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1"/>
  </p:notesMasterIdLst>
  <p:handoutMasterIdLst>
    <p:handoutMasterId r:id="rId162"/>
  </p:handoutMasterIdLst>
  <p:sldIdLst>
    <p:sldId id="257" r:id="rId2"/>
    <p:sldId id="441" r:id="rId3"/>
    <p:sldId id="486" r:id="rId4"/>
    <p:sldId id="487" r:id="rId5"/>
    <p:sldId id="488" r:id="rId6"/>
    <p:sldId id="490" r:id="rId7"/>
    <p:sldId id="491" r:id="rId8"/>
    <p:sldId id="492" r:id="rId9"/>
    <p:sldId id="493" r:id="rId10"/>
    <p:sldId id="494" r:id="rId11"/>
    <p:sldId id="495" r:id="rId12"/>
    <p:sldId id="496" r:id="rId13"/>
    <p:sldId id="497" r:id="rId14"/>
    <p:sldId id="498" r:id="rId15"/>
    <p:sldId id="499" r:id="rId16"/>
    <p:sldId id="500" r:id="rId17"/>
    <p:sldId id="501" r:id="rId18"/>
    <p:sldId id="502" r:id="rId19"/>
    <p:sldId id="503" r:id="rId20"/>
    <p:sldId id="504" r:id="rId21"/>
    <p:sldId id="505" r:id="rId22"/>
    <p:sldId id="506" r:id="rId23"/>
    <p:sldId id="507" r:id="rId24"/>
    <p:sldId id="508" r:id="rId25"/>
    <p:sldId id="509" r:id="rId26"/>
    <p:sldId id="510" r:id="rId27"/>
    <p:sldId id="511" r:id="rId28"/>
    <p:sldId id="512" r:id="rId29"/>
    <p:sldId id="513" r:id="rId30"/>
    <p:sldId id="514" r:id="rId31"/>
    <p:sldId id="515" r:id="rId32"/>
    <p:sldId id="516" r:id="rId33"/>
    <p:sldId id="517" r:id="rId34"/>
    <p:sldId id="518" r:id="rId35"/>
    <p:sldId id="519" r:id="rId36"/>
    <p:sldId id="520" r:id="rId37"/>
    <p:sldId id="521" r:id="rId38"/>
    <p:sldId id="522" r:id="rId39"/>
    <p:sldId id="523" r:id="rId40"/>
    <p:sldId id="524" r:id="rId41"/>
    <p:sldId id="525" r:id="rId42"/>
    <p:sldId id="526" r:id="rId43"/>
    <p:sldId id="527" r:id="rId44"/>
    <p:sldId id="528" r:id="rId45"/>
    <p:sldId id="300" r:id="rId46"/>
    <p:sldId id="410" r:id="rId47"/>
    <p:sldId id="298" r:id="rId48"/>
    <p:sldId id="411" r:id="rId49"/>
    <p:sldId id="412" r:id="rId50"/>
    <p:sldId id="413" r:id="rId51"/>
    <p:sldId id="304" r:id="rId52"/>
    <p:sldId id="305" r:id="rId53"/>
    <p:sldId id="310" r:id="rId54"/>
    <p:sldId id="306" r:id="rId55"/>
    <p:sldId id="316" r:id="rId56"/>
    <p:sldId id="318" r:id="rId57"/>
    <p:sldId id="319" r:id="rId58"/>
    <p:sldId id="320" r:id="rId59"/>
    <p:sldId id="321" r:id="rId60"/>
    <p:sldId id="322" r:id="rId61"/>
    <p:sldId id="327" r:id="rId62"/>
    <p:sldId id="323" r:id="rId63"/>
    <p:sldId id="324" r:id="rId64"/>
    <p:sldId id="325" r:id="rId65"/>
    <p:sldId id="326" r:id="rId66"/>
    <p:sldId id="328" r:id="rId67"/>
    <p:sldId id="329" r:id="rId68"/>
    <p:sldId id="330" r:id="rId69"/>
    <p:sldId id="332" r:id="rId70"/>
    <p:sldId id="331" r:id="rId71"/>
    <p:sldId id="333" r:id="rId72"/>
    <p:sldId id="334" r:id="rId73"/>
    <p:sldId id="335" r:id="rId74"/>
    <p:sldId id="557" r:id="rId75"/>
    <p:sldId id="559" r:id="rId76"/>
    <p:sldId id="560" r:id="rId77"/>
    <p:sldId id="561" r:id="rId78"/>
    <p:sldId id="562" r:id="rId79"/>
    <p:sldId id="563" r:id="rId80"/>
    <p:sldId id="564" r:id="rId81"/>
    <p:sldId id="565" r:id="rId82"/>
    <p:sldId id="566" r:id="rId83"/>
    <p:sldId id="567" r:id="rId84"/>
    <p:sldId id="568" r:id="rId85"/>
    <p:sldId id="569" r:id="rId86"/>
    <p:sldId id="570" r:id="rId87"/>
    <p:sldId id="571" r:id="rId88"/>
    <p:sldId id="572" r:id="rId89"/>
    <p:sldId id="476" r:id="rId90"/>
    <p:sldId id="554" r:id="rId91"/>
    <p:sldId id="477" r:id="rId92"/>
    <p:sldId id="478" r:id="rId93"/>
    <p:sldId id="479" r:id="rId94"/>
    <p:sldId id="480" r:id="rId95"/>
    <p:sldId id="481" r:id="rId96"/>
    <p:sldId id="482" r:id="rId97"/>
    <p:sldId id="483" r:id="rId98"/>
    <p:sldId id="484" r:id="rId99"/>
    <p:sldId id="485" r:id="rId100"/>
    <p:sldId id="414" r:id="rId101"/>
    <p:sldId id="555" r:id="rId102"/>
    <p:sldId id="417" r:id="rId103"/>
    <p:sldId id="556" r:id="rId104"/>
    <p:sldId id="418" r:id="rId105"/>
    <p:sldId id="419" r:id="rId106"/>
    <p:sldId id="529" r:id="rId107"/>
    <p:sldId id="531" r:id="rId108"/>
    <p:sldId id="532" r:id="rId109"/>
    <p:sldId id="533" r:id="rId110"/>
    <p:sldId id="534" r:id="rId111"/>
    <p:sldId id="535" r:id="rId112"/>
    <p:sldId id="536" r:id="rId113"/>
    <p:sldId id="537" r:id="rId114"/>
    <p:sldId id="538" r:id="rId115"/>
    <p:sldId id="539" r:id="rId116"/>
    <p:sldId id="540" r:id="rId117"/>
    <p:sldId id="541" r:id="rId118"/>
    <p:sldId id="542" r:id="rId119"/>
    <p:sldId id="543" r:id="rId120"/>
    <p:sldId id="530" r:id="rId121"/>
    <p:sldId id="544" r:id="rId122"/>
    <p:sldId id="545" r:id="rId123"/>
    <p:sldId id="546" r:id="rId124"/>
    <p:sldId id="547" r:id="rId125"/>
    <p:sldId id="548" r:id="rId126"/>
    <p:sldId id="549" r:id="rId127"/>
    <p:sldId id="550" r:id="rId128"/>
    <p:sldId id="551" r:id="rId129"/>
    <p:sldId id="552" r:id="rId130"/>
    <p:sldId id="553" r:id="rId131"/>
    <p:sldId id="447" r:id="rId132"/>
    <p:sldId id="448" r:id="rId133"/>
    <p:sldId id="449" r:id="rId134"/>
    <p:sldId id="450" r:id="rId135"/>
    <p:sldId id="420" r:id="rId136"/>
    <p:sldId id="421" r:id="rId137"/>
    <p:sldId id="422" r:id="rId138"/>
    <p:sldId id="423" r:id="rId139"/>
    <p:sldId id="424" r:id="rId140"/>
    <p:sldId id="425" r:id="rId141"/>
    <p:sldId id="426" r:id="rId142"/>
    <p:sldId id="427" r:id="rId143"/>
    <p:sldId id="428" r:id="rId144"/>
    <p:sldId id="430" r:id="rId145"/>
    <p:sldId id="431" r:id="rId146"/>
    <p:sldId id="432" r:id="rId147"/>
    <p:sldId id="433" r:id="rId148"/>
    <p:sldId id="435" r:id="rId149"/>
    <p:sldId id="436" r:id="rId150"/>
    <p:sldId id="437" r:id="rId151"/>
    <p:sldId id="438" r:id="rId152"/>
    <p:sldId id="439" r:id="rId153"/>
    <p:sldId id="440" r:id="rId154"/>
    <p:sldId id="471" r:id="rId155"/>
    <p:sldId id="472" r:id="rId156"/>
    <p:sldId id="473" r:id="rId157"/>
    <p:sldId id="474" r:id="rId158"/>
    <p:sldId id="475" r:id="rId159"/>
    <p:sldId id="295" r:id="rId16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83" autoAdjust="0"/>
    <p:restoredTop sz="93867" autoAdjust="0"/>
  </p:normalViewPr>
  <p:slideViewPr>
    <p:cSldViewPr snapToGrid="0">
      <p:cViewPr varScale="1">
        <p:scale>
          <a:sx n="49" d="100"/>
          <a:sy n="49" d="100"/>
        </p:scale>
        <p:origin x="-96" y="-4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5" d="100"/>
          <a:sy n="45" d="100"/>
        </p:scale>
        <p:origin x="3344" y="44"/>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ED464FA0-E022-4C58-B3BE-B9108C35BFAC}" type="datetimeFigureOut">
              <a:rPr lang="en-ZA" smtClean="0"/>
              <a:pPr/>
              <a:t>2020/11/24</a:t>
            </a:fld>
            <a:endParaRPr lang="en-ZA" dirty="0"/>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1D79526D-19C0-4851-8FF2-FB4DE1AF76E6}" type="slidenum">
              <a:rPr lang="en-ZA" smtClean="0"/>
              <a:pPr/>
              <a:t>‹#›</a:t>
            </a:fld>
            <a:endParaRPr lang="en-ZA" dirty="0"/>
          </a:p>
        </p:txBody>
      </p:sp>
    </p:spTree>
    <p:extLst>
      <p:ext uri="{BB962C8B-B14F-4D97-AF65-F5344CB8AC3E}">
        <p14:creationId xmlns:p14="http://schemas.microsoft.com/office/powerpoint/2010/main" xmlns="" val="657497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B0134FA-BBFF-439F-A8BC-E942FFE435B0}" type="datetimeFigureOut">
              <a:rPr lang="en-ZA" smtClean="0"/>
              <a:pPr/>
              <a:t>2020/11/24</a:t>
            </a:fld>
            <a:endParaRPr lang="en-ZA"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0FC312BA-8881-4D3D-A5B7-443B13EFC12F}" type="slidenum">
              <a:rPr lang="en-ZA" smtClean="0"/>
              <a:pPr/>
              <a:t>‹#›</a:t>
            </a:fld>
            <a:endParaRPr lang="en-ZA" dirty="0"/>
          </a:p>
        </p:txBody>
      </p:sp>
    </p:spTree>
    <p:extLst>
      <p:ext uri="{BB962C8B-B14F-4D97-AF65-F5344CB8AC3E}">
        <p14:creationId xmlns:p14="http://schemas.microsoft.com/office/powerpoint/2010/main" xmlns="" val="2348142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a:t>
            </a:fld>
            <a:endParaRPr lang="en-ZA" dirty="0"/>
          </a:p>
        </p:txBody>
      </p:sp>
    </p:spTree>
    <p:extLst>
      <p:ext uri="{BB962C8B-B14F-4D97-AF65-F5344CB8AC3E}">
        <p14:creationId xmlns:p14="http://schemas.microsoft.com/office/powerpoint/2010/main" xmlns="" val="498584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10</a:t>
            </a:fld>
            <a:endParaRPr lang="en-ZA" dirty="0"/>
          </a:p>
        </p:txBody>
      </p:sp>
    </p:spTree>
    <p:extLst>
      <p:ext uri="{BB962C8B-B14F-4D97-AF65-F5344CB8AC3E}">
        <p14:creationId xmlns:p14="http://schemas.microsoft.com/office/powerpoint/2010/main" xmlns="" val="30730241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100</a:t>
            </a:fld>
            <a:endParaRPr lang="en-ZA" dirty="0"/>
          </a:p>
        </p:txBody>
      </p:sp>
    </p:spTree>
    <p:extLst>
      <p:ext uri="{BB962C8B-B14F-4D97-AF65-F5344CB8AC3E}">
        <p14:creationId xmlns:p14="http://schemas.microsoft.com/office/powerpoint/2010/main" xmlns="" val="30341590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101</a:t>
            </a:fld>
            <a:endParaRPr lang="en-ZA" dirty="0"/>
          </a:p>
        </p:txBody>
      </p:sp>
    </p:spTree>
    <p:extLst>
      <p:ext uri="{BB962C8B-B14F-4D97-AF65-F5344CB8AC3E}">
        <p14:creationId xmlns:p14="http://schemas.microsoft.com/office/powerpoint/2010/main" xmlns="" val="23466535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102</a:t>
            </a:fld>
            <a:endParaRPr lang="en-ZA" dirty="0"/>
          </a:p>
        </p:txBody>
      </p:sp>
    </p:spTree>
    <p:extLst>
      <p:ext uri="{BB962C8B-B14F-4D97-AF65-F5344CB8AC3E}">
        <p14:creationId xmlns:p14="http://schemas.microsoft.com/office/powerpoint/2010/main" xmlns="" val="1740948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103</a:t>
            </a:fld>
            <a:endParaRPr lang="en-ZA" dirty="0"/>
          </a:p>
        </p:txBody>
      </p:sp>
    </p:spTree>
    <p:extLst>
      <p:ext uri="{BB962C8B-B14F-4D97-AF65-F5344CB8AC3E}">
        <p14:creationId xmlns:p14="http://schemas.microsoft.com/office/powerpoint/2010/main" xmlns="" val="9681464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104</a:t>
            </a:fld>
            <a:endParaRPr lang="en-ZA" dirty="0"/>
          </a:p>
        </p:txBody>
      </p:sp>
    </p:spTree>
    <p:extLst>
      <p:ext uri="{BB962C8B-B14F-4D97-AF65-F5344CB8AC3E}">
        <p14:creationId xmlns:p14="http://schemas.microsoft.com/office/powerpoint/2010/main" xmlns="" val="28536635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105</a:t>
            </a:fld>
            <a:endParaRPr lang="en-ZA" dirty="0"/>
          </a:p>
        </p:txBody>
      </p:sp>
    </p:spTree>
    <p:extLst>
      <p:ext uri="{BB962C8B-B14F-4D97-AF65-F5344CB8AC3E}">
        <p14:creationId xmlns:p14="http://schemas.microsoft.com/office/powerpoint/2010/main" xmlns="" val="31324778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957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957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88FC2AC1-B399-448C-8F08-0DF92DC33FBC}" type="slidenum">
              <a:rPr lang="en-ZA"/>
              <a:pPr/>
              <a:t>106</a:t>
            </a:fld>
            <a:endParaRPr lang="en-ZA" dirty="0"/>
          </a:p>
        </p:txBody>
      </p:sp>
    </p:spTree>
    <p:extLst>
      <p:ext uri="{BB962C8B-B14F-4D97-AF65-F5344CB8AC3E}">
        <p14:creationId xmlns:p14="http://schemas.microsoft.com/office/powerpoint/2010/main" xmlns="" val="20453866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82947"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82948"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091B2B3C-F53F-4A10-818B-871CFB105A37}" type="slidenum">
              <a:rPr lang="en-ZA"/>
              <a:pPr/>
              <a:t>107</a:t>
            </a:fld>
            <a:endParaRPr lang="en-ZA" dirty="0"/>
          </a:p>
        </p:txBody>
      </p:sp>
    </p:spTree>
    <p:extLst>
      <p:ext uri="{BB962C8B-B14F-4D97-AF65-F5344CB8AC3E}">
        <p14:creationId xmlns:p14="http://schemas.microsoft.com/office/powerpoint/2010/main" xmlns="" val="21152515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8909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8909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CAD4C768-CE8E-4B5C-B048-A6254837B0C2}" type="slidenum">
              <a:rPr lang="en-ZA"/>
              <a:pPr/>
              <a:t>108</a:t>
            </a:fld>
            <a:endParaRPr lang="en-ZA" dirty="0"/>
          </a:p>
        </p:txBody>
      </p:sp>
    </p:spTree>
    <p:extLst>
      <p:ext uri="{BB962C8B-B14F-4D97-AF65-F5344CB8AC3E}">
        <p14:creationId xmlns:p14="http://schemas.microsoft.com/office/powerpoint/2010/main" xmlns="" val="13803896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91139"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91140"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EE8282CC-7F85-4AEC-9A9E-4B277D1A1068}" type="slidenum">
              <a:rPr lang="en-ZA"/>
              <a:pPr/>
              <a:t>109</a:t>
            </a:fld>
            <a:endParaRPr lang="en-ZA" dirty="0"/>
          </a:p>
        </p:txBody>
      </p:sp>
    </p:spTree>
    <p:extLst>
      <p:ext uri="{BB962C8B-B14F-4D97-AF65-F5344CB8AC3E}">
        <p14:creationId xmlns:p14="http://schemas.microsoft.com/office/powerpoint/2010/main" xmlns="" val="114904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11</a:t>
            </a:fld>
            <a:endParaRPr lang="en-ZA" dirty="0"/>
          </a:p>
        </p:txBody>
      </p:sp>
    </p:spTree>
    <p:extLst>
      <p:ext uri="{BB962C8B-B14F-4D97-AF65-F5344CB8AC3E}">
        <p14:creationId xmlns:p14="http://schemas.microsoft.com/office/powerpoint/2010/main" xmlns="" val="7366656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95235"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95236"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E17A46C7-AC07-4AF8-9BB7-57DDD265A7B8}" type="slidenum">
              <a:rPr lang="en-ZA"/>
              <a:pPr/>
              <a:t>110</a:t>
            </a:fld>
            <a:endParaRPr lang="en-ZA" dirty="0"/>
          </a:p>
        </p:txBody>
      </p:sp>
    </p:spTree>
    <p:extLst>
      <p:ext uri="{BB962C8B-B14F-4D97-AF65-F5344CB8AC3E}">
        <p14:creationId xmlns:p14="http://schemas.microsoft.com/office/powerpoint/2010/main" xmlns="" val="25295053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97283"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97284"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D1AB652E-4AF5-46CD-882F-888751AFA7E9}" type="slidenum">
              <a:rPr lang="en-ZA"/>
              <a:pPr/>
              <a:t>111</a:t>
            </a:fld>
            <a:endParaRPr lang="en-ZA" dirty="0"/>
          </a:p>
        </p:txBody>
      </p:sp>
    </p:spTree>
    <p:extLst>
      <p:ext uri="{BB962C8B-B14F-4D97-AF65-F5344CB8AC3E}">
        <p14:creationId xmlns:p14="http://schemas.microsoft.com/office/powerpoint/2010/main" xmlns="" val="36412637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9933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9933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B2F0731A-9246-4929-8281-BE32FE58FE55}" type="slidenum">
              <a:rPr lang="en-ZA"/>
              <a:pPr/>
              <a:t>112</a:t>
            </a:fld>
            <a:endParaRPr lang="en-ZA" dirty="0"/>
          </a:p>
        </p:txBody>
      </p:sp>
    </p:spTree>
    <p:extLst>
      <p:ext uri="{BB962C8B-B14F-4D97-AF65-F5344CB8AC3E}">
        <p14:creationId xmlns:p14="http://schemas.microsoft.com/office/powerpoint/2010/main" xmlns="" val="6971312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1379"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1380"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E8BBADC4-A2AF-4664-9EA0-7114B46401AC}" type="slidenum">
              <a:rPr lang="en-ZA"/>
              <a:pPr/>
              <a:t>113</a:t>
            </a:fld>
            <a:endParaRPr lang="en-ZA" dirty="0"/>
          </a:p>
        </p:txBody>
      </p:sp>
    </p:spTree>
    <p:extLst>
      <p:ext uri="{BB962C8B-B14F-4D97-AF65-F5344CB8AC3E}">
        <p14:creationId xmlns:p14="http://schemas.microsoft.com/office/powerpoint/2010/main" xmlns="" val="41702027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3427"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3428"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E35E7FB9-4453-4D2B-A001-8C5BF34B274B}" type="slidenum">
              <a:rPr lang="en-ZA"/>
              <a:pPr/>
              <a:t>114</a:t>
            </a:fld>
            <a:endParaRPr lang="en-ZA" dirty="0"/>
          </a:p>
        </p:txBody>
      </p:sp>
    </p:spTree>
    <p:extLst>
      <p:ext uri="{BB962C8B-B14F-4D97-AF65-F5344CB8AC3E}">
        <p14:creationId xmlns:p14="http://schemas.microsoft.com/office/powerpoint/2010/main" xmlns="" val="37952627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5475"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5476"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3FB05878-E9B7-4964-9E86-4D74A758F5FB}" type="slidenum">
              <a:rPr lang="en-ZA"/>
              <a:pPr/>
              <a:t>115</a:t>
            </a:fld>
            <a:endParaRPr lang="en-ZA" dirty="0"/>
          </a:p>
        </p:txBody>
      </p:sp>
    </p:spTree>
    <p:extLst>
      <p:ext uri="{BB962C8B-B14F-4D97-AF65-F5344CB8AC3E}">
        <p14:creationId xmlns:p14="http://schemas.microsoft.com/office/powerpoint/2010/main" xmlns="" val="30035751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957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957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88FC2AC1-B399-448C-8F08-0DF92DC33FBC}" type="slidenum">
              <a:rPr lang="en-ZA"/>
              <a:pPr/>
              <a:t>116</a:t>
            </a:fld>
            <a:endParaRPr lang="en-ZA" dirty="0"/>
          </a:p>
        </p:txBody>
      </p:sp>
    </p:spTree>
    <p:extLst>
      <p:ext uri="{BB962C8B-B14F-4D97-AF65-F5344CB8AC3E}">
        <p14:creationId xmlns:p14="http://schemas.microsoft.com/office/powerpoint/2010/main" xmlns="" val="34770319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15715"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15716"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33F55B1A-101A-4652-AD56-2CF0FD0ADC41}" type="slidenum">
              <a:rPr lang="en-ZA"/>
              <a:pPr/>
              <a:t>117</a:t>
            </a:fld>
            <a:endParaRPr lang="en-ZA" dirty="0"/>
          </a:p>
        </p:txBody>
      </p:sp>
    </p:spTree>
    <p:extLst>
      <p:ext uri="{BB962C8B-B14F-4D97-AF65-F5344CB8AC3E}">
        <p14:creationId xmlns:p14="http://schemas.microsoft.com/office/powerpoint/2010/main" xmlns="" val="10476125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17763"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17764"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CBA19451-86E4-44AB-8C71-77EEA1DA0D31}" type="slidenum">
              <a:rPr lang="en-ZA"/>
              <a:pPr/>
              <a:t>118</a:t>
            </a:fld>
            <a:endParaRPr lang="en-ZA" dirty="0"/>
          </a:p>
        </p:txBody>
      </p:sp>
    </p:spTree>
    <p:extLst>
      <p:ext uri="{BB962C8B-B14F-4D97-AF65-F5344CB8AC3E}">
        <p14:creationId xmlns:p14="http://schemas.microsoft.com/office/powerpoint/2010/main" xmlns="" val="10352567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1981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1981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50B5C379-FC48-4743-BD35-0BBDA5C9A76A}" type="slidenum">
              <a:rPr lang="en-ZA"/>
              <a:pPr/>
              <a:t>119</a:t>
            </a:fld>
            <a:endParaRPr lang="en-ZA" dirty="0"/>
          </a:p>
        </p:txBody>
      </p:sp>
    </p:spTree>
    <p:extLst>
      <p:ext uri="{BB962C8B-B14F-4D97-AF65-F5344CB8AC3E}">
        <p14:creationId xmlns:p14="http://schemas.microsoft.com/office/powerpoint/2010/main" xmlns="" val="271109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12</a:t>
            </a:fld>
            <a:endParaRPr lang="en-ZA" dirty="0"/>
          </a:p>
        </p:txBody>
      </p:sp>
    </p:spTree>
    <p:extLst>
      <p:ext uri="{BB962C8B-B14F-4D97-AF65-F5344CB8AC3E}">
        <p14:creationId xmlns:p14="http://schemas.microsoft.com/office/powerpoint/2010/main" xmlns="" val="23013480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957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957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88FC2AC1-B399-448C-8F08-0DF92DC33FBC}" type="slidenum">
              <a:rPr lang="en-ZA"/>
              <a:pPr/>
              <a:t>120</a:t>
            </a:fld>
            <a:endParaRPr lang="en-ZA" dirty="0"/>
          </a:p>
        </p:txBody>
      </p:sp>
    </p:spTree>
    <p:extLst>
      <p:ext uri="{BB962C8B-B14F-4D97-AF65-F5344CB8AC3E}">
        <p14:creationId xmlns:p14="http://schemas.microsoft.com/office/powerpoint/2010/main" xmlns="" val="29231468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650094" y="-13853229"/>
            <a:ext cx="11648511" cy="14668935"/>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7111" y="5100743"/>
            <a:ext cx="5407390" cy="48236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121</a:t>
            </a:fld>
            <a:endParaRPr lang="en-ZA" dirty="0"/>
          </a:p>
        </p:txBody>
      </p:sp>
    </p:spTree>
    <p:extLst>
      <p:ext uri="{BB962C8B-B14F-4D97-AF65-F5344CB8AC3E}">
        <p14:creationId xmlns:p14="http://schemas.microsoft.com/office/powerpoint/2010/main" xmlns="" val="5065120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a:buFontTx/>
              <a:buAutoNum type="arabicPeriod"/>
            </a:pPr>
            <a:endParaRPr 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114B79-78FD-4A28-BF9F-913D9B1C9802}" type="slidenum">
              <a:rPr lang="en-US" smtClean="0">
                <a:solidFill>
                  <a:srgbClr val="000000"/>
                </a:solidFill>
              </a:rPr>
              <a:pPr/>
              <a:t>122</a:t>
            </a:fld>
            <a:endParaRPr lang="en-US" smtClean="0">
              <a:solidFill>
                <a:srgbClr val="000000"/>
              </a:solidFill>
            </a:endParaRPr>
          </a:p>
        </p:txBody>
      </p:sp>
    </p:spTree>
    <p:extLst>
      <p:ext uri="{BB962C8B-B14F-4D97-AF65-F5344CB8AC3E}">
        <p14:creationId xmlns:p14="http://schemas.microsoft.com/office/powerpoint/2010/main" xmlns="" val="32813051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a:solidFill>
              <a:srgbClr val="000000"/>
            </a:solidFill>
            <a:miter lim="800000"/>
            <a:headEnd/>
            <a:tailEnd/>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ZA" smtClean="0"/>
          </a:p>
        </p:txBody>
      </p:sp>
      <p:sp>
        <p:nvSpPr>
          <p:cNvPr id="57348" name="Slide Number Placeholder 3"/>
          <p:cNvSpPr>
            <a:spLocks noGrp="1"/>
          </p:cNvSpPr>
          <p:nvPr>
            <p:ph type="sldNum" sz="quarter" idx="4294967295"/>
          </p:nvPr>
        </p:nvSpPr>
        <p:spPr bwMode="auto">
          <a:xfrm>
            <a:off x="3881438" y="9458325"/>
            <a:ext cx="2971800" cy="5000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43" tIns="46072" rIns="92143" bIns="46072"/>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77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93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113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7168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288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860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432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9004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fld id="{220F6BA7-2BBF-41B0-AC4C-8DD6B80687DC}" type="slidenum">
              <a:rPr lang="en-ZA">
                <a:latin typeface="Calibri" panose="020F0502020204030204" pitchFamily="34" charset="0"/>
              </a:rPr>
              <a:pPr>
                <a:spcBef>
                  <a:spcPct val="0"/>
                </a:spcBef>
                <a:buClrTx/>
                <a:buSzTx/>
                <a:buFontTx/>
                <a:buNone/>
              </a:pPr>
              <a:t>135</a:t>
            </a:fld>
            <a:endParaRPr lang="en-ZA">
              <a:latin typeface="Calibri" panose="020F0502020204030204" pitchFamily="34" charset="0"/>
            </a:endParaRPr>
          </a:p>
        </p:txBody>
      </p:sp>
    </p:spTree>
    <p:extLst>
      <p:ext uri="{BB962C8B-B14F-4D97-AF65-F5344CB8AC3E}">
        <p14:creationId xmlns:p14="http://schemas.microsoft.com/office/powerpoint/2010/main" xmlns="" val="18324292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a:solidFill>
              <a:srgbClr val="000000"/>
            </a:solidFill>
            <a:miter lim="800000"/>
            <a:headEnd/>
            <a:tailEnd/>
          </a:ln>
        </p:spPr>
      </p:sp>
      <p:sp>
        <p:nvSpPr>
          <p:cNvPr id="593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ZA" smtClean="0"/>
          </a:p>
        </p:txBody>
      </p:sp>
      <p:sp>
        <p:nvSpPr>
          <p:cNvPr id="59396" name="Slide Number Placeholder 3"/>
          <p:cNvSpPr>
            <a:spLocks noGrp="1"/>
          </p:cNvSpPr>
          <p:nvPr>
            <p:ph type="sldNum" sz="quarter" idx="4294967295"/>
          </p:nvPr>
        </p:nvSpPr>
        <p:spPr bwMode="auto">
          <a:xfrm>
            <a:off x="3881438" y="9458325"/>
            <a:ext cx="2971800" cy="5000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43" tIns="46072" rIns="92143" bIns="46072"/>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77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93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113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71688">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288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860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432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900488"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fld id="{ECB5E661-A8C6-4705-8C6C-082EFA522F82}" type="slidenum">
              <a:rPr lang="en-ZA">
                <a:latin typeface="Calibri" panose="020F0502020204030204" pitchFamily="34" charset="0"/>
              </a:rPr>
              <a:pPr>
                <a:spcBef>
                  <a:spcPct val="0"/>
                </a:spcBef>
                <a:buClrTx/>
                <a:buSzTx/>
                <a:buFontTx/>
                <a:buNone/>
              </a:pPr>
              <a:t>136</a:t>
            </a:fld>
            <a:endParaRPr lang="en-ZA">
              <a:latin typeface="Calibri" panose="020F0502020204030204" pitchFamily="34" charset="0"/>
            </a:endParaRPr>
          </a:p>
        </p:txBody>
      </p:sp>
    </p:spTree>
    <p:extLst>
      <p:ext uri="{BB962C8B-B14F-4D97-AF65-F5344CB8AC3E}">
        <p14:creationId xmlns:p14="http://schemas.microsoft.com/office/powerpoint/2010/main" xmlns="" val="80604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159</a:t>
            </a:fld>
            <a:endParaRPr lang="en-ZA" dirty="0"/>
          </a:p>
        </p:txBody>
      </p:sp>
    </p:spTree>
    <p:extLst>
      <p:ext uri="{BB962C8B-B14F-4D97-AF65-F5344CB8AC3E}">
        <p14:creationId xmlns:p14="http://schemas.microsoft.com/office/powerpoint/2010/main" xmlns="" val="2158443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13</a:t>
            </a:fld>
            <a:endParaRPr lang="en-ZA" dirty="0"/>
          </a:p>
        </p:txBody>
      </p:sp>
    </p:spTree>
    <p:extLst>
      <p:ext uri="{BB962C8B-B14F-4D97-AF65-F5344CB8AC3E}">
        <p14:creationId xmlns:p14="http://schemas.microsoft.com/office/powerpoint/2010/main" xmlns="" val="3279729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14</a:t>
            </a:fld>
            <a:endParaRPr lang="en-ZA" dirty="0"/>
          </a:p>
        </p:txBody>
      </p:sp>
    </p:spTree>
    <p:extLst>
      <p:ext uri="{BB962C8B-B14F-4D97-AF65-F5344CB8AC3E}">
        <p14:creationId xmlns:p14="http://schemas.microsoft.com/office/powerpoint/2010/main" xmlns="" val="3561218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15</a:t>
            </a:fld>
            <a:endParaRPr lang="en-ZA" dirty="0"/>
          </a:p>
        </p:txBody>
      </p:sp>
    </p:spTree>
    <p:extLst>
      <p:ext uri="{BB962C8B-B14F-4D97-AF65-F5344CB8AC3E}">
        <p14:creationId xmlns:p14="http://schemas.microsoft.com/office/powerpoint/2010/main" xmlns="" val="475523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16</a:t>
            </a:fld>
            <a:endParaRPr lang="en-ZA" dirty="0"/>
          </a:p>
        </p:txBody>
      </p:sp>
    </p:spTree>
    <p:extLst>
      <p:ext uri="{BB962C8B-B14F-4D97-AF65-F5344CB8AC3E}">
        <p14:creationId xmlns:p14="http://schemas.microsoft.com/office/powerpoint/2010/main" xmlns="" val="2969670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17</a:t>
            </a:fld>
            <a:endParaRPr lang="en-ZA" dirty="0"/>
          </a:p>
        </p:txBody>
      </p:sp>
    </p:spTree>
    <p:extLst>
      <p:ext uri="{BB962C8B-B14F-4D97-AF65-F5344CB8AC3E}">
        <p14:creationId xmlns:p14="http://schemas.microsoft.com/office/powerpoint/2010/main" xmlns="" val="596300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18</a:t>
            </a:fld>
            <a:endParaRPr lang="en-ZA" dirty="0"/>
          </a:p>
        </p:txBody>
      </p:sp>
    </p:spTree>
    <p:extLst>
      <p:ext uri="{BB962C8B-B14F-4D97-AF65-F5344CB8AC3E}">
        <p14:creationId xmlns:p14="http://schemas.microsoft.com/office/powerpoint/2010/main" xmlns="" val="2975165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19</a:t>
            </a:fld>
            <a:endParaRPr lang="en-ZA" dirty="0"/>
          </a:p>
        </p:txBody>
      </p:sp>
    </p:spTree>
    <p:extLst>
      <p:ext uri="{BB962C8B-B14F-4D97-AF65-F5344CB8AC3E}">
        <p14:creationId xmlns:p14="http://schemas.microsoft.com/office/powerpoint/2010/main" xmlns="" val="268478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a:t>
            </a:fld>
            <a:endParaRPr lang="en-ZA" dirty="0"/>
          </a:p>
        </p:txBody>
      </p:sp>
    </p:spTree>
    <p:extLst>
      <p:ext uri="{BB962C8B-B14F-4D97-AF65-F5344CB8AC3E}">
        <p14:creationId xmlns:p14="http://schemas.microsoft.com/office/powerpoint/2010/main" xmlns="" val="1032472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20</a:t>
            </a:fld>
            <a:endParaRPr lang="en-ZA" dirty="0"/>
          </a:p>
        </p:txBody>
      </p:sp>
    </p:spTree>
    <p:extLst>
      <p:ext uri="{BB962C8B-B14F-4D97-AF65-F5344CB8AC3E}">
        <p14:creationId xmlns:p14="http://schemas.microsoft.com/office/powerpoint/2010/main" xmlns="" val="375371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21</a:t>
            </a:fld>
            <a:endParaRPr lang="en-ZA" dirty="0"/>
          </a:p>
        </p:txBody>
      </p:sp>
    </p:spTree>
    <p:extLst>
      <p:ext uri="{BB962C8B-B14F-4D97-AF65-F5344CB8AC3E}">
        <p14:creationId xmlns:p14="http://schemas.microsoft.com/office/powerpoint/2010/main" xmlns="" val="899046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22</a:t>
            </a:fld>
            <a:endParaRPr lang="en-ZA" dirty="0"/>
          </a:p>
        </p:txBody>
      </p:sp>
    </p:spTree>
    <p:extLst>
      <p:ext uri="{BB962C8B-B14F-4D97-AF65-F5344CB8AC3E}">
        <p14:creationId xmlns:p14="http://schemas.microsoft.com/office/powerpoint/2010/main" xmlns="" val="4152374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23</a:t>
            </a:fld>
            <a:endParaRPr lang="en-ZA" dirty="0"/>
          </a:p>
        </p:txBody>
      </p:sp>
    </p:spTree>
    <p:extLst>
      <p:ext uri="{BB962C8B-B14F-4D97-AF65-F5344CB8AC3E}">
        <p14:creationId xmlns:p14="http://schemas.microsoft.com/office/powerpoint/2010/main" xmlns="" val="376987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24</a:t>
            </a:fld>
            <a:endParaRPr lang="en-ZA" dirty="0"/>
          </a:p>
        </p:txBody>
      </p:sp>
    </p:spTree>
    <p:extLst>
      <p:ext uri="{BB962C8B-B14F-4D97-AF65-F5344CB8AC3E}">
        <p14:creationId xmlns:p14="http://schemas.microsoft.com/office/powerpoint/2010/main" xmlns="" val="2565416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25</a:t>
            </a:fld>
            <a:endParaRPr lang="en-ZA" dirty="0"/>
          </a:p>
        </p:txBody>
      </p:sp>
    </p:spTree>
    <p:extLst>
      <p:ext uri="{BB962C8B-B14F-4D97-AF65-F5344CB8AC3E}">
        <p14:creationId xmlns:p14="http://schemas.microsoft.com/office/powerpoint/2010/main" xmlns="" val="4002224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26</a:t>
            </a:fld>
            <a:endParaRPr lang="en-ZA" dirty="0"/>
          </a:p>
        </p:txBody>
      </p:sp>
    </p:spTree>
    <p:extLst>
      <p:ext uri="{BB962C8B-B14F-4D97-AF65-F5344CB8AC3E}">
        <p14:creationId xmlns:p14="http://schemas.microsoft.com/office/powerpoint/2010/main" xmlns="" val="2207784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27</a:t>
            </a:fld>
            <a:endParaRPr lang="en-ZA" dirty="0"/>
          </a:p>
        </p:txBody>
      </p:sp>
    </p:spTree>
    <p:extLst>
      <p:ext uri="{BB962C8B-B14F-4D97-AF65-F5344CB8AC3E}">
        <p14:creationId xmlns:p14="http://schemas.microsoft.com/office/powerpoint/2010/main" xmlns="" val="20444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28</a:t>
            </a:fld>
            <a:endParaRPr lang="en-ZA" dirty="0"/>
          </a:p>
        </p:txBody>
      </p:sp>
    </p:spTree>
    <p:extLst>
      <p:ext uri="{BB962C8B-B14F-4D97-AF65-F5344CB8AC3E}">
        <p14:creationId xmlns:p14="http://schemas.microsoft.com/office/powerpoint/2010/main" xmlns="" val="2129009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29</a:t>
            </a:fld>
            <a:endParaRPr lang="en-ZA" dirty="0"/>
          </a:p>
        </p:txBody>
      </p:sp>
    </p:spTree>
    <p:extLst>
      <p:ext uri="{BB962C8B-B14F-4D97-AF65-F5344CB8AC3E}">
        <p14:creationId xmlns:p14="http://schemas.microsoft.com/office/powerpoint/2010/main" xmlns="" val="134715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957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957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88FC2AC1-B399-448C-8F08-0DF92DC33FBC}" type="slidenum">
              <a:rPr lang="en-ZA"/>
              <a:pPr/>
              <a:t>3</a:t>
            </a:fld>
            <a:endParaRPr lang="en-ZA" dirty="0"/>
          </a:p>
        </p:txBody>
      </p:sp>
    </p:spTree>
    <p:extLst>
      <p:ext uri="{BB962C8B-B14F-4D97-AF65-F5344CB8AC3E}">
        <p14:creationId xmlns:p14="http://schemas.microsoft.com/office/powerpoint/2010/main" xmlns="" val="331449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30</a:t>
            </a:fld>
            <a:endParaRPr lang="en-ZA" dirty="0"/>
          </a:p>
        </p:txBody>
      </p:sp>
    </p:spTree>
    <p:extLst>
      <p:ext uri="{BB962C8B-B14F-4D97-AF65-F5344CB8AC3E}">
        <p14:creationId xmlns:p14="http://schemas.microsoft.com/office/powerpoint/2010/main" xmlns="" val="3897833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31</a:t>
            </a:fld>
            <a:endParaRPr lang="en-ZA" dirty="0"/>
          </a:p>
        </p:txBody>
      </p:sp>
    </p:spTree>
    <p:extLst>
      <p:ext uri="{BB962C8B-B14F-4D97-AF65-F5344CB8AC3E}">
        <p14:creationId xmlns:p14="http://schemas.microsoft.com/office/powerpoint/2010/main" xmlns="" val="4087777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32</a:t>
            </a:fld>
            <a:endParaRPr lang="en-ZA" dirty="0"/>
          </a:p>
        </p:txBody>
      </p:sp>
    </p:spTree>
    <p:extLst>
      <p:ext uri="{BB962C8B-B14F-4D97-AF65-F5344CB8AC3E}">
        <p14:creationId xmlns:p14="http://schemas.microsoft.com/office/powerpoint/2010/main" xmlns="" val="4475413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33</a:t>
            </a:fld>
            <a:endParaRPr lang="en-ZA" dirty="0"/>
          </a:p>
        </p:txBody>
      </p:sp>
    </p:spTree>
    <p:extLst>
      <p:ext uri="{BB962C8B-B14F-4D97-AF65-F5344CB8AC3E}">
        <p14:creationId xmlns:p14="http://schemas.microsoft.com/office/powerpoint/2010/main" xmlns="" val="523565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34</a:t>
            </a:fld>
            <a:endParaRPr lang="en-ZA" dirty="0"/>
          </a:p>
        </p:txBody>
      </p:sp>
    </p:spTree>
    <p:extLst>
      <p:ext uri="{BB962C8B-B14F-4D97-AF65-F5344CB8AC3E}">
        <p14:creationId xmlns:p14="http://schemas.microsoft.com/office/powerpoint/2010/main" xmlns="" val="460504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35</a:t>
            </a:fld>
            <a:endParaRPr lang="en-ZA" dirty="0"/>
          </a:p>
        </p:txBody>
      </p:sp>
    </p:spTree>
    <p:extLst>
      <p:ext uri="{BB962C8B-B14F-4D97-AF65-F5344CB8AC3E}">
        <p14:creationId xmlns:p14="http://schemas.microsoft.com/office/powerpoint/2010/main" xmlns="" val="425067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36</a:t>
            </a:fld>
            <a:endParaRPr lang="en-ZA" dirty="0"/>
          </a:p>
        </p:txBody>
      </p:sp>
    </p:spTree>
    <p:extLst>
      <p:ext uri="{BB962C8B-B14F-4D97-AF65-F5344CB8AC3E}">
        <p14:creationId xmlns:p14="http://schemas.microsoft.com/office/powerpoint/2010/main" xmlns="" val="1063366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37</a:t>
            </a:fld>
            <a:endParaRPr lang="en-ZA" dirty="0"/>
          </a:p>
        </p:txBody>
      </p:sp>
    </p:spTree>
    <p:extLst>
      <p:ext uri="{BB962C8B-B14F-4D97-AF65-F5344CB8AC3E}">
        <p14:creationId xmlns:p14="http://schemas.microsoft.com/office/powerpoint/2010/main" xmlns="" val="1430285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38</a:t>
            </a:fld>
            <a:endParaRPr lang="en-ZA" dirty="0"/>
          </a:p>
        </p:txBody>
      </p:sp>
    </p:spTree>
    <p:extLst>
      <p:ext uri="{BB962C8B-B14F-4D97-AF65-F5344CB8AC3E}">
        <p14:creationId xmlns:p14="http://schemas.microsoft.com/office/powerpoint/2010/main" xmlns="" val="3821612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39</a:t>
            </a:fld>
            <a:endParaRPr lang="en-ZA" dirty="0"/>
          </a:p>
        </p:txBody>
      </p:sp>
    </p:spTree>
    <p:extLst>
      <p:ext uri="{BB962C8B-B14F-4D97-AF65-F5344CB8AC3E}">
        <p14:creationId xmlns:p14="http://schemas.microsoft.com/office/powerpoint/2010/main" xmlns="" val="3715440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a:t>
            </a:fld>
            <a:endParaRPr lang="en-ZA" dirty="0"/>
          </a:p>
        </p:txBody>
      </p:sp>
    </p:spTree>
    <p:extLst>
      <p:ext uri="{BB962C8B-B14F-4D97-AF65-F5344CB8AC3E}">
        <p14:creationId xmlns:p14="http://schemas.microsoft.com/office/powerpoint/2010/main" xmlns="" val="2647685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40</a:t>
            </a:fld>
            <a:endParaRPr lang="en-ZA" dirty="0"/>
          </a:p>
        </p:txBody>
      </p:sp>
    </p:spTree>
    <p:extLst>
      <p:ext uri="{BB962C8B-B14F-4D97-AF65-F5344CB8AC3E}">
        <p14:creationId xmlns:p14="http://schemas.microsoft.com/office/powerpoint/2010/main" xmlns="" val="348469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41</a:t>
            </a:fld>
            <a:endParaRPr lang="en-ZA" dirty="0"/>
          </a:p>
        </p:txBody>
      </p:sp>
    </p:spTree>
    <p:extLst>
      <p:ext uri="{BB962C8B-B14F-4D97-AF65-F5344CB8AC3E}">
        <p14:creationId xmlns:p14="http://schemas.microsoft.com/office/powerpoint/2010/main" xmlns="" val="2498028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42</a:t>
            </a:fld>
            <a:endParaRPr lang="en-ZA" dirty="0"/>
          </a:p>
        </p:txBody>
      </p:sp>
    </p:spTree>
    <p:extLst>
      <p:ext uri="{BB962C8B-B14F-4D97-AF65-F5344CB8AC3E}">
        <p14:creationId xmlns:p14="http://schemas.microsoft.com/office/powerpoint/2010/main" xmlns="" val="3211992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43</a:t>
            </a:fld>
            <a:endParaRPr lang="en-ZA" dirty="0"/>
          </a:p>
        </p:txBody>
      </p:sp>
    </p:spTree>
    <p:extLst>
      <p:ext uri="{BB962C8B-B14F-4D97-AF65-F5344CB8AC3E}">
        <p14:creationId xmlns:p14="http://schemas.microsoft.com/office/powerpoint/2010/main" xmlns="" val="1611198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1587163" y="-13874750"/>
            <a:ext cx="11585575" cy="14692313"/>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109571" name="Rectangle 2"/>
          <p:cNvSpPr>
            <a:spLocks noGrp="1" noChangeArrowheads="1"/>
          </p:cNvSpPr>
          <p:nvPr>
            <p:ph type="body"/>
          </p:nvPr>
        </p:nvSpPr>
        <p:spPr>
          <a:xfrm>
            <a:off x="673100" y="5108575"/>
            <a:ext cx="5378450" cy="48323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109572" name="Slide Number Placeholder 1"/>
          <p:cNvSpPr>
            <a:spLocks noGrp="1"/>
          </p:cNvSpPr>
          <p:nvPr>
            <p:ph type="sldNum" sz="quarter" idx="4294967295"/>
          </p:nvPr>
        </p:nvSpPr>
        <p:spPr bwMode="auto">
          <a:xfrm>
            <a:off x="3849688" y="9429750"/>
            <a:ext cx="2946400" cy="4984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fld id="{88FC2AC1-B399-448C-8F08-0DF92DC33FBC}" type="slidenum">
              <a:rPr lang="en-ZA"/>
              <a:pPr/>
              <a:t>44</a:t>
            </a:fld>
            <a:endParaRPr lang="en-ZA" dirty="0"/>
          </a:p>
        </p:txBody>
      </p:sp>
    </p:spTree>
    <p:extLst>
      <p:ext uri="{BB962C8B-B14F-4D97-AF65-F5344CB8AC3E}">
        <p14:creationId xmlns:p14="http://schemas.microsoft.com/office/powerpoint/2010/main" xmlns="" val="4160320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45</a:t>
            </a:fld>
            <a:endParaRPr lang="en-ZA" dirty="0"/>
          </a:p>
        </p:txBody>
      </p:sp>
    </p:spTree>
    <p:extLst>
      <p:ext uri="{BB962C8B-B14F-4D97-AF65-F5344CB8AC3E}">
        <p14:creationId xmlns:p14="http://schemas.microsoft.com/office/powerpoint/2010/main" xmlns="" val="4143903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46</a:t>
            </a:fld>
            <a:endParaRPr lang="en-ZA" dirty="0"/>
          </a:p>
        </p:txBody>
      </p:sp>
    </p:spTree>
    <p:extLst>
      <p:ext uri="{BB962C8B-B14F-4D97-AF65-F5344CB8AC3E}">
        <p14:creationId xmlns:p14="http://schemas.microsoft.com/office/powerpoint/2010/main" xmlns="" val="3982187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47</a:t>
            </a:fld>
            <a:endParaRPr lang="en-ZA" dirty="0"/>
          </a:p>
        </p:txBody>
      </p:sp>
    </p:spTree>
    <p:extLst>
      <p:ext uri="{BB962C8B-B14F-4D97-AF65-F5344CB8AC3E}">
        <p14:creationId xmlns:p14="http://schemas.microsoft.com/office/powerpoint/2010/main" xmlns="" val="600461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48</a:t>
            </a:fld>
            <a:endParaRPr lang="en-ZA" dirty="0"/>
          </a:p>
        </p:txBody>
      </p:sp>
    </p:spTree>
    <p:extLst>
      <p:ext uri="{BB962C8B-B14F-4D97-AF65-F5344CB8AC3E}">
        <p14:creationId xmlns:p14="http://schemas.microsoft.com/office/powerpoint/2010/main" xmlns="" val="1137539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49</a:t>
            </a:fld>
            <a:endParaRPr lang="en-ZA" dirty="0"/>
          </a:p>
        </p:txBody>
      </p:sp>
    </p:spTree>
    <p:extLst>
      <p:ext uri="{BB962C8B-B14F-4D97-AF65-F5344CB8AC3E}">
        <p14:creationId xmlns:p14="http://schemas.microsoft.com/office/powerpoint/2010/main" xmlns="" val="908939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a:t>
            </a:fld>
            <a:endParaRPr lang="en-ZA" dirty="0"/>
          </a:p>
        </p:txBody>
      </p:sp>
    </p:spTree>
    <p:extLst>
      <p:ext uri="{BB962C8B-B14F-4D97-AF65-F5344CB8AC3E}">
        <p14:creationId xmlns:p14="http://schemas.microsoft.com/office/powerpoint/2010/main" xmlns="" val="9770002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50</a:t>
            </a:fld>
            <a:endParaRPr lang="en-ZA" dirty="0"/>
          </a:p>
        </p:txBody>
      </p:sp>
    </p:spTree>
    <p:extLst>
      <p:ext uri="{BB962C8B-B14F-4D97-AF65-F5344CB8AC3E}">
        <p14:creationId xmlns:p14="http://schemas.microsoft.com/office/powerpoint/2010/main" xmlns="" val="2865211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51</a:t>
            </a:fld>
            <a:endParaRPr lang="en-ZA" dirty="0"/>
          </a:p>
        </p:txBody>
      </p:sp>
    </p:spTree>
    <p:extLst>
      <p:ext uri="{BB962C8B-B14F-4D97-AF65-F5344CB8AC3E}">
        <p14:creationId xmlns:p14="http://schemas.microsoft.com/office/powerpoint/2010/main" xmlns="" val="1588627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52</a:t>
            </a:fld>
            <a:endParaRPr lang="en-ZA" dirty="0"/>
          </a:p>
        </p:txBody>
      </p:sp>
    </p:spTree>
    <p:extLst>
      <p:ext uri="{BB962C8B-B14F-4D97-AF65-F5344CB8AC3E}">
        <p14:creationId xmlns:p14="http://schemas.microsoft.com/office/powerpoint/2010/main" xmlns="" val="1379008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53</a:t>
            </a:fld>
            <a:endParaRPr lang="en-ZA" dirty="0"/>
          </a:p>
        </p:txBody>
      </p:sp>
    </p:spTree>
    <p:extLst>
      <p:ext uri="{BB962C8B-B14F-4D97-AF65-F5344CB8AC3E}">
        <p14:creationId xmlns:p14="http://schemas.microsoft.com/office/powerpoint/2010/main" xmlns="" val="2967015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54</a:t>
            </a:fld>
            <a:endParaRPr lang="en-ZA" dirty="0"/>
          </a:p>
        </p:txBody>
      </p:sp>
    </p:spTree>
    <p:extLst>
      <p:ext uri="{BB962C8B-B14F-4D97-AF65-F5344CB8AC3E}">
        <p14:creationId xmlns:p14="http://schemas.microsoft.com/office/powerpoint/2010/main" xmlns="" val="676871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55</a:t>
            </a:fld>
            <a:endParaRPr lang="en-ZA" dirty="0"/>
          </a:p>
        </p:txBody>
      </p:sp>
    </p:spTree>
    <p:extLst>
      <p:ext uri="{BB962C8B-B14F-4D97-AF65-F5344CB8AC3E}">
        <p14:creationId xmlns:p14="http://schemas.microsoft.com/office/powerpoint/2010/main" xmlns="" val="3159562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56</a:t>
            </a:fld>
            <a:endParaRPr lang="en-ZA" dirty="0"/>
          </a:p>
        </p:txBody>
      </p:sp>
    </p:spTree>
    <p:extLst>
      <p:ext uri="{BB962C8B-B14F-4D97-AF65-F5344CB8AC3E}">
        <p14:creationId xmlns:p14="http://schemas.microsoft.com/office/powerpoint/2010/main" xmlns="" val="11543156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57</a:t>
            </a:fld>
            <a:endParaRPr lang="en-ZA" dirty="0"/>
          </a:p>
        </p:txBody>
      </p:sp>
    </p:spTree>
    <p:extLst>
      <p:ext uri="{BB962C8B-B14F-4D97-AF65-F5344CB8AC3E}">
        <p14:creationId xmlns:p14="http://schemas.microsoft.com/office/powerpoint/2010/main" xmlns="" val="4263352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58</a:t>
            </a:fld>
            <a:endParaRPr lang="en-ZA" dirty="0"/>
          </a:p>
        </p:txBody>
      </p:sp>
    </p:spTree>
    <p:extLst>
      <p:ext uri="{BB962C8B-B14F-4D97-AF65-F5344CB8AC3E}">
        <p14:creationId xmlns:p14="http://schemas.microsoft.com/office/powerpoint/2010/main" xmlns="" val="2043052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59</a:t>
            </a:fld>
            <a:endParaRPr lang="en-ZA" dirty="0"/>
          </a:p>
        </p:txBody>
      </p:sp>
    </p:spTree>
    <p:extLst>
      <p:ext uri="{BB962C8B-B14F-4D97-AF65-F5344CB8AC3E}">
        <p14:creationId xmlns:p14="http://schemas.microsoft.com/office/powerpoint/2010/main" xmlns="" val="405000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a:t>
            </a:fld>
            <a:endParaRPr lang="en-ZA" dirty="0"/>
          </a:p>
        </p:txBody>
      </p:sp>
    </p:spTree>
    <p:extLst>
      <p:ext uri="{BB962C8B-B14F-4D97-AF65-F5344CB8AC3E}">
        <p14:creationId xmlns:p14="http://schemas.microsoft.com/office/powerpoint/2010/main" xmlns="" val="777053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60</a:t>
            </a:fld>
            <a:endParaRPr lang="en-ZA" dirty="0"/>
          </a:p>
        </p:txBody>
      </p:sp>
    </p:spTree>
    <p:extLst>
      <p:ext uri="{BB962C8B-B14F-4D97-AF65-F5344CB8AC3E}">
        <p14:creationId xmlns:p14="http://schemas.microsoft.com/office/powerpoint/2010/main" xmlns="" val="596300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61</a:t>
            </a:fld>
            <a:endParaRPr lang="en-ZA" dirty="0"/>
          </a:p>
        </p:txBody>
      </p:sp>
    </p:spTree>
    <p:extLst>
      <p:ext uri="{BB962C8B-B14F-4D97-AF65-F5344CB8AC3E}">
        <p14:creationId xmlns:p14="http://schemas.microsoft.com/office/powerpoint/2010/main" xmlns="" val="5423555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62</a:t>
            </a:fld>
            <a:endParaRPr lang="en-ZA" dirty="0"/>
          </a:p>
        </p:txBody>
      </p:sp>
    </p:spTree>
    <p:extLst>
      <p:ext uri="{BB962C8B-B14F-4D97-AF65-F5344CB8AC3E}">
        <p14:creationId xmlns:p14="http://schemas.microsoft.com/office/powerpoint/2010/main" xmlns="" val="13714399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63</a:t>
            </a:fld>
            <a:endParaRPr lang="en-ZA" dirty="0"/>
          </a:p>
        </p:txBody>
      </p:sp>
    </p:spTree>
    <p:extLst>
      <p:ext uri="{BB962C8B-B14F-4D97-AF65-F5344CB8AC3E}">
        <p14:creationId xmlns:p14="http://schemas.microsoft.com/office/powerpoint/2010/main" xmlns="" val="38218641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64</a:t>
            </a:fld>
            <a:endParaRPr lang="en-ZA" dirty="0"/>
          </a:p>
        </p:txBody>
      </p:sp>
    </p:spTree>
    <p:extLst>
      <p:ext uri="{BB962C8B-B14F-4D97-AF65-F5344CB8AC3E}">
        <p14:creationId xmlns:p14="http://schemas.microsoft.com/office/powerpoint/2010/main" xmlns="" val="3360764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65</a:t>
            </a:fld>
            <a:endParaRPr lang="en-ZA" dirty="0"/>
          </a:p>
        </p:txBody>
      </p:sp>
    </p:spTree>
    <p:extLst>
      <p:ext uri="{BB962C8B-B14F-4D97-AF65-F5344CB8AC3E}">
        <p14:creationId xmlns:p14="http://schemas.microsoft.com/office/powerpoint/2010/main" xmlns="" val="14629613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66</a:t>
            </a:fld>
            <a:endParaRPr lang="en-ZA" dirty="0"/>
          </a:p>
        </p:txBody>
      </p:sp>
    </p:spTree>
    <p:extLst>
      <p:ext uri="{BB962C8B-B14F-4D97-AF65-F5344CB8AC3E}">
        <p14:creationId xmlns:p14="http://schemas.microsoft.com/office/powerpoint/2010/main" xmlns="" val="40284236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67</a:t>
            </a:fld>
            <a:endParaRPr lang="en-ZA" dirty="0"/>
          </a:p>
        </p:txBody>
      </p:sp>
    </p:spTree>
    <p:extLst>
      <p:ext uri="{BB962C8B-B14F-4D97-AF65-F5344CB8AC3E}">
        <p14:creationId xmlns:p14="http://schemas.microsoft.com/office/powerpoint/2010/main" xmlns="" val="37457947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68</a:t>
            </a:fld>
            <a:endParaRPr lang="en-ZA" dirty="0"/>
          </a:p>
        </p:txBody>
      </p:sp>
    </p:spTree>
    <p:extLst>
      <p:ext uri="{BB962C8B-B14F-4D97-AF65-F5344CB8AC3E}">
        <p14:creationId xmlns:p14="http://schemas.microsoft.com/office/powerpoint/2010/main" xmlns="" val="2775538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69</a:t>
            </a:fld>
            <a:endParaRPr lang="en-ZA" dirty="0"/>
          </a:p>
        </p:txBody>
      </p:sp>
    </p:spTree>
    <p:extLst>
      <p:ext uri="{BB962C8B-B14F-4D97-AF65-F5344CB8AC3E}">
        <p14:creationId xmlns:p14="http://schemas.microsoft.com/office/powerpoint/2010/main" xmlns="" val="786523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7</a:t>
            </a:fld>
            <a:endParaRPr lang="en-ZA" dirty="0"/>
          </a:p>
        </p:txBody>
      </p:sp>
    </p:spTree>
    <p:extLst>
      <p:ext uri="{BB962C8B-B14F-4D97-AF65-F5344CB8AC3E}">
        <p14:creationId xmlns:p14="http://schemas.microsoft.com/office/powerpoint/2010/main" xmlns="" val="42284830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70</a:t>
            </a:fld>
            <a:endParaRPr lang="en-ZA" dirty="0"/>
          </a:p>
        </p:txBody>
      </p:sp>
    </p:spTree>
    <p:extLst>
      <p:ext uri="{BB962C8B-B14F-4D97-AF65-F5344CB8AC3E}">
        <p14:creationId xmlns:p14="http://schemas.microsoft.com/office/powerpoint/2010/main" xmlns="" val="32889358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71</a:t>
            </a:fld>
            <a:endParaRPr lang="en-ZA" dirty="0"/>
          </a:p>
        </p:txBody>
      </p:sp>
    </p:spTree>
    <p:extLst>
      <p:ext uri="{BB962C8B-B14F-4D97-AF65-F5344CB8AC3E}">
        <p14:creationId xmlns:p14="http://schemas.microsoft.com/office/powerpoint/2010/main" xmlns="" val="11553494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72</a:t>
            </a:fld>
            <a:endParaRPr lang="en-ZA" dirty="0"/>
          </a:p>
        </p:txBody>
      </p:sp>
    </p:spTree>
    <p:extLst>
      <p:ext uri="{BB962C8B-B14F-4D97-AF65-F5344CB8AC3E}">
        <p14:creationId xmlns:p14="http://schemas.microsoft.com/office/powerpoint/2010/main" xmlns="" val="21332656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73</a:t>
            </a:fld>
            <a:endParaRPr lang="en-ZA" dirty="0"/>
          </a:p>
        </p:txBody>
      </p:sp>
    </p:spTree>
    <p:extLst>
      <p:ext uri="{BB962C8B-B14F-4D97-AF65-F5344CB8AC3E}">
        <p14:creationId xmlns:p14="http://schemas.microsoft.com/office/powerpoint/2010/main" xmlns="" val="2790295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74</a:t>
            </a:fld>
            <a:endParaRPr lang="en-ZA" dirty="0"/>
          </a:p>
        </p:txBody>
      </p:sp>
    </p:spTree>
    <p:extLst>
      <p:ext uri="{BB962C8B-B14F-4D97-AF65-F5344CB8AC3E}">
        <p14:creationId xmlns:p14="http://schemas.microsoft.com/office/powerpoint/2010/main" xmlns="" val="27659661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xmlns="" val="1421614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76</a:t>
            </a:fld>
            <a:endParaRPr lang="en-US" dirty="0">
              <a:solidFill>
                <a:prstClr val="black"/>
              </a:solidFill>
            </a:endParaRPr>
          </a:p>
        </p:txBody>
      </p:sp>
    </p:spTree>
    <p:extLst>
      <p:ext uri="{BB962C8B-B14F-4D97-AF65-F5344CB8AC3E}">
        <p14:creationId xmlns:p14="http://schemas.microsoft.com/office/powerpoint/2010/main" xmlns="" val="25536410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77</a:t>
            </a:fld>
            <a:endParaRPr lang="en-US" dirty="0">
              <a:solidFill>
                <a:prstClr val="black"/>
              </a:solidFill>
            </a:endParaRPr>
          </a:p>
        </p:txBody>
      </p:sp>
    </p:spTree>
    <p:extLst>
      <p:ext uri="{BB962C8B-B14F-4D97-AF65-F5344CB8AC3E}">
        <p14:creationId xmlns:p14="http://schemas.microsoft.com/office/powerpoint/2010/main" xmlns="" val="38914738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78</a:t>
            </a:fld>
            <a:endParaRPr lang="en-US" dirty="0">
              <a:solidFill>
                <a:prstClr val="black"/>
              </a:solidFill>
            </a:endParaRPr>
          </a:p>
        </p:txBody>
      </p:sp>
    </p:spTree>
    <p:extLst>
      <p:ext uri="{BB962C8B-B14F-4D97-AF65-F5344CB8AC3E}">
        <p14:creationId xmlns:p14="http://schemas.microsoft.com/office/powerpoint/2010/main" xmlns="" val="12131650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xmlns="" val="264640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8</a:t>
            </a:fld>
            <a:endParaRPr lang="en-ZA" dirty="0"/>
          </a:p>
        </p:txBody>
      </p:sp>
    </p:spTree>
    <p:extLst>
      <p:ext uri="{BB962C8B-B14F-4D97-AF65-F5344CB8AC3E}">
        <p14:creationId xmlns:p14="http://schemas.microsoft.com/office/powerpoint/2010/main" xmlns="" val="19357130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80</a:t>
            </a:fld>
            <a:endParaRPr lang="en-US" dirty="0">
              <a:solidFill>
                <a:prstClr val="black"/>
              </a:solidFill>
            </a:endParaRPr>
          </a:p>
        </p:txBody>
      </p:sp>
    </p:spTree>
    <p:extLst>
      <p:ext uri="{BB962C8B-B14F-4D97-AF65-F5344CB8AC3E}">
        <p14:creationId xmlns:p14="http://schemas.microsoft.com/office/powerpoint/2010/main" xmlns="" val="28415219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81</a:t>
            </a:fld>
            <a:endParaRPr lang="en-US" dirty="0">
              <a:solidFill>
                <a:prstClr val="black"/>
              </a:solidFill>
            </a:endParaRPr>
          </a:p>
        </p:txBody>
      </p:sp>
    </p:spTree>
    <p:extLst>
      <p:ext uri="{BB962C8B-B14F-4D97-AF65-F5344CB8AC3E}">
        <p14:creationId xmlns:p14="http://schemas.microsoft.com/office/powerpoint/2010/main" xmlns="" val="19942958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82</a:t>
            </a:fld>
            <a:endParaRPr lang="en-US" dirty="0">
              <a:solidFill>
                <a:prstClr val="black"/>
              </a:solidFill>
            </a:endParaRPr>
          </a:p>
        </p:txBody>
      </p:sp>
    </p:spTree>
    <p:extLst>
      <p:ext uri="{BB962C8B-B14F-4D97-AF65-F5344CB8AC3E}">
        <p14:creationId xmlns:p14="http://schemas.microsoft.com/office/powerpoint/2010/main" xmlns="" val="33275971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83</a:t>
            </a:fld>
            <a:endParaRPr lang="en-US" dirty="0">
              <a:solidFill>
                <a:prstClr val="black"/>
              </a:solidFill>
            </a:endParaRPr>
          </a:p>
        </p:txBody>
      </p:sp>
    </p:spTree>
    <p:extLst>
      <p:ext uri="{BB962C8B-B14F-4D97-AF65-F5344CB8AC3E}">
        <p14:creationId xmlns:p14="http://schemas.microsoft.com/office/powerpoint/2010/main" xmlns="" val="29838133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84</a:t>
            </a:fld>
            <a:endParaRPr lang="en-US" dirty="0">
              <a:solidFill>
                <a:prstClr val="black"/>
              </a:solidFill>
            </a:endParaRPr>
          </a:p>
        </p:txBody>
      </p:sp>
    </p:spTree>
    <p:extLst>
      <p:ext uri="{BB962C8B-B14F-4D97-AF65-F5344CB8AC3E}">
        <p14:creationId xmlns:p14="http://schemas.microsoft.com/office/powerpoint/2010/main" xmlns="" val="33069783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85</a:t>
            </a:fld>
            <a:endParaRPr lang="en-US" dirty="0">
              <a:solidFill>
                <a:prstClr val="black"/>
              </a:solidFill>
            </a:endParaRPr>
          </a:p>
        </p:txBody>
      </p:sp>
    </p:spTree>
    <p:extLst>
      <p:ext uri="{BB962C8B-B14F-4D97-AF65-F5344CB8AC3E}">
        <p14:creationId xmlns:p14="http://schemas.microsoft.com/office/powerpoint/2010/main" xmlns="" val="3761212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86</a:t>
            </a:fld>
            <a:endParaRPr lang="en-US" dirty="0">
              <a:solidFill>
                <a:prstClr val="black"/>
              </a:solidFill>
            </a:endParaRPr>
          </a:p>
        </p:txBody>
      </p:sp>
    </p:spTree>
    <p:extLst>
      <p:ext uri="{BB962C8B-B14F-4D97-AF65-F5344CB8AC3E}">
        <p14:creationId xmlns:p14="http://schemas.microsoft.com/office/powerpoint/2010/main" xmlns="" val="1078733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87</a:t>
            </a:fld>
            <a:endParaRPr lang="en-US" dirty="0">
              <a:solidFill>
                <a:prstClr val="black"/>
              </a:solidFill>
            </a:endParaRPr>
          </a:p>
        </p:txBody>
      </p:sp>
    </p:spTree>
    <p:extLst>
      <p:ext uri="{BB962C8B-B14F-4D97-AF65-F5344CB8AC3E}">
        <p14:creationId xmlns:p14="http://schemas.microsoft.com/office/powerpoint/2010/main" xmlns="" val="28347698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204" indent="-228204">
              <a:buAutoNum type="arabicPeriod"/>
            </a:pPr>
            <a:endParaRPr lang="en-US" dirty="0"/>
          </a:p>
        </p:txBody>
      </p:sp>
      <p:sp>
        <p:nvSpPr>
          <p:cNvPr id="4" name="Slide Number Placeholder 3"/>
          <p:cNvSpPr>
            <a:spLocks noGrp="1"/>
          </p:cNvSpPr>
          <p:nvPr>
            <p:ph type="sldNum" sz="quarter" idx="10"/>
          </p:nvPr>
        </p:nvSpPr>
        <p:spPr/>
        <p:txBody>
          <a:bodyPr/>
          <a:lstStyle/>
          <a:p>
            <a:pPr>
              <a:defRPr/>
            </a:pPr>
            <a:fld id="{13BF31B2-8DC2-4923-94A7-F68D87E9984D}" type="slidenum">
              <a:rPr lang="en-US" smtClean="0">
                <a:solidFill>
                  <a:prstClr val="black"/>
                </a:solidFill>
              </a:rPr>
              <a:pPr>
                <a:defRPr/>
              </a:pPr>
              <a:t>88</a:t>
            </a:fld>
            <a:endParaRPr lang="en-US" dirty="0">
              <a:solidFill>
                <a:prstClr val="black"/>
              </a:solidFill>
            </a:endParaRPr>
          </a:p>
        </p:txBody>
      </p:sp>
    </p:spTree>
    <p:extLst>
      <p:ext uri="{BB962C8B-B14F-4D97-AF65-F5344CB8AC3E}">
        <p14:creationId xmlns:p14="http://schemas.microsoft.com/office/powerpoint/2010/main" xmlns="" val="10658986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89</a:t>
            </a:fld>
            <a:endParaRPr lang="en-ZA" dirty="0"/>
          </a:p>
        </p:txBody>
      </p:sp>
    </p:spTree>
    <p:extLst>
      <p:ext uri="{BB962C8B-B14F-4D97-AF65-F5344CB8AC3E}">
        <p14:creationId xmlns:p14="http://schemas.microsoft.com/office/powerpoint/2010/main" xmlns="" val="2748546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a:t>
            </a:fld>
            <a:endParaRPr lang="en-ZA" dirty="0"/>
          </a:p>
        </p:txBody>
      </p:sp>
    </p:spTree>
    <p:extLst>
      <p:ext uri="{BB962C8B-B14F-4D97-AF65-F5344CB8AC3E}">
        <p14:creationId xmlns:p14="http://schemas.microsoft.com/office/powerpoint/2010/main" xmlns="" val="967004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90</a:t>
            </a:fld>
            <a:endParaRPr lang="en-ZA" dirty="0"/>
          </a:p>
        </p:txBody>
      </p:sp>
    </p:spTree>
    <p:extLst>
      <p:ext uri="{BB962C8B-B14F-4D97-AF65-F5344CB8AC3E}">
        <p14:creationId xmlns:p14="http://schemas.microsoft.com/office/powerpoint/2010/main" xmlns="" val="32344204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91</a:t>
            </a:fld>
            <a:endParaRPr lang="en-ZA" dirty="0"/>
          </a:p>
        </p:txBody>
      </p:sp>
    </p:spTree>
    <p:extLst>
      <p:ext uri="{BB962C8B-B14F-4D97-AF65-F5344CB8AC3E}">
        <p14:creationId xmlns:p14="http://schemas.microsoft.com/office/powerpoint/2010/main" xmlns="" val="12411071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92</a:t>
            </a:fld>
            <a:endParaRPr lang="en-ZA" dirty="0"/>
          </a:p>
        </p:txBody>
      </p:sp>
    </p:spTree>
    <p:extLst>
      <p:ext uri="{BB962C8B-B14F-4D97-AF65-F5344CB8AC3E}">
        <p14:creationId xmlns:p14="http://schemas.microsoft.com/office/powerpoint/2010/main" xmlns="" val="9462915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93</a:t>
            </a:fld>
            <a:endParaRPr lang="en-ZA" dirty="0"/>
          </a:p>
        </p:txBody>
      </p:sp>
    </p:spTree>
    <p:extLst>
      <p:ext uri="{BB962C8B-B14F-4D97-AF65-F5344CB8AC3E}">
        <p14:creationId xmlns:p14="http://schemas.microsoft.com/office/powerpoint/2010/main" xmlns="" val="14344211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25279" y="-13895352"/>
            <a:ext cx="11523713" cy="14713538"/>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69856" y="5116252"/>
            <a:ext cx="5349458" cy="483834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94</a:t>
            </a:fld>
            <a:endParaRPr lang="en-ZA" dirty="0"/>
          </a:p>
        </p:txBody>
      </p:sp>
    </p:spTree>
    <p:extLst>
      <p:ext uri="{BB962C8B-B14F-4D97-AF65-F5344CB8AC3E}">
        <p14:creationId xmlns:p14="http://schemas.microsoft.com/office/powerpoint/2010/main" xmlns="" val="31088902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95</a:t>
            </a:fld>
            <a:endParaRPr lang="en-ZA" dirty="0"/>
          </a:p>
        </p:txBody>
      </p:sp>
    </p:spTree>
    <p:extLst>
      <p:ext uri="{BB962C8B-B14F-4D97-AF65-F5344CB8AC3E}">
        <p14:creationId xmlns:p14="http://schemas.microsoft.com/office/powerpoint/2010/main" xmlns="" val="635724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96</a:t>
            </a:fld>
            <a:endParaRPr lang="en-ZA" dirty="0"/>
          </a:p>
        </p:txBody>
      </p:sp>
    </p:spTree>
    <p:extLst>
      <p:ext uri="{BB962C8B-B14F-4D97-AF65-F5344CB8AC3E}">
        <p14:creationId xmlns:p14="http://schemas.microsoft.com/office/powerpoint/2010/main" xmlns="" val="10318657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97</a:t>
            </a:fld>
            <a:endParaRPr lang="en-ZA" dirty="0"/>
          </a:p>
        </p:txBody>
      </p:sp>
    </p:spTree>
    <p:extLst>
      <p:ext uri="{BB962C8B-B14F-4D97-AF65-F5344CB8AC3E}">
        <p14:creationId xmlns:p14="http://schemas.microsoft.com/office/powerpoint/2010/main" xmlns="" val="36325285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98</a:t>
            </a:fld>
            <a:endParaRPr lang="en-ZA" dirty="0"/>
          </a:p>
        </p:txBody>
      </p:sp>
    </p:spTree>
    <p:extLst>
      <p:ext uri="{BB962C8B-B14F-4D97-AF65-F5344CB8AC3E}">
        <p14:creationId xmlns:p14="http://schemas.microsoft.com/office/powerpoint/2010/main" xmlns="" val="18712646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1587518" y="-13875384"/>
            <a:ext cx="11585944" cy="14692394"/>
          </a:xfrm>
          <a:prstGeom prst="rect">
            <a:avLst/>
          </a:prstGeom>
          <a:solidFill>
            <a:srgbClr val="FFFFFF"/>
          </a:solidFill>
          <a:ln w="9360">
            <a:solidFill>
              <a:srgbClr val="000000"/>
            </a:solidFill>
            <a:miter lim="800000"/>
            <a:headEnd/>
            <a:tailEnd/>
          </a:ln>
        </p:spPr>
        <p:txBody>
          <a:bodyPr wrap="none" lIns="91303" tIns="45651" rIns="91303" bIns="45651" anchor="ctr"/>
          <a:lstStyle/>
          <a:p>
            <a:pPr eaLnBrk="1" hangingPunct="1">
              <a:lnSpc>
                <a:spcPct val="98000"/>
              </a:lnSpc>
              <a:buClr>
                <a:srgbClr val="000000"/>
              </a:buClr>
              <a:buSzPct val="100000"/>
              <a:buFont typeface="Times New Roman" panose="02020603050405020304" pitchFamily="18" charset="0"/>
              <a:buNone/>
            </a:pPr>
            <a:endParaRPr lang="en-US" dirty="0"/>
          </a:p>
        </p:txBody>
      </p:sp>
      <p:sp>
        <p:nvSpPr>
          <p:cNvPr id="30723" name="Rectangle 2"/>
          <p:cNvSpPr>
            <a:spLocks noGrp="1" noChangeArrowheads="1"/>
          </p:cNvSpPr>
          <p:nvPr>
            <p:ph type="body"/>
          </p:nvPr>
        </p:nvSpPr>
        <p:spPr>
          <a:xfrm>
            <a:off x="673474" y="5108900"/>
            <a:ext cx="5378346" cy="48313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smtClean="0"/>
          </a:p>
        </p:txBody>
      </p:sp>
      <p:sp>
        <p:nvSpPr>
          <p:cNvPr id="2" name="Slide Number Placeholder 1"/>
          <p:cNvSpPr>
            <a:spLocks noGrp="1"/>
          </p:cNvSpPr>
          <p:nvPr>
            <p:ph type="sldNum" sz="quarter" idx="10"/>
          </p:nvPr>
        </p:nvSpPr>
        <p:spPr/>
        <p:txBody>
          <a:bodyPr/>
          <a:lstStyle/>
          <a:p>
            <a:fld id="{0FC312BA-8881-4D3D-A5B7-443B13EFC12F}" type="slidenum">
              <a:rPr lang="en-ZA" smtClean="0"/>
              <a:pPr/>
              <a:t>99</a:t>
            </a:fld>
            <a:endParaRPr lang="en-ZA" dirty="0"/>
          </a:p>
        </p:txBody>
      </p:sp>
    </p:spTree>
    <p:extLst>
      <p:ext uri="{BB962C8B-B14F-4D97-AF65-F5344CB8AC3E}">
        <p14:creationId xmlns:p14="http://schemas.microsoft.com/office/powerpoint/2010/main" xmlns="" val="300508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611467-9842-470C-9FC6-945BB2ABD246}" type="datetime1">
              <a:rPr lang="en-ZA" smtClean="0"/>
              <a:pPr/>
              <a:t>2020/11/24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193388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2C50B6-2286-45A8-B1C7-1F00AD1281AA}" type="datetime1">
              <a:rPr lang="en-ZA" smtClean="0"/>
              <a:pPr/>
              <a:t>2020/11/24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525592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38AB5E-D769-4513-9883-8F9A3C2691EA}" type="datetime1">
              <a:rPr lang="en-ZA" smtClean="0"/>
              <a:pPr/>
              <a:t>2020/11/24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151646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44463"/>
            <a:ext cx="8218488" cy="1390650"/>
          </a:xfrm>
        </p:spPr>
        <p:txBody>
          <a:bodyPr/>
          <a:lstStyle/>
          <a:p>
            <a:r>
              <a:rPr lang="en-US" smtClean="0"/>
              <a:t>Click to edit Master title style</a:t>
            </a:r>
            <a:endParaRPr lang="en-GB"/>
          </a:p>
        </p:txBody>
      </p:sp>
      <p:sp>
        <p:nvSpPr>
          <p:cNvPr id="3" name="Rectangle 3"/>
          <p:cNvSpPr>
            <a:spLocks noGrp="1" noChangeArrowheads="1"/>
          </p:cNvSpPr>
          <p:nvPr>
            <p:ph type="dt" idx="10"/>
          </p:nvPr>
        </p:nvSpPr>
        <p:spPr>
          <a:ln/>
        </p:spPr>
        <p:txBody>
          <a:bodyPr/>
          <a:lstStyle>
            <a:lvl1pPr>
              <a:defRPr/>
            </a:lvl1pPr>
          </a:lstStyle>
          <a:p>
            <a:pPr>
              <a:defRPr/>
            </a:pPr>
            <a:fld id="{A6BA28EB-9641-40AA-A485-52A0C207473D}" type="datetime1">
              <a:rPr lang="en-ZA" smtClean="0"/>
              <a:pPr>
                <a:defRPr/>
              </a:pPr>
              <a:t>2020/11/24</a:t>
            </a:fld>
            <a:endParaRPr lang="en-GB" dirty="0"/>
          </a:p>
        </p:txBody>
      </p:sp>
      <p:sp>
        <p:nvSpPr>
          <p:cNvPr id="4" name="Rectangle 5"/>
          <p:cNvSpPr>
            <a:spLocks noGrp="1" noChangeArrowheads="1"/>
          </p:cNvSpPr>
          <p:nvPr>
            <p:ph type="sldNum" idx="11"/>
          </p:nvPr>
        </p:nvSpPr>
        <p:spPr>
          <a:ln/>
        </p:spPr>
        <p:txBody>
          <a:bodyPr/>
          <a:lstStyle>
            <a:lvl1pPr>
              <a:defRPr/>
            </a:lvl1pPr>
          </a:lstStyle>
          <a:p>
            <a:pPr>
              <a:defRPr/>
            </a:pPr>
            <a:fld id="{F05889E1-8A32-45D9-9D94-7F0B99E22FA2}" type="slidenum">
              <a:rPr lang="en-GB"/>
              <a:pPr>
                <a:defRPr/>
              </a:pPr>
              <a:t>‹#›</a:t>
            </a:fld>
            <a:endParaRPr lang="en-GB" dirty="0"/>
          </a:p>
        </p:txBody>
      </p:sp>
    </p:spTree>
    <p:extLst>
      <p:ext uri="{BB962C8B-B14F-4D97-AF65-F5344CB8AC3E}">
        <p14:creationId xmlns:p14="http://schemas.microsoft.com/office/powerpoint/2010/main" xmlns="" val="2449475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1D7143-B764-4094-B7E9-464C10E02C35}" type="datetime1">
              <a:rPr lang="en-ZA" smtClean="0"/>
              <a:pPr/>
              <a:t>2020/11/24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98867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944E23-8E50-442E-9196-43D9B08F89EB}" type="datetime1">
              <a:rPr lang="en-ZA" smtClean="0"/>
              <a:pPr/>
              <a:t>2020/11/24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3293968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014464-9C1B-43B4-B68A-339FCAA3C881}" type="datetime1">
              <a:rPr lang="en-ZA" smtClean="0"/>
              <a:pPr/>
              <a:t>2020/11/24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2102499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EFA827-FAB3-4B14-BC82-47851EE4AE83}" type="datetime1">
              <a:rPr lang="en-ZA" smtClean="0"/>
              <a:pPr/>
              <a:t>2020/11/24</a:t>
            </a:fld>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80415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9D5843-9BDA-4888-8D23-9A9DD9C8629C}" type="datetime1">
              <a:rPr lang="en-ZA" smtClean="0"/>
              <a:pPr/>
              <a:t>2020/11/24</a:t>
            </a:fld>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358008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C1650-DFC8-43EA-B847-ECF60AE23558}" type="datetime1">
              <a:rPr lang="en-ZA" smtClean="0"/>
              <a:pPr/>
              <a:t>2020/11/24</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1466287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2BC95A-6B3E-4FF7-8899-3A8E99A8C419}" type="datetime1">
              <a:rPr lang="en-ZA" smtClean="0"/>
              <a:pPr/>
              <a:t>2020/11/24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3657815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5A4E22-319A-4A79-AC80-1F295778E362}" type="datetime1">
              <a:rPr lang="en-ZA" smtClean="0"/>
              <a:pPr/>
              <a:t>2020/11/24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3020965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FCE95-F902-4D49-832A-5D0E23B197D8}" type="datetime1">
              <a:rPr lang="en-ZA" smtClean="0"/>
              <a:pPr/>
              <a:t>2020/11/24</a:t>
            </a:fld>
            <a:endParaRPr lang="en-Z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F4EC5-88AD-4ECA-84AC-34EECC3A4D54}" type="slidenum">
              <a:rPr lang="en-ZA" smtClean="0"/>
              <a:pPr/>
              <a:t>‹#›</a:t>
            </a:fld>
            <a:endParaRPr lang="en-ZA" dirty="0"/>
          </a:p>
        </p:txBody>
      </p:sp>
    </p:spTree>
    <p:extLst>
      <p:ext uri="{BB962C8B-B14F-4D97-AF65-F5344CB8AC3E}">
        <p14:creationId xmlns:p14="http://schemas.microsoft.com/office/powerpoint/2010/main" xmlns="" val="3874594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10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8.emf"/><Relationship Id="rId4" Type="http://schemas.openxmlformats.org/officeDocument/2006/relationships/image" Target="../media/image67.emf"/></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8.emf"/><Relationship Id="rId4" Type="http://schemas.openxmlformats.org/officeDocument/2006/relationships/image" Target="../media/image67.emf"/></Relationships>
</file>

<file path=ppt/slides/_rels/slide7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79.emf"/></Relationships>
</file>

<file path=ppt/slides/_rels/slide8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2.emf"/><Relationship Id="rId4" Type="http://schemas.openxmlformats.org/officeDocument/2006/relationships/image" Target="../media/image81.emf"/></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p:txBody>
          <a:bodyPr/>
          <a:lstStyle/>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a:p>
            <a:pPr algn="ctr" eaLnBrk="1" hangingPunct="1"/>
            <a:endParaRPr lang="en-US" dirty="0" smtClean="0"/>
          </a:p>
        </p:txBody>
      </p:sp>
      <p:sp>
        <p:nvSpPr>
          <p:cNvPr id="29701"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a:solidFill>
                  <a:srgbClr val="898989"/>
                </a:solidFill>
              </a:rPr>
              <a:pPr>
                <a:lnSpc>
                  <a:spcPct val="100000"/>
                </a:lnSpc>
                <a:spcBef>
                  <a:spcPct val="0"/>
                </a:spcBef>
                <a:buFont typeface="Times New Roman" panose="02020603050405020304" pitchFamily="18" charset="0"/>
                <a:buNone/>
              </a:pPr>
              <a:t>1</a:t>
            </a:fld>
            <a:endParaRPr lang="en-GB" sz="1200" dirty="0">
              <a:solidFill>
                <a:srgbClr val="898989"/>
              </a:solidFill>
            </a:endParaRPr>
          </a:p>
        </p:txBody>
      </p:sp>
      <p:pic>
        <p:nvPicPr>
          <p:cNvPr id="29699" name="Picture 5" descr="gold holding shap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192839"/>
            <a:ext cx="9144000"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6" descr="C:\Documents and Settings\Philda.FSLGH4\Desktop\Design and Branding Materials\Dept LOGOS\logoc3t.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04395" y="365126"/>
            <a:ext cx="8713694" cy="5707062"/>
          </a:xfrm>
        </p:spPr>
        <p:txBody>
          <a:bodyPr>
            <a:normAutofit/>
          </a:bodyPr>
          <a:lstStyle/>
          <a:p>
            <a:pPr algn="ctr"/>
            <a:r>
              <a:rPr lang="en-ZA" sz="2400" b="1" dirty="0" smtClean="0">
                <a:solidFill>
                  <a:schemeClr val="accent6">
                    <a:lumMod val="50000"/>
                  </a:schemeClr>
                </a:solidFill>
                <a:latin typeface="Times New Roman" panose="02020603050405020304" pitchFamily="18" charset="0"/>
                <a:cs typeface="Times New Roman" panose="02020603050405020304" pitchFamily="18" charset="0"/>
              </a:rPr>
              <a:t>JOINT BRIEFING TO THE PORTFOLIO COMMITTEE ON COOPEARTIVE GOVERNANCE AND TRADITIONAL AFFAIRS ON:</a:t>
            </a:r>
            <a:br>
              <a:rPr lang="en-ZA" sz="2400" b="1" dirty="0" smtClean="0">
                <a:solidFill>
                  <a:schemeClr val="accent6">
                    <a:lumMod val="50000"/>
                  </a:schemeClr>
                </a:solidFill>
                <a:latin typeface="Times New Roman" panose="02020603050405020304" pitchFamily="18" charset="0"/>
                <a:cs typeface="Times New Roman" panose="02020603050405020304" pitchFamily="18" charset="0"/>
              </a:rPr>
            </a:br>
            <a:r>
              <a:rPr lang="en-ZA" sz="2400" b="1" dirty="0">
                <a:solidFill>
                  <a:schemeClr val="accent6">
                    <a:lumMod val="50000"/>
                  </a:schemeClr>
                </a:solidFill>
                <a:latin typeface="Times New Roman" panose="02020603050405020304" pitchFamily="18" charset="0"/>
                <a:cs typeface="Times New Roman" panose="02020603050405020304" pitchFamily="18" charset="0"/>
              </a:rPr>
              <a:t/>
            </a:r>
            <a:br>
              <a:rPr lang="en-ZA" sz="2400" b="1" dirty="0">
                <a:solidFill>
                  <a:schemeClr val="accent6">
                    <a:lumMod val="50000"/>
                  </a:schemeClr>
                </a:solidFill>
                <a:latin typeface="Times New Roman" panose="02020603050405020304" pitchFamily="18" charset="0"/>
                <a:cs typeface="Times New Roman" panose="02020603050405020304" pitchFamily="18" charset="0"/>
              </a:rPr>
            </a:br>
            <a:r>
              <a:rPr lang="en-ZA" sz="2400" b="1" dirty="0" smtClean="0">
                <a:solidFill>
                  <a:schemeClr val="accent6">
                    <a:lumMod val="50000"/>
                  </a:schemeClr>
                </a:solidFill>
                <a:latin typeface="Times New Roman" panose="02020603050405020304" pitchFamily="18" charset="0"/>
                <a:cs typeface="Times New Roman" panose="02020603050405020304" pitchFamily="18" charset="0"/>
              </a:rPr>
              <a:t/>
            </a:r>
            <a:br>
              <a:rPr lang="en-ZA" sz="2400" b="1" dirty="0" smtClean="0">
                <a:solidFill>
                  <a:schemeClr val="accent6">
                    <a:lumMod val="50000"/>
                  </a:schemeClr>
                </a:solidFill>
                <a:latin typeface="Times New Roman" panose="02020603050405020304" pitchFamily="18" charset="0"/>
                <a:cs typeface="Times New Roman" panose="02020603050405020304" pitchFamily="18" charset="0"/>
              </a:rPr>
            </a:br>
            <a:r>
              <a:rPr lang="en-ZA" sz="2400" b="1" dirty="0" smtClean="0">
                <a:latin typeface="Times New Roman" panose="02020603050405020304" pitchFamily="18" charset="0"/>
                <a:cs typeface="Times New Roman" panose="02020603050405020304" pitchFamily="18" charset="0"/>
              </a:rPr>
              <a:t/>
            </a:r>
            <a:br>
              <a:rPr lang="en-ZA" sz="2400" b="1" dirty="0" smtClean="0">
                <a:latin typeface="Times New Roman" panose="02020603050405020304" pitchFamily="18" charset="0"/>
                <a:cs typeface="Times New Roman" panose="02020603050405020304" pitchFamily="18" charset="0"/>
              </a:rPr>
            </a:br>
            <a:r>
              <a:rPr lang="en-ZA" sz="2400" b="1" dirty="0" smtClean="0">
                <a:latin typeface="Times New Roman" panose="02020603050405020304" pitchFamily="18" charset="0"/>
                <a:cs typeface="Times New Roman" panose="02020603050405020304" pitchFamily="18" charset="0"/>
              </a:rPr>
              <a:t>STATUS OF ALL MUNICIPALITIES IN THE PROVINCE;</a:t>
            </a:r>
            <a:br>
              <a:rPr lang="en-ZA" sz="2400" b="1" dirty="0" smtClean="0">
                <a:latin typeface="Times New Roman" panose="02020603050405020304" pitchFamily="18" charset="0"/>
                <a:cs typeface="Times New Roman" panose="02020603050405020304" pitchFamily="18" charset="0"/>
              </a:rPr>
            </a:br>
            <a:r>
              <a:rPr lang="en-ZA" sz="2400" b="1" dirty="0" smtClean="0">
                <a:latin typeface="Times New Roman" panose="02020603050405020304" pitchFamily="18" charset="0"/>
                <a:cs typeface="Times New Roman" panose="02020603050405020304" pitchFamily="18" charset="0"/>
              </a:rPr>
              <a:t>STATUS OF MUNICIPALITIES UNDER SECTION 139;</a:t>
            </a:r>
            <a:br>
              <a:rPr lang="en-ZA" sz="2400" b="1" dirty="0" smtClean="0">
                <a:latin typeface="Times New Roman" panose="02020603050405020304" pitchFamily="18" charset="0"/>
                <a:cs typeface="Times New Roman" panose="02020603050405020304" pitchFamily="18" charset="0"/>
              </a:rPr>
            </a:br>
            <a:r>
              <a:rPr lang="en-ZA" sz="2400" b="1" dirty="0" smtClean="0">
                <a:latin typeface="Times New Roman" panose="02020603050405020304" pitchFamily="18" charset="0"/>
                <a:cs typeface="Times New Roman" panose="02020603050405020304" pitchFamily="18" charset="0"/>
              </a:rPr>
              <a:t>MONITORING AND ASSISTANCE PROVIDED TO MUNICIPALITIES</a:t>
            </a:r>
            <a:br>
              <a:rPr lang="en-ZA" sz="2400" b="1" dirty="0" smtClean="0">
                <a:latin typeface="Times New Roman" panose="02020603050405020304" pitchFamily="18" charset="0"/>
                <a:cs typeface="Times New Roman" panose="02020603050405020304" pitchFamily="18" charset="0"/>
              </a:rPr>
            </a:br>
            <a:r>
              <a:rPr lang="en-ZA" sz="2400" b="1" dirty="0" smtClean="0">
                <a:latin typeface="Times New Roman" panose="02020603050405020304" pitchFamily="18" charset="0"/>
                <a:cs typeface="Times New Roman" panose="02020603050405020304" pitchFamily="18" charset="0"/>
              </a:rPr>
              <a:t/>
            </a:r>
            <a:br>
              <a:rPr lang="en-ZA" sz="2400" b="1" dirty="0" smtClean="0">
                <a:latin typeface="Times New Roman" panose="02020603050405020304" pitchFamily="18" charset="0"/>
                <a:cs typeface="Times New Roman" panose="02020603050405020304" pitchFamily="18" charset="0"/>
              </a:rPr>
            </a:br>
            <a:r>
              <a:rPr lang="en-ZA" sz="2400" b="1" dirty="0">
                <a:solidFill>
                  <a:schemeClr val="accent6">
                    <a:lumMod val="75000"/>
                  </a:schemeClr>
                </a:solidFill>
                <a:latin typeface="Times New Roman" panose="02020603050405020304" pitchFamily="18" charset="0"/>
                <a:cs typeface="Times New Roman" panose="02020603050405020304" pitchFamily="18" charset="0"/>
              </a:rPr>
              <a:t/>
            </a:r>
            <a:br>
              <a:rPr lang="en-ZA" sz="2400" b="1" dirty="0">
                <a:solidFill>
                  <a:schemeClr val="accent6">
                    <a:lumMod val="75000"/>
                  </a:schemeClr>
                </a:solidFill>
                <a:latin typeface="Times New Roman" panose="02020603050405020304" pitchFamily="18" charset="0"/>
                <a:cs typeface="Times New Roman" panose="02020603050405020304" pitchFamily="18" charset="0"/>
              </a:rPr>
            </a:br>
            <a:r>
              <a:rPr lang="en-ZA" sz="2400" b="1" dirty="0" smtClean="0">
                <a:solidFill>
                  <a:schemeClr val="accent6">
                    <a:lumMod val="75000"/>
                  </a:schemeClr>
                </a:solidFill>
                <a:latin typeface="Times New Roman" panose="02020603050405020304" pitchFamily="18" charset="0"/>
                <a:cs typeface="Times New Roman" panose="02020603050405020304" pitchFamily="18" charset="0"/>
              </a:rPr>
              <a:t>MEC COGTA: T. S. Nxangisa </a:t>
            </a:r>
            <a:br>
              <a:rPr lang="en-ZA" sz="2400" b="1" dirty="0" smtClean="0">
                <a:solidFill>
                  <a:schemeClr val="accent6">
                    <a:lumMod val="75000"/>
                  </a:schemeClr>
                </a:solidFill>
                <a:latin typeface="Times New Roman" panose="02020603050405020304" pitchFamily="18" charset="0"/>
                <a:cs typeface="Times New Roman" panose="02020603050405020304" pitchFamily="18" charset="0"/>
              </a:rPr>
            </a:br>
            <a:r>
              <a:rPr lang="en-ZA" sz="2400" b="1" dirty="0" smtClean="0">
                <a:solidFill>
                  <a:schemeClr val="accent6">
                    <a:lumMod val="75000"/>
                  </a:schemeClr>
                </a:solidFill>
                <a:latin typeface="Times New Roman" panose="02020603050405020304" pitchFamily="18" charset="0"/>
                <a:cs typeface="Times New Roman" panose="02020603050405020304" pitchFamily="18" charset="0"/>
              </a:rPr>
              <a:t>MEC: Finance: G. Brown</a:t>
            </a:r>
            <a:br>
              <a:rPr lang="en-ZA" sz="2400" b="1" dirty="0" smtClean="0">
                <a:solidFill>
                  <a:schemeClr val="accent6">
                    <a:lumMod val="75000"/>
                  </a:schemeClr>
                </a:solidFill>
                <a:latin typeface="Times New Roman" panose="02020603050405020304" pitchFamily="18" charset="0"/>
                <a:cs typeface="Times New Roman" panose="02020603050405020304" pitchFamily="18" charset="0"/>
              </a:rPr>
            </a:br>
            <a:r>
              <a:rPr lang="en-ZA" sz="1800" b="1" dirty="0" smtClean="0">
                <a:solidFill>
                  <a:schemeClr val="accent6">
                    <a:lumMod val="75000"/>
                  </a:schemeClr>
                </a:solidFill>
                <a:latin typeface="Times New Roman" panose="02020603050405020304" pitchFamily="18" charset="0"/>
                <a:cs typeface="Times New Roman" panose="02020603050405020304" pitchFamily="18" charset="0"/>
              </a:rPr>
              <a:t>24 November 2020</a:t>
            </a:r>
            <a:r>
              <a:rPr lang="en-ZA" sz="1800" b="1" dirty="0">
                <a:solidFill>
                  <a:schemeClr val="accent6">
                    <a:lumMod val="75000"/>
                  </a:schemeClr>
                </a:solidFill>
                <a:latin typeface="Times New Roman" panose="02020603050405020304" pitchFamily="18" charset="0"/>
                <a:cs typeface="Times New Roman" panose="02020603050405020304" pitchFamily="18" charset="0"/>
              </a:rPr>
              <a:t/>
            </a:r>
            <a:br>
              <a:rPr lang="en-ZA" sz="1800" b="1" dirty="0">
                <a:solidFill>
                  <a:schemeClr val="accent6">
                    <a:lumMod val="75000"/>
                  </a:schemeClr>
                </a:solidFill>
                <a:latin typeface="Times New Roman" panose="02020603050405020304" pitchFamily="18" charset="0"/>
                <a:cs typeface="Times New Roman" panose="02020603050405020304" pitchFamily="18" charset="0"/>
              </a:rPr>
            </a:br>
            <a:r>
              <a:rPr lang="en-ZA" sz="1800" b="1" dirty="0" smtClean="0">
                <a:latin typeface="Times New Roman" panose="02020603050405020304" pitchFamily="18" charset="0"/>
                <a:cs typeface="Times New Roman" panose="02020603050405020304" pitchFamily="18" charset="0"/>
              </a:rPr>
              <a:t>				</a:t>
            </a:r>
            <a:endParaRPr lang="en-ZA" sz="1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stretch>
            <a:fillRect/>
          </a:stretch>
        </p:blipFill>
        <p:spPr>
          <a:xfrm>
            <a:off x="1205037" y="5699169"/>
            <a:ext cx="1990476" cy="695238"/>
          </a:xfrm>
          <a:prstGeom prst="rect">
            <a:avLst/>
          </a:prstGeom>
        </p:spPr>
      </p:pic>
    </p:spTree>
    <p:extLst>
      <p:ext uri="{BB962C8B-B14F-4D97-AF65-F5344CB8AC3E}">
        <p14:creationId xmlns:p14="http://schemas.microsoft.com/office/powerpoint/2010/main" xmlns="" val="9211443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CURRENT LIABILITIES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ZA" sz="2000" dirty="0" smtClean="0">
              <a:latin typeface="Times New Roman" panose="02020603050405020304" pitchFamily="18" charset="0"/>
              <a:cs typeface="Times New Roman" panose="02020603050405020304" pitchFamily="18" charset="0"/>
            </a:endParaRPr>
          </a:p>
          <a:p>
            <a:pPr marL="361950" indent="0" algn="just">
              <a:buNone/>
            </a:pPr>
            <a:r>
              <a:rPr lang="en-ZA" sz="1800" i="1" dirty="0">
                <a:latin typeface="Times New Roman" panose="02020603050405020304" pitchFamily="18" charset="0"/>
                <a:cs typeface="Times New Roman" panose="02020603050405020304" pitchFamily="18" charset="0"/>
              </a:rPr>
              <a:t>Current liabilities: Amounts due to be paid to creditors within 12 months e.g. an overdraft facility</a:t>
            </a:r>
            <a:endParaRPr lang="en-US" sz="1800" i="1"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10</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print"/>
          <a:stretch>
            <a:fillRect/>
          </a:stretch>
        </p:blipFill>
        <p:spPr>
          <a:xfrm>
            <a:off x="865391" y="1160478"/>
            <a:ext cx="7391701" cy="2832100"/>
          </a:xfrm>
          <a:prstGeom prst="rect">
            <a:avLst/>
          </a:prstGeom>
        </p:spPr>
      </p:pic>
    </p:spTree>
    <p:extLst>
      <p:ext uri="{BB962C8B-B14F-4D97-AF65-F5344CB8AC3E}">
        <p14:creationId xmlns:p14="http://schemas.microsoft.com/office/powerpoint/2010/main" xmlns="" val="38174776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MIG EXPENDITURE PER CATEGORY</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31897" y="681057"/>
            <a:ext cx="8878187" cy="5403831"/>
          </a:xfrm>
        </p:spPr>
        <p:txBody>
          <a:bodyPr>
            <a:noAutofit/>
          </a:bodyPr>
          <a:lstStyle/>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84581" y="593329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100</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8062" y="5518936"/>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977774" y="1250559"/>
            <a:ext cx="6753885" cy="2968356"/>
          </a:xfrm>
          <a:prstGeom prst="rect">
            <a:avLst/>
          </a:prstGeom>
        </p:spPr>
      </p:pic>
    </p:spTree>
    <p:extLst>
      <p:ext uri="{BB962C8B-B14F-4D97-AF65-F5344CB8AC3E}">
        <p14:creationId xmlns:p14="http://schemas.microsoft.com/office/powerpoint/2010/main" xmlns="" val="6777581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MIG EXPENDITURE PER CATEGORY</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31897" y="681057"/>
            <a:ext cx="8878187" cy="5403831"/>
          </a:xfrm>
        </p:spPr>
        <p:txBody>
          <a:bodyPr>
            <a:noAutofit/>
          </a:bodyPr>
          <a:lstStyle/>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9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84581" y="593329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101</a:t>
            </a:fld>
            <a:endParaRPr lang="en-GB" sz="1200" b="1" dirty="0">
              <a:solidFill>
                <a:schemeClr val="accent6">
                  <a:lumMod val="50000"/>
                </a:schemeClr>
              </a:solidFill>
            </a:endParaRPr>
          </a:p>
        </p:txBody>
      </p:sp>
      <p:pic>
        <p:nvPicPr>
          <p:cNvPr id="3" name="Picture 2"/>
          <p:cNvPicPr>
            <a:picLocks noChangeAspect="1"/>
          </p:cNvPicPr>
          <p:nvPr/>
        </p:nvPicPr>
        <p:blipFill>
          <a:blip r:embed="rId3" cstate="print"/>
          <a:stretch>
            <a:fillRect/>
          </a:stretch>
        </p:blipFill>
        <p:spPr>
          <a:xfrm>
            <a:off x="1201461" y="782168"/>
            <a:ext cx="6741078" cy="5399857"/>
          </a:xfrm>
          <a:prstGeom prst="rect">
            <a:avLst/>
          </a:prstGeom>
        </p:spPr>
      </p:pic>
    </p:spTree>
    <p:extLst>
      <p:ext uri="{BB962C8B-B14F-4D97-AF65-F5344CB8AC3E}">
        <p14:creationId xmlns:p14="http://schemas.microsoft.com/office/powerpoint/2010/main" xmlns="" val="11678032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TEMPORARY MIG JOB CREATION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90535" y="681057"/>
            <a:ext cx="8787652" cy="5310169"/>
          </a:xfrm>
        </p:spPr>
        <p:txBody>
          <a:bodyPr>
            <a:noAutofit/>
          </a:bodyPr>
          <a:lstStyle/>
          <a:p>
            <a:pPr marL="0" indent="0">
              <a:lnSpc>
                <a:spcPct val="100000"/>
              </a:lnSpc>
              <a:spcBef>
                <a:spcPts val="0"/>
              </a:spcBef>
              <a:buNone/>
            </a:pPr>
            <a:r>
              <a:rPr lang="en-US" sz="2400" dirty="0">
                <a:latin typeface="Times New Roman" panose="02020603050405020304" pitchFamily="18" charset="0"/>
                <a:cs typeface="Times New Roman" panose="02020603050405020304" pitchFamily="18" charset="0"/>
              </a:rPr>
              <a:t>1395 (47%) Jobs were created from the planned 3000 jobs.  Detail as follows:</a:t>
            </a:r>
            <a:endParaRPr lang="en-ZA" sz="2400" dirty="0">
              <a:latin typeface="Times New Roman" panose="02020603050405020304" pitchFamily="18" charset="0"/>
              <a:cs typeface="Times New Roman" panose="02020603050405020304" pitchFamily="18" charset="0"/>
            </a:endParaRPr>
          </a:p>
          <a:p>
            <a:pPr lvl="0">
              <a:lnSpc>
                <a:spcPct val="100000"/>
              </a:lnSpc>
              <a:spcBef>
                <a:spcPts val="0"/>
              </a:spcBef>
            </a:pPr>
            <a:r>
              <a:rPr lang="en-GB" sz="2400" dirty="0" smtClean="0">
                <a:latin typeface="Times New Roman" panose="02020603050405020304" pitchFamily="18" charset="0"/>
                <a:cs typeface="Times New Roman" panose="02020603050405020304" pitchFamily="18" charset="0"/>
              </a:rPr>
              <a:t>Adult </a:t>
            </a:r>
            <a:r>
              <a:rPr lang="en-GB" sz="2400" dirty="0">
                <a:latin typeface="Times New Roman" panose="02020603050405020304" pitchFamily="18" charset="0"/>
                <a:cs typeface="Times New Roman" panose="02020603050405020304" pitchFamily="18" charset="0"/>
              </a:rPr>
              <a:t>Men: 451</a:t>
            </a:r>
            <a:endParaRPr lang="en-ZA" sz="2400" dirty="0">
              <a:latin typeface="Times New Roman" panose="02020603050405020304" pitchFamily="18" charset="0"/>
              <a:cs typeface="Times New Roman" panose="02020603050405020304" pitchFamily="18" charset="0"/>
            </a:endParaRPr>
          </a:p>
          <a:p>
            <a:pPr lvl="0">
              <a:lnSpc>
                <a:spcPct val="100000"/>
              </a:lnSpc>
              <a:spcBef>
                <a:spcPts val="0"/>
              </a:spcBef>
            </a:pPr>
            <a:r>
              <a:rPr lang="en-GB" sz="2400" dirty="0">
                <a:latin typeface="Times New Roman" panose="02020603050405020304" pitchFamily="18" charset="0"/>
                <a:cs typeface="Times New Roman" panose="02020603050405020304" pitchFamily="18" charset="0"/>
              </a:rPr>
              <a:t>Adult Women: 170</a:t>
            </a:r>
            <a:endParaRPr lang="en-ZA" sz="2400" dirty="0">
              <a:latin typeface="Times New Roman" panose="02020603050405020304" pitchFamily="18" charset="0"/>
              <a:cs typeface="Times New Roman" panose="02020603050405020304" pitchFamily="18" charset="0"/>
            </a:endParaRPr>
          </a:p>
          <a:p>
            <a:pPr lvl="0">
              <a:lnSpc>
                <a:spcPct val="100000"/>
              </a:lnSpc>
              <a:spcBef>
                <a:spcPts val="0"/>
              </a:spcBef>
            </a:pPr>
            <a:r>
              <a:rPr lang="en-GB" sz="2400" dirty="0">
                <a:latin typeface="Times New Roman" panose="02020603050405020304" pitchFamily="18" charset="0"/>
                <a:cs typeface="Times New Roman" panose="02020603050405020304" pitchFamily="18" charset="0"/>
              </a:rPr>
              <a:t>Young Men:  575</a:t>
            </a:r>
            <a:endParaRPr lang="en-ZA" sz="2400" dirty="0">
              <a:latin typeface="Times New Roman" panose="02020603050405020304" pitchFamily="18" charset="0"/>
              <a:cs typeface="Times New Roman" panose="02020603050405020304" pitchFamily="18" charset="0"/>
            </a:endParaRPr>
          </a:p>
          <a:p>
            <a:pPr lvl="0">
              <a:lnSpc>
                <a:spcPct val="100000"/>
              </a:lnSpc>
              <a:spcBef>
                <a:spcPts val="0"/>
              </a:spcBef>
            </a:pPr>
            <a:r>
              <a:rPr lang="en-GB" sz="2400" dirty="0">
                <a:latin typeface="Times New Roman" panose="02020603050405020304" pitchFamily="18" charset="0"/>
                <a:cs typeface="Times New Roman" panose="02020603050405020304" pitchFamily="18" charset="0"/>
              </a:rPr>
              <a:t>Young Women: 187</a:t>
            </a:r>
            <a:endParaRPr lang="en-ZA" sz="2400" dirty="0">
              <a:latin typeface="Times New Roman" panose="02020603050405020304" pitchFamily="18" charset="0"/>
              <a:cs typeface="Times New Roman" panose="02020603050405020304" pitchFamily="18" charset="0"/>
            </a:endParaRPr>
          </a:p>
          <a:p>
            <a:pPr lvl="0">
              <a:lnSpc>
                <a:spcPct val="100000"/>
              </a:lnSpc>
              <a:spcBef>
                <a:spcPts val="0"/>
              </a:spcBef>
            </a:pPr>
            <a:r>
              <a:rPr lang="en-GB" sz="2400" dirty="0">
                <a:latin typeface="Times New Roman" panose="02020603050405020304" pitchFamily="18" charset="0"/>
                <a:cs typeface="Times New Roman" panose="02020603050405020304" pitchFamily="18" charset="0"/>
              </a:rPr>
              <a:t>Disabled Men: 11</a:t>
            </a:r>
            <a:endParaRPr lang="en-ZA" sz="2400" dirty="0">
              <a:latin typeface="Times New Roman" panose="02020603050405020304" pitchFamily="18" charset="0"/>
              <a:cs typeface="Times New Roman" panose="02020603050405020304" pitchFamily="18" charset="0"/>
            </a:endParaRPr>
          </a:p>
          <a:p>
            <a:pPr lvl="0">
              <a:lnSpc>
                <a:spcPct val="100000"/>
              </a:lnSpc>
              <a:spcBef>
                <a:spcPts val="0"/>
              </a:spcBef>
            </a:pPr>
            <a:r>
              <a:rPr lang="en-GB" sz="2400" dirty="0">
                <a:latin typeface="Times New Roman" panose="02020603050405020304" pitchFamily="18" charset="0"/>
                <a:cs typeface="Times New Roman" panose="02020603050405020304" pitchFamily="18" charset="0"/>
              </a:rPr>
              <a:t>Disabled Women: 1</a:t>
            </a:r>
            <a:endParaRPr lang="en-ZA"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ZA" sz="2400" dirty="0">
              <a:latin typeface="Times New Roman" panose="02020603050405020304" pitchFamily="18" charset="0"/>
              <a:cs typeface="Times New Roman" panose="02020603050405020304" pitchFamily="18" charset="0"/>
            </a:endParaRPr>
          </a:p>
          <a:p>
            <a:pPr>
              <a:lnSpc>
                <a:spcPct val="100000"/>
              </a:lnSpc>
              <a:spcBef>
                <a:spcPts val="0"/>
              </a:spcBef>
            </a:pPr>
            <a:r>
              <a:rPr lang="en-US" sz="2400" dirty="0">
                <a:latin typeface="Times New Roman" panose="02020603050405020304" pitchFamily="18" charset="0"/>
                <a:cs typeface="Times New Roman" panose="02020603050405020304" pitchFamily="18" charset="0"/>
              </a:rPr>
              <a:t>Women jobs created: </a:t>
            </a:r>
            <a:endParaRPr lang="en-ZA" sz="2400" dirty="0">
              <a:latin typeface="Times New Roman" panose="02020603050405020304" pitchFamily="18" charset="0"/>
              <a:cs typeface="Times New Roman" panose="02020603050405020304" pitchFamily="18" charset="0"/>
            </a:endParaRPr>
          </a:p>
          <a:p>
            <a:pPr>
              <a:lnSpc>
                <a:spcPct val="100000"/>
              </a:lnSpc>
              <a:spcBef>
                <a:spcPts val="0"/>
              </a:spcBef>
            </a:pPr>
            <a:r>
              <a:rPr lang="en-US" sz="2400" dirty="0">
                <a:latin typeface="Times New Roman" panose="02020603050405020304" pitchFamily="18" charset="0"/>
                <a:cs typeface="Times New Roman" panose="02020603050405020304" pitchFamily="18" charset="0"/>
              </a:rPr>
              <a:t>26% (358) Women employed of the above total</a:t>
            </a:r>
            <a:endParaRPr lang="en-ZA"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MIG job creation per Municipality until the end of October 2020 is indicated underneath:</a:t>
            </a:r>
            <a:endParaRPr lang="en-ZA" sz="2400" dirty="0">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endParaRPr lang="en-ZA" sz="24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pPr>
            <a:endParaRPr lang="en-US" sz="24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63080" y="595312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102</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1486" y="5822197"/>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11109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TEMPORARY MIG JOB CREATION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90535" y="681057"/>
            <a:ext cx="8787652" cy="5310169"/>
          </a:xfrm>
        </p:spPr>
        <p:txBody>
          <a:bodyPr>
            <a:noAutofit/>
          </a:bodyPr>
          <a:lstStyle/>
          <a:p>
            <a:pPr marL="0" indent="0" algn="just">
              <a:lnSpc>
                <a:spcPct val="100000"/>
              </a:lnSpc>
              <a:spcBef>
                <a:spcPts val="0"/>
              </a:spcBef>
              <a:buNone/>
            </a:pPr>
            <a:endParaRPr lang="en-ZA" sz="20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pPr>
            <a:endParaRPr lang="en-US" sz="20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63080" y="595312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103</a:t>
            </a:fld>
            <a:endParaRPr lang="en-GB" sz="1200" b="1" dirty="0">
              <a:solidFill>
                <a:schemeClr val="accent6">
                  <a:lumMod val="50000"/>
                </a:schemeClr>
              </a:solidFill>
            </a:endParaRPr>
          </a:p>
        </p:txBody>
      </p:sp>
      <p:pic>
        <p:nvPicPr>
          <p:cNvPr id="4" name="Picture 3"/>
          <p:cNvPicPr>
            <a:picLocks noChangeAspect="1"/>
          </p:cNvPicPr>
          <p:nvPr/>
        </p:nvPicPr>
        <p:blipFill>
          <a:blip r:embed="rId3" cstate="print"/>
          <a:stretch>
            <a:fillRect/>
          </a:stretch>
        </p:blipFill>
        <p:spPr>
          <a:xfrm>
            <a:off x="946298" y="944560"/>
            <a:ext cx="7251404" cy="5011667"/>
          </a:xfrm>
          <a:prstGeom prst="rect">
            <a:avLst/>
          </a:prstGeom>
        </p:spPr>
      </p:pic>
      <p:pic>
        <p:nvPicPr>
          <p:cNvPr id="7" name="Picture 6" descr="C:\Documents and Settings\Philda.FSLGH4\Desktop\Design and Branding Materials\Dept LOGOS\logoc3t.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41486" y="605155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677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2400" b="1" cap="all" dirty="0">
                <a:latin typeface="Times New Roman" pitchFamily="18" charset="0"/>
                <a:cs typeface="Times New Roman" pitchFamily="18" charset="0"/>
              </a:rPr>
              <a:t>MUNICIPAL PROPERTY RATES ACT </a:t>
            </a:r>
            <a:r>
              <a:rPr lang="en-US" sz="2400" b="1" cap="all" dirty="0" smtClean="0">
                <a:latin typeface="Times New Roman" pitchFamily="18" charset="0"/>
                <a:cs typeface="Times New Roman" pitchFamily="18" charset="0"/>
              </a:rPr>
              <a:t>COMPLIANCE (cont.)</a:t>
            </a:r>
            <a:endParaRPr lang="en-US" sz="24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31897" y="681057"/>
            <a:ext cx="8878187" cy="5403831"/>
          </a:xfrm>
        </p:spPr>
        <p:txBody>
          <a:bodyPr>
            <a:noAutofit/>
          </a:bodyPr>
          <a:lstStyle/>
          <a:p>
            <a:pPr marL="0" lvl="2" indent="0" algn="just">
              <a:buNone/>
            </a:pPr>
            <a:r>
              <a:rPr lang="en-ZA" sz="1800" b="1" dirty="0">
                <a:latin typeface="Times New Roman" panose="02020603050405020304" pitchFamily="18" charset="0"/>
                <a:cs typeface="Times New Roman" panose="02020603050405020304" pitchFamily="18" charset="0"/>
              </a:rPr>
              <a:t>Rate Ratio between Categories of </a:t>
            </a:r>
            <a:r>
              <a:rPr lang="en-ZA" sz="1800" b="1" dirty="0" smtClean="0">
                <a:latin typeface="Times New Roman" panose="02020603050405020304" pitchFamily="18" charset="0"/>
                <a:cs typeface="Times New Roman" panose="02020603050405020304" pitchFamily="18" charset="0"/>
              </a:rPr>
              <a:t>Property</a:t>
            </a:r>
            <a:endParaRPr lang="en-ZA" sz="1800" dirty="0">
              <a:latin typeface="Times New Roman" panose="02020603050405020304" pitchFamily="18" charset="0"/>
              <a:cs typeface="Times New Roman" panose="02020603050405020304" pitchFamily="18" charset="0"/>
            </a:endParaRPr>
          </a:p>
          <a:p>
            <a:pPr marL="355600" lvl="0" indent="-355600" algn="just"/>
            <a:r>
              <a:rPr lang="en-ZA" sz="1800" b="1" dirty="0">
                <a:latin typeface="Times New Roman" panose="02020603050405020304" pitchFamily="18" charset="0"/>
                <a:cs typeface="Times New Roman" panose="02020603050405020304" pitchFamily="18" charset="0"/>
              </a:rPr>
              <a:t>Tswelopele:</a:t>
            </a:r>
            <a:r>
              <a:rPr lang="en-ZA" sz="1800" dirty="0">
                <a:latin typeface="Times New Roman" panose="02020603050405020304" pitchFamily="18" charset="0"/>
                <a:cs typeface="Times New Roman" panose="02020603050405020304" pitchFamily="18" charset="0"/>
              </a:rPr>
              <a:t>  State Owned properties are excessively rated compared to properties used for business/commercial purposes. State owned properties are rated at a ratio of 1:2.61 whilst businesses are rated at a ratio of 1:1:30. State owned properties exist for the sole purpose of providing public service to the citizens pursuing the profit the profit objective. </a:t>
            </a:r>
          </a:p>
          <a:p>
            <a:pPr marL="355600" indent="-355600" algn="just"/>
            <a:r>
              <a:rPr lang="en-ZA" sz="1800" b="1" dirty="0" smtClean="0">
                <a:latin typeface="Times New Roman" panose="02020603050405020304" pitchFamily="18" charset="0"/>
                <a:cs typeface="Times New Roman" panose="02020603050405020304" pitchFamily="18" charset="0"/>
              </a:rPr>
              <a:t>Nala</a:t>
            </a:r>
            <a:r>
              <a:rPr lang="en-ZA" sz="1800" b="1" dirty="0">
                <a:latin typeface="Times New Roman" panose="02020603050405020304" pitchFamily="18" charset="0"/>
                <a:cs typeface="Times New Roman" panose="02020603050405020304" pitchFamily="18" charset="0"/>
              </a:rPr>
              <a:t>:</a:t>
            </a:r>
            <a:r>
              <a:rPr lang="en-ZA" sz="1800" dirty="0">
                <a:latin typeface="Times New Roman" panose="02020603050405020304" pitchFamily="18" charset="0"/>
                <a:cs typeface="Times New Roman" panose="02020603050405020304" pitchFamily="18" charset="0"/>
              </a:rPr>
              <a:t>  the Municipality levies different rates on residential properties; there is a rate of 0.01000 for “Residential” and 0.01499 for “Multipurpose Residential”. The rates are non- compliant with section 19(1) (a) of the Act which prohibits the levying of different rates on properties used for residential purposes. The higher rates of “Multipurpose Residential; are not permissible.</a:t>
            </a:r>
          </a:p>
          <a:p>
            <a:pPr marL="355600" indent="0" algn="just">
              <a:buNone/>
            </a:pPr>
            <a:r>
              <a:rPr lang="en-ZA" sz="1800" dirty="0" smtClean="0">
                <a:latin typeface="Times New Roman" panose="02020603050405020304" pitchFamily="18" charset="0"/>
                <a:cs typeface="Times New Roman" panose="02020603050405020304" pitchFamily="18" charset="0"/>
              </a:rPr>
              <a:t>There </a:t>
            </a:r>
            <a:r>
              <a:rPr lang="en-ZA" sz="1800" dirty="0">
                <a:latin typeface="Times New Roman" panose="02020603050405020304" pitchFamily="18" charset="0"/>
                <a:cs typeface="Times New Roman" panose="02020603050405020304" pitchFamily="18" charset="0"/>
              </a:rPr>
              <a:t>is a rate of 0.1999 for ‘Business” and 0.1499 for “Guesthouses”.  This amounts to non-compliance with section 19(1) (c) of the Act. If the Municipality considers it worthy to grant relief to the guesthouses, it is recommended that this be by granting a rebate to the business rates tariff rates rather than creating a standalone property </a:t>
            </a:r>
            <a:r>
              <a:rPr lang="en-ZA" sz="1800" dirty="0" smtClean="0">
                <a:latin typeface="Times New Roman" panose="02020603050405020304" pitchFamily="18" charset="0"/>
                <a:cs typeface="Times New Roman" panose="02020603050405020304" pitchFamily="18" charset="0"/>
              </a:rPr>
              <a:t>category.</a:t>
            </a:r>
          </a:p>
          <a:p>
            <a:pPr marL="361950" indent="-361950" algn="just"/>
            <a:r>
              <a:rPr lang="en-ZA" sz="1800" b="1" dirty="0" smtClean="0">
                <a:latin typeface="Times New Roman" panose="02020603050405020304" pitchFamily="18" charset="0"/>
                <a:cs typeface="Times New Roman" panose="02020603050405020304" pitchFamily="18" charset="0"/>
              </a:rPr>
              <a:t>Maluti-a-Phofung</a:t>
            </a:r>
            <a:r>
              <a:rPr lang="en-ZA" sz="1800" b="1" dirty="0">
                <a:latin typeface="Times New Roman" panose="02020603050405020304" pitchFamily="18" charset="0"/>
                <a:cs typeface="Times New Roman" panose="02020603050405020304" pitchFamily="18" charset="0"/>
              </a:rPr>
              <a:t>:  </a:t>
            </a:r>
            <a:r>
              <a:rPr lang="en-ZA" sz="1800" dirty="0">
                <a:latin typeface="Times New Roman" panose="02020603050405020304" pitchFamily="18" charset="0"/>
                <a:cs typeface="Times New Roman" panose="02020603050405020304" pitchFamily="18" charset="0"/>
              </a:rPr>
              <a:t>As was the case with 2018/2019 assessment outcomes, there is non-compliance with regulations on the rate ratio and non-residential properties as far as the rating service infrastructure is concerned. The ratio exceeds the prescribed maximum ratio (1:0.25); the ratio is 1:2.50. The ratio should be no more that 25% of the residential in line with the prescribed ratios in the Regulations.</a:t>
            </a:r>
          </a:p>
          <a:p>
            <a:pPr marL="0" indent="0" algn="just" eaLnBrk="1" hangingPunct="1">
              <a:lnSpc>
                <a:spcPct val="100000"/>
              </a:lnSpc>
              <a:spcBef>
                <a:spcPts val="0"/>
              </a:spcBef>
              <a:buNone/>
            </a:pPr>
            <a:endParaRPr lang="en-US" sz="18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8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51358" y="592357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104</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9188" y="5941295"/>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530272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2400" b="1" cap="all" dirty="0">
                <a:latin typeface="Times New Roman" pitchFamily="18" charset="0"/>
                <a:cs typeface="Times New Roman" pitchFamily="18" charset="0"/>
              </a:rPr>
              <a:t>MUNICIPAL PROPERTY RATES ACT </a:t>
            </a:r>
            <a:r>
              <a:rPr lang="en-US" sz="2400" b="1" cap="all" dirty="0" smtClean="0">
                <a:latin typeface="Times New Roman" pitchFamily="18" charset="0"/>
                <a:cs typeface="Times New Roman" pitchFamily="18" charset="0"/>
              </a:rPr>
              <a:t>COMPLIANCE (cont.)</a:t>
            </a:r>
            <a:endParaRPr lang="en-US" sz="24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6934" y="668357"/>
            <a:ext cx="9012078" cy="5403831"/>
          </a:xfrm>
        </p:spPr>
        <p:txBody>
          <a:bodyPr>
            <a:noAutofit/>
          </a:bodyPr>
          <a:lstStyle/>
          <a:p>
            <a:pPr marL="0" lvl="2" indent="0">
              <a:buNone/>
            </a:pPr>
            <a:r>
              <a:rPr lang="en-ZA" sz="1600" dirty="0">
                <a:latin typeface="Times New Roman" panose="02020603050405020304" pitchFamily="18" charset="0"/>
                <a:cs typeface="Times New Roman" panose="02020603050405020304" pitchFamily="18" charset="0"/>
              </a:rPr>
              <a:t> </a:t>
            </a:r>
            <a:r>
              <a:rPr lang="en-ZA" sz="1600" b="1" dirty="0">
                <a:latin typeface="Times New Roman" panose="02020603050405020304" pitchFamily="18" charset="0"/>
                <a:cs typeface="Times New Roman" panose="02020603050405020304" pitchFamily="18" charset="0"/>
              </a:rPr>
              <a:t>Compliance with Section 19</a:t>
            </a:r>
            <a:endParaRPr lang="en-ZA" sz="1600" dirty="0">
              <a:latin typeface="Times New Roman" panose="02020603050405020304" pitchFamily="18" charset="0"/>
              <a:cs typeface="Times New Roman" panose="02020603050405020304" pitchFamily="18" charset="0"/>
            </a:endParaRPr>
          </a:p>
          <a:p>
            <a:pPr marL="361950" indent="-361950" algn="just"/>
            <a:r>
              <a:rPr lang="en-ZA" sz="1600" b="1" dirty="0">
                <a:latin typeface="Times New Roman" panose="02020603050405020304" pitchFamily="18" charset="0"/>
                <a:cs typeface="Times New Roman" panose="02020603050405020304" pitchFamily="18" charset="0"/>
              </a:rPr>
              <a:t> </a:t>
            </a:r>
            <a:r>
              <a:rPr lang="en-ZA" sz="1600" b="1" dirty="0" smtClean="0">
                <a:latin typeface="Times New Roman" panose="02020603050405020304" pitchFamily="18" charset="0"/>
                <a:cs typeface="Times New Roman" panose="02020603050405020304" pitchFamily="18" charset="0"/>
              </a:rPr>
              <a:t>Maluti-a-Phofung</a:t>
            </a:r>
            <a:r>
              <a:rPr lang="en-ZA" sz="1600" b="1" dirty="0">
                <a:latin typeface="Times New Roman" panose="02020603050405020304" pitchFamily="18" charset="0"/>
                <a:cs typeface="Times New Roman" panose="02020603050405020304" pitchFamily="18" charset="0"/>
              </a:rPr>
              <a:t>:  </a:t>
            </a:r>
            <a:r>
              <a:rPr lang="en-ZA" sz="1600" dirty="0">
                <a:latin typeface="Times New Roman" panose="02020603050405020304" pitchFamily="18" charset="0"/>
                <a:cs typeface="Times New Roman" panose="02020603050405020304" pitchFamily="18" charset="0"/>
              </a:rPr>
              <a:t>the Municipality is non-complaint with section 19(1) (c) of the Act. Without taking into account the automatic rebates of general application into account, state owned properties (developed) are rated at a ratio of 1:8.62 compared to business (developed) at 1:5:00.should take out those automatic rebates of general application into account, the undue differentiation is even much greater. This is because item 14.1(d) and (e) grant a rebate of 95% to “developed business, Commercial and industrial properties” whilst only a mere insignificant 23% rebate is granted to state owned properties.</a:t>
            </a:r>
          </a:p>
          <a:p>
            <a:pPr marL="361950" indent="-361950" algn="just"/>
            <a:r>
              <a:rPr lang="en-ZA" sz="1600" dirty="0" smtClean="0">
                <a:latin typeface="Times New Roman" panose="02020603050405020304" pitchFamily="18" charset="0"/>
                <a:cs typeface="Times New Roman" panose="02020603050405020304" pitchFamily="18" charset="0"/>
              </a:rPr>
              <a:t>There </a:t>
            </a:r>
            <a:r>
              <a:rPr lang="en-ZA" sz="1600" dirty="0">
                <a:latin typeface="Times New Roman" panose="02020603050405020304" pitchFamily="18" charset="0"/>
                <a:cs typeface="Times New Roman" panose="02020603050405020304" pitchFamily="18" charset="0"/>
              </a:rPr>
              <a:t>is also non-complaint with section 19(1) (c) of the Act with respect of how “shopping malls and complexes” are categorised and rated. These are rated together with industrial at a ratio of 1:6 when they are in actual effect businesses and should be categorized and rated with other businesses at a rate of ‘0.0380” (which amount to a ratio of 1:5.00). </a:t>
            </a:r>
            <a:endParaRPr lang="en-ZA" sz="1600" dirty="0" smtClean="0">
              <a:latin typeface="Times New Roman" panose="02020603050405020304" pitchFamily="18" charset="0"/>
              <a:cs typeface="Times New Roman" panose="02020603050405020304" pitchFamily="18" charset="0"/>
            </a:endParaRPr>
          </a:p>
          <a:p>
            <a:pPr marL="0" indent="0" algn="just">
              <a:buNone/>
            </a:pPr>
            <a:r>
              <a:rPr lang="en-ZA" sz="1600" b="1" dirty="0" smtClean="0">
                <a:latin typeface="Times New Roman" panose="02020603050405020304" pitchFamily="18" charset="0"/>
                <a:cs typeface="Times New Roman" panose="02020603050405020304" pitchFamily="18" charset="0"/>
              </a:rPr>
              <a:t>Compliance </a:t>
            </a:r>
            <a:r>
              <a:rPr lang="en-ZA" sz="1600" b="1" dirty="0">
                <a:latin typeface="Times New Roman" panose="02020603050405020304" pitchFamily="18" charset="0"/>
                <a:cs typeface="Times New Roman" panose="02020603050405020304" pitchFamily="18" charset="0"/>
              </a:rPr>
              <a:t>with the provisions of section 8</a:t>
            </a:r>
            <a:endParaRPr lang="en-ZA" sz="1800" dirty="0">
              <a:latin typeface="Times New Roman" panose="02020603050405020304" pitchFamily="18" charset="0"/>
              <a:cs typeface="Times New Roman" panose="02020603050405020304" pitchFamily="18" charset="0"/>
            </a:endParaRPr>
          </a:p>
          <a:p>
            <a:pPr marL="361950" lvl="0" indent="-361950" algn="just"/>
            <a:r>
              <a:rPr lang="en-ZA" sz="1600" dirty="0">
                <a:latin typeface="Times New Roman" panose="02020603050405020304" pitchFamily="18" charset="0"/>
                <a:cs typeface="Times New Roman" panose="02020603050405020304" pitchFamily="18" charset="0"/>
              </a:rPr>
              <a:t>Tswelopele, Mantsopa, Nala and Maluti-a-Phofung has implemented a New Valuation Roll.  In preparation to comply fully with the provisions of section 8 of the Act (as amended by the Municipal Property Rates Amendment Act 2014).  The Municipality is advised to align its property categories to those that must be determined in terms of section 8 and amend its Rates Policy accordingly. State Owned Properties other than those to whom the Act`s definition of ‘Public Service Purpose ‘applies must be categorised and rated according to their use. All Municipalities must be compliant with section 8 of the Act by not later than 1 July 2021.</a:t>
            </a:r>
          </a:p>
          <a:p>
            <a:pPr marL="361950" indent="-361950" algn="just"/>
            <a:endParaRPr lang="en-ZA" sz="16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pPr>
            <a:endParaRPr lang="en-US" sz="16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6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25272" y="590232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105</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10784" y="5864225"/>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814115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312738" y="199176"/>
            <a:ext cx="8443912" cy="5977787"/>
          </a:xfrm>
        </p:spPr>
        <p:txBody>
          <a:bodyPr>
            <a:normAutofit/>
          </a:bodyPr>
          <a:lstStyle/>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PART C:</a:t>
            </a: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STATUS OF SECTION 139 INTERVENTION MUNICIPALITIES IN THE PROVINCE</a:t>
            </a: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p:txBody>
      </p:sp>
      <p:sp>
        <p:nvSpPr>
          <p:cNvPr id="108547" name="Slide Number Placeholder 2"/>
          <p:cNvSpPr>
            <a:spLocks noGrp="1"/>
          </p:cNvSpPr>
          <p:nvPr>
            <p:ph type="sldNum" sz="quarter" idx="11"/>
          </p:nvPr>
        </p:nvSpPr>
        <p:spPr>
          <a:xfrm>
            <a:off x="6705600" y="5867400"/>
            <a:ext cx="2051050" cy="309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pPr>
            <a:fld id="{515A99DF-829A-4349-9286-6480ED23DD20}" type="slidenum">
              <a:rPr lang="en-GB" sz="1200" b="1" smtClean="0">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pPr>
              <a:t>106</a:t>
            </a:fld>
            <a:endParaRPr lang="en-GB" sz="1200" b="1" dirty="0" smtClean="0">
              <a:solidFill>
                <a:schemeClr val="tx1"/>
              </a:solidFill>
              <a:latin typeface="+mn-lt"/>
              <a:cs typeface="Times New Roman" panose="02020603050405020304" pitchFamily="18" charset="0"/>
            </a:endParaRPr>
          </a:p>
        </p:txBody>
      </p:sp>
      <p:pic>
        <p:nvPicPr>
          <p:cNvPr id="108548"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6648" y="5512869"/>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116879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312738" y="181069"/>
            <a:ext cx="8443912" cy="5995894"/>
          </a:xfrm>
        </p:spPr>
        <p:txBody>
          <a:bodyPr>
            <a:normAutofit/>
          </a:bodyPr>
          <a:lstStyle/>
          <a:p>
            <a:pPr marL="0" indent="0" algn="just">
              <a:buFont typeface="Times New Roman" pitchFamily="18" charset="0"/>
              <a:buNone/>
              <a:defRPr/>
            </a:pPr>
            <a:endParaRPr lang="en-US" sz="4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4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4000"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r>
              <a:rPr lang="en-US" sz="4000" b="1" dirty="0" smtClean="0">
                <a:latin typeface="Times New Roman" panose="02020603050405020304" pitchFamily="18" charset="0"/>
                <a:cs typeface="Times New Roman" panose="02020603050405020304" pitchFamily="18" charset="0"/>
              </a:rPr>
              <a:t>MANGAUNG METROPOLITAN MUNICIPALITY</a:t>
            </a:r>
          </a:p>
          <a:p>
            <a:pPr algn="just">
              <a:defRPr/>
            </a:pPr>
            <a:endParaRPr lang="en-US" sz="4000" dirty="0" smtClean="0">
              <a:latin typeface="Times New Roman" panose="02020603050405020304" pitchFamily="18" charset="0"/>
              <a:cs typeface="Times New Roman" panose="02020603050405020304" pitchFamily="18" charset="0"/>
            </a:endParaRPr>
          </a:p>
          <a:p>
            <a:pPr algn="just">
              <a:defRPr/>
            </a:pPr>
            <a:endParaRPr lang="en-US" sz="4000" dirty="0" smtClean="0">
              <a:latin typeface="Times New Roman" panose="02020603050405020304" pitchFamily="18" charset="0"/>
              <a:cs typeface="Times New Roman" panose="02020603050405020304" pitchFamily="18" charset="0"/>
            </a:endParaRPr>
          </a:p>
          <a:p>
            <a:pPr algn="just">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marL="0" indent="0" algn="just" eaLnBrk="1" hangingPunct="1">
              <a:buNone/>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p:txBody>
      </p:sp>
      <p:sp>
        <p:nvSpPr>
          <p:cNvPr id="81923" name="Slide Number Placeholder 2"/>
          <p:cNvSpPr>
            <a:spLocks noGrp="1"/>
          </p:cNvSpPr>
          <p:nvPr>
            <p:ph type="sldNum" sz="quarter" idx="11"/>
          </p:nvPr>
        </p:nvSpPr>
        <p:spPr>
          <a:xfrm>
            <a:off x="6591048" y="5867400"/>
            <a:ext cx="2051050" cy="309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pPr>
            <a:fld id="{D073968C-5157-4B1C-B10B-37FFBC176CE2}" type="slidenum">
              <a:rPr lang="en-GB" sz="1200" b="1" smtClean="0">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pPr>
              <a:t>107</a:t>
            </a:fld>
            <a:endParaRPr lang="en-GB" sz="1200" b="1" dirty="0" smtClean="0">
              <a:solidFill>
                <a:schemeClr val="tx1"/>
              </a:solidFill>
              <a:latin typeface="+mn-lt"/>
              <a:cs typeface="Times New Roman" panose="02020603050405020304" pitchFamily="18" charset="0"/>
            </a:endParaRPr>
          </a:p>
        </p:txBody>
      </p:sp>
      <p:pic>
        <p:nvPicPr>
          <p:cNvPr id="81924"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87111" y="5549900"/>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2978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96705"/>
          </a:xfrm>
          <a:solidFill>
            <a:schemeClr val="bg1">
              <a:lumMod val="85000"/>
            </a:schemeClr>
          </a:solidFill>
        </p:spPr>
        <p:txBody>
          <a:bodyPr>
            <a:noAutofit/>
          </a:bodyPr>
          <a:lstStyle/>
          <a:p>
            <a:pPr algn="ctr">
              <a:defRPr/>
            </a:pPr>
            <a:r>
              <a:rPr lang="en-US" sz="2200" b="1" cap="all" dirty="0" smtClean="0">
                <a:latin typeface="Times New Roman" pitchFamily="18" charset="0"/>
                <a:cs typeface="Times New Roman" pitchFamily="18" charset="0"/>
              </a:rPr>
              <a:t>Operational, financial and institutional challenges</a:t>
            </a:r>
            <a:endParaRPr lang="en-US" sz="2200" b="1" cap="all" dirty="0">
              <a:latin typeface="Times New Roman" pitchFamily="18" charset="0"/>
              <a:cs typeface="Times New Roman" pitchFamily="18" charset="0"/>
            </a:endParaRPr>
          </a:p>
        </p:txBody>
      </p:sp>
      <p:sp>
        <p:nvSpPr>
          <p:cNvPr id="88067" name="Rectangle 2"/>
          <p:cNvSpPr>
            <a:spLocks noGrp="1" noChangeArrowheads="1"/>
          </p:cNvSpPr>
          <p:nvPr>
            <p:ph idx="1"/>
          </p:nvPr>
        </p:nvSpPr>
        <p:spPr>
          <a:xfrm>
            <a:off x="228600" y="796705"/>
            <a:ext cx="8686800" cy="5173883"/>
          </a:xfrm>
        </p:spPr>
        <p:txBody>
          <a:bodyPr/>
          <a:lstStyle/>
          <a:p>
            <a:pPr marL="361950" indent="-361950" algn="just">
              <a:lnSpc>
                <a:spcPct val="100000"/>
              </a:lnSpc>
              <a:spcBef>
                <a:spcPct val="0"/>
              </a:spcBef>
              <a:buFont typeface="Wingdings" panose="05000000000000000000" pitchFamily="2" charset="2"/>
              <a:buChar char="Ø"/>
            </a:pPr>
            <a:r>
              <a:rPr lang="en-US" sz="1800" dirty="0" smtClean="0">
                <a:latin typeface="Times New Roman" panose="02020603050405020304" pitchFamily="18" charset="0"/>
                <a:cs typeface="Times New Roman" panose="02020603050405020304" pitchFamily="18" charset="0"/>
              </a:rPr>
              <a:t>Municipality failed to meet its operational revenue target by R381,9 million.</a:t>
            </a:r>
          </a:p>
          <a:p>
            <a:pPr marL="361950" indent="-361950" algn="just">
              <a:lnSpc>
                <a:spcPct val="100000"/>
              </a:lnSpc>
              <a:spcBef>
                <a:spcPct val="0"/>
              </a:spcBef>
              <a:buFont typeface="Wingdings" panose="05000000000000000000" pitchFamily="2" charset="2"/>
              <a:buChar char="Ø"/>
            </a:pPr>
            <a:r>
              <a:rPr lang="en-US" sz="1800" dirty="0" smtClean="0">
                <a:latin typeface="Times New Roman" panose="02020603050405020304" pitchFamily="18" charset="0"/>
                <a:cs typeface="Times New Roman" panose="02020603050405020304" pitchFamily="18" charset="0"/>
              </a:rPr>
              <a:t>On the expenditure side the Metro did not meet its target by R105,8 million. </a:t>
            </a:r>
          </a:p>
          <a:p>
            <a:pPr marL="361950" indent="-361950" algn="just">
              <a:lnSpc>
                <a:spcPct val="100000"/>
              </a:lnSpc>
              <a:spcBef>
                <a:spcPct val="0"/>
              </a:spcBef>
              <a:buFont typeface="Wingdings" panose="05000000000000000000" pitchFamily="2" charset="2"/>
              <a:buChar char="Ø"/>
            </a:pPr>
            <a:r>
              <a:rPr lang="en-US" sz="1800" dirty="0" smtClean="0">
                <a:latin typeface="Times New Roman" panose="02020603050405020304" pitchFamily="18" charset="0"/>
                <a:cs typeface="Times New Roman" panose="02020603050405020304" pitchFamily="18" charset="0"/>
              </a:rPr>
              <a:t>Expenditure exceeded revenue by R53 million in July 2020.</a:t>
            </a:r>
          </a:p>
          <a:p>
            <a:pPr marL="361950" indent="-361950" algn="just">
              <a:lnSpc>
                <a:spcPct val="100000"/>
              </a:lnSpc>
              <a:spcBef>
                <a:spcPct val="0"/>
              </a:spcBef>
              <a:buFont typeface="Wingdings" panose="05000000000000000000" pitchFamily="2" charset="2"/>
              <a:buChar char="Ø"/>
            </a:pPr>
            <a:r>
              <a:rPr lang="en-US" sz="1800" dirty="0" smtClean="0">
                <a:latin typeface="Times New Roman" panose="02020603050405020304" pitchFamily="18" charset="0"/>
                <a:cs typeface="Times New Roman" panose="02020603050405020304" pitchFamily="18" charset="0"/>
              </a:rPr>
              <a:t>A Professional company needs to support the intervention team to achieve the recovery plan objectives. </a:t>
            </a:r>
            <a:endParaRPr lang="en-ZA" sz="1800" dirty="0" smtClean="0">
              <a:latin typeface="Times New Roman" panose="02020603050405020304" pitchFamily="18" charset="0"/>
              <a:cs typeface="Times New Roman" panose="02020603050405020304" pitchFamily="18" charset="0"/>
            </a:endParaRPr>
          </a:p>
          <a:p>
            <a:pPr marL="361950" indent="-361950" algn="just">
              <a:lnSpc>
                <a:spcPct val="100000"/>
              </a:lnSpc>
              <a:spcBef>
                <a:spcPct val="0"/>
              </a:spcBef>
              <a:buFont typeface="Wingdings" panose="05000000000000000000" pitchFamily="2" charset="2"/>
              <a:buChar char="Ø"/>
            </a:pPr>
            <a:r>
              <a:rPr lang="en-ZA" sz="1800" dirty="0" smtClean="0">
                <a:latin typeface="Times New Roman" panose="02020603050405020304" pitchFamily="18" charset="0"/>
                <a:cs typeface="Times New Roman" panose="02020603050405020304" pitchFamily="18" charset="0"/>
              </a:rPr>
              <a:t>From discussion with Intervention Team and municipal staff the following institutionally areas require immediate attention: </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Strategic planning for both Council and Administration;</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Orientation for Councillors on key responsibilities;</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Organisational restructuring;</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ICT upgrading;</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Assessment and training of SCM staff and senior officials;</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Improvement of contract management;</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Enforcement of cost containment measures;</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Implementation of consequence management; and</a:t>
            </a:r>
          </a:p>
          <a:p>
            <a:pPr marL="715963" lvl="1" indent="-354013" algn="just">
              <a:lnSpc>
                <a:spcPct val="100000"/>
              </a:lnSpc>
              <a:spcBef>
                <a:spcPct val="0"/>
              </a:spcBef>
            </a:pPr>
            <a:r>
              <a:rPr lang="en-ZA" sz="1800" dirty="0" smtClean="0">
                <a:latin typeface="Times New Roman" panose="02020603050405020304" pitchFamily="18" charset="0"/>
                <a:cs typeface="Times New Roman" panose="02020603050405020304" pitchFamily="18" charset="0"/>
              </a:rPr>
              <a:t>Training on disciplinary and grievance procedures.</a:t>
            </a:r>
          </a:p>
          <a:p>
            <a:pPr algn="just" eaLnBrk="1" hangingPunct="1">
              <a:lnSpc>
                <a:spcPct val="100000"/>
              </a:lnSpc>
              <a:spcBef>
                <a:spcPct val="0"/>
              </a:spcBef>
            </a:pPr>
            <a:endParaRPr lang="en-US" sz="18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8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8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8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8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422868" y="5970588"/>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829FFE58-44DA-47A8-8097-E6DB8913C949}"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108</a:t>
            </a:fld>
            <a:endParaRPr lang="en-GB" sz="1200" b="1" dirty="0">
              <a:solidFill>
                <a:schemeClr val="tx1"/>
              </a:solidFill>
              <a:latin typeface="+mn-lt"/>
              <a:cs typeface="Times New Roman" panose="02020603050405020304" pitchFamily="18" charset="0"/>
            </a:endParaRPr>
          </a:p>
        </p:txBody>
      </p:sp>
      <p:pic>
        <p:nvPicPr>
          <p:cNvPr id="88069"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9545" y="5567363"/>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10697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933450"/>
          </a:xfrm>
          <a:solidFill>
            <a:schemeClr val="bg1">
              <a:lumMod val="85000"/>
            </a:schemeClr>
          </a:solidFill>
        </p:spPr>
        <p:txBody>
          <a:bodyPr>
            <a:noAutofit/>
          </a:bodyPr>
          <a:lstStyle/>
          <a:p>
            <a:pPr algn="just">
              <a:defRPr/>
            </a:pPr>
            <a:r>
              <a:rPr lang="en-US" sz="2000" b="1" cap="all" dirty="0" smtClean="0">
                <a:latin typeface="Times New Roman" pitchFamily="18" charset="0"/>
                <a:cs typeface="Times New Roman" pitchFamily="18" charset="0"/>
              </a:rPr>
              <a:t>Operational, financial and institutional challenges (cont.)</a:t>
            </a:r>
            <a:endParaRPr lang="en-US" sz="2000" b="1" cap="all" dirty="0">
              <a:latin typeface="Times New Roman" pitchFamily="18" charset="0"/>
              <a:cs typeface="Times New Roman" pitchFamily="18" charset="0"/>
            </a:endParaRPr>
          </a:p>
        </p:txBody>
      </p:sp>
      <p:sp>
        <p:nvSpPr>
          <p:cNvPr id="90115" name="Rectangle 2"/>
          <p:cNvSpPr>
            <a:spLocks noGrp="1" noChangeArrowheads="1"/>
          </p:cNvSpPr>
          <p:nvPr>
            <p:ph idx="1"/>
          </p:nvPr>
        </p:nvSpPr>
        <p:spPr>
          <a:xfrm>
            <a:off x="228600" y="933450"/>
            <a:ext cx="8686800" cy="5037138"/>
          </a:xfrm>
        </p:spPr>
        <p:txBody>
          <a:bodyPr>
            <a:normAutofit fontScale="92500" lnSpcReduction="10000"/>
          </a:bodyPr>
          <a:lstStyle/>
          <a:p>
            <a:pPr marL="361950" indent="-361950" algn="just">
              <a:lnSpc>
                <a:spcPct val="100000"/>
              </a:lnSpc>
              <a:spcBef>
                <a:spcPct val="0"/>
              </a:spcBef>
              <a:buFont typeface="Wingdings" panose="05000000000000000000" pitchFamily="2" charset="2"/>
              <a:buChar char="Ø"/>
            </a:pPr>
            <a:r>
              <a:rPr lang="en-ZA" sz="2000" dirty="0" smtClean="0">
                <a:latin typeface="Times New Roman" panose="02020603050405020304" pitchFamily="18" charset="0"/>
                <a:cs typeface="Times New Roman" panose="02020603050405020304" pitchFamily="18" charset="0"/>
              </a:rPr>
              <a:t>In order to address non-compliance areas, improve internal control, and expedite effective and efficient procurement of goods and services, it was advised that the Municipality centralise Supply Chain Management.</a:t>
            </a:r>
          </a:p>
          <a:p>
            <a:pPr marL="361950" indent="-361950" algn="just">
              <a:lnSpc>
                <a:spcPct val="100000"/>
              </a:lnSpc>
              <a:spcBef>
                <a:spcPct val="0"/>
              </a:spcBef>
              <a:buFont typeface="Wingdings" panose="05000000000000000000" pitchFamily="2" charset="2"/>
              <a:buChar char="Ø"/>
            </a:pPr>
            <a:r>
              <a:rPr lang="en-ZA" sz="2000" dirty="0" smtClean="0">
                <a:latin typeface="Times New Roman" panose="02020603050405020304" pitchFamily="18" charset="0"/>
                <a:cs typeface="Times New Roman" panose="02020603050405020304" pitchFamily="18" charset="0"/>
              </a:rPr>
              <a:t>The </a:t>
            </a:r>
            <a:r>
              <a:rPr lang="en-ZA" sz="2000" dirty="0">
                <a:latin typeface="Times New Roman" panose="02020603050405020304" pitchFamily="18" charset="0"/>
                <a:cs typeface="Times New Roman" panose="02020603050405020304" pitchFamily="18" charset="0"/>
              </a:rPr>
              <a:t>H</a:t>
            </a:r>
            <a:r>
              <a:rPr lang="en-ZA" sz="2000" dirty="0" smtClean="0">
                <a:latin typeface="Times New Roman" panose="02020603050405020304" pitchFamily="18" charset="0"/>
                <a:cs typeface="Times New Roman" panose="02020603050405020304" pitchFamily="18" charset="0"/>
              </a:rPr>
              <a:t>ead of the SCM unit Mr. F. Molaba be re-instated without further delay. </a:t>
            </a:r>
          </a:p>
          <a:p>
            <a:pPr marL="361950" indent="-361950" algn="just">
              <a:lnSpc>
                <a:spcPct val="100000"/>
              </a:lnSpc>
              <a:spcBef>
                <a:spcPct val="0"/>
              </a:spcBef>
              <a:buFont typeface="Wingdings" panose="05000000000000000000" pitchFamily="2" charset="2"/>
              <a:buChar char="Ø"/>
            </a:pPr>
            <a:r>
              <a:rPr lang="en-ZA" sz="2000" dirty="0">
                <a:latin typeface="Times New Roman" panose="02020603050405020304" pitchFamily="18" charset="0"/>
                <a:cs typeface="Times New Roman" panose="02020603050405020304" pitchFamily="18" charset="0"/>
              </a:rPr>
              <a:t>T</a:t>
            </a:r>
            <a:r>
              <a:rPr lang="en-ZA" sz="2000" dirty="0" smtClean="0">
                <a:latin typeface="Times New Roman" panose="02020603050405020304" pitchFamily="18" charset="0"/>
                <a:cs typeface="Times New Roman" panose="02020603050405020304" pitchFamily="18" charset="0"/>
              </a:rPr>
              <a:t>he following officials removed from SCM be re-instated in their earlier positions; A. Sefako (Manager: Demand &amp; Acquisition) and S. Lehare (Senior SCM Practitioner).</a:t>
            </a:r>
          </a:p>
          <a:p>
            <a:pPr marL="361950" indent="-361950" algn="just">
              <a:buFont typeface="Wingdings" panose="05000000000000000000" pitchFamily="2" charset="2"/>
              <a:buChar char="Ø"/>
              <a:defRPr/>
            </a:pPr>
            <a:r>
              <a:rPr lang="en-GB" sz="2400" dirty="0">
                <a:latin typeface="Times New Roman" panose="02020603050405020304" pitchFamily="18" charset="0"/>
                <a:cs typeface="Times New Roman" panose="02020603050405020304" pitchFamily="18" charset="0"/>
              </a:rPr>
              <a:t>The </a:t>
            </a:r>
            <a:r>
              <a:rPr lang="en-GB" sz="2400" dirty="0" smtClean="0">
                <a:latin typeface="Times New Roman" panose="02020603050405020304" pitchFamily="18" charset="0"/>
                <a:cs typeface="Times New Roman" panose="02020603050405020304" pitchFamily="18" charset="0"/>
              </a:rPr>
              <a:t>Intervention Team recommended </a:t>
            </a:r>
            <a:r>
              <a:rPr lang="en-GB" sz="2400" dirty="0">
                <a:latin typeface="Times New Roman" panose="02020603050405020304" pitchFamily="18" charset="0"/>
                <a:cs typeface="Times New Roman" panose="02020603050405020304" pitchFamily="18" charset="0"/>
              </a:rPr>
              <a:t>the following areas should be considered </a:t>
            </a:r>
            <a:r>
              <a:rPr lang="en-GB" sz="2400" dirty="0" smtClean="0">
                <a:latin typeface="Times New Roman" panose="02020603050405020304" pitchFamily="18" charset="0"/>
                <a:cs typeface="Times New Roman" panose="02020603050405020304" pitchFamily="18" charset="0"/>
              </a:rPr>
              <a:t>priority </a:t>
            </a:r>
            <a:r>
              <a:rPr lang="en-GB" sz="2400" dirty="0">
                <a:latin typeface="Times New Roman" panose="02020603050405020304" pitchFamily="18" charset="0"/>
                <a:cs typeface="Times New Roman" panose="02020603050405020304" pitchFamily="18" charset="0"/>
              </a:rPr>
              <a:t>for forensic </a:t>
            </a:r>
            <a:r>
              <a:rPr lang="en-GB" sz="2400" dirty="0" smtClean="0">
                <a:latin typeface="Times New Roman" panose="02020603050405020304" pitchFamily="18" charset="0"/>
                <a:cs typeface="Times New Roman" panose="02020603050405020304" pitchFamily="18" charset="0"/>
              </a:rPr>
              <a:t>investigations: </a:t>
            </a:r>
            <a:endParaRPr lang="en-ZA" sz="2400" dirty="0">
              <a:latin typeface="Times New Roman" panose="02020603050405020304" pitchFamily="18" charset="0"/>
              <a:cs typeface="Times New Roman" panose="02020603050405020304" pitchFamily="18" charset="0"/>
            </a:endParaRPr>
          </a:p>
          <a:p>
            <a:pPr marL="808038" lvl="1" indent="-446088" algn="just">
              <a:defRPr/>
            </a:pPr>
            <a:r>
              <a:rPr lang="en-GB" dirty="0">
                <a:latin typeface="Times New Roman" panose="02020603050405020304" pitchFamily="18" charset="0"/>
                <a:cs typeface="Times New Roman" panose="02020603050405020304" pitchFamily="18" charset="0"/>
              </a:rPr>
              <a:t>irregularities relating to Supply Chain Management processes; </a:t>
            </a:r>
            <a:endParaRPr lang="en-ZA" dirty="0">
              <a:latin typeface="Times New Roman" panose="02020603050405020304" pitchFamily="18" charset="0"/>
              <a:cs typeface="Times New Roman" panose="02020603050405020304" pitchFamily="18" charset="0"/>
            </a:endParaRPr>
          </a:p>
          <a:p>
            <a:pPr marL="808038" lvl="1" indent="-446088" algn="just">
              <a:defRPr/>
            </a:pPr>
            <a:r>
              <a:rPr lang="en-GB" dirty="0">
                <a:latin typeface="Times New Roman" panose="02020603050405020304" pitchFamily="18" charset="0"/>
                <a:cs typeface="Times New Roman" panose="02020603050405020304" pitchFamily="18" charset="0"/>
              </a:rPr>
              <a:t>traffic fines;</a:t>
            </a:r>
            <a:endParaRPr lang="en-ZA" dirty="0">
              <a:latin typeface="Times New Roman" panose="02020603050405020304" pitchFamily="18" charset="0"/>
              <a:cs typeface="Times New Roman" panose="02020603050405020304" pitchFamily="18" charset="0"/>
            </a:endParaRPr>
          </a:p>
          <a:p>
            <a:pPr marL="808038" lvl="1" indent="-446088" algn="just">
              <a:defRPr/>
            </a:pPr>
            <a:r>
              <a:rPr lang="en-GB" dirty="0">
                <a:latin typeface="Times New Roman" panose="02020603050405020304" pitchFamily="18" charset="0"/>
                <a:cs typeface="Times New Roman" panose="02020603050405020304" pitchFamily="18" charset="0"/>
              </a:rPr>
              <a:t>appointment of employees with special reference to temporary employees; </a:t>
            </a:r>
            <a:endParaRPr lang="en-ZA" dirty="0">
              <a:latin typeface="Times New Roman" panose="02020603050405020304" pitchFamily="18" charset="0"/>
              <a:cs typeface="Times New Roman" panose="02020603050405020304" pitchFamily="18" charset="0"/>
            </a:endParaRPr>
          </a:p>
          <a:p>
            <a:pPr marL="808038" lvl="1" indent="-446088" algn="just">
              <a:defRPr/>
            </a:pPr>
            <a:r>
              <a:rPr lang="en-GB" dirty="0">
                <a:latin typeface="Times New Roman" panose="02020603050405020304" pitchFamily="18" charset="0"/>
                <a:cs typeface="Times New Roman" panose="02020603050405020304" pitchFamily="18" charset="0"/>
              </a:rPr>
              <a:t>overtime claims; </a:t>
            </a:r>
            <a:r>
              <a:rPr lang="en-GB" dirty="0" smtClean="0">
                <a:latin typeface="Times New Roman" panose="02020603050405020304" pitchFamily="18" charset="0"/>
                <a:cs typeface="Times New Roman" panose="02020603050405020304" pitchFamily="18" charset="0"/>
              </a:rPr>
              <a:t>appointment </a:t>
            </a:r>
            <a:r>
              <a:rPr lang="en-GB" dirty="0">
                <a:latin typeface="Times New Roman" panose="02020603050405020304" pitchFamily="18" charset="0"/>
                <a:cs typeface="Times New Roman" panose="02020603050405020304" pitchFamily="18" charset="0"/>
              </a:rPr>
              <a:t>of officials to act in higher positions; and</a:t>
            </a:r>
            <a:endParaRPr lang="en-ZA" dirty="0">
              <a:latin typeface="Times New Roman" panose="02020603050405020304" pitchFamily="18" charset="0"/>
              <a:cs typeface="Times New Roman" panose="02020603050405020304" pitchFamily="18" charset="0"/>
            </a:endParaRPr>
          </a:p>
          <a:p>
            <a:pPr marL="808038" lvl="1" indent="-446088" algn="just">
              <a:defRPr/>
            </a:pPr>
            <a:r>
              <a:rPr lang="en-GB" dirty="0">
                <a:latin typeface="Times New Roman" panose="02020603050405020304" pitchFamily="18" charset="0"/>
                <a:cs typeface="Times New Roman" panose="02020603050405020304" pitchFamily="18" charset="0"/>
              </a:rPr>
              <a:t>SCM and airport development node project</a:t>
            </a:r>
            <a:endParaRPr lang="en-US" sz="20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4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4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4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en-US" sz="1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858000" y="6191250"/>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A3F74439-5C3B-460C-A508-C31534EA358B}"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109</a:t>
            </a:fld>
            <a:endParaRPr lang="en-GB" sz="1200" b="1" dirty="0">
              <a:solidFill>
                <a:schemeClr val="tx1"/>
              </a:solidFill>
              <a:latin typeface="+mn-lt"/>
              <a:cs typeface="Times New Roman" panose="02020603050405020304" pitchFamily="18" charset="0"/>
            </a:endParaRPr>
          </a:p>
        </p:txBody>
      </p:sp>
      <p:pic>
        <p:nvPicPr>
          <p:cNvPr id="90117"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43513" y="5788025"/>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658060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CURRENT LIABILITIES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11</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860079" y="1394234"/>
            <a:ext cx="7514376" cy="3626588"/>
          </a:xfrm>
          <a:prstGeom prst="rect">
            <a:avLst/>
          </a:prstGeom>
        </p:spPr>
      </p:pic>
    </p:spTree>
    <p:extLst>
      <p:ext uri="{BB962C8B-B14F-4D97-AF65-F5344CB8AC3E}">
        <p14:creationId xmlns:p14="http://schemas.microsoft.com/office/powerpoint/2010/main" xmlns="" val="569244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92150"/>
          </a:xfrm>
          <a:solidFill>
            <a:schemeClr val="bg1">
              <a:lumMod val="85000"/>
            </a:schemeClr>
          </a:solidFill>
        </p:spPr>
        <p:txBody>
          <a:bodyPr>
            <a:noAutofit/>
          </a:bodyPr>
          <a:lstStyle/>
          <a:p>
            <a:pPr algn="ctr">
              <a:defRPr/>
            </a:pPr>
            <a:r>
              <a:rPr lang="en-US" sz="3600" b="1" cap="all" dirty="0" smtClean="0">
                <a:latin typeface="Times New Roman" pitchFamily="18" charset="0"/>
                <a:cs typeface="Times New Roman" pitchFamily="18" charset="0"/>
              </a:rPr>
              <a:t>RECOMMENDATIONS</a:t>
            </a:r>
            <a:endParaRPr lang="en-US" sz="36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51520" y="692697"/>
            <a:ext cx="8686800" cy="5416501"/>
          </a:xfrm>
          <a:extLst/>
        </p:spPr>
        <p:txBody>
          <a:bodyPr>
            <a:noAutofit/>
          </a:bodyPr>
          <a:lstStyle/>
          <a:p>
            <a:pPr marL="0" indent="0" algn="just" eaLnBrk="1" hangingPunct="1">
              <a:lnSpc>
                <a:spcPct val="100000"/>
              </a:lnSpc>
              <a:spcBef>
                <a:spcPts val="0"/>
              </a:spcBef>
              <a:spcAft>
                <a:spcPts val="0"/>
              </a:spcAft>
              <a:buFont typeface="Times New Roman" pitchFamily="18" charset="0"/>
              <a:buNone/>
              <a:defRPr/>
            </a:pPr>
            <a:r>
              <a:rPr lang="en-US" sz="1600" dirty="0" smtClean="0">
                <a:latin typeface="Times New Roman" panose="02020603050405020304" pitchFamily="18" charset="0"/>
                <a:cs typeface="Times New Roman" panose="02020603050405020304" pitchFamily="18" charset="0"/>
              </a:rPr>
              <a:t>The following recommendations were made to EXCO</a:t>
            </a:r>
          </a:p>
          <a:p>
            <a:pPr algn="just" eaLnBrk="1" hangingPunct="1">
              <a:lnSpc>
                <a:spcPct val="100000"/>
              </a:lnSpc>
              <a:spcBef>
                <a:spcPts val="0"/>
              </a:spcBef>
              <a:spcAft>
                <a:spcPts val="0"/>
              </a:spcAft>
              <a:defRPr/>
            </a:pPr>
            <a:endParaRPr lang="en-US" sz="1600" dirty="0" smtClean="0">
              <a:latin typeface="Times New Roman" panose="02020603050405020304" pitchFamily="18" charset="0"/>
              <a:cs typeface="Times New Roman" panose="02020603050405020304" pitchFamily="18" charset="0"/>
            </a:endParaRPr>
          </a:p>
          <a:p>
            <a:pPr marL="446088" marR="5080" lvl="1" indent="-446088" algn="just">
              <a:lnSpc>
                <a:spcPct val="100000"/>
              </a:lnSpc>
              <a:spcBef>
                <a:spcPts val="0"/>
              </a:spcBef>
              <a:spcAft>
                <a:spcPts val="0"/>
              </a:spcAft>
              <a:buSzPts val="1100"/>
              <a:buFont typeface="Wingdings" panose="05000000000000000000" pitchFamily="2" charset="2"/>
              <a:buChar char="Ø"/>
              <a:defRPr/>
            </a:pP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EXCO requests the MEC’s of CoGTA &amp; Finance together with the support of the Deputy Minister of Finance to engage with the </a:t>
            </a:r>
            <a:r>
              <a:rPr lang="en-ZA" sz="1600" dirty="0">
                <a:latin typeface="Times New Roman" panose="02020603050405020304" pitchFamily="18" charset="0"/>
                <a:ea typeface="Times New Roman" panose="02020603050405020304" pitchFamily="18" charset="0"/>
                <a:cs typeface="Times New Roman" panose="02020603050405020304" pitchFamily="18" charset="0"/>
              </a:rPr>
              <a:t>Mangaung </a:t>
            </a: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Metropolitan </a:t>
            </a:r>
            <a:r>
              <a:rPr lang="en-ZA" sz="1600" dirty="0">
                <a:latin typeface="Times New Roman" panose="02020603050405020304" pitchFamily="18" charset="0"/>
                <a:ea typeface="Times New Roman" panose="02020603050405020304" pitchFamily="18" charset="0"/>
                <a:cs typeface="Times New Roman" panose="02020603050405020304" pitchFamily="18" charset="0"/>
              </a:rPr>
              <a:t>Council to improve the cooperation and relationship of the </a:t>
            </a: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Executive </a:t>
            </a:r>
            <a:r>
              <a:rPr lang="en-ZA" sz="1600" dirty="0">
                <a:latin typeface="Times New Roman" panose="02020603050405020304" pitchFamily="18" charset="0"/>
                <a:ea typeface="Times New Roman" panose="02020603050405020304" pitchFamily="18" charset="0"/>
                <a:cs typeface="Times New Roman" panose="02020603050405020304" pitchFamily="18" charset="0"/>
              </a:rPr>
              <a:t>Management Team and the</a:t>
            </a:r>
            <a:r>
              <a:rPr lang="en-ZA" sz="1600" dirty="0" smtClean="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GB" sz="1600" dirty="0" smtClean="0">
                <a:latin typeface="Times New Roman" panose="02020603050405020304" pitchFamily="18" charset="0"/>
                <a:ea typeface="Calibri" panose="020F0502020204030204" pitchFamily="34" charset="0"/>
                <a:cs typeface="Times New Roman" panose="02020603050405020304" pitchFamily="18" charset="0"/>
              </a:rPr>
              <a:t>Mangaung Metropolitan Municipality </a:t>
            </a:r>
            <a:r>
              <a:rPr lang="en-ZA" sz="1600" dirty="0">
                <a:latin typeface="Times New Roman" panose="02020603050405020304" pitchFamily="18" charset="0"/>
                <a:ea typeface="Times New Roman" panose="02020603050405020304" pitchFamily="18" charset="0"/>
                <a:cs typeface="Times New Roman" panose="02020603050405020304" pitchFamily="18" charset="0"/>
              </a:rPr>
              <a:t>intervention team. </a:t>
            </a:r>
            <a:endParaRPr lang="en-ZA"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6088" marR="5080" lvl="1" indent="-446088" algn="just">
              <a:lnSpc>
                <a:spcPct val="100000"/>
              </a:lnSpc>
              <a:spcBef>
                <a:spcPts val="0"/>
              </a:spcBef>
              <a:spcAft>
                <a:spcPts val="0"/>
              </a:spcAft>
              <a:buSzPts val="1100"/>
              <a:buFont typeface="Wingdings" panose="05000000000000000000" pitchFamily="2" charset="2"/>
              <a:buChar char="Ø"/>
              <a:defRPr/>
            </a:pP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EXCO takes note of the failures on the financial and institutional work streams. The Mangaung Metropolitan Municipality intervention team submits monthly progress to </a:t>
            </a:r>
            <a:r>
              <a:rPr lang="en-GB" sz="1600" dirty="0" smtClean="0">
                <a:latin typeface="Times New Roman" panose="02020603050405020304" pitchFamily="18" charset="0"/>
                <a:ea typeface="Times New Roman" panose="02020603050405020304" pitchFamily="18" charset="0"/>
                <a:cs typeface="Times New Roman" panose="02020603050405020304" pitchFamily="18" charset="0"/>
              </a:rPr>
              <a:t>Mangaung Metropolitan Municipality war room committee, FoHOD and EXCO on a monthly basis.</a:t>
            </a: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marL="446088" marR="5080" lvl="1" indent="-446088" algn="just">
              <a:lnSpc>
                <a:spcPct val="100000"/>
              </a:lnSpc>
              <a:spcBef>
                <a:spcPts val="0"/>
              </a:spcBef>
              <a:spcAft>
                <a:spcPts val="0"/>
              </a:spcAft>
              <a:buSzPts val="1100"/>
              <a:buFont typeface="Wingdings" panose="05000000000000000000" pitchFamily="2" charset="2"/>
              <a:buChar char="Ø"/>
              <a:defRPr/>
            </a:pP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EXCO approves the appointment of a professional company as per suggested conditions to strengthen the intervention team to achieve the financial recovery plan targets. Moreover, both the Accounting Officer and Administrator must sign on all documents appertaining on 	Mangaung Metropolitan Municipality.</a:t>
            </a:r>
          </a:p>
          <a:p>
            <a:pPr marL="446088" marR="5080" lvl="1" indent="-446088" algn="just">
              <a:lnSpc>
                <a:spcPct val="100000"/>
              </a:lnSpc>
              <a:spcBef>
                <a:spcPts val="0"/>
              </a:spcBef>
              <a:spcAft>
                <a:spcPts val="0"/>
              </a:spcAft>
              <a:buSzPts val="1100"/>
              <a:buFont typeface="Wingdings" panose="05000000000000000000" pitchFamily="2" charset="2"/>
              <a:buChar char="Ø"/>
              <a:defRPr/>
            </a:pP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EXCO supports the establishment of a project management at the Municipality.</a:t>
            </a:r>
          </a:p>
          <a:p>
            <a:pPr marL="446088" marR="5080" lvl="1" indent="-446088" algn="just">
              <a:lnSpc>
                <a:spcPct val="100000"/>
              </a:lnSpc>
              <a:spcBef>
                <a:spcPts val="0"/>
              </a:spcBef>
              <a:spcAft>
                <a:spcPts val="0"/>
              </a:spcAft>
              <a:buSzPts val="1100"/>
              <a:buFont typeface="Wingdings" panose="05000000000000000000" pitchFamily="2" charset="2"/>
              <a:buChar char="Ø"/>
              <a:defRPr/>
            </a:pP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EXCO retain the support of Mr Mohlahlo and Ms Sesing with the understanding they that they are not full time on the Mangaung Metropolitan Municipality project. Their skills and knowledge base is vital for the turnaround plan.</a:t>
            </a:r>
          </a:p>
          <a:p>
            <a:pPr marL="442913" marR="5080" lvl="1" indent="-442913" algn="just">
              <a:lnSpc>
                <a:spcPct val="100000"/>
              </a:lnSpc>
              <a:spcBef>
                <a:spcPts val="0"/>
              </a:spcBef>
              <a:spcAft>
                <a:spcPts val="0"/>
              </a:spcAft>
              <a:buSzPts val="1100"/>
              <a:buFont typeface="Wingdings" panose="05000000000000000000" pitchFamily="2" charset="2"/>
              <a:buChar char="Ø"/>
              <a:defRPr/>
            </a:pP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EXCO instructs Mangaung Metropolitan Municipal Council to re-instate the SCM head and SCM practitioners to their appointed positions.</a:t>
            </a:r>
          </a:p>
          <a:p>
            <a:pPr marL="442913" marR="5080" lvl="1" indent="-442913" algn="just">
              <a:lnSpc>
                <a:spcPct val="100000"/>
              </a:lnSpc>
              <a:spcBef>
                <a:spcPts val="0"/>
              </a:spcBef>
              <a:buSzPts val="1100"/>
              <a:buFont typeface="Wingdings" panose="05000000000000000000" pitchFamily="2" charset="2"/>
              <a:buChar char="Ø"/>
              <a:defRPr/>
            </a:pPr>
            <a:r>
              <a:rPr lang="en-ZA" sz="1600" dirty="0" smtClean="0">
                <a:latin typeface="Times New Roman" panose="02020603050405020304" pitchFamily="18" charset="0"/>
                <a:ea typeface="Times New Roman" panose="02020603050405020304" pitchFamily="18" charset="0"/>
                <a:cs typeface="Times New Roman" panose="02020603050405020304" pitchFamily="18" charset="0"/>
              </a:rPr>
              <a:t>EXCO approves the appointment a professional company as per suggested conditions to assist the intervention team on forensic investigation following due processes. </a:t>
            </a:r>
          </a:p>
          <a:p>
            <a:pPr algn="just" eaLnBrk="1" hangingPunct="1">
              <a:lnSpc>
                <a:spcPct val="100000"/>
              </a:lnSpc>
              <a:spcBef>
                <a:spcPts val="0"/>
              </a:spcBef>
              <a:spcAft>
                <a:spcPts val="0"/>
              </a:spcAft>
              <a:defRPr/>
            </a:pPr>
            <a:endParaRPr lang="en-US" sz="16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spcAft>
                <a:spcPts val="0"/>
              </a:spcAft>
              <a:defRPr/>
            </a:pPr>
            <a:endParaRPr lang="en-US" sz="16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457950" y="6109198"/>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40B7E2A2-BC1D-47CE-ABB9-2B3043C50B93}"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110</a:t>
            </a:fld>
            <a:endParaRPr lang="en-GB" sz="1200" b="1" dirty="0">
              <a:solidFill>
                <a:schemeClr val="tx1"/>
              </a:solidFill>
              <a:latin typeface="+mn-lt"/>
              <a:cs typeface="Times New Roman" panose="02020603050405020304" pitchFamily="18" charset="0"/>
            </a:endParaRPr>
          </a:p>
        </p:txBody>
      </p:sp>
      <p:pic>
        <p:nvPicPr>
          <p:cNvPr id="94213"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380" y="6015129"/>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039561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312738" y="677863"/>
            <a:ext cx="8443912" cy="5499100"/>
          </a:xfrm>
        </p:spPr>
        <p:txBody>
          <a:bodyPr>
            <a:normAutofit/>
          </a:bodyPr>
          <a:lstStyle/>
          <a:p>
            <a:pPr marL="0" indent="0" algn="just">
              <a:buFont typeface="Times New Roman" pitchFamily="18" charset="0"/>
              <a:buNone/>
              <a:defRPr/>
            </a:pPr>
            <a:endParaRPr lang="en-US" sz="4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4000"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endParaRPr lang="en-US" sz="4000" b="1"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r>
              <a:rPr lang="en-US" sz="4000" b="1" dirty="0" smtClean="0">
                <a:latin typeface="Times New Roman" panose="02020603050405020304" pitchFamily="18" charset="0"/>
                <a:cs typeface="Times New Roman" panose="02020603050405020304" pitchFamily="18" charset="0"/>
              </a:rPr>
              <a:t>MAFUBE LOCAL MUNICIPALITY</a:t>
            </a:r>
          </a:p>
          <a:p>
            <a:pPr algn="just">
              <a:defRPr/>
            </a:pPr>
            <a:endParaRPr lang="en-US" sz="4000" dirty="0" smtClean="0">
              <a:latin typeface="Times New Roman" panose="02020603050405020304" pitchFamily="18" charset="0"/>
              <a:cs typeface="Times New Roman" panose="02020603050405020304" pitchFamily="18" charset="0"/>
            </a:endParaRPr>
          </a:p>
          <a:p>
            <a:pPr algn="just">
              <a:defRPr/>
            </a:pPr>
            <a:endParaRPr lang="en-US" sz="4000" dirty="0" smtClean="0">
              <a:latin typeface="Times New Roman" panose="02020603050405020304" pitchFamily="18" charset="0"/>
              <a:cs typeface="Times New Roman" panose="02020603050405020304" pitchFamily="18" charset="0"/>
            </a:endParaRPr>
          </a:p>
          <a:p>
            <a:pPr algn="just">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a:p>
            <a:pPr algn="just" eaLnBrk="1" hangingPunct="1">
              <a:defRPr/>
            </a:pPr>
            <a:endParaRPr lang="en-US" sz="4000" dirty="0" smtClean="0">
              <a:latin typeface="Times New Roman" panose="02020603050405020304" pitchFamily="18" charset="0"/>
              <a:cs typeface="Times New Roman" panose="02020603050405020304" pitchFamily="18" charset="0"/>
            </a:endParaRPr>
          </a:p>
        </p:txBody>
      </p:sp>
      <p:sp>
        <p:nvSpPr>
          <p:cNvPr id="96259" name="Slide Number Placeholder 2"/>
          <p:cNvSpPr>
            <a:spLocks noGrp="1"/>
          </p:cNvSpPr>
          <p:nvPr>
            <p:ph type="sldNum" sz="quarter" idx="11"/>
          </p:nvPr>
        </p:nvSpPr>
        <p:spPr>
          <a:xfrm>
            <a:off x="6559927" y="6042788"/>
            <a:ext cx="2051050" cy="309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pPr>
            <a:fld id="{F35155DB-800D-42A7-B2B2-6B89F798C64A}" type="slidenum">
              <a:rPr lang="en-GB" sz="1200" b="1" smtClean="0">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pPr>
              <a:t>111</a:t>
            </a:fld>
            <a:endParaRPr lang="en-GB" sz="1200" b="1" dirty="0" smtClean="0">
              <a:solidFill>
                <a:schemeClr val="tx1"/>
              </a:solidFill>
              <a:latin typeface="+mn-lt"/>
              <a:cs typeface="Times New Roman" panose="02020603050405020304" pitchFamily="18" charset="0"/>
            </a:endParaRPr>
          </a:p>
        </p:txBody>
      </p:sp>
      <p:pic>
        <p:nvPicPr>
          <p:cNvPr id="9626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8334" y="5618956"/>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0154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96705"/>
          </a:xfrm>
          <a:solidFill>
            <a:schemeClr val="bg1">
              <a:lumMod val="85000"/>
            </a:schemeClr>
          </a:solidFill>
        </p:spPr>
        <p:txBody>
          <a:bodyPr>
            <a:noAutofit/>
          </a:bodyPr>
          <a:lstStyle/>
          <a:p>
            <a:pPr algn="ctr">
              <a:defRPr/>
            </a:pPr>
            <a:r>
              <a:rPr lang="en-US" sz="2200" b="1" cap="all" dirty="0" smtClean="0">
                <a:latin typeface="Times New Roman" pitchFamily="18" charset="0"/>
                <a:cs typeface="Times New Roman" pitchFamily="18" charset="0"/>
              </a:rPr>
              <a:t>REVENUE ENHANCEMENT INTERVENTIONS IMPLEMENTED</a:t>
            </a:r>
            <a:endParaRPr lang="en-US" sz="2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03200" y="796705"/>
            <a:ext cx="8686800" cy="5412008"/>
          </a:xfrm>
        </p:spPr>
        <p:txBody>
          <a:bodyPr>
            <a:noAutofit/>
          </a:bodyPr>
          <a:lstStyle/>
          <a:p>
            <a:pPr marL="361950" indent="-361950" algn="just">
              <a:buFont typeface="Wingdings" panose="05000000000000000000" pitchFamily="2" charset="2"/>
              <a:buChar char="Ø"/>
              <a:defRPr/>
            </a:pPr>
            <a:r>
              <a:rPr lang="en-ZA" sz="2000" dirty="0">
                <a:latin typeface="Times New Roman" panose="02020603050405020304" pitchFamily="18" charset="0"/>
                <a:cs typeface="Times New Roman" panose="02020603050405020304" pitchFamily="18" charset="0"/>
              </a:rPr>
              <a:t>Enlisted SITA for commercial printing of municipal accounts to deal with backlog of 10 months of printing and issuing </a:t>
            </a:r>
            <a:r>
              <a:rPr lang="en-ZA" sz="2000" dirty="0" smtClean="0">
                <a:latin typeface="Times New Roman" panose="02020603050405020304" pitchFamily="18" charset="0"/>
                <a:cs typeface="Times New Roman" panose="02020603050405020304" pitchFamily="18" charset="0"/>
              </a:rPr>
              <a:t>accounts.</a:t>
            </a:r>
            <a:endParaRPr lang="en-ZA" sz="2000" dirty="0">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defRPr/>
            </a:pPr>
            <a:endParaRPr lang="en-ZA" sz="2000" dirty="0">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defRPr/>
            </a:pPr>
            <a:r>
              <a:rPr lang="en-ZA" sz="2000" dirty="0">
                <a:latin typeface="Times New Roman" panose="02020603050405020304" pitchFamily="18" charset="0"/>
                <a:cs typeface="Times New Roman" panose="02020603050405020304" pitchFamily="18" charset="0"/>
              </a:rPr>
              <a:t>Municipality is </a:t>
            </a:r>
            <a:r>
              <a:rPr lang="en-ZA" sz="2000" dirty="0" smtClean="0">
                <a:latin typeface="Times New Roman" panose="02020603050405020304" pitchFamily="18" charset="0"/>
                <a:cs typeface="Times New Roman" panose="02020603050405020304" pitchFamily="18" charset="0"/>
              </a:rPr>
              <a:t>replacing 1 458 </a:t>
            </a:r>
            <a:r>
              <a:rPr lang="en-ZA" sz="2000" dirty="0">
                <a:latin typeface="Times New Roman" panose="02020603050405020304" pitchFamily="18" charset="0"/>
                <a:cs typeface="Times New Roman" panose="02020603050405020304" pitchFamily="18" charset="0"/>
              </a:rPr>
              <a:t>conventional water meters with pre-paid water meters targeting industrial, business and domestic customers in the four towns. Anticipate the project to be concluded by the 30</a:t>
            </a:r>
            <a:r>
              <a:rPr lang="en-ZA" sz="2000" baseline="30000" dirty="0">
                <a:latin typeface="Times New Roman" panose="02020603050405020304" pitchFamily="18" charset="0"/>
                <a:cs typeface="Times New Roman" panose="02020603050405020304" pitchFamily="18" charset="0"/>
              </a:rPr>
              <a:t>th</a:t>
            </a:r>
            <a:r>
              <a:rPr lang="en-ZA" sz="2000" dirty="0">
                <a:latin typeface="Times New Roman" panose="02020603050405020304" pitchFamily="18" charset="0"/>
                <a:cs typeface="Times New Roman" panose="02020603050405020304" pitchFamily="18" charset="0"/>
              </a:rPr>
              <a:t> of November </a:t>
            </a:r>
            <a:r>
              <a:rPr lang="en-ZA" sz="2000" dirty="0" smtClean="0">
                <a:latin typeface="Times New Roman" panose="02020603050405020304" pitchFamily="18" charset="0"/>
                <a:cs typeface="Times New Roman" panose="02020603050405020304" pitchFamily="18" charset="0"/>
              </a:rPr>
              <a:t>2020.</a:t>
            </a:r>
            <a:endParaRPr lang="en-ZA" sz="2000" dirty="0">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defRPr/>
            </a:pPr>
            <a:endParaRPr lang="en-ZA" sz="2000" dirty="0">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defRPr/>
            </a:pPr>
            <a:r>
              <a:rPr lang="en-ZA" sz="2000" dirty="0">
                <a:latin typeface="Times New Roman" panose="02020603050405020304" pitchFamily="18" charset="0"/>
                <a:cs typeface="Times New Roman" panose="02020603050405020304" pitchFamily="18" charset="0"/>
              </a:rPr>
              <a:t>Working with </a:t>
            </a:r>
            <a:r>
              <a:rPr lang="en-ZA" sz="2000" dirty="0" smtClean="0">
                <a:latin typeface="Times New Roman" panose="02020603050405020304" pitchFamily="18" charset="0"/>
                <a:cs typeface="Times New Roman" panose="02020603050405020304" pitchFamily="18" charset="0"/>
              </a:rPr>
              <a:t>DCOG </a:t>
            </a:r>
            <a:r>
              <a:rPr lang="en-ZA" sz="2000" dirty="0">
                <a:latin typeface="Times New Roman" panose="02020603050405020304" pitchFamily="18" charset="0"/>
                <a:cs typeface="Times New Roman" panose="02020603050405020304" pitchFamily="18" charset="0"/>
              </a:rPr>
              <a:t>with resources provided through the Municipal Systems Improvement Grant (MSIG) to conduct data cleansing exercise and review the Revenue Enhancement </a:t>
            </a:r>
            <a:r>
              <a:rPr lang="en-ZA" sz="2000" dirty="0" smtClean="0">
                <a:latin typeface="Times New Roman" panose="02020603050405020304" pitchFamily="18" charset="0"/>
                <a:cs typeface="Times New Roman" panose="02020603050405020304" pitchFamily="18" charset="0"/>
              </a:rPr>
              <a:t>Strategy. </a:t>
            </a:r>
            <a:endParaRPr lang="en-ZA" sz="2000"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ZA" sz="20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0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0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0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0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0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r>
              <a:rPr lang="en-US" sz="2000" dirty="0" smtClean="0">
                <a:latin typeface="Times New Roman" panose="02020603050405020304" pitchFamily="18" charset="0"/>
                <a:cs typeface="Times New Roman" panose="02020603050405020304" pitchFamily="18" charset="0"/>
              </a:rPr>
              <a:t> </a:t>
            </a:r>
            <a:endParaRPr lang="en-ZA" sz="2000"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000" b="1"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675233" y="6008291"/>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4019C454-4E6F-4846-AF51-5C4CE1D106AE}"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112</a:t>
            </a:fld>
            <a:endParaRPr lang="en-GB" sz="1200" b="1" dirty="0">
              <a:solidFill>
                <a:schemeClr val="tx1"/>
              </a:solidFill>
              <a:latin typeface="+mn-lt"/>
              <a:cs typeface="Times New Roman" panose="02020603050405020304" pitchFamily="18" charset="0"/>
            </a:endParaRPr>
          </a:p>
        </p:txBody>
      </p:sp>
      <p:pic>
        <p:nvPicPr>
          <p:cNvPr id="98309"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30903" y="5605066"/>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221528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981075"/>
          </a:xfrm>
          <a:solidFill>
            <a:schemeClr val="bg1">
              <a:lumMod val="85000"/>
            </a:schemeClr>
          </a:solidFill>
        </p:spPr>
        <p:txBody>
          <a:bodyPr>
            <a:noAutofit/>
          </a:bodyPr>
          <a:lstStyle/>
          <a:p>
            <a:pPr algn="just">
              <a:defRPr/>
            </a:pPr>
            <a:r>
              <a:rPr lang="en-US" sz="2200" b="1" cap="all" dirty="0" smtClean="0">
                <a:latin typeface="Times New Roman" pitchFamily="18" charset="0"/>
                <a:cs typeface="Times New Roman" pitchFamily="18" charset="0"/>
              </a:rPr>
              <a:t>PROGRESS ON INVESTIGATION OF Unauthorised, irregular and fruitless and wasteful expenditure</a:t>
            </a:r>
            <a:endParaRPr lang="en-US" sz="2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8600" y="1301750"/>
            <a:ext cx="8686800" cy="5054600"/>
          </a:xfrm>
        </p:spPr>
        <p:txBody>
          <a:bodyPr>
            <a:noAutofit/>
          </a:bodyPr>
          <a:lstStyle/>
          <a:p>
            <a:pPr marL="361950" indent="-361950" algn="just">
              <a:buFont typeface="Wingdings" panose="05000000000000000000" pitchFamily="2" charset="2"/>
              <a:buChar char="Ø"/>
              <a:defRPr/>
            </a:pPr>
            <a:r>
              <a:rPr lang="en-US" altLang="en-US" sz="2100" dirty="0" smtClean="0">
                <a:latin typeface="Times New Roman" panose="02020603050405020304" pitchFamily="18" charset="0"/>
                <a:cs typeface="Times New Roman" panose="02020603050405020304" pitchFamily="18" charset="0"/>
              </a:rPr>
              <a:t>The investigations </a:t>
            </a:r>
            <a:r>
              <a:rPr lang="en-US" altLang="en-US" sz="2100" dirty="0">
                <a:latin typeface="Times New Roman" panose="02020603050405020304" pitchFamily="18" charset="0"/>
                <a:cs typeface="Times New Roman" panose="02020603050405020304" pitchFamily="18" charset="0"/>
              </a:rPr>
              <a:t>that was conducted by the Municipal MPAC was rejected by AGSA due to methodology that was </a:t>
            </a:r>
            <a:r>
              <a:rPr lang="en-US" altLang="en-US" sz="2100" dirty="0" smtClean="0">
                <a:latin typeface="Times New Roman" panose="02020603050405020304" pitchFamily="18" charset="0"/>
                <a:cs typeface="Times New Roman" panose="02020603050405020304" pitchFamily="18" charset="0"/>
              </a:rPr>
              <a:t>used.</a:t>
            </a:r>
          </a:p>
          <a:p>
            <a:pPr marL="361950" indent="-361950" algn="just">
              <a:buFont typeface="Wingdings" panose="05000000000000000000" pitchFamily="2" charset="2"/>
              <a:buChar char="Ø"/>
              <a:defRPr/>
            </a:pPr>
            <a:r>
              <a:rPr lang="en-US" altLang="en-US" sz="2100" dirty="0" smtClean="0">
                <a:latin typeface="Times New Roman" panose="02020603050405020304" pitchFamily="18" charset="0"/>
                <a:cs typeface="Times New Roman" panose="02020603050405020304" pitchFamily="18" charset="0"/>
              </a:rPr>
              <a:t>Therefore</a:t>
            </a:r>
            <a:r>
              <a:rPr lang="en-US" altLang="en-US" sz="2100" dirty="0">
                <a:latin typeface="Times New Roman" panose="02020603050405020304" pitchFamily="18" charset="0"/>
                <a:cs typeface="Times New Roman" panose="02020603050405020304" pitchFamily="18" charset="0"/>
              </a:rPr>
              <a:t>, </a:t>
            </a:r>
            <a:r>
              <a:rPr lang="en-US" altLang="en-US" sz="2100" dirty="0" smtClean="0">
                <a:latin typeface="Times New Roman" panose="02020603050405020304" pitchFamily="18" charset="0"/>
                <a:cs typeface="Times New Roman" panose="02020603050405020304" pitchFamily="18" charset="0"/>
              </a:rPr>
              <a:t>Municipal </a:t>
            </a:r>
            <a:r>
              <a:rPr lang="en-US" altLang="en-US" sz="2100" dirty="0">
                <a:latin typeface="Times New Roman" panose="02020603050405020304" pitchFamily="18" charset="0"/>
                <a:cs typeface="Times New Roman" panose="02020603050405020304" pitchFamily="18" charset="0"/>
              </a:rPr>
              <a:t>MPAC has to re-perform the investigations and the process is on </a:t>
            </a:r>
            <a:r>
              <a:rPr lang="en-US" altLang="en-US" sz="2100" dirty="0" smtClean="0">
                <a:latin typeface="Times New Roman" panose="02020603050405020304" pitchFamily="18" charset="0"/>
                <a:cs typeface="Times New Roman" panose="02020603050405020304" pitchFamily="18" charset="0"/>
              </a:rPr>
              <a:t>going.</a:t>
            </a:r>
            <a:endParaRPr lang="en-US" altLang="en-US" sz="2100" dirty="0">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defRPr/>
            </a:pPr>
            <a:r>
              <a:rPr lang="en-US" altLang="en-US" sz="2100" dirty="0" smtClean="0">
                <a:latin typeface="Times New Roman" panose="02020603050405020304" pitchFamily="18" charset="0"/>
                <a:cs typeface="Times New Roman" panose="02020603050405020304" pitchFamily="18" charset="0"/>
              </a:rPr>
              <a:t>This Department and the Municipality have </a:t>
            </a:r>
            <a:r>
              <a:rPr lang="en-US" altLang="en-US" sz="2100" dirty="0">
                <a:latin typeface="Times New Roman" panose="02020603050405020304" pitchFamily="18" charset="0"/>
                <a:cs typeface="Times New Roman" panose="02020603050405020304" pitchFamily="18" charset="0"/>
              </a:rPr>
              <a:t>conducted a forensic investigation of </a:t>
            </a:r>
            <a:r>
              <a:rPr lang="en-US" altLang="en-US" sz="2100" dirty="0" smtClean="0">
                <a:latin typeface="Times New Roman" panose="02020603050405020304" pitchFamily="18" charset="0"/>
                <a:cs typeface="Times New Roman" panose="02020603050405020304" pitchFamily="18" charset="0"/>
              </a:rPr>
              <a:t>Unauthorised, Irregular and Fruitless and Wasteful Expenditure and </a:t>
            </a:r>
            <a:r>
              <a:rPr lang="en-US" altLang="en-US" sz="2100" dirty="0">
                <a:latin typeface="Times New Roman" panose="02020603050405020304" pitchFamily="18" charset="0"/>
                <a:cs typeface="Times New Roman" panose="02020603050405020304" pitchFamily="18" charset="0"/>
              </a:rPr>
              <a:t>the </a:t>
            </a:r>
            <a:r>
              <a:rPr lang="en-US" altLang="en-US" sz="2100" dirty="0" smtClean="0">
                <a:latin typeface="Times New Roman" panose="02020603050405020304" pitchFamily="18" charset="0"/>
                <a:cs typeface="Times New Roman" panose="02020603050405020304" pitchFamily="18" charset="0"/>
              </a:rPr>
              <a:t>Report </a:t>
            </a:r>
            <a:r>
              <a:rPr lang="en-US" altLang="en-US" sz="2100" dirty="0">
                <a:latin typeface="Times New Roman" panose="02020603050405020304" pitchFamily="18" charset="0"/>
                <a:cs typeface="Times New Roman" panose="02020603050405020304" pitchFamily="18" charset="0"/>
              </a:rPr>
              <a:t>will be instructive in </a:t>
            </a:r>
            <a:r>
              <a:rPr lang="en-US" altLang="en-US" sz="2100" dirty="0" smtClean="0">
                <a:latin typeface="Times New Roman" panose="02020603050405020304" pitchFamily="18" charset="0"/>
                <a:cs typeface="Times New Roman" panose="02020603050405020304" pitchFamily="18" charset="0"/>
              </a:rPr>
              <a:t>implementing </a:t>
            </a:r>
            <a:r>
              <a:rPr lang="en-US" altLang="en-US" sz="2100" dirty="0">
                <a:latin typeface="Times New Roman" panose="02020603050405020304" pitchFamily="18" charset="0"/>
                <a:cs typeface="Times New Roman" panose="02020603050405020304" pitchFamily="18" charset="0"/>
              </a:rPr>
              <a:t>appropriate consequence </a:t>
            </a:r>
            <a:r>
              <a:rPr lang="en-US" altLang="en-US" sz="2100" dirty="0" smtClean="0">
                <a:latin typeface="Times New Roman" panose="02020603050405020304" pitchFamily="18" charset="0"/>
                <a:cs typeface="Times New Roman" panose="02020603050405020304" pitchFamily="18" charset="0"/>
              </a:rPr>
              <a:t>management.</a:t>
            </a:r>
            <a:endParaRPr lang="en-US" altLang="en-US" sz="2100"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ZA" sz="21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1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1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1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1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1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r>
              <a:rPr lang="en-US" sz="2100" dirty="0" smtClean="0">
                <a:latin typeface="Times New Roman" panose="02020603050405020304" pitchFamily="18" charset="0"/>
                <a:cs typeface="Times New Roman" panose="02020603050405020304" pitchFamily="18" charset="0"/>
              </a:rPr>
              <a:t> </a:t>
            </a:r>
            <a:endParaRPr lang="en-ZA" sz="2100"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100" b="1"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457950" y="6142100"/>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59C5CBF8-797D-4A63-A77D-D1818058E3D9}"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113</a:t>
            </a:fld>
            <a:endParaRPr lang="en-GB" sz="1200" b="1" dirty="0">
              <a:solidFill>
                <a:schemeClr val="tx1"/>
              </a:solidFill>
              <a:latin typeface="+mn-lt"/>
              <a:cs typeface="Times New Roman" panose="02020603050405020304" pitchFamily="18" charset="0"/>
            </a:endParaRPr>
          </a:p>
        </p:txBody>
      </p:sp>
      <p:pic>
        <p:nvPicPr>
          <p:cNvPr id="100357"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50645" y="5738875"/>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762431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50888"/>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Service delivery – water services</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03200" y="750888"/>
            <a:ext cx="8686800" cy="5457825"/>
          </a:xfrm>
        </p:spPr>
        <p:txBody>
          <a:bodyPr>
            <a:noAutofit/>
          </a:bodyPr>
          <a:lstStyle/>
          <a:p>
            <a:pPr marL="361950" indent="-361950" algn="just">
              <a:buFont typeface="Wingdings" panose="05000000000000000000" pitchFamily="2" charset="2"/>
              <a:buChar char="Ø"/>
              <a:defRPr/>
            </a:pPr>
            <a:r>
              <a:rPr lang="en-ZA" sz="2400" dirty="0">
                <a:latin typeface="Times New Roman" panose="02020603050405020304" pitchFamily="18" charset="0"/>
                <a:cs typeface="Times New Roman" panose="02020603050405020304" pitchFamily="18" charset="0"/>
              </a:rPr>
              <a:t>The </a:t>
            </a:r>
            <a:r>
              <a:rPr lang="en-ZA" sz="2400" dirty="0" smtClean="0">
                <a:latin typeface="Times New Roman" panose="02020603050405020304" pitchFamily="18" charset="0"/>
                <a:cs typeface="Times New Roman" panose="02020603050405020304" pitchFamily="18" charset="0"/>
              </a:rPr>
              <a:t>Municipality </a:t>
            </a:r>
            <a:r>
              <a:rPr lang="en-ZA" sz="2400" dirty="0">
                <a:latin typeface="Times New Roman" panose="02020603050405020304" pitchFamily="18" charset="0"/>
                <a:cs typeface="Times New Roman" panose="02020603050405020304" pitchFamily="18" charset="0"/>
              </a:rPr>
              <a:t>succeeded in </a:t>
            </a:r>
            <a:r>
              <a:rPr lang="en-ZA" sz="2400" dirty="0" smtClean="0">
                <a:latin typeface="Times New Roman" panose="02020603050405020304" pitchFamily="18" charset="0"/>
                <a:cs typeface="Times New Roman" panose="02020603050405020304" pitchFamily="18" charset="0"/>
              </a:rPr>
              <a:t>spending </a:t>
            </a:r>
            <a:r>
              <a:rPr lang="en-ZA" sz="2400" dirty="0">
                <a:latin typeface="Times New Roman" panose="02020603050405020304" pitchFamily="18" charset="0"/>
                <a:cs typeface="Times New Roman" panose="02020603050405020304" pitchFamily="18" charset="0"/>
              </a:rPr>
              <a:t>100% of </a:t>
            </a:r>
            <a:r>
              <a:rPr lang="en-ZA" sz="2400" dirty="0" smtClean="0">
                <a:latin typeface="Times New Roman" panose="02020603050405020304" pitchFamily="18" charset="0"/>
                <a:cs typeface="Times New Roman" panose="02020603050405020304" pitchFamily="18" charset="0"/>
              </a:rPr>
              <a:t>capital </a:t>
            </a:r>
            <a:r>
              <a:rPr lang="en-ZA" sz="2400" dirty="0">
                <a:latin typeface="Times New Roman" panose="02020603050405020304" pitchFamily="18" charset="0"/>
                <a:cs typeface="Times New Roman" panose="02020603050405020304" pitchFamily="18" charset="0"/>
              </a:rPr>
              <a:t>grants for </a:t>
            </a:r>
            <a:r>
              <a:rPr lang="en-ZA" sz="2400" dirty="0" smtClean="0">
                <a:latin typeface="Times New Roman" panose="02020603050405020304" pitchFamily="18" charset="0"/>
                <a:cs typeface="Times New Roman" panose="02020603050405020304" pitchFamily="18" charset="0"/>
              </a:rPr>
              <a:t>2019/2020.</a:t>
            </a:r>
            <a:endParaRPr lang="en-ZA" sz="2400" dirty="0">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defRPr/>
            </a:pPr>
            <a:r>
              <a:rPr lang="en-ZA" sz="2400" dirty="0">
                <a:latin typeface="Times New Roman" panose="02020603050405020304" pitchFamily="18" charset="0"/>
                <a:ea typeface="Times New Roman" panose="02020603050405020304" pitchFamily="18" charset="0"/>
                <a:cs typeface="Times New Roman" panose="02020603050405020304" pitchFamily="18" charset="0"/>
              </a:rPr>
              <a:t>The </a:t>
            </a:r>
            <a:r>
              <a:rPr lang="en-ZA" sz="2400" dirty="0" smtClean="0">
                <a:latin typeface="Times New Roman" panose="02020603050405020304" pitchFamily="18" charset="0"/>
                <a:ea typeface="Times New Roman" panose="02020603050405020304" pitchFamily="18" charset="0"/>
                <a:cs typeface="Times New Roman" panose="02020603050405020304" pitchFamily="18" charset="0"/>
              </a:rPr>
              <a:t>Municipality </a:t>
            </a:r>
            <a:r>
              <a:rPr lang="en-ZA" sz="2400" dirty="0">
                <a:latin typeface="Times New Roman" panose="02020603050405020304" pitchFamily="18" charset="0"/>
                <a:ea typeface="Times New Roman" panose="02020603050405020304" pitchFamily="18" charset="0"/>
                <a:cs typeface="Times New Roman" panose="02020603050405020304" pitchFamily="18" charset="0"/>
              </a:rPr>
              <a:t>provides water services to 20 744 households and </a:t>
            </a:r>
            <a:r>
              <a:rPr lang="en-ZA" sz="2400" b="1" i="1" dirty="0">
                <a:latin typeface="Times New Roman" panose="02020603050405020304" pitchFamily="18" charset="0"/>
                <a:ea typeface="Times New Roman" panose="02020603050405020304" pitchFamily="18" charset="0"/>
                <a:cs typeface="Times New Roman" panose="02020603050405020304" pitchFamily="18" charset="0"/>
              </a:rPr>
              <a:t>has a backlog</a:t>
            </a:r>
            <a:r>
              <a:rPr lang="en-ZA" sz="2400" dirty="0">
                <a:latin typeface="Times New Roman" panose="02020603050405020304" pitchFamily="18" charset="0"/>
                <a:ea typeface="Times New Roman" panose="02020603050405020304" pitchFamily="18" charset="0"/>
                <a:cs typeface="Times New Roman" panose="02020603050405020304" pitchFamily="18" charset="0"/>
              </a:rPr>
              <a:t> of 176 households at Frankfort.</a:t>
            </a:r>
          </a:p>
          <a:p>
            <a:pPr marL="361950" indent="-361950" algn="just">
              <a:buFont typeface="Wingdings" panose="05000000000000000000" pitchFamily="2" charset="2"/>
              <a:buChar char="Ø"/>
              <a:defRPr/>
            </a:pPr>
            <a:r>
              <a:rPr lang="en-ZA" sz="2400" dirty="0">
                <a:latin typeface="Times New Roman" panose="02020603050405020304" pitchFamily="18" charset="0"/>
                <a:ea typeface="Times New Roman" panose="02020603050405020304" pitchFamily="18" charset="0"/>
                <a:cs typeface="Times New Roman" panose="02020603050405020304" pitchFamily="18" charset="0"/>
              </a:rPr>
              <a:t>The </a:t>
            </a:r>
            <a:r>
              <a:rPr lang="en-ZA" sz="2400" dirty="0" smtClean="0">
                <a:latin typeface="Times New Roman" panose="02020603050405020304" pitchFamily="18" charset="0"/>
                <a:ea typeface="Times New Roman" panose="02020603050405020304" pitchFamily="18" charset="0"/>
                <a:cs typeface="Times New Roman" panose="02020603050405020304" pitchFamily="18" charset="0"/>
              </a:rPr>
              <a:t>Municipality </a:t>
            </a:r>
            <a:r>
              <a:rPr lang="en-ZA" sz="2400" dirty="0">
                <a:latin typeface="Times New Roman" panose="02020603050405020304" pitchFamily="18" charset="0"/>
                <a:ea typeface="Times New Roman" panose="02020603050405020304" pitchFamily="18" charset="0"/>
                <a:cs typeface="Times New Roman" panose="02020603050405020304" pitchFamily="18" charset="0"/>
              </a:rPr>
              <a:t>has installed 15 jojo tanks that are periodically filled by </a:t>
            </a:r>
            <a:r>
              <a:rPr lang="en-ZA" sz="2400" b="1" i="1" dirty="0">
                <a:latin typeface="Times New Roman" panose="02020603050405020304" pitchFamily="18" charset="0"/>
                <a:ea typeface="Times New Roman" panose="02020603050405020304" pitchFamily="18" charset="0"/>
                <a:cs typeface="Times New Roman" panose="02020603050405020304" pitchFamily="18" charset="0"/>
              </a:rPr>
              <a:t>5 water trucks</a:t>
            </a:r>
            <a:r>
              <a:rPr lang="en-ZA" sz="2400" dirty="0">
                <a:latin typeface="Times New Roman" panose="02020603050405020304" pitchFamily="18" charset="0"/>
                <a:ea typeface="Times New Roman" panose="02020603050405020304" pitchFamily="18" charset="0"/>
                <a:cs typeface="Times New Roman" panose="02020603050405020304" pitchFamily="18" charset="0"/>
              </a:rPr>
              <a:t> (DWS intervention) as follows:</a:t>
            </a:r>
          </a:p>
          <a:p>
            <a:pPr lvl="1" algn="just">
              <a:defRPr/>
            </a:pPr>
            <a:r>
              <a:rPr lang="en-ZA" dirty="0">
                <a:latin typeface="Times New Roman" panose="02020603050405020304" pitchFamily="18" charset="0"/>
                <a:ea typeface="Times New Roman" panose="02020603050405020304" pitchFamily="18" charset="0"/>
                <a:cs typeface="Times New Roman" panose="02020603050405020304" pitchFamily="18" charset="0"/>
              </a:rPr>
              <a:t> Ntswanatsatsi – 5*10KL tanks</a:t>
            </a:r>
          </a:p>
          <a:p>
            <a:pPr lvl="1" algn="just">
              <a:lnSpc>
                <a:spcPct val="150000"/>
              </a:lnSpc>
              <a:defRPr/>
            </a:pPr>
            <a:r>
              <a:rPr lang="en-ZA" dirty="0">
                <a:latin typeface="Times New Roman" panose="02020603050405020304" pitchFamily="18" charset="0"/>
                <a:ea typeface="Times New Roman" panose="02020603050405020304" pitchFamily="18" charset="0"/>
                <a:cs typeface="Times New Roman" panose="02020603050405020304" pitchFamily="18" charset="0"/>
              </a:rPr>
              <a:t>Qalabotjha – 1* 10KL tank</a:t>
            </a:r>
          </a:p>
          <a:p>
            <a:pPr lvl="1" algn="just">
              <a:lnSpc>
                <a:spcPct val="150000"/>
              </a:lnSpc>
              <a:spcAft>
                <a:spcPts val="600"/>
              </a:spcAft>
              <a:defRPr/>
            </a:pPr>
            <a:r>
              <a:rPr lang="en-ZA" dirty="0">
                <a:latin typeface="Times New Roman" panose="02020603050405020304" pitchFamily="18" charset="0"/>
                <a:ea typeface="Times New Roman" panose="02020603050405020304" pitchFamily="18" charset="0"/>
                <a:cs typeface="Times New Roman" panose="02020603050405020304" pitchFamily="18" charset="0"/>
              </a:rPr>
              <a:t>Namahadi – 8*10KL and 1* 5KL tank</a:t>
            </a:r>
          </a:p>
          <a:p>
            <a:pPr marL="361950" indent="-361950" algn="just">
              <a:buFont typeface="Wingdings" panose="05000000000000000000" pitchFamily="2" charset="2"/>
              <a:buChar char="Ø"/>
              <a:defRPr/>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The construction of Qalabotjha/Villiers 6.5 megalitres water reservoir is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complete at a cost of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R27.7 million from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MIG.</a:t>
            </a:r>
            <a:endParaRPr lang="en-ZA" sz="2400" dirty="0">
              <a:latin typeface="Times New Roman" panose="02020603050405020304" pitchFamily="18" charset="0"/>
              <a:cs typeface="Times New Roman" panose="02020603050405020304" pitchFamily="18" charset="0"/>
            </a:endParaRPr>
          </a:p>
          <a:p>
            <a:pPr algn="just">
              <a:defRPr/>
            </a:pPr>
            <a:endParaRPr lang="en-ZA" sz="2400"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4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4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400"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4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400"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r>
              <a:rPr lang="en-US" sz="2400" dirty="0" smtClean="0">
                <a:latin typeface="Times New Roman" panose="02020603050405020304" pitchFamily="18" charset="0"/>
                <a:cs typeface="Times New Roman" panose="02020603050405020304" pitchFamily="18" charset="0"/>
              </a:rPr>
              <a:t> </a:t>
            </a:r>
            <a:endParaRPr lang="en-ZA" sz="2400"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sz="2400" b="1"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522268" y="6026150"/>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AD381926-7CCB-493A-AAC3-A3381C6571AE}"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114</a:t>
            </a:fld>
            <a:endParaRPr lang="en-GB" sz="1200" b="1" dirty="0">
              <a:solidFill>
                <a:schemeClr val="tx1"/>
              </a:solidFill>
              <a:latin typeface="+mn-lt"/>
              <a:cs typeface="Times New Roman" panose="02020603050405020304" pitchFamily="18" charset="0"/>
            </a:endParaRPr>
          </a:p>
        </p:txBody>
      </p:sp>
      <p:pic>
        <p:nvPicPr>
          <p:cNvPr id="102405"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46674" y="5896769"/>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331724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50888"/>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Service delivery – Sanitation services</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03200" y="750888"/>
            <a:ext cx="8686800" cy="5457825"/>
          </a:xfrm>
        </p:spPr>
        <p:txBody>
          <a:bodyPr>
            <a:noAutofit/>
          </a:bodyPr>
          <a:lstStyle/>
          <a:p>
            <a:pPr marL="361950" indent="-361950" algn="just">
              <a:lnSpc>
                <a:spcPct val="150000"/>
              </a:lnSpc>
              <a:buFont typeface="Wingdings" panose="05000000000000000000" pitchFamily="2" charset="2"/>
              <a:buChar char="Ø"/>
              <a:defRPr/>
            </a:pPr>
            <a:r>
              <a:rPr lang="en-ZA" dirty="0">
                <a:latin typeface="Times New Roman" panose="02020603050405020304" pitchFamily="18" charset="0"/>
                <a:ea typeface="Times New Roman" panose="02020603050405020304" pitchFamily="18" charset="0"/>
                <a:cs typeface="Times New Roman" panose="02020603050405020304" pitchFamily="18" charset="0"/>
              </a:rPr>
              <a:t>The </a:t>
            </a:r>
            <a:r>
              <a:rPr lang="en-ZA" dirty="0" smtClean="0">
                <a:latin typeface="Times New Roman" panose="02020603050405020304" pitchFamily="18" charset="0"/>
                <a:ea typeface="Times New Roman" panose="02020603050405020304" pitchFamily="18" charset="0"/>
                <a:cs typeface="Times New Roman" panose="02020603050405020304" pitchFamily="18" charset="0"/>
              </a:rPr>
              <a:t>Municipality </a:t>
            </a:r>
            <a:r>
              <a:rPr lang="en-ZA" dirty="0">
                <a:latin typeface="Times New Roman" panose="02020603050405020304" pitchFamily="18" charset="0"/>
                <a:ea typeface="Times New Roman" panose="02020603050405020304" pitchFamily="18" charset="0"/>
                <a:cs typeface="Times New Roman" panose="02020603050405020304" pitchFamily="18" charset="0"/>
              </a:rPr>
              <a:t>provides basic sanitation services to 18 193 households with backlogs of 2 627 households as follows:</a:t>
            </a:r>
          </a:p>
          <a:p>
            <a:pPr marL="715963" lvl="1" indent="-361950" algn="just">
              <a:lnSpc>
                <a:spcPct val="150000"/>
              </a:lnSpc>
              <a:spcAft>
                <a:spcPts val="800"/>
              </a:spcAft>
              <a:defRPr/>
            </a:pPr>
            <a:r>
              <a:rPr lang="en-ZA" dirty="0">
                <a:latin typeface="Times New Roman" panose="02020603050405020304" pitchFamily="18" charset="0"/>
                <a:ea typeface="Times New Roman" panose="02020603050405020304" pitchFamily="18" charset="0"/>
                <a:cs typeface="Times New Roman" panose="02020603050405020304" pitchFamily="18" charset="0"/>
              </a:rPr>
              <a:t>In Namahadi – 2121</a:t>
            </a:r>
          </a:p>
          <a:p>
            <a:pPr marL="715963" lvl="1" indent="-361950" algn="just">
              <a:lnSpc>
                <a:spcPct val="150000"/>
              </a:lnSpc>
              <a:spcAft>
                <a:spcPts val="800"/>
              </a:spcAft>
              <a:defRPr/>
            </a:pPr>
            <a:r>
              <a:rPr lang="en-ZA" dirty="0">
                <a:latin typeface="Times New Roman" panose="02020603050405020304" pitchFamily="18" charset="0"/>
                <a:ea typeface="Times New Roman" panose="02020603050405020304" pitchFamily="18" charset="0"/>
                <a:cs typeface="Times New Roman" panose="02020603050405020304" pitchFamily="18" charset="0"/>
              </a:rPr>
              <a:t>In Qalabotjha – 202</a:t>
            </a:r>
          </a:p>
          <a:p>
            <a:pPr marL="715963" lvl="1" indent="-361950" algn="just">
              <a:lnSpc>
                <a:spcPct val="150000"/>
              </a:lnSpc>
              <a:spcAft>
                <a:spcPts val="800"/>
              </a:spcAft>
              <a:defRPr/>
            </a:pPr>
            <a:r>
              <a:rPr lang="en-ZA" dirty="0">
                <a:latin typeface="Times New Roman" panose="02020603050405020304" pitchFamily="18" charset="0"/>
                <a:ea typeface="Times New Roman" panose="02020603050405020304" pitchFamily="18" charset="0"/>
                <a:cs typeface="Times New Roman" panose="02020603050405020304" pitchFamily="18" charset="0"/>
              </a:rPr>
              <a:t>In Mafahlaneng – 304 </a:t>
            </a:r>
          </a:p>
          <a:p>
            <a:pPr algn="just">
              <a:buFont typeface="Wingdings" panose="05000000000000000000" pitchFamily="2" charset="2"/>
              <a:buChar char="§"/>
              <a:defRPr/>
            </a:pPr>
            <a:endParaRPr lang="en-ZA" dirty="0">
              <a:latin typeface="Times New Roman" panose="02020603050405020304" pitchFamily="18" charset="0"/>
              <a:cs typeface="Times New Roman" panose="02020603050405020304" pitchFamily="18" charset="0"/>
            </a:endParaRPr>
          </a:p>
          <a:p>
            <a:pPr algn="just">
              <a:defRPr/>
            </a:pPr>
            <a:endParaRPr lang="en-ZA"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b="1"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b="1"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r>
              <a:rPr lang="en-US" dirty="0" smtClean="0">
                <a:latin typeface="Times New Roman" panose="02020603050405020304" pitchFamily="18" charset="0"/>
                <a:cs typeface="Times New Roman" panose="02020603050405020304" pitchFamily="18" charset="0"/>
              </a:rPr>
              <a:t> </a:t>
            </a:r>
            <a:endParaRPr lang="en-ZA" dirty="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US" b="1"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584699" y="6120230"/>
            <a:ext cx="197988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D43C79BD-E309-4FCF-8787-6755FCF82ACF}"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115</a:t>
            </a:fld>
            <a:endParaRPr lang="en-GB" sz="1200" b="1" dirty="0">
              <a:solidFill>
                <a:schemeClr val="tx1"/>
              </a:solidFill>
              <a:latin typeface="+mn-lt"/>
              <a:cs typeface="Times New Roman" panose="02020603050405020304" pitchFamily="18" charset="0"/>
            </a:endParaRPr>
          </a:p>
        </p:txBody>
      </p:sp>
      <p:pic>
        <p:nvPicPr>
          <p:cNvPr id="104453"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7684" y="5899567"/>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888874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312738" y="677863"/>
            <a:ext cx="8443912" cy="5499100"/>
          </a:xfrm>
        </p:spPr>
        <p:txBody>
          <a:bodyPr>
            <a:normAutofit/>
          </a:bodyPr>
          <a:lstStyle/>
          <a:p>
            <a:pPr marL="0" indent="0" algn="just">
              <a:buFont typeface="Times New Roman" pitchFamily="18" charset="0"/>
              <a:buNone/>
              <a:defRPr/>
            </a:pPr>
            <a:endParaRPr lang="en-US" sz="18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18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18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18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18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1800"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r>
              <a:rPr lang="en-US" sz="3200" b="1" dirty="0" smtClean="0">
                <a:latin typeface="Times New Roman" panose="02020603050405020304" pitchFamily="18" charset="0"/>
                <a:cs typeface="Times New Roman" panose="02020603050405020304" pitchFamily="18" charset="0"/>
              </a:rPr>
              <a:t>METSIMAHOLO LOCAL MUNICIPALITY</a:t>
            </a:r>
          </a:p>
          <a:p>
            <a:pPr algn="just">
              <a:defRPr/>
            </a:pPr>
            <a:endParaRPr lang="en-US" sz="1800" dirty="0" smtClean="0">
              <a:latin typeface="Times New Roman" panose="02020603050405020304" pitchFamily="18" charset="0"/>
              <a:cs typeface="Times New Roman" panose="02020603050405020304" pitchFamily="18" charset="0"/>
            </a:endParaRPr>
          </a:p>
          <a:p>
            <a:pPr algn="just">
              <a:defRPr/>
            </a:pPr>
            <a:endParaRPr lang="en-US" sz="1800" dirty="0" smtClean="0">
              <a:latin typeface="Times New Roman" panose="02020603050405020304" pitchFamily="18" charset="0"/>
              <a:cs typeface="Times New Roman" panose="02020603050405020304" pitchFamily="18" charset="0"/>
            </a:endParaRPr>
          </a:p>
          <a:p>
            <a:pPr algn="just">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a:p>
            <a:pPr algn="just" eaLnBrk="1" hangingPunct="1">
              <a:defRPr/>
            </a:pPr>
            <a:endParaRPr lang="en-US" sz="1800" dirty="0" smtClean="0">
              <a:latin typeface="Times New Roman" panose="02020603050405020304" pitchFamily="18" charset="0"/>
              <a:cs typeface="Times New Roman" panose="02020603050405020304" pitchFamily="18" charset="0"/>
            </a:endParaRPr>
          </a:p>
        </p:txBody>
      </p:sp>
      <p:sp>
        <p:nvSpPr>
          <p:cNvPr id="108547" name="Slide Number Placeholder 2"/>
          <p:cNvSpPr>
            <a:spLocks noGrp="1"/>
          </p:cNvSpPr>
          <p:nvPr>
            <p:ph type="sldNum" sz="quarter" idx="11"/>
          </p:nvPr>
        </p:nvSpPr>
        <p:spPr>
          <a:xfrm>
            <a:off x="6705600" y="5867400"/>
            <a:ext cx="2051050" cy="309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pPr>
            <a:fld id="{515A99DF-829A-4349-9286-6480ED23DD20}" type="slidenum">
              <a:rPr lang="en-GB" sz="1200" b="1" smtClean="0">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pPr>
              <a:t>116</a:t>
            </a:fld>
            <a:endParaRPr lang="en-GB" sz="1200" b="1" dirty="0" smtClean="0">
              <a:solidFill>
                <a:schemeClr val="tx1"/>
              </a:solidFill>
              <a:latin typeface="+mn-lt"/>
              <a:cs typeface="Times New Roman" panose="02020603050405020304" pitchFamily="18" charset="0"/>
            </a:endParaRPr>
          </a:p>
        </p:txBody>
      </p:sp>
      <p:pic>
        <p:nvPicPr>
          <p:cNvPr id="108548"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01076" y="5618956"/>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198664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1046163"/>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KEY DELIVERABLES OF THE ADMINISTRATION TEAM (TERMS OF REFERENCE)</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8600" y="933450"/>
            <a:ext cx="8686800" cy="5037138"/>
          </a:xfrm>
        </p:spPr>
        <p:txBody>
          <a:bodyPr>
            <a:noAutofit/>
          </a:bodyPr>
          <a:lstStyle/>
          <a:p>
            <a:pPr marL="361950" indent="-361950" algn="just">
              <a:lnSpc>
                <a:spcPct val="100000"/>
              </a:lnSpc>
              <a:spcBef>
                <a:spcPts val="0"/>
              </a:spcBef>
              <a:buFont typeface="Wingdings" panose="05000000000000000000" pitchFamily="2" charset="2"/>
              <a:buChar char="Ø"/>
              <a:defRPr/>
            </a:pPr>
            <a:r>
              <a:rPr lang="en-US" sz="2700" dirty="0" smtClean="0">
                <a:latin typeface="Times New Roman" panose="02020603050405020304" pitchFamily="18" charset="0"/>
                <a:cs typeface="Times New Roman" panose="02020603050405020304" pitchFamily="18" charset="0"/>
              </a:rPr>
              <a:t>The Intervention Team was mandated to intervene and address the  following matters:</a:t>
            </a:r>
          </a:p>
          <a:p>
            <a:pPr algn="just">
              <a:lnSpc>
                <a:spcPct val="100000"/>
              </a:lnSpc>
              <a:spcBef>
                <a:spcPts val="0"/>
              </a:spcBef>
              <a:buFont typeface="Wingdings" panose="05000000000000000000" pitchFamily="2" charset="2"/>
              <a:buChar char="§"/>
              <a:defRPr/>
            </a:pPr>
            <a:endParaRPr lang="en-US" sz="2700" dirty="0">
              <a:latin typeface="Times New Roman" panose="02020603050405020304" pitchFamily="18" charset="0"/>
              <a:cs typeface="Times New Roman" panose="02020603050405020304" pitchFamily="18" charset="0"/>
            </a:endParaRPr>
          </a:p>
          <a:p>
            <a:pPr marL="715963" indent="-354013" algn="just">
              <a:lnSpc>
                <a:spcPct val="100000"/>
              </a:lnSpc>
              <a:spcBef>
                <a:spcPts val="0"/>
              </a:spcBef>
              <a:defRPr/>
            </a:pPr>
            <a:r>
              <a:rPr lang="en-US" sz="2700" dirty="0" smtClean="0">
                <a:latin typeface="Times New Roman" panose="02020603050405020304" pitchFamily="18" charset="0"/>
                <a:cs typeface="Times New Roman" panose="02020603050405020304" pitchFamily="18" charset="0"/>
              </a:rPr>
              <a:t>Council’s failure to appoint Senior Managers (Section 56).</a:t>
            </a:r>
          </a:p>
          <a:p>
            <a:pPr marL="715963" indent="-354013" algn="just">
              <a:lnSpc>
                <a:spcPct val="100000"/>
              </a:lnSpc>
              <a:spcBef>
                <a:spcPts val="0"/>
              </a:spcBef>
              <a:defRPr/>
            </a:pPr>
            <a:r>
              <a:rPr lang="en-US" sz="2700" dirty="0" smtClean="0">
                <a:latin typeface="Times New Roman" panose="02020603050405020304" pitchFamily="18" charset="0"/>
                <a:cs typeface="Times New Roman" panose="02020603050405020304" pitchFamily="18" charset="0"/>
              </a:rPr>
              <a:t>Suspended Municipal Manager (Mr.. Molala).</a:t>
            </a:r>
          </a:p>
          <a:p>
            <a:pPr marL="715963" indent="-354013" algn="just">
              <a:lnSpc>
                <a:spcPct val="100000"/>
              </a:lnSpc>
              <a:spcBef>
                <a:spcPts val="0"/>
              </a:spcBef>
              <a:defRPr/>
            </a:pPr>
            <a:r>
              <a:rPr lang="en-US" sz="2700" dirty="0" smtClean="0">
                <a:latin typeface="Times New Roman" panose="02020603050405020304" pitchFamily="18" charset="0"/>
                <a:cs typeface="Times New Roman" panose="02020603050405020304" pitchFamily="18" charset="0"/>
              </a:rPr>
              <a:t>Instability in the Municipality and revived Service Delivery.</a:t>
            </a:r>
          </a:p>
          <a:p>
            <a:pPr marL="715963" indent="-354013" algn="just">
              <a:lnSpc>
                <a:spcPct val="100000"/>
              </a:lnSpc>
              <a:spcBef>
                <a:spcPts val="0"/>
              </a:spcBef>
              <a:defRPr/>
            </a:pPr>
            <a:r>
              <a:rPr lang="en-US" sz="2700" dirty="0" smtClean="0">
                <a:latin typeface="Times New Roman" panose="02020603050405020304" pitchFamily="18" charset="0"/>
                <a:cs typeface="Times New Roman" panose="02020603050405020304" pitchFamily="18" charset="0"/>
              </a:rPr>
              <a:t>Finance Management and Supply Chain Management</a:t>
            </a:r>
          </a:p>
          <a:p>
            <a:pPr marL="715963" indent="-354013" algn="just">
              <a:lnSpc>
                <a:spcPct val="100000"/>
              </a:lnSpc>
              <a:spcBef>
                <a:spcPts val="0"/>
              </a:spcBef>
              <a:defRPr/>
            </a:pPr>
            <a:r>
              <a:rPr lang="en-US" sz="2700" dirty="0" smtClean="0">
                <a:latin typeface="Times New Roman" panose="02020603050405020304" pitchFamily="18" charset="0"/>
                <a:cs typeface="Times New Roman" panose="02020603050405020304" pitchFamily="18" charset="0"/>
              </a:rPr>
              <a:t>2018/19 Audit Outcomes.</a:t>
            </a:r>
          </a:p>
        </p:txBody>
      </p:sp>
      <p:sp>
        <p:nvSpPr>
          <p:cNvPr id="29701" name="Slide Number Placeholder 2"/>
          <p:cNvSpPr>
            <a:spLocks noGrp="1"/>
          </p:cNvSpPr>
          <p:nvPr>
            <p:ph type="sldNum" sz="quarter" idx="11"/>
          </p:nvPr>
        </p:nvSpPr>
        <p:spPr>
          <a:xfrm>
            <a:off x="6783875" y="6089139"/>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defRPr/>
            </a:pPr>
            <a:fld id="{F1845276-3A46-4005-A505-8AE8EDF2190F}" type="slidenum">
              <a:rPr lang="en-GB" sz="1200" b="1">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defRPr/>
              </a:pPr>
              <a:t>117</a:t>
            </a:fld>
            <a:endParaRPr lang="en-GB" sz="1200" b="1" dirty="0">
              <a:solidFill>
                <a:schemeClr val="tx1"/>
              </a:solidFill>
              <a:latin typeface="+mn-lt"/>
              <a:cs typeface="Times New Roman" panose="02020603050405020304" pitchFamily="18" charset="0"/>
            </a:endParaRPr>
          </a:p>
        </p:txBody>
      </p:sp>
      <p:pic>
        <p:nvPicPr>
          <p:cNvPr id="114693"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7206" y="5914108"/>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46120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814812"/>
          </a:xfrm>
          <a:solidFill>
            <a:schemeClr val="bg1">
              <a:lumMod val="85000"/>
            </a:schemeClr>
          </a:solidFill>
        </p:spPr>
        <p:txBody>
          <a:bodyPr>
            <a:noAutofit/>
          </a:bodyPr>
          <a:lstStyle/>
          <a:p>
            <a:pPr algn="ctr">
              <a:defRPr/>
            </a:pPr>
            <a:r>
              <a:rPr lang="en-US" sz="4000" b="1" cap="all" dirty="0" smtClean="0">
                <a:latin typeface="Times New Roman" pitchFamily="18" charset="0"/>
                <a:cs typeface="Times New Roman" pitchFamily="18" charset="0"/>
              </a:rPr>
              <a:t>Progress report</a:t>
            </a:r>
            <a:endParaRPr lang="en-US" sz="40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8600" y="814813"/>
            <a:ext cx="8686800" cy="5155775"/>
          </a:xfrm>
        </p:spPr>
        <p:txBody>
          <a:bodyPr>
            <a:noAutofit/>
          </a:bodyPr>
          <a:lstStyle/>
          <a:p>
            <a:pPr marL="0" indent="0" algn="just">
              <a:lnSpc>
                <a:spcPct val="100000"/>
              </a:lnSpc>
              <a:spcBef>
                <a:spcPts val="0"/>
              </a:spcBef>
              <a:buFont typeface="Times New Roman" pitchFamily="18" charset="0"/>
              <a:buNone/>
              <a:defRPr/>
            </a:pPr>
            <a:r>
              <a:rPr lang="en-US" sz="2400" b="1" dirty="0" smtClean="0">
                <a:latin typeface="Times New Roman" panose="02020603050405020304" pitchFamily="18" charset="0"/>
                <a:cs typeface="Times New Roman" panose="02020603050405020304" pitchFamily="18" charset="0"/>
              </a:rPr>
              <a:t>Council’s failure to appoint Senior Managers (Section 56)</a:t>
            </a:r>
          </a:p>
          <a:p>
            <a:pPr marL="0" indent="0" algn="just">
              <a:lnSpc>
                <a:spcPct val="100000"/>
              </a:lnSpc>
              <a:spcBef>
                <a:spcPts val="0"/>
              </a:spcBef>
              <a:buFont typeface="Times New Roman" pitchFamily="18" charset="0"/>
              <a:buNone/>
              <a:defRPr/>
            </a:pPr>
            <a:endParaRPr lang="en-US" sz="2400" b="1" dirty="0">
              <a:latin typeface="Times New Roman" panose="02020603050405020304" pitchFamily="18" charset="0"/>
              <a:cs typeface="Times New Roman" panose="02020603050405020304" pitchFamily="18" charset="0"/>
            </a:endParaRPr>
          </a:p>
          <a:p>
            <a:pPr marL="361950" indent="-361950" algn="just">
              <a:lnSpc>
                <a:spcPct val="100000"/>
              </a:lnSpc>
              <a:spcBef>
                <a:spcPts val="0"/>
              </a:spcBef>
              <a:buFont typeface="Wingdings" panose="05000000000000000000" pitchFamily="2" charset="2"/>
              <a:buChar char="Ø"/>
              <a:defRPr/>
            </a:pPr>
            <a:r>
              <a:rPr lang="en-US" sz="2400" dirty="0" smtClean="0">
                <a:latin typeface="Times New Roman" panose="02020603050405020304" pitchFamily="18" charset="0"/>
                <a:cs typeface="Times New Roman" panose="02020603050405020304" pitchFamily="18" charset="0"/>
              </a:rPr>
              <a:t>In July 2020, the Administrator recommended appointment of Acting Senior Managers:</a:t>
            </a:r>
          </a:p>
          <a:p>
            <a:pPr marL="0" indent="0" algn="just">
              <a:lnSpc>
                <a:spcPct val="100000"/>
              </a:lnSpc>
              <a:spcBef>
                <a:spcPts val="0"/>
              </a:spcBef>
              <a:buFont typeface="Times New Roman" pitchFamily="18" charset="0"/>
              <a:buNone/>
              <a:defRPr/>
            </a:pPr>
            <a:endParaRPr lang="en-US" sz="2400" dirty="0">
              <a:latin typeface="Times New Roman" panose="02020603050405020304" pitchFamily="18" charset="0"/>
              <a:cs typeface="Times New Roman" panose="02020603050405020304" pitchFamily="18" charset="0"/>
            </a:endParaRPr>
          </a:p>
          <a:p>
            <a:pPr marL="714375" indent="-352425" algn="just">
              <a:lnSpc>
                <a:spcPct val="100000"/>
              </a:lnSpc>
              <a:spcBef>
                <a:spcPts val="0"/>
              </a:spcBef>
              <a:defRPr/>
            </a:pPr>
            <a:r>
              <a:rPr lang="en-US" sz="2400" dirty="0" smtClean="0">
                <a:latin typeface="Times New Roman" panose="02020603050405020304" pitchFamily="18" charset="0"/>
                <a:cs typeface="Times New Roman" panose="02020603050405020304" pitchFamily="18" charset="0"/>
              </a:rPr>
              <a:t>Dr G Alberts (Social Services)</a:t>
            </a:r>
          </a:p>
          <a:p>
            <a:pPr marL="714375" indent="-352425" algn="just">
              <a:lnSpc>
                <a:spcPct val="100000"/>
              </a:lnSpc>
              <a:spcBef>
                <a:spcPts val="0"/>
              </a:spcBef>
              <a:defRPr/>
            </a:pPr>
            <a:r>
              <a:rPr lang="en-US" sz="2400" dirty="0" smtClean="0">
                <a:latin typeface="Times New Roman" panose="02020603050405020304" pitchFamily="18" charset="0"/>
                <a:cs typeface="Times New Roman" panose="02020603050405020304" pitchFamily="18" charset="0"/>
              </a:rPr>
              <a:t>Ms K Lepesa (CFO)</a:t>
            </a:r>
          </a:p>
          <a:p>
            <a:pPr marL="714375" indent="-352425" algn="just">
              <a:lnSpc>
                <a:spcPct val="100000"/>
              </a:lnSpc>
              <a:spcBef>
                <a:spcPts val="0"/>
              </a:spcBef>
              <a:defRPr/>
            </a:pPr>
            <a:r>
              <a:rPr lang="en-US" sz="2400" dirty="0" smtClean="0">
                <a:latin typeface="Times New Roman" panose="02020603050405020304" pitchFamily="18" charset="0"/>
                <a:cs typeface="Times New Roman" panose="02020603050405020304" pitchFamily="18" charset="0"/>
              </a:rPr>
              <a:t>Mr. T Mojela (LED &amp; Tourism)</a:t>
            </a:r>
          </a:p>
          <a:p>
            <a:pPr marL="714375" indent="-352425" algn="just">
              <a:lnSpc>
                <a:spcPct val="100000"/>
              </a:lnSpc>
              <a:spcBef>
                <a:spcPts val="0"/>
              </a:spcBef>
              <a:defRPr/>
            </a:pPr>
            <a:r>
              <a:rPr lang="en-US" sz="2400" dirty="0" smtClean="0">
                <a:latin typeface="Times New Roman" panose="02020603050405020304" pitchFamily="18" charset="0"/>
                <a:cs typeface="Times New Roman" panose="02020603050405020304" pitchFamily="18" charset="0"/>
              </a:rPr>
              <a:t>Mr. L Ntoyi (Technical Services)</a:t>
            </a:r>
          </a:p>
          <a:p>
            <a:pPr marL="714375" indent="-352425" algn="just">
              <a:lnSpc>
                <a:spcPct val="100000"/>
              </a:lnSpc>
              <a:spcBef>
                <a:spcPts val="0"/>
              </a:spcBef>
              <a:defRPr/>
            </a:pPr>
            <a:r>
              <a:rPr lang="en-US" sz="2400" dirty="0" smtClean="0">
                <a:latin typeface="Times New Roman" panose="02020603050405020304" pitchFamily="18" charset="0"/>
                <a:cs typeface="Times New Roman" panose="02020603050405020304" pitchFamily="18" charset="0"/>
              </a:rPr>
              <a:t>Mr. E Sediane (Corporate Services)</a:t>
            </a:r>
          </a:p>
          <a:p>
            <a:pPr algn="just">
              <a:lnSpc>
                <a:spcPct val="100000"/>
              </a:lnSpc>
              <a:spcBef>
                <a:spcPts val="0"/>
              </a:spcBef>
              <a:buFont typeface="Wingdings" panose="05000000000000000000" pitchFamily="2" charset="2"/>
              <a:buChar char="§"/>
              <a:defRPr/>
            </a:pPr>
            <a:endParaRPr lang="en-US" sz="2400" dirty="0" smtClean="0">
              <a:latin typeface="Times New Roman" panose="02020603050405020304" pitchFamily="18" charset="0"/>
              <a:cs typeface="Times New Roman" panose="02020603050405020304" pitchFamily="18" charset="0"/>
            </a:endParaRPr>
          </a:p>
          <a:p>
            <a:pPr marL="361950" indent="-361950" algn="just">
              <a:lnSpc>
                <a:spcPct val="100000"/>
              </a:lnSpc>
              <a:spcBef>
                <a:spcPts val="0"/>
              </a:spcBef>
              <a:buFont typeface="Wingdings" panose="05000000000000000000" pitchFamily="2" charset="2"/>
              <a:buChar char="Ø"/>
              <a:defRPr/>
            </a:pPr>
            <a:r>
              <a:rPr lang="en-US" sz="2400" dirty="0" smtClean="0">
                <a:latin typeface="Times New Roman" panose="02020603050405020304" pitchFamily="18" charset="0"/>
                <a:cs typeface="Times New Roman" panose="02020603050405020304" pitchFamily="18" charset="0"/>
              </a:rPr>
              <a:t>The names of will be tabled in the MAYCO, to be tabled in the next Council meeting.</a:t>
            </a:r>
            <a:endParaRPr lang="en-US" sz="24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975872" y="6173787"/>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defRPr/>
            </a:pPr>
            <a:fld id="{A81FAA0F-48F9-42B1-8C3F-D6E9FD532CAD}" type="slidenum">
              <a:rPr lang="en-GB" sz="1200" b="1">
                <a:solidFill>
                  <a:schemeClr val="tx1"/>
                </a:solidFill>
                <a:latin typeface="+mn-lt"/>
                <a:cs typeface="Times New Roman" panose="02020603050405020304" pitchFamily="18" charset="0"/>
              </a:rPr>
              <a:pPr>
                <a:lnSpc>
                  <a:spcPct val="100000"/>
                </a:lnSpc>
                <a:spcBef>
                  <a:spcPct val="0"/>
                </a:spcBef>
                <a:buFont typeface="Times New Roman" panose="02020603050405020304" pitchFamily="18" charset="0"/>
                <a:buNone/>
                <a:defRPr/>
              </a:pPr>
              <a:t>118</a:t>
            </a:fld>
            <a:endParaRPr lang="en-GB" sz="1200" b="1" dirty="0">
              <a:solidFill>
                <a:schemeClr val="tx1"/>
              </a:solidFill>
              <a:latin typeface="+mn-lt"/>
              <a:cs typeface="Times New Roman" panose="02020603050405020304" pitchFamily="18" charset="0"/>
            </a:endParaRPr>
          </a:p>
        </p:txBody>
      </p:sp>
      <p:pic>
        <p:nvPicPr>
          <p:cNvPr id="116741"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0684" y="5978950"/>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671257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97117"/>
          </a:xfrm>
          <a:solidFill>
            <a:schemeClr val="bg1">
              <a:lumMod val="85000"/>
            </a:schemeClr>
          </a:solidFill>
        </p:spPr>
        <p:txBody>
          <a:bodyPr>
            <a:noAutofit/>
          </a:bodyPr>
          <a:lstStyle/>
          <a:p>
            <a:pPr algn="ctr">
              <a:defRPr/>
            </a:pPr>
            <a:r>
              <a:rPr lang="en-US" sz="3600" b="1" cap="all" dirty="0" smtClean="0">
                <a:latin typeface="Times New Roman" pitchFamily="18" charset="0"/>
                <a:cs typeface="Times New Roman" pitchFamily="18" charset="0"/>
              </a:rPr>
              <a:t>Progress report (cont.)</a:t>
            </a:r>
            <a:endParaRPr lang="en-US" sz="36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8600" y="760491"/>
            <a:ext cx="8686800" cy="5839485"/>
          </a:xfrm>
        </p:spPr>
        <p:txBody>
          <a:bodyPr>
            <a:noAutofit/>
          </a:bodyPr>
          <a:lstStyle/>
          <a:p>
            <a:pPr marL="0" indent="0" algn="just">
              <a:lnSpc>
                <a:spcPct val="100000"/>
              </a:lnSpc>
              <a:spcBef>
                <a:spcPts val="0"/>
              </a:spcBef>
              <a:buFont typeface="Times New Roman" pitchFamily="18" charset="0"/>
              <a:buNone/>
              <a:defRPr/>
            </a:pPr>
            <a:r>
              <a:rPr lang="en-US" sz="2450" b="1" dirty="0" smtClean="0">
                <a:latin typeface="Times New Roman" panose="02020603050405020304" pitchFamily="18" charset="0"/>
                <a:cs typeface="Times New Roman" panose="02020603050405020304" pitchFamily="18" charset="0"/>
              </a:rPr>
              <a:t>Council’s failure to appoint Senior Managers (Section 56) (cont.)</a:t>
            </a:r>
          </a:p>
          <a:p>
            <a:pPr marL="0" indent="0" algn="just">
              <a:lnSpc>
                <a:spcPct val="100000"/>
              </a:lnSpc>
              <a:spcBef>
                <a:spcPts val="0"/>
              </a:spcBef>
              <a:buFont typeface="Times New Roman" pitchFamily="18" charset="0"/>
              <a:buNone/>
              <a:defRPr/>
            </a:pPr>
            <a:endParaRPr lang="en-US" sz="2450" b="1" dirty="0">
              <a:latin typeface="Times New Roman" panose="02020603050405020304" pitchFamily="18" charset="0"/>
              <a:cs typeface="Times New Roman" panose="02020603050405020304" pitchFamily="18" charset="0"/>
            </a:endParaRPr>
          </a:p>
          <a:p>
            <a:pPr marL="361950" indent="-361950" algn="just">
              <a:lnSpc>
                <a:spcPct val="100000"/>
              </a:lnSpc>
              <a:spcBef>
                <a:spcPts val="0"/>
              </a:spcBef>
              <a:buFont typeface="Wingdings" panose="05000000000000000000" pitchFamily="2" charset="2"/>
              <a:buChar char="Ø"/>
              <a:defRPr/>
            </a:pPr>
            <a:r>
              <a:rPr lang="en-US" sz="2450" dirty="0" smtClean="0">
                <a:latin typeface="Times New Roman" panose="02020603050405020304" pitchFamily="18" charset="0"/>
                <a:cs typeface="Times New Roman" panose="02020603050405020304" pitchFamily="18" charset="0"/>
              </a:rPr>
              <a:t>A report to the Mayoral Committee in August 2020 recommended that a process to fill these vacancies of Senior Managers is to commence and be finalised in the next 3 months.</a:t>
            </a:r>
          </a:p>
          <a:p>
            <a:pPr marL="714375" indent="-352425" algn="just">
              <a:lnSpc>
                <a:spcPct val="100000"/>
              </a:lnSpc>
              <a:spcBef>
                <a:spcPts val="0"/>
              </a:spcBef>
              <a:defRPr/>
            </a:pPr>
            <a:r>
              <a:rPr lang="en-US" sz="2450" dirty="0" smtClean="0">
                <a:latin typeface="Times New Roman" panose="02020603050405020304" pitchFamily="18" charset="0"/>
                <a:cs typeface="Times New Roman" panose="02020603050405020304" pitchFamily="18" charset="0"/>
              </a:rPr>
              <a:t>Advertisements be released in August 2020.</a:t>
            </a:r>
          </a:p>
          <a:p>
            <a:pPr marL="714375" indent="-352425" algn="just">
              <a:lnSpc>
                <a:spcPct val="100000"/>
              </a:lnSpc>
              <a:spcBef>
                <a:spcPts val="0"/>
              </a:spcBef>
              <a:defRPr/>
            </a:pPr>
            <a:r>
              <a:rPr lang="en-US" sz="2450" dirty="0" smtClean="0">
                <a:latin typeface="Times New Roman" panose="02020603050405020304" pitchFamily="18" charset="0"/>
                <a:cs typeface="Times New Roman" panose="02020603050405020304" pitchFamily="18" charset="0"/>
              </a:rPr>
              <a:t>Panel to be constituted in August 2020.</a:t>
            </a:r>
          </a:p>
          <a:p>
            <a:pPr marL="714375" indent="-352425" algn="just">
              <a:lnSpc>
                <a:spcPct val="100000"/>
              </a:lnSpc>
              <a:spcBef>
                <a:spcPts val="0"/>
              </a:spcBef>
              <a:defRPr/>
            </a:pPr>
            <a:r>
              <a:rPr lang="en-US" sz="2450" dirty="0" smtClean="0">
                <a:latin typeface="Times New Roman" panose="02020603050405020304" pitchFamily="18" charset="0"/>
                <a:cs typeface="Times New Roman" panose="02020603050405020304" pitchFamily="18" charset="0"/>
              </a:rPr>
              <a:t>Shortlisting and Interviews be conducted during October 2020.</a:t>
            </a:r>
          </a:p>
          <a:p>
            <a:pPr marL="714375" indent="-352425" algn="just">
              <a:lnSpc>
                <a:spcPct val="100000"/>
              </a:lnSpc>
              <a:spcBef>
                <a:spcPts val="0"/>
              </a:spcBef>
              <a:defRPr/>
            </a:pPr>
            <a:r>
              <a:rPr lang="en-US" sz="2450" dirty="0" smtClean="0">
                <a:latin typeface="Times New Roman" panose="02020603050405020304" pitchFamily="18" charset="0"/>
                <a:cs typeface="Times New Roman" panose="02020603050405020304" pitchFamily="18" charset="0"/>
              </a:rPr>
              <a:t>Notices, if any, be service in November 2020.</a:t>
            </a:r>
          </a:p>
          <a:p>
            <a:pPr marL="714375" indent="-352425" algn="just">
              <a:lnSpc>
                <a:spcPct val="100000"/>
              </a:lnSpc>
              <a:spcBef>
                <a:spcPts val="0"/>
              </a:spcBef>
              <a:defRPr/>
            </a:pPr>
            <a:r>
              <a:rPr lang="en-US" sz="2450" dirty="0" smtClean="0">
                <a:latin typeface="Times New Roman" panose="02020603050405020304" pitchFamily="18" charset="0"/>
                <a:cs typeface="Times New Roman" panose="02020603050405020304" pitchFamily="18" charset="0"/>
              </a:rPr>
              <a:t>Assumption of duty be on 01 December 2020 (before the beginning of half yearly period (2021).</a:t>
            </a:r>
            <a:endParaRPr lang="en-US" sz="245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1"/>
          </p:nvPr>
        </p:nvSpPr>
        <p:spPr>
          <a:xfrm>
            <a:off x="6858000" y="6097194"/>
            <a:ext cx="20574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defRPr/>
            </a:pPr>
            <a:fld id="{365CDDDF-21F4-4652-B433-CD368F22A3AA}" type="slidenum">
              <a:rPr lang="en-GB" sz="1200" b="1">
                <a:solidFill>
                  <a:schemeClr val="tx1"/>
                </a:solidFill>
                <a:latin typeface="+mn-lt"/>
                <a:cs typeface="Times New Roman" panose="02020603050405020304" pitchFamily="18" charset="0"/>
              </a:rPr>
              <a:pPr>
                <a:lnSpc>
                  <a:spcPct val="100000"/>
                </a:lnSpc>
                <a:spcBef>
                  <a:spcPct val="0"/>
                </a:spcBef>
                <a:buFont typeface="Times New Roman" panose="02020603050405020304" pitchFamily="18" charset="0"/>
                <a:buNone/>
                <a:defRPr/>
              </a:pPr>
              <a:t>119</a:t>
            </a:fld>
            <a:endParaRPr lang="en-GB" sz="1200" b="1" dirty="0">
              <a:solidFill>
                <a:schemeClr val="tx1"/>
              </a:solidFill>
              <a:latin typeface="+mn-lt"/>
              <a:cs typeface="Times New Roman" panose="02020603050405020304" pitchFamily="18" charset="0"/>
            </a:endParaRPr>
          </a:p>
        </p:txBody>
      </p:sp>
      <p:pic>
        <p:nvPicPr>
          <p:cNvPr id="118789"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63517" y="5605226"/>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677946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NON-CURRENT LIABILITIES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ZA" sz="2000" dirty="0" smtClean="0">
              <a:latin typeface="Times New Roman" panose="02020603050405020304" pitchFamily="18" charset="0"/>
              <a:cs typeface="Times New Roman" panose="02020603050405020304" pitchFamily="18" charset="0"/>
            </a:endParaRPr>
          </a:p>
          <a:p>
            <a:pPr marL="361950" indent="0" algn="just">
              <a:buNone/>
            </a:pPr>
            <a:r>
              <a:rPr lang="en-ZA" sz="1800" i="1" dirty="0">
                <a:latin typeface="Times New Roman" panose="02020603050405020304" pitchFamily="18" charset="0"/>
                <a:cs typeface="Times New Roman" panose="02020603050405020304" pitchFamily="18" charset="0"/>
              </a:rPr>
              <a:t>Non-current liabilities: Are obligations not due for more than a year.  Example include long-term loans, bonds payable and deferred revenue</a:t>
            </a:r>
            <a:endParaRPr lang="en-US" sz="1800" i="1"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12</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785614" y="1313383"/>
            <a:ext cx="7391701" cy="2398537"/>
          </a:xfrm>
          <a:prstGeom prst="rect">
            <a:avLst/>
          </a:prstGeom>
        </p:spPr>
      </p:pic>
    </p:spTree>
    <p:extLst>
      <p:ext uri="{BB962C8B-B14F-4D97-AF65-F5344CB8AC3E}">
        <p14:creationId xmlns:p14="http://schemas.microsoft.com/office/powerpoint/2010/main" xmlns="" val="19900682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312738" y="199176"/>
            <a:ext cx="8443912" cy="5977787"/>
          </a:xfrm>
        </p:spPr>
        <p:txBody>
          <a:bodyPr>
            <a:normAutofit/>
          </a:bodyPr>
          <a:lstStyle/>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PART D:</a:t>
            </a: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MFMA COMPLIANCE,  MONITORING AND SUPPORT ( COGTA &amp; PT)</a:t>
            </a: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p:txBody>
      </p:sp>
      <p:sp>
        <p:nvSpPr>
          <p:cNvPr id="108547" name="Slide Number Placeholder 2"/>
          <p:cNvSpPr>
            <a:spLocks noGrp="1"/>
          </p:cNvSpPr>
          <p:nvPr>
            <p:ph type="sldNum" sz="quarter" idx="11"/>
          </p:nvPr>
        </p:nvSpPr>
        <p:spPr>
          <a:xfrm>
            <a:off x="6705600" y="5867400"/>
            <a:ext cx="2051050" cy="309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pPr>
            <a:fld id="{515A99DF-829A-4349-9286-6480ED23DD20}" type="slidenum">
              <a:rPr lang="en-GB" sz="1200" b="1" smtClean="0">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pPr>
              <a:t>120</a:t>
            </a:fld>
            <a:endParaRPr lang="en-GB" sz="1200" b="1" dirty="0" smtClean="0">
              <a:solidFill>
                <a:schemeClr val="tx1"/>
              </a:solidFill>
              <a:latin typeface="+mn-lt"/>
              <a:cs typeface="Times New Roman" panose="02020603050405020304" pitchFamily="18" charset="0"/>
            </a:endParaRPr>
          </a:p>
        </p:txBody>
      </p:sp>
      <p:pic>
        <p:nvPicPr>
          <p:cNvPr id="108548"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6648" y="5512869"/>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print"/>
          <a:stretch>
            <a:fillRect/>
          </a:stretch>
        </p:blipFill>
        <p:spPr>
          <a:xfrm>
            <a:off x="1173139" y="5624081"/>
            <a:ext cx="1990476" cy="695238"/>
          </a:xfrm>
          <a:prstGeom prst="rect">
            <a:avLst/>
          </a:prstGeom>
        </p:spPr>
      </p:pic>
    </p:spTree>
    <p:extLst>
      <p:ext uri="{BB962C8B-B14F-4D97-AF65-F5344CB8AC3E}">
        <p14:creationId xmlns:p14="http://schemas.microsoft.com/office/powerpoint/2010/main" xmlns="" val="1933691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818217"/>
          </a:xfrm>
          <a:solidFill>
            <a:schemeClr val="bg1">
              <a:lumMod val="85000"/>
            </a:schemeClr>
          </a:solidFill>
        </p:spPr>
        <p:txBody>
          <a:bodyPr>
            <a:noAutofit/>
          </a:bodyPr>
          <a:lstStyle/>
          <a:p>
            <a:pPr algn="ctr">
              <a:defRPr/>
            </a:pPr>
            <a:r>
              <a:rPr lang="en-US" altLang="en-US" sz="3200" b="1" dirty="0">
                <a:latin typeface="Times New Roman" panose="02020603050405020304" pitchFamily="18" charset="0"/>
                <a:cs typeface="Times New Roman" panose="02020603050405020304" pitchFamily="18" charset="0"/>
              </a:rPr>
              <a:t>COGTA SUPPORT TO </a:t>
            </a:r>
            <a:r>
              <a:rPr lang="en-US" altLang="en-US" sz="3200" b="1" dirty="0" smtClean="0">
                <a:latin typeface="Times New Roman" panose="02020603050405020304" pitchFamily="18" charset="0"/>
                <a:cs typeface="Times New Roman" panose="02020603050405020304" pitchFamily="18" charset="0"/>
              </a:rPr>
              <a:t>MUNICIPALITIES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75304" y="818217"/>
            <a:ext cx="8928996" cy="5358747"/>
          </a:xfrm>
        </p:spPr>
        <p:txBody>
          <a:bodyPr>
            <a:normAutofit/>
          </a:bodyPr>
          <a:lstStyle/>
          <a:p>
            <a:pPr marL="0" indent="0" algn="just">
              <a:buNone/>
            </a:pPr>
            <a:r>
              <a:rPr lang="en-US" sz="1800" dirty="0">
                <a:latin typeface="Times New Roman" panose="02020603050405020304" pitchFamily="18" charset="0"/>
                <a:cs typeface="Times New Roman" panose="02020603050405020304" pitchFamily="18" charset="0"/>
              </a:rPr>
              <a:t>The </a:t>
            </a:r>
            <a:r>
              <a:rPr lang="en-US" sz="1800" dirty="0" smtClean="0">
                <a:latin typeface="Times New Roman" panose="02020603050405020304" pitchFamily="18" charset="0"/>
                <a:cs typeface="Times New Roman" panose="02020603050405020304" pitchFamily="18" charset="0"/>
              </a:rPr>
              <a:t>following Municipalities is </a:t>
            </a:r>
            <a:r>
              <a:rPr lang="en-US" sz="1800" dirty="0">
                <a:latin typeface="Times New Roman" panose="02020603050405020304" pitchFamily="18" charset="0"/>
                <a:cs typeface="Times New Roman" panose="02020603050405020304" pitchFamily="18" charset="0"/>
              </a:rPr>
              <a:t>financially assisted due to the fact that </a:t>
            </a:r>
            <a:r>
              <a:rPr lang="en-US" sz="1800" dirty="0" smtClean="0">
                <a:latin typeface="Times New Roman" panose="02020603050405020304" pitchFamily="18" charset="0"/>
                <a:cs typeface="Times New Roman" panose="02020603050405020304" pitchFamily="18" charset="0"/>
              </a:rPr>
              <a:t>the </a:t>
            </a:r>
            <a:r>
              <a:rPr lang="en-US" sz="1800" dirty="0">
                <a:latin typeface="Times New Roman" panose="02020603050405020304" pitchFamily="18" charset="0"/>
                <a:cs typeface="Times New Roman" panose="02020603050405020304" pitchFamily="18" charset="0"/>
              </a:rPr>
              <a:t>COVID-19 pandemic adversely impacts on their already poor overall financial situation and higher demands for service </a:t>
            </a:r>
            <a:r>
              <a:rPr lang="en-US" sz="1800" dirty="0" smtClean="0">
                <a:latin typeface="Times New Roman" panose="02020603050405020304" pitchFamily="18" charset="0"/>
                <a:cs typeface="Times New Roman" panose="02020603050405020304" pitchFamily="18" charset="0"/>
              </a:rPr>
              <a:t>delivery.</a:t>
            </a:r>
            <a:endParaRPr lang="en-US" sz="1800" dirty="0">
              <a:latin typeface="Times New Roman" panose="02020603050405020304" pitchFamily="18" charset="0"/>
              <a:cs typeface="Times New Roman" panose="02020603050405020304" pitchFamily="18" charset="0"/>
            </a:endParaRP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ctr" eaLnBrk="1" hangingPunct="1">
              <a:buNone/>
            </a:pPr>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12839" y="6176964"/>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mn-lt"/>
                <a:cs typeface="Times New Roman" panose="02020603050405020304" pitchFamily="18" charset="0"/>
              </a:rPr>
              <a:pPr>
                <a:lnSpc>
                  <a:spcPct val="100000"/>
                </a:lnSpc>
                <a:spcBef>
                  <a:spcPct val="0"/>
                </a:spcBef>
                <a:buFont typeface="Times New Roman" panose="02020603050405020304" pitchFamily="18" charset="0"/>
                <a:buNone/>
              </a:pPr>
              <a:t>121</a:t>
            </a:fld>
            <a:endParaRPr lang="en-GB" sz="1200" b="1" dirty="0">
              <a:solidFill>
                <a:schemeClr val="tx1"/>
              </a:solidFill>
              <a:latin typeface="+mn-lt"/>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33363" y="5956301"/>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1472138" y="1769376"/>
            <a:ext cx="6269401" cy="3821801"/>
          </a:xfrm>
          <a:prstGeom prst="rect">
            <a:avLst/>
          </a:prstGeom>
        </p:spPr>
      </p:pic>
    </p:spTree>
    <p:extLst>
      <p:ext uri="{BB962C8B-B14F-4D97-AF65-F5344CB8AC3E}">
        <p14:creationId xmlns:p14="http://schemas.microsoft.com/office/powerpoint/2010/main" xmlns="" val="11465565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21238" y="3789363"/>
            <a:ext cx="4322762"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itle 1"/>
          <p:cNvSpPr>
            <a:spLocks noGrp="1"/>
          </p:cNvSpPr>
          <p:nvPr>
            <p:ph type="ctrTitle"/>
          </p:nvPr>
        </p:nvSpPr>
        <p:spPr>
          <a:xfrm>
            <a:off x="0" y="0"/>
            <a:ext cx="9144000" cy="617538"/>
          </a:xfrm>
          <a:solidFill>
            <a:schemeClr val="bg1">
              <a:lumMod val="85000"/>
            </a:schemeClr>
          </a:solidFill>
        </p:spPr>
        <p:txBody>
          <a:bodyPr/>
          <a:lstStyle/>
          <a:p>
            <a:r>
              <a:rPr lang="en-US" sz="2800" b="1" dirty="0" smtClean="0">
                <a:latin typeface="Times New Roman" panose="02020603050405020304" pitchFamily="18" charset="0"/>
                <a:cs typeface="Times New Roman" panose="02020603050405020304" pitchFamily="18" charset="0"/>
              </a:rPr>
              <a:t>MFMA COMPLIANCE AS AT 30 SEPTEMBER 2020</a:t>
            </a:r>
          </a:p>
        </p:txBody>
      </p:sp>
      <p:sp>
        <p:nvSpPr>
          <p:cNvPr id="1536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srgbClr val="000000"/>
              </a:solidFill>
            </a:endParaRPr>
          </a:p>
        </p:txBody>
      </p:sp>
      <p:sp>
        <p:nvSpPr>
          <p:cNvPr id="15365"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srgbClr val="000000"/>
              </a:solidFill>
            </a:endParaRPr>
          </a:p>
        </p:txBody>
      </p:sp>
      <p:sp>
        <p:nvSpPr>
          <p:cNvPr id="15366" name="Slide Number Placeholder 3"/>
          <p:cNvSpPr>
            <a:spLocks noGrp="1"/>
          </p:cNvSpPr>
          <p:nvPr>
            <p:ph type="sldNum" sz="quarter" idx="12"/>
          </p:nvPr>
        </p:nvSpPr>
        <p:spPr bwMode="auto">
          <a:xfrm>
            <a:off x="6886945" y="6329983"/>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3BA7A2AE-2E55-4979-9D08-DE25C971F0A5}" type="slidenum">
              <a:rPr lang="en-US" sz="1200" b="1" smtClean="0"/>
              <a:pPr algn="r"/>
              <a:t>122</a:t>
            </a:fld>
            <a:endParaRPr lang="en-US" b="1" dirty="0" smtClean="0"/>
          </a:p>
        </p:txBody>
      </p:sp>
      <p:sp>
        <p:nvSpPr>
          <p:cNvPr id="15367" name="TextBox 8"/>
          <p:cNvSpPr txBox="1">
            <a:spLocks noChangeArrowheads="1"/>
          </p:cNvSpPr>
          <p:nvPr/>
        </p:nvSpPr>
        <p:spPr bwMode="auto">
          <a:xfrm>
            <a:off x="4800600" y="617538"/>
            <a:ext cx="4343400" cy="3140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2563" indent="-182563">
              <a:defRPr>
                <a:solidFill>
                  <a:schemeClr val="tx1"/>
                </a:solidFill>
                <a:latin typeface="Arial" panose="020B0604020202020204" pitchFamily="34" charset="0"/>
              </a:defRPr>
            </a:lvl1pPr>
            <a:lvl2pPr marL="360363" indent="-1778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en-ZA" sz="1500" dirty="0">
                <a:latin typeface="Times New Roman" panose="02020603050405020304" pitchFamily="18" charset="0"/>
                <a:cs typeface="Times New Roman" panose="02020603050405020304" pitchFamily="18" charset="0"/>
              </a:rPr>
              <a:t>Overall compliance = 62.8%</a:t>
            </a:r>
          </a:p>
          <a:p>
            <a:pPr>
              <a:buFontTx/>
              <a:buChar char="-"/>
            </a:pPr>
            <a:r>
              <a:rPr lang="en-ZA" sz="1500" dirty="0">
                <a:latin typeface="Times New Roman" panose="02020603050405020304" pitchFamily="18" charset="0"/>
                <a:cs typeface="Times New Roman" panose="02020603050405020304" pitchFamily="18" charset="0"/>
              </a:rPr>
              <a:t>Although data strings are submitted (87%), submission of supporting returns remains biggest challenge (37.7%)</a:t>
            </a:r>
          </a:p>
          <a:p>
            <a:pPr>
              <a:buFontTx/>
              <a:buChar char="-"/>
            </a:pPr>
            <a:r>
              <a:rPr lang="en-ZA" sz="1500" dirty="0">
                <a:latin typeface="Times New Roman" panose="02020603050405020304" pitchFamily="18" charset="0"/>
                <a:cs typeface="Times New Roman" panose="02020603050405020304" pitchFamily="18" charset="0"/>
              </a:rPr>
              <a:t>Non-compliance due to:  </a:t>
            </a:r>
          </a:p>
          <a:p>
            <a:pPr lvl="1">
              <a:buFont typeface="Courier New" panose="02070309020205020404" pitchFamily="49" charset="0"/>
              <a:buChar char="o"/>
            </a:pPr>
            <a:r>
              <a:rPr lang="en-ZA" sz="1500" dirty="0">
                <a:latin typeface="Times New Roman" panose="02020603050405020304" pitchFamily="18" charset="0"/>
                <a:cs typeface="Times New Roman" panose="02020603050405020304" pitchFamily="18" charset="0"/>
              </a:rPr>
              <a:t>System challenges</a:t>
            </a:r>
          </a:p>
          <a:p>
            <a:pPr lvl="1">
              <a:buFont typeface="Courier New" panose="02070309020205020404" pitchFamily="49" charset="0"/>
              <a:buChar char="o"/>
            </a:pPr>
            <a:r>
              <a:rPr lang="en-ZA" sz="1500" dirty="0">
                <a:latin typeface="Times New Roman" panose="02020603050405020304" pitchFamily="18" charset="0"/>
                <a:cs typeface="Times New Roman" panose="02020603050405020304" pitchFamily="18" charset="0"/>
              </a:rPr>
              <a:t>Officials not able to access financial systems remotely for reporting</a:t>
            </a:r>
          </a:p>
          <a:p>
            <a:pPr lvl="1">
              <a:buFont typeface="Courier New" panose="02070309020205020404" pitchFamily="49" charset="0"/>
              <a:buChar char="o"/>
            </a:pPr>
            <a:r>
              <a:rPr lang="en-ZA" sz="1500" dirty="0">
                <a:latin typeface="Times New Roman" panose="02020603050405020304" pitchFamily="18" charset="0"/>
                <a:cs typeface="Times New Roman" panose="02020603050405020304" pitchFamily="18" charset="0"/>
              </a:rPr>
              <a:t>Non-commitment by municipal officials to adhere to changing reporting requirements</a:t>
            </a:r>
          </a:p>
          <a:p>
            <a:pPr>
              <a:buFontTx/>
              <a:buChar char="-"/>
            </a:pPr>
            <a:r>
              <a:rPr lang="en-ZA" sz="1500" dirty="0">
                <a:latin typeface="Times New Roman" panose="02020603050405020304" pitchFamily="18" charset="0"/>
                <a:cs typeface="Times New Roman" panose="02020603050405020304" pitchFamily="18" charset="0"/>
              </a:rPr>
              <a:t>Non-compliance communicated with defaulting municipalities</a:t>
            </a:r>
          </a:p>
          <a:p>
            <a:pPr>
              <a:buFontTx/>
              <a:buChar char="-"/>
            </a:pPr>
            <a:r>
              <a:rPr lang="en-ZA" sz="1500" dirty="0">
                <a:latin typeface="Times New Roman" panose="02020603050405020304" pitchFamily="18" charset="0"/>
                <a:cs typeface="Times New Roman" panose="02020603050405020304" pitchFamily="18" charset="0"/>
              </a:rPr>
              <a:t>Support provided where applicable</a:t>
            </a:r>
          </a:p>
        </p:txBody>
      </p:sp>
      <p:pic>
        <p:nvPicPr>
          <p:cNvPr id="15368" name="Picture 7"/>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892675"/>
            <a:ext cx="2025650" cy="60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3"/>
          <p:cNvSpPr txBox="1"/>
          <p:nvPr/>
        </p:nvSpPr>
        <p:spPr>
          <a:xfrm>
            <a:off x="5964238" y="4546600"/>
            <a:ext cx="1038225" cy="130175"/>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ZA" sz="1000" b="1" i="1" dirty="0">
                <a:solidFill>
                  <a:srgbClr val="FF6600"/>
                </a:solidFill>
              </a:rPr>
              <a:t>Data strings</a:t>
            </a:r>
          </a:p>
        </p:txBody>
      </p:sp>
      <p:sp>
        <p:nvSpPr>
          <p:cNvPr id="13" name="TextBox 4"/>
          <p:cNvSpPr txBox="1"/>
          <p:nvPr/>
        </p:nvSpPr>
        <p:spPr>
          <a:xfrm>
            <a:off x="5975350" y="4857750"/>
            <a:ext cx="1379538" cy="125413"/>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en-ZA" sz="1000" b="1" i="1" dirty="0">
                <a:solidFill>
                  <a:srgbClr val="008000"/>
                </a:solidFill>
              </a:rPr>
              <a:t>Overall Compliance</a:t>
            </a:r>
          </a:p>
        </p:txBody>
      </p:sp>
      <p:sp>
        <p:nvSpPr>
          <p:cNvPr id="14" name="TextBox 5"/>
          <p:cNvSpPr txBox="1"/>
          <p:nvPr/>
        </p:nvSpPr>
        <p:spPr>
          <a:xfrm>
            <a:off x="5867400" y="5219700"/>
            <a:ext cx="1371600" cy="120650"/>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defRPr/>
            </a:pPr>
            <a:r>
              <a:rPr lang="en-ZA" sz="1000" b="1" i="1" dirty="0">
                <a:solidFill>
                  <a:schemeClr val="accent1"/>
                </a:solidFill>
              </a:rPr>
              <a:t>Supporting Returns</a:t>
            </a:r>
          </a:p>
        </p:txBody>
      </p:sp>
      <p:pic>
        <p:nvPicPr>
          <p:cNvPr id="15372" name="Picture 6"/>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17538"/>
            <a:ext cx="4800600" cy="405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6" cstate="print"/>
          <a:stretch>
            <a:fillRect/>
          </a:stretch>
        </p:blipFill>
        <p:spPr>
          <a:xfrm>
            <a:off x="5669881" y="6107112"/>
            <a:ext cx="1990476" cy="695238"/>
          </a:xfrm>
          <a:prstGeom prst="rect">
            <a:avLst/>
          </a:prstGeom>
        </p:spPr>
      </p:pic>
    </p:spTree>
    <p:extLst>
      <p:ext uri="{BB962C8B-B14F-4D97-AF65-F5344CB8AC3E}">
        <p14:creationId xmlns:p14="http://schemas.microsoft.com/office/powerpoint/2010/main" xmlns="" val="106572030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911225"/>
          </a:xfrm>
          <a:solidFill>
            <a:schemeClr val="bg1">
              <a:lumMod val="85000"/>
            </a:schemeClr>
          </a:solidFill>
        </p:spPr>
        <p:txBody>
          <a:bodyPr>
            <a:normAutofit fontScale="90000"/>
          </a:bodyPr>
          <a:lstStyle/>
          <a:p>
            <a:pPr algn="ctr">
              <a:defRPr/>
            </a:pPr>
            <a:r>
              <a:rPr lang="en-ZA" sz="2800" b="1" dirty="0" smtClean="0">
                <a:solidFill>
                  <a:schemeClr val="accent3">
                    <a:lumMod val="50000"/>
                  </a:schemeClr>
                </a:solidFill>
                <a:latin typeface="Tahoma" pitchFamily="34" charset="0"/>
                <a:ea typeface="Tahoma" pitchFamily="34" charset="0"/>
                <a:cs typeface="Tahoma" pitchFamily="34" charset="0"/>
              </a:rPr>
              <a:t/>
            </a:r>
            <a:br>
              <a:rPr lang="en-ZA" sz="2800" b="1" dirty="0" smtClean="0">
                <a:solidFill>
                  <a:schemeClr val="accent3">
                    <a:lumMod val="50000"/>
                  </a:schemeClr>
                </a:solidFill>
                <a:latin typeface="Tahoma" pitchFamily="34" charset="0"/>
                <a:ea typeface="Tahoma" pitchFamily="34" charset="0"/>
                <a:cs typeface="Tahoma" pitchFamily="34" charset="0"/>
              </a:rPr>
            </a:br>
            <a:r>
              <a:rPr lang="en-ZA" sz="2700" b="1" dirty="0" smtClean="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SUPPORT ON INTERNAL AUDIT &amp; RISK MANAGEMENT </a:t>
            </a:r>
            <a:r>
              <a:rPr lang="en-ZA" sz="2800" b="1" dirty="0" smtClean="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
            </a:r>
            <a:br>
              <a:rPr lang="en-ZA" sz="2800" b="1" dirty="0" smtClean="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br>
            <a:endParaRPr lang="en-GB" sz="2800" b="1"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
        <p:nvSpPr>
          <p:cNvPr id="19459" name="Slide Number Placeholder 5"/>
          <p:cNvSpPr txBox="1">
            <a:spLocks/>
          </p:cNvSpPr>
          <p:nvPr/>
        </p:nvSpPr>
        <p:spPr bwMode="auto">
          <a:xfrm>
            <a:off x="66294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E906C8E1-4AD7-4907-BCF5-8A619AF4C000}" type="slidenum">
              <a:rPr lang="en-US" altLang="en-US" sz="1200" b="1">
                <a:latin typeface="Arial" panose="020B0604020202020204" pitchFamily="34" charset="0"/>
              </a:rPr>
              <a:pPr algn="r" eaLnBrk="1" hangingPunct="1">
                <a:spcBef>
                  <a:spcPct val="0"/>
                </a:spcBef>
                <a:buFontTx/>
                <a:buNone/>
              </a:pPr>
              <a:t>123</a:t>
            </a:fld>
            <a:endParaRPr lang="en-US" altLang="en-US" sz="1800" b="1" dirty="0">
              <a:latin typeface="Arial" panose="020B0604020202020204" pitchFamily="34" charset="0"/>
            </a:endParaRPr>
          </a:p>
        </p:txBody>
      </p:sp>
      <p:sp>
        <p:nvSpPr>
          <p:cNvPr id="6" name="TextBox 5"/>
          <p:cNvSpPr txBox="1"/>
          <p:nvPr/>
        </p:nvSpPr>
        <p:spPr>
          <a:xfrm>
            <a:off x="4191000" y="931863"/>
            <a:ext cx="4953000" cy="5324535"/>
          </a:xfrm>
          <a:prstGeom prst="rect">
            <a:avLst/>
          </a:prstGeom>
          <a:solidFill>
            <a:schemeClr val="bg1">
              <a:lumMod val="85000"/>
            </a:schemeClr>
          </a:solidFill>
        </p:spPr>
        <p:txBody>
          <a:bodyPr>
            <a:spAutoFit/>
          </a:bodyPr>
          <a:lstStyle/>
          <a:p>
            <a:pPr marL="285750" indent="-285750">
              <a:buFont typeface="Wingdings" panose="05000000000000000000" pitchFamily="2" charset="2"/>
              <a:buChar char="q"/>
              <a:defRPr/>
            </a:pPr>
            <a:r>
              <a:rPr lang="en-ZA" sz="2000" b="1" u="sng" dirty="0">
                <a:latin typeface="Times New Roman" panose="02020603050405020304" pitchFamily="18" charset="0"/>
                <a:cs typeface="Times New Roman" panose="02020603050405020304" pitchFamily="18" charset="0"/>
              </a:rPr>
              <a:t>Internal Audit &amp; RM </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Support on audit &amp; risk charters</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Support to Audit Committee Members</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Review of performance of key performance indicators for audit internal.</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Support on FMCMM &amp; action plans of FMCMM </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Once finalised will use the web platform to improve real time monitoring</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Conduct annual fraud awareness session</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Conduct audit committee chairperson forum on findings of AGSA</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Monitoring &amp; reporting on performance audit committees</a:t>
            </a:r>
          </a:p>
          <a:p>
            <a:pPr marL="625475" lvl="1" indent="-354013">
              <a:buFont typeface="Arial" panose="020B0604020202020204" pitchFamily="34" charset="0"/>
              <a:buChar char="•"/>
              <a:defRPr/>
            </a:pPr>
            <a:r>
              <a:rPr lang="en-ZA" sz="2000" i="1" dirty="0">
                <a:latin typeface="Times New Roman" panose="02020603050405020304" pitchFamily="18" charset="0"/>
                <a:cs typeface="Times New Roman" panose="02020603050405020304" pitchFamily="18" charset="0"/>
              </a:rPr>
              <a:t>Support on risk committees</a:t>
            </a:r>
            <a:endParaRPr lang="en-ZA" sz="2000" u="sng" dirty="0">
              <a:latin typeface="Times New Roman" panose="02020603050405020304" pitchFamily="18" charset="0"/>
              <a:cs typeface="Times New Roman" panose="02020603050405020304" pitchFamily="18" charset="0"/>
            </a:endParaRPr>
          </a:p>
        </p:txBody>
      </p:sp>
      <p:pic>
        <p:nvPicPr>
          <p:cNvPr id="19461"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0" y="949326"/>
            <a:ext cx="4114800" cy="257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 y="3522663"/>
            <a:ext cx="4114800" cy="203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613808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697621"/>
          </a:xfrm>
          <a:solidFill>
            <a:schemeClr val="bg2">
              <a:lumMod val="90000"/>
            </a:schemeClr>
          </a:solidFill>
        </p:spPr>
        <p:txBody>
          <a:bodyPr>
            <a:normAutofit/>
          </a:bodyPr>
          <a:lstStyle/>
          <a:p>
            <a:pPr algn="ctr">
              <a:defRPr/>
            </a:pPr>
            <a:r>
              <a:rPr lang="en-ZA" sz="3600" b="1" dirty="0" smtClean="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SUPPORT ON  REVENUE</a:t>
            </a:r>
            <a:endParaRPr lang="en-GB" sz="4000" b="1" dirty="0">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sp>
        <p:nvSpPr>
          <p:cNvPr id="20483" name="Slide Number Placeholder 5"/>
          <p:cNvSpPr txBox="1">
            <a:spLocks/>
          </p:cNvSpPr>
          <p:nvPr/>
        </p:nvSpPr>
        <p:spPr bwMode="auto">
          <a:xfrm>
            <a:off x="66294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2A9B11E-C370-4B67-B60A-579C06FFA103}" type="slidenum">
              <a:rPr lang="en-US" altLang="en-US" sz="1200" b="1">
                <a:latin typeface="Arial" panose="020B0604020202020204" pitchFamily="34" charset="0"/>
              </a:rPr>
              <a:pPr algn="r" eaLnBrk="1" hangingPunct="1">
                <a:spcBef>
                  <a:spcPct val="0"/>
                </a:spcBef>
                <a:buFontTx/>
                <a:buNone/>
              </a:pPr>
              <a:t>124</a:t>
            </a:fld>
            <a:endParaRPr lang="en-US" altLang="en-US" sz="1800" b="1" dirty="0">
              <a:latin typeface="Arial" panose="020B0604020202020204" pitchFamily="34" charset="0"/>
            </a:endParaRPr>
          </a:p>
        </p:txBody>
      </p:sp>
      <p:sp>
        <p:nvSpPr>
          <p:cNvPr id="6" name="TextBox 5"/>
          <p:cNvSpPr txBox="1"/>
          <p:nvPr/>
        </p:nvSpPr>
        <p:spPr>
          <a:xfrm>
            <a:off x="4419600" y="700796"/>
            <a:ext cx="4724400" cy="5755422"/>
          </a:xfrm>
          <a:prstGeom prst="rect">
            <a:avLst/>
          </a:prstGeom>
          <a:solidFill>
            <a:schemeClr val="bg1">
              <a:lumMod val="85000"/>
            </a:schemeClr>
          </a:solidFill>
        </p:spPr>
        <p:txBody>
          <a:bodyPr>
            <a:spAutoFit/>
          </a:bodyPr>
          <a:lstStyle/>
          <a:p>
            <a:pPr marL="285750" indent="-285750">
              <a:buFont typeface="Wingdings" panose="05000000000000000000" pitchFamily="2" charset="2"/>
              <a:buChar char="q"/>
              <a:defRPr/>
            </a:pPr>
            <a:r>
              <a:rPr lang="en-ZA" sz="1600" b="1" u="sng" dirty="0">
                <a:latin typeface="Times New Roman" panose="02020603050405020304" pitchFamily="18" charset="0"/>
                <a:cs typeface="Times New Roman" panose="02020603050405020304" pitchFamily="18" charset="0"/>
              </a:rPr>
              <a:t>Revenue </a:t>
            </a:r>
          </a:p>
          <a:p>
            <a:pPr marL="533400" lvl="1" indent="-261938">
              <a:buFont typeface="Arial" panose="020B0604020202020204" pitchFamily="34" charset="0"/>
              <a:buChar char="•"/>
              <a:defRPr/>
            </a:pPr>
            <a:r>
              <a:rPr lang="en-ZA" sz="1600" i="1" dirty="0">
                <a:latin typeface="Times New Roman" panose="02020603050405020304" pitchFamily="18" charset="0"/>
                <a:cs typeface="Times New Roman" panose="02020603050405020304" pitchFamily="18" charset="0"/>
              </a:rPr>
              <a:t>Establishment of revenue technical committees </a:t>
            </a:r>
          </a:p>
          <a:p>
            <a:pPr marL="533400" lvl="1" indent="-261938">
              <a:buFont typeface="Arial" panose="020B0604020202020204" pitchFamily="34" charset="0"/>
              <a:buChar char="•"/>
              <a:defRPr/>
            </a:pPr>
            <a:r>
              <a:rPr lang="en-ZA" sz="1600" i="1" dirty="0">
                <a:latin typeface="Times New Roman" panose="02020603050405020304" pitchFamily="18" charset="0"/>
                <a:cs typeface="Times New Roman" panose="02020603050405020304" pitchFamily="18" charset="0"/>
              </a:rPr>
              <a:t>Focus on main value elements; billings, reporting, metering, government debt &amp; collections – support by NT advisor.</a:t>
            </a:r>
          </a:p>
          <a:p>
            <a:pPr marL="533400" lvl="1" indent="-261938">
              <a:buFont typeface="Arial" panose="020B0604020202020204" pitchFamily="34" charset="0"/>
              <a:buChar char="•"/>
              <a:defRPr/>
            </a:pPr>
            <a:r>
              <a:rPr lang="en-ZA" sz="1600" i="1" dirty="0">
                <a:latin typeface="Times New Roman" panose="02020603050405020304" pitchFamily="18" charset="0"/>
                <a:cs typeface="Times New Roman" panose="02020603050405020304" pitchFamily="18" charset="0"/>
              </a:rPr>
              <a:t>NT advisor supported on mapping of VR to </a:t>
            </a:r>
            <a:r>
              <a:rPr lang="en-ZA" sz="1600" i="1" dirty="0" err="1">
                <a:latin typeface="Times New Roman" panose="02020603050405020304" pitchFamily="18" charset="0"/>
                <a:cs typeface="Times New Roman" panose="02020603050405020304" pitchFamily="18" charset="0"/>
              </a:rPr>
              <a:t>Consbill</a:t>
            </a:r>
            <a:r>
              <a:rPr lang="en-ZA" sz="1600" i="1" dirty="0">
                <a:latin typeface="Times New Roman" panose="02020603050405020304" pitchFamily="18" charset="0"/>
                <a:cs typeface="Times New Roman" panose="02020603050405020304" pitchFamily="18" charset="0"/>
              </a:rPr>
              <a:t> report– variation reduce audit findings reduce “free riders”. Methodology forwarded to all municipalities</a:t>
            </a:r>
          </a:p>
          <a:p>
            <a:pPr marL="533400" lvl="1" indent="-261938">
              <a:buFont typeface="Arial" panose="020B0604020202020204" pitchFamily="34" charset="0"/>
              <a:buChar char="•"/>
              <a:defRPr/>
            </a:pPr>
            <a:r>
              <a:rPr lang="en-ZA" sz="1600" i="1" dirty="0" err="1">
                <a:latin typeface="Times New Roman" panose="02020603050405020304" pitchFamily="18" charset="0"/>
                <a:cs typeface="Times New Roman" panose="02020603050405020304" pitchFamily="18" charset="0"/>
              </a:rPr>
              <a:t>CoGTA</a:t>
            </a:r>
            <a:r>
              <a:rPr lang="en-ZA" sz="1600" i="1" dirty="0">
                <a:latin typeface="Times New Roman" panose="02020603050405020304" pitchFamily="18" charset="0"/>
                <a:cs typeface="Times New Roman" panose="02020603050405020304" pitchFamily="18" charset="0"/>
              </a:rPr>
              <a:t> – support &amp; re-evaluation of valuation roll.</a:t>
            </a:r>
          </a:p>
          <a:p>
            <a:pPr marL="533400" lvl="1" indent="-261938">
              <a:buFont typeface="Arial" panose="020B0604020202020204" pitchFamily="34" charset="0"/>
              <a:buChar char="•"/>
              <a:defRPr/>
            </a:pPr>
            <a:r>
              <a:rPr lang="en-ZA" sz="1600" i="1" dirty="0" err="1">
                <a:latin typeface="Times New Roman" panose="02020603050405020304" pitchFamily="18" charset="0"/>
                <a:cs typeface="Times New Roman" panose="02020603050405020304" pitchFamily="18" charset="0"/>
              </a:rPr>
              <a:t>CoGTA</a:t>
            </a:r>
            <a:r>
              <a:rPr lang="en-ZA" sz="1600" i="1" dirty="0">
                <a:latin typeface="Times New Roman" panose="02020603050405020304" pitchFamily="18" charset="0"/>
                <a:cs typeface="Times New Roman" panose="02020603050405020304" pitchFamily="18" charset="0"/>
              </a:rPr>
              <a:t> - Legal Unit - Case law support.</a:t>
            </a:r>
          </a:p>
          <a:p>
            <a:pPr marL="533400" lvl="1" indent="-261938">
              <a:buFont typeface="Arial" panose="020B0604020202020204" pitchFamily="34" charset="0"/>
              <a:buChar char="•"/>
              <a:defRPr/>
            </a:pPr>
            <a:r>
              <a:rPr lang="en-ZA" sz="1600" i="1" dirty="0" err="1">
                <a:latin typeface="Times New Roman" panose="02020603050405020304" pitchFamily="18" charset="0"/>
                <a:cs typeface="Times New Roman" panose="02020603050405020304" pitchFamily="18" charset="0"/>
              </a:rPr>
              <a:t>CoGTA</a:t>
            </a:r>
            <a:r>
              <a:rPr lang="en-ZA" sz="1600" i="1" dirty="0">
                <a:latin typeface="Times New Roman" panose="02020603050405020304" pitchFamily="18" charset="0"/>
                <a:cs typeface="Times New Roman" panose="02020603050405020304" pitchFamily="18" charset="0"/>
              </a:rPr>
              <a:t> support on Indigent registers and policy matters</a:t>
            </a:r>
          </a:p>
          <a:p>
            <a:pPr marL="533400" lvl="1" indent="-261938">
              <a:buFont typeface="Arial" panose="020B0604020202020204" pitchFamily="34" charset="0"/>
              <a:buChar char="•"/>
              <a:defRPr/>
            </a:pPr>
            <a:r>
              <a:rPr lang="en-ZA" sz="1600" i="1" dirty="0">
                <a:latin typeface="Times New Roman" panose="02020603050405020304" pitchFamily="18" charset="0"/>
                <a:cs typeface="Times New Roman" panose="02020603050405020304" pitchFamily="18" charset="0"/>
              </a:rPr>
              <a:t>PCM support to select municipalities on meters </a:t>
            </a:r>
          </a:p>
          <a:p>
            <a:pPr marL="533400" lvl="1" indent="-261938">
              <a:buFont typeface="Arial" panose="020B0604020202020204" pitchFamily="34" charset="0"/>
              <a:buChar char="•"/>
              <a:defRPr/>
            </a:pPr>
            <a:r>
              <a:rPr lang="en-ZA" sz="1600" i="1" dirty="0">
                <a:latin typeface="Times New Roman" panose="02020603050405020304" pitchFamily="18" charset="0"/>
                <a:cs typeface="Times New Roman" panose="02020603050405020304" pitchFamily="18" charset="0"/>
              </a:rPr>
              <a:t>PT - Technical support on cash flow reconciliation.</a:t>
            </a:r>
          </a:p>
          <a:p>
            <a:pPr marL="533400" lvl="1" indent="-261938">
              <a:buFont typeface="Arial" panose="020B0604020202020204" pitchFamily="34" charset="0"/>
              <a:buChar char="•"/>
              <a:defRPr/>
            </a:pPr>
            <a:r>
              <a:rPr lang="en-ZA" sz="1600" i="1" dirty="0">
                <a:latin typeface="Times New Roman" panose="02020603050405020304" pitchFamily="18" charset="0"/>
                <a:cs typeface="Times New Roman" panose="02020603050405020304" pitchFamily="18" charset="0"/>
              </a:rPr>
              <a:t>Multi disciplinary team Office of the Premier – disputes, climate change, Loses – multi layered problem – SAPS “Zama </a:t>
            </a:r>
            <a:r>
              <a:rPr lang="en-ZA" sz="1600" i="1" dirty="0" err="1">
                <a:latin typeface="Times New Roman" panose="02020603050405020304" pitchFamily="18" charset="0"/>
                <a:cs typeface="Times New Roman" panose="02020603050405020304" pitchFamily="18" charset="0"/>
              </a:rPr>
              <a:t>Zama</a:t>
            </a:r>
            <a:r>
              <a:rPr lang="en-ZA" sz="1600" i="1" dirty="0">
                <a:latin typeface="Times New Roman" panose="02020603050405020304" pitchFamily="18" charset="0"/>
                <a:cs typeface="Times New Roman" panose="02020603050405020304" pitchFamily="18" charset="0"/>
              </a:rPr>
              <a:t>” – Mining towns, MIG focus on trading services &amp; PT PCM program &amp; Eskom credit management (Cessation of land)</a:t>
            </a:r>
            <a:endParaRPr lang="en-ZA" sz="1600" u="sng" dirty="0">
              <a:latin typeface="Times New Roman" panose="02020603050405020304" pitchFamily="18" charset="0"/>
              <a:cs typeface="Times New Roman" panose="02020603050405020304" pitchFamily="18" charset="0"/>
            </a:endParaRPr>
          </a:p>
        </p:txBody>
      </p:sp>
      <p:pic>
        <p:nvPicPr>
          <p:cNvPr id="2048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8" y="700796"/>
            <a:ext cx="4405312" cy="559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126263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911225"/>
          </a:xfrm>
          <a:solidFill>
            <a:schemeClr val="bg2">
              <a:lumMod val="90000"/>
            </a:schemeClr>
          </a:solidFill>
        </p:spPr>
        <p:txBody>
          <a:bodyPr>
            <a:normAutofit fontScale="90000"/>
          </a:bodyPr>
          <a:lstStyle/>
          <a:p>
            <a:pPr algn="ctr">
              <a:defRPr/>
            </a:pPr>
            <a:r>
              <a:rPr lang="en-ZA" sz="2800" b="1" dirty="0" smtClean="0">
                <a:solidFill>
                  <a:schemeClr val="accent3">
                    <a:lumMod val="50000"/>
                  </a:schemeClr>
                </a:solidFill>
                <a:latin typeface="Tahoma" pitchFamily="34" charset="0"/>
                <a:ea typeface="Tahoma" pitchFamily="34" charset="0"/>
                <a:cs typeface="Tahoma" pitchFamily="34" charset="0"/>
              </a:rPr>
              <a:t/>
            </a:r>
            <a:br>
              <a:rPr lang="en-ZA" sz="2800" b="1" dirty="0" smtClean="0">
                <a:solidFill>
                  <a:schemeClr val="accent3">
                    <a:lumMod val="50000"/>
                  </a:schemeClr>
                </a:solidFill>
                <a:latin typeface="Tahoma" pitchFamily="34" charset="0"/>
                <a:ea typeface="Tahoma" pitchFamily="34" charset="0"/>
                <a:cs typeface="Tahoma" pitchFamily="34" charset="0"/>
              </a:rPr>
            </a:br>
            <a:r>
              <a:rPr lang="en-ZA" b="1" dirty="0" smtClean="0">
                <a:latin typeface="Times New Roman" panose="02020603050405020304" pitchFamily="18" charset="0"/>
                <a:ea typeface="Tahoma" pitchFamily="34" charset="0"/>
                <a:cs typeface="Times New Roman" panose="02020603050405020304" pitchFamily="18" charset="0"/>
              </a:rPr>
              <a:t>SUPPORT ON BUDGETS </a:t>
            </a:r>
            <a:r>
              <a:rPr lang="en-ZA" sz="4900" b="1" dirty="0" smtClean="0">
                <a:latin typeface="Times New Roman" panose="02020603050405020304" pitchFamily="18" charset="0"/>
                <a:ea typeface="Tahoma" pitchFamily="34" charset="0"/>
                <a:cs typeface="Times New Roman" panose="02020603050405020304" pitchFamily="18" charset="0"/>
              </a:rPr>
              <a:t/>
            </a:r>
            <a:br>
              <a:rPr lang="en-ZA" sz="4900" b="1" dirty="0" smtClean="0">
                <a:latin typeface="Times New Roman" panose="02020603050405020304" pitchFamily="18" charset="0"/>
                <a:ea typeface="Tahoma" pitchFamily="34" charset="0"/>
                <a:cs typeface="Times New Roman" panose="02020603050405020304" pitchFamily="18" charset="0"/>
              </a:rPr>
            </a:br>
            <a:endParaRPr lang="en-GB" sz="4900" b="1" dirty="0">
              <a:latin typeface="Times New Roman" panose="02020603050405020304" pitchFamily="18" charset="0"/>
              <a:ea typeface="Tahoma" pitchFamily="34" charset="0"/>
              <a:cs typeface="Times New Roman" panose="02020603050405020304" pitchFamily="18" charset="0"/>
            </a:endParaRPr>
          </a:p>
        </p:txBody>
      </p:sp>
      <p:sp>
        <p:nvSpPr>
          <p:cNvPr id="21507" name="Slide Number Placeholder 5"/>
          <p:cNvSpPr txBox="1">
            <a:spLocks/>
          </p:cNvSpPr>
          <p:nvPr/>
        </p:nvSpPr>
        <p:spPr bwMode="auto">
          <a:xfrm>
            <a:off x="6629400" y="6608266"/>
            <a:ext cx="2133600" cy="249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9C80D7F-6FE0-4C93-8BA0-3408DB8B02B3}" type="slidenum">
              <a:rPr lang="en-US" altLang="en-US" sz="1200" b="1" smtClean="0">
                <a:latin typeface="Arial" panose="020B0604020202020204" pitchFamily="34" charset="0"/>
              </a:rPr>
              <a:pPr algn="r" eaLnBrk="1" hangingPunct="1">
                <a:spcBef>
                  <a:spcPct val="0"/>
                </a:spcBef>
                <a:buFontTx/>
                <a:buNone/>
              </a:pPr>
              <a:t>125</a:t>
            </a:fld>
            <a:endParaRPr lang="en-US" altLang="en-US" sz="1800" b="1" dirty="0">
              <a:latin typeface="Arial" panose="020B0604020202020204" pitchFamily="34" charset="0"/>
            </a:endParaRPr>
          </a:p>
        </p:txBody>
      </p:sp>
      <p:sp>
        <p:nvSpPr>
          <p:cNvPr id="6" name="TextBox 5"/>
          <p:cNvSpPr txBox="1"/>
          <p:nvPr/>
        </p:nvSpPr>
        <p:spPr>
          <a:xfrm>
            <a:off x="5029200" y="914400"/>
            <a:ext cx="4114800" cy="5693866"/>
          </a:xfrm>
          <a:prstGeom prst="rect">
            <a:avLst/>
          </a:prstGeom>
          <a:solidFill>
            <a:schemeClr val="bg1">
              <a:lumMod val="85000"/>
            </a:schemeClr>
          </a:solidFill>
        </p:spPr>
        <p:txBody>
          <a:bodyPr>
            <a:spAutoFit/>
          </a:bodyPr>
          <a:lstStyle/>
          <a:p>
            <a:pPr indent="-285750">
              <a:buFont typeface="Wingdings" panose="05000000000000000000" pitchFamily="2" charset="2"/>
              <a:buChar char="q"/>
              <a:defRPr/>
            </a:pPr>
            <a:r>
              <a:rPr lang="en-ZA" sz="1400" b="1" u="sng" dirty="0">
                <a:latin typeface="Times New Roman" panose="02020603050405020304" pitchFamily="18" charset="0"/>
                <a:cs typeface="Times New Roman" panose="02020603050405020304" pitchFamily="18" charset="0"/>
              </a:rPr>
              <a:t>Budgets</a:t>
            </a:r>
          </a:p>
          <a:p>
            <a:pPr marL="542925" lvl="1" indent="-277813">
              <a:buFont typeface="Arial" panose="020B0604020202020204" pitchFamily="34" charset="0"/>
              <a:buChar char="•"/>
              <a:defRPr/>
            </a:pPr>
            <a:r>
              <a:rPr lang="en-ZA" sz="1400" dirty="0">
                <a:latin typeface="Times New Roman" panose="02020603050405020304" pitchFamily="18" charset="0"/>
                <a:cs typeface="Times New Roman" panose="02020603050405020304" pitchFamily="18" charset="0"/>
              </a:rPr>
              <a:t>Refocus MFMA Budget committees ( NT Circulars &amp; budget funding options)</a:t>
            </a:r>
          </a:p>
          <a:p>
            <a:pPr marL="542925" lvl="1" indent="-277813">
              <a:buFont typeface="Arial" panose="020B0604020202020204" pitchFamily="34" charset="0"/>
              <a:buChar char="•"/>
              <a:defRPr/>
            </a:pPr>
            <a:r>
              <a:rPr lang="en-ZA" sz="1400" dirty="0">
                <a:latin typeface="Times New Roman" panose="02020603050405020304" pitchFamily="18" charset="0"/>
                <a:cs typeface="Times New Roman" panose="02020603050405020304" pitchFamily="18" charset="0"/>
              </a:rPr>
              <a:t>PT continuous training of municipal officials responsible for budget schedules</a:t>
            </a:r>
          </a:p>
          <a:p>
            <a:pPr marL="542925" lvl="1" indent="-277813">
              <a:buFont typeface="Arial" panose="020B0604020202020204" pitchFamily="34" charset="0"/>
              <a:buChar char="•"/>
              <a:defRPr/>
            </a:pPr>
            <a:r>
              <a:rPr lang="en-ZA" sz="1400" dirty="0">
                <a:latin typeface="Times New Roman" panose="02020603050405020304" pitchFamily="18" charset="0"/>
                <a:cs typeface="Times New Roman" panose="02020603050405020304" pitchFamily="18" charset="0"/>
              </a:rPr>
              <a:t>Focused attention on funded budgets (draft, final &amp; adjustment budgets)</a:t>
            </a:r>
          </a:p>
          <a:p>
            <a:pPr marL="542925" lvl="1" indent="-277813">
              <a:buFont typeface="Arial" panose="020B0604020202020204" pitchFamily="34" charset="0"/>
              <a:buChar char="•"/>
              <a:defRPr/>
            </a:pPr>
            <a:r>
              <a:rPr lang="en-ZA" sz="1400" dirty="0">
                <a:latin typeface="Times New Roman" panose="02020603050405020304" pitchFamily="18" charset="0"/>
                <a:cs typeface="Times New Roman" panose="02020603050405020304" pitchFamily="18" charset="0"/>
              </a:rPr>
              <a:t>Budgets and treasury evaluation must be considered before Councils approving budgets</a:t>
            </a:r>
          </a:p>
          <a:p>
            <a:pPr marL="542925" lvl="1" indent="-277813">
              <a:buFont typeface="Arial" panose="020B0604020202020204" pitchFamily="34" charset="0"/>
              <a:buChar char="•"/>
              <a:defRPr/>
            </a:pPr>
            <a:r>
              <a:rPr lang="en-ZA" sz="1400" dirty="0">
                <a:latin typeface="Times New Roman" panose="02020603050405020304" pitchFamily="18" charset="0"/>
                <a:cs typeface="Times New Roman" panose="02020603050405020304" pitchFamily="18" charset="0"/>
              </a:rPr>
              <a:t>Provincial instruction, municipalities can only table unfunded with a treasury verified funding plan. </a:t>
            </a:r>
          </a:p>
          <a:p>
            <a:pPr marL="542925" lvl="1" indent="-277813">
              <a:buFont typeface="Arial" panose="020B0604020202020204" pitchFamily="34" charset="0"/>
              <a:buChar char="•"/>
              <a:defRPr/>
            </a:pPr>
            <a:r>
              <a:rPr lang="en-ZA" sz="1400" dirty="0">
                <a:latin typeface="Times New Roman" panose="02020603050405020304" pitchFamily="18" charset="0"/>
                <a:cs typeface="Times New Roman" panose="02020603050405020304" pitchFamily="18" charset="0"/>
              </a:rPr>
              <a:t>Communicated special budgets conditions &amp; timelines to municipalities : </a:t>
            </a:r>
          </a:p>
          <a:p>
            <a:pPr marL="828675" lvl="2" indent="-285750">
              <a:buFont typeface="Wingdings" panose="05000000000000000000" pitchFamily="2" charset="2"/>
              <a:buChar char="§"/>
              <a:defRPr/>
            </a:pPr>
            <a:r>
              <a:rPr lang="en-ZA" sz="1400" dirty="0" smtClean="0">
                <a:latin typeface="Times New Roman" panose="02020603050405020304" pitchFamily="18" charset="0"/>
                <a:cs typeface="Times New Roman" panose="02020603050405020304" pitchFamily="18" charset="0"/>
              </a:rPr>
              <a:t>Completed </a:t>
            </a:r>
            <a:r>
              <a:rPr lang="en-ZA" sz="1400" dirty="0">
                <a:latin typeface="Times New Roman" panose="02020603050405020304" pitchFamily="18" charset="0"/>
                <a:cs typeface="Times New Roman" panose="02020603050405020304" pitchFamily="18" charset="0"/>
              </a:rPr>
              <a:t>budget verifications, adjustment budgets must be approved with a treasury verified funding plan if unfunded, compliance with </a:t>
            </a:r>
            <a:r>
              <a:rPr lang="en-ZA" sz="1400" dirty="0" err="1">
                <a:latin typeface="Times New Roman" panose="02020603050405020304" pitchFamily="18" charset="0"/>
                <a:cs typeface="Times New Roman" panose="02020603050405020304" pitchFamily="18" charset="0"/>
              </a:rPr>
              <a:t>mSCOA</a:t>
            </a:r>
            <a:r>
              <a:rPr lang="en-ZA" sz="1400" dirty="0">
                <a:latin typeface="Times New Roman" panose="02020603050405020304" pitchFamily="18" charset="0"/>
                <a:cs typeface="Times New Roman" panose="02020603050405020304" pitchFamily="18" charset="0"/>
              </a:rPr>
              <a:t>, proof of payment to bulk services on current accounts, valuation roll reconciles   with FMS, timeline reporting on competency regulation and any other information not submitted. </a:t>
            </a:r>
          </a:p>
          <a:p>
            <a:pPr marL="828675" lvl="2" indent="-285750">
              <a:buFont typeface="Wingdings" panose="05000000000000000000" pitchFamily="2" charset="2"/>
              <a:buChar char="§"/>
              <a:defRPr/>
            </a:pPr>
            <a:r>
              <a:rPr lang="en-ZA" sz="1400" u="sng" dirty="0">
                <a:latin typeface="Times New Roman" panose="02020603050405020304" pitchFamily="18" charset="0"/>
                <a:cs typeface="Times New Roman" panose="02020603050405020304" pitchFamily="18" charset="0"/>
              </a:rPr>
              <a:t>Awareness &amp; strengthen oversight change </a:t>
            </a:r>
            <a:r>
              <a:rPr lang="en-ZA" sz="1400" dirty="0">
                <a:latin typeface="Times New Roman" panose="02020603050405020304" pitchFamily="18" charset="0"/>
                <a:cs typeface="Times New Roman" panose="02020603050405020304" pitchFamily="18" charset="0"/>
              </a:rPr>
              <a:t>- Reporting municipalities that approved unfunded budgets to all provincial </a:t>
            </a:r>
            <a:r>
              <a:rPr lang="en-ZA" sz="1400" dirty="0" smtClean="0">
                <a:latin typeface="Times New Roman" panose="02020603050405020304" pitchFamily="18" charset="0"/>
                <a:cs typeface="Times New Roman" panose="02020603050405020304" pitchFamily="18" charset="0"/>
              </a:rPr>
              <a:t>forums</a:t>
            </a:r>
            <a:endParaRPr lang="en-ZA" sz="1400" dirty="0">
              <a:latin typeface="Times New Roman" panose="02020603050405020304" pitchFamily="18" charset="0"/>
              <a:cs typeface="Times New Roman" panose="02020603050405020304" pitchFamily="18" charset="0"/>
            </a:endParaRPr>
          </a:p>
        </p:txBody>
      </p:sp>
      <p:pic>
        <p:nvPicPr>
          <p:cNvPr id="21509"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8" y="936625"/>
            <a:ext cx="5014912" cy="256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88" y="3505200"/>
            <a:ext cx="49784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55412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911225"/>
          </a:xfrm>
          <a:solidFill>
            <a:schemeClr val="bg2">
              <a:lumMod val="90000"/>
            </a:schemeClr>
          </a:solidFill>
        </p:spPr>
        <p:txBody>
          <a:bodyPr>
            <a:noAutofit/>
          </a:bodyPr>
          <a:lstStyle/>
          <a:p>
            <a:pPr algn="ctr">
              <a:defRPr/>
            </a:pPr>
            <a:r>
              <a:rPr lang="en-ZA" sz="3600" b="1" dirty="0" smtClean="0">
                <a:solidFill>
                  <a:schemeClr val="accent3">
                    <a:lumMod val="50000"/>
                  </a:schemeClr>
                </a:solidFill>
                <a:latin typeface="Times New Roman" panose="02020603050405020304" pitchFamily="18" charset="0"/>
                <a:ea typeface="Tahoma" pitchFamily="34" charset="0"/>
                <a:cs typeface="Times New Roman" panose="02020603050405020304" pitchFamily="18" charset="0"/>
              </a:rPr>
              <a:t/>
            </a:r>
            <a:br>
              <a:rPr lang="en-ZA" sz="3600" b="1" dirty="0" smtClean="0">
                <a:solidFill>
                  <a:schemeClr val="accent3">
                    <a:lumMod val="50000"/>
                  </a:schemeClr>
                </a:solidFill>
                <a:latin typeface="Times New Roman" panose="02020603050405020304" pitchFamily="18" charset="0"/>
                <a:ea typeface="Tahoma" pitchFamily="34" charset="0"/>
                <a:cs typeface="Times New Roman" panose="02020603050405020304" pitchFamily="18" charset="0"/>
              </a:rPr>
            </a:br>
            <a:r>
              <a:rPr lang="en-ZA" sz="3200" b="1" dirty="0" smtClean="0">
                <a:latin typeface="Times New Roman" panose="02020603050405020304" pitchFamily="18" charset="0"/>
                <a:ea typeface="Tahoma" pitchFamily="34" charset="0"/>
                <a:cs typeface="Times New Roman" panose="02020603050405020304" pitchFamily="18" charset="0"/>
              </a:rPr>
              <a:t>SUPPORT ON BUDGETS (CONT.) </a:t>
            </a:r>
            <a:br>
              <a:rPr lang="en-ZA" sz="3200" b="1" dirty="0" smtClean="0">
                <a:latin typeface="Times New Roman" panose="02020603050405020304" pitchFamily="18" charset="0"/>
                <a:ea typeface="Tahoma" pitchFamily="34" charset="0"/>
                <a:cs typeface="Times New Roman" panose="02020603050405020304" pitchFamily="18" charset="0"/>
              </a:rPr>
            </a:br>
            <a:endParaRPr lang="en-GB" sz="3200" b="1" dirty="0">
              <a:latin typeface="Times New Roman" panose="02020603050405020304" pitchFamily="18" charset="0"/>
              <a:ea typeface="Tahoma" pitchFamily="34" charset="0"/>
              <a:cs typeface="Times New Roman" panose="02020603050405020304" pitchFamily="18" charset="0"/>
            </a:endParaRPr>
          </a:p>
        </p:txBody>
      </p:sp>
      <p:sp>
        <p:nvSpPr>
          <p:cNvPr id="22531" name="Slide Number Placeholder 5"/>
          <p:cNvSpPr txBox="1">
            <a:spLocks/>
          </p:cNvSpPr>
          <p:nvPr/>
        </p:nvSpPr>
        <p:spPr bwMode="auto">
          <a:xfrm>
            <a:off x="66294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2B76D92A-0B80-4E59-A0E6-3BF5665944B8}" type="slidenum">
              <a:rPr lang="en-US" altLang="en-US" sz="1200" b="1">
                <a:latin typeface="Arial" panose="020B0604020202020204" pitchFamily="34" charset="0"/>
              </a:rPr>
              <a:pPr algn="r" eaLnBrk="1" hangingPunct="1">
                <a:spcBef>
                  <a:spcPct val="0"/>
                </a:spcBef>
                <a:buFontTx/>
                <a:buNone/>
              </a:pPr>
              <a:t>126</a:t>
            </a:fld>
            <a:endParaRPr lang="en-US" altLang="en-US" sz="1800" b="1" dirty="0">
              <a:latin typeface="Arial" panose="020B0604020202020204" pitchFamily="34" charset="0"/>
            </a:endParaRPr>
          </a:p>
        </p:txBody>
      </p:sp>
      <p:sp>
        <p:nvSpPr>
          <p:cNvPr id="6" name="TextBox 5"/>
          <p:cNvSpPr txBox="1"/>
          <p:nvPr/>
        </p:nvSpPr>
        <p:spPr>
          <a:xfrm>
            <a:off x="3886200" y="914400"/>
            <a:ext cx="5257800" cy="5478423"/>
          </a:xfrm>
          <a:prstGeom prst="rect">
            <a:avLst/>
          </a:prstGeom>
          <a:solidFill>
            <a:schemeClr val="bg1">
              <a:lumMod val="85000"/>
            </a:schemeClr>
          </a:solidFill>
        </p:spPr>
        <p:txBody>
          <a:bodyPr>
            <a:spAutoFit/>
          </a:bodyPr>
          <a:lstStyle/>
          <a:p>
            <a:pPr indent="-285750">
              <a:buFont typeface="Wingdings" panose="05000000000000000000" pitchFamily="2" charset="2"/>
              <a:buChar char="q"/>
              <a:defRPr/>
            </a:pPr>
            <a:r>
              <a:rPr lang="en-ZA" sz="1750" b="1" u="sng" dirty="0">
                <a:latin typeface="Times New Roman" panose="02020603050405020304" pitchFamily="18" charset="0"/>
                <a:cs typeface="Times New Roman" panose="02020603050405020304" pitchFamily="18" charset="0"/>
              </a:rPr>
              <a:t>Budgets</a:t>
            </a:r>
          </a:p>
          <a:p>
            <a:pPr marL="627063" lvl="1" indent="-361950">
              <a:buFont typeface="Arial" panose="020B0604020202020204" pitchFamily="34" charset="0"/>
              <a:buChar char="•"/>
              <a:defRPr/>
            </a:pPr>
            <a:r>
              <a:rPr lang="en-ZA" sz="1750" dirty="0">
                <a:latin typeface="Times New Roman" panose="02020603050405020304" pitchFamily="18" charset="0"/>
                <a:cs typeface="Times New Roman" panose="02020603050405020304" pitchFamily="18" charset="0"/>
              </a:rPr>
              <a:t>Special Projects – Head Counts (similar to the provincial programme) </a:t>
            </a:r>
          </a:p>
          <a:p>
            <a:pPr marL="893763" lvl="2" indent="-266700">
              <a:buFont typeface="Wingdings" panose="05000000000000000000" pitchFamily="2" charset="2"/>
              <a:buChar char="§"/>
              <a:defRPr/>
            </a:pPr>
            <a:r>
              <a:rPr lang="en-ZA" sz="1750" dirty="0">
                <a:latin typeface="Times New Roman" panose="02020603050405020304" pitchFamily="18" charset="0"/>
                <a:cs typeface="Times New Roman" panose="02020603050405020304" pitchFamily="18" charset="0"/>
              </a:rPr>
              <a:t>Head Count circular issued to municipalities</a:t>
            </a:r>
          </a:p>
          <a:p>
            <a:pPr marL="893763" lvl="2" indent="-266700">
              <a:buFont typeface="Wingdings" panose="05000000000000000000" pitchFamily="2" charset="2"/>
              <a:buChar char="§"/>
              <a:defRPr/>
            </a:pPr>
            <a:r>
              <a:rPr lang="en-ZA" sz="1750" dirty="0">
                <a:latin typeface="Times New Roman" panose="02020603050405020304" pitchFamily="18" charset="0"/>
                <a:cs typeface="Times New Roman" panose="02020603050405020304" pitchFamily="18" charset="0"/>
              </a:rPr>
              <a:t>PROPAC monitoring of budget progress</a:t>
            </a:r>
          </a:p>
          <a:p>
            <a:pPr marL="893763" lvl="2" indent="-266700">
              <a:buFont typeface="Wingdings" panose="05000000000000000000" pitchFamily="2" charset="2"/>
              <a:buChar char="§"/>
              <a:defRPr/>
            </a:pPr>
            <a:r>
              <a:rPr lang="en-ZA" sz="1750" dirty="0">
                <a:latin typeface="Times New Roman" panose="02020603050405020304" pitchFamily="18" charset="0"/>
                <a:cs typeface="Times New Roman" panose="02020603050405020304" pitchFamily="18" charset="0"/>
              </a:rPr>
              <a:t>Multi disciplinary team on budgets (NMD &amp; Infrastructure transfer, disputes &amp; metering programme &amp; conservation &amp; climate change)</a:t>
            </a:r>
          </a:p>
          <a:p>
            <a:pPr marL="893763" lvl="2" indent="-266700">
              <a:buFont typeface="Wingdings" panose="05000000000000000000" pitchFamily="2" charset="2"/>
              <a:buChar char="§"/>
              <a:defRPr/>
            </a:pPr>
            <a:r>
              <a:rPr lang="en-ZA" sz="1750" dirty="0" err="1">
                <a:latin typeface="Times New Roman" panose="02020603050405020304" pitchFamily="18" charset="0"/>
                <a:cs typeface="Times New Roman" panose="02020603050405020304" pitchFamily="18" charset="0"/>
              </a:rPr>
              <a:t>CoGTA</a:t>
            </a:r>
            <a:r>
              <a:rPr lang="en-ZA" sz="1750" dirty="0">
                <a:latin typeface="Times New Roman" panose="02020603050405020304" pitchFamily="18" charset="0"/>
                <a:cs typeface="Times New Roman" panose="02020603050405020304" pitchFamily="18" charset="0"/>
              </a:rPr>
              <a:t> &amp; </a:t>
            </a:r>
            <a:r>
              <a:rPr lang="en-ZA" sz="1750" dirty="0" err="1">
                <a:latin typeface="Times New Roman" panose="02020603050405020304" pitchFamily="18" charset="0"/>
                <a:cs typeface="Times New Roman" panose="02020603050405020304" pitchFamily="18" charset="0"/>
              </a:rPr>
              <a:t>DCoG</a:t>
            </a:r>
            <a:r>
              <a:rPr lang="en-ZA" sz="1750" dirty="0">
                <a:latin typeface="Times New Roman" panose="02020603050405020304" pitchFamily="18" charset="0"/>
                <a:cs typeface="Times New Roman" panose="02020603050405020304" pitchFamily="18" charset="0"/>
              </a:rPr>
              <a:t> programme on municipal organograms </a:t>
            </a:r>
            <a:r>
              <a:rPr lang="en-ZA" sz="1750" u="sng" dirty="0">
                <a:latin typeface="Times New Roman" panose="02020603050405020304" pitchFamily="18" charset="0"/>
                <a:cs typeface="Times New Roman" panose="02020603050405020304" pitchFamily="18" charset="0"/>
              </a:rPr>
              <a:t>Escalate the funding mix on </a:t>
            </a:r>
            <a:r>
              <a:rPr lang="en-ZA" sz="1750" u="sng" dirty="0" err="1">
                <a:latin typeface="Times New Roman" panose="02020603050405020304" pitchFamily="18" charset="0"/>
                <a:cs typeface="Times New Roman" panose="02020603050405020304" pitchFamily="18" charset="0"/>
              </a:rPr>
              <a:t>Capex</a:t>
            </a:r>
            <a:r>
              <a:rPr lang="en-ZA" sz="1750" u="sng" dirty="0">
                <a:latin typeface="Times New Roman" panose="02020603050405020304" pitchFamily="18" charset="0"/>
                <a:cs typeface="Times New Roman" panose="02020603050405020304" pitchFamily="18" charset="0"/>
              </a:rPr>
              <a:t> – currently mainly from grants &amp; engagement with financial houses</a:t>
            </a:r>
          </a:p>
          <a:p>
            <a:pPr marL="893763" lvl="2" indent="-266700">
              <a:buFont typeface="Wingdings" panose="05000000000000000000" pitchFamily="2" charset="2"/>
              <a:buChar char="§"/>
              <a:defRPr/>
            </a:pPr>
            <a:r>
              <a:rPr lang="en-ZA" sz="1750" dirty="0">
                <a:latin typeface="Times New Roman" panose="02020603050405020304" pitchFamily="18" charset="0"/>
                <a:cs typeface="Times New Roman" panose="02020603050405020304" pitchFamily="18" charset="0"/>
              </a:rPr>
              <a:t>Research on </a:t>
            </a:r>
            <a:r>
              <a:rPr lang="en-ZA" sz="1750" dirty="0" err="1">
                <a:latin typeface="Times New Roman" panose="02020603050405020304" pitchFamily="18" charset="0"/>
                <a:cs typeface="Times New Roman" panose="02020603050405020304" pitchFamily="18" charset="0"/>
              </a:rPr>
              <a:t>Covid</a:t>
            </a:r>
            <a:r>
              <a:rPr lang="en-ZA" sz="1750" dirty="0">
                <a:latin typeface="Times New Roman" panose="02020603050405020304" pitchFamily="18" charset="0"/>
                <a:cs typeface="Times New Roman" panose="02020603050405020304" pitchFamily="18" charset="0"/>
              </a:rPr>
              <a:t> Impact on FS Municipalities ( partnership with universities, banks &amp; DESTEA)</a:t>
            </a:r>
          </a:p>
          <a:p>
            <a:pPr>
              <a:defRPr/>
            </a:pPr>
            <a:r>
              <a:rPr lang="en-ZA" sz="1750" i="1" dirty="0">
                <a:latin typeface="Times New Roman" panose="02020603050405020304" pitchFamily="18" charset="0"/>
                <a:cs typeface="Times New Roman" panose="02020603050405020304" pitchFamily="18" charset="0"/>
              </a:rPr>
              <a:t>NB: Systems in place to improve budget trajectory to funded </a:t>
            </a:r>
            <a:r>
              <a:rPr lang="en-ZA" sz="1750" i="1" dirty="0" err="1">
                <a:latin typeface="Times New Roman" panose="02020603050405020304" pitchFamily="18" charset="0"/>
                <a:cs typeface="Times New Roman" panose="02020603050405020304" pitchFamily="18" charset="0"/>
              </a:rPr>
              <a:t>e.g</a:t>
            </a:r>
            <a:r>
              <a:rPr lang="en-ZA" sz="1750" i="1" dirty="0">
                <a:latin typeface="Times New Roman" panose="02020603050405020304" pitchFamily="18" charset="0"/>
                <a:cs typeface="Times New Roman" panose="02020603050405020304" pitchFamily="18" charset="0"/>
              </a:rPr>
              <a:t> notably some may take longer </a:t>
            </a:r>
            <a:r>
              <a:rPr lang="en-ZA" sz="1750" i="1" dirty="0" err="1">
                <a:latin typeface="Times New Roman" panose="02020603050405020304" pitchFamily="18" charset="0"/>
                <a:cs typeface="Times New Roman" panose="02020603050405020304" pitchFamily="18" charset="0"/>
              </a:rPr>
              <a:t>Maluti</a:t>
            </a:r>
            <a:r>
              <a:rPr lang="en-ZA" sz="1750" i="1" dirty="0">
                <a:latin typeface="Times New Roman" panose="02020603050405020304" pitchFamily="18" charset="0"/>
                <a:cs typeface="Times New Roman" panose="02020603050405020304" pitchFamily="18" charset="0"/>
              </a:rPr>
              <a:t>, </a:t>
            </a:r>
            <a:r>
              <a:rPr lang="en-ZA" sz="1750" i="1" dirty="0" err="1">
                <a:latin typeface="Times New Roman" panose="02020603050405020304" pitchFamily="18" charset="0"/>
                <a:cs typeface="Times New Roman" panose="02020603050405020304" pitchFamily="18" charset="0"/>
              </a:rPr>
              <a:t>Mafube</a:t>
            </a:r>
            <a:r>
              <a:rPr lang="en-ZA" sz="1750" i="1" dirty="0">
                <a:latin typeface="Times New Roman" panose="02020603050405020304" pitchFamily="18" charset="0"/>
                <a:cs typeface="Times New Roman" panose="02020603050405020304" pitchFamily="18" charset="0"/>
              </a:rPr>
              <a:t>, </a:t>
            </a:r>
            <a:r>
              <a:rPr lang="en-ZA" sz="1750" i="1" dirty="0" err="1">
                <a:latin typeface="Times New Roman" panose="02020603050405020304" pitchFamily="18" charset="0"/>
                <a:cs typeface="Times New Roman" panose="02020603050405020304" pitchFamily="18" charset="0"/>
              </a:rPr>
              <a:t>Masilonyana</a:t>
            </a:r>
            <a:r>
              <a:rPr lang="en-ZA" sz="1750" i="1" dirty="0">
                <a:latin typeface="Times New Roman" panose="02020603050405020304" pitchFamily="18" charset="0"/>
                <a:cs typeface="Times New Roman" panose="02020603050405020304" pitchFamily="18" charset="0"/>
              </a:rPr>
              <a:t> &amp; </a:t>
            </a:r>
            <a:r>
              <a:rPr lang="en-ZA" sz="1750" i="1" dirty="0" err="1">
                <a:latin typeface="Times New Roman" panose="02020603050405020304" pitchFamily="18" charset="0"/>
                <a:cs typeface="Times New Roman" panose="02020603050405020304" pitchFamily="18" charset="0"/>
              </a:rPr>
              <a:t>Matjhabeng</a:t>
            </a:r>
            <a:r>
              <a:rPr lang="en-ZA" sz="1750" i="1" dirty="0">
                <a:latin typeface="Times New Roman" panose="02020603050405020304" pitchFamily="18" charset="0"/>
                <a:cs typeface="Times New Roman" panose="02020603050405020304" pitchFamily="18" charset="0"/>
              </a:rPr>
              <a:t> Local Municipalities. </a:t>
            </a:r>
          </a:p>
          <a:p>
            <a:pPr>
              <a:defRPr/>
            </a:pPr>
            <a:endParaRPr lang="en-ZA" sz="1750" i="1" u="sng" dirty="0">
              <a:latin typeface="Times New Roman" panose="02020603050405020304" pitchFamily="18" charset="0"/>
              <a:cs typeface="Times New Roman" panose="02020603050405020304" pitchFamily="18" charset="0"/>
            </a:endParaRPr>
          </a:p>
        </p:txBody>
      </p:sp>
      <p:pic>
        <p:nvPicPr>
          <p:cNvPr id="22533"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8913" y="1066800"/>
            <a:ext cx="3505200"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6526413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911225"/>
          </a:xfrm>
          <a:solidFill>
            <a:schemeClr val="bg2">
              <a:lumMod val="90000"/>
            </a:schemeClr>
          </a:solidFill>
        </p:spPr>
        <p:txBody>
          <a:bodyPr>
            <a:noAutofit/>
          </a:bodyPr>
          <a:lstStyle/>
          <a:p>
            <a:pPr algn="ctr">
              <a:defRPr/>
            </a:pPr>
            <a:r>
              <a:rPr lang="en-ZA" b="1" dirty="0" smtClean="0">
                <a:solidFill>
                  <a:schemeClr val="accent3">
                    <a:lumMod val="50000"/>
                  </a:schemeClr>
                </a:solidFill>
                <a:latin typeface="Times New Roman" panose="02020603050405020304" pitchFamily="18" charset="0"/>
                <a:ea typeface="Tahoma" pitchFamily="34" charset="0"/>
                <a:cs typeface="Times New Roman" panose="02020603050405020304" pitchFamily="18" charset="0"/>
              </a:rPr>
              <a:t/>
            </a:r>
            <a:br>
              <a:rPr lang="en-ZA" b="1" dirty="0" smtClean="0">
                <a:solidFill>
                  <a:schemeClr val="accent3">
                    <a:lumMod val="50000"/>
                  </a:schemeClr>
                </a:solidFill>
                <a:latin typeface="Times New Roman" panose="02020603050405020304" pitchFamily="18" charset="0"/>
                <a:ea typeface="Tahoma" pitchFamily="34" charset="0"/>
                <a:cs typeface="Times New Roman" panose="02020603050405020304" pitchFamily="18" charset="0"/>
              </a:rPr>
            </a:br>
            <a:r>
              <a:rPr lang="en-ZA" sz="4000" b="1" dirty="0" smtClean="0">
                <a:solidFill>
                  <a:schemeClr val="accent3">
                    <a:lumMod val="50000"/>
                  </a:schemeClr>
                </a:solidFill>
                <a:latin typeface="Times New Roman" panose="02020603050405020304" pitchFamily="18" charset="0"/>
                <a:ea typeface="Tahoma" pitchFamily="34" charset="0"/>
                <a:cs typeface="Times New Roman" panose="02020603050405020304" pitchFamily="18" charset="0"/>
              </a:rPr>
              <a:t>SUPPORT ON SCM </a:t>
            </a:r>
            <a:r>
              <a:rPr lang="en-ZA" b="1" dirty="0" smtClean="0">
                <a:solidFill>
                  <a:schemeClr val="accent3">
                    <a:lumMod val="50000"/>
                  </a:schemeClr>
                </a:solidFill>
                <a:latin typeface="Times New Roman" panose="02020603050405020304" pitchFamily="18" charset="0"/>
                <a:ea typeface="Tahoma" pitchFamily="34" charset="0"/>
                <a:cs typeface="Times New Roman" panose="02020603050405020304" pitchFamily="18" charset="0"/>
              </a:rPr>
              <a:t/>
            </a:r>
            <a:br>
              <a:rPr lang="en-ZA" b="1" dirty="0" smtClean="0">
                <a:solidFill>
                  <a:schemeClr val="accent3">
                    <a:lumMod val="50000"/>
                  </a:schemeClr>
                </a:solidFill>
                <a:latin typeface="Times New Roman" panose="02020603050405020304" pitchFamily="18" charset="0"/>
                <a:ea typeface="Tahoma" pitchFamily="34" charset="0"/>
                <a:cs typeface="Times New Roman" panose="02020603050405020304" pitchFamily="18" charset="0"/>
              </a:rPr>
            </a:br>
            <a:endParaRPr lang="en-GB" b="1" dirty="0">
              <a:solidFill>
                <a:schemeClr val="accent3">
                  <a:lumMod val="50000"/>
                </a:schemeClr>
              </a:solidFill>
              <a:latin typeface="Times New Roman" panose="02020603050405020304" pitchFamily="18" charset="0"/>
              <a:ea typeface="Tahoma" pitchFamily="34" charset="0"/>
              <a:cs typeface="Times New Roman" panose="02020603050405020304" pitchFamily="18" charset="0"/>
            </a:endParaRPr>
          </a:p>
        </p:txBody>
      </p:sp>
      <p:sp>
        <p:nvSpPr>
          <p:cNvPr id="23555" name="Slide Number Placeholder 5"/>
          <p:cNvSpPr txBox="1">
            <a:spLocks/>
          </p:cNvSpPr>
          <p:nvPr/>
        </p:nvSpPr>
        <p:spPr bwMode="auto">
          <a:xfrm>
            <a:off x="66294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1E22530-2247-49EF-89F6-D8A81B627D16}" type="slidenum">
              <a:rPr lang="en-US" altLang="en-US" sz="1200" b="1">
                <a:latin typeface="Arial" panose="020B0604020202020204" pitchFamily="34" charset="0"/>
              </a:rPr>
              <a:pPr algn="r" eaLnBrk="1" hangingPunct="1">
                <a:spcBef>
                  <a:spcPct val="0"/>
                </a:spcBef>
                <a:buFontTx/>
                <a:buNone/>
              </a:pPr>
              <a:t>127</a:t>
            </a:fld>
            <a:endParaRPr lang="en-US" altLang="en-US" sz="1800" b="1" dirty="0">
              <a:latin typeface="Arial" panose="020B0604020202020204" pitchFamily="34" charset="0"/>
            </a:endParaRPr>
          </a:p>
        </p:txBody>
      </p:sp>
      <p:sp>
        <p:nvSpPr>
          <p:cNvPr id="6" name="TextBox 5"/>
          <p:cNvSpPr txBox="1"/>
          <p:nvPr/>
        </p:nvSpPr>
        <p:spPr>
          <a:xfrm>
            <a:off x="4038600" y="914400"/>
            <a:ext cx="5105400" cy="5294313"/>
          </a:xfrm>
          <a:prstGeom prst="rect">
            <a:avLst/>
          </a:prstGeom>
          <a:solidFill>
            <a:schemeClr val="bg1">
              <a:lumMod val="85000"/>
            </a:schemeClr>
          </a:solidFill>
        </p:spPr>
        <p:txBody>
          <a:bodyPr>
            <a:spAutoFit/>
          </a:bodyPr>
          <a:lstStyle/>
          <a:p>
            <a:pPr marL="285750" indent="-285750">
              <a:buFont typeface="Wingdings" panose="05000000000000000000" pitchFamily="2" charset="2"/>
              <a:buChar char="q"/>
              <a:defRPr/>
            </a:pPr>
            <a:r>
              <a:rPr lang="en-ZA" b="1" u="sng" dirty="0">
                <a:latin typeface="Times New Roman" panose="02020603050405020304" pitchFamily="18" charset="0"/>
                <a:cs typeface="Times New Roman" panose="02020603050405020304" pitchFamily="18" charset="0"/>
              </a:rPr>
              <a:t>SCM unit</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PT support on SCM updates</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Assessment of all contract over R3 million before municipalities process</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PT support on MPAC training on UIF&amp;W write off targeted 80 percent decline (Targeting top 30 percent, which contributes the larger quantum)</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PT monitor SCM deviations monthly</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Prepared guideline on reporting &amp; templates on UIF&amp;W regulations</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PT support on DC boards functionality</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     &amp; misconduct monitoring reports </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PT supports on policy &amp; monitoring of web sites</a:t>
            </a:r>
          </a:p>
          <a:p>
            <a:pPr marL="542925" lvl="1" indent="-277813" algn="just">
              <a:buFont typeface="Arial" panose="020B0604020202020204" pitchFamily="34" charset="0"/>
              <a:buChar char="•"/>
              <a:defRPr/>
            </a:pPr>
            <a:r>
              <a:rPr lang="en-ZA" sz="2000" dirty="0">
                <a:latin typeface="Times New Roman" panose="02020603050405020304" pitchFamily="18" charset="0"/>
                <a:cs typeface="Times New Roman" panose="02020603050405020304" pitchFamily="18" charset="0"/>
              </a:rPr>
              <a:t>reviews of action plans to management report</a:t>
            </a:r>
          </a:p>
        </p:txBody>
      </p:sp>
      <p:pic>
        <p:nvPicPr>
          <p:cNvPr id="23557"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936625"/>
            <a:ext cx="4035425"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8" y="2625725"/>
            <a:ext cx="4038600" cy="142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6"/>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162" y="4051300"/>
            <a:ext cx="39814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22988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911225"/>
          </a:xfrm>
          <a:solidFill>
            <a:schemeClr val="bg2">
              <a:lumMod val="90000"/>
            </a:schemeClr>
          </a:solidFill>
        </p:spPr>
        <p:txBody>
          <a:bodyPr>
            <a:normAutofit/>
          </a:bodyPr>
          <a:lstStyle/>
          <a:p>
            <a:pPr algn="ctr">
              <a:defRPr/>
            </a:pPr>
            <a:r>
              <a:rPr lang="en-ZA" sz="2800" b="1" dirty="0" smtClean="0">
                <a:latin typeface="Times New Roman" panose="02020603050405020304" pitchFamily="18" charset="0"/>
                <a:ea typeface="Tahoma" pitchFamily="34" charset="0"/>
                <a:cs typeface="Times New Roman" panose="02020603050405020304" pitchFamily="18" charset="0"/>
              </a:rPr>
              <a:t>SUPPORT ON ANNUAL FINANCIAL STATEMENTS</a:t>
            </a:r>
            <a:endParaRPr lang="en-GB" sz="3200" b="1" dirty="0">
              <a:latin typeface="Times New Roman" panose="02020603050405020304" pitchFamily="18" charset="0"/>
              <a:ea typeface="Tahoma" pitchFamily="34" charset="0"/>
              <a:cs typeface="Times New Roman" panose="02020603050405020304" pitchFamily="18" charset="0"/>
            </a:endParaRPr>
          </a:p>
        </p:txBody>
      </p:sp>
      <p:sp>
        <p:nvSpPr>
          <p:cNvPr id="24579" name="Slide Number Placeholder 5"/>
          <p:cNvSpPr txBox="1">
            <a:spLocks/>
          </p:cNvSpPr>
          <p:nvPr/>
        </p:nvSpPr>
        <p:spPr bwMode="auto">
          <a:xfrm>
            <a:off x="66294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B36C2787-9AE3-4330-AD8D-C1A1C77D2AFF}" type="slidenum">
              <a:rPr lang="en-US" altLang="en-US" sz="1200" b="1">
                <a:latin typeface="Arial" panose="020B0604020202020204" pitchFamily="34" charset="0"/>
              </a:rPr>
              <a:pPr algn="r" eaLnBrk="1" hangingPunct="1">
                <a:spcBef>
                  <a:spcPct val="0"/>
                </a:spcBef>
                <a:buFontTx/>
                <a:buNone/>
              </a:pPr>
              <a:t>128</a:t>
            </a:fld>
            <a:endParaRPr lang="en-US" altLang="en-US" sz="1800" b="1" dirty="0">
              <a:latin typeface="Arial" panose="020B0604020202020204" pitchFamily="34" charset="0"/>
            </a:endParaRPr>
          </a:p>
        </p:txBody>
      </p:sp>
      <p:sp>
        <p:nvSpPr>
          <p:cNvPr id="6" name="TextBox 5"/>
          <p:cNvSpPr txBox="1"/>
          <p:nvPr/>
        </p:nvSpPr>
        <p:spPr>
          <a:xfrm>
            <a:off x="3505200" y="914400"/>
            <a:ext cx="5638800" cy="5632311"/>
          </a:xfrm>
          <a:prstGeom prst="rect">
            <a:avLst/>
          </a:prstGeom>
          <a:solidFill>
            <a:schemeClr val="bg1">
              <a:lumMod val="85000"/>
            </a:schemeClr>
          </a:solidFill>
        </p:spPr>
        <p:txBody>
          <a:bodyPr>
            <a:spAutoFit/>
          </a:bodyPr>
          <a:lstStyle/>
          <a:p>
            <a:pPr marL="285750" indent="-285750">
              <a:buFont typeface="Wingdings" panose="05000000000000000000" pitchFamily="2" charset="2"/>
              <a:buChar char="q"/>
              <a:defRPr/>
            </a:pPr>
            <a:r>
              <a:rPr lang="en-ZA" b="1" u="sng" dirty="0">
                <a:latin typeface="Times New Roman" panose="02020603050405020304" pitchFamily="18" charset="0"/>
                <a:cs typeface="Times New Roman" panose="02020603050405020304" pitchFamily="18" charset="0"/>
              </a:rPr>
              <a:t>Audit Financial Statements</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PT reviews of action plans to management report</a:t>
            </a:r>
          </a:p>
          <a:p>
            <a:pPr marL="742950" lvl="1" indent="-477838">
              <a:buFont typeface="Arial" panose="020B0604020202020204" pitchFamily="34" charset="0"/>
              <a:buChar char="•"/>
              <a:defRPr/>
            </a:pPr>
            <a:r>
              <a:rPr lang="en-ZA" dirty="0">
                <a:solidFill>
                  <a:srgbClr val="000000"/>
                </a:solidFill>
                <a:latin typeface="Times New Roman" panose="02020603050405020304" pitchFamily="18" charset="0"/>
                <a:cs typeface="Times New Roman" panose="02020603050405020304" pitchFamily="18" charset="0"/>
              </a:rPr>
              <a:t>FMCMM will be used on the action plan monitoring</a:t>
            </a:r>
            <a:r>
              <a:rPr lang="en-US" sz="1400" dirty="0">
                <a:solidFill>
                  <a:srgbClr val="000000"/>
                </a:solidFill>
                <a:latin typeface="Times New Roman" panose="02020603050405020304" pitchFamily="18" charset="0"/>
                <a:cs typeface="Times New Roman" panose="02020603050405020304" pitchFamily="18" charset="0"/>
              </a:rPr>
              <a:t> </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PT, monthly monitoring progress on action plans</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PT, participates on municipal audit steering committee meetings</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NT advisor support assets register</a:t>
            </a:r>
          </a:p>
          <a:p>
            <a:pPr marL="742950" lvl="1" indent="-477838">
              <a:buFont typeface="Arial" panose="020B0604020202020204" pitchFamily="34" charset="0"/>
              <a:buChar char="•"/>
              <a:defRPr/>
            </a:pPr>
            <a:r>
              <a:rPr lang="en-ZA" dirty="0" err="1">
                <a:latin typeface="Times New Roman" panose="02020603050405020304" pitchFamily="18" charset="0"/>
                <a:cs typeface="Times New Roman" panose="02020603050405020304" pitchFamily="18" charset="0"/>
              </a:rPr>
              <a:t>CoGTA</a:t>
            </a:r>
            <a:r>
              <a:rPr lang="en-ZA" dirty="0">
                <a:latin typeface="Times New Roman" panose="02020603050405020304" pitchFamily="18" charset="0"/>
                <a:cs typeface="Times New Roman" panose="02020603050405020304" pitchFamily="18" charset="0"/>
              </a:rPr>
              <a:t> support on valuation roll</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PT support municipalities on transversal matters </a:t>
            </a:r>
            <a:r>
              <a:rPr lang="en-ZA" dirty="0" err="1">
                <a:latin typeface="Times New Roman" panose="02020603050405020304" pitchFamily="18" charset="0"/>
                <a:cs typeface="Times New Roman" panose="02020603050405020304" pitchFamily="18" charset="0"/>
              </a:rPr>
              <a:t>e.g</a:t>
            </a:r>
            <a:r>
              <a:rPr lang="en-ZA" dirty="0">
                <a:latin typeface="Times New Roman" panose="02020603050405020304" pitchFamily="18" charset="0"/>
                <a:cs typeface="Times New Roman" panose="02020603050405020304" pitchFamily="18" charset="0"/>
              </a:rPr>
              <a:t> policy on billing estimates &amp; templates</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PT monitoring &amp; supporting the submission on RFQs &amp; communications to AGSA.</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Escalate disputes on transversal matters to Provincial Audit Technical Steering Committee for resolution.</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PCM support to select municipalities on assets registers.</a:t>
            </a:r>
          </a:p>
          <a:p>
            <a:pPr marL="742950" lvl="1" indent="-477838">
              <a:buFont typeface="Arial" panose="020B0604020202020204" pitchFamily="34" charset="0"/>
              <a:buChar char="•"/>
              <a:defRPr/>
            </a:pPr>
            <a:r>
              <a:rPr lang="en-ZA" dirty="0" err="1">
                <a:latin typeface="Times New Roman" panose="02020603050405020304" pitchFamily="18" charset="0"/>
                <a:cs typeface="Times New Roman" panose="02020603050405020304" pitchFamily="18" charset="0"/>
              </a:rPr>
              <a:t>CoGTA</a:t>
            </a:r>
            <a:r>
              <a:rPr lang="en-ZA" dirty="0">
                <a:latin typeface="Times New Roman" panose="02020603050405020304" pitchFamily="18" charset="0"/>
                <a:cs typeface="Times New Roman" panose="02020603050405020304" pitchFamily="18" charset="0"/>
              </a:rPr>
              <a:t> support on grant to select municipalities</a:t>
            </a:r>
          </a:p>
          <a:p>
            <a:pPr marL="742950" lvl="1" indent="-477838">
              <a:buFont typeface="Arial" panose="020B0604020202020204" pitchFamily="34" charset="0"/>
              <a:buChar char="•"/>
              <a:defRPr/>
            </a:pPr>
            <a:r>
              <a:rPr lang="en-ZA" dirty="0">
                <a:latin typeface="Times New Roman" panose="02020603050405020304" pitchFamily="18" charset="0"/>
                <a:cs typeface="Times New Roman" panose="02020603050405020304" pitchFamily="18" charset="0"/>
              </a:rPr>
              <a:t>SALGA support findings on councillors matters</a:t>
            </a:r>
            <a:endParaRPr lang="en-ZA" u="sng" dirty="0">
              <a:latin typeface="Times New Roman" panose="02020603050405020304" pitchFamily="18" charset="0"/>
              <a:cs typeface="Times New Roman" panose="02020603050405020304" pitchFamily="18" charset="0"/>
            </a:endParaRPr>
          </a:p>
        </p:txBody>
      </p:sp>
      <p:pic>
        <p:nvPicPr>
          <p:cNvPr id="24581"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813" y="3867150"/>
            <a:ext cx="3352800"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6"/>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813" y="931863"/>
            <a:ext cx="334645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3" name="Picture 7"/>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652713"/>
            <a:ext cx="3370263" cy="117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604956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911225"/>
          </a:xfrm>
          <a:solidFill>
            <a:schemeClr val="bg2">
              <a:lumMod val="90000"/>
            </a:schemeClr>
          </a:solidFill>
        </p:spPr>
        <p:txBody>
          <a:bodyPr>
            <a:noAutofit/>
          </a:bodyPr>
          <a:lstStyle/>
          <a:p>
            <a:pPr algn="ctr">
              <a:defRPr/>
            </a:pPr>
            <a:r>
              <a:rPr lang="en-ZA" sz="2800" b="1" dirty="0" smtClean="0">
                <a:latin typeface="Times New Roman" panose="02020603050405020304" pitchFamily="18" charset="0"/>
                <a:ea typeface="Tahoma" pitchFamily="34" charset="0"/>
                <a:cs typeface="Times New Roman" panose="02020603050405020304" pitchFamily="18" charset="0"/>
              </a:rPr>
              <a:t/>
            </a:r>
            <a:br>
              <a:rPr lang="en-ZA" sz="2800" b="1" dirty="0" smtClean="0">
                <a:latin typeface="Times New Roman" panose="02020603050405020304" pitchFamily="18" charset="0"/>
                <a:ea typeface="Tahoma" pitchFamily="34" charset="0"/>
                <a:cs typeface="Times New Roman" panose="02020603050405020304" pitchFamily="18" charset="0"/>
              </a:rPr>
            </a:br>
            <a:r>
              <a:rPr lang="en-ZA" sz="2800" b="1" dirty="0" smtClean="0">
                <a:latin typeface="Times New Roman" panose="02020603050405020304" pitchFamily="18" charset="0"/>
                <a:ea typeface="Tahoma" pitchFamily="34" charset="0"/>
                <a:cs typeface="Times New Roman" panose="02020603050405020304" pitchFamily="18" charset="0"/>
              </a:rPr>
              <a:t>MUNICIPAL RECOVERY SERVICES</a:t>
            </a:r>
            <a:br>
              <a:rPr lang="en-ZA" sz="2800" b="1" dirty="0" smtClean="0">
                <a:latin typeface="Times New Roman" panose="02020603050405020304" pitchFamily="18" charset="0"/>
                <a:ea typeface="Tahoma" pitchFamily="34" charset="0"/>
                <a:cs typeface="Times New Roman" panose="02020603050405020304" pitchFamily="18" charset="0"/>
              </a:rPr>
            </a:br>
            <a:endParaRPr lang="en-GB" sz="2800" b="1" dirty="0">
              <a:latin typeface="Times New Roman" panose="02020603050405020304" pitchFamily="18" charset="0"/>
              <a:ea typeface="Tahoma" pitchFamily="34" charset="0"/>
              <a:cs typeface="Times New Roman" panose="02020603050405020304" pitchFamily="18" charset="0"/>
            </a:endParaRPr>
          </a:p>
        </p:txBody>
      </p:sp>
      <p:sp>
        <p:nvSpPr>
          <p:cNvPr id="25603" name="Slide Number Placeholder 5"/>
          <p:cNvSpPr txBox="1">
            <a:spLocks/>
          </p:cNvSpPr>
          <p:nvPr/>
        </p:nvSpPr>
        <p:spPr bwMode="auto">
          <a:xfrm>
            <a:off x="66294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A236B94-8513-4799-8965-7898EC833E57}" type="slidenum">
              <a:rPr lang="en-US" altLang="en-US" sz="1200" b="1">
                <a:latin typeface="Arial" panose="020B0604020202020204" pitchFamily="34" charset="0"/>
              </a:rPr>
              <a:pPr algn="r" eaLnBrk="1" hangingPunct="1">
                <a:spcBef>
                  <a:spcPct val="0"/>
                </a:spcBef>
                <a:buFontTx/>
                <a:buNone/>
              </a:pPr>
              <a:t>129</a:t>
            </a:fld>
            <a:endParaRPr lang="en-US" altLang="en-US" sz="1800" b="1" dirty="0">
              <a:latin typeface="Arial" panose="020B0604020202020204" pitchFamily="34" charset="0"/>
            </a:endParaRPr>
          </a:p>
        </p:txBody>
      </p:sp>
      <p:sp>
        <p:nvSpPr>
          <p:cNvPr id="6" name="TextBox 5"/>
          <p:cNvSpPr txBox="1"/>
          <p:nvPr/>
        </p:nvSpPr>
        <p:spPr>
          <a:xfrm>
            <a:off x="4267200" y="914400"/>
            <a:ext cx="4876800" cy="5262979"/>
          </a:xfrm>
          <a:prstGeom prst="rect">
            <a:avLst/>
          </a:prstGeom>
          <a:solidFill>
            <a:schemeClr val="bg1">
              <a:lumMod val="85000"/>
            </a:schemeClr>
          </a:solidFill>
        </p:spPr>
        <p:txBody>
          <a:bodyPr>
            <a:spAutoFit/>
          </a:bodyPr>
          <a:lstStyle/>
          <a:p>
            <a:pPr marL="285750" indent="-285750">
              <a:buFont typeface="Wingdings" panose="05000000000000000000" pitchFamily="2" charset="2"/>
              <a:buChar char="q"/>
              <a:defRPr/>
            </a:pPr>
            <a:r>
              <a:rPr lang="en-ZA" sz="2100" b="1" u="sng" dirty="0">
                <a:latin typeface="Times New Roman" panose="02020603050405020304" pitchFamily="18" charset="0"/>
                <a:cs typeface="Times New Roman" panose="02020603050405020304" pitchFamily="18" charset="0"/>
              </a:rPr>
              <a:t>Establishment - MFRS</a:t>
            </a:r>
          </a:p>
          <a:p>
            <a:pPr marL="627063" lvl="1" indent="-265113" algn="just">
              <a:buFont typeface="Arial" panose="020B0604020202020204" pitchFamily="34" charset="0"/>
              <a:buChar char="•"/>
              <a:defRPr/>
            </a:pPr>
            <a:r>
              <a:rPr lang="en-ZA" sz="2100" dirty="0" err="1">
                <a:latin typeface="Times New Roman" panose="02020603050405020304" pitchFamily="18" charset="0"/>
                <a:cs typeface="Times New Roman" panose="02020603050405020304" pitchFamily="18" charset="0"/>
              </a:rPr>
              <a:t>CoGTA</a:t>
            </a:r>
            <a:r>
              <a:rPr lang="en-ZA" sz="2100" dirty="0">
                <a:latin typeface="Times New Roman" panose="02020603050405020304" pitchFamily="18" charset="0"/>
                <a:cs typeface="Times New Roman" panose="02020603050405020304" pitchFamily="18" charset="0"/>
              </a:rPr>
              <a:t> institutional support to </a:t>
            </a:r>
            <a:r>
              <a:rPr lang="en-ZA" sz="2100" dirty="0" err="1">
                <a:latin typeface="Times New Roman" panose="02020603050405020304" pitchFamily="18" charset="0"/>
                <a:cs typeface="Times New Roman" panose="02020603050405020304" pitchFamily="18" charset="0"/>
              </a:rPr>
              <a:t>Mafube</a:t>
            </a:r>
            <a:r>
              <a:rPr lang="en-ZA" sz="2100" dirty="0">
                <a:latin typeface="Times New Roman" panose="02020603050405020304" pitchFamily="18" charset="0"/>
                <a:cs typeface="Times New Roman" panose="02020603050405020304" pitchFamily="18" charset="0"/>
              </a:rPr>
              <a:t>, </a:t>
            </a:r>
            <a:r>
              <a:rPr lang="en-ZA" sz="2100" dirty="0" err="1">
                <a:latin typeface="Times New Roman" panose="02020603050405020304" pitchFamily="18" charset="0"/>
                <a:cs typeface="Times New Roman" panose="02020603050405020304" pitchFamily="18" charset="0"/>
              </a:rPr>
              <a:t>Maluti</a:t>
            </a:r>
            <a:r>
              <a:rPr lang="en-ZA" sz="2100" dirty="0">
                <a:latin typeface="Times New Roman" panose="02020603050405020304" pitchFamily="18" charset="0"/>
                <a:cs typeface="Times New Roman" panose="02020603050405020304" pitchFamily="18" charset="0"/>
              </a:rPr>
              <a:t> a </a:t>
            </a:r>
            <a:r>
              <a:rPr lang="en-ZA" sz="2100" dirty="0" err="1">
                <a:latin typeface="Times New Roman" panose="02020603050405020304" pitchFamily="18" charset="0"/>
                <a:cs typeface="Times New Roman" panose="02020603050405020304" pitchFamily="18" charset="0"/>
              </a:rPr>
              <a:t>Phofung</a:t>
            </a:r>
            <a:r>
              <a:rPr lang="en-ZA" sz="2100" dirty="0">
                <a:latin typeface="Times New Roman" panose="02020603050405020304" pitchFamily="18" charset="0"/>
                <a:cs typeface="Times New Roman" panose="02020603050405020304" pitchFamily="18" charset="0"/>
              </a:rPr>
              <a:t>, Phumelela, </a:t>
            </a:r>
            <a:r>
              <a:rPr lang="en-ZA" sz="2100" dirty="0" err="1">
                <a:latin typeface="Times New Roman" panose="02020603050405020304" pitchFamily="18" charset="0"/>
                <a:cs typeface="Times New Roman" panose="02020603050405020304" pitchFamily="18" charset="0"/>
              </a:rPr>
              <a:t>Dihlabeng</a:t>
            </a:r>
            <a:r>
              <a:rPr lang="en-ZA" sz="2100" dirty="0">
                <a:latin typeface="Times New Roman" panose="02020603050405020304" pitchFamily="18" charset="0"/>
                <a:cs typeface="Times New Roman" panose="02020603050405020304" pitchFamily="18" charset="0"/>
              </a:rPr>
              <a:t> </a:t>
            </a:r>
            <a:r>
              <a:rPr lang="en-ZA" sz="2100" dirty="0" err="1">
                <a:latin typeface="Times New Roman" panose="02020603050405020304" pitchFamily="18" charset="0"/>
                <a:cs typeface="Times New Roman" panose="02020603050405020304" pitchFamily="18" charset="0"/>
              </a:rPr>
              <a:t>Nala</a:t>
            </a:r>
            <a:r>
              <a:rPr lang="en-ZA" sz="2100" dirty="0">
                <a:latin typeface="Times New Roman" panose="02020603050405020304" pitchFamily="18" charset="0"/>
                <a:cs typeface="Times New Roman" panose="02020603050405020304" pitchFamily="18" charset="0"/>
              </a:rPr>
              <a:t> &amp; Xhariep.</a:t>
            </a:r>
          </a:p>
          <a:p>
            <a:pPr marL="627063" lvl="1" indent="-265113" algn="just">
              <a:buFont typeface="Arial" panose="020B0604020202020204" pitchFamily="34" charset="0"/>
              <a:buChar char="•"/>
              <a:defRPr/>
            </a:pPr>
            <a:r>
              <a:rPr lang="en-ZA" sz="2100" dirty="0">
                <a:latin typeface="Times New Roman" panose="02020603050405020304" pitchFamily="18" charset="0"/>
                <a:cs typeface="Times New Roman" panose="02020603050405020304" pitchFamily="18" charset="0"/>
              </a:rPr>
              <a:t>Voluntary plans targeted at Mantsopa &amp; </a:t>
            </a:r>
            <a:r>
              <a:rPr lang="en-ZA" sz="2100" dirty="0" err="1">
                <a:latin typeface="Times New Roman" panose="02020603050405020304" pitchFamily="18" charset="0"/>
                <a:cs typeface="Times New Roman" panose="02020603050405020304" pitchFamily="18" charset="0"/>
              </a:rPr>
              <a:t>Ngwathe</a:t>
            </a:r>
            <a:r>
              <a:rPr lang="en-ZA" sz="2100" dirty="0">
                <a:latin typeface="Times New Roman" panose="02020603050405020304" pitchFamily="18" charset="0"/>
                <a:cs typeface="Times New Roman" panose="02020603050405020304" pitchFamily="18" charset="0"/>
              </a:rPr>
              <a:t> Local Municipality</a:t>
            </a:r>
          </a:p>
          <a:p>
            <a:pPr marL="627063" lvl="1" indent="-265113" algn="just">
              <a:buFont typeface="Arial" panose="020B0604020202020204" pitchFamily="34" charset="0"/>
              <a:buChar char="•"/>
              <a:defRPr/>
            </a:pPr>
            <a:r>
              <a:rPr lang="en-ZA" sz="2100" dirty="0">
                <a:latin typeface="Times New Roman" panose="02020603050405020304" pitchFamily="18" charset="0"/>
                <a:cs typeface="Times New Roman" panose="02020603050405020304" pitchFamily="18" charset="0"/>
              </a:rPr>
              <a:t>Currently reworking </a:t>
            </a:r>
            <a:r>
              <a:rPr lang="en-ZA" sz="2100" dirty="0" err="1">
                <a:latin typeface="Times New Roman" panose="02020603050405020304" pitchFamily="18" charset="0"/>
                <a:cs typeface="Times New Roman" panose="02020603050405020304" pitchFamily="18" charset="0"/>
              </a:rPr>
              <a:t>Mafube</a:t>
            </a:r>
            <a:r>
              <a:rPr lang="en-ZA" sz="2100" dirty="0">
                <a:latin typeface="Times New Roman" panose="02020603050405020304" pitchFamily="18" charset="0"/>
                <a:cs typeface="Times New Roman" panose="02020603050405020304" pitchFamily="18" charset="0"/>
              </a:rPr>
              <a:t> &amp; </a:t>
            </a:r>
            <a:r>
              <a:rPr lang="en-ZA" sz="2100" dirty="0" err="1">
                <a:latin typeface="Times New Roman" panose="02020603050405020304" pitchFamily="18" charset="0"/>
                <a:cs typeface="Times New Roman" panose="02020603050405020304" pitchFamily="18" charset="0"/>
              </a:rPr>
              <a:t>Maluti</a:t>
            </a:r>
            <a:r>
              <a:rPr lang="en-ZA" sz="2100" dirty="0">
                <a:latin typeface="Times New Roman" panose="02020603050405020304" pitchFamily="18" charset="0"/>
                <a:cs typeface="Times New Roman" panose="02020603050405020304" pitchFamily="18" charset="0"/>
              </a:rPr>
              <a:t> a </a:t>
            </a:r>
            <a:r>
              <a:rPr lang="en-ZA" sz="2100" dirty="0" err="1">
                <a:latin typeface="Times New Roman" panose="02020603050405020304" pitchFamily="18" charset="0"/>
                <a:cs typeface="Times New Roman" panose="02020603050405020304" pitchFamily="18" charset="0"/>
              </a:rPr>
              <a:t>Phofung</a:t>
            </a:r>
            <a:r>
              <a:rPr lang="en-ZA" sz="2100" dirty="0">
                <a:latin typeface="Times New Roman" panose="02020603050405020304" pitchFamily="18" charset="0"/>
                <a:cs typeface="Times New Roman" panose="02020603050405020304" pitchFamily="18" charset="0"/>
              </a:rPr>
              <a:t> Local Municipality FRP with NT</a:t>
            </a:r>
          </a:p>
          <a:p>
            <a:pPr marL="627063" lvl="1" indent="-265113" algn="just">
              <a:buFont typeface="Arial" panose="020B0604020202020204" pitchFamily="34" charset="0"/>
              <a:buChar char="•"/>
              <a:defRPr/>
            </a:pPr>
            <a:r>
              <a:rPr lang="en-ZA" sz="2100" dirty="0">
                <a:latin typeface="Times New Roman" panose="02020603050405020304" pitchFamily="18" charset="0"/>
                <a:cs typeface="Times New Roman" panose="02020603050405020304" pitchFamily="18" charset="0"/>
              </a:rPr>
              <a:t>DDG: Policy &amp; Research – OTP to supporting the process on DCOG &amp; </a:t>
            </a:r>
            <a:r>
              <a:rPr lang="en-ZA" sz="2100" dirty="0" err="1">
                <a:latin typeface="Times New Roman" panose="02020603050405020304" pitchFamily="18" charset="0"/>
                <a:cs typeface="Times New Roman" panose="02020603050405020304" pitchFamily="18" charset="0"/>
              </a:rPr>
              <a:t>CoGTA</a:t>
            </a:r>
            <a:r>
              <a:rPr lang="en-ZA" sz="2100" dirty="0">
                <a:latin typeface="Times New Roman" panose="02020603050405020304" pitchFamily="18" charset="0"/>
                <a:cs typeface="Times New Roman" panose="02020603050405020304" pitchFamily="18" charset="0"/>
              </a:rPr>
              <a:t>  on </a:t>
            </a:r>
            <a:r>
              <a:rPr lang="en-ZA" sz="2100" dirty="0" err="1">
                <a:latin typeface="Times New Roman" panose="02020603050405020304" pitchFamily="18" charset="0"/>
                <a:cs typeface="Times New Roman" panose="02020603050405020304" pitchFamily="18" charset="0"/>
              </a:rPr>
              <a:t>Maluti</a:t>
            </a:r>
            <a:r>
              <a:rPr lang="en-ZA" sz="2100" dirty="0">
                <a:latin typeface="Times New Roman" panose="02020603050405020304" pitchFamily="18" charset="0"/>
                <a:cs typeface="Times New Roman" panose="02020603050405020304" pitchFamily="18" charset="0"/>
              </a:rPr>
              <a:t> a </a:t>
            </a:r>
            <a:r>
              <a:rPr lang="en-ZA" sz="2100" dirty="0" err="1">
                <a:latin typeface="Times New Roman" panose="02020603050405020304" pitchFamily="18" charset="0"/>
                <a:cs typeface="Times New Roman" panose="02020603050405020304" pitchFamily="18" charset="0"/>
              </a:rPr>
              <a:t>Phofung</a:t>
            </a:r>
            <a:r>
              <a:rPr lang="en-ZA" sz="2100" dirty="0">
                <a:latin typeface="Times New Roman" panose="02020603050405020304" pitchFamily="18" charset="0"/>
                <a:cs typeface="Times New Roman" panose="02020603050405020304" pitchFamily="18" charset="0"/>
              </a:rPr>
              <a:t> LM</a:t>
            </a:r>
          </a:p>
          <a:p>
            <a:pPr marL="627063" lvl="1" indent="-265113" algn="just">
              <a:buFont typeface="Arial" panose="020B0604020202020204" pitchFamily="34" charset="0"/>
              <a:buChar char="•"/>
              <a:defRPr/>
            </a:pPr>
            <a:r>
              <a:rPr lang="en-ZA" sz="2100" dirty="0">
                <a:latin typeface="Times New Roman" panose="02020603050405020304" pitchFamily="18" charset="0"/>
                <a:cs typeface="Times New Roman" panose="02020603050405020304" pitchFamily="18" charset="0"/>
              </a:rPr>
              <a:t>Participation and support on </a:t>
            </a:r>
            <a:r>
              <a:rPr lang="en-ZA" sz="2100" dirty="0" err="1">
                <a:latin typeface="Times New Roman" panose="02020603050405020304" pitchFamily="18" charset="0"/>
                <a:cs typeface="Times New Roman" panose="02020603050405020304" pitchFamily="18" charset="0"/>
              </a:rPr>
              <a:t>Mangaung</a:t>
            </a:r>
            <a:r>
              <a:rPr lang="en-ZA" sz="2100" dirty="0">
                <a:latin typeface="Times New Roman" panose="02020603050405020304" pitchFamily="18" charset="0"/>
                <a:cs typeface="Times New Roman" panose="02020603050405020304" pitchFamily="18" charset="0"/>
              </a:rPr>
              <a:t> Metro Municipality FRP. </a:t>
            </a:r>
          </a:p>
          <a:p>
            <a:pPr lvl="1">
              <a:defRPr/>
            </a:pPr>
            <a:endParaRPr lang="en-ZA" sz="2100" u="sng" dirty="0">
              <a:latin typeface="Times New Roman" panose="02020603050405020304" pitchFamily="18" charset="0"/>
              <a:cs typeface="Times New Roman" panose="02020603050405020304" pitchFamily="18" charset="0"/>
            </a:endParaRPr>
          </a:p>
        </p:txBody>
      </p:sp>
      <p:pic>
        <p:nvPicPr>
          <p:cNvPr id="25605"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55663"/>
            <a:ext cx="4267200" cy="257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487738"/>
            <a:ext cx="4267200"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940591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Non-CURRENT LIABILITIES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13</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502875" y="1028156"/>
            <a:ext cx="6083929" cy="3652486"/>
          </a:xfrm>
          <a:prstGeom prst="rect">
            <a:avLst/>
          </a:prstGeom>
        </p:spPr>
      </p:pic>
    </p:spTree>
    <p:extLst>
      <p:ext uri="{BB962C8B-B14F-4D97-AF65-F5344CB8AC3E}">
        <p14:creationId xmlns:p14="http://schemas.microsoft.com/office/powerpoint/2010/main" xmlns="" val="37447857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3175"/>
            <a:ext cx="9144000" cy="911225"/>
          </a:xfrm>
          <a:solidFill>
            <a:schemeClr val="bg2">
              <a:lumMod val="90000"/>
            </a:schemeClr>
          </a:solidFill>
        </p:spPr>
        <p:txBody>
          <a:bodyPr>
            <a:noAutofit/>
          </a:bodyPr>
          <a:lstStyle/>
          <a:p>
            <a:pPr algn="ctr">
              <a:defRPr/>
            </a:pPr>
            <a:r>
              <a:rPr lang="en-ZA" sz="3200" b="1" dirty="0" smtClean="0">
                <a:latin typeface="Times New Roman" panose="02020603050405020304" pitchFamily="18" charset="0"/>
                <a:ea typeface="Tahoma" pitchFamily="34" charset="0"/>
                <a:cs typeface="Times New Roman" panose="02020603050405020304" pitchFamily="18" charset="0"/>
              </a:rPr>
              <a:t/>
            </a:r>
            <a:br>
              <a:rPr lang="en-ZA" sz="3200" b="1" dirty="0" smtClean="0">
                <a:latin typeface="Times New Roman" panose="02020603050405020304" pitchFamily="18" charset="0"/>
                <a:ea typeface="Tahoma" pitchFamily="34" charset="0"/>
                <a:cs typeface="Times New Roman" panose="02020603050405020304" pitchFamily="18" charset="0"/>
              </a:rPr>
            </a:br>
            <a:r>
              <a:rPr lang="en-ZA" sz="3200" b="1" dirty="0" smtClean="0">
                <a:latin typeface="Times New Roman" panose="02020603050405020304" pitchFamily="18" charset="0"/>
                <a:ea typeface="Tahoma" pitchFamily="34" charset="0"/>
                <a:cs typeface="Times New Roman" panose="02020603050405020304" pitchFamily="18" charset="0"/>
              </a:rPr>
              <a:t>MSCOA &amp; OTHER SUPPORT</a:t>
            </a:r>
            <a:br>
              <a:rPr lang="en-ZA" sz="3200" b="1" dirty="0" smtClean="0">
                <a:latin typeface="Times New Roman" panose="02020603050405020304" pitchFamily="18" charset="0"/>
                <a:ea typeface="Tahoma" pitchFamily="34" charset="0"/>
                <a:cs typeface="Times New Roman" panose="02020603050405020304" pitchFamily="18" charset="0"/>
              </a:rPr>
            </a:br>
            <a:endParaRPr lang="en-GB" sz="3200" b="1" dirty="0">
              <a:latin typeface="Times New Roman" panose="02020603050405020304" pitchFamily="18" charset="0"/>
              <a:ea typeface="Tahoma" pitchFamily="34" charset="0"/>
              <a:cs typeface="Times New Roman" panose="02020603050405020304" pitchFamily="18" charset="0"/>
            </a:endParaRPr>
          </a:p>
        </p:txBody>
      </p:sp>
      <p:sp>
        <p:nvSpPr>
          <p:cNvPr id="26627" name="Slide Number Placeholder 5"/>
          <p:cNvSpPr txBox="1">
            <a:spLocks/>
          </p:cNvSpPr>
          <p:nvPr/>
        </p:nvSpPr>
        <p:spPr bwMode="auto">
          <a:xfrm>
            <a:off x="6629400" y="6492875"/>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FCDCFB17-C4C1-4A56-8EC8-5DB6D731AB81}" type="slidenum">
              <a:rPr lang="en-US" altLang="en-US" sz="1200" b="1">
                <a:latin typeface="Arial" panose="020B0604020202020204" pitchFamily="34" charset="0"/>
              </a:rPr>
              <a:pPr algn="r" eaLnBrk="1" hangingPunct="1">
                <a:spcBef>
                  <a:spcPct val="0"/>
                </a:spcBef>
                <a:buFontTx/>
                <a:buNone/>
              </a:pPr>
              <a:t>130</a:t>
            </a:fld>
            <a:endParaRPr lang="en-US" altLang="en-US" sz="1800" b="1" dirty="0">
              <a:latin typeface="Arial" panose="020B0604020202020204" pitchFamily="34" charset="0"/>
            </a:endParaRPr>
          </a:p>
        </p:txBody>
      </p:sp>
      <p:sp>
        <p:nvSpPr>
          <p:cNvPr id="6" name="TextBox 5"/>
          <p:cNvSpPr txBox="1"/>
          <p:nvPr/>
        </p:nvSpPr>
        <p:spPr>
          <a:xfrm>
            <a:off x="0" y="914400"/>
            <a:ext cx="9144000" cy="4770537"/>
          </a:xfrm>
          <a:prstGeom prst="rect">
            <a:avLst/>
          </a:prstGeom>
          <a:solidFill>
            <a:schemeClr val="bg1"/>
          </a:solidFill>
        </p:spPr>
        <p:txBody>
          <a:bodyPr>
            <a:spAutoFit/>
          </a:bodyPr>
          <a:lstStyle/>
          <a:p>
            <a:pPr marL="361950" indent="-361950" algn="just">
              <a:buFont typeface="Wingdings" panose="05000000000000000000" pitchFamily="2" charset="2"/>
              <a:buChar char="q"/>
              <a:defRPr/>
            </a:pPr>
            <a:r>
              <a:rPr lang="en-ZA" sz="2400" dirty="0">
                <a:latin typeface="Times New Roman" panose="02020603050405020304" pitchFamily="18" charset="0"/>
                <a:cs typeface="Times New Roman" panose="02020603050405020304" pitchFamily="18" charset="0"/>
              </a:rPr>
              <a:t>Reporting monthly on sec 71 report &amp; regular publishing.</a:t>
            </a:r>
          </a:p>
          <a:p>
            <a:pPr marL="361950" indent="-361950" algn="just">
              <a:buFont typeface="Wingdings" panose="05000000000000000000" pitchFamily="2" charset="2"/>
              <a:buChar char="q"/>
              <a:defRPr/>
            </a:pPr>
            <a:r>
              <a:rPr lang="en-ZA" sz="2400" dirty="0">
                <a:latin typeface="Times New Roman" panose="02020603050405020304" pitchFamily="18" charset="0"/>
                <a:cs typeface="Times New Roman" panose="02020603050405020304" pitchFamily="18" charset="0"/>
              </a:rPr>
              <a:t>Format of sec 71 modernization to incorporate Internal Audit, SCM (UIF&amp;W &amp; Contract Management), Accounting (Audit Action Plan), Budget progress (Budget timelines) &amp; PT support, </a:t>
            </a:r>
          </a:p>
          <a:p>
            <a:pPr marL="361950" indent="-361950">
              <a:buFont typeface="Wingdings" panose="05000000000000000000" pitchFamily="2" charset="2"/>
              <a:buChar char="q"/>
              <a:defRPr/>
            </a:pPr>
            <a:r>
              <a:rPr lang="en-ZA" sz="2400" dirty="0" err="1">
                <a:latin typeface="Times New Roman" panose="02020603050405020304" pitchFamily="18" charset="0"/>
                <a:cs typeface="Times New Roman" panose="02020603050405020304" pitchFamily="18" charset="0"/>
              </a:rPr>
              <a:t>mSCOA</a:t>
            </a:r>
            <a:r>
              <a:rPr lang="en-ZA" sz="2400" dirty="0">
                <a:latin typeface="Times New Roman" panose="02020603050405020304" pitchFamily="18" charset="0"/>
                <a:cs typeface="Times New Roman" panose="02020603050405020304" pitchFamily="18" charset="0"/>
              </a:rPr>
              <a:t> support </a:t>
            </a:r>
          </a:p>
          <a:p>
            <a:pPr marL="800100" lvl="1" indent="-342900">
              <a:buFont typeface="Arial" panose="020B0604020202020204" pitchFamily="34" charset="0"/>
              <a:buChar char="•"/>
              <a:defRPr/>
            </a:pPr>
            <a:r>
              <a:rPr lang="en-ZA" sz="2400" dirty="0">
                <a:latin typeface="Times New Roman" panose="02020603050405020304" pitchFamily="18" charset="0"/>
                <a:cs typeface="Times New Roman" panose="02020603050405020304" pitchFamily="18" charset="0"/>
              </a:rPr>
              <a:t>Vendor structures resolution problems</a:t>
            </a:r>
          </a:p>
          <a:p>
            <a:pPr marL="800100" lvl="1" indent="-342900">
              <a:buFont typeface="Arial" panose="020B0604020202020204" pitchFamily="34" charset="0"/>
              <a:buChar char="•"/>
              <a:defRPr/>
            </a:pPr>
            <a:r>
              <a:rPr lang="en-ZA" sz="2400" dirty="0">
                <a:latin typeface="Times New Roman" panose="02020603050405020304" pitchFamily="18" charset="0"/>
                <a:cs typeface="Times New Roman" panose="02020603050405020304" pitchFamily="18" charset="0"/>
              </a:rPr>
              <a:t>Training MSCOA – Councillors</a:t>
            </a:r>
          </a:p>
          <a:p>
            <a:pPr marL="800100" lvl="1" indent="-342900">
              <a:buFont typeface="Arial" panose="020B0604020202020204" pitchFamily="34" charset="0"/>
              <a:buChar char="•"/>
              <a:defRPr/>
            </a:pPr>
            <a:r>
              <a:rPr lang="en-ZA" sz="2400" dirty="0">
                <a:latin typeface="Times New Roman" panose="02020603050405020304" pitchFamily="18" charset="0"/>
                <a:cs typeface="Times New Roman" panose="02020603050405020304" pitchFamily="18" charset="0"/>
              </a:rPr>
              <a:t>Training Officials</a:t>
            </a:r>
          </a:p>
          <a:p>
            <a:pPr marL="800100" lvl="1" indent="-342900">
              <a:buFont typeface="Arial" panose="020B0604020202020204" pitchFamily="34" charset="0"/>
              <a:buChar char="•"/>
              <a:defRPr/>
            </a:pPr>
            <a:r>
              <a:rPr lang="en-ZA" sz="2400" dirty="0">
                <a:latin typeface="Times New Roman" panose="02020603050405020304" pitchFamily="18" charset="0"/>
                <a:cs typeface="Times New Roman" panose="02020603050405020304" pitchFamily="18" charset="0"/>
              </a:rPr>
              <a:t>Module recaps</a:t>
            </a:r>
          </a:p>
          <a:p>
            <a:pPr marL="742950" lvl="1" indent="-285750">
              <a:buFont typeface="Wingdings" panose="05000000000000000000" pitchFamily="2" charset="2"/>
              <a:buChar char="q"/>
              <a:defRPr/>
            </a:pPr>
            <a:endParaRPr lang="en-ZA" sz="2400" dirty="0">
              <a:latin typeface="Times New Roman" panose="02020603050405020304" pitchFamily="18" charset="0"/>
              <a:cs typeface="Times New Roman" panose="02020603050405020304" pitchFamily="18" charset="0"/>
            </a:endParaRPr>
          </a:p>
          <a:p>
            <a:pPr marL="361950" indent="-361950">
              <a:buFont typeface="Wingdings" panose="05000000000000000000" pitchFamily="2" charset="2"/>
              <a:buChar char="q"/>
              <a:defRPr/>
            </a:pPr>
            <a:r>
              <a:rPr lang="en-ZA" sz="2400" dirty="0">
                <a:latin typeface="Times New Roman" panose="02020603050405020304" pitchFamily="18" charset="0"/>
                <a:cs typeface="Times New Roman" panose="02020603050405020304" pitchFamily="18" charset="0"/>
              </a:rPr>
              <a:t>CFO Forms conducted. </a:t>
            </a:r>
          </a:p>
          <a:p>
            <a:pPr marL="361950" indent="-361950">
              <a:buFont typeface="Wingdings" panose="05000000000000000000" pitchFamily="2" charset="2"/>
              <a:buChar char="q"/>
              <a:defRPr/>
            </a:pPr>
            <a:r>
              <a:rPr lang="en-ZA" sz="2400" dirty="0">
                <a:latin typeface="Times New Roman" panose="02020603050405020304" pitchFamily="18" charset="0"/>
                <a:cs typeface="Times New Roman" panose="02020603050405020304" pitchFamily="18" charset="0"/>
              </a:rPr>
              <a:t>Reports shared on </a:t>
            </a:r>
            <a:r>
              <a:rPr lang="en-ZA" sz="2400" dirty="0" err="1">
                <a:latin typeface="Times New Roman" panose="02020603050405020304" pitchFamily="18" charset="0"/>
                <a:cs typeface="Times New Roman" panose="02020603050405020304" pitchFamily="18" charset="0"/>
              </a:rPr>
              <a:t>CoGTA</a:t>
            </a:r>
            <a:r>
              <a:rPr lang="en-ZA" sz="2400" dirty="0">
                <a:latin typeface="Times New Roman" panose="02020603050405020304" pitchFamily="18" charset="0"/>
                <a:cs typeface="Times New Roman" panose="02020603050405020304" pitchFamily="18" charset="0"/>
              </a:rPr>
              <a:t> &amp; SALGA Platforms</a:t>
            </a:r>
          </a:p>
          <a:p>
            <a:pPr lvl="1">
              <a:defRPr/>
            </a:pPr>
            <a:endParaRPr lang="en-ZA" u="sng"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5883362" y="5980199"/>
            <a:ext cx="1990476" cy="695238"/>
          </a:xfrm>
          <a:prstGeom prst="rect">
            <a:avLst/>
          </a:prstGeom>
        </p:spPr>
      </p:pic>
    </p:spTree>
    <p:extLst>
      <p:ext uri="{BB962C8B-B14F-4D97-AF65-F5344CB8AC3E}">
        <p14:creationId xmlns:p14="http://schemas.microsoft.com/office/powerpoint/2010/main" xmlns="" val="70150340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 y="1177"/>
            <a:ext cx="9144001" cy="879910"/>
          </a:xfrm>
          <a:solidFill>
            <a:schemeClr val="bg1">
              <a:lumMod val="85000"/>
            </a:schemeClr>
          </a:solidFill>
        </p:spPr>
        <p:txBody>
          <a:bodyPr>
            <a:normAutofit fontScale="90000"/>
          </a:bodyPr>
          <a:lstStyle/>
          <a:p>
            <a:pPr algn="ctr"/>
            <a:r>
              <a:rPr lang="en-US" altLang="en-US" sz="3200" b="1" dirty="0" smtClean="0">
                <a:latin typeface="Times New Roman" panose="02020603050405020304" pitchFamily="18" charset="0"/>
                <a:cs typeface="Times New Roman" panose="02020603050405020304" pitchFamily="18" charset="0"/>
              </a:rPr>
              <a:t>COGTA SUPPORT TO MUNICIPALITIES (CONT.) </a:t>
            </a:r>
          </a:p>
        </p:txBody>
      </p:sp>
      <p:pic>
        <p:nvPicPr>
          <p:cNvPr id="4100"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52149" y="5338382"/>
            <a:ext cx="2643188" cy="87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TextBox 5"/>
          <p:cNvSpPr txBox="1">
            <a:spLocks noChangeArrowheads="1"/>
          </p:cNvSpPr>
          <p:nvPr/>
        </p:nvSpPr>
        <p:spPr bwMode="auto">
          <a:xfrm>
            <a:off x="392904" y="806860"/>
            <a:ext cx="8358187" cy="5262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just">
              <a:buFont typeface="Wingdings" panose="05000000000000000000" pitchFamily="2" charset="2"/>
              <a:buChar char="Ø"/>
            </a:pPr>
            <a:r>
              <a:rPr lang="en-US" altLang="en-US" sz="2800" dirty="0" smtClean="0">
                <a:solidFill>
                  <a:schemeClr val="tx1"/>
                </a:solidFill>
                <a:latin typeface="Times New Roman" panose="02020603050405020304" pitchFamily="18" charset="0"/>
                <a:cs typeface="Times New Roman" panose="02020603050405020304" pitchFamily="18" charset="0"/>
              </a:rPr>
              <a:t>Energy </a:t>
            </a:r>
            <a:r>
              <a:rPr lang="en-US" altLang="en-US" sz="2800" dirty="0">
                <a:solidFill>
                  <a:schemeClr val="tx1"/>
                </a:solidFill>
                <a:latin typeface="Times New Roman" panose="02020603050405020304" pitchFamily="18" charset="0"/>
                <a:cs typeface="Times New Roman" panose="02020603050405020304" pitchFamily="18" charset="0"/>
              </a:rPr>
              <a:t>Master Plan for Maluti A Phofung LM (Thabo Mofutsanyana District) </a:t>
            </a:r>
            <a:r>
              <a:rPr lang="en-US" altLang="en-US" sz="2800" dirty="0" smtClean="0">
                <a:solidFill>
                  <a:schemeClr val="tx1"/>
                </a:solidFill>
                <a:latin typeface="Times New Roman" panose="02020603050405020304" pitchFamily="18" charset="0"/>
                <a:cs typeface="Times New Roman" panose="02020603050405020304" pitchFamily="18" charset="0"/>
              </a:rPr>
              <a:t>concluded.</a:t>
            </a:r>
            <a:endParaRPr lang="en-US" altLang="en-US" sz="2800" dirty="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altLang="en-US" sz="2800" dirty="0">
                <a:latin typeface="Times New Roman" panose="02020603050405020304" pitchFamily="18" charset="0"/>
                <a:cs typeface="Times New Roman" panose="02020603050405020304" pitchFamily="18" charset="0"/>
              </a:rPr>
              <a:t>Roll out Construction of Water Testing Laboratory in Thabo Mofutsanyana District – MAP; </a:t>
            </a:r>
            <a:r>
              <a:rPr lang="en-US" altLang="en-US" sz="2800" dirty="0" smtClean="0">
                <a:latin typeface="Times New Roman" panose="02020603050405020304" pitchFamily="18" charset="0"/>
                <a:cs typeface="Times New Roman" panose="02020603050405020304" pitchFamily="18" charset="0"/>
              </a:rPr>
              <a:t>Kestell (39</a:t>
            </a:r>
            <a:r>
              <a:rPr lang="en-US" altLang="en-US" sz="2800" dirty="0">
                <a:latin typeface="Times New Roman" panose="02020603050405020304" pitchFamily="18" charset="0"/>
                <a:cs typeface="Times New Roman" panose="02020603050405020304" pitchFamily="18" charset="0"/>
              </a:rPr>
              <a:t>% complete) planned completion is December 2020.</a:t>
            </a:r>
          </a:p>
          <a:p>
            <a:pPr marL="342900" indent="-342900" algn="just">
              <a:buFont typeface="Wingdings" panose="05000000000000000000" pitchFamily="2" charset="2"/>
              <a:buChar char="Ø"/>
            </a:pPr>
            <a:r>
              <a:rPr lang="en-ZA" altLang="en-US" sz="2800" dirty="0" smtClean="0">
                <a:solidFill>
                  <a:schemeClr val="tx1"/>
                </a:solidFill>
                <a:latin typeface="Times New Roman" panose="02020603050405020304" pitchFamily="18" charset="0"/>
                <a:cs typeface="Times New Roman" panose="02020603050405020304" pitchFamily="18" charset="0"/>
              </a:rPr>
              <a:t>Finalised</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a:solidFill>
                  <a:schemeClr val="tx1"/>
                </a:solidFill>
                <a:latin typeface="Times New Roman" panose="02020603050405020304" pitchFamily="18" charset="0"/>
                <a:cs typeface="Times New Roman" panose="02020603050405020304" pitchFamily="18" charset="0"/>
              </a:rPr>
              <a:t>review of </a:t>
            </a:r>
            <a:r>
              <a:rPr lang="en-US" altLang="en-US" sz="2800" dirty="0" smtClean="0">
                <a:solidFill>
                  <a:schemeClr val="tx1"/>
                </a:solidFill>
                <a:latin typeface="Times New Roman" panose="02020603050405020304" pitchFamily="18" charset="0"/>
                <a:cs typeface="Times New Roman" panose="02020603050405020304" pitchFamily="18" charset="0"/>
              </a:rPr>
              <a:t>Master </a:t>
            </a:r>
            <a:r>
              <a:rPr lang="en-US" altLang="en-US" sz="2800" dirty="0">
                <a:solidFill>
                  <a:schemeClr val="tx1"/>
                </a:solidFill>
                <a:latin typeface="Times New Roman" panose="02020603050405020304" pitchFamily="18" charset="0"/>
                <a:cs typeface="Times New Roman" panose="02020603050405020304" pitchFamily="18" charset="0"/>
              </a:rPr>
              <a:t>Plans in Kopanong LM in August </a:t>
            </a:r>
            <a:r>
              <a:rPr lang="en-US" altLang="en-US" sz="2800" dirty="0" smtClean="0">
                <a:solidFill>
                  <a:schemeClr val="tx1"/>
                </a:solidFill>
                <a:latin typeface="Times New Roman" panose="02020603050405020304" pitchFamily="18" charset="0"/>
                <a:cs typeface="Times New Roman" panose="02020603050405020304" pitchFamily="18" charset="0"/>
              </a:rPr>
              <a:t>2020. </a:t>
            </a:r>
            <a:endParaRPr lang="en-US" altLang="en-US" sz="2800" dirty="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altLang="en-US" sz="2800" dirty="0" smtClean="0">
                <a:latin typeface="Times New Roman" panose="02020603050405020304" pitchFamily="18" charset="0"/>
                <a:cs typeface="Times New Roman" panose="02020603050405020304" pitchFamily="18" charset="0"/>
              </a:rPr>
              <a:t>Participates </a:t>
            </a:r>
            <a:r>
              <a:rPr lang="en-US" altLang="en-US" sz="2800" dirty="0">
                <a:latin typeface="Times New Roman" panose="02020603050405020304" pitchFamily="18" charset="0"/>
                <a:cs typeface="Times New Roman" panose="02020603050405020304" pitchFamily="18" charset="0"/>
              </a:rPr>
              <a:t>i</a:t>
            </a:r>
            <a:r>
              <a:rPr lang="en-US" altLang="en-US" sz="2800" dirty="0" smtClean="0">
                <a:latin typeface="Times New Roman" panose="02020603050405020304" pitchFamily="18" charset="0"/>
                <a:cs typeface="Times New Roman" panose="02020603050405020304" pitchFamily="18" charset="0"/>
              </a:rPr>
              <a:t>n </a:t>
            </a:r>
            <a:r>
              <a:rPr lang="en-US" altLang="en-US" sz="2800" dirty="0">
                <a:latin typeface="Times New Roman" panose="02020603050405020304" pitchFamily="18" charset="0"/>
                <a:cs typeface="Times New Roman" panose="02020603050405020304" pitchFamily="18" charset="0"/>
              </a:rPr>
              <a:t>weekly progress meetings where Water Boards are implementing </a:t>
            </a:r>
            <a:r>
              <a:rPr lang="en-US" altLang="en-US" sz="2800" dirty="0" smtClean="0">
                <a:latin typeface="Times New Roman" panose="02020603050405020304" pitchFamily="18" charset="0"/>
                <a:cs typeface="Times New Roman" panose="02020603050405020304" pitchFamily="18" charset="0"/>
              </a:rPr>
              <a:t>intervention </a:t>
            </a:r>
            <a:r>
              <a:rPr lang="en-US" altLang="en-US" sz="2800" dirty="0">
                <a:latin typeface="Times New Roman" panose="02020603050405020304" pitchFamily="18" charset="0"/>
                <a:cs typeface="Times New Roman" panose="02020603050405020304" pitchFamily="18" charset="0"/>
              </a:rPr>
              <a:t>measures in various Municipalities </a:t>
            </a:r>
            <a:r>
              <a:rPr lang="en-US" altLang="en-US" sz="2800" dirty="0" smtClean="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Bloem Water, Sedibeng Water and Rand Water</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a:p>
            <a:pPr algn="just"/>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idx="11"/>
          </p:nvPr>
        </p:nvSpPr>
        <p:spPr>
          <a:xfrm>
            <a:off x="6556415" y="6069839"/>
            <a:ext cx="2057400" cy="365125"/>
          </a:xfrm>
        </p:spPr>
        <p:txBody>
          <a:bodyPr/>
          <a:lstStyle/>
          <a:p>
            <a:pPr>
              <a:defRPr/>
            </a:pPr>
            <a:fld id="{F05889E1-8A32-45D9-9D94-7F0B99E22FA2}" type="slidenum">
              <a:rPr lang="en-GB" b="1" smtClean="0">
                <a:solidFill>
                  <a:schemeClr val="accent6">
                    <a:lumMod val="50000"/>
                  </a:schemeClr>
                </a:solidFill>
              </a:rPr>
              <a:pPr>
                <a:defRPr/>
              </a:pPr>
              <a:t>131</a:t>
            </a:fld>
            <a:endParaRPr lang="en-GB" b="1" dirty="0">
              <a:solidFill>
                <a:schemeClr val="accent6">
                  <a:lumMod val="50000"/>
                </a:schemeClr>
              </a:solidFill>
            </a:endParaRPr>
          </a:p>
        </p:txBody>
      </p:sp>
    </p:spTree>
    <p:extLst>
      <p:ext uri="{BB962C8B-B14F-4D97-AF65-F5344CB8AC3E}">
        <p14:creationId xmlns:p14="http://schemas.microsoft.com/office/powerpoint/2010/main" xmlns="" val="1593713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812467"/>
          </a:xfrm>
          <a:solidFill>
            <a:schemeClr val="bg1">
              <a:lumMod val="85000"/>
            </a:schemeClr>
          </a:solidFill>
        </p:spPr>
        <p:txBody>
          <a:bodyPr>
            <a:normAutofit/>
          </a:bodyPr>
          <a:lstStyle/>
          <a:p>
            <a:pPr algn="ctr"/>
            <a:r>
              <a:rPr lang="en-US" altLang="en-US" sz="2800" b="1" dirty="0">
                <a:latin typeface="Times New Roman" panose="02020603050405020304" pitchFamily="18" charset="0"/>
                <a:cs typeface="Times New Roman" panose="02020603050405020304" pitchFamily="18" charset="0"/>
              </a:rPr>
              <a:t>COGTA SUPPORT TO MUNICIPALITIES </a:t>
            </a:r>
            <a:r>
              <a:rPr lang="en-US" altLang="en-US" sz="2800" b="1" dirty="0" smtClean="0">
                <a:latin typeface="Times New Roman" panose="02020603050405020304" pitchFamily="18" charset="0"/>
                <a:cs typeface="Times New Roman" panose="02020603050405020304" pitchFamily="18" charset="0"/>
              </a:rPr>
              <a:t>(CONT.)</a:t>
            </a:r>
          </a:p>
        </p:txBody>
      </p:sp>
      <p:pic>
        <p:nvPicPr>
          <p:cNvPr id="6148"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88690" y="5849552"/>
            <a:ext cx="2643188" cy="87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9" name="TextBox 5"/>
          <p:cNvSpPr txBox="1">
            <a:spLocks noChangeArrowheads="1"/>
          </p:cNvSpPr>
          <p:nvPr/>
        </p:nvSpPr>
        <p:spPr bwMode="auto">
          <a:xfrm>
            <a:off x="428626" y="907338"/>
            <a:ext cx="8358187"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en-US" altLang="en-US" sz="2600" b="1" dirty="0" smtClean="0">
                <a:latin typeface="Times New Roman" panose="02020603050405020304" pitchFamily="18" charset="0"/>
                <a:cs typeface="Times New Roman" panose="02020603050405020304" pitchFamily="18" charset="0"/>
              </a:rPr>
              <a:t>Development Bank of South </a:t>
            </a:r>
            <a:r>
              <a:rPr lang="en-US" altLang="en-US" sz="2600" b="1" dirty="0">
                <a:latin typeface="Times New Roman" panose="02020603050405020304" pitchFamily="18" charset="0"/>
                <a:cs typeface="Times New Roman" panose="02020603050405020304" pitchFamily="18" charset="0"/>
              </a:rPr>
              <a:t>A</a:t>
            </a:r>
            <a:r>
              <a:rPr lang="en-US" altLang="en-US" sz="2600" b="1" dirty="0" smtClean="0">
                <a:latin typeface="Times New Roman" panose="02020603050405020304" pitchFamily="18" charset="0"/>
                <a:cs typeface="Times New Roman" panose="02020603050405020304" pitchFamily="18" charset="0"/>
              </a:rPr>
              <a:t>frica (DBSA) support</a:t>
            </a:r>
            <a:endParaRPr lang="en-US" altLang="en-US" sz="2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en-US" altLang="en-US" sz="26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altLang="en-US" sz="2600" dirty="0" smtClean="0">
                <a:latin typeface="Times New Roman" panose="02020603050405020304" pitchFamily="18" charset="0"/>
                <a:cs typeface="Times New Roman" panose="02020603050405020304" pitchFamily="18" charset="0"/>
              </a:rPr>
              <a:t>T</a:t>
            </a:r>
            <a:r>
              <a:rPr lang="en-US" altLang="en-US" sz="2600" dirty="0" smtClean="0">
                <a:solidFill>
                  <a:schemeClr val="tx1"/>
                </a:solidFill>
                <a:latin typeface="Times New Roman" panose="02020603050405020304" pitchFamily="18" charset="0"/>
                <a:cs typeface="Times New Roman" panose="02020603050405020304" pitchFamily="18" charset="0"/>
              </a:rPr>
              <a:t>he DBSA support with Infrastructure Master Plans has </a:t>
            </a:r>
            <a:r>
              <a:rPr lang="en-US" altLang="en-US" sz="2600" dirty="0">
                <a:solidFill>
                  <a:schemeClr val="tx1"/>
                </a:solidFill>
                <a:latin typeface="Times New Roman" panose="02020603050405020304" pitchFamily="18" charset="0"/>
                <a:cs typeface="Times New Roman" panose="02020603050405020304" pitchFamily="18" charset="0"/>
              </a:rPr>
              <a:t>yielded positive results and it is still </a:t>
            </a:r>
            <a:r>
              <a:rPr lang="en-US" altLang="en-US" sz="2600" dirty="0" smtClean="0">
                <a:solidFill>
                  <a:schemeClr val="tx1"/>
                </a:solidFill>
                <a:latin typeface="Times New Roman" panose="02020603050405020304" pitchFamily="18" charset="0"/>
                <a:cs typeface="Times New Roman" panose="02020603050405020304" pitchFamily="18" charset="0"/>
              </a:rPr>
              <a:t>continuing.</a:t>
            </a:r>
          </a:p>
          <a:p>
            <a:pPr marL="342900" indent="-342900" algn="just">
              <a:buFont typeface="Wingdings" panose="05000000000000000000" pitchFamily="2" charset="2"/>
              <a:buChar char="Ø"/>
            </a:pPr>
            <a:r>
              <a:rPr lang="en-ZA" altLang="en-US" sz="2600" dirty="0" smtClean="0">
                <a:solidFill>
                  <a:schemeClr val="tx1"/>
                </a:solidFill>
                <a:latin typeface="Times New Roman" panose="02020603050405020304" pitchFamily="18" charset="0"/>
                <a:cs typeface="Times New Roman" panose="02020603050405020304" pitchFamily="18" charset="0"/>
              </a:rPr>
              <a:t>MISA  </a:t>
            </a:r>
            <a:r>
              <a:rPr lang="en-ZA" altLang="en-US" sz="2600" dirty="0">
                <a:solidFill>
                  <a:schemeClr val="tx1"/>
                </a:solidFill>
                <a:latin typeface="Times New Roman" panose="02020603050405020304" pitchFamily="18" charset="0"/>
                <a:cs typeface="Times New Roman" panose="02020603050405020304" pitchFamily="18" charset="0"/>
              </a:rPr>
              <a:t>through DBSA </a:t>
            </a:r>
            <a:r>
              <a:rPr lang="en-ZA" altLang="en-US" sz="2600" dirty="0" smtClean="0">
                <a:solidFill>
                  <a:schemeClr val="tx1"/>
                </a:solidFill>
                <a:latin typeface="Times New Roman" panose="02020603050405020304" pitchFamily="18" charset="0"/>
                <a:cs typeface="Times New Roman" panose="02020603050405020304" pitchFamily="18" charset="0"/>
              </a:rPr>
              <a:t>funded </a:t>
            </a:r>
            <a:r>
              <a:rPr lang="en-ZA" altLang="en-US" sz="2600" dirty="0">
                <a:solidFill>
                  <a:schemeClr val="tx1"/>
                </a:solidFill>
                <a:latin typeface="Times New Roman" panose="02020603050405020304" pitchFamily="18" charset="0"/>
                <a:cs typeface="Times New Roman" panose="02020603050405020304" pitchFamily="18" charset="0"/>
              </a:rPr>
              <a:t>Maluti a Phofung and Phumelela with R1.5 million  to drill boreholes in line with the COVID </a:t>
            </a:r>
            <a:r>
              <a:rPr lang="en-ZA" altLang="en-US" sz="2600" dirty="0" smtClean="0">
                <a:solidFill>
                  <a:schemeClr val="tx1"/>
                </a:solidFill>
                <a:latin typeface="Times New Roman" panose="02020603050405020304" pitchFamily="18" charset="0"/>
                <a:cs typeface="Times New Roman" panose="02020603050405020304" pitchFamily="18" charset="0"/>
              </a:rPr>
              <a:t>19.</a:t>
            </a:r>
          </a:p>
          <a:p>
            <a:pPr marL="342900" indent="-342900" algn="just">
              <a:buFont typeface="Wingdings" panose="05000000000000000000" pitchFamily="2" charset="2"/>
              <a:buChar char="Ø"/>
            </a:pPr>
            <a:r>
              <a:rPr lang="en-ZA" altLang="en-US" sz="2600" dirty="0" smtClean="0">
                <a:solidFill>
                  <a:schemeClr val="tx1"/>
                </a:solidFill>
                <a:latin typeface="Times New Roman" panose="02020603050405020304" pitchFamily="18" charset="0"/>
                <a:cs typeface="Times New Roman" panose="02020603050405020304" pitchFamily="18" charset="0"/>
              </a:rPr>
              <a:t>R8 </a:t>
            </a:r>
            <a:r>
              <a:rPr lang="en-ZA" altLang="en-US" sz="2600" dirty="0">
                <a:solidFill>
                  <a:schemeClr val="tx1"/>
                </a:solidFill>
                <a:latin typeface="Times New Roman" panose="02020603050405020304" pitchFamily="18" charset="0"/>
                <a:cs typeface="Times New Roman" panose="02020603050405020304" pitchFamily="18" charset="0"/>
              </a:rPr>
              <a:t>million </a:t>
            </a:r>
            <a:r>
              <a:rPr lang="en-ZA" altLang="en-US" sz="2600" dirty="0" smtClean="0">
                <a:solidFill>
                  <a:schemeClr val="tx1"/>
                </a:solidFill>
                <a:latin typeface="Times New Roman" panose="02020603050405020304" pitchFamily="18" charset="0"/>
                <a:cs typeface="Times New Roman" panose="02020603050405020304" pitchFamily="18" charset="0"/>
              </a:rPr>
              <a:t>wa</a:t>
            </a:r>
            <a:r>
              <a:rPr lang="en-ZA" altLang="en-US" sz="2600" dirty="0" smtClean="0">
                <a:latin typeface="Times New Roman" panose="02020603050405020304" pitchFamily="18" charset="0"/>
                <a:cs typeface="Times New Roman" panose="02020603050405020304" pitchFamily="18" charset="0"/>
              </a:rPr>
              <a:t>s approved </a:t>
            </a:r>
            <a:r>
              <a:rPr lang="en-ZA" altLang="en-US" sz="2600" dirty="0" smtClean="0">
                <a:solidFill>
                  <a:schemeClr val="tx1"/>
                </a:solidFill>
                <a:latin typeface="Times New Roman" panose="02020603050405020304" pitchFamily="18" charset="0"/>
                <a:cs typeface="Times New Roman" panose="02020603050405020304" pitchFamily="18" charset="0"/>
              </a:rPr>
              <a:t>for </a:t>
            </a:r>
            <a:r>
              <a:rPr lang="en-ZA" altLang="en-US" sz="2600" dirty="0">
                <a:solidFill>
                  <a:schemeClr val="tx1"/>
                </a:solidFill>
                <a:latin typeface="Times New Roman" panose="02020603050405020304" pitchFamily="18" charset="0"/>
                <a:cs typeface="Times New Roman" panose="02020603050405020304" pitchFamily="18" charset="0"/>
              </a:rPr>
              <a:t>the refurbishment of 8 pumps stations </a:t>
            </a:r>
            <a:r>
              <a:rPr lang="en-ZA" altLang="en-US" sz="2600" dirty="0" smtClean="0">
                <a:solidFill>
                  <a:schemeClr val="tx1"/>
                </a:solidFill>
                <a:latin typeface="Times New Roman" panose="02020603050405020304" pitchFamily="18" charset="0"/>
                <a:cs typeface="Times New Roman" panose="02020603050405020304" pitchFamily="18" charset="0"/>
              </a:rPr>
              <a:t>in </a:t>
            </a:r>
            <a:r>
              <a:rPr lang="en-ZA" altLang="en-US" sz="2600" dirty="0">
                <a:solidFill>
                  <a:schemeClr val="tx1"/>
                </a:solidFill>
                <a:latin typeface="Times New Roman" panose="02020603050405020304" pitchFamily="18" charset="0"/>
                <a:cs typeface="Times New Roman" panose="02020603050405020304" pitchFamily="18" charset="0"/>
              </a:rPr>
              <a:t>Maluti a Phofung</a:t>
            </a:r>
            <a:r>
              <a:rPr lang="en-US" altLang="en-US" sz="2600" dirty="0">
                <a:solidFill>
                  <a:schemeClr val="tx1"/>
                </a:solidFill>
                <a:latin typeface="Times New Roman" panose="02020603050405020304" pitchFamily="18" charset="0"/>
                <a:cs typeface="Times New Roman" panose="02020603050405020304" pitchFamily="18" charset="0"/>
              </a:rPr>
              <a:t>. </a:t>
            </a:r>
          </a:p>
        </p:txBody>
      </p:sp>
      <p:sp>
        <p:nvSpPr>
          <p:cNvPr id="2" name="Slide Number Placeholder 1"/>
          <p:cNvSpPr>
            <a:spLocks noGrp="1"/>
          </p:cNvSpPr>
          <p:nvPr>
            <p:ph type="sldNum" idx="11"/>
          </p:nvPr>
        </p:nvSpPr>
        <p:spPr>
          <a:xfrm>
            <a:off x="6785856" y="5921784"/>
            <a:ext cx="2057400" cy="365125"/>
          </a:xfrm>
        </p:spPr>
        <p:txBody>
          <a:bodyPr/>
          <a:lstStyle/>
          <a:p>
            <a:pPr>
              <a:defRPr/>
            </a:pPr>
            <a:fld id="{F05889E1-8A32-45D9-9D94-7F0B99E22FA2}" type="slidenum">
              <a:rPr lang="en-GB" b="1" smtClean="0">
                <a:solidFill>
                  <a:schemeClr val="tx1"/>
                </a:solidFill>
              </a:rPr>
              <a:pPr>
                <a:defRPr/>
              </a:pPr>
              <a:t>132</a:t>
            </a:fld>
            <a:endParaRPr lang="en-GB" b="1" dirty="0">
              <a:solidFill>
                <a:schemeClr val="tx1"/>
              </a:solidFill>
            </a:endParaRPr>
          </a:p>
        </p:txBody>
      </p:sp>
    </p:spTree>
    <p:extLst>
      <p:ext uri="{BB962C8B-B14F-4D97-AF65-F5344CB8AC3E}">
        <p14:creationId xmlns:p14="http://schemas.microsoft.com/office/powerpoint/2010/main" xmlns="" val="78170030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0" y="0"/>
            <a:ext cx="9144000" cy="914399"/>
          </a:xfrm>
          <a:solidFill>
            <a:schemeClr val="bg1">
              <a:lumMod val="85000"/>
            </a:schemeClr>
          </a:solidFill>
        </p:spPr>
        <p:txBody>
          <a:bodyPr>
            <a:normAutofit/>
          </a:bodyPr>
          <a:lstStyle/>
          <a:p>
            <a:pPr algn="ctr"/>
            <a:r>
              <a:rPr lang="en-US" altLang="en-US" sz="2800" b="1" dirty="0">
                <a:latin typeface="Times New Roman" panose="02020603050405020304" pitchFamily="18" charset="0"/>
                <a:cs typeface="Times New Roman" panose="02020603050405020304" pitchFamily="18" charset="0"/>
              </a:rPr>
              <a:t>COGTA SUPPORT TO MUNICIPALITIES </a:t>
            </a:r>
            <a:r>
              <a:rPr lang="en-US" altLang="en-US" sz="2800" b="1" dirty="0" smtClean="0">
                <a:latin typeface="Times New Roman" panose="02020603050405020304" pitchFamily="18" charset="0"/>
                <a:cs typeface="Times New Roman" panose="02020603050405020304" pitchFamily="18" charset="0"/>
              </a:rPr>
              <a:t>(CONT.)</a:t>
            </a:r>
            <a:endParaRPr lang="en-US" altLang="en-US" sz="2800" dirty="0" smtClean="0">
              <a:latin typeface="Times New Roman" panose="02020603050405020304" pitchFamily="18" charset="0"/>
              <a:cs typeface="Times New Roman" panose="02020603050405020304" pitchFamily="18" charset="0"/>
            </a:endParaRPr>
          </a:p>
        </p:txBody>
      </p:sp>
      <p:pic>
        <p:nvPicPr>
          <p:cNvPr id="7172"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71119" y="5547999"/>
            <a:ext cx="2643188" cy="87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3" name="TextBox 5"/>
          <p:cNvSpPr txBox="1">
            <a:spLocks noChangeArrowheads="1"/>
          </p:cNvSpPr>
          <p:nvPr/>
        </p:nvSpPr>
        <p:spPr bwMode="auto">
          <a:xfrm>
            <a:off x="428626" y="974825"/>
            <a:ext cx="8410574"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altLang="en-US" sz="2400" dirty="0" smtClean="0">
                <a:solidFill>
                  <a:schemeClr val="tx1"/>
                </a:solidFill>
                <a:latin typeface="Times New Roman" panose="02020603050405020304" pitchFamily="18" charset="0"/>
                <a:cs typeface="Times New Roman" panose="02020603050405020304" pitchFamily="18" charset="0"/>
              </a:rPr>
              <a:t>MISA Support</a:t>
            </a:r>
          </a:p>
          <a:p>
            <a:pPr marL="285750" indent="-285750" algn="just">
              <a:buFont typeface="Arial" panose="020B0604020202020204" pitchFamily="34" charset="0"/>
              <a:buChar char="•"/>
            </a:pPr>
            <a:endParaRPr lang="en-US" altLang="en-US" sz="2400" dirty="0">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pPr>
            <a:r>
              <a:rPr lang="en-US" altLang="en-US" sz="2400" dirty="0" smtClean="0">
                <a:solidFill>
                  <a:schemeClr val="tx1"/>
                </a:solidFill>
                <a:latin typeface="Times New Roman" panose="02020603050405020304" pitchFamily="18" charset="0"/>
                <a:cs typeface="Times New Roman" panose="02020603050405020304" pitchFamily="18" charset="0"/>
              </a:rPr>
              <a:t>MISA and this Department facilitated </a:t>
            </a:r>
            <a:r>
              <a:rPr lang="en-US" altLang="en-US" sz="2400" dirty="0">
                <a:solidFill>
                  <a:schemeClr val="tx1"/>
                </a:solidFill>
                <a:latin typeface="Times New Roman" panose="02020603050405020304" pitchFamily="18" charset="0"/>
                <a:cs typeface="Times New Roman" panose="02020603050405020304" pitchFamily="18" charset="0"/>
              </a:rPr>
              <a:t>sessions for Municipalities to re-prioritise MIG funds to accommodate Water and Sanitation Projects during </a:t>
            </a:r>
            <a:r>
              <a:rPr lang="en-US" altLang="en-US" sz="2400" dirty="0" smtClean="0">
                <a:solidFill>
                  <a:schemeClr val="tx1"/>
                </a:solidFill>
                <a:latin typeface="Times New Roman" panose="02020603050405020304" pitchFamily="18" charset="0"/>
                <a:cs typeface="Times New Roman" panose="02020603050405020304" pitchFamily="18" charset="0"/>
              </a:rPr>
              <a:t>COVID-19.</a:t>
            </a:r>
            <a:endParaRPr lang="en-US" altLang="en-US" sz="2400" dirty="0">
              <a:solidFill>
                <a:schemeClr val="tx1"/>
              </a:solidFill>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pPr>
            <a:endParaRPr lang="en-US" altLang="en-US" sz="2400" dirty="0" smtClean="0">
              <a:solidFill>
                <a:schemeClr val="tx1"/>
              </a:solidFill>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pPr>
            <a:r>
              <a:rPr lang="en-US" altLang="en-US" sz="2400" dirty="0" smtClean="0">
                <a:solidFill>
                  <a:schemeClr val="tx1"/>
                </a:solidFill>
                <a:latin typeface="Times New Roman" panose="02020603050405020304" pitchFamily="18" charset="0"/>
                <a:cs typeface="Times New Roman" panose="02020603050405020304" pitchFamily="18" charset="0"/>
              </a:rPr>
              <a:t>MISA </a:t>
            </a:r>
            <a:r>
              <a:rPr lang="en-US" altLang="en-US" sz="2400" dirty="0">
                <a:solidFill>
                  <a:schemeClr val="tx1"/>
                </a:solidFill>
                <a:latin typeface="Times New Roman" panose="02020603050405020304" pitchFamily="18" charset="0"/>
                <a:cs typeface="Times New Roman" panose="02020603050405020304" pitchFamily="18" charset="0"/>
              </a:rPr>
              <a:t>provides Technical Assistance to all Municipalities as and when </a:t>
            </a:r>
            <a:r>
              <a:rPr lang="en-US" altLang="en-US" sz="2400" dirty="0" smtClean="0">
                <a:solidFill>
                  <a:schemeClr val="tx1"/>
                </a:solidFill>
                <a:latin typeface="Times New Roman" panose="02020603050405020304" pitchFamily="18" charset="0"/>
                <a:cs typeface="Times New Roman" panose="02020603050405020304" pitchFamily="18" charset="0"/>
              </a:rPr>
              <a:t>required (Infrastructure </a:t>
            </a:r>
            <a:r>
              <a:rPr lang="en-US" altLang="en-US" sz="2400" dirty="0">
                <a:solidFill>
                  <a:schemeClr val="tx1"/>
                </a:solidFill>
                <a:latin typeface="Times New Roman" panose="02020603050405020304" pitchFamily="18" charset="0"/>
                <a:cs typeface="Times New Roman" panose="02020603050405020304" pitchFamily="18" charset="0"/>
              </a:rPr>
              <a:t>Planning, </a:t>
            </a:r>
            <a:r>
              <a:rPr lang="en-US" altLang="en-US" sz="2400" dirty="0" smtClean="0">
                <a:solidFill>
                  <a:schemeClr val="tx1"/>
                </a:solidFill>
                <a:latin typeface="Times New Roman" panose="02020603050405020304" pitchFamily="18" charset="0"/>
                <a:cs typeface="Times New Roman" panose="02020603050405020304" pitchFamily="18" charset="0"/>
              </a:rPr>
              <a:t>Operations and Maintenance and SCM processes).</a:t>
            </a:r>
            <a:endParaRPr lang="en-US" altLang="en-US" sz="2400" dirty="0">
              <a:solidFill>
                <a:schemeClr val="tx1"/>
              </a:solidFill>
              <a:latin typeface="Times New Roman" panose="02020603050405020304" pitchFamily="18" charset="0"/>
              <a:cs typeface="Times New Roman" panose="02020603050405020304" pitchFamily="18" charset="0"/>
            </a:endParaRPr>
          </a:p>
          <a:p>
            <a:pPr algn="just"/>
            <a:endParaRPr lang="en-US" altLang="en-US" sz="2400" dirty="0">
              <a:latin typeface="Times New Roman" panose="02020603050405020304" pitchFamily="18" charset="0"/>
              <a:cs typeface="Times New Roman" panose="02020603050405020304" pitchFamily="18" charset="0"/>
            </a:endParaRPr>
          </a:p>
          <a:p>
            <a:pPr algn="just"/>
            <a:endParaRPr lang="en-US" altLang="en-US" sz="2400"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idx="11"/>
          </p:nvPr>
        </p:nvSpPr>
        <p:spPr>
          <a:xfrm>
            <a:off x="6546206" y="6057587"/>
            <a:ext cx="2057400" cy="365125"/>
          </a:xfrm>
        </p:spPr>
        <p:txBody>
          <a:bodyPr/>
          <a:lstStyle/>
          <a:p>
            <a:pPr>
              <a:defRPr/>
            </a:pPr>
            <a:fld id="{F05889E1-8A32-45D9-9D94-7F0B99E22FA2}" type="slidenum">
              <a:rPr lang="en-GB" b="1" smtClean="0">
                <a:solidFill>
                  <a:schemeClr val="tx1"/>
                </a:solidFill>
              </a:rPr>
              <a:pPr>
                <a:defRPr/>
              </a:pPr>
              <a:t>133</a:t>
            </a:fld>
            <a:endParaRPr lang="en-GB" b="1" dirty="0">
              <a:solidFill>
                <a:schemeClr val="tx1"/>
              </a:solidFill>
            </a:endParaRPr>
          </a:p>
        </p:txBody>
      </p:sp>
    </p:spTree>
    <p:extLst>
      <p:ext uri="{BB962C8B-B14F-4D97-AF65-F5344CB8AC3E}">
        <p14:creationId xmlns:p14="http://schemas.microsoft.com/office/powerpoint/2010/main" xmlns="" val="383097675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7214" y="0"/>
            <a:ext cx="9218428" cy="797442"/>
          </a:xfrm>
          <a:solidFill>
            <a:schemeClr val="bg1">
              <a:lumMod val="85000"/>
            </a:schemeClr>
          </a:solidFill>
        </p:spPr>
        <p:txBody>
          <a:bodyPr>
            <a:normAutofit/>
          </a:bodyPr>
          <a:lstStyle/>
          <a:p>
            <a:pPr algn="ctr"/>
            <a:r>
              <a:rPr lang="en-US" altLang="en-US" sz="2800" b="1" dirty="0">
                <a:latin typeface="Times New Roman" panose="02020603050405020304" pitchFamily="18" charset="0"/>
                <a:cs typeface="Times New Roman" panose="02020603050405020304" pitchFamily="18" charset="0"/>
              </a:rPr>
              <a:t>COGTA SUPPORT TO MUNICIPALITIES (CONT.)</a:t>
            </a:r>
            <a:endParaRPr lang="en-US" altLang="en-US" sz="2800" dirty="0" smtClean="0"/>
          </a:p>
        </p:txBody>
      </p:sp>
      <p:pic>
        <p:nvPicPr>
          <p:cNvPr id="8196"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93543" y="5547802"/>
            <a:ext cx="2643188" cy="87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7" name="TextBox 5"/>
          <p:cNvSpPr txBox="1">
            <a:spLocks noChangeArrowheads="1"/>
          </p:cNvSpPr>
          <p:nvPr/>
        </p:nvSpPr>
        <p:spPr bwMode="auto">
          <a:xfrm>
            <a:off x="293393" y="1029365"/>
            <a:ext cx="8358187"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en-US" altLang="en-US" sz="2600" b="1" dirty="0" smtClean="0">
                <a:latin typeface="Times New Roman" panose="02020603050405020304" pitchFamily="18" charset="0"/>
                <a:cs typeface="Times New Roman" panose="02020603050405020304" pitchFamily="18" charset="0"/>
              </a:rPr>
              <a:t>Council </a:t>
            </a:r>
            <a:r>
              <a:rPr lang="en-US" altLang="en-US" sz="2600" b="1" dirty="0">
                <a:latin typeface="Times New Roman" panose="02020603050405020304" pitchFamily="18" charset="0"/>
                <a:cs typeface="Times New Roman" panose="02020603050405020304" pitchFamily="18" charset="0"/>
              </a:rPr>
              <a:t>for Geo-Science Support</a:t>
            </a:r>
          </a:p>
          <a:p>
            <a:pPr marL="285750" indent="-285750" algn="just">
              <a:buFont typeface="Arial" panose="020B0604020202020204" pitchFamily="34" charset="0"/>
              <a:buChar char="•"/>
            </a:pPr>
            <a:endParaRPr lang="en-US" altLang="en-US" sz="2600" dirty="0" smtClean="0">
              <a:solidFill>
                <a:schemeClr val="tx1"/>
              </a:solidFill>
              <a:latin typeface="Times New Roman" panose="02020603050405020304" pitchFamily="18" charset="0"/>
              <a:cs typeface="Times New Roman" panose="02020603050405020304" pitchFamily="18" charset="0"/>
            </a:endParaRPr>
          </a:p>
          <a:p>
            <a:pPr marL="361950" indent="-361950" algn="just">
              <a:buFont typeface="Wingdings" panose="05000000000000000000" pitchFamily="2" charset="2"/>
              <a:buChar char="Ø"/>
            </a:pPr>
            <a:r>
              <a:rPr lang="en-US" altLang="en-US" sz="2600" dirty="0" smtClean="0">
                <a:solidFill>
                  <a:schemeClr val="tx1"/>
                </a:solidFill>
                <a:latin typeface="Times New Roman" panose="02020603050405020304" pitchFamily="18" charset="0"/>
                <a:cs typeface="Times New Roman" panose="02020603050405020304" pitchFamily="18" charset="0"/>
              </a:rPr>
              <a:t>This Department,  DWS and the Council for  Geo-Science Support partnered </a:t>
            </a:r>
            <a:r>
              <a:rPr lang="en-US" altLang="en-US" sz="2600" dirty="0">
                <a:solidFill>
                  <a:schemeClr val="tx1"/>
                </a:solidFill>
                <a:latin typeface="Times New Roman" panose="02020603050405020304" pitchFamily="18" charset="0"/>
                <a:cs typeface="Times New Roman" panose="02020603050405020304" pitchFamily="18" charset="0"/>
              </a:rPr>
              <a:t>with the Entity to support Maluti – A- Phofung </a:t>
            </a:r>
            <a:r>
              <a:rPr lang="en-US" altLang="en-US" sz="2600" dirty="0" smtClean="0">
                <a:solidFill>
                  <a:schemeClr val="tx1"/>
                </a:solidFill>
                <a:latin typeface="Times New Roman" panose="02020603050405020304" pitchFamily="18" charset="0"/>
                <a:cs typeface="Times New Roman" panose="02020603050405020304" pitchFamily="18" charset="0"/>
              </a:rPr>
              <a:t>with the drilling </a:t>
            </a:r>
            <a:r>
              <a:rPr lang="en-US" altLang="en-US" sz="2600" dirty="0">
                <a:solidFill>
                  <a:schemeClr val="tx1"/>
                </a:solidFill>
                <a:latin typeface="Times New Roman" panose="02020603050405020304" pitchFamily="18" charset="0"/>
                <a:cs typeface="Times New Roman" panose="02020603050405020304" pitchFamily="18" charset="0"/>
              </a:rPr>
              <a:t>of 5 </a:t>
            </a:r>
            <a:r>
              <a:rPr lang="en-US" altLang="en-US" sz="2600" dirty="0" smtClean="0">
                <a:solidFill>
                  <a:schemeClr val="tx1"/>
                </a:solidFill>
                <a:latin typeface="Times New Roman" panose="02020603050405020304" pitchFamily="18" charset="0"/>
                <a:cs typeface="Times New Roman" panose="02020603050405020304" pitchFamily="18" charset="0"/>
              </a:rPr>
              <a:t>Boreholes.</a:t>
            </a:r>
          </a:p>
          <a:p>
            <a:pPr marL="361950" indent="-361950" algn="just">
              <a:buFont typeface="Wingdings" panose="05000000000000000000" pitchFamily="2" charset="2"/>
              <a:buChar char="Ø"/>
            </a:pPr>
            <a:r>
              <a:rPr lang="en-US" altLang="en-US" sz="2600" dirty="0" smtClean="0">
                <a:solidFill>
                  <a:schemeClr val="tx1"/>
                </a:solidFill>
                <a:latin typeface="Times New Roman" panose="02020603050405020304" pitchFamily="18" charset="0"/>
                <a:cs typeface="Times New Roman" panose="02020603050405020304" pitchFamily="18" charset="0"/>
              </a:rPr>
              <a:t>Project is </a:t>
            </a:r>
            <a:r>
              <a:rPr lang="en-US" altLang="en-US" sz="2600" dirty="0">
                <a:solidFill>
                  <a:schemeClr val="tx1"/>
                </a:solidFill>
                <a:latin typeface="Times New Roman" panose="02020603050405020304" pitchFamily="18" charset="0"/>
                <a:cs typeface="Times New Roman" panose="02020603050405020304" pitchFamily="18" charset="0"/>
              </a:rPr>
              <a:t>expected completion </a:t>
            </a:r>
            <a:r>
              <a:rPr lang="en-US" altLang="en-US" sz="2600" dirty="0" smtClean="0">
                <a:solidFill>
                  <a:schemeClr val="tx1"/>
                </a:solidFill>
                <a:latin typeface="Times New Roman" panose="02020603050405020304" pitchFamily="18" charset="0"/>
                <a:cs typeface="Times New Roman" panose="02020603050405020304" pitchFamily="18" charset="0"/>
              </a:rPr>
              <a:t>to be completed in February 2021.</a:t>
            </a:r>
            <a:endParaRPr lang="en-US" altLang="en-US" sz="2600"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idx="11"/>
          </p:nvPr>
        </p:nvSpPr>
        <p:spPr>
          <a:xfrm>
            <a:off x="6457950" y="5985159"/>
            <a:ext cx="2057400" cy="365125"/>
          </a:xfrm>
        </p:spPr>
        <p:txBody>
          <a:bodyPr/>
          <a:lstStyle/>
          <a:p>
            <a:pPr>
              <a:defRPr/>
            </a:pPr>
            <a:fld id="{F05889E1-8A32-45D9-9D94-7F0B99E22FA2}" type="slidenum">
              <a:rPr lang="en-GB" b="1" smtClean="0">
                <a:solidFill>
                  <a:schemeClr val="tx1"/>
                </a:solidFill>
              </a:rPr>
              <a:pPr>
                <a:defRPr/>
              </a:pPr>
              <a:t>134</a:t>
            </a:fld>
            <a:endParaRPr lang="en-GB" b="1" dirty="0">
              <a:solidFill>
                <a:schemeClr val="tx1"/>
              </a:solidFill>
            </a:endParaRPr>
          </a:p>
        </p:txBody>
      </p:sp>
    </p:spTree>
    <p:extLst>
      <p:ext uri="{BB962C8B-B14F-4D97-AF65-F5344CB8AC3E}">
        <p14:creationId xmlns:p14="http://schemas.microsoft.com/office/powerpoint/2010/main" xmlns="" val="311841677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0" y="1"/>
            <a:ext cx="9109075" cy="855664"/>
          </a:xfrm>
          <a:solidFill>
            <a:schemeClr val="bg1">
              <a:lumMod val="85000"/>
            </a:schemeClr>
          </a:solidFill>
        </p:spPr>
        <p:txBody>
          <a:bodyPr/>
          <a:lstStyle/>
          <a:p>
            <a:pPr eaLnBrk="1" hangingPunct="1"/>
            <a:r>
              <a:rPr lang="en-US" sz="2000" b="1" dirty="0" smtClean="0">
                <a:latin typeface="Times New Roman" panose="02020603050405020304" pitchFamily="18" charset="0"/>
                <a:cs typeface="Times New Roman" panose="02020603050405020304" pitchFamily="18" charset="0"/>
              </a:rPr>
              <a:t>COMPLIANCE AREA: MUNICIPAL INTERGOVERNMENTAL RELATIONS AND PUBLIC PARTICIPATION</a:t>
            </a:r>
            <a:endParaRPr lang="en-ZA" sz="2000" b="1" dirty="0" smtClean="0">
              <a:solidFill>
                <a:schemeClr val="tx1"/>
              </a:solidFill>
              <a:latin typeface="Times New Roman" panose="02020603050405020304" pitchFamily="18" charset="0"/>
              <a:cs typeface="Times New Roman" panose="02020603050405020304" pitchFamily="18" charset="0"/>
            </a:endParaRPr>
          </a:p>
        </p:txBody>
      </p:sp>
      <p:sp>
        <p:nvSpPr>
          <p:cNvPr id="43011" name="Content Placeholder 2"/>
          <p:cNvSpPr>
            <a:spLocks noGrp="1"/>
          </p:cNvSpPr>
          <p:nvPr>
            <p:ph idx="1"/>
          </p:nvPr>
        </p:nvSpPr>
        <p:spPr>
          <a:xfrm>
            <a:off x="395288" y="855664"/>
            <a:ext cx="8497887" cy="5014912"/>
          </a:xfrm>
        </p:spPr>
        <p:txBody>
          <a:bodyPr/>
          <a:lstStyle/>
          <a:p>
            <a:pPr marL="0" indent="0" algn="just" eaLnBrk="1" hangingPunct="1">
              <a:lnSpc>
                <a:spcPct val="100000"/>
              </a:lnSpc>
              <a:spcBef>
                <a:spcPct val="20000"/>
              </a:spcBef>
              <a:buFont typeface="Times New Roman" pitchFamily="18" charset="0"/>
              <a:buNone/>
              <a:defRPr/>
            </a:pPr>
            <a:r>
              <a:rPr lang="en-US" sz="1800" b="1" dirty="0" smtClean="0">
                <a:solidFill>
                  <a:schemeClr val="tx1"/>
                </a:solidFill>
                <a:latin typeface="Times New Roman" panose="02020603050405020304" pitchFamily="18" charset="0"/>
                <a:cs typeface="Times New Roman" panose="02020603050405020304" pitchFamily="18" charset="0"/>
              </a:rPr>
              <a:t>Functional Ward Committees</a:t>
            </a:r>
          </a:p>
          <a:p>
            <a:pPr algn="just">
              <a:buFont typeface="Times New Roman" pitchFamily="18" charset="0"/>
              <a:buNone/>
              <a:defRPr/>
            </a:pPr>
            <a:r>
              <a:rPr lang="en-US" sz="1800" b="1" dirty="0" smtClean="0">
                <a:solidFill>
                  <a:schemeClr val="tx1"/>
                </a:solidFill>
                <a:latin typeface="Times New Roman" panose="02020603050405020304" pitchFamily="18" charset="0"/>
                <a:cs typeface="Times New Roman" panose="02020603050405020304" pitchFamily="18" charset="0"/>
              </a:rPr>
              <a:t> </a:t>
            </a:r>
            <a:r>
              <a:rPr lang="en-ZA" sz="1800" dirty="0" smtClean="0">
                <a:latin typeface="Times New Roman" panose="02020603050405020304" pitchFamily="18" charset="0"/>
                <a:cs typeface="Times New Roman" panose="02020603050405020304" pitchFamily="18" charset="0"/>
              </a:rPr>
              <a:t>In order to mitigate negative audit outcomes, Municipalities were supported with:</a:t>
            </a:r>
          </a:p>
          <a:p>
            <a:pPr algn="just">
              <a:defRPr/>
            </a:pPr>
            <a:r>
              <a:rPr lang="en-US" sz="1800" dirty="0" smtClean="0">
                <a:latin typeface="Times New Roman" panose="02020603050405020304" pitchFamily="18" charset="0"/>
                <a:cs typeface="Times New Roman" panose="02020603050405020304" pitchFamily="18" charset="0"/>
              </a:rPr>
              <a:t>A template to report quarterly on the functionality of Ward Committees and public participation issues was developed and made available to all Municipalities.</a:t>
            </a:r>
          </a:p>
          <a:p>
            <a:pPr algn="just">
              <a:defRPr/>
            </a:pPr>
            <a:r>
              <a:rPr lang="en-US" sz="1800" dirty="0" smtClean="0">
                <a:latin typeface="Times New Roman" panose="02020603050405020304" pitchFamily="18" charset="0"/>
                <a:cs typeface="Times New Roman" panose="02020603050405020304" pitchFamily="18" charset="0"/>
              </a:rPr>
              <a:t>Municipalities were requested to submit proof of payment of stipend (out of pocket expense) to  Ward Committees on a quarterly basis.</a:t>
            </a:r>
          </a:p>
          <a:p>
            <a:pPr algn="just">
              <a:defRPr/>
            </a:pPr>
            <a:r>
              <a:rPr lang="en-US" sz="1800" dirty="0" smtClean="0">
                <a:latin typeface="Times New Roman" panose="02020603050405020304" pitchFamily="18" charset="0"/>
                <a:cs typeface="Times New Roman" panose="02020603050405020304" pitchFamily="18" charset="0"/>
              </a:rPr>
              <a:t>Supported to submit a schedule of Ward Committee meetings and </a:t>
            </a:r>
            <a:r>
              <a:rPr lang="en-ZA" sz="1800" dirty="0" smtClean="0">
                <a:latin typeface="Times New Roman" panose="02020603050405020304" pitchFamily="18" charset="0"/>
                <a:cs typeface="Times New Roman" panose="02020603050405020304" pitchFamily="18" charset="0"/>
              </a:rPr>
              <a:t>Councillor</a:t>
            </a:r>
            <a:r>
              <a:rPr lang="en-US" sz="1800" dirty="0" smtClean="0">
                <a:latin typeface="Times New Roman" panose="02020603050405020304" pitchFamily="18" charset="0"/>
                <a:cs typeface="Times New Roman" panose="02020603050405020304" pitchFamily="18" charset="0"/>
              </a:rPr>
              <a:t> report back meetings and requested to provide evidence if the meetings were held, in the form of attendance registers, agenda and minutes of the meetings.</a:t>
            </a:r>
          </a:p>
          <a:p>
            <a:pPr algn="just">
              <a:defRPr/>
            </a:pPr>
            <a:r>
              <a:rPr lang="en-US" sz="1800" dirty="0" smtClean="0">
                <a:latin typeface="Times New Roman" panose="02020603050405020304" pitchFamily="18" charset="0"/>
                <a:cs typeface="Times New Roman" panose="02020603050405020304" pitchFamily="18" charset="0"/>
              </a:rPr>
              <a:t>All Municipalities were supported with the development of ward operational plans in line with the SDBIP of the Municipality, except </a:t>
            </a:r>
            <a:r>
              <a:rPr lang="en-ZA" sz="1800" dirty="0" smtClean="0">
                <a:latin typeface="Times New Roman" panose="02020603050405020304" pitchFamily="18" charset="0"/>
                <a:cs typeface="Times New Roman" panose="02020603050405020304" pitchFamily="18" charset="0"/>
              </a:rPr>
              <a:t>Mangaung</a:t>
            </a:r>
            <a:r>
              <a:rPr lang="en-US" sz="1800" dirty="0" smtClean="0">
                <a:latin typeface="Times New Roman" panose="02020603050405020304" pitchFamily="18" charset="0"/>
                <a:cs typeface="Times New Roman" panose="02020603050405020304" pitchFamily="18" charset="0"/>
              </a:rPr>
              <a:t> as Ward Committees were not inducted. The </a:t>
            </a:r>
            <a:r>
              <a:rPr lang="en-ZA" sz="1800" dirty="0" smtClean="0">
                <a:latin typeface="Times New Roman" panose="02020603050405020304" pitchFamily="18" charset="0"/>
                <a:cs typeface="Times New Roman" panose="02020603050405020304" pitchFamily="18" charset="0"/>
              </a:rPr>
              <a:t>Mangaung</a:t>
            </a:r>
            <a:r>
              <a:rPr lang="en-US" sz="1800" dirty="0" smtClean="0">
                <a:latin typeface="Times New Roman" panose="02020603050405020304" pitchFamily="18" charset="0"/>
                <a:cs typeface="Times New Roman" panose="02020603050405020304" pitchFamily="18" charset="0"/>
              </a:rPr>
              <a:t> Metro insisted to appoint its own Service Provider to induct </a:t>
            </a:r>
            <a:r>
              <a:rPr lang="en-US" sz="1800" dirty="0">
                <a:latin typeface="Times New Roman" panose="02020603050405020304" pitchFamily="18" charset="0"/>
                <a:cs typeface="Times New Roman" panose="02020603050405020304" pitchFamily="18" charset="0"/>
              </a:rPr>
              <a:t>W</a:t>
            </a:r>
            <a:r>
              <a:rPr lang="en-US" sz="1800" dirty="0" smtClean="0">
                <a:latin typeface="Times New Roman" panose="02020603050405020304" pitchFamily="18" charset="0"/>
                <a:cs typeface="Times New Roman" panose="02020603050405020304" pitchFamily="18" charset="0"/>
              </a:rPr>
              <a:t>ard Committees.  However, since 2016 up to the time of the intervention the Metro failed to conclude on such an appointment.</a:t>
            </a:r>
          </a:p>
          <a:p>
            <a:pPr algn="just">
              <a:defRPr/>
            </a:pPr>
            <a:r>
              <a:rPr lang="en-ZA" sz="1800" dirty="0" smtClean="0">
                <a:latin typeface="Times New Roman" panose="02020603050405020304" pitchFamily="18" charset="0"/>
                <a:cs typeface="Times New Roman" panose="02020603050405020304" pitchFamily="18" charset="0"/>
              </a:rPr>
              <a:t>Municipalities were further supported to develop a database of all Ward Committees indicating sector representation.</a:t>
            </a:r>
          </a:p>
          <a:p>
            <a:pPr marL="0" indent="0" algn="just" eaLnBrk="1" hangingPunct="1">
              <a:lnSpc>
                <a:spcPct val="100000"/>
              </a:lnSpc>
              <a:spcBef>
                <a:spcPct val="20000"/>
              </a:spcBef>
              <a:buFont typeface="Times New Roman" pitchFamily="18" charset="0"/>
              <a:buNone/>
              <a:defRPr/>
            </a:pPr>
            <a:endParaRPr lang="en-ZA" sz="1800" b="1" dirty="0" smtClean="0">
              <a:latin typeface="Times New Roman" panose="02020603050405020304" pitchFamily="18" charset="0"/>
              <a:cs typeface="Times New Roman" panose="02020603050405020304" pitchFamily="18" charset="0"/>
            </a:endParaRPr>
          </a:p>
        </p:txBody>
      </p:sp>
      <p:sp>
        <p:nvSpPr>
          <p:cNvPr id="56324" name="Slide Number Placeholder 4"/>
          <p:cNvSpPr>
            <a:spLocks noGrp="1"/>
          </p:cNvSpPr>
          <p:nvPr>
            <p:ph type="sldNum" sz="quarter" idx="11"/>
          </p:nvPr>
        </p:nvSpPr>
        <p:spPr>
          <a:xfrm>
            <a:off x="8240233" y="6105128"/>
            <a:ext cx="485783" cy="3488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1C36C965-9FC9-4109-ABF0-56A26B4648BC}" type="slidenum">
              <a:rPr lang="en-US" sz="1200" b="1" smtClean="0">
                <a:solidFill>
                  <a:schemeClr val="tx1"/>
                </a:solidFill>
              </a:rPr>
              <a:pPr algn="r">
                <a:lnSpc>
                  <a:spcPct val="100000"/>
                </a:lnSpc>
                <a:spcBef>
                  <a:spcPct val="0"/>
                </a:spcBef>
                <a:buFontTx/>
                <a:buNone/>
              </a:pPr>
              <a:t>135</a:t>
            </a:fld>
            <a:endParaRPr lang="en-US" sz="1200" b="1" dirty="0" smtClean="0">
              <a:solidFill>
                <a:schemeClr val="tx1"/>
              </a:solidFill>
            </a:endParaRPr>
          </a:p>
        </p:txBody>
      </p:sp>
      <p:pic>
        <p:nvPicPr>
          <p:cNvPr id="56325"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6314" y="5666184"/>
            <a:ext cx="2643187"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4490409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0"/>
            <a:ext cx="9109075" cy="740027"/>
          </a:xfrm>
          <a:solidFill>
            <a:schemeClr val="bg1">
              <a:lumMod val="85000"/>
            </a:schemeClr>
          </a:solidFill>
        </p:spPr>
        <p:txBody>
          <a:bodyPr/>
          <a:lstStyle/>
          <a:p>
            <a:pPr eaLnBrk="1" hangingPunct="1"/>
            <a:r>
              <a:rPr lang="en-US" sz="2000" b="1" dirty="0" smtClean="0">
                <a:latin typeface="Times New Roman" panose="02020603050405020304" pitchFamily="18" charset="0"/>
                <a:cs typeface="Times New Roman" panose="02020603050405020304" pitchFamily="18" charset="0"/>
              </a:rPr>
              <a:t>COMPLIANCE AREA: MUNICIPAL INTERGOVERNMENTAL RELATIONS AND PUBLIC PARTICIPATION</a:t>
            </a:r>
            <a:endParaRPr lang="en-ZA" sz="2000" b="1" dirty="0" smtClean="0">
              <a:solidFill>
                <a:schemeClr val="tx1"/>
              </a:solidFill>
              <a:latin typeface="Times New Roman" panose="02020603050405020304" pitchFamily="18" charset="0"/>
              <a:cs typeface="Times New Roman" panose="02020603050405020304" pitchFamily="18" charset="0"/>
            </a:endParaRPr>
          </a:p>
        </p:txBody>
      </p:sp>
      <p:sp>
        <p:nvSpPr>
          <p:cNvPr id="43011" name="Content Placeholder 2"/>
          <p:cNvSpPr>
            <a:spLocks noGrp="1"/>
          </p:cNvSpPr>
          <p:nvPr>
            <p:ph idx="1"/>
          </p:nvPr>
        </p:nvSpPr>
        <p:spPr>
          <a:xfrm>
            <a:off x="457200" y="855663"/>
            <a:ext cx="8218488" cy="5259387"/>
          </a:xfrm>
        </p:spPr>
        <p:txBody>
          <a:bodyPr/>
          <a:lstStyle/>
          <a:p>
            <a:pPr marL="0" indent="0" algn="just" eaLnBrk="1" hangingPunct="1">
              <a:lnSpc>
                <a:spcPct val="100000"/>
              </a:lnSpc>
              <a:spcBef>
                <a:spcPct val="20000"/>
              </a:spcBef>
              <a:buFont typeface="Times New Roman" pitchFamily="18" charset="0"/>
              <a:buNone/>
              <a:defRPr/>
            </a:pPr>
            <a:r>
              <a:rPr lang="en-US" sz="1800" b="1" dirty="0" smtClean="0">
                <a:solidFill>
                  <a:schemeClr val="tx1"/>
                </a:solidFill>
                <a:latin typeface="Times New Roman" panose="02020603050405020304" pitchFamily="18" charset="0"/>
                <a:cs typeface="Times New Roman" panose="02020603050405020304" pitchFamily="18" charset="0"/>
              </a:rPr>
              <a:t>Functional Ward Committees (Cont.)</a:t>
            </a:r>
          </a:p>
          <a:p>
            <a:pPr marL="0" indent="0" algn="just" eaLnBrk="1" hangingPunct="1">
              <a:lnSpc>
                <a:spcPct val="100000"/>
              </a:lnSpc>
              <a:spcBef>
                <a:spcPct val="20000"/>
              </a:spcBef>
              <a:buFont typeface="Times New Roman" pitchFamily="18" charset="0"/>
              <a:buNone/>
              <a:defRPr/>
            </a:pPr>
            <a:endParaRPr lang="en-US" sz="1800" b="1" dirty="0" smtClean="0">
              <a:solidFill>
                <a:schemeClr val="tx1"/>
              </a:solidFill>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r>
              <a:rPr lang="en-ZA" sz="1800" b="1" dirty="0" smtClean="0">
                <a:latin typeface="Times New Roman" panose="02020603050405020304" pitchFamily="18" charset="0"/>
                <a:cs typeface="Times New Roman" panose="02020603050405020304" pitchFamily="18" charset="0"/>
              </a:rPr>
              <a:t>Challenges:</a:t>
            </a:r>
          </a:p>
          <a:p>
            <a:pPr algn="just">
              <a:defRPr/>
            </a:pPr>
            <a:r>
              <a:rPr lang="en-ZA" sz="1800" dirty="0" smtClean="0">
                <a:latin typeface="Times New Roman" panose="02020603050405020304" pitchFamily="18" charset="0"/>
                <a:cs typeface="Times New Roman" panose="02020603050405020304" pitchFamily="18" charset="0"/>
              </a:rPr>
              <a:t>Municipalities indicated financial constraints for capacity building of Ward Committees.</a:t>
            </a:r>
          </a:p>
          <a:p>
            <a:pPr algn="just">
              <a:defRPr/>
            </a:pPr>
            <a:r>
              <a:rPr lang="en-ZA" sz="1800" dirty="0" smtClean="0">
                <a:latin typeface="Times New Roman" panose="02020603050405020304" pitchFamily="18" charset="0"/>
                <a:cs typeface="Times New Roman" panose="02020603050405020304" pitchFamily="18" charset="0"/>
              </a:rPr>
              <a:t>High vacancy rate of Ward Committees in some Municipalities with no indication of when positions will be filled.</a:t>
            </a:r>
          </a:p>
          <a:p>
            <a:pPr algn="just">
              <a:defRPr/>
            </a:pPr>
            <a:r>
              <a:rPr lang="en-ZA" sz="1800" dirty="0" smtClean="0">
                <a:latin typeface="Times New Roman" panose="02020603050405020304" pitchFamily="18" charset="0"/>
                <a:cs typeface="Times New Roman" panose="02020603050405020304" pitchFamily="18" charset="0"/>
              </a:rPr>
              <a:t>It is a generic constraint that the Offices of Speaker fail to submit regular, reliable and complete quarterly reports as expected which makes it difficult for province to report. </a:t>
            </a:r>
          </a:p>
          <a:p>
            <a:pPr algn="just">
              <a:defRPr/>
            </a:pPr>
            <a:r>
              <a:rPr lang="en-ZA" sz="1800" dirty="0" smtClean="0">
                <a:latin typeface="Times New Roman" panose="02020603050405020304" pitchFamily="18" charset="0"/>
                <a:cs typeface="Times New Roman" panose="02020603050405020304" pitchFamily="18" charset="0"/>
              </a:rPr>
              <a:t>No permanent appointment of Public Participation Officers is a generic challenge in all Municipalities.</a:t>
            </a:r>
          </a:p>
          <a:p>
            <a:pPr algn="just">
              <a:defRPr/>
            </a:pPr>
            <a:r>
              <a:rPr lang="en-ZA" sz="1800" dirty="0" smtClean="0">
                <a:latin typeface="Times New Roman" panose="02020603050405020304" pitchFamily="18" charset="0"/>
                <a:cs typeface="Times New Roman" panose="02020603050405020304" pitchFamily="18" charset="0"/>
              </a:rPr>
              <a:t>Non co-operation from Municipalities. </a:t>
            </a:r>
          </a:p>
          <a:p>
            <a:pPr algn="just">
              <a:defRPr/>
            </a:pPr>
            <a:r>
              <a:rPr lang="en-ZA" sz="1800" dirty="0" smtClean="0">
                <a:latin typeface="Times New Roman" panose="02020603050405020304" pitchFamily="18" charset="0"/>
                <a:cs typeface="Times New Roman" panose="02020603050405020304" pitchFamily="18" charset="0"/>
              </a:rPr>
              <a:t>Lack of resources and staff in the Offices of Speaker. </a:t>
            </a:r>
          </a:p>
          <a:p>
            <a:pPr marL="0" indent="0" algn="just" eaLnBrk="1" hangingPunct="1">
              <a:lnSpc>
                <a:spcPct val="100000"/>
              </a:lnSpc>
              <a:spcBef>
                <a:spcPct val="20000"/>
              </a:spcBef>
              <a:buFont typeface="Times New Roman" pitchFamily="18" charset="0"/>
              <a:buNone/>
              <a:defRPr/>
            </a:pPr>
            <a:endParaRPr lang="en-ZA" sz="1800" b="1" dirty="0" smtClean="0">
              <a:latin typeface="Times New Roman" panose="02020603050405020304" pitchFamily="18" charset="0"/>
              <a:cs typeface="Times New Roman" panose="02020603050405020304" pitchFamily="18" charset="0"/>
            </a:endParaRPr>
          </a:p>
        </p:txBody>
      </p:sp>
      <p:sp>
        <p:nvSpPr>
          <p:cNvPr id="58372" name="Slide Number Placeholder 4"/>
          <p:cNvSpPr>
            <a:spLocks noGrp="1"/>
          </p:cNvSpPr>
          <p:nvPr>
            <p:ph type="sldNum" sz="quarter" idx="11"/>
          </p:nvPr>
        </p:nvSpPr>
        <p:spPr>
          <a:xfrm>
            <a:off x="8200176" y="6046788"/>
            <a:ext cx="589812" cy="39654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005408AC-499C-449B-898F-AFA58AB7D96A}" type="slidenum">
              <a:rPr lang="en-US" sz="1200" b="1" smtClean="0">
                <a:solidFill>
                  <a:schemeClr val="tx1"/>
                </a:solidFill>
              </a:rPr>
              <a:pPr algn="r">
                <a:lnSpc>
                  <a:spcPct val="100000"/>
                </a:lnSpc>
                <a:spcBef>
                  <a:spcPct val="0"/>
                </a:spcBef>
                <a:buFontTx/>
                <a:buNone/>
              </a:pPr>
              <a:t>136</a:t>
            </a:fld>
            <a:endParaRPr lang="en-US" sz="1200" b="1" dirty="0" smtClean="0">
              <a:solidFill>
                <a:schemeClr val="tx1"/>
              </a:solidFill>
            </a:endParaRPr>
          </a:p>
        </p:txBody>
      </p:sp>
      <p:pic>
        <p:nvPicPr>
          <p:cNvPr id="58373"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56989" y="5676106"/>
            <a:ext cx="2643187"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5597343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5400"/>
            <a:ext cx="9144000" cy="689824"/>
          </a:xfrm>
          <a:solidFill>
            <a:schemeClr val="bg1">
              <a:lumMod val="85000"/>
            </a:schemeClr>
          </a:solidFill>
        </p:spPr>
        <p:txBody>
          <a:bodyPr>
            <a:noAutofit/>
          </a:bodyPr>
          <a:lstStyle/>
          <a:p>
            <a:pPr algn="ctr" eaLnBrk="1" hangingPunct="1"/>
            <a:r>
              <a:rPr lang="en-US" altLang="en-US" sz="2400" b="1" dirty="0" smtClean="0">
                <a:latin typeface="Times New Roman" panose="02020603050405020304" pitchFamily="18" charset="0"/>
                <a:cs typeface="Times New Roman" panose="02020603050405020304" pitchFamily="18" charset="0"/>
              </a:rPr>
              <a:t>COMPLIANCE AREA: MUNICIPAL PERFORMANCE MONITORING</a:t>
            </a:r>
            <a:endParaRPr lang="en-US" altLang="en-US" sz="20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50825" y="889000"/>
            <a:ext cx="8558213" cy="4681538"/>
          </a:xfrm>
        </p:spPr>
        <p:txBody>
          <a:bodyPr rtlCol="0">
            <a:noAutofit/>
          </a:bodyPr>
          <a:lstStyle/>
          <a:p>
            <a:pPr algn="just" eaLnBrk="1" hangingPunct="1">
              <a:buFont typeface="Wingdings" pitchFamily="2" charset="2"/>
              <a:buChar char="q"/>
              <a:defRPr/>
            </a:pPr>
            <a:r>
              <a:rPr lang="en-US" altLang="en-US" sz="1800" dirty="0">
                <a:latin typeface="Times New Roman" panose="02020603050405020304" pitchFamily="18" charset="0"/>
                <a:ea typeface="Calibri" pitchFamily="34" charset="0"/>
                <a:cs typeface="Times New Roman" panose="02020603050405020304" pitchFamily="18" charset="0"/>
              </a:rPr>
              <a:t>Based on municipal organograms there are</a:t>
            </a:r>
            <a:r>
              <a:rPr lang="en-US" altLang="en-US" sz="1800" b="1" dirty="0">
                <a:latin typeface="Times New Roman" panose="02020603050405020304" pitchFamily="18" charset="0"/>
                <a:ea typeface="Calibri" pitchFamily="34" charset="0"/>
                <a:cs typeface="Times New Roman" panose="02020603050405020304" pitchFamily="18" charset="0"/>
              </a:rPr>
              <a:t> 129 senior managers’ posts</a:t>
            </a:r>
            <a:r>
              <a:rPr lang="en-US" altLang="en-US" sz="1800" dirty="0">
                <a:latin typeface="Times New Roman" panose="02020603050405020304" pitchFamily="18" charset="0"/>
                <a:ea typeface="Calibri" pitchFamily="34" charset="0"/>
                <a:cs typeface="Times New Roman" panose="02020603050405020304" pitchFamily="18" charset="0"/>
              </a:rPr>
              <a:t>;</a:t>
            </a:r>
          </a:p>
          <a:p>
            <a:pPr marL="0" indent="0" algn="just" eaLnBrk="1" hangingPunct="1">
              <a:buFont typeface="Times New Roman" pitchFamily="18" charset="0"/>
              <a:buNone/>
              <a:defRPr/>
            </a:pPr>
            <a:endParaRPr lang="en-US" altLang="en-US" sz="1800" dirty="0">
              <a:latin typeface="Times New Roman" panose="02020603050405020304" pitchFamily="18" charset="0"/>
              <a:ea typeface="Calibri" pitchFamily="34" charset="0"/>
              <a:cs typeface="Times New Roman" panose="02020603050405020304" pitchFamily="18" charset="0"/>
            </a:endParaRPr>
          </a:p>
          <a:p>
            <a:pPr algn="just" eaLnBrk="1" hangingPunct="1">
              <a:buFont typeface="Wingdings" pitchFamily="2" charset="2"/>
              <a:buChar char="q"/>
              <a:defRPr/>
            </a:pPr>
            <a:r>
              <a:rPr lang="en-US" altLang="en-US" sz="1800" dirty="0">
                <a:latin typeface="Times New Roman" panose="02020603050405020304" pitchFamily="18" charset="0"/>
                <a:ea typeface="Calibri" pitchFamily="34" charset="0"/>
                <a:cs typeface="Times New Roman" panose="02020603050405020304" pitchFamily="18" charset="0"/>
              </a:rPr>
              <a:t>There are currently </a:t>
            </a:r>
            <a:r>
              <a:rPr lang="en-US" altLang="en-US" sz="1800" b="1" dirty="0" smtClean="0">
                <a:latin typeface="Times New Roman" panose="02020603050405020304" pitchFamily="18" charset="0"/>
                <a:ea typeface="Calibri" pitchFamily="34" charset="0"/>
                <a:cs typeface="Times New Roman" panose="02020603050405020304" pitchFamily="18" charset="0"/>
              </a:rPr>
              <a:t>99 </a:t>
            </a:r>
            <a:r>
              <a:rPr lang="en-US" altLang="en-US" sz="1800" b="1" dirty="0">
                <a:latin typeface="Times New Roman" panose="02020603050405020304" pitchFamily="18" charset="0"/>
                <a:ea typeface="Calibri" pitchFamily="34" charset="0"/>
                <a:cs typeface="Times New Roman" panose="02020603050405020304" pitchFamily="18" charset="0"/>
              </a:rPr>
              <a:t>(</a:t>
            </a:r>
            <a:r>
              <a:rPr lang="en-US" altLang="en-US" sz="1800" b="1" dirty="0" smtClean="0">
                <a:latin typeface="Times New Roman" panose="02020603050405020304" pitchFamily="18" charset="0"/>
                <a:ea typeface="Calibri" pitchFamily="34" charset="0"/>
                <a:cs typeface="Times New Roman" panose="02020603050405020304" pitchFamily="18" charset="0"/>
              </a:rPr>
              <a:t>77%) </a:t>
            </a:r>
            <a:r>
              <a:rPr lang="en-US" altLang="en-US" sz="1800" b="1" dirty="0">
                <a:latin typeface="Times New Roman" panose="02020603050405020304" pitchFamily="18" charset="0"/>
                <a:ea typeface="Calibri" pitchFamily="34" charset="0"/>
                <a:cs typeface="Times New Roman" panose="02020603050405020304" pitchFamily="18" charset="0"/>
              </a:rPr>
              <a:t>filled </a:t>
            </a:r>
            <a:r>
              <a:rPr lang="en-US" altLang="en-US" sz="1800" dirty="0">
                <a:latin typeface="Times New Roman" panose="02020603050405020304" pitchFamily="18" charset="0"/>
                <a:ea typeface="Calibri" pitchFamily="34" charset="0"/>
                <a:cs typeface="Times New Roman" panose="02020603050405020304" pitchFamily="18" charset="0"/>
              </a:rPr>
              <a:t>posts and </a:t>
            </a:r>
            <a:r>
              <a:rPr lang="en-US" altLang="en-US" sz="1800" b="1" dirty="0" smtClean="0">
                <a:latin typeface="Times New Roman" panose="02020603050405020304" pitchFamily="18" charset="0"/>
                <a:ea typeface="Calibri" pitchFamily="34" charset="0"/>
                <a:cs typeface="Times New Roman" panose="02020603050405020304" pitchFamily="18" charset="0"/>
              </a:rPr>
              <a:t>30 </a:t>
            </a:r>
            <a:r>
              <a:rPr lang="en-US" altLang="en-US" sz="1800" b="1" dirty="0">
                <a:latin typeface="Times New Roman" panose="02020603050405020304" pitchFamily="18" charset="0"/>
                <a:ea typeface="Calibri" pitchFamily="34" charset="0"/>
                <a:cs typeface="Times New Roman" panose="02020603050405020304" pitchFamily="18" charset="0"/>
              </a:rPr>
              <a:t>(</a:t>
            </a:r>
            <a:r>
              <a:rPr lang="en-US" altLang="en-US" sz="1800" b="1" dirty="0" smtClean="0">
                <a:latin typeface="Times New Roman" panose="02020603050405020304" pitchFamily="18" charset="0"/>
                <a:ea typeface="Calibri" pitchFamily="34" charset="0"/>
                <a:cs typeface="Times New Roman" panose="02020603050405020304" pitchFamily="18" charset="0"/>
              </a:rPr>
              <a:t>23%) </a:t>
            </a:r>
            <a:r>
              <a:rPr lang="en-US" altLang="en-US" sz="1800" b="1" dirty="0">
                <a:latin typeface="Times New Roman" panose="02020603050405020304" pitchFamily="18" charset="0"/>
                <a:ea typeface="Calibri" pitchFamily="34" charset="0"/>
                <a:cs typeface="Times New Roman" panose="02020603050405020304" pitchFamily="18" charset="0"/>
              </a:rPr>
              <a:t>vacant </a:t>
            </a:r>
            <a:r>
              <a:rPr lang="en-US" altLang="en-US" sz="1800" dirty="0">
                <a:latin typeface="Times New Roman" panose="02020603050405020304" pitchFamily="18" charset="0"/>
                <a:ea typeface="Calibri" pitchFamily="34" charset="0"/>
                <a:cs typeface="Times New Roman" panose="02020603050405020304" pitchFamily="18" charset="0"/>
              </a:rPr>
              <a:t>posts; </a:t>
            </a:r>
          </a:p>
          <a:p>
            <a:pPr marL="0" indent="0" algn="just" eaLnBrk="1" hangingPunct="1">
              <a:buFont typeface="Times New Roman" pitchFamily="18" charset="0"/>
              <a:buNone/>
              <a:defRPr/>
            </a:pPr>
            <a:endParaRPr lang="en-US" altLang="en-US" sz="1800" dirty="0">
              <a:latin typeface="Times New Roman" panose="02020603050405020304" pitchFamily="18" charset="0"/>
              <a:ea typeface="Calibri" pitchFamily="34" charset="0"/>
              <a:cs typeface="Times New Roman" panose="02020603050405020304" pitchFamily="18" charset="0"/>
            </a:endParaRPr>
          </a:p>
          <a:p>
            <a:pPr algn="just" eaLnBrk="1" hangingPunct="1">
              <a:buFont typeface="Wingdings" pitchFamily="2" charset="2"/>
              <a:buChar char="q"/>
              <a:defRPr/>
            </a:pPr>
            <a:r>
              <a:rPr lang="en-US" altLang="en-US" sz="1800" dirty="0">
                <a:latin typeface="Times New Roman" panose="02020603050405020304" pitchFamily="18" charset="0"/>
                <a:ea typeface="Calibri" pitchFamily="34" charset="0"/>
                <a:cs typeface="Times New Roman" panose="02020603050405020304" pitchFamily="18" charset="0"/>
              </a:rPr>
              <a:t>Current positions filled by </a:t>
            </a:r>
            <a:r>
              <a:rPr lang="en-US" altLang="en-US" sz="1800" b="1" dirty="0">
                <a:latin typeface="Times New Roman" panose="02020603050405020304" pitchFamily="18" charset="0"/>
                <a:ea typeface="Calibri" pitchFamily="34" charset="0"/>
                <a:cs typeface="Times New Roman" panose="02020603050405020304" pitchFamily="18" charset="0"/>
              </a:rPr>
              <a:t>women </a:t>
            </a:r>
            <a:r>
              <a:rPr lang="en-US" altLang="en-US" sz="1800" b="1" dirty="0" smtClean="0">
                <a:latin typeface="Times New Roman" panose="02020603050405020304" pitchFamily="18" charset="0"/>
                <a:ea typeface="Calibri" pitchFamily="34" charset="0"/>
                <a:cs typeface="Times New Roman" panose="02020603050405020304" pitchFamily="18" charset="0"/>
              </a:rPr>
              <a:t>29 </a:t>
            </a:r>
            <a:r>
              <a:rPr lang="en-US" altLang="en-US" sz="1800" b="1" dirty="0">
                <a:latin typeface="Times New Roman" panose="02020603050405020304" pitchFamily="18" charset="0"/>
                <a:ea typeface="Calibri" pitchFamily="34" charset="0"/>
                <a:cs typeface="Times New Roman" panose="02020603050405020304" pitchFamily="18" charset="0"/>
              </a:rPr>
              <a:t>(29%)</a:t>
            </a:r>
            <a:r>
              <a:rPr lang="en-US" altLang="en-US" sz="1800" dirty="0">
                <a:latin typeface="Times New Roman" panose="02020603050405020304" pitchFamily="18" charset="0"/>
                <a:ea typeface="Calibri" pitchFamily="34" charset="0"/>
                <a:cs typeface="Times New Roman" panose="02020603050405020304" pitchFamily="18" charset="0"/>
              </a:rPr>
              <a:t>;</a:t>
            </a:r>
          </a:p>
          <a:p>
            <a:pPr marL="0" indent="0" algn="just" eaLnBrk="1" hangingPunct="1">
              <a:buFont typeface="Times New Roman" pitchFamily="18" charset="0"/>
              <a:buNone/>
              <a:defRPr/>
            </a:pPr>
            <a:endParaRPr lang="en-US" altLang="en-US" sz="1800" dirty="0">
              <a:latin typeface="Times New Roman" panose="02020603050405020304" pitchFamily="18" charset="0"/>
              <a:ea typeface="Calibri" pitchFamily="34" charset="0"/>
              <a:cs typeface="Times New Roman" panose="02020603050405020304" pitchFamily="18" charset="0"/>
            </a:endParaRPr>
          </a:p>
          <a:p>
            <a:pPr algn="just" eaLnBrk="1" hangingPunct="1">
              <a:buFont typeface="Wingdings" pitchFamily="2" charset="2"/>
              <a:buChar char="q"/>
              <a:defRPr/>
            </a:pPr>
            <a:r>
              <a:rPr lang="en-US" altLang="en-US" sz="1800" dirty="0" smtClean="0">
                <a:latin typeface="Times New Roman" panose="02020603050405020304" pitchFamily="18" charset="0"/>
                <a:ea typeface="Calibri" pitchFamily="34" charset="0"/>
                <a:cs typeface="Times New Roman" panose="02020603050405020304" pitchFamily="18" charset="0"/>
              </a:rPr>
              <a:t>07 MM, </a:t>
            </a:r>
            <a:r>
              <a:rPr lang="en-US" altLang="en-US" sz="1800" dirty="0">
                <a:latin typeface="Times New Roman" panose="02020603050405020304" pitchFamily="18" charset="0"/>
                <a:ea typeface="Calibri" pitchFamily="34" charset="0"/>
                <a:cs typeface="Times New Roman" panose="02020603050405020304" pitchFamily="18" charset="0"/>
              </a:rPr>
              <a:t>03 CFO, 04 Director Technical Services, 05 Director Corporate Services, </a:t>
            </a:r>
          </a:p>
          <a:p>
            <a:pPr marL="0" indent="0" algn="just" eaLnBrk="1" hangingPunct="1">
              <a:buFont typeface="Times New Roman" pitchFamily="18" charset="0"/>
              <a:buNone/>
              <a:defRPr/>
            </a:pPr>
            <a:r>
              <a:rPr lang="en-US" altLang="en-US" sz="1800" dirty="0">
                <a:latin typeface="Times New Roman" panose="02020603050405020304" pitchFamily="18" charset="0"/>
                <a:ea typeface="Calibri" pitchFamily="34" charset="0"/>
                <a:cs typeface="Times New Roman" panose="02020603050405020304" pitchFamily="18" charset="0"/>
              </a:rPr>
              <a:t>      08 Director Community Services, 01 LED &amp;/ Planning, and 01 other posts are held by  </a:t>
            </a:r>
          </a:p>
          <a:p>
            <a:pPr marL="0" indent="0" algn="just" eaLnBrk="1" hangingPunct="1">
              <a:buFont typeface="Times New Roman" pitchFamily="18" charset="0"/>
              <a:buNone/>
              <a:defRPr/>
            </a:pPr>
            <a:r>
              <a:rPr lang="en-US" altLang="en-US" sz="1800" dirty="0">
                <a:latin typeface="Times New Roman" panose="02020603050405020304" pitchFamily="18" charset="0"/>
                <a:ea typeface="Calibri" pitchFamily="34" charset="0"/>
                <a:cs typeface="Times New Roman" panose="02020603050405020304" pitchFamily="18" charset="0"/>
              </a:rPr>
              <a:t>      women.</a:t>
            </a:r>
          </a:p>
        </p:txBody>
      </p:sp>
      <p:pic>
        <p:nvPicPr>
          <p:cNvPr id="60420"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71852" y="5649662"/>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1" name="Slide Number Placeholder 1"/>
          <p:cNvSpPr>
            <a:spLocks noGrp="1"/>
          </p:cNvSpPr>
          <p:nvPr>
            <p:ph type="sldNum" sz="quarter" idx="11"/>
          </p:nvPr>
        </p:nvSpPr>
        <p:spPr>
          <a:xfrm>
            <a:off x="6457950" y="608330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F4C63A15-68BB-4B29-94CB-4B32AD54CA3E}" type="slidenum">
              <a:rPr lang="en-US" altLang="en-US" sz="1200" b="1" smtClean="0">
                <a:solidFill>
                  <a:schemeClr val="tx1"/>
                </a:solidFill>
              </a:rPr>
              <a:pPr algn="r">
                <a:lnSpc>
                  <a:spcPct val="100000"/>
                </a:lnSpc>
                <a:spcBef>
                  <a:spcPct val="0"/>
                </a:spcBef>
                <a:buFontTx/>
                <a:buNone/>
              </a:pPr>
              <a:t>137</a:t>
            </a:fld>
            <a:endParaRPr lang="en-US" altLang="en-US" sz="1200" b="1" dirty="0" smtClean="0">
              <a:solidFill>
                <a:schemeClr val="tx1"/>
              </a:solidFill>
            </a:endParaRPr>
          </a:p>
        </p:txBody>
      </p:sp>
    </p:spTree>
    <p:extLst>
      <p:ext uri="{BB962C8B-B14F-4D97-AF65-F5344CB8AC3E}">
        <p14:creationId xmlns:p14="http://schemas.microsoft.com/office/powerpoint/2010/main" xmlns="" val="117241489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0"/>
            <a:ext cx="9144000" cy="620713"/>
          </a:xfrm>
          <a:solidFill>
            <a:schemeClr val="bg1">
              <a:lumMod val="85000"/>
            </a:schemeClr>
          </a:solidFill>
        </p:spPr>
        <p:txBody>
          <a:bodyPr/>
          <a:lstStyle/>
          <a:p>
            <a:pPr eaLnBrk="1" hangingPunct="1"/>
            <a:r>
              <a:rPr lang="en-US" altLang="en-US" sz="2000" b="1" dirty="0" smtClean="0">
                <a:latin typeface="Times New Roman" panose="02020603050405020304" pitchFamily="18" charset="0"/>
                <a:cs typeface="Times New Roman" panose="02020603050405020304" pitchFamily="18" charset="0"/>
              </a:rPr>
              <a:t>COMPLIANC AREA: MUNICIPAL PERFORMANCE MONITORING (CONT.)</a:t>
            </a:r>
            <a:endParaRPr lang="en-US" altLang="en-US" sz="1800" b="1" i="1" dirty="0" smtClean="0">
              <a:latin typeface="Times New Roman" panose="02020603050405020304" pitchFamily="18" charset="0"/>
              <a:cs typeface="Times New Roman" panose="02020603050405020304" pitchFamily="18" charset="0"/>
            </a:endParaRPr>
          </a:p>
        </p:txBody>
      </p:sp>
      <p:graphicFrame>
        <p:nvGraphicFramePr>
          <p:cNvPr id="2" name="Content Placeholder 1"/>
          <p:cNvGraphicFramePr>
            <a:graphicFrameLocks noGrp="1"/>
          </p:cNvGraphicFramePr>
          <p:nvPr>
            <p:ph idx="1"/>
          </p:nvPr>
        </p:nvGraphicFramePr>
        <p:xfrm>
          <a:off x="250825" y="560388"/>
          <a:ext cx="8558212" cy="5348292"/>
        </p:xfrm>
        <a:graphic>
          <a:graphicData uri="http://schemas.openxmlformats.org/drawingml/2006/table">
            <a:tbl>
              <a:tblPr firstRow="1" bandRow="1">
                <a:tableStyleId>{5C22544A-7EE6-4342-B048-85BDC9FD1C3A}</a:tableStyleId>
              </a:tblPr>
              <a:tblGrid>
                <a:gridCol w="144085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512168">
                  <a:extLst>
                    <a:ext uri="{9D8B030D-6E8A-4147-A177-3AD203B41FA5}">
                      <a16:colId xmlns:a16="http://schemas.microsoft.com/office/drawing/2014/main" xmlns="" val="20002"/>
                    </a:ext>
                  </a:extLst>
                </a:gridCol>
                <a:gridCol w="3876998">
                  <a:extLst>
                    <a:ext uri="{9D8B030D-6E8A-4147-A177-3AD203B41FA5}">
                      <a16:colId xmlns:a16="http://schemas.microsoft.com/office/drawing/2014/main" xmlns="" val="20003"/>
                    </a:ext>
                  </a:extLst>
                </a:gridCol>
              </a:tblGrid>
              <a:tr h="304796">
                <a:tc>
                  <a:txBody>
                    <a:bodyPr/>
                    <a:lstStyle/>
                    <a:p>
                      <a:r>
                        <a:rPr lang="en-ZA" sz="1400" dirty="0" smtClean="0">
                          <a:latin typeface="Times New Roman" panose="02020603050405020304" pitchFamily="18" charset="0"/>
                          <a:cs typeface="Times New Roman" panose="02020603050405020304" pitchFamily="18" charset="0"/>
                        </a:rPr>
                        <a:t>Municipality</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r>
                        <a:rPr lang="en-ZA" sz="1400" dirty="0" smtClean="0">
                          <a:latin typeface="Times New Roman" panose="02020603050405020304" pitchFamily="18" charset="0"/>
                          <a:cs typeface="Times New Roman" panose="02020603050405020304" pitchFamily="18" charset="0"/>
                        </a:rPr>
                        <a:t>Position/s</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r>
                        <a:rPr lang="en-ZA" sz="1400" dirty="0" smtClean="0">
                          <a:latin typeface="Times New Roman" panose="02020603050405020304" pitchFamily="18" charset="0"/>
                          <a:cs typeface="Times New Roman" panose="02020603050405020304" pitchFamily="18" charset="0"/>
                        </a:rPr>
                        <a:t>Vacancy date</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r>
                        <a:rPr lang="en-ZA" sz="1400" dirty="0" smtClean="0">
                          <a:latin typeface="Times New Roman" panose="02020603050405020304" pitchFamily="18" charset="0"/>
                          <a:cs typeface="Times New Roman" panose="02020603050405020304" pitchFamily="18" charset="0"/>
                        </a:rPr>
                        <a:t>Progress to date</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extLst>
                  <a:ext uri="{0D108BD9-81ED-4DB2-BD59-A6C34878D82A}">
                    <a16:rowId xmlns:a16="http://schemas.microsoft.com/office/drawing/2014/main" xmlns="" val="10000"/>
                  </a:ext>
                </a:extLst>
              </a:tr>
              <a:tr h="775266">
                <a:tc>
                  <a:txBody>
                    <a:bodyPr/>
                    <a:lstStyle/>
                    <a:p>
                      <a:r>
                        <a:rPr lang="en-ZA" sz="1400" dirty="0" smtClean="0">
                          <a:latin typeface="Times New Roman" panose="02020603050405020304" pitchFamily="18" charset="0"/>
                          <a:cs typeface="Times New Roman" panose="02020603050405020304" pitchFamily="18" charset="0"/>
                        </a:rPr>
                        <a:t>Mangaung Metro</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r>
                        <a:rPr lang="en-ZA" sz="1400" dirty="0" smtClean="0">
                          <a:latin typeface="Times New Roman" panose="02020603050405020304" pitchFamily="18" charset="0"/>
                          <a:cs typeface="Times New Roman" panose="02020603050405020304" pitchFamily="18" charset="0"/>
                        </a:rPr>
                        <a:t>Head: Strategic</a:t>
                      </a:r>
                      <a:r>
                        <a:rPr lang="en-ZA" sz="1400" baseline="0" dirty="0" smtClean="0">
                          <a:latin typeface="Times New Roman" panose="02020603050405020304" pitchFamily="18" charset="0"/>
                          <a:cs typeface="Times New Roman" panose="02020603050405020304" pitchFamily="18" charset="0"/>
                        </a:rPr>
                        <a:t> Projects &amp; Service Delivery</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r>
                        <a:rPr lang="en-ZA" sz="1400" dirty="0" smtClean="0">
                          <a:latin typeface="Times New Roman" panose="02020603050405020304" pitchFamily="18" charset="0"/>
                          <a:cs typeface="Times New Roman" panose="02020603050405020304" pitchFamily="18" charset="0"/>
                        </a:rPr>
                        <a:t>02 January 2017</a:t>
                      </a:r>
                      <a:r>
                        <a:rPr lang="en-ZA" sz="1400" baseline="0" dirty="0" smtClean="0">
                          <a:latin typeface="Times New Roman" panose="02020603050405020304" pitchFamily="18" charset="0"/>
                          <a:cs typeface="Times New Roman" panose="02020603050405020304" pitchFamily="18" charset="0"/>
                        </a:rPr>
                        <a:t> </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dirty="0" smtClean="0">
                          <a:latin typeface="Times New Roman" panose="02020603050405020304" pitchFamily="18" charset="0"/>
                          <a:cs typeface="Times New Roman" panose="02020603050405020304" pitchFamily="18" charset="0"/>
                        </a:rPr>
                        <a:t>Not yet advertised. (Filling of post has been put on hold due to financial constraints)</a:t>
                      </a:r>
                    </a:p>
                    <a:p>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extLst>
                  <a:ext uri="{0D108BD9-81ED-4DB2-BD59-A6C34878D82A}">
                    <a16:rowId xmlns:a16="http://schemas.microsoft.com/office/drawing/2014/main" xmlns="" val="10001"/>
                  </a:ext>
                </a:extLst>
              </a:tr>
              <a:tr h="827527">
                <a:tc rowSpan="3">
                  <a:txBody>
                    <a:bodyPr/>
                    <a:lstStyle/>
                    <a:p>
                      <a:r>
                        <a:rPr lang="en-ZA" sz="1400" dirty="0" smtClean="0">
                          <a:solidFill>
                            <a:schemeClr val="tx1"/>
                          </a:solidFill>
                          <a:latin typeface="Times New Roman" panose="02020603050405020304" pitchFamily="18" charset="0"/>
                          <a:cs typeface="Times New Roman" panose="02020603050405020304" pitchFamily="18" charset="0"/>
                        </a:rPr>
                        <a:t>Masilonyana</a:t>
                      </a:r>
                      <a:r>
                        <a:rPr lang="en-ZA" sz="1400" baseline="0" dirty="0" smtClean="0">
                          <a:solidFill>
                            <a:schemeClr val="tx1"/>
                          </a:solidFill>
                          <a:latin typeface="Times New Roman" panose="02020603050405020304" pitchFamily="18" charset="0"/>
                          <a:cs typeface="Times New Roman" panose="02020603050405020304" pitchFamily="18" charset="0"/>
                        </a:rPr>
                        <a:t> LM</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Chief Financial Officer</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01 November</a:t>
                      </a:r>
                      <a:r>
                        <a:rPr lang="en-ZA" sz="1400" baseline="0" dirty="0" smtClean="0">
                          <a:solidFill>
                            <a:schemeClr val="tx1"/>
                          </a:solidFill>
                          <a:latin typeface="Times New Roman" panose="02020603050405020304" pitchFamily="18" charset="0"/>
                          <a:cs typeface="Times New Roman" panose="02020603050405020304" pitchFamily="18" charset="0"/>
                        </a:rPr>
                        <a:t> 2018</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dirty="0" smtClean="0">
                          <a:solidFill>
                            <a:schemeClr val="tx1"/>
                          </a:solidFill>
                          <a:latin typeface="Times New Roman" panose="02020603050405020304" pitchFamily="18" charset="0"/>
                          <a:ea typeface="Calibri"/>
                          <a:cs typeface="Times New Roman" panose="02020603050405020304" pitchFamily="18" charset="0"/>
                        </a:rPr>
                        <a:t>Not yet advertised. Interviews were</a:t>
                      </a:r>
                      <a:r>
                        <a:rPr lang="en-US" sz="1400" baseline="0" dirty="0" smtClean="0">
                          <a:solidFill>
                            <a:schemeClr val="tx1"/>
                          </a:solidFill>
                          <a:latin typeface="Times New Roman" panose="02020603050405020304" pitchFamily="18" charset="0"/>
                          <a:ea typeface="Calibri"/>
                          <a:cs typeface="Times New Roman" panose="02020603050405020304" pitchFamily="18" charset="0"/>
                        </a:rPr>
                        <a:t> scheduled for 29</a:t>
                      </a:r>
                      <a:r>
                        <a:rPr lang="en-US" sz="14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US" sz="1400" baseline="0" dirty="0" smtClean="0">
                          <a:solidFill>
                            <a:schemeClr val="tx1"/>
                          </a:solidFill>
                          <a:latin typeface="Times New Roman" panose="02020603050405020304" pitchFamily="18" charset="0"/>
                          <a:ea typeface="Calibri"/>
                          <a:cs typeface="Times New Roman" panose="02020603050405020304" pitchFamily="18" charset="0"/>
                        </a:rPr>
                        <a:t> November 2019, rescheduled. </a:t>
                      </a:r>
                      <a:r>
                        <a:rPr kumimoji="0" lang="en-ZA" sz="1400" b="0" i="0" u="none" strike="noStrike"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N</a:t>
                      </a:r>
                      <a:r>
                        <a:rPr kumimoji="0" lang="en-ZA"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o progress to date.</a:t>
                      </a:r>
                      <a:endParaRPr lang="en-US" sz="1400" dirty="0" smtClean="0">
                        <a:solidFill>
                          <a:schemeClr val="tx1"/>
                        </a:solidFill>
                        <a:latin typeface="Times New Roman" panose="02020603050405020304" pitchFamily="18" charset="0"/>
                        <a:ea typeface="Calibri"/>
                        <a:cs typeface="Times New Roman" panose="02020603050405020304" pitchFamily="18" charset="0"/>
                      </a:endParaRPr>
                    </a:p>
                  </a:txBody>
                  <a:tcPr marT="45718" marB="45718"/>
                </a:tc>
                <a:extLst>
                  <a:ext uri="{0D108BD9-81ED-4DB2-BD59-A6C34878D82A}">
                    <a16:rowId xmlns:a16="http://schemas.microsoft.com/office/drawing/2014/main" xmlns="" val="10002"/>
                  </a:ext>
                </a:extLst>
              </a:tr>
              <a:tr h="736091">
                <a:tc vMerge="1">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solidFill>
                            <a:schemeClr val="tx1"/>
                          </a:solidFill>
                          <a:latin typeface="Times New Roman" panose="02020603050405020304" pitchFamily="18" charset="0"/>
                          <a:ea typeface="Calibri"/>
                          <a:cs typeface="Times New Roman" panose="02020603050405020304" pitchFamily="18" charset="0"/>
                        </a:rPr>
                        <a:t>Director: Planning Services</a:t>
                      </a: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aseline="0" dirty="0" smtClean="0">
                          <a:latin typeface="Times New Roman" panose="02020603050405020304" pitchFamily="18" charset="0"/>
                          <a:ea typeface="Calibri"/>
                          <a:cs typeface="Times New Roman" panose="02020603050405020304" pitchFamily="18" charset="0"/>
                        </a:rPr>
                        <a:t>Post created 30 June 2015</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ZA" sz="1400" kern="1200" dirty="0" smtClean="0">
                          <a:solidFill>
                            <a:schemeClr val="tx1"/>
                          </a:solidFill>
                          <a:latin typeface="Times New Roman" panose="02020603050405020304" pitchFamily="18" charset="0"/>
                          <a:ea typeface="Calibri"/>
                          <a:cs typeface="Times New Roman" panose="02020603050405020304" pitchFamily="18" charset="0"/>
                        </a:rPr>
                        <a:t>Posts advertised on</a:t>
                      </a:r>
                      <a:r>
                        <a:rPr lang="en-ZA" sz="1400" kern="1200" baseline="0" dirty="0" smtClean="0">
                          <a:solidFill>
                            <a:schemeClr val="tx1"/>
                          </a:solidFill>
                          <a:latin typeface="Times New Roman" panose="02020603050405020304" pitchFamily="18" charset="0"/>
                          <a:ea typeface="Calibri"/>
                          <a:cs typeface="Times New Roman" panose="02020603050405020304" pitchFamily="18" charset="0"/>
                        </a:rPr>
                        <a:t> 11</a:t>
                      </a:r>
                      <a:r>
                        <a:rPr lang="en-ZA" sz="140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ZA" sz="1400" kern="1200" baseline="0" dirty="0" smtClean="0">
                          <a:solidFill>
                            <a:schemeClr val="tx1"/>
                          </a:solidFill>
                          <a:latin typeface="Times New Roman" panose="02020603050405020304" pitchFamily="18" charset="0"/>
                          <a:ea typeface="Calibri"/>
                          <a:cs typeface="Times New Roman" panose="02020603050405020304" pitchFamily="18" charset="0"/>
                        </a:rPr>
                        <a:t> June 2017 in the Sunday World and Sowetan 12</a:t>
                      </a:r>
                      <a:r>
                        <a:rPr lang="en-ZA" sz="140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ZA" sz="1400" kern="1200" baseline="0" dirty="0" smtClean="0">
                          <a:solidFill>
                            <a:schemeClr val="tx1"/>
                          </a:solidFill>
                          <a:latin typeface="Times New Roman" panose="02020603050405020304" pitchFamily="18" charset="0"/>
                          <a:ea typeface="Calibri"/>
                          <a:cs typeface="Times New Roman" panose="02020603050405020304" pitchFamily="18" charset="0"/>
                        </a:rPr>
                        <a:t> June 2017.  No Progress to date. </a:t>
                      </a:r>
                      <a:endParaRPr lang="en-US" sz="1400" dirty="0" smtClean="0">
                        <a:solidFill>
                          <a:schemeClr val="tx1"/>
                        </a:solidFill>
                        <a:latin typeface="Times New Roman" panose="02020603050405020304" pitchFamily="18" charset="0"/>
                        <a:ea typeface="Calibri"/>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490727">
                <a:tc vMerge="1">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400" dirty="0" smtClean="0">
                          <a:solidFill>
                            <a:schemeClr val="tx1"/>
                          </a:solidFill>
                          <a:latin typeface="Times New Roman" panose="02020603050405020304" pitchFamily="18" charset="0"/>
                          <a:ea typeface="Calibri"/>
                          <a:cs typeface="Times New Roman" panose="02020603050405020304" pitchFamily="18" charset="0"/>
                        </a:rPr>
                        <a:t>Director: Corporate Services</a:t>
                      </a:r>
                      <a:endParaRPr lang="en-US" sz="1400" dirty="0" smtClean="0">
                        <a:solidFill>
                          <a:schemeClr val="tx1"/>
                        </a:solidFill>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a:lnSpc>
                          <a:spcPct val="115000"/>
                        </a:lnSpc>
                        <a:spcAft>
                          <a:spcPts val="0"/>
                        </a:spcAft>
                      </a:pPr>
                      <a:r>
                        <a:rPr lang="en-ZA" sz="1400" dirty="0" smtClean="0">
                          <a:latin typeface="Times New Roman" panose="02020603050405020304" pitchFamily="18" charset="0"/>
                          <a:ea typeface="Calibri"/>
                          <a:cs typeface="Times New Roman" panose="02020603050405020304" pitchFamily="18" charset="0"/>
                        </a:rPr>
                        <a:t>01 August 2020</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b="0" i="0" dirty="0" smtClean="0">
                          <a:solidFill>
                            <a:schemeClr val="tx1"/>
                          </a:solidFill>
                          <a:latin typeface="Times New Roman" panose="02020603050405020304" pitchFamily="18" charset="0"/>
                          <a:ea typeface="Calibri"/>
                          <a:cs typeface="Times New Roman" panose="02020603050405020304" pitchFamily="18" charset="0"/>
                        </a:rPr>
                        <a:t>Not yet advertised.</a:t>
                      </a:r>
                    </a:p>
                  </a:txBody>
                  <a:tcPr marL="68580" marR="68580" marT="0" marB="0"/>
                </a:tc>
                <a:extLst>
                  <a:ext uri="{0D108BD9-81ED-4DB2-BD59-A6C34878D82A}">
                    <a16:rowId xmlns:a16="http://schemas.microsoft.com/office/drawing/2014/main" xmlns="" val="10004"/>
                  </a:ext>
                </a:extLst>
              </a:tr>
              <a:tr h="741698">
                <a:tc rowSpan="3">
                  <a:txBody>
                    <a:bodyPr/>
                    <a:lstStyle/>
                    <a:p>
                      <a:r>
                        <a:rPr lang="en-ZA" sz="1400" dirty="0" smtClean="0">
                          <a:solidFill>
                            <a:schemeClr val="tx1"/>
                          </a:solidFill>
                          <a:latin typeface="Times New Roman" panose="02020603050405020304" pitchFamily="18" charset="0"/>
                          <a:cs typeface="Times New Roman" panose="02020603050405020304" pitchFamily="18" charset="0"/>
                        </a:rPr>
                        <a:t>Nala LM</a:t>
                      </a:r>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pPr>
                        <a:lnSpc>
                          <a:spcPct val="115000"/>
                        </a:lnSpc>
                        <a:spcAft>
                          <a:spcPts val="0"/>
                        </a:spcAft>
                      </a:pPr>
                      <a:r>
                        <a:rPr lang="en-ZA" sz="1400" dirty="0">
                          <a:latin typeface="Times New Roman" panose="02020603050405020304" pitchFamily="18" charset="0"/>
                          <a:ea typeface="Calibri"/>
                          <a:cs typeface="Times New Roman" panose="02020603050405020304" pitchFamily="18" charset="0"/>
                        </a:rPr>
                        <a:t>Director: Public </a:t>
                      </a:r>
                      <a:r>
                        <a:rPr lang="en-ZA" sz="1400" dirty="0" smtClean="0">
                          <a:latin typeface="Times New Roman" panose="02020603050405020304" pitchFamily="18" charset="0"/>
                          <a:ea typeface="Calibri"/>
                          <a:cs typeface="Times New Roman" panose="02020603050405020304" pitchFamily="18" charset="0"/>
                        </a:rPr>
                        <a:t> Safety </a:t>
                      </a:r>
                      <a:r>
                        <a:rPr lang="en-ZA" sz="1400" dirty="0">
                          <a:latin typeface="Times New Roman" panose="02020603050405020304" pitchFamily="18" charset="0"/>
                          <a:ea typeface="Calibri"/>
                          <a:cs typeface="Times New Roman" panose="02020603050405020304" pitchFamily="18" charset="0"/>
                        </a:rPr>
                        <a:t>and Social Services</a:t>
                      </a:r>
                      <a:endParaRPr lang="en-US" sz="1400" dirty="0">
                        <a:latin typeface="Times New Roman" panose="02020603050405020304" pitchFamily="18" charset="0"/>
                        <a:ea typeface="Calibri"/>
                        <a:cs typeface="Times New Roman" panose="02020603050405020304" pitchFamily="18" charset="0"/>
                      </a:endParaRPr>
                    </a:p>
                  </a:txBody>
                  <a:tcPr marL="68585" marR="68585" marT="0" marB="0"/>
                </a:tc>
                <a:tc>
                  <a:txBody>
                    <a:bodyPr/>
                    <a:lstStyle/>
                    <a:p>
                      <a:pPr>
                        <a:lnSpc>
                          <a:spcPct val="115000"/>
                        </a:lnSpc>
                        <a:spcAft>
                          <a:spcPts val="0"/>
                        </a:spcAft>
                      </a:pPr>
                      <a:r>
                        <a:rPr lang="en-ZA" sz="1400" dirty="0">
                          <a:latin typeface="Times New Roman" panose="02020603050405020304" pitchFamily="18" charset="0"/>
                          <a:ea typeface="Calibri"/>
                          <a:cs typeface="Times New Roman" panose="02020603050405020304" pitchFamily="18" charset="0"/>
                        </a:rPr>
                        <a:t>July 2013</a:t>
                      </a:r>
                      <a:endParaRPr lang="en-US" sz="1400" dirty="0">
                        <a:latin typeface="Times New Roman" panose="02020603050405020304" pitchFamily="18" charset="0"/>
                        <a:ea typeface="Calibri"/>
                        <a:cs typeface="Times New Roman" panose="02020603050405020304" pitchFamily="18" charset="0"/>
                      </a:endParaRPr>
                    </a:p>
                  </a:txBody>
                  <a:tcPr marL="68585" marR="68585"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ZA" sz="1400" kern="1200" dirty="0" smtClean="0">
                          <a:solidFill>
                            <a:schemeClr val="tx1"/>
                          </a:solidFill>
                          <a:latin typeface="Times New Roman" panose="02020603050405020304" pitchFamily="18" charset="0"/>
                          <a:ea typeface="Calibri"/>
                          <a:cs typeface="Times New Roman" panose="02020603050405020304" pitchFamily="18" charset="0"/>
                        </a:rPr>
                        <a:t>Post </a:t>
                      </a:r>
                      <a:r>
                        <a:rPr lang="en-ZA" sz="1400" kern="1200" dirty="0">
                          <a:solidFill>
                            <a:schemeClr val="tx1"/>
                          </a:solidFill>
                          <a:latin typeface="Times New Roman" panose="02020603050405020304" pitchFamily="18" charset="0"/>
                          <a:ea typeface="Calibri"/>
                          <a:cs typeface="Times New Roman" panose="02020603050405020304" pitchFamily="18" charset="0"/>
                        </a:rPr>
                        <a:t>not </a:t>
                      </a:r>
                      <a:r>
                        <a:rPr lang="en-ZA" sz="1400" kern="1200" dirty="0" smtClean="0">
                          <a:solidFill>
                            <a:schemeClr val="tx1"/>
                          </a:solidFill>
                          <a:latin typeface="Times New Roman" panose="02020603050405020304" pitchFamily="18" charset="0"/>
                          <a:ea typeface="Calibri"/>
                          <a:cs typeface="Times New Roman" panose="02020603050405020304" pitchFamily="18" charset="0"/>
                        </a:rPr>
                        <a:t>yet advertised</a:t>
                      </a:r>
                      <a:r>
                        <a:rPr lang="en-ZA" sz="1400" dirty="0" smtClean="0">
                          <a:solidFill>
                            <a:schemeClr val="tx1"/>
                          </a:solidFill>
                          <a:latin typeface="Times New Roman" panose="02020603050405020304" pitchFamily="18" charset="0"/>
                          <a:ea typeface="Calibri"/>
                          <a:cs typeface="Times New Roman" panose="02020603050405020304" pitchFamily="18" charset="0"/>
                        </a:rPr>
                        <a:t>. To be removed from the staff establishment. </a:t>
                      </a:r>
                      <a:r>
                        <a:rPr lang="en-ZA" sz="1400" b="0" i="0" u="none" strike="noStrike" baseline="0" dirty="0" smtClean="0">
                          <a:solidFill>
                            <a:schemeClr val="tx1"/>
                          </a:solidFill>
                          <a:effectLst/>
                          <a:latin typeface="Times New Roman" panose="02020603050405020304" pitchFamily="18" charset="0"/>
                          <a:cs typeface="Times New Roman" panose="02020603050405020304" pitchFamily="18" charset="0"/>
                        </a:rPr>
                        <a:t>No progress to date.</a:t>
                      </a:r>
                      <a:endParaRPr lang="en-ZA" sz="14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marL="68585" marR="68585" marT="0" marB="0"/>
                </a:tc>
                <a:extLst>
                  <a:ext uri="{0D108BD9-81ED-4DB2-BD59-A6C34878D82A}">
                    <a16:rowId xmlns:a16="http://schemas.microsoft.com/office/drawing/2014/main" xmlns="" val="10005"/>
                  </a:ext>
                </a:extLst>
              </a:tr>
              <a:tr h="490727">
                <a:tc vMerge="1">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Director: Technical Services</a:t>
                      </a:r>
                    </a:p>
                  </a:txBody>
                  <a:tcPr marL="68585" marR="68585" marT="0" marB="0"/>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July 2016</a:t>
                      </a:r>
                      <a:endParaRPr lang="en-US" sz="1400" dirty="0">
                        <a:solidFill>
                          <a:schemeClr val="tx1"/>
                        </a:solidFill>
                        <a:latin typeface="Times New Roman" panose="02020603050405020304" pitchFamily="18" charset="0"/>
                        <a:ea typeface="Calibri"/>
                        <a:cs typeface="Times New Roman" panose="02020603050405020304" pitchFamily="18" charset="0"/>
                      </a:endParaRPr>
                    </a:p>
                  </a:txBody>
                  <a:tcPr marL="68585" marR="68585"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tx1"/>
                          </a:solidFill>
                          <a:latin typeface="Times New Roman" panose="02020603050405020304" pitchFamily="18" charset="0"/>
                          <a:ea typeface="Calibri"/>
                          <a:cs typeface="Times New Roman" panose="02020603050405020304" pitchFamily="18" charset="0"/>
                        </a:rPr>
                        <a:t>Advertised on the 06</a:t>
                      </a:r>
                      <a:r>
                        <a:rPr lang="en-US" sz="140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US" sz="1400" kern="1200" dirty="0" smtClean="0">
                          <a:solidFill>
                            <a:schemeClr val="tx1"/>
                          </a:solidFill>
                          <a:latin typeface="Times New Roman" panose="02020603050405020304" pitchFamily="18" charset="0"/>
                          <a:ea typeface="Calibri"/>
                          <a:cs typeface="Times New Roman" panose="02020603050405020304" pitchFamily="18" charset="0"/>
                        </a:rPr>
                        <a:t> May 2018 in the City Press</a:t>
                      </a:r>
                      <a:r>
                        <a:rPr lang="en-US" sz="1400" kern="1200" baseline="0" dirty="0" smtClean="0">
                          <a:solidFill>
                            <a:schemeClr val="tx1"/>
                          </a:solidFill>
                          <a:latin typeface="Times New Roman" panose="02020603050405020304" pitchFamily="18" charset="0"/>
                          <a:ea typeface="Calibri"/>
                          <a:cs typeface="Times New Roman" panose="02020603050405020304" pitchFamily="18" charset="0"/>
                        </a:rPr>
                        <a:t> closing date 04</a:t>
                      </a:r>
                      <a:r>
                        <a:rPr lang="en-US" sz="140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US" sz="1400" kern="1200" baseline="0" dirty="0" smtClean="0">
                          <a:solidFill>
                            <a:schemeClr val="tx1"/>
                          </a:solidFill>
                          <a:latin typeface="Times New Roman" panose="02020603050405020304" pitchFamily="18" charset="0"/>
                          <a:ea typeface="Calibri"/>
                          <a:cs typeface="Times New Roman" panose="02020603050405020304" pitchFamily="18" charset="0"/>
                        </a:rPr>
                        <a:t> June 2018. N</a:t>
                      </a:r>
                      <a:r>
                        <a:rPr lang="en-US" sz="1400" kern="1200" dirty="0" smtClean="0">
                          <a:solidFill>
                            <a:schemeClr val="tx1"/>
                          </a:solidFill>
                          <a:latin typeface="Times New Roman" panose="02020603050405020304" pitchFamily="18" charset="0"/>
                          <a:ea typeface="Calibri"/>
                          <a:cs typeface="Times New Roman" panose="02020603050405020304" pitchFamily="18" charset="0"/>
                        </a:rPr>
                        <a:t>o progress to date.</a:t>
                      </a:r>
                    </a:p>
                  </a:txBody>
                  <a:tcPr marL="68585" marR="68585" marT="0" marB="0"/>
                </a:tc>
                <a:extLst>
                  <a:ext uri="{0D108BD9-81ED-4DB2-BD59-A6C34878D82A}">
                    <a16:rowId xmlns:a16="http://schemas.microsoft.com/office/drawing/2014/main" xmlns="" val="10006"/>
                  </a:ext>
                </a:extLst>
              </a:tr>
              <a:tr h="981455">
                <a:tc vMerge="1">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marT="45718" marB="45718"/>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400" dirty="0" smtClean="0">
                          <a:solidFill>
                            <a:schemeClr val="tx1"/>
                          </a:solidFill>
                          <a:latin typeface="Times New Roman" panose="02020603050405020304" pitchFamily="18" charset="0"/>
                          <a:ea typeface="Calibri"/>
                          <a:cs typeface="Times New Roman" panose="02020603050405020304" pitchFamily="18" charset="0"/>
                        </a:rPr>
                        <a:t>Director: Corporate Services</a:t>
                      </a:r>
                      <a:endParaRPr lang="en-US" sz="1400" dirty="0" smtClean="0">
                        <a:solidFill>
                          <a:schemeClr val="tx1"/>
                        </a:solidFill>
                        <a:latin typeface="Times New Roman" panose="02020603050405020304" pitchFamily="18" charset="0"/>
                        <a:ea typeface="Calibri"/>
                        <a:cs typeface="Times New Roman" panose="02020603050405020304" pitchFamily="18" charset="0"/>
                      </a:endParaRPr>
                    </a:p>
                  </a:txBody>
                  <a:tcPr marL="68585" marR="68585" marT="0" marB="0"/>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01 June 2018</a:t>
                      </a:r>
                      <a:endParaRPr lang="en-US" sz="1400" dirty="0">
                        <a:solidFill>
                          <a:schemeClr val="tx1"/>
                        </a:solidFill>
                        <a:latin typeface="Times New Roman" panose="02020603050405020304" pitchFamily="18" charset="0"/>
                        <a:ea typeface="Calibri"/>
                        <a:cs typeface="Times New Roman" panose="02020603050405020304" pitchFamily="18" charset="0"/>
                      </a:endParaRPr>
                    </a:p>
                  </a:txBody>
                  <a:tcPr marL="68585" marR="68585"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kern="1200" dirty="0" smtClean="0">
                          <a:solidFill>
                            <a:schemeClr val="tx1"/>
                          </a:solidFill>
                          <a:latin typeface="Times New Roman" panose="02020603050405020304" pitchFamily="18" charset="0"/>
                          <a:ea typeface="Calibri"/>
                          <a:cs typeface="Times New Roman" panose="02020603050405020304" pitchFamily="18" charset="0"/>
                        </a:rPr>
                        <a:t>Advertised on the 25</a:t>
                      </a:r>
                      <a:r>
                        <a:rPr lang="en-US" sz="140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US" sz="1400" kern="1200" dirty="0" smtClean="0">
                          <a:solidFill>
                            <a:schemeClr val="tx1"/>
                          </a:solidFill>
                          <a:latin typeface="Times New Roman" panose="02020603050405020304" pitchFamily="18" charset="0"/>
                          <a:ea typeface="Calibri"/>
                          <a:cs typeface="Times New Roman" panose="02020603050405020304" pitchFamily="18" charset="0"/>
                        </a:rPr>
                        <a:t> March 2018 in the Sunday Times.</a:t>
                      </a:r>
                      <a:r>
                        <a:rPr lang="en-US" sz="1400" b="0" kern="1200" baseline="0" dirty="0" smtClean="0">
                          <a:solidFill>
                            <a:schemeClr val="tx1"/>
                          </a:solidFill>
                          <a:latin typeface="Times New Roman" panose="02020603050405020304" pitchFamily="18" charset="0"/>
                          <a:ea typeface="Calibri"/>
                          <a:cs typeface="Times New Roman" panose="02020603050405020304" pitchFamily="18" charset="0"/>
                        </a:rPr>
                        <a:t> Interviews held on the 12</a:t>
                      </a:r>
                      <a:r>
                        <a:rPr lang="en-US" sz="1400" b="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US" sz="1400" b="0" kern="1200" baseline="0" dirty="0" smtClean="0">
                          <a:solidFill>
                            <a:schemeClr val="tx1"/>
                          </a:solidFill>
                          <a:latin typeface="Times New Roman" panose="02020603050405020304" pitchFamily="18" charset="0"/>
                          <a:ea typeface="Calibri"/>
                          <a:cs typeface="Times New Roman" panose="02020603050405020304" pitchFamily="18" charset="0"/>
                        </a:rPr>
                        <a:t> July 2019 and appointment was invalidated by MEC. No progress to date</a:t>
                      </a:r>
                      <a:endParaRPr lang="en-ZA" sz="14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marL="68585" marR="68585" marT="0" marB="0"/>
                </a:tc>
                <a:extLst>
                  <a:ext uri="{0D108BD9-81ED-4DB2-BD59-A6C34878D82A}">
                    <a16:rowId xmlns:a16="http://schemas.microsoft.com/office/drawing/2014/main" xmlns="" val="10007"/>
                  </a:ext>
                </a:extLst>
              </a:tr>
            </a:tbl>
          </a:graphicData>
        </a:graphic>
      </p:graphicFrame>
      <p:pic>
        <p:nvPicPr>
          <p:cNvPr id="61486"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1898" y="5955308"/>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7" name="Slide Number Placeholder 1"/>
          <p:cNvSpPr>
            <a:spLocks noGrp="1"/>
          </p:cNvSpPr>
          <p:nvPr>
            <p:ph type="sldNum" sz="quarter" idx="11"/>
          </p:nvPr>
        </p:nvSpPr>
        <p:spPr>
          <a:xfrm>
            <a:off x="8236673" y="6083298"/>
            <a:ext cx="557354"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FC67E055-EAE0-481A-8966-F0F9C3190689}" type="slidenum">
              <a:rPr lang="en-US" altLang="en-US" sz="1200" b="1" smtClean="0">
                <a:solidFill>
                  <a:schemeClr val="tx1"/>
                </a:solidFill>
              </a:rPr>
              <a:pPr algn="r">
                <a:lnSpc>
                  <a:spcPct val="100000"/>
                </a:lnSpc>
                <a:spcBef>
                  <a:spcPct val="0"/>
                </a:spcBef>
                <a:buFontTx/>
                <a:buNone/>
              </a:pPr>
              <a:t>138</a:t>
            </a:fld>
            <a:endParaRPr lang="en-US" altLang="en-US" sz="1200" b="1" dirty="0" smtClean="0">
              <a:solidFill>
                <a:schemeClr val="tx1"/>
              </a:solidFill>
            </a:endParaRPr>
          </a:p>
        </p:txBody>
      </p:sp>
    </p:spTree>
    <p:extLst>
      <p:ext uri="{BB962C8B-B14F-4D97-AF65-F5344CB8AC3E}">
        <p14:creationId xmlns:p14="http://schemas.microsoft.com/office/powerpoint/2010/main" xmlns="" val="12939169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0"/>
            <a:ext cx="9144000" cy="620713"/>
          </a:xfrm>
          <a:solidFill>
            <a:schemeClr val="bg1">
              <a:lumMod val="85000"/>
            </a:schemeClr>
          </a:solidFill>
        </p:spPr>
        <p:txBody>
          <a:bodyPr/>
          <a:lstStyle/>
          <a:p>
            <a:pPr eaLnBrk="1" hangingPunct="1"/>
            <a:r>
              <a:rPr lang="en-US" altLang="en-US" sz="2000" b="1" dirty="0" smtClean="0">
                <a:latin typeface="Times New Roman" panose="02020603050405020304" pitchFamily="18" charset="0"/>
                <a:cs typeface="Times New Roman" panose="02020603050405020304" pitchFamily="18" charset="0"/>
              </a:rPr>
              <a:t>COMPLIANC AREA: MUNICIPAL PERFORMANCE MONITORING (CONT.)</a:t>
            </a:r>
            <a:endParaRPr lang="en-US" altLang="en-US" sz="1800" b="1" i="1" dirty="0" smtClean="0">
              <a:latin typeface="Times New Roman" panose="02020603050405020304" pitchFamily="18" charset="0"/>
              <a:cs typeface="Times New Roman" panose="02020603050405020304" pitchFamily="18" charset="0"/>
            </a:endParaRPr>
          </a:p>
        </p:txBody>
      </p:sp>
      <p:graphicFrame>
        <p:nvGraphicFramePr>
          <p:cNvPr id="2" name="Content Placeholder 1"/>
          <p:cNvGraphicFramePr>
            <a:graphicFrameLocks noGrp="1"/>
          </p:cNvGraphicFramePr>
          <p:nvPr>
            <p:ph idx="1"/>
          </p:nvPr>
        </p:nvGraphicFramePr>
        <p:xfrm>
          <a:off x="215900" y="666750"/>
          <a:ext cx="8558212" cy="5441950"/>
        </p:xfrm>
        <a:graphic>
          <a:graphicData uri="http://schemas.openxmlformats.org/drawingml/2006/table">
            <a:tbl>
              <a:tblPr firstRow="1" bandRow="1">
                <a:tableStyleId>{5C22544A-7EE6-4342-B048-85BDC9FD1C3A}</a:tableStyleId>
              </a:tblPr>
              <a:tblGrid>
                <a:gridCol w="144085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512168">
                  <a:extLst>
                    <a:ext uri="{9D8B030D-6E8A-4147-A177-3AD203B41FA5}">
                      <a16:colId xmlns:a16="http://schemas.microsoft.com/office/drawing/2014/main" xmlns="" val="20002"/>
                    </a:ext>
                  </a:extLst>
                </a:gridCol>
                <a:gridCol w="3876998">
                  <a:extLst>
                    <a:ext uri="{9D8B030D-6E8A-4147-A177-3AD203B41FA5}">
                      <a16:colId xmlns:a16="http://schemas.microsoft.com/office/drawing/2014/main" xmlns="" val="20003"/>
                    </a:ext>
                  </a:extLst>
                </a:gridCol>
              </a:tblGrid>
              <a:tr h="370928">
                <a:tc>
                  <a:txBody>
                    <a:bodyPr/>
                    <a:lstStyle/>
                    <a:p>
                      <a:r>
                        <a:rPr lang="en-ZA" sz="1600" dirty="0" smtClean="0">
                          <a:latin typeface="Times New Roman" panose="02020603050405020304" pitchFamily="18" charset="0"/>
                          <a:cs typeface="Times New Roman" panose="02020603050405020304" pitchFamily="18" charset="0"/>
                        </a:rPr>
                        <a:t>Municipality</a:t>
                      </a:r>
                      <a:endParaRPr lang="en-ZA" sz="1600" dirty="0">
                        <a:solidFill>
                          <a:schemeClr val="tx1"/>
                        </a:solidFill>
                        <a:latin typeface="Times New Roman" panose="02020603050405020304" pitchFamily="18" charset="0"/>
                        <a:cs typeface="Times New Roman" panose="02020603050405020304" pitchFamily="18" charset="0"/>
                      </a:endParaRPr>
                    </a:p>
                  </a:txBody>
                  <a:tcPr marT="45728" marB="45728"/>
                </a:tc>
                <a:tc>
                  <a:txBody>
                    <a:bodyPr/>
                    <a:lstStyle/>
                    <a:p>
                      <a:r>
                        <a:rPr lang="en-ZA" sz="1600" dirty="0" smtClean="0">
                          <a:latin typeface="Times New Roman" panose="02020603050405020304" pitchFamily="18" charset="0"/>
                          <a:cs typeface="Times New Roman" panose="02020603050405020304" pitchFamily="18" charset="0"/>
                        </a:rPr>
                        <a:t>Position/s</a:t>
                      </a:r>
                      <a:endParaRPr lang="en-ZA" sz="1600" dirty="0">
                        <a:solidFill>
                          <a:schemeClr val="tx1"/>
                        </a:solidFill>
                        <a:latin typeface="Times New Roman" panose="02020603050405020304" pitchFamily="18" charset="0"/>
                        <a:cs typeface="Times New Roman" panose="02020603050405020304" pitchFamily="18" charset="0"/>
                      </a:endParaRPr>
                    </a:p>
                  </a:txBody>
                  <a:tcPr marT="45728" marB="45728"/>
                </a:tc>
                <a:tc>
                  <a:txBody>
                    <a:bodyPr/>
                    <a:lstStyle/>
                    <a:p>
                      <a:r>
                        <a:rPr lang="en-ZA" sz="1600" dirty="0" smtClean="0">
                          <a:latin typeface="Times New Roman" panose="02020603050405020304" pitchFamily="18" charset="0"/>
                          <a:cs typeface="Times New Roman" panose="02020603050405020304" pitchFamily="18" charset="0"/>
                        </a:rPr>
                        <a:t>Vacancy date</a:t>
                      </a:r>
                      <a:endParaRPr lang="en-ZA" sz="1600" dirty="0">
                        <a:solidFill>
                          <a:schemeClr val="tx1"/>
                        </a:solidFill>
                        <a:latin typeface="Times New Roman" panose="02020603050405020304" pitchFamily="18" charset="0"/>
                        <a:cs typeface="Times New Roman" panose="02020603050405020304" pitchFamily="18" charset="0"/>
                      </a:endParaRPr>
                    </a:p>
                  </a:txBody>
                  <a:tcPr marT="45728" marB="45728"/>
                </a:tc>
                <a:tc>
                  <a:txBody>
                    <a:bodyPr/>
                    <a:lstStyle/>
                    <a:p>
                      <a:r>
                        <a:rPr lang="en-ZA" sz="1600" dirty="0" smtClean="0">
                          <a:latin typeface="Times New Roman" panose="02020603050405020304" pitchFamily="18" charset="0"/>
                          <a:cs typeface="Times New Roman" panose="02020603050405020304" pitchFamily="18" charset="0"/>
                        </a:rPr>
                        <a:t>Progress to date</a:t>
                      </a:r>
                      <a:endParaRPr lang="en-ZA" sz="1600" dirty="0">
                        <a:solidFill>
                          <a:schemeClr val="tx1"/>
                        </a:solidFill>
                        <a:latin typeface="Times New Roman" panose="02020603050405020304" pitchFamily="18" charset="0"/>
                        <a:cs typeface="Times New Roman" panose="02020603050405020304" pitchFamily="18" charset="0"/>
                      </a:endParaRPr>
                    </a:p>
                  </a:txBody>
                  <a:tcPr marT="45728" marB="45728"/>
                </a:tc>
                <a:extLst>
                  <a:ext uri="{0D108BD9-81ED-4DB2-BD59-A6C34878D82A}">
                    <a16:rowId xmlns:a16="http://schemas.microsoft.com/office/drawing/2014/main" xmlns="" val="10000"/>
                  </a:ext>
                </a:extLst>
              </a:tr>
              <a:tr h="663209">
                <a:tc>
                  <a:txBody>
                    <a:bodyPr/>
                    <a:lstStyle/>
                    <a:p>
                      <a:r>
                        <a:rPr lang="en-ZA" sz="1600" dirty="0" smtClean="0">
                          <a:solidFill>
                            <a:schemeClr val="tx1"/>
                          </a:solidFill>
                          <a:latin typeface="Times New Roman" panose="02020603050405020304" pitchFamily="18" charset="0"/>
                          <a:cs typeface="Times New Roman" panose="02020603050405020304" pitchFamily="18" charset="0"/>
                        </a:rPr>
                        <a:t>Nketoana LM</a:t>
                      </a:r>
                      <a:endParaRPr lang="en-ZA" sz="1600" dirty="0">
                        <a:solidFill>
                          <a:schemeClr val="tx1"/>
                        </a:solidFill>
                        <a:latin typeface="Times New Roman" panose="02020603050405020304" pitchFamily="18" charset="0"/>
                        <a:cs typeface="Times New Roman" panose="02020603050405020304" pitchFamily="18" charset="0"/>
                      </a:endParaRPr>
                    </a:p>
                  </a:txBody>
                  <a:tcPr marT="45728" marB="45728"/>
                </a:tc>
                <a:tc>
                  <a:txBody>
                    <a:bodyPr/>
                    <a:lstStyle/>
                    <a:p>
                      <a:r>
                        <a:rPr lang="en-ZA" sz="1600" dirty="0" smtClean="0">
                          <a:solidFill>
                            <a:schemeClr val="tx1"/>
                          </a:solidFill>
                          <a:latin typeface="Times New Roman" panose="02020603050405020304" pitchFamily="18" charset="0"/>
                          <a:cs typeface="Times New Roman" panose="02020603050405020304" pitchFamily="18" charset="0"/>
                        </a:rPr>
                        <a:t>Municipal Manager</a:t>
                      </a:r>
                      <a:endParaRPr lang="en-ZA" sz="1600" dirty="0">
                        <a:solidFill>
                          <a:schemeClr val="tx1"/>
                        </a:solidFill>
                        <a:latin typeface="Times New Roman" panose="02020603050405020304" pitchFamily="18" charset="0"/>
                        <a:cs typeface="Times New Roman" panose="02020603050405020304" pitchFamily="18" charset="0"/>
                      </a:endParaRPr>
                    </a:p>
                  </a:txBody>
                  <a:tcPr marL="68577" marR="68577" marT="0" marB="0"/>
                </a:tc>
                <a:tc>
                  <a:txBody>
                    <a:bodyPr/>
                    <a:lstStyle/>
                    <a:p>
                      <a:endParaRPr lang="en-ZA" sz="1600" dirty="0">
                        <a:solidFill>
                          <a:schemeClr val="tx1"/>
                        </a:solidFill>
                        <a:latin typeface="Times New Roman" panose="02020603050405020304" pitchFamily="18" charset="0"/>
                        <a:cs typeface="Times New Roman" panose="02020603050405020304" pitchFamily="18" charset="0"/>
                      </a:endParaRPr>
                    </a:p>
                  </a:txBody>
                  <a:tcPr marL="68577" marR="68577"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Times New Roman" panose="02020603050405020304" pitchFamily="18" charset="0"/>
                          <a:ea typeface="Calibri"/>
                          <a:cs typeface="Times New Roman" panose="02020603050405020304" pitchFamily="18" charset="0"/>
                        </a:rPr>
                        <a:t>Interviews</a:t>
                      </a:r>
                      <a:r>
                        <a:rPr lang="en-US" sz="1600" baseline="0" dirty="0" smtClean="0">
                          <a:solidFill>
                            <a:schemeClr val="tx1"/>
                          </a:solidFill>
                          <a:latin typeface="Times New Roman" panose="02020603050405020304" pitchFamily="18" charset="0"/>
                          <a:ea typeface="Calibri"/>
                          <a:cs typeface="Times New Roman" panose="02020603050405020304" pitchFamily="18" charset="0"/>
                        </a:rPr>
                        <a:t> held, awaiting Council to pronounce on the recommended candidate</a:t>
                      </a:r>
                      <a:endParaRPr lang="en-US" sz="1600" dirty="0" smtClean="0">
                        <a:solidFill>
                          <a:schemeClr val="tx1"/>
                        </a:solidFill>
                        <a:latin typeface="Times New Roman" panose="02020603050405020304" pitchFamily="18" charset="0"/>
                        <a:ea typeface="Calibri"/>
                        <a:cs typeface="Times New Roman" panose="02020603050405020304" pitchFamily="18" charset="0"/>
                      </a:endParaRPr>
                    </a:p>
                  </a:txBody>
                  <a:tcPr marL="68577" marR="68577" marT="0" marB="0"/>
                </a:tc>
                <a:extLst>
                  <a:ext uri="{0D108BD9-81ED-4DB2-BD59-A6C34878D82A}">
                    <a16:rowId xmlns:a16="http://schemas.microsoft.com/office/drawing/2014/main" xmlns="" val="10001"/>
                  </a:ext>
                </a:extLst>
              </a:tr>
              <a:tr h="1888362">
                <a:tc rowSpan="4">
                  <a:txBody>
                    <a:bodyPr/>
                    <a:lstStyle/>
                    <a:p>
                      <a:r>
                        <a:rPr lang="en-ZA" sz="1600" dirty="0" smtClean="0">
                          <a:solidFill>
                            <a:schemeClr val="tx1"/>
                          </a:solidFill>
                          <a:latin typeface="Times New Roman" panose="02020603050405020304" pitchFamily="18" charset="0"/>
                          <a:cs typeface="Times New Roman" panose="02020603050405020304" pitchFamily="18" charset="0"/>
                        </a:rPr>
                        <a:t>Maluti</a:t>
                      </a:r>
                      <a:r>
                        <a:rPr lang="en-ZA" sz="1600" baseline="0" dirty="0" smtClean="0">
                          <a:solidFill>
                            <a:schemeClr val="tx1"/>
                          </a:solidFill>
                          <a:latin typeface="Times New Roman" panose="02020603050405020304" pitchFamily="18" charset="0"/>
                          <a:cs typeface="Times New Roman" panose="02020603050405020304" pitchFamily="18" charset="0"/>
                        </a:rPr>
                        <a:t> a Phofung LM</a:t>
                      </a:r>
                      <a:endParaRPr lang="en-ZA" sz="1600" dirty="0">
                        <a:solidFill>
                          <a:schemeClr val="tx1"/>
                        </a:solidFill>
                        <a:latin typeface="Times New Roman" panose="02020603050405020304" pitchFamily="18" charset="0"/>
                        <a:cs typeface="Times New Roman" panose="02020603050405020304" pitchFamily="18" charset="0"/>
                      </a:endParaRPr>
                    </a:p>
                  </a:txBody>
                  <a:tcPr marT="45728" marB="45728"/>
                </a:tc>
                <a:tc>
                  <a:txBody>
                    <a:bodyPr/>
                    <a:lstStyle/>
                    <a:p>
                      <a:r>
                        <a:rPr lang="en-ZA" sz="1600" dirty="0" smtClean="0">
                          <a:solidFill>
                            <a:schemeClr val="tx1"/>
                          </a:solidFill>
                          <a:latin typeface="Times New Roman" panose="02020603050405020304" pitchFamily="18" charset="0"/>
                          <a:cs typeface="Times New Roman" panose="02020603050405020304" pitchFamily="18" charset="0"/>
                        </a:rPr>
                        <a:t>Director: Technical Services</a:t>
                      </a:r>
                      <a:endParaRPr lang="en-ZA" sz="1600" dirty="0">
                        <a:solidFill>
                          <a:schemeClr val="tx1"/>
                        </a:solidFill>
                        <a:latin typeface="Times New Roman" panose="02020603050405020304" pitchFamily="18" charset="0"/>
                        <a:cs typeface="Times New Roman" panose="02020603050405020304" pitchFamily="18" charset="0"/>
                      </a:endParaRPr>
                    </a:p>
                  </a:txBody>
                  <a:tcPr marL="68577" marR="68577" marT="0" marB="0"/>
                </a:tc>
                <a:tc>
                  <a:txBody>
                    <a:bodyPr/>
                    <a:lstStyle/>
                    <a:p>
                      <a:r>
                        <a:rPr lang="en-ZA" sz="1600" dirty="0" smtClean="0">
                          <a:solidFill>
                            <a:schemeClr val="tx1"/>
                          </a:solidFill>
                          <a:latin typeface="Times New Roman" panose="02020603050405020304" pitchFamily="18" charset="0"/>
                          <a:cs typeface="Times New Roman" panose="02020603050405020304" pitchFamily="18" charset="0"/>
                        </a:rPr>
                        <a:t>01</a:t>
                      </a:r>
                      <a:r>
                        <a:rPr lang="en-ZA" sz="1600" baseline="0" dirty="0" smtClean="0">
                          <a:solidFill>
                            <a:schemeClr val="tx1"/>
                          </a:solidFill>
                          <a:latin typeface="Times New Roman" panose="02020603050405020304" pitchFamily="18" charset="0"/>
                          <a:cs typeface="Times New Roman" panose="02020603050405020304" pitchFamily="18" charset="0"/>
                        </a:rPr>
                        <a:t> August </a:t>
                      </a:r>
                      <a:r>
                        <a:rPr lang="en-ZA" sz="1600" dirty="0" smtClean="0">
                          <a:solidFill>
                            <a:schemeClr val="tx1"/>
                          </a:solidFill>
                          <a:latin typeface="Times New Roman" panose="02020603050405020304" pitchFamily="18" charset="0"/>
                          <a:cs typeface="Times New Roman" panose="02020603050405020304" pitchFamily="18" charset="0"/>
                        </a:rPr>
                        <a:t>2015</a:t>
                      </a:r>
                      <a:endParaRPr lang="en-ZA" sz="1600" dirty="0">
                        <a:solidFill>
                          <a:schemeClr val="tx1"/>
                        </a:solidFill>
                        <a:latin typeface="Times New Roman" panose="02020603050405020304" pitchFamily="18" charset="0"/>
                        <a:cs typeface="Times New Roman" panose="02020603050405020304" pitchFamily="18" charset="0"/>
                      </a:endParaRPr>
                    </a:p>
                  </a:txBody>
                  <a:tcPr marL="68577" marR="68577"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kern="1200" baseline="0" dirty="0" smtClean="0">
                          <a:solidFill>
                            <a:schemeClr val="tx1"/>
                          </a:solidFill>
                          <a:latin typeface="Times New Roman" panose="02020603050405020304" pitchFamily="18" charset="0"/>
                          <a:ea typeface="Calibri"/>
                          <a:cs typeface="Times New Roman" panose="02020603050405020304" pitchFamily="18" charset="0"/>
                        </a:rPr>
                        <a:t>Post advertised in the City Press on 03</a:t>
                      </a:r>
                      <a:r>
                        <a:rPr lang="en-ZA" sz="1600" kern="1200" baseline="30000" dirty="0" smtClean="0">
                          <a:solidFill>
                            <a:schemeClr val="tx1"/>
                          </a:solidFill>
                          <a:latin typeface="Times New Roman" panose="02020603050405020304" pitchFamily="18" charset="0"/>
                          <a:ea typeface="Calibri"/>
                          <a:cs typeface="Times New Roman" panose="02020603050405020304" pitchFamily="18" charset="0"/>
                        </a:rPr>
                        <a:t>rd</a:t>
                      </a:r>
                      <a:r>
                        <a:rPr lang="en-ZA" sz="1600" kern="1200" baseline="0" dirty="0" smtClean="0">
                          <a:solidFill>
                            <a:schemeClr val="tx1"/>
                          </a:solidFill>
                          <a:latin typeface="Times New Roman" panose="02020603050405020304" pitchFamily="18" charset="0"/>
                          <a:ea typeface="Calibri"/>
                          <a:cs typeface="Times New Roman" panose="02020603050405020304" pitchFamily="18" charset="0"/>
                        </a:rPr>
                        <a:t> June 2018. Municipality has placed erratum regarding term of appointment in the City Press of 10</a:t>
                      </a:r>
                      <a:r>
                        <a:rPr lang="en-ZA" sz="160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ZA" sz="1600" kern="1200" baseline="0" dirty="0" smtClean="0">
                          <a:solidFill>
                            <a:schemeClr val="tx1"/>
                          </a:solidFill>
                          <a:latin typeface="Times New Roman" panose="02020603050405020304" pitchFamily="18" charset="0"/>
                          <a:ea typeface="Calibri"/>
                          <a:cs typeface="Times New Roman" panose="02020603050405020304" pitchFamily="18" charset="0"/>
                        </a:rPr>
                        <a:t> June 2018. Council appointed selection committees on </a:t>
                      </a:r>
                      <a:r>
                        <a:rPr lang="en-US" sz="1600" kern="1200" baseline="0" dirty="0" smtClean="0">
                          <a:solidFill>
                            <a:schemeClr val="tx1"/>
                          </a:solidFill>
                          <a:latin typeface="Times New Roman" panose="02020603050405020304" pitchFamily="18" charset="0"/>
                          <a:ea typeface="Calibri"/>
                          <a:cs typeface="Times New Roman" panose="02020603050405020304" pitchFamily="18" charset="0"/>
                        </a:rPr>
                        <a:t>14</a:t>
                      </a:r>
                      <a:r>
                        <a:rPr lang="en-US" sz="1600" kern="1200" baseline="30000" dirty="0" smtClean="0">
                          <a:solidFill>
                            <a:schemeClr val="tx1"/>
                          </a:solidFill>
                          <a:latin typeface="Times New Roman" panose="02020603050405020304" pitchFamily="18" charset="0"/>
                          <a:ea typeface="Calibri"/>
                          <a:cs typeface="Times New Roman" panose="02020603050405020304" pitchFamily="18" charset="0"/>
                        </a:rPr>
                        <a:t>th</a:t>
                      </a:r>
                      <a:r>
                        <a:rPr lang="en-US" sz="1600" kern="1200" baseline="0" dirty="0" smtClean="0">
                          <a:solidFill>
                            <a:schemeClr val="tx1"/>
                          </a:solidFill>
                          <a:latin typeface="Times New Roman" panose="02020603050405020304" pitchFamily="18" charset="0"/>
                          <a:ea typeface="Calibri"/>
                          <a:cs typeface="Times New Roman" panose="02020603050405020304" pitchFamily="18" charset="0"/>
                        </a:rPr>
                        <a:t> August 2018. </a:t>
                      </a:r>
                      <a:r>
                        <a:rPr lang="en-ZA" sz="1600" b="0"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Re-advertised in the Sowetan on the 24</a:t>
                      </a:r>
                      <a:r>
                        <a:rPr lang="en-ZA" sz="1600" b="0" i="0" u="none" strike="noStrike" kern="1200" baseline="30000" dirty="0" smtClean="0">
                          <a:solidFill>
                            <a:schemeClr val="tx1"/>
                          </a:solidFill>
                          <a:effectLst/>
                          <a:latin typeface="Times New Roman" panose="02020603050405020304" pitchFamily="18" charset="0"/>
                          <a:ea typeface="+mn-ea"/>
                          <a:cs typeface="Times New Roman" panose="02020603050405020304" pitchFamily="18" charset="0"/>
                        </a:rPr>
                        <a:t>th</a:t>
                      </a:r>
                      <a:r>
                        <a:rPr lang="en-ZA" sz="1600" b="0" i="0" u="none" strike="noStrike" kern="1200" baseline="0" dirty="0" smtClean="0">
                          <a:solidFill>
                            <a:schemeClr val="tx1"/>
                          </a:solidFill>
                          <a:effectLst/>
                          <a:latin typeface="Times New Roman" panose="02020603050405020304" pitchFamily="18" charset="0"/>
                          <a:ea typeface="+mn-ea"/>
                          <a:cs typeface="Times New Roman" panose="02020603050405020304" pitchFamily="18" charset="0"/>
                        </a:rPr>
                        <a:t> October 2019. </a:t>
                      </a:r>
                      <a:r>
                        <a:rPr lang="en-US" sz="1600" dirty="0" smtClean="0">
                          <a:solidFill>
                            <a:schemeClr val="tx1"/>
                          </a:solidFill>
                          <a:latin typeface="Times New Roman" panose="02020603050405020304" pitchFamily="18" charset="0"/>
                          <a:ea typeface="Calibri"/>
                          <a:cs typeface="Times New Roman" panose="02020603050405020304" pitchFamily="18" charset="0"/>
                        </a:rPr>
                        <a:t>No progress to date.</a:t>
                      </a:r>
                    </a:p>
                  </a:txBody>
                  <a:tcPr marL="68577" marR="68577" marT="0" marB="0"/>
                </a:tc>
                <a:extLst>
                  <a:ext uri="{0D108BD9-81ED-4DB2-BD59-A6C34878D82A}">
                    <a16:rowId xmlns:a16="http://schemas.microsoft.com/office/drawing/2014/main" xmlns="" val="10002"/>
                  </a:ext>
                </a:extLst>
              </a:tr>
              <a:tr h="607766">
                <a:tc vMerge="1">
                  <a:txBody>
                    <a:bodyPr/>
                    <a:lstStyle/>
                    <a:p>
                      <a:endParaRPr lang="en-ZA"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nSpc>
                          <a:spcPct val="115000"/>
                        </a:lnSpc>
                        <a:spcAft>
                          <a:spcPts val="0"/>
                        </a:spcAft>
                      </a:pPr>
                      <a:r>
                        <a:rPr lang="en-US" sz="1600" dirty="0" smtClean="0">
                          <a:solidFill>
                            <a:schemeClr val="tx1"/>
                          </a:solidFill>
                          <a:latin typeface="Times New Roman" panose="02020603050405020304" pitchFamily="18" charset="0"/>
                          <a:ea typeface="Calibri"/>
                          <a:cs typeface="Times New Roman" panose="02020603050405020304" pitchFamily="18" charset="0"/>
                        </a:rPr>
                        <a:t>Director: Public Safety</a:t>
                      </a:r>
                      <a:endParaRPr lang="en-US" sz="1600" dirty="0">
                        <a:solidFill>
                          <a:schemeClr val="tx1"/>
                        </a:solidFill>
                        <a:latin typeface="Times New Roman" panose="02020603050405020304" pitchFamily="18" charset="0"/>
                        <a:ea typeface="Calibri"/>
                        <a:cs typeface="Times New Roman" panose="02020603050405020304" pitchFamily="18" charset="0"/>
                      </a:endParaRPr>
                    </a:p>
                  </a:txBody>
                  <a:tcPr marL="68577" marR="68577" marT="0" marB="0"/>
                </a:tc>
                <a:tc>
                  <a:txBody>
                    <a:bodyPr/>
                    <a:lstStyle/>
                    <a:p>
                      <a:pPr>
                        <a:lnSpc>
                          <a:spcPct val="115000"/>
                        </a:lnSpc>
                        <a:spcAft>
                          <a:spcPts val="0"/>
                        </a:spcAft>
                      </a:pPr>
                      <a:r>
                        <a:rPr lang="en-US" sz="1600" baseline="0" dirty="0" smtClean="0">
                          <a:solidFill>
                            <a:schemeClr val="tx1"/>
                          </a:solidFill>
                          <a:latin typeface="Times New Roman" panose="02020603050405020304" pitchFamily="18" charset="0"/>
                          <a:ea typeface="Calibri"/>
                          <a:cs typeface="Times New Roman" panose="02020603050405020304" pitchFamily="18" charset="0"/>
                        </a:rPr>
                        <a:t>01 April 2017</a:t>
                      </a:r>
                    </a:p>
                  </a:txBody>
                  <a:tcPr marL="68577" marR="68577" marT="0" marB="0"/>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600" dirty="0" smtClean="0">
                          <a:solidFill>
                            <a:schemeClr val="tx1"/>
                          </a:solidFill>
                          <a:latin typeface="Times New Roman" panose="02020603050405020304" pitchFamily="18" charset="0"/>
                          <a:ea typeface="Calibri"/>
                          <a:cs typeface="Times New Roman" panose="02020603050405020304" pitchFamily="18" charset="0"/>
                        </a:rPr>
                        <a:t>Advertised on</a:t>
                      </a:r>
                      <a:r>
                        <a:rPr lang="en-ZA" sz="1600" baseline="0" dirty="0" smtClean="0">
                          <a:solidFill>
                            <a:schemeClr val="tx1"/>
                          </a:solidFill>
                          <a:latin typeface="Times New Roman" panose="02020603050405020304" pitchFamily="18" charset="0"/>
                          <a:ea typeface="Calibri"/>
                          <a:cs typeface="Times New Roman" panose="02020603050405020304" pitchFamily="18" charset="0"/>
                        </a:rPr>
                        <a:t> 22</a:t>
                      </a:r>
                      <a:r>
                        <a:rPr lang="en-ZA" sz="1600" baseline="30000" dirty="0" smtClean="0">
                          <a:solidFill>
                            <a:schemeClr val="tx1"/>
                          </a:solidFill>
                          <a:latin typeface="Times New Roman" panose="02020603050405020304" pitchFamily="18" charset="0"/>
                          <a:ea typeface="Calibri"/>
                          <a:cs typeface="Times New Roman" panose="02020603050405020304" pitchFamily="18" charset="0"/>
                        </a:rPr>
                        <a:t>nd</a:t>
                      </a:r>
                      <a:r>
                        <a:rPr lang="en-ZA" sz="1600" baseline="0" dirty="0" smtClean="0">
                          <a:solidFill>
                            <a:schemeClr val="tx1"/>
                          </a:solidFill>
                          <a:latin typeface="Times New Roman" panose="02020603050405020304" pitchFamily="18" charset="0"/>
                          <a:ea typeface="Calibri"/>
                          <a:cs typeface="Times New Roman" panose="02020603050405020304" pitchFamily="18" charset="0"/>
                        </a:rPr>
                        <a:t> June 2017 in The New Age. Awaiting finalisation of appointment of MM. Requested advice from DCOG (Director: Public Safety). </a:t>
                      </a:r>
                      <a:endParaRPr lang="en-ZA" sz="16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marL="68577" marR="68577" marT="0" marB="0"/>
                </a:tc>
                <a:extLst>
                  <a:ext uri="{0D108BD9-81ED-4DB2-BD59-A6C34878D82A}">
                    <a16:rowId xmlns:a16="http://schemas.microsoft.com/office/drawing/2014/main" xmlns="" val="10003"/>
                  </a:ext>
                </a:extLst>
              </a:tr>
              <a:tr h="905823">
                <a:tc vMerge="1">
                  <a:txBody>
                    <a:bodyPr/>
                    <a:lstStyle/>
                    <a:p>
                      <a:endParaRPr lang="en-ZA"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nSpc>
                          <a:spcPct val="115000"/>
                        </a:lnSpc>
                        <a:spcAft>
                          <a:spcPts val="0"/>
                        </a:spcAft>
                      </a:pPr>
                      <a:r>
                        <a:rPr lang="en-US" sz="1600" dirty="0" smtClean="0">
                          <a:solidFill>
                            <a:schemeClr val="tx1"/>
                          </a:solidFill>
                          <a:latin typeface="Times New Roman" panose="02020603050405020304" pitchFamily="18" charset="0"/>
                          <a:ea typeface="Calibri"/>
                          <a:cs typeface="Times New Roman" panose="02020603050405020304" pitchFamily="18" charset="0"/>
                        </a:rPr>
                        <a:t>Director: Community Services</a:t>
                      </a:r>
                      <a:endParaRPr lang="en-US" sz="1600" dirty="0">
                        <a:solidFill>
                          <a:schemeClr val="tx1"/>
                        </a:solidFill>
                        <a:latin typeface="Times New Roman" panose="02020603050405020304" pitchFamily="18" charset="0"/>
                        <a:ea typeface="Calibri"/>
                        <a:cs typeface="Times New Roman" panose="02020603050405020304" pitchFamily="18" charset="0"/>
                      </a:endParaRPr>
                    </a:p>
                  </a:txBody>
                  <a:tcPr marL="68577" marR="68577" marT="0" marB="0"/>
                </a:tc>
                <a:tc>
                  <a:txBody>
                    <a:bodyPr/>
                    <a:lstStyle/>
                    <a:p>
                      <a:pPr>
                        <a:lnSpc>
                          <a:spcPct val="115000"/>
                        </a:lnSpc>
                        <a:spcAft>
                          <a:spcPts val="0"/>
                        </a:spcAft>
                      </a:pPr>
                      <a:r>
                        <a:rPr lang="en-ZA" sz="1600" dirty="0" smtClean="0">
                          <a:solidFill>
                            <a:schemeClr val="tx1"/>
                          </a:solidFill>
                          <a:latin typeface="Times New Roman" panose="02020603050405020304" pitchFamily="18" charset="0"/>
                          <a:ea typeface="Calibri"/>
                          <a:cs typeface="Times New Roman" panose="02020603050405020304" pitchFamily="18" charset="0"/>
                        </a:rPr>
                        <a:t>01 April 2017</a:t>
                      </a:r>
                    </a:p>
                  </a:txBody>
                  <a:tcPr marL="68577" marR="68577" marT="0" marB="0"/>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solidFill>
                          <a:schemeClr val="tx1"/>
                        </a:solidFill>
                        <a:latin typeface="Arial" pitchFamily="34" charset="0"/>
                        <a:ea typeface="Calibri"/>
                        <a:cs typeface="Arial" pitchFamily="34" charset="0"/>
                      </a:endParaRPr>
                    </a:p>
                  </a:txBody>
                  <a:tcPr marL="68580" marR="68580" marT="0" marB="0"/>
                </a:tc>
                <a:extLst>
                  <a:ext uri="{0D108BD9-81ED-4DB2-BD59-A6C34878D82A}">
                    <a16:rowId xmlns:a16="http://schemas.microsoft.com/office/drawing/2014/main" xmlns="" val="10004"/>
                  </a:ext>
                </a:extLst>
              </a:tr>
              <a:tr h="410269">
                <a:tc vMerge="1">
                  <a:txBody>
                    <a:bodyPr/>
                    <a:lstStyle/>
                    <a:p>
                      <a:endParaRPr lang="en-ZA"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nSpc>
                          <a:spcPct val="115000"/>
                        </a:lnSpc>
                        <a:spcAft>
                          <a:spcPts val="0"/>
                        </a:spcAft>
                      </a:pPr>
                      <a:r>
                        <a:rPr lang="en-US" sz="1600" dirty="0" smtClean="0">
                          <a:solidFill>
                            <a:schemeClr val="tx1"/>
                          </a:solidFill>
                          <a:latin typeface="Times New Roman" panose="02020603050405020304" pitchFamily="18" charset="0"/>
                          <a:ea typeface="Calibri"/>
                          <a:cs typeface="Times New Roman" panose="02020603050405020304" pitchFamily="18" charset="0"/>
                        </a:rPr>
                        <a:t>Director: LED</a:t>
                      </a:r>
                      <a:endParaRPr lang="en-US" sz="1600" dirty="0">
                        <a:solidFill>
                          <a:schemeClr val="tx1"/>
                        </a:solidFill>
                        <a:latin typeface="Times New Roman" panose="02020603050405020304" pitchFamily="18" charset="0"/>
                        <a:ea typeface="Calibri"/>
                        <a:cs typeface="Times New Roman" panose="02020603050405020304" pitchFamily="18" charset="0"/>
                      </a:endParaRPr>
                    </a:p>
                  </a:txBody>
                  <a:tcPr marL="68577" marR="68577" marT="0" marB="0"/>
                </a:tc>
                <a:tc>
                  <a:txBody>
                    <a:bodyPr/>
                    <a:lstStyle/>
                    <a:p>
                      <a:pPr>
                        <a:lnSpc>
                          <a:spcPct val="115000"/>
                        </a:lnSpc>
                        <a:spcAft>
                          <a:spcPts val="0"/>
                        </a:spcAft>
                      </a:pPr>
                      <a:r>
                        <a:rPr lang="en-ZA" sz="1600" dirty="0" smtClean="0">
                          <a:solidFill>
                            <a:schemeClr val="tx1"/>
                          </a:solidFill>
                          <a:latin typeface="Times New Roman" panose="02020603050405020304" pitchFamily="18" charset="0"/>
                          <a:ea typeface="Calibri"/>
                          <a:cs typeface="Times New Roman" panose="02020603050405020304" pitchFamily="18" charset="0"/>
                        </a:rPr>
                        <a:t>January 2018</a:t>
                      </a:r>
                    </a:p>
                  </a:txBody>
                  <a:tcPr marL="68577" marR="68577"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Times New Roman" panose="02020603050405020304" pitchFamily="18" charset="0"/>
                          <a:ea typeface="Calibri"/>
                          <a:cs typeface="Times New Roman" panose="02020603050405020304" pitchFamily="18" charset="0"/>
                        </a:rPr>
                        <a:t>No progress to date.</a:t>
                      </a:r>
                    </a:p>
                  </a:txBody>
                  <a:tcPr marL="68577" marR="68577" marT="0" marB="0"/>
                </a:tc>
                <a:extLst>
                  <a:ext uri="{0D108BD9-81ED-4DB2-BD59-A6C34878D82A}">
                    <a16:rowId xmlns:a16="http://schemas.microsoft.com/office/drawing/2014/main" xmlns="" val="10005"/>
                  </a:ext>
                </a:extLst>
              </a:tr>
              <a:tr h="595593">
                <a:tc>
                  <a:txBody>
                    <a:bodyPr/>
                    <a:lstStyle/>
                    <a:p>
                      <a:pPr>
                        <a:lnSpc>
                          <a:spcPct val="115000"/>
                        </a:lnSpc>
                        <a:spcAft>
                          <a:spcPts val="0"/>
                        </a:spcAft>
                      </a:pPr>
                      <a:r>
                        <a:rPr lang="en-ZA" sz="1600" b="0" noProof="0" dirty="0" smtClean="0">
                          <a:solidFill>
                            <a:schemeClr val="tx1"/>
                          </a:solidFill>
                          <a:latin typeface="Times New Roman" panose="02020603050405020304" pitchFamily="18" charset="0"/>
                          <a:ea typeface="Calibri"/>
                          <a:cs typeface="Times New Roman" panose="02020603050405020304" pitchFamily="18" charset="0"/>
                        </a:rPr>
                        <a:t>Mafube</a:t>
                      </a:r>
                      <a:r>
                        <a:rPr lang="en-US" sz="1600" b="0" dirty="0" smtClean="0">
                          <a:solidFill>
                            <a:schemeClr val="tx1"/>
                          </a:solidFill>
                          <a:latin typeface="Times New Roman" panose="02020603050405020304" pitchFamily="18" charset="0"/>
                          <a:ea typeface="Calibri"/>
                          <a:cs typeface="Times New Roman" panose="02020603050405020304" pitchFamily="18" charset="0"/>
                        </a:rPr>
                        <a:t> LM</a:t>
                      </a:r>
                      <a:endParaRPr lang="en-US" sz="1600" b="0" dirty="0">
                        <a:solidFill>
                          <a:schemeClr val="tx1"/>
                        </a:solidFill>
                        <a:latin typeface="Times New Roman" panose="02020603050405020304" pitchFamily="18" charset="0"/>
                        <a:ea typeface="Calibri"/>
                        <a:cs typeface="Times New Roman" panose="02020603050405020304" pitchFamily="18" charset="0"/>
                      </a:endParaRPr>
                    </a:p>
                  </a:txBody>
                  <a:tcPr marL="68573" marR="68573" marT="0" marB="0"/>
                </a:tc>
                <a:tc>
                  <a:txBody>
                    <a:bodyPr/>
                    <a:lstStyle/>
                    <a:p>
                      <a:pPr>
                        <a:lnSpc>
                          <a:spcPct val="115000"/>
                        </a:lnSpc>
                        <a:spcAft>
                          <a:spcPts val="0"/>
                        </a:spcAft>
                      </a:pPr>
                      <a:r>
                        <a:rPr lang="en-US" sz="1600" dirty="0" smtClean="0">
                          <a:solidFill>
                            <a:schemeClr val="tx1"/>
                          </a:solidFill>
                          <a:latin typeface="Times New Roman" panose="02020603050405020304" pitchFamily="18" charset="0"/>
                          <a:ea typeface="Calibri"/>
                          <a:cs typeface="Times New Roman" panose="02020603050405020304" pitchFamily="18" charset="0"/>
                        </a:rPr>
                        <a:t>Municipal Manager</a:t>
                      </a:r>
                      <a:endParaRPr lang="en-US" sz="1600" dirty="0">
                        <a:solidFill>
                          <a:schemeClr val="tx1"/>
                        </a:solidFill>
                        <a:latin typeface="Times New Roman" panose="02020603050405020304" pitchFamily="18" charset="0"/>
                        <a:ea typeface="Calibri"/>
                        <a:cs typeface="Times New Roman" panose="02020603050405020304" pitchFamily="18" charset="0"/>
                      </a:endParaRPr>
                    </a:p>
                  </a:txBody>
                  <a:tcPr marL="68573" marR="68573" marT="0" marB="0"/>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6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01 February 2020</a:t>
                      </a:r>
                    </a:p>
                  </a:txBody>
                  <a:tcPr marL="68573" marR="68573" marT="0" marB="0"/>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lang="en-ZA" sz="1600" b="0" i="0" u="none" strike="noStrike" dirty="0" smtClean="0">
                          <a:solidFill>
                            <a:schemeClr val="tx1"/>
                          </a:solidFill>
                          <a:effectLst/>
                          <a:latin typeface="Times New Roman" panose="02020603050405020304" pitchFamily="18" charset="0"/>
                          <a:cs typeface="Times New Roman" panose="02020603050405020304" pitchFamily="18" charset="0"/>
                        </a:rPr>
                        <a:t>Advertised in the Sunday Times on 21 June</a:t>
                      </a:r>
                      <a:r>
                        <a:rPr lang="en-ZA" sz="1600" b="0" i="0" u="none" strike="noStrike" baseline="0" dirty="0" smtClean="0">
                          <a:solidFill>
                            <a:schemeClr val="tx1"/>
                          </a:solidFill>
                          <a:effectLst/>
                          <a:latin typeface="Times New Roman" panose="02020603050405020304" pitchFamily="18" charset="0"/>
                          <a:cs typeface="Times New Roman" panose="02020603050405020304" pitchFamily="18" charset="0"/>
                        </a:rPr>
                        <a:t> 2020 and closed on 10 July 2020.</a:t>
                      </a:r>
                      <a:endParaRPr lang="en-ZA" sz="16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marL="68573" marR="68573" marT="0" marB="0"/>
                </a:tc>
                <a:extLst>
                  <a:ext uri="{0D108BD9-81ED-4DB2-BD59-A6C34878D82A}">
                    <a16:rowId xmlns:a16="http://schemas.microsoft.com/office/drawing/2014/main" xmlns="" val="10006"/>
                  </a:ext>
                </a:extLst>
              </a:tr>
            </a:tbl>
          </a:graphicData>
        </a:graphic>
      </p:graphicFrame>
      <p:pic>
        <p:nvPicPr>
          <p:cNvPr id="62505"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6398" y="6036076"/>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506" name="Slide Number Placeholder 1"/>
          <p:cNvSpPr>
            <a:spLocks noGrp="1"/>
          </p:cNvSpPr>
          <p:nvPr>
            <p:ph type="sldNum" sz="quarter" idx="11"/>
          </p:nvPr>
        </p:nvSpPr>
        <p:spPr>
          <a:xfrm>
            <a:off x="6765768" y="623649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CA770AC0-4A08-48E5-AF6B-E780CF0FC70D}" type="slidenum">
              <a:rPr lang="en-US" altLang="en-US" sz="1200" b="1" smtClean="0">
                <a:solidFill>
                  <a:schemeClr val="tx1"/>
                </a:solidFill>
              </a:rPr>
              <a:pPr algn="r">
                <a:lnSpc>
                  <a:spcPct val="100000"/>
                </a:lnSpc>
                <a:spcBef>
                  <a:spcPct val="0"/>
                </a:spcBef>
                <a:buFontTx/>
                <a:buNone/>
              </a:pPr>
              <a:t>139</a:t>
            </a:fld>
            <a:endParaRPr lang="en-US" altLang="en-US" sz="1200" b="1" dirty="0" smtClean="0">
              <a:solidFill>
                <a:schemeClr val="tx1"/>
              </a:solidFill>
            </a:endParaRPr>
          </a:p>
        </p:txBody>
      </p:sp>
    </p:spTree>
    <p:extLst>
      <p:ext uri="{BB962C8B-B14F-4D97-AF65-F5344CB8AC3E}">
        <p14:creationId xmlns:p14="http://schemas.microsoft.com/office/powerpoint/2010/main" xmlns="" val="1115744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4000" b="1" cap="all" dirty="0" smtClean="0">
                <a:latin typeface="Times New Roman" pitchFamily="18" charset="0"/>
                <a:cs typeface="Times New Roman" pitchFamily="18" charset="0"/>
              </a:rPr>
              <a:t>TOTAL NET ASSETS</a:t>
            </a:r>
            <a:endParaRPr lang="en-US" sz="40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361950" indent="0" algn="just">
              <a:buNone/>
            </a:pPr>
            <a:r>
              <a:rPr lang="en-ZA" sz="1800" i="1" dirty="0" smtClean="0">
                <a:latin typeface="Times New Roman" panose="02020603050405020304" pitchFamily="18" charset="0"/>
                <a:cs typeface="Times New Roman" panose="02020603050405020304" pitchFamily="18" charset="0"/>
              </a:rPr>
              <a:t>Total Net assets are </a:t>
            </a:r>
            <a:r>
              <a:rPr lang="en-ZA" sz="1800" i="1" dirty="0">
                <a:latin typeface="Times New Roman" panose="02020603050405020304" pitchFamily="18" charset="0"/>
                <a:cs typeface="Times New Roman" panose="02020603050405020304" pitchFamily="18" charset="0"/>
              </a:rPr>
              <a:t>the value of a </a:t>
            </a:r>
            <a:r>
              <a:rPr lang="en-ZA" sz="1800" i="1" dirty="0" smtClean="0">
                <a:latin typeface="Times New Roman" panose="02020603050405020304" pitchFamily="18" charset="0"/>
                <a:cs typeface="Times New Roman" panose="02020603050405020304" pitchFamily="18" charset="0"/>
              </a:rPr>
              <a:t>Municipality's </a:t>
            </a:r>
            <a:r>
              <a:rPr lang="en-ZA" sz="1800" i="1" dirty="0">
                <a:latin typeface="Times New Roman" panose="02020603050405020304" pitchFamily="18" charset="0"/>
                <a:cs typeface="Times New Roman" panose="02020603050405020304" pitchFamily="18" charset="0"/>
              </a:rPr>
              <a:t>assets minus its liabilities</a:t>
            </a:r>
            <a:r>
              <a:rPr lang="en-ZA" sz="1800" i="1" dirty="0" smtClean="0">
                <a:latin typeface="Times New Roman" panose="02020603050405020304" pitchFamily="18" charset="0"/>
                <a:cs typeface="Times New Roman" panose="02020603050405020304" pitchFamily="18" charset="0"/>
              </a:rPr>
              <a:t>.</a:t>
            </a:r>
          </a:p>
          <a:p>
            <a:pPr marL="361950" indent="0" algn="just">
              <a:buNone/>
            </a:pPr>
            <a:endParaRPr lang="en-ZA" sz="1800" i="1" dirty="0">
              <a:latin typeface="Times New Roman" panose="02020603050405020304" pitchFamily="18" charset="0"/>
              <a:cs typeface="Times New Roman" panose="02020603050405020304" pitchFamily="18" charset="0"/>
            </a:endParaRPr>
          </a:p>
          <a:p>
            <a:pPr marL="361950" indent="-361950" algn="just"/>
            <a:r>
              <a:rPr lang="en-ZA" sz="1800" dirty="0" smtClean="0">
                <a:latin typeface="Times New Roman" panose="02020603050405020304" pitchFamily="18" charset="0"/>
                <a:cs typeface="Times New Roman" panose="02020603050405020304" pitchFamily="18" charset="0"/>
              </a:rPr>
              <a:t>As at 30 June 2016 the Council’s financial year concluded with an accumulated surplus of R 11,445,329,800</a:t>
            </a:r>
            <a:r>
              <a:rPr lang="en-ZA" sz="1800" i="1" dirty="0" smtClean="0">
                <a:latin typeface="Times New Roman" panose="02020603050405020304" pitchFamily="18" charset="0"/>
                <a:cs typeface="Times New Roman" panose="02020603050405020304" pitchFamily="18" charset="0"/>
              </a:rPr>
              <a:t> </a:t>
            </a: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14</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cstate="print"/>
          <a:stretch>
            <a:fillRect/>
          </a:stretch>
        </p:blipFill>
        <p:spPr>
          <a:xfrm>
            <a:off x="794668" y="1639051"/>
            <a:ext cx="7391701" cy="1211241"/>
          </a:xfrm>
          <a:prstGeom prst="rect">
            <a:avLst/>
          </a:prstGeom>
        </p:spPr>
      </p:pic>
    </p:spTree>
    <p:extLst>
      <p:ext uri="{BB962C8B-B14F-4D97-AF65-F5344CB8AC3E}">
        <p14:creationId xmlns:p14="http://schemas.microsoft.com/office/powerpoint/2010/main" xmlns="" val="33009297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0"/>
            <a:ext cx="9144000" cy="620713"/>
          </a:xfrm>
          <a:solidFill>
            <a:schemeClr val="bg1">
              <a:lumMod val="85000"/>
            </a:schemeClr>
          </a:solidFill>
        </p:spPr>
        <p:txBody>
          <a:bodyPr/>
          <a:lstStyle/>
          <a:p>
            <a:pPr eaLnBrk="1" hangingPunct="1"/>
            <a:r>
              <a:rPr lang="en-US" altLang="en-US" sz="2000" b="1" dirty="0" smtClean="0">
                <a:latin typeface="Times New Roman" panose="02020603050405020304" pitchFamily="18" charset="0"/>
                <a:cs typeface="Times New Roman" panose="02020603050405020304" pitchFamily="18" charset="0"/>
              </a:rPr>
              <a:t>COMPLIANC AREA: MUNICIPAL PERFORMANCE MONITORING (CONT.)</a:t>
            </a:r>
            <a:endParaRPr lang="en-US" altLang="en-US" sz="1800" b="1" i="1" dirty="0" smtClean="0">
              <a:latin typeface="Times New Roman" panose="02020603050405020304" pitchFamily="18" charset="0"/>
              <a:cs typeface="Times New Roman" panose="02020603050405020304" pitchFamily="18" charset="0"/>
            </a:endParaRPr>
          </a:p>
        </p:txBody>
      </p:sp>
      <p:graphicFrame>
        <p:nvGraphicFramePr>
          <p:cNvPr id="2" name="Content Placeholder 1"/>
          <p:cNvGraphicFramePr>
            <a:graphicFrameLocks noGrp="1"/>
          </p:cNvGraphicFramePr>
          <p:nvPr>
            <p:ph idx="1"/>
          </p:nvPr>
        </p:nvGraphicFramePr>
        <p:xfrm>
          <a:off x="215900" y="666750"/>
          <a:ext cx="8558212" cy="5033963"/>
        </p:xfrm>
        <a:graphic>
          <a:graphicData uri="http://schemas.openxmlformats.org/drawingml/2006/table">
            <a:tbl>
              <a:tblPr firstRow="1" bandRow="1">
                <a:tableStyleId>{5C22544A-7EE6-4342-B048-85BDC9FD1C3A}</a:tableStyleId>
              </a:tblPr>
              <a:tblGrid>
                <a:gridCol w="144085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512168">
                  <a:extLst>
                    <a:ext uri="{9D8B030D-6E8A-4147-A177-3AD203B41FA5}">
                      <a16:colId xmlns:a16="http://schemas.microsoft.com/office/drawing/2014/main" xmlns="" val="20002"/>
                    </a:ext>
                  </a:extLst>
                </a:gridCol>
                <a:gridCol w="3876998">
                  <a:extLst>
                    <a:ext uri="{9D8B030D-6E8A-4147-A177-3AD203B41FA5}">
                      <a16:colId xmlns:a16="http://schemas.microsoft.com/office/drawing/2014/main" xmlns="" val="20003"/>
                    </a:ext>
                  </a:extLst>
                </a:gridCol>
              </a:tblGrid>
              <a:tr h="370958">
                <a:tc>
                  <a:txBody>
                    <a:bodyPr/>
                    <a:lstStyle/>
                    <a:p>
                      <a:r>
                        <a:rPr lang="en-ZA" sz="1400" dirty="0" smtClean="0">
                          <a:latin typeface="Times New Roman" panose="02020603050405020304" pitchFamily="18" charset="0"/>
                          <a:cs typeface="Times New Roman" panose="02020603050405020304" pitchFamily="18" charset="0"/>
                        </a:rPr>
                        <a:t>Municipality</a:t>
                      </a:r>
                      <a:endParaRPr lang="en-ZA" sz="1400" dirty="0">
                        <a:solidFill>
                          <a:schemeClr val="tx1"/>
                        </a:solidFill>
                        <a:latin typeface="Times New Roman" panose="02020603050405020304" pitchFamily="18" charset="0"/>
                        <a:cs typeface="Times New Roman" panose="02020603050405020304" pitchFamily="18" charset="0"/>
                      </a:endParaRPr>
                    </a:p>
                  </a:txBody>
                  <a:tcPr marT="45731" marB="45731"/>
                </a:tc>
                <a:tc>
                  <a:txBody>
                    <a:bodyPr/>
                    <a:lstStyle/>
                    <a:p>
                      <a:r>
                        <a:rPr lang="en-ZA" sz="1400" dirty="0" smtClean="0">
                          <a:latin typeface="Times New Roman" panose="02020603050405020304" pitchFamily="18" charset="0"/>
                          <a:cs typeface="Times New Roman" panose="02020603050405020304" pitchFamily="18" charset="0"/>
                        </a:rPr>
                        <a:t>Position/s</a:t>
                      </a:r>
                      <a:endParaRPr lang="en-ZA" sz="1400" dirty="0">
                        <a:solidFill>
                          <a:schemeClr val="tx1"/>
                        </a:solidFill>
                        <a:latin typeface="Times New Roman" panose="02020603050405020304" pitchFamily="18" charset="0"/>
                        <a:cs typeface="Times New Roman" panose="02020603050405020304" pitchFamily="18" charset="0"/>
                      </a:endParaRPr>
                    </a:p>
                  </a:txBody>
                  <a:tcPr marT="45731" marB="45731"/>
                </a:tc>
                <a:tc>
                  <a:txBody>
                    <a:bodyPr/>
                    <a:lstStyle/>
                    <a:p>
                      <a:r>
                        <a:rPr lang="en-ZA" sz="1400" dirty="0" smtClean="0">
                          <a:latin typeface="Times New Roman" panose="02020603050405020304" pitchFamily="18" charset="0"/>
                          <a:cs typeface="Times New Roman" panose="02020603050405020304" pitchFamily="18" charset="0"/>
                        </a:rPr>
                        <a:t>Vacancy date</a:t>
                      </a:r>
                      <a:endParaRPr lang="en-ZA" sz="1400" dirty="0">
                        <a:solidFill>
                          <a:schemeClr val="tx1"/>
                        </a:solidFill>
                        <a:latin typeface="Times New Roman" panose="02020603050405020304" pitchFamily="18" charset="0"/>
                        <a:cs typeface="Times New Roman" panose="02020603050405020304" pitchFamily="18" charset="0"/>
                      </a:endParaRPr>
                    </a:p>
                  </a:txBody>
                  <a:tcPr marT="45731" marB="45731"/>
                </a:tc>
                <a:tc>
                  <a:txBody>
                    <a:bodyPr/>
                    <a:lstStyle/>
                    <a:p>
                      <a:r>
                        <a:rPr lang="en-ZA" sz="1400" dirty="0" smtClean="0">
                          <a:latin typeface="Times New Roman" panose="02020603050405020304" pitchFamily="18" charset="0"/>
                          <a:cs typeface="Times New Roman" panose="02020603050405020304" pitchFamily="18" charset="0"/>
                        </a:rPr>
                        <a:t>Progress to date</a:t>
                      </a:r>
                      <a:endParaRPr lang="en-ZA" sz="1400" dirty="0">
                        <a:solidFill>
                          <a:schemeClr val="tx1"/>
                        </a:solidFill>
                        <a:latin typeface="Times New Roman" panose="02020603050405020304" pitchFamily="18" charset="0"/>
                        <a:cs typeface="Times New Roman" panose="02020603050405020304" pitchFamily="18" charset="0"/>
                      </a:endParaRPr>
                    </a:p>
                  </a:txBody>
                  <a:tcPr marT="45731" marB="45731"/>
                </a:tc>
                <a:extLst>
                  <a:ext uri="{0D108BD9-81ED-4DB2-BD59-A6C34878D82A}">
                    <a16:rowId xmlns:a16="http://schemas.microsoft.com/office/drawing/2014/main" xmlns="" val="10000"/>
                  </a:ext>
                </a:extLst>
              </a:tr>
              <a:tr h="1717949">
                <a:tc rowSpan="5">
                  <a:txBody>
                    <a:bodyPr/>
                    <a:lstStyle/>
                    <a:p>
                      <a:pPr>
                        <a:lnSpc>
                          <a:spcPct val="115000"/>
                        </a:lnSpc>
                        <a:spcAft>
                          <a:spcPts val="0"/>
                        </a:spcAft>
                      </a:pPr>
                      <a:r>
                        <a:rPr lang="en-US" sz="1400" b="0" dirty="0" smtClean="0">
                          <a:solidFill>
                            <a:schemeClr val="tx1"/>
                          </a:solidFill>
                          <a:latin typeface="Times New Roman" panose="02020603050405020304" pitchFamily="18" charset="0"/>
                          <a:ea typeface="Calibri"/>
                          <a:cs typeface="Times New Roman" panose="02020603050405020304" pitchFamily="18" charset="0"/>
                        </a:rPr>
                        <a:t>Metsimaholo LM</a:t>
                      </a:r>
                      <a:endParaRPr lang="en-US" sz="1400" b="0" dirty="0">
                        <a:solidFill>
                          <a:schemeClr val="tx1"/>
                        </a:solidFill>
                        <a:latin typeface="Times New Roman" panose="02020603050405020304" pitchFamily="18" charset="0"/>
                        <a:ea typeface="Calibri"/>
                        <a:cs typeface="Times New Roman" panose="02020603050405020304" pitchFamily="18" charset="0"/>
                      </a:endParaRPr>
                    </a:p>
                  </a:txBody>
                  <a:tcPr marL="68573" marR="68573" marT="0" marB="0"/>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Chief Financial Officer</a:t>
                      </a:r>
                      <a:endParaRPr lang="en-US" sz="1400" dirty="0">
                        <a:solidFill>
                          <a:schemeClr val="tx1"/>
                        </a:solidFill>
                        <a:latin typeface="Times New Roman" panose="02020603050405020304" pitchFamily="18" charset="0"/>
                        <a:ea typeface="Calibri"/>
                        <a:cs typeface="Times New Roman" panose="02020603050405020304" pitchFamily="18" charset="0"/>
                      </a:endParaRPr>
                    </a:p>
                  </a:txBody>
                  <a:tcPr marL="68583" marR="68583" marT="0" marB="0"/>
                </a:tc>
                <a:tc>
                  <a:txBody>
                    <a:bodyPr/>
                    <a:lstStyle/>
                    <a:p>
                      <a:pPr>
                        <a:lnSpc>
                          <a:spcPct val="115000"/>
                        </a:lnSpc>
                        <a:spcAft>
                          <a:spcPts val="0"/>
                        </a:spcAft>
                      </a:pPr>
                      <a:r>
                        <a:rPr lang="en-ZA" sz="1400" dirty="0" smtClean="0">
                          <a:solidFill>
                            <a:schemeClr val="tx1"/>
                          </a:solidFill>
                          <a:latin typeface="Times New Roman" panose="02020603050405020304" pitchFamily="18" charset="0"/>
                          <a:ea typeface="Calibri"/>
                          <a:cs typeface="Times New Roman" panose="02020603050405020304" pitchFamily="18" charset="0"/>
                        </a:rPr>
                        <a:t>31</a:t>
                      </a:r>
                      <a:r>
                        <a:rPr lang="en-ZA" sz="1400" baseline="0" dirty="0" smtClean="0">
                          <a:solidFill>
                            <a:schemeClr val="tx1"/>
                          </a:solidFill>
                          <a:latin typeface="Times New Roman" panose="02020603050405020304" pitchFamily="18" charset="0"/>
                          <a:ea typeface="Calibri"/>
                          <a:cs typeface="Times New Roman" panose="02020603050405020304" pitchFamily="18" charset="0"/>
                        </a:rPr>
                        <a:t> August</a:t>
                      </a:r>
                      <a:r>
                        <a:rPr lang="en-ZA" sz="1400" dirty="0" smtClean="0">
                          <a:solidFill>
                            <a:schemeClr val="tx1"/>
                          </a:solidFill>
                          <a:latin typeface="Times New Roman" panose="02020603050405020304" pitchFamily="18" charset="0"/>
                          <a:ea typeface="Calibri"/>
                          <a:cs typeface="Times New Roman" panose="02020603050405020304" pitchFamily="18" charset="0"/>
                        </a:rPr>
                        <a:t> 2018</a:t>
                      </a:r>
                    </a:p>
                  </a:txBody>
                  <a:tcPr marL="68583" marR="68583" marT="0" marB="0"/>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lang="en-ZA" sz="1400" b="0" i="0" u="none" strike="noStrike" dirty="0" smtClean="0">
                          <a:solidFill>
                            <a:schemeClr val="tx1"/>
                          </a:solidFill>
                          <a:effectLst/>
                          <a:latin typeface="Times New Roman" panose="02020603050405020304" pitchFamily="18" charset="0"/>
                          <a:cs typeface="Times New Roman" panose="02020603050405020304" pitchFamily="18" charset="0"/>
                        </a:rPr>
                        <a:t>Advertised in the City Press of 04</a:t>
                      </a:r>
                      <a:r>
                        <a:rPr lang="en-ZA" sz="1400" b="0" i="0" u="none" strike="noStrike" baseline="30000" dirty="0" smtClean="0">
                          <a:solidFill>
                            <a:schemeClr val="tx1"/>
                          </a:solidFill>
                          <a:effectLst/>
                          <a:latin typeface="Times New Roman" panose="02020603050405020304" pitchFamily="18" charset="0"/>
                          <a:cs typeface="Times New Roman" panose="02020603050405020304" pitchFamily="18" charset="0"/>
                        </a:rPr>
                        <a:t>th</a:t>
                      </a:r>
                      <a:r>
                        <a:rPr lang="en-ZA" sz="1400" b="0" i="0" u="none" strike="noStrike" dirty="0" smtClean="0">
                          <a:solidFill>
                            <a:schemeClr val="tx1"/>
                          </a:solidFill>
                          <a:effectLst/>
                          <a:latin typeface="Times New Roman" panose="02020603050405020304" pitchFamily="18" charset="0"/>
                          <a:cs typeface="Times New Roman" panose="02020603050405020304" pitchFamily="18" charset="0"/>
                        </a:rPr>
                        <a:t> November 2018 closing</a:t>
                      </a:r>
                      <a:r>
                        <a:rPr lang="en-ZA" sz="1400" b="0" i="0" u="none" strike="noStrike" baseline="0" dirty="0" smtClean="0">
                          <a:solidFill>
                            <a:schemeClr val="tx1"/>
                          </a:solidFill>
                          <a:effectLst/>
                          <a:latin typeface="Times New Roman" panose="02020603050405020304" pitchFamily="18" charset="0"/>
                          <a:cs typeface="Times New Roman" panose="02020603050405020304" pitchFamily="18" charset="0"/>
                        </a:rPr>
                        <a:t> closed 22</a:t>
                      </a:r>
                      <a:r>
                        <a:rPr lang="en-ZA" sz="1400" b="0" i="0" u="none" strike="noStrike" baseline="30000" dirty="0" smtClean="0">
                          <a:solidFill>
                            <a:schemeClr val="tx1"/>
                          </a:solidFill>
                          <a:effectLst/>
                          <a:latin typeface="Times New Roman" panose="02020603050405020304" pitchFamily="18" charset="0"/>
                          <a:cs typeface="Times New Roman" panose="02020603050405020304" pitchFamily="18" charset="0"/>
                        </a:rPr>
                        <a:t>nd</a:t>
                      </a:r>
                      <a:r>
                        <a:rPr lang="en-ZA" sz="1400" b="0" i="0" u="none" strike="noStrike" baseline="0" dirty="0" smtClean="0">
                          <a:solidFill>
                            <a:schemeClr val="tx1"/>
                          </a:solidFill>
                          <a:effectLst/>
                          <a:latin typeface="Times New Roman" panose="02020603050405020304" pitchFamily="18" charset="0"/>
                          <a:cs typeface="Times New Roman" panose="02020603050405020304" pitchFamily="18" charset="0"/>
                        </a:rPr>
                        <a:t> November 2018. Interviews held Friday, 08</a:t>
                      </a:r>
                      <a:r>
                        <a:rPr lang="en-ZA" sz="1400" b="0" i="0" u="none" strike="noStrike" baseline="30000" dirty="0" smtClean="0">
                          <a:solidFill>
                            <a:schemeClr val="tx1"/>
                          </a:solidFill>
                          <a:effectLst/>
                          <a:latin typeface="Times New Roman" panose="02020603050405020304" pitchFamily="18" charset="0"/>
                          <a:cs typeface="Times New Roman" panose="02020603050405020304" pitchFamily="18" charset="0"/>
                        </a:rPr>
                        <a:t>th</a:t>
                      </a:r>
                      <a:r>
                        <a:rPr lang="en-ZA" sz="1400" b="0" i="0" u="none" strike="noStrike" baseline="0" dirty="0" smtClean="0">
                          <a:solidFill>
                            <a:schemeClr val="tx1"/>
                          </a:solidFill>
                          <a:effectLst/>
                          <a:latin typeface="Times New Roman" panose="02020603050405020304" pitchFamily="18" charset="0"/>
                          <a:cs typeface="Times New Roman" panose="02020603050405020304" pitchFamily="18" charset="0"/>
                        </a:rPr>
                        <a:t> March 2019 and rescheduled for the 18</a:t>
                      </a:r>
                      <a:r>
                        <a:rPr lang="en-ZA" sz="1400" b="0" i="0" u="none" strike="noStrike" baseline="30000" dirty="0" smtClean="0">
                          <a:solidFill>
                            <a:schemeClr val="tx1"/>
                          </a:solidFill>
                          <a:effectLst/>
                          <a:latin typeface="Times New Roman" panose="02020603050405020304" pitchFamily="18" charset="0"/>
                          <a:cs typeface="Times New Roman" panose="02020603050405020304" pitchFamily="18" charset="0"/>
                        </a:rPr>
                        <a:t>th</a:t>
                      </a:r>
                      <a:r>
                        <a:rPr lang="en-ZA" sz="1400" b="0" i="0" u="none" strike="noStrike" baseline="0" dirty="0" smtClean="0">
                          <a:solidFill>
                            <a:schemeClr val="tx1"/>
                          </a:solidFill>
                          <a:effectLst/>
                          <a:latin typeface="Times New Roman" panose="02020603050405020304" pitchFamily="18" charset="0"/>
                          <a:cs typeface="Times New Roman" panose="02020603050405020304" pitchFamily="18" charset="0"/>
                        </a:rPr>
                        <a:t> March 2019 as only two candidates availed themselves. Council expected to sit on Friday, 06</a:t>
                      </a:r>
                      <a:r>
                        <a:rPr lang="en-ZA" sz="1400" b="0" i="0" u="none" strike="noStrike" baseline="30000" dirty="0" smtClean="0">
                          <a:solidFill>
                            <a:schemeClr val="tx1"/>
                          </a:solidFill>
                          <a:effectLst/>
                          <a:latin typeface="Times New Roman" panose="02020603050405020304" pitchFamily="18" charset="0"/>
                          <a:cs typeface="Times New Roman" panose="02020603050405020304" pitchFamily="18" charset="0"/>
                        </a:rPr>
                        <a:t>th</a:t>
                      </a:r>
                      <a:r>
                        <a:rPr lang="en-ZA" sz="1400" b="0" i="0" u="none" strike="noStrike" baseline="0" dirty="0" smtClean="0">
                          <a:solidFill>
                            <a:schemeClr val="tx1"/>
                          </a:solidFill>
                          <a:effectLst/>
                          <a:latin typeface="Times New Roman" panose="02020603050405020304" pitchFamily="18" charset="0"/>
                          <a:cs typeface="Times New Roman" panose="02020603050405020304" pitchFamily="18" charset="0"/>
                        </a:rPr>
                        <a:t> December to approve the adverts. </a:t>
                      </a:r>
                      <a:r>
                        <a:rPr kumimoji="0" lang="en-ZA"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N</a:t>
                      </a:r>
                      <a:r>
                        <a:rPr kumimoji="0" lang="en-ZA"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o progress to date.</a:t>
                      </a:r>
                      <a:endParaRPr lang="en-ZA" sz="14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marL="68579" marR="68579" marT="0" marB="0" horzOverflow="overflow"/>
                </a:tc>
                <a:extLst>
                  <a:ext uri="{0D108BD9-81ED-4DB2-BD59-A6C34878D82A}">
                    <a16:rowId xmlns:a16="http://schemas.microsoft.com/office/drawing/2014/main" xmlns="" val="10001"/>
                  </a:ext>
                </a:extLst>
              </a:tr>
              <a:tr h="981685">
                <a:tc vMerge="1">
                  <a:txBody>
                    <a:bodyPr/>
                    <a:lstStyle/>
                    <a:p>
                      <a:pPr>
                        <a:lnSpc>
                          <a:spcPct val="115000"/>
                        </a:lnSpc>
                        <a:spcAft>
                          <a:spcPts val="0"/>
                        </a:spcAft>
                      </a:pPr>
                      <a:endParaRPr lang="en-US" sz="1200" b="1" dirty="0">
                        <a:solidFill>
                          <a:schemeClr val="tx1"/>
                        </a:solidFill>
                        <a:latin typeface="Arial" pitchFamily="34" charset="0"/>
                        <a:ea typeface="Calibri"/>
                        <a:cs typeface="Arial" pitchFamily="34" charset="0"/>
                      </a:endParaRPr>
                    </a:p>
                  </a:txBody>
                  <a:tcPr marL="68573" marR="68573" marT="0" marB="0"/>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Director: Organisational Development</a:t>
                      </a:r>
                      <a:r>
                        <a:rPr lang="en-US" sz="1400" baseline="0" dirty="0" smtClean="0">
                          <a:solidFill>
                            <a:schemeClr val="tx1"/>
                          </a:solidFill>
                          <a:latin typeface="Times New Roman" panose="02020603050405020304" pitchFamily="18" charset="0"/>
                          <a:ea typeface="Calibri"/>
                          <a:cs typeface="Times New Roman" panose="02020603050405020304" pitchFamily="18" charset="0"/>
                        </a:rPr>
                        <a:t> &amp; Corporate Services</a:t>
                      </a:r>
                      <a:endParaRPr lang="en-US" sz="1400" dirty="0">
                        <a:solidFill>
                          <a:schemeClr val="tx1"/>
                        </a:solidFill>
                        <a:latin typeface="Times New Roman" panose="02020603050405020304" pitchFamily="18" charset="0"/>
                        <a:ea typeface="Calibri"/>
                        <a:cs typeface="Times New Roman" panose="02020603050405020304" pitchFamily="18" charset="0"/>
                      </a:endParaRPr>
                    </a:p>
                  </a:txBody>
                  <a:tcPr marL="68573" marR="68573" marT="0" marB="0"/>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31 December 2017</a:t>
                      </a:r>
                    </a:p>
                  </a:txBody>
                  <a:tcPr marL="68573" marR="68573" marT="0" marB="0"/>
                </a:tc>
                <a:tc rowSpan="4">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lang="en-ZA" sz="1400" b="0" i="0" u="none" strike="noStrike" dirty="0" smtClean="0">
                          <a:solidFill>
                            <a:schemeClr val="tx1"/>
                          </a:solidFill>
                          <a:effectLst/>
                          <a:latin typeface="Times New Roman" panose="02020603050405020304" pitchFamily="18" charset="0"/>
                          <a:cs typeface="Times New Roman" panose="02020603050405020304" pitchFamily="18" charset="0"/>
                        </a:rPr>
                        <a:t>Municipality placed under s139(b).</a:t>
                      </a:r>
                    </a:p>
                  </a:txBody>
                  <a:tcPr marL="68573" marR="68573" marT="0" marB="0"/>
                </a:tc>
                <a:extLst>
                  <a:ext uri="{0D108BD9-81ED-4DB2-BD59-A6C34878D82A}">
                    <a16:rowId xmlns:a16="http://schemas.microsoft.com/office/drawing/2014/main" xmlns="" val="10002"/>
                  </a:ext>
                </a:extLst>
              </a:tr>
              <a:tr h="490843">
                <a:tc vMerge="1">
                  <a:txBody>
                    <a:bodyPr/>
                    <a:lstStyle/>
                    <a:p>
                      <a:pPr>
                        <a:lnSpc>
                          <a:spcPct val="115000"/>
                        </a:lnSpc>
                        <a:spcAft>
                          <a:spcPts val="0"/>
                        </a:spcAft>
                      </a:pPr>
                      <a:endParaRPr lang="en-US" sz="1200" dirty="0">
                        <a:latin typeface="Arial" pitchFamily="34" charset="0"/>
                        <a:ea typeface="Calibri"/>
                        <a:cs typeface="Arial" pitchFamily="34" charset="0"/>
                      </a:endParaRPr>
                    </a:p>
                  </a:txBody>
                  <a:tcPr marL="68577" marR="68577" marT="0" marB="0"/>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Director: Social Services</a:t>
                      </a:r>
                      <a:endParaRPr lang="en-US" sz="1400" dirty="0">
                        <a:solidFill>
                          <a:schemeClr val="tx1"/>
                        </a:solidFill>
                        <a:latin typeface="Times New Roman" panose="02020603050405020304" pitchFamily="18" charset="0"/>
                        <a:ea typeface="Calibri"/>
                        <a:cs typeface="Times New Roman" panose="02020603050405020304" pitchFamily="18" charset="0"/>
                      </a:endParaRPr>
                    </a:p>
                  </a:txBody>
                  <a:tcPr marL="68573" marR="68573" marT="0" marB="0"/>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31 December 2017</a:t>
                      </a:r>
                    </a:p>
                  </a:txBody>
                  <a:tcPr marL="68573" marR="68573" marT="0" marB="0"/>
                </a:tc>
                <a:tc vMerge="1">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marL="68577" marR="68577" marT="0" marB="0"/>
                </a:tc>
                <a:extLst>
                  <a:ext uri="{0D108BD9-81ED-4DB2-BD59-A6C34878D82A}">
                    <a16:rowId xmlns:a16="http://schemas.microsoft.com/office/drawing/2014/main" xmlns="" val="10003"/>
                  </a:ext>
                </a:extLst>
              </a:tr>
              <a:tr h="736264">
                <a:tc vMerge="1">
                  <a:txBody>
                    <a:bodyPr/>
                    <a:lstStyle/>
                    <a:p>
                      <a:pPr>
                        <a:lnSpc>
                          <a:spcPct val="115000"/>
                        </a:lnSpc>
                        <a:spcAft>
                          <a:spcPts val="0"/>
                        </a:spcAft>
                      </a:pPr>
                      <a:endParaRPr lang="en-US" sz="1200" dirty="0">
                        <a:latin typeface="Arial" pitchFamily="34" charset="0"/>
                        <a:ea typeface="Calibri"/>
                        <a:cs typeface="Arial" pitchFamily="34" charset="0"/>
                      </a:endParaRPr>
                    </a:p>
                  </a:txBody>
                  <a:tcPr marL="68577" marR="68577" marT="0" marB="0"/>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Director: Economic Development &amp; Planning</a:t>
                      </a:r>
                      <a:endParaRPr lang="en-US" sz="1400" dirty="0">
                        <a:solidFill>
                          <a:schemeClr val="tx1"/>
                        </a:solidFill>
                        <a:latin typeface="Times New Roman" panose="02020603050405020304" pitchFamily="18" charset="0"/>
                        <a:ea typeface="Calibri"/>
                        <a:cs typeface="Times New Roman" panose="02020603050405020304" pitchFamily="18" charset="0"/>
                      </a:endParaRPr>
                    </a:p>
                  </a:txBody>
                  <a:tcPr marL="68573" marR="68573" marT="0" marB="0"/>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31 December 2017</a:t>
                      </a:r>
                    </a:p>
                  </a:txBody>
                  <a:tcPr marL="68573" marR="68573" marT="0" marB="0"/>
                </a:tc>
                <a:tc vMerge="1">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marL="68577" marR="68577" marT="0" marB="0"/>
                </a:tc>
                <a:extLst>
                  <a:ext uri="{0D108BD9-81ED-4DB2-BD59-A6C34878D82A}">
                    <a16:rowId xmlns:a16="http://schemas.microsoft.com/office/drawing/2014/main" xmlns="" val="10004"/>
                  </a:ext>
                </a:extLst>
              </a:tr>
              <a:tr h="736264">
                <a:tc vMerge="1">
                  <a:txBody>
                    <a:bodyPr/>
                    <a:lstStyle/>
                    <a:p>
                      <a:pPr>
                        <a:lnSpc>
                          <a:spcPct val="115000"/>
                        </a:lnSpc>
                        <a:spcAft>
                          <a:spcPts val="0"/>
                        </a:spcAft>
                      </a:pPr>
                      <a:endParaRPr lang="en-US" sz="1200" b="1" dirty="0">
                        <a:solidFill>
                          <a:schemeClr val="tx1"/>
                        </a:solidFill>
                        <a:latin typeface="Arial" pitchFamily="34" charset="0"/>
                        <a:ea typeface="Calibri"/>
                        <a:cs typeface="Arial" pitchFamily="34" charset="0"/>
                      </a:endParaRPr>
                    </a:p>
                  </a:txBody>
                  <a:tcPr marL="68577" marR="68577" marT="0" marB="0"/>
                </a:tc>
                <a:tc>
                  <a:txBody>
                    <a:bodyPr/>
                    <a:lstStyle/>
                    <a:p>
                      <a:pPr>
                        <a:lnSpc>
                          <a:spcPct val="115000"/>
                        </a:lnSpc>
                        <a:spcAft>
                          <a:spcPts val="0"/>
                        </a:spcAft>
                      </a:pPr>
                      <a:r>
                        <a:rPr lang="en-US" sz="1400" dirty="0" smtClean="0">
                          <a:solidFill>
                            <a:schemeClr val="tx1"/>
                          </a:solidFill>
                          <a:latin typeface="Times New Roman" panose="02020603050405020304" pitchFamily="18" charset="0"/>
                          <a:ea typeface="Calibri"/>
                          <a:cs typeface="Times New Roman" panose="02020603050405020304" pitchFamily="18" charset="0"/>
                        </a:rPr>
                        <a:t>Director: Technical</a:t>
                      </a:r>
                      <a:r>
                        <a:rPr lang="en-US" sz="1400" baseline="0" dirty="0" smtClean="0">
                          <a:solidFill>
                            <a:schemeClr val="tx1"/>
                          </a:solidFill>
                          <a:latin typeface="Times New Roman" panose="02020603050405020304" pitchFamily="18" charset="0"/>
                          <a:ea typeface="Calibri"/>
                          <a:cs typeface="Times New Roman" panose="02020603050405020304" pitchFamily="18" charset="0"/>
                        </a:rPr>
                        <a:t> &amp; Infrastructure Services</a:t>
                      </a:r>
                      <a:endParaRPr lang="en-US" sz="1400" dirty="0">
                        <a:solidFill>
                          <a:schemeClr val="tx1"/>
                        </a:solidFill>
                        <a:latin typeface="Times New Roman" panose="02020603050405020304" pitchFamily="18" charset="0"/>
                        <a:ea typeface="Calibri"/>
                        <a:cs typeface="Times New Roman" panose="02020603050405020304" pitchFamily="18" charset="0"/>
                      </a:endParaRPr>
                    </a:p>
                  </a:txBody>
                  <a:tcPr marL="68573" marR="68573" marT="0" marB="0"/>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kern="1200" cap="none" normalizeH="0" baseline="0" dirty="0" smtClean="0">
                          <a:ln>
                            <a:noFill/>
                          </a:ln>
                          <a:solidFill>
                            <a:schemeClr val="tx1"/>
                          </a:solidFill>
                          <a:effectLst/>
                          <a:latin typeface="Times New Roman" panose="02020603050405020304" pitchFamily="18" charset="0"/>
                          <a:ea typeface="+mn-ea"/>
                          <a:cs typeface="Times New Roman" panose="02020603050405020304" pitchFamily="18" charset="0"/>
                        </a:rPr>
                        <a:t>01 June 2018</a:t>
                      </a:r>
                    </a:p>
                  </a:txBody>
                  <a:tcPr marL="68573" marR="68573" marT="0" marB="0"/>
                </a:tc>
                <a:tc vMerge="1">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endParaRPr lang="en-ZA" sz="1000" b="0" i="0" u="none" strike="noStrike" dirty="0" smtClean="0">
                        <a:solidFill>
                          <a:schemeClr val="tx1"/>
                        </a:solidFill>
                        <a:effectLst/>
                        <a:latin typeface="Arial" pitchFamily="34" charset="0"/>
                        <a:cs typeface="Arial" pitchFamily="34" charset="0"/>
                      </a:endParaRPr>
                    </a:p>
                  </a:txBody>
                  <a:tcPr marL="68573" marR="68573" marT="0" marB="0"/>
                </a:tc>
                <a:extLst>
                  <a:ext uri="{0D108BD9-81ED-4DB2-BD59-A6C34878D82A}">
                    <a16:rowId xmlns:a16="http://schemas.microsoft.com/office/drawing/2014/main" xmlns="" val="10005"/>
                  </a:ext>
                </a:extLst>
              </a:tr>
            </a:tbl>
          </a:graphicData>
        </a:graphic>
      </p:graphicFrame>
      <p:pic>
        <p:nvPicPr>
          <p:cNvPr id="63521"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5963" y="5826125"/>
            <a:ext cx="2644775"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22" name="Slide Number Placeholder 1"/>
          <p:cNvSpPr>
            <a:spLocks noGrp="1"/>
          </p:cNvSpPr>
          <p:nvPr>
            <p:ph type="sldNum" sz="quarter" idx="11"/>
          </p:nvPr>
        </p:nvSpPr>
        <p:spPr>
          <a:xfrm>
            <a:off x="6856302" y="608250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17499453-5107-466A-A33D-2F8A8276B5A8}" type="slidenum">
              <a:rPr lang="en-US" altLang="en-US" sz="1200" b="1" smtClean="0">
                <a:solidFill>
                  <a:schemeClr val="tx1"/>
                </a:solidFill>
              </a:rPr>
              <a:pPr algn="r">
                <a:lnSpc>
                  <a:spcPct val="100000"/>
                </a:lnSpc>
                <a:spcBef>
                  <a:spcPct val="0"/>
                </a:spcBef>
                <a:buFontTx/>
                <a:buNone/>
              </a:pPr>
              <a:t>140</a:t>
            </a:fld>
            <a:endParaRPr lang="en-US" altLang="en-US" sz="1200" b="1" dirty="0" smtClean="0">
              <a:solidFill>
                <a:schemeClr val="tx1"/>
              </a:solidFill>
            </a:endParaRPr>
          </a:p>
        </p:txBody>
      </p:sp>
    </p:spTree>
    <p:extLst>
      <p:ext uri="{BB962C8B-B14F-4D97-AF65-F5344CB8AC3E}">
        <p14:creationId xmlns:p14="http://schemas.microsoft.com/office/powerpoint/2010/main" xmlns="" val="40261607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0"/>
            <a:ext cx="9144000" cy="620713"/>
          </a:xfrm>
          <a:solidFill>
            <a:schemeClr val="bg1">
              <a:lumMod val="85000"/>
            </a:schemeClr>
          </a:solidFill>
        </p:spPr>
        <p:txBody>
          <a:bodyPr/>
          <a:lstStyle/>
          <a:p>
            <a:pPr eaLnBrk="1" hangingPunct="1"/>
            <a:r>
              <a:rPr lang="en-US" altLang="en-US" sz="2000" b="1" dirty="0" smtClean="0">
                <a:latin typeface="Times New Roman" panose="02020603050405020304" pitchFamily="18" charset="0"/>
                <a:cs typeface="Times New Roman" panose="02020603050405020304" pitchFamily="18" charset="0"/>
              </a:rPr>
              <a:t>COMPLIANCE AREA: MUNICIPAL PERFORMANCE MONITORING</a:t>
            </a:r>
            <a:endParaRPr lang="en-US" altLang="en-US" sz="1800" b="1" i="1" dirty="0" smtClean="0">
              <a:latin typeface="Times New Roman" panose="02020603050405020304" pitchFamily="18" charset="0"/>
              <a:cs typeface="Times New Roman" panose="02020603050405020304" pitchFamily="18" charset="0"/>
            </a:endParaRPr>
          </a:p>
        </p:txBody>
      </p:sp>
      <p:sp>
        <p:nvSpPr>
          <p:cNvPr id="64515" name="Content Placeholder 2"/>
          <p:cNvSpPr>
            <a:spLocks noGrp="1"/>
          </p:cNvSpPr>
          <p:nvPr>
            <p:ph idx="1"/>
          </p:nvPr>
        </p:nvSpPr>
        <p:spPr>
          <a:xfrm>
            <a:off x="292100" y="625475"/>
            <a:ext cx="8558213" cy="5457825"/>
          </a:xfrm>
        </p:spPr>
        <p:txBody>
          <a:bodyPr/>
          <a:lstStyle/>
          <a:p>
            <a:pPr algn="just">
              <a:lnSpc>
                <a:spcPct val="100000"/>
              </a:lnSpc>
              <a:spcBef>
                <a:spcPct val="0"/>
              </a:spcBef>
              <a:buFont typeface="Wingdings" panose="05000000000000000000" pitchFamily="2" charset="2"/>
              <a:buChar char="q"/>
            </a:pPr>
            <a:r>
              <a:rPr lang="en-ZA" sz="1500" b="1" dirty="0" smtClean="0">
                <a:latin typeface="Times New Roman" panose="02020603050405020304" pitchFamily="18" charset="0"/>
                <a:cs typeface="Times New Roman" panose="02020603050405020304" pitchFamily="18" charset="0"/>
              </a:rPr>
              <a:t>Secondments</a:t>
            </a:r>
          </a:p>
          <a:p>
            <a:pPr marL="712788" lvl="1" indent="-350838" algn="just">
              <a:lnSpc>
                <a:spcPct val="100000"/>
              </a:lnSpc>
              <a:spcBef>
                <a:spcPct val="0"/>
              </a:spcBef>
              <a:buFont typeface="Wingdings" panose="05000000000000000000" pitchFamily="2" charset="2"/>
              <a:buChar char="§"/>
            </a:pPr>
            <a:r>
              <a:rPr lang="en-ZA" sz="1500" b="1" dirty="0" smtClean="0">
                <a:latin typeface="Times New Roman" panose="02020603050405020304" pitchFamily="18" charset="0"/>
                <a:cs typeface="Times New Roman" panose="02020603050405020304" pitchFamily="18" charset="0"/>
              </a:rPr>
              <a:t>Mangaung</a:t>
            </a:r>
            <a:r>
              <a:rPr lang="en-US" sz="1500" b="1" dirty="0" smtClean="0">
                <a:latin typeface="Times New Roman" panose="02020603050405020304" pitchFamily="18" charset="0"/>
                <a:cs typeface="Times New Roman" panose="02020603050405020304" pitchFamily="18" charset="0"/>
              </a:rPr>
              <a:t> Metro</a:t>
            </a:r>
            <a:r>
              <a:rPr lang="en-US" sz="1500" dirty="0" smtClean="0">
                <a:latin typeface="Times New Roman" panose="02020603050405020304" pitchFamily="18" charset="0"/>
                <a:cs typeface="Times New Roman" panose="02020603050405020304" pitchFamily="18" charset="0"/>
              </a:rPr>
              <a:t>: The Provincial Administration Team is comprised of the following members: Adv. </a:t>
            </a:r>
            <a:r>
              <a:rPr lang="en-US" sz="1500" dirty="0" err="1" smtClean="0">
                <a:latin typeface="Times New Roman" panose="02020603050405020304" pitchFamily="18" charset="0"/>
                <a:cs typeface="Times New Roman" panose="02020603050405020304" pitchFamily="18" charset="0"/>
              </a:rPr>
              <a:t>Mzwakhe</a:t>
            </a:r>
            <a:r>
              <a:rPr lang="en-US" sz="1500" dirty="0" smtClean="0">
                <a:latin typeface="Times New Roman" panose="02020603050405020304" pitchFamily="18" charset="0"/>
                <a:cs typeface="Times New Roman" panose="02020603050405020304" pitchFamily="18" charset="0"/>
              </a:rPr>
              <a:t> </a:t>
            </a:r>
            <a:r>
              <a:rPr lang="en-US" sz="1500" dirty="0" err="1" smtClean="0">
                <a:latin typeface="Times New Roman" panose="02020603050405020304" pitchFamily="18" charset="0"/>
                <a:cs typeface="Times New Roman" panose="02020603050405020304" pitchFamily="18" charset="0"/>
              </a:rPr>
              <a:t>Mofokeng</a:t>
            </a:r>
            <a:r>
              <a:rPr lang="en-US" sz="1500" dirty="0" smtClean="0">
                <a:latin typeface="Times New Roman" panose="02020603050405020304" pitchFamily="18" charset="0"/>
                <a:cs typeface="Times New Roman" panose="02020603050405020304" pitchFamily="18" charset="0"/>
              </a:rPr>
              <a:t> – Office of the Premier; Me </a:t>
            </a:r>
            <a:r>
              <a:rPr lang="en-US" sz="1500" dirty="0" err="1" smtClean="0">
                <a:latin typeface="Times New Roman" panose="02020603050405020304" pitchFamily="18" charset="0"/>
                <a:cs typeface="Times New Roman" panose="02020603050405020304" pitchFamily="18" charset="0"/>
              </a:rPr>
              <a:t>Masechaba</a:t>
            </a:r>
            <a:r>
              <a:rPr lang="en-US" sz="1500" dirty="0" smtClean="0">
                <a:latin typeface="Times New Roman" panose="02020603050405020304" pitchFamily="18" charset="0"/>
                <a:cs typeface="Times New Roman" panose="02020603050405020304" pitchFamily="18" charset="0"/>
              </a:rPr>
              <a:t> </a:t>
            </a:r>
            <a:r>
              <a:rPr lang="en-US" sz="1500" dirty="0" err="1" smtClean="0">
                <a:latin typeface="Times New Roman" panose="02020603050405020304" pitchFamily="18" charset="0"/>
                <a:cs typeface="Times New Roman" panose="02020603050405020304" pitchFamily="18" charset="0"/>
              </a:rPr>
              <a:t>Sesing</a:t>
            </a:r>
            <a:r>
              <a:rPr lang="en-US" sz="1500" dirty="0" smtClean="0">
                <a:latin typeface="Times New Roman" panose="02020603050405020304" pitchFamily="18" charset="0"/>
                <a:cs typeface="Times New Roman" panose="02020603050405020304" pitchFamily="18" charset="0"/>
              </a:rPr>
              <a:t> – Provincial Accountant General &amp; CA; Me </a:t>
            </a:r>
            <a:r>
              <a:rPr lang="en-US" sz="1500" dirty="0" err="1" smtClean="0">
                <a:latin typeface="Times New Roman" panose="02020603050405020304" pitchFamily="18" charset="0"/>
                <a:cs typeface="Times New Roman" panose="02020603050405020304" pitchFamily="18" charset="0"/>
              </a:rPr>
              <a:t>Lineo</a:t>
            </a:r>
            <a:r>
              <a:rPr lang="en-US" sz="1500" dirty="0" smtClean="0">
                <a:latin typeface="Times New Roman" panose="02020603050405020304" pitchFamily="18" charset="0"/>
                <a:cs typeface="Times New Roman" panose="02020603050405020304" pitchFamily="18" charset="0"/>
              </a:rPr>
              <a:t> </a:t>
            </a:r>
            <a:r>
              <a:rPr lang="en-US" sz="1500" dirty="0" err="1" smtClean="0">
                <a:latin typeface="Times New Roman" panose="02020603050405020304" pitchFamily="18" charset="0"/>
                <a:cs typeface="Times New Roman" panose="02020603050405020304" pitchFamily="18" charset="0"/>
              </a:rPr>
              <a:t>Mokheseng</a:t>
            </a:r>
            <a:r>
              <a:rPr lang="en-US" sz="1500" dirty="0" smtClean="0">
                <a:latin typeface="Times New Roman" panose="02020603050405020304" pitchFamily="18" charset="0"/>
                <a:cs typeface="Times New Roman" panose="02020603050405020304" pitchFamily="18" charset="0"/>
              </a:rPr>
              <a:t> – Provincial COGTA;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Ernest </a:t>
            </a:r>
            <a:r>
              <a:rPr lang="en-US" sz="1500" dirty="0" err="1" smtClean="0">
                <a:latin typeface="Times New Roman" panose="02020603050405020304" pitchFamily="18" charset="0"/>
                <a:cs typeface="Times New Roman" panose="02020603050405020304" pitchFamily="18" charset="0"/>
              </a:rPr>
              <a:t>Mohlahlo</a:t>
            </a:r>
            <a:r>
              <a:rPr lang="en-US" sz="1500" dirty="0" smtClean="0">
                <a:latin typeface="Times New Roman" panose="02020603050405020304" pitchFamily="18" charset="0"/>
                <a:cs typeface="Times New Roman" panose="02020603050405020304" pitchFamily="18" charset="0"/>
              </a:rPr>
              <a:t> – Acting Head Public Works &amp; Infrastructure &amp;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Thomas </a:t>
            </a:r>
            <a:r>
              <a:rPr lang="en-US" sz="1500" dirty="0" err="1" smtClean="0">
                <a:latin typeface="Times New Roman" panose="02020603050405020304" pitchFamily="18" charset="0"/>
                <a:cs typeface="Times New Roman" panose="02020603050405020304" pitchFamily="18" charset="0"/>
              </a:rPr>
              <a:t>Lindelo</a:t>
            </a:r>
            <a:r>
              <a:rPr lang="en-US" sz="1500" dirty="0" smtClean="0">
                <a:latin typeface="Times New Roman" panose="02020603050405020304" pitchFamily="18" charset="0"/>
                <a:cs typeface="Times New Roman" panose="02020603050405020304" pitchFamily="18" charset="0"/>
              </a:rPr>
              <a:t> </a:t>
            </a:r>
            <a:r>
              <a:rPr lang="en-US" sz="1500" dirty="0" err="1" smtClean="0">
                <a:latin typeface="Times New Roman" panose="02020603050405020304" pitchFamily="18" charset="0"/>
                <a:cs typeface="Times New Roman" panose="02020603050405020304" pitchFamily="18" charset="0"/>
              </a:rPr>
              <a:t>Mkaza</a:t>
            </a:r>
            <a:r>
              <a:rPr lang="en-US" sz="1500" dirty="0" smtClean="0">
                <a:latin typeface="Times New Roman" panose="02020603050405020304" pitchFamily="18" charset="0"/>
                <a:cs typeface="Times New Roman" panose="02020603050405020304" pitchFamily="18" charset="0"/>
              </a:rPr>
              <a:t> – Vast experience in local government</a:t>
            </a:r>
          </a:p>
          <a:p>
            <a:pPr marL="712788" lvl="1" indent="-350838" algn="just">
              <a:lnSpc>
                <a:spcPct val="100000"/>
              </a:lnSpc>
              <a:spcBef>
                <a:spcPct val="0"/>
              </a:spcBef>
              <a:buFont typeface="Wingdings" panose="05000000000000000000" pitchFamily="2" charset="2"/>
              <a:buChar char="§"/>
            </a:pPr>
            <a:r>
              <a:rPr lang="en-US" sz="1500" dirty="0" err="1" smtClean="0">
                <a:latin typeface="Times New Roman" panose="02020603050405020304" pitchFamily="18" charset="0"/>
                <a:cs typeface="Times New Roman" panose="02020603050405020304" pitchFamily="18" charset="0"/>
              </a:rPr>
              <a:t>Maluti</a:t>
            </a:r>
            <a:r>
              <a:rPr lang="en-US" sz="1500" dirty="0" smtClean="0">
                <a:latin typeface="Times New Roman" panose="02020603050405020304" pitchFamily="18" charset="0"/>
                <a:cs typeface="Times New Roman" panose="02020603050405020304" pitchFamily="18" charset="0"/>
              </a:rPr>
              <a:t>-a-</a:t>
            </a:r>
            <a:r>
              <a:rPr lang="en-US" sz="1500" dirty="0" err="1" smtClean="0">
                <a:latin typeface="Times New Roman" panose="02020603050405020304" pitchFamily="18" charset="0"/>
                <a:cs typeface="Times New Roman" panose="02020603050405020304" pitchFamily="18" charset="0"/>
              </a:rPr>
              <a:t>Phofung</a:t>
            </a:r>
            <a:r>
              <a:rPr lang="en-US" sz="1500" dirty="0" smtClean="0">
                <a:latin typeface="Times New Roman" panose="02020603050405020304" pitchFamily="18" charset="0"/>
                <a:cs typeface="Times New Roman" panose="02020603050405020304" pitchFamily="18" charset="0"/>
              </a:rPr>
              <a:t> LM: DCOG has seconded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L </a:t>
            </a:r>
            <a:r>
              <a:rPr lang="en-US" sz="1500" dirty="0" err="1" smtClean="0">
                <a:latin typeface="Times New Roman" panose="02020603050405020304" pitchFamily="18" charset="0"/>
                <a:cs typeface="Times New Roman" panose="02020603050405020304" pitchFamily="18" charset="0"/>
              </a:rPr>
              <a:t>Zonke</a:t>
            </a:r>
            <a:r>
              <a:rPr lang="en-US" sz="1500" dirty="0" smtClean="0">
                <a:latin typeface="Times New Roman" panose="02020603050405020304" pitchFamily="18" charset="0"/>
                <a:cs typeface="Times New Roman" panose="02020603050405020304" pitchFamily="18" charset="0"/>
              </a:rPr>
              <a:t> as Director: Technical Services and Mr. T </a:t>
            </a:r>
            <a:r>
              <a:rPr lang="en-US" sz="1500" dirty="0" err="1" smtClean="0">
                <a:latin typeface="Times New Roman" panose="02020603050405020304" pitchFamily="18" charset="0"/>
                <a:cs typeface="Times New Roman" panose="02020603050405020304" pitchFamily="18" charset="0"/>
              </a:rPr>
              <a:t>Mawonga</a:t>
            </a:r>
            <a:r>
              <a:rPr lang="en-US" sz="1500" dirty="0" smtClean="0">
                <a:latin typeface="Times New Roman" panose="02020603050405020304" pitchFamily="18" charset="0"/>
                <a:cs typeface="Times New Roman" panose="02020603050405020304" pitchFamily="18" charset="0"/>
              </a:rPr>
              <a:t> as Strategic Support to MAP Water; </a:t>
            </a:r>
          </a:p>
          <a:p>
            <a:pPr marL="712788" lvl="1" indent="-350838" algn="just">
              <a:lnSpc>
                <a:spcPct val="100000"/>
              </a:lnSpc>
              <a:spcBef>
                <a:spcPct val="0"/>
              </a:spcBef>
              <a:buFont typeface="Wingdings" panose="05000000000000000000" pitchFamily="2" charset="2"/>
              <a:buChar char="§"/>
            </a:pPr>
            <a:r>
              <a:rPr lang="en-US" sz="1500" b="1" dirty="0" err="1" smtClean="0">
                <a:latin typeface="Times New Roman" panose="02020603050405020304" pitchFamily="18" charset="0"/>
                <a:cs typeface="Times New Roman" panose="02020603050405020304" pitchFamily="18" charset="0"/>
              </a:rPr>
              <a:t>Metsimaholo</a:t>
            </a:r>
            <a:r>
              <a:rPr lang="en-US" sz="1500" b="1" dirty="0" smtClean="0">
                <a:latin typeface="Times New Roman" panose="02020603050405020304" pitchFamily="18" charset="0"/>
                <a:cs typeface="Times New Roman" panose="02020603050405020304" pitchFamily="18" charset="0"/>
              </a:rPr>
              <a:t> LM</a:t>
            </a:r>
            <a:r>
              <a:rPr lang="en-US" sz="1500" dirty="0" smtClean="0">
                <a:latin typeface="Times New Roman" panose="02020603050405020304" pitchFamily="18" charset="0"/>
                <a:cs typeface="Times New Roman" panose="02020603050405020304" pitchFamily="18" charset="0"/>
              </a:rPr>
              <a:t>: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T </a:t>
            </a:r>
            <a:r>
              <a:rPr lang="en-US" sz="1500" dirty="0" err="1" smtClean="0">
                <a:latin typeface="Times New Roman" panose="02020603050405020304" pitchFamily="18" charset="0"/>
                <a:cs typeface="Times New Roman" panose="02020603050405020304" pitchFamily="18" charset="0"/>
              </a:rPr>
              <a:t>Manele</a:t>
            </a:r>
            <a:r>
              <a:rPr lang="en-US" sz="1500" dirty="0" smtClean="0">
                <a:latin typeface="Times New Roman" panose="02020603050405020304" pitchFamily="18" charset="0"/>
                <a:cs typeface="Times New Roman" panose="02020603050405020304" pitchFamily="18" charset="0"/>
              </a:rPr>
              <a:t> from COGTA as the </a:t>
            </a:r>
            <a:r>
              <a:rPr lang="en-US" sz="1500" dirty="0" err="1" smtClean="0">
                <a:latin typeface="Times New Roman" panose="02020603050405020304" pitchFamily="18" charset="0"/>
                <a:cs typeface="Times New Roman" panose="02020603050405020304" pitchFamily="18" charset="0"/>
              </a:rPr>
              <a:t>Exco</a:t>
            </a:r>
            <a:r>
              <a:rPr lang="en-US" sz="1500" dirty="0" smtClean="0">
                <a:latin typeface="Times New Roman" panose="02020603050405020304" pitchFamily="18" charset="0"/>
                <a:cs typeface="Times New Roman" panose="02020603050405020304" pitchFamily="18" charset="0"/>
              </a:rPr>
              <a:t> Representative, Mr. M </a:t>
            </a:r>
            <a:r>
              <a:rPr lang="en-US" sz="1500" dirty="0" err="1" smtClean="0">
                <a:latin typeface="Times New Roman" panose="02020603050405020304" pitchFamily="18" charset="0"/>
                <a:cs typeface="Times New Roman" panose="02020603050405020304" pitchFamily="18" charset="0"/>
              </a:rPr>
              <a:t>Mathe</a:t>
            </a:r>
            <a:r>
              <a:rPr lang="en-US" sz="1500" dirty="0" smtClean="0">
                <a:latin typeface="Times New Roman" panose="02020603050405020304" pitchFamily="18" charset="0"/>
                <a:cs typeface="Times New Roman" panose="02020603050405020304" pitchFamily="18" charset="0"/>
              </a:rPr>
              <a:t> as the Acting Municipal Manager and Me P </a:t>
            </a:r>
            <a:r>
              <a:rPr lang="en-US" sz="1500" dirty="0" err="1" smtClean="0">
                <a:latin typeface="Times New Roman" panose="02020603050405020304" pitchFamily="18" charset="0"/>
                <a:cs typeface="Times New Roman" panose="02020603050405020304" pitchFamily="18" charset="0"/>
              </a:rPr>
              <a:t>Qulungu</a:t>
            </a:r>
            <a:r>
              <a:rPr lang="en-US" sz="1500" dirty="0" smtClean="0">
                <a:latin typeface="Times New Roman" panose="02020603050405020304" pitchFamily="18" charset="0"/>
                <a:cs typeface="Times New Roman" panose="02020603050405020304" pitchFamily="18" charset="0"/>
              </a:rPr>
              <a:t> as the Financial Adviser, Mr. L </a:t>
            </a:r>
            <a:r>
              <a:rPr lang="en-US" sz="1500" dirty="0" err="1" smtClean="0">
                <a:latin typeface="Times New Roman" panose="02020603050405020304" pitchFamily="18" charset="0"/>
                <a:cs typeface="Times New Roman" panose="02020603050405020304" pitchFamily="18" charset="0"/>
              </a:rPr>
              <a:t>Ntoyi</a:t>
            </a:r>
            <a:r>
              <a:rPr lang="en-US" sz="1500" dirty="0" smtClean="0">
                <a:latin typeface="Times New Roman" panose="02020603050405020304" pitchFamily="18" charset="0"/>
                <a:cs typeface="Times New Roman" panose="02020603050405020304" pitchFamily="18" charset="0"/>
              </a:rPr>
              <a:t> as the Director Technical Services and </a:t>
            </a:r>
            <a:r>
              <a:rPr lang="en-US" sz="1500" dirty="0" err="1" smtClean="0">
                <a:latin typeface="Times New Roman" panose="02020603050405020304" pitchFamily="18" charset="0"/>
                <a:cs typeface="Times New Roman" panose="02020603050405020304" pitchFamily="18" charset="0"/>
              </a:rPr>
              <a:t>Ms</a:t>
            </a:r>
            <a:r>
              <a:rPr lang="en-US" sz="1500" dirty="0" smtClean="0">
                <a:latin typeface="Times New Roman" panose="02020603050405020304" pitchFamily="18" charset="0"/>
                <a:cs typeface="Times New Roman" panose="02020603050405020304" pitchFamily="18" charset="0"/>
              </a:rPr>
              <a:t> K </a:t>
            </a:r>
            <a:r>
              <a:rPr lang="en-US" sz="1500" dirty="0" err="1" smtClean="0">
                <a:latin typeface="Times New Roman" panose="02020603050405020304" pitchFamily="18" charset="0"/>
                <a:cs typeface="Times New Roman" panose="02020603050405020304" pitchFamily="18" charset="0"/>
              </a:rPr>
              <a:t>Lepesa</a:t>
            </a:r>
            <a:r>
              <a:rPr lang="en-US" sz="1500" dirty="0" smtClean="0">
                <a:latin typeface="Times New Roman" panose="02020603050405020304" pitchFamily="18" charset="0"/>
                <a:cs typeface="Times New Roman" panose="02020603050405020304" pitchFamily="18" charset="0"/>
              </a:rPr>
              <a:t> as the Acting CFO.</a:t>
            </a:r>
          </a:p>
          <a:p>
            <a:pPr marL="712788" lvl="1" indent="-350838" algn="just">
              <a:lnSpc>
                <a:spcPct val="100000"/>
              </a:lnSpc>
              <a:spcBef>
                <a:spcPct val="0"/>
              </a:spcBef>
              <a:buFont typeface="Wingdings" panose="05000000000000000000" pitchFamily="2" charset="2"/>
              <a:buChar char="§"/>
            </a:pPr>
            <a:r>
              <a:rPr lang="en-US" sz="1500" dirty="0" err="1" smtClean="0">
                <a:latin typeface="Times New Roman" panose="02020603050405020304" pitchFamily="18" charset="0"/>
                <a:cs typeface="Times New Roman" panose="02020603050405020304" pitchFamily="18" charset="0"/>
              </a:rPr>
              <a:t>Dihlabeng</a:t>
            </a:r>
            <a:r>
              <a:rPr lang="en-US" sz="1500" dirty="0" smtClean="0">
                <a:latin typeface="Times New Roman" panose="02020603050405020304" pitchFamily="18" charset="0"/>
                <a:cs typeface="Times New Roman" panose="02020603050405020304" pitchFamily="18" charset="0"/>
              </a:rPr>
              <a:t> LM: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J </a:t>
            </a:r>
            <a:r>
              <a:rPr lang="en-US" sz="1500" dirty="0" err="1" smtClean="0">
                <a:latin typeface="Times New Roman" panose="02020603050405020304" pitchFamily="18" charset="0"/>
                <a:cs typeface="Times New Roman" panose="02020603050405020304" pitchFamily="18" charset="0"/>
              </a:rPr>
              <a:t>Lekgetho</a:t>
            </a:r>
            <a:r>
              <a:rPr lang="en-US" sz="1500" dirty="0" smtClean="0">
                <a:latin typeface="Times New Roman" panose="02020603050405020304" pitchFamily="18" charset="0"/>
                <a:cs typeface="Times New Roman" panose="02020603050405020304" pitchFamily="18" charset="0"/>
              </a:rPr>
              <a:t> from COGTA as the Municipal Manager;</a:t>
            </a:r>
          </a:p>
          <a:p>
            <a:pPr marL="712788" lvl="1" indent="-350838" algn="just">
              <a:lnSpc>
                <a:spcPct val="100000"/>
              </a:lnSpc>
              <a:spcBef>
                <a:spcPct val="0"/>
              </a:spcBef>
              <a:buFont typeface="Wingdings" panose="05000000000000000000" pitchFamily="2" charset="2"/>
              <a:buChar char="§"/>
            </a:pPr>
            <a:r>
              <a:rPr lang="en-US" sz="1500" dirty="0" err="1" smtClean="0">
                <a:latin typeface="Times New Roman" panose="02020603050405020304" pitchFamily="18" charset="0"/>
                <a:cs typeface="Times New Roman" panose="02020603050405020304" pitchFamily="18" charset="0"/>
              </a:rPr>
              <a:t>Mohokare</a:t>
            </a:r>
            <a:r>
              <a:rPr lang="en-US" sz="1500" dirty="0" smtClean="0">
                <a:latin typeface="Times New Roman" panose="02020603050405020304" pitchFamily="18" charset="0"/>
                <a:cs typeface="Times New Roman" panose="02020603050405020304" pitchFamily="18" charset="0"/>
              </a:rPr>
              <a:t> LM: Adv. MF </a:t>
            </a:r>
            <a:r>
              <a:rPr lang="en-US" sz="1500" dirty="0" err="1" smtClean="0">
                <a:latin typeface="Times New Roman" panose="02020603050405020304" pitchFamily="18" charset="0"/>
                <a:cs typeface="Times New Roman" panose="02020603050405020304" pitchFamily="18" charset="0"/>
              </a:rPr>
              <a:t>Lepheana</a:t>
            </a:r>
            <a:r>
              <a:rPr lang="en-US" sz="1500" dirty="0" smtClean="0">
                <a:latin typeface="Times New Roman" panose="02020603050405020304" pitchFamily="18" charset="0"/>
                <a:cs typeface="Times New Roman" panose="02020603050405020304" pitchFamily="18" charset="0"/>
              </a:rPr>
              <a:t> from COGTA as the Director: Corporate Services;</a:t>
            </a:r>
          </a:p>
          <a:p>
            <a:pPr marL="712788" lvl="1" indent="-350838" algn="just">
              <a:lnSpc>
                <a:spcPct val="100000"/>
              </a:lnSpc>
              <a:spcBef>
                <a:spcPct val="0"/>
              </a:spcBef>
              <a:buFont typeface="Wingdings" panose="05000000000000000000" pitchFamily="2" charset="2"/>
              <a:buChar char="§"/>
            </a:pPr>
            <a:r>
              <a:rPr lang="en-US" sz="1500" dirty="0" err="1" smtClean="0">
                <a:latin typeface="Times New Roman" panose="02020603050405020304" pitchFamily="18" charset="0"/>
                <a:cs typeface="Times New Roman" panose="02020603050405020304" pitchFamily="18" charset="0"/>
              </a:rPr>
              <a:t>Kopanong</a:t>
            </a:r>
            <a:r>
              <a:rPr lang="en-US" sz="1500" dirty="0" smtClean="0">
                <a:latin typeface="Times New Roman" panose="02020603050405020304" pitchFamily="18" charset="0"/>
                <a:cs typeface="Times New Roman" panose="02020603050405020304" pitchFamily="18" charset="0"/>
              </a:rPr>
              <a:t> LM: Me SS </a:t>
            </a:r>
            <a:r>
              <a:rPr lang="en-US" sz="1500" dirty="0" err="1" smtClean="0">
                <a:latin typeface="Times New Roman" panose="02020603050405020304" pitchFamily="18" charset="0"/>
                <a:cs typeface="Times New Roman" panose="02020603050405020304" pitchFamily="18" charset="0"/>
              </a:rPr>
              <a:t>Dhlamini</a:t>
            </a:r>
            <a:r>
              <a:rPr lang="en-US" sz="1500" dirty="0" smtClean="0">
                <a:latin typeface="Times New Roman" panose="02020603050405020304" pitchFamily="18" charset="0"/>
                <a:cs typeface="Times New Roman" panose="02020603050405020304" pitchFamily="18" charset="0"/>
              </a:rPr>
              <a:t> from COGTA as the CFO; </a:t>
            </a:r>
          </a:p>
          <a:p>
            <a:pPr marL="712788" lvl="1" indent="-350838" algn="just">
              <a:lnSpc>
                <a:spcPct val="100000"/>
              </a:lnSpc>
              <a:spcBef>
                <a:spcPct val="0"/>
              </a:spcBef>
              <a:buFont typeface="Wingdings" panose="05000000000000000000" pitchFamily="2" charset="2"/>
              <a:buChar char="§"/>
            </a:pPr>
            <a:r>
              <a:rPr lang="en-US" sz="1500" dirty="0" err="1" smtClean="0">
                <a:latin typeface="Times New Roman" panose="02020603050405020304" pitchFamily="18" charset="0"/>
                <a:cs typeface="Times New Roman" panose="02020603050405020304" pitchFamily="18" charset="0"/>
              </a:rPr>
              <a:t>Nala</a:t>
            </a:r>
            <a:r>
              <a:rPr lang="en-US" sz="1500" dirty="0" smtClean="0">
                <a:latin typeface="Times New Roman" panose="02020603050405020304" pitchFamily="18" charset="0"/>
                <a:cs typeface="Times New Roman" panose="02020603050405020304" pitchFamily="18" charset="0"/>
              </a:rPr>
              <a:t> LM: Me NE </a:t>
            </a:r>
            <a:r>
              <a:rPr lang="en-US" sz="1500" dirty="0" err="1" smtClean="0">
                <a:latin typeface="Times New Roman" panose="02020603050405020304" pitchFamily="18" charset="0"/>
                <a:cs typeface="Times New Roman" panose="02020603050405020304" pitchFamily="18" charset="0"/>
              </a:rPr>
              <a:t>Radebe</a:t>
            </a:r>
            <a:r>
              <a:rPr lang="en-US" sz="1500" dirty="0" smtClean="0">
                <a:latin typeface="Times New Roman" panose="02020603050405020304" pitchFamily="18" charset="0"/>
                <a:cs typeface="Times New Roman" panose="02020603050405020304" pitchFamily="18" charset="0"/>
              </a:rPr>
              <a:t> from COGTA as the Municipal Manager</a:t>
            </a:r>
          </a:p>
          <a:p>
            <a:pPr marL="712788" lvl="1" indent="-350838" algn="just">
              <a:lnSpc>
                <a:spcPct val="100000"/>
              </a:lnSpc>
              <a:spcBef>
                <a:spcPct val="0"/>
              </a:spcBef>
              <a:buFont typeface="Wingdings" panose="05000000000000000000" pitchFamily="2" charset="2"/>
              <a:buChar char="§"/>
            </a:pPr>
            <a:r>
              <a:rPr lang="en-US" sz="1500" dirty="0" err="1" smtClean="0">
                <a:latin typeface="Times New Roman" panose="02020603050405020304" pitchFamily="18" charset="0"/>
                <a:cs typeface="Times New Roman" panose="02020603050405020304" pitchFamily="18" charset="0"/>
              </a:rPr>
              <a:t>Mafube</a:t>
            </a:r>
            <a:r>
              <a:rPr lang="en-US" sz="1500" dirty="0" smtClean="0">
                <a:latin typeface="Times New Roman" panose="02020603050405020304" pitchFamily="18" charset="0"/>
                <a:cs typeface="Times New Roman" panose="02020603050405020304" pitchFamily="18" charset="0"/>
              </a:rPr>
              <a:t> LM –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TM </a:t>
            </a:r>
            <a:r>
              <a:rPr lang="en-US" sz="1500" dirty="0" err="1" smtClean="0">
                <a:latin typeface="Times New Roman" panose="02020603050405020304" pitchFamily="18" charset="0"/>
                <a:cs typeface="Times New Roman" panose="02020603050405020304" pitchFamily="18" charset="0"/>
              </a:rPr>
              <a:t>Moremi</a:t>
            </a:r>
            <a:r>
              <a:rPr lang="en-US" sz="1500" dirty="0" smtClean="0">
                <a:latin typeface="Times New Roman" panose="02020603050405020304" pitchFamily="18" charset="0"/>
                <a:cs typeface="Times New Roman" panose="02020603050405020304" pitchFamily="18" charset="0"/>
              </a:rPr>
              <a:t> as </a:t>
            </a:r>
            <a:r>
              <a:rPr lang="en-US" sz="1500" dirty="0" err="1" smtClean="0">
                <a:latin typeface="Times New Roman" panose="02020603050405020304" pitchFamily="18" charset="0"/>
                <a:cs typeface="Times New Roman" panose="02020603050405020304" pitchFamily="18" charset="0"/>
              </a:rPr>
              <a:t>Exco</a:t>
            </a:r>
            <a:r>
              <a:rPr lang="en-US" sz="1500" dirty="0" smtClean="0">
                <a:latin typeface="Times New Roman" panose="02020603050405020304" pitchFamily="18" charset="0"/>
                <a:cs typeface="Times New Roman" panose="02020603050405020304" pitchFamily="18" charset="0"/>
              </a:rPr>
              <a:t> Representative &amp;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K </a:t>
            </a:r>
            <a:r>
              <a:rPr lang="en-US" sz="1500" dirty="0" err="1" smtClean="0">
                <a:latin typeface="Times New Roman" panose="02020603050405020304" pitchFamily="18" charset="0"/>
                <a:cs typeface="Times New Roman" panose="02020603050405020304" pitchFamily="18" charset="0"/>
              </a:rPr>
              <a:t>Masekoane</a:t>
            </a:r>
            <a:r>
              <a:rPr lang="en-US" sz="1500" dirty="0" smtClean="0">
                <a:latin typeface="Times New Roman" panose="02020603050405020304" pitchFamily="18" charset="0"/>
                <a:cs typeface="Times New Roman" panose="02020603050405020304" pitchFamily="18" charset="0"/>
              </a:rPr>
              <a:t> as Acting Municipal Manager</a:t>
            </a:r>
          </a:p>
          <a:p>
            <a:pPr marL="712788" lvl="1" indent="-350838" algn="just">
              <a:lnSpc>
                <a:spcPct val="100000"/>
              </a:lnSpc>
              <a:spcBef>
                <a:spcPct val="0"/>
              </a:spcBef>
              <a:buFont typeface="Wingdings" panose="05000000000000000000" pitchFamily="2" charset="2"/>
              <a:buChar char="§"/>
            </a:pPr>
            <a:r>
              <a:rPr lang="en-US" sz="1500" dirty="0" err="1" smtClean="0">
                <a:latin typeface="Times New Roman" panose="02020603050405020304" pitchFamily="18" charset="0"/>
                <a:cs typeface="Times New Roman" panose="02020603050405020304" pitchFamily="18" charset="0"/>
              </a:rPr>
              <a:t>Nketoana</a:t>
            </a:r>
            <a:r>
              <a:rPr lang="en-US" sz="1500" dirty="0" smtClean="0">
                <a:latin typeface="Times New Roman" panose="02020603050405020304" pitchFamily="18" charset="0"/>
                <a:cs typeface="Times New Roman" panose="02020603050405020304" pitchFamily="18" charset="0"/>
              </a:rPr>
              <a:t> LM – </a:t>
            </a:r>
            <a:r>
              <a:rPr lang="en-US" sz="1500" dirty="0" err="1" smtClean="0">
                <a:latin typeface="Times New Roman" panose="02020603050405020304" pitchFamily="18" charset="0"/>
                <a:cs typeface="Times New Roman" panose="02020603050405020304" pitchFamily="18" charset="0"/>
              </a:rPr>
              <a:t>Mr</a:t>
            </a:r>
            <a:r>
              <a:rPr lang="en-US" sz="1500" dirty="0" smtClean="0">
                <a:latin typeface="Times New Roman" panose="02020603050405020304" pitchFamily="18" charset="0"/>
                <a:cs typeface="Times New Roman" panose="02020603050405020304" pitchFamily="18" charset="0"/>
              </a:rPr>
              <a:t> Alexander was seconded as Acting Municipal Manager </a:t>
            </a:r>
          </a:p>
          <a:p>
            <a:pPr algn="just">
              <a:lnSpc>
                <a:spcPct val="100000"/>
              </a:lnSpc>
              <a:spcBef>
                <a:spcPct val="0"/>
              </a:spcBef>
              <a:buFont typeface="Wingdings" panose="05000000000000000000" pitchFamily="2" charset="2"/>
              <a:buChar char="q"/>
            </a:pPr>
            <a:r>
              <a:rPr lang="en-US" sz="1500" dirty="0" smtClean="0">
                <a:latin typeface="Times New Roman" panose="02020603050405020304" pitchFamily="18" charset="0"/>
                <a:cs typeface="Times New Roman" panose="02020603050405020304" pitchFamily="18" charset="0"/>
              </a:rPr>
              <a:t>24th October 2019: meeting with </a:t>
            </a:r>
            <a:r>
              <a:rPr lang="en-US" sz="1500" dirty="0" err="1" smtClean="0">
                <a:latin typeface="Times New Roman" panose="02020603050405020304" pitchFamily="18" charset="0"/>
                <a:cs typeface="Times New Roman" panose="02020603050405020304" pitchFamily="18" charset="0"/>
              </a:rPr>
              <a:t>Tokologo</a:t>
            </a:r>
            <a:r>
              <a:rPr lang="en-US" sz="1500" dirty="0" smtClean="0">
                <a:latin typeface="Times New Roman" panose="02020603050405020304" pitchFamily="18" charset="0"/>
                <a:cs typeface="Times New Roman" panose="02020603050405020304" pitchFamily="18" charset="0"/>
              </a:rPr>
              <a:t> LM Council on the regulated timelines regarding appointment processes;</a:t>
            </a:r>
          </a:p>
          <a:p>
            <a:pPr algn="just">
              <a:lnSpc>
                <a:spcPct val="100000"/>
              </a:lnSpc>
              <a:spcBef>
                <a:spcPct val="0"/>
              </a:spcBef>
              <a:buFont typeface="Wingdings" panose="05000000000000000000" pitchFamily="2" charset="2"/>
              <a:buChar char="q"/>
            </a:pPr>
            <a:r>
              <a:rPr lang="en-US" sz="1500" dirty="0" smtClean="0">
                <a:latin typeface="Times New Roman" panose="02020603050405020304" pitchFamily="18" charset="0"/>
                <a:cs typeface="Times New Roman" panose="02020603050405020304" pitchFamily="18" charset="0"/>
              </a:rPr>
              <a:t>25</a:t>
            </a:r>
            <a:r>
              <a:rPr lang="en-US" sz="1500" baseline="30000" dirty="0" smtClean="0">
                <a:latin typeface="Times New Roman" panose="02020603050405020304" pitchFamily="18" charset="0"/>
                <a:cs typeface="Times New Roman" panose="02020603050405020304" pitchFamily="18" charset="0"/>
              </a:rPr>
              <a:t>th</a:t>
            </a:r>
            <a:r>
              <a:rPr lang="en-US" sz="1500" dirty="0" smtClean="0">
                <a:latin typeface="Times New Roman" panose="02020603050405020304" pitchFamily="18" charset="0"/>
                <a:cs typeface="Times New Roman" panose="02020603050405020304" pitchFamily="18" charset="0"/>
              </a:rPr>
              <a:t> June 2019: All 23 Municipalities were supported on the Implications of the Constitutional Court </a:t>
            </a:r>
            <a:r>
              <a:rPr lang="en-ZA" sz="1500" dirty="0" smtClean="0">
                <a:latin typeface="Times New Roman" panose="02020603050405020304" pitchFamily="18" charset="0"/>
                <a:cs typeface="Times New Roman" panose="02020603050405020304" pitchFamily="18" charset="0"/>
              </a:rPr>
              <a:t>Judgement</a:t>
            </a:r>
            <a:r>
              <a:rPr lang="en-US" sz="1500" dirty="0" smtClean="0">
                <a:latin typeface="Times New Roman" panose="02020603050405020304" pitchFamily="18" charset="0"/>
                <a:cs typeface="Times New Roman" panose="02020603050405020304" pitchFamily="18" charset="0"/>
              </a:rPr>
              <a:t> Declaring the Local Government: Municipal Systems Amendment Act, 2011 (Act No. 07 of 2011) invalid. </a:t>
            </a:r>
            <a:endParaRPr lang="en-ZA" sz="1500" dirty="0" smtClean="0">
              <a:latin typeface="Times New Roman" panose="02020603050405020304" pitchFamily="18" charset="0"/>
              <a:cs typeface="Times New Roman" panose="02020603050405020304" pitchFamily="18" charset="0"/>
            </a:endParaRPr>
          </a:p>
          <a:p>
            <a:pPr algn="just" eaLnBrk="1" hangingPunct="1">
              <a:lnSpc>
                <a:spcPct val="100000"/>
              </a:lnSpc>
              <a:spcBef>
                <a:spcPct val="0"/>
              </a:spcBef>
              <a:buFont typeface="Wingdings" panose="05000000000000000000" pitchFamily="2" charset="2"/>
              <a:buChar char="q"/>
            </a:pPr>
            <a:endParaRPr lang="en-US" altLang="en-US" sz="1500"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4516"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4525" y="5876925"/>
            <a:ext cx="2644775"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7" name="Slide Number Placeholder 1"/>
          <p:cNvSpPr>
            <a:spLocks noGrp="1"/>
          </p:cNvSpPr>
          <p:nvPr>
            <p:ph type="sldNum" sz="quarter" idx="11"/>
          </p:nvPr>
        </p:nvSpPr>
        <p:spPr>
          <a:xfrm>
            <a:off x="6792913" y="6053931"/>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CF1D9B9C-1815-4F83-BA87-1D8D48C95BE6}" type="slidenum">
              <a:rPr lang="en-US" altLang="en-US" sz="1200" b="1" smtClean="0">
                <a:solidFill>
                  <a:schemeClr val="tx1"/>
                </a:solidFill>
              </a:rPr>
              <a:pPr algn="r">
                <a:lnSpc>
                  <a:spcPct val="100000"/>
                </a:lnSpc>
                <a:spcBef>
                  <a:spcPct val="0"/>
                </a:spcBef>
                <a:buFontTx/>
                <a:buNone/>
              </a:pPr>
              <a:t>141</a:t>
            </a:fld>
            <a:endParaRPr lang="en-US" altLang="en-US" sz="1200" b="1" dirty="0" smtClean="0">
              <a:solidFill>
                <a:schemeClr val="tx1"/>
              </a:solidFill>
            </a:endParaRPr>
          </a:p>
        </p:txBody>
      </p:sp>
    </p:spTree>
    <p:extLst>
      <p:ext uri="{BB962C8B-B14F-4D97-AF65-F5344CB8AC3E}">
        <p14:creationId xmlns:p14="http://schemas.microsoft.com/office/powerpoint/2010/main" xmlns="" val="350222841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0"/>
            <a:ext cx="9144000" cy="620713"/>
          </a:xfrm>
          <a:solidFill>
            <a:schemeClr val="bg1">
              <a:lumMod val="85000"/>
            </a:schemeClr>
          </a:solidFill>
        </p:spPr>
        <p:txBody>
          <a:bodyPr/>
          <a:lstStyle/>
          <a:p>
            <a:pPr eaLnBrk="1" hangingPunct="1"/>
            <a:r>
              <a:rPr lang="en-US" altLang="en-US" sz="2000" b="1" dirty="0" smtClean="0">
                <a:latin typeface="Times New Roman" panose="02020603050405020304" pitchFamily="18" charset="0"/>
                <a:cs typeface="Times New Roman" panose="02020603050405020304" pitchFamily="18" charset="0"/>
              </a:rPr>
              <a:t>COMPLIANCE AREA: MUNICIPAL PERFORMANCE MONITORING</a:t>
            </a:r>
            <a:endParaRPr lang="en-US" altLang="en-US" sz="1800" b="1" i="1" dirty="0" smtClean="0">
              <a:latin typeface="Times New Roman" panose="02020603050405020304" pitchFamily="18" charset="0"/>
              <a:cs typeface="Times New Roman" panose="02020603050405020304" pitchFamily="18" charset="0"/>
            </a:endParaRPr>
          </a:p>
        </p:txBody>
      </p:sp>
      <p:sp>
        <p:nvSpPr>
          <p:cNvPr id="65539" name="Content Placeholder 2"/>
          <p:cNvSpPr>
            <a:spLocks noGrp="1"/>
          </p:cNvSpPr>
          <p:nvPr>
            <p:ph idx="1"/>
          </p:nvPr>
        </p:nvSpPr>
        <p:spPr>
          <a:xfrm>
            <a:off x="292100" y="625476"/>
            <a:ext cx="8558213" cy="5448142"/>
          </a:xfrm>
        </p:spPr>
        <p:txBody>
          <a:bodyPr>
            <a:noAutofit/>
          </a:bodyPr>
          <a:lstStyle/>
          <a:p>
            <a:pPr algn="just">
              <a:lnSpc>
                <a:spcPct val="100000"/>
              </a:lnSpc>
              <a:spcBef>
                <a:spcPct val="0"/>
              </a:spcBef>
              <a:buFont typeface="Wingdings" panose="05000000000000000000" pitchFamily="2" charset="2"/>
              <a:buChar char="q"/>
            </a:pPr>
            <a:r>
              <a:rPr lang="en-US" sz="1550" dirty="0" smtClean="0">
                <a:latin typeface="Times New Roman" panose="02020603050405020304" pitchFamily="18" charset="0"/>
                <a:cs typeface="Times New Roman" panose="02020603050405020304" pitchFamily="18" charset="0"/>
              </a:rPr>
              <a:t>All Municipalities were provided with the Upper limits of Total Remuneration Packages (TRPs) payable to Municipal Managers and Managers directly accountable to Municipal Managers Notice No 43122 of 20th March 2020, on the 23rd March 2020;</a:t>
            </a:r>
          </a:p>
          <a:p>
            <a:pPr algn="just">
              <a:lnSpc>
                <a:spcPct val="100000"/>
              </a:lnSpc>
              <a:spcBef>
                <a:spcPct val="0"/>
              </a:spcBef>
              <a:buFont typeface="Wingdings" panose="05000000000000000000" pitchFamily="2" charset="2"/>
              <a:buChar char="q"/>
            </a:pPr>
            <a:r>
              <a:rPr lang="en-US" sz="1550" dirty="0" smtClean="0">
                <a:latin typeface="Times New Roman" panose="02020603050405020304" pitchFamily="18" charset="0"/>
                <a:cs typeface="Times New Roman" panose="02020603050405020304" pitchFamily="18" charset="0"/>
              </a:rPr>
              <a:t>Made a presentation to the Mayoral Committee of </a:t>
            </a:r>
            <a:r>
              <a:rPr lang="en-US" sz="1550" dirty="0" err="1" smtClean="0">
                <a:latin typeface="Times New Roman" panose="02020603050405020304" pitchFamily="18" charset="0"/>
                <a:cs typeface="Times New Roman" panose="02020603050405020304" pitchFamily="18" charset="0"/>
              </a:rPr>
              <a:t>Matjhabeng</a:t>
            </a:r>
            <a:r>
              <a:rPr lang="en-US" sz="1550" dirty="0" smtClean="0">
                <a:latin typeface="Times New Roman" panose="02020603050405020304" pitchFamily="18" charset="0"/>
                <a:cs typeface="Times New Roman" panose="02020603050405020304" pitchFamily="18" charset="0"/>
              </a:rPr>
              <a:t> LM on the 24th March 2020 on the TRPs;</a:t>
            </a:r>
          </a:p>
          <a:p>
            <a:pPr algn="just">
              <a:lnSpc>
                <a:spcPct val="100000"/>
              </a:lnSpc>
              <a:spcBef>
                <a:spcPct val="0"/>
              </a:spcBef>
              <a:buFont typeface="Wingdings" panose="05000000000000000000" pitchFamily="2" charset="2"/>
              <a:buChar char="q"/>
            </a:pPr>
            <a:r>
              <a:rPr lang="en-US" sz="1550" dirty="0" err="1" smtClean="0">
                <a:latin typeface="Times New Roman" panose="02020603050405020304" pitchFamily="18" charset="0"/>
                <a:cs typeface="Times New Roman" panose="02020603050405020304" pitchFamily="18" charset="0"/>
              </a:rPr>
              <a:t>Nala</a:t>
            </a:r>
            <a:r>
              <a:rPr lang="en-US" sz="1550" dirty="0" smtClean="0">
                <a:latin typeface="Times New Roman" panose="02020603050405020304" pitchFamily="18" charset="0"/>
                <a:cs typeface="Times New Roman" panose="02020603050405020304" pitchFamily="18" charset="0"/>
              </a:rPr>
              <a:t> LM: invalid appointment of the Director: Corporate Services provided on the 18th March 2020;</a:t>
            </a:r>
          </a:p>
          <a:p>
            <a:pPr algn="just">
              <a:lnSpc>
                <a:spcPct val="100000"/>
              </a:lnSpc>
              <a:spcBef>
                <a:spcPct val="0"/>
              </a:spcBef>
              <a:buFont typeface="Wingdings" panose="05000000000000000000" pitchFamily="2" charset="2"/>
              <a:buChar char="q"/>
            </a:pPr>
            <a:r>
              <a:rPr lang="en-US" sz="1550" dirty="0" smtClean="0">
                <a:latin typeface="Times New Roman" panose="02020603050405020304" pitchFamily="18" charset="0"/>
                <a:cs typeface="Times New Roman" panose="02020603050405020304" pitchFamily="18" charset="0"/>
              </a:rPr>
              <a:t>Assisted </a:t>
            </a:r>
            <a:r>
              <a:rPr lang="en-US" sz="1550" dirty="0" err="1" smtClean="0">
                <a:latin typeface="Times New Roman" panose="02020603050405020304" pitchFamily="18" charset="0"/>
                <a:cs typeface="Times New Roman" panose="02020603050405020304" pitchFamily="18" charset="0"/>
              </a:rPr>
              <a:t>Tokologo</a:t>
            </a:r>
            <a:r>
              <a:rPr lang="en-US" sz="1550" dirty="0" smtClean="0">
                <a:latin typeface="Times New Roman" panose="02020603050405020304" pitchFamily="18" charset="0"/>
                <a:cs typeface="Times New Roman" panose="02020603050405020304" pitchFamily="18" charset="0"/>
              </a:rPr>
              <a:t> LM with the compilation of their appointment report with a view to submit to the Minister on the 08</a:t>
            </a:r>
            <a:r>
              <a:rPr lang="en-US" sz="1550" baseline="30000" dirty="0" smtClean="0">
                <a:latin typeface="Times New Roman" panose="02020603050405020304" pitchFamily="18" charset="0"/>
                <a:cs typeface="Times New Roman" panose="02020603050405020304" pitchFamily="18" charset="0"/>
              </a:rPr>
              <a:t>th</a:t>
            </a:r>
            <a:r>
              <a:rPr lang="en-US" sz="1550" dirty="0" smtClean="0">
                <a:latin typeface="Times New Roman" panose="02020603050405020304" pitchFamily="18" charset="0"/>
                <a:cs typeface="Times New Roman" panose="02020603050405020304" pitchFamily="18" charset="0"/>
              </a:rPr>
              <a:t> June 2020</a:t>
            </a:r>
          </a:p>
          <a:p>
            <a:pPr algn="just">
              <a:lnSpc>
                <a:spcPct val="100000"/>
              </a:lnSpc>
              <a:spcBef>
                <a:spcPct val="0"/>
              </a:spcBef>
              <a:buFont typeface="Wingdings" panose="05000000000000000000" pitchFamily="2" charset="2"/>
              <a:buChar char="q"/>
            </a:pPr>
            <a:r>
              <a:rPr lang="en-US" sz="1550" dirty="0" smtClean="0">
                <a:latin typeface="Times New Roman" panose="02020603050405020304" pitchFamily="18" charset="0"/>
                <a:cs typeface="Times New Roman" panose="02020603050405020304" pitchFamily="18" charset="0"/>
              </a:rPr>
              <a:t>Provided technical advice on advertisements to the following Municipalities:</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Maluti</a:t>
            </a:r>
            <a:r>
              <a:rPr lang="en-US" sz="1550" dirty="0" smtClean="0">
                <a:latin typeface="Times New Roman" panose="02020603050405020304" pitchFamily="18" charset="0"/>
                <a:cs typeface="Times New Roman" panose="02020603050405020304" pitchFamily="18" charset="0"/>
              </a:rPr>
              <a:t>-a-</a:t>
            </a:r>
            <a:r>
              <a:rPr lang="en-US" sz="1550" dirty="0" err="1" smtClean="0">
                <a:latin typeface="Times New Roman" panose="02020603050405020304" pitchFamily="18" charset="0"/>
                <a:cs typeface="Times New Roman" panose="02020603050405020304" pitchFamily="18" charset="0"/>
              </a:rPr>
              <a:t>Phofung</a:t>
            </a:r>
            <a:r>
              <a:rPr lang="en-US" sz="1550" dirty="0" smtClean="0">
                <a:latin typeface="Times New Roman" panose="02020603050405020304" pitchFamily="18" charset="0"/>
                <a:cs typeface="Times New Roman" panose="02020603050405020304" pitchFamily="18" charset="0"/>
              </a:rPr>
              <a:t> LM: technical advice provided on the 17th October 2019 and posts advertised on 24th October 2019 in the </a:t>
            </a:r>
            <a:r>
              <a:rPr lang="en-US" sz="1550" dirty="0" err="1" smtClean="0">
                <a:latin typeface="Times New Roman" panose="02020603050405020304" pitchFamily="18" charset="0"/>
                <a:cs typeface="Times New Roman" panose="02020603050405020304" pitchFamily="18" charset="0"/>
              </a:rPr>
              <a:t>Sowetan</a:t>
            </a:r>
            <a:r>
              <a:rPr lang="en-US" sz="1550" dirty="0" smtClean="0">
                <a:latin typeface="Times New Roman" panose="02020603050405020304" pitchFamily="18" charset="0"/>
                <a:cs typeface="Times New Roman" panose="02020603050405020304" pitchFamily="18" charset="0"/>
              </a:rPr>
              <a:t>. </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Tokologo</a:t>
            </a:r>
            <a:r>
              <a:rPr lang="en-US" sz="1550" dirty="0" smtClean="0">
                <a:latin typeface="Times New Roman" panose="02020603050405020304" pitchFamily="18" charset="0"/>
                <a:cs typeface="Times New Roman" panose="02020603050405020304" pitchFamily="18" charset="0"/>
              </a:rPr>
              <a:t> LM: technical advice provided on the 24th October 2019 and posts advertised on 27th October 2019 in the City Press. </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Metsimaholo</a:t>
            </a:r>
            <a:r>
              <a:rPr lang="en-US" sz="1550" dirty="0" smtClean="0">
                <a:latin typeface="Times New Roman" panose="02020603050405020304" pitchFamily="18" charset="0"/>
                <a:cs typeface="Times New Roman" panose="02020603050405020304" pitchFamily="18" charset="0"/>
              </a:rPr>
              <a:t> LM: technical advice provided on the 02nd December 2019 and posts not yet advertised.</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Matjhabeng</a:t>
            </a:r>
            <a:r>
              <a:rPr lang="en-US" sz="1550" dirty="0" smtClean="0">
                <a:latin typeface="Times New Roman" panose="02020603050405020304" pitchFamily="18" charset="0"/>
                <a:cs typeface="Times New Roman" panose="02020603050405020304" pitchFamily="18" charset="0"/>
              </a:rPr>
              <a:t> LM: technical advice provided on the 04th February 2020; </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Metsimaholo</a:t>
            </a:r>
            <a:r>
              <a:rPr lang="en-US" sz="1550" dirty="0" smtClean="0">
                <a:latin typeface="Times New Roman" panose="02020603050405020304" pitchFamily="18" charset="0"/>
                <a:cs typeface="Times New Roman" panose="02020603050405020304" pitchFamily="18" charset="0"/>
              </a:rPr>
              <a:t> LM: municipal category provided on the 26th February 2020;</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Maluti</a:t>
            </a:r>
            <a:r>
              <a:rPr lang="en-US" sz="1550" dirty="0" smtClean="0">
                <a:latin typeface="Times New Roman" panose="02020603050405020304" pitchFamily="18" charset="0"/>
                <a:cs typeface="Times New Roman" panose="02020603050405020304" pitchFamily="18" charset="0"/>
              </a:rPr>
              <a:t>-a-</a:t>
            </a:r>
            <a:r>
              <a:rPr lang="en-US" sz="1550" dirty="0" err="1" smtClean="0">
                <a:latin typeface="Times New Roman" panose="02020603050405020304" pitchFamily="18" charset="0"/>
                <a:cs typeface="Times New Roman" panose="02020603050405020304" pitchFamily="18" charset="0"/>
              </a:rPr>
              <a:t>Phofung</a:t>
            </a:r>
            <a:r>
              <a:rPr lang="en-US" sz="1550" dirty="0" smtClean="0">
                <a:latin typeface="Times New Roman" panose="02020603050405020304" pitchFamily="18" charset="0"/>
                <a:cs typeface="Times New Roman" panose="02020603050405020304" pitchFamily="18" charset="0"/>
              </a:rPr>
              <a:t> LM: technical advice provided on the 04th March 2020</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Nala</a:t>
            </a:r>
            <a:r>
              <a:rPr lang="en-US" sz="1550" dirty="0" smtClean="0">
                <a:latin typeface="Times New Roman" panose="02020603050405020304" pitchFamily="18" charset="0"/>
                <a:cs typeface="Times New Roman" panose="02020603050405020304" pitchFamily="18" charset="0"/>
              </a:rPr>
              <a:t> LM: technical advice provided on the 11th March 2020;</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Letsemeng</a:t>
            </a:r>
            <a:r>
              <a:rPr lang="en-US" sz="1550" dirty="0" smtClean="0">
                <a:latin typeface="Times New Roman" panose="02020603050405020304" pitchFamily="18" charset="0"/>
                <a:cs typeface="Times New Roman" panose="02020603050405020304" pitchFamily="18" charset="0"/>
              </a:rPr>
              <a:t> LM: technical advice provided on the 16th March 2020;</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Metsimaholo</a:t>
            </a:r>
            <a:r>
              <a:rPr lang="en-US" sz="1550" dirty="0" smtClean="0">
                <a:latin typeface="Times New Roman" panose="02020603050405020304" pitchFamily="18" charset="0"/>
                <a:cs typeface="Times New Roman" panose="02020603050405020304" pitchFamily="18" charset="0"/>
              </a:rPr>
              <a:t> LM: technical advice provided on the 21st May 2020;</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Matjhabeng</a:t>
            </a:r>
            <a:r>
              <a:rPr lang="en-US" sz="1550" dirty="0" smtClean="0">
                <a:latin typeface="Times New Roman" panose="02020603050405020304" pitchFamily="18" charset="0"/>
                <a:cs typeface="Times New Roman" panose="02020603050405020304" pitchFamily="18" charset="0"/>
              </a:rPr>
              <a:t> LM: technical advice provided on the 09th June 2020; </a:t>
            </a:r>
          </a:p>
          <a:p>
            <a:pPr lvl="1" algn="just">
              <a:lnSpc>
                <a:spcPct val="100000"/>
              </a:lnSpc>
              <a:spcBef>
                <a:spcPct val="0"/>
              </a:spcBef>
              <a:buFont typeface="Wingdings" panose="05000000000000000000" pitchFamily="2" charset="2"/>
              <a:buChar char="§"/>
            </a:pPr>
            <a:r>
              <a:rPr lang="en-US" sz="1550" dirty="0" err="1" smtClean="0">
                <a:latin typeface="Times New Roman" panose="02020603050405020304" pitchFamily="18" charset="0"/>
                <a:cs typeface="Times New Roman" panose="02020603050405020304" pitchFamily="18" charset="0"/>
              </a:rPr>
              <a:t>Mafube</a:t>
            </a:r>
            <a:r>
              <a:rPr lang="en-US" sz="1550" dirty="0" smtClean="0">
                <a:latin typeface="Times New Roman" panose="02020603050405020304" pitchFamily="18" charset="0"/>
                <a:cs typeface="Times New Roman" panose="02020603050405020304" pitchFamily="18" charset="0"/>
              </a:rPr>
              <a:t> LM: technical advice provided on the 09th June 2020;</a:t>
            </a:r>
          </a:p>
          <a:p>
            <a:pPr lvl="1" algn="just">
              <a:lnSpc>
                <a:spcPct val="100000"/>
              </a:lnSpc>
              <a:spcBef>
                <a:spcPct val="0"/>
              </a:spcBef>
              <a:buFont typeface="Wingdings" panose="05000000000000000000" pitchFamily="2" charset="2"/>
              <a:buChar char="q"/>
            </a:pPr>
            <a:endParaRPr lang="en-US" sz="1550" dirty="0" smtClean="0">
              <a:latin typeface="Times New Roman" panose="02020603050405020304" pitchFamily="18" charset="0"/>
              <a:cs typeface="Times New Roman" panose="02020603050405020304" pitchFamily="18" charset="0"/>
            </a:endParaRPr>
          </a:p>
        </p:txBody>
      </p:sp>
      <p:pic>
        <p:nvPicPr>
          <p:cNvPr id="65540"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42632" y="6009481"/>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1" name="Slide Number Placeholder 1"/>
          <p:cNvSpPr>
            <a:spLocks noGrp="1"/>
          </p:cNvSpPr>
          <p:nvPr>
            <p:ph type="sldNum" sz="quarter" idx="11"/>
          </p:nvPr>
        </p:nvSpPr>
        <p:spPr>
          <a:xfrm>
            <a:off x="6792913" y="607361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05D091E7-1201-48D2-AE7D-1E73053BDB73}" type="slidenum">
              <a:rPr lang="en-US" altLang="en-US" sz="1200" b="1" smtClean="0">
                <a:solidFill>
                  <a:schemeClr val="tx1"/>
                </a:solidFill>
              </a:rPr>
              <a:pPr algn="r">
                <a:lnSpc>
                  <a:spcPct val="100000"/>
                </a:lnSpc>
                <a:spcBef>
                  <a:spcPct val="0"/>
                </a:spcBef>
                <a:buFontTx/>
                <a:buNone/>
              </a:pPr>
              <a:t>142</a:t>
            </a:fld>
            <a:endParaRPr lang="en-US" altLang="en-US" sz="1200" b="1" dirty="0" smtClean="0">
              <a:solidFill>
                <a:schemeClr val="tx1"/>
              </a:solidFill>
            </a:endParaRPr>
          </a:p>
        </p:txBody>
      </p:sp>
    </p:spTree>
    <p:extLst>
      <p:ext uri="{BB962C8B-B14F-4D97-AF65-F5344CB8AC3E}">
        <p14:creationId xmlns:p14="http://schemas.microsoft.com/office/powerpoint/2010/main" xmlns="" val="73969313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0"/>
            <a:ext cx="9144000" cy="514350"/>
          </a:xfrm>
          <a:solidFill>
            <a:schemeClr val="bg1">
              <a:lumMod val="85000"/>
            </a:schemeClr>
          </a:solidFill>
        </p:spPr>
        <p:txBody>
          <a:bodyPr/>
          <a:lstStyle/>
          <a:p>
            <a:pPr eaLnBrk="1" hangingPunct="1"/>
            <a:r>
              <a:rPr lang="en-US" altLang="en-US" sz="1800" b="1" dirty="0" smtClean="0">
                <a:latin typeface="Times New Roman" panose="02020603050405020304" pitchFamily="18" charset="0"/>
                <a:cs typeface="Times New Roman" panose="02020603050405020304" pitchFamily="18" charset="0"/>
              </a:rPr>
              <a:t>COMPLIANCE AREA: LEGAL SERVICES AND MUNICIPAL POLICY ADVICE</a:t>
            </a:r>
            <a:endParaRPr lang="en-US" altLang="en-US" sz="1600" b="1" i="1" dirty="0" smtClean="0">
              <a:latin typeface="Times New Roman" panose="02020603050405020304" pitchFamily="18" charset="0"/>
              <a:cs typeface="Times New Roman" panose="02020603050405020304" pitchFamily="18" charset="0"/>
            </a:endParaRPr>
          </a:p>
        </p:txBody>
      </p:sp>
      <p:sp>
        <p:nvSpPr>
          <p:cNvPr id="6147" name="Content Placeholder 2"/>
          <p:cNvSpPr>
            <a:spLocks noGrp="1"/>
          </p:cNvSpPr>
          <p:nvPr>
            <p:ph idx="1"/>
          </p:nvPr>
        </p:nvSpPr>
        <p:spPr>
          <a:xfrm>
            <a:off x="323850" y="620713"/>
            <a:ext cx="8605838" cy="5526087"/>
          </a:xfrm>
        </p:spPr>
        <p:txBody>
          <a:bodyPr rtlCol="0">
            <a:noAutofit/>
          </a:bodyPr>
          <a:lstStyle/>
          <a:p>
            <a:pPr marL="361950" lvl="1" indent="-361950" algn="just">
              <a:lnSpc>
                <a:spcPct val="100000"/>
              </a:lnSpc>
              <a:spcBef>
                <a:spcPts val="0"/>
              </a:spcBef>
              <a:spcAft>
                <a:spcPts val="0"/>
              </a:spcAft>
              <a:buFont typeface="Wingdings" panose="05000000000000000000" pitchFamily="2" charset="2"/>
              <a:buChar char="q"/>
              <a:defRPr/>
            </a:pPr>
            <a:r>
              <a:rPr lang="en-ZA" altLang="en-US" sz="1600" b="1" dirty="0" smtClean="0">
                <a:latin typeface="Times New Roman" panose="02020603050405020304" pitchFamily="18" charset="0"/>
                <a:cs typeface="Times New Roman" panose="02020603050405020304" pitchFamily="18" charset="0"/>
              </a:rPr>
              <a:t>Legal Services</a:t>
            </a:r>
          </a:p>
          <a:p>
            <a:pPr marL="625475" lvl="1" indent="-276225" algn="just">
              <a:lnSpc>
                <a:spcPct val="100000"/>
              </a:lnSpc>
              <a:spcBef>
                <a:spcPts val="0"/>
              </a:spcBef>
              <a:spcAft>
                <a:spcPts val="0"/>
              </a:spcAft>
              <a:buFont typeface="Wingdings" pitchFamily="2" charset="2"/>
              <a:buChar char="§"/>
              <a:defRPr/>
            </a:pPr>
            <a:r>
              <a:rPr lang="en-ZA" altLang="en-US" sz="1600" dirty="0" smtClean="0">
                <a:latin typeface="Times New Roman" panose="02020603050405020304" pitchFamily="18" charset="0"/>
                <a:cs typeface="Times New Roman" panose="02020603050405020304" pitchFamily="18" charset="0"/>
              </a:rPr>
              <a:t> </a:t>
            </a:r>
            <a:r>
              <a:rPr lang="en-ZA" altLang="en-US" sz="1600" dirty="0">
                <a:latin typeface="Times New Roman" panose="02020603050405020304" pitchFamily="18" charset="0"/>
                <a:cs typeface="Times New Roman" panose="02020603050405020304" pitchFamily="18" charset="0"/>
              </a:rPr>
              <a:t>In an effort to mitigate and manage the current high status of litigation bills of </a:t>
            </a:r>
            <a:r>
              <a:rPr lang="en-ZA" altLang="en-US" sz="1600" dirty="0" smtClean="0">
                <a:latin typeface="Times New Roman" panose="02020603050405020304" pitchFamily="18" charset="0"/>
                <a:cs typeface="Times New Roman" panose="02020603050405020304" pitchFamily="18" charset="0"/>
              </a:rPr>
              <a:t>Municipalities </a:t>
            </a:r>
            <a:r>
              <a:rPr lang="en-ZA" altLang="en-US" sz="1600" dirty="0">
                <a:latin typeface="Times New Roman" panose="02020603050405020304" pitchFamily="18" charset="0"/>
                <a:cs typeface="Times New Roman" panose="02020603050405020304" pitchFamily="18" charset="0"/>
              </a:rPr>
              <a:t>the </a:t>
            </a:r>
            <a:r>
              <a:rPr lang="en-ZA" altLang="en-US" sz="1600" dirty="0" smtClean="0">
                <a:latin typeface="Times New Roman" panose="02020603050405020304" pitchFamily="18" charset="0"/>
                <a:cs typeface="Times New Roman" panose="02020603050405020304" pitchFamily="18" charset="0"/>
              </a:rPr>
              <a:t>Department </a:t>
            </a:r>
            <a:r>
              <a:rPr lang="en-ZA" altLang="en-US" sz="1600" dirty="0">
                <a:latin typeface="Times New Roman" panose="02020603050405020304" pitchFamily="18" charset="0"/>
                <a:cs typeface="Times New Roman" panose="02020603050405020304" pitchFamily="18" charset="0"/>
              </a:rPr>
              <a:t>is in the process of establishing the Provincial Free State Municipal Legal Advisor’s Forum with the following functions:</a:t>
            </a:r>
          </a:p>
          <a:p>
            <a:pPr marL="987425" lvl="3" indent="-361950" algn="just">
              <a:lnSpc>
                <a:spcPct val="100000"/>
              </a:lnSpc>
              <a:spcBef>
                <a:spcPts val="0"/>
              </a:spcBef>
              <a:spcAft>
                <a:spcPts val="0"/>
              </a:spcAft>
              <a:buFont typeface="Arial" panose="020B0604020202020204" pitchFamily="34" charset="0"/>
              <a:buChar char="•"/>
              <a:defRPr/>
            </a:pPr>
            <a:r>
              <a:rPr lang="en-ZA" altLang="en-US" sz="1600" dirty="0" smtClean="0">
                <a:latin typeface="Times New Roman" panose="02020603050405020304" pitchFamily="18" charset="0"/>
                <a:cs typeface="Times New Roman" panose="02020603050405020304" pitchFamily="18" charset="0"/>
              </a:rPr>
              <a:t> </a:t>
            </a:r>
            <a:r>
              <a:rPr lang="en-ZA" altLang="en-US" sz="1600" dirty="0">
                <a:latin typeface="Times New Roman" panose="02020603050405020304" pitchFamily="18" charset="0"/>
                <a:cs typeface="Times New Roman" panose="02020603050405020304" pitchFamily="18" charset="0"/>
              </a:rPr>
              <a:t>Provide a platform to capacitate Legal Officers at municipal level;</a:t>
            </a:r>
          </a:p>
          <a:p>
            <a:pPr marL="987425" lvl="3" indent="-361950" algn="just">
              <a:lnSpc>
                <a:spcPct val="100000"/>
              </a:lnSpc>
              <a:spcBef>
                <a:spcPts val="0"/>
              </a:spcBef>
              <a:spcAft>
                <a:spcPts val="0"/>
              </a:spcAft>
              <a:buFont typeface="Arial" panose="020B0604020202020204" pitchFamily="34" charset="0"/>
              <a:buChar char="•"/>
              <a:defRPr/>
            </a:pPr>
            <a:r>
              <a:rPr lang="en-ZA" altLang="en-US" sz="1600" dirty="0">
                <a:latin typeface="Times New Roman" panose="02020603050405020304" pitchFamily="18" charset="0"/>
                <a:cs typeface="Times New Roman" panose="02020603050405020304" pitchFamily="18" charset="0"/>
              </a:rPr>
              <a:t>To share some good practice;</a:t>
            </a:r>
          </a:p>
          <a:p>
            <a:pPr marL="987425" lvl="3" indent="-361950" algn="just">
              <a:lnSpc>
                <a:spcPct val="100000"/>
              </a:lnSpc>
              <a:spcBef>
                <a:spcPts val="0"/>
              </a:spcBef>
              <a:spcAft>
                <a:spcPts val="0"/>
              </a:spcAft>
              <a:buFont typeface="Arial" panose="020B0604020202020204" pitchFamily="34" charset="0"/>
              <a:buChar char="•"/>
              <a:defRPr/>
            </a:pPr>
            <a:r>
              <a:rPr lang="en-ZA" altLang="en-US" sz="1600" dirty="0">
                <a:latin typeface="Times New Roman" panose="02020603050405020304" pitchFamily="18" charset="0"/>
                <a:cs typeface="Times New Roman" panose="02020603050405020304" pitchFamily="18" charset="0"/>
              </a:rPr>
              <a:t>Provide a co-ordinated, supportive and integrated approach on improving the functioning of the Free State Municipalities within a sound legal framework;</a:t>
            </a:r>
          </a:p>
          <a:p>
            <a:pPr marL="987425" lvl="3" indent="-361950" algn="just">
              <a:lnSpc>
                <a:spcPct val="100000"/>
              </a:lnSpc>
              <a:spcBef>
                <a:spcPts val="0"/>
              </a:spcBef>
              <a:spcAft>
                <a:spcPts val="0"/>
              </a:spcAft>
              <a:buFont typeface="Arial" panose="020B0604020202020204" pitchFamily="34" charset="0"/>
              <a:buChar char="•"/>
              <a:defRPr/>
            </a:pPr>
            <a:r>
              <a:rPr lang="en-ZA" altLang="en-US" sz="1600" dirty="0">
                <a:latin typeface="Times New Roman" panose="02020603050405020304" pitchFamily="18" charset="0"/>
                <a:cs typeface="Times New Roman" panose="02020603050405020304" pitchFamily="18" charset="0"/>
              </a:rPr>
              <a:t>To develop a uniform and integrated approach in dealing with litigation(integrated case management system);</a:t>
            </a:r>
          </a:p>
          <a:p>
            <a:pPr marL="361950" indent="-361950" algn="just" eaLnBrk="1" fontAlgn="auto" hangingPunct="1">
              <a:lnSpc>
                <a:spcPct val="100000"/>
              </a:lnSpc>
              <a:spcBef>
                <a:spcPts val="0"/>
              </a:spcBef>
              <a:spcAft>
                <a:spcPts val="0"/>
              </a:spcAft>
              <a:buFont typeface="Wingdings" pitchFamily="2" charset="2"/>
              <a:buChar char="q"/>
              <a:defRPr/>
            </a:pPr>
            <a:endParaRPr lang="en-US" altLang="en-US" sz="1600" b="1" dirty="0" smtClean="0">
              <a:latin typeface="Times New Roman" panose="02020603050405020304" pitchFamily="18" charset="0"/>
              <a:cs typeface="Times New Roman" panose="02020603050405020304" pitchFamily="18" charset="0"/>
            </a:endParaRPr>
          </a:p>
          <a:p>
            <a:pPr marL="361950" indent="-361950" algn="just" eaLnBrk="1" fontAlgn="auto" hangingPunct="1">
              <a:lnSpc>
                <a:spcPct val="100000"/>
              </a:lnSpc>
              <a:spcBef>
                <a:spcPts val="0"/>
              </a:spcBef>
              <a:spcAft>
                <a:spcPts val="0"/>
              </a:spcAft>
              <a:buFont typeface="Wingdings" pitchFamily="2" charset="2"/>
              <a:buChar char="q"/>
              <a:defRPr/>
            </a:pPr>
            <a:r>
              <a:rPr lang="en-US" altLang="en-US" sz="1600" b="1" dirty="0" smtClean="0">
                <a:latin typeface="Times New Roman" panose="02020603050405020304" pitchFamily="18" charset="0"/>
                <a:cs typeface="Times New Roman" panose="02020603050405020304" pitchFamily="18" charset="0"/>
              </a:rPr>
              <a:t>Fraud and Anti-corruption</a:t>
            </a:r>
          </a:p>
          <a:p>
            <a:pPr marL="625475" indent="-263525" algn="just" eaLnBrk="1" hangingPunct="1">
              <a:lnSpc>
                <a:spcPct val="100000"/>
              </a:lnSpc>
              <a:spcBef>
                <a:spcPts val="0"/>
              </a:spcBef>
              <a:spcAft>
                <a:spcPts val="0"/>
              </a:spcAft>
              <a:buFont typeface="Wingdings" pitchFamily="2" charset="2"/>
              <a:buChar char="§"/>
              <a:defRPr/>
            </a:pPr>
            <a:r>
              <a:rPr lang="en-GB" sz="1600" dirty="0" smtClean="0">
                <a:latin typeface="Times New Roman" panose="02020603050405020304" pitchFamily="18" charset="0"/>
                <a:cs typeface="Times New Roman" panose="02020603050405020304" pitchFamily="18" charset="0"/>
              </a:rPr>
              <a:t>The </a:t>
            </a:r>
            <a:r>
              <a:rPr lang="en-GB" sz="1600" dirty="0">
                <a:latin typeface="Times New Roman" panose="02020603050405020304" pitchFamily="18" charset="0"/>
                <a:cs typeface="Times New Roman" panose="02020603050405020304" pitchFamily="18" charset="0"/>
              </a:rPr>
              <a:t>Department is also engaged in activities aimed at providing support and capacitation to Municipalities on Fraud and Anti-Corruption matters through the development of policies and strategies and </a:t>
            </a:r>
            <a:r>
              <a:rPr lang="en-GB" sz="1600" dirty="0" smtClean="0">
                <a:latin typeface="Times New Roman" panose="02020603050405020304" pitchFamily="18" charset="0"/>
                <a:cs typeface="Times New Roman" panose="02020603050405020304" pitchFamily="18" charset="0"/>
              </a:rPr>
              <a:t>conduct annual workshops in partnership with </a:t>
            </a:r>
            <a:r>
              <a:rPr lang="en-GB" sz="1600" dirty="0" err="1" smtClean="0">
                <a:latin typeface="Times New Roman" panose="02020603050405020304" pitchFamily="18" charset="0"/>
                <a:cs typeface="Times New Roman" panose="02020603050405020304" pitchFamily="18" charset="0"/>
              </a:rPr>
              <a:t>DCoG</a:t>
            </a:r>
            <a:r>
              <a:rPr lang="en-GB" sz="1600" dirty="0" smtClean="0">
                <a:latin typeface="Times New Roman" panose="02020603050405020304" pitchFamily="18" charset="0"/>
                <a:cs typeface="Times New Roman" panose="02020603050405020304" pitchFamily="18" charset="0"/>
              </a:rPr>
              <a:t> National to provide capacity and training.. </a:t>
            </a:r>
            <a:r>
              <a:rPr lang="en-GB" sz="1600" dirty="0">
                <a:latin typeface="Times New Roman" panose="02020603050405020304" pitchFamily="18" charset="0"/>
                <a:cs typeface="Times New Roman" panose="02020603050405020304" pitchFamily="18" charset="0"/>
              </a:rPr>
              <a:t>The Department  is also responsible to </a:t>
            </a:r>
            <a:r>
              <a:rPr lang="en-ZA" sz="1600" dirty="0">
                <a:latin typeface="Times New Roman" panose="02020603050405020304" pitchFamily="18" charset="0"/>
                <a:cs typeface="Times New Roman" panose="02020603050405020304" pitchFamily="18" charset="0"/>
              </a:rPr>
              <a:t>monitor the extent to which anti-corruption measure are implemented in Municipalities and to identify challenges and make </a:t>
            </a:r>
            <a:r>
              <a:rPr lang="en-ZA" sz="1600" dirty="0" smtClean="0">
                <a:latin typeface="Times New Roman" panose="02020603050405020304" pitchFamily="18" charset="0"/>
                <a:cs typeface="Times New Roman" panose="02020603050405020304" pitchFamily="18" charset="0"/>
              </a:rPr>
              <a:t>recommendations. </a:t>
            </a:r>
            <a:endParaRPr lang="en-GB" sz="1600" dirty="0">
              <a:latin typeface="Times New Roman" panose="02020603050405020304" pitchFamily="18" charset="0"/>
              <a:cs typeface="Times New Roman" panose="02020603050405020304" pitchFamily="18" charset="0"/>
            </a:endParaRPr>
          </a:p>
          <a:p>
            <a:pPr marL="625475" indent="-263525" algn="just" eaLnBrk="1" hangingPunct="1">
              <a:lnSpc>
                <a:spcPct val="100000"/>
              </a:lnSpc>
              <a:spcBef>
                <a:spcPts val="0"/>
              </a:spcBef>
              <a:spcAft>
                <a:spcPts val="0"/>
              </a:spcAft>
              <a:buFont typeface="Wingdings" pitchFamily="2" charset="2"/>
              <a:buChar char="§"/>
              <a:defRPr/>
            </a:pPr>
            <a:r>
              <a:rPr lang="en-GB" sz="1600" dirty="0">
                <a:latin typeface="Times New Roman" panose="02020603050405020304" pitchFamily="18" charset="0"/>
                <a:cs typeface="Times New Roman" panose="02020603050405020304" pitchFamily="18" charset="0"/>
              </a:rPr>
              <a:t>The Department is also involved with providing support and coordination services to the Municipal Demarcation regarding  Municipal capacity assessments, delimitation of Municipal Wards, determination and re-determination of Municipal boundaries as well as determination of the number of Municipal Councillors</a:t>
            </a:r>
            <a:r>
              <a:rPr lang="en-GB" sz="1600" dirty="0" smtClean="0">
                <a:latin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cs typeface="Times New Roman" panose="02020603050405020304" pitchFamily="18" charset="0"/>
            </a:endParaRPr>
          </a:p>
        </p:txBody>
      </p:sp>
      <p:pic>
        <p:nvPicPr>
          <p:cNvPr id="66564"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4525" y="5888038"/>
            <a:ext cx="2643188"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5" name="Slide Number Placeholder 1"/>
          <p:cNvSpPr>
            <a:spLocks noGrp="1"/>
          </p:cNvSpPr>
          <p:nvPr>
            <p:ph type="sldNum" sz="quarter" idx="11"/>
          </p:nvPr>
        </p:nvSpPr>
        <p:spPr>
          <a:xfrm>
            <a:off x="6872288" y="607060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A2B4C22F-29B6-48C3-8EEE-5252999198A7}" type="slidenum">
              <a:rPr lang="en-US" altLang="en-US" sz="1200" b="1" smtClean="0"/>
              <a:pPr algn="r">
                <a:lnSpc>
                  <a:spcPct val="100000"/>
                </a:lnSpc>
                <a:spcBef>
                  <a:spcPct val="0"/>
                </a:spcBef>
                <a:buFontTx/>
                <a:buNone/>
              </a:pPr>
              <a:t>143</a:t>
            </a:fld>
            <a:endParaRPr lang="en-US" altLang="en-US" sz="1200" b="1" dirty="0" smtClean="0"/>
          </a:p>
        </p:txBody>
      </p:sp>
    </p:spTree>
    <p:extLst>
      <p:ext uri="{BB962C8B-B14F-4D97-AF65-F5344CB8AC3E}">
        <p14:creationId xmlns:p14="http://schemas.microsoft.com/office/powerpoint/2010/main" xmlns="" val="229556784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1"/>
            <a:ext cx="9144000" cy="654050"/>
          </a:xfrm>
          <a:solidFill>
            <a:schemeClr val="bg1">
              <a:lumMod val="85000"/>
            </a:schemeClr>
          </a:solidFill>
        </p:spPr>
        <p:txBody>
          <a:bodyPr/>
          <a:lstStyle/>
          <a:p>
            <a:pPr eaLnBrk="1" hangingPunct="1"/>
            <a:r>
              <a:rPr lang="en-US" altLang="en-US" sz="3200" b="1" dirty="0" smtClean="0">
                <a:latin typeface="Times New Roman" panose="02020603050405020304" pitchFamily="18" charset="0"/>
                <a:cs typeface="Times New Roman" panose="02020603050405020304" pitchFamily="18" charset="0"/>
              </a:rPr>
              <a:t>COMPLIANCE AREA: SPATIAL PLANNING</a:t>
            </a:r>
            <a:endParaRPr lang="en-US" altLang="en-US" sz="2800" b="1" i="1" dirty="0" smtClean="0">
              <a:latin typeface="Times New Roman" panose="02020603050405020304" pitchFamily="18" charset="0"/>
              <a:cs typeface="Times New Roman" panose="02020603050405020304" pitchFamily="18" charset="0"/>
            </a:endParaRPr>
          </a:p>
        </p:txBody>
      </p:sp>
      <p:sp>
        <p:nvSpPr>
          <p:cNvPr id="6147" name="Content Placeholder 2"/>
          <p:cNvSpPr>
            <a:spLocks noGrp="1"/>
          </p:cNvSpPr>
          <p:nvPr>
            <p:ph idx="1"/>
          </p:nvPr>
        </p:nvSpPr>
        <p:spPr>
          <a:xfrm>
            <a:off x="323850" y="654050"/>
            <a:ext cx="8605838" cy="4875213"/>
          </a:xfrm>
        </p:spPr>
        <p:txBody>
          <a:bodyPr rtlCol="0">
            <a:noAutofit/>
          </a:bodyPr>
          <a:lstStyle/>
          <a:p>
            <a:pPr marL="0" indent="0" algn="just" eaLnBrk="1" hangingPunct="1">
              <a:buFont typeface="Times New Roman" pitchFamily="18" charset="0"/>
              <a:buNone/>
              <a:defRPr/>
            </a:pPr>
            <a:r>
              <a:rPr lang="en-GB" sz="2400" dirty="0" smtClean="0">
                <a:latin typeface="Times New Roman" panose="02020603050405020304" pitchFamily="18" charset="0"/>
                <a:cs typeface="Times New Roman" panose="02020603050405020304" pitchFamily="18" charset="0"/>
              </a:rPr>
              <a:t>Municipalities are supported in the following aspects</a:t>
            </a:r>
          </a:p>
          <a:p>
            <a:pPr marL="0" indent="0" algn="just" eaLnBrk="1" hangingPunct="1">
              <a:buFont typeface="Times New Roman" pitchFamily="18" charset="0"/>
              <a:buNone/>
              <a:defRPr/>
            </a:pPr>
            <a:endParaRPr lang="en-GB" sz="2400" dirty="0">
              <a:latin typeface="Times New Roman" panose="02020603050405020304" pitchFamily="18" charset="0"/>
              <a:cs typeface="Times New Roman" panose="02020603050405020304" pitchFamily="18" charset="0"/>
            </a:endParaRPr>
          </a:p>
          <a:p>
            <a:pPr algn="just">
              <a:spcBef>
                <a:spcPct val="20000"/>
              </a:spcBef>
              <a:buFont typeface="Wingdings" panose="05000000000000000000" pitchFamily="2" charset="2"/>
              <a:buChar char="§"/>
              <a:defRPr/>
            </a:pPr>
            <a:r>
              <a:rPr lang="en-ZA" altLang="en-US" sz="2400" dirty="0" smtClean="0">
                <a:latin typeface="Times New Roman" panose="02020603050405020304" pitchFamily="18" charset="0"/>
                <a:cs typeface="Times New Roman" panose="02020603050405020304" pitchFamily="18" charset="0"/>
              </a:rPr>
              <a:t>Drafting of the Spatial Development Frameworks (SDF)</a:t>
            </a:r>
          </a:p>
          <a:p>
            <a:pPr algn="just">
              <a:spcBef>
                <a:spcPct val="20000"/>
              </a:spcBef>
              <a:buFont typeface="Wingdings" panose="05000000000000000000" pitchFamily="2" charset="2"/>
              <a:buChar char="§"/>
              <a:defRPr/>
            </a:pPr>
            <a:r>
              <a:rPr lang="en-ZA" altLang="en-US" sz="2400" dirty="0" smtClean="0">
                <a:latin typeface="Times New Roman" panose="02020603050405020304" pitchFamily="18" charset="0"/>
                <a:cs typeface="Times New Roman" panose="02020603050405020304" pitchFamily="18" charset="0"/>
              </a:rPr>
              <a:t>Drafting of the Land Use Schemes (LUS)</a:t>
            </a:r>
          </a:p>
          <a:p>
            <a:pPr algn="just">
              <a:spcBef>
                <a:spcPct val="20000"/>
              </a:spcBef>
              <a:buFont typeface="Wingdings" panose="05000000000000000000" pitchFamily="2" charset="2"/>
              <a:buChar char="§"/>
              <a:defRPr/>
            </a:pPr>
            <a:r>
              <a:rPr lang="en-ZA" altLang="en-US" sz="2400" dirty="0" smtClean="0">
                <a:latin typeface="Times New Roman" panose="02020603050405020304" pitchFamily="18" charset="0"/>
                <a:cs typeface="Times New Roman" panose="02020603050405020304" pitchFamily="18" charset="0"/>
              </a:rPr>
              <a:t>Support with the maintenance of the Geographic Information Systems (GIS)</a:t>
            </a:r>
          </a:p>
          <a:p>
            <a:pPr algn="just">
              <a:spcBef>
                <a:spcPct val="20000"/>
              </a:spcBef>
              <a:buFont typeface="Wingdings" panose="05000000000000000000" pitchFamily="2" charset="2"/>
              <a:buChar char="§"/>
              <a:defRPr/>
            </a:pPr>
            <a:r>
              <a:rPr lang="en-ZA" altLang="en-US" sz="2400" dirty="0" smtClean="0">
                <a:latin typeface="Times New Roman" panose="02020603050405020304" pitchFamily="18" charset="0"/>
                <a:cs typeface="Times New Roman" panose="02020603050405020304" pitchFamily="18" charset="0"/>
              </a:rPr>
              <a:t>Support with the implementation of SPLUMA</a:t>
            </a:r>
            <a:endParaRPr lang="en-US" altLang="en-US" sz="2400" dirty="0">
              <a:latin typeface="Times New Roman" panose="02020603050405020304" pitchFamily="18" charset="0"/>
              <a:cs typeface="Times New Roman" panose="02020603050405020304" pitchFamily="18" charset="0"/>
            </a:endParaRPr>
          </a:p>
          <a:p>
            <a:pPr marL="628650" lvl="1" indent="-171450" algn="just">
              <a:spcBef>
                <a:spcPct val="20000"/>
              </a:spcBef>
              <a:buFont typeface="Wingdings" pitchFamily="2" charset="2"/>
              <a:buChar char="§"/>
              <a:defRPr/>
            </a:pPr>
            <a:endParaRPr lang="en-ZA" sz="2400" dirty="0">
              <a:latin typeface="Times New Roman" panose="02020603050405020304" pitchFamily="18" charset="0"/>
              <a:cs typeface="Times New Roman" panose="02020603050405020304" pitchFamily="18" charset="0"/>
            </a:endParaRPr>
          </a:p>
          <a:p>
            <a:pPr marL="712788" indent="-350838" algn="just" eaLnBrk="1" fontAlgn="auto" hangingPunct="1">
              <a:spcAft>
                <a:spcPts val="0"/>
              </a:spcAft>
              <a:buFont typeface="Wingdings" pitchFamily="2" charset="2"/>
              <a:buChar char="q"/>
              <a:defRPr/>
            </a:pPr>
            <a:endParaRPr lang="en-ZA" altLang="en-US" sz="2400" dirty="0" smtClean="0">
              <a:latin typeface="Times New Roman" panose="02020603050405020304" pitchFamily="18" charset="0"/>
              <a:cs typeface="Times New Roman" panose="02020603050405020304" pitchFamily="18" charset="0"/>
            </a:endParaRPr>
          </a:p>
        </p:txBody>
      </p:sp>
      <p:pic>
        <p:nvPicPr>
          <p:cNvPr id="68612"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15471" y="5685631"/>
            <a:ext cx="2643188"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Slide Number Placeholder 1"/>
          <p:cNvSpPr>
            <a:spLocks noGrp="1"/>
          </p:cNvSpPr>
          <p:nvPr>
            <p:ph type="sldNum" sz="quarter" idx="11"/>
          </p:nvPr>
        </p:nvSpPr>
        <p:spPr>
          <a:xfrm>
            <a:off x="6642100" y="612457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BBD25C15-CA64-487C-8B64-4900243BDD2F}" type="slidenum">
              <a:rPr lang="en-US" altLang="en-US" sz="1200" b="1" smtClean="0"/>
              <a:pPr algn="r">
                <a:lnSpc>
                  <a:spcPct val="100000"/>
                </a:lnSpc>
                <a:spcBef>
                  <a:spcPct val="0"/>
                </a:spcBef>
                <a:buFontTx/>
                <a:buNone/>
              </a:pPr>
              <a:t>144</a:t>
            </a:fld>
            <a:endParaRPr lang="en-US" altLang="en-US" sz="1200" b="1" dirty="0" smtClean="0"/>
          </a:p>
        </p:txBody>
      </p:sp>
    </p:spTree>
    <p:extLst>
      <p:ext uri="{BB962C8B-B14F-4D97-AF65-F5344CB8AC3E}">
        <p14:creationId xmlns:p14="http://schemas.microsoft.com/office/powerpoint/2010/main" xmlns="" val="281296675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1"/>
            <a:ext cx="9144000" cy="654050"/>
          </a:xfrm>
          <a:solidFill>
            <a:schemeClr val="bg1">
              <a:lumMod val="85000"/>
            </a:schemeClr>
          </a:solidFill>
        </p:spPr>
        <p:txBody>
          <a:bodyPr/>
          <a:lstStyle/>
          <a:p>
            <a:pPr eaLnBrk="1" hangingPunct="1"/>
            <a:r>
              <a:rPr lang="en-US" altLang="en-US" sz="2800" b="1" dirty="0" smtClean="0">
                <a:latin typeface="Times New Roman" panose="02020603050405020304" pitchFamily="18" charset="0"/>
                <a:cs typeface="Times New Roman" panose="02020603050405020304" pitchFamily="18" charset="0"/>
              </a:rPr>
              <a:t>COMPLIANCE AREA SPATIAL PLANNING (CONT.)</a:t>
            </a:r>
            <a:endParaRPr lang="en-US" altLang="en-US" sz="2400" b="1" i="1" dirty="0" smtClean="0">
              <a:latin typeface="Times New Roman" panose="02020603050405020304" pitchFamily="18" charset="0"/>
              <a:cs typeface="Times New Roman" panose="02020603050405020304" pitchFamily="18" charset="0"/>
            </a:endParaRPr>
          </a:p>
        </p:txBody>
      </p:sp>
      <p:sp>
        <p:nvSpPr>
          <p:cNvPr id="6147" name="Content Placeholder 2"/>
          <p:cNvSpPr>
            <a:spLocks noGrp="1"/>
          </p:cNvSpPr>
          <p:nvPr>
            <p:ph idx="1"/>
          </p:nvPr>
        </p:nvSpPr>
        <p:spPr>
          <a:xfrm>
            <a:off x="323850" y="654050"/>
            <a:ext cx="8605838" cy="4875213"/>
          </a:xfrm>
        </p:spPr>
        <p:txBody>
          <a:bodyPr rtlCol="0">
            <a:noAutofit/>
          </a:bodyPr>
          <a:lstStyle/>
          <a:p>
            <a:pPr algn="just" eaLnBrk="1" hangingPunct="1">
              <a:buFont typeface="Wingdings" panose="05000000000000000000" pitchFamily="2" charset="2"/>
              <a:buChar char="§"/>
              <a:defRPr/>
            </a:pPr>
            <a:r>
              <a:rPr lang="en-GB" sz="1800" dirty="0" smtClean="0">
                <a:latin typeface="Times New Roman" panose="02020603050405020304" pitchFamily="18" charset="0"/>
                <a:cs typeface="Times New Roman" panose="02020603050405020304" pitchFamily="18" charset="0"/>
              </a:rPr>
              <a:t>Drafting of the Spatial Development Frameworks (SDF)</a:t>
            </a:r>
            <a:endParaRPr lang="en-GB" sz="1800" dirty="0">
              <a:latin typeface="Times New Roman" panose="02020603050405020304" pitchFamily="18" charset="0"/>
              <a:cs typeface="Times New Roman" panose="02020603050405020304" pitchFamily="18" charset="0"/>
            </a:endParaRPr>
          </a:p>
          <a:p>
            <a:pPr marL="457200" lvl="1" indent="0" algn="just">
              <a:spcBef>
                <a:spcPct val="20000"/>
              </a:spcBef>
              <a:buFont typeface="Times New Roman" pitchFamily="18" charset="0"/>
              <a:buNone/>
              <a:defRPr/>
            </a:pPr>
            <a:endParaRPr lang="en-ZA" sz="1800" dirty="0" smtClean="0">
              <a:latin typeface="Times New Roman" panose="02020603050405020304" pitchFamily="18" charset="0"/>
              <a:cs typeface="Times New Roman" panose="02020603050405020304" pitchFamily="18" charset="0"/>
            </a:endParaRPr>
          </a:p>
          <a:p>
            <a:pPr marL="712788" indent="-350838" algn="just" eaLnBrk="1" fontAlgn="auto" hangingPunct="1">
              <a:spcAft>
                <a:spcPts val="0"/>
              </a:spcAft>
              <a:buFont typeface="Wingdings" pitchFamily="2" charset="2"/>
              <a:buChar char="q"/>
              <a:defRPr/>
            </a:pPr>
            <a:endParaRPr lang="en-ZA" altLang="en-US" sz="1800" dirty="0" smtClean="0">
              <a:latin typeface="Times New Roman" panose="02020603050405020304" pitchFamily="18" charset="0"/>
              <a:cs typeface="Times New Roman" panose="02020603050405020304" pitchFamily="18" charset="0"/>
            </a:endParaRPr>
          </a:p>
        </p:txBody>
      </p:sp>
      <p:pic>
        <p:nvPicPr>
          <p:cNvPr id="69636"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5016" y="5529263"/>
            <a:ext cx="2643187"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7" name="Slide Number Placeholder 1"/>
          <p:cNvSpPr>
            <a:spLocks noGrp="1"/>
          </p:cNvSpPr>
          <p:nvPr>
            <p:ph type="sldNum" sz="quarter" idx="11"/>
          </p:nvPr>
        </p:nvSpPr>
        <p:spPr>
          <a:xfrm>
            <a:off x="6642100" y="612457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1294F758-DB35-4310-81B2-6ABCF67A7687}" type="slidenum">
              <a:rPr lang="en-US" altLang="en-US" sz="1200" b="1" smtClean="0"/>
              <a:pPr algn="r">
                <a:lnSpc>
                  <a:spcPct val="100000"/>
                </a:lnSpc>
                <a:spcBef>
                  <a:spcPct val="0"/>
                </a:spcBef>
                <a:buFontTx/>
                <a:buNone/>
              </a:pPr>
              <a:t>145</a:t>
            </a:fld>
            <a:endParaRPr lang="en-US" altLang="en-US" sz="1200" b="1" dirty="0" smtClean="0"/>
          </a:p>
        </p:txBody>
      </p:sp>
      <p:graphicFrame>
        <p:nvGraphicFramePr>
          <p:cNvPr id="2" name="Table 1"/>
          <p:cNvGraphicFramePr>
            <a:graphicFrameLocks noGrp="1"/>
          </p:cNvGraphicFramePr>
          <p:nvPr/>
        </p:nvGraphicFramePr>
        <p:xfrm>
          <a:off x="395288" y="1196975"/>
          <a:ext cx="8534400" cy="2679720"/>
        </p:xfrm>
        <a:graphic>
          <a:graphicData uri="http://schemas.openxmlformats.org/drawingml/2006/table">
            <a:tbl>
              <a:tblPr firstRow="1" bandRow="1">
                <a:tableStyleId>{5C22544A-7EE6-4342-B048-85BDC9FD1C3A}</a:tableStyleId>
              </a:tblPr>
              <a:tblGrid>
                <a:gridCol w="2016282">
                  <a:extLst>
                    <a:ext uri="{9D8B030D-6E8A-4147-A177-3AD203B41FA5}">
                      <a16:colId xmlns:a16="http://schemas.microsoft.com/office/drawing/2014/main" xmlns="" val="20000"/>
                    </a:ext>
                  </a:extLst>
                </a:gridCol>
                <a:gridCol w="3528495">
                  <a:extLst>
                    <a:ext uri="{9D8B030D-6E8A-4147-A177-3AD203B41FA5}">
                      <a16:colId xmlns:a16="http://schemas.microsoft.com/office/drawing/2014/main" xmlns="" val="20001"/>
                    </a:ext>
                  </a:extLst>
                </a:gridCol>
                <a:gridCol w="2989623">
                  <a:extLst>
                    <a:ext uri="{9D8B030D-6E8A-4147-A177-3AD203B41FA5}">
                      <a16:colId xmlns:a16="http://schemas.microsoft.com/office/drawing/2014/main" xmlns="" val="20002"/>
                    </a:ext>
                  </a:extLst>
                </a:gridCol>
              </a:tblGrid>
              <a:tr h="591738">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Local Municipality</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Support provided in the 2019/2020 financial year</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Support provided in the 2020/2021 financial year</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extLst>
                  <a:ext uri="{0D108BD9-81ED-4DB2-BD59-A6C34878D82A}">
                    <a16:rowId xmlns:a16="http://schemas.microsoft.com/office/drawing/2014/main" xmlns="" val="10000"/>
                  </a:ext>
                </a:extLst>
              </a:tr>
              <a:tr h="764740">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Tokologo</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Times New Roman" panose="02020603050405020304" pitchFamily="18" charset="0"/>
                          <a:ea typeface="+mn-ea"/>
                          <a:cs typeface="Times New Roman" panose="02020603050405020304" pitchFamily="18" charset="0"/>
                        </a:rPr>
                        <a:t>COGTA is assisting the Municipality with the drafting of the SDF.  Final draft</a:t>
                      </a:r>
                      <a:r>
                        <a:rPr lang="en-GB" sz="1400" kern="1200" baseline="0" dirty="0" smtClean="0">
                          <a:solidFill>
                            <a:schemeClr val="dk1"/>
                          </a:solidFill>
                          <a:latin typeface="Times New Roman" panose="02020603050405020304" pitchFamily="18" charset="0"/>
                          <a:ea typeface="+mn-ea"/>
                          <a:cs typeface="Times New Roman" panose="02020603050405020304" pitchFamily="18" charset="0"/>
                        </a:rPr>
                        <a:t> was adopted by Council in 20 June 2019.</a:t>
                      </a:r>
                      <a:endParaRPr lang="en-ZA" sz="1400" kern="1200" dirty="0" smtClean="0">
                        <a:solidFill>
                          <a:schemeClr val="dk1"/>
                        </a:solidFill>
                        <a:latin typeface="Times New Roman" panose="02020603050405020304" pitchFamily="18" charset="0"/>
                        <a:ea typeface="+mn-ea"/>
                        <a:cs typeface="Times New Roman" panose="02020603050405020304" pitchFamily="18" charset="0"/>
                      </a:endParaRPr>
                    </a:p>
                  </a:txBody>
                  <a:tcPr marL="91443" marR="91443" marT="45712" marB="45712"/>
                </a:tc>
                <a:tc>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extLst>
                  <a:ext uri="{0D108BD9-81ED-4DB2-BD59-A6C34878D82A}">
                    <a16:rowId xmlns:a16="http://schemas.microsoft.com/office/drawing/2014/main" xmlns="" val="10001"/>
                  </a:ext>
                </a:extLst>
              </a:tr>
              <a:tr h="591738">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Nala</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Times New Roman" panose="02020603050405020304" pitchFamily="18" charset="0"/>
                          <a:ea typeface="+mn-ea"/>
                          <a:cs typeface="Times New Roman" panose="02020603050405020304" pitchFamily="18" charset="0"/>
                        </a:rPr>
                        <a:t>COGTA is assisting the Municipality with the drafting of the SDF. Final draft</a:t>
                      </a:r>
                      <a:r>
                        <a:rPr lang="en-GB" sz="1400" kern="1200" baseline="0" dirty="0" smtClean="0">
                          <a:solidFill>
                            <a:schemeClr val="dk1"/>
                          </a:solidFill>
                          <a:latin typeface="Times New Roman" panose="02020603050405020304" pitchFamily="18" charset="0"/>
                          <a:ea typeface="+mn-ea"/>
                          <a:cs typeface="Times New Roman" panose="02020603050405020304" pitchFamily="18" charset="0"/>
                        </a:rPr>
                        <a:t> is completed.</a:t>
                      </a:r>
                      <a:endParaRPr lang="en-ZA" sz="1400" kern="1200" dirty="0" smtClean="0">
                        <a:solidFill>
                          <a:schemeClr val="dk1"/>
                        </a:solidFill>
                        <a:latin typeface="Times New Roman" panose="02020603050405020304" pitchFamily="18" charset="0"/>
                        <a:ea typeface="+mn-ea"/>
                        <a:cs typeface="Times New Roman" panose="02020603050405020304" pitchFamily="18" charset="0"/>
                      </a:endParaRPr>
                    </a:p>
                  </a:txBody>
                  <a:tcPr marL="91443" marR="91443" marT="45712" marB="45712"/>
                </a:tc>
                <a:tc>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extLst>
                  <a:ext uri="{0D108BD9-81ED-4DB2-BD59-A6C34878D82A}">
                    <a16:rowId xmlns:a16="http://schemas.microsoft.com/office/drawing/2014/main" xmlns="" val="10002"/>
                  </a:ext>
                </a:extLst>
              </a:tr>
              <a:tr h="731483">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Mafube</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tc>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COGTA will</a:t>
                      </a:r>
                      <a:r>
                        <a:rPr lang="en-ZA" sz="1400" baseline="0" dirty="0" smtClean="0">
                          <a:solidFill>
                            <a:schemeClr val="tx1"/>
                          </a:solidFill>
                          <a:latin typeface="Times New Roman" panose="02020603050405020304" pitchFamily="18" charset="0"/>
                          <a:cs typeface="Times New Roman" panose="02020603050405020304" pitchFamily="18" charset="0"/>
                        </a:rPr>
                        <a:t> be assisting the Municipality with the drafting of the SDF</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712" marB="45712"/>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53565927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0" y="1"/>
            <a:ext cx="9144000" cy="654050"/>
          </a:xfrm>
          <a:solidFill>
            <a:schemeClr val="bg1">
              <a:lumMod val="85000"/>
            </a:schemeClr>
          </a:solidFill>
        </p:spPr>
        <p:txBody>
          <a:bodyPr/>
          <a:lstStyle/>
          <a:p>
            <a:pPr eaLnBrk="1" hangingPunct="1"/>
            <a:r>
              <a:rPr lang="en-US" altLang="en-US" sz="2800" b="1" dirty="0" smtClean="0">
                <a:latin typeface="Times New Roman" panose="02020603050405020304" pitchFamily="18" charset="0"/>
                <a:cs typeface="Times New Roman" panose="02020603050405020304" pitchFamily="18" charset="0"/>
              </a:rPr>
              <a:t>COMPLIANCE AREA: SPATIAL PLANNING (CONT.)</a:t>
            </a:r>
            <a:endParaRPr lang="en-US" altLang="en-US" sz="2400" b="1" i="1" dirty="0" smtClean="0">
              <a:latin typeface="Times New Roman" panose="02020603050405020304" pitchFamily="18" charset="0"/>
              <a:cs typeface="Times New Roman" panose="02020603050405020304" pitchFamily="18" charset="0"/>
            </a:endParaRPr>
          </a:p>
        </p:txBody>
      </p:sp>
      <p:sp>
        <p:nvSpPr>
          <p:cNvPr id="6147" name="Content Placeholder 2"/>
          <p:cNvSpPr>
            <a:spLocks noGrp="1"/>
          </p:cNvSpPr>
          <p:nvPr>
            <p:ph idx="1"/>
          </p:nvPr>
        </p:nvSpPr>
        <p:spPr>
          <a:xfrm>
            <a:off x="323850" y="654050"/>
            <a:ext cx="8605838" cy="4875213"/>
          </a:xfrm>
        </p:spPr>
        <p:txBody>
          <a:bodyPr rtlCol="0">
            <a:noAutofit/>
          </a:bodyPr>
          <a:lstStyle/>
          <a:p>
            <a:pPr algn="just" eaLnBrk="1" hangingPunct="1">
              <a:buFont typeface="Wingdings" panose="05000000000000000000" pitchFamily="2" charset="2"/>
              <a:buChar char="§"/>
              <a:defRPr/>
            </a:pPr>
            <a:r>
              <a:rPr lang="en-GB" sz="1800" dirty="0" smtClean="0">
                <a:latin typeface="Times New Roman" panose="02020603050405020304" pitchFamily="18" charset="0"/>
                <a:cs typeface="Times New Roman" panose="02020603050405020304" pitchFamily="18" charset="0"/>
              </a:rPr>
              <a:t>Drafting of the Land Use Schemes (LUS)</a:t>
            </a:r>
            <a:endParaRPr lang="en-GB" sz="1800" dirty="0">
              <a:latin typeface="Times New Roman" panose="02020603050405020304" pitchFamily="18" charset="0"/>
              <a:cs typeface="Times New Roman" panose="02020603050405020304" pitchFamily="18" charset="0"/>
            </a:endParaRPr>
          </a:p>
          <a:p>
            <a:pPr marL="457200" lvl="1" indent="0" algn="just">
              <a:spcBef>
                <a:spcPct val="20000"/>
              </a:spcBef>
              <a:buFont typeface="Times New Roman" pitchFamily="18" charset="0"/>
              <a:buNone/>
              <a:defRPr/>
            </a:pPr>
            <a:endParaRPr lang="en-ZA" sz="1800" dirty="0" smtClean="0">
              <a:latin typeface="Times New Roman" panose="02020603050405020304" pitchFamily="18" charset="0"/>
              <a:cs typeface="Times New Roman" panose="02020603050405020304" pitchFamily="18" charset="0"/>
            </a:endParaRPr>
          </a:p>
          <a:p>
            <a:pPr marL="712788" indent="-350838" algn="just" eaLnBrk="1" fontAlgn="auto" hangingPunct="1">
              <a:spcAft>
                <a:spcPts val="0"/>
              </a:spcAft>
              <a:buFont typeface="Wingdings" pitchFamily="2" charset="2"/>
              <a:buChar char="q"/>
              <a:defRPr/>
            </a:pPr>
            <a:endParaRPr lang="en-ZA" altLang="en-US" sz="1800" dirty="0" smtClean="0">
              <a:latin typeface="Times New Roman" panose="02020603050405020304" pitchFamily="18" charset="0"/>
              <a:cs typeface="Times New Roman" panose="02020603050405020304" pitchFamily="18" charset="0"/>
            </a:endParaRPr>
          </a:p>
        </p:txBody>
      </p:sp>
      <p:pic>
        <p:nvPicPr>
          <p:cNvPr id="70660"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24525" y="5975350"/>
            <a:ext cx="2643188"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1" name="Slide Number Placeholder 1"/>
          <p:cNvSpPr>
            <a:spLocks noGrp="1"/>
          </p:cNvSpPr>
          <p:nvPr>
            <p:ph type="sldNum" sz="quarter" idx="11"/>
          </p:nvPr>
        </p:nvSpPr>
        <p:spPr>
          <a:xfrm>
            <a:off x="6642100" y="612457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2CB3D4DD-7817-45BD-AD16-242173FE06EB}" type="slidenum">
              <a:rPr lang="en-US" altLang="en-US" sz="1200" b="1" smtClean="0"/>
              <a:pPr algn="r">
                <a:lnSpc>
                  <a:spcPct val="100000"/>
                </a:lnSpc>
                <a:spcBef>
                  <a:spcPct val="0"/>
                </a:spcBef>
                <a:buFontTx/>
                <a:buNone/>
              </a:pPr>
              <a:t>146</a:t>
            </a:fld>
            <a:endParaRPr lang="en-US" altLang="en-US" sz="1200" b="1" dirty="0" smtClean="0"/>
          </a:p>
        </p:txBody>
      </p:sp>
      <p:graphicFrame>
        <p:nvGraphicFramePr>
          <p:cNvPr id="2" name="Table 1"/>
          <p:cNvGraphicFramePr>
            <a:graphicFrameLocks noGrp="1"/>
          </p:cNvGraphicFramePr>
          <p:nvPr/>
        </p:nvGraphicFramePr>
        <p:xfrm>
          <a:off x="395288" y="1196975"/>
          <a:ext cx="8534400" cy="4370496"/>
        </p:xfrm>
        <a:graphic>
          <a:graphicData uri="http://schemas.openxmlformats.org/drawingml/2006/table">
            <a:tbl>
              <a:tblPr firstRow="1" bandRow="1">
                <a:tableStyleId>{5C22544A-7EE6-4342-B048-85BDC9FD1C3A}</a:tableStyleId>
              </a:tblPr>
              <a:tblGrid>
                <a:gridCol w="2016282">
                  <a:extLst>
                    <a:ext uri="{9D8B030D-6E8A-4147-A177-3AD203B41FA5}">
                      <a16:colId xmlns:a16="http://schemas.microsoft.com/office/drawing/2014/main" xmlns="" val="20000"/>
                    </a:ext>
                  </a:extLst>
                </a:gridCol>
                <a:gridCol w="3528495">
                  <a:extLst>
                    <a:ext uri="{9D8B030D-6E8A-4147-A177-3AD203B41FA5}">
                      <a16:colId xmlns:a16="http://schemas.microsoft.com/office/drawing/2014/main" xmlns="" val="20001"/>
                    </a:ext>
                  </a:extLst>
                </a:gridCol>
                <a:gridCol w="2989623">
                  <a:extLst>
                    <a:ext uri="{9D8B030D-6E8A-4147-A177-3AD203B41FA5}">
                      <a16:colId xmlns:a16="http://schemas.microsoft.com/office/drawing/2014/main" xmlns="" val="20002"/>
                    </a:ext>
                  </a:extLst>
                </a:gridCol>
              </a:tblGrid>
              <a:tr h="591304">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Local Municipality</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Support provided in the 2019/2020 financial year</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Support provided in the 2020/2021 financial year</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extLst>
                  <a:ext uri="{0D108BD9-81ED-4DB2-BD59-A6C34878D82A}">
                    <a16:rowId xmlns:a16="http://schemas.microsoft.com/office/drawing/2014/main" xmlns="" val="10000"/>
                  </a:ext>
                </a:extLst>
              </a:tr>
              <a:tr h="1158124">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Tokologo</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sz="1400" kern="1200" dirty="0" smtClean="0">
                        <a:solidFill>
                          <a:schemeClr val="dk1"/>
                        </a:solidFill>
                        <a:latin typeface="Times New Roman" panose="02020603050405020304" pitchFamily="18" charset="0"/>
                        <a:ea typeface="+mn-ea"/>
                        <a:cs typeface="Times New Roman" panose="02020603050405020304" pitchFamily="18" charset="0"/>
                      </a:endParaRPr>
                    </a:p>
                  </a:txBody>
                  <a:tcPr marL="91443" marR="91443" marT="45679" marB="45679"/>
                </a:tc>
                <a:tc>
                  <a:txBody>
                    <a:bodyPr/>
                    <a:lstStyle/>
                    <a:p>
                      <a:r>
                        <a:rPr lang="en-GB" sz="1400" kern="1200" dirty="0" smtClean="0">
                          <a:solidFill>
                            <a:schemeClr val="dk1"/>
                          </a:solidFill>
                          <a:latin typeface="Times New Roman" panose="02020603050405020304" pitchFamily="18" charset="0"/>
                          <a:ea typeface="+mn-ea"/>
                          <a:cs typeface="Times New Roman" panose="02020603050405020304" pitchFamily="18" charset="0"/>
                        </a:rPr>
                        <a:t>COGTA is assisting the Municipality with the drafting of the LUS. </a:t>
                      </a:r>
                      <a:r>
                        <a:rPr lang="en-GB" sz="1400" kern="1200" baseline="0" dirty="0" smtClean="0">
                          <a:solidFill>
                            <a:schemeClr val="dk1"/>
                          </a:solidFill>
                          <a:latin typeface="Times New Roman" panose="02020603050405020304" pitchFamily="18" charset="0"/>
                          <a:ea typeface="+mn-ea"/>
                          <a:cs typeface="Times New Roman" panose="02020603050405020304" pitchFamily="18" charset="0"/>
                        </a:rPr>
                        <a:t> Maps and Regulations are being finalised and public participation will take place in 2021</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extLst>
                  <a:ext uri="{0D108BD9-81ED-4DB2-BD59-A6C34878D82A}">
                    <a16:rowId xmlns:a16="http://schemas.microsoft.com/office/drawing/2014/main" xmlns="" val="10001"/>
                  </a:ext>
                </a:extLst>
              </a:tr>
              <a:tr h="1158124">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Nala</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sz="1400" kern="1200" dirty="0" smtClean="0">
                        <a:solidFill>
                          <a:schemeClr val="dk1"/>
                        </a:solidFill>
                        <a:latin typeface="Times New Roman" panose="02020603050405020304" pitchFamily="18" charset="0"/>
                        <a:ea typeface="+mn-ea"/>
                        <a:cs typeface="Times New Roman" panose="02020603050405020304" pitchFamily="18" charset="0"/>
                      </a:endParaRPr>
                    </a:p>
                  </a:txBody>
                  <a:tcPr marL="91443" marR="91443" marT="45679" marB="4567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Times New Roman" panose="02020603050405020304" pitchFamily="18" charset="0"/>
                          <a:ea typeface="+mn-ea"/>
                          <a:cs typeface="Times New Roman" panose="02020603050405020304" pitchFamily="18" charset="0"/>
                        </a:rPr>
                        <a:t>COGTA is assisting the Municipality with the drafting of the LUS. </a:t>
                      </a:r>
                      <a:r>
                        <a:rPr lang="en-GB" sz="1400" kern="1200" baseline="0" dirty="0" smtClean="0">
                          <a:solidFill>
                            <a:schemeClr val="dk1"/>
                          </a:solidFill>
                          <a:latin typeface="Times New Roman" panose="02020603050405020304" pitchFamily="18" charset="0"/>
                          <a:ea typeface="+mn-ea"/>
                          <a:cs typeface="Times New Roman" panose="02020603050405020304" pitchFamily="18" charset="0"/>
                        </a:rPr>
                        <a:t> Maps and Regulations are being finalised and public participation will take place in 2021</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extLst>
                  <a:ext uri="{0D108BD9-81ED-4DB2-BD59-A6C34878D82A}">
                    <a16:rowId xmlns:a16="http://schemas.microsoft.com/office/drawing/2014/main" xmlns="" val="10002"/>
                  </a:ext>
                </a:extLst>
              </a:tr>
              <a:tr h="731418">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Mafube</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Times New Roman" panose="02020603050405020304" pitchFamily="18" charset="0"/>
                          <a:ea typeface="+mn-ea"/>
                          <a:cs typeface="Times New Roman" panose="02020603050405020304" pitchFamily="18" charset="0"/>
                        </a:rPr>
                        <a:t>COGTA</a:t>
                      </a:r>
                      <a:r>
                        <a:rPr lang="en-GB" sz="1400" kern="1200" baseline="0" dirty="0" smtClean="0">
                          <a:solidFill>
                            <a:schemeClr val="dk1"/>
                          </a:solidFill>
                          <a:latin typeface="Times New Roman" panose="02020603050405020304" pitchFamily="18" charset="0"/>
                          <a:ea typeface="+mn-ea"/>
                          <a:cs typeface="Times New Roman" panose="02020603050405020304" pitchFamily="18" charset="0"/>
                        </a:rPr>
                        <a:t> is assisting the Municipality with the drafting of the LUS. The drafting of the LUS is still in the initiation phase.</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tc>
                  <a:txBody>
                    <a:bodyPr/>
                    <a:lstStyle/>
                    <a:p>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extLst>
                  <a:ext uri="{0D108BD9-81ED-4DB2-BD59-A6C34878D82A}">
                    <a16:rowId xmlns:a16="http://schemas.microsoft.com/office/drawing/2014/main" xmlns="" val="10003"/>
                  </a:ext>
                </a:extLst>
              </a:tr>
              <a:tr h="731418">
                <a:tc>
                  <a:txBody>
                    <a:bodyPr/>
                    <a:lstStyle/>
                    <a:p>
                      <a:r>
                        <a:rPr lang="en-ZA" sz="1400" dirty="0" smtClean="0">
                          <a:solidFill>
                            <a:schemeClr val="tx1"/>
                          </a:solidFill>
                          <a:latin typeface="Times New Roman" panose="02020603050405020304" pitchFamily="18" charset="0"/>
                          <a:cs typeface="Times New Roman" panose="02020603050405020304" pitchFamily="18" charset="0"/>
                        </a:rPr>
                        <a:t>Maluti a Phofung</a:t>
                      </a:r>
                      <a:endParaRPr lang="en-ZA" sz="1400" dirty="0">
                        <a:solidFill>
                          <a:schemeClr val="tx1"/>
                        </a:solidFill>
                        <a:latin typeface="Times New Roman" panose="02020603050405020304" pitchFamily="18" charset="0"/>
                        <a:cs typeface="Times New Roman" panose="02020603050405020304" pitchFamily="18" charset="0"/>
                      </a:endParaRPr>
                    </a:p>
                  </a:txBody>
                  <a:tcPr marL="91443" marR="91443" marT="45679" marB="4567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sz="1400" kern="1200" dirty="0" smtClean="0">
                        <a:solidFill>
                          <a:schemeClr val="dk1"/>
                        </a:solidFill>
                        <a:latin typeface="Times New Roman" panose="02020603050405020304" pitchFamily="18" charset="0"/>
                        <a:ea typeface="+mn-ea"/>
                        <a:cs typeface="Times New Roman" panose="02020603050405020304" pitchFamily="18" charset="0"/>
                      </a:endParaRPr>
                    </a:p>
                  </a:txBody>
                  <a:tcPr marL="91443" marR="91443" marT="45679" marB="4567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Times New Roman" panose="02020603050405020304" pitchFamily="18" charset="0"/>
                          <a:ea typeface="+mn-ea"/>
                          <a:cs typeface="Times New Roman" panose="02020603050405020304" pitchFamily="18" charset="0"/>
                        </a:rPr>
                        <a:t>COGTA will</a:t>
                      </a:r>
                      <a:r>
                        <a:rPr lang="en-GB" sz="1400" kern="1200" baseline="0" dirty="0" smtClean="0">
                          <a:solidFill>
                            <a:schemeClr val="dk1"/>
                          </a:solidFill>
                          <a:latin typeface="Times New Roman" panose="02020603050405020304" pitchFamily="18" charset="0"/>
                          <a:ea typeface="+mn-ea"/>
                          <a:cs typeface="Times New Roman" panose="02020603050405020304" pitchFamily="18" charset="0"/>
                        </a:rPr>
                        <a:t> be</a:t>
                      </a:r>
                      <a:r>
                        <a:rPr lang="en-GB" sz="1400" kern="1200" dirty="0" smtClean="0">
                          <a:solidFill>
                            <a:schemeClr val="dk1"/>
                          </a:solidFill>
                          <a:latin typeface="Times New Roman" panose="02020603050405020304" pitchFamily="18" charset="0"/>
                          <a:ea typeface="+mn-ea"/>
                          <a:cs typeface="Times New Roman" panose="02020603050405020304" pitchFamily="18" charset="0"/>
                        </a:rPr>
                        <a:t> assisting the Municipality with the drafting of the LUS.</a:t>
                      </a:r>
                      <a:endParaRPr lang="en-ZA" sz="1400" kern="1200" dirty="0" smtClean="0">
                        <a:solidFill>
                          <a:schemeClr val="dk1"/>
                        </a:solidFill>
                        <a:latin typeface="Times New Roman" panose="02020603050405020304" pitchFamily="18" charset="0"/>
                        <a:ea typeface="+mn-ea"/>
                        <a:cs typeface="Times New Roman" panose="02020603050405020304" pitchFamily="18" charset="0"/>
                      </a:endParaRPr>
                    </a:p>
                  </a:txBody>
                  <a:tcPr marL="91443" marR="91443" marT="45679" marB="45679"/>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368109833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0"/>
            <a:ext cx="9144000" cy="889000"/>
          </a:xfrm>
          <a:solidFill>
            <a:schemeClr val="bg1">
              <a:lumMod val="85000"/>
            </a:schemeClr>
          </a:solidFill>
        </p:spPr>
        <p:txBody>
          <a:bodyPr>
            <a:normAutofit/>
          </a:bodyPr>
          <a:lstStyle/>
          <a:p>
            <a:pPr algn="ctr" eaLnBrk="1" hangingPunct="1"/>
            <a:r>
              <a:rPr lang="en-US" altLang="en-US" sz="2800" b="1" dirty="0" smtClean="0">
                <a:latin typeface="Times New Roman" panose="02020603050405020304" pitchFamily="18" charset="0"/>
                <a:cs typeface="Times New Roman" panose="02020603050405020304" pitchFamily="18" charset="0"/>
              </a:rPr>
              <a:t>COMPLIANCE AREA SPATIAL PLANNING (CONT.)</a:t>
            </a:r>
            <a:endParaRPr lang="en-US" altLang="en-US" sz="24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50825" y="889000"/>
            <a:ext cx="8558213" cy="4681538"/>
          </a:xfrm>
        </p:spPr>
        <p:txBody>
          <a:bodyPr rtlCol="0">
            <a:noAutofit/>
          </a:bodyPr>
          <a:lstStyle/>
          <a:p>
            <a:pPr marL="0" indent="0" algn="just" eaLnBrk="1" fontAlgn="auto" hangingPunct="1">
              <a:lnSpc>
                <a:spcPct val="100000"/>
              </a:lnSpc>
              <a:spcBef>
                <a:spcPts val="0"/>
              </a:spcBef>
              <a:spcAft>
                <a:spcPts val="0"/>
              </a:spcAft>
              <a:buFont typeface="Times New Roman" pitchFamily="18" charset="0"/>
              <a:buNone/>
              <a:defRPr/>
            </a:pPr>
            <a:r>
              <a:rPr lang="en-ZA" altLang="en-US" sz="1800" b="1" dirty="0" smtClean="0">
                <a:latin typeface="Times New Roman" panose="02020603050405020304" pitchFamily="18" charset="0"/>
                <a:cs typeface="Times New Roman" panose="02020603050405020304" pitchFamily="18" charset="0"/>
              </a:rPr>
              <a:t>Support with the maintenance of the Geographic Information Systems (GIS)</a:t>
            </a:r>
          </a:p>
          <a:p>
            <a:pPr marL="0" indent="0" algn="just" eaLnBrk="1" fontAlgn="auto" hangingPunct="1">
              <a:lnSpc>
                <a:spcPct val="100000"/>
              </a:lnSpc>
              <a:spcBef>
                <a:spcPts val="0"/>
              </a:spcBef>
              <a:spcAft>
                <a:spcPts val="0"/>
              </a:spcAft>
              <a:buFont typeface="Times New Roman" pitchFamily="18" charset="0"/>
              <a:buNone/>
              <a:defRPr/>
            </a:pPr>
            <a:endParaRPr lang="en-ZA" altLang="en-US" sz="1800" b="1" dirty="0" smtClean="0">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buSzPct val="85000"/>
              <a:buFont typeface="Wingdings" panose="05000000000000000000" pitchFamily="2" charset="2"/>
              <a:buChar char="§"/>
              <a:defRPr/>
            </a:pPr>
            <a:r>
              <a:rPr lang="en-ZA" sz="1800" dirty="0">
                <a:latin typeface="Times New Roman" panose="02020603050405020304" pitchFamily="18" charset="0"/>
                <a:cs typeface="Times New Roman" panose="02020603050405020304" pitchFamily="18" charset="0"/>
              </a:rPr>
              <a:t>Crucial services is provided to the </a:t>
            </a:r>
            <a:r>
              <a:rPr lang="en-ZA" sz="1800" dirty="0" smtClean="0">
                <a:latin typeface="Times New Roman" panose="02020603050405020304" pitchFamily="18" charset="0"/>
                <a:cs typeface="Times New Roman" panose="02020603050405020304" pitchFamily="18" charset="0"/>
              </a:rPr>
              <a:t>Municipalities </a:t>
            </a:r>
            <a:r>
              <a:rPr lang="en-ZA" sz="1800" dirty="0">
                <a:latin typeface="Times New Roman" panose="02020603050405020304" pitchFamily="18" charset="0"/>
                <a:cs typeface="Times New Roman" panose="02020603050405020304" pitchFamily="18" charset="0"/>
              </a:rPr>
              <a:t>in terms of processing and capturing GIS data to produce maps according to their respective needs, ensuring availability of accurate and credible spatial information and the development and maintenance of a database for GIS. Support is as follows</a:t>
            </a:r>
            <a:r>
              <a:rPr lang="en-ZA" sz="1800" dirty="0" smtClean="0">
                <a:latin typeface="Times New Roman" panose="02020603050405020304" pitchFamily="18" charset="0"/>
                <a:cs typeface="Times New Roman" panose="02020603050405020304" pitchFamily="18" charset="0"/>
              </a:rPr>
              <a:t>:</a:t>
            </a:r>
          </a:p>
          <a:p>
            <a:pPr marL="361950" indent="-361950" algn="just">
              <a:lnSpc>
                <a:spcPct val="100000"/>
              </a:lnSpc>
              <a:spcBef>
                <a:spcPts val="0"/>
              </a:spcBef>
              <a:spcAft>
                <a:spcPts val="0"/>
              </a:spcAft>
              <a:buSzPct val="85000"/>
              <a:defRPr/>
            </a:pPr>
            <a:endParaRPr lang="en-ZA" sz="1800" dirty="0">
              <a:latin typeface="Times New Roman" panose="02020603050405020304" pitchFamily="18" charset="0"/>
              <a:cs typeface="Times New Roman" panose="02020603050405020304" pitchFamily="18" charset="0"/>
            </a:endParaRPr>
          </a:p>
          <a:p>
            <a:pPr marL="712788" indent="-350838" algn="just">
              <a:lnSpc>
                <a:spcPct val="100000"/>
              </a:lnSpc>
              <a:spcBef>
                <a:spcPts val="0"/>
              </a:spcBef>
              <a:spcAft>
                <a:spcPts val="0"/>
              </a:spcAft>
              <a:buSzPct val="85000"/>
              <a:buFont typeface="Wingdings" panose="05000000000000000000" pitchFamily="2" charset="2"/>
              <a:buChar char="v"/>
              <a:defRPr/>
            </a:pPr>
            <a:r>
              <a:rPr lang="en-ZA" sz="1800" dirty="0">
                <a:latin typeface="Times New Roman" panose="02020603050405020304" pitchFamily="18" charset="0"/>
                <a:cs typeface="Times New Roman" panose="02020603050405020304" pitchFamily="18" charset="0"/>
              </a:rPr>
              <a:t> Fifteen </a:t>
            </a:r>
            <a:r>
              <a:rPr lang="en-ZA" sz="1800" dirty="0" smtClean="0">
                <a:latin typeface="Times New Roman" panose="02020603050405020304" pitchFamily="18" charset="0"/>
                <a:cs typeface="Times New Roman" panose="02020603050405020304" pitchFamily="18" charset="0"/>
              </a:rPr>
              <a:t>Local Municipalities </a:t>
            </a:r>
            <a:r>
              <a:rPr lang="en-ZA" sz="1800" dirty="0">
                <a:latin typeface="Times New Roman" panose="02020603050405020304" pitchFamily="18" charset="0"/>
                <a:cs typeface="Times New Roman" panose="02020603050405020304" pitchFamily="18" charset="0"/>
              </a:rPr>
              <a:t>and t</a:t>
            </a:r>
            <a:r>
              <a:rPr lang="en-ZA" sz="1800" dirty="0" smtClean="0">
                <a:latin typeface="Times New Roman" panose="02020603050405020304" pitchFamily="18" charset="0"/>
                <a:cs typeface="Times New Roman" panose="02020603050405020304" pitchFamily="18" charset="0"/>
              </a:rPr>
              <a:t>hree District Municipalities </a:t>
            </a:r>
            <a:r>
              <a:rPr lang="en-ZA" sz="1800" dirty="0">
                <a:latin typeface="Times New Roman" panose="02020603050405020304" pitchFamily="18" charset="0"/>
                <a:cs typeface="Times New Roman" panose="02020603050405020304" pitchFamily="18" charset="0"/>
              </a:rPr>
              <a:t>do not have a functional GIS  or GIS unit, therefore COGTA is providing ongoing support by keeping their Geographical Information System databases by up to date.</a:t>
            </a:r>
          </a:p>
          <a:p>
            <a:pPr marL="712788" indent="-350838" algn="just">
              <a:lnSpc>
                <a:spcPct val="100000"/>
              </a:lnSpc>
              <a:spcBef>
                <a:spcPts val="0"/>
              </a:spcBef>
              <a:spcAft>
                <a:spcPts val="0"/>
              </a:spcAft>
              <a:buSzPct val="85000"/>
              <a:buFont typeface="Wingdings" panose="05000000000000000000" pitchFamily="2" charset="2"/>
              <a:buChar char="v"/>
              <a:defRPr/>
            </a:pPr>
            <a:r>
              <a:rPr lang="en-US" sz="1800" dirty="0">
                <a:latin typeface="Times New Roman" panose="02020603050405020304" pitchFamily="18" charset="0"/>
                <a:cs typeface="Times New Roman" panose="02020603050405020304" pitchFamily="18" charset="0"/>
              </a:rPr>
              <a:t>Three </a:t>
            </a:r>
            <a:r>
              <a:rPr lang="en-US" sz="1800" dirty="0" smtClean="0">
                <a:latin typeface="Times New Roman" panose="02020603050405020304" pitchFamily="18" charset="0"/>
                <a:cs typeface="Times New Roman" panose="02020603050405020304" pitchFamily="18" charset="0"/>
              </a:rPr>
              <a:t>Local Municipalities (</a:t>
            </a:r>
            <a:r>
              <a:rPr lang="en-ZA" sz="1800" dirty="0" smtClean="0">
                <a:latin typeface="Times New Roman" panose="02020603050405020304" pitchFamily="18" charset="0"/>
                <a:cs typeface="Times New Roman" panose="02020603050405020304" pitchFamily="18" charset="0"/>
              </a:rPr>
              <a:t>Dihlabeng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Matjhabeng</a:t>
            </a:r>
            <a:r>
              <a:rPr lang="en-US" sz="1800" dirty="0" smtClean="0">
                <a:latin typeface="Times New Roman" panose="02020603050405020304" pitchFamily="18" charset="0"/>
                <a:cs typeface="Times New Roman" panose="02020603050405020304" pitchFamily="18" charset="0"/>
              </a:rPr>
              <a:t> and </a:t>
            </a:r>
            <a:r>
              <a:rPr lang="en-US" sz="1800" dirty="0" err="1" smtClean="0">
                <a:latin typeface="Times New Roman" panose="02020603050405020304" pitchFamily="18" charset="0"/>
                <a:cs typeface="Times New Roman" panose="02020603050405020304" pitchFamily="18" charset="0"/>
              </a:rPr>
              <a:t>Moqhaka</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and one </a:t>
            </a:r>
            <a:r>
              <a:rPr lang="en-US" sz="1800" dirty="0" smtClean="0">
                <a:latin typeface="Times New Roman" panose="02020603050405020304" pitchFamily="18" charset="0"/>
                <a:cs typeface="Times New Roman" panose="02020603050405020304" pitchFamily="18" charset="0"/>
              </a:rPr>
              <a:t>District Municipality (</a:t>
            </a:r>
            <a:r>
              <a:rPr lang="en-US" sz="1800" dirty="0" err="1" smtClean="0">
                <a:latin typeface="Times New Roman" panose="02020603050405020304" pitchFamily="18" charset="0"/>
                <a:cs typeface="Times New Roman" panose="02020603050405020304" pitchFamily="18" charset="0"/>
              </a:rPr>
              <a:t>Fezile</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Dabi</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has a functional GIS and personnel, therefore COGTA provides support on an adhoc basis in terms of providing them with the latest shape files. </a:t>
            </a:r>
            <a:endParaRPr lang="en-ZA" sz="1800" dirty="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Font typeface="Times New Roman" pitchFamily="18" charset="0"/>
              <a:buNone/>
              <a:defRPr/>
            </a:pPr>
            <a:endParaRPr lang="en-ZA" altLang="en-US" sz="1800" b="1" dirty="0" smtClean="0">
              <a:latin typeface="Times New Roman" panose="02020603050405020304" pitchFamily="18" charset="0"/>
              <a:cs typeface="Times New Roman" panose="02020603050405020304" pitchFamily="18" charset="0"/>
            </a:endParaRPr>
          </a:p>
        </p:txBody>
      </p:sp>
      <p:pic>
        <p:nvPicPr>
          <p:cNvPr id="71684"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8625" y="5556250"/>
            <a:ext cx="2644775"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5" name="Slide Number Placeholder 1"/>
          <p:cNvSpPr>
            <a:spLocks noGrp="1"/>
          </p:cNvSpPr>
          <p:nvPr>
            <p:ph type="sldNum" sz="quarter" idx="11"/>
          </p:nvPr>
        </p:nvSpPr>
        <p:spPr>
          <a:xfrm>
            <a:off x="6457950" y="608330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3BA31615-C1A9-4056-86C7-D8B03CCA190C}" type="slidenum">
              <a:rPr lang="en-US" altLang="en-US" sz="1200" b="1" smtClean="0">
                <a:solidFill>
                  <a:schemeClr val="tx1"/>
                </a:solidFill>
              </a:rPr>
              <a:pPr algn="r">
                <a:lnSpc>
                  <a:spcPct val="100000"/>
                </a:lnSpc>
                <a:spcBef>
                  <a:spcPct val="0"/>
                </a:spcBef>
                <a:buFontTx/>
                <a:buNone/>
              </a:pPr>
              <a:t>147</a:t>
            </a:fld>
            <a:endParaRPr lang="en-US" altLang="en-US" sz="1200" b="1" dirty="0" smtClean="0">
              <a:solidFill>
                <a:schemeClr val="tx1"/>
              </a:solidFill>
            </a:endParaRPr>
          </a:p>
        </p:txBody>
      </p:sp>
    </p:spTree>
    <p:extLst>
      <p:ext uri="{BB962C8B-B14F-4D97-AF65-F5344CB8AC3E}">
        <p14:creationId xmlns:p14="http://schemas.microsoft.com/office/powerpoint/2010/main" xmlns="" val="240271387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0"/>
            <a:ext cx="9144000" cy="669955"/>
          </a:xfrm>
          <a:solidFill>
            <a:schemeClr val="bg1">
              <a:lumMod val="85000"/>
            </a:schemeClr>
          </a:solidFill>
        </p:spPr>
        <p:txBody>
          <a:bodyPr>
            <a:noAutofit/>
          </a:bodyPr>
          <a:lstStyle/>
          <a:p>
            <a:pPr algn="ctr" eaLnBrk="1" hangingPunct="1"/>
            <a:r>
              <a:rPr lang="en-US" altLang="en-US" sz="3600" b="1" dirty="0" smtClean="0">
                <a:latin typeface="Times New Roman" panose="02020603050405020304" pitchFamily="18" charset="0"/>
                <a:cs typeface="Times New Roman" panose="02020603050405020304" pitchFamily="18" charset="0"/>
              </a:rPr>
              <a:t>COMPLIANCE AREA: IDP</a:t>
            </a:r>
            <a:endParaRPr lang="en-US" altLang="en-US" sz="32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15900" y="801688"/>
            <a:ext cx="8712200" cy="5391150"/>
          </a:xfrm>
        </p:spPr>
        <p:txBody>
          <a:bodyPr rtlCol="0">
            <a:noAutofit/>
          </a:bodyPr>
          <a:lstStyle/>
          <a:p>
            <a:pPr algn="just" defTabSz="914400" eaLnBrk="1" fontAlgn="auto" hangingPunct="1">
              <a:lnSpc>
                <a:spcPct val="100000"/>
              </a:lnSpc>
              <a:spcBef>
                <a:spcPts val="0"/>
              </a:spcBef>
              <a:spcAft>
                <a:spcPts val="0"/>
              </a:spcAft>
              <a:buClrTx/>
              <a:buFont typeface="Arial" panose="020B0604020202020204" pitchFamily="34" charset="0"/>
              <a:buChar char="•"/>
              <a:defRPr/>
            </a:pPr>
            <a:r>
              <a:rPr lang="en-ZA" sz="2000" dirty="0">
                <a:solidFill>
                  <a:prstClr val="black"/>
                </a:solidFill>
                <a:latin typeface="Times New Roman" panose="02020603050405020304" pitchFamily="18" charset="0"/>
                <a:cs typeface="Times New Roman" panose="02020603050405020304" pitchFamily="18" charset="0"/>
              </a:rPr>
              <a:t>The Department of  Cooperative Governance and Traditional Affairs conducted and facilitated the Provincial Draft IDP Assessment Sessions that was held from the 23</a:t>
            </a:r>
            <a:r>
              <a:rPr lang="en-ZA" sz="2000" baseline="30000" dirty="0">
                <a:solidFill>
                  <a:prstClr val="black"/>
                </a:solidFill>
                <a:latin typeface="Times New Roman" panose="02020603050405020304" pitchFamily="18" charset="0"/>
                <a:cs typeface="Times New Roman" panose="02020603050405020304" pitchFamily="18" charset="0"/>
              </a:rPr>
              <a:t>rd</a:t>
            </a:r>
            <a:r>
              <a:rPr lang="en-ZA" sz="2000" dirty="0">
                <a:solidFill>
                  <a:prstClr val="black"/>
                </a:solidFill>
                <a:latin typeface="Times New Roman" panose="02020603050405020304" pitchFamily="18" charset="0"/>
                <a:cs typeface="Times New Roman" panose="02020603050405020304" pitchFamily="18" charset="0"/>
              </a:rPr>
              <a:t>  to the 26</a:t>
            </a:r>
            <a:r>
              <a:rPr lang="en-ZA" sz="2000" baseline="30000" dirty="0">
                <a:solidFill>
                  <a:prstClr val="black"/>
                </a:solidFill>
                <a:latin typeface="Times New Roman" panose="02020603050405020304" pitchFamily="18" charset="0"/>
                <a:cs typeface="Times New Roman" panose="02020603050405020304" pitchFamily="18" charset="0"/>
              </a:rPr>
              <a:t>th</a:t>
            </a:r>
            <a:r>
              <a:rPr lang="en-ZA" sz="2000" dirty="0">
                <a:solidFill>
                  <a:prstClr val="black"/>
                </a:solidFill>
                <a:latin typeface="Times New Roman" panose="02020603050405020304" pitchFamily="18" charset="0"/>
                <a:cs typeface="Times New Roman" panose="02020603050405020304" pitchFamily="18" charset="0"/>
              </a:rPr>
              <a:t> of April 2019.</a:t>
            </a:r>
          </a:p>
          <a:p>
            <a:pPr marL="0" indent="0" algn="just" defTabSz="914400" eaLnBrk="1" fontAlgn="auto" hangingPunct="1">
              <a:lnSpc>
                <a:spcPct val="100000"/>
              </a:lnSpc>
              <a:spcBef>
                <a:spcPts val="0"/>
              </a:spcBef>
              <a:spcAft>
                <a:spcPts val="0"/>
              </a:spcAft>
              <a:buClrTx/>
              <a:buFont typeface="Wingdings 3" panose="05040102010807070707" pitchFamily="18" charset="2"/>
              <a:buNone/>
              <a:defRPr/>
            </a:pPr>
            <a:endParaRPr lang="en-ZA" sz="2000" dirty="0">
              <a:solidFill>
                <a:prstClr val="black"/>
              </a:solidFill>
              <a:latin typeface="Times New Roman" panose="02020603050405020304" pitchFamily="18" charset="0"/>
              <a:cs typeface="Times New Roman" panose="02020603050405020304" pitchFamily="18" charset="0"/>
            </a:endParaRPr>
          </a:p>
          <a:p>
            <a:pPr algn="just" defTabSz="914400" eaLnBrk="1" fontAlgn="auto" hangingPunct="1">
              <a:lnSpc>
                <a:spcPct val="100000"/>
              </a:lnSpc>
              <a:spcBef>
                <a:spcPts val="0"/>
              </a:spcBef>
              <a:spcAft>
                <a:spcPts val="0"/>
              </a:spcAft>
              <a:buClrTx/>
              <a:buFont typeface="Arial" panose="020B0604020202020204" pitchFamily="34" charset="0"/>
              <a:buChar char="•"/>
              <a:defRPr/>
            </a:pPr>
            <a:r>
              <a:rPr lang="en-ZA" sz="2000" dirty="0">
                <a:solidFill>
                  <a:prstClr val="black"/>
                </a:solidFill>
                <a:latin typeface="Times New Roman" panose="02020603050405020304" pitchFamily="18" charset="0"/>
                <a:cs typeface="Times New Roman" panose="02020603050405020304" pitchFamily="18" charset="0"/>
              </a:rPr>
              <a:t>The session brought together N</a:t>
            </a:r>
            <a:r>
              <a:rPr lang="en-ZA" sz="2000" dirty="0" smtClean="0">
                <a:solidFill>
                  <a:prstClr val="black"/>
                </a:solidFill>
                <a:latin typeface="Times New Roman" panose="02020603050405020304" pitchFamily="18" charset="0"/>
                <a:cs typeface="Times New Roman" panose="02020603050405020304" pitchFamily="18" charset="0"/>
              </a:rPr>
              <a:t>ational </a:t>
            </a:r>
            <a:r>
              <a:rPr lang="en-ZA" sz="2000" dirty="0">
                <a:solidFill>
                  <a:prstClr val="black"/>
                </a:solidFill>
                <a:latin typeface="Times New Roman" panose="02020603050405020304" pitchFamily="18" charset="0"/>
                <a:cs typeface="Times New Roman" panose="02020603050405020304" pitchFamily="18" charset="0"/>
              </a:rPr>
              <a:t>and </a:t>
            </a:r>
            <a:r>
              <a:rPr lang="en-ZA" sz="2000" dirty="0" smtClean="0">
                <a:solidFill>
                  <a:prstClr val="black"/>
                </a:solidFill>
                <a:latin typeface="Times New Roman" panose="02020603050405020304" pitchFamily="18" charset="0"/>
                <a:cs typeface="Times New Roman" panose="02020603050405020304" pitchFamily="18" charset="0"/>
              </a:rPr>
              <a:t>Provincial </a:t>
            </a:r>
            <a:r>
              <a:rPr lang="en-ZA" sz="2000" dirty="0">
                <a:solidFill>
                  <a:prstClr val="black"/>
                </a:solidFill>
                <a:latin typeface="Times New Roman" panose="02020603050405020304" pitchFamily="18" charset="0"/>
                <a:cs typeface="Times New Roman" panose="02020603050405020304" pitchFamily="18" charset="0"/>
              </a:rPr>
              <a:t>sector </a:t>
            </a:r>
            <a:r>
              <a:rPr lang="en-ZA" sz="2000" dirty="0" smtClean="0">
                <a:solidFill>
                  <a:prstClr val="black"/>
                </a:solidFill>
                <a:latin typeface="Times New Roman" panose="02020603050405020304" pitchFamily="18" charset="0"/>
                <a:cs typeface="Times New Roman" panose="02020603050405020304" pitchFamily="18" charset="0"/>
              </a:rPr>
              <a:t>Departments </a:t>
            </a:r>
            <a:r>
              <a:rPr lang="en-ZA" sz="2000" dirty="0">
                <a:solidFill>
                  <a:prstClr val="black"/>
                </a:solidFill>
                <a:latin typeface="Times New Roman" panose="02020603050405020304" pitchFamily="18" charset="0"/>
                <a:cs typeface="Times New Roman" panose="02020603050405020304" pitchFamily="18" charset="0"/>
              </a:rPr>
              <a:t>officials; State owned entities and Agencies and other organisations to engage with </a:t>
            </a:r>
            <a:r>
              <a:rPr lang="en-ZA" sz="2000" dirty="0" smtClean="0">
                <a:solidFill>
                  <a:prstClr val="black"/>
                </a:solidFill>
                <a:latin typeface="Times New Roman" panose="02020603050405020304" pitchFamily="18" charset="0"/>
                <a:cs typeface="Times New Roman" panose="02020603050405020304" pitchFamily="18" charset="0"/>
              </a:rPr>
              <a:t>Municipal </a:t>
            </a:r>
            <a:r>
              <a:rPr lang="en-ZA" sz="2000" dirty="0">
                <a:solidFill>
                  <a:prstClr val="black"/>
                </a:solidFill>
                <a:latin typeface="Times New Roman" panose="02020603050405020304" pitchFamily="18" charset="0"/>
                <a:cs typeface="Times New Roman" panose="02020603050405020304" pitchFamily="18" charset="0"/>
              </a:rPr>
              <a:t>IDPs with a view of providing comments that are aimed at improving the credibility and quality of IDPs. </a:t>
            </a:r>
          </a:p>
          <a:p>
            <a:pPr marL="0" indent="0" algn="just" defTabSz="914400" eaLnBrk="1" fontAlgn="auto" hangingPunct="1">
              <a:lnSpc>
                <a:spcPct val="100000"/>
              </a:lnSpc>
              <a:spcBef>
                <a:spcPts val="0"/>
              </a:spcBef>
              <a:spcAft>
                <a:spcPts val="0"/>
              </a:spcAft>
              <a:buClrTx/>
              <a:buFont typeface="Wingdings 3" panose="05040102010807070707" pitchFamily="18" charset="2"/>
              <a:buNone/>
              <a:defRPr/>
            </a:pPr>
            <a:endParaRPr lang="en-ZA" sz="2000" dirty="0">
              <a:solidFill>
                <a:prstClr val="black"/>
              </a:solidFill>
              <a:latin typeface="Times New Roman" panose="02020603050405020304" pitchFamily="18" charset="0"/>
              <a:cs typeface="Times New Roman" panose="02020603050405020304" pitchFamily="18" charset="0"/>
            </a:endParaRPr>
          </a:p>
          <a:p>
            <a:pPr algn="just" defTabSz="914400" eaLnBrk="1" fontAlgn="auto" hangingPunct="1">
              <a:lnSpc>
                <a:spcPct val="100000"/>
              </a:lnSpc>
              <a:spcBef>
                <a:spcPts val="0"/>
              </a:spcBef>
              <a:spcAft>
                <a:spcPts val="0"/>
              </a:spcAft>
              <a:buClrTx/>
              <a:buFont typeface="Arial" panose="020B0604020202020204" pitchFamily="34" charset="0"/>
              <a:buChar char="•"/>
              <a:defRPr/>
            </a:pPr>
            <a:r>
              <a:rPr lang="en-ZA" sz="2000" dirty="0">
                <a:solidFill>
                  <a:prstClr val="black"/>
                </a:solidFill>
                <a:latin typeface="Times New Roman" panose="02020603050405020304" pitchFamily="18" charset="0"/>
                <a:cs typeface="Times New Roman" panose="02020603050405020304" pitchFamily="18" charset="0"/>
              </a:rPr>
              <a:t>The IDP Assessment session was necessitated by the Municipal System Act 32 of 2000,  section 31 which require MEC  for local government to provide comments on the respective </a:t>
            </a:r>
            <a:r>
              <a:rPr lang="en-ZA" sz="2000" dirty="0" smtClean="0">
                <a:solidFill>
                  <a:prstClr val="black"/>
                </a:solidFill>
                <a:latin typeface="Times New Roman" panose="02020603050405020304" pitchFamily="18" charset="0"/>
                <a:cs typeface="Times New Roman" panose="02020603050405020304" pitchFamily="18" charset="0"/>
              </a:rPr>
              <a:t>Municipal Integrated Development Plans </a:t>
            </a:r>
            <a:r>
              <a:rPr lang="en-ZA" sz="2000" dirty="0">
                <a:solidFill>
                  <a:prstClr val="black"/>
                </a:solidFill>
                <a:latin typeface="Times New Roman" panose="02020603050405020304" pitchFamily="18" charset="0"/>
                <a:cs typeface="Times New Roman" panose="02020603050405020304" pitchFamily="18" charset="0"/>
              </a:rPr>
              <a:t>in the province.</a:t>
            </a:r>
          </a:p>
          <a:p>
            <a:pPr algn="just">
              <a:lnSpc>
                <a:spcPct val="100000"/>
              </a:lnSpc>
              <a:spcBef>
                <a:spcPts val="0"/>
              </a:spcBef>
              <a:spcAft>
                <a:spcPts val="0"/>
              </a:spcAft>
              <a:defRPr/>
            </a:pPr>
            <a:endParaRPr lang="en-GB" sz="1800"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endParaRPr lang="en-ZA" sz="1800" b="1" dirty="0" smtClean="0">
              <a:latin typeface="Times New Roman" panose="02020603050405020304" pitchFamily="18" charset="0"/>
              <a:ea typeface="Tahoma" pitchFamily="34" charset="0"/>
              <a:cs typeface="Times New Roman" panose="02020603050405020304" pitchFamily="18" charset="0"/>
            </a:endParaRPr>
          </a:p>
          <a:p>
            <a:pPr algn="just">
              <a:lnSpc>
                <a:spcPct val="100000"/>
              </a:lnSpc>
              <a:spcBef>
                <a:spcPts val="0"/>
              </a:spcBef>
              <a:spcAft>
                <a:spcPts val="0"/>
              </a:spcAft>
              <a:defRPr/>
            </a:pPr>
            <a:endParaRPr lang="en-US" sz="1800" dirty="0" smtClean="0">
              <a:latin typeface="Times New Roman" panose="02020603050405020304" pitchFamily="18" charset="0"/>
              <a:cs typeface="Times New Roman" panose="02020603050405020304" pitchFamily="18" charset="0"/>
            </a:endParaRPr>
          </a:p>
        </p:txBody>
      </p:sp>
      <p:pic>
        <p:nvPicPr>
          <p:cNvPr id="73732"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89059" y="5575301"/>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3" name="Slide Number Placeholder 1"/>
          <p:cNvSpPr>
            <a:spLocks noGrp="1"/>
          </p:cNvSpPr>
          <p:nvPr>
            <p:ph type="sldNum" sz="quarter" idx="11"/>
          </p:nvPr>
        </p:nvSpPr>
        <p:spPr>
          <a:xfrm>
            <a:off x="6711447" y="608806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A916D4FE-EC1E-491C-B96C-76B8875D3605}" type="slidenum">
              <a:rPr lang="en-US" altLang="en-US" sz="1200" b="1" smtClean="0">
                <a:solidFill>
                  <a:schemeClr val="tx1"/>
                </a:solidFill>
              </a:rPr>
              <a:pPr algn="r">
                <a:lnSpc>
                  <a:spcPct val="100000"/>
                </a:lnSpc>
                <a:spcBef>
                  <a:spcPct val="0"/>
                </a:spcBef>
                <a:buFontTx/>
                <a:buNone/>
              </a:pPr>
              <a:t>148</a:t>
            </a:fld>
            <a:endParaRPr lang="en-US" altLang="en-US" sz="1200" b="1" dirty="0" smtClean="0">
              <a:solidFill>
                <a:schemeClr val="tx1"/>
              </a:solidFill>
            </a:endParaRPr>
          </a:p>
        </p:txBody>
      </p:sp>
    </p:spTree>
    <p:extLst>
      <p:ext uri="{BB962C8B-B14F-4D97-AF65-F5344CB8AC3E}">
        <p14:creationId xmlns:p14="http://schemas.microsoft.com/office/powerpoint/2010/main" xmlns="" val="59535752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0"/>
            <a:ext cx="9144000" cy="615636"/>
          </a:xfrm>
          <a:solidFill>
            <a:schemeClr val="bg1">
              <a:lumMod val="85000"/>
            </a:schemeClr>
          </a:solidFill>
        </p:spPr>
        <p:txBody>
          <a:bodyPr>
            <a:noAutofit/>
          </a:bodyPr>
          <a:lstStyle/>
          <a:p>
            <a:pPr algn="ctr" eaLnBrk="1" hangingPunct="1"/>
            <a:r>
              <a:rPr lang="en-US" altLang="en-US" sz="3600" b="1" dirty="0" smtClean="0">
                <a:latin typeface="Times New Roman" panose="02020603050405020304" pitchFamily="18" charset="0"/>
                <a:cs typeface="Times New Roman" panose="02020603050405020304" pitchFamily="18" charset="0"/>
              </a:rPr>
              <a:t>COMPLIANCE AREA: IDP (CONT.)</a:t>
            </a:r>
            <a:endParaRPr lang="en-US" altLang="en-US" sz="32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15900" y="615636"/>
            <a:ext cx="8712200" cy="5467664"/>
          </a:xfrm>
        </p:spPr>
        <p:txBody>
          <a:bodyPr rtlCol="0">
            <a:noAutofit/>
          </a:bodyPr>
          <a:lstStyle/>
          <a:p>
            <a:pPr marL="0" indent="0" algn="just">
              <a:lnSpc>
                <a:spcPct val="100000"/>
              </a:lnSpc>
              <a:spcBef>
                <a:spcPts val="0"/>
              </a:spcBef>
              <a:buFont typeface="Times New Roman" pitchFamily="18" charset="0"/>
              <a:buNone/>
              <a:defRPr/>
            </a:pPr>
            <a:r>
              <a:rPr lang="en-GB" sz="2200" b="1" dirty="0" smtClean="0">
                <a:latin typeface="Times New Roman" panose="02020603050405020304" pitchFamily="18" charset="0"/>
                <a:cs typeface="Times New Roman" panose="02020603050405020304" pitchFamily="18" charset="0"/>
              </a:rPr>
              <a:t>Overall objectives of the IDP assessment</a:t>
            </a:r>
          </a:p>
          <a:p>
            <a:pPr marL="0" indent="0" algn="just">
              <a:lnSpc>
                <a:spcPct val="100000"/>
              </a:lnSpc>
              <a:spcBef>
                <a:spcPts val="0"/>
              </a:spcBef>
              <a:buFont typeface="Times New Roman" pitchFamily="18" charset="0"/>
              <a:buNone/>
              <a:defRPr/>
            </a:pPr>
            <a:endParaRPr lang="en-GB" sz="2200" dirty="0">
              <a:latin typeface="Times New Roman" panose="02020603050405020304" pitchFamily="18" charset="0"/>
              <a:cs typeface="Times New Roman" panose="02020603050405020304" pitchFamily="18" charset="0"/>
            </a:endParaRPr>
          </a:p>
          <a:p>
            <a:pPr algn="just">
              <a:spcBef>
                <a:spcPts val="0"/>
              </a:spcBef>
              <a:spcAft>
                <a:spcPts val="0"/>
              </a:spcAft>
              <a:buFont typeface="Arial" pitchFamily="34" charset="0"/>
              <a:buChar char="•"/>
              <a:defRPr/>
            </a:pPr>
            <a:r>
              <a:rPr lang="en-US" sz="2200" dirty="0">
                <a:solidFill>
                  <a:schemeClr val="tx1"/>
                </a:solidFill>
                <a:latin typeface="Times New Roman" panose="02020603050405020304" pitchFamily="18" charset="0"/>
                <a:ea typeface="Calibri"/>
                <a:cs typeface="Times New Roman" panose="02020603050405020304" pitchFamily="18" charset="0"/>
              </a:rPr>
              <a:t>To support and improve the content of the MEC commenting process so as to ensure we move towards a Sustainable Development Goals.</a:t>
            </a:r>
          </a:p>
          <a:p>
            <a:pPr marL="0" indent="0" algn="just">
              <a:spcBef>
                <a:spcPts val="0"/>
              </a:spcBef>
              <a:spcAft>
                <a:spcPts val="0"/>
              </a:spcAft>
              <a:buFont typeface="Wingdings 3" panose="05040102010807070707" pitchFamily="18" charset="2"/>
              <a:buNone/>
              <a:defRPr/>
            </a:pPr>
            <a:endParaRPr lang="en-US" sz="2200" dirty="0">
              <a:solidFill>
                <a:schemeClr val="tx1"/>
              </a:solidFill>
              <a:latin typeface="Times New Roman" panose="02020603050405020304" pitchFamily="18" charset="0"/>
              <a:ea typeface="Calibri"/>
              <a:cs typeface="Times New Roman" panose="02020603050405020304" pitchFamily="18" charset="0"/>
            </a:endParaRPr>
          </a:p>
          <a:p>
            <a:pPr algn="just">
              <a:spcBef>
                <a:spcPts val="0"/>
              </a:spcBef>
              <a:spcAft>
                <a:spcPts val="0"/>
              </a:spcAft>
              <a:buFont typeface="Arial" pitchFamily="34" charset="0"/>
              <a:buChar char="•"/>
              <a:defRPr/>
            </a:pPr>
            <a:r>
              <a:rPr lang="en-US" sz="2200" dirty="0">
                <a:solidFill>
                  <a:schemeClr val="tx1"/>
                </a:solidFill>
                <a:latin typeface="Times New Roman" panose="02020603050405020304" pitchFamily="18" charset="0"/>
                <a:ea typeface="Calibri"/>
                <a:cs typeface="Times New Roman" panose="02020603050405020304" pitchFamily="18" charset="0"/>
              </a:rPr>
              <a:t>To give platform to all sector </a:t>
            </a:r>
            <a:r>
              <a:rPr lang="en-US" sz="2200" dirty="0" smtClean="0">
                <a:solidFill>
                  <a:schemeClr val="tx1"/>
                </a:solidFill>
                <a:latin typeface="Times New Roman" panose="02020603050405020304" pitchFamily="18" charset="0"/>
                <a:ea typeface="Calibri"/>
                <a:cs typeface="Times New Roman" panose="02020603050405020304" pitchFamily="18" charset="0"/>
              </a:rPr>
              <a:t>Departments </a:t>
            </a:r>
            <a:r>
              <a:rPr lang="en-US" sz="2200" dirty="0">
                <a:solidFill>
                  <a:schemeClr val="tx1"/>
                </a:solidFill>
                <a:latin typeface="Times New Roman" panose="02020603050405020304" pitchFamily="18" charset="0"/>
                <a:ea typeface="Calibri"/>
                <a:cs typeface="Times New Roman" panose="02020603050405020304" pitchFamily="18" charset="0"/>
              </a:rPr>
              <a:t>and other relevant stakeholders to monitor and evaluate </a:t>
            </a:r>
            <a:r>
              <a:rPr lang="en-US" sz="2200" dirty="0" smtClean="0">
                <a:solidFill>
                  <a:schemeClr val="tx1"/>
                </a:solidFill>
                <a:latin typeface="Times New Roman" panose="02020603050405020304" pitchFamily="18" charset="0"/>
                <a:ea typeface="Calibri"/>
                <a:cs typeface="Times New Roman" panose="02020603050405020304" pitchFamily="18" charset="0"/>
              </a:rPr>
              <a:t>Municipal </a:t>
            </a:r>
            <a:r>
              <a:rPr lang="en-US" sz="2200" dirty="0">
                <a:solidFill>
                  <a:schemeClr val="tx1"/>
                </a:solidFill>
                <a:latin typeface="Times New Roman" panose="02020603050405020304" pitchFamily="18" charset="0"/>
                <a:ea typeface="Calibri"/>
                <a:cs typeface="Times New Roman" panose="02020603050405020304" pitchFamily="18" charset="0"/>
              </a:rPr>
              <a:t>IDPs in assisting and supporting </a:t>
            </a:r>
            <a:r>
              <a:rPr lang="en-US" sz="2200" dirty="0" smtClean="0">
                <a:solidFill>
                  <a:schemeClr val="tx1"/>
                </a:solidFill>
                <a:latin typeface="Times New Roman" panose="02020603050405020304" pitchFamily="18" charset="0"/>
                <a:ea typeface="Calibri"/>
                <a:cs typeface="Times New Roman" panose="02020603050405020304" pitchFamily="18" charset="0"/>
              </a:rPr>
              <a:t>Municipalities </a:t>
            </a:r>
            <a:r>
              <a:rPr lang="en-US" sz="2200" dirty="0">
                <a:solidFill>
                  <a:schemeClr val="tx1"/>
                </a:solidFill>
                <a:latin typeface="Times New Roman" panose="02020603050405020304" pitchFamily="18" charset="0"/>
                <a:ea typeface="Calibri"/>
                <a:cs typeface="Times New Roman" panose="02020603050405020304" pitchFamily="18" charset="0"/>
              </a:rPr>
              <a:t>to develop legally compliant IDPs that will be implementable in their respective communities. </a:t>
            </a:r>
          </a:p>
          <a:p>
            <a:pPr marL="0" indent="0" algn="just">
              <a:spcBef>
                <a:spcPts val="0"/>
              </a:spcBef>
              <a:spcAft>
                <a:spcPts val="0"/>
              </a:spcAft>
              <a:buFont typeface="Wingdings 3" panose="05040102010807070707" pitchFamily="18" charset="2"/>
              <a:buNone/>
              <a:defRPr/>
            </a:pPr>
            <a:endParaRPr lang="en-US" sz="2200" dirty="0">
              <a:solidFill>
                <a:schemeClr val="tx1"/>
              </a:solidFill>
              <a:latin typeface="Times New Roman" panose="02020603050405020304" pitchFamily="18" charset="0"/>
              <a:ea typeface="Calibri"/>
              <a:cs typeface="Times New Roman" panose="02020603050405020304" pitchFamily="18" charset="0"/>
            </a:endParaRPr>
          </a:p>
          <a:p>
            <a:pPr algn="just">
              <a:spcBef>
                <a:spcPts val="0"/>
              </a:spcBef>
              <a:spcAft>
                <a:spcPts val="0"/>
              </a:spcAft>
              <a:buFont typeface="Arial" pitchFamily="34" charset="0"/>
              <a:buChar char="•"/>
              <a:defRPr/>
            </a:pPr>
            <a:r>
              <a:rPr lang="en-US" sz="2200" dirty="0">
                <a:solidFill>
                  <a:schemeClr val="tx1"/>
                </a:solidFill>
                <a:latin typeface="Times New Roman" panose="02020603050405020304" pitchFamily="18" charset="0"/>
                <a:ea typeface="Calibri"/>
                <a:cs typeface="Times New Roman" panose="02020603050405020304" pitchFamily="18" charset="0"/>
              </a:rPr>
              <a:t>To assist </a:t>
            </a:r>
            <a:r>
              <a:rPr lang="en-US" sz="2200" dirty="0" smtClean="0">
                <a:solidFill>
                  <a:schemeClr val="tx1"/>
                </a:solidFill>
                <a:latin typeface="Times New Roman" panose="02020603050405020304" pitchFamily="18" charset="0"/>
                <a:ea typeface="Calibri"/>
                <a:cs typeface="Times New Roman" panose="02020603050405020304" pitchFamily="18" charset="0"/>
              </a:rPr>
              <a:t>Municipalities </a:t>
            </a:r>
            <a:r>
              <a:rPr lang="en-US" sz="2200" dirty="0">
                <a:solidFill>
                  <a:schemeClr val="tx1"/>
                </a:solidFill>
                <a:latin typeface="Times New Roman" panose="02020603050405020304" pitchFamily="18" charset="0"/>
                <a:ea typeface="Calibri"/>
                <a:cs typeface="Times New Roman" panose="02020603050405020304" pitchFamily="18" charset="0"/>
              </a:rPr>
              <a:t>in developing legally compliant IDPs that are implementable in changing lives of communities.</a:t>
            </a:r>
          </a:p>
          <a:p>
            <a:pPr marL="0" indent="0" algn="just">
              <a:spcBef>
                <a:spcPts val="0"/>
              </a:spcBef>
              <a:spcAft>
                <a:spcPts val="0"/>
              </a:spcAft>
              <a:buFont typeface="Wingdings 3" panose="05040102010807070707" pitchFamily="18" charset="2"/>
              <a:buNone/>
              <a:defRPr/>
            </a:pPr>
            <a:endParaRPr lang="en-US" sz="2200" dirty="0">
              <a:solidFill>
                <a:schemeClr val="tx1"/>
              </a:solidFill>
              <a:latin typeface="Times New Roman" panose="02020603050405020304" pitchFamily="18" charset="0"/>
              <a:ea typeface="Calibri"/>
              <a:cs typeface="Times New Roman" panose="02020603050405020304" pitchFamily="18" charset="0"/>
            </a:endParaRPr>
          </a:p>
          <a:p>
            <a:pPr algn="just">
              <a:spcBef>
                <a:spcPts val="0"/>
              </a:spcBef>
              <a:spcAft>
                <a:spcPts val="0"/>
              </a:spcAft>
              <a:buFont typeface="Arial" pitchFamily="34" charset="0"/>
              <a:buChar char="•"/>
              <a:defRPr/>
            </a:pPr>
            <a:r>
              <a:rPr lang="en-US" sz="2200" dirty="0">
                <a:solidFill>
                  <a:schemeClr val="tx1"/>
                </a:solidFill>
                <a:latin typeface="Times New Roman" panose="02020603050405020304" pitchFamily="18" charset="0"/>
                <a:ea typeface="Calibri"/>
                <a:cs typeface="Times New Roman" panose="02020603050405020304" pitchFamily="18" charset="0"/>
              </a:rPr>
              <a:t>To Influence a dialectical relationship between </a:t>
            </a:r>
            <a:r>
              <a:rPr lang="en-US" sz="2200" dirty="0" smtClean="0">
                <a:solidFill>
                  <a:schemeClr val="tx1"/>
                </a:solidFill>
                <a:latin typeface="Times New Roman" panose="02020603050405020304" pitchFamily="18" charset="0"/>
                <a:ea typeface="Calibri"/>
                <a:cs typeface="Times New Roman" panose="02020603050405020304" pitchFamily="18" charset="0"/>
              </a:rPr>
              <a:t>Municipal </a:t>
            </a:r>
            <a:r>
              <a:rPr lang="en-US" sz="2200" dirty="0">
                <a:solidFill>
                  <a:schemeClr val="tx1"/>
                </a:solidFill>
                <a:latin typeface="Times New Roman" panose="02020603050405020304" pitchFamily="18" charset="0"/>
                <a:ea typeface="Calibri"/>
                <a:cs typeface="Times New Roman" panose="02020603050405020304" pitchFamily="18" charset="0"/>
              </a:rPr>
              <a:t>and sector planning with a view to making IDPs ‘A Plan for All state organs.</a:t>
            </a:r>
          </a:p>
          <a:p>
            <a:pPr marL="0" indent="0" algn="just">
              <a:lnSpc>
                <a:spcPct val="100000"/>
              </a:lnSpc>
              <a:spcBef>
                <a:spcPts val="0"/>
              </a:spcBef>
              <a:buFont typeface="Times New Roman" pitchFamily="18" charset="0"/>
              <a:buNone/>
              <a:defRPr/>
            </a:pPr>
            <a:endParaRPr lang="en-GB" sz="2200"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buFont typeface="Times New Roman" pitchFamily="18" charset="0"/>
              <a:buNone/>
              <a:defRPr/>
            </a:pPr>
            <a:endParaRPr lang="en-ZA" sz="2200" b="1" dirty="0" smtClean="0">
              <a:latin typeface="Times New Roman" panose="02020603050405020304" pitchFamily="18" charset="0"/>
              <a:ea typeface="Tahoma" pitchFamily="34" charset="0"/>
              <a:cs typeface="Times New Roman" panose="02020603050405020304" pitchFamily="18" charset="0"/>
            </a:endParaRPr>
          </a:p>
          <a:p>
            <a:pPr algn="just">
              <a:lnSpc>
                <a:spcPct val="100000"/>
              </a:lnSpc>
              <a:spcBef>
                <a:spcPts val="0"/>
              </a:spcBef>
              <a:defRPr/>
            </a:pPr>
            <a:endParaRPr lang="en-US" sz="2200" dirty="0" smtClean="0">
              <a:latin typeface="Times New Roman" panose="02020603050405020304" pitchFamily="18" charset="0"/>
              <a:cs typeface="Times New Roman" panose="02020603050405020304" pitchFamily="18" charset="0"/>
            </a:endParaRPr>
          </a:p>
        </p:txBody>
      </p:sp>
      <p:pic>
        <p:nvPicPr>
          <p:cNvPr id="74756"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48312" y="5796358"/>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Slide Number Placeholder 1"/>
          <p:cNvSpPr>
            <a:spLocks noGrp="1"/>
          </p:cNvSpPr>
          <p:nvPr>
            <p:ph type="sldNum" sz="quarter" idx="11"/>
          </p:nvPr>
        </p:nvSpPr>
        <p:spPr>
          <a:xfrm>
            <a:off x="6870700" y="605274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D2D802A3-E251-476D-B718-B0D759BD5D10}" type="slidenum">
              <a:rPr lang="en-US" altLang="en-US" sz="1200" b="1" smtClean="0">
                <a:solidFill>
                  <a:schemeClr val="tx1"/>
                </a:solidFill>
              </a:rPr>
              <a:pPr algn="r">
                <a:lnSpc>
                  <a:spcPct val="100000"/>
                </a:lnSpc>
                <a:spcBef>
                  <a:spcPct val="0"/>
                </a:spcBef>
                <a:buFontTx/>
                <a:buNone/>
              </a:pPr>
              <a:t>149</a:t>
            </a:fld>
            <a:endParaRPr lang="en-US" altLang="en-US" sz="1200" b="1" dirty="0" smtClean="0">
              <a:solidFill>
                <a:schemeClr val="tx1"/>
              </a:solidFill>
            </a:endParaRPr>
          </a:p>
        </p:txBody>
      </p:sp>
    </p:spTree>
    <p:extLst>
      <p:ext uri="{BB962C8B-B14F-4D97-AF65-F5344CB8AC3E}">
        <p14:creationId xmlns:p14="http://schemas.microsoft.com/office/powerpoint/2010/main" xmlns="" val="2568614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4000" b="1" cap="all" dirty="0" smtClean="0">
                <a:latin typeface="Times New Roman" pitchFamily="18" charset="0"/>
                <a:cs typeface="Times New Roman" pitchFamily="18" charset="0"/>
              </a:rPr>
              <a:t>Total net assets</a:t>
            </a:r>
            <a:endParaRPr lang="en-US" sz="40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15</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240325" y="1296531"/>
            <a:ext cx="6690511" cy="3148719"/>
          </a:xfrm>
          <a:prstGeom prst="rect">
            <a:avLst/>
          </a:prstGeom>
        </p:spPr>
      </p:pic>
    </p:spTree>
    <p:extLst>
      <p:ext uri="{BB962C8B-B14F-4D97-AF65-F5344CB8AC3E}">
        <p14:creationId xmlns:p14="http://schemas.microsoft.com/office/powerpoint/2010/main" xmlns="" val="37471007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0"/>
            <a:ext cx="9144000" cy="615636"/>
          </a:xfrm>
          <a:solidFill>
            <a:schemeClr val="bg1">
              <a:lumMod val="85000"/>
            </a:schemeClr>
          </a:solidFill>
        </p:spPr>
        <p:txBody>
          <a:bodyPr>
            <a:normAutofit/>
          </a:bodyPr>
          <a:lstStyle/>
          <a:p>
            <a:pPr algn="ctr" eaLnBrk="1" hangingPunct="1"/>
            <a:r>
              <a:rPr lang="en-US" altLang="en-US" sz="3200" b="1" dirty="0" smtClean="0">
                <a:latin typeface="Times New Roman" panose="02020603050405020304" pitchFamily="18" charset="0"/>
                <a:cs typeface="Times New Roman" panose="02020603050405020304" pitchFamily="18" charset="0"/>
              </a:rPr>
              <a:t>COMPLIANCE AREA: IDP (CONT.)</a:t>
            </a:r>
            <a:endParaRPr lang="en-US" altLang="en-US" sz="28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15900" y="615636"/>
            <a:ext cx="8712200" cy="5467664"/>
          </a:xfrm>
        </p:spPr>
        <p:txBody>
          <a:bodyPr rtlCol="0">
            <a:noAutofit/>
          </a:bodyPr>
          <a:lstStyle/>
          <a:p>
            <a:pPr marL="0" indent="0" algn="just">
              <a:lnSpc>
                <a:spcPct val="100000"/>
              </a:lnSpc>
              <a:spcBef>
                <a:spcPts val="0"/>
              </a:spcBef>
              <a:spcAft>
                <a:spcPts val="0"/>
              </a:spcAft>
              <a:buFont typeface="Times New Roman" pitchFamily="18" charset="0"/>
              <a:buNone/>
              <a:defRPr/>
            </a:pPr>
            <a:r>
              <a:rPr lang="en-GB" sz="1800" b="1" dirty="0" smtClean="0">
                <a:latin typeface="Times New Roman" panose="02020603050405020304" pitchFamily="18" charset="0"/>
                <a:cs typeface="Times New Roman" panose="02020603050405020304" pitchFamily="18" charset="0"/>
              </a:rPr>
              <a:t>Municipal IDP Support provided 2019/2020 financial year</a:t>
            </a:r>
          </a:p>
          <a:p>
            <a:pPr marL="0" indent="0" algn="just">
              <a:lnSpc>
                <a:spcPct val="100000"/>
              </a:lnSpc>
              <a:spcBef>
                <a:spcPts val="0"/>
              </a:spcBef>
              <a:spcAft>
                <a:spcPts val="0"/>
              </a:spcAft>
              <a:buFont typeface="Times New Roman" pitchFamily="18" charset="0"/>
              <a:buNone/>
              <a:defRPr/>
            </a:pPr>
            <a:endParaRPr lang="en-GB" sz="18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r>
              <a:rPr lang="en-US" sz="1800" dirty="0">
                <a:latin typeface="Times New Roman" panose="02020603050405020304" pitchFamily="18" charset="0"/>
                <a:ea typeface="Calibri" panose="020F0502020204030204" pitchFamily="34" charset="0"/>
                <a:cs typeface="Times New Roman" panose="02020603050405020304" pitchFamily="18" charset="0"/>
              </a:rPr>
              <a:t>The department coordinated and facilitated two Provincial IDP Support Meeting, and the main  purpose of the two sessions was to:</a:t>
            </a:r>
          </a:p>
          <a:p>
            <a:pPr algn="just">
              <a:lnSpc>
                <a:spcPct val="100000"/>
              </a:lnSpc>
              <a:spcBef>
                <a:spcPts val="0"/>
              </a:spcBef>
              <a:spcAft>
                <a:spcPts val="0"/>
              </a:spcAft>
              <a:buFont typeface="Symbol" panose="05050102010706020507" pitchFamily="18" charset="2"/>
              <a:buChar char=""/>
              <a:defRPr/>
            </a:pPr>
            <a:endParaRPr lang="en-ZA"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buFont typeface="Symbol" panose="05050102010706020507" pitchFamily="18" charset="2"/>
              <a:buChar char=""/>
              <a:defRPr/>
            </a:pPr>
            <a:r>
              <a:rPr lang="en-ZA" sz="1800" dirty="0">
                <a:latin typeface="Times New Roman" panose="02020603050405020304" pitchFamily="18" charset="0"/>
                <a:ea typeface="Calibri" panose="020F0502020204030204" pitchFamily="34" charset="0"/>
                <a:cs typeface="Times New Roman" panose="02020603050405020304" pitchFamily="18" charset="0"/>
              </a:rPr>
              <a:t>Encouraged maximum participation and accountability of IDP stakeholders.</a:t>
            </a:r>
          </a:p>
          <a:p>
            <a:pPr algn="just">
              <a:lnSpc>
                <a:spcPct val="100000"/>
              </a:lnSpc>
              <a:spcBef>
                <a:spcPts val="0"/>
              </a:spcBef>
              <a:spcAft>
                <a:spcPts val="0"/>
              </a:spcAft>
              <a:buFont typeface="Symbol" panose="05050102010706020507" pitchFamily="18" charset="2"/>
              <a:buChar char=""/>
              <a:defRPr/>
            </a:pPr>
            <a:r>
              <a:rPr lang="en-ZA" sz="1800" dirty="0">
                <a:latin typeface="Times New Roman" panose="02020603050405020304" pitchFamily="18" charset="0"/>
                <a:ea typeface="Calibri" panose="020F0502020204030204" pitchFamily="34" charset="0"/>
                <a:cs typeface="Times New Roman" panose="02020603050405020304" pitchFamily="18" charset="0"/>
              </a:rPr>
              <a:t>Strengthened the capacity of </a:t>
            </a:r>
            <a:r>
              <a:rPr lang="en-ZA" sz="1800" dirty="0" smtClean="0">
                <a:latin typeface="Times New Roman" panose="02020603050405020304" pitchFamily="18" charset="0"/>
                <a:ea typeface="Calibri" panose="020F0502020204030204" pitchFamily="34" charset="0"/>
                <a:cs typeface="Times New Roman" panose="02020603050405020304" pitchFamily="18" charset="0"/>
              </a:rPr>
              <a:t>Municipalities </a:t>
            </a:r>
            <a:r>
              <a:rPr lang="en-ZA" sz="1800" dirty="0">
                <a:latin typeface="Times New Roman" panose="02020603050405020304" pitchFamily="18" charset="0"/>
                <a:ea typeface="Calibri" panose="020F0502020204030204" pitchFamily="34" charset="0"/>
                <a:cs typeface="Times New Roman" panose="02020603050405020304" pitchFamily="18" charset="0"/>
              </a:rPr>
              <a:t>to develop legally compliant and credible IDPs.</a:t>
            </a:r>
          </a:p>
          <a:p>
            <a:pPr>
              <a:lnSpc>
                <a:spcPct val="100000"/>
              </a:lnSpc>
              <a:spcBef>
                <a:spcPts val="0"/>
              </a:spcBef>
              <a:spcAft>
                <a:spcPts val="0"/>
              </a:spcAft>
              <a:buFont typeface="Arial" panose="020B0604020202020204" pitchFamily="34" charset="0"/>
              <a:buChar char="•"/>
              <a:defRPr/>
            </a:pPr>
            <a:r>
              <a:rPr lang="en-US" sz="1800" dirty="0">
                <a:latin typeface="Times New Roman" panose="02020603050405020304" pitchFamily="18" charset="0"/>
                <a:ea typeface="Calibri" panose="020F0502020204030204" pitchFamily="34" charset="0"/>
                <a:cs typeface="Times New Roman" panose="02020603050405020304" pitchFamily="18" charset="0"/>
              </a:rPr>
              <a:t>Enhanced intergovernmental relations amongst all spheres </a:t>
            </a:r>
            <a:r>
              <a:rPr lang="en-US" sz="1800" dirty="0" smtClean="0">
                <a:latin typeface="Times New Roman" panose="02020603050405020304" pitchFamily="18" charset="0"/>
                <a:ea typeface="Calibri" panose="020F0502020204030204" pitchFamily="34" charset="0"/>
                <a:cs typeface="Times New Roman" panose="02020603050405020304" pitchFamily="18" charset="0"/>
              </a:rPr>
              <a:t>of government.</a:t>
            </a:r>
            <a:endParaRPr lang="en-GB" sz="1800" dirty="0" smtClean="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endParaRPr lang="en-ZA" sz="1800" b="1" dirty="0" smtClean="0">
              <a:latin typeface="Times New Roman" panose="02020603050405020304" pitchFamily="18" charset="0"/>
              <a:ea typeface="Tahoma" pitchFamily="34"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r>
              <a:rPr lang="en-US" sz="1800" dirty="0">
                <a:latin typeface="Times New Roman" panose="02020603050405020304" pitchFamily="18" charset="0"/>
                <a:ea typeface="Calibri" panose="020F0502020204030204" pitchFamily="34" charset="0"/>
                <a:cs typeface="Times New Roman" panose="02020603050405020304" pitchFamily="18" charset="0"/>
              </a:rPr>
              <a:t>The department coordinated and facilitated four Provincial IDP Manager’s Forum Meeting, and the main  purpose of the four sessions was to</a:t>
            </a:r>
            <a:r>
              <a:rPr lang="en-US" sz="1800"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0000"/>
              </a:lnSpc>
              <a:spcBef>
                <a:spcPts val="0"/>
              </a:spcBef>
              <a:spcAft>
                <a:spcPts val="0"/>
              </a:spcAft>
              <a:buFont typeface="Times New Roman" pitchFamily="18" charset="0"/>
              <a:buNone/>
              <a:defRPr/>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buFont typeface="Symbol" panose="05050102010706020507" pitchFamily="18" charset="2"/>
              <a:buChar char=""/>
              <a:defRPr/>
            </a:pPr>
            <a:r>
              <a:rPr lang="en-ZA" sz="1800" dirty="0">
                <a:latin typeface="Times New Roman" panose="02020603050405020304" pitchFamily="18" charset="0"/>
                <a:ea typeface="Calibri" panose="020F0502020204030204" pitchFamily="34" charset="0"/>
                <a:cs typeface="Times New Roman" panose="02020603050405020304" pitchFamily="18" charset="0"/>
              </a:rPr>
              <a:t>To create a platform that will allow IDP managers to discuss on IDP-related developmental issues.</a:t>
            </a:r>
          </a:p>
          <a:p>
            <a:pPr algn="just">
              <a:lnSpc>
                <a:spcPct val="100000"/>
              </a:lnSpc>
              <a:spcBef>
                <a:spcPts val="0"/>
              </a:spcBef>
              <a:spcAft>
                <a:spcPts val="0"/>
              </a:spcAft>
              <a:buFont typeface="Symbol" panose="05050102010706020507" pitchFamily="18" charset="2"/>
              <a:buChar char=""/>
              <a:defRPr/>
            </a:pPr>
            <a:r>
              <a:rPr lang="en-ZA" sz="1800" dirty="0">
                <a:latin typeface="Times New Roman" panose="02020603050405020304" pitchFamily="18" charset="0"/>
                <a:ea typeface="Calibri" panose="020F0502020204030204" pitchFamily="34" charset="0"/>
                <a:cs typeface="Times New Roman" panose="02020603050405020304" pitchFamily="18" charset="0"/>
              </a:rPr>
              <a:t>To focus on planning, coordination and alignment of IDPs with National &amp; Provincial plans by facilitating the participation of stakeholders in the IDP processes.</a:t>
            </a:r>
          </a:p>
          <a:p>
            <a:pPr algn="just">
              <a:lnSpc>
                <a:spcPct val="100000"/>
              </a:lnSpc>
              <a:spcBef>
                <a:spcPts val="0"/>
              </a:spcBef>
              <a:spcAft>
                <a:spcPts val="0"/>
              </a:spcAft>
              <a:buFont typeface="Symbol" panose="05050102010706020507" pitchFamily="18" charset="2"/>
              <a:buChar char=""/>
              <a:defRPr/>
            </a:pPr>
            <a:r>
              <a:rPr lang="en-ZA" sz="1800" dirty="0">
                <a:latin typeface="Times New Roman" panose="02020603050405020304" pitchFamily="18" charset="0"/>
                <a:ea typeface="Calibri" panose="020F0502020204030204" pitchFamily="34" charset="0"/>
                <a:cs typeface="Times New Roman" panose="02020603050405020304" pitchFamily="18" charset="0"/>
              </a:rPr>
              <a:t>To manage, co-ordinate and support the implementation of various IDP initiatives, IDP related activities in order to strengthen support and to avoid duplication.</a:t>
            </a:r>
          </a:p>
          <a:p>
            <a:pPr algn="just">
              <a:lnSpc>
                <a:spcPct val="100000"/>
              </a:lnSpc>
              <a:spcBef>
                <a:spcPts val="0"/>
              </a:spcBef>
              <a:spcAft>
                <a:spcPts val="0"/>
              </a:spcAft>
              <a:defRPr/>
            </a:pPr>
            <a:endParaRPr lang="en-US" sz="1800" dirty="0" smtClean="0">
              <a:latin typeface="Times New Roman" panose="02020603050405020304" pitchFamily="18" charset="0"/>
              <a:cs typeface="Times New Roman" panose="02020603050405020304" pitchFamily="18" charset="0"/>
            </a:endParaRPr>
          </a:p>
        </p:txBody>
      </p:sp>
      <p:pic>
        <p:nvPicPr>
          <p:cNvPr id="75780"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07223" y="5737713"/>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1" name="Slide Number Placeholder 1"/>
          <p:cNvSpPr>
            <a:spLocks noGrp="1"/>
          </p:cNvSpPr>
          <p:nvPr>
            <p:ph type="sldNum" sz="quarter" idx="11"/>
          </p:nvPr>
        </p:nvSpPr>
        <p:spPr>
          <a:xfrm>
            <a:off x="6783875" y="608330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C1862BEB-03FB-46EB-90D9-E3AEB95A1D2E}" type="slidenum">
              <a:rPr lang="en-US" altLang="en-US" sz="1200" b="1" smtClean="0">
                <a:solidFill>
                  <a:schemeClr val="tx1"/>
                </a:solidFill>
              </a:rPr>
              <a:pPr algn="r">
                <a:lnSpc>
                  <a:spcPct val="100000"/>
                </a:lnSpc>
                <a:spcBef>
                  <a:spcPct val="0"/>
                </a:spcBef>
                <a:buFontTx/>
                <a:buNone/>
              </a:pPr>
              <a:t>150</a:t>
            </a:fld>
            <a:endParaRPr lang="en-US" altLang="en-US" sz="1200" b="1" dirty="0" smtClean="0">
              <a:solidFill>
                <a:schemeClr val="tx1"/>
              </a:solidFill>
            </a:endParaRPr>
          </a:p>
        </p:txBody>
      </p:sp>
    </p:spTree>
    <p:extLst>
      <p:ext uri="{BB962C8B-B14F-4D97-AF65-F5344CB8AC3E}">
        <p14:creationId xmlns:p14="http://schemas.microsoft.com/office/powerpoint/2010/main" xmlns="" val="184339671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0" y="25401"/>
            <a:ext cx="9144000" cy="481594"/>
          </a:xfrm>
          <a:solidFill>
            <a:schemeClr val="bg1">
              <a:lumMod val="85000"/>
            </a:schemeClr>
          </a:solidFill>
        </p:spPr>
        <p:txBody>
          <a:bodyPr>
            <a:noAutofit/>
          </a:bodyPr>
          <a:lstStyle/>
          <a:p>
            <a:pPr algn="ctr" eaLnBrk="1" hangingPunct="1"/>
            <a:r>
              <a:rPr lang="en-US" altLang="en-US" sz="3200" b="1" dirty="0" smtClean="0">
                <a:latin typeface="Times New Roman" panose="02020603050405020304" pitchFamily="18" charset="0"/>
                <a:cs typeface="Times New Roman" panose="02020603050405020304" pitchFamily="18" charset="0"/>
              </a:rPr>
              <a:t>COMPLIANCE AREA: IDP (CONT.)</a:t>
            </a:r>
            <a:endParaRPr lang="en-US" altLang="en-US" sz="28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15900" y="623093"/>
            <a:ext cx="8712200" cy="5460207"/>
          </a:xfrm>
        </p:spPr>
        <p:txBody>
          <a:bodyPr rtlCol="0">
            <a:noAutofit/>
          </a:bodyPr>
          <a:lstStyle/>
          <a:p>
            <a:pPr marL="0" indent="0" algn="just">
              <a:lnSpc>
                <a:spcPct val="100000"/>
              </a:lnSpc>
              <a:spcBef>
                <a:spcPts val="0"/>
              </a:spcBef>
              <a:spcAft>
                <a:spcPts val="0"/>
              </a:spcAft>
              <a:buFont typeface="Times New Roman" pitchFamily="18" charset="0"/>
              <a:buNone/>
              <a:defRPr/>
            </a:pPr>
            <a:r>
              <a:rPr lang="en-GB" sz="1700" dirty="0" smtClean="0">
                <a:latin typeface="Times New Roman" panose="02020603050405020304" pitchFamily="18" charset="0"/>
                <a:cs typeface="Times New Roman" panose="02020603050405020304" pitchFamily="18" charset="0"/>
              </a:rPr>
              <a:t>Municipal IDP Support provided 2019/2020 financial year (Cont.)</a:t>
            </a:r>
          </a:p>
          <a:p>
            <a:pPr marL="0" indent="0" algn="just">
              <a:lnSpc>
                <a:spcPct val="100000"/>
              </a:lnSpc>
              <a:spcBef>
                <a:spcPts val="0"/>
              </a:spcBef>
              <a:spcAft>
                <a:spcPts val="0"/>
              </a:spcAft>
              <a:buFont typeface="Times New Roman" pitchFamily="18" charset="0"/>
              <a:buNone/>
              <a:defRPr/>
            </a:pPr>
            <a:endParaRPr lang="en-GB" sz="17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r>
              <a:rPr lang="en-US" sz="1700" dirty="0">
                <a:latin typeface="Times New Roman" panose="02020603050405020304" pitchFamily="18" charset="0"/>
                <a:ea typeface="Calibri" panose="020F0502020204030204" pitchFamily="34" charset="0"/>
                <a:cs typeface="Times New Roman" panose="02020603050405020304" pitchFamily="18" charset="0"/>
              </a:rPr>
              <a:t>Furthermore the department coordinated and facilitated   two Provincial IDP Capacity Building Session, and the main  purpose of the two sessions was to</a:t>
            </a:r>
            <a:r>
              <a:rPr lang="en-US" sz="1700"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0000"/>
              </a:lnSpc>
              <a:spcBef>
                <a:spcPts val="0"/>
              </a:spcBef>
              <a:spcAft>
                <a:spcPts val="0"/>
              </a:spcAft>
              <a:buFont typeface="Times New Roman" pitchFamily="18" charset="0"/>
              <a:buNone/>
              <a:defRPr/>
            </a:pP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marL="357188" indent="-357188" algn="just">
              <a:lnSpc>
                <a:spcPct val="100000"/>
              </a:lnSpc>
              <a:spcBef>
                <a:spcPts val="0"/>
              </a:spcBef>
              <a:spcAft>
                <a:spcPts val="0"/>
              </a:spcAft>
              <a:buFont typeface="Symbol" panose="05050102010706020507" pitchFamily="18" charset="2"/>
              <a:buChar char=""/>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share information on available municipal funding model avenues. </a:t>
            </a:r>
          </a:p>
          <a:p>
            <a:pPr marL="357188" indent="-357188" algn="just">
              <a:lnSpc>
                <a:spcPct val="100000"/>
              </a:lnSpc>
              <a:spcBef>
                <a:spcPts val="0"/>
              </a:spcBef>
              <a:spcAft>
                <a:spcPts val="0"/>
              </a:spcAft>
              <a:buFont typeface="Symbol" panose="05050102010706020507" pitchFamily="18" charset="2"/>
              <a:buChar char=""/>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support, assist and facilitate funding solutions to </a:t>
            </a:r>
            <a:r>
              <a:rPr lang="en-ZA" sz="1700" dirty="0" smtClean="0">
                <a:latin typeface="Times New Roman" panose="02020603050405020304" pitchFamily="18" charset="0"/>
                <a:ea typeface="Calibri" panose="020F0502020204030204" pitchFamily="34" charset="0"/>
                <a:cs typeface="Times New Roman" panose="02020603050405020304" pitchFamily="18" charset="0"/>
              </a:rPr>
              <a:t>Municipalities.</a:t>
            </a:r>
            <a:endParaRPr lang="en-ZA" sz="1700" dirty="0">
              <a:latin typeface="Times New Roman" panose="02020603050405020304" pitchFamily="18" charset="0"/>
              <a:ea typeface="Calibri" panose="020F0502020204030204" pitchFamily="34" charset="0"/>
              <a:cs typeface="Times New Roman" panose="02020603050405020304" pitchFamily="18" charset="0"/>
            </a:endParaRPr>
          </a:p>
          <a:p>
            <a:pPr marL="357188" indent="-357188" algn="just">
              <a:lnSpc>
                <a:spcPct val="100000"/>
              </a:lnSpc>
              <a:spcBef>
                <a:spcPts val="0"/>
              </a:spcBef>
              <a:spcAft>
                <a:spcPts val="0"/>
              </a:spcAft>
              <a:buFont typeface="Symbol" panose="05050102010706020507" pitchFamily="18" charset="2"/>
              <a:buChar char=""/>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share information on IDP processes and to strengthen the capacity of </a:t>
            </a:r>
            <a:r>
              <a:rPr lang="en-ZA" sz="1700" dirty="0" smtClean="0">
                <a:latin typeface="Times New Roman" panose="02020603050405020304" pitchFamily="18" charset="0"/>
                <a:ea typeface="Calibri" panose="020F0502020204030204" pitchFamily="34" charset="0"/>
                <a:cs typeface="Times New Roman" panose="02020603050405020304" pitchFamily="18" charset="0"/>
              </a:rPr>
              <a:t>Municipalities.</a:t>
            </a:r>
            <a:endParaRPr lang="en-ZA" sz="1700" dirty="0">
              <a:latin typeface="Times New Roman" panose="02020603050405020304" pitchFamily="18" charset="0"/>
              <a:ea typeface="Calibri" panose="020F0502020204030204" pitchFamily="34" charset="0"/>
              <a:cs typeface="Times New Roman" panose="02020603050405020304" pitchFamily="18" charset="0"/>
            </a:endParaRPr>
          </a:p>
          <a:p>
            <a:pPr marL="357188" indent="-357188" algn="just">
              <a:lnSpc>
                <a:spcPct val="100000"/>
              </a:lnSpc>
              <a:spcBef>
                <a:spcPts val="0"/>
              </a:spcBef>
              <a:spcAft>
                <a:spcPts val="0"/>
              </a:spcAft>
              <a:buFont typeface="Symbol" panose="05050102010706020507" pitchFamily="18" charset="2"/>
              <a:buChar char=""/>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assists </a:t>
            </a:r>
            <a:r>
              <a:rPr lang="en-ZA" sz="1700" dirty="0" smtClean="0">
                <a:latin typeface="Times New Roman" panose="02020603050405020304" pitchFamily="18" charset="0"/>
                <a:ea typeface="Calibri" panose="020F0502020204030204" pitchFamily="34" charset="0"/>
                <a:cs typeface="Times New Roman" panose="02020603050405020304" pitchFamily="18" charset="0"/>
              </a:rPr>
              <a:t>Municipalities </a:t>
            </a:r>
            <a:r>
              <a:rPr lang="en-ZA" sz="1700" dirty="0">
                <a:latin typeface="Times New Roman" panose="02020603050405020304" pitchFamily="18" charset="0"/>
                <a:ea typeface="Calibri" panose="020F0502020204030204" pitchFamily="34" charset="0"/>
                <a:cs typeface="Times New Roman" panose="02020603050405020304" pitchFamily="18" charset="0"/>
              </a:rPr>
              <a:t>to develop legally compliant and credible IDPs that are implementable in changing the life of communities</a:t>
            </a:r>
          </a:p>
          <a:p>
            <a:pPr marL="0" indent="0" algn="just">
              <a:lnSpc>
                <a:spcPct val="100000"/>
              </a:lnSpc>
              <a:spcBef>
                <a:spcPts val="0"/>
              </a:spcBef>
              <a:spcAft>
                <a:spcPts val="0"/>
              </a:spcAft>
              <a:buFont typeface="Times New Roman" pitchFamily="18" charset="0"/>
              <a:buNone/>
              <a:defRPr/>
            </a:pPr>
            <a:endParaRPr lang="en-US" sz="1700" dirty="0" smtClean="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r>
              <a:rPr lang="en-US" sz="1700" dirty="0" smtClean="0">
                <a:latin typeface="Times New Roman" panose="02020603050405020304" pitchFamily="18" charset="0"/>
                <a:ea typeface="Calibri" panose="020F0502020204030204" pitchFamily="34" charset="0"/>
                <a:cs typeface="Times New Roman" panose="02020603050405020304" pitchFamily="18" charset="0"/>
              </a:rPr>
              <a:t>Lastly the department coordinated and facilitated  a three days  Provincial Municipal IDP Engagement Session, and the main  purpose of the two sessions was to:</a:t>
            </a:r>
          </a:p>
          <a:p>
            <a:pPr marL="0" indent="0" algn="just">
              <a:lnSpc>
                <a:spcPct val="100000"/>
              </a:lnSpc>
              <a:spcBef>
                <a:spcPts val="0"/>
              </a:spcBef>
              <a:spcAft>
                <a:spcPts val="0"/>
              </a:spcAft>
              <a:buFont typeface="Times New Roman" pitchFamily="18" charset="0"/>
              <a:buNone/>
              <a:defRPr/>
            </a:pPr>
            <a:endParaRPr lang="en-US" sz="17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eaLnBrk="1" hangingPunct="1">
              <a:lnSpc>
                <a:spcPct val="100000"/>
              </a:lnSpc>
              <a:spcBef>
                <a:spcPts val="0"/>
              </a:spcBef>
              <a:spcAft>
                <a:spcPts val="0"/>
              </a:spcAft>
              <a:buClrTx/>
              <a:defRPr/>
            </a:pPr>
            <a:r>
              <a:rPr lang="en-ZA" sz="1700" dirty="0" smtClean="0">
                <a:latin typeface="Times New Roman" panose="02020603050405020304" pitchFamily="18" charset="0"/>
                <a:ea typeface="Calibri" panose="020F0502020204030204" pitchFamily="34" charset="0"/>
                <a:cs typeface="Times New Roman" panose="02020603050405020304" pitchFamily="18" charset="0"/>
              </a:rPr>
              <a:t>To </a:t>
            </a:r>
            <a:r>
              <a:rPr lang="en-ZA" sz="1700" dirty="0">
                <a:latin typeface="Times New Roman" panose="02020603050405020304" pitchFamily="18" charset="0"/>
                <a:ea typeface="Calibri" panose="020F0502020204030204" pitchFamily="34" charset="0"/>
                <a:cs typeface="Times New Roman" panose="02020603050405020304" pitchFamily="18" charset="0"/>
              </a:rPr>
              <a:t>collectively respond to our own Constitutional obligation and mandate as espoused in section 154 of the Constitution of the Republic of South Africa.</a:t>
            </a:r>
          </a:p>
          <a:p>
            <a:pPr algn="just" eaLnBrk="1" hangingPunct="1">
              <a:lnSpc>
                <a:spcPct val="100000"/>
              </a:lnSpc>
              <a:spcBef>
                <a:spcPts val="0"/>
              </a:spcBef>
              <a:spcAft>
                <a:spcPts val="0"/>
              </a:spcAft>
              <a:buClrTx/>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collectively lobby, solicit and consolidate support for </a:t>
            </a:r>
            <a:r>
              <a:rPr lang="en-ZA" sz="1700" dirty="0" smtClean="0">
                <a:latin typeface="Times New Roman" panose="02020603050405020304" pitchFamily="18" charset="0"/>
                <a:ea typeface="Calibri" panose="020F0502020204030204" pitchFamily="34" charset="0"/>
                <a:cs typeface="Times New Roman" panose="02020603050405020304" pitchFamily="18" charset="0"/>
              </a:rPr>
              <a:t>Municipalities  </a:t>
            </a:r>
            <a:r>
              <a:rPr lang="en-ZA" sz="1700" dirty="0">
                <a:latin typeface="Times New Roman" panose="02020603050405020304" pitchFamily="18" charset="0"/>
                <a:ea typeface="Calibri" panose="020F0502020204030204" pitchFamily="34" charset="0"/>
                <a:cs typeface="Times New Roman" panose="02020603050405020304" pitchFamily="18" charset="0"/>
              </a:rPr>
              <a:t>during the review of 2019/2020 IDPs.</a:t>
            </a:r>
          </a:p>
          <a:p>
            <a:pPr algn="just" eaLnBrk="1" hangingPunct="1">
              <a:lnSpc>
                <a:spcPct val="100000"/>
              </a:lnSpc>
              <a:spcBef>
                <a:spcPts val="0"/>
              </a:spcBef>
              <a:spcAft>
                <a:spcPts val="0"/>
              </a:spcAft>
              <a:buClrTx/>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ensure effective, efficient and meaningful participation by all Sector Departments and State Owned Enterprises in the Municipal IDP processes.</a:t>
            </a:r>
          </a:p>
          <a:p>
            <a:pPr algn="just">
              <a:lnSpc>
                <a:spcPct val="100000"/>
              </a:lnSpc>
              <a:spcBef>
                <a:spcPts val="0"/>
              </a:spcBef>
              <a:spcAft>
                <a:spcPts val="0"/>
              </a:spcAft>
              <a:defRPr/>
            </a:pPr>
            <a:endParaRPr lang="en-US" sz="1700" dirty="0" smtClean="0">
              <a:latin typeface="Times New Roman" panose="02020603050405020304" pitchFamily="18" charset="0"/>
              <a:cs typeface="Times New Roman" panose="02020603050405020304" pitchFamily="18" charset="0"/>
            </a:endParaRPr>
          </a:p>
        </p:txBody>
      </p:sp>
      <p:pic>
        <p:nvPicPr>
          <p:cNvPr id="76804"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8170" y="5764244"/>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Slide Number Placeholder 1"/>
          <p:cNvSpPr>
            <a:spLocks noGrp="1"/>
          </p:cNvSpPr>
          <p:nvPr>
            <p:ph type="sldNum" sz="quarter" idx="11"/>
          </p:nvPr>
        </p:nvSpPr>
        <p:spPr>
          <a:xfrm>
            <a:off x="6720501" y="6082671"/>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1077E2B0-3A07-4B02-834B-0013E1839132}" type="slidenum">
              <a:rPr lang="en-US" altLang="en-US" sz="1200" b="1" smtClean="0">
                <a:solidFill>
                  <a:schemeClr val="tx1"/>
                </a:solidFill>
              </a:rPr>
              <a:pPr algn="r">
                <a:lnSpc>
                  <a:spcPct val="100000"/>
                </a:lnSpc>
                <a:spcBef>
                  <a:spcPct val="0"/>
                </a:spcBef>
                <a:buFontTx/>
                <a:buNone/>
              </a:pPr>
              <a:t>151</a:t>
            </a:fld>
            <a:endParaRPr lang="en-US" altLang="en-US" sz="1200" b="1" dirty="0" smtClean="0">
              <a:solidFill>
                <a:schemeClr val="tx1"/>
              </a:solidFill>
            </a:endParaRPr>
          </a:p>
        </p:txBody>
      </p:sp>
    </p:spTree>
    <p:extLst>
      <p:ext uri="{BB962C8B-B14F-4D97-AF65-F5344CB8AC3E}">
        <p14:creationId xmlns:p14="http://schemas.microsoft.com/office/powerpoint/2010/main" xmlns="" val="115754950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0" y="0"/>
            <a:ext cx="9144000" cy="549275"/>
          </a:xfrm>
          <a:solidFill>
            <a:schemeClr val="bg1">
              <a:lumMod val="85000"/>
            </a:schemeClr>
          </a:solidFill>
        </p:spPr>
        <p:txBody>
          <a:bodyPr>
            <a:normAutofit/>
          </a:bodyPr>
          <a:lstStyle/>
          <a:p>
            <a:pPr algn="ctr" eaLnBrk="1" hangingPunct="1"/>
            <a:r>
              <a:rPr lang="en-US" altLang="en-US" sz="2400" b="1" dirty="0" smtClean="0">
                <a:latin typeface="Times New Roman" panose="02020603050405020304" pitchFamily="18" charset="0"/>
                <a:cs typeface="Times New Roman" panose="02020603050405020304" pitchFamily="18" charset="0"/>
              </a:rPr>
              <a:t>COMPLIANCE AREA: LOCAL ECONOMIC DEVELOPMENT</a:t>
            </a:r>
            <a:endParaRPr lang="en-US" altLang="en-US" sz="20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15900" y="549275"/>
            <a:ext cx="8712200" cy="5534025"/>
          </a:xfrm>
        </p:spPr>
        <p:txBody>
          <a:bodyPr rtlCol="0">
            <a:noAutofit/>
          </a:bodyPr>
          <a:lstStyle/>
          <a:p>
            <a:pPr marL="0" indent="0" algn="just">
              <a:lnSpc>
                <a:spcPct val="100000"/>
              </a:lnSpc>
              <a:spcBef>
                <a:spcPts val="0"/>
              </a:spcBef>
              <a:spcAft>
                <a:spcPts val="0"/>
              </a:spcAft>
              <a:buFont typeface="Times New Roman" pitchFamily="18" charset="0"/>
              <a:buNone/>
              <a:defRPr/>
            </a:pPr>
            <a:r>
              <a:rPr lang="en-GB" sz="1700" dirty="0" smtClean="0">
                <a:latin typeface="Times New Roman" panose="02020603050405020304" pitchFamily="18" charset="0"/>
                <a:cs typeface="Times New Roman" panose="02020603050405020304" pitchFamily="18" charset="0"/>
              </a:rPr>
              <a:t>Municipal LED Support provided 2019/2020 financial year </a:t>
            </a:r>
            <a:endParaRPr lang="en-GB" sz="17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endParaRPr lang="en-GB" sz="17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r>
              <a:rPr lang="en-US" sz="17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1700" dirty="0">
                <a:latin typeface="Times New Roman" panose="02020603050405020304" pitchFamily="18" charset="0"/>
                <a:ea typeface="Calibri" panose="020F0502020204030204" pitchFamily="34" charset="0"/>
                <a:cs typeface="Times New Roman" panose="02020603050405020304" pitchFamily="18" charset="0"/>
              </a:rPr>
              <a:t>department coordinated and facilitated three Provincial LED Meetings through the financial year.   The main  purpose of the three sessions was to</a:t>
            </a:r>
            <a:r>
              <a:rPr lang="en-US" sz="1700"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0000"/>
              </a:lnSpc>
              <a:spcBef>
                <a:spcPts val="0"/>
              </a:spcBef>
              <a:spcAft>
                <a:spcPts val="0"/>
              </a:spcAft>
              <a:buFont typeface="Times New Roman" pitchFamily="18" charset="0"/>
              <a:buNone/>
              <a:defRPr/>
            </a:pP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create a platform that will allow LED  officials to discuss on LED related developmental issues.</a:t>
            </a:r>
          </a:p>
          <a:p>
            <a:pPr algn="just">
              <a:lnSpc>
                <a:spcPct val="100000"/>
              </a:lnSpc>
              <a:spcBef>
                <a:spcPts val="0"/>
              </a:spcBef>
              <a:spcAft>
                <a:spcPts val="0"/>
              </a:spcAft>
              <a:defRPr/>
            </a:pPr>
            <a:r>
              <a:rPr lang="en-GB" sz="1700" dirty="0">
                <a:latin typeface="Times New Roman" panose="02020603050405020304" pitchFamily="18" charset="0"/>
                <a:ea typeface="Calibri" panose="020F0502020204030204" pitchFamily="34" charset="0"/>
                <a:cs typeface="Times New Roman" panose="02020603050405020304" pitchFamily="18" charset="0"/>
              </a:rPr>
              <a:t>To share information with LED officials on LED related matters such as:  Rural Development Plans,  FS Tourism Plan, DESTEA incentive schemes, SALGA </a:t>
            </a:r>
            <a:r>
              <a:rPr lang="en-GB" sz="1700" dirty="0" smtClean="0">
                <a:latin typeface="Times New Roman" panose="02020603050405020304" pitchFamily="18" charset="0"/>
                <a:ea typeface="Calibri" panose="020F0502020204030204" pitchFamily="34" charset="0"/>
                <a:cs typeface="Times New Roman" panose="02020603050405020304" pitchFamily="18" charset="0"/>
              </a:rPr>
              <a:t>role </a:t>
            </a:r>
            <a:r>
              <a:rPr lang="en-GB" sz="1700" dirty="0">
                <a:latin typeface="Times New Roman" panose="02020603050405020304" pitchFamily="18" charset="0"/>
                <a:ea typeface="Calibri" panose="020F0502020204030204" pitchFamily="34" charset="0"/>
                <a:cs typeface="Times New Roman" panose="02020603050405020304" pitchFamily="18" charset="0"/>
              </a:rPr>
              <a:t>on LED etc. </a:t>
            </a:r>
            <a:endParaRPr lang="en-ZA" sz="17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defRPr/>
            </a:pPr>
            <a:r>
              <a:rPr lang="en-ZA" sz="1700" dirty="0">
                <a:latin typeface="Times New Roman" panose="02020603050405020304" pitchFamily="18" charset="0"/>
                <a:ea typeface="Calibri" panose="020F0502020204030204" pitchFamily="34" charset="0"/>
                <a:cs typeface="Times New Roman" panose="02020603050405020304" pitchFamily="18" charset="0"/>
              </a:rPr>
              <a:t>To manage, co-ordinate and support the implementation of various LED initiatives in order to strengthen support and to avoid duplication.</a:t>
            </a:r>
          </a:p>
          <a:p>
            <a:pPr algn="just">
              <a:lnSpc>
                <a:spcPct val="100000"/>
              </a:lnSpc>
              <a:spcBef>
                <a:spcPts val="0"/>
              </a:spcBef>
              <a:spcAft>
                <a:spcPts val="0"/>
              </a:spcAft>
              <a:defRPr/>
            </a:pPr>
            <a:r>
              <a:rPr lang="en-GB" sz="1700" dirty="0">
                <a:latin typeface="Times New Roman" panose="02020603050405020304" pitchFamily="18" charset="0"/>
                <a:ea typeface="Calibri" panose="020F0502020204030204" pitchFamily="34" charset="0"/>
                <a:cs typeface="Times New Roman" panose="02020603050405020304" pitchFamily="18" charset="0"/>
              </a:rPr>
              <a:t>During the one Provincial LED meeting the LED officials did receive training from STATSSA on the Super Cross Programme to capacitate them to obtain relevant information from their respective </a:t>
            </a:r>
            <a:r>
              <a:rPr lang="en-GB" sz="1700" dirty="0" smtClean="0">
                <a:latin typeface="Times New Roman" panose="02020603050405020304" pitchFamily="18" charset="0"/>
                <a:ea typeface="Calibri" panose="020F0502020204030204" pitchFamily="34" charset="0"/>
                <a:cs typeface="Times New Roman" panose="02020603050405020304" pitchFamily="18" charset="0"/>
              </a:rPr>
              <a:t>Municipalities </a:t>
            </a:r>
            <a:r>
              <a:rPr lang="en-GB" sz="1700" dirty="0">
                <a:latin typeface="Times New Roman" panose="02020603050405020304" pitchFamily="18" charset="0"/>
                <a:ea typeface="Calibri" panose="020F0502020204030204" pitchFamily="34" charset="0"/>
                <a:cs typeface="Times New Roman" panose="02020603050405020304" pitchFamily="18" charset="0"/>
              </a:rPr>
              <a:t>and to plan accordingly </a:t>
            </a:r>
          </a:p>
          <a:p>
            <a:pPr algn="just">
              <a:lnSpc>
                <a:spcPct val="100000"/>
              </a:lnSpc>
              <a:spcBef>
                <a:spcPts val="0"/>
              </a:spcBef>
              <a:spcAft>
                <a:spcPts val="0"/>
              </a:spcAft>
              <a:defRPr/>
            </a:pPr>
            <a:r>
              <a:rPr lang="en-GB" sz="1700" dirty="0">
                <a:latin typeface="Times New Roman" panose="02020603050405020304" pitchFamily="18" charset="0"/>
                <a:ea typeface="Calibri" panose="020F0502020204030204" pitchFamily="34" charset="0"/>
                <a:cs typeface="Times New Roman" panose="02020603050405020304" pitchFamily="18" charset="0"/>
              </a:rPr>
              <a:t>The Department have monthly interaction with all </a:t>
            </a:r>
            <a:r>
              <a:rPr lang="en-GB" sz="1700" dirty="0" smtClean="0">
                <a:latin typeface="Times New Roman" panose="02020603050405020304" pitchFamily="18" charset="0"/>
                <a:ea typeface="Calibri" panose="020F0502020204030204" pitchFamily="34" charset="0"/>
                <a:cs typeface="Times New Roman" panose="02020603050405020304" pitchFamily="18" charset="0"/>
              </a:rPr>
              <a:t>Municipalities </a:t>
            </a:r>
            <a:r>
              <a:rPr lang="en-GB" sz="1700" dirty="0">
                <a:latin typeface="Times New Roman" panose="02020603050405020304" pitchFamily="18" charset="0"/>
                <a:ea typeface="Calibri" panose="020F0502020204030204" pitchFamily="34" charset="0"/>
                <a:cs typeface="Times New Roman" panose="02020603050405020304" pitchFamily="18" charset="0"/>
              </a:rPr>
              <a:t>in the Free State regarding the status of the LED strategies, LED Units and the Business forums. </a:t>
            </a:r>
          </a:p>
          <a:p>
            <a:pPr algn="just">
              <a:lnSpc>
                <a:spcPct val="100000"/>
              </a:lnSpc>
              <a:spcBef>
                <a:spcPts val="0"/>
              </a:spcBef>
              <a:spcAft>
                <a:spcPts val="0"/>
              </a:spcAft>
              <a:defRPr/>
            </a:pPr>
            <a:r>
              <a:rPr lang="en-GB" sz="1700" dirty="0">
                <a:latin typeface="Times New Roman" panose="02020603050405020304" pitchFamily="18" charset="0"/>
                <a:ea typeface="Calibri" panose="020F0502020204030204" pitchFamily="34" charset="0"/>
                <a:cs typeface="Times New Roman" panose="02020603050405020304" pitchFamily="18" charset="0"/>
              </a:rPr>
              <a:t>The participation of private business is a challenge during the establishment of Business Forums.  It is proposed that there should only be District Business Forums. </a:t>
            </a:r>
          </a:p>
          <a:p>
            <a:pPr marL="0" indent="0" algn="just">
              <a:lnSpc>
                <a:spcPct val="100000"/>
              </a:lnSpc>
              <a:spcBef>
                <a:spcPts val="0"/>
              </a:spcBef>
              <a:spcAft>
                <a:spcPts val="0"/>
              </a:spcAft>
              <a:buFont typeface="Times New Roman" pitchFamily="18" charset="0"/>
              <a:buNone/>
              <a:defRPr/>
            </a:pPr>
            <a:endParaRPr lang="en-US" sz="1700" dirty="0" smtClean="0">
              <a:latin typeface="Times New Roman" panose="02020603050405020304" pitchFamily="18" charset="0"/>
              <a:cs typeface="Times New Roman" panose="02020603050405020304" pitchFamily="18" charset="0"/>
            </a:endParaRPr>
          </a:p>
        </p:txBody>
      </p:sp>
      <p:pic>
        <p:nvPicPr>
          <p:cNvPr id="77828"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29300" y="5644356"/>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9" name="Slide Number Placeholder 1"/>
          <p:cNvSpPr>
            <a:spLocks noGrp="1"/>
          </p:cNvSpPr>
          <p:nvPr>
            <p:ph type="sldNum" sz="quarter" idx="11"/>
          </p:nvPr>
        </p:nvSpPr>
        <p:spPr>
          <a:xfrm>
            <a:off x="6751638" y="6007894"/>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E12CCAF9-4937-4565-A9CC-66353678E99F}" type="slidenum">
              <a:rPr lang="en-US" altLang="en-US" sz="1200" b="1" smtClean="0">
                <a:solidFill>
                  <a:schemeClr val="tx1"/>
                </a:solidFill>
              </a:rPr>
              <a:pPr algn="r">
                <a:lnSpc>
                  <a:spcPct val="100000"/>
                </a:lnSpc>
                <a:spcBef>
                  <a:spcPct val="0"/>
                </a:spcBef>
                <a:buFontTx/>
                <a:buNone/>
              </a:pPr>
              <a:t>152</a:t>
            </a:fld>
            <a:endParaRPr lang="en-US" altLang="en-US" sz="1200" b="1" dirty="0" smtClean="0">
              <a:solidFill>
                <a:schemeClr val="tx1"/>
              </a:solidFill>
            </a:endParaRPr>
          </a:p>
        </p:txBody>
      </p:sp>
    </p:spTree>
    <p:extLst>
      <p:ext uri="{BB962C8B-B14F-4D97-AF65-F5344CB8AC3E}">
        <p14:creationId xmlns:p14="http://schemas.microsoft.com/office/powerpoint/2010/main" xmlns="" val="31843814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0" y="0"/>
            <a:ext cx="9144000" cy="549275"/>
          </a:xfrm>
          <a:solidFill>
            <a:schemeClr val="bg1">
              <a:lumMod val="85000"/>
            </a:schemeClr>
          </a:solidFill>
        </p:spPr>
        <p:txBody>
          <a:bodyPr>
            <a:normAutofit/>
          </a:bodyPr>
          <a:lstStyle/>
          <a:p>
            <a:pPr algn="ctr" eaLnBrk="1" hangingPunct="1"/>
            <a:r>
              <a:rPr lang="en-US" altLang="en-US" sz="2400" b="1" dirty="0" smtClean="0">
                <a:latin typeface="Times New Roman" panose="02020603050405020304" pitchFamily="18" charset="0"/>
                <a:cs typeface="Times New Roman" panose="02020603050405020304" pitchFamily="18" charset="0"/>
              </a:rPr>
              <a:t>COMPLIANCE AREA: LOCAL ECONOMIC DEVELOPMENT</a:t>
            </a:r>
            <a:endParaRPr lang="en-US" altLang="en-US" sz="2000" b="1" i="1" dirty="0" smtClean="0">
              <a:latin typeface="Times New Roman" panose="02020603050405020304" pitchFamily="18" charset="0"/>
              <a:cs typeface="Times New Roman" panose="02020603050405020304" pitchFamily="18" charset="0"/>
            </a:endParaRPr>
          </a:p>
        </p:txBody>
      </p:sp>
      <p:sp>
        <p:nvSpPr>
          <p:cNvPr id="7171" name="Content Placeholder 2"/>
          <p:cNvSpPr>
            <a:spLocks noGrp="1"/>
          </p:cNvSpPr>
          <p:nvPr>
            <p:ph idx="1"/>
          </p:nvPr>
        </p:nvSpPr>
        <p:spPr>
          <a:xfrm>
            <a:off x="215900" y="549275"/>
            <a:ext cx="8712200" cy="5534025"/>
          </a:xfrm>
        </p:spPr>
        <p:txBody>
          <a:bodyPr rtlCol="0">
            <a:noAutofit/>
          </a:bodyPr>
          <a:lstStyle/>
          <a:p>
            <a:pPr marL="0" indent="0" algn="just">
              <a:lnSpc>
                <a:spcPct val="100000"/>
              </a:lnSpc>
              <a:spcBef>
                <a:spcPts val="0"/>
              </a:spcBef>
              <a:spcAft>
                <a:spcPts val="0"/>
              </a:spcAft>
              <a:buFont typeface="Times New Roman" pitchFamily="18" charset="0"/>
              <a:buNone/>
              <a:defRPr/>
            </a:pPr>
            <a:r>
              <a:rPr lang="en-GB" sz="2200" dirty="0" smtClean="0">
                <a:latin typeface="Times New Roman" panose="02020603050405020304" pitchFamily="18" charset="0"/>
                <a:cs typeface="Times New Roman" panose="02020603050405020304" pitchFamily="18" charset="0"/>
              </a:rPr>
              <a:t>Municipal LED Support provided 2019/2020 financial year (cont.)</a:t>
            </a:r>
            <a:endParaRPr lang="en-GB" sz="2200" dirty="0">
              <a:latin typeface="Times New Roman" panose="02020603050405020304" pitchFamily="18"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endParaRPr lang="en-GB" sz="2200" dirty="0">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buFont typeface="Symbol" panose="05050102010706020507" pitchFamily="18" charset="2"/>
              <a:buChar char=""/>
              <a:defRPr/>
            </a:pPr>
            <a:r>
              <a:rPr lang="en-GB" sz="2200" dirty="0">
                <a:latin typeface="Times New Roman" panose="02020603050405020304" pitchFamily="18" charset="0"/>
                <a:ea typeface="Calibri" panose="020F0502020204030204" pitchFamily="34" charset="0"/>
                <a:cs typeface="Times New Roman" panose="02020603050405020304" pitchFamily="18" charset="0"/>
              </a:rPr>
              <a:t>The following LED strategies are still in draft </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formats: </a:t>
            </a:r>
            <a:r>
              <a:rPr lang="en-GB" sz="2200" dirty="0" err="1" smtClean="0">
                <a:latin typeface="Times New Roman" panose="02020603050405020304" pitchFamily="18" charset="0"/>
                <a:ea typeface="Calibri" panose="020F0502020204030204" pitchFamily="34" charset="0"/>
                <a:cs typeface="Times New Roman" panose="02020603050405020304" pitchFamily="18" charset="0"/>
              </a:rPr>
              <a:t>Tokologo</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2200" dirty="0">
                <a:latin typeface="Times New Roman" panose="02020603050405020304" pitchFamily="18" charset="0"/>
                <a:ea typeface="Calibri" panose="020F0502020204030204" pitchFamily="34" charset="0"/>
                <a:cs typeface="Times New Roman" panose="02020603050405020304" pitchFamily="18" charset="0"/>
              </a:rPr>
              <a:t>LM, </a:t>
            </a:r>
            <a:r>
              <a:rPr lang="en-GB" sz="2200" dirty="0" err="1">
                <a:latin typeface="Times New Roman" panose="02020603050405020304" pitchFamily="18" charset="0"/>
                <a:ea typeface="Calibri" panose="020F0502020204030204" pitchFamily="34" charset="0"/>
                <a:cs typeface="Times New Roman" panose="02020603050405020304" pitchFamily="18" charset="0"/>
              </a:rPr>
              <a:t>Metsimaholo</a:t>
            </a:r>
            <a:r>
              <a:rPr lang="en-GB" sz="2200" dirty="0">
                <a:latin typeface="Times New Roman" panose="02020603050405020304" pitchFamily="18" charset="0"/>
                <a:ea typeface="Calibri" panose="020F0502020204030204" pitchFamily="34" charset="0"/>
                <a:cs typeface="Times New Roman" panose="02020603050405020304" pitchFamily="18" charset="0"/>
              </a:rPr>
              <a:t> LM</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2200" dirty="0" err="1">
                <a:latin typeface="Times New Roman" panose="02020603050405020304" pitchFamily="18" charset="0"/>
                <a:ea typeface="Calibri" panose="020F0502020204030204" pitchFamily="34" charset="0"/>
                <a:cs typeface="Times New Roman" panose="02020603050405020304" pitchFamily="18" charset="0"/>
              </a:rPr>
              <a:t>Mafube</a:t>
            </a:r>
            <a:r>
              <a:rPr lang="en-GB" sz="2200" dirty="0">
                <a:latin typeface="Times New Roman" panose="02020603050405020304" pitchFamily="18" charset="0"/>
                <a:ea typeface="Calibri" panose="020F0502020204030204" pitchFamily="34" charset="0"/>
                <a:cs typeface="Times New Roman" panose="02020603050405020304" pitchFamily="18" charset="0"/>
              </a:rPr>
              <a:t> LM, </a:t>
            </a:r>
            <a:r>
              <a:rPr lang="en-GB" sz="2200" dirty="0" err="1" smtClean="0">
                <a:latin typeface="Times New Roman" panose="02020603050405020304" pitchFamily="18" charset="0"/>
                <a:ea typeface="Calibri" panose="020F0502020204030204" pitchFamily="34" charset="0"/>
                <a:cs typeface="Times New Roman" panose="02020603050405020304" pitchFamily="18" charset="0"/>
              </a:rPr>
              <a:t>Nketoana</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2200" dirty="0">
                <a:latin typeface="Times New Roman" panose="02020603050405020304" pitchFamily="18" charset="0"/>
                <a:ea typeface="Calibri" panose="020F0502020204030204" pitchFamily="34" charset="0"/>
                <a:cs typeface="Times New Roman" panose="02020603050405020304" pitchFamily="18" charset="0"/>
              </a:rPr>
              <a:t>LM</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GB"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buFont typeface="Symbol" panose="05050102010706020507" pitchFamily="18" charset="2"/>
              <a:buChar char=""/>
              <a:defRPr/>
            </a:pPr>
            <a:r>
              <a:rPr lang="en-GB" sz="2200" dirty="0">
                <a:latin typeface="Times New Roman" panose="02020603050405020304" pitchFamily="18" charset="0"/>
                <a:ea typeface="Calibri" panose="020F0502020204030204" pitchFamily="34" charset="0"/>
                <a:cs typeface="Times New Roman" panose="02020603050405020304" pitchFamily="18" charset="0"/>
              </a:rPr>
              <a:t>The situation with </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COVID-19 </a:t>
            </a:r>
            <a:r>
              <a:rPr lang="en-GB" sz="2200" dirty="0">
                <a:latin typeface="Times New Roman" panose="02020603050405020304" pitchFamily="18" charset="0"/>
                <a:ea typeface="Calibri" panose="020F0502020204030204" pitchFamily="34" charset="0"/>
                <a:cs typeface="Times New Roman" panose="02020603050405020304" pitchFamily="18" charset="0"/>
              </a:rPr>
              <a:t>is a bid challenge to finalization the strategies </a:t>
            </a:r>
          </a:p>
          <a:p>
            <a:pPr algn="just">
              <a:lnSpc>
                <a:spcPct val="100000"/>
              </a:lnSpc>
              <a:spcBef>
                <a:spcPts val="0"/>
              </a:spcBef>
              <a:spcAft>
                <a:spcPts val="0"/>
              </a:spcAft>
              <a:buFont typeface="Symbol" panose="05050102010706020507" pitchFamily="18" charset="2"/>
              <a:buChar char=""/>
              <a:defRPr/>
            </a:pPr>
            <a:r>
              <a:rPr lang="en-GB" sz="2200" dirty="0">
                <a:latin typeface="Times New Roman" panose="02020603050405020304" pitchFamily="18" charset="0"/>
                <a:ea typeface="Calibri" panose="020F0502020204030204" pitchFamily="34" charset="0"/>
                <a:cs typeface="Times New Roman" panose="02020603050405020304" pitchFamily="18" charset="0"/>
              </a:rPr>
              <a:t>The Department did engage with other </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Departments </a:t>
            </a:r>
            <a:r>
              <a:rPr lang="en-GB" sz="2200" dirty="0">
                <a:latin typeface="Times New Roman" panose="02020603050405020304" pitchFamily="18" charset="0"/>
                <a:ea typeface="Calibri" panose="020F0502020204030204" pitchFamily="34" charset="0"/>
                <a:cs typeface="Times New Roman" panose="02020603050405020304" pitchFamily="18" charset="0"/>
              </a:rPr>
              <a:t>on issues that are LED related.  These information were shared with the </a:t>
            </a:r>
            <a:r>
              <a:rPr lang="en-GB" sz="2200" dirty="0" smtClean="0">
                <a:latin typeface="Times New Roman" panose="02020603050405020304" pitchFamily="18" charset="0"/>
                <a:ea typeface="Calibri" panose="020F0502020204030204" pitchFamily="34" charset="0"/>
                <a:cs typeface="Times New Roman" panose="02020603050405020304" pitchFamily="18" charset="0"/>
              </a:rPr>
              <a:t>Municipalities:</a:t>
            </a:r>
            <a:endParaRPr lang="en-GB" sz="22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0"/>
              </a:spcBef>
              <a:spcAft>
                <a:spcPts val="0"/>
              </a:spcAft>
              <a:buFont typeface="Times New Roman" pitchFamily="18" charset="0"/>
              <a:buNone/>
              <a:defRPr/>
            </a:pPr>
            <a:endParaRPr lang="en-GB" sz="2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defRPr/>
            </a:pPr>
            <a:endParaRPr lang="en-US" sz="2200" dirty="0" smtClean="0">
              <a:latin typeface="Times New Roman" panose="02020603050405020304" pitchFamily="18" charset="0"/>
              <a:cs typeface="Times New Roman" panose="02020603050405020304" pitchFamily="18" charset="0"/>
            </a:endParaRPr>
          </a:p>
        </p:txBody>
      </p:sp>
      <p:pic>
        <p:nvPicPr>
          <p:cNvPr id="78852"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25743" y="5673017"/>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Slide Number Placeholder 1"/>
          <p:cNvSpPr>
            <a:spLocks noGrp="1"/>
          </p:cNvSpPr>
          <p:nvPr>
            <p:ph type="sldNum" sz="quarter" idx="11"/>
          </p:nvPr>
        </p:nvSpPr>
        <p:spPr>
          <a:xfrm>
            <a:off x="6629965" y="585436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0685ECF5-C70B-44F8-BA34-A1408E5662E0}" type="slidenum">
              <a:rPr lang="en-US" altLang="en-US" sz="1200" b="1" smtClean="0">
                <a:solidFill>
                  <a:schemeClr val="tx1"/>
                </a:solidFill>
              </a:rPr>
              <a:pPr algn="r">
                <a:lnSpc>
                  <a:spcPct val="100000"/>
                </a:lnSpc>
                <a:spcBef>
                  <a:spcPct val="0"/>
                </a:spcBef>
                <a:buFontTx/>
                <a:buNone/>
              </a:pPr>
              <a:t>153</a:t>
            </a:fld>
            <a:endParaRPr lang="en-US" altLang="en-US" sz="1200" b="1" dirty="0" smtClean="0">
              <a:solidFill>
                <a:schemeClr val="tx1"/>
              </a:solidFill>
            </a:endParaRPr>
          </a:p>
        </p:txBody>
      </p:sp>
    </p:spTree>
    <p:extLst>
      <p:ext uri="{BB962C8B-B14F-4D97-AF65-F5344CB8AC3E}">
        <p14:creationId xmlns:p14="http://schemas.microsoft.com/office/powerpoint/2010/main" xmlns="" val="96593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0" y="-1588"/>
            <a:ext cx="9144000" cy="622301"/>
          </a:xfrm>
          <a:solidFill>
            <a:schemeClr val="bg1">
              <a:lumMod val="85000"/>
            </a:schemeClr>
          </a:solidFill>
        </p:spPr>
        <p:txBody>
          <a:bodyPr/>
          <a:lstStyle/>
          <a:p>
            <a:pPr algn="ctr" eaLnBrk="1" hangingPunct="1"/>
            <a:r>
              <a:rPr lang="en-US" altLang="en-US" sz="3200" b="1" dirty="0" smtClean="0">
                <a:latin typeface="Times New Roman" panose="02020603050405020304" pitchFamily="18" charset="0"/>
                <a:cs typeface="Times New Roman" panose="02020603050405020304" pitchFamily="18" charset="0"/>
              </a:rPr>
              <a:t>DISTRICT DEVELOPMENT MODEL</a:t>
            </a:r>
            <a:endParaRPr lang="en-US" altLang="en-US" sz="2800" b="1" i="1" dirty="0" smtClean="0">
              <a:latin typeface="Times New Roman" panose="02020603050405020304" pitchFamily="18" charset="0"/>
              <a:cs typeface="Times New Roman" panose="02020603050405020304" pitchFamily="18" charset="0"/>
            </a:endParaRPr>
          </a:p>
        </p:txBody>
      </p:sp>
      <p:sp>
        <p:nvSpPr>
          <p:cNvPr id="120835" name="Content Placeholder 2"/>
          <p:cNvSpPr>
            <a:spLocks noGrp="1"/>
          </p:cNvSpPr>
          <p:nvPr>
            <p:ph idx="1"/>
          </p:nvPr>
        </p:nvSpPr>
        <p:spPr>
          <a:xfrm>
            <a:off x="215900" y="620713"/>
            <a:ext cx="8712200" cy="5462587"/>
          </a:xfrm>
        </p:spPr>
        <p:txBody>
          <a:bodyPr>
            <a:normAutofit/>
          </a:bodyPr>
          <a:lstStyle/>
          <a:p>
            <a:pPr algn="just">
              <a:lnSpc>
                <a:spcPct val="100000"/>
              </a:lnSpc>
              <a:spcBef>
                <a:spcPct val="0"/>
              </a:spcBef>
            </a:pPr>
            <a:r>
              <a:rPr lang="en-US" sz="2000" dirty="0" smtClean="0">
                <a:latin typeface="Times New Roman" panose="02020603050405020304" pitchFamily="18" charset="0"/>
                <a:cs typeface="Times New Roman" panose="02020603050405020304" pitchFamily="18" charset="0"/>
              </a:rPr>
              <a:t>Mr. Oupa Khoabane was appointed as the Provincial Champion.</a:t>
            </a:r>
          </a:p>
          <a:p>
            <a:pPr algn="just">
              <a:lnSpc>
                <a:spcPct val="100000"/>
              </a:lnSpc>
              <a:spcBef>
                <a:spcPct val="0"/>
              </a:spcBef>
            </a:pPr>
            <a:r>
              <a:rPr lang="en-US" sz="2000" dirty="0" smtClean="0">
                <a:latin typeface="Times New Roman" panose="02020603050405020304" pitchFamily="18" charset="0"/>
                <a:cs typeface="Times New Roman" panose="02020603050405020304" pitchFamily="18" charset="0"/>
              </a:rPr>
              <a:t>In addition the following political and administrative deployments were made;</a:t>
            </a:r>
          </a:p>
          <a:p>
            <a:pPr algn="just">
              <a:lnSpc>
                <a:spcPct val="100000"/>
              </a:lnSpc>
              <a:spcBef>
                <a:spcPct val="0"/>
              </a:spcBef>
            </a:pPr>
            <a:endParaRPr lang="en-US" sz="2000" dirty="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a:p>
            <a:pPr algn="just">
              <a:lnSpc>
                <a:spcPct val="100000"/>
              </a:lnSpc>
              <a:spcBef>
                <a:spcPct val="0"/>
              </a:spcBef>
            </a:pPr>
            <a:r>
              <a:rPr lang="en-US" sz="2000" dirty="0" smtClean="0">
                <a:latin typeface="Times New Roman" panose="02020603050405020304" pitchFamily="18" charset="0"/>
                <a:cs typeface="Times New Roman" panose="02020603050405020304" pitchFamily="18" charset="0"/>
              </a:rPr>
              <a:t>District deployments are as follows;</a:t>
            </a:r>
            <a:endParaRPr lang="en-US" sz="2000" dirty="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a:p>
            <a:pPr algn="just">
              <a:lnSpc>
                <a:spcPct val="100000"/>
              </a:lnSpc>
              <a:spcBef>
                <a:spcPct val="0"/>
              </a:spcBef>
            </a:pPr>
            <a:endParaRPr lang="en-US" sz="2000" dirty="0" smtClean="0">
              <a:latin typeface="Times New Roman" panose="02020603050405020304" pitchFamily="18" charset="0"/>
              <a:cs typeface="Times New Roman" panose="02020603050405020304" pitchFamily="18" charset="0"/>
            </a:endParaRPr>
          </a:p>
        </p:txBody>
      </p:sp>
      <p:pic>
        <p:nvPicPr>
          <p:cNvPr id="120836"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48312" y="5698729"/>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7" name="Slide Number Placeholder 1"/>
          <p:cNvSpPr>
            <a:spLocks noGrp="1"/>
          </p:cNvSpPr>
          <p:nvPr>
            <p:ph type="sldNum" sz="quarter" idx="11"/>
          </p:nvPr>
        </p:nvSpPr>
        <p:spPr>
          <a:xfrm>
            <a:off x="6870700" y="582691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9B147CA1-398E-4262-ABA1-F0195695B6A9}" type="slidenum">
              <a:rPr lang="en-US" altLang="en-US" sz="1200" b="1" smtClean="0">
                <a:solidFill>
                  <a:schemeClr val="tx1"/>
                </a:solidFill>
              </a:rPr>
              <a:pPr algn="r">
                <a:lnSpc>
                  <a:spcPct val="100000"/>
                </a:lnSpc>
                <a:spcBef>
                  <a:spcPct val="0"/>
                </a:spcBef>
                <a:buFontTx/>
                <a:buNone/>
              </a:pPr>
              <a:t>154</a:t>
            </a:fld>
            <a:endParaRPr lang="en-US" altLang="en-US" sz="1200" b="1" dirty="0" smtClean="0">
              <a:solidFill>
                <a:schemeClr val="tx1"/>
              </a:solidFill>
            </a:endParaRPr>
          </a:p>
        </p:txBody>
      </p:sp>
      <p:pic>
        <p:nvPicPr>
          <p:cNvPr id="120838" name="Picture 7"/>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313" y="1524000"/>
            <a:ext cx="7756525" cy="3057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912332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0" y="0"/>
            <a:ext cx="9144000" cy="760412"/>
          </a:xfrm>
          <a:solidFill>
            <a:schemeClr val="bg1">
              <a:lumMod val="85000"/>
            </a:schemeClr>
          </a:solidFill>
        </p:spPr>
        <p:txBody>
          <a:bodyPr>
            <a:normAutofit/>
          </a:bodyPr>
          <a:lstStyle/>
          <a:p>
            <a:pPr algn="ctr" eaLnBrk="1" hangingPunct="1"/>
            <a:r>
              <a:rPr lang="en-US" altLang="en-US" sz="3200" b="1" dirty="0" smtClean="0">
                <a:latin typeface="Times New Roman" panose="02020603050405020304" pitchFamily="18" charset="0"/>
                <a:cs typeface="Times New Roman" panose="02020603050405020304" pitchFamily="18" charset="0"/>
              </a:rPr>
              <a:t>DISTRICT DEVELOPMENT MODEL (CONT.)</a:t>
            </a:r>
            <a:endParaRPr lang="en-US" altLang="en-US" sz="2800" b="1" i="1" dirty="0" smtClean="0">
              <a:latin typeface="Times New Roman" panose="02020603050405020304" pitchFamily="18" charset="0"/>
              <a:cs typeface="Times New Roman" panose="02020603050405020304" pitchFamily="18" charset="0"/>
            </a:endParaRPr>
          </a:p>
        </p:txBody>
      </p:sp>
      <p:sp>
        <p:nvSpPr>
          <p:cNvPr id="121859" name="Content Placeholder 2"/>
          <p:cNvSpPr>
            <a:spLocks noGrp="1"/>
          </p:cNvSpPr>
          <p:nvPr>
            <p:ph idx="1"/>
          </p:nvPr>
        </p:nvSpPr>
        <p:spPr>
          <a:xfrm>
            <a:off x="179388" y="760412"/>
            <a:ext cx="8712200" cy="5310188"/>
          </a:xfrm>
        </p:spPr>
        <p:txBody>
          <a:bodyPr>
            <a:normAutofit/>
          </a:bodyPr>
          <a:lstStyle/>
          <a:p>
            <a:pPr marL="0" indent="0" algn="just">
              <a:lnSpc>
                <a:spcPct val="100000"/>
              </a:lnSpc>
              <a:spcBef>
                <a:spcPct val="0"/>
              </a:spcBef>
              <a:buFont typeface="Times New Roman" pitchFamily="18" charset="0"/>
              <a:buNone/>
            </a:pPr>
            <a:r>
              <a:rPr lang="en-US" sz="2000" b="1" dirty="0" smtClean="0">
                <a:latin typeface="Times New Roman" panose="02020603050405020304" pitchFamily="18" charset="0"/>
                <a:cs typeface="Times New Roman" panose="02020603050405020304" pitchFamily="18" charset="0"/>
              </a:rPr>
              <a:t>Xhariep District – Mr.. Jafta appointed as District Champion</a:t>
            </a:r>
          </a:p>
          <a:p>
            <a:pPr marL="0" indent="0" algn="just">
              <a:lnSpc>
                <a:spcPct val="100000"/>
              </a:lnSpc>
              <a:spcBef>
                <a:spcPct val="0"/>
              </a:spcBef>
              <a:buFont typeface="Times New Roman" pitchFamily="18" charset="0"/>
              <a:buNone/>
            </a:pPr>
            <a:endParaRPr lang="en-US" sz="2000" dirty="0" smtClean="0">
              <a:latin typeface="Times New Roman" panose="02020603050405020304" pitchFamily="18" charset="0"/>
              <a:cs typeface="Times New Roman" panose="02020603050405020304" pitchFamily="18" charset="0"/>
            </a:endParaRPr>
          </a:p>
        </p:txBody>
      </p:sp>
      <p:pic>
        <p:nvPicPr>
          <p:cNvPr id="121860"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70937" y="5760245"/>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1" name="Slide Number Placeholder 1"/>
          <p:cNvSpPr>
            <a:spLocks noGrp="1"/>
          </p:cNvSpPr>
          <p:nvPr>
            <p:ph type="sldNum" sz="quarter" idx="11"/>
          </p:nvPr>
        </p:nvSpPr>
        <p:spPr>
          <a:xfrm>
            <a:off x="6693325" y="5962651"/>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CC6AE646-E51B-4173-9A6E-E2E266340E75}" type="slidenum">
              <a:rPr lang="en-US" altLang="en-US" sz="1200" b="1" smtClean="0">
                <a:solidFill>
                  <a:schemeClr val="tx1"/>
                </a:solidFill>
              </a:rPr>
              <a:pPr algn="r">
                <a:lnSpc>
                  <a:spcPct val="100000"/>
                </a:lnSpc>
                <a:spcBef>
                  <a:spcPct val="0"/>
                </a:spcBef>
                <a:buFontTx/>
                <a:buNone/>
              </a:pPr>
              <a:t>155</a:t>
            </a:fld>
            <a:endParaRPr lang="en-US" altLang="en-US" sz="1200" b="1" dirty="0" smtClean="0">
              <a:solidFill>
                <a:schemeClr val="tx1"/>
              </a:solidFill>
            </a:endParaRPr>
          </a:p>
        </p:txBody>
      </p:sp>
      <p:pic>
        <p:nvPicPr>
          <p:cNvPr id="2" name="Picture 1"/>
          <p:cNvPicPr>
            <a:picLocks noChangeAspect="1"/>
          </p:cNvPicPr>
          <p:nvPr/>
        </p:nvPicPr>
        <p:blipFill>
          <a:blip r:embed="rId3" cstate="print"/>
          <a:stretch>
            <a:fillRect/>
          </a:stretch>
        </p:blipFill>
        <p:spPr>
          <a:xfrm>
            <a:off x="882128" y="1721223"/>
            <a:ext cx="7412018" cy="3324903"/>
          </a:xfrm>
          <a:prstGeom prst="rect">
            <a:avLst/>
          </a:prstGeom>
        </p:spPr>
      </p:pic>
    </p:spTree>
    <p:extLst>
      <p:ext uri="{BB962C8B-B14F-4D97-AF65-F5344CB8AC3E}">
        <p14:creationId xmlns:p14="http://schemas.microsoft.com/office/powerpoint/2010/main" xmlns="" val="250605139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0" y="0"/>
            <a:ext cx="9144000" cy="754912"/>
          </a:xfrm>
          <a:solidFill>
            <a:schemeClr val="bg1">
              <a:lumMod val="85000"/>
            </a:schemeClr>
          </a:solidFill>
        </p:spPr>
        <p:txBody>
          <a:bodyPr>
            <a:normAutofit fontScale="90000"/>
          </a:bodyPr>
          <a:lstStyle/>
          <a:p>
            <a:pPr algn="ctr" eaLnBrk="1" hangingPunct="1"/>
            <a:r>
              <a:rPr lang="en-US" altLang="en-US" sz="3600" b="1" dirty="0" smtClean="0">
                <a:latin typeface="Times New Roman" panose="02020603050405020304" pitchFamily="18" charset="0"/>
                <a:cs typeface="Times New Roman" panose="02020603050405020304" pitchFamily="18" charset="0"/>
              </a:rPr>
              <a:t>DISTRICT DEVELOPMENT MODEL (CONT.)</a:t>
            </a:r>
            <a:endParaRPr lang="en-US" altLang="en-US" sz="3200" b="1" i="1" dirty="0" smtClean="0">
              <a:latin typeface="Times New Roman" panose="02020603050405020304" pitchFamily="18" charset="0"/>
              <a:cs typeface="Times New Roman" panose="02020603050405020304" pitchFamily="18" charset="0"/>
            </a:endParaRPr>
          </a:p>
        </p:txBody>
      </p:sp>
      <p:sp>
        <p:nvSpPr>
          <p:cNvPr id="122883" name="Content Placeholder 2"/>
          <p:cNvSpPr>
            <a:spLocks noGrp="1"/>
          </p:cNvSpPr>
          <p:nvPr>
            <p:ph idx="1"/>
          </p:nvPr>
        </p:nvSpPr>
        <p:spPr>
          <a:xfrm>
            <a:off x="179388" y="754912"/>
            <a:ext cx="8712200" cy="5315688"/>
          </a:xfrm>
        </p:spPr>
        <p:txBody>
          <a:bodyPr>
            <a:normAutofit/>
          </a:bodyPr>
          <a:lstStyle/>
          <a:p>
            <a:pPr marL="0" indent="0" algn="just">
              <a:lnSpc>
                <a:spcPct val="100000"/>
              </a:lnSpc>
              <a:spcBef>
                <a:spcPct val="0"/>
              </a:spcBef>
              <a:buFont typeface="Times New Roman" pitchFamily="18" charset="0"/>
              <a:buNone/>
            </a:pPr>
            <a:r>
              <a:rPr lang="en-US" sz="2400" b="1" dirty="0" smtClean="0">
                <a:latin typeface="Times New Roman" panose="02020603050405020304" pitchFamily="18" charset="0"/>
                <a:cs typeface="Times New Roman" panose="02020603050405020304" pitchFamily="18" charset="0"/>
              </a:rPr>
              <a:t>Lejweleputswa District – District Champion to be appointed</a:t>
            </a:r>
            <a:endParaRPr lang="en-US" sz="2400" dirty="0" smtClean="0">
              <a:latin typeface="Times New Roman" panose="02020603050405020304" pitchFamily="18" charset="0"/>
              <a:cs typeface="Times New Roman" panose="02020603050405020304" pitchFamily="18" charset="0"/>
            </a:endParaRPr>
          </a:p>
        </p:txBody>
      </p:sp>
      <p:pic>
        <p:nvPicPr>
          <p:cNvPr id="122884"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0575" y="5681515"/>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5" name="Slide Number Placeholder 1"/>
          <p:cNvSpPr>
            <a:spLocks noGrp="1"/>
          </p:cNvSpPr>
          <p:nvPr>
            <p:ph type="sldNum" sz="quarter" idx="11"/>
          </p:nvPr>
        </p:nvSpPr>
        <p:spPr>
          <a:xfrm>
            <a:off x="6612963" y="584081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8A21FA08-A826-4A30-A453-1CD6F44A19DB}" type="slidenum">
              <a:rPr lang="en-US" altLang="en-US" sz="1200" b="1" smtClean="0">
                <a:solidFill>
                  <a:schemeClr val="tx1"/>
                </a:solidFill>
              </a:rPr>
              <a:pPr algn="r">
                <a:lnSpc>
                  <a:spcPct val="100000"/>
                </a:lnSpc>
                <a:spcBef>
                  <a:spcPct val="0"/>
                </a:spcBef>
                <a:buFontTx/>
                <a:buNone/>
              </a:pPr>
              <a:t>156</a:t>
            </a:fld>
            <a:endParaRPr lang="en-US" altLang="en-US" sz="1200" b="1" dirty="0" smtClean="0">
              <a:solidFill>
                <a:schemeClr val="tx1"/>
              </a:solidFill>
            </a:endParaRPr>
          </a:p>
        </p:txBody>
      </p:sp>
      <p:pic>
        <p:nvPicPr>
          <p:cNvPr id="122886"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796903"/>
            <a:ext cx="7581014" cy="329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4399317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0" y="0"/>
            <a:ext cx="9144000" cy="801687"/>
          </a:xfrm>
          <a:solidFill>
            <a:schemeClr val="bg1">
              <a:lumMod val="85000"/>
            </a:schemeClr>
          </a:solidFill>
        </p:spPr>
        <p:txBody>
          <a:bodyPr>
            <a:normAutofit/>
          </a:bodyPr>
          <a:lstStyle/>
          <a:p>
            <a:pPr algn="ctr" eaLnBrk="1" hangingPunct="1"/>
            <a:r>
              <a:rPr lang="en-US" altLang="en-US" sz="3200" b="1" dirty="0" smtClean="0">
                <a:latin typeface="Times New Roman" panose="02020603050405020304" pitchFamily="18" charset="0"/>
                <a:cs typeface="Times New Roman" panose="02020603050405020304" pitchFamily="18" charset="0"/>
              </a:rPr>
              <a:t>DISTRICT DEVELOPMENT MODEL (CONT.)</a:t>
            </a:r>
            <a:endParaRPr lang="en-US" altLang="en-US" sz="2800" b="1" i="1" dirty="0" smtClean="0">
              <a:latin typeface="Times New Roman" panose="02020603050405020304" pitchFamily="18" charset="0"/>
              <a:cs typeface="Times New Roman" panose="02020603050405020304" pitchFamily="18" charset="0"/>
            </a:endParaRPr>
          </a:p>
        </p:txBody>
      </p:sp>
      <p:sp>
        <p:nvSpPr>
          <p:cNvPr id="123907" name="Content Placeholder 2"/>
          <p:cNvSpPr>
            <a:spLocks noGrp="1"/>
          </p:cNvSpPr>
          <p:nvPr>
            <p:ph idx="1"/>
          </p:nvPr>
        </p:nvSpPr>
        <p:spPr>
          <a:xfrm>
            <a:off x="179388" y="801687"/>
            <a:ext cx="8712200" cy="5268913"/>
          </a:xfrm>
        </p:spPr>
        <p:txBody>
          <a:bodyPr>
            <a:normAutofit/>
          </a:bodyPr>
          <a:lstStyle/>
          <a:p>
            <a:pPr marL="0" indent="0" algn="just">
              <a:lnSpc>
                <a:spcPct val="100000"/>
              </a:lnSpc>
              <a:spcBef>
                <a:spcPct val="0"/>
              </a:spcBef>
              <a:buFont typeface="Times New Roman" pitchFamily="18" charset="0"/>
              <a:buNone/>
            </a:pPr>
            <a:r>
              <a:rPr lang="en-US" sz="2000" b="1" dirty="0" smtClean="0">
                <a:latin typeface="Times New Roman" panose="02020603050405020304" pitchFamily="18" charset="0"/>
                <a:cs typeface="Times New Roman" panose="02020603050405020304" pitchFamily="18" charset="0"/>
              </a:rPr>
              <a:t>Thabo Mofutsanyana District – District Champion to be appointed</a:t>
            </a:r>
            <a:endParaRPr lang="en-US" sz="2000" dirty="0" smtClean="0">
              <a:latin typeface="Times New Roman" panose="02020603050405020304" pitchFamily="18" charset="0"/>
              <a:cs typeface="Times New Roman" panose="02020603050405020304" pitchFamily="18" charset="0"/>
            </a:endParaRPr>
          </a:p>
        </p:txBody>
      </p:sp>
      <p:pic>
        <p:nvPicPr>
          <p:cNvPr id="123908"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16268" y="5808922"/>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Slide Number Placeholder 1"/>
          <p:cNvSpPr>
            <a:spLocks noGrp="1"/>
          </p:cNvSpPr>
          <p:nvPr>
            <p:ph type="sldNum" sz="quarter" idx="11"/>
          </p:nvPr>
        </p:nvSpPr>
        <p:spPr>
          <a:xfrm>
            <a:off x="6565604" y="5927098"/>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625F7C86-56BF-4368-8456-DCB0EEA99939}" type="slidenum">
              <a:rPr lang="en-US" altLang="en-US" sz="1200" b="1" smtClean="0">
                <a:solidFill>
                  <a:schemeClr val="tx1"/>
                </a:solidFill>
              </a:rPr>
              <a:pPr algn="r">
                <a:lnSpc>
                  <a:spcPct val="100000"/>
                </a:lnSpc>
                <a:spcBef>
                  <a:spcPct val="0"/>
                </a:spcBef>
                <a:buFontTx/>
                <a:buNone/>
              </a:pPr>
              <a:t>157</a:t>
            </a:fld>
            <a:endParaRPr lang="en-US" altLang="en-US" sz="1200" b="1" dirty="0" smtClean="0">
              <a:solidFill>
                <a:schemeClr val="tx1"/>
              </a:solidFill>
            </a:endParaRPr>
          </a:p>
        </p:txBody>
      </p:sp>
      <p:pic>
        <p:nvPicPr>
          <p:cNvPr id="123910"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097" y="1660673"/>
            <a:ext cx="8133907" cy="3772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988532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0" y="0"/>
            <a:ext cx="9144000" cy="788987"/>
          </a:xfrm>
          <a:solidFill>
            <a:schemeClr val="bg1">
              <a:lumMod val="85000"/>
            </a:schemeClr>
          </a:solidFill>
        </p:spPr>
        <p:txBody>
          <a:bodyPr>
            <a:normAutofit fontScale="90000"/>
          </a:bodyPr>
          <a:lstStyle/>
          <a:p>
            <a:pPr algn="ctr" eaLnBrk="1" hangingPunct="1"/>
            <a:r>
              <a:rPr lang="en-US" altLang="en-US" sz="3600" b="1" dirty="0" smtClean="0">
                <a:latin typeface="Times New Roman" panose="02020603050405020304" pitchFamily="18" charset="0"/>
                <a:cs typeface="Times New Roman" panose="02020603050405020304" pitchFamily="18" charset="0"/>
              </a:rPr>
              <a:t>DISTRICT DEVELOPMENT MODEL (CONT.)</a:t>
            </a:r>
            <a:endParaRPr lang="en-US" altLang="en-US" sz="3200" b="1" i="1" dirty="0" smtClean="0">
              <a:latin typeface="Times New Roman" panose="02020603050405020304" pitchFamily="18" charset="0"/>
              <a:cs typeface="Times New Roman" panose="02020603050405020304" pitchFamily="18" charset="0"/>
            </a:endParaRPr>
          </a:p>
        </p:txBody>
      </p:sp>
      <p:sp>
        <p:nvSpPr>
          <p:cNvPr id="124931" name="Content Placeholder 2"/>
          <p:cNvSpPr>
            <a:spLocks noGrp="1"/>
          </p:cNvSpPr>
          <p:nvPr>
            <p:ph idx="1"/>
          </p:nvPr>
        </p:nvSpPr>
        <p:spPr>
          <a:xfrm>
            <a:off x="179388" y="801687"/>
            <a:ext cx="8712200" cy="5268913"/>
          </a:xfrm>
        </p:spPr>
        <p:txBody>
          <a:bodyPr>
            <a:normAutofit/>
          </a:bodyPr>
          <a:lstStyle/>
          <a:p>
            <a:pPr marL="0" indent="0" algn="just">
              <a:lnSpc>
                <a:spcPct val="100000"/>
              </a:lnSpc>
              <a:spcBef>
                <a:spcPct val="0"/>
              </a:spcBef>
              <a:buFont typeface="Times New Roman" pitchFamily="18" charset="0"/>
              <a:buNone/>
            </a:pPr>
            <a:r>
              <a:rPr lang="en-US" sz="2400" b="1" dirty="0" smtClean="0">
                <a:latin typeface="Times New Roman" panose="02020603050405020304" pitchFamily="18" charset="0"/>
                <a:cs typeface="Times New Roman" panose="02020603050405020304" pitchFamily="18" charset="0"/>
              </a:rPr>
              <a:t>Fezile Dabi District – District Champion to be appointed</a:t>
            </a:r>
            <a:endParaRPr lang="en-US" sz="2400" dirty="0" smtClean="0">
              <a:latin typeface="Times New Roman" panose="02020603050405020304" pitchFamily="18" charset="0"/>
              <a:cs typeface="Times New Roman" panose="02020603050405020304" pitchFamily="18" charset="0"/>
            </a:endParaRPr>
          </a:p>
        </p:txBody>
      </p:sp>
      <p:pic>
        <p:nvPicPr>
          <p:cNvPr id="124932" name="Picture 6" descr="C:\Documents and Settings\Philda.FSLGH4\Desktop\Design and Branding Materials\Dept LOGOS\logoc3t.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4628" y="5709741"/>
            <a:ext cx="2644775" cy="877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Slide Number Placeholder 1"/>
          <p:cNvSpPr>
            <a:spLocks noGrp="1"/>
          </p:cNvSpPr>
          <p:nvPr>
            <p:ph type="sldNum" sz="quarter" idx="11"/>
          </p:nvPr>
        </p:nvSpPr>
        <p:spPr>
          <a:xfrm>
            <a:off x="6670602" y="5873751"/>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gn="r">
              <a:lnSpc>
                <a:spcPct val="100000"/>
              </a:lnSpc>
              <a:spcBef>
                <a:spcPct val="0"/>
              </a:spcBef>
              <a:buFontTx/>
              <a:buNone/>
            </a:pPr>
            <a:fld id="{C9F70218-9942-49E0-A95F-93CBC608861E}" type="slidenum">
              <a:rPr lang="en-US" altLang="en-US" sz="1200" b="1" smtClean="0">
                <a:solidFill>
                  <a:schemeClr val="tx1"/>
                </a:solidFill>
              </a:rPr>
              <a:pPr algn="r">
                <a:lnSpc>
                  <a:spcPct val="100000"/>
                </a:lnSpc>
                <a:spcBef>
                  <a:spcPct val="0"/>
                </a:spcBef>
                <a:buFontTx/>
                <a:buNone/>
              </a:pPr>
              <a:t>158</a:t>
            </a:fld>
            <a:endParaRPr lang="en-US" altLang="en-US" sz="1200" b="1" dirty="0" smtClean="0">
              <a:solidFill>
                <a:schemeClr val="tx1"/>
              </a:solidFill>
            </a:endParaRPr>
          </a:p>
        </p:txBody>
      </p:sp>
      <p:pic>
        <p:nvPicPr>
          <p:cNvPr id="124934"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2893" y="1665288"/>
            <a:ext cx="7962457"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777179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idx="1"/>
          </p:nvPr>
        </p:nvSpPr>
        <p:spPr>
          <a:xfrm>
            <a:off x="628650" y="860079"/>
            <a:ext cx="7886700" cy="4512021"/>
          </a:xfrm>
        </p:spPr>
        <p:txBody>
          <a:bodyPr>
            <a:normAutofit/>
          </a:bodyPr>
          <a:lstStyle/>
          <a:p>
            <a:pPr algn="just" eaLnBrk="1" hangingPunct="1"/>
            <a:endParaRPr lang="en-US" sz="4800" b="1" dirty="0" smtClean="0">
              <a:latin typeface="Times New Roman" panose="02020603050405020304" pitchFamily="18" charset="0"/>
              <a:cs typeface="Times New Roman" panose="02020603050405020304" pitchFamily="18" charset="0"/>
            </a:endParaRPr>
          </a:p>
          <a:p>
            <a:pPr marL="0" indent="0" algn="just" eaLnBrk="1" hangingPunct="1">
              <a:buNone/>
            </a:pPr>
            <a:endParaRPr lang="en-US" sz="4800" b="1" dirty="0" smtClean="0">
              <a:latin typeface="Times New Roman" panose="02020603050405020304" pitchFamily="18" charset="0"/>
              <a:cs typeface="Times New Roman" panose="02020603050405020304" pitchFamily="18" charset="0"/>
            </a:endParaRPr>
          </a:p>
          <a:p>
            <a:pPr marL="0" indent="0" algn="ctr" eaLnBrk="1" hangingPunct="1">
              <a:buNone/>
            </a:pPr>
            <a:r>
              <a:rPr lang="en-US" sz="4800" b="1" dirty="0" smtClean="0">
                <a:latin typeface="Times New Roman" panose="02020603050405020304" pitchFamily="18" charset="0"/>
                <a:cs typeface="Times New Roman" panose="02020603050405020304" pitchFamily="18" charset="0"/>
              </a:rPr>
              <a:t>Thank you</a:t>
            </a:r>
          </a:p>
        </p:txBody>
      </p:sp>
      <p:sp>
        <p:nvSpPr>
          <p:cNvPr id="29701" name="Slide Number Placeholder 2"/>
          <p:cNvSpPr>
            <a:spLocks noGrp="1"/>
          </p:cNvSpPr>
          <p:nvPr>
            <p:ph type="sldNum" sz="quarter" idx="12"/>
          </p:nvPr>
        </p:nvSpPr>
        <p:spPr>
          <a:xfrm>
            <a:off x="6811601" y="599122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159</a:t>
            </a:fld>
            <a:endParaRPr lang="en-GB" sz="1200" b="1" dirty="0">
              <a:solidFill>
                <a:schemeClr val="tx1"/>
              </a:solidFill>
            </a:endParaRPr>
          </a:p>
        </p:txBody>
      </p:sp>
      <p:pic>
        <p:nvPicPr>
          <p:cNvPr id="29699" name="Picture 5" descr="gold holding shap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264998"/>
            <a:ext cx="9144000" cy="63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6" descr="C:\Documents and Settings\Philda.FSLGH4\Desktop\Design and Branding Materials\Dept LOGOS\logoc3t.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5" cstate="print"/>
          <a:stretch>
            <a:fillRect/>
          </a:stretch>
        </p:blipFill>
        <p:spPr>
          <a:xfrm>
            <a:off x="1194404" y="5643563"/>
            <a:ext cx="1990476" cy="695238"/>
          </a:xfrm>
          <a:prstGeom prst="rect">
            <a:avLst/>
          </a:prstGeom>
        </p:spPr>
      </p:pic>
    </p:spTree>
    <p:extLst>
      <p:ext uri="{BB962C8B-B14F-4D97-AF65-F5344CB8AC3E}">
        <p14:creationId xmlns:p14="http://schemas.microsoft.com/office/powerpoint/2010/main" xmlns="" val="5936992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600" b="1" cap="all" dirty="0" smtClean="0">
                <a:latin typeface="Times New Roman" pitchFamily="18" charset="0"/>
                <a:cs typeface="Times New Roman" pitchFamily="18" charset="0"/>
              </a:rPr>
              <a:t>SURPLUS / DEFICIT</a:t>
            </a:r>
            <a:endParaRPr lang="en-US" sz="36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16</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988692" y="810961"/>
            <a:ext cx="4605301" cy="413867"/>
          </a:xfrm>
          <a:prstGeom prst="rect">
            <a:avLst/>
          </a:prstGeom>
        </p:spPr>
      </p:pic>
      <p:pic>
        <p:nvPicPr>
          <p:cNvPr id="4" name="Picture 3"/>
          <p:cNvPicPr>
            <a:picLocks noChangeAspect="1"/>
          </p:cNvPicPr>
          <p:nvPr/>
        </p:nvPicPr>
        <p:blipFill>
          <a:blip r:embed="rId5" cstate="print"/>
          <a:stretch>
            <a:fillRect/>
          </a:stretch>
        </p:blipFill>
        <p:spPr>
          <a:xfrm>
            <a:off x="1892174" y="2054798"/>
            <a:ext cx="5214795" cy="2748404"/>
          </a:xfrm>
          <a:prstGeom prst="rect">
            <a:avLst/>
          </a:prstGeom>
        </p:spPr>
      </p:pic>
    </p:spTree>
    <p:extLst>
      <p:ext uri="{BB962C8B-B14F-4D97-AF65-F5344CB8AC3E}">
        <p14:creationId xmlns:p14="http://schemas.microsoft.com/office/powerpoint/2010/main" xmlns="" val="35386031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ctr">
              <a:defRPr/>
            </a:pPr>
            <a:r>
              <a:rPr lang="en-ZA" b="1" cap="all" dirty="0" smtClean="0">
                <a:latin typeface="Times New Roman" pitchFamily="18" charset="0"/>
                <a:cs typeface="Times New Roman" pitchFamily="18" charset="0"/>
              </a:rPr>
              <a:t>GOING CONCERN</a:t>
            </a:r>
            <a:endParaRPr lang="en-US"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Although certain accounting ratios appeared unfavourable,  the AGSA felt confident in Mangaung’s ability to raise revenue, including grant allocations,  that would enable Council to meet its obligations.</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On 30 June 2019 Council sustained a deficit of R 268,755,783.</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Most alarming as at year end,  Council found itself in position where current liabilities exceeded current assets by R 135,677,202 rendering Mangaung virtually and technically bankrupt.</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According to audited (2018/19) cash flow statements Council sustained a negative cash movement.</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The situation was brought about by material provisions for impairment (write-off) of consumer debt for services rendered and other sources of revenue.</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Furthermore,  Mangaung’s operations sustained material water and electricity losses as depicted below,  compared to the pre-almalgamation operational results of 2015/16.</a:t>
            </a: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66511" y="599642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17</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905296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Government grants and subsidies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18</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902202" y="1413741"/>
            <a:ext cx="7603845" cy="3445338"/>
          </a:xfrm>
          <a:prstGeom prst="rect">
            <a:avLst/>
          </a:prstGeom>
        </p:spPr>
      </p:pic>
    </p:spTree>
    <p:extLst>
      <p:ext uri="{BB962C8B-B14F-4D97-AF65-F5344CB8AC3E}">
        <p14:creationId xmlns:p14="http://schemas.microsoft.com/office/powerpoint/2010/main" xmlns="" val="3527722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Government grants and subsidies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19</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73798" y="572568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72990" y="752525"/>
            <a:ext cx="8446871" cy="4233141"/>
          </a:xfrm>
          <a:prstGeom prst="rect">
            <a:avLst/>
          </a:prstGeom>
        </p:spPr>
      </p:pic>
    </p:spTree>
    <p:extLst>
      <p:ext uri="{BB962C8B-B14F-4D97-AF65-F5344CB8AC3E}">
        <p14:creationId xmlns:p14="http://schemas.microsoft.com/office/powerpoint/2010/main" xmlns="" val="20165663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79462"/>
          </a:xfrm>
          <a:solidFill>
            <a:schemeClr val="bg1">
              <a:lumMod val="85000"/>
            </a:schemeClr>
          </a:solidFill>
        </p:spPr>
        <p:txBody>
          <a:bodyPr>
            <a:normAutofit/>
          </a:bodyPr>
          <a:lstStyle/>
          <a:p>
            <a:pPr algn="ctr"/>
            <a:r>
              <a:rPr lang="en-ZA" b="1" dirty="0" smtClean="0">
                <a:latin typeface="Times New Roman" panose="02020603050405020304" pitchFamily="18" charset="0"/>
                <a:cs typeface="Times New Roman" panose="02020603050405020304" pitchFamily="18" charset="0"/>
              </a:rPr>
              <a:t>LAYOUT OF PRESENTATION</a:t>
            </a:r>
            <a:endParaRPr lang="en-ZA" b="1" dirty="0">
              <a:latin typeface="Times New Roman" panose="02020603050405020304" pitchFamily="18" charset="0"/>
              <a:cs typeface="Times New Roman" panose="02020603050405020304" pitchFamily="18" charset="0"/>
            </a:endParaRPr>
          </a:p>
        </p:txBody>
      </p:sp>
      <p:sp>
        <p:nvSpPr>
          <p:cNvPr id="29698" name="Rectangle 2"/>
          <p:cNvSpPr>
            <a:spLocks noGrp="1" noChangeArrowheads="1"/>
          </p:cNvSpPr>
          <p:nvPr>
            <p:ph idx="1"/>
          </p:nvPr>
        </p:nvSpPr>
        <p:spPr>
          <a:xfrm>
            <a:off x="212651" y="871870"/>
            <a:ext cx="8644270" cy="5305093"/>
          </a:xfrm>
        </p:spPr>
        <p:txBody>
          <a:bodyPr>
            <a:noAutofit/>
          </a:bodyPr>
          <a:lstStyle/>
          <a:p>
            <a:pPr marL="361950" indent="-361950">
              <a:lnSpc>
                <a:spcPct val="100000"/>
              </a:lnSpc>
              <a:spcBef>
                <a:spcPts val="0"/>
              </a:spcBef>
              <a:buFont typeface="Wingdings" panose="05000000000000000000" pitchFamily="2" charset="2"/>
              <a:buChar char="Ø"/>
            </a:pPr>
            <a:r>
              <a:rPr lang="en-US" sz="2400" b="1" dirty="0" smtClean="0">
                <a:latin typeface="Times New Roman" panose="02020603050405020304" pitchFamily="18" charset="0"/>
                <a:cs typeface="Times New Roman" panose="02020603050405020304" pitchFamily="18" charset="0"/>
              </a:rPr>
              <a:t>Part A</a:t>
            </a:r>
          </a:p>
          <a:p>
            <a:pPr marL="715963" indent="-354013">
              <a:lnSpc>
                <a:spcPct val="100000"/>
              </a:lnSpc>
              <a:spcBef>
                <a:spcPts val="0"/>
              </a:spcBef>
            </a:pPr>
            <a:r>
              <a:rPr lang="en-US" sz="2400" dirty="0" err="1" smtClean="0">
                <a:latin typeface="Times New Roman" panose="02020603050405020304" pitchFamily="18" charset="0"/>
                <a:cs typeface="Times New Roman" panose="02020603050405020304" pitchFamily="18" charset="0"/>
              </a:rPr>
              <a:t>Mangaung</a:t>
            </a:r>
            <a:r>
              <a:rPr lang="en-US" sz="2400" dirty="0" smtClean="0">
                <a:latin typeface="Times New Roman" panose="02020603050405020304" pitchFamily="18" charset="0"/>
                <a:cs typeface="Times New Roman" panose="02020603050405020304" pitchFamily="18" charset="0"/>
              </a:rPr>
              <a:t> Metropolitan Municipality</a:t>
            </a:r>
          </a:p>
          <a:p>
            <a:pPr marL="361950" indent="-361950">
              <a:lnSpc>
                <a:spcPct val="100000"/>
              </a:lnSpc>
              <a:spcBef>
                <a:spcPts val="0"/>
              </a:spcBef>
              <a:buFont typeface="Wingdings" panose="05000000000000000000" pitchFamily="2" charset="2"/>
              <a:buChar char="Ø"/>
            </a:pPr>
            <a:r>
              <a:rPr lang="en-US" sz="2400" b="1" dirty="0" smtClean="0">
                <a:latin typeface="Times New Roman" panose="02020603050405020304" pitchFamily="18" charset="0"/>
                <a:cs typeface="Times New Roman" panose="02020603050405020304" pitchFamily="18" charset="0"/>
              </a:rPr>
              <a:t>Part B</a:t>
            </a:r>
          </a:p>
          <a:p>
            <a:pPr marL="715963" indent="-354013">
              <a:lnSpc>
                <a:spcPct val="100000"/>
              </a:lnSpc>
              <a:spcBef>
                <a:spcPts val="0"/>
              </a:spcBef>
            </a:pPr>
            <a:r>
              <a:rPr lang="en-US" sz="2400" dirty="0" smtClean="0">
                <a:latin typeface="Times New Roman" panose="02020603050405020304" pitchFamily="18" charset="0"/>
                <a:cs typeface="Times New Roman" panose="02020603050405020304" pitchFamily="18" charset="0"/>
              </a:rPr>
              <a:t>Report on the status of Municipalities in the Province (COGTA &amp; Provincial Treasury)</a:t>
            </a:r>
            <a:endParaRPr lang="en-US" sz="2400" dirty="0">
              <a:latin typeface="Times New Roman" panose="02020603050405020304" pitchFamily="18" charset="0"/>
              <a:cs typeface="Times New Roman" panose="02020603050405020304" pitchFamily="18" charset="0"/>
            </a:endParaRPr>
          </a:p>
          <a:p>
            <a:pPr marL="361950" indent="-361950">
              <a:lnSpc>
                <a:spcPct val="100000"/>
              </a:lnSpc>
              <a:spcBef>
                <a:spcPts val="0"/>
              </a:spcBef>
              <a:buFont typeface="Wingdings" panose="05000000000000000000" pitchFamily="2" charset="2"/>
              <a:buChar char="Ø"/>
            </a:pPr>
            <a:r>
              <a:rPr lang="en-US" sz="2400" b="1" dirty="0" smtClean="0">
                <a:latin typeface="Times New Roman" panose="02020603050405020304" pitchFamily="18" charset="0"/>
                <a:cs typeface="Times New Roman" panose="02020603050405020304" pitchFamily="18" charset="0"/>
              </a:rPr>
              <a:t>Part C</a:t>
            </a:r>
          </a:p>
          <a:p>
            <a:pPr marL="715963" indent="-444500">
              <a:lnSpc>
                <a:spcPct val="100000"/>
              </a:lnSpc>
              <a:spcBef>
                <a:spcPts val="0"/>
              </a:spcBef>
            </a:pPr>
            <a:r>
              <a:rPr lang="en-US" sz="2400" dirty="0" smtClean="0">
                <a:latin typeface="Times New Roman" panose="02020603050405020304" pitchFamily="18" charset="0"/>
                <a:cs typeface="Times New Roman" panose="02020603050405020304" pitchFamily="18" charset="0"/>
              </a:rPr>
              <a:t>Status of Section 139 Intervention Municipalities in the Province</a:t>
            </a:r>
          </a:p>
          <a:p>
            <a:pPr>
              <a:lnSpc>
                <a:spcPct val="100000"/>
              </a:lnSpc>
              <a:spcBef>
                <a:spcPts val="0"/>
              </a:spcBef>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Part D</a:t>
            </a:r>
            <a:endParaRPr lang="en-US" sz="2400" b="1" dirty="0">
              <a:latin typeface="Times New Roman" panose="02020603050405020304" pitchFamily="18" charset="0"/>
              <a:cs typeface="Times New Roman" panose="02020603050405020304" pitchFamily="18" charset="0"/>
            </a:endParaRPr>
          </a:p>
          <a:p>
            <a:pPr marL="715963" indent="-354013">
              <a:lnSpc>
                <a:spcPct val="100000"/>
              </a:lnSpc>
              <a:spcBef>
                <a:spcPts val="0"/>
              </a:spcBef>
            </a:pPr>
            <a:r>
              <a:rPr lang="en-US" sz="2400" dirty="0" smtClean="0">
                <a:latin typeface="Times New Roman" panose="02020603050405020304" pitchFamily="18" charset="0"/>
                <a:cs typeface="Times New Roman" panose="02020603050405020304" pitchFamily="18" charset="0"/>
              </a:rPr>
              <a:t>MFMA Compliance, Monitoring and Support by COGTA &amp; Provincial  Treasury</a:t>
            </a: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ctr"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7060533" y="5846958"/>
            <a:ext cx="1458555"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2</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0988" y="563744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93535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Government grants and subsidies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20</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807270" y="1618217"/>
            <a:ext cx="7488451" cy="2698602"/>
          </a:xfrm>
          <a:prstGeom prst="rect">
            <a:avLst/>
          </a:prstGeom>
        </p:spPr>
      </p:pic>
    </p:spTree>
    <p:extLst>
      <p:ext uri="{BB962C8B-B14F-4D97-AF65-F5344CB8AC3E}">
        <p14:creationId xmlns:p14="http://schemas.microsoft.com/office/powerpoint/2010/main" xmlns="" val="37581358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Government grants and subsidies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21</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187389" y="1272516"/>
            <a:ext cx="6769222" cy="3156251"/>
          </a:xfrm>
          <a:prstGeom prst="rect">
            <a:avLst/>
          </a:prstGeom>
        </p:spPr>
      </p:pic>
    </p:spTree>
    <p:extLst>
      <p:ext uri="{BB962C8B-B14F-4D97-AF65-F5344CB8AC3E}">
        <p14:creationId xmlns:p14="http://schemas.microsoft.com/office/powerpoint/2010/main" xmlns="" val="22374174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6615"/>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Unspent conditional grants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22</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976630" y="1499737"/>
            <a:ext cx="7488451" cy="3582488"/>
          </a:xfrm>
          <a:prstGeom prst="rect">
            <a:avLst/>
          </a:prstGeom>
        </p:spPr>
      </p:pic>
    </p:spTree>
    <p:extLst>
      <p:ext uri="{BB962C8B-B14F-4D97-AF65-F5344CB8AC3E}">
        <p14:creationId xmlns:p14="http://schemas.microsoft.com/office/powerpoint/2010/main" xmlns="" val="3341003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4087"/>
            <a:ext cx="9144000" cy="724418"/>
          </a:xfrm>
          <a:solidFill>
            <a:schemeClr val="bg1">
              <a:lumMod val="85000"/>
            </a:schemeClr>
          </a:solidFill>
        </p:spPr>
        <p:txBody>
          <a:bodyPr>
            <a:noAutofit/>
          </a:bodyPr>
          <a:lstStyle/>
          <a:p>
            <a:pPr algn="ctr">
              <a:defRPr/>
            </a:pPr>
            <a:r>
              <a:rPr lang="en-ZA" sz="3200" b="1" cap="all" dirty="0" smtClean="0">
                <a:latin typeface="Times New Roman" pitchFamily="18" charset="0"/>
                <a:cs typeface="Times New Roman" pitchFamily="18" charset="0"/>
              </a:rPr>
              <a:t>Unspent conditional grants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1600" dirty="0" smtClean="0">
                <a:latin typeface="Times New Roman" panose="02020603050405020304" pitchFamily="18" charset="0"/>
                <a:cs typeface="Times New Roman" panose="02020603050405020304" pitchFamily="18" charset="0"/>
              </a:rPr>
              <a:t>The upward spiral in unspent Conditional Grants is indicative of Council’s financial crisis, especially so its cash flow difficulties.</a:t>
            </a:r>
          </a:p>
          <a:p>
            <a:pPr marL="361950" lvl="0" indent="-361950" algn="just">
              <a:lnSpc>
                <a:spcPct val="100000"/>
              </a:lnSpc>
              <a:spcBef>
                <a:spcPts val="0"/>
              </a:spcBef>
            </a:pPr>
            <a:r>
              <a:rPr lang="en-ZA" sz="1600" dirty="0" smtClean="0">
                <a:latin typeface="Times New Roman" panose="02020603050405020304" pitchFamily="18" charset="0"/>
                <a:cs typeface="Times New Roman" panose="02020603050405020304" pitchFamily="18" charset="0"/>
              </a:rPr>
              <a:t>The following trend marks the increased use of Conditional Grants for un-intended purposes:</a:t>
            </a:r>
          </a:p>
          <a:p>
            <a:pPr marL="715963" lvl="0" indent="-354013" algn="just">
              <a:lnSpc>
                <a:spcPct val="100000"/>
              </a:lnSpc>
              <a:spcBef>
                <a:spcPts val="0"/>
              </a:spcBef>
              <a:buFontTx/>
              <a:buChar char="-"/>
            </a:pPr>
            <a:r>
              <a:rPr lang="en-ZA" sz="1600" dirty="0" smtClean="0">
                <a:latin typeface="Times New Roman" panose="02020603050405020304" pitchFamily="18" charset="0"/>
                <a:cs typeface="Times New Roman" panose="02020603050405020304" pitchFamily="18" charset="0"/>
              </a:rPr>
              <a:t>Unspent 2015/16 	R 106,083,319</a:t>
            </a:r>
          </a:p>
          <a:p>
            <a:pPr marL="715963" lvl="0" indent="-354013" algn="just">
              <a:lnSpc>
                <a:spcPct val="100000"/>
              </a:lnSpc>
              <a:spcBef>
                <a:spcPts val="0"/>
              </a:spcBef>
              <a:buFontTx/>
              <a:buChar char="-"/>
            </a:pPr>
            <a:r>
              <a:rPr lang="en-ZA" sz="1600" dirty="0" smtClean="0">
                <a:latin typeface="Times New Roman" panose="02020603050405020304" pitchFamily="18" charset="0"/>
                <a:cs typeface="Times New Roman" panose="02020603050405020304" pitchFamily="18" charset="0"/>
              </a:rPr>
              <a:t>Unspent 2017/18	R 329,735,327</a:t>
            </a:r>
          </a:p>
          <a:p>
            <a:pPr marL="715963" lvl="0" indent="-354013" algn="just">
              <a:lnSpc>
                <a:spcPct val="100000"/>
              </a:lnSpc>
              <a:spcBef>
                <a:spcPts val="0"/>
              </a:spcBef>
              <a:buFontTx/>
              <a:buChar char="-"/>
            </a:pPr>
            <a:r>
              <a:rPr lang="en-ZA" sz="1600" dirty="0" smtClean="0">
                <a:latin typeface="Times New Roman" panose="02020603050405020304" pitchFamily="18" charset="0"/>
                <a:cs typeface="Times New Roman" panose="02020603050405020304" pitchFamily="18" charset="0"/>
              </a:rPr>
              <a:t>Unspent 2018/19	R 459,078,487</a:t>
            </a:r>
          </a:p>
          <a:p>
            <a:pPr marL="361950" lvl="0" indent="-361950" algn="just">
              <a:lnSpc>
                <a:spcPct val="100000"/>
              </a:lnSpc>
              <a:spcBef>
                <a:spcPts val="0"/>
              </a:spcBef>
            </a:pPr>
            <a:r>
              <a:rPr lang="en-ZA" sz="1600" dirty="0" smtClean="0">
                <a:latin typeface="Times New Roman" panose="02020603050405020304" pitchFamily="18" charset="0"/>
                <a:cs typeface="Times New Roman" panose="02020603050405020304" pitchFamily="18" charset="0"/>
              </a:rPr>
              <a:t>AGSA made it clear that events / conditions of this nature cast material and significant doubt on Mangaung’s ability to continue as a going concern.</a:t>
            </a:r>
            <a:endParaRPr lang="en-ZA" sz="16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65653" y="604302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23</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4059" y="588021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2276935" y="2939388"/>
            <a:ext cx="5690115" cy="2748404"/>
          </a:xfrm>
          <a:prstGeom prst="rect">
            <a:avLst/>
          </a:prstGeom>
        </p:spPr>
      </p:pic>
    </p:spTree>
    <p:extLst>
      <p:ext uri="{BB962C8B-B14F-4D97-AF65-F5344CB8AC3E}">
        <p14:creationId xmlns:p14="http://schemas.microsoft.com/office/powerpoint/2010/main" xmlns="" val="8750497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MOVEMENT IN MAIN COST DRIVERS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24</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90825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949170" y="1872838"/>
            <a:ext cx="7346551" cy="2302207"/>
          </a:xfrm>
          <a:prstGeom prst="rect">
            <a:avLst/>
          </a:prstGeom>
        </p:spPr>
      </p:pic>
    </p:spTree>
    <p:extLst>
      <p:ext uri="{BB962C8B-B14F-4D97-AF65-F5344CB8AC3E}">
        <p14:creationId xmlns:p14="http://schemas.microsoft.com/office/powerpoint/2010/main" xmlns="" val="15232383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Movement in Main cost drivers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25</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6329" y="5860636"/>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905348" y="1136303"/>
            <a:ext cx="7143184" cy="3770675"/>
          </a:xfrm>
          <a:prstGeom prst="rect">
            <a:avLst/>
          </a:prstGeom>
        </p:spPr>
      </p:pic>
    </p:spTree>
    <p:extLst>
      <p:ext uri="{BB962C8B-B14F-4D97-AF65-F5344CB8AC3E}">
        <p14:creationId xmlns:p14="http://schemas.microsoft.com/office/powerpoint/2010/main" xmlns="" val="24165538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ctr">
              <a:defRPr/>
            </a:pPr>
            <a:r>
              <a:rPr lang="en-ZA" sz="2000" b="1" cap="all" dirty="0" smtClean="0">
                <a:latin typeface="Times New Roman" pitchFamily="18" charset="0"/>
                <a:cs typeface="Times New Roman" pitchFamily="18" charset="0"/>
              </a:rPr>
              <a:t>Line and distribution losses: water and electricity</a:t>
            </a:r>
            <a:endParaRPr lang="en-US" sz="20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For 2015/16 Council disclosed material water losses of R 146,392,567 as compared to R 186,748,463 for 2018/19,  a slight improvement to the R 266,368,991 in 2017/18.</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Losses were attributed to the following;</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Technical losses</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Burst pipes and leaks</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Leakages</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Faulty meters</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Unmetered consumption</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Material </a:t>
            </a:r>
            <a:r>
              <a:rPr lang="en-ZA" sz="2000" dirty="0">
                <a:latin typeface="Times New Roman" panose="02020603050405020304" pitchFamily="18" charset="0"/>
                <a:cs typeface="Times New Roman" panose="02020603050405020304" pitchFamily="18" charset="0"/>
              </a:rPr>
              <a:t>electricity distribution losses of R 180,249,104 were reported for 2015/16 as compared to R </a:t>
            </a:r>
            <a:r>
              <a:rPr lang="en-ZA" sz="2000" dirty="0" smtClean="0">
                <a:latin typeface="Times New Roman" panose="02020603050405020304" pitchFamily="18" charset="0"/>
                <a:cs typeface="Times New Roman" panose="02020603050405020304" pitchFamily="18" charset="0"/>
              </a:rPr>
              <a:t>138,097,200 in 2018/19 </a:t>
            </a:r>
            <a:r>
              <a:rPr lang="en-ZA" sz="2000" dirty="0">
                <a:latin typeface="Times New Roman" panose="02020603050405020304" pitchFamily="18" charset="0"/>
                <a:cs typeface="Times New Roman" panose="02020603050405020304" pitchFamily="18" charset="0"/>
              </a:rPr>
              <a:t>which marks some improvement.</a:t>
            </a:r>
          </a:p>
          <a:p>
            <a:pPr marL="361950" lvl="0" indent="-361950" algn="just">
              <a:lnSpc>
                <a:spcPct val="100000"/>
              </a:lnSpc>
              <a:spcBef>
                <a:spcPts val="0"/>
              </a:spcBef>
            </a:pPr>
            <a:r>
              <a:rPr lang="en-ZA" sz="2000" dirty="0">
                <a:latin typeface="Times New Roman" panose="02020603050405020304" pitchFamily="18" charset="0"/>
                <a:cs typeface="Times New Roman" panose="02020603050405020304" pitchFamily="18" charset="0"/>
              </a:rPr>
              <a:t>Electricity losses were attributed to theft,  vandalism,  faulty meters and </a:t>
            </a:r>
            <a:r>
              <a:rPr lang="en-ZA" sz="2000" dirty="0" smtClean="0">
                <a:latin typeface="Times New Roman" panose="02020603050405020304" pitchFamily="18" charset="0"/>
                <a:cs typeface="Times New Roman" panose="02020603050405020304" pitchFamily="18" charset="0"/>
              </a:rPr>
              <a:t>variances </a:t>
            </a:r>
            <a:r>
              <a:rPr lang="en-ZA" sz="2000" dirty="0">
                <a:latin typeface="Times New Roman" panose="02020603050405020304" pitchFamily="18" charset="0"/>
                <a:cs typeface="Times New Roman" panose="02020603050405020304" pitchFamily="18" charset="0"/>
              </a:rPr>
              <a:t>in monthly consumption estimates</a:t>
            </a:r>
            <a:r>
              <a:rPr lang="en-ZA" sz="2000" dirty="0" smtClean="0">
                <a:latin typeface="Times New Roman" panose="02020603050405020304" pitchFamily="18" charset="0"/>
                <a:cs typeface="Times New Roman" panose="02020603050405020304" pitchFamily="18" charset="0"/>
              </a:rPr>
              <a:t>. </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A more detailed analysis is provided below.</a:t>
            </a: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32159" y="608488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26</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10565" y="580827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299706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851027"/>
          </a:xfrm>
          <a:solidFill>
            <a:schemeClr val="bg1">
              <a:lumMod val="85000"/>
            </a:schemeClr>
          </a:solidFill>
        </p:spPr>
        <p:txBody>
          <a:bodyPr>
            <a:noAutofit/>
          </a:bodyPr>
          <a:lstStyle/>
          <a:p>
            <a:pPr algn="ctr">
              <a:defRPr/>
            </a:pPr>
            <a:r>
              <a:rPr lang="en-ZA" sz="2800" b="1" cap="all" dirty="0">
                <a:latin typeface="Times New Roman" pitchFamily="18" charset="0"/>
                <a:cs typeface="Times New Roman" pitchFamily="18" charset="0"/>
              </a:rPr>
              <a:t>Line and distribution losses: water and electricity</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07000" y="6189841"/>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27</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853468"/>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308299" y="1153044"/>
            <a:ext cx="6527401" cy="2975336"/>
          </a:xfrm>
          <a:prstGeom prst="rect">
            <a:avLst/>
          </a:prstGeom>
        </p:spPr>
      </p:pic>
    </p:spTree>
    <p:extLst>
      <p:ext uri="{BB962C8B-B14F-4D97-AF65-F5344CB8AC3E}">
        <p14:creationId xmlns:p14="http://schemas.microsoft.com/office/powerpoint/2010/main" xmlns="" val="20608406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83661"/>
          </a:xfrm>
          <a:solidFill>
            <a:schemeClr val="bg1">
              <a:lumMod val="85000"/>
            </a:schemeClr>
          </a:solidFill>
        </p:spPr>
        <p:txBody>
          <a:bodyPr>
            <a:noAutofit/>
          </a:bodyPr>
          <a:lstStyle/>
          <a:p>
            <a:pPr algn="ctr">
              <a:defRPr/>
            </a:pPr>
            <a:r>
              <a:rPr lang="en-ZA" sz="2400" b="1" cap="all" dirty="0">
                <a:latin typeface="Times New Roman" pitchFamily="18" charset="0"/>
                <a:cs typeface="Times New Roman" pitchFamily="18" charset="0"/>
              </a:rPr>
              <a:t>Line and distribution losses: water and electricity</a:t>
            </a:r>
            <a:endParaRPr lang="en-US" sz="24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32159" y="619242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28</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85864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78025" y="851027"/>
            <a:ext cx="4494731" cy="2281548"/>
          </a:xfrm>
          <a:prstGeom prst="rect">
            <a:avLst/>
          </a:prstGeom>
        </p:spPr>
      </p:pic>
      <p:pic>
        <p:nvPicPr>
          <p:cNvPr id="4" name="Picture 3"/>
          <p:cNvPicPr>
            <a:picLocks noChangeAspect="1"/>
          </p:cNvPicPr>
          <p:nvPr/>
        </p:nvPicPr>
        <p:blipFill>
          <a:blip r:embed="rId5" cstate="print"/>
          <a:stretch>
            <a:fillRect/>
          </a:stretch>
        </p:blipFill>
        <p:spPr>
          <a:xfrm>
            <a:off x="4463409" y="3199940"/>
            <a:ext cx="4218391" cy="2235534"/>
          </a:xfrm>
          <a:prstGeom prst="rect">
            <a:avLst/>
          </a:prstGeom>
        </p:spPr>
      </p:pic>
    </p:spTree>
    <p:extLst>
      <p:ext uri="{BB962C8B-B14F-4D97-AF65-F5344CB8AC3E}">
        <p14:creationId xmlns:p14="http://schemas.microsoft.com/office/powerpoint/2010/main" xmlns="" val="4059884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2600" b="1" cap="all" dirty="0" smtClean="0">
                <a:latin typeface="Times New Roman" pitchFamily="18" charset="0"/>
                <a:cs typeface="Times New Roman" pitchFamily="18" charset="0"/>
              </a:rPr>
              <a:t>SALARIES AND ALLOWANCES VS. EQUITABLE SHARE</a:t>
            </a:r>
            <a:endParaRPr lang="en-US" sz="26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614158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29</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84430" y="590400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1170210" y="965473"/>
            <a:ext cx="6520951" cy="995867"/>
          </a:xfrm>
          <a:prstGeom prst="rect">
            <a:avLst/>
          </a:prstGeom>
        </p:spPr>
      </p:pic>
      <p:pic>
        <p:nvPicPr>
          <p:cNvPr id="5" name="Picture 4"/>
          <p:cNvPicPr>
            <a:picLocks noChangeAspect="1"/>
          </p:cNvPicPr>
          <p:nvPr/>
        </p:nvPicPr>
        <p:blipFill>
          <a:blip r:embed="rId5" cstate="print"/>
          <a:stretch>
            <a:fillRect/>
          </a:stretch>
        </p:blipFill>
        <p:spPr>
          <a:xfrm>
            <a:off x="2047663" y="2342014"/>
            <a:ext cx="5493873" cy="2881835"/>
          </a:xfrm>
          <a:prstGeom prst="rect">
            <a:avLst/>
          </a:prstGeom>
        </p:spPr>
      </p:pic>
    </p:spTree>
    <p:extLst>
      <p:ext uri="{BB962C8B-B14F-4D97-AF65-F5344CB8AC3E}">
        <p14:creationId xmlns:p14="http://schemas.microsoft.com/office/powerpoint/2010/main" xmlns="" val="33968856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312738" y="199176"/>
            <a:ext cx="8443912" cy="5977787"/>
          </a:xfrm>
        </p:spPr>
        <p:txBody>
          <a:bodyPr>
            <a:normAutofit/>
          </a:bodyPr>
          <a:lstStyle/>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PART A:</a:t>
            </a: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MANGAUNG METROPOLITAN MUNICIPALITY</a:t>
            </a: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p:txBody>
      </p:sp>
      <p:sp>
        <p:nvSpPr>
          <p:cNvPr id="108547" name="Slide Number Placeholder 2"/>
          <p:cNvSpPr>
            <a:spLocks noGrp="1"/>
          </p:cNvSpPr>
          <p:nvPr>
            <p:ph type="sldNum" sz="quarter" idx="11"/>
          </p:nvPr>
        </p:nvSpPr>
        <p:spPr>
          <a:xfrm>
            <a:off x="6705600" y="5867400"/>
            <a:ext cx="2051050" cy="309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pPr>
            <a:fld id="{515A99DF-829A-4349-9286-6480ED23DD20}" type="slidenum">
              <a:rPr lang="en-GB" sz="1200" b="1" smtClean="0">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pPr>
              <a:t>3</a:t>
            </a:fld>
            <a:endParaRPr lang="en-GB" sz="1200" b="1" dirty="0" smtClean="0">
              <a:solidFill>
                <a:schemeClr val="tx1"/>
              </a:solidFill>
              <a:latin typeface="+mn-lt"/>
              <a:cs typeface="Times New Roman" panose="02020603050405020304" pitchFamily="18" charset="0"/>
            </a:endParaRPr>
          </a:p>
        </p:txBody>
      </p:sp>
      <p:pic>
        <p:nvPicPr>
          <p:cNvPr id="108548"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6648" y="5512869"/>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63568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ctr">
              <a:defRPr/>
            </a:pPr>
            <a:r>
              <a:rPr lang="en-ZA" sz="3600" b="1" cap="all" dirty="0" smtClean="0">
                <a:latin typeface="Times New Roman" pitchFamily="18" charset="0"/>
                <a:cs typeface="Times New Roman" pitchFamily="18" charset="0"/>
              </a:rPr>
              <a:t>SUPPLY CHAIN MANAGEMENT</a:t>
            </a:r>
            <a:endParaRPr lang="en-US" sz="36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Some goods and services with a transaction value below R 200,000 were procured without obtaining the required quotations.</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Sufficient appropriate audit evidence could not be obtained in some instances that quotations were only accepted from and contracts were awarded only to bidders who had submitted a declaration on whether they were employed by the state or connected to any person employed by the state.</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Sufficient appropriate audit evidence could not in all instances be obtained that quotations were only accepted from and contracts were awarded only to bidders whose tax matters had been declared by the South African Revenue Service to be in order.</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Some contracts were awarded to bidders other than those recommended by the bid evaluation committee without ratification by the accounting officer.</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Some contractors were awarded to bidders based on preference points that were not calculated in accordance with the requirements of the Preferential Procurement Policy Framework Act (PPPFA)</a:t>
            </a: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19674" y="6166724"/>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30</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9883" y="5855615"/>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498861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ctr">
              <a:defRPr/>
            </a:pPr>
            <a:r>
              <a:rPr lang="en-ZA" sz="3600" b="1" cap="all" dirty="0" smtClean="0">
                <a:latin typeface="Times New Roman" pitchFamily="18" charset="0"/>
                <a:cs typeface="Times New Roman" pitchFamily="18" charset="0"/>
              </a:rPr>
              <a:t>SUPPLY CHAIN MANAGEMENT (cont.)</a:t>
            </a:r>
            <a:endParaRPr lang="en-US" sz="36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Some contracts were awarded to bidders that did not score the highest points in the evaluation process,  as required by the PPPFA and Preferential Procurement Regulations.</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Some contracts were awarded to bidders based on prequalification criteria that differed from those stipulated in the original invitation for bidding.</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Some construction contracts were awarded to a contractor that did not qualify for the contract in accordance with the Construction Industry Development Board of South Africa.</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The performance of some contractors or services were not monitored on a monthly basis,  as required by the MFMA.  Similar non-compliance was reported in the previous year.</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The contract performance and monitoring measures and methods were not sufficient to ensure effective contract management,  as required by the MFMA.  Similar non-compliance was reported in the previous year. </a:t>
            </a: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32159" y="610634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31</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80827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94808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6615"/>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EXPENDITURE CLASSIFICATIONS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17025" y="627965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32</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95064" y="590825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cstate="print"/>
          <a:stretch>
            <a:fillRect/>
          </a:stretch>
        </p:blipFill>
        <p:spPr>
          <a:xfrm>
            <a:off x="1163524" y="2471935"/>
            <a:ext cx="6961808" cy="2920976"/>
          </a:xfrm>
          <a:prstGeom prst="rect">
            <a:avLst/>
          </a:prstGeom>
        </p:spPr>
      </p:pic>
      <p:pic>
        <p:nvPicPr>
          <p:cNvPr id="7" name="Picture 6"/>
          <p:cNvPicPr>
            <a:picLocks noChangeAspect="1"/>
          </p:cNvPicPr>
          <p:nvPr/>
        </p:nvPicPr>
        <p:blipFill>
          <a:blip r:embed="rId5" cstate="print"/>
          <a:stretch>
            <a:fillRect/>
          </a:stretch>
        </p:blipFill>
        <p:spPr>
          <a:xfrm>
            <a:off x="1163524" y="1058475"/>
            <a:ext cx="6682201" cy="1011811"/>
          </a:xfrm>
          <a:prstGeom prst="rect">
            <a:avLst/>
          </a:prstGeom>
        </p:spPr>
      </p:pic>
    </p:spTree>
    <p:extLst>
      <p:ext uri="{BB962C8B-B14F-4D97-AF65-F5344CB8AC3E}">
        <p14:creationId xmlns:p14="http://schemas.microsoft.com/office/powerpoint/2010/main" xmlns="" val="42190936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ctr">
              <a:defRPr/>
            </a:pPr>
            <a:r>
              <a:rPr lang="en-ZA" sz="3200" b="1" cap="all" dirty="0" smtClean="0">
                <a:latin typeface="Times New Roman" pitchFamily="18" charset="0"/>
                <a:cs typeface="Times New Roman" pitchFamily="18" charset="0"/>
              </a:rPr>
              <a:t>EXPENDITURE CLASSIFICATIONS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2500" dirty="0" smtClean="0">
                <a:latin typeface="Times New Roman" panose="02020603050405020304" pitchFamily="18" charset="0"/>
                <a:cs typeface="Times New Roman" panose="02020603050405020304" pitchFamily="18" charset="0"/>
              </a:rPr>
              <a:t>Unauthorised expenditure in 2018/19 were mainly caused by poor financial discipline and overspending of the approved budget.</a:t>
            </a:r>
          </a:p>
          <a:p>
            <a:pPr marL="361950" lvl="0" indent="-361950" algn="just">
              <a:lnSpc>
                <a:spcPct val="100000"/>
              </a:lnSpc>
              <a:spcBef>
                <a:spcPts val="0"/>
              </a:spcBef>
            </a:pPr>
            <a:r>
              <a:rPr lang="en-ZA" sz="2500" dirty="0" smtClean="0">
                <a:latin typeface="Times New Roman" panose="02020603050405020304" pitchFamily="18" charset="0"/>
                <a:cs typeface="Times New Roman" panose="02020603050405020304" pitchFamily="18" charset="0"/>
              </a:rPr>
              <a:t>Irregular expenditure were incomplete and under-stated in 2018/19.  Most irregular expenditure emanated from bids that were adjudicated by a Committee not meeting the requirements of SCM Regulation 29(2).</a:t>
            </a:r>
          </a:p>
          <a:p>
            <a:pPr marL="361950" lvl="0" indent="-361950" algn="just">
              <a:lnSpc>
                <a:spcPct val="100000"/>
              </a:lnSpc>
              <a:spcBef>
                <a:spcPts val="0"/>
              </a:spcBef>
            </a:pPr>
            <a:r>
              <a:rPr lang="en-ZA" sz="2500" dirty="0">
                <a:latin typeface="Times New Roman" panose="02020603050405020304" pitchFamily="18" charset="0"/>
                <a:cs typeface="Times New Roman" panose="02020603050405020304" pitchFamily="18" charset="0"/>
              </a:rPr>
              <a:t>In Note 61 to the Audited Consolidated 2018/19 Annual Financial Statements,  the AGSA reported that after financial year end Council resolved on 30 August 2019 to write off Irregular Expenditure of R 336,548,786 as irrecoverable.</a:t>
            </a:r>
          </a:p>
          <a:p>
            <a:pPr marL="361950" lvl="0" indent="-361950" algn="just">
              <a:lnSpc>
                <a:spcPct val="100000"/>
              </a:lnSpc>
              <a:spcBef>
                <a:spcPts val="0"/>
              </a:spcBef>
            </a:pPr>
            <a:r>
              <a:rPr lang="en-ZA" sz="2500" dirty="0" smtClean="0">
                <a:latin typeface="Times New Roman" panose="02020603050405020304" pitchFamily="18" charset="0"/>
                <a:cs typeface="Times New Roman" panose="02020603050405020304" pitchFamily="18" charset="0"/>
              </a:rPr>
              <a:t>Fruitless and Wasteful expenditure relates mainly to penalties and interest charged on late payment of suppliers.</a:t>
            </a:r>
          </a:p>
          <a:p>
            <a:pPr marL="361950" lvl="0" indent="-361950" algn="just">
              <a:lnSpc>
                <a:spcPct val="100000"/>
              </a:lnSpc>
              <a:spcBef>
                <a:spcPts val="0"/>
              </a:spcBef>
            </a:pPr>
            <a:endParaRPr lang="en-ZA" sz="25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5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5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5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5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61477" y="618229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33</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9883" y="5865998"/>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581296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ctr">
              <a:defRPr/>
            </a:pPr>
            <a:r>
              <a:rPr lang="en-ZA" sz="4000" b="1" cap="all" dirty="0" smtClean="0">
                <a:latin typeface="Times New Roman" pitchFamily="18" charset="0"/>
                <a:cs typeface="Times New Roman" pitchFamily="18" charset="0"/>
              </a:rPr>
              <a:t>Consequence management</a:t>
            </a:r>
            <a:endParaRPr lang="en-US" sz="40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3200" dirty="0" smtClean="0">
                <a:latin typeface="Times New Roman" panose="02020603050405020304" pitchFamily="18" charset="0"/>
                <a:cs typeface="Times New Roman" panose="02020603050405020304" pitchFamily="18" charset="0"/>
              </a:rPr>
              <a:t>Contrary to MFMA sec 32(2)(b) no investigations were conducted to determine if any person was liable for Irregular,  Fruitless and Wasteful Expenditure.</a:t>
            </a:r>
          </a:p>
          <a:p>
            <a:pPr marL="361950" lvl="0" indent="-361950" algn="just">
              <a:lnSpc>
                <a:spcPct val="100000"/>
              </a:lnSpc>
              <a:spcBef>
                <a:spcPts val="0"/>
              </a:spcBef>
            </a:pPr>
            <a:endParaRPr lang="en-ZA" sz="32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32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32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32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32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04007" y="611870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34</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2413" y="586046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093981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17695"/>
            <a:ext cx="9144000" cy="1059542"/>
          </a:xfrm>
          <a:solidFill>
            <a:schemeClr val="bg1">
              <a:lumMod val="85000"/>
            </a:schemeClr>
          </a:solidFill>
        </p:spPr>
        <p:txBody>
          <a:bodyPr>
            <a:noAutofit/>
          </a:bodyPr>
          <a:lstStyle/>
          <a:p>
            <a:pPr algn="just">
              <a:defRPr/>
            </a:pPr>
            <a:r>
              <a:rPr lang="en-ZA" sz="3200" b="1" cap="all" dirty="0" smtClean="0">
                <a:latin typeface="Times New Roman" pitchFamily="18" charset="0"/>
                <a:cs typeface="Times New Roman" pitchFamily="18" charset="0"/>
              </a:rPr>
              <a:t>Audit outcomes and internal control deficiencies in 2018/19</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941847"/>
            <a:ext cx="8762338" cy="5143042"/>
          </a:xfrm>
        </p:spPr>
        <p:txBody>
          <a:bodyPr>
            <a:noAutofit/>
          </a:bodyPr>
          <a:lstStyle/>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Leadership did not in all cases establish adequate mechanisms to hold individuals accountable where internal controls relating to financial reporting,  performance information and compliance were not adhered to.</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Management did not ensure that internal control processes were adequately designed and implemented to ensure proper planning and cost-effective procurement in certain instances and to prevent non-compliance with SCM requirements.  This resulted in repeat non-compliance with procurement legislation and excessive irregular expenditure.</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There was lack of adequate oversight and review by the project management unit to ensure that adequate supporting documentation was obtained from the external appointed consultants and engineers for each project.</a:t>
            </a: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90612" y="628888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35</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69018" y="605155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394234" y="1091595"/>
            <a:ext cx="5585988" cy="1189877"/>
          </a:xfrm>
          <a:prstGeom prst="rect">
            <a:avLst/>
          </a:prstGeom>
        </p:spPr>
      </p:pic>
    </p:spTree>
    <p:extLst>
      <p:ext uri="{BB962C8B-B14F-4D97-AF65-F5344CB8AC3E}">
        <p14:creationId xmlns:p14="http://schemas.microsoft.com/office/powerpoint/2010/main" xmlns="" val="29700303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0851"/>
            <a:ext cx="9144000" cy="840176"/>
          </a:xfrm>
          <a:solidFill>
            <a:schemeClr val="bg1">
              <a:lumMod val="85000"/>
            </a:schemeClr>
          </a:solidFill>
        </p:spPr>
        <p:txBody>
          <a:bodyPr>
            <a:noAutofit/>
          </a:bodyPr>
          <a:lstStyle/>
          <a:p>
            <a:pPr algn="just">
              <a:defRPr/>
            </a:pPr>
            <a:r>
              <a:rPr lang="en-ZA" sz="3200" b="1" cap="all" dirty="0" smtClean="0">
                <a:latin typeface="Times New Roman" pitchFamily="18" charset="0"/>
                <a:cs typeface="Times New Roman" pitchFamily="18" charset="0"/>
              </a:rPr>
              <a:t>Audit outcomes and internal control deficiencies in 2018/19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There were delays in the submission of bid documentation such as the declaration of interests,  minutes of meetings,  sub-contracted detail,  winning bidder files and tax clearance certificates that were requested during the audit process.</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Management did not prepare accurate and complete financial and performance reports that were supported and evidence by reliable reports and information due to the lack of monthly reconciliations and weak internal controls over processing transactions and safeguarding supporting documents.</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Leadership’s lack of accountability for sound financial management and unwillingness to budget for non-cash items had a negative impact on the Municipality’s financial sustainability and resulted in overspending of the budget and unauthorised expenditure not being prevented in the current and previous financial years.</a:t>
            </a: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32159" y="617399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36</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2692" y="586046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296787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851027"/>
          </a:xfrm>
          <a:solidFill>
            <a:schemeClr val="bg1">
              <a:lumMod val="85000"/>
            </a:schemeClr>
          </a:solidFill>
        </p:spPr>
        <p:txBody>
          <a:bodyPr>
            <a:noAutofit/>
          </a:bodyPr>
          <a:lstStyle/>
          <a:p>
            <a:pPr algn="ctr">
              <a:defRPr/>
            </a:pPr>
            <a:r>
              <a:rPr lang="en-ZA" sz="3200" b="1" cap="all" dirty="0" smtClean="0">
                <a:latin typeface="Times New Roman" pitchFamily="18" charset="0"/>
                <a:cs typeface="Times New Roman" pitchFamily="18" charset="0"/>
              </a:rPr>
              <a:t>Governance and oversight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32159" y="612063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37</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71780" y="581071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305074" y="1158561"/>
            <a:ext cx="6533851" cy="2088734"/>
          </a:xfrm>
          <a:prstGeom prst="rect">
            <a:avLst/>
          </a:prstGeom>
        </p:spPr>
      </p:pic>
    </p:spTree>
    <p:extLst>
      <p:ext uri="{BB962C8B-B14F-4D97-AF65-F5344CB8AC3E}">
        <p14:creationId xmlns:p14="http://schemas.microsoft.com/office/powerpoint/2010/main" xmlns="" val="1120463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6615"/>
            <a:ext cx="9144000" cy="715617"/>
          </a:xfrm>
          <a:solidFill>
            <a:schemeClr val="bg1">
              <a:lumMod val="85000"/>
            </a:schemeClr>
          </a:solidFill>
        </p:spPr>
        <p:txBody>
          <a:bodyPr>
            <a:noAutofit/>
          </a:bodyPr>
          <a:lstStyle/>
          <a:p>
            <a:pPr algn="ctr">
              <a:defRPr/>
            </a:pPr>
            <a:r>
              <a:rPr lang="en-US" sz="2400" b="1" cap="all" dirty="0" smtClean="0">
                <a:latin typeface="Times New Roman" pitchFamily="18" charset="0"/>
                <a:cs typeface="Times New Roman" pitchFamily="18" charset="0"/>
              </a:rPr>
              <a:t>CONSUMER DEBTORS AND IMPAIRMENTS</a:t>
            </a:r>
            <a:endParaRPr lang="en-US" sz="24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38</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05696" y="590825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print"/>
          <a:stretch>
            <a:fillRect/>
          </a:stretch>
        </p:blipFill>
        <p:spPr>
          <a:xfrm>
            <a:off x="529991" y="721832"/>
            <a:ext cx="8062501" cy="2168874"/>
          </a:xfrm>
          <a:prstGeom prst="rect">
            <a:avLst/>
          </a:prstGeom>
        </p:spPr>
      </p:pic>
      <p:sp>
        <p:nvSpPr>
          <p:cNvPr id="8" name="TextBox 7"/>
          <p:cNvSpPr txBox="1"/>
          <p:nvPr/>
        </p:nvSpPr>
        <p:spPr>
          <a:xfrm>
            <a:off x="372141" y="3395050"/>
            <a:ext cx="8220352" cy="1754326"/>
          </a:xfrm>
          <a:prstGeom prst="rect">
            <a:avLst/>
          </a:prstGeom>
          <a:noFill/>
        </p:spPr>
        <p:txBody>
          <a:bodyPr wrap="square" rtlCol="0">
            <a:spAutoFit/>
          </a:bodyPr>
          <a:lstStyle/>
          <a:p>
            <a:pPr marL="285750" indent="-285750" algn="just">
              <a:buFont typeface="Arial" panose="020B0604020202020204" pitchFamily="34" charset="0"/>
              <a:buChar char="•"/>
            </a:pPr>
            <a:r>
              <a:rPr lang="en-ZA" dirty="0" smtClean="0">
                <a:latin typeface="Times New Roman" panose="02020603050405020304" pitchFamily="18" charset="0"/>
                <a:cs typeface="Times New Roman" panose="02020603050405020304" pitchFamily="18" charset="0"/>
              </a:rPr>
              <a:t>In the 2015/16 financial year management made a provision for the impairment (write-off) of consumer debt and other revenue to the amount of R 2,639,474,261.  However,  in the 2018/19 financial year consumer debt and other revenue were impaired by R 3,552,460,833.  This implies an increase of R 912,986,572 (35%).</a:t>
            </a:r>
          </a:p>
          <a:p>
            <a:pPr marL="285750" indent="-285750" algn="just">
              <a:buFont typeface="Arial" panose="020B0604020202020204" pitchFamily="34" charset="0"/>
              <a:buChar char="•"/>
            </a:pPr>
            <a:r>
              <a:rPr lang="en-ZA" dirty="0" smtClean="0">
                <a:latin typeface="Times New Roman" panose="02020603050405020304" pitchFamily="18" charset="0"/>
                <a:cs typeface="Times New Roman" panose="02020603050405020304" pitchFamily="18" charset="0"/>
              </a:rPr>
              <a:t>An effective system of internal control for fines revenue was not in place, as required by the MFMA.</a:t>
            </a:r>
            <a:endParaRPr lang="en-Z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101509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6615"/>
            <a:ext cx="9144000" cy="715617"/>
          </a:xfrm>
          <a:solidFill>
            <a:schemeClr val="bg1">
              <a:lumMod val="85000"/>
            </a:schemeClr>
          </a:solidFill>
        </p:spPr>
        <p:txBody>
          <a:bodyPr>
            <a:noAutofit/>
          </a:bodyPr>
          <a:lstStyle/>
          <a:p>
            <a:pPr algn="ctr">
              <a:defRPr/>
            </a:pPr>
            <a:r>
              <a:rPr lang="en-US" sz="2600" b="1" cap="all" dirty="0" smtClean="0">
                <a:latin typeface="Times New Roman" pitchFamily="18" charset="0"/>
                <a:cs typeface="Times New Roman" pitchFamily="18" charset="0"/>
              </a:rPr>
              <a:t>CONSUMBER DEBTORS AND IMPAIRMENTS (CONT.)</a:t>
            </a:r>
            <a:endParaRPr lang="en-US" sz="26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39</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05696" y="586116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552112" y="1296532"/>
            <a:ext cx="8039775" cy="3609394"/>
          </a:xfrm>
          <a:prstGeom prst="rect">
            <a:avLst/>
          </a:prstGeom>
        </p:spPr>
      </p:pic>
    </p:spTree>
    <p:extLst>
      <p:ext uri="{BB962C8B-B14F-4D97-AF65-F5344CB8AC3E}">
        <p14:creationId xmlns:p14="http://schemas.microsoft.com/office/powerpoint/2010/main" xmlns="" val="5654242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932507"/>
          </a:xfrm>
          <a:solidFill>
            <a:schemeClr val="bg1">
              <a:lumMod val="85000"/>
            </a:schemeClr>
          </a:solidFill>
        </p:spPr>
        <p:txBody>
          <a:bodyPr>
            <a:noAutofit/>
          </a:bodyPr>
          <a:lstStyle/>
          <a:p>
            <a:pPr algn="just">
              <a:defRPr/>
            </a:pPr>
            <a:r>
              <a:rPr lang="en-US" sz="2800" b="1" cap="all" dirty="0" smtClean="0">
                <a:latin typeface="Times New Roman" pitchFamily="18" charset="0"/>
                <a:cs typeface="Times New Roman" pitchFamily="18" charset="0"/>
              </a:rPr>
              <a:t>FINANCIAL VIABILITY / SUSTAINABILITY: WHAT DOES IT MEAN?</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995881"/>
            <a:ext cx="8762338" cy="5089007"/>
          </a:xfrm>
        </p:spPr>
        <p:txBody>
          <a:bodyPr>
            <a:noAutofit/>
          </a:bodyPr>
          <a:lstStyle/>
          <a:p>
            <a:pPr marL="361950" lvl="0" indent="-361950" algn="just">
              <a:lnSpc>
                <a:spcPct val="100000"/>
              </a:lnSpc>
              <a:spcBef>
                <a:spcPts val="0"/>
              </a:spcBef>
            </a:pPr>
            <a:r>
              <a:rPr lang="en-ZA" sz="1800" dirty="0" smtClean="0">
                <a:latin typeface="Times New Roman" panose="02020603050405020304" pitchFamily="18" charset="0"/>
                <a:cs typeface="Times New Roman" panose="02020603050405020304" pitchFamily="18" charset="0"/>
              </a:rPr>
              <a:t>In simplistic terms a financially viable institution implies an ability to continuously achieve operational objectives,  meet obligations and grow over the long term. </a:t>
            </a:r>
          </a:p>
          <a:p>
            <a:pPr marL="361950" lvl="0" indent="-361950" algn="just">
              <a:lnSpc>
                <a:spcPct val="100000"/>
              </a:lnSpc>
              <a:spcBef>
                <a:spcPts val="0"/>
              </a:spcBef>
            </a:pPr>
            <a:r>
              <a:rPr lang="en-ZA" sz="1800" dirty="0" smtClean="0">
                <a:latin typeface="Times New Roman" panose="02020603050405020304" pitchFamily="18" charset="0"/>
                <a:cs typeface="Times New Roman" panose="02020603050405020304" pitchFamily="18" charset="0"/>
              </a:rPr>
              <a:t>In narrower context Municipalities are funded by the tax payer.  Accountable and transparent and effective / efficient Local Government is a Constitutional imperative. </a:t>
            </a:r>
          </a:p>
          <a:p>
            <a:pPr marL="361950" lvl="0" indent="-361950" algn="just">
              <a:lnSpc>
                <a:spcPct val="100000"/>
              </a:lnSpc>
              <a:spcBef>
                <a:spcPts val="0"/>
              </a:spcBef>
            </a:pPr>
            <a:r>
              <a:rPr lang="en-ZA" sz="1800" dirty="0" smtClean="0">
                <a:latin typeface="Times New Roman" panose="02020603050405020304" pitchFamily="18" charset="0"/>
                <a:cs typeface="Times New Roman" panose="02020603050405020304" pitchFamily="18" charset="0"/>
              </a:rPr>
              <a:t>To meet this Constitutional imperative,  Municipalities should be functional,  sustainable and viable.</a:t>
            </a:r>
          </a:p>
          <a:p>
            <a:pPr marL="361950" lvl="0" indent="-361950" algn="just">
              <a:lnSpc>
                <a:spcPct val="100000"/>
              </a:lnSpc>
              <a:spcBef>
                <a:spcPts val="0"/>
              </a:spcBef>
            </a:pPr>
            <a:r>
              <a:rPr lang="en-ZA" sz="1800" dirty="0" smtClean="0">
                <a:latin typeface="Times New Roman" panose="02020603050405020304" pitchFamily="18" charset="0"/>
                <a:cs typeface="Times New Roman" panose="02020603050405020304" pitchFamily="18" charset="0"/>
              </a:rPr>
              <a:t>Functionality implies;</a:t>
            </a:r>
          </a:p>
          <a:p>
            <a:pPr marL="704850" lvl="0" indent="-342900" algn="just">
              <a:lnSpc>
                <a:spcPct val="100000"/>
              </a:lnSpc>
              <a:spcBef>
                <a:spcPts val="0"/>
              </a:spcBef>
              <a:buFontTx/>
              <a:buChar char="-"/>
            </a:pPr>
            <a:r>
              <a:rPr lang="en-ZA" sz="1800" dirty="0" smtClean="0">
                <a:latin typeface="Times New Roman" panose="02020603050405020304" pitchFamily="18" charset="0"/>
                <a:cs typeface="Times New Roman" panose="02020603050405020304" pitchFamily="18" charset="0"/>
              </a:rPr>
              <a:t>Satisfaction amongst Constituents.</a:t>
            </a:r>
          </a:p>
          <a:p>
            <a:pPr marL="704850" lvl="0" indent="-342900" algn="just">
              <a:lnSpc>
                <a:spcPct val="100000"/>
              </a:lnSpc>
              <a:spcBef>
                <a:spcPts val="0"/>
              </a:spcBef>
              <a:buFontTx/>
              <a:buChar char="-"/>
            </a:pPr>
            <a:r>
              <a:rPr lang="en-ZA" sz="1800" dirty="0" smtClean="0">
                <a:latin typeface="Times New Roman" panose="02020603050405020304" pitchFamily="18" charset="0"/>
                <a:cs typeface="Times New Roman" panose="02020603050405020304" pitchFamily="18" charset="0"/>
              </a:rPr>
              <a:t>Sound and stable institutional management.</a:t>
            </a:r>
          </a:p>
          <a:p>
            <a:pPr marL="704850" lvl="0" indent="-342900" algn="just">
              <a:lnSpc>
                <a:spcPct val="100000"/>
              </a:lnSpc>
              <a:spcBef>
                <a:spcPts val="0"/>
              </a:spcBef>
              <a:buFontTx/>
              <a:buChar char="-"/>
              <a:tabLst>
                <a:tab pos="90488" algn="l"/>
              </a:tabLst>
            </a:pPr>
            <a:r>
              <a:rPr lang="en-ZA" sz="1800" dirty="0" smtClean="0">
                <a:latin typeface="Times New Roman" panose="02020603050405020304" pitchFamily="18" charset="0"/>
                <a:cs typeface="Times New Roman" panose="02020603050405020304" pitchFamily="18" charset="0"/>
              </a:rPr>
              <a:t>Accountable and transparent allocation and  use of financial and other resources.</a:t>
            </a:r>
          </a:p>
          <a:p>
            <a:pPr marL="704850" lvl="0" indent="-342900" algn="just">
              <a:lnSpc>
                <a:spcPct val="100000"/>
              </a:lnSpc>
              <a:spcBef>
                <a:spcPts val="0"/>
              </a:spcBef>
              <a:buFontTx/>
              <a:buChar char="-"/>
              <a:tabLst>
                <a:tab pos="90488" algn="l"/>
              </a:tabLst>
            </a:pPr>
            <a:r>
              <a:rPr lang="en-ZA" sz="1800" dirty="0" smtClean="0">
                <a:latin typeface="Times New Roman" panose="02020603050405020304" pitchFamily="18" charset="0"/>
                <a:cs typeface="Times New Roman" panose="02020603050405020304" pitchFamily="18" charset="0"/>
              </a:rPr>
              <a:t>Consumer satisfaction with Service Delivery.</a:t>
            </a:r>
          </a:p>
          <a:p>
            <a:pPr marL="704850" lvl="0" indent="-342900" algn="just">
              <a:lnSpc>
                <a:spcPct val="100000"/>
              </a:lnSpc>
              <a:spcBef>
                <a:spcPts val="0"/>
              </a:spcBef>
              <a:buFontTx/>
              <a:buChar char="-"/>
              <a:tabLst>
                <a:tab pos="90488" algn="l"/>
              </a:tabLst>
            </a:pPr>
            <a:r>
              <a:rPr lang="en-ZA" sz="1800" dirty="0" smtClean="0">
                <a:latin typeface="Times New Roman" panose="02020603050405020304" pitchFamily="18" charset="0"/>
                <a:cs typeface="Times New Roman" panose="02020603050405020304" pitchFamily="18" charset="0"/>
              </a:rPr>
              <a:t>A democratic and value driven system of governance,  public participation and consultation.</a:t>
            </a:r>
          </a:p>
          <a:p>
            <a:pPr marL="704850" lvl="0" indent="-342900" algn="just">
              <a:lnSpc>
                <a:spcPct val="100000"/>
              </a:lnSpc>
              <a:spcBef>
                <a:spcPts val="0"/>
              </a:spcBef>
              <a:buFontTx/>
              <a:buChar char="-"/>
              <a:tabLst>
                <a:tab pos="90488" algn="l"/>
              </a:tabLst>
            </a:pPr>
            <a:r>
              <a:rPr lang="en-ZA" sz="1800" dirty="0" smtClean="0">
                <a:latin typeface="Times New Roman" panose="02020603050405020304" pitchFamily="18" charset="0"/>
                <a:cs typeface="Times New Roman" panose="02020603050405020304" pitchFamily="18" charset="0"/>
              </a:rPr>
              <a:t>In all of the above Political Stability takes the centre stage.</a:t>
            </a:r>
            <a:endParaRPr lang="en-ZA" sz="1800" dirty="0">
              <a:latin typeface="Times New Roman" panose="02020603050405020304" pitchFamily="18" charset="0"/>
              <a:cs typeface="Times New Roman" panose="02020603050405020304" pitchFamily="18" charset="0"/>
            </a:endParaRPr>
          </a:p>
          <a:p>
            <a:pPr marL="0" lvl="0" indent="0" algn="just">
              <a:lnSpc>
                <a:spcPct val="100000"/>
              </a:lnSpc>
              <a:spcBef>
                <a:spcPts val="0"/>
              </a:spcBef>
              <a:buNone/>
            </a:pPr>
            <a:endParaRPr lang="en-ZA" sz="18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9095" y="578313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4</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16206" y="5549901"/>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352879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ctr">
              <a:defRPr/>
            </a:pPr>
            <a:r>
              <a:rPr lang="en-ZA" sz="2800" b="1" cap="all" dirty="0" smtClean="0">
                <a:latin typeface="Times New Roman" pitchFamily="18" charset="0"/>
                <a:cs typeface="Times New Roman" pitchFamily="18" charset="0"/>
              </a:rPr>
              <a:t>Consumer DEBTORS AND IMPAIRMENTS (CONT.)</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361950" lvl="0" indent="-361950" algn="just">
              <a:lnSpc>
                <a:spcPct val="100000"/>
              </a:lnSpc>
              <a:spcBef>
                <a:spcPts val="0"/>
              </a:spcBef>
            </a:pPr>
            <a:r>
              <a:rPr lang="en-ZA" sz="2400" dirty="0" smtClean="0">
                <a:latin typeface="Times New Roman" panose="02020603050405020304" pitchFamily="18" charset="0"/>
                <a:cs typeface="Times New Roman" panose="02020603050405020304" pitchFamily="18" charset="0"/>
              </a:rPr>
              <a:t>In respect of the 2015/16 financial year Council wrote off consumer debt and other receivables of R 265,432,204 prior to amalgamation.</a:t>
            </a:r>
          </a:p>
          <a:p>
            <a:pPr marL="361950" lvl="0" indent="-361950" algn="just">
              <a:lnSpc>
                <a:spcPct val="100000"/>
              </a:lnSpc>
              <a:spcBef>
                <a:spcPts val="0"/>
              </a:spcBef>
            </a:pPr>
            <a:r>
              <a:rPr lang="en-ZA" sz="2400" dirty="0" smtClean="0">
                <a:latin typeface="Times New Roman" panose="02020603050405020304" pitchFamily="18" charset="0"/>
                <a:cs typeface="Times New Roman" panose="02020603050405020304" pitchFamily="18" charset="0"/>
              </a:rPr>
              <a:t>For the 2018/19 financial year R 349,974,014 million in consumer debt and other receivables were written off.</a:t>
            </a:r>
          </a:p>
          <a:p>
            <a:pPr marL="361950" lvl="0" indent="-361950" algn="just">
              <a:lnSpc>
                <a:spcPct val="100000"/>
              </a:lnSpc>
              <a:spcBef>
                <a:spcPts val="0"/>
              </a:spcBef>
            </a:pPr>
            <a:r>
              <a:rPr lang="en-ZA" sz="2400" dirty="0" smtClean="0">
                <a:latin typeface="Times New Roman" panose="02020603050405020304" pitchFamily="18" charset="0"/>
                <a:cs typeface="Times New Roman" panose="02020603050405020304" pitchFamily="18" charset="0"/>
              </a:rPr>
              <a:t>This represents R 84,541,810 more since pre-amalgamation.</a:t>
            </a:r>
          </a:p>
          <a:p>
            <a:pPr marL="0" lvl="0" indent="0" algn="just">
              <a:lnSpc>
                <a:spcPct val="100000"/>
              </a:lnSpc>
              <a:spcBef>
                <a:spcPts val="0"/>
              </a:spcBef>
              <a:buNone/>
            </a:pPr>
            <a:endParaRPr lang="en-ZA" sz="24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7075635" y="613947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40</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61147" y="5918817"/>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395487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6615"/>
            <a:ext cx="9144000" cy="715617"/>
          </a:xfrm>
          <a:solidFill>
            <a:schemeClr val="bg1">
              <a:lumMod val="85000"/>
            </a:schemeClr>
          </a:solidFill>
        </p:spPr>
        <p:txBody>
          <a:bodyPr>
            <a:noAutofit/>
          </a:bodyPr>
          <a:lstStyle/>
          <a:p>
            <a:pPr algn="ctr">
              <a:defRPr/>
            </a:pPr>
            <a:r>
              <a:rPr lang="en-US" sz="2400" b="1" cap="all" dirty="0" smtClean="0">
                <a:latin typeface="Times New Roman" pitchFamily="18" charset="0"/>
                <a:cs typeface="Times New Roman" pitchFamily="18" charset="0"/>
              </a:rPr>
              <a:t>Trade creditors</a:t>
            </a:r>
            <a:endParaRPr lang="en-US" sz="24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616465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41</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73798" y="590825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1973687" y="2498458"/>
            <a:ext cx="5504475" cy="2987330"/>
          </a:xfrm>
          <a:prstGeom prst="rect">
            <a:avLst/>
          </a:prstGeom>
        </p:spPr>
      </p:pic>
      <p:pic>
        <p:nvPicPr>
          <p:cNvPr id="6" name="Picture 5"/>
          <p:cNvPicPr>
            <a:picLocks noChangeAspect="1"/>
          </p:cNvPicPr>
          <p:nvPr/>
        </p:nvPicPr>
        <p:blipFill>
          <a:blip r:embed="rId5" cstate="print"/>
          <a:stretch>
            <a:fillRect/>
          </a:stretch>
        </p:blipFill>
        <p:spPr>
          <a:xfrm>
            <a:off x="414000" y="699002"/>
            <a:ext cx="8062501" cy="856685"/>
          </a:xfrm>
          <a:prstGeom prst="rect">
            <a:avLst/>
          </a:prstGeom>
        </p:spPr>
      </p:pic>
      <p:sp>
        <p:nvSpPr>
          <p:cNvPr id="8" name="TextBox 7"/>
          <p:cNvSpPr txBox="1"/>
          <p:nvPr/>
        </p:nvSpPr>
        <p:spPr>
          <a:xfrm>
            <a:off x="597529" y="1668096"/>
            <a:ext cx="8122332" cy="646331"/>
          </a:xfrm>
          <a:prstGeom prst="rect">
            <a:avLst/>
          </a:prstGeom>
          <a:noFill/>
        </p:spPr>
        <p:txBody>
          <a:bodyPr wrap="square" rtlCol="0">
            <a:spAutoFit/>
          </a:bodyPr>
          <a:lstStyle/>
          <a:p>
            <a:r>
              <a:rPr lang="en-ZA" dirty="0" smtClean="0">
                <a:latin typeface="Times New Roman" panose="02020603050405020304" pitchFamily="18" charset="0"/>
                <a:cs typeface="Times New Roman" panose="02020603050405020304" pitchFamily="18" charset="0"/>
              </a:rPr>
              <a:t>The AGSA pointed out that the average repayment terms for Creditors and Suppliers was 142 days.</a:t>
            </a:r>
            <a:endParaRPr lang="en-Z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43014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851027"/>
          </a:xfrm>
          <a:solidFill>
            <a:schemeClr val="bg1">
              <a:lumMod val="85000"/>
            </a:schemeClr>
          </a:solidFill>
        </p:spPr>
        <p:txBody>
          <a:bodyPr>
            <a:noAutofit/>
          </a:bodyPr>
          <a:lstStyle/>
          <a:p>
            <a:pPr algn="ctr">
              <a:defRPr/>
            </a:pPr>
            <a:r>
              <a:rPr lang="en-ZA" sz="2800" b="1" cap="all" dirty="0" smtClean="0">
                <a:latin typeface="Times New Roman" pitchFamily="18" charset="0"/>
                <a:cs typeface="Times New Roman" pitchFamily="18" charset="0"/>
              </a:rPr>
              <a:t>PREDETERMINED OBJECTIVES (2018/19) (CONT.)</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marL="0" indent="0" algn="just">
              <a:lnSpc>
                <a:spcPct val="100000"/>
              </a:lnSpc>
              <a:spcBef>
                <a:spcPts val="0"/>
              </a:spcBef>
              <a:buNone/>
            </a:pPr>
            <a:r>
              <a:rPr lang="en-ZA" sz="1650" dirty="0" smtClean="0">
                <a:latin typeface="Times New Roman" panose="02020603050405020304" pitchFamily="18" charset="0"/>
                <a:cs typeface="Times New Roman" panose="02020603050405020304" pitchFamily="18" charset="0"/>
              </a:rPr>
              <a:t>The AGSA reported amongst others the following material deficiencies in the Municipality’s Predetermined Objectives;</a:t>
            </a:r>
          </a:p>
          <a:p>
            <a:pPr marL="0" indent="0" algn="just">
              <a:lnSpc>
                <a:spcPct val="100000"/>
              </a:lnSpc>
              <a:spcBef>
                <a:spcPts val="0"/>
              </a:spcBef>
              <a:buNone/>
            </a:pPr>
            <a:endParaRPr lang="en-ZA" sz="1650" dirty="0">
              <a:latin typeface="Times New Roman" panose="02020603050405020304" pitchFamily="18" charset="0"/>
              <a:cs typeface="Times New Roman" panose="02020603050405020304" pitchFamily="18" charset="0"/>
            </a:endParaRPr>
          </a:p>
          <a:p>
            <a:pPr algn="just">
              <a:lnSpc>
                <a:spcPct val="100000"/>
              </a:lnSpc>
              <a:spcBef>
                <a:spcPts val="0"/>
              </a:spcBef>
            </a:pPr>
            <a:r>
              <a:rPr lang="en-ZA" sz="1650" dirty="0" smtClean="0">
                <a:latin typeface="Times New Roman" panose="02020603050405020304" pitchFamily="18" charset="0"/>
                <a:cs typeface="Times New Roman" panose="02020603050405020304" pitchFamily="18" charset="0"/>
              </a:rPr>
              <a:t>The reported achievements in the Annual </a:t>
            </a:r>
            <a:r>
              <a:rPr lang="en-ZA" sz="1650" dirty="0">
                <a:latin typeface="Times New Roman" panose="02020603050405020304" pitchFamily="18" charset="0"/>
                <a:cs typeface="Times New Roman" panose="02020603050405020304" pitchFamily="18" charset="0"/>
              </a:rPr>
              <a:t>P</a:t>
            </a:r>
            <a:r>
              <a:rPr lang="en-ZA" sz="1650" dirty="0" smtClean="0">
                <a:latin typeface="Times New Roman" panose="02020603050405020304" pitchFamily="18" charset="0"/>
                <a:cs typeface="Times New Roman" panose="02020603050405020304" pitchFamily="18" charset="0"/>
              </a:rPr>
              <a:t>erformance Report some indicators and targets were not consistent with the planned indicators approved in the Service Delivery and Budget Implementation Plan (SDBIP).</a:t>
            </a:r>
          </a:p>
          <a:p>
            <a:pPr algn="just">
              <a:lnSpc>
                <a:spcPct val="100000"/>
              </a:lnSpc>
              <a:spcBef>
                <a:spcPts val="0"/>
              </a:spcBef>
            </a:pPr>
            <a:r>
              <a:rPr lang="en-ZA" sz="1650" dirty="0" smtClean="0">
                <a:latin typeface="Times New Roman" panose="02020603050405020304" pitchFamily="18" charset="0"/>
                <a:cs typeface="Times New Roman" panose="02020603050405020304" pitchFamily="18" charset="0"/>
              </a:rPr>
              <a:t>The measures taken to improve performance against targets did not include the comparison between the previous year’s actual,  planned and achieved targets in the Annual </a:t>
            </a:r>
            <a:r>
              <a:rPr lang="en-ZA" sz="1650" dirty="0">
                <a:latin typeface="Times New Roman" panose="02020603050405020304" pitchFamily="18" charset="0"/>
                <a:cs typeface="Times New Roman" panose="02020603050405020304" pitchFamily="18" charset="0"/>
              </a:rPr>
              <a:t>P</a:t>
            </a:r>
            <a:r>
              <a:rPr lang="en-ZA" sz="1650" dirty="0" smtClean="0">
                <a:latin typeface="Times New Roman" panose="02020603050405020304" pitchFamily="18" charset="0"/>
                <a:cs typeface="Times New Roman" panose="02020603050405020304" pitchFamily="18" charset="0"/>
              </a:rPr>
              <a:t>erformance Report.</a:t>
            </a:r>
          </a:p>
          <a:p>
            <a:pPr algn="just">
              <a:lnSpc>
                <a:spcPct val="100000"/>
              </a:lnSpc>
              <a:spcBef>
                <a:spcPts val="0"/>
              </a:spcBef>
            </a:pPr>
            <a:r>
              <a:rPr lang="en-ZA" sz="1650" dirty="0" smtClean="0">
                <a:latin typeface="Times New Roman" panose="02020603050405020304" pitchFamily="18" charset="0"/>
                <a:cs typeface="Times New Roman" panose="02020603050405020304" pitchFamily="18" charset="0"/>
              </a:rPr>
              <a:t>The AGSA was unable to obtain sufficient appropriate audit evidence that clearly defined the predetermined source information and method of collection to be used when measuring the actual achievement for some indicators.  This was due to lack of formal standard operating procedures or documented system descriptions.</a:t>
            </a:r>
          </a:p>
          <a:p>
            <a:pPr algn="just">
              <a:lnSpc>
                <a:spcPct val="100000"/>
              </a:lnSpc>
              <a:spcBef>
                <a:spcPts val="0"/>
              </a:spcBef>
            </a:pPr>
            <a:r>
              <a:rPr lang="en-ZA" sz="1650" dirty="0" smtClean="0">
                <a:latin typeface="Times New Roman" panose="02020603050405020304" pitchFamily="18" charset="0"/>
                <a:cs typeface="Times New Roman" panose="02020603050405020304" pitchFamily="18" charset="0"/>
              </a:rPr>
              <a:t>The AGSA was unable to obtain sufficient appropriate audit evidence for the reported achievements of some indicators.  This was due to limitations placed on the scope of audit testing.</a:t>
            </a:r>
          </a:p>
          <a:p>
            <a:pPr algn="just">
              <a:lnSpc>
                <a:spcPct val="100000"/>
              </a:lnSpc>
              <a:spcBef>
                <a:spcPts val="0"/>
              </a:spcBef>
            </a:pPr>
            <a:r>
              <a:rPr lang="en-ZA" sz="1650" dirty="0" smtClean="0">
                <a:latin typeface="Times New Roman" panose="02020603050405020304" pitchFamily="18" charset="0"/>
                <a:cs typeface="Times New Roman" panose="02020603050405020304" pitchFamily="18" charset="0"/>
              </a:rPr>
              <a:t>The AGSA was unable to determine whether any adjustments were required to the reported achievements in the Annual Performance Report of some indicators.</a:t>
            </a:r>
          </a:p>
          <a:p>
            <a:pPr algn="just">
              <a:lnSpc>
                <a:spcPct val="100000"/>
              </a:lnSpc>
              <a:spcBef>
                <a:spcPts val="0"/>
              </a:spcBef>
            </a:pPr>
            <a:r>
              <a:rPr lang="en-ZA" sz="1650" dirty="0" smtClean="0">
                <a:latin typeface="Times New Roman" panose="02020603050405020304" pitchFamily="18" charset="0"/>
                <a:cs typeface="Times New Roman" panose="02020603050405020304" pitchFamily="18" charset="0"/>
              </a:rPr>
              <a:t>The AGSA was unable to obtain sufficient appropriate audit evidence in some instances, while in other cases the supporting evidence provided did not agree with the reported achievements.</a:t>
            </a:r>
          </a:p>
          <a:p>
            <a:pPr algn="just">
              <a:lnSpc>
                <a:spcPct val="100000"/>
              </a:lnSpc>
              <a:spcBef>
                <a:spcPts val="0"/>
              </a:spcBef>
            </a:pPr>
            <a:endParaRPr lang="en-ZA" sz="1650" dirty="0" smtClean="0">
              <a:latin typeface="Times New Roman" panose="02020603050405020304" pitchFamily="18" charset="0"/>
              <a:cs typeface="Times New Roman" panose="02020603050405020304" pitchFamily="18" charset="0"/>
            </a:endParaRPr>
          </a:p>
          <a:p>
            <a:pPr algn="just">
              <a:lnSpc>
                <a:spcPct val="100000"/>
              </a:lnSpc>
              <a:spcBef>
                <a:spcPts val="0"/>
              </a:spcBef>
            </a:pPr>
            <a:endParaRPr lang="en-ZA" sz="165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5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65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23483" y="619333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42</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2413" y="586046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865813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851027"/>
          </a:xfrm>
          <a:solidFill>
            <a:schemeClr val="bg1">
              <a:lumMod val="85000"/>
            </a:schemeClr>
          </a:solidFill>
        </p:spPr>
        <p:txBody>
          <a:bodyPr>
            <a:noAutofit/>
          </a:bodyPr>
          <a:lstStyle/>
          <a:p>
            <a:pPr algn="ctr">
              <a:defRPr/>
            </a:pPr>
            <a:r>
              <a:rPr lang="en-ZA" sz="3200" b="1" cap="all" dirty="0" smtClean="0">
                <a:latin typeface="Times New Roman" pitchFamily="18" charset="0"/>
                <a:cs typeface="Times New Roman" pitchFamily="18" charset="0"/>
              </a:rPr>
              <a:t>Performance management (2018/19)</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851027"/>
            <a:ext cx="8762338" cy="5233862"/>
          </a:xfrm>
        </p:spPr>
        <p:txBody>
          <a:bodyPr>
            <a:noAutofit/>
          </a:bodyPr>
          <a:lstStyle/>
          <a:p>
            <a:pPr algn="just">
              <a:lnSpc>
                <a:spcPct val="100000"/>
              </a:lnSpc>
              <a:spcBef>
                <a:spcPts val="0"/>
              </a:spcBef>
            </a:pPr>
            <a:r>
              <a:rPr lang="en-ZA" sz="2400" dirty="0" smtClean="0">
                <a:latin typeface="Times New Roman" panose="02020603050405020304" pitchFamily="18" charset="0"/>
                <a:cs typeface="Times New Roman" panose="02020603050405020304" pitchFamily="18" charset="0"/>
              </a:rPr>
              <a:t>The AGSA was unable obtain sufficient appropriate audit evidence whether Senior Managers appointed had previously been dismissed for financial misconduct,  and could therefore not confirm whether they were reappointed only after the expiry of 10 years,  as required by section 57A(3) of the Municipal Systems Act of South Africa,  2000 (Act No. 32 of 2000).</a:t>
            </a:r>
          </a:p>
          <a:p>
            <a:pPr algn="just">
              <a:lnSpc>
                <a:spcPct val="100000"/>
              </a:lnSpc>
              <a:spcBef>
                <a:spcPts val="0"/>
              </a:spcBef>
            </a:pPr>
            <a:r>
              <a:rPr lang="en-ZA" sz="2400" dirty="0" smtClean="0">
                <a:latin typeface="Times New Roman" panose="02020603050405020304" pitchFamily="18" charset="0"/>
                <a:cs typeface="Times New Roman" panose="02020603050405020304" pitchFamily="18" charset="0"/>
              </a:rPr>
              <a:t>Appropriate systems and procedures to monitor,  measure and evaluate staff performance were not developed and adopted, as required by section 67(1)(d) of the Municipal Systems Act.</a:t>
            </a:r>
            <a:endParaRPr lang="en-ZA" sz="24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24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32159" y="619333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43</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2692" y="586046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972382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312738" y="199176"/>
            <a:ext cx="8443912" cy="5977787"/>
          </a:xfrm>
        </p:spPr>
        <p:txBody>
          <a:bodyPr>
            <a:normAutofit/>
          </a:bodyPr>
          <a:lstStyle/>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a:latin typeface="Times New Roman" panose="02020603050405020304" pitchFamily="18" charset="0"/>
              <a:cs typeface="Times New Roman" panose="02020603050405020304" pitchFamily="18" charset="0"/>
            </a:endParaRPr>
          </a:p>
          <a:p>
            <a:pPr marL="0" indent="0" algn="just">
              <a:buFont typeface="Times New Roman" pitchFamily="18" charset="0"/>
              <a:buNone/>
              <a:defRPr/>
            </a:pPr>
            <a:endParaRPr lang="en-US" sz="2000" dirty="0" smtClean="0">
              <a:latin typeface="Times New Roman" panose="02020603050405020304" pitchFamily="18" charset="0"/>
              <a:cs typeface="Times New Roman" panose="02020603050405020304" pitchFamily="18" charset="0"/>
            </a:endParaRP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PART B:</a:t>
            </a:r>
          </a:p>
          <a:p>
            <a:pPr marL="0" indent="0" algn="ctr">
              <a:buFont typeface="Times New Roman" pitchFamily="18" charset="0"/>
              <a:buNone/>
              <a:defRPr/>
            </a:pPr>
            <a:r>
              <a:rPr lang="en-US" sz="3600" b="1" dirty="0" smtClean="0">
                <a:latin typeface="Times New Roman" panose="02020603050405020304" pitchFamily="18" charset="0"/>
                <a:cs typeface="Times New Roman" panose="02020603050405020304" pitchFamily="18" charset="0"/>
              </a:rPr>
              <a:t>REPORT ON THE STATUS OF MUNICIPALITIES IN THE PROVINCE  (COGTA &amp; PT)</a:t>
            </a: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a:p>
            <a:pPr algn="just" eaLnBrk="1" hangingPunct="1">
              <a:defRPr/>
            </a:pPr>
            <a:endParaRPr lang="en-US" sz="2000" dirty="0" smtClean="0">
              <a:latin typeface="Times New Roman" panose="02020603050405020304" pitchFamily="18" charset="0"/>
              <a:cs typeface="Times New Roman" panose="02020603050405020304" pitchFamily="18" charset="0"/>
            </a:endParaRPr>
          </a:p>
        </p:txBody>
      </p:sp>
      <p:sp>
        <p:nvSpPr>
          <p:cNvPr id="108547" name="Slide Number Placeholder 2"/>
          <p:cNvSpPr>
            <a:spLocks noGrp="1"/>
          </p:cNvSpPr>
          <p:nvPr>
            <p:ph type="sldNum" sz="quarter" idx="11"/>
          </p:nvPr>
        </p:nvSpPr>
        <p:spPr>
          <a:xfrm>
            <a:off x="6705600" y="5867400"/>
            <a:ext cx="2051050" cy="3095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cs typeface="Lucida Sans Unicode" panose="020B0602030504020204" pitchFamily="34" charset="0"/>
              </a:defRPr>
            </a:lvl9pPr>
          </a:lstStyle>
          <a:p>
            <a:pPr algn="r">
              <a:lnSpc>
                <a:spcPct val="100000"/>
              </a:lnSpc>
              <a:spcBef>
                <a:spcPct val="0"/>
              </a:spcBef>
              <a:buFont typeface="Times New Roman" panose="02020603050405020304" pitchFamily="18" charset="0"/>
              <a:buNone/>
            </a:pPr>
            <a:fld id="{515A99DF-829A-4349-9286-6480ED23DD20}" type="slidenum">
              <a:rPr lang="en-GB" sz="1200" b="1" smtClean="0">
                <a:solidFill>
                  <a:schemeClr val="tx1"/>
                </a:solidFill>
                <a:latin typeface="+mn-lt"/>
                <a:cs typeface="Times New Roman" panose="02020603050405020304" pitchFamily="18" charset="0"/>
              </a:rPr>
              <a:pPr algn="r">
                <a:lnSpc>
                  <a:spcPct val="100000"/>
                </a:lnSpc>
                <a:spcBef>
                  <a:spcPct val="0"/>
                </a:spcBef>
                <a:buFont typeface="Times New Roman" panose="02020603050405020304" pitchFamily="18" charset="0"/>
                <a:buNone/>
              </a:pPr>
              <a:t>44</a:t>
            </a:fld>
            <a:endParaRPr lang="en-GB" sz="1200" b="1" dirty="0" smtClean="0">
              <a:solidFill>
                <a:schemeClr val="tx1"/>
              </a:solidFill>
              <a:latin typeface="+mn-lt"/>
              <a:cs typeface="Times New Roman" panose="02020603050405020304" pitchFamily="18" charset="0"/>
            </a:endParaRPr>
          </a:p>
        </p:txBody>
      </p:sp>
      <p:pic>
        <p:nvPicPr>
          <p:cNvPr id="108548"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6648" y="5464175"/>
            <a:ext cx="2643187"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print"/>
          <a:stretch>
            <a:fillRect/>
          </a:stretch>
        </p:blipFill>
        <p:spPr>
          <a:xfrm>
            <a:off x="979001" y="5464175"/>
            <a:ext cx="1990476" cy="695238"/>
          </a:xfrm>
          <a:prstGeom prst="rect">
            <a:avLst/>
          </a:prstGeom>
        </p:spPr>
      </p:pic>
    </p:spTree>
    <p:extLst>
      <p:ext uri="{BB962C8B-B14F-4D97-AF65-F5344CB8AC3E}">
        <p14:creationId xmlns:p14="http://schemas.microsoft.com/office/powerpoint/2010/main" xmlns="" val="34375043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26894" y="-24597"/>
            <a:ext cx="9144000" cy="681057"/>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FIRST LEVEL OF ASSURANCE PROVIDERS </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04395" y="681057"/>
            <a:ext cx="8788998" cy="5403831"/>
          </a:xfrm>
        </p:spPr>
        <p:txBody>
          <a:bodyPr>
            <a:noAutofit/>
          </a:bodyPr>
          <a:lstStyle/>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83438" y="5963444"/>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a:solidFill>
                  <a:schemeClr val="tx1"/>
                </a:solidFill>
              </a:rPr>
              <a:pPr>
                <a:lnSpc>
                  <a:spcPct val="100000"/>
                </a:lnSpc>
                <a:spcBef>
                  <a:spcPct val="0"/>
                </a:spcBef>
                <a:buFont typeface="Times New Roman" panose="02020603050405020304" pitchFamily="18" charset="0"/>
                <a:buNone/>
              </a:pPr>
              <a:t>45</a:t>
            </a:fld>
            <a:endParaRPr lang="en-GB" sz="1200"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54889" y="5742781"/>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04395" y="903255"/>
            <a:ext cx="8788998" cy="3873534"/>
          </a:xfrm>
          <a:prstGeom prst="rect">
            <a:avLst/>
          </a:prstGeom>
        </p:spPr>
      </p:pic>
    </p:spTree>
    <p:extLst>
      <p:ext uri="{BB962C8B-B14F-4D97-AF65-F5344CB8AC3E}">
        <p14:creationId xmlns:p14="http://schemas.microsoft.com/office/powerpoint/2010/main" xmlns="" val="1065486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FIRST LEVEL OF ASSURANCE PROVIDERS (CONT.)</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04395" y="681057"/>
            <a:ext cx="8788998" cy="5403831"/>
          </a:xfrm>
        </p:spPr>
        <p:txBody>
          <a:bodyPr>
            <a:noAutofit/>
          </a:bodyPr>
          <a:lstStyle/>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17425" y="593201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46</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7895" y="56816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269175" y="863331"/>
            <a:ext cx="8605650" cy="4086934"/>
          </a:xfrm>
          <a:prstGeom prst="rect">
            <a:avLst/>
          </a:prstGeom>
        </p:spPr>
      </p:pic>
    </p:spTree>
    <p:extLst>
      <p:ext uri="{BB962C8B-B14F-4D97-AF65-F5344CB8AC3E}">
        <p14:creationId xmlns:p14="http://schemas.microsoft.com/office/powerpoint/2010/main" xmlns="" val="1987517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45268"/>
            <a:ext cx="9144000" cy="742511"/>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Second LEVEL </a:t>
            </a:r>
            <a:r>
              <a:rPr lang="en-US" sz="2800" b="1" cap="all" dirty="0">
                <a:latin typeface="Times New Roman" pitchFamily="18" charset="0"/>
                <a:cs typeface="Times New Roman" pitchFamily="18" charset="0"/>
              </a:rPr>
              <a:t>OF ASSURANCE PROVIDERS </a:t>
            </a:r>
          </a:p>
        </p:txBody>
      </p:sp>
      <p:sp>
        <p:nvSpPr>
          <p:cNvPr id="29698" name="Rectangle 2"/>
          <p:cNvSpPr>
            <a:spLocks noGrp="1" noChangeArrowheads="1"/>
          </p:cNvSpPr>
          <p:nvPr>
            <p:ph idx="1"/>
          </p:nvPr>
        </p:nvSpPr>
        <p:spPr>
          <a:xfrm>
            <a:off x="0" y="697245"/>
            <a:ext cx="9144000" cy="5387643"/>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87904" y="591535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47</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7614" y="5648655"/>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94198" y="1067462"/>
            <a:ext cx="8555603" cy="3905867"/>
          </a:xfrm>
          <a:prstGeom prst="rect">
            <a:avLst/>
          </a:prstGeom>
        </p:spPr>
      </p:pic>
    </p:spTree>
    <p:extLst>
      <p:ext uri="{BB962C8B-B14F-4D97-AF65-F5344CB8AC3E}">
        <p14:creationId xmlns:p14="http://schemas.microsoft.com/office/powerpoint/2010/main" xmlns="" val="3607698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45267"/>
            <a:ext cx="9144000" cy="679010"/>
          </a:xfrm>
          <a:solidFill>
            <a:schemeClr val="bg1">
              <a:lumMod val="85000"/>
            </a:schemeClr>
          </a:solidFill>
        </p:spPr>
        <p:txBody>
          <a:bodyPr>
            <a:noAutofit/>
          </a:bodyPr>
          <a:lstStyle/>
          <a:p>
            <a:pPr algn="ctr">
              <a:defRPr/>
            </a:pPr>
            <a:r>
              <a:rPr lang="en-US" sz="2400" b="1" cap="all" dirty="0" smtClean="0">
                <a:latin typeface="Times New Roman" pitchFamily="18" charset="0"/>
                <a:cs typeface="Times New Roman" pitchFamily="18" charset="0"/>
              </a:rPr>
              <a:t>Second LEVEL </a:t>
            </a:r>
            <a:r>
              <a:rPr lang="en-US" sz="2400" b="1" cap="all" dirty="0">
                <a:latin typeface="Times New Roman" pitchFamily="18" charset="0"/>
                <a:cs typeface="Times New Roman" pitchFamily="18" charset="0"/>
              </a:rPr>
              <a:t>OF ASSURANCE </a:t>
            </a:r>
            <a:r>
              <a:rPr lang="en-US" sz="2400" b="1" cap="all" dirty="0" smtClean="0">
                <a:latin typeface="Times New Roman" pitchFamily="18" charset="0"/>
                <a:cs typeface="Times New Roman" pitchFamily="18" charset="0"/>
              </a:rPr>
              <a:t>PROVIDERS (cont.) </a:t>
            </a:r>
            <a:endParaRPr lang="en-US" sz="24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510362" y="833094"/>
            <a:ext cx="9144000" cy="5387643"/>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13821" y="5964868"/>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48</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92227" y="563096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274320" y="1008831"/>
            <a:ext cx="8595360" cy="3989934"/>
          </a:xfrm>
          <a:prstGeom prst="rect">
            <a:avLst/>
          </a:prstGeom>
        </p:spPr>
      </p:pic>
    </p:spTree>
    <p:extLst>
      <p:ext uri="{BB962C8B-B14F-4D97-AF65-F5344CB8AC3E}">
        <p14:creationId xmlns:p14="http://schemas.microsoft.com/office/powerpoint/2010/main" xmlns="" val="423661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45267"/>
            <a:ext cx="9144000" cy="546916"/>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third LEVEL </a:t>
            </a:r>
            <a:r>
              <a:rPr lang="en-US" sz="2800" b="1" cap="all" dirty="0">
                <a:latin typeface="Times New Roman" pitchFamily="18" charset="0"/>
                <a:cs typeface="Times New Roman" pitchFamily="18" charset="0"/>
              </a:rPr>
              <a:t>OF ASSURANCE </a:t>
            </a:r>
            <a:r>
              <a:rPr lang="en-US" sz="2800" b="1" cap="all" dirty="0" smtClean="0">
                <a:latin typeface="Times New Roman" pitchFamily="18" charset="0"/>
                <a:cs typeface="Times New Roman" pitchFamily="18" charset="0"/>
              </a:rPr>
              <a:t>PROVIDERS</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0" y="697245"/>
            <a:ext cx="9144000" cy="5387643"/>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95770" y="607233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49</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3803" y="56816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262394" y="1196938"/>
            <a:ext cx="8690776" cy="3764675"/>
          </a:xfrm>
          <a:prstGeom prst="rect">
            <a:avLst/>
          </a:prstGeom>
        </p:spPr>
      </p:pic>
    </p:spTree>
    <p:extLst>
      <p:ext uri="{BB962C8B-B14F-4D97-AF65-F5344CB8AC3E}">
        <p14:creationId xmlns:p14="http://schemas.microsoft.com/office/powerpoint/2010/main" xmlns="" val="12063747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932507"/>
          </a:xfrm>
          <a:solidFill>
            <a:schemeClr val="bg1">
              <a:lumMod val="85000"/>
            </a:schemeClr>
          </a:solidFill>
        </p:spPr>
        <p:txBody>
          <a:bodyPr>
            <a:noAutofit/>
          </a:bodyPr>
          <a:lstStyle/>
          <a:p>
            <a:pPr algn="just">
              <a:defRPr/>
            </a:pPr>
            <a:r>
              <a:rPr lang="en-US" sz="2800" b="1" cap="all" dirty="0" smtClean="0">
                <a:latin typeface="Times New Roman" pitchFamily="18" charset="0"/>
                <a:cs typeface="Times New Roman" pitchFamily="18" charset="0"/>
              </a:rPr>
              <a:t>FINANCIAL VIABILITY / SUSTAINABILITY: WHAT DOES IT MEAN?</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995881"/>
            <a:ext cx="8762338" cy="5089007"/>
          </a:xfrm>
        </p:spPr>
        <p:txBody>
          <a:bodyPr>
            <a:noAutofit/>
          </a:bodyPr>
          <a:lstStyle/>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Whilst the issue of financial viability remains well contested,  a broader consensus exits on some key elements thereof such as;</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An adequate tax base.</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Sound financial management and governance with minimal audit findings.</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Economic stability within the jurisdiction.</a:t>
            </a:r>
          </a:p>
          <a:p>
            <a:pPr marL="715963" lvl="0" indent="-354013" algn="just">
              <a:lnSpc>
                <a:spcPct val="100000"/>
              </a:lnSpc>
              <a:spcBef>
                <a:spcPts val="0"/>
              </a:spcBef>
              <a:buFontTx/>
              <a:buChar char="-"/>
            </a:pPr>
            <a:r>
              <a:rPr lang="en-ZA" sz="2000" dirty="0" smtClean="0">
                <a:latin typeface="Times New Roman" panose="02020603050405020304" pitchFamily="18" charset="0"/>
                <a:cs typeface="Times New Roman" panose="02020603050405020304" pitchFamily="18" charset="0"/>
              </a:rPr>
              <a:t>Limited dependence on grants and allocations to remain operational.</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However,  due to the country’s legacy and other conspiring factors such as poverty,  unemployment and other socio-economic variables ,  the tax bases of some Municipalities are highly constrained.</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In the above instance financial viability may well be permanently affected.</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On the contrary financial viability may also be temporarily interdicted by factors such as poor financial management and administration.</a:t>
            </a:r>
          </a:p>
          <a:p>
            <a:pPr marL="361950" lvl="0" indent="-361950" algn="just">
              <a:lnSpc>
                <a:spcPct val="100000"/>
              </a:lnSpc>
              <a:spcBef>
                <a:spcPts val="0"/>
              </a:spcBef>
            </a:pPr>
            <a:r>
              <a:rPr lang="en-ZA" sz="2000" dirty="0" smtClean="0">
                <a:latin typeface="Times New Roman" panose="02020603050405020304" pitchFamily="18" charset="0"/>
                <a:cs typeface="Times New Roman" panose="02020603050405020304" pitchFamily="18" charset="0"/>
              </a:rPr>
              <a:t>The collapse of   governance and oversight may also play a leading role.</a:t>
            </a:r>
            <a:endParaRPr lang="en-ZA" sz="20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53590" y="583964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a:solidFill>
                  <a:schemeClr val="tx1"/>
                </a:solidFill>
              </a:rPr>
              <a:pPr>
                <a:lnSpc>
                  <a:spcPct val="100000"/>
                </a:lnSpc>
                <a:spcBef>
                  <a:spcPct val="0"/>
                </a:spcBef>
                <a:buFont typeface="Times New Roman" panose="02020603050405020304" pitchFamily="18" charset="0"/>
                <a:buNone/>
              </a:pPr>
              <a:t>5</a:t>
            </a:fld>
            <a:endParaRPr lang="en-GB" sz="1200"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77326" y="580154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757200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45267"/>
            <a:ext cx="9144000" cy="546916"/>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third LEVEL </a:t>
            </a:r>
            <a:r>
              <a:rPr lang="en-US" sz="2800" b="1" cap="all" dirty="0">
                <a:latin typeface="Times New Roman" pitchFamily="18" charset="0"/>
                <a:cs typeface="Times New Roman" pitchFamily="18" charset="0"/>
              </a:rPr>
              <a:t>OF ASSURANCE </a:t>
            </a:r>
            <a:r>
              <a:rPr lang="en-US" sz="2800" b="1" cap="all" dirty="0" smtClean="0">
                <a:latin typeface="Times New Roman" pitchFamily="18" charset="0"/>
                <a:cs typeface="Times New Roman" pitchFamily="18" charset="0"/>
              </a:rPr>
              <a:t>PROVIDERS (cont.)</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0" y="697245"/>
            <a:ext cx="9144000" cy="5387643"/>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15150" y="601456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50</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7587" y="56816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318052" y="992051"/>
            <a:ext cx="8404529" cy="4096784"/>
          </a:xfrm>
          <a:prstGeom prst="rect">
            <a:avLst/>
          </a:prstGeom>
        </p:spPr>
      </p:pic>
    </p:spTree>
    <p:extLst>
      <p:ext uri="{BB962C8B-B14F-4D97-AF65-F5344CB8AC3E}">
        <p14:creationId xmlns:p14="http://schemas.microsoft.com/office/powerpoint/2010/main" xmlns="" val="28657385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AUDIT OUTCOMES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0" y="681057"/>
            <a:ext cx="9144000" cy="5403831"/>
          </a:xfrm>
        </p:spPr>
        <p:txBody>
          <a:bodyPr>
            <a:noAutofit/>
          </a:bodyPr>
          <a:lstStyle/>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25511" y="597852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51</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59763" y="5794375"/>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88310" y="1045668"/>
            <a:ext cx="8694601" cy="4189908"/>
          </a:xfrm>
          <a:prstGeom prst="rect">
            <a:avLst/>
          </a:prstGeom>
        </p:spPr>
      </p:pic>
    </p:spTree>
    <p:extLst>
      <p:ext uri="{BB962C8B-B14F-4D97-AF65-F5344CB8AC3E}">
        <p14:creationId xmlns:p14="http://schemas.microsoft.com/office/powerpoint/2010/main" xmlns="" val="4285958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AUDIT OUTCOMES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0" y="681057"/>
            <a:ext cx="9144000" cy="5403831"/>
          </a:xfrm>
        </p:spPr>
        <p:txBody>
          <a:bodyPr>
            <a:noAutofit/>
          </a:bodyPr>
          <a:lstStyle/>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61900" y="6084888"/>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52</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40306" y="56816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24699" y="1223450"/>
            <a:ext cx="8694601" cy="3362667"/>
          </a:xfrm>
          <a:prstGeom prst="rect">
            <a:avLst/>
          </a:prstGeom>
        </p:spPr>
      </p:pic>
    </p:spTree>
    <p:extLst>
      <p:ext uri="{BB962C8B-B14F-4D97-AF65-F5344CB8AC3E}">
        <p14:creationId xmlns:p14="http://schemas.microsoft.com/office/powerpoint/2010/main" xmlns="" val="11773400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AUDIT OUTCOMES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0" y="681057"/>
            <a:ext cx="9144000" cy="5403831"/>
          </a:xfrm>
        </p:spPr>
        <p:txBody>
          <a:bodyPr>
            <a:noAutofit/>
          </a:bodyPr>
          <a:lstStyle/>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60484" y="590232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53</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99371" y="56816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24699" y="1359543"/>
            <a:ext cx="8694601" cy="3407934"/>
          </a:xfrm>
          <a:prstGeom prst="rect">
            <a:avLst/>
          </a:prstGeom>
        </p:spPr>
      </p:pic>
    </p:spTree>
    <p:extLst>
      <p:ext uri="{BB962C8B-B14F-4D97-AF65-F5344CB8AC3E}">
        <p14:creationId xmlns:p14="http://schemas.microsoft.com/office/powerpoint/2010/main" xmlns="" val="17256761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43122" y="681057"/>
            <a:ext cx="8857755" cy="5403831"/>
          </a:xfrm>
        </p:spPr>
        <p:txBody>
          <a:bodyPr>
            <a:noAutofit/>
          </a:bodyPr>
          <a:lstStyle/>
          <a:p>
            <a:pPr marL="0" indent="0" algn="just" eaLnBrk="1" hangingPunct="1">
              <a:buNone/>
            </a:pPr>
            <a:r>
              <a:rPr lang="en-US" sz="2400" b="1" dirty="0" smtClean="0">
                <a:latin typeface="Times New Roman" panose="02020603050405020304" pitchFamily="18" charset="0"/>
                <a:cs typeface="Times New Roman" panose="02020603050405020304" pitchFamily="18" charset="0"/>
              </a:rPr>
              <a:t>Xhariep District</a:t>
            </a:r>
          </a:p>
          <a:p>
            <a:r>
              <a:rPr lang="en-US" sz="2400" b="1" dirty="0" smtClean="0">
                <a:latin typeface="Times New Roman" panose="02020603050405020304" pitchFamily="18" charset="0"/>
                <a:cs typeface="Times New Roman" panose="02020603050405020304" pitchFamily="18" charset="0"/>
              </a:rPr>
              <a:t>Creditors Position</a:t>
            </a:r>
          </a:p>
          <a:p>
            <a:pPr marL="0" indent="0" algn="just">
              <a:buNone/>
            </a:pP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Creditors of Municipalities in the District increased with </a:t>
            </a:r>
            <a:r>
              <a:rPr lang="en-US" sz="2400" b="1" dirty="0" smtClean="0">
                <a:latin typeface="Times New Roman" panose="02020603050405020304" pitchFamily="18" charset="0"/>
                <a:cs typeface="Times New Roman" panose="02020603050405020304" pitchFamily="18" charset="0"/>
              </a:rPr>
              <a:t>R26,694,631 </a:t>
            </a:r>
            <a:r>
              <a:rPr lang="en-US" sz="2400" dirty="0">
                <a:latin typeface="Times New Roman" panose="02020603050405020304" pitchFamily="18" charset="0"/>
                <a:cs typeface="Times New Roman" panose="02020603050405020304" pitchFamily="18" charset="0"/>
              </a:rPr>
              <a:t>from </a:t>
            </a:r>
            <a:r>
              <a:rPr lang="en-US" sz="2400" b="1" dirty="0" smtClean="0">
                <a:latin typeface="Times New Roman" panose="02020603050405020304" pitchFamily="18" charset="0"/>
                <a:cs typeface="Times New Roman" panose="02020603050405020304" pitchFamily="18" charset="0"/>
              </a:rPr>
              <a:t>R675,081,718 </a:t>
            </a:r>
            <a:r>
              <a:rPr lang="en-US" sz="2400" dirty="0">
                <a:latin typeface="Times New Roman" panose="02020603050405020304" pitchFamily="18" charset="0"/>
                <a:cs typeface="Times New Roman" panose="02020603050405020304" pitchFamily="18" charset="0"/>
              </a:rPr>
              <a:t>reported by Municipalities as at </a:t>
            </a:r>
            <a:r>
              <a:rPr lang="en-US" sz="2400" dirty="0" smtClean="0">
                <a:latin typeface="Times New Roman" panose="02020603050405020304" pitchFamily="18" charset="0"/>
                <a:cs typeface="Times New Roman" panose="02020603050405020304" pitchFamily="18" charset="0"/>
              </a:rPr>
              <a:t>the end of March 2020 to </a:t>
            </a:r>
            <a:r>
              <a:rPr lang="en-US" sz="2400" b="1" dirty="0" smtClean="0">
                <a:latin typeface="Times New Roman" panose="02020603050405020304" pitchFamily="18" charset="0"/>
                <a:cs typeface="Times New Roman" panose="02020603050405020304" pitchFamily="18" charset="0"/>
              </a:rPr>
              <a:t>R701,776,349 </a:t>
            </a:r>
            <a:r>
              <a:rPr lang="en-US" sz="2400" dirty="0">
                <a:latin typeface="Times New Roman" panose="02020603050405020304" pitchFamily="18" charset="0"/>
                <a:cs typeface="Times New Roman" panose="02020603050405020304" pitchFamily="18" charset="0"/>
              </a:rPr>
              <a:t>reported by Municipalities as at </a:t>
            </a:r>
            <a:r>
              <a:rPr lang="en-US" sz="2400" dirty="0" smtClean="0">
                <a:latin typeface="Times New Roman" panose="02020603050405020304" pitchFamily="18" charset="0"/>
                <a:cs typeface="Times New Roman" panose="02020603050405020304" pitchFamily="18" charset="0"/>
              </a:rPr>
              <a:t>30 September 2020.</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r>
              <a:rPr lang="en-ZA" sz="1600" i="1" dirty="0" smtClean="0">
                <a:latin typeface="Times New Roman" panose="02020603050405020304" pitchFamily="18" charset="0"/>
                <a:cs typeface="Times New Roman" panose="02020603050405020304" pitchFamily="18" charset="0"/>
              </a:rPr>
              <a:t>*Statistics as reported by Municipalities subject to auditing and verification.</a:t>
            </a:r>
            <a:endParaRPr lang="en-ZA" sz="1600" i="1" dirty="0">
              <a:latin typeface="Times New Roman" panose="02020603050405020304" pitchFamily="18" charset="0"/>
              <a:cs typeface="Times New Roman" panose="02020603050405020304" pitchFamily="18" charset="0"/>
            </a:endParaRPr>
          </a:p>
          <a:p>
            <a:pPr marL="0" indent="0">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68803" y="6084888"/>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54</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47209" y="56816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43123" y="3111931"/>
            <a:ext cx="8792648" cy="1758520"/>
          </a:xfrm>
          <a:prstGeom prst="rect">
            <a:avLst/>
          </a:prstGeom>
        </p:spPr>
      </p:pic>
    </p:spTree>
    <p:extLst>
      <p:ext uri="{BB962C8B-B14F-4D97-AF65-F5344CB8AC3E}">
        <p14:creationId xmlns:p14="http://schemas.microsoft.com/office/powerpoint/2010/main" xmlns="" val="15912068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19270" y="681057"/>
            <a:ext cx="8889558" cy="5403831"/>
          </a:xfrm>
        </p:spPr>
        <p:txBody>
          <a:bodyPr>
            <a:noAutofit/>
          </a:bodyPr>
          <a:lstStyle/>
          <a:p>
            <a:pPr marL="357188" indent="-357188" algn="just"/>
            <a:r>
              <a:rPr lang="en-US" sz="2400" b="1" dirty="0" smtClean="0">
                <a:latin typeface="Times New Roman" panose="02020603050405020304" pitchFamily="18" charset="0"/>
                <a:cs typeface="Times New Roman" panose="02020603050405020304" pitchFamily="18" charset="0"/>
              </a:rPr>
              <a:t>Outstanding Debtors</a:t>
            </a:r>
          </a:p>
          <a:p>
            <a:pPr marL="541338" indent="-184150" algn="just">
              <a:buFontTx/>
              <a:buChar char="-"/>
            </a:pP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Debtors position remains a </a:t>
            </a:r>
            <a:r>
              <a:rPr lang="en-US" sz="2400" dirty="0" smtClean="0">
                <a:latin typeface="Times New Roman" panose="02020603050405020304" pitchFamily="18" charset="0"/>
                <a:cs typeface="Times New Roman" panose="02020603050405020304" pitchFamily="18" charset="0"/>
              </a:rPr>
              <a:t>major concern</a:t>
            </a:r>
            <a:r>
              <a:rPr lang="en-US" sz="2400" dirty="0">
                <a:latin typeface="Times New Roman" panose="02020603050405020304" pitchFamily="18" charset="0"/>
                <a:cs typeface="Times New Roman" panose="02020603050405020304" pitchFamily="18" charset="0"/>
              </a:rPr>
              <a:t>. The Municipalities in the District reported </a:t>
            </a:r>
            <a:r>
              <a:rPr lang="en-US" sz="2400" dirty="0" smtClean="0">
                <a:latin typeface="Times New Roman" panose="02020603050405020304" pitchFamily="18" charset="0"/>
                <a:cs typeface="Times New Roman" panose="02020603050405020304" pitchFamily="18" charset="0"/>
              </a:rPr>
              <a:t>outstanding </a:t>
            </a:r>
            <a:r>
              <a:rPr lang="en-US" sz="2400" dirty="0">
                <a:latin typeface="Times New Roman" panose="02020603050405020304" pitchFamily="18" charset="0"/>
                <a:cs typeface="Times New Roman" panose="02020603050405020304" pitchFamily="18" charset="0"/>
              </a:rPr>
              <a:t>Debtors </a:t>
            </a:r>
            <a:r>
              <a:rPr lang="en-US" sz="2400" dirty="0" smtClean="0">
                <a:latin typeface="Times New Roman" panose="02020603050405020304" pitchFamily="18" charset="0"/>
                <a:cs typeface="Times New Roman" panose="02020603050405020304" pitchFamily="18" charset="0"/>
              </a:rPr>
              <a:t>of </a:t>
            </a:r>
            <a:r>
              <a:rPr lang="en-US" sz="2400" b="1" dirty="0" smtClean="0">
                <a:latin typeface="Times New Roman" panose="02020603050405020304" pitchFamily="18" charset="0"/>
                <a:cs typeface="Times New Roman" panose="02020603050405020304" pitchFamily="18" charset="0"/>
              </a:rPr>
              <a:t>R746,619,978</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as at </a:t>
            </a:r>
            <a:r>
              <a:rPr lang="en-US" sz="2400" dirty="0" smtClean="0">
                <a:latin typeface="Times New Roman" panose="02020603050405020304" pitchFamily="18" charset="0"/>
                <a:cs typeface="Times New Roman" panose="02020603050405020304" pitchFamily="18" charset="0"/>
              </a:rPr>
              <a:t>30 September 2020.</a:t>
            </a:r>
          </a:p>
          <a:p>
            <a:pPr marL="541338" indent="-184150" algn="just">
              <a:buFontTx/>
              <a:buChar char="-"/>
            </a:pPr>
            <a:r>
              <a:rPr lang="en-US" sz="2400" dirty="0" smtClean="0">
                <a:latin typeface="Times New Roman" panose="02020603050405020304" pitchFamily="18" charset="0"/>
                <a:cs typeface="Times New Roman" panose="02020603050405020304" pitchFamily="18" charset="0"/>
              </a:rPr>
              <a:t>It is anticipated that the COVID-19 pandemic and the subsequent economic decline would have significant impact on the ability of consumers to pay for services and ultimately for Municipalities to render services.</a:t>
            </a:r>
          </a:p>
          <a:p>
            <a:pPr marL="0" indent="0" algn="just">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marL="2063750" indent="0" algn="just">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51428" y="593040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55</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33287" y="578698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2308634" y="3778214"/>
            <a:ext cx="4354716" cy="1593886"/>
          </a:xfrm>
          <a:prstGeom prst="rect">
            <a:avLst/>
          </a:prstGeom>
        </p:spPr>
      </p:pic>
    </p:spTree>
    <p:extLst>
      <p:ext uri="{BB962C8B-B14F-4D97-AF65-F5344CB8AC3E}">
        <p14:creationId xmlns:p14="http://schemas.microsoft.com/office/powerpoint/2010/main" xmlns="" val="13264565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19270" y="681057"/>
            <a:ext cx="8889558" cy="5403831"/>
          </a:xfrm>
        </p:spPr>
        <p:txBody>
          <a:bodyPr>
            <a:noAutofit/>
          </a:bodyPr>
          <a:lstStyle/>
          <a:p>
            <a:pPr marL="0" indent="0" algn="just">
              <a:buNone/>
            </a:pPr>
            <a:r>
              <a:rPr lang="en-US" sz="3200" dirty="0" smtClean="0">
                <a:latin typeface="Times New Roman" panose="02020603050405020304" pitchFamily="18" charset="0"/>
                <a:cs typeface="Times New Roman" panose="02020603050405020304" pitchFamily="18" charset="0"/>
              </a:rPr>
              <a:t>The </a:t>
            </a:r>
            <a:r>
              <a:rPr lang="en-US" sz="3200" dirty="0">
                <a:latin typeface="Times New Roman" panose="02020603050405020304" pitchFamily="18" charset="0"/>
                <a:cs typeface="Times New Roman" panose="02020603050405020304" pitchFamily="18" charset="0"/>
              </a:rPr>
              <a:t>following bar chart illustration the outstanding debtors for Municipalities in the District;</a:t>
            </a:r>
            <a:endParaRPr lang="en-ZA" sz="3200" dirty="0">
              <a:latin typeface="Times New Roman" panose="02020603050405020304" pitchFamily="18" charset="0"/>
              <a:cs typeface="Times New Roman" panose="02020603050405020304" pitchFamily="18" charset="0"/>
            </a:endParaRPr>
          </a:p>
          <a:p>
            <a:pPr algn="just"/>
            <a:endParaRPr lang="en-ZA" sz="3200" dirty="0">
              <a:latin typeface="Times New Roman" panose="02020603050405020304" pitchFamily="18" charset="0"/>
              <a:cs typeface="Times New Roman" panose="02020603050405020304" pitchFamily="18" charset="0"/>
            </a:endParaRPr>
          </a:p>
          <a:p>
            <a:pPr marL="0" indent="0" algn="just" eaLnBrk="1" hangingPunct="1">
              <a:buNone/>
            </a:pPr>
            <a:endParaRPr lang="en-US" sz="3200" dirty="0" smtClean="0">
              <a:latin typeface="Times New Roman" panose="02020603050405020304" pitchFamily="18" charset="0"/>
              <a:cs typeface="Times New Roman" panose="02020603050405020304" pitchFamily="18" charset="0"/>
            </a:endParaRPr>
          </a:p>
          <a:p>
            <a:pPr algn="just" eaLnBrk="1" hangingPunct="1"/>
            <a:endParaRPr lang="en-US" sz="3200" dirty="0" smtClean="0">
              <a:latin typeface="Times New Roman" panose="02020603050405020304" pitchFamily="18" charset="0"/>
              <a:cs typeface="Times New Roman" panose="02020603050405020304" pitchFamily="18" charset="0"/>
            </a:endParaRPr>
          </a:p>
          <a:p>
            <a:pPr algn="just" eaLnBrk="1" hangingPunct="1"/>
            <a:endParaRPr lang="en-US" sz="3200" dirty="0" smtClean="0">
              <a:latin typeface="Times New Roman" panose="02020603050405020304" pitchFamily="18" charset="0"/>
              <a:cs typeface="Times New Roman" panose="02020603050405020304" pitchFamily="18" charset="0"/>
            </a:endParaRPr>
          </a:p>
          <a:p>
            <a:pPr algn="just" eaLnBrk="1" hangingPunct="1"/>
            <a:endParaRPr lang="en-US" sz="32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55735" y="600868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56</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775504" y="1761327"/>
            <a:ext cx="7477245" cy="3745711"/>
          </a:xfrm>
          <a:prstGeom prst="rect">
            <a:avLst/>
          </a:prstGeom>
        </p:spPr>
      </p:pic>
    </p:spTree>
    <p:extLst>
      <p:ext uri="{BB962C8B-B14F-4D97-AF65-F5344CB8AC3E}">
        <p14:creationId xmlns:p14="http://schemas.microsoft.com/office/powerpoint/2010/main" xmlns="" val="40622013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19270" y="681058"/>
            <a:ext cx="8889558" cy="5430538"/>
          </a:xfrm>
        </p:spPr>
        <p:txBody>
          <a:bodyPr>
            <a:noAutofit/>
          </a:bodyPr>
          <a:lstStyle/>
          <a:p>
            <a:pPr algn="just"/>
            <a:r>
              <a:rPr lang="en-ZA" b="1" dirty="0" smtClean="0">
                <a:latin typeface="Times New Roman" panose="02020603050405020304" pitchFamily="18" charset="0"/>
                <a:cs typeface="Times New Roman" panose="02020603050405020304" pitchFamily="18" charset="0"/>
              </a:rPr>
              <a:t>Salaries VS Operating Expenditure</a:t>
            </a:r>
          </a:p>
          <a:p>
            <a:pPr algn="just"/>
            <a:endParaRPr lang="en-ZA" b="1" dirty="0">
              <a:latin typeface="Times New Roman" panose="02020603050405020304" pitchFamily="18" charset="0"/>
              <a:cs typeface="Times New Roman" panose="02020603050405020304" pitchFamily="18" charset="0"/>
            </a:endParaRPr>
          </a:p>
          <a:p>
            <a:pPr algn="just"/>
            <a:endParaRPr lang="en-ZA" b="1" dirty="0" smtClean="0">
              <a:latin typeface="Times New Roman" panose="02020603050405020304" pitchFamily="18" charset="0"/>
              <a:cs typeface="Times New Roman" panose="02020603050405020304" pitchFamily="18" charset="0"/>
            </a:endParaRPr>
          </a:p>
          <a:p>
            <a:pPr algn="just"/>
            <a:endParaRPr lang="en-ZA" b="1" dirty="0">
              <a:latin typeface="Times New Roman" panose="02020603050405020304" pitchFamily="18" charset="0"/>
              <a:cs typeface="Times New Roman" panose="02020603050405020304" pitchFamily="18" charset="0"/>
            </a:endParaRPr>
          </a:p>
          <a:p>
            <a:pPr algn="just"/>
            <a:endParaRPr lang="en-ZA" b="1" dirty="0" smtClean="0">
              <a:latin typeface="Times New Roman" panose="02020603050405020304" pitchFamily="18" charset="0"/>
              <a:cs typeface="Times New Roman" panose="02020603050405020304" pitchFamily="18" charset="0"/>
            </a:endParaRPr>
          </a:p>
          <a:p>
            <a:pPr algn="just"/>
            <a:endParaRPr lang="en-ZA" b="1" dirty="0">
              <a:latin typeface="Times New Roman" panose="02020603050405020304" pitchFamily="18" charset="0"/>
              <a:cs typeface="Times New Roman" panose="02020603050405020304" pitchFamily="18" charset="0"/>
            </a:endParaRPr>
          </a:p>
          <a:p>
            <a:pPr algn="just"/>
            <a:endParaRPr lang="en-ZA" b="1" dirty="0" smtClean="0">
              <a:latin typeface="Times New Roman" panose="02020603050405020304" pitchFamily="18" charset="0"/>
              <a:cs typeface="Times New Roman" panose="02020603050405020304" pitchFamily="18" charset="0"/>
            </a:endParaRPr>
          </a:p>
          <a:p>
            <a:pPr marL="1520825" indent="6350" algn="just">
              <a:buNone/>
              <a:tabLst>
                <a:tab pos="1439863" algn="l"/>
              </a:tabLst>
            </a:pPr>
            <a:r>
              <a:rPr lang="en-ZA" sz="1400" i="1" dirty="0" smtClean="0">
                <a:latin typeface="Times New Roman" panose="02020603050405020304" pitchFamily="18" charset="0"/>
                <a:cs typeface="Times New Roman" panose="02020603050405020304" pitchFamily="18" charset="0"/>
              </a:rPr>
              <a:t>*</a:t>
            </a: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algn="just"/>
            <a:endParaRPr lang="en-ZA" b="1" dirty="0">
              <a:latin typeface="Times New Roman" panose="02020603050405020304" pitchFamily="18" charset="0"/>
              <a:cs typeface="Times New Roman" panose="02020603050405020304" pitchFamily="18" charset="0"/>
            </a:endParaRPr>
          </a:p>
          <a:p>
            <a:pPr algn="just"/>
            <a:endParaRPr lang="en-ZA" dirty="0">
              <a:latin typeface="Times New Roman" panose="02020603050405020304" pitchFamily="18" charset="0"/>
              <a:cs typeface="Times New Roman" panose="02020603050405020304" pitchFamily="18" charset="0"/>
            </a:endParaRPr>
          </a:p>
          <a:p>
            <a:pPr marL="0" indent="0" algn="just" eaLnBrk="1" hangingPunct="1">
              <a:buNone/>
            </a:pPr>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50844" y="592903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a:solidFill>
                  <a:schemeClr val="accent6">
                    <a:lumMod val="50000"/>
                  </a:schemeClr>
                </a:solidFill>
              </a:rPr>
              <a:pPr>
                <a:lnSpc>
                  <a:spcPct val="100000"/>
                </a:lnSpc>
                <a:spcBef>
                  <a:spcPct val="0"/>
                </a:spcBef>
                <a:buFont typeface="Times New Roman" panose="02020603050405020304" pitchFamily="18" charset="0"/>
                <a:buNone/>
              </a:pPr>
              <a:t>57</a:t>
            </a:fld>
            <a:endParaRPr lang="en-GB" sz="1200"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cstate="print"/>
          <a:stretch>
            <a:fillRect/>
          </a:stretch>
        </p:blipFill>
        <p:spPr>
          <a:xfrm>
            <a:off x="1702052" y="2254313"/>
            <a:ext cx="5513560" cy="1964601"/>
          </a:xfrm>
          <a:prstGeom prst="rect">
            <a:avLst/>
          </a:prstGeom>
        </p:spPr>
      </p:pic>
    </p:spTree>
    <p:extLst>
      <p:ext uri="{BB962C8B-B14F-4D97-AF65-F5344CB8AC3E}">
        <p14:creationId xmlns:p14="http://schemas.microsoft.com/office/powerpoint/2010/main" xmlns="" val="789433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19270" y="681057"/>
            <a:ext cx="8889558" cy="5403831"/>
          </a:xfrm>
        </p:spPr>
        <p:txBody>
          <a:bodyPr>
            <a:noAutofit/>
          </a:bodyPr>
          <a:lstStyle/>
          <a:p>
            <a:r>
              <a:rPr lang="en-US" sz="2400" b="1" dirty="0" smtClean="0">
                <a:latin typeface="Times New Roman" panose="02020603050405020304" pitchFamily="18" charset="0"/>
                <a:cs typeface="Times New Roman" panose="02020603050405020304" pitchFamily="18" charset="0"/>
              </a:rPr>
              <a:t>Cash and Bank Position</a:t>
            </a:r>
          </a:p>
          <a:p>
            <a:pPr marL="0" indent="0">
              <a:buNone/>
            </a:pP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table below reflects the overall cash and bank figures in the District</a:t>
            </a:r>
            <a:r>
              <a:rPr lang="en-US" sz="2400" dirty="0" smtClean="0">
                <a:latin typeface="Times New Roman" panose="02020603050405020304" pitchFamily="18" charset="0"/>
                <a:cs typeface="Times New Roman" panose="02020603050405020304" pitchFamily="18" charset="0"/>
              </a:rPr>
              <a:t>:</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90488" indent="0">
              <a:buNone/>
            </a:pPr>
            <a:r>
              <a:rPr lang="en-ZA" sz="1400" i="1" dirty="0" smtClean="0">
                <a:latin typeface="Times New Roman" panose="02020603050405020304" pitchFamily="18" charset="0"/>
                <a:cs typeface="Times New Roman" panose="02020603050405020304" pitchFamily="18" charset="0"/>
              </a:rPr>
              <a:t>*</a:t>
            </a: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buNone/>
            </a:pPr>
            <a:endParaRPr lang="en-ZA" sz="2400" dirty="0">
              <a:latin typeface="Times New Roman" panose="02020603050405020304" pitchFamily="18" charset="0"/>
              <a:cs typeface="Times New Roman" panose="02020603050405020304" pitchFamily="18" charset="0"/>
            </a:endParaRPr>
          </a:p>
          <a:p>
            <a:pPr algn="just"/>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48893" y="5909864"/>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58</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340799" y="2435381"/>
            <a:ext cx="8462401" cy="1720159"/>
          </a:xfrm>
          <a:prstGeom prst="rect">
            <a:avLst/>
          </a:prstGeom>
        </p:spPr>
      </p:pic>
    </p:spTree>
    <p:extLst>
      <p:ext uri="{BB962C8B-B14F-4D97-AF65-F5344CB8AC3E}">
        <p14:creationId xmlns:p14="http://schemas.microsoft.com/office/powerpoint/2010/main" xmlns="" val="26373287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35171" y="681057"/>
            <a:ext cx="8945220" cy="5403831"/>
          </a:xfrm>
        </p:spPr>
        <p:txBody>
          <a:bodyPr>
            <a:noAutofit/>
          </a:bodyPr>
          <a:lstStyle/>
          <a:p>
            <a:pPr marL="0" indent="0" algn="just" eaLnBrk="1" hangingPunct="1">
              <a:buNone/>
            </a:pPr>
            <a:r>
              <a:rPr lang="en-US" sz="2000" b="1" dirty="0" smtClean="0">
                <a:latin typeface="Times New Roman" panose="02020603050405020304" pitchFamily="18" charset="0"/>
                <a:cs typeface="Times New Roman" panose="02020603050405020304" pitchFamily="18" charset="0"/>
              </a:rPr>
              <a:t>Lejweleputswa District</a:t>
            </a:r>
          </a:p>
          <a:p>
            <a:r>
              <a:rPr lang="en-US" sz="2000" dirty="0" smtClean="0">
                <a:latin typeface="Times New Roman" panose="02020603050405020304" pitchFamily="18" charset="0"/>
                <a:cs typeface="Times New Roman" panose="02020603050405020304" pitchFamily="18" charset="0"/>
              </a:rPr>
              <a:t>Creditors’ Position</a:t>
            </a:r>
          </a:p>
          <a:p>
            <a:pPr marL="0" indent="0">
              <a:buNone/>
            </a:pPr>
            <a:r>
              <a:rPr lang="en-US" sz="2000" dirty="0" smtClean="0">
                <a:latin typeface="Times New Roman" panose="02020603050405020304" pitchFamily="18" charset="0"/>
                <a:cs typeface="Times New Roman" panose="02020603050405020304" pitchFamily="18" charset="0"/>
              </a:rPr>
              <a:t>Municipalities </a:t>
            </a:r>
            <a:r>
              <a:rPr lang="en-US" sz="2000" dirty="0">
                <a:latin typeface="Times New Roman" panose="02020603050405020304" pitchFamily="18" charset="0"/>
                <a:cs typeface="Times New Roman" panose="02020603050405020304" pitchFamily="18" charset="0"/>
              </a:rPr>
              <a:t>in the District reported an </a:t>
            </a:r>
            <a:r>
              <a:rPr lang="en-US" sz="2000" dirty="0" smtClean="0">
                <a:latin typeface="Times New Roman" panose="02020603050405020304" pitchFamily="18" charset="0"/>
                <a:cs typeface="Times New Roman" panose="02020603050405020304" pitchFamily="18" charset="0"/>
              </a:rPr>
              <a:t>increase of </a:t>
            </a:r>
            <a:r>
              <a:rPr lang="en-US" sz="2000" b="1" dirty="0" smtClean="0">
                <a:latin typeface="Times New Roman" panose="02020603050405020304" pitchFamily="18" charset="0"/>
                <a:cs typeface="Times New Roman" panose="02020603050405020304" pitchFamily="18" charset="0"/>
              </a:rPr>
              <a:t>R1,020,378,336</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on outstanding Creditors from </a:t>
            </a:r>
            <a:r>
              <a:rPr lang="en-US" sz="2000" b="1" dirty="0" smtClean="0">
                <a:latin typeface="Times New Roman" panose="02020603050405020304" pitchFamily="18" charset="0"/>
                <a:cs typeface="Times New Roman" panose="02020603050405020304" pitchFamily="18" charset="0"/>
              </a:rPr>
              <a:t>R7,703,510,731 </a:t>
            </a:r>
            <a:r>
              <a:rPr lang="en-US" sz="2000" dirty="0">
                <a:latin typeface="Times New Roman" panose="02020603050405020304" pitchFamily="18" charset="0"/>
                <a:cs typeface="Times New Roman" panose="02020603050405020304" pitchFamily="18" charset="0"/>
              </a:rPr>
              <a:t>as at </a:t>
            </a:r>
            <a:r>
              <a:rPr lang="en-US" sz="2000" dirty="0" smtClean="0">
                <a:latin typeface="Times New Roman" panose="02020603050405020304" pitchFamily="18" charset="0"/>
                <a:cs typeface="Times New Roman" panose="02020603050405020304" pitchFamily="18" charset="0"/>
              </a:rPr>
              <a:t>end December 2020 to </a:t>
            </a:r>
            <a:r>
              <a:rPr lang="en-US" sz="2000" b="1" dirty="0" smtClean="0">
                <a:latin typeface="Times New Roman" panose="02020603050405020304" pitchFamily="18" charset="0"/>
                <a:cs typeface="Times New Roman" panose="02020603050405020304" pitchFamily="18" charset="0"/>
              </a:rPr>
              <a:t>R8,723,889,067</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as at </a:t>
            </a:r>
            <a:r>
              <a:rPr lang="en-US" sz="2000" dirty="0" smtClean="0">
                <a:latin typeface="Times New Roman" panose="02020603050405020304" pitchFamily="18" charset="0"/>
                <a:cs typeface="Times New Roman" panose="02020603050405020304" pitchFamily="18" charset="0"/>
              </a:rPr>
              <a:t>30 September 2020</a:t>
            </a:r>
            <a:r>
              <a:rPr lang="en-US" sz="2000" dirty="0" smtClean="0"/>
              <a:t>.</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ZA" sz="1400" i="1" dirty="0" smtClean="0">
                <a:latin typeface="Times New Roman" panose="02020603050405020304" pitchFamily="18" charset="0"/>
                <a:cs typeface="Times New Roman" panose="02020603050405020304" pitchFamily="18" charset="0"/>
              </a:rPr>
              <a:t>*</a:t>
            </a: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buNone/>
            </a:pPr>
            <a:endParaRPr lang="en-ZA" sz="2000" dirty="0"/>
          </a:p>
          <a:p>
            <a:endParaRPr lang="en-ZA" sz="2000" dirty="0">
              <a:latin typeface="Times New Roman" panose="02020603050405020304" pitchFamily="18" charset="0"/>
              <a:cs typeface="Times New Roman" panose="02020603050405020304" pitchFamily="18" charset="0"/>
            </a:endParaRPr>
          </a:p>
          <a:p>
            <a:pPr marL="0" indent="0">
              <a:buNone/>
            </a:pPr>
            <a:endParaRPr lang="en-ZA" sz="2000" dirty="0"/>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66149" y="593288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59</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76970" y="562657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208230" y="2431951"/>
            <a:ext cx="8700380" cy="1998200"/>
          </a:xfrm>
          <a:prstGeom prst="rect">
            <a:avLst/>
          </a:prstGeom>
        </p:spPr>
      </p:pic>
    </p:spTree>
    <p:extLst>
      <p:ext uri="{BB962C8B-B14F-4D97-AF65-F5344CB8AC3E}">
        <p14:creationId xmlns:p14="http://schemas.microsoft.com/office/powerpoint/2010/main" xmlns="" val="7787906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724418"/>
          </a:xfrm>
          <a:solidFill>
            <a:schemeClr val="bg1">
              <a:lumMod val="85000"/>
            </a:schemeClr>
          </a:solidFill>
        </p:spPr>
        <p:txBody>
          <a:bodyPr>
            <a:noAutofit/>
          </a:bodyPr>
          <a:lstStyle/>
          <a:p>
            <a:pPr algn="just">
              <a:defRPr/>
            </a:pPr>
            <a:r>
              <a:rPr lang="en-ZA" sz="2400" b="1" cap="all" dirty="0" smtClean="0">
                <a:latin typeface="Times New Roman" pitchFamily="18" charset="0"/>
                <a:cs typeface="Times New Roman" pitchFamily="18" charset="0"/>
              </a:rPr>
              <a:t>Pre- and post amalgamation financial position: consolidated and audited afs 2015/16 and 2018/19</a:t>
            </a:r>
            <a:endParaRPr lang="en-US" sz="24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724419"/>
            <a:ext cx="8762338" cy="5360470"/>
          </a:xfrm>
        </p:spPr>
        <p:txBody>
          <a:bodyPr>
            <a:noAutofit/>
          </a:bodyPr>
          <a:lstStyle/>
          <a:p>
            <a:pPr marL="361950" lvl="0" indent="-361950" algn="just">
              <a:lnSpc>
                <a:spcPct val="100000"/>
              </a:lnSpc>
              <a:spcBef>
                <a:spcPts val="0"/>
              </a:spcBef>
            </a:pPr>
            <a:r>
              <a:rPr lang="en-ZA" sz="1800" dirty="0" smtClean="0">
                <a:latin typeface="Times New Roman" panose="02020603050405020304" pitchFamily="18" charset="0"/>
                <a:cs typeface="Times New Roman" panose="02020603050405020304" pitchFamily="18" charset="0"/>
              </a:rPr>
              <a:t>Since the 2015/16 financial year,  the financial fortunes of  the Municipality took a dramatic turn.</a:t>
            </a:r>
          </a:p>
          <a:p>
            <a:pPr marL="361950" lvl="0" indent="-361950" algn="just">
              <a:lnSpc>
                <a:spcPct val="100000"/>
              </a:lnSpc>
              <a:spcBef>
                <a:spcPts val="0"/>
              </a:spcBef>
            </a:pPr>
            <a:r>
              <a:rPr lang="en-ZA" sz="1800" dirty="0" smtClean="0">
                <a:latin typeface="Times New Roman" panose="02020603050405020304" pitchFamily="18" charset="0"/>
                <a:cs typeface="Times New Roman" panose="02020603050405020304" pitchFamily="18" charset="0"/>
              </a:rPr>
              <a:t>The Statement of Financial  Position as at 30 June 2016 reflected the following situation as compared to the latest audited Financial Statements for the year ended 30 June 2019.</a:t>
            </a:r>
          </a:p>
          <a:p>
            <a:pPr marL="361950" lvl="0" indent="-361950" algn="just">
              <a:lnSpc>
                <a:spcPct val="100000"/>
              </a:lnSpc>
              <a:spcBef>
                <a:spcPts val="0"/>
              </a:spcBef>
            </a:pPr>
            <a:endParaRPr lang="en-ZA" sz="18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smtClean="0">
              <a:latin typeface="Times New Roman" panose="02020603050405020304" pitchFamily="18" charset="0"/>
              <a:cs typeface="Times New Roman" panose="02020603050405020304" pitchFamily="18" charset="0"/>
            </a:endParaRPr>
          </a:p>
          <a:p>
            <a:pPr marL="361950" indent="0" algn="just">
              <a:lnSpc>
                <a:spcPct val="100000"/>
              </a:lnSpc>
              <a:spcBef>
                <a:spcPts val="0"/>
              </a:spcBef>
              <a:buNone/>
            </a:pPr>
            <a:endParaRPr lang="en-ZA" sz="1600" i="1" dirty="0" smtClean="0">
              <a:latin typeface="Times New Roman" panose="02020603050405020304" pitchFamily="18" charset="0"/>
              <a:cs typeface="Times New Roman" panose="02020603050405020304" pitchFamily="18" charset="0"/>
            </a:endParaRPr>
          </a:p>
          <a:p>
            <a:pPr marL="361950" indent="0" algn="just">
              <a:lnSpc>
                <a:spcPct val="100000"/>
              </a:lnSpc>
              <a:spcBef>
                <a:spcPts val="0"/>
              </a:spcBef>
              <a:buNone/>
            </a:pPr>
            <a:r>
              <a:rPr lang="en-ZA" sz="1600" i="1" dirty="0" smtClean="0">
                <a:latin typeface="Times New Roman" panose="02020603050405020304" pitchFamily="18" charset="0"/>
                <a:cs typeface="Times New Roman" panose="02020603050405020304" pitchFamily="18" charset="0"/>
              </a:rPr>
              <a:t>Current </a:t>
            </a:r>
            <a:r>
              <a:rPr lang="en-ZA" sz="1600" i="1" dirty="0">
                <a:latin typeface="Times New Roman" panose="02020603050405020304" pitchFamily="18" charset="0"/>
                <a:cs typeface="Times New Roman" panose="02020603050405020304" pitchFamily="18" charset="0"/>
              </a:rPr>
              <a:t>assets : Cash and other assets that are expected to be converted to cash within a 12-month period.</a:t>
            </a:r>
            <a:endParaRPr lang="en-US" sz="1600" i="1"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r>
              <a:rPr lang="en-ZA" sz="1800" dirty="0" smtClean="0">
                <a:latin typeface="Times New Roman" panose="02020603050405020304" pitchFamily="18" charset="0"/>
                <a:cs typeface="Times New Roman" panose="02020603050405020304" pitchFamily="18" charset="0"/>
              </a:rPr>
              <a:t>An analysis of Consolidated and Audited Financial Statements pre-amalgamation (2015/16) and 2018/19 presents the following picture;</a:t>
            </a:r>
            <a:endParaRPr lang="en-ZA" sz="18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smtClean="0">
              <a:latin typeface="Times New Roman" panose="02020603050405020304" pitchFamily="18" charset="0"/>
              <a:cs typeface="Times New Roman" panose="02020603050405020304" pitchFamily="18" charset="0"/>
            </a:endParaRPr>
          </a:p>
          <a:p>
            <a:pPr marL="361950" lvl="0" indent="-361950" algn="just">
              <a:lnSpc>
                <a:spcPct val="100000"/>
              </a:lnSpc>
              <a:spcBef>
                <a:spcPts val="0"/>
              </a:spcBef>
            </a:pPr>
            <a:endParaRPr lang="en-ZA" sz="1800" dirty="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59962" y="578037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6</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75817" y="5521757"/>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812539" y="2130241"/>
            <a:ext cx="7391701" cy="2107499"/>
          </a:xfrm>
          <a:prstGeom prst="rect">
            <a:avLst/>
          </a:prstGeom>
        </p:spPr>
      </p:pic>
    </p:spTree>
    <p:extLst>
      <p:ext uri="{BB962C8B-B14F-4D97-AF65-F5344CB8AC3E}">
        <p14:creationId xmlns:p14="http://schemas.microsoft.com/office/powerpoint/2010/main" xmlns="" val="8206924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95416" y="681057"/>
            <a:ext cx="8945217" cy="5403831"/>
          </a:xfrm>
        </p:spPr>
        <p:txBody>
          <a:bodyPr>
            <a:noAutofit/>
          </a:bodyPr>
          <a:lstStyle/>
          <a:p>
            <a:r>
              <a:rPr lang="en-US" sz="2000" b="1" dirty="0" smtClean="0">
                <a:latin typeface="Times New Roman" panose="02020603050405020304" pitchFamily="18" charset="0"/>
                <a:cs typeface="Times New Roman" panose="02020603050405020304" pitchFamily="18" charset="0"/>
              </a:rPr>
              <a:t>Outstanding Debtors</a:t>
            </a:r>
          </a:p>
          <a:p>
            <a:pPr marL="541338" indent="-184150" algn="just">
              <a:buFontTx/>
              <a:buChar char="-"/>
            </a:pPr>
            <a:r>
              <a:rPr lang="en-US" sz="2000" dirty="0">
                <a:latin typeface="Times New Roman" panose="02020603050405020304" pitchFamily="18" charset="0"/>
                <a:cs typeface="Times New Roman" panose="02020603050405020304" pitchFamily="18" charset="0"/>
              </a:rPr>
              <a:t>The Debtors position remains a major concern. The Municipalities in the District reported outstanding Debtors of </a:t>
            </a:r>
            <a:r>
              <a:rPr lang="en-US" sz="2000" b="1" dirty="0" smtClean="0">
                <a:latin typeface="Times New Roman" panose="02020603050405020304" pitchFamily="18" charset="0"/>
                <a:cs typeface="Times New Roman" panose="02020603050405020304" pitchFamily="18" charset="0"/>
              </a:rPr>
              <a:t>R6,063,115,511</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as at 30 September 2020.</a:t>
            </a:r>
          </a:p>
          <a:p>
            <a:pPr marL="541338" indent="-184150" algn="just">
              <a:buFontTx/>
              <a:buChar char="-"/>
            </a:pPr>
            <a:r>
              <a:rPr lang="en-US" sz="2000" dirty="0">
                <a:latin typeface="Times New Roman" panose="02020603050405020304" pitchFamily="18" charset="0"/>
                <a:cs typeface="Times New Roman" panose="02020603050405020304" pitchFamily="18" charset="0"/>
              </a:rPr>
              <a:t>It is anticipated that the COVID-19 pandemic and the subsequent economic decline would have significant impact on the ability of consumers to pay for services and ultimately for Municipalities to render services</a:t>
            </a:r>
            <a:r>
              <a:rPr lang="en-US" sz="2000" dirty="0" smtClean="0">
                <a:latin typeface="Times New Roman" panose="02020603050405020304" pitchFamily="18" charset="0"/>
                <a:cs typeface="Times New Roman" panose="02020603050405020304" pitchFamily="18" charset="0"/>
              </a:rPr>
              <a:t>.</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1611313" indent="0">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buNone/>
            </a:pPr>
            <a:endParaRPr lang="en-ZA"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04518" y="5792456"/>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60</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12853" y="5490138"/>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1801640" y="3087674"/>
            <a:ext cx="4590107" cy="1846801"/>
          </a:xfrm>
          <a:prstGeom prst="rect">
            <a:avLst/>
          </a:prstGeom>
        </p:spPr>
      </p:pic>
    </p:spTree>
    <p:extLst>
      <p:ext uri="{BB962C8B-B14F-4D97-AF65-F5344CB8AC3E}">
        <p14:creationId xmlns:p14="http://schemas.microsoft.com/office/powerpoint/2010/main" xmlns="" val="1621648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95416" y="681057"/>
            <a:ext cx="8945217" cy="5403831"/>
          </a:xfrm>
        </p:spPr>
        <p:txBody>
          <a:bodyPr>
            <a:noAutofit/>
          </a:bodyPr>
          <a:lstStyle/>
          <a:p>
            <a:pPr marL="0" indent="0">
              <a:buNone/>
            </a:pPr>
            <a:r>
              <a:rPr lang="en-US" sz="2400" dirty="0">
                <a:latin typeface="Times New Roman" panose="02020603050405020304" pitchFamily="18" charset="0"/>
                <a:cs typeface="Times New Roman" panose="02020603050405020304" pitchFamily="18" charset="0"/>
              </a:rPr>
              <a:t>The following bar chart illustration the outstanding debtors for Municipalities in the District;</a:t>
            </a:r>
            <a:endParaRPr lang="en-ZA" sz="2400" dirty="0">
              <a:latin typeface="Times New Roman" panose="02020603050405020304" pitchFamily="18" charset="0"/>
              <a:cs typeface="Times New Roman" panose="02020603050405020304" pitchFamily="18" charset="0"/>
            </a:endParaRPr>
          </a:p>
          <a:p>
            <a:pPr marL="0" indent="0">
              <a:buNone/>
            </a:pPr>
            <a:endParaRPr lang="en-US" sz="2000" b="1"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57170" y="587123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61</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213164" y="1861526"/>
            <a:ext cx="6859273" cy="3226521"/>
          </a:xfrm>
          <a:prstGeom prst="rect">
            <a:avLst/>
          </a:prstGeom>
        </p:spPr>
      </p:pic>
    </p:spTree>
    <p:extLst>
      <p:ext uri="{BB962C8B-B14F-4D97-AF65-F5344CB8AC3E}">
        <p14:creationId xmlns:p14="http://schemas.microsoft.com/office/powerpoint/2010/main" xmlns="" val="5895172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0" y="681057"/>
            <a:ext cx="9144000" cy="5403831"/>
          </a:xfrm>
        </p:spPr>
        <p:txBody>
          <a:bodyPr>
            <a:noAutofit/>
          </a:bodyPr>
          <a:lstStyle/>
          <a:p>
            <a:r>
              <a:rPr lang="en-ZA" sz="2400" b="1" dirty="0" smtClean="0">
                <a:latin typeface="Times New Roman" panose="02020603050405020304" pitchFamily="18" charset="0"/>
                <a:cs typeface="Times New Roman" panose="02020603050405020304" pitchFamily="18" charset="0"/>
              </a:rPr>
              <a:t>Salaries VS Operating Expenditure</a:t>
            </a:r>
          </a:p>
          <a:p>
            <a:endParaRPr lang="en-ZA" sz="2400" b="1" dirty="0">
              <a:latin typeface="Times New Roman" panose="02020603050405020304" pitchFamily="18" charset="0"/>
              <a:cs typeface="Times New Roman" panose="02020603050405020304" pitchFamily="18" charset="0"/>
            </a:endParaRPr>
          </a:p>
          <a:p>
            <a:endParaRPr lang="en-ZA" sz="2400" b="1" dirty="0" smtClean="0">
              <a:latin typeface="Times New Roman" panose="02020603050405020304" pitchFamily="18" charset="0"/>
              <a:cs typeface="Times New Roman" panose="02020603050405020304" pitchFamily="18" charset="0"/>
            </a:endParaRPr>
          </a:p>
          <a:p>
            <a:endParaRPr lang="en-ZA" sz="2400" b="1" dirty="0">
              <a:latin typeface="Times New Roman" panose="02020603050405020304" pitchFamily="18" charset="0"/>
              <a:cs typeface="Times New Roman" panose="02020603050405020304" pitchFamily="18" charset="0"/>
            </a:endParaRPr>
          </a:p>
          <a:p>
            <a:endParaRPr lang="en-ZA" sz="2400" b="1" dirty="0" smtClean="0">
              <a:latin typeface="Times New Roman" panose="02020603050405020304" pitchFamily="18" charset="0"/>
              <a:cs typeface="Times New Roman" panose="02020603050405020304" pitchFamily="18" charset="0"/>
            </a:endParaRPr>
          </a:p>
          <a:p>
            <a:endParaRPr lang="en-ZA" sz="2400" b="1" dirty="0">
              <a:latin typeface="Times New Roman" panose="02020603050405020304" pitchFamily="18" charset="0"/>
              <a:cs typeface="Times New Roman" panose="02020603050405020304" pitchFamily="18" charset="0"/>
            </a:endParaRPr>
          </a:p>
          <a:p>
            <a:endParaRPr lang="en-ZA" sz="2400" b="1" dirty="0" smtClean="0">
              <a:latin typeface="Times New Roman" panose="02020603050405020304" pitchFamily="18" charset="0"/>
              <a:cs typeface="Times New Roman" panose="02020603050405020304" pitchFamily="18" charset="0"/>
            </a:endParaRPr>
          </a:p>
          <a:p>
            <a:pPr marL="1349375" indent="0">
              <a:buNone/>
            </a:pPr>
            <a:endParaRPr lang="en-ZA" sz="1400" i="1" dirty="0" smtClean="0">
              <a:latin typeface="Times New Roman" panose="02020603050405020304" pitchFamily="18" charset="0"/>
              <a:cs typeface="Times New Roman" panose="02020603050405020304" pitchFamily="18" charset="0"/>
            </a:endParaRPr>
          </a:p>
          <a:p>
            <a:pPr marL="1349375" indent="0">
              <a:buNone/>
            </a:pPr>
            <a:r>
              <a:rPr lang="en-ZA" sz="1400" i="1" dirty="0" smtClean="0">
                <a:latin typeface="Times New Roman" panose="02020603050405020304" pitchFamily="18" charset="0"/>
                <a:cs typeface="Times New Roman" panose="02020603050405020304" pitchFamily="18" charset="0"/>
              </a:rPr>
              <a:t>*</a:t>
            </a: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buNone/>
            </a:pPr>
            <a:endParaRPr lang="en-ZA" sz="2400" b="1" dirty="0">
              <a:latin typeface="Times New Roman" panose="02020603050405020304" pitchFamily="18" charset="0"/>
              <a:cs typeface="Times New Roman" panose="02020603050405020304" pitchFamily="18" charset="0"/>
            </a:endParaRPr>
          </a:p>
          <a:p>
            <a:pPr marL="0" indent="0">
              <a:buNone/>
            </a:pPr>
            <a:endParaRPr lang="en-ZA" sz="2400" dirty="0"/>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93706" y="584117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62</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cstate="print"/>
          <a:stretch>
            <a:fillRect/>
          </a:stretch>
        </p:blipFill>
        <p:spPr>
          <a:xfrm>
            <a:off x="1420829" y="1602935"/>
            <a:ext cx="6065821" cy="2466733"/>
          </a:xfrm>
          <a:prstGeom prst="rect">
            <a:avLst/>
          </a:prstGeom>
        </p:spPr>
      </p:pic>
    </p:spTree>
    <p:extLst>
      <p:ext uri="{BB962C8B-B14F-4D97-AF65-F5344CB8AC3E}">
        <p14:creationId xmlns:p14="http://schemas.microsoft.com/office/powerpoint/2010/main" xmlns="" val="17133126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44074" y="681057"/>
            <a:ext cx="8855851" cy="5403831"/>
          </a:xfrm>
        </p:spPr>
        <p:txBody>
          <a:bodyPr>
            <a:noAutofit/>
          </a:bodyPr>
          <a:lstStyle/>
          <a:p>
            <a:pPr marL="0" indent="0" algn="just">
              <a:buNone/>
            </a:pPr>
            <a:r>
              <a:rPr lang="en-US" sz="2400" b="1" dirty="0" smtClean="0">
                <a:latin typeface="Times New Roman" panose="02020603050405020304" pitchFamily="18" charset="0"/>
                <a:cs typeface="Times New Roman" panose="02020603050405020304" pitchFamily="18" charset="0"/>
              </a:rPr>
              <a:t>Cash and Bank Position</a:t>
            </a:r>
          </a:p>
          <a:p>
            <a:pPr algn="just"/>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table below reflects the overall cash and bank figures in the District</a:t>
            </a:r>
            <a:r>
              <a:rPr lang="en-US" sz="2400" dirty="0" smtClean="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endParaRPr lang="en-US" sz="2400" dirty="0" smtClean="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marL="180975" indent="0" algn="just">
              <a:buNone/>
            </a:pPr>
            <a:r>
              <a:rPr lang="en-ZA" sz="1400" i="1" dirty="0" smtClean="0">
                <a:latin typeface="Times New Roman" panose="02020603050405020304" pitchFamily="18" charset="0"/>
                <a:cs typeface="Times New Roman" panose="02020603050405020304" pitchFamily="18" charset="0"/>
              </a:rPr>
              <a:t>*</a:t>
            </a: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lgn="just">
              <a:buNone/>
            </a:pPr>
            <a:endParaRPr lang="en-ZA"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a:t>
            </a:r>
            <a:endParaRPr lang="en-ZA" sz="2400" dirty="0">
              <a:latin typeface="Times New Roman" panose="02020603050405020304" pitchFamily="18" charset="0"/>
              <a:cs typeface="Times New Roman" panose="02020603050405020304" pitchFamily="18" charset="0"/>
            </a:endParaRPr>
          </a:p>
          <a:p>
            <a:pPr marL="0" indent="0">
              <a:buNone/>
            </a:pPr>
            <a:endParaRPr lang="en-ZA" sz="2400" dirty="0"/>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67325" y="587057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63</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5731" y="564991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434323" y="2042664"/>
            <a:ext cx="8275351" cy="2067609"/>
          </a:xfrm>
          <a:prstGeom prst="rect">
            <a:avLst/>
          </a:prstGeom>
        </p:spPr>
      </p:pic>
    </p:spTree>
    <p:extLst>
      <p:ext uri="{BB962C8B-B14F-4D97-AF65-F5344CB8AC3E}">
        <p14:creationId xmlns:p14="http://schemas.microsoft.com/office/powerpoint/2010/main" xmlns="" val="7116889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95416" y="681057"/>
            <a:ext cx="8881607" cy="5403831"/>
          </a:xfrm>
        </p:spPr>
        <p:txBody>
          <a:bodyPr>
            <a:noAutofit/>
          </a:bodyPr>
          <a:lstStyle/>
          <a:p>
            <a:pPr marL="0" indent="0">
              <a:buNone/>
            </a:pPr>
            <a:r>
              <a:rPr lang="en-ZA" sz="2400" b="1" dirty="0" smtClean="0">
                <a:latin typeface="Times New Roman" panose="02020603050405020304" pitchFamily="18" charset="0"/>
                <a:cs typeface="Times New Roman" panose="02020603050405020304" pitchFamily="18" charset="0"/>
              </a:rPr>
              <a:t>Thabo Mofutsanyana District</a:t>
            </a:r>
          </a:p>
          <a:p>
            <a:r>
              <a:rPr lang="en-ZA" sz="2400" dirty="0" smtClean="0">
                <a:latin typeface="Times New Roman" panose="02020603050405020304" pitchFamily="18" charset="0"/>
                <a:cs typeface="Times New Roman" panose="02020603050405020304" pitchFamily="18" charset="0"/>
              </a:rPr>
              <a:t>Creditors’ Position</a:t>
            </a:r>
          </a:p>
          <a:p>
            <a:pPr marL="0" indent="0" algn="just">
              <a:buNone/>
            </a:pPr>
            <a:r>
              <a:rPr lang="en-US" sz="2400" dirty="0">
                <a:latin typeface="Times New Roman" panose="02020603050405020304" pitchFamily="18" charset="0"/>
                <a:cs typeface="Times New Roman" panose="02020603050405020304" pitchFamily="18" charset="0"/>
              </a:rPr>
              <a:t>Municipalities in the District reported an increase of </a:t>
            </a:r>
            <a:r>
              <a:rPr lang="en-US" sz="2400" b="1" dirty="0" smtClean="0">
                <a:latin typeface="Times New Roman" panose="02020603050405020304" pitchFamily="18" charset="0"/>
                <a:cs typeface="Times New Roman" panose="02020603050405020304" pitchFamily="18" charset="0"/>
              </a:rPr>
              <a:t>R518,608,827 </a:t>
            </a:r>
            <a:r>
              <a:rPr lang="en-US" sz="2400" dirty="0" smtClean="0">
                <a:latin typeface="Times New Roman" panose="02020603050405020304" pitchFamily="18" charset="0"/>
                <a:cs typeface="Times New Roman" panose="02020603050405020304" pitchFamily="18" charset="0"/>
              </a:rPr>
              <a:t>in </a:t>
            </a:r>
            <a:r>
              <a:rPr lang="en-US" sz="2400" dirty="0">
                <a:latin typeface="Times New Roman" panose="02020603050405020304" pitchFamily="18" charset="0"/>
                <a:cs typeface="Times New Roman" panose="02020603050405020304" pitchFamily="18" charset="0"/>
              </a:rPr>
              <a:t>outstanding Creditors from </a:t>
            </a:r>
            <a:r>
              <a:rPr lang="en-US" sz="2400" b="1" dirty="0" smtClean="0">
                <a:latin typeface="Times New Roman" panose="02020603050405020304" pitchFamily="18" charset="0"/>
                <a:cs typeface="Times New Roman" panose="02020603050405020304" pitchFamily="18" charset="0"/>
              </a:rPr>
              <a:t>R6,817,783,274</a:t>
            </a:r>
            <a:r>
              <a:rPr lang="en-US" sz="2400" dirty="0" smtClean="0">
                <a:latin typeface="Times New Roman" panose="02020603050405020304" pitchFamily="18" charset="0"/>
                <a:cs typeface="Times New Roman" panose="02020603050405020304" pitchFamily="18" charset="0"/>
              </a:rPr>
              <a:t> as at 30 March 2020 to </a:t>
            </a:r>
            <a:r>
              <a:rPr lang="en-US" sz="2400" b="1" dirty="0" smtClean="0">
                <a:latin typeface="Times New Roman" panose="02020603050405020304" pitchFamily="18" charset="0"/>
                <a:cs typeface="Times New Roman" panose="02020603050405020304" pitchFamily="18" charset="0"/>
              </a:rPr>
              <a:t>R7,336,392,101 </a:t>
            </a:r>
            <a:r>
              <a:rPr lang="en-US" sz="2400" dirty="0" smtClean="0">
                <a:latin typeface="Times New Roman" panose="02020603050405020304" pitchFamily="18" charset="0"/>
                <a:cs typeface="Times New Roman" panose="02020603050405020304" pitchFamily="18" charset="0"/>
              </a:rPr>
              <a:t>as at 30 September 2020.</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buNone/>
            </a:pPr>
            <a:endParaRPr lang="en-ZA" sz="2400" dirty="0">
              <a:latin typeface="Times New Roman" panose="02020603050405020304" pitchFamily="18" charset="0"/>
              <a:cs typeface="Times New Roman" panose="02020603050405020304" pitchFamily="18" charset="0"/>
            </a:endParaRPr>
          </a:p>
          <a:p>
            <a:endParaRPr lang="en-ZA" sz="2400" dirty="0">
              <a:latin typeface="Times New Roman" panose="02020603050405020304" pitchFamily="18" charset="0"/>
              <a:cs typeface="Times New Roman" panose="02020603050405020304" pitchFamily="18" charset="0"/>
            </a:endParaRPr>
          </a:p>
          <a:p>
            <a:pPr marL="0" indent="0">
              <a:buNone/>
            </a:pPr>
            <a:endParaRPr lang="en-ZA" sz="2400" dirty="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73843" y="590232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64</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12756" y="2699881"/>
            <a:ext cx="8718487" cy="2392667"/>
          </a:xfrm>
          <a:prstGeom prst="rect">
            <a:avLst/>
          </a:prstGeom>
        </p:spPr>
      </p:pic>
    </p:spTree>
    <p:extLst>
      <p:ext uri="{BB962C8B-B14F-4D97-AF65-F5344CB8AC3E}">
        <p14:creationId xmlns:p14="http://schemas.microsoft.com/office/powerpoint/2010/main" xmlns="" val="37374066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algn="just"/>
            <a:r>
              <a:rPr lang="en-ZA" sz="2000" dirty="0" smtClean="0">
                <a:latin typeface="Times New Roman" panose="02020603050405020304" pitchFamily="18" charset="0"/>
                <a:cs typeface="Times New Roman" panose="02020603050405020304" pitchFamily="18" charset="0"/>
              </a:rPr>
              <a:t>Debtors’ Position</a:t>
            </a:r>
          </a:p>
          <a:p>
            <a:pPr marL="541338" indent="-184150" algn="just">
              <a:buFontTx/>
              <a:buChar char="-"/>
            </a:pPr>
            <a:r>
              <a:rPr lang="en-US" sz="2000" dirty="0">
                <a:latin typeface="Times New Roman" panose="02020603050405020304" pitchFamily="18" charset="0"/>
                <a:cs typeface="Times New Roman" panose="02020603050405020304" pitchFamily="18" charset="0"/>
              </a:rPr>
              <a:t>The Debtors position remains a major concern. The Municipalities in the District reported outstanding Debtors of </a:t>
            </a:r>
            <a:r>
              <a:rPr lang="en-US" sz="2000" b="1" dirty="0" smtClean="0">
                <a:latin typeface="Times New Roman" panose="02020603050405020304" pitchFamily="18" charset="0"/>
                <a:cs typeface="Times New Roman" panose="02020603050405020304" pitchFamily="18" charset="0"/>
              </a:rPr>
              <a:t>R4,394,232,515</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as at 30 September 2020.</a:t>
            </a:r>
          </a:p>
          <a:p>
            <a:pPr marL="541338" indent="-184150" algn="just">
              <a:buFontTx/>
              <a:buChar char="-"/>
            </a:pPr>
            <a:r>
              <a:rPr lang="en-US" sz="2000" dirty="0">
                <a:latin typeface="Times New Roman" panose="02020603050405020304" pitchFamily="18" charset="0"/>
                <a:cs typeface="Times New Roman" panose="02020603050405020304" pitchFamily="18" charset="0"/>
              </a:rPr>
              <a:t>It is anticipated that the COVID-19 pandemic and the subsequent economic decline would have significant impact on the ability of consumers to pay for services and ultimately for Municipalities to render services</a:t>
            </a:r>
            <a:r>
              <a:rPr lang="en-US" sz="2000" dirty="0" smtClean="0">
                <a:latin typeface="Times New Roman" panose="02020603050405020304" pitchFamily="18" charset="0"/>
                <a:cs typeface="Times New Roman" panose="02020603050405020304" pitchFamily="18" charset="0"/>
              </a:rPr>
              <a:t>.</a:t>
            </a:r>
          </a:p>
          <a:p>
            <a:pPr marL="541338" indent="-184150" algn="just">
              <a:buFontTx/>
              <a:buChar char="-"/>
            </a:pPr>
            <a:endParaRPr lang="en-US" sz="2000" dirty="0" smtClean="0">
              <a:latin typeface="Times New Roman" panose="02020603050405020304" pitchFamily="18" charset="0"/>
              <a:cs typeface="Times New Roman" panose="02020603050405020304" pitchFamily="18" charset="0"/>
            </a:endParaRPr>
          </a:p>
          <a:p>
            <a:pPr marL="541338" indent="-184150" algn="just">
              <a:buFontTx/>
              <a:buChar char="-"/>
            </a:pPr>
            <a:endParaRPr lang="en-US" sz="2000" dirty="0">
              <a:latin typeface="Times New Roman" panose="02020603050405020304" pitchFamily="18" charset="0"/>
              <a:cs typeface="Times New Roman" panose="02020603050405020304" pitchFamily="18" charset="0"/>
            </a:endParaRPr>
          </a:p>
          <a:p>
            <a:pPr marL="541338" indent="-184150" algn="just">
              <a:buFontTx/>
              <a:buChar char="-"/>
            </a:pPr>
            <a:endParaRPr lang="en-US" sz="2000" dirty="0" smtClean="0">
              <a:latin typeface="Times New Roman" panose="02020603050405020304" pitchFamily="18" charset="0"/>
              <a:cs typeface="Times New Roman" panose="02020603050405020304" pitchFamily="18" charset="0"/>
            </a:endParaRPr>
          </a:p>
          <a:p>
            <a:pPr marL="541338" indent="-184150" algn="just">
              <a:buFontTx/>
              <a:buChar char="-"/>
            </a:pPr>
            <a:endParaRPr lang="en-US" sz="2000" dirty="0">
              <a:latin typeface="Times New Roman" panose="02020603050405020304" pitchFamily="18" charset="0"/>
              <a:cs typeface="Times New Roman" panose="02020603050405020304" pitchFamily="18" charset="0"/>
            </a:endParaRPr>
          </a:p>
          <a:p>
            <a:pPr marL="357188" indent="0" algn="just">
              <a:buNone/>
            </a:pPr>
            <a:endParaRPr lang="en-US" sz="2000" dirty="0" smtClean="0">
              <a:latin typeface="Times New Roman" panose="02020603050405020304" pitchFamily="18" charset="0"/>
              <a:cs typeface="Times New Roman" panose="02020603050405020304" pitchFamily="18" charset="0"/>
            </a:endParaRPr>
          </a:p>
          <a:p>
            <a:pPr marL="1701800" indent="0">
              <a:buNone/>
            </a:pPr>
            <a:r>
              <a:rPr lang="en-ZA" sz="1400" i="1" dirty="0" smtClean="0">
                <a:latin typeface="Times New Roman" panose="02020603050405020304" pitchFamily="18" charset="0"/>
                <a:cs typeface="Times New Roman" panose="02020603050405020304" pitchFamily="18" charset="0"/>
              </a:rPr>
              <a:t>*</a:t>
            </a: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buNone/>
            </a:pPr>
            <a:endParaRPr lang="en-ZA" sz="2000" dirty="0">
              <a:latin typeface="Times New Roman" panose="02020603050405020304" pitchFamily="18" charset="0"/>
              <a:cs typeface="Times New Roman" panose="02020603050405020304" pitchFamily="18" charset="0"/>
            </a:endParaRPr>
          </a:p>
          <a:p>
            <a:pPr algn="just"/>
            <a:endParaRPr lang="en-ZA" sz="2000" dirty="0">
              <a:latin typeface="Times New Roman" panose="02020603050405020304" pitchFamily="18" charset="0"/>
              <a:cs typeface="Times New Roman" panose="02020603050405020304" pitchFamily="18" charset="0"/>
            </a:endParaRPr>
          </a:p>
          <a:p>
            <a:pPr marL="0" indent="0" algn="just">
              <a:buNone/>
            </a:pPr>
            <a:endParaRPr lang="en-ZA"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59380" y="5960665"/>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65</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4106" y="5740002"/>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973419" y="3006987"/>
            <a:ext cx="5069941" cy="1952980"/>
          </a:xfrm>
          <a:prstGeom prst="rect">
            <a:avLst/>
          </a:prstGeom>
        </p:spPr>
      </p:pic>
    </p:spTree>
    <p:extLst>
      <p:ext uri="{BB962C8B-B14F-4D97-AF65-F5344CB8AC3E}">
        <p14:creationId xmlns:p14="http://schemas.microsoft.com/office/powerpoint/2010/main" xmlns="" val="16602569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marL="0" indent="0" algn="just">
              <a:buNone/>
            </a:pPr>
            <a:r>
              <a:rPr lang="en-US" sz="2400" dirty="0">
                <a:latin typeface="Times New Roman" panose="02020603050405020304" pitchFamily="18" charset="0"/>
                <a:cs typeface="Times New Roman" panose="02020603050405020304" pitchFamily="18" charset="0"/>
              </a:rPr>
              <a:t>The following bar chart illustration the outstanding debtors for Municipalities in the District;</a:t>
            </a:r>
            <a:endParaRPr lang="en-ZA" sz="2400" dirty="0">
              <a:latin typeface="Times New Roman" panose="02020603050405020304" pitchFamily="18" charset="0"/>
              <a:cs typeface="Times New Roman" panose="02020603050405020304" pitchFamily="18" charset="0"/>
            </a:endParaRPr>
          </a:p>
          <a:p>
            <a:pPr marL="0" indent="0" algn="just">
              <a:buNone/>
            </a:pPr>
            <a:endParaRPr lang="en-ZA" sz="2400" dirty="0">
              <a:latin typeface="Times New Roman" panose="02020603050405020304" pitchFamily="18" charset="0"/>
              <a:cs typeface="Times New Roman" panose="02020603050405020304" pitchFamily="18" charset="0"/>
            </a:endParaRPr>
          </a:p>
          <a:p>
            <a:pPr marL="0" indent="0" algn="just">
              <a:buNone/>
            </a:pPr>
            <a:endParaRPr lang="en-ZA" sz="2400" dirty="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59380" y="5988738"/>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66</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457608" y="1855713"/>
            <a:ext cx="6455121" cy="3277601"/>
          </a:xfrm>
          <a:prstGeom prst="rect">
            <a:avLst/>
          </a:prstGeom>
        </p:spPr>
      </p:pic>
    </p:spTree>
    <p:extLst>
      <p:ext uri="{BB962C8B-B14F-4D97-AF65-F5344CB8AC3E}">
        <p14:creationId xmlns:p14="http://schemas.microsoft.com/office/powerpoint/2010/main" xmlns="" val="38630541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90831" y="681057"/>
            <a:ext cx="8762338" cy="5403831"/>
          </a:xfrm>
        </p:spPr>
        <p:txBody>
          <a:bodyPr>
            <a:noAutofit/>
          </a:bodyPr>
          <a:lstStyle/>
          <a:p>
            <a:pPr algn="just"/>
            <a:r>
              <a:rPr lang="en-US" sz="2400" b="1" dirty="0">
                <a:latin typeface="Times New Roman" panose="02020603050405020304" pitchFamily="18" charset="0"/>
                <a:cs typeface="Times New Roman" panose="02020603050405020304" pitchFamily="18" charset="0"/>
              </a:rPr>
              <a:t>Salaries VS Operating </a:t>
            </a:r>
            <a:r>
              <a:rPr lang="en-US" sz="2400" b="1" dirty="0" smtClean="0">
                <a:latin typeface="Times New Roman" panose="02020603050405020304" pitchFamily="18" charset="0"/>
                <a:cs typeface="Times New Roman" panose="02020603050405020304" pitchFamily="18" charset="0"/>
              </a:rPr>
              <a:t>Expenditure</a:t>
            </a: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smtClean="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smtClean="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smtClean="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marL="1258888" indent="0" algn="just">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algn="just"/>
            <a:endParaRPr lang="en-US" sz="2400" b="1" dirty="0" smtClean="0">
              <a:latin typeface="Times New Roman" panose="02020603050405020304" pitchFamily="18" charset="0"/>
              <a:cs typeface="Times New Roman" panose="02020603050405020304" pitchFamily="18" charset="0"/>
            </a:endParaRPr>
          </a:p>
          <a:p>
            <a:pPr marL="0" indent="0" algn="just">
              <a:buNone/>
            </a:pPr>
            <a:endParaRPr lang="en-ZA" sz="2400" dirty="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95769" y="5980133"/>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67</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583792" y="1651318"/>
            <a:ext cx="5902858" cy="2720228"/>
          </a:xfrm>
          <a:prstGeom prst="rect">
            <a:avLst/>
          </a:prstGeom>
        </p:spPr>
      </p:pic>
    </p:spTree>
    <p:extLst>
      <p:ext uri="{BB962C8B-B14F-4D97-AF65-F5344CB8AC3E}">
        <p14:creationId xmlns:p14="http://schemas.microsoft.com/office/powerpoint/2010/main" xmlns="" val="39995494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marL="0" indent="0" algn="just">
              <a:buNone/>
            </a:pPr>
            <a:r>
              <a:rPr lang="en-ZA" sz="2400" b="1" dirty="0" smtClean="0">
                <a:latin typeface="Times New Roman" panose="02020603050405020304" pitchFamily="18" charset="0"/>
                <a:cs typeface="Times New Roman" panose="02020603050405020304" pitchFamily="18" charset="0"/>
              </a:rPr>
              <a:t>Cash and Bank Position</a:t>
            </a:r>
            <a:endParaRPr lang="en-ZA" sz="2400" dirty="0" smtClean="0">
              <a:latin typeface="Times New Roman" panose="02020603050405020304" pitchFamily="18" charset="0"/>
              <a:cs typeface="Times New Roman" panose="02020603050405020304" pitchFamily="18" charset="0"/>
            </a:endParaRPr>
          </a:p>
          <a:p>
            <a:pPr marL="0" indent="0" algn="just">
              <a:buNone/>
            </a:pPr>
            <a:r>
              <a:rPr lang="en-US" sz="2400" dirty="0" smtClean="0">
                <a:latin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cs typeface="Times New Roman" panose="02020603050405020304" pitchFamily="18" charset="0"/>
              </a:rPr>
              <a:t>table below reflects the overall cash and bank figures in the District</a:t>
            </a:r>
            <a:r>
              <a:rPr lang="en-US" sz="2400" dirty="0" smtClean="0">
                <a:latin typeface="Times New Roman" panose="02020603050405020304" pitchFamily="18" charset="0"/>
                <a:cs typeface="Times New Roman" panose="02020603050405020304" pitchFamily="18" charset="0"/>
              </a:rPr>
              <a:t>:</a:t>
            </a: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500" dirty="0" smtClean="0">
              <a:latin typeface="Times New Roman" panose="02020603050405020304" pitchFamily="18" charset="0"/>
              <a:cs typeface="Times New Roman" panose="02020603050405020304" pitchFamily="18" charset="0"/>
            </a:endParaRPr>
          </a:p>
          <a:p>
            <a:pPr marL="90488" indent="0" algn="just">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lgn="just">
              <a:buNone/>
            </a:pPr>
            <a:endParaRPr lang="en-ZA" sz="2400" dirty="0">
              <a:latin typeface="Times New Roman" panose="02020603050405020304" pitchFamily="18" charset="0"/>
              <a:cs typeface="Times New Roman" panose="02020603050405020304" pitchFamily="18" charset="0"/>
            </a:endParaRPr>
          </a:p>
          <a:p>
            <a:pPr marL="0" indent="0" algn="just">
              <a:buNone/>
            </a:pPr>
            <a:endParaRPr lang="en-ZA" sz="2400" dirty="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59380" y="604539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68</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318224" y="2400800"/>
            <a:ext cx="8507551" cy="2834776"/>
          </a:xfrm>
          <a:prstGeom prst="rect">
            <a:avLst/>
          </a:prstGeom>
        </p:spPr>
      </p:pic>
    </p:spTree>
    <p:extLst>
      <p:ext uri="{BB962C8B-B14F-4D97-AF65-F5344CB8AC3E}">
        <p14:creationId xmlns:p14="http://schemas.microsoft.com/office/powerpoint/2010/main" xmlns="" val="25105163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marL="0" indent="0" algn="just">
              <a:buNone/>
            </a:pPr>
            <a:r>
              <a:rPr lang="en-ZA" sz="2000" b="1" dirty="0">
                <a:latin typeface="Times New Roman" panose="02020603050405020304" pitchFamily="18" charset="0"/>
                <a:cs typeface="Times New Roman" panose="02020603050405020304" pitchFamily="18" charset="0"/>
              </a:rPr>
              <a:t>Fezile Dabi District</a:t>
            </a:r>
            <a:endParaRPr lang="en-ZA" sz="2000" dirty="0">
              <a:latin typeface="Times New Roman" panose="02020603050405020304" pitchFamily="18" charset="0"/>
              <a:cs typeface="Times New Roman" panose="02020603050405020304" pitchFamily="18" charset="0"/>
            </a:endParaRPr>
          </a:p>
          <a:p>
            <a:pPr algn="just"/>
            <a:r>
              <a:rPr lang="en-ZA" sz="2000" dirty="0" smtClean="0">
                <a:latin typeface="Times New Roman" panose="02020603050405020304" pitchFamily="18" charset="0"/>
                <a:cs typeface="Times New Roman" panose="02020603050405020304" pitchFamily="18" charset="0"/>
              </a:rPr>
              <a:t>Creditors’ Position</a:t>
            </a:r>
            <a:endParaRPr lang="en-ZA" sz="2000" dirty="0">
              <a:latin typeface="Times New Roman" panose="02020603050405020304" pitchFamily="18" charset="0"/>
              <a:cs typeface="Times New Roman" panose="02020603050405020304" pitchFamily="18" charset="0"/>
            </a:endParaRPr>
          </a:p>
          <a:p>
            <a:pPr marL="0" indent="0" algn="just">
              <a:buNone/>
            </a:pPr>
            <a:r>
              <a:rPr lang="en-US" sz="2000" dirty="0">
                <a:latin typeface="Times New Roman" panose="02020603050405020304" pitchFamily="18" charset="0"/>
                <a:cs typeface="Times New Roman" panose="02020603050405020304" pitchFamily="18" charset="0"/>
              </a:rPr>
              <a:t>Municipalities reported </a:t>
            </a:r>
            <a:r>
              <a:rPr lang="en-US" sz="2000" dirty="0" smtClean="0">
                <a:latin typeface="Times New Roman" panose="02020603050405020304" pitchFamily="18" charset="0"/>
                <a:cs typeface="Times New Roman" panose="02020603050405020304" pitchFamily="18" charset="0"/>
              </a:rPr>
              <a:t>an increase </a:t>
            </a:r>
            <a:r>
              <a:rPr lang="en-US" sz="2000" dirty="0">
                <a:latin typeface="Times New Roman" panose="02020603050405020304" pitchFamily="18" charset="0"/>
                <a:cs typeface="Times New Roman" panose="02020603050405020304" pitchFamily="18" charset="0"/>
              </a:rPr>
              <a:t>of </a:t>
            </a:r>
            <a:r>
              <a:rPr lang="en-US" sz="2000" b="1" dirty="0" smtClean="0">
                <a:latin typeface="Times New Roman" panose="02020603050405020304" pitchFamily="18" charset="0"/>
                <a:cs typeface="Times New Roman" panose="02020603050405020304" pitchFamily="18" charset="0"/>
              </a:rPr>
              <a:t>R13,968,027 </a:t>
            </a:r>
            <a:r>
              <a:rPr lang="en-US" sz="2000" dirty="0">
                <a:latin typeface="Times New Roman" panose="02020603050405020304" pitchFamily="18" charset="0"/>
                <a:cs typeface="Times New Roman" panose="02020603050405020304" pitchFamily="18" charset="0"/>
              </a:rPr>
              <a:t>on outstanding Creditors from </a:t>
            </a:r>
            <a:r>
              <a:rPr lang="en-US" sz="2000" b="1" dirty="0" smtClean="0">
                <a:latin typeface="Times New Roman" panose="02020603050405020304" pitchFamily="18" charset="0"/>
                <a:cs typeface="Times New Roman" panose="02020603050405020304" pitchFamily="18" charset="0"/>
              </a:rPr>
              <a:t>R2,625,266,072 </a:t>
            </a:r>
            <a:r>
              <a:rPr lang="en-US" sz="2000" dirty="0" smtClean="0">
                <a:latin typeface="Times New Roman" panose="02020603050405020304" pitchFamily="18" charset="0"/>
                <a:cs typeface="Times New Roman" panose="02020603050405020304" pitchFamily="18" charset="0"/>
              </a:rPr>
              <a:t>as </a:t>
            </a:r>
            <a:r>
              <a:rPr lang="en-US" sz="2000" dirty="0">
                <a:latin typeface="Times New Roman" panose="02020603050405020304" pitchFamily="18" charset="0"/>
                <a:cs typeface="Times New Roman" panose="02020603050405020304" pitchFamily="18" charset="0"/>
              </a:rPr>
              <a:t>at </a:t>
            </a:r>
            <a:r>
              <a:rPr lang="en-US" sz="2000" dirty="0" smtClean="0">
                <a:latin typeface="Times New Roman" panose="02020603050405020304" pitchFamily="18" charset="0"/>
                <a:cs typeface="Times New Roman" panose="02020603050405020304" pitchFamily="18" charset="0"/>
              </a:rPr>
              <a:t>30 March 2020 </a:t>
            </a:r>
            <a:r>
              <a:rPr lang="en-US" sz="2000" dirty="0">
                <a:latin typeface="Times New Roman" panose="02020603050405020304" pitchFamily="18" charset="0"/>
                <a:cs typeface="Times New Roman" panose="02020603050405020304" pitchFamily="18" charset="0"/>
              </a:rPr>
              <a:t>to </a:t>
            </a:r>
            <a:r>
              <a:rPr lang="en-US" sz="2000" b="1" dirty="0" smtClean="0">
                <a:latin typeface="Times New Roman" panose="02020603050405020304" pitchFamily="18" charset="0"/>
                <a:cs typeface="Times New Roman" panose="02020603050405020304" pitchFamily="18" charset="0"/>
              </a:rPr>
              <a:t>R2,639,234,099</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as at </a:t>
            </a:r>
            <a:r>
              <a:rPr lang="en-US" sz="2000" dirty="0" smtClean="0">
                <a:latin typeface="Times New Roman" panose="02020603050405020304" pitchFamily="18" charset="0"/>
                <a:cs typeface="Times New Roman" panose="02020603050405020304" pitchFamily="18" charset="0"/>
              </a:rPr>
              <a:t>30 September 2020.</a:t>
            </a: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ZA" sz="2000" dirty="0">
              <a:latin typeface="Times New Roman" panose="02020603050405020304" pitchFamily="18" charset="0"/>
              <a:cs typeface="Times New Roman" panose="02020603050405020304" pitchFamily="18" charset="0"/>
            </a:endParaRPr>
          </a:p>
          <a:p>
            <a:pPr marL="0" indent="0" algn="just">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32159" y="598919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69</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27221" y="2662051"/>
            <a:ext cx="8762338" cy="2208400"/>
          </a:xfrm>
          <a:prstGeom prst="rect">
            <a:avLst/>
          </a:prstGeom>
        </p:spPr>
      </p:pic>
    </p:spTree>
    <p:extLst>
      <p:ext uri="{BB962C8B-B14F-4D97-AF65-F5344CB8AC3E}">
        <p14:creationId xmlns:p14="http://schemas.microsoft.com/office/powerpoint/2010/main" xmlns="" val="2344928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CURRENT ASSETS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7</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633743" y="1022661"/>
            <a:ext cx="7749766" cy="3866210"/>
          </a:xfrm>
          <a:prstGeom prst="rect">
            <a:avLst/>
          </a:prstGeom>
        </p:spPr>
      </p:pic>
    </p:spTree>
    <p:extLst>
      <p:ext uri="{BB962C8B-B14F-4D97-AF65-F5344CB8AC3E}">
        <p14:creationId xmlns:p14="http://schemas.microsoft.com/office/powerpoint/2010/main" xmlns="" val="21988089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algn="just"/>
            <a:r>
              <a:rPr lang="en-ZA" sz="2000" dirty="0" smtClean="0">
                <a:latin typeface="Times New Roman" panose="02020603050405020304" pitchFamily="18" charset="0"/>
                <a:cs typeface="Times New Roman" panose="02020603050405020304" pitchFamily="18" charset="0"/>
              </a:rPr>
              <a:t>Outstanding Debtors</a:t>
            </a:r>
            <a:endParaRPr lang="en-ZA" sz="2000" dirty="0">
              <a:latin typeface="Times New Roman" panose="02020603050405020304" pitchFamily="18" charset="0"/>
              <a:cs typeface="Times New Roman" panose="02020603050405020304" pitchFamily="18" charset="0"/>
            </a:endParaRPr>
          </a:p>
          <a:p>
            <a:pPr marL="541338" indent="-184150" algn="just">
              <a:buFontTx/>
              <a:buChar char="-"/>
            </a:pPr>
            <a:r>
              <a:rPr lang="en-US" sz="2000" dirty="0">
                <a:latin typeface="Times New Roman" panose="02020603050405020304" pitchFamily="18" charset="0"/>
                <a:cs typeface="Times New Roman" panose="02020603050405020304" pitchFamily="18" charset="0"/>
              </a:rPr>
              <a:t>The Debtors position remains a major concern. The Municipalities in the District reported outstanding Debtors of </a:t>
            </a:r>
            <a:r>
              <a:rPr lang="en-US" sz="2000" b="1" dirty="0" smtClean="0">
                <a:latin typeface="Times New Roman" panose="02020603050405020304" pitchFamily="18" charset="0"/>
                <a:cs typeface="Times New Roman" panose="02020603050405020304" pitchFamily="18" charset="0"/>
              </a:rPr>
              <a:t>R3,992,637,935</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as at 30 September 2020.</a:t>
            </a:r>
          </a:p>
          <a:p>
            <a:pPr marL="541338" indent="-184150" algn="just">
              <a:buFontTx/>
              <a:buChar char="-"/>
            </a:pPr>
            <a:r>
              <a:rPr lang="en-US" sz="2000" dirty="0">
                <a:latin typeface="Times New Roman" panose="02020603050405020304" pitchFamily="18" charset="0"/>
                <a:cs typeface="Times New Roman" panose="02020603050405020304" pitchFamily="18" charset="0"/>
              </a:rPr>
              <a:t>It is anticipated that the COVID-19 pandemic and the subsequent economic decline would have significant impact on the ability of consumers to pay for services and ultimately for Municipalities to render services.</a:t>
            </a:r>
          </a:p>
          <a:p>
            <a:pPr marL="357188" indent="0" algn="just">
              <a:buNone/>
            </a:pPr>
            <a:endParaRPr lang="en-US" sz="2000" dirty="0">
              <a:latin typeface="Times New Roman" panose="02020603050405020304" pitchFamily="18" charset="0"/>
              <a:cs typeface="Times New Roman" panose="02020603050405020304" pitchFamily="18" charset="0"/>
            </a:endParaRPr>
          </a:p>
          <a:p>
            <a:pPr marL="541338" indent="-184150" algn="just">
              <a:buFontTx/>
              <a:buChar char="-"/>
            </a:pPr>
            <a:endParaRPr lang="en-US" sz="2000" dirty="0">
              <a:latin typeface="Times New Roman" panose="02020603050405020304" pitchFamily="18" charset="0"/>
              <a:cs typeface="Times New Roman" panose="02020603050405020304" pitchFamily="18" charset="0"/>
            </a:endParaRPr>
          </a:p>
          <a:p>
            <a:pPr marL="541338" indent="-184150" algn="just">
              <a:buFontTx/>
              <a:buChar char="-"/>
            </a:pPr>
            <a:endParaRPr lang="en-US" sz="2000" dirty="0">
              <a:latin typeface="Times New Roman" panose="02020603050405020304" pitchFamily="18" charset="0"/>
              <a:cs typeface="Times New Roman" panose="02020603050405020304" pitchFamily="18" charset="0"/>
            </a:endParaRPr>
          </a:p>
          <a:p>
            <a:pPr marL="357188" indent="0" algn="just">
              <a:buNone/>
            </a:pPr>
            <a:endParaRPr lang="en-US" sz="2000" dirty="0">
              <a:latin typeface="Times New Roman" panose="02020603050405020304" pitchFamily="18" charset="0"/>
              <a:cs typeface="Times New Roman" panose="02020603050405020304" pitchFamily="18" charset="0"/>
            </a:endParaRPr>
          </a:p>
          <a:p>
            <a:pPr marL="1701800" indent="0">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p:txBody>
      </p:sp>
      <p:sp>
        <p:nvSpPr>
          <p:cNvPr id="29701" name="Slide Number Placeholder 2"/>
          <p:cNvSpPr>
            <a:spLocks noGrp="1"/>
          </p:cNvSpPr>
          <p:nvPr>
            <p:ph type="sldNum" sz="quarter" idx="12"/>
          </p:nvPr>
        </p:nvSpPr>
        <p:spPr>
          <a:xfrm>
            <a:off x="6832159" y="5920024"/>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70</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02089" y="551679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2037030" y="3119269"/>
            <a:ext cx="4155540" cy="1470837"/>
          </a:xfrm>
          <a:prstGeom prst="rect">
            <a:avLst/>
          </a:prstGeom>
        </p:spPr>
      </p:pic>
    </p:spTree>
    <p:extLst>
      <p:ext uri="{BB962C8B-B14F-4D97-AF65-F5344CB8AC3E}">
        <p14:creationId xmlns:p14="http://schemas.microsoft.com/office/powerpoint/2010/main" xmlns="" val="1959472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marL="0" indent="0" algn="just">
              <a:buNone/>
            </a:pPr>
            <a:r>
              <a:rPr lang="en-US" sz="2400" dirty="0">
                <a:latin typeface="Times New Roman" panose="02020603050405020304" pitchFamily="18" charset="0"/>
                <a:cs typeface="Times New Roman" panose="02020603050405020304" pitchFamily="18" charset="0"/>
              </a:rPr>
              <a:t>The following bar chart illustration the outstanding debtors for Municipalities in the District;</a:t>
            </a: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59380" y="588756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a:solidFill>
                  <a:srgbClr val="898989"/>
                </a:solidFill>
              </a:rPr>
              <a:pPr>
                <a:lnSpc>
                  <a:spcPct val="100000"/>
                </a:lnSpc>
                <a:spcBef>
                  <a:spcPct val="0"/>
                </a:spcBef>
                <a:buFont typeface="Times New Roman" panose="02020603050405020304" pitchFamily="18" charset="0"/>
                <a:buNone/>
              </a:pPr>
              <a:t>71</a:t>
            </a:fld>
            <a:endParaRPr lang="en-GB" sz="1200" dirty="0">
              <a:solidFill>
                <a:srgbClr val="898989"/>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1140737" y="2040470"/>
            <a:ext cx="6455121" cy="3061404"/>
          </a:xfrm>
          <a:prstGeom prst="rect">
            <a:avLst/>
          </a:prstGeom>
        </p:spPr>
      </p:pic>
    </p:spTree>
    <p:extLst>
      <p:ext uri="{BB962C8B-B14F-4D97-AF65-F5344CB8AC3E}">
        <p14:creationId xmlns:p14="http://schemas.microsoft.com/office/powerpoint/2010/main" xmlns="" val="40424228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algn="just"/>
            <a:r>
              <a:rPr lang="en-ZA" sz="2400" dirty="0" smtClean="0">
                <a:latin typeface="Times New Roman" panose="02020603050405020304" pitchFamily="18" charset="0"/>
                <a:cs typeface="Times New Roman" panose="02020603050405020304" pitchFamily="18" charset="0"/>
              </a:rPr>
              <a:t>Salaries VS Operating Expenditure</a:t>
            </a:r>
          </a:p>
          <a:p>
            <a:pPr marL="0" indent="0" algn="just" eaLnBrk="1" hangingPunct="1">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ZA" sz="2400" dirty="0" smtClean="0">
              <a:latin typeface="Times New Roman" panose="02020603050405020304" pitchFamily="18" charset="0"/>
              <a:cs typeface="Times New Roman" panose="02020603050405020304" pitchFamily="18" charset="0"/>
            </a:endParaRPr>
          </a:p>
          <a:p>
            <a:pPr marL="0" indent="0" algn="just" eaLnBrk="1" hangingPunct="1">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ZA" sz="2400" dirty="0" smtClean="0">
              <a:latin typeface="Times New Roman" panose="02020603050405020304" pitchFamily="18" charset="0"/>
              <a:cs typeface="Times New Roman" panose="02020603050405020304" pitchFamily="18" charset="0"/>
            </a:endParaRPr>
          </a:p>
          <a:p>
            <a:pPr marL="0" indent="0" algn="just" eaLnBrk="1" hangingPunct="1">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ZA" sz="2400" dirty="0" smtClean="0">
              <a:latin typeface="Times New Roman" panose="02020603050405020304" pitchFamily="18" charset="0"/>
              <a:cs typeface="Times New Roman" panose="02020603050405020304" pitchFamily="18" charset="0"/>
            </a:endParaRPr>
          </a:p>
          <a:p>
            <a:pPr marL="0" indent="0" algn="just" eaLnBrk="1" hangingPunct="1">
              <a:buNone/>
            </a:pPr>
            <a:endParaRPr lang="en-ZA" sz="2400" dirty="0">
              <a:latin typeface="Times New Roman" panose="02020603050405020304" pitchFamily="18" charset="0"/>
              <a:cs typeface="Times New Roman" panose="02020603050405020304" pitchFamily="18" charset="0"/>
            </a:endParaRPr>
          </a:p>
          <a:p>
            <a:pPr marL="1520825" indent="0" algn="just">
              <a:buNone/>
            </a:pPr>
            <a:r>
              <a:rPr lang="en-ZA" sz="1400" i="1" dirty="0" smtClean="0">
                <a:latin typeface="Times New Roman" panose="02020603050405020304" pitchFamily="18" charset="0"/>
                <a:cs typeface="Times New Roman" panose="02020603050405020304" pitchFamily="18" charset="0"/>
              </a:rPr>
              <a:t>*</a:t>
            </a: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lgn="just" eaLnBrk="1" hangingPunct="1">
              <a:buNone/>
            </a:pPr>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65120" y="5956301"/>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72</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cstate="print"/>
          <a:stretch>
            <a:fillRect/>
          </a:stretch>
        </p:blipFill>
        <p:spPr>
          <a:xfrm>
            <a:off x="1842144" y="1982708"/>
            <a:ext cx="5332491" cy="2163779"/>
          </a:xfrm>
          <a:prstGeom prst="rect">
            <a:avLst/>
          </a:prstGeom>
        </p:spPr>
      </p:pic>
    </p:spTree>
    <p:extLst>
      <p:ext uri="{BB962C8B-B14F-4D97-AF65-F5344CB8AC3E}">
        <p14:creationId xmlns:p14="http://schemas.microsoft.com/office/powerpoint/2010/main" xmlns="" val="26268013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OVERVIEW OF FINANCIAL POSITION</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27221" y="681057"/>
            <a:ext cx="8762338" cy="5403831"/>
          </a:xfrm>
        </p:spPr>
        <p:txBody>
          <a:bodyPr>
            <a:noAutofit/>
          </a:bodyPr>
          <a:lstStyle/>
          <a:p>
            <a:pPr algn="just"/>
            <a:r>
              <a:rPr lang="en-ZA" sz="2400" dirty="0" smtClean="0">
                <a:latin typeface="Times New Roman" panose="02020603050405020304" pitchFamily="18" charset="0"/>
                <a:cs typeface="Times New Roman" panose="02020603050405020304" pitchFamily="18" charset="0"/>
              </a:rPr>
              <a:t>Cash and Bank Position</a:t>
            </a:r>
            <a:endParaRPr lang="en-ZA"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The table below reflects the overall cash and bank figures in the District</a:t>
            </a:r>
            <a:r>
              <a:rPr lang="en-US" sz="2400" dirty="0" smtClean="0">
                <a:latin typeface="Times New Roman" panose="02020603050405020304" pitchFamily="18" charset="0"/>
                <a:cs typeface="Times New Roman" panose="02020603050405020304" pitchFamily="18" charset="0"/>
              </a:rPr>
              <a:t>:</a:t>
            </a:r>
            <a:endParaRPr lang="en-ZA" sz="2400" dirty="0" smtClean="0">
              <a:latin typeface="Times New Roman" panose="02020603050405020304" pitchFamily="18" charset="0"/>
              <a:cs typeface="Times New Roman" panose="02020603050405020304" pitchFamily="18" charset="0"/>
            </a:endParaRPr>
          </a:p>
          <a:p>
            <a:pPr marL="0" indent="0" algn="just" eaLnBrk="1" hangingPunct="1">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ZA" sz="2400" dirty="0" smtClean="0">
              <a:latin typeface="Times New Roman" panose="02020603050405020304" pitchFamily="18" charset="0"/>
              <a:cs typeface="Times New Roman" panose="02020603050405020304" pitchFamily="18" charset="0"/>
            </a:endParaRPr>
          </a:p>
          <a:p>
            <a:pPr marL="0" indent="0" algn="just" eaLnBrk="1" hangingPunct="1">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ZA" sz="2400" dirty="0" smtClean="0">
              <a:latin typeface="Times New Roman" panose="02020603050405020304" pitchFamily="18" charset="0"/>
              <a:cs typeface="Times New Roman" panose="02020603050405020304" pitchFamily="18" charset="0"/>
            </a:endParaRPr>
          </a:p>
          <a:p>
            <a:pPr marL="0" indent="0" algn="just" eaLnBrk="1" hangingPunct="1">
              <a:buNone/>
            </a:pPr>
            <a:endParaRPr lang="en-ZA" sz="2400" dirty="0">
              <a:latin typeface="Times New Roman" panose="02020603050405020304" pitchFamily="18" charset="0"/>
              <a:cs typeface="Times New Roman" panose="02020603050405020304" pitchFamily="18" charset="0"/>
            </a:endParaRPr>
          </a:p>
          <a:p>
            <a:pPr marL="0" indent="0" algn="just" eaLnBrk="1" hangingPunct="1">
              <a:buNone/>
            </a:pPr>
            <a:endParaRPr lang="en-ZA" sz="300" dirty="0" smtClean="0">
              <a:latin typeface="Times New Roman" panose="02020603050405020304" pitchFamily="18" charset="0"/>
              <a:cs typeface="Times New Roman" panose="02020603050405020304" pitchFamily="18" charset="0"/>
            </a:endParaRPr>
          </a:p>
          <a:p>
            <a:pPr marL="533400" indent="0" algn="just">
              <a:buNone/>
            </a:pPr>
            <a:r>
              <a:rPr lang="en-ZA" sz="1400" i="1" dirty="0">
                <a:latin typeface="Times New Roman" panose="02020603050405020304" pitchFamily="18" charset="0"/>
                <a:cs typeface="Times New Roman" panose="02020603050405020304" pitchFamily="18" charset="0"/>
              </a:rPr>
              <a:t>*Statistics as reported by Municipalities subject to auditing and verification.</a:t>
            </a:r>
          </a:p>
          <a:p>
            <a:pPr marL="0" indent="0" algn="just" eaLnBrk="1" hangingPunct="1">
              <a:buNone/>
            </a:pPr>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50844" y="5828090"/>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73</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435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760939" y="2491166"/>
            <a:ext cx="7494901" cy="1770912"/>
          </a:xfrm>
          <a:prstGeom prst="rect">
            <a:avLst/>
          </a:prstGeom>
        </p:spPr>
      </p:pic>
    </p:spTree>
    <p:extLst>
      <p:ext uri="{BB962C8B-B14F-4D97-AF65-F5344CB8AC3E}">
        <p14:creationId xmlns:p14="http://schemas.microsoft.com/office/powerpoint/2010/main" xmlns="" val="2421550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6617" y="0"/>
            <a:ext cx="9144000" cy="780797"/>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Status of performance of municipal budgets as at 30 September 2020</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1005" y="762538"/>
            <a:ext cx="8715225" cy="5403831"/>
          </a:xfrm>
        </p:spPr>
        <p:txBody>
          <a:bodyPr>
            <a:noAutofit/>
          </a:bodyPr>
          <a:lstStyle/>
          <a:p>
            <a:pPr marL="0" indent="0" algn="just" eaLnBrk="1" hangingPunct="1">
              <a:lnSpc>
                <a:spcPct val="100000"/>
              </a:lnSpc>
              <a:spcBef>
                <a:spcPts val="0"/>
              </a:spcBef>
              <a:buNone/>
            </a:pPr>
            <a:r>
              <a:rPr lang="en-US" sz="1600" b="1" dirty="0" smtClean="0">
                <a:latin typeface="Times New Roman" panose="02020603050405020304" pitchFamily="18" charset="0"/>
                <a:cs typeface="Times New Roman" panose="02020603050405020304" pitchFamily="18" charset="0"/>
              </a:rPr>
              <a:t>Reporting formats</a:t>
            </a:r>
          </a:p>
          <a:p>
            <a:pPr marL="342900" indent="-342900"/>
            <a:r>
              <a:rPr lang="en-US" sz="1600" dirty="0">
                <a:latin typeface="Times New Roman" panose="02020603050405020304" pitchFamily="18" charset="0"/>
                <a:cs typeface="Times New Roman" panose="02020603050405020304" pitchFamily="18" charset="0"/>
              </a:rPr>
              <a:t>Monthly reports are prepared by using the figures from the </a:t>
            </a:r>
            <a:r>
              <a:rPr lang="en-US" sz="1600" dirty="0" err="1">
                <a:latin typeface="Times New Roman" panose="02020603050405020304" pitchFamily="18" charset="0"/>
                <a:cs typeface="Times New Roman" panose="02020603050405020304" pitchFamily="18" charset="0"/>
              </a:rPr>
              <a:t>mSCOA</a:t>
            </a:r>
            <a:r>
              <a:rPr lang="en-US" sz="1600" dirty="0">
                <a:latin typeface="Times New Roman" panose="02020603050405020304" pitchFamily="18" charset="0"/>
                <a:cs typeface="Times New Roman" panose="02020603050405020304" pitchFamily="18" charset="0"/>
              </a:rPr>
              <a:t> data strings only.</a:t>
            </a:r>
          </a:p>
          <a:p>
            <a:pPr marL="342900" indent="-342900"/>
            <a:r>
              <a:rPr lang="en-US" sz="1600" dirty="0">
                <a:latin typeface="Times New Roman" panose="02020603050405020304" pitchFamily="18" charset="0"/>
                <a:cs typeface="Times New Roman" panose="02020603050405020304" pitchFamily="18" charset="0"/>
              </a:rPr>
              <a:t>The credibility of the information contained in the </a:t>
            </a:r>
            <a:r>
              <a:rPr lang="en-US" sz="1600" dirty="0" err="1">
                <a:latin typeface="Times New Roman" panose="02020603050405020304" pitchFamily="18" charset="0"/>
                <a:cs typeface="Times New Roman" panose="02020603050405020304" pitchFamily="18" charset="0"/>
              </a:rPr>
              <a:t>mSCOA</a:t>
            </a:r>
            <a:r>
              <a:rPr lang="en-US" sz="1600" dirty="0">
                <a:latin typeface="Times New Roman" panose="02020603050405020304" pitchFamily="18" charset="0"/>
                <a:cs typeface="Times New Roman" panose="02020603050405020304" pitchFamily="18" charset="0"/>
              </a:rPr>
              <a:t> data strings is still a concern.  At the core of the problem is:</a:t>
            </a:r>
          </a:p>
          <a:p>
            <a:pPr marL="627063" indent="-26670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incorrect use of the </a:t>
            </a:r>
            <a:r>
              <a:rPr lang="en-US" sz="1600" dirty="0" err="1">
                <a:latin typeface="Times New Roman" panose="02020603050405020304" pitchFamily="18" charset="0"/>
                <a:cs typeface="Times New Roman" panose="02020603050405020304" pitchFamily="18" charset="0"/>
              </a:rPr>
              <a:t>mSCOA</a:t>
            </a:r>
            <a:r>
              <a:rPr lang="en-US" sz="1600" dirty="0">
                <a:latin typeface="Times New Roman" panose="02020603050405020304" pitchFamily="18" charset="0"/>
                <a:cs typeface="Times New Roman" panose="02020603050405020304" pitchFamily="18" charset="0"/>
              </a:rPr>
              <a:t> and municipal accounting practices by municipalities;</a:t>
            </a:r>
          </a:p>
          <a:p>
            <a:pPr marL="627063" indent="-26670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large number of municipalities are not budgeting, transacting and reporting directly in or from their core financial systems. Instead they prepare their budgets and reports on excel spreadsheets and then import the excel spreadsheets into the system. Often this </a:t>
            </a:r>
            <a:r>
              <a:rPr lang="en-US" sz="1600" u="sng" dirty="0">
                <a:latin typeface="Times New Roman" panose="02020603050405020304" pitchFamily="18" charset="0"/>
                <a:cs typeface="Times New Roman" panose="02020603050405020304" pitchFamily="18" charset="0"/>
              </a:rPr>
              <a:t>manipulation of data lead to </a:t>
            </a:r>
            <a:r>
              <a:rPr lang="en-US" sz="1600" u="sng" dirty="0" err="1">
                <a:latin typeface="Times New Roman" panose="02020603050405020304" pitchFamily="18" charset="0"/>
                <a:cs typeface="Times New Roman" panose="02020603050405020304" pitchFamily="18" charset="0"/>
              </a:rPr>
              <a:t>unauthorised</a:t>
            </a:r>
            <a:r>
              <a:rPr lang="en-US" sz="1600" u="sng" dirty="0">
                <a:latin typeface="Times New Roman" panose="02020603050405020304" pitchFamily="18" charset="0"/>
                <a:cs typeface="Times New Roman" panose="02020603050405020304" pitchFamily="18" charset="0"/>
              </a:rPr>
              <a:t>, irregular, fruitful and wasteful (UIFW) expenditure and fraud and corruption </a:t>
            </a:r>
            <a:r>
              <a:rPr lang="en-US" sz="1600" dirty="0">
                <a:latin typeface="Times New Roman" panose="02020603050405020304" pitchFamily="18" charset="0"/>
                <a:cs typeface="Times New Roman" panose="02020603050405020304" pitchFamily="18" charset="0"/>
              </a:rPr>
              <a:t>as the controls that are built into the core financial systems are not triggered and transactions go through that should not; and</a:t>
            </a:r>
          </a:p>
          <a:p>
            <a:pPr marL="627063" indent="-266700">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Municipalities are not locking their adopted budgets and monthly reporting periods on their financial systems at month-end to ensure prudent financial management. To enforce municipalities to lock their budgets and close their financial system at month-end, the Local Government Portal will be locked at the end of each quarter. System vendors were also requested to build this functionality into their municipal financial systems.</a:t>
            </a:r>
          </a:p>
          <a:p>
            <a:pPr marL="342900" indent="-342900"/>
            <a:r>
              <a:rPr lang="en-US" sz="1600" b="1" u="sng" dirty="0">
                <a:latin typeface="Times New Roman" panose="02020603050405020304" pitchFamily="18" charset="0"/>
                <a:cs typeface="Times New Roman" panose="02020603050405020304" pitchFamily="18" charset="0"/>
              </a:rPr>
              <a:t>The responsibility lies with the municipality </a:t>
            </a:r>
            <a:r>
              <a:rPr lang="en-US" sz="1600" b="1" u="sng" dirty="0">
                <a:solidFill>
                  <a:srgbClr val="FF0000"/>
                </a:solidFill>
                <a:latin typeface="Times New Roman" panose="02020603050405020304" pitchFamily="18" charset="0"/>
                <a:cs typeface="Times New Roman" panose="02020603050405020304" pitchFamily="18" charset="0"/>
              </a:rPr>
              <a:t>BEFORE</a:t>
            </a:r>
            <a:r>
              <a:rPr lang="en-US" sz="1600" b="1" u="sng" dirty="0">
                <a:latin typeface="Times New Roman" panose="02020603050405020304" pitchFamily="18" charset="0"/>
                <a:cs typeface="Times New Roman" panose="02020603050405020304" pitchFamily="18" charset="0"/>
              </a:rPr>
              <a:t> submitting the data strings to ensure that the data is an accurate reflection of the state of municipal finances.</a:t>
            </a:r>
          </a:p>
          <a:p>
            <a:pPr marL="0" indent="0" algn="just" eaLnBrk="1" hangingPunct="1">
              <a:lnSpc>
                <a:spcPct val="100000"/>
              </a:lnSpc>
              <a:spcBef>
                <a:spcPts val="0"/>
              </a:spcBef>
              <a:buNone/>
            </a:pPr>
            <a:endParaRPr lang="en-US" sz="1600" b="1"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6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6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78830" y="596569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74</a:t>
            </a:fld>
            <a:endParaRPr lang="en-GB" sz="1200" b="1" dirty="0">
              <a:solidFill>
                <a:schemeClr val="accent6">
                  <a:lumMod val="50000"/>
                </a:schemeClr>
              </a:solidFill>
            </a:endParaRPr>
          </a:p>
        </p:txBody>
      </p:sp>
      <p:pic>
        <p:nvPicPr>
          <p:cNvPr id="7" name="Picture 6"/>
          <p:cNvPicPr>
            <a:picLocks noChangeAspect="1"/>
          </p:cNvPicPr>
          <p:nvPr/>
        </p:nvPicPr>
        <p:blipFill>
          <a:blip r:embed="rId3" cstate="print"/>
          <a:stretch>
            <a:fillRect/>
          </a:stretch>
        </p:blipFill>
        <p:spPr>
          <a:xfrm>
            <a:off x="6057710" y="5699368"/>
            <a:ext cx="1990476" cy="695238"/>
          </a:xfrm>
          <a:prstGeom prst="rect">
            <a:avLst/>
          </a:prstGeom>
        </p:spPr>
      </p:pic>
    </p:spTree>
    <p:extLst>
      <p:ext uri="{BB962C8B-B14F-4D97-AF65-F5344CB8AC3E}">
        <p14:creationId xmlns:p14="http://schemas.microsoft.com/office/powerpoint/2010/main" xmlns="" val="22493600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77455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noAutofit/>
          </a:bodyPr>
          <a:lstStyle/>
          <a:p>
            <a:r>
              <a:rPr lang="en-US" sz="2000" b="1" cap="all" dirty="0">
                <a:latin typeface="Times New Roman" pitchFamily="18" charset="0"/>
                <a:cs typeface="Times New Roman" pitchFamily="18" charset="0"/>
              </a:rPr>
              <a:t>Status of performance of municipal budgets as at 30 September 2020</a:t>
            </a:r>
            <a:endParaRPr lang="en-US" sz="2000" b="1" dirty="0">
              <a:solidFill>
                <a:schemeClr val="bg1"/>
              </a:solidFill>
              <a:latin typeface="Arial Narrow"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6777616" y="5993634"/>
            <a:ext cx="2133600" cy="365125"/>
          </a:xfrm>
        </p:spPr>
        <p:txBody>
          <a:bodyPr/>
          <a:lstStyle/>
          <a:p>
            <a:pPr algn="r">
              <a:defRPr/>
            </a:pPr>
            <a:fld id="{75F7B02E-66BD-4328-8492-2F485CB80A39}" type="slidenum">
              <a:rPr lang="en-US" sz="1200" b="1" smtClean="0">
                <a:solidFill>
                  <a:schemeClr val="tx1"/>
                </a:solidFill>
              </a:rPr>
              <a:pPr algn="r">
                <a:defRPr/>
              </a:pPr>
              <a:t>75</a:t>
            </a:fld>
            <a:endParaRPr lang="en-US" b="1" dirty="0">
              <a:solidFill>
                <a:schemeClr val="tx1"/>
              </a:solidFill>
            </a:endParaRPr>
          </a:p>
        </p:txBody>
      </p:sp>
      <p:sp>
        <p:nvSpPr>
          <p:cNvPr id="8" name="Content Placeholder 2"/>
          <p:cNvSpPr txBox="1">
            <a:spLocks/>
          </p:cNvSpPr>
          <p:nvPr/>
        </p:nvSpPr>
        <p:spPr bwMode="auto">
          <a:xfrm>
            <a:off x="0" y="792218"/>
            <a:ext cx="8627633" cy="60072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800" dirty="0" smtClean="0">
                <a:solidFill>
                  <a:schemeClr val="tx1"/>
                </a:solidFill>
                <a:latin typeface="Aparajita" panose="020B0604020202020204" pitchFamily="34" charset="0"/>
                <a:cs typeface="Aparajita" panose="020B0604020202020204" pitchFamily="34" charset="0"/>
              </a:rPr>
              <a:t>Reporting Formats</a:t>
            </a:r>
          </a:p>
          <a:p>
            <a:pPr marL="342900" indent="-342900" algn="l">
              <a:buFont typeface="Arial" panose="020B0604020202020204" pitchFamily="34" charset="0"/>
              <a:buChar char="•"/>
            </a:pPr>
            <a:r>
              <a:rPr lang="en-US" sz="1800" dirty="0" smtClean="0">
                <a:solidFill>
                  <a:schemeClr val="tx1"/>
                </a:solidFill>
                <a:latin typeface="Aparajita" panose="020B0604020202020204" pitchFamily="34" charset="0"/>
                <a:cs typeface="Aparajita" panose="020B0604020202020204" pitchFamily="34" charset="0"/>
              </a:rPr>
              <a:t>Monthly reports are prepared </a:t>
            </a:r>
            <a:r>
              <a:rPr lang="en-US" sz="1800" dirty="0">
                <a:solidFill>
                  <a:schemeClr val="tx1"/>
                </a:solidFill>
                <a:latin typeface="Aparajita" panose="020B0604020202020204" pitchFamily="34" charset="0"/>
                <a:cs typeface="Aparajita" panose="020B0604020202020204" pitchFamily="34" charset="0"/>
              </a:rPr>
              <a:t>by using the figures from the </a:t>
            </a:r>
            <a:r>
              <a:rPr lang="en-US" sz="1800" dirty="0" err="1">
                <a:solidFill>
                  <a:schemeClr val="tx1"/>
                </a:solidFill>
                <a:latin typeface="Aparajita" panose="020B0604020202020204" pitchFamily="34" charset="0"/>
                <a:cs typeface="Aparajita" panose="020B0604020202020204" pitchFamily="34" charset="0"/>
              </a:rPr>
              <a:t>mSCOA</a:t>
            </a:r>
            <a:r>
              <a:rPr lang="en-US" sz="1800" dirty="0">
                <a:solidFill>
                  <a:schemeClr val="tx1"/>
                </a:solidFill>
                <a:latin typeface="Aparajita" panose="020B0604020202020204" pitchFamily="34" charset="0"/>
                <a:cs typeface="Aparajita" panose="020B0604020202020204" pitchFamily="34" charset="0"/>
              </a:rPr>
              <a:t> data </a:t>
            </a:r>
            <a:r>
              <a:rPr lang="en-US" sz="1800" dirty="0" smtClean="0">
                <a:solidFill>
                  <a:schemeClr val="tx1"/>
                </a:solidFill>
                <a:latin typeface="Aparajita" panose="020B0604020202020204" pitchFamily="34" charset="0"/>
                <a:cs typeface="Aparajita" panose="020B0604020202020204" pitchFamily="34" charset="0"/>
              </a:rPr>
              <a:t>strings only.</a:t>
            </a:r>
          </a:p>
          <a:p>
            <a:pPr marL="342900" indent="-342900" algn="l">
              <a:buFont typeface="Arial" panose="020B0604020202020204" pitchFamily="34" charset="0"/>
              <a:buChar char="•"/>
            </a:pPr>
            <a:r>
              <a:rPr lang="en-US" sz="1800" dirty="0" smtClean="0">
                <a:solidFill>
                  <a:schemeClr val="tx1"/>
                </a:solidFill>
                <a:latin typeface="Aparajita" panose="020B0604020202020204" pitchFamily="34" charset="0"/>
                <a:cs typeface="Aparajita" panose="020B0604020202020204" pitchFamily="34" charset="0"/>
              </a:rPr>
              <a:t>The </a:t>
            </a:r>
            <a:r>
              <a:rPr lang="en-US" sz="1800" dirty="0">
                <a:solidFill>
                  <a:schemeClr val="tx1"/>
                </a:solidFill>
                <a:latin typeface="Aparajita" panose="020B0604020202020204" pitchFamily="34" charset="0"/>
                <a:cs typeface="Aparajita" panose="020B0604020202020204" pitchFamily="34" charset="0"/>
              </a:rPr>
              <a:t>credibility of the information contained in the </a:t>
            </a:r>
            <a:r>
              <a:rPr lang="en-US" sz="1800" dirty="0" err="1">
                <a:solidFill>
                  <a:schemeClr val="tx1"/>
                </a:solidFill>
                <a:latin typeface="Aparajita" panose="020B0604020202020204" pitchFamily="34" charset="0"/>
                <a:cs typeface="Aparajita" panose="020B0604020202020204" pitchFamily="34" charset="0"/>
              </a:rPr>
              <a:t>mSCOA</a:t>
            </a:r>
            <a:r>
              <a:rPr lang="en-US" sz="1800" dirty="0">
                <a:solidFill>
                  <a:schemeClr val="tx1"/>
                </a:solidFill>
                <a:latin typeface="Aparajita" panose="020B0604020202020204" pitchFamily="34" charset="0"/>
                <a:cs typeface="Aparajita" panose="020B0604020202020204" pitchFamily="34" charset="0"/>
              </a:rPr>
              <a:t> data strings is still a concern.  At the core of the problem is:</a:t>
            </a:r>
          </a:p>
          <a:p>
            <a:pPr marL="627063" indent="-266700" algn="l">
              <a:buFont typeface="Wingdings" panose="05000000000000000000" pitchFamily="2" charset="2"/>
              <a:buChar char="Ø"/>
            </a:pPr>
            <a:r>
              <a:rPr lang="en-US" sz="1800" dirty="0">
                <a:solidFill>
                  <a:schemeClr val="tx1"/>
                </a:solidFill>
                <a:latin typeface="Aparajita" panose="020B0604020202020204" pitchFamily="34" charset="0"/>
                <a:cs typeface="Aparajita" panose="020B0604020202020204" pitchFamily="34" charset="0"/>
              </a:rPr>
              <a:t>The incorrect use of the </a:t>
            </a:r>
            <a:r>
              <a:rPr lang="en-US" sz="1800" dirty="0" err="1">
                <a:solidFill>
                  <a:schemeClr val="tx1"/>
                </a:solidFill>
                <a:latin typeface="Aparajita" panose="020B0604020202020204" pitchFamily="34" charset="0"/>
                <a:cs typeface="Aparajita" panose="020B0604020202020204" pitchFamily="34" charset="0"/>
              </a:rPr>
              <a:t>mSCOA</a:t>
            </a:r>
            <a:r>
              <a:rPr lang="en-US" sz="1800" dirty="0">
                <a:solidFill>
                  <a:schemeClr val="tx1"/>
                </a:solidFill>
                <a:latin typeface="Aparajita" panose="020B0604020202020204" pitchFamily="34" charset="0"/>
                <a:cs typeface="Aparajita" panose="020B0604020202020204" pitchFamily="34" charset="0"/>
              </a:rPr>
              <a:t> and municipal accounting practices by municipalities;</a:t>
            </a:r>
          </a:p>
          <a:p>
            <a:pPr marL="627063" indent="-266700" algn="l">
              <a:buFont typeface="Wingdings" panose="05000000000000000000" pitchFamily="2" charset="2"/>
              <a:buChar char="Ø"/>
            </a:pPr>
            <a:r>
              <a:rPr lang="en-US" sz="1800" dirty="0">
                <a:solidFill>
                  <a:schemeClr val="tx1"/>
                </a:solidFill>
                <a:latin typeface="Aparajita" panose="020B0604020202020204" pitchFamily="34" charset="0"/>
                <a:cs typeface="Aparajita" panose="020B0604020202020204" pitchFamily="34" charset="0"/>
              </a:rPr>
              <a:t>A large number of municipalities are not budgeting, transacting and reporting directly in or from their core financial systems. Instead they prepare their budgets and reports on excel </a:t>
            </a:r>
            <a:r>
              <a:rPr lang="en-US" sz="1800" dirty="0" smtClean="0">
                <a:solidFill>
                  <a:schemeClr val="tx1"/>
                </a:solidFill>
                <a:latin typeface="Aparajita" panose="020B0604020202020204" pitchFamily="34" charset="0"/>
                <a:cs typeface="Aparajita" panose="020B0604020202020204" pitchFamily="34" charset="0"/>
              </a:rPr>
              <a:t>spreadsheets </a:t>
            </a:r>
            <a:r>
              <a:rPr lang="en-US" sz="1800" dirty="0">
                <a:solidFill>
                  <a:schemeClr val="tx1"/>
                </a:solidFill>
                <a:latin typeface="Aparajita" panose="020B0604020202020204" pitchFamily="34" charset="0"/>
                <a:cs typeface="Aparajita" panose="020B0604020202020204" pitchFamily="34" charset="0"/>
              </a:rPr>
              <a:t>and then import the excel spreadsheets into the system. Often this </a:t>
            </a:r>
            <a:r>
              <a:rPr lang="en-US" sz="1800" u="sng" dirty="0">
                <a:solidFill>
                  <a:schemeClr val="tx1"/>
                </a:solidFill>
                <a:latin typeface="Aparajita" panose="020B0604020202020204" pitchFamily="34" charset="0"/>
                <a:cs typeface="Aparajita" panose="020B0604020202020204" pitchFamily="34" charset="0"/>
              </a:rPr>
              <a:t>manipulation of data lead to </a:t>
            </a:r>
            <a:r>
              <a:rPr lang="en-US" sz="1800" u="sng" dirty="0" err="1">
                <a:solidFill>
                  <a:schemeClr val="tx1"/>
                </a:solidFill>
                <a:latin typeface="Aparajita" panose="020B0604020202020204" pitchFamily="34" charset="0"/>
                <a:cs typeface="Aparajita" panose="020B0604020202020204" pitchFamily="34" charset="0"/>
              </a:rPr>
              <a:t>unauthorised</a:t>
            </a:r>
            <a:r>
              <a:rPr lang="en-US" sz="1800" u="sng" dirty="0">
                <a:solidFill>
                  <a:schemeClr val="tx1"/>
                </a:solidFill>
                <a:latin typeface="Aparajita" panose="020B0604020202020204" pitchFamily="34" charset="0"/>
                <a:cs typeface="Aparajita" panose="020B0604020202020204" pitchFamily="34" charset="0"/>
              </a:rPr>
              <a:t>, irregular, fruitful and wasteful (UIFW) expenditure and fraud and corruption </a:t>
            </a:r>
            <a:r>
              <a:rPr lang="en-US" sz="1800" dirty="0">
                <a:solidFill>
                  <a:schemeClr val="tx1"/>
                </a:solidFill>
                <a:latin typeface="Aparajita" panose="020B0604020202020204" pitchFamily="34" charset="0"/>
                <a:cs typeface="Aparajita" panose="020B0604020202020204" pitchFamily="34" charset="0"/>
              </a:rPr>
              <a:t>as the controls that are built into the core financial systems are not triggered and transactions go through that should not; and</a:t>
            </a:r>
          </a:p>
          <a:p>
            <a:pPr marL="627063" indent="-266700" algn="l">
              <a:buFont typeface="Wingdings" panose="05000000000000000000" pitchFamily="2" charset="2"/>
              <a:buChar char="Ø"/>
            </a:pPr>
            <a:r>
              <a:rPr lang="en-US" sz="1800" dirty="0">
                <a:solidFill>
                  <a:schemeClr val="tx1"/>
                </a:solidFill>
                <a:latin typeface="Aparajita" panose="020B0604020202020204" pitchFamily="34" charset="0"/>
                <a:cs typeface="Aparajita" panose="020B0604020202020204" pitchFamily="34" charset="0"/>
              </a:rPr>
              <a:t>Municipalities are not locking their adopted budgets and monthly reporting periods on their financial systems at month-end to ensure prudent financial management. To enforce municipalities to lock their budgets and close their financial system at </a:t>
            </a:r>
            <a:r>
              <a:rPr lang="en-US" sz="1800" dirty="0" smtClean="0">
                <a:solidFill>
                  <a:schemeClr val="tx1"/>
                </a:solidFill>
                <a:latin typeface="Aparajita" panose="020B0604020202020204" pitchFamily="34" charset="0"/>
                <a:cs typeface="Aparajita" panose="020B0604020202020204" pitchFamily="34" charset="0"/>
              </a:rPr>
              <a:t>month-end, </a:t>
            </a:r>
            <a:r>
              <a:rPr lang="en-US" sz="1800" dirty="0">
                <a:solidFill>
                  <a:schemeClr val="tx1"/>
                </a:solidFill>
                <a:latin typeface="Aparajita" panose="020B0604020202020204" pitchFamily="34" charset="0"/>
                <a:cs typeface="Aparajita" panose="020B0604020202020204" pitchFamily="34" charset="0"/>
              </a:rPr>
              <a:t>the Local Government Portal will be locked at the end of each quarter. System vendors were also requested to build this functionality into their municipal financial systems.</a:t>
            </a:r>
          </a:p>
          <a:p>
            <a:pPr marL="342900" indent="-342900" algn="l">
              <a:buFont typeface="Arial" panose="020B0604020202020204" pitchFamily="34" charset="0"/>
              <a:buChar char="•"/>
            </a:pPr>
            <a:r>
              <a:rPr lang="en-US" sz="1800" b="1" u="sng" dirty="0">
                <a:solidFill>
                  <a:schemeClr val="tx1"/>
                </a:solidFill>
                <a:latin typeface="Aparajita" panose="020B0604020202020204" pitchFamily="34" charset="0"/>
                <a:cs typeface="Aparajita" panose="020B0604020202020204" pitchFamily="34" charset="0"/>
              </a:rPr>
              <a:t>The responsibility lies with the municipality </a:t>
            </a:r>
            <a:r>
              <a:rPr lang="en-US" sz="1800" b="1" u="sng" dirty="0">
                <a:solidFill>
                  <a:srgbClr val="FF0000"/>
                </a:solidFill>
                <a:latin typeface="Aparajita" panose="020B0604020202020204" pitchFamily="34" charset="0"/>
                <a:cs typeface="Aparajita" panose="020B0604020202020204" pitchFamily="34" charset="0"/>
              </a:rPr>
              <a:t>BEFORE</a:t>
            </a:r>
            <a:r>
              <a:rPr lang="en-US" sz="1800" b="1" u="sng" dirty="0">
                <a:solidFill>
                  <a:schemeClr val="tx1"/>
                </a:solidFill>
                <a:latin typeface="Aparajita" panose="020B0604020202020204" pitchFamily="34" charset="0"/>
                <a:cs typeface="Aparajita" panose="020B0604020202020204" pitchFamily="34" charset="0"/>
              </a:rPr>
              <a:t> submitting the data strings to ensure that the data is an accurate reflection of the state of municipal finances.</a:t>
            </a:r>
          </a:p>
          <a:p>
            <a:endParaRPr lang="en-US" sz="1800" dirty="0">
              <a:latin typeface="Aparajita" panose="020B0604020202020204" pitchFamily="34" charset="0"/>
              <a:cs typeface="Aparajita" panose="020B0604020202020204" pitchFamily="34" charset="0"/>
            </a:endParaRPr>
          </a:p>
        </p:txBody>
      </p:sp>
      <p:pic>
        <p:nvPicPr>
          <p:cNvPr id="7" name="Picture 6"/>
          <p:cNvPicPr>
            <a:picLocks noChangeAspect="1"/>
          </p:cNvPicPr>
          <p:nvPr/>
        </p:nvPicPr>
        <p:blipFill>
          <a:blip r:embed="rId3" cstate="print"/>
          <a:stretch>
            <a:fillRect/>
          </a:stretch>
        </p:blipFill>
        <p:spPr>
          <a:xfrm>
            <a:off x="6454768" y="5828577"/>
            <a:ext cx="1990476" cy="695238"/>
          </a:xfrm>
          <a:prstGeom prst="rect">
            <a:avLst/>
          </a:prstGeom>
        </p:spPr>
      </p:pic>
    </p:spTree>
    <p:extLst>
      <p:ext uri="{BB962C8B-B14F-4D97-AF65-F5344CB8AC3E}">
        <p14:creationId xmlns:p14="http://schemas.microsoft.com/office/powerpoint/2010/main" xmlns="" val="35824822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4800601" y="4153493"/>
            <a:ext cx="4323521" cy="1814008"/>
          </a:xfrm>
          <a:prstGeom prst="rect">
            <a:avLst/>
          </a:prstGeom>
        </p:spPr>
      </p:pic>
      <p:sp>
        <p:nvSpPr>
          <p:cNvPr id="2" name="Title 1"/>
          <p:cNvSpPr>
            <a:spLocks noGrp="1"/>
          </p:cNvSpPr>
          <p:nvPr>
            <p:ph type="ctrTitle"/>
          </p:nvPr>
        </p:nvSpPr>
        <p:spPr>
          <a:xfrm>
            <a:off x="0" y="0"/>
            <a:ext cx="9144000" cy="618012"/>
          </a:xfrm>
          <a:solidFill>
            <a:srgbClr val="008000"/>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sz="4400" b="1" dirty="0" smtClean="0">
                <a:latin typeface="Times New Roman" panose="02020603050405020304" pitchFamily="18" charset="0"/>
                <a:cs typeface="Times New Roman" panose="02020603050405020304" pitchFamily="18" charset="0"/>
              </a:rPr>
              <a:t>COMPLIANCE</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10400" y="6403487"/>
            <a:ext cx="2133600" cy="365125"/>
          </a:xfrm>
        </p:spPr>
        <p:txBody>
          <a:bodyPr/>
          <a:lstStyle/>
          <a:p>
            <a:pPr algn="r">
              <a:defRPr/>
            </a:pPr>
            <a:fld id="{75F7B02E-66BD-4328-8492-2F485CB80A39}" type="slidenum">
              <a:rPr lang="en-US" sz="1200" b="1" smtClean="0">
                <a:solidFill>
                  <a:schemeClr val="tx1"/>
                </a:solidFill>
              </a:rPr>
              <a:pPr algn="r">
                <a:defRPr/>
              </a:pPr>
              <a:t>76</a:t>
            </a:fld>
            <a:endParaRPr lang="en-US" b="1" dirty="0">
              <a:solidFill>
                <a:schemeClr val="tx1"/>
              </a:solidFill>
            </a:endParaRPr>
          </a:p>
        </p:txBody>
      </p:sp>
      <p:sp>
        <p:nvSpPr>
          <p:cNvPr id="9" name="TextBox 8"/>
          <p:cNvSpPr txBox="1"/>
          <p:nvPr/>
        </p:nvSpPr>
        <p:spPr>
          <a:xfrm>
            <a:off x="4800601" y="618012"/>
            <a:ext cx="4343399" cy="3539430"/>
          </a:xfrm>
          <a:prstGeom prst="rect">
            <a:avLst/>
          </a:prstGeom>
          <a:solidFill>
            <a:schemeClr val="bg1"/>
          </a:solidFill>
        </p:spPr>
        <p:txBody>
          <a:bodyPr wrap="square" rtlCol="0">
            <a:spAutoFit/>
          </a:bodyPr>
          <a:lstStyle/>
          <a:p>
            <a:pPr marL="182563" indent="-182563">
              <a:buFontTx/>
              <a:buChar char="-"/>
            </a:pPr>
            <a:r>
              <a:rPr lang="en-ZA" dirty="0" smtClean="0">
                <a:latin typeface="Times New Roman" panose="02020603050405020304" pitchFamily="18" charset="0"/>
                <a:cs typeface="Times New Roman" panose="02020603050405020304" pitchFamily="18" charset="0"/>
              </a:rPr>
              <a:t>Overall compliance = 62.8%</a:t>
            </a:r>
          </a:p>
          <a:p>
            <a:pPr marL="182563" indent="-182563">
              <a:buFontTx/>
              <a:buChar char="-"/>
            </a:pPr>
            <a:r>
              <a:rPr lang="en-ZA" dirty="0" smtClean="0">
                <a:latin typeface="Times New Roman" panose="02020603050405020304" pitchFamily="18" charset="0"/>
                <a:cs typeface="Times New Roman" panose="02020603050405020304" pitchFamily="18" charset="0"/>
              </a:rPr>
              <a:t>Although data strings are submitted (87%), submission of supporting returns remains biggest challenge (37.7%)</a:t>
            </a:r>
          </a:p>
          <a:p>
            <a:pPr marL="182563" indent="-182563">
              <a:buFontTx/>
              <a:buChar char="-"/>
            </a:pPr>
            <a:r>
              <a:rPr lang="en-ZA" dirty="0" smtClean="0">
                <a:latin typeface="Times New Roman" panose="02020603050405020304" pitchFamily="18" charset="0"/>
                <a:cs typeface="Times New Roman" panose="02020603050405020304" pitchFamily="18" charset="0"/>
              </a:rPr>
              <a:t>Non-compliance due to:  </a:t>
            </a:r>
          </a:p>
          <a:p>
            <a:pPr marL="360363" lvl="1" indent="-177800">
              <a:buFont typeface="Courier New" panose="02070309020205020404" pitchFamily="49" charset="0"/>
              <a:buChar char="o"/>
            </a:pPr>
            <a:r>
              <a:rPr lang="en-ZA" sz="1600" dirty="0">
                <a:latin typeface="Times New Roman" panose="02020603050405020304" pitchFamily="18" charset="0"/>
                <a:cs typeface="Times New Roman" panose="02020603050405020304" pitchFamily="18" charset="0"/>
              </a:rPr>
              <a:t>System challenges</a:t>
            </a:r>
          </a:p>
          <a:p>
            <a:pPr marL="360363" lvl="1" indent="-177800">
              <a:buFont typeface="Courier New" panose="02070309020205020404" pitchFamily="49" charset="0"/>
              <a:buChar char="o"/>
            </a:pPr>
            <a:r>
              <a:rPr lang="en-ZA" sz="1600" dirty="0" smtClean="0">
                <a:latin typeface="Times New Roman" panose="02020603050405020304" pitchFamily="18" charset="0"/>
                <a:cs typeface="Times New Roman" panose="02020603050405020304" pitchFamily="18" charset="0"/>
              </a:rPr>
              <a:t>Officials not able to access financial systems remotely for reporting</a:t>
            </a:r>
          </a:p>
          <a:p>
            <a:pPr marL="360363" lvl="1" indent="-177800">
              <a:buFont typeface="Courier New" panose="02070309020205020404" pitchFamily="49" charset="0"/>
              <a:buChar char="o"/>
            </a:pPr>
            <a:r>
              <a:rPr lang="en-ZA" sz="1600" dirty="0" smtClean="0">
                <a:latin typeface="Times New Roman" panose="02020603050405020304" pitchFamily="18" charset="0"/>
                <a:cs typeface="Times New Roman" panose="02020603050405020304" pitchFamily="18" charset="0"/>
              </a:rPr>
              <a:t>Non-commitment by municipal officials to adhere to changing reporting requirements</a:t>
            </a:r>
          </a:p>
          <a:p>
            <a:pPr marL="182563" indent="-182563">
              <a:buFontTx/>
              <a:buChar char="-"/>
            </a:pPr>
            <a:r>
              <a:rPr lang="en-ZA" dirty="0" smtClean="0">
                <a:latin typeface="Times New Roman" panose="02020603050405020304" pitchFamily="18" charset="0"/>
                <a:cs typeface="Times New Roman" panose="02020603050405020304" pitchFamily="18" charset="0"/>
              </a:rPr>
              <a:t>Non-compliance communicated with defaulting municipalities</a:t>
            </a:r>
          </a:p>
          <a:p>
            <a:pPr marL="182563" indent="-182563">
              <a:buFontTx/>
              <a:buChar char="-"/>
            </a:pPr>
            <a:r>
              <a:rPr lang="en-ZA" dirty="0" smtClean="0">
                <a:latin typeface="Times New Roman" panose="02020603050405020304" pitchFamily="18" charset="0"/>
                <a:cs typeface="Times New Roman" panose="02020603050405020304" pitchFamily="18" charset="0"/>
              </a:rPr>
              <a:t>Support provided where applicable</a:t>
            </a:r>
            <a:endParaRPr lang="en-ZA"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cstate="print"/>
          <a:stretch>
            <a:fillRect/>
          </a:stretch>
        </p:blipFill>
        <p:spPr>
          <a:xfrm>
            <a:off x="0" y="4892885"/>
            <a:ext cx="2025300" cy="604733"/>
          </a:xfrm>
          <a:prstGeom prst="rect">
            <a:avLst/>
          </a:prstGeom>
        </p:spPr>
      </p:pic>
      <p:sp>
        <p:nvSpPr>
          <p:cNvPr id="12" name="TextBox 3"/>
          <p:cNvSpPr txBox="1"/>
          <p:nvPr/>
        </p:nvSpPr>
        <p:spPr>
          <a:xfrm>
            <a:off x="5964928" y="4546879"/>
            <a:ext cx="1037272" cy="130618"/>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ZA" sz="1000" b="1" i="1" dirty="0">
                <a:solidFill>
                  <a:srgbClr val="FF6600"/>
                </a:solidFill>
              </a:rPr>
              <a:t>Data strings</a:t>
            </a:r>
          </a:p>
        </p:txBody>
      </p:sp>
      <p:sp>
        <p:nvSpPr>
          <p:cNvPr id="13" name="TextBox 4"/>
          <p:cNvSpPr txBox="1"/>
          <p:nvPr/>
        </p:nvSpPr>
        <p:spPr>
          <a:xfrm>
            <a:off x="5974828" y="4857595"/>
            <a:ext cx="1380172" cy="125781"/>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ZA" sz="1000" b="1" i="1" dirty="0">
                <a:solidFill>
                  <a:srgbClr val="008000"/>
                </a:solidFill>
              </a:rPr>
              <a:t>Overall Compliance</a:t>
            </a:r>
          </a:p>
        </p:txBody>
      </p:sp>
      <p:sp>
        <p:nvSpPr>
          <p:cNvPr id="14" name="TextBox 5"/>
          <p:cNvSpPr txBox="1"/>
          <p:nvPr/>
        </p:nvSpPr>
        <p:spPr>
          <a:xfrm>
            <a:off x="5867400" y="5219993"/>
            <a:ext cx="1371600" cy="120943"/>
          </a:xfrm>
          <a:prstGeom prst="rect">
            <a:avLst/>
          </a:prstGeom>
          <a:solidFill>
            <a:schemeClr val="lt1">
              <a:alpha val="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ZA" sz="1000" b="1" i="1" dirty="0">
                <a:solidFill>
                  <a:schemeClr val="accent1"/>
                </a:solidFill>
              </a:rPr>
              <a:t>Supporting Returns</a:t>
            </a:r>
          </a:p>
        </p:txBody>
      </p:sp>
      <p:pic>
        <p:nvPicPr>
          <p:cNvPr id="7" name="Picture 6"/>
          <p:cNvPicPr>
            <a:picLocks noChangeAspect="1"/>
          </p:cNvPicPr>
          <p:nvPr/>
        </p:nvPicPr>
        <p:blipFill>
          <a:blip r:embed="rId5" cstate="print"/>
          <a:stretch>
            <a:fillRect/>
          </a:stretch>
        </p:blipFill>
        <p:spPr>
          <a:xfrm>
            <a:off x="1" y="618013"/>
            <a:ext cx="4800600" cy="4059484"/>
          </a:xfrm>
          <a:prstGeom prst="rect">
            <a:avLst/>
          </a:prstGeom>
        </p:spPr>
      </p:pic>
      <p:pic>
        <p:nvPicPr>
          <p:cNvPr id="16" name="Picture 15"/>
          <p:cNvPicPr>
            <a:picLocks noChangeAspect="1"/>
          </p:cNvPicPr>
          <p:nvPr/>
        </p:nvPicPr>
        <p:blipFill>
          <a:blip r:embed="rId6" cstate="print"/>
          <a:stretch>
            <a:fillRect/>
          </a:stretch>
        </p:blipFill>
        <p:spPr>
          <a:xfrm>
            <a:off x="6359762" y="6073374"/>
            <a:ext cx="1990476" cy="695238"/>
          </a:xfrm>
          <a:prstGeom prst="rect">
            <a:avLst/>
          </a:prstGeom>
        </p:spPr>
      </p:pic>
    </p:spTree>
    <p:extLst>
      <p:ext uri="{BB962C8B-B14F-4D97-AF65-F5344CB8AC3E}">
        <p14:creationId xmlns:p14="http://schemas.microsoft.com/office/powerpoint/2010/main" xmlns="" val="144536075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latin typeface="Times New Roman" panose="02020603050405020304" pitchFamily="18" charset="0"/>
                <a:cs typeface="Times New Roman" panose="02020603050405020304" pitchFamily="18" charset="0"/>
              </a:rPr>
              <a:t>FINANCIAL PERFORMANCE</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35800" y="6492875"/>
            <a:ext cx="2133600" cy="365125"/>
          </a:xfrm>
        </p:spPr>
        <p:txBody>
          <a:bodyPr/>
          <a:lstStyle/>
          <a:p>
            <a:pPr algn="r">
              <a:defRPr/>
            </a:pPr>
            <a:fld id="{75F7B02E-66BD-4328-8492-2F485CB80A39}" type="slidenum">
              <a:rPr lang="en-US" sz="1200" b="1" smtClean="0">
                <a:solidFill>
                  <a:schemeClr val="tx1"/>
                </a:solidFill>
              </a:rPr>
              <a:pPr algn="r">
                <a:defRPr/>
              </a:pPr>
              <a:t>77</a:t>
            </a:fld>
            <a:endParaRPr lang="en-US" b="1" dirty="0">
              <a:solidFill>
                <a:schemeClr val="tx1"/>
              </a:solidFill>
            </a:endParaRPr>
          </a:p>
        </p:txBody>
      </p:sp>
      <p:pic>
        <p:nvPicPr>
          <p:cNvPr id="7" name="Picture 6"/>
          <p:cNvPicPr>
            <a:picLocks noChangeAspect="1"/>
          </p:cNvPicPr>
          <p:nvPr/>
        </p:nvPicPr>
        <p:blipFill>
          <a:blip r:embed="rId3" cstate="print"/>
          <a:stretch>
            <a:fillRect/>
          </a:stretch>
        </p:blipFill>
        <p:spPr>
          <a:xfrm>
            <a:off x="574750" y="561716"/>
            <a:ext cx="7527850" cy="6113721"/>
          </a:xfrm>
          <a:prstGeom prst="rect">
            <a:avLst/>
          </a:prstGeom>
          <a:solidFill>
            <a:schemeClr val="bg1"/>
          </a:solidFill>
        </p:spPr>
      </p:pic>
    </p:spTree>
    <p:extLst>
      <p:ext uri="{BB962C8B-B14F-4D97-AF65-F5344CB8AC3E}">
        <p14:creationId xmlns:p14="http://schemas.microsoft.com/office/powerpoint/2010/main" xmlns="" val="42107004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6" y="1"/>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sz="3600" b="1" dirty="0" smtClean="0">
                <a:latin typeface="Times New Roman" panose="02020603050405020304" pitchFamily="18" charset="0"/>
                <a:cs typeface="Times New Roman" panose="02020603050405020304" pitchFamily="18" charset="0"/>
              </a:rPr>
              <a:t>FINANCIAL PERFORMANCE – KEY FINDINGS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35800" y="6492875"/>
            <a:ext cx="2133600" cy="365125"/>
          </a:xfrm>
        </p:spPr>
        <p:txBody>
          <a:bodyPr/>
          <a:lstStyle/>
          <a:p>
            <a:pPr algn="r">
              <a:defRPr/>
            </a:pPr>
            <a:fld id="{75F7B02E-66BD-4328-8492-2F485CB80A39}" type="slidenum">
              <a:rPr lang="en-US" sz="1200" smtClean="0"/>
              <a:pPr algn="r">
                <a:defRPr/>
              </a:pPr>
              <a:t>78</a:t>
            </a:fld>
            <a:endParaRPr lang="en-US" dirty="0"/>
          </a:p>
        </p:txBody>
      </p:sp>
      <p:sp>
        <p:nvSpPr>
          <p:cNvPr id="8" name="Content Placeholder 2"/>
          <p:cNvSpPr txBox="1">
            <a:spLocks/>
          </p:cNvSpPr>
          <p:nvPr/>
        </p:nvSpPr>
        <p:spPr bwMode="auto">
          <a:xfrm>
            <a:off x="6626" y="609601"/>
            <a:ext cx="5081150" cy="588327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b="1" u="sng" dirty="0" smtClean="0">
                <a:solidFill>
                  <a:schemeClr val="tx1"/>
                </a:solidFill>
                <a:latin typeface="Times New Roman" panose="02020603050405020304" pitchFamily="18" charset="0"/>
                <a:cs typeface="Times New Roman" panose="02020603050405020304" pitchFamily="18" charset="0"/>
              </a:rPr>
              <a:t>Operating Revenue :</a:t>
            </a:r>
          </a:p>
          <a:p>
            <a:pPr marL="342900" indent="-342900" algn="l">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Aggregate </a:t>
            </a:r>
            <a:r>
              <a:rPr lang="en-US" sz="2000" dirty="0" smtClean="0">
                <a:solidFill>
                  <a:schemeClr val="tx1"/>
                </a:solidFill>
                <a:latin typeface="Times New Roman" panose="02020603050405020304" pitchFamily="18" charset="0"/>
                <a:cs typeface="Times New Roman" panose="02020603050405020304" pitchFamily="18" charset="0"/>
              </a:rPr>
              <a:t>revenue generated (billed) </a:t>
            </a:r>
            <a:r>
              <a:rPr lang="en-US" sz="2000" dirty="0">
                <a:solidFill>
                  <a:schemeClr val="tx1"/>
                </a:solidFill>
                <a:latin typeface="Times New Roman" panose="02020603050405020304" pitchFamily="18" charset="0"/>
                <a:cs typeface="Times New Roman" panose="02020603050405020304" pitchFamily="18" charset="0"/>
              </a:rPr>
              <a:t>amounted to </a:t>
            </a:r>
            <a:r>
              <a:rPr lang="en-US" sz="2000" dirty="0" smtClean="0">
                <a:solidFill>
                  <a:schemeClr val="tx1"/>
                </a:solidFill>
                <a:latin typeface="Times New Roman" panose="02020603050405020304" pitchFamily="18" charset="0"/>
                <a:cs typeface="Times New Roman" panose="02020603050405020304" pitchFamily="18" charset="0"/>
              </a:rPr>
              <a:t>R5.06 billion (24.5% </a:t>
            </a:r>
            <a:r>
              <a:rPr lang="en-US" sz="2000" dirty="0">
                <a:solidFill>
                  <a:schemeClr val="tx1"/>
                </a:solidFill>
                <a:latin typeface="Times New Roman" panose="02020603050405020304" pitchFamily="18" charset="0"/>
                <a:cs typeface="Times New Roman" panose="02020603050405020304" pitchFamily="18" charset="0"/>
              </a:rPr>
              <a:t>against </a:t>
            </a:r>
            <a:r>
              <a:rPr lang="en-US" sz="2000" dirty="0" smtClean="0">
                <a:solidFill>
                  <a:schemeClr val="tx1"/>
                </a:solidFill>
                <a:latin typeface="Times New Roman" panose="02020603050405020304" pitchFamily="18" charset="0"/>
                <a:cs typeface="Times New Roman" panose="02020603050405020304" pitchFamily="18" charset="0"/>
              </a:rPr>
              <a:t>an adjusted budget </a:t>
            </a:r>
            <a:r>
              <a:rPr lang="en-US" sz="2000" dirty="0">
                <a:solidFill>
                  <a:schemeClr val="tx1"/>
                </a:solidFill>
                <a:latin typeface="Times New Roman" panose="02020603050405020304" pitchFamily="18" charset="0"/>
                <a:cs typeface="Times New Roman" panose="02020603050405020304" pitchFamily="18" charset="0"/>
              </a:rPr>
              <a:t>of </a:t>
            </a:r>
            <a:r>
              <a:rPr lang="en-US" sz="2000" dirty="0" smtClean="0">
                <a:solidFill>
                  <a:schemeClr val="tx1"/>
                </a:solidFill>
                <a:latin typeface="Times New Roman" panose="02020603050405020304" pitchFamily="18" charset="0"/>
                <a:cs typeface="Times New Roman" panose="02020603050405020304" pitchFamily="18" charset="0"/>
              </a:rPr>
              <a:t>R20.66 billion</a:t>
            </a:r>
            <a:r>
              <a:rPr lang="en-US" sz="2000" dirty="0">
                <a:solidFill>
                  <a:schemeClr val="tx1"/>
                </a:solidFill>
                <a:latin typeface="Times New Roman" panose="02020603050405020304" pitchFamily="18" charset="0"/>
                <a:cs typeface="Times New Roman" panose="02020603050405020304" pitchFamily="18" charset="0"/>
              </a:rPr>
              <a:t>)</a:t>
            </a:r>
          </a:p>
          <a:p>
            <a:pPr marL="342900" indent="-3429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Service charges contribute the highest to total revenue (47%), followed transfers &amp; subsidies (29%) and property rates (14%)</a:t>
            </a:r>
          </a:p>
          <a:p>
            <a:pPr algn="l"/>
            <a:r>
              <a:rPr lang="en-US" sz="2000" b="1" u="sng" dirty="0" smtClean="0">
                <a:solidFill>
                  <a:schemeClr val="tx1"/>
                </a:solidFill>
                <a:latin typeface="Times New Roman" panose="02020603050405020304" pitchFamily="18" charset="0"/>
                <a:cs typeface="Times New Roman" panose="02020603050405020304" pitchFamily="18" charset="0"/>
              </a:rPr>
              <a:t>Operating Expenditure:</a:t>
            </a:r>
            <a:endParaRPr lang="en-US" sz="2000" b="1" u="sng" dirty="0">
              <a:solidFill>
                <a:schemeClr val="tx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Operating expenditure amounted to R3.85 billion (18.2%) against an adjusted budget of R21.13 billion.</a:t>
            </a:r>
          </a:p>
          <a:p>
            <a:pPr marL="342900" indent="-342900" algn="l">
              <a:buFont typeface="Arial" panose="020B0604020202020204" pitchFamily="34" charset="0"/>
              <a:buChar char="•"/>
            </a:pPr>
            <a:r>
              <a:rPr lang="en-US" sz="2000" dirty="0" smtClean="0">
                <a:solidFill>
                  <a:schemeClr val="tx1"/>
                </a:solidFill>
                <a:latin typeface="Times New Roman" panose="02020603050405020304" pitchFamily="18" charset="0"/>
                <a:cs typeface="Times New Roman" panose="02020603050405020304" pitchFamily="18" charset="0"/>
              </a:rPr>
              <a:t>Majority of expenditure relates to employee related cost, totaling R1.47 billion (38%), followed by bulk purchases (26%) and debt impairment (26.2%)</a:t>
            </a:r>
          </a:p>
          <a:p>
            <a:endParaRPr lang="en-US" sz="20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stretch>
            <a:fillRect/>
          </a:stretch>
        </p:blipFill>
        <p:spPr>
          <a:xfrm>
            <a:off x="5087777" y="613644"/>
            <a:ext cx="4065850" cy="2584411"/>
          </a:xfrm>
          <a:prstGeom prst="rect">
            <a:avLst/>
          </a:prstGeom>
        </p:spPr>
      </p:pic>
      <p:pic>
        <p:nvPicPr>
          <p:cNvPr id="7" name="Picture 6"/>
          <p:cNvPicPr>
            <a:picLocks noChangeAspect="1"/>
          </p:cNvPicPr>
          <p:nvPr/>
        </p:nvPicPr>
        <p:blipFill>
          <a:blip r:embed="rId4" cstate="print"/>
          <a:stretch>
            <a:fillRect/>
          </a:stretch>
        </p:blipFill>
        <p:spPr>
          <a:xfrm>
            <a:off x="5078150" y="3728294"/>
            <a:ext cx="4065850" cy="2764581"/>
          </a:xfrm>
          <a:prstGeom prst="rect">
            <a:avLst/>
          </a:prstGeom>
        </p:spPr>
      </p:pic>
    </p:spTree>
    <p:extLst>
      <p:ext uri="{BB962C8B-B14F-4D97-AF65-F5344CB8AC3E}">
        <p14:creationId xmlns:p14="http://schemas.microsoft.com/office/powerpoint/2010/main" xmlns="" val="14562699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87225" y="609600"/>
            <a:ext cx="8523375" cy="6212764"/>
          </a:xfrm>
          <a:prstGeom prst="rect">
            <a:avLst/>
          </a:prstGeom>
          <a:solidFill>
            <a:schemeClr val="bg1"/>
          </a:solidFill>
        </p:spPr>
      </p:pic>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latin typeface="Times New Roman" panose="02020603050405020304" pitchFamily="18" charset="0"/>
                <a:cs typeface="Times New Roman" panose="02020603050405020304" pitchFamily="18" charset="0"/>
              </a:rPr>
              <a:t>CAPITAL EXPENDITURE</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35800" y="6492875"/>
            <a:ext cx="2133600" cy="365125"/>
          </a:xfrm>
        </p:spPr>
        <p:txBody>
          <a:bodyPr/>
          <a:lstStyle/>
          <a:p>
            <a:pPr algn="r">
              <a:defRPr/>
            </a:pPr>
            <a:fld id="{75F7B02E-66BD-4328-8492-2F485CB80A39}" type="slidenum">
              <a:rPr lang="en-US" sz="1200" smtClean="0"/>
              <a:pPr algn="r">
                <a:defRPr/>
              </a:pPr>
              <a:t>79</a:t>
            </a:fld>
            <a:endParaRPr lang="en-US" dirty="0"/>
          </a:p>
        </p:txBody>
      </p:sp>
      <p:sp>
        <p:nvSpPr>
          <p:cNvPr id="7" name="Oval 6"/>
          <p:cNvSpPr/>
          <p:nvPr/>
        </p:nvSpPr>
        <p:spPr>
          <a:xfrm>
            <a:off x="3810000" y="44196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p:cNvSpPr/>
          <p:nvPr/>
        </p:nvSpPr>
        <p:spPr>
          <a:xfrm>
            <a:off x="3810000" y="65532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xmlns="" val="939683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NON-CURRENT ASSETS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7" y="543191"/>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361950" indent="0" algn="just">
              <a:buNone/>
            </a:pPr>
            <a:r>
              <a:rPr lang="en-ZA" sz="1800" i="1" dirty="0" smtClean="0">
                <a:latin typeface="Times New Roman" panose="02020603050405020304" pitchFamily="18" charset="0"/>
                <a:cs typeface="Times New Roman" panose="02020603050405020304" pitchFamily="18" charset="0"/>
              </a:rPr>
              <a:t>Non-current </a:t>
            </a:r>
            <a:r>
              <a:rPr lang="en-ZA" sz="1800" i="1" dirty="0">
                <a:latin typeface="Times New Roman" panose="02020603050405020304" pitchFamily="18" charset="0"/>
                <a:cs typeface="Times New Roman" panose="02020603050405020304" pitchFamily="18" charset="0"/>
              </a:rPr>
              <a:t>assets:  Are assets which represent a long-term investment and cannot be converted into  cash quickly e.g. land, property and investments</a:t>
            </a:r>
            <a:endParaRPr lang="en-US" sz="1800" i="1" dirty="0" smtClean="0">
              <a:latin typeface="Times New Roman" panose="02020603050405020304" pitchFamily="18" charset="0"/>
              <a:cs typeface="Times New Roman" panose="02020603050405020304" pitchFamily="18" charset="0"/>
            </a:endParaRPr>
          </a:p>
          <a:p>
            <a:pPr marL="361950" indent="0" algn="just" eaLnBrk="1" hangingPunct="1"/>
            <a:endParaRPr lang="en-US" sz="1800" i="1"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8</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print"/>
          <a:stretch>
            <a:fillRect/>
          </a:stretch>
        </p:blipFill>
        <p:spPr>
          <a:xfrm>
            <a:off x="865391" y="1407274"/>
            <a:ext cx="7391701" cy="2223166"/>
          </a:xfrm>
          <a:prstGeom prst="rect">
            <a:avLst/>
          </a:prstGeom>
        </p:spPr>
      </p:pic>
    </p:spTree>
    <p:extLst>
      <p:ext uri="{BB962C8B-B14F-4D97-AF65-F5344CB8AC3E}">
        <p14:creationId xmlns:p14="http://schemas.microsoft.com/office/powerpoint/2010/main" xmlns="" val="25215499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sz="3600" b="1" dirty="0" smtClean="0">
                <a:latin typeface="Times New Roman" panose="02020603050405020304" pitchFamily="18" charset="0"/>
                <a:cs typeface="Times New Roman" panose="02020603050405020304" pitchFamily="18" charset="0"/>
              </a:rPr>
              <a:t>CAPITAL EXPENDITURE - KEY FINDINGS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6897576" y="6386550"/>
            <a:ext cx="2133600" cy="365125"/>
          </a:xfrm>
        </p:spPr>
        <p:txBody>
          <a:bodyPr/>
          <a:lstStyle/>
          <a:p>
            <a:pPr algn="r">
              <a:defRPr/>
            </a:pPr>
            <a:fld id="{75F7B02E-66BD-4328-8492-2F485CB80A39}" type="slidenum">
              <a:rPr lang="en-US" sz="1200" b="1" smtClean="0">
                <a:solidFill>
                  <a:schemeClr val="tx1"/>
                </a:solidFill>
              </a:rPr>
              <a:pPr algn="r">
                <a:defRPr/>
              </a:pPr>
              <a:t>80</a:t>
            </a:fld>
            <a:endParaRPr lang="en-US" b="1" dirty="0">
              <a:solidFill>
                <a:schemeClr val="tx1"/>
              </a:solidFill>
            </a:endParaRPr>
          </a:p>
        </p:txBody>
      </p:sp>
      <p:sp>
        <p:nvSpPr>
          <p:cNvPr id="8" name="Content Placeholder 2"/>
          <p:cNvSpPr txBox="1">
            <a:spLocks/>
          </p:cNvSpPr>
          <p:nvPr/>
        </p:nvSpPr>
        <p:spPr bwMode="auto">
          <a:xfrm>
            <a:off x="116958" y="685800"/>
            <a:ext cx="9015642"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u="sng" dirty="0" smtClean="0">
                <a:solidFill>
                  <a:schemeClr val="tx1"/>
                </a:solidFill>
                <a:latin typeface="Times New Roman" panose="02020603050405020304" pitchFamily="18" charset="0"/>
                <a:cs typeface="Times New Roman" panose="02020603050405020304" pitchFamily="18" charset="0"/>
              </a:rPr>
              <a:t>Capital expenditure</a:t>
            </a:r>
          </a:p>
          <a:p>
            <a:pPr marL="342900" indent="-342900" algn="l">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Total adjusted budget (R3.3 billion) </a:t>
            </a:r>
          </a:p>
          <a:p>
            <a:pPr marL="342900" indent="-342900" algn="l">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Capital expenditure as at 30 September 2020 amounts to R246.8 million (7.5% against the budget), which is a significant under performance.</a:t>
            </a:r>
          </a:p>
          <a:p>
            <a:pPr marL="342900" indent="-342900" algn="l">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5 Municipalities did not report any capital expenditure in the first quarter</a:t>
            </a:r>
          </a:p>
          <a:p>
            <a:pPr algn="l"/>
            <a:r>
              <a:rPr lang="en-US" sz="2400" b="1" u="sng" dirty="0" smtClean="0">
                <a:solidFill>
                  <a:schemeClr val="tx1"/>
                </a:solidFill>
                <a:latin typeface="Times New Roman" panose="02020603050405020304" pitchFamily="18" charset="0"/>
                <a:cs typeface="Times New Roman" panose="02020603050405020304" pitchFamily="18" charset="0"/>
              </a:rPr>
              <a:t>Sources of finance</a:t>
            </a:r>
            <a:endParaRPr lang="en-US" sz="2400" b="1" u="sng" dirty="0">
              <a:solidFill>
                <a:schemeClr val="tx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Sources of finance does not correspond to the capital expenditure</a:t>
            </a:r>
          </a:p>
          <a:p>
            <a:pPr marL="342900" indent="-342900" algn="l">
              <a:buFont typeface="Arial" panose="020B0604020202020204" pitchFamily="34" charset="0"/>
              <a:buChar char="•"/>
            </a:pPr>
            <a:r>
              <a:rPr lang="en-US" sz="2400" dirty="0" smtClean="0">
                <a:solidFill>
                  <a:schemeClr val="tx1"/>
                </a:solidFill>
                <a:latin typeface="Times New Roman" panose="02020603050405020304" pitchFamily="18" charset="0"/>
                <a:cs typeface="Times New Roman" panose="02020603050405020304" pitchFamily="18" charset="0"/>
              </a:rPr>
              <a:t>Capital expenditure were funded mainly through capital transfers (</a:t>
            </a:r>
            <a:r>
              <a:rPr lang="en-US" sz="2400" dirty="0" err="1" smtClean="0">
                <a:solidFill>
                  <a:schemeClr val="tx1"/>
                </a:solidFill>
                <a:latin typeface="Times New Roman" panose="02020603050405020304" pitchFamily="18" charset="0"/>
                <a:cs typeface="Times New Roman" panose="02020603050405020304" pitchFamily="18" charset="0"/>
              </a:rPr>
              <a:t>i.e</a:t>
            </a:r>
            <a:r>
              <a:rPr lang="en-US" sz="2400" dirty="0" smtClean="0">
                <a:solidFill>
                  <a:schemeClr val="tx1"/>
                </a:solidFill>
                <a:latin typeface="Times New Roman" panose="02020603050405020304" pitchFamily="18" charset="0"/>
                <a:cs typeface="Times New Roman" panose="02020603050405020304" pitchFamily="18" charset="0"/>
              </a:rPr>
              <a:t> MIG)</a:t>
            </a:r>
            <a:endParaRPr lang="en-US" sz="2400" dirty="0">
              <a:solidFill>
                <a:schemeClr val="tx1"/>
              </a:solidFill>
              <a:latin typeface="Times New Roman" panose="02020603050405020304" pitchFamily="18" charset="0"/>
              <a:cs typeface="Times New Roman" panose="02020603050405020304" pitchFamily="18" charset="0"/>
            </a:endParaRPr>
          </a:p>
          <a:p>
            <a:pPr algn="l"/>
            <a:endParaRPr lang="en-US" sz="2400" dirty="0" smtClean="0">
              <a:solidFill>
                <a:schemeClr val="tx1"/>
              </a:solidFill>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stretch>
            <a:fillRect/>
          </a:stretch>
        </p:blipFill>
        <p:spPr>
          <a:xfrm>
            <a:off x="6284647" y="5950037"/>
            <a:ext cx="1990476" cy="695238"/>
          </a:xfrm>
          <a:prstGeom prst="rect">
            <a:avLst/>
          </a:prstGeom>
        </p:spPr>
      </p:pic>
    </p:spTree>
    <p:extLst>
      <p:ext uri="{BB962C8B-B14F-4D97-AF65-F5344CB8AC3E}">
        <p14:creationId xmlns:p14="http://schemas.microsoft.com/office/powerpoint/2010/main" xmlns="" val="34560847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latin typeface="Times New Roman" panose="02020603050405020304" pitchFamily="18" charset="0"/>
                <a:cs typeface="Times New Roman" panose="02020603050405020304" pitchFamily="18" charset="0"/>
              </a:rPr>
              <a:t>OUTSTANDING DEBTORS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35800" y="6492875"/>
            <a:ext cx="2133600" cy="365125"/>
          </a:xfrm>
        </p:spPr>
        <p:txBody>
          <a:bodyPr/>
          <a:lstStyle/>
          <a:p>
            <a:pPr algn="r">
              <a:defRPr/>
            </a:pPr>
            <a:fld id="{75F7B02E-66BD-4328-8492-2F485CB80A39}" type="slidenum">
              <a:rPr lang="en-US" sz="1200" smtClean="0"/>
              <a:pPr algn="r">
                <a:defRPr/>
              </a:pPr>
              <a:t>81</a:t>
            </a:fld>
            <a:endParaRPr lang="en-US" dirty="0"/>
          </a:p>
        </p:txBody>
      </p:sp>
      <p:sp>
        <p:nvSpPr>
          <p:cNvPr id="8" name="Content Placeholder 2"/>
          <p:cNvSpPr txBox="1">
            <a:spLocks/>
          </p:cNvSpPr>
          <p:nvPr/>
        </p:nvSpPr>
        <p:spPr bwMode="auto">
          <a:xfrm>
            <a:off x="0" y="685800"/>
            <a:ext cx="9144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300" dirty="0" smtClean="0">
              <a:solidFill>
                <a:schemeClr val="tx1"/>
              </a:solidFill>
              <a:latin typeface="Arial Narrow" panose="020B0606020202030204" pitchFamily="34" charset="0"/>
            </a:endParaRPr>
          </a:p>
          <a:p>
            <a:endParaRPr lang="en-US" sz="2400" dirty="0" smtClean="0">
              <a:latin typeface="Arial Narrow" panose="020B0606020202030204" pitchFamily="34" charset="0"/>
            </a:endParaRPr>
          </a:p>
          <a:p>
            <a:endParaRPr lang="en-US" sz="2400" dirty="0" smtClean="0">
              <a:latin typeface="Arial Narrow" panose="020B0606020202030204" pitchFamily="34" charset="0"/>
            </a:endParaRPr>
          </a:p>
          <a:p>
            <a:endParaRPr lang="en-US" sz="2400" dirty="0">
              <a:latin typeface="Arial Narrow" panose="020B0606020202030204" pitchFamily="34" charset="0"/>
            </a:endParaRPr>
          </a:p>
        </p:txBody>
      </p:sp>
      <p:sp>
        <p:nvSpPr>
          <p:cNvPr id="7" name="TextBox 6"/>
          <p:cNvSpPr txBox="1"/>
          <p:nvPr/>
        </p:nvSpPr>
        <p:spPr>
          <a:xfrm>
            <a:off x="165098" y="5575300"/>
            <a:ext cx="433070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ZA" i="1" dirty="0" smtClean="0">
                <a:solidFill>
                  <a:srgbClr val="FF0000"/>
                </a:solidFill>
                <a:latin typeface="Times New Roman" panose="02020603050405020304" pitchFamily="18" charset="0"/>
                <a:cs typeface="Times New Roman" panose="02020603050405020304" pitchFamily="18" charset="0"/>
              </a:rPr>
              <a:t>Municipalities highlighted in red did not submit the debtors age analysis for the month under review (previous submitted information used for consolidation purpose)</a:t>
            </a:r>
            <a:endParaRPr lang="en-ZA" i="1" dirty="0">
              <a:solidFill>
                <a:srgbClr val="FF0000"/>
              </a:solidFill>
              <a:latin typeface="Times New Roman" panose="02020603050405020304" pitchFamily="18" charset="0"/>
              <a:cs typeface="Times New Roman" panose="02020603050405020304" pitchFamily="18" charset="0"/>
            </a:endParaRPr>
          </a:p>
        </p:txBody>
      </p:sp>
      <p:sp>
        <p:nvSpPr>
          <p:cNvPr id="14" name="Bent Arrow 13"/>
          <p:cNvSpPr/>
          <p:nvPr/>
        </p:nvSpPr>
        <p:spPr>
          <a:xfrm rot="10800000">
            <a:off x="7911546" y="5356000"/>
            <a:ext cx="508000" cy="706549"/>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ZA">
              <a:solidFill>
                <a:schemeClr val="tx1"/>
              </a:solidFill>
            </a:endParaRPr>
          </a:p>
        </p:txBody>
      </p:sp>
      <p:pic>
        <p:nvPicPr>
          <p:cNvPr id="10" name="Picture 9"/>
          <p:cNvPicPr>
            <a:picLocks noChangeAspect="1"/>
          </p:cNvPicPr>
          <p:nvPr/>
        </p:nvPicPr>
        <p:blipFill>
          <a:blip r:embed="rId3" cstate="print"/>
          <a:stretch>
            <a:fillRect/>
          </a:stretch>
        </p:blipFill>
        <p:spPr>
          <a:xfrm>
            <a:off x="0" y="613310"/>
            <a:ext cx="9144000" cy="4645240"/>
          </a:xfrm>
          <a:prstGeom prst="rect">
            <a:avLst/>
          </a:prstGeom>
          <a:solidFill>
            <a:schemeClr val="bg1"/>
          </a:solidFill>
        </p:spPr>
      </p:pic>
      <p:pic>
        <p:nvPicPr>
          <p:cNvPr id="11" name="Picture 10"/>
          <p:cNvPicPr>
            <a:picLocks noChangeAspect="1"/>
          </p:cNvPicPr>
          <p:nvPr/>
        </p:nvPicPr>
        <p:blipFill>
          <a:blip r:embed="rId4" cstate="print"/>
          <a:stretch>
            <a:fillRect/>
          </a:stretch>
        </p:blipFill>
        <p:spPr>
          <a:xfrm>
            <a:off x="5029200" y="5234638"/>
            <a:ext cx="2749355" cy="1623362"/>
          </a:xfrm>
          <a:prstGeom prst="rect">
            <a:avLst/>
          </a:prstGeom>
        </p:spPr>
      </p:pic>
    </p:spTree>
    <p:extLst>
      <p:ext uri="{BB962C8B-B14F-4D97-AF65-F5344CB8AC3E}">
        <p14:creationId xmlns:p14="http://schemas.microsoft.com/office/powerpoint/2010/main" xmlns="" val="31648534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sz="3600" b="1" dirty="0" smtClean="0">
                <a:latin typeface="Times New Roman" panose="02020603050405020304" pitchFamily="18" charset="0"/>
                <a:cs typeface="Times New Roman" panose="02020603050405020304" pitchFamily="18" charset="0"/>
              </a:rPr>
              <a:t>OUTSTANDING DEBTORS - KEY FINDINGS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6964238" y="6257838"/>
            <a:ext cx="2133600" cy="365125"/>
          </a:xfrm>
        </p:spPr>
        <p:txBody>
          <a:bodyPr/>
          <a:lstStyle/>
          <a:p>
            <a:pPr algn="r">
              <a:defRPr/>
            </a:pPr>
            <a:fld id="{75F7B02E-66BD-4328-8492-2F485CB80A39}" type="slidenum">
              <a:rPr lang="en-US" sz="1200" b="1" smtClean="0">
                <a:solidFill>
                  <a:schemeClr val="tx1"/>
                </a:solidFill>
              </a:rPr>
              <a:pPr algn="r">
                <a:defRPr/>
              </a:pPr>
              <a:t>82</a:t>
            </a:fld>
            <a:endParaRPr lang="en-US" b="1" dirty="0">
              <a:solidFill>
                <a:schemeClr val="tx1"/>
              </a:solidFill>
            </a:endParaRPr>
          </a:p>
        </p:txBody>
      </p:sp>
      <p:sp>
        <p:nvSpPr>
          <p:cNvPr id="8" name="Content Placeholder 2"/>
          <p:cNvSpPr txBox="1">
            <a:spLocks/>
          </p:cNvSpPr>
          <p:nvPr/>
        </p:nvSpPr>
        <p:spPr bwMode="auto">
          <a:xfrm>
            <a:off x="0" y="609600"/>
            <a:ext cx="9144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Outstanding debtors at end of September 2020 amounts to </a:t>
            </a:r>
            <a:r>
              <a:rPr lang="en-US" sz="2300" b="1" dirty="0" smtClean="0">
                <a:solidFill>
                  <a:schemeClr val="tx1"/>
                </a:solidFill>
                <a:latin typeface="Times New Roman" panose="02020603050405020304" pitchFamily="18" charset="0"/>
                <a:cs typeface="Times New Roman" panose="02020603050405020304" pitchFamily="18" charset="0"/>
              </a:rPr>
              <a:t>R23.3 billion </a:t>
            </a:r>
            <a:r>
              <a:rPr lang="en-US" sz="2300" i="1" dirty="0" smtClean="0">
                <a:solidFill>
                  <a:schemeClr val="tx1"/>
                </a:solidFill>
                <a:latin typeface="Times New Roman" panose="02020603050405020304" pitchFamily="18" charset="0"/>
                <a:cs typeface="Times New Roman" panose="02020603050405020304" pitchFamily="18" charset="0"/>
              </a:rPr>
              <a:t>(</a:t>
            </a:r>
            <a:r>
              <a:rPr lang="en-US" sz="2300" i="1" dirty="0">
                <a:solidFill>
                  <a:schemeClr val="tx1"/>
                </a:solidFill>
                <a:latin typeface="Times New Roman" panose="02020603050405020304" pitchFamily="18" charset="0"/>
                <a:cs typeface="Times New Roman" panose="02020603050405020304" pitchFamily="18" charset="0"/>
              </a:rPr>
              <a:t>compared to </a:t>
            </a:r>
            <a:r>
              <a:rPr lang="en-US" sz="2300" i="1" dirty="0" smtClean="0">
                <a:solidFill>
                  <a:schemeClr val="tx1"/>
                </a:solidFill>
                <a:latin typeface="Times New Roman" panose="02020603050405020304" pitchFamily="18" charset="0"/>
                <a:cs typeface="Times New Roman" panose="02020603050405020304" pitchFamily="18" charset="0"/>
              </a:rPr>
              <a:t>R22.8 billion </a:t>
            </a:r>
            <a:r>
              <a:rPr lang="en-US" sz="2300" i="1" dirty="0">
                <a:solidFill>
                  <a:schemeClr val="tx1"/>
                </a:solidFill>
                <a:latin typeface="Times New Roman" panose="02020603050405020304" pitchFamily="18" charset="0"/>
                <a:cs typeface="Times New Roman" panose="02020603050405020304" pitchFamily="18" charset="0"/>
              </a:rPr>
              <a:t>reported </a:t>
            </a:r>
            <a:r>
              <a:rPr lang="en-US" sz="2300" i="1" dirty="0" smtClean="0">
                <a:solidFill>
                  <a:schemeClr val="tx1"/>
                </a:solidFill>
                <a:latin typeface="Times New Roman" panose="02020603050405020304" pitchFamily="18" charset="0"/>
                <a:cs typeface="Times New Roman" panose="02020603050405020304" pitchFamily="18" charset="0"/>
              </a:rPr>
              <a:t>end of August 2020) </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4 Municipalities failed to submit the debtor’s data string for May (</a:t>
            </a:r>
            <a:r>
              <a:rPr lang="en-US" sz="2300" dirty="0" err="1" smtClean="0">
                <a:solidFill>
                  <a:schemeClr val="tx1"/>
                </a:solidFill>
                <a:latin typeface="Times New Roman" panose="02020603050405020304" pitchFamily="18" charset="0"/>
                <a:cs typeface="Times New Roman" panose="02020603050405020304" pitchFamily="18" charset="0"/>
              </a:rPr>
              <a:t>Kopanong</a:t>
            </a:r>
            <a:r>
              <a:rPr lang="en-US" sz="2300" dirty="0" smtClean="0">
                <a:solidFill>
                  <a:schemeClr val="tx1"/>
                </a:solidFill>
                <a:latin typeface="Times New Roman" panose="02020603050405020304" pitchFamily="18" charset="0"/>
                <a:cs typeface="Times New Roman" panose="02020603050405020304" pitchFamily="18" charset="0"/>
              </a:rPr>
              <a:t>, </a:t>
            </a:r>
            <a:r>
              <a:rPr lang="en-US" sz="2300" dirty="0" err="1" smtClean="0">
                <a:solidFill>
                  <a:schemeClr val="tx1"/>
                </a:solidFill>
                <a:latin typeface="Times New Roman" panose="02020603050405020304" pitchFamily="18" charset="0"/>
                <a:cs typeface="Times New Roman" panose="02020603050405020304" pitchFamily="18" charset="0"/>
              </a:rPr>
              <a:t>Mohokare</a:t>
            </a:r>
            <a:r>
              <a:rPr lang="en-US" sz="2300" dirty="0" smtClean="0">
                <a:solidFill>
                  <a:schemeClr val="tx1"/>
                </a:solidFill>
                <a:latin typeface="Times New Roman" panose="02020603050405020304" pitchFamily="18" charset="0"/>
                <a:cs typeface="Times New Roman" panose="02020603050405020304" pitchFamily="18" charset="0"/>
              </a:rPr>
              <a:t>, Phumelela, </a:t>
            </a:r>
            <a:r>
              <a:rPr lang="en-US" sz="2300" dirty="0" err="1" smtClean="0">
                <a:solidFill>
                  <a:schemeClr val="tx1"/>
                </a:solidFill>
                <a:latin typeface="Times New Roman" panose="02020603050405020304" pitchFamily="18" charset="0"/>
                <a:cs typeface="Times New Roman" panose="02020603050405020304" pitchFamily="18" charset="0"/>
              </a:rPr>
              <a:t>Mantsopa</a:t>
            </a:r>
            <a:r>
              <a:rPr lang="en-US" sz="2300" dirty="0" smtClean="0">
                <a:solidFill>
                  <a:schemeClr val="tx1"/>
                </a:solidFill>
                <a:latin typeface="Times New Roman" panose="02020603050405020304" pitchFamily="18" charset="0"/>
                <a:cs typeface="Times New Roman" panose="02020603050405020304" pitchFamily="18" charset="0"/>
              </a:rPr>
              <a:t>), due to system challenges experienced.</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Households </a:t>
            </a:r>
            <a:r>
              <a:rPr lang="en-US" sz="2300" dirty="0">
                <a:solidFill>
                  <a:schemeClr val="tx1"/>
                </a:solidFill>
                <a:latin typeface="Times New Roman" panose="02020603050405020304" pitchFamily="18" charset="0"/>
                <a:cs typeface="Times New Roman" panose="02020603050405020304" pitchFamily="18" charset="0"/>
              </a:rPr>
              <a:t>represents the largest component of this debt at </a:t>
            </a:r>
            <a:r>
              <a:rPr lang="en-US" sz="2300" dirty="0" smtClean="0">
                <a:solidFill>
                  <a:schemeClr val="tx1"/>
                </a:solidFill>
                <a:latin typeface="Times New Roman" panose="02020603050405020304" pitchFamily="18" charset="0"/>
                <a:cs typeface="Times New Roman" panose="02020603050405020304" pitchFamily="18" charset="0"/>
              </a:rPr>
              <a:t>68.0 per </a:t>
            </a:r>
            <a:r>
              <a:rPr lang="en-US" sz="2300" dirty="0">
                <a:solidFill>
                  <a:schemeClr val="tx1"/>
                </a:solidFill>
                <a:latin typeface="Times New Roman" panose="02020603050405020304" pitchFamily="18" charset="0"/>
                <a:cs typeface="Times New Roman" panose="02020603050405020304" pitchFamily="18" charset="0"/>
              </a:rPr>
              <a:t>cent or </a:t>
            </a:r>
            <a:r>
              <a:rPr lang="en-US" sz="2300" dirty="0" smtClean="0">
                <a:solidFill>
                  <a:schemeClr val="tx1"/>
                </a:solidFill>
                <a:latin typeface="Times New Roman" panose="02020603050405020304" pitchFamily="18" charset="0"/>
                <a:cs typeface="Times New Roman" panose="02020603050405020304" pitchFamily="18" charset="0"/>
              </a:rPr>
              <a:t>R15.9 billion.</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Collection of debt owed to municipalities remains a serious challenge and impacts on the financial sustainability of the municipalities. </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Current </a:t>
            </a:r>
            <a:r>
              <a:rPr lang="en-US" sz="2300" dirty="0">
                <a:solidFill>
                  <a:schemeClr val="tx1"/>
                </a:solidFill>
                <a:latin typeface="Times New Roman" panose="02020603050405020304" pitchFamily="18" charset="0"/>
                <a:cs typeface="Times New Roman" panose="02020603050405020304" pitchFamily="18" charset="0"/>
              </a:rPr>
              <a:t>economic </a:t>
            </a:r>
            <a:r>
              <a:rPr lang="en-US" sz="2300" dirty="0" smtClean="0">
                <a:solidFill>
                  <a:schemeClr val="tx1"/>
                </a:solidFill>
                <a:latin typeface="Times New Roman" panose="02020603050405020304" pitchFamily="18" charset="0"/>
                <a:cs typeface="Times New Roman" panose="02020603050405020304" pitchFamily="18" charset="0"/>
              </a:rPr>
              <a:t>shrinking </a:t>
            </a:r>
            <a:r>
              <a:rPr lang="en-US" sz="2300" dirty="0">
                <a:solidFill>
                  <a:schemeClr val="tx1"/>
                </a:solidFill>
                <a:latin typeface="Times New Roman" panose="02020603050405020304" pitchFamily="18" charset="0"/>
                <a:cs typeface="Times New Roman" panose="02020603050405020304" pitchFamily="18" charset="0"/>
              </a:rPr>
              <a:t>compounded by </a:t>
            </a:r>
            <a:r>
              <a:rPr lang="en-US" sz="2300" dirty="0" smtClean="0">
                <a:solidFill>
                  <a:schemeClr val="tx1"/>
                </a:solidFill>
                <a:latin typeface="Times New Roman" panose="02020603050405020304" pitchFamily="18" charset="0"/>
                <a:cs typeface="Times New Roman" panose="02020603050405020304" pitchFamily="18" charset="0"/>
              </a:rPr>
              <a:t>Covid</a:t>
            </a:r>
            <a:r>
              <a:rPr lang="en-US" sz="2300" dirty="0">
                <a:solidFill>
                  <a:schemeClr val="tx1"/>
                </a:solidFill>
                <a:latin typeface="Times New Roman" panose="02020603050405020304" pitchFamily="18" charset="0"/>
                <a:cs typeface="Times New Roman" panose="02020603050405020304" pitchFamily="18" charset="0"/>
              </a:rPr>
              <a:t>-</a:t>
            </a:r>
            <a:r>
              <a:rPr lang="en-US" sz="2300" dirty="0" smtClean="0">
                <a:solidFill>
                  <a:schemeClr val="tx1"/>
                </a:solidFill>
                <a:latin typeface="Times New Roman" panose="02020603050405020304" pitchFamily="18" charset="0"/>
                <a:cs typeface="Times New Roman" panose="02020603050405020304" pitchFamily="18" charset="0"/>
              </a:rPr>
              <a:t>19 </a:t>
            </a:r>
            <a:r>
              <a:rPr lang="en-US" sz="2300" dirty="0">
                <a:solidFill>
                  <a:schemeClr val="tx1"/>
                </a:solidFill>
                <a:latin typeface="Times New Roman" panose="02020603050405020304" pitchFamily="18" charset="0"/>
                <a:cs typeface="Times New Roman" panose="02020603050405020304" pitchFamily="18" charset="0"/>
              </a:rPr>
              <a:t>will </a:t>
            </a:r>
            <a:r>
              <a:rPr lang="en-US" sz="2300" dirty="0" smtClean="0">
                <a:solidFill>
                  <a:schemeClr val="tx1"/>
                </a:solidFill>
                <a:latin typeface="Times New Roman" panose="02020603050405020304" pitchFamily="18" charset="0"/>
                <a:cs typeface="Times New Roman" panose="02020603050405020304" pitchFamily="18" charset="0"/>
              </a:rPr>
              <a:t>certainly </a:t>
            </a:r>
            <a:r>
              <a:rPr lang="en-US" sz="2300" dirty="0">
                <a:solidFill>
                  <a:schemeClr val="tx1"/>
                </a:solidFill>
                <a:latin typeface="Times New Roman" panose="02020603050405020304" pitchFamily="18" charset="0"/>
                <a:cs typeface="Times New Roman" panose="02020603050405020304" pitchFamily="18" charset="0"/>
              </a:rPr>
              <a:t>lead to an increase in the outstanding debt which will </a:t>
            </a:r>
            <a:r>
              <a:rPr lang="en-US" sz="2300" dirty="0" smtClean="0">
                <a:solidFill>
                  <a:schemeClr val="tx1"/>
                </a:solidFill>
                <a:latin typeface="Times New Roman" panose="02020603050405020304" pitchFamily="18" charset="0"/>
                <a:cs typeface="Times New Roman" panose="02020603050405020304" pitchFamily="18" charset="0"/>
              </a:rPr>
              <a:t>impact further </a:t>
            </a:r>
            <a:r>
              <a:rPr lang="en-US" sz="2300" dirty="0">
                <a:solidFill>
                  <a:schemeClr val="tx1"/>
                </a:solidFill>
                <a:latin typeface="Times New Roman" panose="02020603050405020304" pitchFamily="18" charset="0"/>
                <a:cs typeface="Times New Roman" panose="02020603050405020304" pitchFamily="18" charset="0"/>
              </a:rPr>
              <a:t>on the municipal revenues as well as the ability of municipalities to render effective services. </a:t>
            </a:r>
            <a:endParaRPr lang="en-US" sz="2300" dirty="0" smtClean="0">
              <a:solidFill>
                <a:schemeClr val="tx1"/>
              </a:solidFill>
              <a:latin typeface="Times New Roman" panose="02020603050405020304" pitchFamily="18" charset="0"/>
              <a:cs typeface="Times New Roman" panose="02020603050405020304" pitchFamily="18" charset="0"/>
            </a:endParaRPr>
          </a:p>
          <a:p>
            <a:pPr algn="l"/>
            <a:endParaRPr lang="en-US" sz="2300" b="1" u="sng" dirty="0" smtClean="0">
              <a:solidFill>
                <a:schemeClr val="tx1"/>
              </a:solidFill>
              <a:latin typeface="Times New Roman" panose="02020603050405020304" pitchFamily="18" charset="0"/>
              <a:cs typeface="Times New Roman" panose="02020603050405020304" pitchFamily="18" charset="0"/>
            </a:endParaRPr>
          </a:p>
          <a:p>
            <a:pPr algn="l"/>
            <a:endParaRPr lang="en-US" sz="2300" dirty="0" smtClean="0">
              <a:solidFill>
                <a:schemeClr val="tx1"/>
              </a:solidFill>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stretch>
            <a:fillRect/>
          </a:stretch>
        </p:blipFill>
        <p:spPr>
          <a:xfrm>
            <a:off x="6274479" y="6007720"/>
            <a:ext cx="1990476" cy="695238"/>
          </a:xfrm>
          <a:prstGeom prst="rect">
            <a:avLst/>
          </a:prstGeom>
        </p:spPr>
      </p:pic>
    </p:spTree>
    <p:extLst>
      <p:ext uri="{BB962C8B-B14F-4D97-AF65-F5344CB8AC3E}">
        <p14:creationId xmlns:p14="http://schemas.microsoft.com/office/powerpoint/2010/main" xmlns="" val="19829398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latin typeface="Times New Roman" panose="02020603050405020304" pitchFamily="18" charset="0"/>
                <a:cs typeface="Times New Roman" panose="02020603050405020304" pitchFamily="18" charset="0"/>
              </a:rPr>
              <a:t>OUTSTANDING CREDITORS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35800" y="6492875"/>
            <a:ext cx="2133600" cy="365125"/>
          </a:xfrm>
        </p:spPr>
        <p:txBody>
          <a:bodyPr/>
          <a:lstStyle/>
          <a:p>
            <a:pPr algn="r">
              <a:defRPr/>
            </a:pPr>
            <a:fld id="{75F7B02E-66BD-4328-8492-2F485CB80A39}" type="slidenum">
              <a:rPr lang="en-US" sz="1200" smtClean="0"/>
              <a:pPr algn="r">
                <a:defRPr/>
              </a:pPr>
              <a:t>83</a:t>
            </a:fld>
            <a:endParaRPr lang="en-US" dirty="0"/>
          </a:p>
        </p:txBody>
      </p:sp>
      <p:sp>
        <p:nvSpPr>
          <p:cNvPr id="8" name="Content Placeholder 2"/>
          <p:cNvSpPr txBox="1">
            <a:spLocks/>
          </p:cNvSpPr>
          <p:nvPr/>
        </p:nvSpPr>
        <p:spPr bwMode="auto">
          <a:xfrm>
            <a:off x="0" y="685800"/>
            <a:ext cx="9144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300" dirty="0" smtClean="0">
              <a:solidFill>
                <a:schemeClr val="tx1"/>
              </a:solidFill>
              <a:latin typeface="Arial Narrow" panose="020B0606020202030204" pitchFamily="34" charset="0"/>
            </a:endParaRPr>
          </a:p>
          <a:p>
            <a:endParaRPr lang="en-US" sz="2400" dirty="0" smtClean="0">
              <a:latin typeface="Arial Narrow" panose="020B0606020202030204" pitchFamily="34" charset="0"/>
            </a:endParaRPr>
          </a:p>
          <a:p>
            <a:endParaRPr lang="en-US" sz="2400" dirty="0" smtClean="0">
              <a:latin typeface="Arial Narrow" panose="020B0606020202030204" pitchFamily="34" charset="0"/>
            </a:endParaRPr>
          </a:p>
          <a:p>
            <a:endParaRPr lang="en-US" sz="2400" dirty="0">
              <a:latin typeface="Arial Narrow" panose="020B0606020202030204" pitchFamily="34" charset="0"/>
            </a:endParaRPr>
          </a:p>
        </p:txBody>
      </p:sp>
      <p:pic>
        <p:nvPicPr>
          <p:cNvPr id="7" name="Picture 6"/>
          <p:cNvPicPr>
            <a:picLocks noChangeAspect="1"/>
          </p:cNvPicPr>
          <p:nvPr/>
        </p:nvPicPr>
        <p:blipFill>
          <a:blip r:embed="rId3" cstate="print"/>
          <a:stretch>
            <a:fillRect/>
          </a:stretch>
        </p:blipFill>
        <p:spPr>
          <a:xfrm>
            <a:off x="27709" y="609599"/>
            <a:ext cx="8992315" cy="2376599"/>
          </a:xfrm>
          <a:prstGeom prst="rect">
            <a:avLst/>
          </a:prstGeom>
          <a:solidFill>
            <a:schemeClr val="bg1"/>
          </a:solidFill>
        </p:spPr>
      </p:pic>
      <p:pic>
        <p:nvPicPr>
          <p:cNvPr id="9" name="Picture 8"/>
          <p:cNvPicPr>
            <a:picLocks noChangeAspect="1"/>
          </p:cNvPicPr>
          <p:nvPr/>
        </p:nvPicPr>
        <p:blipFill>
          <a:blip r:embed="rId4" cstate="print"/>
          <a:stretch>
            <a:fillRect/>
          </a:stretch>
        </p:blipFill>
        <p:spPr>
          <a:xfrm>
            <a:off x="1752600" y="3429000"/>
            <a:ext cx="6465984" cy="3216275"/>
          </a:xfrm>
          <a:prstGeom prst="rect">
            <a:avLst/>
          </a:prstGeom>
        </p:spPr>
      </p:pic>
    </p:spTree>
    <p:extLst>
      <p:ext uri="{BB962C8B-B14F-4D97-AF65-F5344CB8AC3E}">
        <p14:creationId xmlns:p14="http://schemas.microsoft.com/office/powerpoint/2010/main" xmlns="" val="16722753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latin typeface="Times New Roman" panose="02020603050405020304" pitchFamily="18" charset="0"/>
                <a:cs typeface="Times New Roman" panose="02020603050405020304" pitchFamily="18" charset="0"/>
              </a:rPr>
              <a:t>OUTSTANDING CREDITORS (2)</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6909596" y="6341252"/>
            <a:ext cx="2133600" cy="365125"/>
          </a:xfrm>
        </p:spPr>
        <p:txBody>
          <a:bodyPr/>
          <a:lstStyle/>
          <a:p>
            <a:pPr algn="r">
              <a:defRPr/>
            </a:pPr>
            <a:fld id="{75F7B02E-66BD-4328-8492-2F485CB80A39}" type="slidenum">
              <a:rPr lang="en-US" sz="1200" b="1" smtClean="0">
                <a:solidFill>
                  <a:schemeClr val="tx1"/>
                </a:solidFill>
              </a:rPr>
              <a:pPr algn="r">
                <a:defRPr/>
              </a:pPr>
              <a:t>84</a:t>
            </a:fld>
            <a:endParaRPr lang="en-US" b="1" dirty="0">
              <a:solidFill>
                <a:schemeClr val="tx1"/>
              </a:solidFill>
            </a:endParaRPr>
          </a:p>
        </p:txBody>
      </p:sp>
      <p:sp>
        <p:nvSpPr>
          <p:cNvPr id="8" name="Content Placeholder 2"/>
          <p:cNvSpPr txBox="1">
            <a:spLocks/>
          </p:cNvSpPr>
          <p:nvPr/>
        </p:nvSpPr>
        <p:spPr bwMode="auto">
          <a:xfrm>
            <a:off x="0" y="693600"/>
            <a:ext cx="9144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300" dirty="0" smtClean="0">
              <a:solidFill>
                <a:schemeClr val="tx1"/>
              </a:solidFill>
              <a:latin typeface="Arial Narrow" panose="020B0606020202030204" pitchFamily="34" charset="0"/>
            </a:endParaRPr>
          </a:p>
          <a:p>
            <a:endParaRPr lang="en-US" sz="2400" dirty="0" smtClean="0">
              <a:latin typeface="Arial Narrow" panose="020B0606020202030204" pitchFamily="34" charset="0"/>
            </a:endParaRPr>
          </a:p>
          <a:p>
            <a:endParaRPr lang="en-US" sz="2400" dirty="0" smtClean="0">
              <a:latin typeface="Arial Narrow" panose="020B0606020202030204" pitchFamily="34" charset="0"/>
            </a:endParaRPr>
          </a:p>
          <a:p>
            <a:endParaRPr lang="en-US" sz="2400" dirty="0">
              <a:latin typeface="Arial Narrow" panose="020B0606020202030204" pitchFamily="34" charset="0"/>
            </a:endParaRPr>
          </a:p>
        </p:txBody>
      </p:sp>
      <p:sp>
        <p:nvSpPr>
          <p:cNvPr id="9" name="TextBox 8"/>
          <p:cNvSpPr txBox="1"/>
          <p:nvPr/>
        </p:nvSpPr>
        <p:spPr>
          <a:xfrm>
            <a:off x="165098" y="5575300"/>
            <a:ext cx="440690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ZA" i="1" dirty="0">
                <a:solidFill>
                  <a:srgbClr val="FF0000"/>
                </a:solidFill>
                <a:latin typeface="Times New Roman" panose="02020603050405020304" pitchFamily="18" charset="0"/>
                <a:cs typeface="Times New Roman" panose="02020603050405020304" pitchFamily="18" charset="0"/>
              </a:rPr>
              <a:t>Municipalities highlighted in red did not submit the debtors age analysis for the month under review (previous submitted information used for consolidation purpose)</a:t>
            </a:r>
          </a:p>
        </p:txBody>
      </p:sp>
      <p:pic>
        <p:nvPicPr>
          <p:cNvPr id="7" name="Picture 6"/>
          <p:cNvPicPr>
            <a:picLocks noChangeAspect="1"/>
          </p:cNvPicPr>
          <p:nvPr/>
        </p:nvPicPr>
        <p:blipFill>
          <a:blip r:embed="rId3" cstate="print"/>
          <a:stretch>
            <a:fillRect/>
          </a:stretch>
        </p:blipFill>
        <p:spPr>
          <a:xfrm>
            <a:off x="0" y="609600"/>
            <a:ext cx="9043196" cy="4495800"/>
          </a:xfrm>
          <a:prstGeom prst="rect">
            <a:avLst/>
          </a:prstGeom>
          <a:solidFill>
            <a:schemeClr val="bg1"/>
          </a:solidFill>
        </p:spPr>
      </p:pic>
      <p:pic>
        <p:nvPicPr>
          <p:cNvPr id="10" name="Picture 9"/>
          <p:cNvPicPr>
            <a:picLocks noChangeAspect="1"/>
          </p:cNvPicPr>
          <p:nvPr/>
        </p:nvPicPr>
        <p:blipFill>
          <a:blip r:embed="rId4" cstate="print"/>
          <a:stretch>
            <a:fillRect/>
          </a:stretch>
        </p:blipFill>
        <p:spPr>
          <a:xfrm>
            <a:off x="6476033" y="5876252"/>
            <a:ext cx="1990476" cy="695238"/>
          </a:xfrm>
          <a:prstGeom prst="rect">
            <a:avLst/>
          </a:prstGeom>
        </p:spPr>
      </p:pic>
    </p:spTree>
    <p:extLst>
      <p:ext uri="{BB962C8B-B14F-4D97-AF65-F5344CB8AC3E}">
        <p14:creationId xmlns:p14="http://schemas.microsoft.com/office/powerpoint/2010/main" xmlns="" val="6205551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sz="3600" b="1" dirty="0" smtClean="0">
                <a:latin typeface="Times New Roman" panose="02020603050405020304" pitchFamily="18" charset="0"/>
                <a:cs typeface="Times New Roman" panose="02020603050405020304" pitchFamily="18" charset="0"/>
              </a:rPr>
              <a:t>OUTSTANDING CREDITORS - KEY FINDINGS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10400" y="6080015"/>
            <a:ext cx="1984744" cy="278256"/>
          </a:xfrm>
        </p:spPr>
        <p:txBody>
          <a:bodyPr/>
          <a:lstStyle/>
          <a:p>
            <a:pPr algn="r">
              <a:defRPr/>
            </a:pPr>
            <a:fld id="{75F7B02E-66BD-4328-8492-2F485CB80A39}" type="slidenum">
              <a:rPr lang="en-US" sz="1200" b="1" smtClean="0">
                <a:solidFill>
                  <a:schemeClr val="tx1"/>
                </a:solidFill>
              </a:rPr>
              <a:pPr algn="r">
                <a:defRPr/>
              </a:pPr>
              <a:t>85</a:t>
            </a:fld>
            <a:endParaRPr lang="en-US" b="1" dirty="0">
              <a:solidFill>
                <a:schemeClr val="tx1"/>
              </a:solidFill>
            </a:endParaRPr>
          </a:p>
        </p:txBody>
      </p:sp>
      <p:sp>
        <p:nvSpPr>
          <p:cNvPr id="8" name="Content Placeholder 2"/>
          <p:cNvSpPr txBox="1">
            <a:spLocks/>
          </p:cNvSpPr>
          <p:nvPr/>
        </p:nvSpPr>
        <p:spPr bwMode="auto">
          <a:xfrm>
            <a:off x="0" y="609599"/>
            <a:ext cx="8782493" cy="54704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2200" dirty="0" smtClean="0">
                <a:solidFill>
                  <a:schemeClr val="tx1"/>
                </a:solidFill>
                <a:latin typeface="Times New Roman" panose="02020603050405020304" pitchFamily="18" charset="0"/>
                <a:cs typeface="Times New Roman" panose="02020603050405020304" pitchFamily="18" charset="0"/>
              </a:rPr>
              <a:t>Outstanding creditors at end of September 2020 amounts to </a:t>
            </a:r>
            <a:r>
              <a:rPr lang="en-US" sz="2200" b="1" dirty="0" smtClean="0">
                <a:solidFill>
                  <a:schemeClr val="tx1"/>
                </a:solidFill>
                <a:latin typeface="Times New Roman" panose="02020603050405020304" pitchFamily="18" charset="0"/>
                <a:cs typeface="Times New Roman" panose="02020603050405020304" pitchFamily="18" charset="0"/>
              </a:rPr>
              <a:t>R16.9 billion </a:t>
            </a:r>
            <a:r>
              <a:rPr lang="en-US" sz="2200" i="1" dirty="0" smtClean="0">
                <a:solidFill>
                  <a:schemeClr val="tx1"/>
                </a:solidFill>
                <a:latin typeface="Times New Roman" panose="02020603050405020304" pitchFamily="18" charset="0"/>
                <a:cs typeface="Times New Roman" panose="02020603050405020304" pitchFamily="18" charset="0"/>
              </a:rPr>
              <a:t>(R15.8 </a:t>
            </a:r>
            <a:r>
              <a:rPr lang="en-US" sz="2200" i="1" dirty="0">
                <a:solidFill>
                  <a:schemeClr val="tx1"/>
                </a:solidFill>
                <a:latin typeface="Times New Roman" panose="02020603050405020304" pitchFamily="18" charset="0"/>
                <a:cs typeface="Times New Roman" panose="02020603050405020304" pitchFamily="18" charset="0"/>
              </a:rPr>
              <a:t>billion reported at the end of </a:t>
            </a:r>
            <a:r>
              <a:rPr lang="en-US" sz="2200" i="1" dirty="0" smtClean="0">
                <a:solidFill>
                  <a:schemeClr val="tx1"/>
                </a:solidFill>
                <a:latin typeface="Times New Roman" panose="02020603050405020304" pitchFamily="18" charset="0"/>
                <a:cs typeface="Times New Roman" panose="02020603050405020304" pitchFamily="18" charset="0"/>
              </a:rPr>
              <a:t>August 2020) </a:t>
            </a:r>
          </a:p>
          <a:p>
            <a:pPr marL="457200" indent="-457200" algn="l">
              <a:buFont typeface="Arial" panose="020B0604020202020204" pitchFamily="34" charset="0"/>
              <a:buChar char="•"/>
            </a:pPr>
            <a:r>
              <a:rPr lang="en-US" sz="2200" dirty="0" smtClean="0">
                <a:solidFill>
                  <a:schemeClr val="tx1"/>
                </a:solidFill>
                <a:latin typeface="Times New Roman" panose="02020603050405020304" pitchFamily="18" charset="0"/>
                <a:cs typeface="Times New Roman" panose="02020603050405020304" pitchFamily="18" charset="0"/>
              </a:rPr>
              <a:t>2 Municipalities failed to submit the creditors data string for September 2020; namely </a:t>
            </a:r>
            <a:r>
              <a:rPr lang="en-US" sz="2200" dirty="0" err="1" smtClean="0">
                <a:solidFill>
                  <a:schemeClr val="tx1"/>
                </a:solidFill>
                <a:latin typeface="Times New Roman" panose="02020603050405020304" pitchFamily="18" charset="0"/>
                <a:cs typeface="Times New Roman" panose="02020603050405020304" pitchFamily="18" charset="0"/>
              </a:rPr>
              <a:t>Mohokare</a:t>
            </a:r>
            <a:r>
              <a:rPr lang="en-US" sz="2200" dirty="0" smtClean="0">
                <a:solidFill>
                  <a:schemeClr val="tx1"/>
                </a:solidFill>
                <a:latin typeface="Times New Roman" panose="02020603050405020304" pitchFamily="18" charset="0"/>
                <a:cs typeface="Times New Roman" panose="02020603050405020304" pitchFamily="18" charset="0"/>
              </a:rPr>
              <a:t>, &amp; </a:t>
            </a:r>
            <a:r>
              <a:rPr lang="en-US" sz="2200" dirty="0" err="1" smtClean="0">
                <a:solidFill>
                  <a:schemeClr val="tx1"/>
                </a:solidFill>
                <a:latin typeface="Times New Roman" panose="02020603050405020304" pitchFamily="18" charset="0"/>
                <a:cs typeface="Times New Roman" panose="02020603050405020304" pitchFamily="18" charset="0"/>
              </a:rPr>
              <a:t>Mantsopa</a:t>
            </a:r>
            <a:r>
              <a:rPr lang="en-US" sz="2200" dirty="0" smtClean="0">
                <a:solidFill>
                  <a:schemeClr val="tx1"/>
                </a:solidFill>
                <a:latin typeface="Times New Roman" panose="02020603050405020304" pitchFamily="18" charset="0"/>
                <a:cs typeface="Times New Roman" panose="02020603050405020304" pitchFamily="18" charset="0"/>
              </a:rPr>
              <a:t>. Previous reported info used for consolidation purposes.</a:t>
            </a:r>
          </a:p>
          <a:p>
            <a:pPr marL="457200" indent="-457200" algn="l">
              <a:buFont typeface="Arial" panose="020B0604020202020204" pitchFamily="34" charset="0"/>
              <a:buChar char="•"/>
            </a:pPr>
            <a:r>
              <a:rPr lang="en-US" sz="2200" dirty="0" smtClean="0">
                <a:solidFill>
                  <a:schemeClr val="tx1"/>
                </a:solidFill>
                <a:latin typeface="Times New Roman" panose="02020603050405020304" pitchFamily="18" charset="0"/>
                <a:cs typeface="Times New Roman" panose="02020603050405020304" pitchFamily="18" charset="0"/>
              </a:rPr>
              <a:t>Majority of outstanding debt (88.3%) relates to bulk services, amounting to R14.9 billion.  Electricity – R8.15 billion and Water – R6.78 billion.</a:t>
            </a:r>
          </a:p>
          <a:p>
            <a:pPr marL="457200" indent="-457200" algn="l">
              <a:buFont typeface="Arial" panose="020B0604020202020204" pitchFamily="34" charset="0"/>
              <a:buChar char="•"/>
            </a:pPr>
            <a:r>
              <a:rPr lang="en-US" sz="2200" dirty="0" smtClean="0">
                <a:solidFill>
                  <a:schemeClr val="tx1"/>
                </a:solidFill>
                <a:latin typeface="Times New Roman" panose="02020603050405020304" pitchFamily="18" charset="0"/>
                <a:cs typeface="Times New Roman" panose="02020603050405020304" pitchFamily="18" charset="0"/>
              </a:rPr>
              <a:t>Total outstanding for creditors may be understated, as municipalities are not utilizing the financial system (SCM module) correctly (</a:t>
            </a:r>
            <a:r>
              <a:rPr lang="en-US" sz="2200" dirty="0" err="1" smtClean="0">
                <a:solidFill>
                  <a:schemeClr val="tx1"/>
                </a:solidFill>
                <a:latin typeface="Times New Roman" panose="02020603050405020304" pitchFamily="18" charset="0"/>
                <a:cs typeface="Times New Roman" panose="02020603050405020304" pitchFamily="18" charset="0"/>
              </a:rPr>
              <a:t>eg</a:t>
            </a:r>
            <a:r>
              <a:rPr lang="en-US" sz="2200" dirty="0" smtClean="0">
                <a:solidFill>
                  <a:schemeClr val="tx1"/>
                </a:solidFill>
                <a:latin typeface="Times New Roman" panose="02020603050405020304" pitchFamily="18" charset="0"/>
                <a:cs typeface="Times New Roman" panose="02020603050405020304" pitchFamily="18" charset="0"/>
              </a:rPr>
              <a:t>. Invoices not captured on the system and not included in the outstanding creditors)</a:t>
            </a:r>
          </a:p>
          <a:p>
            <a:pPr marL="457200" indent="-457200" algn="l">
              <a:buFont typeface="Arial" panose="020B0604020202020204" pitchFamily="34" charset="0"/>
              <a:buChar char="•"/>
            </a:pPr>
            <a:r>
              <a:rPr lang="en-US" sz="2200" dirty="0" err="1" smtClean="0">
                <a:solidFill>
                  <a:schemeClr val="tx1"/>
                </a:solidFill>
                <a:latin typeface="Times New Roman" panose="02020603050405020304" pitchFamily="18" charset="0"/>
                <a:cs typeface="Times New Roman" panose="02020603050405020304" pitchFamily="18" charset="0"/>
              </a:rPr>
              <a:t>Matjhabeng</a:t>
            </a:r>
            <a:r>
              <a:rPr lang="en-US" sz="2200" dirty="0" smtClean="0">
                <a:solidFill>
                  <a:schemeClr val="tx1"/>
                </a:solidFill>
                <a:latin typeface="Times New Roman" panose="02020603050405020304" pitchFamily="18" charset="0"/>
                <a:cs typeface="Times New Roman" panose="02020603050405020304" pitchFamily="18" charset="0"/>
              </a:rPr>
              <a:t> contributes the highest to the total creditors, amounting to R8.7 billion, followed by </a:t>
            </a:r>
            <a:r>
              <a:rPr lang="en-US" sz="2200" dirty="0" err="1" smtClean="0">
                <a:solidFill>
                  <a:schemeClr val="tx1"/>
                </a:solidFill>
                <a:latin typeface="Times New Roman" panose="02020603050405020304" pitchFamily="18" charset="0"/>
                <a:cs typeface="Times New Roman" panose="02020603050405020304" pitchFamily="18" charset="0"/>
              </a:rPr>
              <a:t>Maluti</a:t>
            </a:r>
            <a:r>
              <a:rPr lang="en-US" sz="2200" dirty="0" smtClean="0">
                <a:solidFill>
                  <a:schemeClr val="tx1"/>
                </a:solidFill>
                <a:latin typeface="Times New Roman" panose="02020603050405020304" pitchFamily="18" charset="0"/>
                <a:cs typeface="Times New Roman" panose="02020603050405020304" pitchFamily="18" charset="0"/>
              </a:rPr>
              <a:t> a </a:t>
            </a:r>
            <a:r>
              <a:rPr lang="en-US" sz="2200" dirty="0" err="1" smtClean="0">
                <a:solidFill>
                  <a:schemeClr val="tx1"/>
                </a:solidFill>
                <a:latin typeface="Times New Roman" panose="02020603050405020304" pitchFamily="18" charset="0"/>
                <a:cs typeface="Times New Roman" panose="02020603050405020304" pitchFamily="18" charset="0"/>
              </a:rPr>
              <a:t>Phofung</a:t>
            </a:r>
            <a:r>
              <a:rPr lang="en-US" sz="2200" dirty="0" smtClean="0">
                <a:solidFill>
                  <a:schemeClr val="tx1"/>
                </a:solidFill>
                <a:latin typeface="Times New Roman" panose="02020603050405020304" pitchFamily="18" charset="0"/>
                <a:cs typeface="Times New Roman" panose="02020603050405020304" pitchFamily="18" charset="0"/>
              </a:rPr>
              <a:t> with R1.66 billion and </a:t>
            </a:r>
            <a:r>
              <a:rPr lang="en-US" sz="2200" dirty="0" err="1" smtClean="0">
                <a:solidFill>
                  <a:schemeClr val="tx1"/>
                </a:solidFill>
                <a:latin typeface="Times New Roman" panose="02020603050405020304" pitchFamily="18" charset="0"/>
                <a:cs typeface="Times New Roman" panose="02020603050405020304" pitchFamily="18" charset="0"/>
              </a:rPr>
              <a:t>Ngwathe</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smtClean="0">
                <a:solidFill>
                  <a:schemeClr val="tx1"/>
                </a:solidFill>
                <a:latin typeface="Times New Roman" panose="02020603050405020304" pitchFamily="18" charset="0"/>
                <a:cs typeface="Times New Roman" panose="02020603050405020304" pitchFamily="18" charset="0"/>
              </a:rPr>
              <a:t>(R1.70 billion).  </a:t>
            </a:r>
          </a:p>
          <a:p>
            <a:pPr algn="l"/>
            <a:endParaRPr lang="en-US" sz="2200" b="1" u="sng" dirty="0" smtClean="0">
              <a:solidFill>
                <a:schemeClr val="tx1"/>
              </a:solidFill>
              <a:latin typeface="Times New Roman" panose="02020603050405020304" pitchFamily="18" charset="0"/>
              <a:cs typeface="Times New Roman" panose="02020603050405020304" pitchFamily="18" charset="0"/>
            </a:endParaRPr>
          </a:p>
          <a:p>
            <a:pPr algn="l"/>
            <a:endParaRPr lang="en-US" sz="2200" dirty="0" smtClean="0">
              <a:solidFill>
                <a:schemeClr val="tx1"/>
              </a:solidFill>
              <a:latin typeface="Times New Roman" panose="02020603050405020304" pitchFamily="18" charset="0"/>
              <a:cs typeface="Times New Roman" panose="02020603050405020304" pitchFamily="18" charset="0"/>
            </a:endParaRPr>
          </a:p>
          <a:p>
            <a:endParaRPr lang="en-US" sz="2200" dirty="0" smtClean="0">
              <a:latin typeface="Times New Roman" panose="02020603050405020304" pitchFamily="18" charset="0"/>
              <a:cs typeface="Times New Roman" panose="02020603050405020304" pitchFamily="18" charset="0"/>
            </a:endParaRPr>
          </a:p>
          <a:p>
            <a:endParaRPr lang="en-US" sz="2200" dirty="0" smtClean="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stretch>
            <a:fillRect/>
          </a:stretch>
        </p:blipFill>
        <p:spPr>
          <a:xfrm>
            <a:off x="6256845" y="5896947"/>
            <a:ext cx="1990476" cy="695238"/>
          </a:xfrm>
          <a:prstGeom prst="rect">
            <a:avLst/>
          </a:prstGeom>
        </p:spPr>
      </p:pic>
    </p:spTree>
    <p:extLst>
      <p:ext uri="{BB962C8B-B14F-4D97-AF65-F5344CB8AC3E}">
        <p14:creationId xmlns:p14="http://schemas.microsoft.com/office/powerpoint/2010/main" xmlns="" val="17393496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12021"/>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latin typeface="Times New Roman" panose="02020603050405020304" pitchFamily="18" charset="0"/>
                <a:cs typeface="Times New Roman" panose="02020603050405020304" pitchFamily="18" charset="0"/>
              </a:rPr>
              <a:t>BULK SERVICES DEBT - ESKOM</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7035800" y="6492875"/>
            <a:ext cx="2133600" cy="365125"/>
          </a:xfrm>
        </p:spPr>
        <p:txBody>
          <a:bodyPr/>
          <a:lstStyle/>
          <a:p>
            <a:pPr algn="r">
              <a:defRPr/>
            </a:pPr>
            <a:fld id="{75F7B02E-66BD-4328-8492-2F485CB80A39}" type="slidenum">
              <a:rPr lang="en-US" sz="1200" smtClean="0"/>
              <a:pPr algn="r">
                <a:defRPr/>
              </a:pPr>
              <a:t>86</a:t>
            </a:fld>
            <a:endParaRPr lang="en-US" dirty="0"/>
          </a:p>
        </p:txBody>
      </p:sp>
      <p:sp>
        <p:nvSpPr>
          <p:cNvPr id="8" name="Content Placeholder 2"/>
          <p:cNvSpPr txBox="1">
            <a:spLocks/>
          </p:cNvSpPr>
          <p:nvPr/>
        </p:nvSpPr>
        <p:spPr bwMode="auto">
          <a:xfrm>
            <a:off x="0" y="612021"/>
            <a:ext cx="9144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85725" lvl="1" algn="l"/>
            <a:r>
              <a:rPr lang="en-US" sz="1900" i="1" dirty="0" smtClean="0">
                <a:solidFill>
                  <a:schemeClr val="tx1"/>
                </a:solidFill>
                <a:latin typeface="Times New Roman" panose="02020603050405020304" pitchFamily="18" charset="0"/>
                <a:cs typeface="Times New Roman" panose="02020603050405020304" pitchFamily="18" charset="0"/>
              </a:rPr>
              <a:t>Eskom:  Municipalities experiencing cash flow challenges due to low revenue collection. Thus, current accounts / payment agreements cannot be serviced</a:t>
            </a:r>
            <a:r>
              <a:rPr lang="en-US" sz="1900" dirty="0" smtClean="0">
                <a:solidFill>
                  <a:schemeClr val="tx1"/>
                </a:solidFill>
                <a:latin typeface="Times New Roman" panose="02020603050405020304" pitchFamily="18" charset="0"/>
                <a:cs typeface="Times New Roman" panose="02020603050405020304" pitchFamily="18" charset="0"/>
              </a:rPr>
              <a:t>.</a:t>
            </a:r>
          </a:p>
          <a:p>
            <a:pPr marL="266700" lvl="1" indent="-180975" algn="l">
              <a:buFontTx/>
              <a:buChar char="-"/>
            </a:pPr>
            <a:endParaRPr lang="en-US" sz="1400" dirty="0" smtClean="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900" dirty="0" smtClean="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900" dirty="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smtClean="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smtClean="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smtClean="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smtClean="0">
              <a:solidFill>
                <a:schemeClr val="tx1"/>
              </a:solidFill>
              <a:latin typeface="Times New Roman" panose="02020603050405020304" pitchFamily="18" charset="0"/>
              <a:cs typeface="Times New Roman" panose="02020603050405020304" pitchFamily="18" charset="0"/>
            </a:endParaRPr>
          </a:p>
          <a:p>
            <a:pPr marL="800100" lvl="1" indent="-342900" algn="l">
              <a:buFontTx/>
              <a:buChar char="-"/>
            </a:pPr>
            <a:endParaRPr lang="en-US" sz="1800" dirty="0">
              <a:solidFill>
                <a:schemeClr val="tx1"/>
              </a:solidFill>
              <a:latin typeface="Times New Roman" panose="02020603050405020304" pitchFamily="18" charset="0"/>
              <a:cs typeface="Times New Roman" panose="02020603050405020304" pitchFamily="18" charset="0"/>
            </a:endParaRPr>
          </a:p>
          <a:p>
            <a:pPr marL="0" lvl="1" algn="l">
              <a:tabLst>
                <a:tab pos="812800" algn="l"/>
              </a:tabLst>
            </a:pPr>
            <a:r>
              <a:rPr lang="en-US" sz="1400" i="1" dirty="0" smtClean="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Source: S41 Report </a:t>
            </a:r>
            <a:r>
              <a:rPr lang="en-US" sz="1400" i="1" dirty="0" smtClean="0">
                <a:latin typeface="Times New Roman" panose="02020603050405020304" pitchFamily="18" charset="0"/>
                <a:cs typeface="Times New Roman" panose="02020603050405020304" pitchFamily="18" charset="0"/>
              </a:rPr>
              <a:t>(Eskom) Sept 2020</a:t>
            </a:r>
            <a:endParaRPr lang="en-US" sz="1400" i="1" dirty="0">
              <a:latin typeface="Times New Roman" panose="02020603050405020304" pitchFamily="18" charset="0"/>
              <a:cs typeface="Times New Roman" panose="02020603050405020304" pitchFamily="18" charset="0"/>
            </a:endParaRPr>
          </a:p>
          <a:p>
            <a:pPr lvl="1" algn="l"/>
            <a:endParaRPr lang="en-US" sz="1900" dirty="0" smtClean="0">
              <a:solidFill>
                <a:schemeClr val="tx1"/>
              </a:solidFill>
              <a:latin typeface="Times New Roman" panose="02020603050405020304" pitchFamily="18" charset="0"/>
              <a:cs typeface="Times New Roman" panose="02020603050405020304" pitchFamily="18" charset="0"/>
            </a:endParaRPr>
          </a:p>
          <a:p>
            <a:pPr lvl="1" algn="l"/>
            <a:endParaRPr lang="en-US" sz="1900" dirty="0" smtClean="0">
              <a:solidFill>
                <a:schemeClr val="tx1"/>
              </a:solidFill>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9" name="Down Arrow 8"/>
          <p:cNvSpPr/>
          <p:nvPr/>
        </p:nvSpPr>
        <p:spPr>
          <a:xfrm>
            <a:off x="8583249" y="4920933"/>
            <a:ext cx="381000" cy="56546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ZA"/>
          </a:p>
        </p:txBody>
      </p:sp>
      <p:pic>
        <p:nvPicPr>
          <p:cNvPr id="5" name="Picture 4"/>
          <p:cNvPicPr>
            <a:picLocks noChangeAspect="1"/>
          </p:cNvPicPr>
          <p:nvPr/>
        </p:nvPicPr>
        <p:blipFill>
          <a:blip r:embed="rId3" cstate="print"/>
          <a:stretch>
            <a:fillRect/>
          </a:stretch>
        </p:blipFill>
        <p:spPr>
          <a:xfrm>
            <a:off x="27709" y="1295400"/>
            <a:ext cx="8988715" cy="3470712"/>
          </a:xfrm>
          <a:prstGeom prst="rect">
            <a:avLst/>
          </a:prstGeom>
        </p:spPr>
      </p:pic>
      <p:pic>
        <p:nvPicPr>
          <p:cNvPr id="7" name="Picture 6"/>
          <p:cNvPicPr>
            <a:picLocks noChangeAspect="1"/>
          </p:cNvPicPr>
          <p:nvPr/>
        </p:nvPicPr>
        <p:blipFill>
          <a:blip r:embed="rId4" cstate="print"/>
          <a:stretch>
            <a:fillRect/>
          </a:stretch>
        </p:blipFill>
        <p:spPr>
          <a:xfrm>
            <a:off x="4397382" y="5493532"/>
            <a:ext cx="4631488" cy="996922"/>
          </a:xfrm>
          <a:prstGeom prst="rect">
            <a:avLst/>
          </a:prstGeom>
          <a:solidFill>
            <a:schemeClr val="bg1"/>
          </a:solidFill>
        </p:spPr>
      </p:pic>
    </p:spTree>
    <p:extLst>
      <p:ext uri="{BB962C8B-B14F-4D97-AF65-F5344CB8AC3E}">
        <p14:creationId xmlns:p14="http://schemas.microsoft.com/office/powerpoint/2010/main" xmlns="" val="29168644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84882"/>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sz="3600" b="1" dirty="0" smtClean="0">
                <a:latin typeface="Times New Roman" panose="02020603050405020304" pitchFamily="18" charset="0"/>
                <a:cs typeface="Times New Roman" panose="02020603050405020304" pitchFamily="18" charset="0"/>
              </a:rPr>
              <a:t>BULK SERVICES DEBT – WATER BOARDS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6817682" y="6195304"/>
            <a:ext cx="2133600" cy="365125"/>
          </a:xfrm>
        </p:spPr>
        <p:txBody>
          <a:bodyPr/>
          <a:lstStyle/>
          <a:p>
            <a:pPr algn="r">
              <a:defRPr/>
            </a:pPr>
            <a:fld id="{75F7B02E-66BD-4328-8492-2F485CB80A39}" type="slidenum">
              <a:rPr lang="en-US" sz="1200" b="1" smtClean="0">
                <a:solidFill>
                  <a:schemeClr val="tx1"/>
                </a:solidFill>
              </a:rPr>
              <a:pPr algn="r">
                <a:defRPr/>
              </a:pPr>
              <a:t>87</a:t>
            </a:fld>
            <a:endParaRPr lang="en-US" b="1" dirty="0">
              <a:solidFill>
                <a:schemeClr val="tx1"/>
              </a:solidFill>
            </a:endParaRPr>
          </a:p>
        </p:txBody>
      </p:sp>
      <p:sp>
        <p:nvSpPr>
          <p:cNvPr id="8" name="Content Placeholder 2"/>
          <p:cNvSpPr txBox="1">
            <a:spLocks/>
          </p:cNvSpPr>
          <p:nvPr/>
        </p:nvSpPr>
        <p:spPr bwMode="auto">
          <a:xfrm>
            <a:off x="0" y="685800"/>
            <a:ext cx="9144000" cy="190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1" algn="l"/>
            <a:r>
              <a:rPr lang="en-US" sz="1900" b="1" u="sng" dirty="0" smtClean="0">
                <a:solidFill>
                  <a:schemeClr val="tx1"/>
                </a:solidFill>
                <a:latin typeface="Times New Roman" panose="02020603050405020304" pitchFamily="18" charset="0"/>
                <a:cs typeface="Times New Roman" panose="02020603050405020304" pitchFamily="18" charset="0"/>
              </a:rPr>
              <a:t>Sedibeng Water</a:t>
            </a:r>
          </a:p>
          <a:p>
            <a:endParaRPr lang="en-US" sz="1800" dirty="0" smtClean="0">
              <a:latin typeface="Arial Narrow" panose="020B0606020202030204" pitchFamily="34" charset="0"/>
            </a:endParaRPr>
          </a:p>
          <a:p>
            <a:endParaRPr lang="en-US" sz="1800" dirty="0">
              <a:latin typeface="Arial Narrow" panose="020B0606020202030204" pitchFamily="34" charset="0"/>
            </a:endParaRPr>
          </a:p>
          <a:p>
            <a:endParaRPr lang="en-US" sz="1100" dirty="0" smtClean="0">
              <a:latin typeface="Arial Narrow" panose="020B0606020202030204" pitchFamily="34" charset="0"/>
            </a:endParaRPr>
          </a:p>
          <a:p>
            <a:pPr algn="l"/>
            <a:r>
              <a:rPr lang="en-US" sz="1200" i="1" dirty="0" smtClean="0">
                <a:latin typeface="Arial Narrow" panose="020B0606020202030204" pitchFamily="34" charset="0"/>
              </a:rPr>
              <a:t>*</a:t>
            </a:r>
            <a:r>
              <a:rPr lang="en-US" sz="1200" i="1" dirty="0">
                <a:latin typeface="Arial Narrow" panose="020B0606020202030204" pitchFamily="34" charset="0"/>
              </a:rPr>
              <a:t>Source: S41 Report (Sedibeng) </a:t>
            </a:r>
            <a:r>
              <a:rPr lang="en-US" sz="1200" i="1" dirty="0" smtClean="0">
                <a:latin typeface="Arial Narrow" panose="020B0606020202030204" pitchFamily="34" charset="0"/>
              </a:rPr>
              <a:t>Sept 2020</a:t>
            </a:r>
          </a:p>
          <a:p>
            <a:endParaRPr lang="en-US" sz="1400" dirty="0">
              <a:latin typeface="Arial Narrow" panose="020B0606020202030204" pitchFamily="34" charset="0"/>
            </a:endParaRPr>
          </a:p>
          <a:p>
            <a:endParaRPr lang="en-US" sz="1400" dirty="0">
              <a:latin typeface="Arial Narrow" panose="020B0606020202030204" pitchFamily="34" charset="0"/>
            </a:endParaRPr>
          </a:p>
          <a:p>
            <a:endParaRPr lang="en-US" sz="1800" dirty="0">
              <a:latin typeface="Arial Narrow" panose="020B0606020202030204" pitchFamily="34" charset="0"/>
            </a:endParaRPr>
          </a:p>
          <a:p>
            <a:pPr algn="l">
              <a:tabLst>
                <a:tab pos="723900" algn="l"/>
              </a:tabLst>
            </a:pPr>
            <a:r>
              <a:rPr lang="en-US" sz="1400" dirty="0">
                <a:latin typeface="Arial Narrow" panose="020B0606020202030204" pitchFamily="34" charset="0"/>
              </a:rPr>
              <a:t>	</a:t>
            </a:r>
            <a:endParaRPr lang="en-US" sz="1800" i="1" dirty="0">
              <a:latin typeface="Arial Narrow" panose="020B0606020202030204" pitchFamily="34" charset="0"/>
            </a:endParaRPr>
          </a:p>
          <a:p>
            <a:endParaRPr lang="en-US" sz="2400" dirty="0">
              <a:latin typeface="Arial Narrow" panose="020B0606020202030204" pitchFamily="34" charset="0"/>
            </a:endParaRPr>
          </a:p>
        </p:txBody>
      </p:sp>
      <p:sp>
        <p:nvSpPr>
          <p:cNvPr id="13" name="Content Placeholder 2"/>
          <p:cNvSpPr txBox="1">
            <a:spLocks/>
          </p:cNvSpPr>
          <p:nvPr/>
        </p:nvSpPr>
        <p:spPr bwMode="auto">
          <a:xfrm>
            <a:off x="9301" y="2166478"/>
            <a:ext cx="9144000" cy="11694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1" algn="l"/>
            <a:r>
              <a:rPr lang="en-US" sz="1900" b="1" u="sng" dirty="0" err="1" smtClean="0">
                <a:solidFill>
                  <a:schemeClr val="tx1"/>
                </a:solidFill>
                <a:latin typeface="Times New Roman" panose="02020603050405020304" pitchFamily="18" charset="0"/>
                <a:cs typeface="Times New Roman" panose="02020603050405020304" pitchFamily="18" charset="0"/>
              </a:rPr>
              <a:t>Bloem</a:t>
            </a:r>
            <a:r>
              <a:rPr lang="en-US" sz="1900" b="1" u="sng" dirty="0" smtClean="0">
                <a:solidFill>
                  <a:schemeClr val="tx1"/>
                </a:solidFill>
                <a:latin typeface="Times New Roman" panose="02020603050405020304" pitchFamily="18" charset="0"/>
                <a:cs typeface="Times New Roman" panose="02020603050405020304" pitchFamily="18" charset="0"/>
              </a:rPr>
              <a:t> Water</a:t>
            </a:r>
          </a:p>
          <a:p>
            <a:pPr marL="0" lvl="1" algn="l"/>
            <a:endParaRPr lang="en-US" sz="1900" b="1" u="sng" dirty="0" smtClean="0">
              <a:solidFill>
                <a:schemeClr val="tx1"/>
              </a:solidFill>
              <a:latin typeface="Arial Narrow" panose="020B0606020202030204" pitchFamily="34" charset="0"/>
            </a:endParaRPr>
          </a:p>
          <a:p>
            <a:pPr marL="0" lvl="1" algn="l"/>
            <a:endParaRPr lang="en-US" sz="1900" b="1" u="sng" dirty="0" smtClean="0">
              <a:solidFill>
                <a:schemeClr val="tx1"/>
              </a:solidFill>
              <a:latin typeface="Arial Narrow" panose="020B0606020202030204" pitchFamily="34" charset="0"/>
            </a:endParaRPr>
          </a:p>
          <a:p>
            <a:endParaRPr lang="en-US" sz="1800" dirty="0" smtClean="0">
              <a:latin typeface="Arial Narrow" panose="020B0606020202030204" pitchFamily="34" charset="0"/>
            </a:endParaRPr>
          </a:p>
          <a:p>
            <a:endParaRPr lang="en-US" sz="1100" dirty="0">
              <a:latin typeface="Arial Narrow" panose="020B0606020202030204" pitchFamily="34" charset="0"/>
            </a:endParaRPr>
          </a:p>
          <a:p>
            <a:endParaRPr lang="en-US" sz="100" dirty="0" smtClean="0">
              <a:latin typeface="Arial Narrow" panose="020B0606020202030204" pitchFamily="34" charset="0"/>
            </a:endParaRPr>
          </a:p>
          <a:p>
            <a:pPr algn="l"/>
            <a:r>
              <a:rPr lang="en-US" sz="1200" i="1" dirty="0" smtClean="0">
                <a:latin typeface="Arial Narrow" panose="020B0606020202030204" pitchFamily="34" charset="0"/>
              </a:rPr>
              <a:t>*</a:t>
            </a:r>
            <a:r>
              <a:rPr lang="en-US" sz="1200" i="1" dirty="0">
                <a:latin typeface="Arial Narrow" panose="020B0606020202030204" pitchFamily="34" charset="0"/>
              </a:rPr>
              <a:t>Source: S41 Report </a:t>
            </a:r>
            <a:r>
              <a:rPr lang="en-US" sz="1200" i="1" dirty="0" smtClean="0">
                <a:latin typeface="Arial Narrow" panose="020B0606020202030204" pitchFamily="34" charset="0"/>
              </a:rPr>
              <a:t>(</a:t>
            </a:r>
            <a:r>
              <a:rPr lang="en-US" sz="1200" i="1" dirty="0" err="1" smtClean="0">
                <a:latin typeface="Arial Narrow" panose="020B0606020202030204" pitchFamily="34" charset="0"/>
              </a:rPr>
              <a:t>Bloem</a:t>
            </a:r>
            <a:r>
              <a:rPr lang="en-US" sz="1200" i="1" dirty="0" smtClean="0">
                <a:latin typeface="Arial Narrow" panose="020B0606020202030204" pitchFamily="34" charset="0"/>
              </a:rPr>
              <a:t> Water) Sept 2020</a:t>
            </a:r>
            <a:endParaRPr lang="en-US" sz="1800" i="1" dirty="0">
              <a:latin typeface="Arial Narrow" panose="020B0606020202030204" pitchFamily="34" charset="0"/>
            </a:endParaRPr>
          </a:p>
          <a:p>
            <a:endParaRPr lang="en-US" sz="2400" dirty="0">
              <a:latin typeface="Arial Narrow" panose="020B0606020202030204" pitchFamily="34" charset="0"/>
            </a:endParaRPr>
          </a:p>
        </p:txBody>
      </p:sp>
      <p:sp>
        <p:nvSpPr>
          <p:cNvPr id="14" name="Content Placeholder 2"/>
          <p:cNvSpPr txBox="1">
            <a:spLocks/>
          </p:cNvSpPr>
          <p:nvPr/>
        </p:nvSpPr>
        <p:spPr bwMode="auto">
          <a:xfrm>
            <a:off x="60200" y="3957099"/>
            <a:ext cx="9144000" cy="11694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1" algn="l"/>
            <a:r>
              <a:rPr lang="en-US" sz="1900" b="1" u="sng" dirty="0" smtClean="0">
                <a:solidFill>
                  <a:schemeClr val="tx1"/>
                </a:solidFill>
                <a:latin typeface="Times New Roman" panose="02020603050405020304" pitchFamily="18" charset="0"/>
                <a:cs typeface="Times New Roman" panose="02020603050405020304" pitchFamily="18" charset="0"/>
              </a:rPr>
              <a:t>Rand Water</a:t>
            </a:r>
          </a:p>
          <a:p>
            <a:pPr marL="0" lvl="1" algn="l"/>
            <a:endParaRPr lang="en-US" sz="1800" b="1" u="sng" dirty="0" smtClean="0">
              <a:solidFill>
                <a:schemeClr val="tx1"/>
              </a:solidFill>
              <a:latin typeface="Arial Narrow" panose="020B0606020202030204" pitchFamily="34" charset="0"/>
            </a:endParaRPr>
          </a:p>
          <a:p>
            <a:endParaRPr lang="en-US" sz="1800" dirty="0" smtClean="0">
              <a:latin typeface="Arial Narrow" panose="020B0606020202030204" pitchFamily="34" charset="0"/>
            </a:endParaRPr>
          </a:p>
          <a:p>
            <a:endParaRPr lang="en-US" sz="1800" dirty="0">
              <a:latin typeface="Arial Narrow" panose="020B0606020202030204" pitchFamily="34" charset="0"/>
            </a:endParaRPr>
          </a:p>
          <a:p>
            <a:endParaRPr lang="en-US" sz="500" dirty="0" smtClean="0">
              <a:latin typeface="Arial Narrow" panose="020B0606020202030204" pitchFamily="34" charset="0"/>
            </a:endParaRPr>
          </a:p>
          <a:p>
            <a:pPr algn="l"/>
            <a:r>
              <a:rPr lang="en-US" sz="1200" i="1" dirty="0" smtClean="0">
                <a:latin typeface="Arial Narrow" panose="020B0606020202030204" pitchFamily="34" charset="0"/>
              </a:rPr>
              <a:t>*</a:t>
            </a:r>
            <a:r>
              <a:rPr lang="en-US" sz="1200" i="1" dirty="0">
                <a:latin typeface="Arial Narrow" panose="020B0606020202030204" pitchFamily="34" charset="0"/>
              </a:rPr>
              <a:t>Source: S41 Report </a:t>
            </a:r>
            <a:r>
              <a:rPr lang="en-US" sz="1200" i="1" dirty="0" smtClean="0">
                <a:latin typeface="Arial Narrow" panose="020B0606020202030204" pitchFamily="34" charset="0"/>
              </a:rPr>
              <a:t>(Rand Water) Sept 2020</a:t>
            </a:r>
          </a:p>
          <a:p>
            <a:endParaRPr lang="en-US" sz="1400" dirty="0">
              <a:latin typeface="Arial Narrow" panose="020B0606020202030204" pitchFamily="34" charset="0"/>
            </a:endParaRPr>
          </a:p>
          <a:p>
            <a:endParaRPr lang="en-US" sz="1400" dirty="0">
              <a:latin typeface="Arial Narrow" panose="020B0606020202030204" pitchFamily="34" charset="0"/>
            </a:endParaRPr>
          </a:p>
          <a:p>
            <a:endParaRPr lang="en-US" sz="1800" dirty="0">
              <a:latin typeface="Arial Narrow" panose="020B0606020202030204" pitchFamily="34" charset="0"/>
            </a:endParaRPr>
          </a:p>
          <a:p>
            <a:pPr algn="l">
              <a:tabLst>
                <a:tab pos="723900" algn="l"/>
              </a:tabLst>
            </a:pPr>
            <a:r>
              <a:rPr lang="en-US" sz="1400" dirty="0">
                <a:latin typeface="Arial Narrow" panose="020B0606020202030204" pitchFamily="34" charset="0"/>
              </a:rPr>
              <a:t>	</a:t>
            </a:r>
            <a:endParaRPr lang="en-US" sz="1800" i="1" dirty="0">
              <a:latin typeface="Arial Narrow" panose="020B0606020202030204" pitchFamily="34" charset="0"/>
            </a:endParaRPr>
          </a:p>
          <a:p>
            <a:endParaRPr lang="en-US" sz="2400" dirty="0">
              <a:latin typeface="Arial Narrow" panose="020B0606020202030204" pitchFamily="34" charset="0"/>
            </a:endParaRPr>
          </a:p>
        </p:txBody>
      </p:sp>
      <p:pic>
        <p:nvPicPr>
          <p:cNvPr id="10" name="Picture 9"/>
          <p:cNvPicPr>
            <a:picLocks noChangeAspect="1"/>
          </p:cNvPicPr>
          <p:nvPr/>
        </p:nvPicPr>
        <p:blipFill>
          <a:blip r:embed="rId3" cstate="print"/>
          <a:stretch>
            <a:fillRect/>
          </a:stretch>
        </p:blipFill>
        <p:spPr>
          <a:xfrm>
            <a:off x="60200" y="1020104"/>
            <a:ext cx="9002801" cy="851757"/>
          </a:xfrm>
          <a:prstGeom prst="rect">
            <a:avLst/>
          </a:prstGeom>
        </p:spPr>
      </p:pic>
      <p:pic>
        <p:nvPicPr>
          <p:cNvPr id="11" name="Picture 10"/>
          <p:cNvPicPr>
            <a:picLocks noChangeAspect="1"/>
          </p:cNvPicPr>
          <p:nvPr/>
        </p:nvPicPr>
        <p:blipFill>
          <a:blip r:embed="rId4" cstate="print"/>
          <a:stretch>
            <a:fillRect/>
          </a:stretch>
        </p:blipFill>
        <p:spPr>
          <a:xfrm>
            <a:off x="60200" y="2556606"/>
            <a:ext cx="9002801" cy="1229715"/>
          </a:xfrm>
          <a:prstGeom prst="rect">
            <a:avLst/>
          </a:prstGeom>
        </p:spPr>
      </p:pic>
      <p:pic>
        <p:nvPicPr>
          <p:cNvPr id="12" name="Picture 11"/>
          <p:cNvPicPr>
            <a:picLocks noChangeAspect="1"/>
          </p:cNvPicPr>
          <p:nvPr/>
        </p:nvPicPr>
        <p:blipFill>
          <a:blip r:embed="rId5" cstate="print"/>
          <a:stretch>
            <a:fillRect/>
          </a:stretch>
        </p:blipFill>
        <p:spPr>
          <a:xfrm>
            <a:off x="94836" y="4300078"/>
            <a:ext cx="8968165" cy="1032307"/>
          </a:xfrm>
          <a:prstGeom prst="rect">
            <a:avLst/>
          </a:prstGeom>
        </p:spPr>
      </p:pic>
      <p:pic>
        <p:nvPicPr>
          <p:cNvPr id="15" name="Picture 14"/>
          <p:cNvPicPr>
            <a:picLocks noChangeAspect="1"/>
          </p:cNvPicPr>
          <p:nvPr/>
        </p:nvPicPr>
        <p:blipFill>
          <a:blip r:embed="rId6" cstate="print"/>
          <a:stretch>
            <a:fillRect/>
          </a:stretch>
        </p:blipFill>
        <p:spPr>
          <a:xfrm>
            <a:off x="6263382" y="5879442"/>
            <a:ext cx="1990476" cy="695238"/>
          </a:xfrm>
          <a:prstGeom prst="rect">
            <a:avLst/>
          </a:prstGeom>
        </p:spPr>
      </p:pic>
    </p:spTree>
    <p:extLst>
      <p:ext uri="{BB962C8B-B14F-4D97-AF65-F5344CB8AC3E}">
        <p14:creationId xmlns:p14="http://schemas.microsoft.com/office/powerpoint/2010/main" xmlns="" val="23869732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a:solidFill>
            <a:schemeClr val="bg1">
              <a:lumMod val="85000"/>
            </a:schemeClr>
          </a:solidFill>
          <a:ln w="9525">
            <a:noFill/>
            <a:miter lim="800000"/>
            <a:headEnd/>
            <a:tailEnd/>
          </a:ln>
        </p:spPr>
        <p:txBody>
          <a:bodyPr vert="horz" wrap="square" lIns="91440" tIns="45720" rIns="91440" bIns="45720" numCol="1" anchor="ctr" anchorCtr="0" compatLnSpc="1">
            <a:prstTxWarp prst="textNoShape">
              <a:avLst/>
            </a:prstTxWarp>
          </a:bodyPr>
          <a:lstStyle/>
          <a:p>
            <a:r>
              <a:rPr lang="en-US" sz="3600" b="1" dirty="0" smtClean="0">
                <a:latin typeface="Times New Roman" panose="02020603050405020304" pitchFamily="18" charset="0"/>
                <a:cs typeface="Times New Roman" panose="02020603050405020304" pitchFamily="18" charset="0"/>
              </a:rPr>
              <a:t>OTHER BUDGET RELATED MATTERS</a:t>
            </a:r>
            <a:endParaRPr lang="en-US" sz="3600" b="1"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6"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4" name="Slide Number Placeholder 3"/>
          <p:cNvSpPr>
            <a:spLocks noGrp="1"/>
          </p:cNvSpPr>
          <p:nvPr>
            <p:ph type="sldNum" sz="quarter" idx="12"/>
          </p:nvPr>
        </p:nvSpPr>
        <p:spPr>
          <a:xfrm>
            <a:off x="8601740" y="6248327"/>
            <a:ext cx="372140" cy="407655"/>
          </a:xfrm>
        </p:spPr>
        <p:txBody>
          <a:bodyPr/>
          <a:lstStyle/>
          <a:p>
            <a:pPr algn="r">
              <a:defRPr/>
            </a:pPr>
            <a:fld id="{75F7B02E-66BD-4328-8492-2F485CB80A39}" type="slidenum">
              <a:rPr lang="en-US" sz="1200" b="1" smtClean="0">
                <a:solidFill>
                  <a:schemeClr val="tx1"/>
                </a:solidFill>
              </a:rPr>
              <a:pPr algn="r">
                <a:defRPr/>
              </a:pPr>
              <a:t>88</a:t>
            </a:fld>
            <a:endParaRPr lang="en-US" b="1" dirty="0">
              <a:solidFill>
                <a:schemeClr val="tx1"/>
              </a:solidFill>
            </a:endParaRPr>
          </a:p>
        </p:txBody>
      </p:sp>
      <p:sp>
        <p:nvSpPr>
          <p:cNvPr id="8" name="Content Placeholder 2"/>
          <p:cNvSpPr txBox="1">
            <a:spLocks/>
          </p:cNvSpPr>
          <p:nvPr/>
        </p:nvSpPr>
        <p:spPr bwMode="auto">
          <a:xfrm>
            <a:off x="0" y="609600"/>
            <a:ext cx="9144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Municipalities were required to adopt Special Adjustment Budgets by 30 September 2020.</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Purpose of the special adjustment budget was to:</a:t>
            </a:r>
          </a:p>
          <a:p>
            <a:pPr marL="914400" lvl="1" indent="-457200" algn="l">
              <a:buFont typeface="Arial" panose="020B0604020202020204" pitchFamily="34" charset="0"/>
              <a:buChar char="•"/>
            </a:pPr>
            <a:r>
              <a:rPr lang="en-US" sz="1900" dirty="0" smtClean="0">
                <a:solidFill>
                  <a:schemeClr val="tx1"/>
                </a:solidFill>
                <a:latin typeface="Times New Roman" panose="02020603050405020304" pitchFamily="18" charset="0"/>
                <a:cs typeface="Times New Roman" panose="02020603050405020304" pitchFamily="18" charset="0"/>
              </a:rPr>
              <a:t>Include additional allocations as per the revised </a:t>
            </a:r>
            <a:r>
              <a:rPr lang="en-US" sz="1900" dirty="0" err="1" smtClean="0">
                <a:solidFill>
                  <a:schemeClr val="tx1"/>
                </a:solidFill>
                <a:latin typeface="Times New Roman" panose="02020603050405020304" pitchFamily="18" charset="0"/>
                <a:cs typeface="Times New Roman" panose="02020603050405020304" pitchFamily="18" charset="0"/>
              </a:rPr>
              <a:t>DoRA</a:t>
            </a:r>
            <a:r>
              <a:rPr lang="en-US" sz="1900" dirty="0" smtClean="0">
                <a:solidFill>
                  <a:schemeClr val="tx1"/>
                </a:solidFill>
                <a:latin typeface="Times New Roman" panose="02020603050405020304" pitchFamily="18" charset="0"/>
                <a:cs typeface="Times New Roman" panose="02020603050405020304" pitchFamily="18" charset="0"/>
              </a:rPr>
              <a:t>;</a:t>
            </a:r>
          </a:p>
          <a:p>
            <a:pPr marL="914400" lvl="1" indent="-457200" algn="l">
              <a:buFont typeface="Arial" panose="020B0604020202020204" pitchFamily="34" charset="0"/>
              <a:buChar char="•"/>
            </a:pPr>
            <a:r>
              <a:rPr lang="en-US" sz="1900" dirty="0" err="1" smtClean="0">
                <a:solidFill>
                  <a:schemeClr val="tx1"/>
                </a:solidFill>
                <a:latin typeface="Times New Roman" panose="02020603050405020304" pitchFamily="18" charset="0"/>
                <a:cs typeface="Times New Roman" panose="02020603050405020304" pitchFamily="18" charset="0"/>
              </a:rPr>
              <a:t>Reprioritise</a:t>
            </a:r>
            <a:r>
              <a:rPr lang="en-US" sz="1900" dirty="0" smtClean="0">
                <a:solidFill>
                  <a:schemeClr val="tx1"/>
                </a:solidFill>
                <a:latin typeface="Times New Roman" panose="02020603050405020304" pitchFamily="18" charset="0"/>
                <a:cs typeface="Times New Roman" panose="02020603050405020304" pitchFamily="18" charset="0"/>
              </a:rPr>
              <a:t> budgets to address Covid-19 expenditure; and</a:t>
            </a:r>
          </a:p>
          <a:p>
            <a:pPr marL="914400" lvl="1" indent="-457200" algn="l">
              <a:buFont typeface="Arial" panose="020B0604020202020204" pitchFamily="34" charset="0"/>
              <a:buChar char="•"/>
            </a:pPr>
            <a:r>
              <a:rPr lang="en-US" sz="1900" dirty="0" smtClean="0">
                <a:solidFill>
                  <a:schemeClr val="tx1"/>
                </a:solidFill>
                <a:latin typeface="Times New Roman" panose="02020603050405020304" pitchFamily="18" charset="0"/>
                <a:cs typeface="Times New Roman" panose="02020603050405020304" pitchFamily="18" charset="0"/>
              </a:rPr>
              <a:t>Correct budget in case the adopted budget was unfunded </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6 Municipalities adopted funded adjusted budgets</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Municipalities with unfunded budgets were required to tabled a funding plan / strategy to move towards a funded budget.</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Municipalities with unfunded budgets, risk not receiving the equitable share tranche in December 2020.</a:t>
            </a:r>
          </a:p>
          <a:p>
            <a:pPr marL="457200" indent="-457200" algn="l">
              <a:buFont typeface="Arial" panose="020B0604020202020204" pitchFamily="34" charset="0"/>
              <a:buChar char="•"/>
            </a:pPr>
            <a:r>
              <a:rPr lang="en-US" sz="2300" dirty="0" smtClean="0">
                <a:solidFill>
                  <a:schemeClr val="tx1"/>
                </a:solidFill>
                <a:latin typeface="Times New Roman" panose="02020603050405020304" pitchFamily="18" charset="0"/>
                <a:cs typeface="Times New Roman" panose="02020603050405020304" pitchFamily="18" charset="0"/>
              </a:rPr>
              <a:t>PT is evaluating the funding plans / strategies and is assisting municipalities in improving on the credibility of these plans.</a:t>
            </a:r>
          </a:p>
          <a:p>
            <a:pPr algn="l"/>
            <a:endParaRPr lang="en-US" sz="2300" b="1" u="sng" dirty="0" smtClean="0">
              <a:solidFill>
                <a:schemeClr val="tx1"/>
              </a:solidFill>
              <a:latin typeface="Times New Roman" panose="02020603050405020304" pitchFamily="18" charset="0"/>
              <a:cs typeface="Times New Roman" panose="02020603050405020304" pitchFamily="18" charset="0"/>
            </a:endParaRPr>
          </a:p>
          <a:p>
            <a:pPr algn="l"/>
            <a:endParaRPr lang="en-US" sz="2300" dirty="0" smtClean="0">
              <a:solidFill>
                <a:schemeClr val="tx1"/>
              </a:solidFill>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stretch>
            <a:fillRect/>
          </a:stretch>
        </p:blipFill>
        <p:spPr>
          <a:xfrm>
            <a:off x="6454768" y="5900708"/>
            <a:ext cx="1990476" cy="695238"/>
          </a:xfrm>
          <a:prstGeom prst="rect">
            <a:avLst/>
          </a:prstGeom>
        </p:spPr>
      </p:pic>
    </p:spTree>
    <p:extLst>
      <p:ext uri="{BB962C8B-B14F-4D97-AF65-F5344CB8AC3E}">
        <p14:creationId xmlns:p14="http://schemas.microsoft.com/office/powerpoint/2010/main" xmlns="" val="32264985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6617" y="0"/>
            <a:ext cx="9144000" cy="780797"/>
          </a:xfrm>
          <a:solidFill>
            <a:schemeClr val="bg1">
              <a:lumMod val="85000"/>
            </a:schemeClr>
          </a:solidFill>
        </p:spPr>
        <p:txBody>
          <a:bodyPr>
            <a:noAutofit/>
          </a:bodyPr>
          <a:lstStyle/>
          <a:p>
            <a:pPr algn="ctr">
              <a:defRPr/>
            </a:pPr>
            <a:r>
              <a:rPr lang="en-US" sz="2800" b="1" cap="all" dirty="0" smtClean="0">
                <a:latin typeface="Times New Roman" pitchFamily="18" charset="0"/>
                <a:cs typeface="Times New Roman" pitchFamily="18" charset="0"/>
              </a:rPr>
              <a:t>SUBMISSION OF THE 2019/20 ANNUAL FINANCIAL STATEMENTS</a:t>
            </a:r>
            <a:endParaRPr lang="en-US" sz="28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1005" y="762538"/>
            <a:ext cx="8715225" cy="5403831"/>
          </a:xfrm>
        </p:spPr>
        <p:txBody>
          <a:bodyPr>
            <a:noAutofit/>
          </a:bodyPr>
          <a:lstStyle/>
          <a:p>
            <a:pPr marL="0" indent="0" algn="just">
              <a:lnSpc>
                <a:spcPct val="100000"/>
              </a:lnSpc>
              <a:spcBef>
                <a:spcPts val="0"/>
              </a:spcBef>
              <a:buNone/>
            </a:pPr>
            <a:r>
              <a:rPr lang="en-US" sz="2400" dirty="0" smtClean="0">
                <a:latin typeface="Times New Roman" panose="02020603050405020304" pitchFamily="18" charset="0"/>
                <a:cs typeface="Times New Roman" panose="02020603050405020304" pitchFamily="18" charset="0"/>
              </a:rPr>
              <a:t>The following Municipalities failed to submit the 2019/20 Annual Financial Statements by the extended due date of 31 October 2020;</a:t>
            </a:r>
          </a:p>
          <a:p>
            <a:pPr marL="0" indent="0" algn="just">
              <a:lnSpc>
                <a:spcPct val="100000"/>
              </a:lnSpc>
              <a:spcBef>
                <a:spcPts val="0"/>
              </a:spcBef>
              <a:buNone/>
            </a:pPr>
            <a:endParaRPr lang="en-US" sz="2400"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Kopanong</a:t>
            </a:r>
            <a:r>
              <a:rPr lang="en-US" sz="2400" dirty="0" smtClean="0">
                <a:latin typeface="Times New Roman" panose="02020603050405020304" pitchFamily="18" charset="0"/>
                <a:cs typeface="Times New Roman" panose="02020603050405020304" pitchFamily="18" charset="0"/>
              </a:rPr>
              <a:t> Local Municipality </a:t>
            </a: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Mafube</a:t>
            </a:r>
            <a:r>
              <a:rPr lang="en-US" sz="2400" dirty="0" smtClean="0">
                <a:latin typeface="Times New Roman" panose="02020603050405020304" pitchFamily="18" charset="0"/>
                <a:cs typeface="Times New Roman" panose="02020603050405020304" pitchFamily="18" charset="0"/>
              </a:rPr>
              <a:t> Local Municipality </a:t>
            </a: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Maluti</a:t>
            </a:r>
            <a:r>
              <a:rPr lang="en-US" sz="2400" dirty="0" smtClean="0">
                <a:latin typeface="Times New Roman" panose="02020603050405020304" pitchFamily="18" charset="0"/>
                <a:cs typeface="Times New Roman" panose="02020603050405020304" pitchFamily="18" charset="0"/>
              </a:rPr>
              <a:t> a </a:t>
            </a:r>
            <a:r>
              <a:rPr lang="en-US" sz="2400" dirty="0" err="1" smtClean="0">
                <a:latin typeface="Times New Roman" panose="02020603050405020304" pitchFamily="18" charset="0"/>
                <a:cs typeface="Times New Roman" panose="02020603050405020304" pitchFamily="18" charset="0"/>
              </a:rPr>
              <a:t>Phofung</a:t>
            </a:r>
            <a:r>
              <a:rPr lang="en-US" sz="2400" dirty="0" smtClean="0">
                <a:latin typeface="Times New Roman" panose="02020603050405020304" pitchFamily="18" charset="0"/>
                <a:cs typeface="Times New Roman" panose="02020603050405020304" pitchFamily="18" charset="0"/>
              </a:rPr>
              <a:t> Local Municipality </a:t>
            </a: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Mantsopa</a:t>
            </a:r>
            <a:r>
              <a:rPr lang="en-US" sz="2400" dirty="0" smtClean="0">
                <a:latin typeface="Times New Roman" panose="02020603050405020304" pitchFamily="18" charset="0"/>
                <a:cs typeface="Times New Roman" panose="02020603050405020304" pitchFamily="18" charset="0"/>
              </a:rPr>
              <a:t> Local Municipality </a:t>
            </a: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Masilonyana</a:t>
            </a:r>
            <a:r>
              <a:rPr lang="en-US" sz="2400" dirty="0" smtClean="0">
                <a:latin typeface="Times New Roman" panose="02020603050405020304" pitchFamily="18" charset="0"/>
                <a:cs typeface="Times New Roman" panose="02020603050405020304" pitchFamily="18" charset="0"/>
              </a:rPr>
              <a:t> Local Municipality </a:t>
            </a: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Mohokare</a:t>
            </a:r>
            <a:r>
              <a:rPr lang="en-US" sz="2400" dirty="0" smtClean="0">
                <a:latin typeface="Times New Roman" panose="02020603050405020304" pitchFamily="18" charset="0"/>
                <a:cs typeface="Times New Roman" panose="02020603050405020304" pitchFamily="18" charset="0"/>
              </a:rPr>
              <a:t> Local Municipality </a:t>
            </a: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Nala</a:t>
            </a:r>
            <a:r>
              <a:rPr lang="en-US" sz="2400" dirty="0" smtClean="0">
                <a:latin typeface="Times New Roman" panose="02020603050405020304" pitchFamily="18" charset="0"/>
                <a:cs typeface="Times New Roman" panose="02020603050405020304" pitchFamily="18" charset="0"/>
              </a:rPr>
              <a:t> Local Municipality </a:t>
            </a:r>
          </a:p>
          <a:p>
            <a:pPr algn="just">
              <a:lnSpc>
                <a:spcPct val="100000"/>
              </a:lnSpc>
              <a:spcBef>
                <a:spcPts val="0"/>
              </a:spcBef>
            </a:pPr>
            <a:r>
              <a:rPr lang="en-US" sz="2400" dirty="0" err="1" smtClean="0">
                <a:latin typeface="Times New Roman" panose="02020603050405020304" pitchFamily="18" charset="0"/>
                <a:cs typeface="Times New Roman" panose="02020603050405020304" pitchFamily="18" charset="0"/>
              </a:rPr>
              <a:t>Tokologo</a:t>
            </a:r>
            <a:r>
              <a:rPr lang="en-US" sz="2400" dirty="0" smtClean="0">
                <a:latin typeface="Times New Roman" panose="02020603050405020304" pitchFamily="18" charset="0"/>
                <a:cs typeface="Times New Roman" panose="02020603050405020304" pitchFamily="18" charset="0"/>
              </a:rPr>
              <a:t> Local Municipality  </a:t>
            </a:r>
            <a:endParaRPr lang="en-ZA" sz="2400" dirty="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24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78830" y="596569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89</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8061" y="5763551"/>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994447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71561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NON-CURRENT ASSETS</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36668" y="580914"/>
            <a:ext cx="8649148" cy="5768286"/>
          </a:xfrm>
        </p:spPr>
        <p:txBody>
          <a:bodyPr>
            <a:noAutofit/>
          </a:bodyPr>
          <a:lstStyle/>
          <a:p>
            <a:pPr marL="0" indent="0" algn="just">
              <a:buNone/>
            </a:pPr>
            <a:endParaRPr lang="en-US" sz="2400" dirty="0" smtClean="0">
              <a:latin typeface="Times New Roman" panose="02020603050405020304" pitchFamily="18" charset="0"/>
              <a:cs typeface="Times New Roman" panose="02020603050405020304" pitchFamily="18" charset="0"/>
            </a:endParaRPr>
          </a:p>
          <a:p>
            <a:pPr marL="0" indent="0" algn="just">
              <a:buNone/>
            </a:pPr>
            <a:endParaRPr lang="en-US" sz="2400" dirty="0">
              <a:latin typeface="Times New Roman" panose="02020603050405020304" pitchFamily="18" charset="0"/>
              <a:cs typeface="Times New Roman" panose="02020603050405020304" pitchFamily="18" charset="0"/>
            </a:endParaRPr>
          </a:p>
          <a:p>
            <a:pPr marL="0" indent="0" algn="just">
              <a:buNone/>
            </a:pPr>
            <a:endParaRPr lang="en-US" sz="24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marL="0" indent="0" algn="just">
              <a:buNone/>
            </a:pPr>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a:p>
            <a:pPr algn="just" eaLnBrk="1" hangingPunct="1"/>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662461" y="594635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latin typeface="Times New Roman" panose="02020603050405020304" pitchFamily="18" charset="0"/>
                <a:cs typeface="Times New Roman" panose="02020603050405020304" pitchFamily="18" charset="0"/>
              </a:rPr>
              <a:pPr>
                <a:lnSpc>
                  <a:spcPct val="100000"/>
                </a:lnSpc>
                <a:spcBef>
                  <a:spcPct val="0"/>
                </a:spcBef>
                <a:buFont typeface="Times New Roman" panose="02020603050405020304" pitchFamily="18" charset="0"/>
                <a:buNone/>
              </a:pPr>
              <a:t>9</a:t>
            </a:fld>
            <a:endParaRPr lang="en-GB" sz="1200" b="1" dirty="0">
              <a:solidFill>
                <a:schemeClr val="tx1"/>
              </a:solidFill>
              <a:latin typeface="Times New Roman" panose="02020603050405020304" pitchFamily="18" charset="0"/>
              <a:cs typeface="Times New Roman" panose="02020603050405020304" pitchFamily="18" charset="0"/>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2533" y="563930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cstate="print"/>
          <a:stretch>
            <a:fillRect/>
          </a:stretch>
        </p:blipFill>
        <p:spPr>
          <a:xfrm>
            <a:off x="841971" y="1272516"/>
            <a:ext cx="7604911" cy="3713150"/>
          </a:xfrm>
          <a:prstGeom prst="rect">
            <a:avLst/>
          </a:prstGeom>
        </p:spPr>
      </p:pic>
    </p:spTree>
    <p:extLst>
      <p:ext uri="{BB962C8B-B14F-4D97-AF65-F5344CB8AC3E}">
        <p14:creationId xmlns:p14="http://schemas.microsoft.com/office/powerpoint/2010/main" xmlns="" val="37254163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MIG</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1005" y="762538"/>
            <a:ext cx="8715225" cy="5403831"/>
          </a:xfrm>
        </p:spPr>
        <p:txBody>
          <a:bodyPr>
            <a:noAutofit/>
          </a:bodyPr>
          <a:lstStyle/>
          <a:p>
            <a:pPr algn="just">
              <a:lnSpc>
                <a:spcPct val="100000"/>
              </a:lnSpc>
              <a:spcBef>
                <a:spcPts val="0"/>
              </a:spcBef>
            </a:pPr>
            <a:r>
              <a:rPr lang="en-US" sz="1670" dirty="0" smtClean="0">
                <a:latin typeface="Times New Roman" panose="02020603050405020304" pitchFamily="18" charset="0"/>
                <a:cs typeface="Times New Roman" panose="02020603050405020304" pitchFamily="18" charset="0"/>
              </a:rPr>
              <a:t>The </a:t>
            </a:r>
            <a:r>
              <a:rPr lang="en-US" sz="1670" dirty="0">
                <a:latin typeface="Times New Roman" panose="02020603050405020304" pitchFamily="18" charset="0"/>
                <a:cs typeface="Times New Roman" panose="02020603050405020304" pitchFamily="18" charset="0"/>
              </a:rPr>
              <a:t>Provincial MIG Expenditure target for the end of </a:t>
            </a:r>
            <a:r>
              <a:rPr lang="en-US" sz="1670" dirty="0" smtClean="0">
                <a:latin typeface="Times New Roman" panose="02020603050405020304" pitchFamily="18" charset="0"/>
                <a:cs typeface="Times New Roman" panose="02020603050405020304" pitchFamily="18" charset="0"/>
              </a:rPr>
              <a:t>October 2020 </a:t>
            </a:r>
            <a:r>
              <a:rPr lang="en-US" sz="1670" dirty="0">
                <a:latin typeface="Times New Roman" panose="02020603050405020304" pitchFamily="18" charset="0"/>
                <a:cs typeface="Times New Roman" panose="02020603050405020304" pitchFamily="18" charset="0"/>
              </a:rPr>
              <a:t>was set at </a:t>
            </a:r>
            <a:r>
              <a:rPr lang="en-US" sz="1670" dirty="0" smtClean="0">
                <a:latin typeface="Times New Roman" panose="02020603050405020304" pitchFamily="18" charset="0"/>
                <a:cs typeface="Times New Roman" panose="02020603050405020304" pitchFamily="18" charset="0"/>
              </a:rPr>
              <a:t>30%.</a:t>
            </a:r>
            <a:r>
              <a:rPr lang="en-US" sz="1670"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 total amount of R185,319,675.77 (25%) out of an allocation of R746,257,000.00 was spent as at 31 October 2020</a:t>
            </a:r>
            <a:r>
              <a:rPr lang="en-US" sz="1800" dirty="0" smtClean="0">
                <a:latin typeface="Times New Roman" panose="02020603050405020304" pitchFamily="18" charset="0"/>
                <a:cs typeface="Times New Roman" panose="02020603050405020304" pitchFamily="18" charset="0"/>
              </a:rPr>
              <a:t>.</a:t>
            </a:r>
          </a:p>
          <a:p>
            <a:pPr algn="just">
              <a:lnSpc>
                <a:spcPct val="100000"/>
              </a:lnSpc>
              <a:spcBef>
                <a:spcPts val="0"/>
              </a:spcBef>
            </a:pPr>
            <a:r>
              <a:rPr lang="en-US" sz="1800" dirty="0">
                <a:latin typeface="Times New Roman" panose="02020603050405020304" pitchFamily="18" charset="0"/>
                <a:cs typeface="Times New Roman" panose="02020603050405020304" pitchFamily="18" charset="0"/>
              </a:rPr>
              <a:t>Ten (10) Municipalities will for the 2020/2021 financial year be on a Cost Reimbursement method whereby monthly claims will be verified by MISA before service providers can be paid.  These Municipalities are: </a:t>
            </a:r>
            <a:r>
              <a:rPr lang="en-US" sz="1800" dirty="0" err="1">
                <a:latin typeface="Times New Roman" panose="02020603050405020304" pitchFamily="18" charset="0"/>
                <a:cs typeface="Times New Roman" panose="02020603050405020304" pitchFamily="18" charset="0"/>
              </a:rPr>
              <a:t>Letsemeng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Kopanong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Mohokare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Masilonyana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Tokologo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Matjhabeng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Maluti</a:t>
            </a:r>
            <a:r>
              <a:rPr lang="en-US" sz="1800" dirty="0">
                <a:latin typeface="Times New Roman" panose="02020603050405020304" pitchFamily="18" charset="0"/>
                <a:cs typeface="Times New Roman" panose="02020603050405020304" pitchFamily="18" charset="0"/>
              </a:rPr>
              <a:t>-a-</a:t>
            </a:r>
            <a:r>
              <a:rPr lang="en-US" sz="1800" dirty="0" err="1">
                <a:latin typeface="Times New Roman" panose="02020603050405020304" pitchFamily="18" charset="0"/>
                <a:cs typeface="Times New Roman" panose="02020603050405020304" pitchFamily="18" charset="0"/>
              </a:rPr>
              <a:t>Phofung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Mantsopa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Metsimaholo</a:t>
            </a:r>
            <a:r>
              <a:rPr lang="en-US" sz="1800" dirty="0">
                <a:latin typeface="Times New Roman" panose="02020603050405020304" pitchFamily="18" charset="0"/>
                <a:cs typeface="Times New Roman" panose="02020603050405020304" pitchFamily="18" charset="0"/>
              </a:rPr>
              <a:t> and </a:t>
            </a:r>
            <a:r>
              <a:rPr lang="en-US" sz="1800" dirty="0" err="1">
                <a:latin typeface="Times New Roman" panose="02020603050405020304" pitchFamily="18" charset="0"/>
                <a:cs typeface="Times New Roman" panose="02020603050405020304" pitchFamily="18" charset="0"/>
              </a:rPr>
              <a:t>Mafube</a:t>
            </a:r>
            <a:r>
              <a:rPr lang="en-US" sz="1800" dirty="0">
                <a:latin typeface="Times New Roman" panose="02020603050405020304" pitchFamily="18" charset="0"/>
                <a:cs typeface="Times New Roman" panose="02020603050405020304" pitchFamily="18" charset="0"/>
              </a:rPr>
              <a:t>. </a:t>
            </a:r>
            <a:endParaRPr lang="en-ZA" sz="1800"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sz="1800" dirty="0">
                <a:latin typeface="Times New Roman" panose="02020603050405020304" pitchFamily="18" charset="0"/>
                <a:cs typeface="Times New Roman" panose="02020603050405020304" pitchFamily="18" charset="0"/>
              </a:rPr>
              <a:t>Note must be taken that Municipalities are responsible for the procurement of service providers as well as for the Implementation of projects.  The Provincial MIG Management Unit (</a:t>
            </a:r>
            <a:r>
              <a:rPr lang="en-US" sz="1800" dirty="0" err="1">
                <a:latin typeface="Times New Roman" panose="02020603050405020304" pitchFamily="18" charset="0"/>
                <a:cs typeface="Times New Roman" panose="02020603050405020304" pitchFamily="18" charset="0"/>
              </a:rPr>
              <a:t>CoGTA</a:t>
            </a:r>
            <a:r>
              <a:rPr lang="en-US" sz="1800" dirty="0">
                <a:latin typeface="Times New Roman" panose="02020603050405020304" pitchFamily="18" charset="0"/>
                <a:cs typeface="Times New Roman" panose="02020603050405020304" pitchFamily="18" charset="0"/>
              </a:rPr>
              <a:t>) is responsible for the monitoring of projects and support to Municipalities. </a:t>
            </a:r>
            <a:endParaRPr lang="en-US" sz="1670" dirty="0" smtClean="0">
              <a:latin typeface="Times New Roman" panose="02020603050405020304" pitchFamily="18" charset="0"/>
              <a:cs typeface="Times New Roman" panose="02020603050405020304" pitchFamily="18" charset="0"/>
            </a:endParaRPr>
          </a:p>
          <a:p>
            <a:pPr algn="just">
              <a:lnSpc>
                <a:spcPct val="100000"/>
              </a:lnSpc>
              <a:spcBef>
                <a:spcPts val="0"/>
              </a:spcBef>
            </a:pPr>
            <a:r>
              <a:rPr lang="en-US" sz="1800" dirty="0" smtClean="0">
                <a:latin typeface="Times New Roman" panose="02020603050405020304" pitchFamily="18" charset="0"/>
                <a:cs typeface="Times New Roman" panose="02020603050405020304" pitchFamily="18" charset="0"/>
              </a:rPr>
              <a:t>National </a:t>
            </a:r>
            <a:r>
              <a:rPr lang="en-US" sz="1800" dirty="0">
                <a:latin typeface="Times New Roman" panose="02020603050405020304" pitchFamily="18" charset="0"/>
                <a:cs typeface="Times New Roman" panose="02020603050405020304" pitchFamily="18" charset="0"/>
              </a:rPr>
              <a:t>Treasury hosted Roll Over sessions during September 2020 to evaluate and discuss Roll Over applications received from Municipalities with unspent 2019/2020 MIG funds.  Roll Over applications for the following Municipalities were provisionally approved: </a:t>
            </a:r>
            <a:r>
              <a:rPr lang="en-US" sz="1800" dirty="0" err="1">
                <a:latin typeface="Times New Roman" panose="02020603050405020304" pitchFamily="18" charset="0"/>
                <a:cs typeface="Times New Roman" panose="02020603050405020304" pitchFamily="18" charset="0"/>
              </a:rPr>
              <a:t>Tswelopele</a:t>
            </a:r>
            <a:r>
              <a:rPr lang="en-US" sz="1800" dirty="0">
                <a:latin typeface="Times New Roman" panose="02020603050405020304" pitchFamily="18" charset="0"/>
                <a:cs typeface="Times New Roman" panose="02020603050405020304" pitchFamily="18" charset="0"/>
              </a:rPr>
              <a:t> (R5m), </a:t>
            </a:r>
            <a:r>
              <a:rPr lang="en-US" sz="1800" dirty="0" err="1">
                <a:latin typeface="Times New Roman" panose="02020603050405020304" pitchFamily="18" charset="0"/>
                <a:cs typeface="Times New Roman" panose="02020603050405020304" pitchFamily="18" charset="0"/>
              </a:rPr>
              <a:t>Matjhabeng</a:t>
            </a:r>
            <a:r>
              <a:rPr lang="en-US" sz="1800" dirty="0">
                <a:latin typeface="Times New Roman" panose="02020603050405020304" pitchFamily="18" charset="0"/>
                <a:cs typeface="Times New Roman" panose="02020603050405020304" pitchFamily="18" charset="0"/>
              </a:rPr>
              <a:t> (R44.3m), </a:t>
            </a:r>
            <a:r>
              <a:rPr lang="en-US" sz="1800" dirty="0" err="1">
                <a:latin typeface="Times New Roman" panose="02020603050405020304" pitchFamily="18" charset="0"/>
                <a:cs typeface="Times New Roman" panose="02020603050405020304" pitchFamily="18" charset="0"/>
              </a:rPr>
              <a:t>Nala</a:t>
            </a:r>
            <a:r>
              <a:rPr lang="en-US" sz="1800" dirty="0">
                <a:latin typeface="Times New Roman" panose="02020603050405020304" pitchFamily="18" charset="0"/>
                <a:cs typeface="Times New Roman" panose="02020603050405020304" pitchFamily="18" charset="0"/>
              </a:rPr>
              <a:t> (R1.2m), </a:t>
            </a:r>
            <a:r>
              <a:rPr lang="en-US" sz="1800" dirty="0" err="1">
                <a:latin typeface="Times New Roman" panose="02020603050405020304" pitchFamily="18" charset="0"/>
                <a:cs typeface="Times New Roman" panose="02020603050405020304" pitchFamily="18" charset="0"/>
              </a:rPr>
              <a:t>Setsoto</a:t>
            </a:r>
            <a:r>
              <a:rPr lang="en-US" sz="1800" dirty="0">
                <a:latin typeface="Times New Roman" panose="02020603050405020304" pitchFamily="18" charset="0"/>
                <a:cs typeface="Times New Roman" panose="02020603050405020304" pitchFamily="18" charset="0"/>
              </a:rPr>
              <a:t> (R5.5m) and </a:t>
            </a:r>
            <a:r>
              <a:rPr lang="en-US" sz="1800" dirty="0" err="1">
                <a:latin typeface="Times New Roman" panose="02020603050405020304" pitchFamily="18" charset="0"/>
                <a:cs typeface="Times New Roman" panose="02020603050405020304" pitchFamily="18" charset="0"/>
              </a:rPr>
              <a:t>Ngwathe</a:t>
            </a:r>
            <a:r>
              <a:rPr lang="en-US" sz="1800" dirty="0">
                <a:latin typeface="Times New Roman" panose="02020603050405020304" pitchFamily="18" charset="0"/>
                <a:cs typeface="Times New Roman" panose="02020603050405020304" pitchFamily="18" charset="0"/>
              </a:rPr>
              <a:t> (R5.3m).  The final approval of roll overs is subject to the Municipalities submitting Annual Financial Statements (AFS) by 31 October 2020.  Provisional approval was given to allow Municipalities to plan for expenditure by 30 June 2021.  All other applications were declined. </a:t>
            </a:r>
            <a:endParaRPr lang="en-ZA" sz="1800" dirty="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67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67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670" dirty="0" smtClean="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167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78830" y="596569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90</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8061" y="5855490"/>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45189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652006"/>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Mig expenditure as at 31 October 2020</a:t>
            </a:r>
            <a:endParaRPr lang="en-US" sz="3200" b="1" cap="all" dirty="0">
              <a:latin typeface="Times New Roman" pitchFamily="18" charset="0"/>
              <a:cs typeface="Times New Roman" pitchFamily="18" charset="0"/>
            </a:endParaRPr>
          </a:p>
        </p:txBody>
      </p:sp>
      <p:sp>
        <p:nvSpPr>
          <p:cNvPr id="29701" name="Slide Number Placeholder 2"/>
          <p:cNvSpPr>
            <a:spLocks noGrp="1"/>
          </p:cNvSpPr>
          <p:nvPr>
            <p:ph type="sldNum" sz="quarter" idx="12"/>
          </p:nvPr>
        </p:nvSpPr>
        <p:spPr>
          <a:xfrm>
            <a:off x="6853590" y="5839643"/>
            <a:ext cx="1910164"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91</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9102" y="560558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8"/>
          <p:cNvSpPr>
            <a:spLocks noGrp="1"/>
          </p:cNvSpPr>
          <p:nvPr>
            <p:ph idx="1"/>
          </p:nvPr>
        </p:nvSpPr>
        <p:spPr>
          <a:xfrm>
            <a:off x="438528" y="860087"/>
            <a:ext cx="7886700" cy="4351338"/>
          </a:xfrm>
        </p:spPr>
        <p:txBody>
          <a:bodyPr/>
          <a:lstStyle/>
          <a:p>
            <a:pPr marL="0" indent="0">
              <a:buNone/>
            </a:pPr>
            <a:r>
              <a:rPr lang="en-ZA" b="1" dirty="0" smtClean="0">
                <a:latin typeface="Times New Roman" panose="02020603050405020304" pitchFamily="18" charset="0"/>
                <a:cs typeface="Times New Roman" panose="02020603050405020304" pitchFamily="18" charset="0"/>
              </a:rPr>
              <a:t>Xhariep District</a:t>
            </a:r>
          </a:p>
          <a:p>
            <a:pPr marL="0" indent="0">
              <a:buNone/>
            </a:pPr>
            <a:endParaRPr lang="en-ZA" b="1" dirty="0">
              <a:latin typeface="Times New Roman" panose="02020603050405020304" pitchFamily="18" charset="0"/>
              <a:cs typeface="Times New Roman" panose="02020603050405020304" pitchFamily="18" charset="0"/>
            </a:endParaRPr>
          </a:p>
          <a:p>
            <a:pPr marL="361950" indent="-361950">
              <a:buFont typeface="Wingdings" panose="05000000000000000000" pitchFamily="2" charset="2"/>
              <a:buChar char="Ø"/>
            </a:pPr>
            <a:r>
              <a:rPr lang="en-ZA" dirty="0" smtClean="0">
                <a:latin typeface="Times New Roman" panose="02020603050405020304" pitchFamily="18" charset="0"/>
                <a:cs typeface="Times New Roman" panose="02020603050405020304" pitchFamily="18" charset="0"/>
              </a:rPr>
              <a:t>Provincial Expenditure Target: 30%</a:t>
            </a:r>
          </a:p>
          <a:p>
            <a:pPr marL="0" indent="0">
              <a:buNone/>
            </a:pPr>
            <a:endParaRPr lang="en-ZA"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stretch>
            <a:fillRect/>
          </a:stretch>
        </p:blipFill>
        <p:spPr>
          <a:xfrm>
            <a:off x="479834" y="2655428"/>
            <a:ext cx="8184332" cy="2044792"/>
          </a:xfrm>
          <a:prstGeom prst="rect">
            <a:avLst/>
          </a:prstGeom>
        </p:spPr>
      </p:pic>
    </p:spTree>
    <p:extLst>
      <p:ext uri="{BB962C8B-B14F-4D97-AF65-F5344CB8AC3E}">
        <p14:creationId xmlns:p14="http://schemas.microsoft.com/office/powerpoint/2010/main" xmlns="" val="23322913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652006"/>
          </a:xfrm>
          <a:solidFill>
            <a:schemeClr val="bg1">
              <a:lumMod val="85000"/>
            </a:schemeClr>
          </a:solidFill>
        </p:spPr>
        <p:txBody>
          <a:bodyPr>
            <a:noAutofit/>
          </a:bodyPr>
          <a:lstStyle/>
          <a:p>
            <a:pPr algn="ctr">
              <a:defRPr/>
            </a:pPr>
            <a:r>
              <a:rPr lang="en-US" sz="2600" b="1" cap="all" dirty="0" smtClean="0">
                <a:latin typeface="Times New Roman" pitchFamily="18" charset="0"/>
                <a:cs typeface="Times New Roman" pitchFamily="18" charset="0"/>
              </a:rPr>
              <a:t>Mig expenditure as at 31 October 2020 (cont.)</a:t>
            </a:r>
            <a:endParaRPr lang="en-US" sz="2600" b="1" cap="all" dirty="0">
              <a:latin typeface="Times New Roman" pitchFamily="18" charset="0"/>
              <a:cs typeface="Times New Roman" pitchFamily="18" charset="0"/>
            </a:endParaRPr>
          </a:p>
        </p:txBody>
      </p:sp>
      <p:sp>
        <p:nvSpPr>
          <p:cNvPr id="29701" name="Slide Number Placeholder 2"/>
          <p:cNvSpPr>
            <a:spLocks noGrp="1"/>
          </p:cNvSpPr>
          <p:nvPr>
            <p:ph type="sldNum" sz="quarter" idx="12"/>
          </p:nvPr>
        </p:nvSpPr>
        <p:spPr>
          <a:xfrm>
            <a:off x="6853590" y="5839643"/>
            <a:ext cx="1919218"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92</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9102" y="560558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3"/>
          <p:cNvSpPr>
            <a:spLocks noGrp="1"/>
          </p:cNvSpPr>
          <p:nvPr>
            <p:ph idx="1"/>
          </p:nvPr>
        </p:nvSpPr>
        <p:spPr>
          <a:xfrm>
            <a:off x="628650" y="1163773"/>
            <a:ext cx="7886700" cy="5013190"/>
          </a:xfrm>
        </p:spPr>
        <p:txBody>
          <a:bodyPr/>
          <a:lstStyle/>
          <a:p>
            <a:pPr marL="0" indent="0">
              <a:buNone/>
            </a:pPr>
            <a:r>
              <a:rPr lang="en-ZA" b="1" dirty="0" smtClean="0">
                <a:latin typeface="Times New Roman" panose="02020603050405020304" pitchFamily="18" charset="0"/>
                <a:cs typeface="Times New Roman" panose="02020603050405020304" pitchFamily="18" charset="0"/>
              </a:rPr>
              <a:t>Lejweleputswa District</a:t>
            </a:r>
          </a:p>
          <a:p>
            <a:pPr marL="0" indent="0">
              <a:buNone/>
            </a:pPr>
            <a:endParaRPr lang="en-ZA"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stretch>
            <a:fillRect/>
          </a:stretch>
        </p:blipFill>
        <p:spPr>
          <a:xfrm>
            <a:off x="226337" y="1930235"/>
            <a:ext cx="8684653" cy="3063952"/>
          </a:xfrm>
          <a:prstGeom prst="rect">
            <a:avLst/>
          </a:prstGeom>
        </p:spPr>
      </p:pic>
    </p:spTree>
    <p:extLst>
      <p:ext uri="{BB962C8B-B14F-4D97-AF65-F5344CB8AC3E}">
        <p14:creationId xmlns:p14="http://schemas.microsoft.com/office/powerpoint/2010/main" xmlns="" val="7372227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652006"/>
          </a:xfrm>
          <a:solidFill>
            <a:schemeClr val="bg1">
              <a:lumMod val="85000"/>
            </a:schemeClr>
          </a:solidFill>
        </p:spPr>
        <p:txBody>
          <a:bodyPr>
            <a:noAutofit/>
          </a:bodyPr>
          <a:lstStyle/>
          <a:p>
            <a:pPr algn="ctr">
              <a:defRPr/>
            </a:pPr>
            <a:r>
              <a:rPr lang="en-US" sz="2400" b="1" cap="all" dirty="0" smtClean="0">
                <a:latin typeface="Times New Roman" pitchFamily="18" charset="0"/>
                <a:cs typeface="Times New Roman" pitchFamily="18" charset="0"/>
              </a:rPr>
              <a:t>Mig expenditure as at 31 October 2020 (cont.)</a:t>
            </a:r>
            <a:endParaRPr lang="en-US" sz="2400" b="1" cap="all" dirty="0">
              <a:latin typeface="Times New Roman" pitchFamily="18" charset="0"/>
              <a:cs typeface="Times New Roman" pitchFamily="18" charset="0"/>
            </a:endParaRPr>
          </a:p>
        </p:txBody>
      </p:sp>
      <p:sp>
        <p:nvSpPr>
          <p:cNvPr id="29701" name="Slide Number Placeholder 2"/>
          <p:cNvSpPr>
            <a:spLocks noGrp="1"/>
          </p:cNvSpPr>
          <p:nvPr>
            <p:ph type="sldNum" sz="quarter" idx="12"/>
          </p:nvPr>
        </p:nvSpPr>
        <p:spPr>
          <a:xfrm>
            <a:off x="6853590" y="5839643"/>
            <a:ext cx="2018806"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93</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9102" y="560558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4"/>
          <p:cNvSpPr>
            <a:spLocks noGrp="1"/>
          </p:cNvSpPr>
          <p:nvPr>
            <p:ph idx="1"/>
          </p:nvPr>
        </p:nvSpPr>
        <p:spPr>
          <a:xfrm>
            <a:off x="628650" y="652007"/>
            <a:ext cx="7886700" cy="5524956"/>
          </a:xfrm>
        </p:spPr>
        <p:txBody>
          <a:bodyPr/>
          <a:lstStyle/>
          <a:p>
            <a:pPr marL="0" indent="0">
              <a:buNone/>
            </a:pPr>
            <a:r>
              <a:rPr lang="en-ZA" b="1" dirty="0" smtClean="0">
                <a:latin typeface="Times New Roman" panose="02020603050405020304" pitchFamily="18" charset="0"/>
                <a:cs typeface="Times New Roman" panose="02020603050405020304" pitchFamily="18" charset="0"/>
              </a:rPr>
              <a:t>Thabo Mofutsanyana District</a:t>
            </a:r>
            <a:endParaRPr lang="en-ZA"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stretch>
            <a:fillRect/>
          </a:stretch>
        </p:blipFill>
        <p:spPr>
          <a:xfrm>
            <a:off x="271604" y="1522458"/>
            <a:ext cx="8639386" cy="3446734"/>
          </a:xfrm>
          <a:prstGeom prst="rect">
            <a:avLst/>
          </a:prstGeom>
        </p:spPr>
      </p:pic>
    </p:spTree>
    <p:extLst>
      <p:ext uri="{BB962C8B-B14F-4D97-AF65-F5344CB8AC3E}">
        <p14:creationId xmlns:p14="http://schemas.microsoft.com/office/powerpoint/2010/main" xmlns="" val="11961799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1"/>
            <a:ext cx="9144000" cy="652006"/>
          </a:xfrm>
          <a:solidFill>
            <a:schemeClr val="bg1">
              <a:lumMod val="85000"/>
            </a:schemeClr>
          </a:solidFill>
        </p:spPr>
        <p:txBody>
          <a:bodyPr>
            <a:noAutofit/>
          </a:bodyPr>
          <a:lstStyle/>
          <a:p>
            <a:pPr algn="ctr">
              <a:defRPr/>
            </a:pPr>
            <a:r>
              <a:rPr lang="en-US" sz="2400" b="1" cap="all" dirty="0" smtClean="0">
                <a:latin typeface="Times New Roman" pitchFamily="18" charset="0"/>
                <a:cs typeface="Times New Roman" pitchFamily="18" charset="0"/>
              </a:rPr>
              <a:t>Mig expenditure as at 31 October 2020 (cont.)</a:t>
            </a:r>
            <a:endParaRPr lang="en-US" sz="2400" b="1" cap="all" dirty="0">
              <a:latin typeface="Times New Roman" pitchFamily="18" charset="0"/>
              <a:cs typeface="Times New Roman" pitchFamily="18" charset="0"/>
            </a:endParaRPr>
          </a:p>
        </p:txBody>
      </p:sp>
      <p:sp>
        <p:nvSpPr>
          <p:cNvPr id="29701" name="Slide Number Placeholder 2"/>
          <p:cNvSpPr>
            <a:spLocks noGrp="1"/>
          </p:cNvSpPr>
          <p:nvPr>
            <p:ph type="sldNum" sz="quarter" idx="12"/>
          </p:nvPr>
        </p:nvSpPr>
        <p:spPr>
          <a:xfrm>
            <a:off x="6853590" y="5839643"/>
            <a:ext cx="1937325"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94</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39102" y="560558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6"/>
          <p:cNvSpPr>
            <a:spLocks noGrp="1"/>
          </p:cNvSpPr>
          <p:nvPr>
            <p:ph idx="1"/>
          </p:nvPr>
        </p:nvSpPr>
        <p:spPr>
          <a:xfrm>
            <a:off x="628650" y="929719"/>
            <a:ext cx="7886700" cy="5247244"/>
          </a:xfrm>
        </p:spPr>
        <p:txBody>
          <a:bodyPr/>
          <a:lstStyle/>
          <a:p>
            <a:pPr marL="0" indent="0">
              <a:buNone/>
            </a:pPr>
            <a:r>
              <a:rPr lang="en-ZA" b="1" dirty="0" smtClean="0">
                <a:latin typeface="Times New Roman" panose="02020603050405020304" pitchFamily="18" charset="0"/>
                <a:cs typeface="Times New Roman" panose="02020603050405020304" pitchFamily="18" charset="0"/>
              </a:rPr>
              <a:t>Fezile Dabi District </a:t>
            </a:r>
            <a:endParaRPr lang="en-ZA"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cstate="print"/>
          <a:stretch>
            <a:fillRect/>
          </a:stretch>
        </p:blipFill>
        <p:spPr>
          <a:xfrm>
            <a:off x="253497" y="1976706"/>
            <a:ext cx="8657494" cy="3011753"/>
          </a:xfrm>
          <a:prstGeom prst="rect">
            <a:avLst/>
          </a:prstGeom>
        </p:spPr>
      </p:pic>
    </p:spTree>
    <p:extLst>
      <p:ext uri="{BB962C8B-B14F-4D97-AF65-F5344CB8AC3E}">
        <p14:creationId xmlns:p14="http://schemas.microsoft.com/office/powerpoint/2010/main" xmlns="" val="20723587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MIG expenditure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221005" y="762538"/>
            <a:ext cx="8715225" cy="5403831"/>
          </a:xfrm>
        </p:spPr>
        <p:txBody>
          <a:bodyPr>
            <a:noAutofit/>
          </a:bodyPr>
          <a:lstStyle/>
          <a:p>
            <a:pPr marL="0" indent="0">
              <a:buNone/>
            </a:pPr>
            <a:r>
              <a:rPr lang="en-US" sz="2400" b="1" dirty="0">
                <a:latin typeface="Times New Roman" panose="02020603050405020304" pitchFamily="18" charset="0"/>
                <a:cs typeface="Times New Roman" panose="02020603050405020304" pitchFamily="18" charset="0"/>
              </a:rPr>
              <a:t>Eight (8) Municipalities reached the 30% Provincial Expenditure Target:</a:t>
            </a:r>
            <a:endParaRPr lang="en-ZA" sz="2400" dirty="0">
              <a:latin typeface="Times New Roman" panose="02020603050405020304" pitchFamily="18" charset="0"/>
              <a:cs typeface="Times New Roman" panose="02020603050405020304" pitchFamily="18" charset="0"/>
            </a:endParaRPr>
          </a:p>
          <a:p>
            <a:endParaRPr lang="en-ZA" sz="2400" dirty="0">
              <a:latin typeface="Times New Roman" panose="02020603050405020304" pitchFamily="18" charset="0"/>
              <a:cs typeface="Times New Roman" panose="02020603050405020304" pitchFamily="18" charset="0"/>
            </a:endParaRPr>
          </a:p>
          <a:p>
            <a:pPr lvl="0"/>
            <a:r>
              <a:rPr lang="en-GB" sz="2400" dirty="0" err="1" smtClean="0">
                <a:latin typeface="Times New Roman" panose="02020603050405020304" pitchFamily="18" charset="0"/>
                <a:cs typeface="Times New Roman" panose="02020603050405020304" pitchFamily="18" charset="0"/>
              </a:rPr>
              <a:t>Letsemeng</a:t>
            </a:r>
            <a:r>
              <a:rPr lang="en-GB" sz="2400" dirty="0" smtClean="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(36%)</a:t>
            </a:r>
            <a:endParaRPr lang="en-ZA" sz="2400" dirty="0">
              <a:latin typeface="Times New Roman" panose="02020603050405020304" pitchFamily="18" charset="0"/>
              <a:cs typeface="Times New Roman" panose="02020603050405020304" pitchFamily="18" charset="0"/>
            </a:endParaRPr>
          </a:p>
          <a:p>
            <a:pPr lvl="0"/>
            <a:r>
              <a:rPr lang="en-GB" sz="2400" dirty="0" err="1">
                <a:latin typeface="Times New Roman" panose="02020603050405020304" pitchFamily="18" charset="0"/>
                <a:cs typeface="Times New Roman" panose="02020603050405020304" pitchFamily="18" charset="0"/>
              </a:rPr>
              <a:t>Kopanong</a:t>
            </a:r>
            <a:r>
              <a:rPr lang="en-GB" sz="2400" dirty="0">
                <a:latin typeface="Times New Roman" panose="02020603050405020304" pitchFamily="18" charset="0"/>
                <a:cs typeface="Times New Roman" panose="02020603050405020304" pitchFamily="18" charset="0"/>
              </a:rPr>
              <a:t> (34%)</a:t>
            </a:r>
            <a:endParaRPr lang="en-ZA" sz="2400" dirty="0">
              <a:latin typeface="Times New Roman" panose="02020603050405020304" pitchFamily="18" charset="0"/>
              <a:cs typeface="Times New Roman" panose="02020603050405020304" pitchFamily="18" charset="0"/>
            </a:endParaRPr>
          </a:p>
          <a:p>
            <a:pPr lvl="0"/>
            <a:r>
              <a:rPr lang="en-GB" sz="2400" dirty="0" err="1">
                <a:latin typeface="Times New Roman" panose="02020603050405020304" pitchFamily="18" charset="0"/>
                <a:cs typeface="Times New Roman" panose="02020603050405020304" pitchFamily="18" charset="0"/>
              </a:rPr>
              <a:t>Mohokare</a:t>
            </a:r>
            <a:r>
              <a:rPr lang="en-GB" sz="2400" dirty="0">
                <a:latin typeface="Times New Roman" panose="02020603050405020304" pitchFamily="18" charset="0"/>
                <a:cs typeface="Times New Roman" panose="02020603050405020304" pitchFamily="18" charset="0"/>
              </a:rPr>
              <a:t> (48%)</a:t>
            </a:r>
            <a:endParaRPr lang="en-ZA" sz="2400" dirty="0">
              <a:latin typeface="Times New Roman" panose="02020603050405020304" pitchFamily="18" charset="0"/>
              <a:cs typeface="Times New Roman" panose="02020603050405020304" pitchFamily="18" charset="0"/>
            </a:endParaRPr>
          </a:p>
          <a:p>
            <a:pPr lvl="0"/>
            <a:r>
              <a:rPr lang="en-GB" sz="2400" dirty="0" err="1">
                <a:latin typeface="Times New Roman" panose="02020603050405020304" pitchFamily="18" charset="0"/>
                <a:cs typeface="Times New Roman" panose="02020603050405020304" pitchFamily="18" charset="0"/>
              </a:rPr>
              <a:t>Masilonyana</a:t>
            </a:r>
            <a:r>
              <a:rPr lang="en-GB" sz="2400" dirty="0">
                <a:latin typeface="Times New Roman" panose="02020603050405020304" pitchFamily="18" charset="0"/>
                <a:cs typeface="Times New Roman" panose="02020603050405020304" pitchFamily="18" charset="0"/>
              </a:rPr>
              <a:t> (67%)</a:t>
            </a:r>
            <a:endParaRPr lang="en-ZA" sz="2400" dirty="0">
              <a:latin typeface="Times New Roman" panose="02020603050405020304" pitchFamily="18" charset="0"/>
              <a:cs typeface="Times New Roman" panose="02020603050405020304" pitchFamily="18" charset="0"/>
            </a:endParaRPr>
          </a:p>
          <a:p>
            <a:pPr lvl="0"/>
            <a:r>
              <a:rPr lang="en-GB" sz="2400" dirty="0" err="1">
                <a:latin typeface="Times New Roman" panose="02020603050405020304" pitchFamily="18" charset="0"/>
                <a:cs typeface="Times New Roman" panose="02020603050405020304" pitchFamily="18" charset="0"/>
              </a:rPr>
              <a:t>Nala</a:t>
            </a:r>
            <a:r>
              <a:rPr lang="en-GB" sz="2400" dirty="0">
                <a:latin typeface="Times New Roman" panose="02020603050405020304" pitchFamily="18" charset="0"/>
                <a:cs typeface="Times New Roman" panose="02020603050405020304" pitchFamily="18" charset="0"/>
              </a:rPr>
              <a:t> (41%)</a:t>
            </a:r>
            <a:endParaRPr lang="en-ZA" sz="2400" dirty="0">
              <a:latin typeface="Times New Roman" panose="02020603050405020304" pitchFamily="18" charset="0"/>
              <a:cs typeface="Times New Roman" panose="02020603050405020304" pitchFamily="18" charset="0"/>
            </a:endParaRPr>
          </a:p>
          <a:p>
            <a:pPr lvl="0"/>
            <a:r>
              <a:rPr lang="en-GB" sz="2400" dirty="0" err="1">
                <a:latin typeface="Times New Roman" panose="02020603050405020304" pitchFamily="18" charset="0"/>
                <a:cs typeface="Times New Roman" panose="02020603050405020304" pitchFamily="18" charset="0"/>
              </a:rPr>
              <a:t>Nketoana</a:t>
            </a:r>
            <a:r>
              <a:rPr lang="en-GB" sz="2400" dirty="0">
                <a:latin typeface="Times New Roman" panose="02020603050405020304" pitchFamily="18" charset="0"/>
                <a:cs typeface="Times New Roman" panose="02020603050405020304" pitchFamily="18" charset="0"/>
              </a:rPr>
              <a:t> (58%)</a:t>
            </a:r>
            <a:endParaRPr lang="en-ZA" sz="2400" dirty="0">
              <a:latin typeface="Times New Roman" panose="02020603050405020304" pitchFamily="18" charset="0"/>
              <a:cs typeface="Times New Roman" panose="02020603050405020304" pitchFamily="18" charset="0"/>
            </a:endParaRPr>
          </a:p>
          <a:p>
            <a:pPr lvl="0"/>
            <a:r>
              <a:rPr lang="en-GB" sz="2400" dirty="0">
                <a:latin typeface="Times New Roman" panose="02020603050405020304" pitchFamily="18" charset="0"/>
                <a:cs typeface="Times New Roman" panose="02020603050405020304" pitchFamily="18" charset="0"/>
              </a:rPr>
              <a:t>Phumelela (32%)</a:t>
            </a:r>
            <a:endParaRPr lang="en-ZA" sz="2400" dirty="0">
              <a:latin typeface="Times New Roman" panose="02020603050405020304" pitchFamily="18" charset="0"/>
              <a:cs typeface="Times New Roman" panose="02020603050405020304" pitchFamily="18" charset="0"/>
            </a:endParaRPr>
          </a:p>
          <a:p>
            <a:pPr lvl="0"/>
            <a:r>
              <a:rPr lang="en-GB" sz="2400" dirty="0" err="1">
                <a:latin typeface="Times New Roman" panose="02020603050405020304" pitchFamily="18" charset="0"/>
                <a:cs typeface="Times New Roman" panose="02020603050405020304" pitchFamily="18" charset="0"/>
              </a:rPr>
              <a:t>Mantsopa</a:t>
            </a:r>
            <a:r>
              <a:rPr lang="en-GB" sz="2400" dirty="0">
                <a:latin typeface="Times New Roman" panose="02020603050405020304" pitchFamily="18" charset="0"/>
                <a:cs typeface="Times New Roman" panose="02020603050405020304" pitchFamily="18" charset="0"/>
              </a:rPr>
              <a:t> (52%)</a:t>
            </a:r>
            <a:endParaRPr lang="en-ZA" sz="2400" dirty="0">
              <a:latin typeface="Times New Roman" panose="02020603050405020304" pitchFamily="18" charset="0"/>
              <a:cs typeface="Times New Roman" panose="02020603050405020304" pitchFamily="18" charset="0"/>
            </a:endParaRPr>
          </a:p>
          <a:p>
            <a:pPr algn="just" eaLnBrk="1" hangingPunct="1">
              <a:lnSpc>
                <a:spcPct val="100000"/>
              </a:lnSpc>
              <a:spcBef>
                <a:spcPts val="0"/>
              </a:spcBef>
            </a:pPr>
            <a:endParaRPr lang="en-US" sz="2000"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78830" y="5965699"/>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accent6">
                    <a:lumMod val="50000"/>
                  </a:schemeClr>
                </a:solidFill>
              </a:rPr>
              <a:pPr>
                <a:lnSpc>
                  <a:spcPct val="100000"/>
                </a:lnSpc>
                <a:spcBef>
                  <a:spcPct val="0"/>
                </a:spcBef>
                <a:buFont typeface="Times New Roman" panose="02020603050405020304" pitchFamily="18" charset="0"/>
                <a:buNone/>
              </a:pPr>
              <a:t>95</a:t>
            </a:fld>
            <a:endParaRPr lang="en-GB" sz="1200" b="1" dirty="0">
              <a:solidFill>
                <a:schemeClr val="accent6">
                  <a:lumMod val="50000"/>
                </a:schemeClr>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8061" y="5763551"/>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06665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MIG EXPENDITURE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68812" y="738207"/>
            <a:ext cx="8806375" cy="5403831"/>
          </a:xfrm>
        </p:spPr>
        <p:txBody>
          <a:bodyPr>
            <a:noAutofit/>
          </a:bodyPr>
          <a:lstStyle/>
          <a:p>
            <a:pPr marL="0" indent="0" algn="just" eaLnBrk="1" hangingPunct="1">
              <a:buNone/>
            </a:pPr>
            <a:r>
              <a:rPr lang="en-US" b="1" dirty="0" smtClean="0">
                <a:latin typeface="Times New Roman" panose="02020603050405020304" pitchFamily="18" charset="0"/>
                <a:cs typeface="Times New Roman" panose="02020603050405020304" pitchFamily="18" charset="0"/>
              </a:rPr>
              <a:t>1 Municipality’s spending between 25% and 29% (Low Risk)</a:t>
            </a: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750844" y="5775261"/>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96</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29250" y="561181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Table 1"/>
          <p:cNvGraphicFramePr>
            <a:graphicFrameLocks noGrp="1"/>
          </p:cNvGraphicFramePr>
          <p:nvPr>
            <p:extLst/>
          </p:nvPr>
        </p:nvGraphicFramePr>
        <p:xfrm>
          <a:off x="168812" y="1724114"/>
          <a:ext cx="8720007" cy="3401568"/>
        </p:xfrm>
        <a:graphic>
          <a:graphicData uri="http://schemas.openxmlformats.org/drawingml/2006/table">
            <a:tbl>
              <a:tblPr firstRow="1" firstCol="1" bandRow="1">
                <a:tableStyleId>{5C22544A-7EE6-4342-B048-85BDC9FD1C3A}</a:tableStyleId>
              </a:tblPr>
              <a:tblGrid>
                <a:gridCol w="2329839">
                  <a:extLst>
                    <a:ext uri="{9D8B030D-6E8A-4147-A177-3AD203B41FA5}">
                      <a16:colId xmlns:a16="http://schemas.microsoft.com/office/drawing/2014/main" xmlns="" val="20000"/>
                    </a:ext>
                  </a:extLst>
                </a:gridCol>
                <a:gridCol w="6390168">
                  <a:extLst>
                    <a:ext uri="{9D8B030D-6E8A-4147-A177-3AD203B41FA5}">
                      <a16:colId xmlns:a16="http://schemas.microsoft.com/office/drawing/2014/main" xmlns="" val="20001"/>
                    </a:ext>
                  </a:extLst>
                </a:gridCol>
              </a:tblGrid>
              <a:tr h="315701">
                <a:tc>
                  <a:txBody>
                    <a:bodyPr/>
                    <a:lstStyle/>
                    <a:p>
                      <a:pPr algn="ctr">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Municipality  </a:t>
                      </a:r>
                      <a:endParaRPr lang="en-ZA" sz="2400"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Reasons for under expenditure forwarded by Municipalities</a:t>
                      </a:r>
                      <a:endParaRPr lang="en-ZA" sz="2400"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757776">
                <a:tc>
                  <a:txBody>
                    <a:bodyPr/>
                    <a:lstStyle/>
                    <a:p>
                      <a:pPr marL="226695" indent="-226695">
                        <a:spcAft>
                          <a:spcPts val="0"/>
                        </a:spcAft>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Ngwathe</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a:t>
                      </a:r>
                      <a:endParaRPr lang="en-ZA"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26695" algn="just">
                        <a:spcAft>
                          <a:spcPts val="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late submission of Payment Certificates by Service Providers resulted in the lower than expected expenditure.  It is expected that the expenditure will increase during November 2020.  National Treasury provisionally approved the roll over application of R5.3m.  No immediate intervention is needed.</a:t>
                      </a:r>
                      <a:endParaRPr lang="en-ZA"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38747295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MIG EXPENDITURE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82880" y="681057"/>
            <a:ext cx="8806375" cy="5403831"/>
          </a:xfrm>
        </p:spPr>
        <p:txBody>
          <a:bodyPr>
            <a:noAutofit/>
          </a:bodyPr>
          <a:lstStyle/>
          <a:p>
            <a:pPr marL="0" indent="0" algn="just" eaLnBrk="1" hangingPunct="1">
              <a:buNone/>
            </a:pPr>
            <a:r>
              <a:rPr lang="en-US"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4 Municipalities spending between 20% and 24% (Medium Risk)</a:t>
            </a: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952198" y="6011217"/>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97</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30604" y="5681663"/>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Table 1"/>
          <p:cNvGraphicFramePr>
            <a:graphicFrameLocks noGrp="1"/>
          </p:cNvGraphicFramePr>
          <p:nvPr>
            <p:extLst/>
          </p:nvPr>
        </p:nvGraphicFramePr>
        <p:xfrm>
          <a:off x="462625" y="1348425"/>
          <a:ext cx="8415562" cy="4360548"/>
        </p:xfrm>
        <a:graphic>
          <a:graphicData uri="http://schemas.openxmlformats.org/drawingml/2006/table">
            <a:tbl>
              <a:tblPr firstRow="1" firstCol="1" bandRow="1">
                <a:tableStyleId>{5C22544A-7EE6-4342-B048-85BDC9FD1C3A}</a:tableStyleId>
              </a:tblPr>
              <a:tblGrid>
                <a:gridCol w="2018890">
                  <a:extLst>
                    <a:ext uri="{9D8B030D-6E8A-4147-A177-3AD203B41FA5}">
                      <a16:colId xmlns:a16="http://schemas.microsoft.com/office/drawing/2014/main" xmlns="" val="20000"/>
                    </a:ext>
                  </a:extLst>
                </a:gridCol>
                <a:gridCol w="6396672">
                  <a:extLst>
                    <a:ext uri="{9D8B030D-6E8A-4147-A177-3AD203B41FA5}">
                      <a16:colId xmlns:a16="http://schemas.microsoft.com/office/drawing/2014/main" xmlns="" val="20001"/>
                    </a:ext>
                  </a:extLst>
                </a:gridCol>
              </a:tblGrid>
              <a:tr h="306708">
                <a:tc>
                  <a:txBody>
                    <a:bodyPr/>
                    <a:lstStyle/>
                    <a:p>
                      <a:pPr algn="ctr">
                        <a:lnSpc>
                          <a:spcPct val="115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Municipality  </a:t>
                      </a:r>
                      <a:endParaRPr lang="en-ZA" sz="1800"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Reasons for under expenditure forwarded by Municipalities</a:t>
                      </a:r>
                      <a:endParaRPr lang="en-ZA" sz="1800"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757776">
                <a:tc>
                  <a:txBody>
                    <a:bodyPr/>
                    <a:lstStyle/>
                    <a:p>
                      <a:pPr marL="226695" indent="-226695">
                        <a:spcAft>
                          <a:spcPts val="0"/>
                        </a:spcAft>
                      </a:pPr>
                      <a:r>
                        <a:rPr lang="en-US" sz="1400">
                          <a:solidFill>
                            <a:schemeClr val="tx1"/>
                          </a:solidFill>
                          <a:effectLst/>
                          <a:latin typeface="Times New Roman" panose="02020603050405020304" pitchFamily="18" charset="0"/>
                          <a:ea typeface="Calibri" panose="020F0502020204030204" pitchFamily="34" charset="0"/>
                        </a:rPr>
                        <a:t>Matjhabeng (23%)</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a:solidFill>
                            <a:schemeClr val="tx1"/>
                          </a:solidFill>
                          <a:effectLst/>
                          <a:latin typeface="Times New Roman" panose="02020603050405020304" pitchFamily="18" charset="0"/>
                          <a:ea typeface="Calibri" panose="020F0502020204030204" pitchFamily="34" charset="0"/>
                        </a:rPr>
                        <a:t>Cost Reimbursement. National Treasury provisionally approved the roll over application of R44.3m and the Municipality already reported R13.3m expenditure against the roll over. This resulted in the lower than expected expenditure against the 2020/2021 MIG allocation.  It is expected that the reported expenditure against the 2020/2021 allocation will increase from November 2020. </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564802">
                <a:tc>
                  <a:txBody>
                    <a:bodyPr/>
                    <a:lstStyle/>
                    <a:p>
                      <a:pPr indent="-226695">
                        <a:spcAft>
                          <a:spcPts val="0"/>
                        </a:spcAft>
                      </a:pPr>
                      <a:r>
                        <a:rPr lang="en-US" sz="1400">
                          <a:solidFill>
                            <a:schemeClr val="tx1"/>
                          </a:solidFill>
                          <a:effectLst/>
                          <a:latin typeface="Times New Roman" panose="02020603050405020304" pitchFamily="18" charset="0"/>
                          <a:ea typeface="Calibri" panose="020F0502020204030204" pitchFamily="34" charset="0"/>
                        </a:rPr>
                        <a:t>Maluti-a-Phofung (20%)</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a:solidFill>
                            <a:schemeClr val="tx1"/>
                          </a:solidFill>
                          <a:effectLst/>
                          <a:latin typeface="Times New Roman" panose="02020603050405020304" pitchFamily="18" charset="0"/>
                          <a:ea typeface="Calibri" panose="020F0502020204030204" pitchFamily="34" charset="0"/>
                        </a:rPr>
                        <a:t>Cost Reimbursement. The Municipality could not report expenditure for the past 2 months due to a court order against their Primary bank account.  The Municipality will only be able to report expenditure after the court order has been cancelled. </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505184">
                <a:tc>
                  <a:txBody>
                    <a:bodyPr/>
                    <a:lstStyle/>
                    <a:p>
                      <a:pPr marL="226695" indent="-226695">
                        <a:spcAft>
                          <a:spcPts val="0"/>
                        </a:spcAft>
                      </a:pPr>
                      <a:r>
                        <a:rPr lang="en-US" sz="1400">
                          <a:solidFill>
                            <a:schemeClr val="tx1"/>
                          </a:solidFill>
                          <a:effectLst/>
                          <a:latin typeface="Times New Roman" panose="02020603050405020304" pitchFamily="18" charset="0"/>
                          <a:ea typeface="Calibri" panose="020F0502020204030204" pitchFamily="34" charset="0"/>
                        </a:rPr>
                        <a:t>Moqhaka (22%)</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a:solidFill>
                            <a:schemeClr val="tx1"/>
                          </a:solidFill>
                          <a:effectLst/>
                          <a:latin typeface="Times New Roman" panose="02020603050405020304" pitchFamily="18" charset="0"/>
                          <a:ea typeface="Calibri" panose="020F0502020204030204" pitchFamily="34" charset="0"/>
                        </a:rPr>
                        <a:t>Slow procurement processes due to the National Lockdown resulted in the lower than expected expenditure.  Expenditure increased during October 2020 and it is expected that it will also increase during November 2020. </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67052">
                <a:tc>
                  <a:txBody>
                    <a:bodyPr/>
                    <a:lstStyle/>
                    <a:p>
                      <a:pPr marL="226695" indent="-226695">
                        <a:spcAft>
                          <a:spcPts val="0"/>
                        </a:spcAft>
                      </a:pPr>
                      <a:r>
                        <a:rPr lang="en-US" sz="1400">
                          <a:solidFill>
                            <a:schemeClr val="tx1"/>
                          </a:solidFill>
                          <a:effectLst/>
                          <a:latin typeface="Times New Roman" panose="02020603050405020304" pitchFamily="18" charset="0"/>
                          <a:ea typeface="Calibri" panose="020F0502020204030204" pitchFamily="34" charset="0"/>
                        </a:rPr>
                        <a:t>Mafube (24%)</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a:solidFill>
                            <a:schemeClr val="tx1"/>
                          </a:solidFill>
                          <a:effectLst/>
                          <a:latin typeface="Times New Roman" panose="02020603050405020304" pitchFamily="18" charset="0"/>
                          <a:ea typeface="Calibri" panose="020F0502020204030204" pitchFamily="34" charset="0"/>
                        </a:rPr>
                        <a:t>Cost Reimbursement. The late appointment of service providers resulted in the low expenditure.  Service providers have been appointed and it is expected that expenditure will further increase during November 2020.</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564802">
                <a:tc>
                  <a:txBody>
                    <a:bodyPr/>
                    <a:lstStyle/>
                    <a:p>
                      <a:pPr marL="226695" indent="-226695">
                        <a:spcAft>
                          <a:spcPts val="0"/>
                        </a:spcAft>
                      </a:pPr>
                      <a:r>
                        <a:rPr lang="en-US" sz="1400">
                          <a:solidFill>
                            <a:schemeClr val="tx1"/>
                          </a:solidFill>
                          <a:effectLst/>
                          <a:latin typeface="Times New Roman" panose="02020603050405020304" pitchFamily="18" charset="0"/>
                          <a:ea typeface="Calibri" panose="020F0502020204030204" pitchFamily="34" charset="0"/>
                        </a:rPr>
                        <a:t>Matjhabeng (23%)</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dirty="0">
                          <a:solidFill>
                            <a:schemeClr val="tx1"/>
                          </a:solidFill>
                          <a:effectLst/>
                          <a:latin typeface="Times New Roman" panose="02020603050405020304" pitchFamily="18" charset="0"/>
                          <a:ea typeface="Calibri" panose="020F0502020204030204" pitchFamily="34" charset="0"/>
                        </a:rPr>
                        <a:t>Cost Reimbursement. National Treasury provisionally approved the roll over application of R44.3m and the Municipality already reported R13.3m expenditure against the roll over. This resulted in the lower than expected expenditure against the 2020/2021 MIG allocation.  It is expected that the reported expenditure against the 2020/2021 allocation will increase from November 2020. </a:t>
                      </a:r>
                      <a:endParaRPr lang="en-ZA"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2608578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MIG EXPENDITURE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82880" y="681057"/>
            <a:ext cx="8806375" cy="5403831"/>
          </a:xfrm>
        </p:spPr>
        <p:txBody>
          <a:bodyPr>
            <a:noAutofit/>
          </a:bodyPr>
          <a:lstStyle/>
          <a:p>
            <a:pPr marL="0" indent="0" algn="just" eaLnBrk="1" hangingPunct="1">
              <a:buNone/>
            </a:pPr>
            <a:r>
              <a:rPr lang="en-US" sz="2000" b="1" dirty="0">
                <a:latin typeface="Times New Roman" panose="02020603050405020304" pitchFamily="18" charset="0"/>
                <a:cs typeface="Times New Roman" panose="02020603050405020304" pitchFamily="18" charset="0"/>
              </a:rPr>
              <a:t>5</a:t>
            </a:r>
            <a:r>
              <a:rPr lang="en-US" sz="2000" b="1" dirty="0" smtClean="0">
                <a:latin typeface="Times New Roman" panose="02020603050405020304" pitchFamily="18" charset="0"/>
                <a:cs typeface="Times New Roman" panose="02020603050405020304" pitchFamily="18" charset="0"/>
              </a:rPr>
              <a:t> Municipalities spending less than 20% ( High Risk)</a:t>
            </a: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20088" y="5906012"/>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98</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07054" y="5758947"/>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p:cNvGraphicFramePr>
            <a:graphicFrameLocks noGrp="1"/>
          </p:cNvGraphicFramePr>
          <p:nvPr>
            <p:extLst/>
          </p:nvPr>
        </p:nvGraphicFramePr>
        <p:xfrm>
          <a:off x="480754" y="1091183"/>
          <a:ext cx="8391642" cy="4650463"/>
        </p:xfrm>
        <a:graphic>
          <a:graphicData uri="http://schemas.openxmlformats.org/drawingml/2006/table">
            <a:tbl>
              <a:tblPr firstRow="1" firstCol="1" bandRow="1">
                <a:tableStyleId>{5C22544A-7EE6-4342-B048-85BDC9FD1C3A}</a:tableStyleId>
              </a:tblPr>
              <a:tblGrid>
                <a:gridCol w="1733932">
                  <a:extLst>
                    <a:ext uri="{9D8B030D-6E8A-4147-A177-3AD203B41FA5}">
                      <a16:colId xmlns:a16="http://schemas.microsoft.com/office/drawing/2014/main" xmlns="" val="20000"/>
                    </a:ext>
                  </a:extLst>
                </a:gridCol>
                <a:gridCol w="6657710">
                  <a:extLst>
                    <a:ext uri="{9D8B030D-6E8A-4147-A177-3AD203B41FA5}">
                      <a16:colId xmlns:a16="http://schemas.microsoft.com/office/drawing/2014/main" xmlns="" val="20001"/>
                    </a:ext>
                  </a:extLst>
                </a:gridCol>
              </a:tblGrid>
              <a:tr h="513145">
                <a:tc>
                  <a:txBody>
                    <a:bodyPr/>
                    <a:lstStyle/>
                    <a:p>
                      <a:pPr algn="ctr">
                        <a:lnSpc>
                          <a:spcPct val="115000"/>
                        </a:lnSpc>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Municipality  </a:t>
                      </a:r>
                      <a:endParaRPr lang="en-ZA" sz="1800" b="1"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Reasons for under expenditure forwarded by Municipalities</a:t>
                      </a:r>
                      <a:endParaRPr lang="en-ZA" sz="1800" b="1"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83426">
                <a:tc>
                  <a:txBody>
                    <a:bodyPr/>
                    <a:lstStyle/>
                    <a:p>
                      <a:pPr marL="226695" indent="-226695">
                        <a:spcAft>
                          <a:spcPts val="0"/>
                        </a:spcAft>
                      </a:pPr>
                      <a:r>
                        <a:rPr lang="en-US" sz="1400" dirty="0" err="1">
                          <a:solidFill>
                            <a:schemeClr val="tx1"/>
                          </a:solidFill>
                          <a:effectLst/>
                          <a:latin typeface="Times New Roman" panose="02020603050405020304" pitchFamily="18" charset="0"/>
                          <a:ea typeface="Calibri" panose="020F0502020204030204" pitchFamily="34" charset="0"/>
                        </a:rPr>
                        <a:t>Tokologo</a:t>
                      </a:r>
                      <a:r>
                        <a:rPr lang="en-US" sz="1400" dirty="0">
                          <a:solidFill>
                            <a:schemeClr val="tx1"/>
                          </a:solidFill>
                          <a:effectLst/>
                          <a:latin typeface="Times New Roman" panose="02020603050405020304" pitchFamily="18" charset="0"/>
                          <a:ea typeface="Calibri" panose="020F0502020204030204" pitchFamily="34" charset="0"/>
                        </a:rPr>
                        <a:t> (0%)</a:t>
                      </a:r>
                      <a:endParaRPr lang="en-ZA"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dirty="0">
                          <a:solidFill>
                            <a:schemeClr val="tx1"/>
                          </a:solidFill>
                          <a:effectLst/>
                          <a:latin typeface="Times New Roman" panose="02020603050405020304" pitchFamily="18" charset="0"/>
                          <a:ea typeface="Calibri" panose="020F0502020204030204" pitchFamily="34" charset="0"/>
                        </a:rPr>
                        <a:t>Cost Reimbursement.  The Municipality reported zero expenditure for the fourth consecutive month.  The Department already intervened on an administrative level without any success.  </a:t>
                      </a:r>
                      <a:endParaRPr lang="en-ZA" sz="1600" dirty="0">
                        <a:solidFill>
                          <a:schemeClr val="tx1"/>
                        </a:solidFill>
                        <a:effectLst/>
                        <a:latin typeface="Times New Roman" panose="02020603050405020304" pitchFamily="18" charset="0"/>
                        <a:ea typeface="Times New Roman" panose="02020603050405020304" pitchFamily="18" charset="0"/>
                      </a:endParaRPr>
                    </a:p>
                    <a:p>
                      <a:pPr indent="-226695" algn="just">
                        <a:spcAft>
                          <a:spcPts val="0"/>
                        </a:spcAft>
                      </a:pPr>
                      <a:r>
                        <a:rPr lang="en-US" sz="1400" dirty="0">
                          <a:solidFill>
                            <a:schemeClr val="tx1"/>
                          </a:solidFill>
                          <a:effectLst/>
                          <a:latin typeface="Times New Roman" panose="02020603050405020304" pitchFamily="18" charset="0"/>
                          <a:ea typeface="Calibri" panose="020F0502020204030204" pitchFamily="34" charset="0"/>
                        </a:rPr>
                        <a:t>The Roll Over application from the Municipality were declined and the September 2020 MIG transfer was withheld due to non-compliance and under expenditure.  No further transfers will be processed until the Municipality comply with reporting and expenditure requirements.</a:t>
                      </a:r>
                      <a:endParaRPr lang="en-ZA" sz="1600" dirty="0">
                        <a:solidFill>
                          <a:schemeClr val="tx1"/>
                        </a:solidFill>
                        <a:effectLst/>
                        <a:latin typeface="Times New Roman" panose="02020603050405020304" pitchFamily="18" charset="0"/>
                        <a:ea typeface="Times New Roman" panose="02020603050405020304" pitchFamily="18" charset="0"/>
                      </a:endParaRPr>
                    </a:p>
                    <a:p>
                      <a:pPr indent="-226695" algn="just">
                        <a:spcAft>
                          <a:spcPts val="0"/>
                        </a:spcAft>
                      </a:pPr>
                      <a:r>
                        <a:rPr lang="en-US" sz="1400" b="1" dirty="0">
                          <a:solidFill>
                            <a:schemeClr val="tx1"/>
                          </a:solidFill>
                          <a:effectLst/>
                          <a:latin typeface="Times New Roman" panose="02020603050405020304" pitchFamily="18" charset="0"/>
                          <a:ea typeface="Calibri" panose="020F0502020204030204" pitchFamily="34" charset="0"/>
                        </a:rPr>
                        <a:t>Political intervention is needed in order to address the challenges with under performance on the MIG.</a:t>
                      </a:r>
                      <a:endParaRPr lang="en-ZA"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83426">
                <a:tc>
                  <a:txBody>
                    <a:bodyPr/>
                    <a:lstStyle/>
                    <a:p>
                      <a:pPr marL="226695" indent="-226695">
                        <a:spcAft>
                          <a:spcPts val="0"/>
                        </a:spcAft>
                      </a:pPr>
                      <a:r>
                        <a:rPr lang="en-US" sz="1400">
                          <a:solidFill>
                            <a:schemeClr val="tx1"/>
                          </a:solidFill>
                          <a:effectLst/>
                          <a:latin typeface="Times New Roman" panose="02020603050405020304" pitchFamily="18" charset="0"/>
                          <a:ea typeface="Calibri" panose="020F0502020204030204" pitchFamily="34" charset="0"/>
                        </a:rPr>
                        <a:t>Tswelopele (19%)</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dirty="0">
                          <a:solidFill>
                            <a:schemeClr val="tx1"/>
                          </a:solidFill>
                          <a:effectLst/>
                          <a:latin typeface="Times New Roman" panose="02020603050405020304" pitchFamily="18" charset="0"/>
                          <a:ea typeface="Calibri" panose="020F0502020204030204" pitchFamily="34" charset="0"/>
                        </a:rPr>
                        <a:t>Late appointment of service providers resulted in the lower than expected expenditure.  The Municipality did not receive their September 2020 MIG transfer due to under expenditure.  The Municipality is also awaiting a council resolution for a Budget Maintenance project.  The Provincial MIG Management Unit facilitated a session with the Municipality during October 2020 in order to speed up the implementation of projects.</a:t>
                      </a:r>
                      <a:endParaRPr lang="en-ZA"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1150278">
                <a:tc>
                  <a:txBody>
                    <a:bodyPr/>
                    <a:lstStyle/>
                    <a:p>
                      <a:pPr marL="226695" indent="-226695">
                        <a:spcAft>
                          <a:spcPts val="0"/>
                        </a:spcAft>
                      </a:pPr>
                      <a:r>
                        <a:rPr lang="en-US" sz="1400">
                          <a:solidFill>
                            <a:schemeClr val="tx1"/>
                          </a:solidFill>
                          <a:effectLst/>
                          <a:latin typeface="Times New Roman" panose="02020603050405020304" pitchFamily="18" charset="0"/>
                          <a:ea typeface="Calibri" panose="020F0502020204030204" pitchFamily="34" charset="0"/>
                        </a:rPr>
                        <a:t>Setsoto (11%)</a:t>
                      </a:r>
                      <a:endParaRPr lang="en-ZA" sz="16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400" dirty="0">
                          <a:solidFill>
                            <a:schemeClr val="tx1"/>
                          </a:solidFill>
                          <a:effectLst/>
                          <a:latin typeface="Times New Roman" panose="02020603050405020304" pitchFamily="18" charset="0"/>
                          <a:ea typeface="Calibri" panose="020F0502020204030204" pitchFamily="34" charset="0"/>
                        </a:rPr>
                        <a:t>Late appointment of service providers resulted in the lower than expected expenditure. The Municipality did not receive their September 2020 MIG transfer due to under expenditure.</a:t>
                      </a:r>
                      <a:endParaRPr lang="en-ZA" sz="1600" dirty="0">
                        <a:solidFill>
                          <a:schemeClr val="tx1"/>
                        </a:solidFill>
                        <a:effectLst/>
                        <a:latin typeface="Times New Roman" panose="02020603050405020304" pitchFamily="18" charset="0"/>
                        <a:ea typeface="Times New Roman" panose="02020603050405020304" pitchFamily="18" charset="0"/>
                      </a:endParaRPr>
                    </a:p>
                    <a:p>
                      <a:pPr indent="-226695" algn="just">
                        <a:spcAft>
                          <a:spcPts val="0"/>
                        </a:spcAft>
                      </a:pPr>
                      <a:r>
                        <a:rPr lang="en-US" sz="1400" dirty="0">
                          <a:solidFill>
                            <a:schemeClr val="tx1"/>
                          </a:solidFill>
                          <a:effectLst/>
                          <a:latin typeface="Times New Roman" panose="02020603050405020304" pitchFamily="18" charset="0"/>
                          <a:ea typeface="Calibri" panose="020F0502020204030204" pitchFamily="34" charset="0"/>
                        </a:rPr>
                        <a:t>National Treasury provisionally approved a reduced roll over amount of R2m.  The under expenditure will be addressed during the November 2020 Provincial MIG Quarterly Review session.</a:t>
                      </a:r>
                      <a:endParaRPr lang="en-ZA" sz="16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1407021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Grp="1"/>
          </p:cNvSpPr>
          <p:nvPr>
            <p:ph type="title"/>
          </p:nvPr>
        </p:nvSpPr>
        <p:spPr>
          <a:xfrm>
            <a:off x="0" y="0"/>
            <a:ext cx="9144000" cy="681057"/>
          </a:xfrm>
          <a:solidFill>
            <a:schemeClr val="bg1">
              <a:lumMod val="85000"/>
            </a:schemeClr>
          </a:solidFill>
        </p:spPr>
        <p:txBody>
          <a:bodyPr>
            <a:noAutofit/>
          </a:bodyPr>
          <a:lstStyle/>
          <a:p>
            <a:pPr algn="ctr">
              <a:defRPr/>
            </a:pPr>
            <a:r>
              <a:rPr lang="en-US" sz="3200" b="1" cap="all" dirty="0" smtClean="0">
                <a:latin typeface="Times New Roman" pitchFamily="18" charset="0"/>
                <a:cs typeface="Times New Roman" pitchFamily="18" charset="0"/>
              </a:rPr>
              <a:t>MIG EXPENDITURE (cont.)</a:t>
            </a:r>
            <a:endParaRPr lang="en-US" sz="3200" b="1" cap="all" dirty="0">
              <a:latin typeface="Times New Roman" pitchFamily="18" charset="0"/>
              <a:cs typeface="Times New Roman" pitchFamily="18" charset="0"/>
            </a:endParaRPr>
          </a:p>
        </p:txBody>
      </p:sp>
      <p:sp>
        <p:nvSpPr>
          <p:cNvPr id="29698" name="Rectangle 2"/>
          <p:cNvSpPr>
            <a:spLocks noGrp="1" noChangeArrowheads="1"/>
          </p:cNvSpPr>
          <p:nvPr>
            <p:ph idx="1"/>
          </p:nvPr>
        </p:nvSpPr>
        <p:spPr>
          <a:xfrm>
            <a:off x="182880" y="681057"/>
            <a:ext cx="8806375" cy="5403831"/>
          </a:xfrm>
        </p:spPr>
        <p:txBody>
          <a:bodyPr>
            <a:noAutofit/>
          </a:bodyPr>
          <a:lstStyle/>
          <a:p>
            <a:pPr marL="0" indent="0" algn="just" eaLnBrk="1" hangingPunct="1">
              <a:buNone/>
            </a:pPr>
            <a:r>
              <a:rPr lang="en-US" sz="2400" b="1" dirty="0">
                <a:latin typeface="Times New Roman" panose="02020603050405020304" pitchFamily="18" charset="0"/>
                <a:cs typeface="Times New Roman" panose="02020603050405020304" pitchFamily="18" charset="0"/>
              </a:rPr>
              <a:t>5</a:t>
            </a:r>
            <a:r>
              <a:rPr lang="en-US" sz="2400" b="1" dirty="0" smtClean="0">
                <a:latin typeface="Times New Roman" panose="02020603050405020304" pitchFamily="18" charset="0"/>
                <a:cs typeface="Times New Roman" panose="02020603050405020304" pitchFamily="18" charset="0"/>
              </a:rPr>
              <a:t> Municipalities spending less than 20% ( High Risk)</a:t>
            </a: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a:p>
            <a:pPr algn="just" eaLnBrk="1" hangingPunct="1"/>
            <a:endParaRPr lang="en-US" dirty="0" smtClean="0">
              <a:latin typeface="Times New Roman" panose="02020603050405020304" pitchFamily="18" charset="0"/>
              <a:cs typeface="Times New Roman" panose="02020603050405020304" pitchFamily="18" charset="0"/>
            </a:endParaRPr>
          </a:p>
        </p:txBody>
      </p:sp>
      <p:sp>
        <p:nvSpPr>
          <p:cNvPr id="29701" name="Slide Number Placeholder 2"/>
          <p:cNvSpPr>
            <a:spLocks noGrp="1"/>
          </p:cNvSpPr>
          <p:nvPr>
            <p:ph type="sldNum" sz="quarter" idx="12"/>
          </p:nvPr>
        </p:nvSpPr>
        <p:spPr>
          <a:xfrm>
            <a:off x="6847249" y="6028258"/>
            <a:ext cx="20574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nSpc>
                <a:spcPct val="98000"/>
              </a:lnSpc>
              <a:spcBef>
                <a:spcPts val="8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1pPr>
            <a:lvl2pPr>
              <a:lnSpc>
                <a:spcPct val="98000"/>
              </a:lnSpc>
              <a:spcBef>
                <a:spcPts val="7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2pPr>
            <a:lvl3pPr>
              <a:lnSpc>
                <a:spcPct val="98000"/>
              </a:lnSpc>
              <a:spcBef>
                <a:spcPts val="6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3pPr>
            <a:lvl4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4pPr>
            <a:lvl5pPr>
              <a:lnSpc>
                <a:spcPct val="98000"/>
              </a:lnSpc>
              <a:spcBef>
                <a:spcPts val="500"/>
              </a:spcBef>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8000"/>
              </a:lnSpc>
              <a:spcBef>
                <a:spcPts val="500"/>
              </a:spcBef>
              <a:spcAft>
                <a:spcPct val="0"/>
              </a:spcAft>
              <a:buClr>
                <a:srgbClr val="000000"/>
              </a:buClr>
              <a:buSzPct val="100000"/>
              <a:buFont typeface="Times New Roman" panose="02020603050405020304"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Lucida Sans Unicode" panose="020B0602030504020204" pitchFamily="34" charset="0"/>
                <a:cs typeface="Lucida Sans Unicode" panose="020B0602030504020204" pitchFamily="34" charset="0"/>
              </a:defRPr>
            </a:lvl9pPr>
          </a:lstStyle>
          <a:p>
            <a:pPr>
              <a:lnSpc>
                <a:spcPct val="100000"/>
              </a:lnSpc>
              <a:spcBef>
                <a:spcPct val="0"/>
              </a:spcBef>
              <a:buFont typeface="Times New Roman" panose="02020603050405020304" pitchFamily="18" charset="0"/>
              <a:buNone/>
            </a:pPr>
            <a:fld id="{FC203BD2-3848-4CD9-991A-447C04A1C731}" type="slidenum">
              <a:rPr lang="en-GB" sz="1200" b="1">
                <a:solidFill>
                  <a:schemeClr val="tx1"/>
                </a:solidFill>
              </a:rPr>
              <a:pPr>
                <a:lnSpc>
                  <a:spcPct val="100000"/>
                </a:lnSpc>
                <a:spcBef>
                  <a:spcPct val="0"/>
                </a:spcBef>
                <a:buFont typeface="Times New Roman" panose="02020603050405020304" pitchFamily="18" charset="0"/>
                <a:buNone/>
              </a:pPr>
              <a:t>99</a:t>
            </a:fld>
            <a:endParaRPr lang="en-GB" sz="1200" b="1" dirty="0">
              <a:solidFill>
                <a:schemeClr val="tx1"/>
              </a:solidFill>
            </a:endParaRPr>
          </a:p>
        </p:txBody>
      </p:sp>
      <p:pic>
        <p:nvPicPr>
          <p:cNvPr id="29700" name="Picture 6" descr="C:\Documents and Settings\Philda.FSLGH4\Desktop\Design and Branding Materials\Dept LOGOS\logoc3t.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70910" y="5555789"/>
            <a:ext cx="2643188"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p:cNvGraphicFramePr>
            <a:graphicFrameLocks noGrp="1"/>
          </p:cNvGraphicFramePr>
          <p:nvPr>
            <p:extLst/>
          </p:nvPr>
        </p:nvGraphicFramePr>
        <p:xfrm>
          <a:off x="289712" y="1347881"/>
          <a:ext cx="8225638" cy="4170745"/>
        </p:xfrm>
        <a:graphic>
          <a:graphicData uri="http://schemas.openxmlformats.org/drawingml/2006/table">
            <a:tbl>
              <a:tblPr firstRow="1" firstCol="1" bandRow="1">
                <a:tableStyleId>{5C22544A-7EE6-4342-B048-85BDC9FD1C3A}</a:tableStyleId>
              </a:tblPr>
              <a:tblGrid>
                <a:gridCol w="1975426">
                  <a:extLst>
                    <a:ext uri="{9D8B030D-6E8A-4147-A177-3AD203B41FA5}">
                      <a16:colId xmlns:a16="http://schemas.microsoft.com/office/drawing/2014/main" xmlns="" val="20000"/>
                    </a:ext>
                  </a:extLst>
                </a:gridCol>
                <a:gridCol w="6250212">
                  <a:extLst>
                    <a:ext uri="{9D8B030D-6E8A-4147-A177-3AD203B41FA5}">
                      <a16:colId xmlns:a16="http://schemas.microsoft.com/office/drawing/2014/main" xmlns="" val="20001"/>
                    </a:ext>
                  </a:extLst>
                </a:gridCol>
              </a:tblGrid>
              <a:tr h="513145">
                <a:tc>
                  <a:txBody>
                    <a:bodyPr/>
                    <a:lstStyle/>
                    <a:p>
                      <a:pPr algn="ctr">
                        <a:lnSpc>
                          <a:spcPct val="115000"/>
                        </a:lnSpc>
                        <a:spcAft>
                          <a:spcPts val="0"/>
                        </a:spcAft>
                      </a:pPr>
                      <a:r>
                        <a:rPr lang="en-US" sz="1500" b="1" dirty="0">
                          <a:solidFill>
                            <a:schemeClr val="tx1"/>
                          </a:solidFill>
                          <a:effectLst/>
                          <a:latin typeface="Times New Roman" panose="02020603050405020304" pitchFamily="18" charset="0"/>
                          <a:cs typeface="Times New Roman" panose="02020603050405020304" pitchFamily="18" charset="0"/>
                        </a:rPr>
                        <a:t>Municipality  </a:t>
                      </a:r>
                      <a:endParaRPr lang="en-ZA" sz="1500" b="1"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500" b="1" dirty="0">
                          <a:solidFill>
                            <a:schemeClr val="tx1"/>
                          </a:solidFill>
                          <a:effectLst/>
                          <a:latin typeface="Times New Roman" panose="02020603050405020304" pitchFamily="18" charset="0"/>
                          <a:cs typeface="Times New Roman" panose="02020603050405020304" pitchFamily="18" charset="0"/>
                        </a:rPr>
                        <a:t>Reasons for under expenditure forwarded by Municipalities</a:t>
                      </a:r>
                      <a:endParaRPr lang="en-ZA" sz="1500" b="1" dirty="0">
                        <a:solidFill>
                          <a:schemeClr val="tx1"/>
                        </a:solidFill>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83426">
                <a:tc>
                  <a:txBody>
                    <a:bodyPr/>
                    <a:lstStyle/>
                    <a:p>
                      <a:pPr marL="226695" indent="-226695">
                        <a:spcAft>
                          <a:spcPts val="0"/>
                        </a:spcAft>
                      </a:pPr>
                      <a:r>
                        <a:rPr lang="en-US" sz="1500" dirty="0" err="1">
                          <a:solidFill>
                            <a:schemeClr val="tx1"/>
                          </a:solidFill>
                          <a:effectLst/>
                          <a:latin typeface="Times New Roman" panose="02020603050405020304" pitchFamily="18" charset="0"/>
                          <a:ea typeface="Calibri" panose="020F0502020204030204" pitchFamily="34" charset="0"/>
                        </a:rPr>
                        <a:t>Dihlabeng</a:t>
                      </a:r>
                      <a:r>
                        <a:rPr lang="en-US" sz="1500" dirty="0">
                          <a:solidFill>
                            <a:schemeClr val="tx1"/>
                          </a:solidFill>
                          <a:effectLst/>
                          <a:latin typeface="Times New Roman" panose="02020603050405020304" pitchFamily="18" charset="0"/>
                          <a:ea typeface="Calibri" panose="020F0502020204030204" pitchFamily="34" charset="0"/>
                        </a:rPr>
                        <a:t> (8%)</a:t>
                      </a:r>
                      <a:endParaRPr lang="en-ZA" sz="15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500">
                          <a:solidFill>
                            <a:schemeClr val="tx1"/>
                          </a:solidFill>
                          <a:effectLst/>
                          <a:latin typeface="Times New Roman" panose="02020603050405020304" pitchFamily="18" charset="0"/>
                          <a:ea typeface="Calibri" panose="020F0502020204030204" pitchFamily="34" charset="0"/>
                        </a:rPr>
                        <a:t>The low expenditure is due to non-capturing of expenditure on the MIG Management Information System and outstanding Budget Maintenance applications from the Municipality.  A session was held with the Municipality during August 2020 and October 2020 in order to address PMU capacity and MIG MIS capturing challenges.  The Municipality did not receive their September 2020 MIG transfer due to non-compliance on reporting.  </a:t>
                      </a:r>
                      <a:endParaRPr lang="en-ZA" sz="1500">
                        <a:solidFill>
                          <a:schemeClr val="tx1"/>
                        </a:solidFill>
                        <a:effectLst/>
                        <a:latin typeface="Times New Roman" panose="02020603050405020304" pitchFamily="18" charset="0"/>
                        <a:ea typeface="Times New Roman" panose="02020603050405020304" pitchFamily="18" charset="0"/>
                      </a:endParaRPr>
                    </a:p>
                    <a:p>
                      <a:pPr indent="-226695" algn="just">
                        <a:spcAft>
                          <a:spcPts val="0"/>
                        </a:spcAft>
                      </a:pPr>
                      <a:r>
                        <a:rPr lang="en-US" sz="1500">
                          <a:solidFill>
                            <a:schemeClr val="tx1"/>
                          </a:solidFill>
                          <a:effectLst/>
                          <a:latin typeface="Times New Roman" panose="02020603050405020304" pitchFamily="18" charset="0"/>
                          <a:ea typeface="Calibri" panose="020F0502020204030204" pitchFamily="34" charset="0"/>
                        </a:rPr>
                        <a:t>The Maluti-a-Phofung MIG PMU Data Capturer assisted the Municipality during October 2020 to sort out outstanding capturing.  It is expected that expenditure will increase from November 2020 with the further capturing of outstanding expenditure.</a:t>
                      </a:r>
                      <a:endParaRPr lang="en-ZA" sz="150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83426">
                <a:tc>
                  <a:txBody>
                    <a:bodyPr/>
                    <a:lstStyle/>
                    <a:p>
                      <a:pPr marL="226695" indent="-226695">
                        <a:spcAft>
                          <a:spcPts val="0"/>
                        </a:spcAft>
                      </a:pPr>
                      <a:r>
                        <a:rPr lang="en-US" sz="1500">
                          <a:solidFill>
                            <a:schemeClr val="tx1"/>
                          </a:solidFill>
                          <a:effectLst/>
                          <a:latin typeface="Times New Roman" panose="02020603050405020304" pitchFamily="18" charset="0"/>
                          <a:ea typeface="Calibri" panose="020F0502020204030204" pitchFamily="34" charset="0"/>
                        </a:rPr>
                        <a:t>Metsimaholo (3%)</a:t>
                      </a:r>
                      <a:endParaRPr lang="en-ZA" sz="15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226695" algn="just">
                        <a:spcAft>
                          <a:spcPts val="0"/>
                        </a:spcAft>
                      </a:pPr>
                      <a:r>
                        <a:rPr lang="en-US" sz="1500" dirty="0">
                          <a:solidFill>
                            <a:schemeClr val="tx1"/>
                          </a:solidFill>
                          <a:effectLst/>
                          <a:latin typeface="Times New Roman" panose="02020603050405020304" pitchFamily="18" charset="0"/>
                          <a:ea typeface="Calibri" panose="020F0502020204030204" pitchFamily="34" charset="0"/>
                        </a:rPr>
                        <a:t>Cost Reimbursement. The low expenditure is due to the late appointment of service providers.  An intervention meeting was held with the Municipality during October 2020 in order to address the slow performance.  Target dates were set for appointments to be done.  The under expenditure will again be addressed during the November 2020 Provincial MIG Quarterly Review session.</a:t>
                      </a:r>
                      <a:endParaRPr lang="en-ZA" sz="15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15620028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1943</TotalTime>
  <Words>10799</Words>
  <Application>Microsoft Office PowerPoint</Application>
  <PresentationFormat>On-screen Show (4:3)</PresentationFormat>
  <Paragraphs>1885</Paragraphs>
  <Slides>159</Slides>
  <Notes>125</Notes>
  <HiddenSlides>2</HiddenSlides>
  <MMClips>0</MMClips>
  <ScaleCrop>false</ScaleCrop>
  <HeadingPairs>
    <vt:vector size="4" baseType="variant">
      <vt:variant>
        <vt:lpstr>Theme</vt:lpstr>
      </vt:variant>
      <vt:variant>
        <vt:i4>1</vt:i4>
      </vt:variant>
      <vt:variant>
        <vt:lpstr>Slide Titles</vt:lpstr>
      </vt:variant>
      <vt:variant>
        <vt:i4>159</vt:i4>
      </vt:variant>
    </vt:vector>
  </HeadingPairs>
  <TitlesOfParts>
    <vt:vector size="160" baseType="lpstr">
      <vt:lpstr>Office Theme</vt:lpstr>
      <vt:lpstr>JOINT BRIEFING TO THE PORTFOLIO COMMITTEE ON COOPEARTIVE GOVERNANCE AND TRADITIONAL AFFAIRS ON:    STATUS OF ALL MUNICIPALITIES IN THE PROVINCE; STATUS OF MUNICIPALITIES UNDER SECTION 139; MONITORING AND ASSISTANCE PROVIDED TO MUNICIPALITIES   MEC COGTA: T. S. Nxangisa  MEC: Finance: G. Brown 24 November 2020     </vt:lpstr>
      <vt:lpstr>LAYOUT OF PRESENTATION</vt:lpstr>
      <vt:lpstr>Slide 3</vt:lpstr>
      <vt:lpstr>FINANCIAL VIABILITY / SUSTAINABILITY: WHAT DOES IT MEAN?</vt:lpstr>
      <vt:lpstr>FINANCIAL VIABILITY / SUSTAINABILITY: WHAT DOES IT MEAN?</vt:lpstr>
      <vt:lpstr>Pre- and post amalgamation financial position: consolidated and audited afs 2015/16 and 2018/19</vt:lpstr>
      <vt:lpstr>CURRENT ASSETS</vt:lpstr>
      <vt:lpstr>NON-CURRENT ASSETS</vt:lpstr>
      <vt:lpstr>NON-CURRENT ASSETS</vt:lpstr>
      <vt:lpstr>CURRENT LIABILITIES</vt:lpstr>
      <vt:lpstr>CURRENT LIABILITIES</vt:lpstr>
      <vt:lpstr>NON-CURRENT LIABILITIES</vt:lpstr>
      <vt:lpstr>Non-CURRENT LIABILITIES</vt:lpstr>
      <vt:lpstr>TOTAL NET ASSETS</vt:lpstr>
      <vt:lpstr>Total net assets</vt:lpstr>
      <vt:lpstr>SURPLUS / DEFICIT</vt:lpstr>
      <vt:lpstr>GOING CONCERN</vt:lpstr>
      <vt:lpstr>Government grants and subsidies</vt:lpstr>
      <vt:lpstr>Government grants and subsidies</vt:lpstr>
      <vt:lpstr>Government grants and subsidies</vt:lpstr>
      <vt:lpstr>Government grants and subsidies</vt:lpstr>
      <vt:lpstr>Unspent conditional grants</vt:lpstr>
      <vt:lpstr>Unspent conditional grants (cont.)</vt:lpstr>
      <vt:lpstr>MOVEMENT IN MAIN COST DRIVERS</vt:lpstr>
      <vt:lpstr>Movement in Main cost drivers</vt:lpstr>
      <vt:lpstr>Line and distribution losses: water and electricity</vt:lpstr>
      <vt:lpstr>Line and distribution losses: water and electricity</vt:lpstr>
      <vt:lpstr>Line and distribution losses: water and electricity</vt:lpstr>
      <vt:lpstr>SALARIES AND ALLOWANCES VS. EQUITABLE SHARE</vt:lpstr>
      <vt:lpstr>SUPPLY CHAIN MANAGEMENT</vt:lpstr>
      <vt:lpstr>SUPPLY CHAIN MANAGEMENT (cont.)</vt:lpstr>
      <vt:lpstr>EXPENDITURE CLASSIFICATIONS</vt:lpstr>
      <vt:lpstr>EXPENDITURE CLASSIFICATIONS (cont.)</vt:lpstr>
      <vt:lpstr>Consequence management</vt:lpstr>
      <vt:lpstr>Audit outcomes and internal control deficiencies in 2018/19</vt:lpstr>
      <vt:lpstr>Audit outcomes and internal control deficiencies in 2018/19 (cont.)</vt:lpstr>
      <vt:lpstr>Governance and oversight</vt:lpstr>
      <vt:lpstr>CONSUMER DEBTORS AND IMPAIRMENTS</vt:lpstr>
      <vt:lpstr>CONSUMBER DEBTORS AND IMPAIRMENTS (CONT.)</vt:lpstr>
      <vt:lpstr>Consumer DEBTORS AND IMPAIRMENTS (CONT.)</vt:lpstr>
      <vt:lpstr>Trade creditors</vt:lpstr>
      <vt:lpstr>PREDETERMINED OBJECTIVES (2018/19) (CONT.)</vt:lpstr>
      <vt:lpstr>Performance management (2018/19)</vt:lpstr>
      <vt:lpstr>Slide 44</vt:lpstr>
      <vt:lpstr>FIRST LEVEL OF ASSURANCE PROVIDERS </vt:lpstr>
      <vt:lpstr>FIRST LEVEL OF ASSURANCE PROVIDERS (CONT.)</vt:lpstr>
      <vt:lpstr>Second LEVEL OF ASSURANCE PROVIDERS </vt:lpstr>
      <vt:lpstr>Second LEVEL OF ASSURANCE PROVIDERS (cont.) </vt:lpstr>
      <vt:lpstr>third LEVEL OF ASSURANCE PROVIDERS</vt:lpstr>
      <vt:lpstr>third LEVEL OF ASSURANCE PROVIDERS (cont.)</vt:lpstr>
      <vt:lpstr>AUDIT OUTCOMES</vt:lpstr>
      <vt:lpstr>AUDIT OUTCOMES (CONT.)</vt:lpstr>
      <vt:lpstr>AUDIT OUTCOMES (CONT.)</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OVERVIEW OF FINANCIAL POSITION</vt:lpstr>
      <vt:lpstr>Status of performance of municipal budgets as at 30 September 2020</vt:lpstr>
      <vt:lpstr>Status of performance of municipal budgets as at 30 September 2020</vt:lpstr>
      <vt:lpstr>COMPLIANCE</vt:lpstr>
      <vt:lpstr>FINANCIAL PERFORMANCE</vt:lpstr>
      <vt:lpstr>FINANCIAL PERFORMANCE – KEY FINDINGS</vt:lpstr>
      <vt:lpstr>CAPITAL EXPENDITURE</vt:lpstr>
      <vt:lpstr>CAPITAL EXPENDITURE - KEY FINDINGS</vt:lpstr>
      <vt:lpstr>OUTSTANDING DEBTORS</vt:lpstr>
      <vt:lpstr>OUTSTANDING DEBTORS - KEY FINDINGS</vt:lpstr>
      <vt:lpstr>OUTSTANDING CREDITORS</vt:lpstr>
      <vt:lpstr>OUTSTANDING CREDITORS (2)</vt:lpstr>
      <vt:lpstr>OUTSTANDING CREDITORS - KEY FINDINGS</vt:lpstr>
      <vt:lpstr>BULK SERVICES DEBT - ESKOM</vt:lpstr>
      <vt:lpstr>BULK SERVICES DEBT – WATER BOARDS</vt:lpstr>
      <vt:lpstr>OTHER BUDGET RELATED MATTERS</vt:lpstr>
      <vt:lpstr>SUBMISSION OF THE 2019/20 ANNUAL FINANCIAL STATEMENTS</vt:lpstr>
      <vt:lpstr>MIG</vt:lpstr>
      <vt:lpstr>Mig expenditure as at 31 October 2020</vt:lpstr>
      <vt:lpstr>Mig expenditure as at 31 October 2020 (cont.)</vt:lpstr>
      <vt:lpstr>Mig expenditure as at 31 October 2020 (cont.)</vt:lpstr>
      <vt:lpstr>Mig expenditure as at 31 October 2020 (cont.)</vt:lpstr>
      <vt:lpstr>MIG expenditure (cont.)</vt:lpstr>
      <vt:lpstr>MIG EXPENDITURE (cont.)</vt:lpstr>
      <vt:lpstr>MIG EXPENDITURE (cont.)</vt:lpstr>
      <vt:lpstr>MIG EXPENDITURE (cont.)</vt:lpstr>
      <vt:lpstr>MIG EXPENDITURE (cont.)</vt:lpstr>
      <vt:lpstr>MIG EXPENDITURE PER CATEGORY</vt:lpstr>
      <vt:lpstr>MIG EXPENDITURE PER CATEGORY</vt:lpstr>
      <vt:lpstr>TEMPORARY MIG JOB CREATION</vt:lpstr>
      <vt:lpstr>TEMPORARY MIG JOB CREATION (CONT.)</vt:lpstr>
      <vt:lpstr>MUNICIPAL PROPERTY RATES ACT COMPLIANCE (cont.)</vt:lpstr>
      <vt:lpstr>MUNICIPAL PROPERTY RATES ACT COMPLIANCE (cont.)</vt:lpstr>
      <vt:lpstr>Slide 106</vt:lpstr>
      <vt:lpstr>Slide 107</vt:lpstr>
      <vt:lpstr>Operational, financial and institutional challenges</vt:lpstr>
      <vt:lpstr>Operational, financial and institutional challenges (cont.)</vt:lpstr>
      <vt:lpstr>RECOMMENDATIONS</vt:lpstr>
      <vt:lpstr>Slide 111</vt:lpstr>
      <vt:lpstr>REVENUE ENHANCEMENT INTERVENTIONS IMPLEMENTED</vt:lpstr>
      <vt:lpstr>PROGRESS ON INVESTIGATION OF Unauthorised, irregular and fruitless and wasteful expenditure</vt:lpstr>
      <vt:lpstr>Service delivery – water services</vt:lpstr>
      <vt:lpstr>Service delivery – Sanitation services</vt:lpstr>
      <vt:lpstr>Slide 116</vt:lpstr>
      <vt:lpstr>KEY DELIVERABLES OF THE ADMINISTRATION TEAM (TERMS OF REFERENCE)</vt:lpstr>
      <vt:lpstr>Progress report</vt:lpstr>
      <vt:lpstr>Progress report (cont.)</vt:lpstr>
      <vt:lpstr>Slide 120</vt:lpstr>
      <vt:lpstr>COGTA SUPPORT TO MUNICIPALITIES</vt:lpstr>
      <vt:lpstr>MFMA COMPLIANCE AS AT 30 SEPTEMBER 2020</vt:lpstr>
      <vt:lpstr> SUPPORT ON INTERNAL AUDIT &amp; RISK MANAGEMENT  </vt:lpstr>
      <vt:lpstr>SUPPORT ON  REVENUE</vt:lpstr>
      <vt:lpstr> SUPPORT ON BUDGETS  </vt:lpstr>
      <vt:lpstr> SUPPORT ON BUDGETS (CONT.)  </vt:lpstr>
      <vt:lpstr> SUPPORT ON SCM  </vt:lpstr>
      <vt:lpstr>SUPPORT ON ANNUAL FINANCIAL STATEMENTS</vt:lpstr>
      <vt:lpstr> MUNICIPAL RECOVERY SERVICES </vt:lpstr>
      <vt:lpstr> MSCOA &amp; OTHER SUPPORT </vt:lpstr>
      <vt:lpstr>COGTA SUPPORT TO MUNICIPALITIES (CONT.) </vt:lpstr>
      <vt:lpstr>COGTA SUPPORT TO MUNICIPALITIES (CONT.)</vt:lpstr>
      <vt:lpstr>COGTA SUPPORT TO MUNICIPALITIES (CONT.)</vt:lpstr>
      <vt:lpstr>COGTA SUPPORT TO MUNICIPALITIES (CONT.)</vt:lpstr>
      <vt:lpstr>COMPLIANCE AREA: MUNICIPAL INTERGOVERNMENTAL RELATIONS AND PUBLIC PARTICIPATION</vt:lpstr>
      <vt:lpstr>COMPLIANCE AREA: MUNICIPAL INTERGOVERNMENTAL RELATIONS AND PUBLIC PARTICIPATION</vt:lpstr>
      <vt:lpstr>COMPLIANCE AREA: MUNICIPAL PERFORMANCE MONITORING</vt:lpstr>
      <vt:lpstr>COMPLIANC AREA: MUNICIPAL PERFORMANCE MONITORING (CONT.)</vt:lpstr>
      <vt:lpstr>COMPLIANC AREA: MUNICIPAL PERFORMANCE MONITORING (CONT.)</vt:lpstr>
      <vt:lpstr>COMPLIANC AREA: MUNICIPAL PERFORMANCE MONITORING (CONT.)</vt:lpstr>
      <vt:lpstr>COMPLIANCE AREA: MUNICIPAL PERFORMANCE MONITORING</vt:lpstr>
      <vt:lpstr>COMPLIANCE AREA: MUNICIPAL PERFORMANCE MONITORING</vt:lpstr>
      <vt:lpstr>COMPLIANCE AREA: LEGAL SERVICES AND MUNICIPAL POLICY ADVICE</vt:lpstr>
      <vt:lpstr>COMPLIANCE AREA: SPATIAL PLANNING</vt:lpstr>
      <vt:lpstr>COMPLIANCE AREA SPATIAL PLANNING (CONT.)</vt:lpstr>
      <vt:lpstr>COMPLIANCE AREA: SPATIAL PLANNING (CONT.)</vt:lpstr>
      <vt:lpstr>COMPLIANCE AREA SPATIAL PLANNING (CONT.)</vt:lpstr>
      <vt:lpstr>COMPLIANCE AREA: IDP</vt:lpstr>
      <vt:lpstr>COMPLIANCE AREA: IDP (CONT.)</vt:lpstr>
      <vt:lpstr>COMPLIANCE AREA: IDP (CONT.)</vt:lpstr>
      <vt:lpstr>COMPLIANCE AREA: IDP (CONT.)</vt:lpstr>
      <vt:lpstr>COMPLIANCE AREA: LOCAL ECONOMIC DEVELOPMENT</vt:lpstr>
      <vt:lpstr>COMPLIANCE AREA: LOCAL ECONOMIC DEVELOPMENT</vt:lpstr>
      <vt:lpstr>DISTRICT DEVELOPMENT MODEL</vt:lpstr>
      <vt:lpstr>DISTRICT DEVELOPMENT MODEL (CONT.)</vt:lpstr>
      <vt:lpstr>DISTRICT DEVELOPMENT MODEL (CONT.)</vt:lpstr>
      <vt:lpstr>DISTRICT DEVELOPMENT MODEL (CONT.)</vt:lpstr>
      <vt:lpstr>DISTRICT DEVELOPMENT MODEL (CONT.)</vt:lpstr>
      <vt:lpstr>Slide 159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Annatjie</dc:creator>
  <cp:lastModifiedBy>Monique</cp:lastModifiedBy>
  <cp:revision>154</cp:revision>
  <cp:lastPrinted>2019-02-26T07:07:41Z</cp:lastPrinted>
  <dcterms:created xsi:type="dcterms:W3CDTF">2018-05-23T19:16:01Z</dcterms:created>
  <dcterms:modified xsi:type="dcterms:W3CDTF">2020-11-24T08:43:23Z</dcterms:modified>
</cp:coreProperties>
</file>