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24"/>
  </p:notesMasterIdLst>
  <p:sldIdLst>
    <p:sldId id="291" r:id="rId3"/>
    <p:sldId id="265" r:id="rId4"/>
    <p:sldId id="339" r:id="rId5"/>
    <p:sldId id="340" r:id="rId6"/>
    <p:sldId id="321" r:id="rId7"/>
    <p:sldId id="337" r:id="rId8"/>
    <p:sldId id="336" r:id="rId9"/>
    <p:sldId id="338" r:id="rId10"/>
    <p:sldId id="322" r:id="rId11"/>
    <p:sldId id="323" r:id="rId12"/>
    <p:sldId id="333" r:id="rId13"/>
    <p:sldId id="324" r:id="rId14"/>
    <p:sldId id="325" r:id="rId15"/>
    <p:sldId id="326" r:id="rId16"/>
    <p:sldId id="327" r:id="rId17"/>
    <p:sldId id="328" r:id="rId18"/>
    <p:sldId id="329" r:id="rId19"/>
    <p:sldId id="331" r:id="rId20"/>
    <p:sldId id="332" r:id="rId21"/>
    <p:sldId id="334" r:id="rId22"/>
    <p:sldId id="33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9F43BE-BDAE-4229-8D14-C5F5E39D4B39}">
          <p14:sldIdLst/>
        </p14:section>
        <p14:section name="Untitled Section" id="{2976442E-4F1F-4AA4-83B4-7C4DD0EC6FA8}">
          <p14:sldIdLst>
            <p14:sldId id="291"/>
            <p14:sldId id="265"/>
            <p14:sldId id="339"/>
            <p14:sldId id="340"/>
            <p14:sldId id="321"/>
            <p14:sldId id="337"/>
            <p14:sldId id="336"/>
            <p14:sldId id="338"/>
            <p14:sldId id="322"/>
            <p14:sldId id="323"/>
            <p14:sldId id="333"/>
            <p14:sldId id="324"/>
            <p14:sldId id="325"/>
            <p14:sldId id="326"/>
            <p14:sldId id="327"/>
            <p14:sldId id="328"/>
            <p14:sldId id="329"/>
            <p14:sldId id="331"/>
            <p14:sldId id="332"/>
            <p14:sldId id="334"/>
            <p14:sldId id="33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3647" autoAdjust="0"/>
    <p:restoredTop sz="94660"/>
  </p:normalViewPr>
  <p:slideViewPr>
    <p:cSldViewPr snapToGrid="0" snapToObjects="1">
      <p:cViewPr varScale="1">
        <p:scale>
          <a:sx n="63" d="100"/>
          <a:sy n="63" d="100"/>
        </p:scale>
        <p:origin x="88" y="116"/>
      </p:cViewPr>
      <p:guideLst>
        <p:guide orient="horz" pos="2160"/>
        <p:guide pos="3840"/>
      </p:guideLst>
    </p:cSldViewPr>
  </p:slideViewPr>
  <p:notesTextViewPr>
    <p:cViewPr>
      <p:scale>
        <a:sx n="100" d="100"/>
        <a:sy n="100" d="100"/>
      </p:scale>
      <p:origin x="0" y="0"/>
    </p:cViewPr>
  </p:notesTextViewPr>
  <p:sorterViewPr>
    <p:cViewPr>
      <p:scale>
        <a:sx n="36" d="100"/>
        <a:sy n="3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1EB5C-5880-44FE-A3D0-E6073A48A933}" type="doc">
      <dgm:prSet loTypeId="urn:microsoft.com/office/officeart/2005/8/layout/chart3" loCatId="cycle" qsTypeId="urn:microsoft.com/office/officeart/2005/8/quickstyle/simple1" qsCatId="simple" csTypeId="urn:microsoft.com/office/officeart/2005/8/colors/accent1_2" csCatId="accent1" phldr="1"/>
      <dgm:spPr/>
    </dgm:pt>
    <dgm:pt modelId="{F31B5BEB-F64D-4D74-878D-BD195080FC2A}">
      <dgm:prSet phldrT="[Text]" custT="1"/>
      <dgm:spPr>
        <a:xfrm>
          <a:off x="483361" y="689268"/>
          <a:ext cx="4259440" cy="4259440"/>
        </a:xfrm>
        <a:solidFill>
          <a:srgbClr val="FFC000">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Text" lastClr="000000"/>
              </a:solidFill>
              <a:latin typeface="Calibri" panose="020F0502020204030204"/>
              <a:ea typeface="+mn-ea"/>
              <a:cs typeface="+mn-cs"/>
            </a:rPr>
            <a:t>Lobby, Advocate &amp; Represent</a:t>
          </a:r>
          <a:endParaRPr lang="en-ZA" sz="1600" dirty="0">
            <a:solidFill>
              <a:sysClr val="windowText" lastClr="000000"/>
            </a:solidFill>
            <a:latin typeface="Calibri" panose="020F0502020204030204"/>
            <a:ea typeface="+mn-ea"/>
            <a:cs typeface="+mn-cs"/>
          </a:endParaRPr>
        </a:p>
      </dgm:t>
    </dgm:pt>
    <dgm:pt modelId="{689A8642-61FF-49AF-9A2A-AB2076DE2E51}" type="parTrans" cxnId="{1960F643-F495-4183-9129-7CF693397C84}">
      <dgm:prSet/>
      <dgm:spPr/>
      <dgm:t>
        <a:bodyPr/>
        <a:lstStyle/>
        <a:p>
          <a:endParaRPr lang="en-ZA"/>
        </a:p>
      </dgm:t>
    </dgm:pt>
    <dgm:pt modelId="{31C8E853-85BF-4A8B-AD80-0DE0904B860C}" type="sibTrans" cxnId="{1960F643-F495-4183-9129-7CF693397C84}">
      <dgm:prSet/>
      <dgm:spPr/>
      <dgm:t>
        <a:bodyPr/>
        <a:lstStyle/>
        <a:p>
          <a:endParaRPr lang="en-ZA"/>
        </a:p>
      </dgm:t>
    </dgm:pt>
    <dgm:pt modelId="{B1EAFB70-72A3-48DE-82E1-DAB8F02D761E}">
      <dgm:prSet phldrT="[Text]" custT="1"/>
      <dgm:spPr>
        <a:xfrm>
          <a:off x="471128" y="621107"/>
          <a:ext cx="5022136" cy="4400513"/>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Employer Body</a:t>
          </a:r>
          <a:endParaRPr lang="en-ZA" sz="1800" dirty="0">
            <a:solidFill>
              <a:sysClr val="windowText" lastClr="000000"/>
            </a:solidFill>
            <a:latin typeface="Calibri" panose="020F0502020204030204"/>
            <a:ea typeface="+mn-ea"/>
            <a:cs typeface="+mn-cs"/>
          </a:endParaRPr>
        </a:p>
      </dgm:t>
    </dgm:pt>
    <dgm:pt modelId="{5A66EE76-378C-463E-B897-FD8A6EFBEC0B}" type="parTrans" cxnId="{F06143BD-7D86-4CE5-ACB7-7F86B1C96EBA}">
      <dgm:prSet/>
      <dgm:spPr/>
      <dgm:t>
        <a:bodyPr/>
        <a:lstStyle/>
        <a:p>
          <a:endParaRPr lang="en-ZA"/>
        </a:p>
      </dgm:t>
    </dgm:pt>
    <dgm:pt modelId="{1805AAC3-D8CD-4D52-80C3-6A12419D4D07}" type="sibTrans" cxnId="{F06143BD-7D86-4CE5-ACB7-7F86B1C96EBA}">
      <dgm:prSet/>
      <dgm:spPr/>
      <dgm:t>
        <a:bodyPr/>
        <a:lstStyle/>
        <a:p>
          <a:endParaRPr lang="en-ZA"/>
        </a:p>
      </dgm:t>
    </dgm:pt>
    <dgm:pt modelId="{18EC795A-9C30-4BE6-B58D-FADD1B2FDE1A}">
      <dgm:prSet custT="1"/>
      <dgm:spPr>
        <a:xfrm>
          <a:off x="503244" y="693304"/>
          <a:ext cx="4259440" cy="425944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Capacity Building </a:t>
          </a:r>
          <a:endParaRPr lang="en-ZA" sz="1800" b="1" dirty="0">
            <a:solidFill>
              <a:sysClr val="windowText" lastClr="000000"/>
            </a:solidFill>
            <a:latin typeface="Calibri" panose="020F0502020204030204"/>
            <a:ea typeface="+mn-ea"/>
            <a:cs typeface="+mn-cs"/>
          </a:endParaRPr>
        </a:p>
      </dgm:t>
    </dgm:pt>
    <dgm:pt modelId="{CE3EDA11-EAA8-4F3A-810E-AA6C9ED7E630}" type="parTrans" cxnId="{5967668A-E867-4C17-9785-A6CEF657F83D}">
      <dgm:prSet/>
      <dgm:spPr/>
      <dgm:t>
        <a:bodyPr/>
        <a:lstStyle/>
        <a:p>
          <a:endParaRPr lang="en-ZA"/>
        </a:p>
      </dgm:t>
    </dgm:pt>
    <dgm:pt modelId="{4ADAE72F-AE18-4757-B9AA-E1B868428B06}" type="sibTrans" cxnId="{5967668A-E867-4C17-9785-A6CEF657F83D}">
      <dgm:prSet/>
      <dgm:spPr/>
      <dgm:t>
        <a:bodyPr/>
        <a:lstStyle/>
        <a:p>
          <a:endParaRPr lang="en-ZA"/>
        </a:p>
      </dgm:t>
    </dgm:pt>
    <dgm:pt modelId="{8161134C-68FB-4DB8-8DAB-E07823546E55}">
      <dgm:prSet custT="1"/>
      <dgm:spPr>
        <a:xfrm>
          <a:off x="479434" y="681122"/>
          <a:ext cx="4259440" cy="4259440"/>
        </a:xfr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Support &amp; Advice </a:t>
          </a:r>
          <a:endParaRPr lang="en-ZA" sz="1800" b="1" dirty="0">
            <a:solidFill>
              <a:sysClr val="windowText" lastClr="000000"/>
            </a:solidFill>
            <a:latin typeface="Calibri" panose="020F0502020204030204"/>
            <a:ea typeface="+mn-ea"/>
            <a:cs typeface="+mn-cs"/>
          </a:endParaRPr>
        </a:p>
      </dgm:t>
    </dgm:pt>
    <dgm:pt modelId="{9AFE01D4-F18E-477B-97F7-81A836875C4F}" type="parTrans" cxnId="{E6773C5B-6955-4E6D-B158-A2D220AF35E6}">
      <dgm:prSet/>
      <dgm:spPr/>
      <dgm:t>
        <a:bodyPr/>
        <a:lstStyle/>
        <a:p>
          <a:endParaRPr lang="en-ZA"/>
        </a:p>
      </dgm:t>
    </dgm:pt>
    <dgm:pt modelId="{CE9DEBFE-CD8C-4509-8B0A-5A7C1C2876E7}" type="sibTrans" cxnId="{E6773C5B-6955-4E6D-B158-A2D220AF35E6}">
      <dgm:prSet/>
      <dgm:spPr/>
      <dgm:t>
        <a:bodyPr/>
        <a:lstStyle/>
        <a:p>
          <a:endParaRPr lang="en-ZA"/>
        </a:p>
      </dgm:t>
    </dgm:pt>
    <dgm:pt modelId="{0703F53E-9FCE-49C4-8952-34786E60C87B}">
      <dgm:prSet custT="1"/>
      <dgm:spPr>
        <a:xfrm>
          <a:off x="478795" y="685595"/>
          <a:ext cx="4259440" cy="4259440"/>
        </a:xfr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Text" lastClr="000000"/>
              </a:solidFill>
              <a:latin typeface="Calibri" panose="020F0502020204030204"/>
              <a:ea typeface="+mn-ea"/>
              <a:cs typeface="+mn-cs"/>
            </a:rPr>
            <a:t>Knowledge &amp; Information Sharing </a:t>
          </a:r>
          <a:endParaRPr lang="en-ZA" sz="1600" b="1" dirty="0">
            <a:solidFill>
              <a:sysClr val="windowText" lastClr="000000"/>
            </a:solidFill>
            <a:latin typeface="Calibri" panose="020F0502020204030204"/>
            <a:ea typeface="+mn-ea"/>
            <a:cs typeface="+mn-cs"/>
          </a:endParaRPr>
        </a:p>
      </dgm:t>
    </dgm:pt>
    <dgm:pt modelId="{51414A11-E86E-4400-BE61-E86F65A01F49}" type="parTrans" cxnId="{81498D8F-73FF-413D-B1BC-D1EC03055903}">
      <dgm:prSet/>
      <dgm:spPr/>
      <dgm:t>
        <a:bodyPr/>
        <a:lstStyle/>
        <a:p>
          <a:endParaRPr lang="en-ZA"/>
        </a:p>
      </dgm:t>
    </dgm:pt>
    <dgm:pt modelId="{B8D1E6C5-3CAE-418B-B352-D8C76594D317}" type="sibTrans" cxnId="{81498D8F-73FF-413D-B1BC-D1EC03055903}">
      <dgm:prSet/>
      <dgm:spPr/>
      <dgm:t>
        <a:bodyPr/>
        <a:lstStyle/>
        <a:p>
          <a:endParaRPr lang="en-ZA"/>
        </a:p>
      </dgm:t>
    </dgm:pt>
    <dgm:pt modelId="{099BC25E-D08A-487D-876D-F1E3409D12C6}">
      <dgm:prSet custT="1"/>
      <dgm:spPr>
        <a:xfrm>
          <a:off x="467252" y="672731"/>
          <a:ext cx="4259440" cy="4259440"/>
        </a:xfr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Strategic Profiling </a:t>
          </a:r>
          <a:endParaRPr lang="en-ZA" sz="1800" b="1" dirty="0">
            <a:solidFill>
              <a:sysClr val="windowText" lastClr="000000"/>
            </a:solidFill>
            <a:latin typeface="Calibri" panose="020F0502020204030204"/>
            <a:ea typeface="+mn-ea"/>
            <a:cs typeface="+mn-cs"/>
          </a:endParaRPr>
        </a:p>
      </dgm:t>
    </dgm:pt>
    <dgm:pt modelId="{D92CCD4B-725A-49EB-9C44-0DCC2D8D6B8B}" type="parTrans" cxnId="{CD904A94-04FE-49B0-A652-762EEBCF393A}">
      <dgm:prSet/>
      <dgm:spPr/>
      <dgm:t>
        <a:bodyPr/>
        <a:lstStyle/>
        <a:p>
          <a:endParaRPr lang="en-ZA"/>
        </a:p>
      </dgm:t>
    </dgm:pt>
    <dgm:pt modelId="{9EBC25FF-86E2-4A7E-9231-850FFCCA74C1}" type="sibTrans" cxnId="{CD904A94-04FE-49B0-A652-762EEBCF393A}">
      <dgm:prSet/>
      <dgm:spPr/>
      <dgm:t>
        <a:bodyPr/>
        <a:lstStyle/>
        <a:p>
          <a:endParaRPr lang="en-ZA"/>
        </a:p>
      </dgm:t>
    </dgm:pt>
    <dgm:pt modelId="{3F6EF9E8-AE4B-4BFF-B8F8-3B65E791C4D2}" type="pres">
      <dgm:prSet presAssocID="{FEB1EB5C-5880-44FE-A3D0-E6073A48A933}" presName="compositeShape" presStyleCnt="0">
        <dgm:presLayoutVars>
          <dgm:chMax val="7"/>
          <dgm:dir/>
          <dgm:resizeHandles val="exact"/>
        </dgm:presLayoutVars>
      </dgm:prSet>
      <dgm:spPr/>
    </dgm:pt>
    <dgm:pt modelId="{51699C9F-BE13-4703-8891-800968359D21}" type="pres">
      <dgm:prSet presAssocID="{FEB1EB5C-5880-44FE-A3D0-E6073A48A933}" presName="wedge1" presStyleLbl="node1" presStyleIdx="0" presStyleCnt="6" custLinFactNeighborX="-1152" custLinFactNeighborY="3721"/>
      <dgm:spPr>
        <a:prstGeom prst="pie">
          <a:avLst>
            <a:gd name="adj1" fmla="val 16200000"/>
            <a:gd name="adj2" fmla="val 19800000"/>
          </a:avLst>
        </a:prstGeom>
      </dgm:spPr>
      <dgm:t>
        <a:bodyPr/>
        <a:lstStyle/>
        <a:p>
          <a:endParaRPr lang="en-ZA"/>
        </a:p>
      </dgm:t>
    </dgm:pt>
    <dgm:pt modelId="{13F3BE92-0992-4E81-898A-362C36C6AE71}" type="pres">
      <dgm:prSet presAssocID="{FEB1EB5C-5880-44FE-A3D0-E6073A48A933}" presName="wedge1Tx" presStyleLbl="node1" presStyleIdx="0" presStyleCnt="6">
        <dgm:presLayoutVars>
          <dgm:chMax val="0"/>
          <dgm:chPref val="0"/>
          <dgm:bulletEnabled val="1"/>
        </dgm:presLayoutVars>
      </dgm:prSet>
      <dgm:spPr/>
      <dgm:t>
        <a:bodyPr/>
        <a:lstStyle/>
        <a:p>
          <a:endParaRPr lang="en-ZA"/>
        </a:p>
      </dgm:t>
    </dgm:pt>
    <dgm:pt modelId="{614118B8-674F-440E-A900-0E73F4B4BD2E}" type="pres">
      <dgm:prSet presAssocID="{FEB1EB5C-5880-44FE-A3D0-E6073A48A933}" presName="wedge2" presStyleLbl="node1" presStyleIdx="1" presStyleCnt="6" custScaleX="117906" custScaleY="103312" custLinFactNeighborX="10490" custLinFactNeighborY="-1378"/>
      <dgm:spPr>
        <a:prstGeom prst="pie">
          <a:avLst>
            <a:gd name="adj1" fmla="val 19800000"/>
            <a:gd name="adj2" fmla="val 1800000"/>
          </a:avLst>
        </a:prstGeom>
      </dgm:spPr>
      <dgm:t>
        <a:bodyPr/>
        <a:lstStyle/>
        <a:p>
          <a:endParaRPr lang="en-ZA"/>
        </a:p>
      </dgm:t>
    </dgm:pt>
    <dgm:pt modelId="{DB3F430D-7FBE-4F0B-9963-E184632C5087}" type="pres">
      <dgm:prSet presAssocID="{FEB1EB5C-5880-44FE-A3D0-E6073A48A933}" presName="wedge2Tx" presStyleLbl="node1" presStyleIdx="1" presStyleCnt="6">
        <dgm:presLayoutVars>
          <dgm:chMax val="0"/>
          <dgm:chPref val="0"/>
          <dgm:bulletEnabled val="1"/>
        </dgm:presLayoutVars>
      </dgm:prSet>
      <dgm:spPr/>
      <dgm:t>
        <a:bodyPr/>
        <a:lstStyle/>
        <a:p>
          <a:endParaRPr lang="en-ZA"/>
        </a:p>
      </dgm:t>
    </dgm:pt>
    <dgm:pt modelId="{7C14C660-EFD0-4764-A018-C1FC640045B9}" type="pres">
      <dgm:prSet presAssocID="{FEB1EB5C-5880-44FE-A3D0-E6073A48A933}" presName="wedge3" presStyleLbl="node1" presStyleIdx="2" presStyleCnt="6" custLinFactNeighborX="2291" custLinFactNeighborY="-1339"/>
      <dgm:spPr>
        <a:prstGeom prst="pie">
          <a:avLst>
            <a:gd name="adj1" fmla="val 1800000"/>
            <a:gd name="adj2" fmla="val 5400000"/>
          </a:avLst>
        </a:prstGeom>
      </dgm:spPr>
      <dgm:t>
        <a:bodyPr/>
        <a:lstStyle/>
        <a:p>
          <a:endParaRPr lang="en-ZA"/>
        </a:p>
      </dgm:t>
    </dgm:pt>
    <dgm:pt modelId="{167519E1-0D08-4422-9591-00F2B26867DC}" type="pres">
      <dgm:prSet presAssocID="{FEB1EB5C-5880-44FE-A3D0-E6073A48A933}" presName="wedge3Tx" presStyleLbl="node1" presStyleIdx="2" presStyleCnt="6">
        <dgm:presLayoutVars>
          <dgm:chMax val="0"/>
          <dgm:chPref val="0"/>
          <dgm:bulletEnabled val="1"/>
        </dgm:presLayoutVars>
      </dgm:prSet>
      <dgm:spPr/>
      <dgm:t>
        <a:bodyPr/>
        <a:lstStyle/>
        <a:p>
          <a:endParaRPr lang="en-ZA"/>
        </a:p>
      </dgm:t>
    </dgm:pt>
    <dgm:pt modelId="{B1787E13-44F4-4A36-91FF-71C884F7E7AB}" type="pres">
      <dgm:prSet presAssocID="{FEB1EB5C-5880-44FE-A3D0-E6073A48A933}" presName="wedge4" presStyleLbl="node1" presStyleIdx="3" presStyleCnt="6" custLinFactNeighborX="1732" custLinFactNeighborY="-1625"/>
      <dgm:spPr>
        <a:prstGeom prst="pie">
          <a:avLst>
            <a:gd name="adj1" fmla="val 5400000"/>
            <a:gd name="adj2" fmla="val 9000000"/>
          </a:avLst>
        </a:prstGeom>
      </dgm:spPr>
      <dgm:t>
        <a:bodyPr/>
        <a:lstStyle/>
        <a:p>
          <a:endParaRPr lang="en-ZA"/>
        </a:p>
      </dgm:t>
    </dgm:pt>
    <dgm:pt modelId="{760174CB-2ABB-428F-88E8-F6CBC6F70774}" type="pres">
      <dgm:prSet presAssocID="{FEB1EB5C-5880-44FE-A3D0-E6073A48A933}" presName="wedge4Tx" presStyleLbl="node1" presStyleIdx="3" presStyleCnt="6">
        <dgm:presLayoutVars>
          <dgm:chMax val="0"/>
          <dgm:chPref val="0"/>
          <dgm:bulletEnabled val="1"/>
        </dgm:presLayoutVars>
      </dgm:prSet>
      <dgm:spPr/>
      <dgm:t>
        <a:bodyPr/>
        <a:lstStyle/>
        <a:p>
          <a:endParaRPr lang="en-ZA"/>
        </a:p>
      </dgm:t>
    </dgm:pt>
    <dgm:pt modelId="{56B1263F-65DB-4CE5-AF8A-A24CD1842218}" type="pres">
      <dgm:prSet presAssocID="{FEB1EB5C-5880-44FE-A3D0-E6073A48A933}" presName="wedge5" presStyleLbl="node1" presStyleIdx="4" presStyleCnt="6" custLinFactNeighborX="1446" custLinFactNeighborY="-1822"/>
      <dgm:spPr>
        <a:prstGeom prst="pie">
          <a:avLst>
            <a:gd name="adj1" fmla="val 9000000"/>
            <a:gd name="adj2" fmla="val 12600000"/>
          </a:avLst>
        </a:prstGeom>
      </dgm:spPr>
      <dgm:t>
        <a:bodyPr/>
        <a:lstStyle/>
        <a:p>
          <a:endParaRPr lang="en-ZA"/>
        </a:p>
      </dgm:t>
    </dgm:pt>
    <dgm:pt modelId="{D340A2E1-CBC6-44C5-BDD3-C358A7347F52}" type="pres">
      <dgm:prSet presAssocID="{FEB1EB5C-5880-44FE-A3D0-E6073A48A933}" presName="wedge5Tx" presStyleLbl="node1" presStyleIdx="4" presStyleCnt="6">
        <dgm:presLayoutVars>
          <dgm:chMax val="0"/>
          <dgm:chPref val="0"/>
          <dgm:bulletEnabled val="1"/>
        </dgm:presLayoutVars>
      </dgm:prSet>
      <dgm:spPr/>
      <dgm:t>
        <a:bodyPr/>
        <a:lstStyle/>
        <a:p>
          <a:endParaRPr lang="en-ZA"/>
        </a:p>
      </dgm:t>
    </dgm:pt>
    <dgm:pt modelId="{CE58DCB7-97E7-4AFE-B36D-CBC657F4867D}" type="pres">
      <dgm:prSet presAssocID="{FEB1EB5C-5880-44FE-A3D0-E6073A48A933}" presName="wedge6" presStyleLbl="node1" presStyleIdx="5" presStyleCnt="6" custLinFactNeighborX="1717" custLinFactNeighborY="-1520"/>
      <dgm:spPr>
        <a:prstGeom prst="pie">
          <a:avLst>
            <a:gd name="adj1" fmla="val 12600000"/>
            <a:gd name="adj2" fmla="val 16200000"/>
          </a:avLst>
        </a:prstGeom>
      </dgm:spPr>
      <dgm:t>
        <a:bodyPr/>
        <a:lstStyle/>
        <a:p>
          <a:endParaRPr lang="en-ZA"/>
        </a:p>
      </dgm:t>
    </dgm:pt>
    <dgm:pt modelId="{179A3180-286E-400E-87A3-0E16F33AD306}" type="pres">
      <dgm:prSet presAssocID="{FEB1EB5C-5880-44FE-A3D0-E6073A48A933}" presName="wedge6Tx" presStyleLbl="node1" presStyleIdx="5" presStyleCnt="6">
        <dgm:presLayoutVars>
          <dgm:chMax val="0"/>
          <dgm:chPref val="0"/>
          <dgm:bulletEnabled val="1"/>
        </dgm:presLayoutVars>
      </dgm:prSet>
      <dgm:spPr/>
      <dgm:t>
        <a:bodyPr/>
        <a:lstStyle/>
        <a:p>
          <a:endParaRPr lang="en-ZA"/>
        </a:p>
      </dgm:t>
    </dgm:pt>
  </dgm:ptLst>
  <dgm:cxnLst>
    <dgm:cxn modelId="{6A39D467-59E3-4B88-81C0-A18C702C68E1}" type="presOf" srcId="{F31B5BEB-F64D-4D74-878D-BD195080FC2A}" destId="{13F3BE92-0992-4E81-898A-362C36C6AE71}" srcOrd="1" destOrd="0" presId="urn:microsoft.com/office/officeart/2005/8/layout/chart3"/>
    <dgm:cxn modelId="{45130110-0964-41F5-81B8-9992ABCFA718}" type="presOf" srcId="{0703F53E-9FCE-49C4-8952-34786E60C87B}" destId="{179A3180-286E-400E-87A3-0E16F33AD306}" srcOrd="1" destOrd="0" presId="urn:microsoft.com/office/officeart/2005/8/layout/chart3"/>
    <dgm:cxn modelId="{CD904A94-04FE-49B0-A652-762EEBCF393A}" srcId="{FEB1EB5C-5880-44FE-A3D0-E6073A48A933}" destId="{099BC25E-D08A-487D-876D-F1E3409D12C6}" srcOrd="4" destOrd="0" parTransId="{D92CCD4B-725A-49EB-9C44-0DCC2D8D6B8B}" sibTransId="{9EBC25FF-86E2-4A7E-9231-850FFCCA74C1}"/>
    <dgm:cxn modelId="{1960F643-F495-4183-9129-7CF693397C84}" srcId="{FEB1EB5C-5880-44FE-A3D0-E6073A48A933}" destId="{F31B5BEB-F64D-4D74-878D-BD195080FC2A}" srcOrd="0" destOrd="0" parTransId="{689A8642-61FF-49AF-9A2A-AB2076DE2E51}" sibTransId="{31C8E853-85BF-4A8B-AD80-0DE0904B860C}"/>
    <dgm:cxn modelId="{AAFCFE12-4E8E-4D5F-AED0-86A9760CA73D}" type="presOf" srcId="{18EC795A-9C30-4BE6-B58D-FADD1B2FDE1A}" destId="{7C14C660-EFD0-4764-A018-C1FC640045B9}" srcOrd="0" destOrd="0" presId="urn:microsoft.com/office/officeart/2005/8/layout/chart3"/>
    <dgm:cxn modelId="{5967668A-E867-4C17-9785-A6CEF657F83D}" srcId="{FEB1EB5C-5880-44FE-A3D0-E6073A48A933}" destId="{18EC795A-9C30-4BE6-B58D-FADD1B2FDE1A}" srcOrd="2" destOrd="0" parTransId="{CE3EDA11-EAA8-4F3A-810E-AA6C9ED7E630}" sibTransId="{4ADAE72F-AE18-4757-B9AA-E1B868428B06}"/>
    <dgm:cxn modelId="{81498D8F-73FF-413D-B1BC-D1EC03055903}" srcId="{FEB1EB5C-5880-44FE-A3D0-E6073A48A933}" destId="{0703F53E-9FCE-49C4-8952-34786E60C87B}" srcOrd="5" destOrd="0" parTransId="{51414A11-E86E-4400-BE61-E86F65A01F49}" sibTransId="{B8D1E6C5-3CAE-418B-B352-D8C76594D317}"/>
    <dgm:cxn modelId="{A9915FD5-1F48-4404-A18B-B25E2D54DF2B}" type="presOf" srcId="{8161134C-68FB-4DB8-8DAB-E07823546E55}" destId="{760174CB-2ABB-428F-88E8-F6CBC6F70774}" srcOrd="1" destOrd="0" presId="urn:microsoft.com/office/officeart/2005/8/layout/chart3"/>
    <dgm:cxn modelId="{E6773C5B-6955-4E6D-B158-A2D220AF35E6}" srcId="{FEB1EB5C-5880-44FE-A3D0-E6073A48A933}" destId="{8161134C-68FB-4DB8-8DAB-E07823546E55}" srcOrd="3" destOrd="0" parTransId="{9AFE01D4-F18E-477B-97F7-81A836875C4F}" sibTransId="{CE9DEBFE-CD8C-4509-8B0A-5A7C1C2876E7}"/>
    <dgm:cxn modelId="{72C636A8-ABBE-4649-86A6-275DDE8ADA60}" type="presOf" srcId="{18EC795A-9C30-4BE6-B58D-FADD1B2FDE1A}" destId="{167519E1-0D08-4422-9591-00F2B26867DC}" srcOrd="1" destOrd="0" presId="urn:microsoft.com/office/officeart/2005/8/layout/chart3"/>
    <dgm:cxn modelId="{F06143BD-7D86-4CE5-ACB7-7F86B1C96EBA}" srcId="{FEB1EB5C-5880-44FE-A3D0-E6073A48A933}" destId="{B1EAFB70-72A3-48DE-82E1-DAB8F02D761E}" srcOrd="1" destOrd="0" parTransId="{5A66EE76-378C-463E-B897-FD8A6EFBEC0B}" sibTransId="{1805AAC3-D8CD-4D52-80C3-6A12419D4D07}"/>
    <dgm:cxn modelId="{0CCAA373-1C57-45F0-B406-C28C9CC3C055}" type="presOf" srcId="{B1EAFB70-72A3-48DE-82E1-DAB8F02D761E}" destId="{DB3F430D-7FBE-4F0B-9963-E184632C5087}" srcOrd="1" destOrd="0" presId="urn:microsoft.com/office/officeart/2005/8/layout/chart3"/>
    <dgm:cxn modelId="{FBD198AC-4110-4F2A-B4F0-A1C38D322684}" type="presOf" srcId="{0703F53E-9FCE-49C4-8952-34786E60C87B}" destId="{CE58DCB7-97E7-4AFE-B36D-CBC657F4867D}" srcOrd="0" destOrd="0" presId="urn:microsoft.com/office/officeart/2005/8/layout/chart3"/>
    <dgm:cxn modelId="{C12D051B-02D0-445C-A500-B4B78BED5A60}" type="presOf" srcId="{099BC25E-D08A-487D-876D-F1E3409D12C6}" destId="{D340A2E1-CBC6-44C5-BDD3-C358A7347F52}" srcOrd="1" destOrd="0" presId="urn:microsoft.com/office/officeart/2005/8/layout/chart3"/>
    <dgm:cxn modelId="{F0D8E6D7-DC5B-4A7A-B8FA-F206532DDEE2}" type="presOf" srcId="{F31B5BEB-F64D-4D74-878D-BD195080FC2A}" destId="{51699C9F-BE13-4703-8891-800968359D21}" srcOrd="0" destOrd="0" presId="urn:microsoft.com/office/officeart/2005/8/layout/chart3"/>
    <dgm:cxn modelId="{800C1CA3-F548-420A-954F-82387378AE46}" type="presOf" srcId="{099BC25E-D08A-487D-876D-F1E3409D12C6}" destId="{56B1263F-65DB-4CE5-AF8A-A24CD1842218}" srcOrd="0" destOrd="0" presId="urn:microsoft.com/office/officeart/2005/8/layout/chart3"/>
    <dgm:cxn modelId="{A5C2F629-BBE1-4C13-85A8-706B736FF135}" type="presOf" srcId="{8161134C-68FB-4DB8-8DAB-E07823546E55}" destId="{B1787E13-44F4-4A36-91FF-71C884F7E7AB}" srcOrd="0" destOrd="0" presId="urn:microsoft.com/office/officeart/2005/8/layout/chart3"/>
    <dgm:cxn modelId="{41AFE793-73CE-4DBE-8CFE-DAC33D21F3A6}" type="presOf" srcId="{FEB1EB5C-5880-44FE-A3D0-E6073A48A933}" destId="{3F6EF9E8-AE4B-4BFF-B8F8-3B65E791C4D2}" srcOrd="0" destOrd="0" presId="urn:microsoft.com/office/officeart/2005/8/layout/chart3"/>
    <dgm:cxn modelId="{885A6AA5-7299-4E39-BC11-C5FF90A94727}" type="presOf" srcId="{B1EAFB70-72A3-48DE-82E1-DAB8F02D761E}" destId="{614118B8-674F-440E-A900-0E73F4B4BD2E}" srcOrd="0" destOrd="0" presId="urn:microsoft.com/office/officeart/2005/8/layout/chart3"/>
    <dgm:cxn modelId="{02E2F249-C362-4A45-AEBF-0B062328178D}" type="presParOf" srcId="{3F6EF9E8-AE4B-4BFF-B8F8-3B65E791C4D2}" destId="{51699C9F-BE13-4703-8891-800968359D21}" srcOrd="0" destOrd="0" presId="urn:microsoft.com/office/officeart/2005/8/layout/chart3"/>
    <dgm:cxn modelId="{9F0B1F9F-B453-4443-80C3-BBF8029C16EC}" type="presParOf" srcId="{3F6EF9E8-AE4B-4BFF-B8F8-3B65E791C4D2}" destId="{13F3BE92-0992-4E81-898A-362C36C6AE71}" srcOrd="1" destOrd="0" presId="urn:microsoft.com/office/officeart/2005/8/layout/chart3"/>
    <dgm:cxn modelId="{5DA06E35-EA17-406B-BB2B-52302D83A0FF}" type="presParOf" srcId="{3F6EF9E8-AE4B-4BFF-B8F8-3B65E791C4D2}" destId="{614118B8-674F-440E-A900-0E73F4B4BD2E}" srcOrd="2" destOrd="0" presId="urn:microsoft.com/office/officeart/2005/8/layout/chart3"/>
    <dgm:cxn modelId="{1DF15A11-4D74-4524-A2A8-2509FCDBD47A}" type="presParOf" srcId="{3F6EF9E8-AE4B-4BFF-B8F8-3B65E791C4D2}" destId="{DB3F430D-7FBE-4F0B-9963-E184632C5087}" srcOrd="3" destOrd="0" presId="urn:microsoft.com/office/officeart/2005/8/layout/chart3"/>
    <dgm:cxn modelId="{32A71776-5AD9-41D2-A409-B66FEB3D35EE}" type="presParOf" srcId="{3F6EF9E8-AE4B-4BFF-B8F8-3B65E791C4D2}" destId="{7C14C660-EFD0-4764-A018-C1FC640045B9}" srcOrd="4" destOrd="0" presId="urn:microsoft.com/office/officeart/2005/8/layout/chart3"/>
    <dgm:cxn modelId="{D85685BE-D699-47C1-9BF3-30DB5B100C65}" type="presParOf" srcId="{3F6EF9E8-AE4B-4BFF-B8F8-3B65E791C4D2}" destId="{167519E1-0D08-4422-9591-00F2B26867DC}" srcOrd="5" destOrd="0" presId="urn:microsoft.com/office/officeart/2005/8/layout/chart3"/>
    <dgm:cxn modelId="{01A10FAD-165C-4113-8AD6-A68AABBB1879}" type="presParOf" srcId="{3F6EF9E8-AE4B-4BFF-B8F8-3B65E791C4D2}" destId="{B1787E13-44F4-4A36-91FF-71C884F7E7AB}" srcOrd="6" destOrd="0" presId="urn:microsoft.com/office/officeart/2005/8/layout/chart3"/>
    <dgm:cxn modelId="{08AAF23C-B7FE-450B-A507-8F89CD54F4E2}" type="presParOf" srcId="{3F6EF9E8-AE4B-4BFF-B8F8-3B65E791C4D2}" destId="{760174CB-2ABB-428F-88E8-F6CBC6F70774}" srcOrd="7" destOrd="0" presId="urn:microsoft.com/office/officeart/2005/8/layout/chart3"/>
    <dgm:cxn modelId="{BDBD91BD-A35A-4908-A460-A6790BCC9D3B}" type="presParOf" srcId="{3F6EF9E8-AE4B-4BFF-B8F8-3B65E791C4D2}" destId="{56B1263F-65DB-4CE5-AF8A-A24CD1842218}" srcOrd="8" destOrd="0" presId="urn:microsoft.com/office/officeart/2005/8/layout/chart3"/>
    <dgm:cxn modelId="{3F3B0D8A-06E6-41ED-8988-9D56CBE1E059}" type="presParOf" srcId="{3F6EF9E8-AE4B-4BFF-B8F8-3B65E791C4D2}" destId="{D340A2E1-CBC6-44C5-BDD3-C358A7347F52}" srcOrd="9" destOrd="0" presId="urn:microsoft.com/office/officeart/2005/8/layout/chart3"/>
    <dgm:cxn modelId="{3DF59EB9-9F3D-4405-B46D-202D8530B5A4}" type="presParOf" srcId="{3F6EF9E8-AE4B-4BFF-B8F8-3B65E791C4D2}" destId="{CE58DCB7-97E7-4AFE-B36D-CBC657F4867D}" srcOrd="10" destOrd="0" presId="urn:microsoft.com/office/officeart/2005/8/layout/chart3"/>
    <dgm:cxn modelId="{80A8884F-ADF3-45F5-BB4F-8FA1524AECAA}" type="presParOf" srcId="{3F6EF9E8-AE4B-4BFF-B8F8-3B65E791C4D2}" destId="{179A3180-286E-400E-87A3-0E16F33AD306}"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B1EB5C-5880-44FE-A3D0-E6073A48A933}" type="doc">
      <dgm:prSet loTypeId="urn:microsoft.com/office/officeart/2005/8/layout/chart3" loCatId="cycle" qsTypeId="urn:microsoft.com/office/officeart/2005/8/quickstyle/simple1" qsCatId="simple" csTypeId="urn:microsoft.com/office/officeart/2005/8/colors/accent1_2" csCatId="accent1" phldr="1"/>
      <dgm:spPr/>
    </dgm:pt>
    <dgm:pt modelId="{F31B5BEB-F64D-4D74-878D-BD195080FC2A}">
      <dgm:prSet phldrT="[Text]" custT="1"/>
      <dgm:spPr>
        <a:xfrm>
          <a:off x="549330" y="463763"/>
          <a:ext cx="4713316" cy="4713316"/>
        </a:xfrm>
        <a:solidFill>
          <a:srgbClr val="FFC000">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Text" lastClr="000000"/>
              </a:solidFill>
              <a:latin typeface="Calibri" panose="020F0502020204030204"/>
              <a:ea typeface="+mn-ea"/>
              <a:cs typeface="+mn-cs"/>
            </a:rPr>
            <a:t>Lobby, Advocate &amp; Represent</a:t>
          </a:r>
          <a:endParaRPr lang="en-ZA" sz="1600" dirty="0">
            <a:solidFill>
              <a:sysClr val="windowText" lastClr="000000"/>
            </a:solidFill>
            <a:latin typeface="Calibri" panose="020F0502020204030204"/>
            <a:ea typeface="+mn-ea"/>
            <a:cs typeface="+mn-cs"/>
          </a:endParaRPr>
        </a:p>
      </dgm:t>
    </dgm:pt>
    <dgm:pt modelId="{689A8642-61FF-49AF-9A2A-AB2076DE2E51}" type="parTrans" cxnId="{1960F643-F495-4183-9129-7CF693397C84}">
      <dgm:prSet/>
      <dgm:spPr/>
      <dgm:t>
        <a:bodyPr/>
        <a:lstStyle/>
        <a:p>
          <a:endParaRPr lang="en-ZA"/>
        </a:p>
      </dgm:t>
    </dgm:pt>
    <dgm:pt modelId="{31C8E853-85BF-4A8B-AD80-0DE0904B860C}" type="sibTrans" cxnId="{1960F643-F495-4183-9129-7CF693397C84}">
      <dgm:prSet/>
      <dgm:spPr/>
      <dgm:t>
        <a:bodyPr/>
        <a:lstStyle/>
        <a:p>
          <a:endParaRPr lang="en-ZA"/>
        </a:p>
      </dgm:t>
    </dgm:pt>
    <dgm:pt modelId="{B1EAFB70-72A3-48DE-82E1-DAB8F02D761E}">
      <dgm:prSet phldrT="[Text]" custT="1"/>
      <dgm:spPr>
        <a:xfrm>
          <a:off x="527852" y="387914"/>
          <a:ext cx="4746922" cy="4869421"/>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r>
            <a:rPr lang="en-ZA" sz="1900" b="1" dirty="0" smtClean="0">
              <a:solidFill>
                <a:sysClr val="windowText" lastClr="000000"/>
              </a:solidFill>
              <a:latin typeface="Calibri" panose="020F0502020204030204"/>
              <a:ea typeface="+mn-ea"/>
              <a:cs typeface="+mn-cs"/>
            </a:rPr>
            <a:t>Employer Body</a:t>
          </a:r>
          <a:endParaRPr lang="en-ZA" sz="1900" dirty="0">
            <a:solidFill>
              <a:sysClr val="windowText" lastClr="000000"/>
            </a:solidFill>
            <a:latin typeface="Calibri" panose="020F0502020204030204"/>
            <a:ea typeface="+mn-ea"/>
            <a:cs typeface="+mn-cs"/>
          </a:endParaRPr>
        </a:p>
      </dgm:t>
    </dgm:pt>
    <dgm:pt modelId="{5A66EE76-378C-463E-B897-FD8A6EFBEC0B}" type="parTrans" cxnId="{F06143BD-7D86-4CE5-ACB7-7F86B1C96EBA}">
      <dgm:prSet/>
      <dgm:spPr/>
      <dgm:t>
        <a:bodyPr/>
        <a:lstStyle/>
        <a:p>
          <a:endParaRPr lang="en-ZA"/>
        </a:p>
      </dgm:t>
    </dgm:pt>
    <dgm:pt modelId="{1805AAC3-D8CD-4D52-80C3-6A12419D4D07}" type="sibTrans" cxnId="{F06143BD-7D86-4CE5-ACB7-7F86B1C96EBA}">
      <dgm:prSet/>
      <dgm:spPr/>
      <dgm:t>
        <a:bodyPr/>
        <a:lstStyle/>
        <a:p>
          <a:endParaRPr lang="en-ZA"/>
        </a:p>
      </dgm:t>
    </dgm:pt>
    <dgm:pt modelId="{18EC795A-9C30-4BE6-B58D-FADD1B2FDE1A}">
      <dgm:prSet custT="1"/>
      <dgm:spPr>
        <a:xfrm>
          <a:off x="779190" y="788358"/>
          <a:ext cx="4713316" cy="471331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2000" b="1" dirty="0" smtClean="0">
              <a:solidFill>
                <a:sysClr val="windowText" lastClr="000000"/>
              </a:solidFill>
              <a:latin typeface="Calibri" panose="020F0502020204030204"/>
              <a:ea typeface="+mn-ea"/>
              <a:cs typeface="+mn-cs"/>
            </a:rPr>
            <a:t>Capacity Building </a:t>
          </a:r>
          <a:endParaRPr lang="en-ZA" sz="2000" b="1" dirty="0">
            <a:solidFill>
              <a:sysClr val="windowText" lastClr="000000"/>
            </a:solidFill>
            <a:latin typeface="Calibri" panose="020F0502020204030204"/>
            <a:ea typeface="+mn-ea"/>
            <a:cs typeface="+mn-cs"/>
          </a:endParaRPr>
        </a:p>
      </dgm:t>
    </dgm:pt>
    <dgm:pt modelId="{CE3EDA11-EAA8-4F3A-810E-AA6C9ED7E630}" type="parTrans" cxnId="{5967668A-E867-4C17-9785-A6CEF657F83D}">
      <dgm:prSet/>
      <dgm:spPr/>
      <dgm:t>
        <a:bodyPr/>
        <a:lstStyle/>
        <a:p>
          <a:endParaRPr lang="en-ZA"/>
        </a:p>
      </dgm:t>
    </dgm:pt>
    <dgm:pt modelId="{4ADAE72F-AE18-4757-B9AA-E1B868428B06}" type="sibTrans" cxnId="{5967668A-E867-4C17-9785-A6CEF657F83D}">
      <dgm:prSet/>
      <dgm:spPr/>
      <dgm:t>
        <a:bodyPr/>
        <a:lstStyle/>
        <a:p>
          <a:endParaRPr lang="en-ZA"/>
        </a:p>
      </dgm:t>
    </dgm:pt>
    <dgm:pt modelId="{8161134C-68FB-4DB8-8DAB-E07823546E55}">
      <dgm:prSet custT="1"/>
      <dgm:spPr>
        <a:xfrm>
          <a:off x="544985" y="454749"/>
          <a:ext cx="4713316" cy="4713316"/>
        </a:xfr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2000" b="1" dirty="0" smtClean="0">
              <a:solidFill>
                <a:sysClr val="windowText" lastClr="000000"/>
              </a:solidFill>
              <a:latin typeface="Calibri" panose="020F0502020204030204"/>
              <a:ea typeface="+mn-ea"/>
              <a:cs typeface="+mn-cs"/>
            </a:rPr>
            <a:t>Support &amp; Advice</a:t>
          </a:r>
          <a:r>
            <a:rPr lang="en-ZA" sz="1900" b="1" dirty="0" smtClean="0">
              <a:solidFill>
                <a:sysClr val="windowText" lastClr="000000"/>
              </a:solidFill>
              <a:latin typeface="Calibri" panose="020F0502020204030204"/>
              <a:ea typeface="+mn-ea"/>
              <a:cs typeface="+mn-cs"/>
            </a:rPr>
            <a:t> </a:t>
          </a:r>
          <a:endParaRPr lang="en-ZA" sz="1900" b="1" dirty="0">
            <a:solidFill>
              <a:sysClr val="windowText" lastClr="000000"/>
            </a:solidFill>
            <a:latin typeface="Calibri" panose="020F0502020204030204"/>
            <a:ea typeface="+mn-ea"/>
            <a:cs typeface="+mn-cs"/>
          </a:endParaRPr>
        </a:p>
      </dgm:t>
    </dgm:pt>
    <dgm:pt modelId="{9AFE01D4-F18E-477B-97F7-81A836875C4F}" type="parTrans" cxnId="{E6773C5B-6955-4E6D-B158-A2D220AF35E6}">
      <dgm:prSet/>
      <dgm:spPr/>
      <dgm:t>
        <a:bodyPr/>
        <a:lstStyle/>
        <a:p>
          <a:endParaRPr lang="en-ZA"/>
        </a:p>
      </dgm:t>
    </dgm:pt>
    <dgm:pt modelId="{CE9DEBFE-CD8C-4509-8B0A-5A7C1C2876E7}" type="sibTrans" cxnId="{E6773C5B-6955-4E6D-B158-A2D220AF35E6}">
      <dgm:prSet/>
      <dgm:spPr/>
      <dgm:t>
        <a:bodyPr/>
        <a:lstStyle/>
        <a:p>
          <a:endParaRPr lang="en-ZA"/>
        </a:p>
      </dgm:t>
    </dgm:pt>
    <dgm:pt modelId="{0703F53E-9FCE-49C4-8952-34786E60C87B}">
      <dgm:prSet custT="1"/>
      <dgm:spPr>
        <a:xfrm>
          <a:off x="544278" y="459698"/>
          <a:ext cx="4713316" cy="4713316"/>
        </a:xfr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Text" lastClr="000000"/>
              </a:solidFill>
              <a:latin typeface="Calibri" panose="020F0502020204030204"/>
              <a:ea typeface="+mn-ea"/>
              <a:cs typeface="+mn-cs"/>
            </a:rPr>
            <a:t>Knowledge &amp; Information Sharing </a:t>
          </a:r>
          <a:endParaRPr lang="en-ZA" sz="1600" b="1" dirty="0">
            <a:solidFill>
              <a:sysClr val="windowText" lastClr="000000"/>
            </a:solidFill>
            <a:latin typeface="Calibri" panose="020F0502020204030204"/>
            <a:ea typeface="+mn-ea"/>
            <a:cs typeface="+mn-cs"/>
          </a:endParaRPr>
        </a:p>
      </dgm:t>
    </dgm:pt>
    <dgm:pt modelId="{51414A11-E86E-4400-BE61-E86F65A01F49}" type="parTrans" cxnId="{81498D8F-73FF-413D-B1BC-D1EC03055903}">
      <dgm:prSet/>
      <dgm:spPr/>
      <dgm:t>
        <a:bodyPr/>
        <a:lstStyle/>
        <a:p>
          <a:endParaRPr lang="en-ZA"/>
        </a:p>
      </dgm:t>
    </dgm:pt>
    <dgm:pt modelId="{B8D1E6C5-3CAE-418B-B352-D8C76594D317}" type="sibTrans" cxnId="{81498D8F-73FF-413D-B1BC-D1EC03055903}">
      <dgm:prSet/>
      <dgm:spPr/>
      <dgm:t>
        <a:bodyPr/>
        <a:lstStyle/>
        <a:p>
          <a:endParaRPr lang="en-ZA"/>
        </a:p>
      </dgm:t>
    </dgm:pt>
    <dgm:pt modelId="{099BC25E-D08A-487D-876D-F1E3409D12C6}">
      <dgm:prSet custT="1"/>
      <dgm:spPr>
        <a:xfrm>
          <a:off x="531505" y="445464"/>
          <a:ext cx="4713316" cy="4713316"/>
        </a:xfr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2000" b="1" dirty="0" smtClean="0">
              <a:solidFill>
                <a:sysClr val="windowText" lastClr="000000"/>
              </a:solidFill>
              <a:latin typeface="Calibri" panose="020F0502020204030204"/>
              <a:ea typeface="+mn-ea"/>
              <a:cs typeface="+mn-cs"/>
            </a:rPr>
            <a:t>Strategic Profiling </a:t>
          </a:r>
          <a:endParaRPr lang="en-ZA" sz="1900" b="1" dirty="0">
            <a:solidFill>
              <a:sysClr val="windowText" lastClr="000000"/>
            </a:solidFill>
            <a:latin typeface="Calibri" panose="020F0502020204030204"/>
            <a:ea typeface="+mn-ea"/>
            <a:cs typeface="+mn-cs"/>
          </a:endParaRPr>
        </a:p>
      </dgm:t>
    </dgm:pt>
    <dgm:pt modelId="{D92CCD4B-725A-49EB-9C44-0DCC2D8D6B8B}" type="parTrans" cxnId="{CD904A94-04FE-49B0-A652-762EEBCF393A}">
      <dgm:prSet/>
      <dgm:spPr/>
      <dgm:t>
        <a:bodyPr/>
        <a:lstStyle/>
        <a:p>
          <a:endParaRPr lang="en-ZA"/>
        </a:p>
      </dgm:t>
    </dgm:pt>
    <dgm:pt modelId="{9EBC25FF-86E2-4A7E-9231-850FFCCA74C1}" type="sibTrans" cxnId="{CD904A94-04FE-49B0-A652-762EEBCF393A}">
      <dgm:prSet/>
      <dgm:spPr/>
      <dgm:t>
        <a:bodyPr/>
        <a:lstStyle/>
        <a:p>
          <a:endParaRPr lang="en-ZA"/>
        </a:p>
      </dgm:t>
    </dgm:pt>
    <dgm:pt modelId="{3F6EF9E8-AE4B-4BFF-B8F8-3B65E791C4D2}" type="pres">
      <dgm:prSet presAssocID="{FEB1EB5C-5880-44FE-A3D0-E6073A48A933}" presName="compositeShape" presStyleCnt="0">
        <dgm:presLayoutVars>
          <dgm:chMax val="7"/>
          <dgm:dir/>
          <dgm:resizeHandles val="exact"/>
        </dgm:presLayoutVars>
      </dgm:prSet>
      <dgm:spPr/>
    </dgm:pt>
    <dgm:pt modelId="{51699C9F-BE13-4703-8891-800968359D21}" type="pres">
      <dgm:prSet presAssocID="{FEB1EB5C-5880-44FE-A3D0-E6073A48A933}" presName="wedge1" presStyleLbl="node1" presStyleIdx="0" presStyleCnt="6" custLinFactNeighborX="-1152" custLinFactNeighborY="3721"/>
      <dgm:spPr>
        <a:prstGeom prst="pie">
          <a:avLst>
            <a:gd name="adj1" fmla="val 16200000"/>
            <a:gd name="adj2" fmla="val 19800000"/>
          </a:avLst>
        </a:prstGeom>
      </dgm:spPr>
      <dgm:t>
        <a:bodyPr/>
        <a:lstStyle/>
        <a:p>
          <a:endParaRPr lang="en-ZA"/>
        </a:p>
      </dgm:t>
    </dgm:pt>
    <dgm:pt modelId="{13F3BE92-0992-4E81-898A-362C36C6AE71}" type="pres">
      <dgm:prSet presAssocID="{FEB1EB5C-5880-44FE-A3D0-E6073A48A933}" presName="wedge1Tx" presStyleLbl="node1" presStyleIdx="0" presStyleCnt="6">
        <dgm:presLayoutVars>
          <dgm:chMax val="0"/>
          <dgm:chPref val="0"/>
          <dgm:bulletEnabled val="1"/>
        </dgm:presLayoutVars>
      </dgm:prSet>
      <dgm:spPr/>
      <dgm:t>
        <a:bodyPr/>
        <a:lstStyle/>
        <a:p>
          <a:endParaRPr lang="en-ZA"/>
        </a:p>
      </dgm:t>
    </dgm:pt>
    <dgm:pt modelId="{614118B8-674F-440E-A900-0E73F4B4BD2E}" type="pres">
      <dgm:prSet presAssocID="{FEB1EB5C-5880-44FE-A3D0-E6073A48A933}" presName="wedge2" presStyleLbl="node1" presStyleIdx="1" presStyleCnt="6" custScaleX="100658" custScaleY="103312" custLinFactNeighborX="1725" custLinFactNeighborY="-1387"/>
      <dgm:spPr>
        <a:prstGeom prst="pie">
          <a:avLst>
            <a:gd name="adj1" fmla="val 19800000"/>
            <a:gd name="adj2" fmla="val 1800000"/>
          </a:avLst>
        </a:prstGeom>
      </dgm:spPr>
      <dgm:t>
        <a:bodyPr/>
        <a:lstStyle/>
        <a:p>
          <a:endParaRPr lang="en-ZA"/>
        </a:p>
      </dgm:t>
    </dgm:pt>
    <dgm:pt modelId="{DB3F430D-7FBE-4F0B-9963-E184632C5087}" type="pres">
      <dgm:prSet presAssocID="{FEB1EB5C-5880-44FE-A3D0-E6073A48A933}" presName="wedge2Tx" presStyleLbl="node1" presStyleIdx="1" presStyleCnt="6">
        <dgm:presLayoutVars>
          <dgm:chMax val="0"/>
          <dgm:chPref val="0"/>
          <dgm:bulletEnabled val="1"/>
        </dgm:presLayoutVars>
      </dgm:prSet>
      <dgm:spPr/>
      <dgm:t>
        <a:bodyPr/>
        <a:lstStyle/>
        <a:p>
          <a:endParaRPr lang="en-ZA"/>
        </a:p>
      </dgm:t>
    </dgm:pt>
    <dgm:pt modelId="{7C14C660-EFD0-4764-A018-C1FC640045B9}" type="pres">
      <dgm:prSet presAssocID="{FEB1EB5C-5880-44FE-A3D0-E6073A48A933}" presName="wedge3" presStyleLbl="node1" presStyleIdx="2" presStyleCnt="6" custLinFactNeighborX="6701" custLinFactNeighborY="5453"/>
      <dgm:spPr>
        <a:prstGeom prst="pie">
          <a:avLst>
            <a:gd name="adj1" fmla="val 1800000"/>
            <a:gd name="adj2" fmla="val 5400000"/>
          </a:avLst>
        </a:prstGeom>
      </dgm:spPr>
      <dgm:t>
        <a:bodyPr/>
        <a:lstStyle/>
        <a:p>
          <a:endParaRPr lang="en-ZA"/>
        </a:p>
      </dgm:t>
    </dgm:pt>
    <dgm:pt modelId="{167519E1-0D08-4422-9591-00F2B26867DC}" type="pres">
      <dgm:prSet presAssocID="{FEB1EB5C-5880-44FE-A3D0-E6073A48A933}" presName="wedge3Tx" presStyleLbl="node1" presStyleIdx="2" presStyleCnt="6">
        <dgm:presLayoutVars>
          <dgm:chMax val="0"/>
          <dgm:chPref val="0"/>
          <dgm:bulletEnabled val="1"/>
        </dgm:presLayoutVars>
      </dgm:prSet>
      <dgm:spPr/>
      <dgm:t>
        <a:bodyPr/>
        <a:lstStyle/>
        <a:p>
          <a:endParaRPr lang="en-ZA"/>
        </a:p>
      </dgm:t>
    </dgm:pt>
    <dgm:pt modelId="{B1787E13-44F4-4A36-91FF-71C884F7E7AB}" type="pres">
      <dgm:prSet presAssocID="{FEB1EB5C-5880-44FE-A3D0-E6073A48A933}" presName="wedge4" presStyleLbl="node1" presStyleIdx="3" presStyleCnt="6" custLinFactNeighborX="1732" custLinFactNeighborY="-1625"/>
      <dgm:spPr>
        <a:prstGeom prst="pie">
          <a:avLst>
            <a:gd name="adj1" fmla="val 5400000"/>
            <a:gd name="adj2" fmla="val 9000000"/>
          </a:avLst>
        </a:prstGeom>
      </dgm:spPr>
      <dgm:t>
        <a:bodyPr/>
        <a:lstStyle/>
        <a:p>
          <a:endParaRPr lang="en-ZA"/>
        </a:p>
      </dgm:t>
    </dgm:pt>
    <dgm:pt modelId="{760174CB-2ABB-428F-88E8-F6CBC6F70774}" type="pres">
      <dgm:prSet presAssocID="{FEB1EB5C-5880-44FE-A3D0-E6073A48A933}" presName="wedge4Tx" presStyleLbl="node1" presStyleIdx="3" presStyleCnt="6">
        <dgm:presLayoutVars>
          <dgm:chMax val="0"/>
          <dgm:chPref val="0"/>
          <dgm:bulletEnabled val="1"/>
        </dgm:presLayoutVars>
      </dgm:prSet>
      <dgm:spPr/>
      <dgm:t>
        <a:bodyPr/>
        <a:lstStyle/>
        <a:p>
          <a:endParaRPr lang="en-ZA"/>
        </a:p>
      </dgm:t>
    </dgm:pt>
    <dgm:pt modelId="{56B1263F-65DB-4CE5-AF8A-A24CD1842218}" type="pres">
      <dgm:prSet presAssocID="{FEB1EB5C-5880-44FE-A3D0-E6073A48A933}" presName="wedge5" presStyleLbl="node1" presStyleIdx="4" presStyleCnt="6" custScaleX="99832" custLinFactNeighborX="1446" custLinFactNeighborY="-1822"/>
      <dgm:spPr>
        <a:prstGeom prst="pie">
          <a:avLst>
            <a:gd name="adj1" fmla="val 9000000"/>
            <a:gd name="adj2" fmla="val 12600000"/>
          </a:avLst>
        </a:prstGeom>
      </dgm:spPr>
      <dgm:t>
        <a:bodyPr/>
        <a:lstStyle/>
        <a:p>
          <a:endParaRPr lang="en-ZA"/>
        </a:p>
      </dgm:t>
    </dgm:pt>
    <dgm:pt modelId="{D340A2E1-CBC6-44C5-BDD3-C358A7347F52}" type="pres">
      <dgm:prSet presAssocID="{FEB1EB5C-5880-44FE-A3D0-E6073A48A933}" presName="wedge5Tx" presStyleLbl="node1" presStyleIdx="4" presStyleCnt="6">
        <dgm:presLayoutVars>
          <dgm:chMax val="0"/>
          <dgm:chPref val="0"/>
          <dgm:bulletEnabled val="1"/>
        </dgm:presLayoutVars>
      </dgm:prSet>
      <dgm:spPr/>
      <dgm:t>
        <a:bodyPr/>
        <a:lstStyle/>
        <a:p>
          <a:endParaRPr lang="en-ZA"/>
        </a:p>
      </dgm:t>
    </dgm:pt>
    <dgm:pt modelId="{CE58DCB7-97E7-4AFE-B36D-CBC657F4867D}" type="pres">
      <dgm:prSet presAssocID="{FEB1EB5C-5880-44FE-A3D0-E6073A48A933}" presName="wedge6" presStyleLbl="node1" presStyleIdx="5" presStyleCnt="6" custLinFactNeighborX="1717" custLinFactNeighborY="-1520"/>
      <dgm:spPr>
        <a:prstGeom prst="pie">
          <a:avLst>
            <a:gd name="adj1" fmla="val 12600000"/>
            <a:gd name="adj2" fmla="val 16200000"/>
          </a:avLst>
        </a:prstGeom>
      </dgm:spPr>
      <dgm:t>
        <a:bodyPr/>
        <a:lstStyle/>
        <a:p>
          <a:endParaRPr lang="en-ZA"/>
        </a:p>
      </dgm:t>
    </dgm:pt>
    <dgm:pt modelId="{179A3180-286E-400E-87A3-0E16F33AD306}" type="pres">
      <dgm:prSet presAssocID="{FEB1EB5C-5880-44FE-A3D0-E6073A48A933}" presName="wedge6Tx" presStyleLbl="node1" presStyleIdx="5" presStyleCnt="6">
        <dgm:presLayoutVars>
          <dgm:chMax val="0"/>
          <dgm:chPref val="0"/>
          <dgm:bulletEnabled val="1"/>
        </dgm:presLayoutVars>
      </dgm:prSet>
      <dgm:spPr/>
      <dgm:t>
        <a:bodyPr/>
        <a:lstStyle/>
        <a:p>
          <a:endParaRPr lang="en-ZA"/>
        </a:p>
      </dgm:t>
    </dgm:pt>
  </dgm:ptLst>
  <dgm:cxnLst>
    <dgm:cxn modelId="{03D0A1CC-0E54-4921-B31B-631A5F82BC22}" type="presOf" srcId="{18EC795A-9C30-4BE6-B58D-FADD1B2FDE1A}" destId="{167519E1-0D08-4422-9591-00F2B26867DC}" srcOrd="1" destOrd="0" presId="urn:microsoft.com/office/officeart/2005/8/layout/chart3"/>
    <dgm:cxn modelId="{E20DD072-9A2E-44D7-A779-3C5F04CEFBB8}" type="presOf" srcId="{099BC25E-D08A-487D-876D-F1E3409D12C6}" destId="{D340A2E1-CBC6-44C5-BDD3-C358A7347F52}" srcOrd="1" destOrd="0" presId="urn:microsoft.com/office/officeart/2005/8/layout/chart3"/>
    <dgm:cxn modelId="{00C02CE6-D057-4C25-9FE5-C4ED816E33E7}" type="presOf" srcId="{B1EAFB70-72A3-48DE-82E1-DAB8F02D761E}" destId="{614118B8-674F-440E-A900-0E73F4B4BD2E}" srcOrd="0" destOrd="0" presId="urn:microsoft.com/office/officeart/2005/8/layout/chart3"/>
    <dgm:cxn modelId="{9E8BA8EE-EEE3-4A4A-A9B3-FDD14CED0958}" type="presOf" srcId="{8161134C-68FB-4DB8-8DAB-E07823546E55}" destId="{760174CB-2ABB-428F-88E8-F6CBC6F70774}" srcOrd="1" destOrd="0" presId="urn:microsoft.com/office/officeart/2005/8/layout/chart3"/>
    <dgm:cxn modelId="{CD904A94-04FE-49B0-A652-762EEBCF393A}" srcId="{FEB1EB5C-5880-44FE-A3D0-E6073A48A933}" destId="{099BC25E-D08A-487D-876D-F1E3409D12C6}" srcOrd="4" destOrd="0" parTransId="{D92CCD4B-725A-49EB-9C44-0DCC2D8D6B8B}" sibTransId="{9EBC25FF-86E2-4A7E-9231-850FFCCA74C1}"/>
    <dgm:cxn modelId="{B521A2E8-B4E2-4663-84B4-08276B5DF5DF}" type="presOf" srcId="{0703F53E-9FCE-49C4-8952-34786E60C87B}" destId="{179A3180-286E-400E-87A3-0E16F33AD306}" srcOrd="1" destOrd="0" presId="urn:microsoft.com/office/officeart/2005/8/layout/chart3"/>
    <dgm:cxn modelId="{6A6778B1-15C6-479D-86F0-4ED4C248EBA1}" type="presOf" srcId="{18EC795A-9C30-4BE6-B58D-FADD1B2FDE1A}" destId="{7C14C660-EFD0-4764-A018-C1FC640045B9}" srcOrd="0" destOrd="0" presId="urn:microsoft.com/office/officeart/2005/8/layout/chart3"/>
    <dgm:cxn modelId="{1960F643-F495-4183-9129-7CF693397C84}" srcId="{FEB1EB5C-5880-44FE-A3D0-E6073A48A933}" destId="{F31B5BEB-F64D-4D74-878D-BD195080FC2A}" srcOrd="0" destOrd="0" parTransId="{689A8642-61FF-49AF-9A2A-AB2076DE2E51}" sibTransId="{31C8E853-85BF-4A8B-AD80-0DE0904B860C}"/>
    <dgm:cxn modelId="{60D8415E-DFC3-489F-B45F-744A0BBB74F6}" type="presOf" srcId="{F31B5BEB-F64D-4D74-878D-BD195080FC2A}" destId="{13F3BE92-0992-4E81-898A-362C36C6AE71}" srcOrd="1" destOrd="0" presId="urn:microsoft.com/office/officeart/2005/8/layout/chart3"/>
    <dgm:cxn modelId="{8FF4C5C3-CEED-41DC-80A4-57A1F1791532}" type="presOf" srcId="{8161134C-68FB-4DB8-8DAB-E07823546E55}" destId="{B1787E13-44F4-4A36-91FF-71C884F7E7AB}" srcOrd="0" destOrd="0" presId="urn:microsoft.com/office/officeart/2005/8/layout/chart3"/>
    <dgm:cxn modelId="{5967668A-E867-4C17-9785-A6CEF657F83D}" srcId="{FEB1EB5C-5880-44FE-A3D0-E6073A48A933}" destId="{18EC795A-9C30-4BE6-B58D-FADD1B2FDE1A}" srcOrd="2" destOrd="0" parTransId="{CE3EDA11-EAA8-4F3A-810E-AA6C9ED7E630}" sibTransId="{4ADAE72F-AE18-4757-B9AA-E1B868428B06}"/>
    <dgm:cxn modelId="{81498D8F-73FF-413D-B1BC-D1EC03055903}" srcId="{FEB1EB5C-5880-44FE-A3D0-E6073A48A933}" destId="{0703F53E-9FCE-49C4-8952-34786E60C87B}" srcOrd="5" destOrd="0" parTransId="{51414A11-E86E-4400-BE61-E86F65A01F49}" sibTransId="{B8D1E6C5-3CAE-418B-B352-D8C76594D317}"/>
    <dgm:cxn modelId="{E6773C5B-6955-4E6D-B158-A2D220AF35E6}" srcId="{FEB1EB5C-5880-44FE-A3D0-E6073A48A933}" destId="{8161134C-68FB-4DB8-8DAB-E07823546E55}" srcOrd="3" destOrd="0" parTransId="{9AFE01D4-F18E-477B-97F7-81A836875C4F}" sibTransId="{CE9DEBFE-CD8C-4509-8B0A-5A7C1C2876E7}"/>
    <dgm:cxn modelId="{12C684F4-7322-4844-A3BF-BB52563066AD}" type="presOf" srcId="{0703F53E-9FCE-49C4-8952-34786E60C87B}" destId="{CE58DCB7-97E7-4AFE-B36D-CBC657F4867D}" srcOrd="0" destOrd="0" presId="urn:microsoft.com/office/officeart/2005/8/layout/chart3"/>
    <dgm:cxn modelId="{F06143BD-7D86-4CE5-ACB7-7F86B1C96EBA}" srcId="{FEB1EB5C-5880-44FE-A3D0-E6073A48A933}" destId="{B1EAFB70-72A3-48DE-82E1-DAB8F02D761E}" srcOrd="1" destOrd="0" parTransId="{5A66EE76-378C-463E-B897-FD8A6EFBEC0B}" sibTransId="{1805AAC3-D8CD-4D52-80C3-6A12419D4D07}"/>
    <dgm:cxn modelId="{58E88B28-5AD7-489B-9CF8-976DA5BB5BB4}" type="presOf" srcId="{099BC25E-D08A-487D-876D-F1E3409D12C6}" destId="{56B1263F-65DB-4CE5-AF8A-A24CD1842218}" srcOrd="0" destOrd="0" presId="urn:microsoft.com/office/officeart/2005/8/layout/chart3"/>
    <dgm:cxn modelId="{6811F653-FCBA-491B-9CEB-1C0D41006807}" type="presOf" srcId="{F31B5BEB-F64D-4D74-878D-BD195080FC2A}" destId="{51699C9F-BE13-4703-8891-800968359D21}" srcOrd="0" destOrd="0" presId="urn:microsoft.com/office/officeart/2005/8/layout/chart3"/>
    <dgm:cxn modelId="{FF2A5970-4112-463A-8422-33FEBB9B55DF}" type="presOf" srcId="{B1EAFB70-72A3-48DE-82E1-DAB8F02D761E}" destId="{DB3F430D-7FBE-4F0B-9963-E184632C5087}" srcOrd="1" destOrd="0" presId="urn:microsoft.com/office/officeart/2005/8/layout/chart3"/>
    <dgm:cxn modelId="{0FAA7B46-A533-478B-8B77-7B5671243EAF}" type="presOf" srcId="{FEB1EB5C-5880-44FE-A3D0-E6073A48A933}" destId="{3F6EF9E8-AE4B-4BFF-B8F8-3B65E791C4D2}" srcOrd="0" destOrd="0" presId="urn:microsoft.com/office/officeart/2005/8/layout/chart3"/>
    <dgm:cxn modelId="{0DEB9A40-34F2-407A-947E-E17D885E7228}" type="presParOf" srcId="{3F6EF9E8-AE4B-4BFF-B8F8-3B65E791C4D2}" destId="{51699C9F-BE13-4703-8891-800968359D21}" srcOrd="0" destOrd="0" presId="urn:microsoft.com/office/officeart/2005/8/layout/chart3"/>
    <dgm:cxn modelId="{DBE26A1C-D985-4214-A409-1E12504303AD}" type="presParOf" srcId="{3F6EF9E8-AE4B-4BFF-B8F8-3B65E791C4D2}" destId="{13F3BE92-0992-4E81-898A-362C36C6AE71}" srcOrd="1" destOrd="0" presId="urn:microsoft.com/office/officeart/2005/8/layout/chart3"/>
    <dgm:cxn modelId="{F6B7C3AC-010D-4EF1-BF22-9A613F625D4C}" type="presParOf" srcId="{3F6EF9E8-AE4B-4BFF-B8F8-3B65E791C4D2}" destId="{614118B8-674F-440E-A900-0E73F4B4BD2E}" srcOrd="2" destOrd="0" presId="urn:microsoft.com/office/officeart/2005/8/layout/chart3"/>
    <dgm:cxn modelId="{4319BE25-C4CD-4163-9092-C2E04A5C6F6B}" type="presParOf" srcId="{3F6EF9E8-AE4B-4BFF-B8F8-3B65E791C4D2}" destId="{DB3F430D-7FBE-4F0B-9963-E184632C5087}" srcOrd="3" destOrd="0" presId="urn:microsoft.com/office/officeart/2005/8/layout/chart3"/>
    <dgm:cxn modelId="{347A5F22-7A3B-4994-A872-7D08B7688FA3}" type="presParOf" srcId="{3F6EF9E8-AE4B-4BFF-B8F8-3B65E791C4D2}" destId="{7C14C660-EFD0-4764-A018-C1FC640045B9}" srcOrd="4" destOrd="0" presId="urn:microsoft.com/office/officeart/2005/8/layout/chart3"/>
    <dgm:cxn modelId="{0AF66CC6-8F88-4081-9B28-CA7977FD54D5}" type="presParOf" srcId="{3F6EF9E8-AE4B-4BFF-B8F8-3B65E791C4D2}" destId="{167519E1-0D08-4422-9591-00F2B26867DC}" srcOrd="5" destOrd="0" presId="urn:microsoft.com/office/officeart/2005/8/layout/chart3"/>
    <dgm:cxn modelId="{F1AACBF5-60A7-4B36-99A2-AD1C2C023B31}" type="presParOf" srcId="{3F6EF9E8-AE4B-4BFF-B8F8-3B65E791C4D2}" destId="{B1787E13-44F4-4A36-91FF-71C884F7E7AB}" srcOrd="6" destOrd="0" presId="urn:microsoft.com/office/officeart/2005/8/layout/chart3"/>
    <dgm:cxn modelId="{AF23C295-C165-485D-8867-FE880A2F88DC}" type="presParOf" srcId="{3F6EF9E8-AE4B-4BFF-B8F8-3B65E791C4D2}" destId="{760174CB-2ABB-428F-88E8-F6CBC6F70774}" srcOrd="7" destOrd="0" presId="urn:microsoft.com/office/officeart/2005/8/layout/chart3"/>
    <dgm:cxn modelId="{1E97532D-5939-4D79-871E-E53B56119925}" type="presParOf" srcId="{3F6EF9E8-AE4B-4BFF-B8F8-3B65E791C4D2}" destId="{56B1263F-65DB-4CE5-AF8A-A24CD1842218}" srcOrd="8" destOrd="0" presId="urn:microsoft.com/office/officeart/2005/8/layout/chart3"/>
    <dgm:cxn modelId="{4A3B3891-EBF4-423D-9877-05E011D648A3}" type="presParOf" srcId="{3F6EF9E8-AE4B-4BFF-B8F8-3B65E791C4D2}" destId="{D340A2E1-CBC6-44C5-BDD3-C358A7347F52}" srcOrd="9" destOrd="0" presId="urn:microsoft.com/office/officeart/2005/8/layout/chart3"/>
    <dgm:cxn modelId="{84DE2A89-D1DA-489B-8867-60469B7ABF2D}" type="presParOf" srcId="{3F6EF9E8-AE4B-4BFF-B8F8-3B65E791C4D2}" destId="{CE58DCB7-97E7-4AFE-B36D-CBC657F4867D}" srcOrd="10" destOrd="0" presId="urn:microsoft.com/office/officeart/2005/8/layout/chart3"/>
    <dgm:cxn modelId="{70189954-B517-4DDB-A04B-69E447820229}" type="presParOf" srcId="{3F6EF9E8-AE4B-4BFF-B8F8-3B65E791C4D2}" destId="{179A3180-286E-400E-87A3-0E16F33AD306}"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1EB5C-5880-44FE-A3D0-E6073A48A933}" type="doc">
      <dgm:prSet loTypeId="urn:microsoft.com/office/officeart/2005/8/layout/chart3" loCatId="cycle" qsTypeId="urn:microsoft.com/office/officeart/2005/8/quickstyle/simple1" qsCatId="simple" csTypeId="urn:microsoft.com/office/officeart/2005/8/colors/accent1_2" csCatId="accent1" phldr="1"/>
      <dgm:spPr/>
    </dgm:pt>
    <dgm:pt modelId="{F31B5BEB-F64D-4D74-878D-BD195080FC2A}">
      <dgm:prSet phldrT="[Text]" custT="1"/>
      <dgm:spPr>
        <a:xfrm>
          <a:off x="549330" y="463763"/>
          <a:ext cx="4713316" cy="4713316"/>
        </a:xfrm>
        <a:solidFill>
          <a:srgbClr val="FFC000">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Text" lastClr="000000"/>
              </a:solidFill>
              <a:latin typeface="Calibri" panose="020F0502020204030204"/>
              <a:ea typeface="+mn-ea"/>
              <a:cs typeface="+mn-cs"/>
            </a:rPr>
            <a:t>Lobby, Advocate &amp; Represent</a:t>
          </a:r>
          <a:endParaRPr lang="en-ZA" sz="1600" dirty="0">
            <a:solidFill>
              <a:sysClr val="windowText" lastClr="000000"/>
            </a:solidFill>
            <a:latin typeface="Calibri" panose="020F0502020204030204"/>
            <a:ea typeface="+mn-ea"/>
            <a:cs typeface="+mn-cs"/>
          </a:endParaRPr>
        </a:p>
      </dgm:t>
    </dgm:pt>
    <dgm:pt modelId="{689A8642-61FF-49AF-9A2A-AB2076DE2E51}" type="parTrans" cxnId="{1960F643-F495-4183-9129-7CF693397C84}">
      <dgm:prSet/>
      <dgm:spPr/>
      <dgm:t>
        <a:bodyPr/>
        <a:lstStyle/>
        <a:p>
          <a:endParaRPr lang="en-ZA"/>
        </a:p>
      </dgm:t>
    </dgm:pt>
    <dgm:pt modelId="{31C8E853-85BF-4A8B-AD80-0DE0904B860C}" type="sibTrans" cxnId="{1960F643-F495-4183-9129-7CF693397C84}">
      <dgm:prSet/>
      <dgm:spPr/>
      <dgm:t>
        <a:bodyPr/>
        <a:lstStyle/>
        <a:p>
          <a:endParaRPr lang="en-ZA"/>
        </a:p>
      </dgm:t>
    </dgm:pt>
    <dgm:pt modelId="{B1EAFB70-72A3-48DE-82E1-DAB8F02D761E}">
      <dgm:prSet phldrT="[Text]" custT="1"/>
      <dgm:spPr>
        <a:xfrm>
          <a:off x="527852" y="387914"/>
          <a:ext cx="4746922" cy="4869421"/>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r>
            <a:rPr lang="en-ZA" sz="1900" b="1" dirty="0" smtClean="0">
              <a:solidFill>
                <a:sysClr val="windowText" lastClr="000000"/>
              </a:solidFill>
              <a:latin typeface="Calibri" panose="020F0502020204030204"/>
              <a:ea typeface="+mn-ea"/>
              <a:cs typeface="+mn-cs"/>
            </a:rPr>
            <a:t>Employer Body</a:t>
          </a:r>
          <a:endParaRPr lang="en-ZA" sz="1900" dirty="0">
            <a:solidFill>
              <a:sysClr val="windowText" lastClr="000000"/>
            </a:solidFill>
            <a:latin typeface="Calibri" panose="020F0502020204030204"/>
            <a:ea typeface="+mn-ea"/>
            <a:cs typeface="+mn-cs"/>
          </a:endParaRPr>
        </a:p>
      </dgm:t>
    </dgm:pt>
    <dgm:pt modelId="{5A66EE76-378C-463E-B897-FD8A6EFBEC0B}" type="parTrans" cxnId="{F06143BD-7D86-4CE5-ACB7-7F86B1C96EBA}">
      <dgm:prSet/>
      <dgm:spPr/>
      <dgm:t>
        <a:bodyPr/>
        <a:lstStyle/>
        <a:p>
          <a:endParaRPr lang="en-ZA"/>
        </a:p>
      </dgm:t>
    </dgm:pt>
    <dgm:pt modelId="{1805AAC3-D8CD-4D52-80C3-6A12419D4D07}" type="sibTrans" cxnId="{F06143BD-7D86-4CE5-ACB7-7F86B1C96EBA}">
      <dgm:prSet/>
      <dgm:spPr/>
      <dgm:t>
        <a:bodyPr/>
        <a:lstStyle/>
        <a:p>
          <a:endParaRPr lang="en-ZA"/>
        </a:p>
      </dgm:t>
    </dgm:pt>
    <dgm:pt modelId="{18EC795A-9C30-4BE6-B58D-FADD1B2FDE1A}">
      <dgm:prSet custT="1"/>
      <dgm:spPr>
        <a:xfrm>
          <a:off x="779190" y="788358"/>
          <a:ext cx="4713316" cy="471331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2000" b="1" dirty="0" smtClean="0">
              <a:solidFill>
                <a:sysClr val="windowText" lastClr="000000"/>
              </a:solidFill>
              <a:latin typeface="Calibri" panose="020F0502020204030204"/>
              <a:ea typeface="+mn-ea"/>
              <a:cs typeface="+mn-cs"/>
            </a:rPr>
            <a:t>Capacity Building </a:t>
          </a:r>
          <a:endParaRPr lang="en-ZA" sz="2000" b="1" dirty="0">
            <a:solidFill>
              <a:sysClr val="windowText" lastClr="000000"/>
            </a:solidFill>
            <a:latin typeface="Calibri" panose="020F0502020204030204"/>
            <a:ea typeface="+mn-ea"/>
            <a:cs typeface="+mn-cs"/>
          </a:endParaRPr>
        </a:p>
      </dgm:t>
    </dgm:pt>
    <dgm:pt modelId="{CE3EDA11-EAA8-4F3A-810E-AA6C9ED7E630}" type="parTrans" cxnId="{5967668A-E867-4C17-9785-A6CEF657F83D}">
      <dgm:prSet/>
      <dgm:spPr/>
      <dgm:t>
        <a:bodyPr/>
        <a:lstStyle/>
        <a:p>
          <a:endParaRPr lang="en-ZA"/>
        </a:p>
      </dgm:t>
    </dgm:pt>
    <dgm:pt modelId="{4ADAE72F-AE18-4757-B9AA-E1B868428B06}" type="sibTrans" cxnId="{5967668A-E867-4C17-9785-A6CEF657F83D}">
      <dgm:prSet/>
      <dgm:spPr/>
      <dgm:t>
        <a:bodyPr/>
        <a:lstStyle/>
        <a:p>
          <a:endParaRPr lang="en-ZA"/>
        </a:p>
      </dgm:t>
    </dgm:pt>
    <dgm:pt modelId="{8161134C-68FB-4DB8-8DAB-E07823546E55}">
      <dgm:prSet custT="1"/>
      <dgm:spPr>
        <a:xfrm>
          <a:off x="544985" y="454749"/>
          <a:ext cx="4713316" cy="4713316"/>
        </a:xfr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2000" b="1" dirty="0" smtClean="0">
              <a:solidFill>
                <a:sysClr val="windowText" lastClr="000000"/>
              </a:solidFill>
              <a:latin typeface="Calibri" panose="020F0502020204030204"/>
              <a:ea typeface="+mn-ea"/>
              <a:cs typeface="+mn-cs"/>
            </a:rPr>
            <a:t>Support &amp; Advice</a:t>
          </a:r>
          <a:r>
            <a:rPr lang="en-ZA" sz="1900" b="1" dirty="0" smtClean="0">
              <a:solidFill>
                <a:sysClr val="windowText" lastClr="000000"/>
              </a:solidFill>
              <a:latin typeface="Calibri" panose="020F0502020204030204"/>
              <a:ea typeface="+mn-ea"/>
              <a:cs typeface="+mn-cs"/>
            </a:rPr>
            <a:t> </a:t>
          </a:r>
          <a:endParaRPr lang="en-ZA" sz="1900" b="1" dirty="0">
            <a:solidFill>
              <a:sysClr val="windowText" lastClr="000000"/>
            </a:solidFill>
            <a:latin typeface="Calibri" panose="020F0502020204030204"/>
            <a:ea typeface="+mn-ea"/>
            <a:cs typeface="+mn-cs"/>
          </a:endParaRPr>
        </a:p>
      </dgm:t>
    </dgm:pt>
    <dgm:pt modelId="{9AFE01D4-F18E-477B-97F7-81A836875C4F}" type="parTrans" cxnId="{E6773C5B-6955-4E6D-B158-A2D220AF35E6}">
      <dgm:prSet/>
      <dgm:spPr/>
      <dgm:t>
        <a:bodyPr/>
        <a:lstStyle/>
        <a:p>
          <a:endParaRPr lang="en-ZA"/>
        </a:p>
      </dgm:t>
    </dgm:pt>
    <dgm:pt modelId="{CE9DEBFE-CD8C-4509-8B0A-5A7C1C2876E7}" type="sibTrans" cxnId="{E6773C5B-6955-4E6D-B158-A2D220AF35E6}">
      <dgm:prSet/>
      <dgm:spPr/>
      <dgm:t>
        <a:bodyPr/>
        <a:lstStyle/>
        <a:p>
          <a:endParaRPr lang="en-ZA"/>
        </a:p>
      </dgm:t>
    </dgm:pt>
    <dgm:pt modelId="{0703F53E-9FCE-49C4-8952-34786E60C87B}">
      <dgm:prSet custT="1"/>
      <dgm:spPr>
        <a:xfrm>
          <a:off x="544278" y="459698"/>
          <a:ext cx="4713316" cy="4713316"/>
        </a:xfr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Text" lastClr="000000"/>
              </a:solidFill>
              <a:latin typeface="Calibri" panose="020F0502020204030204"/>
              <a:ea typeface="+mn-ea"/>
              <a:cs typeface="+mn-cs"/>
            </a:rPr>
            <a:t>Knowledge &amp; Information Sharing </a:t>
          </a:r>
          <a:endParaRPr lang="en-ZA" sz="1600" b="1" dirty="0">
            <a:solidFill>
              <a:sysClr val="windowText" lastClr="000000"/>
            </a:solidFill>
            <a:latin typeface="Calibri" panose="020F0502020204030204"/>
            <a:ea typeface="+mn-ea"/>
            <a:cs typeface="+mn-cs"/>
          </a:endParaRPr>
        </a:p>
      </dgm:t>
    </dgm:pt>
    <dgm:pt modelId="{51414A11-E86E-4400-BE61-E86F65A01F49}" type="parTrans" cxnId="{81498D8F-73FF-413D-B1BC-D1EC03055903}">
      <dgm:prSet/>
      <dgm:spPr/>
      <dgm:t>
        <a:bodyPr/>
        <a:lstStyle/>
        <a:p>
          <a:endParaRPr lang="en-ZA"/>
        </a:p>
      </dgm:t>
    </dgm:pt>
    <dgm:pt modelId="{B8D1E6C5-3CAE-418B-B352-D8C76594D317}" type="sibTrans" cxnId="{81498D8F-73FF-413D-B1BC-D1EC03055903}">
      <dgm:prSet/>
      <dgm:spPr/>
      <dgm:t>
        <a:bodyPr/>
        <a:lstStyle/>
        <a:p>
          <a:endParaRPr lang="en-ZA"/>
        </a:p>
      </dgm:t>
    </dgm:pt>
    <dgm:pt modelId="{099BC25E-D08A-487D-876D-F1E3409D12C6}">
      <dgm:prSet custT="1"/>
      <dgm:spPr>
        <a:xfrm>
          <a:off x="531505" y="445464"/>
          <a:ext cx="4713316" cy="4713316"/>
        </a:xfr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2000" b="1" dirty="0" smtClean="0">
              <a:solidFill>
                <a:sysClr val="windowText" lastClr="000000"/>
              </a:solidFill>
              <a:latin typeface="Calibri" panose="020F0502020204030204"/>
              <a:ea typeface="+mn-ea"/>
              <a:cs typeface="+mn-cs"/>
            </a:rPr>
            <a:t>Strategic Profiling </a:t>
          </a:r>
          <a:endParaRPr lang="en-ZA" sz="1900" b="1" dirty="0">
            <a:solidFill>
              <a:sysClr val="windowText" lastClr="000000"/>
            </a:solidFill>
            <a:latin typeface="Calibri" panose="020F0502020204030204"/>
            <a:ea typeface="+mn-ea"/>
            <a:cs typeface="+mn-cs"/>
          </a:endParaRPr>
        </a:p>
      </dgm:t>
    </dgm:pt>
    <dgm:pt modelId="{D92CCD4B-725A-49EB-9C44-0DCC2D8D6B8B}" type="parTrans" cxnId="{CD904A94-04FE-49B0-A652-762EEBCF393A}">
      <dgm:prSet/>
      <dgm:spPr/>
      <dgm:t>
        <a:bodyPr/>
        <a:lstStyle/>
        <a:p>
          <a:endParaRPr lang="en-ZA"/>
        </a:p>
      </dgm:t>
    </dgm:pt>
    <dgm:pt modelId="{9EBC25FF-86E2-4A7E-9231-850FFCCA74C1}" type="sibTrans" cxnId="{CD904A94-04FE-49B0-A652-762EEBCF393A}">
      <dgm:prSet/>
      <dgm:spPr/>
      <dgm:t>
        <a:bodyPr/>
        <a:lstStyle/>
        <a:p>
          <a:endParaRPr lang="en-ZA"/>
        </a:p>
      </dgm:t>
    </dgm:pt>
    <dgm:pt modelId="{3F6EF9E8-AE4B-4BFF-B8F8-3B65E791C4D2}" type="pres">
      <dgm:prSet presAssocID="{FEB1EB5C-5880-44FE-A3D0-E6073A48A933}" presName="compositeShape" presStyleCnt="0">
        <dgm:presLayoutVars>
          <dgm:chMax val="7"/>
          <dgm:dir/>
          <dgm:resizeHandles val="exact"/>
        </dgm:presLayoutVars>
      </dgm:prSet>
      <dgm:spPr/>
    </dgm:pt>
    <dgm:pt modelId="{51699C9F-BE13-4703-8891-800968359D21}" type="pres">
      <dgm:prSet presAssocID="{FEB1EB5C-5880-44FE-A3D0-E6073A48A933}" presName="wedge1" presStyleLbl="node1" presStyleIdx="0" presStyleCnt="6" custLinFactNeighborX="-1152" custLinFactNeighborY="3721"/>
      <dgm:spPr>
        <a:prstGeom prst="pie">
          <a:avLst>
            <a:gd name="adj1" fmla="val 16200000"/>
            <a:gd name="adj2" fmla="val 19800000"/>
          </a:avLst>
        </a:prstGeom>
      </dgm:spPr>
      <dgm:t>
        <a:bodyPr/>
        <a:lstStyle/>
        <a:p>
          <a:endParaRPr lang="en-ZA"/>
        </a:p>
      </dgm:t>
    </dgm:pt>
    <dgm:pt modelId="{13F3BE92-0992-4E81-898A-362C36C6AE71}" type="pres">
      <dgm:prSet presAssocID="{FEB1EB5C-5880-44FE-A3D0-E6073A48A933}" presName="wedge1Tx" presStyleLbl="node1" presStyleIdx="0" presStyleCnt="6">
        <dgm:presLayoutVars>
          <dgm:chMax val="0"/>
          <dgm:chPref val="0"/>
          <dgm:bulletEnabled val="1"/>
        </dgm:presLayoutVars>
      </dgm:prSet>
      <dgm:spPr/>
      <dgm:t>
        <a:bodyPr/>
        <a:lstStyle/>
        <a:p>
          <a:endParaRPr lang="en-ZA"/>
        </a:p>
      </dgm:t>
    </dgm:pt>
    <dgm:pt modelId="{614118B8-674F-440E-A900-0E73F4B4BD2E}" type="pres">
      <dgm:prSet presAssocID="{FEB1EB5C-5880-44FE-A3D0-E6073A48A933}" presName="wedge2" presStyleLbl="node1" presStyleIdx="1" presStyleCnt="6" custScaleX="100658" custScaleY="103312" custLinFactNeighborX="1725" custLinFactNeighborY="-1387"/>
      <dgm:spPr>
        <a:prstGeom prst="pie">
          <a:avLst>
            <a:gd name="adj1" fmla="val 19800000"/>
            <a:gd name="adj2" fmla="val 1800000"/>
          </a:avLst>
        </a:prstGeom>
      </dgm:spPr>
      <dgm:t>
        <a:bodyPr/>
        <a:lstStyle/>
        <a:p>
          <a:endParaRPr lang="en-ZA"/>
        </a:p>
      </dgm:t>
    </dgm:pt>
    <dgm:pt modelId="{DB3F430D-7FBE-4F0B-9963-E184632C5087}" type="pres">
      <dgm:prSet presAssocID="{FEB1EB5C-5880-44FE-A3D0-E6073A48A933}" presName="wedge2Tx" presStyleLbl="node1" presStyleIdx="1" presStyleCnt="6">
        <dgm:presLayoutVars>
          <dgm:chMax val="0"/>
          <dgm:chPref val="0"/>
          <dgm:bulletEnabled val="1"/>
        </dgm:presLayoutVars>
      </dgm:prSet>
      <dgm:spPr/>
      <dgm:t>
        <a:bodyPr/>
        <a:lstStyle/>
        <a:p>
          <a:endParaRPr lang="en-ZA"/>
        </a:p>
      </dgm:t>
    </dgm:pt>
    <dgm:pt modelId="{7C14C660-EFD0-4764-A018-C1FC640045B9}" type="pres">
      <dgm:prSet presAssocID="{FEB1EB5C-5880-44FE-A3D0-E6073A48A933}" presName="wedge3" presStyleLbl="node1" presStyleIdx="2" presStyleCnt="6" custLinFactNeighborX="6701" custLinFactNeighborY="5453"/>
      <dgm:spPr>
        <a:prstGeom prst="pie">
          <a:avLst>
            <a:gd name="adj1" fmla="val 1800000"/>
            <a:gd name="adj2" fmla="val 5400000"/>
          </a:avLst>
        </a:prstGeom>
      </dgm:spPr>
      <dgm:t>
        <a:bodyPr/>
        <a:lstStyle/>
        <a:p>
          <a:endParaRPr lang="en-ZA"/>
        </a:p>
      </dgm:t>
    </dgm:pt>
    <dgm:pt modelId="{167519E1-0D08-4422-9591-00F2B26867DC}" type="pres">
      <dgm:prSet presAssocID="{FEB1EB5C-5880-44FE-A3D0-E6073A48A933}" presName="wedge3Tx" presStyleLbl="node1" presStyleIdx="2" presStyleCnt="6">
        <dgm:presLayoutVars>
          <dgm:chMax val="0"/>
          <dgm:chPref val="0"/>
          <dgm:bulletEnabled val="1"/>
        </dgm:presLayoutVars>
      </dgm:prSet>
      <dgm:spPr/>
      <dgm:t>
        <a:bodyPr/>
        <a:lstStyle/>
        <a:p>
          <a:endParaRPr lang="en-ZA"/>
        </a:p>
      </dgm:t>
    </dgm:pt>
    <dgm:pt modelId="{B1787E13-44F4-4A36-91FF-71C884F7E7AB}" type="pres">
      <dgm:prSet presAssocID="{FEB1EB5C-5880-44FE-A3D0-E6073A48A933}" presName="wedge4" presStyleLbl="node1" presStyleIdx="3" presStyleCnt="6" custLinFactNeighborX="1732" custLinFactNeighborY="-1625"/>
      <dgm:spPr>
        <a:prstGeom prst="pie">
          <a:avLst>
            <a:gd name="adj1" fmla="val 5400000"/>
            <a:gd name="adj2" fmla="val 9000000"/>
          </a:avLst>
        </a:prstGeom>
      </dgm:spPr>
      <dgm:t>
        <a:bodyPr/>
        <a:lstStyle/>
        <a:p>
          <a:endParaRPr lang="en-ZA"/>
        </a:p>
      </dgm:t>
    </dgm:pt>
    <dgm:pt modelId="{760174CB-2ABB-428F-88E8-F6CBC6F70774}" type="pres">
      <dgm:prSet presAssocID="{FEB1EB5C-5880-44FE-A3D0-E6073A48A933}" presName="wedge4Tx" presStyleLbl="node1" presStyleIdx="3" presStyleCnt="6">
        <dgm:presLayoutVars>
          <dgm:chMax val="0"/>
          <dgm:chPref val="0"/>
          <dgm:bulletEnabled val="1"/>
        </dgm:presLayoutVars>
      </dgm:prSet>
      <dgm:spPr/>
      <dgm:t>
        <a:bodyPr/>
        <a:lstStyle/>
        <a:p>
          <a:endParaRPr lang="en-ZA"/>
        </a:p>
      </dgm:t>
    </dgm:pt>
    <dgm:pt modelId="{56B1263F-65DB-4CE5-AF8A-A24CD1842218}" type="pres">
      <dgm:prSet presAssocID="{FEB1EB5C-5880-44FE-A3D0-E6073A48A933}" presName="wedge5" presStyleLbl="node1" presStyleIdx="4" presStyleCnt="6" custScaleX="99832" custLinFactNeighborX="1446" custLinFactNeighborY="-1822"/>
      <dgm:spPr>
        <a:prstGeom prst="pie">
          <a:avLst>
            <a:gd name="adj1" fmla="val 9000000"/>
            <a:gd name="adj2" fmla="val 12600000"/>
          </a:avLst>
        </a:prstGeom>
      </dgm:spPr>
      <dgm:t>
        <a:bodyPr/>
        <a:lstStyle/>
        <a:p>
          <a:endParaRPr lang="en-ZA"/>
        </a:p>
      </dgm:t>
    </dgm:pt>
    <dgm:pt modelId="{D340A2E1-CBC6-44C5-BDD3-C358A7347F52}" type="pres">
      <dgm:prSet presAssocID="{FEB1EB5C-5880-44FE-A3D0-E6073A48A933}" presName="wedge5Tx" presStyleLbl="node1" presStyleIdx="4" presStyleCnt="6">
        <dgm:presLayoutVars>
          <dgm:chMax val="0"/>
          <dgm:chPref val="0"/>
          <dgm:bulletEnabled val="1"/>
        </dgm:presLayoutVars>
      </dgm:prSet>
      <dgm:spPr/>
      <dgm:t>
        <a:bodyPr/>
        <a:lstStyle/>
        <a:p>
          <a:endParaRPr lang="en-ZA"/>
        </a:p>
      </dgm:t>
    </dgm:pt>
    <dgm:pt modelId="{CE58DCB7-97E7-4AFE-B36D-CBC657F4867D}" type="pres">
      <dgm:prSet presAssocID="{FEB1EB5C-5880-44FE-A3D0-E6073A48A933}" presName="wedge6" presStyleLbl="node1" presStyleIdx="5" presStyleCnt="6" custLinFactNeighborX="1717" custLinFactNeighborY="-1520"/>
      <dgm:spPr>
        <a:prstGeom prst="pie">
          <a:avLst>
            <a:gd name="adj1" fmla="val 12600000"/>
            <a:gd name="adj2" fmla="val 16200000"/>
          </a:avLst>
        </a:prstGeom>
      </dgm:spPr>
      <dgm:t>
        <a:bodyPr/>
        <a:lstStyle/>
        <a:p>
          <a:endParaRPr lang="en-ZA"/>
        </a:p>
      </dgm:t>
    </dgm:pt>
    <dgm:pt modelId="{179A3180-286E-400E-87A3-0E16F33AD306}" type="pres">
      <dgm:prSet presAssocID="{FEB1EB5C-5880-44FE-A3D0-E6073A48A933}" presName="wedge6Tx" presStyleLbl="node1" presStyleIdx="5" presStyleCnt="6">
        <dgm:presLayoutVars>
          <dgm:chMax val="0"/>
          <dgm:chPref val="0"/>
          <dgm:bulletEnabled val="1"/>
        </dgm:presLayoutVars>
      </dgm:prSet>
      <dgm:spPr/>
      <dgm:t>
        <a:bodyPr/>
        <a:lstStyle/>
        <a:p>
          <a:endParaRPr lang="en-ZA"/>
        </a:p>
      </dgm:t>
    </dgm:pt>
  </dgm:ptLst>
  <dgm:cxnLst>
    <dgm:cxn modelId="{17FD5FE9-4E9A-4104-8B64-7E8AABB657F3}" type="presOf" srcId="{099BC25E-D08A-487D-876D-F1E3409D12C6}" destId="{56B1263F-65DB-4CE5-AF8A-A24CD1842218}" srcOrd="0" destOrd="0" presId="urn:microsoft.com/office/officeart/2005/8/layout/chart3"/>
    <dgm:cxn modelId="{CD904A94-04FE-49B0-A652-762EEBCF393A}" srcId="{FEB1EB5C-5880-44FE-A3D0-E6073A48A933}" destId="{099BC25E-D08A-487D-876D-F1E3409D12C6}" srcOrd="4" destOrd="0" parTransId="{D92CCD4B-725A-49EB-9C44-0DCC2D8D6B8B}" sibTransId="{9EBC25FF-86E2-4A7E-9231-850FFCCA74C1}"/>
    <dgm:cxn modelId="{FCA27D51-D952-43AC-88CA-CAF37B3F0308}" type="presOf" srcId="{8161134C-68FB-4DB8-8DAB-E07823546E55}" destId="{B1787E13-44F4-4A36-91FF-71C884F7E7AB}" srcOrd="0" destOrd="0" presId="urn:microsoft.com/office/officeart/2005/8/layout/chart3"/>
    <dgm:cxn modelId="{F1B3D362-079E-4221-AEE1-223DD986D855}" type="presOf" srcId="{099BC25E-D08A-487D-876D-F1E3409D12C6}" destId="{D340A2E1-CBC6-44C5-BDD3-C358A7347F52}" srcOrd="1" destOrd="0" presId="urn:microsoft.com/office/officeart/2005/8/layout/chart3"/>
    <dgm:cxn modelId="{AB41EB2B-EAD1-4F6E-A360-011C59168E31}" type="presOf" srcId="{F31B5BEB-F64D-4D74-878D-BD195080FC2A}" destId="{51699C9F-BE13-4703-8891-800968359D21}" srcOrd="0" destOrd="0" presId="urn:microsoft.com/office/officeart/2005/8/layout/chart3"/>
    <dgm:cxn modelId="{40104A33-45F0-472A-8E0B-4BDD9EF0CA6A}" type="presOf" srcId="{8161134C-68FB-4DB8-8DAB-E07823546E55}" destId="{760174CB-2ABB-428F-88E8-F6CBC6F70774}" srcOrd="1" destOrd="0" presId="urn:microsoft.com/office/officeart/2005/8/layout/chart3"/>
    <dgm:cxn modelId="{1960F643-F495-4183-9129-7CF693397C84}" srcId="{FEB1EB5C-5880-44FE-A3D0-E6073A48A933}" destId="{F31B5BEB-F64D-4D74-878D-BD195080FC2A}" srcOrd="0" destOrd="0" parTransId="{689A8642-61FF-49AF-9A2A-AB2076DE2E51}" sibTransId="{31C8E853-85BF-4A8B-AD80-0DE0904B860C}"/>
    <dgm:cxn modelId="{7C8544E5-744E-43CA-A803-6DC5DF69FACE}" type="presOf" srcId="{FEB1EB5C-5880-44FE-A3D0-E6073A48A933}" destId="{3F6EF9E8-AE4B-4BFF-B8F8-3B65E791C4D2}" srcOrd="0" destOrd="0" presId="urn:microsoft.com/office/officeart/2005/8/layout/chart3"/>
    <dgm:cxn modelId="{5967668A-E867-4C17-9785-A6CEF657F83D}" srcId="{FEB1EB5C-5880-44FE-A3D0-E6073A48A933}" destId="{18EC795A-9C30-4BE6-B58D-FADD1B2FDE1A}" srcOrd="2" destOrd="0" parTransId="{CE3EDA11-EAA8-4F3A-810E-AA6C9ED7E630}" sibTransId="{4ADAE72F-AE18-4757-B9AA-E1B868428B06}"/>
    <dgm:cxn modelId="{81498D8F-73FF-413D-B1BC-D1EC03055903}" srcId="{FEB1EB5C-5880-44FE-A3D0-E6073A48A933}" destId="{0703F53E-9FCE-49C4-8952-34786E60C87B}" srcOrd="5" destOrd="0" parTransId="{51414A11-E86E-4400-BE61-E86F65A01F49}" sibTransId="{B8D1E6C5-3CAE-418B-B352-D8C76594D317}"/>
    <dgm:cxn modelId="{E6773C5B-6955-4E6D-B158-A2D220AF35E6}" srcId="{FEB1EB5C-5880-44FE-A3D0-E6073A48A933}" destId="{8161134C-68FB-4DB8-8DAB-E07823546E55}" srcOrd="3" destOrd="0" parTransId="{9AFE01D4-F18E-477B-97F7-81A836875C4F}" sibTransId="{CE9DEBFE-CD8C-4509-8B0A-5A7C1C2876E7}"/>
    <dgm:cxn modelId="{A94C274F-B6C8-4EAC-A1F7-B674F4D524A4}" type="presOf" srcId="{F31B5BEB-F64D-4D74-878D-BD195080FC2A}" destId="{13F3BE92-0992-4E81-898A-362C36C6AE71}" srcOrd="1" destOrd="0" presId="urn:microsoft.com/office/officeart/2005/8/layout/chart3"/>
    <dgm:cxn modelId="{F06143BD-7D86-4CE5-ACB7-7F86B1C96EBA}" srcId="{FEB1EB5C-5880-44FE-A3D0-E6073A48A933}" destId="{B1EAFB70-72A3-48DE-82E1-DAB8F02D761E}" srcOrd="1" destOrd="0" parTransId="{5A66EE76-378C-463E-B897-FD8A6EFBEC0B}" sibTransId="{1805AAC3-D8CD-4D52-80C3-6A12419D4D07}"/>
    <dgm:cxn modelId="{A2E87140-F3A0-4677-9ECA-094F69B9BBC4}" type="presOf" srcId="{0703F53E-9FCE-49C4-8952-34786E60C87B}" destId="{179A3180-286E-400E-87A3-0E16F33AD306}" srcOrd="1" destOrd="0" presId="urn:microsoft.com/office/officeart/2005/8/layout/chart3"/>
    <dgm:cxn modelId="{9A61CF7F-59B7-4E3D-A0D2-92422160704D}" type="presOf" srcId="{B1EAFB70-72A3-48DE-82E1-DAB8F02D761E}" destId="{614118B8-674F-440E-A900-0E73F4B4BD2E}" srcOrd="0" destOrd="0" presId="urn:microsoft.com/office/officeart/2005/8/layout/chart3"/>
    <dgm:cxn modelId="{8BA4AE40-47C6-4D95-B083-FB96848227C8}" type="presOf" srcId="{B1EAFB70-72A3-48DE-82E1-DAB8F02D761E}" destId="{DB3F430D-7FBE-4F0B-9963-E184632C5087}" srcOrd="1" destOrd="0" presId="urn:microsoft.com/office/officeart/2005/8/layout/chart3"/>
    <dgm:cxn modelId="{5EA2150A-750C-4F15-9758-AE8E9E8157CB}" type="presOf" srcId="{0703F53E-9FCE-49C4-8952-34786E60C87B}" destId="{CE58DCB7-97E7-4AFE-B36D-CBC657F4867D}" srcOrd="0" destOrd="0" presId="urn:microsoft.com/office/officeart/2005/8/layout/chart3"/>
    <dgm:cxn modelId="{C14E80C4-84BE-4579-A327-1E10079039F0}" type="presOf" srcId="{18EC795A-9C30-4BE6-B58D-FADD1B2FDE1A}" destId="{7C14C660-EFD0-4764-A018-C1FC640045B9}" srcOrd="0" destOrd="0" presId="urn:microsoft.com/office/officeart/2005/8/layout/chart3"/>
    <dgm:cxn modelId="{C36C58B8-CBBF-4EF3-8C83-4B0811E664B6}" type="presOf" srcId="{18EC795A-9C30-4BE6-B58D-FADD1B2FDE1A}" destId="{167519E1-0D08-4422-9591-00F2B26867DC}" srcOrd="1" destOrd="0" presId="urn:microsoft.com/office/officeart/2005/8/layout/chart3"/>
    <dgm:cxn modelId="{34C23596-89D1-4682-89B1-72BFEBAFA8AF}" type="presParOf" srcId="{3F6EF9E8-AE4B-4BFF-B8F8-3B65E791C4D2}" destId="{51699C9F-BE13-4703-8891-800968359D21}" srcOrd="0" destOrd="0" presId="urn:microsoft.com/office/officeart/2005/8/layout/chart3"/>
    <dgm:cxn modelId="{259CA492-D827-466E-BDDC-904D2581C4C3}" type="presParOf" srcId="{3F6EF9E8-AE4B-4BFF-B8F8-3B65E791C4D2}" destId="{13F3BE92-0992-4E81-898A-362C36C6AE71}" srcOrd="1" destOrd="0" presId="urn:microsoft.com/office/officeart/2005/8/layout/chart3"/>
    <dgm:cxn modelId="{2BC9F974-B470-4D04-B025-97206A62ECC3}" type="presParOf" srcId="{3F6EF9E8-AE4B-4BFF-B8F8-3B65E791C4D2}" destId="{614118B8-674F-440E-A900-0E73F4B4BD2E}" srcOrd="2" destOrd="0" presId="urn:microsoft.com/office/officeart/2005/8/layout/chart3"/>
    <dgm:cxn modelId="{BF712DFE-2CD4-4C4D-8FCF-BEC3DF760E76}" type="presParOf" srcId="{3F6EF9E8-AE4B-4BFF-B8F8-3B65E791C4D2}" destId="{DB3F430D-7FBE-4F0B-9963-E184632C5087}" srcOrd="3" destOrd="0" presId="urn:microsoft.com/office/officeart/2005/8/layout/chart3"/>
    <dgm:cxn modelId="{7953251A-3F21-49CC-BDEA-2C235E8504AE}" type="presParOf" srcId="{3F6EF9E8-AE4B-4BFF-B8F8-3B65E791C4D2}" destId="{7C14C660-EFD0-4764-A018-C1FC640045B9}" srcOrd="4" destOrd="0" presId="urn:microsoft.com/office/officeart/2005/8/layout/chart3"/>
    <dgm:cxn modelId="{8591E8D0-36CB-4B0B-8306-506BDF902BB9}" type="presParOf" srcId="{3F6EF9E8-AE4B-4BFF-B8F8-3B65E791C4D2}" destId="{167519E1-0D08-4422-9591-00F2B26867DC}" srcOrd="5" destOrd="0" presId="urn:microsoft.com/office/officeart/2005/8/layout/chart3"/>
    <dgm:cxn modelId="{9D9F955F-16F9-47F7-A46D-23605F7FECD4}" type="presParOf" srcId="{3F6EF9E8-AE4B-4BFF-B8F8-3B65E791C4D2}" destId="{B1787E13-44F4-4A36-91FF-71C884F7E7AB}" srcOrd="6" destOrd="0" presId="urn:microsoft.com/office/officeart/2005/8/layout/chart3"/>
    <dgm:cxn modelId="{4A632A82-5AFA-4D76-8E54-96A3A6D4C65A}" type="presParOf" srcId="{3F6EF9E8-AE4B-4BFF-B8F8-3B65E791C4D2}" destId="{760174CB-2ABB-428F-88E8-F6CBC6F70774}" srcOrd="7" destOrd="0" presId="urn:microsoft.com/office/officeart/2005/8/layout/chart3"/>
    <dgm:cxn modelId="{6AAFDBB6-B45C-400F-9054-AA164E657BED}" type="presParOf" srcId="{3F6EF9E8-AE4B-4BFF-B8F8-3B65E791C4D2}" destId="{56B1263F-65DB-4CE5-AF8A-A24CD1842218}" srcOrd="8" destOrd="0" presId="urn:microsoft.com/office/officeart/2005/8/layout/chart3"/>
    <dgm:cxn modelId="{3F087AD3-6098-4690-848B-0A9F8B567EE5}" type="presParOf" srcId="{3F6EF9E8-AE4B-4BFF-B8F8-3B65E791C4D2}" destId="{D340A2E1-CBC6-44C5-BDD3-C358A7347F52}" srcOrd="9" destOrd="0" presId="urn:microsoft.com/office/officeart/2005/8/layout/chart3"/>
    <dgm:cxn modelId="{B7BF47C8-97C6-4B66-B361-24E3E114D4DE}" type="presParOf" srcId="{3F6EF9E8-AE4B-4BFF-B8F8-3B65E791C4D2}" destId="{CE58DCB7-97E7-4AFE-B36D-CBC657F4867D}" srcOrd="10" destOrd="0" presId="urn:microsoft.com/office/officeart/2005/8/layout/chart3"/>
    <dgm:cxn modelId="{BCE9528D-5590-4AB6-88BE-8CDB34F220A6}" type="presParOf" srcId="{3F6EF9E8-AE4B-4BFF-B8F8-3B65E791C4D2}" destId="{179A3180-286E-400E-87A3-0E16F33AD306}"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B1EB5C-5880-44FE-A3D0-E6073A48A933}" type="doc">
      <dgm:prSet loTypeId="urn:microsoft.com/office/officeart/2005/8/layout/chart3" loCatId="cycle" qsTypeId="urn:microsoft.com/office/officeart/2005/8/quickstyle/simple1" qsCatId="simple" csTypeId="urn:microsoft.com/office/officeart/2005/8/colors/accent1_2" csCatId="accent1" phldr="1"/>
      <dgm:spPr/>
    </dgm:pt>
    <dgm:pt modelId="{F31B5BEB-F64D-4D74-878D-BD195080FC2A}">
      <dgm:prSet phldrT="[Text]" custT="1"/>
      <dgm:spPr>
        <a:xfrm>
          <a:off x="902620" y="463763"/>
          <a:ext cx="4713316" cy="4713316"/>
        </a:xfrm>
        <a:solidFill>
          <a:srgbClr val="FFC000">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Lobby, Advocate &amp; Represent</a:t>
          </a:r>
          <a:endParaRPr lang="en-ZA" sz="1800" dirty="0">
            <a:solidFill>
              <a:sysClr val="windowText" lastClr="000000"/>
            </a:solidFill>
            <a:latin typeface="Calibri" panose="020F0502020204030204"/>
            <a:ea typeface="+mn-ea"/>
            <a:cs typeface="+mn-cs"/>
          </a:endParaRPr>
        </a:p>
      </dgm:t>
    </dgm:pt>
    <dgm:pt modelId="{689A8642-61FF-49AF-9A2A-AB2076DE2E51}" type="parTrans" cxnId="{1960F643-F495-4183-9129-7CF693397C84}">
      <dgm:prSet/>
      <dgm:spPr/>
      <dgm:t>
        <a:bodyPr/>
        <a:lstStyle/>
        <a:p>
          <a:endParaRPr lang="en-ZA"/>
        </a:p>
      </dgm:t>
    </dgm:pt>
    <dgm:pt modelId="{31C8E853-85BF-4A8B-AD80-0DE0904B860C}" type="sibTrans" cxnId="{1960F643-F495-4183-9129-7CF693397C84}">
      <dgm:prSet/>
      <dgm:spPr/>
      <dgm:t>
        <a:bodyPr/>
        <a:lstStyle/>
        <a:p>
          <a:endParaRPr lang="en-ZA"/>
        </a:p>
      </dgm:t>
    </dgm:pt>
    <dgm:pt modelId="{B1EAFB70-72A3-48DE-82E1-DAB8F02D761E}">
      <dgm:prSet phldrT="[Text]" custT="1"/>
      <dgm:spPr>
        <a:xfrm>
          <a:off x="881142" y="387914"/>
          <a:ext cx="4746922" cy="4869421"/>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Employer Body</a:t>
          </a:r>
          <a:endParaRPr lang="en-ZA" sz="1800" dirty="0">
            <a:solidFill>
              <a:sysClr val="windowText" lastClr="000000"/>
            </a:solidFill>
            <a:latin typeface="Calibri" panose="020F0502020204030204"/>
            <a:ea typeface="+mn-ea"/>
            <a:cs typeface="+mn-cs"/>
          </a:endParaRPr>
        </a:p>
      </dgm:t>
    </dgm:pt>
    <dgm:pt modelId="{5A66EE76-378C-463E-B897-FD8A6EFBEC0B}" type="parTrans" cxnId="{F06143BD-7D86-4CE5-ACB7-7F86B1C96EBA}">
      <dgm:prSet/>
      <dgm:spPr/>
      <dgm:t>
        <a:bodyPr/>
        <a:lstStyle/>
        <a:p>
          <a:endParaRPr lang="en-ZA"/>
        </a:p>
      </dgm:t>
    </dgm:pt>
    <dgm:pt modelId="{1805AAC3-D8CD-4D52-80C3-6A12419D4D07}" type="sibTrans" cxnId="{F06143BD-7D86-4CE5-ACB7-7F86B1C96EBA}">
      <dgm:prSet/>
      <dgm:spPr/>
      <dgm:t>
        <a:bodyPr/>
        <a:lstStyle/>
        <a:p>
          <a:endParaRPr lang="en-ZA"/>
        </a:p>
      </dgm:t>
    </dgm:pt>
    <dgm:pt modelId="{18EC795A-9C30-4BE6-B58D-FADD1B2FDE1A}">
      <dgm:prSet custT="1"/>
      <dgm:spPr>
        <a:xfrm>
          <a:off x="896956" y="469690"/>
          <a:ext cx="4713316" cy="471331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Capacity Building </a:t>
          </a:r>
          <a:endParaRPr lang="en-ZA" sz="1800" b="1" dirty="0">
            <a:solidFill>
              <a:sysClr val="windowText" lastClr="000000"/>
            </a:solidFill>
            <a:latin typeface="Calibri" panose="020F0502020204030204"/>
            <a:ea typeface="+mn-ea"/>
            <a:cs typeface="+mn-cs"/>
          </a:endParaRPr>
        </a:p>
      </dgm:t>
    </dgm:pt>
    <dgm:pt modelId="{CE3EDA11-EAA8-4F3A-810E-AA6C9ED7E630}" type="parTrans" cxnId="{5967668A-E867-4C17-9785-A6CEF657F83D}">
      <dgm:prSet/>
      <dgm:spPr/>
      <dgm:t>
        <a:bodyPr/>
        <a:lstStyle/>
        <a:p>
          <a:endParaRPr lang="en-ZA"/>
        </a:p>
      </dgm:t>
    </dgm:pt>
    <dgm:pt modelId="{4ADAE72F-AE18-4757-B9AA-E1B868428B06}" type="sibTrans" cxnId="{5967668A-E867-4C17-9785-A6CEF657F83D}">
      <dgm:prSet/>
      <dgm:spPr/>
      <dgm:t>
        <a:bodyPr/>
        <a:lstStyle/>
        <a:p>
          <a:endParaRPr lang="en-ZA"/>
        </a:p>
      </dgm:t>
    </dgm:pt>
    <dgm:pt modelId="{0703F53E-9FCE-49C4-8952-34786E60C87B}">
      <dgm:prSet custT="1"/>
      <dgm:spPr>
        <a:xfrm>
          <a:off x="897568" y="459698"/>
          <a:ext cx="4713316" cy="4713316"/>
        </a:xfr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400" b="1" dirty="0" smtClean="0">
              <a:solidFill>
                <a:sysClr val="windowText" lastClr="000000"/>
              </a:solidFill>
              <a:latin typeface="Calibri" panose="020F0502020204030204"/>
              <a:ea typeface="+mn-ea"/>
              <a:cs typeface="+mn-cs"/>
            </a:rPr>
            <a:t>Knowledge &amp; Information Sharing </a:t>
          </a:r>
          <a:endParaRPr lang="en-ZA" sz="1400" b="1" dirty="0">
            <a:solidFill>
              <a:sysClr val="windowText" lastClr="000000"/>
            </a:solidFill>
            <a:latin typeface="Calibri" panose="020F0502020204030204"/>
            <a:ea typeface="+mn-ea"/>
            <a:cs typeface="+mn-cs"/>
          </a:endParaRPr>
        </a:p>
      </dgm:t>
    </dgm:pt>
    <dgm:pt modelId="{51414A11-E86E-4400-BE61-E86F65A01F49}" type="parTrans" cxnId="{81498D8F-73FF-413D-B1BC-D1EC03055903}">
      <dgm:prSet/>
      <dgm:spPr/>
      <dgm:t>
        <a:bodyPr/>
        <a:lstStyle/>
        <a:p>
          <a:endParaRPr lang="en-ZA"/>
        </a:p>
      </dgm:t>
    </dgm:pt>
    <dgm:pt modelId="{B8D1E6C5-3CAE-418B-B352-D8C76594D317}" type="sibTrans" cxnId="{81498D8F-73FF-413D-B1BC-D1EC03055903}">
      <dgm:prSet/>
      <dgm:spPr/>
      <dgm:t>
        <a:bodyPr/>
        <a:lstStyle/>
        <a:p>
          <a:endParaRPr lang="en-ZA"/>
        </a:p>
      </dgm:t>
    </dgm:pt>
    <dgm:pt modelId="{099BC25E-D08A-487D-876D-F1E3409D12C6}">
      <dgm:prSet custT="1"/>
      <dgm:spPr>
        <a:xfrm>
          <a:off x="870938" y="445464"/>
          <a:ext cx="4713316" cy="4713316"/>
        </a:xfr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Strategic Profiling </a:t>
          </a:r>
          <a:endParaRPr lang="en-ZA" sz="1800" b="1" dirty="0">
            <a:solidFill>
              <a:sysClr val="windowText" lastClr="000000"/>
            </a:solidFill>
            <a:latin typeface="Calibri" panose="020F0502020204030204"/>
            <a:ea typeface="+mn-ea"/>
            <a:cs typeface="+mn-cs"/>
          </a:endParaRPr>
        </a:p>
      </dgm:t>
    </dgm:pt>
    <dgm:pt modelId="{D92CCD4B-725A-49EB-9C44-0DCC2D8D6B8B}" type="parTrans" cxnId="{CD904A94-04FE-49B0-A652-762EEBCF393A}">
      <dgm:prSet/>
      <dgm:spPr/>
      <dgm:t>
        <a:bodyPr/>
        <a:lstStyle/>
        <a:p>
          <a:endParaRPr lang="en-ZA"/>
        </a:p>
      </dgm:t>
    </dgm:pt>
    <dgm:pt modelId="{9EBC25FF-86E2-4A7E-9231-850FFCCA74C1}" type="sibTrans" cxnId="{CD904A94-04FE-49B0-A652-762EEBCF393A}">
      <dgm:prSet/>
      <dgm:spPr/>
      <dgm:t>
        <a:bodyPr/>
        <a:lstStyle/>
        <a:p>
          <a:endParaRPr lang="en-ZA"/>
        </a:p>
      </dgm:t>
    </dgm:pt>
    <dgm:pt modelId="{8161134C-68FB-4DB8-8DAB-E07823546E55}">
      <dgm:prSet custT="1"/>
      <dgm:spPr>
        <a:xfrm>
          <a:off x="741228" y="746786"/>
          <a:ext cx="4713316" cy="4713316"/>
        </a:xfr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Support &amp; Advice </a:t>
          </a:r>
          <a:endParaRPr lang="en-ZA" sz="1800" b="1" dirty="0">
            <a:solidFill>
              <a:sysClr val="windowText" lastClr="000000"/>
            </a:solidFill>
            <a:latin typeface="Calibri" panose="020F0502020204030204"/>
            <a:ea typeface="+mn-ea"/>
            <a:cs typeface="+mn-cs"/>
          </a:endParaRPr>
        </a:p>
      </dgm:t>
    </dgm:pt>
    <dgm:pt modelId="{CE9DEBFE-CD8C-4509-8B0A-5A7C1C2876E7}" type="sibTrans" cxnId="{E6773C5B-6955-4E6D-B158-A2D220AF35E6}">
      <dgm:prSet/>
      <dgm:spPr/>
      <dgm:t>
        <a:bodyPr/>
        <a:lstStyle/>
        <a:p>
          <a:endParaRPr lang="en-ZA"/>
        </a:p>
      </dgm:t>
    </dgm:pt>
    <dgm:pt modelId="{9AFE01D4-F18E-477B-97F7-81A836875C4F}" type="parTrans" cxnId="{E6773C5B-6955-4E6D-B158-A2D220AF35E6}">
      <dgm:prSet/>
      <dgm:spPr/>
      <dgm:t>
        <a:bodyPr/>
        <a:lstStyle/>
        <a:p>
          <a:endParaRPr lang="en-ZA"/>
        </a:p>
      </dgm:t>
    </dgm:pt>
    <dgm:pt modelId="{3F6EF9E8-AE4B-4BFF-B8F8-3B65E791C4D2}" type="pres">
      <dgm:prSet presAssocID="{FEB1EB5C-5880-44FE-A3D0-E6073A48A933}" presName="compositeShape" presStyleCnt="0">
        <dgm:presLayoutVars>
          <dgm:chMax val="7"/>
          <dgm:dir/>
          <dgm:resizeHandles val="exact"/>
        </dgm:presLayoutVars>
      </dgm:prSet>
      <dgm:spPr/>
    </dgm:pt>
    <dgm:pt modelId="{51699C9F-BE13-4703-8891-800968359D21}" type="pres">
      <dgm:prSet presAssocID="{FEB1EB5C-5880-44FE-A3D0-E6073A48A933}" presName="wedge1" presStyleLbl="node1" presStyleIdx="0" presStyleCnt="6" custLinFactNeighborX="-1152" custLinFactNeighborY="3721"/>
      <dgm:spPr>
        <a:prstGeom prst="pie">
          <a:avLst>
            <a:gd name="adj1" fmla="val 16200000"/>
            <a:gd name="adj2" fmla="val 19800000"/>
          </a:avLst>
        </a:prstGeom>
      </dgm:spPr>
      <dgm:t>
        <a:bodyPr/>
        <a:lstStyle/>
        <a:p>
          <a:endParaRPr lang="en-ZA"/>
        </a:p>
      </dgm:t>
    </dgm:pt>
    <dgm:pt modelId="{13F3BE92-0992-4E81-898A-362C36C6AE71}" type="pres">
      <dgm:prSet presAssocID="{FEB1EB5C-5880-44FE-A3D0-E6073A48A933}" presName="wedge1Tx" presStyleLbl="node1" presStyleIdx="0" presStyleCnt="6">
        <dgm:presLayoutVars>
          <dgm:chMax val="0"/>
          <dgm:chPref val="0"/>
          <dgm:bulletEnabled val="1"/>
        </dgm:presLayoutVars>
      </dgm:prSet>
      <dgm:spPr/>
      <dgm:t>
        <a:bodyPr/>
        <a:lstStyle/>
        <a:p>
          <a:endParaRPr lang="en-ZA"/>
        </a:p>
      </dgm:t>
    </dgm:pt>
    <dgm:pt modelId="{614118B8-674F-440E-A900-0E73F4B4BD2E}" type="pres">
      <dgm:prSet presAssocID="{FEB1EB5C-5880-44FE-A3D0-E6073A48A933}" presName="wedge2" presStyleLbl="node1" presStyleIdx="1" presStyleCnt="6" custScaleX="100713" custScaleY="103312" custLinFactNeighborX="1725" custLinFactNeighborY="-1387"/>
      <dgm:spPr>
        <a:prstGeom prst="pie">
          <a:avLst>
            <a:gd name="adj1" fmla="val 19800000"/>
            <a:gd name="adj2" fmla="val 1800000"/>
          </a:avLst>
        </a:prstGeom>
      </dgm:spPr>
      <dgm:t>
        <a:bodyPr/>
        <a:lstStyle/>
        <a:p>
          <a:endParaRPr lang="en-ZA"/>
        </a:p>
      </dgm:t>
    </dgm:pt>
    <dgm:pt modelId="{DB3F430D-7FBE-4F0B-9963-E184632C5087}" type="pres">
      <dgm:prSet presAssocID="{FEB1EB5C-5880-44FE-A3D0-E6073A48A933}" presName="wedge2Tx" presStyleLbl="node1" presStyleIdx="1" presStyleCnt="6">
        <dgm:presLayoutVars>
          <dgm:chMax val="0"/>
          <dgm:chPref val="0"/>
          <dgm:bulletEnabled val="1"/>
        </dgm:presLayoutVars>
      </dgm:prSet>
      <dgm:spPr/>
      <dgm:t>
        <a:bodyPr/>
        <a:lstStyle/>
        <a:p>
          <a:endParaRPr lang="en-ZA"/>
        </a:p>
      </dgm:t>
    </dgm:pt>
    <dgm:pt modelId="{7C14C660-EFD0-4764-A018-C1FC640045B9}" type="pres">
      <dgm:prSet presAssocID="{FEB1EB5C-5880-44FE-A3D0-E6073A48A933}" presName="wedge3" presStyleLbl="node1" presStyleIdx="2" presStyleCnt="6" custLinFactNeighborX="1704" custLinFactNeighborY="-1308"/>
      <dgm:spPr>
        <a:prstGeom prst="pie">
          <a:avLst>
            <a:gd name="adj1" fmla="val 1800000"/>
            <a:gd name="adj2" fmla="val 5400000"/>
          </a:avLst>
        </a:prstGeom>
      </dgm:spPr>
      <dgm:t>
        <a:bodyPr/>
        <a:lstStyle/>
        <a:p>
          <a:endParaRPr lang="en-ZA"/>
        </a:p>
      </dgm:t>
    </dgm:pt>
    <dgm:pt modelId="{167519E1-0D08-4422-9591-00F2B26867DC}" type="pres">
      <dgm:prSet presAssocID="{FEB1EB5C-5880-44FE-A3D0-E6073A48A933}" presName="wedge3Tx" presStyleLbl="node1" presStyleIdx="2" presStyleCnt="6">
        <dgm:presLayoutVars>
          <dgm:chMax val="0"/>
          <dgm:chPref val="0"/>
          <dgm:bulletEnabled val="1"/>
        </dgm:presLayoutVars>
      </dgm:prSet>
      <dgm:spPr/>
      <dgm:t>
        <a:bodyPr/>
        <a:lstStyle/>
        <a:p>
          <a:endParaRPr lang="en-ZA"/>
        </a:p>
      </dgm:t>
    </dgm:pt>
    <dgm:pt modelId="{B1787E13-44F4-4A36-91FF-71C884F7E7AB}" type="pres">
      <dgm:prSet presAssocID="{FEB1EB5C-5880-44FE-A3D0-E6073A48A933}" presName="wedge4" presStyleLbl="node1" presStyleIdx="3" presStyleCnt="6" custLinFactNeighborX="-1600" custLinFactNeighborY="4571"/>
      <dgm:spPr>
        <a:prstGeom prst="pie">
          <a:avLst>
            <a:gd name="adj1" fmla="val 5400000"/>
            <a:gd name="adj2" fmla="val 9000000"/>
          </a:avLst>
        </a:prstGeom>
      </dgm:spPr>
      <dgm:t>
        <a:bodyPr/>
        <a:lstStyle/>
        <a:p>
          <a:endParaRPr lang="en-ZA"/>
        </a:p>
      </dgm:t>
    </dgm:pt>
    <dgm:pt modelId="{760174CB-2ABB-428F-88E8-F6CBC6F70774}" type="pres">
      <dgm:prSet presAssocID="{FEB1EB5C-5880-44FE-A3D0-E6073A48A933}" presName="wedge4Tx" presStyleLbl="node1" presStyleIdx="3" presStyleCnt="6">
        <dgm:presLayoutVars>
          <dgm:chMax val="0"/>
          <dgm:chPref val="0"/>
          <dgm:bulletEnabled val="1"/>
        </dgm:presLayoutVars>
      </dgm:prSet>
      <dgm:spPr/>
      <dgm:t>
        <a:bodyPr/>
        <a:lstStyle/>
        <a:p>
          <a:endParaRPr lang="en-ZA"/>
        </a:p>
      </dgm:t>
    </dgm:pt>
    <dgm:pt modelId="{56B1263F-65DB-4CE5-AF8A-A24CD1842218}" type="pres">
      <dgm:prSet presAssocID="{FEB1EB5C-5880-44FE-A3D0-E6073A48A933}" presName="wedge5" presStyleLbl="node1" presStyleIdx="4" presStyleCnt="6" custLinFactNeighborX="1152" custLinFactNeighborY="-1822"/>
      <dgm:spPr>
        <a:prstGeom prst="pie">
          <a:avLst>
            <a:gd name="adj1" fmla="val 9000000"/>
            <a:gd name="adj2" fmla="val 12600000"/>
          </a:avLst>
        </a:prstGeom>
      </dgm:spPr>
      <dgm:t>
        <a:bodyPr/>
        <a:lstStyle/>
        <a:p>
          <a:endParaRPr lang="en-ZA"/>
        </a:p>
      </dgm:t>
    </dgm:pt>
    <dgm:pt modelId="{D340A2E1-CBC6-44C5-BDD3-C358A7347F52}" type="pres">
      <dgm:prSet presAssocID="{FEB1EB5C-5880-44FE-A3D0-E6073A48A933}" presName="wedge5Tx" presStyleLbl="node1" presStyleIdx="4" presStyleCnt="6">
        <dgm:presLayoutVars>
          <dgm:chMax val="0"/>
          <dgm:chPref val="0"/>
          <dgm:bulletEnabled val="1"/>
        </dgm:presLayoutVars>
      </dgm:prSet>
      <dgm:spPr/>
      <dgm:t>
        <a:bodyPr/>
        <a:lstStyle/>
        <a:p>
          <a:endParaRPr lang="en-ZA"/>
        </a:p>
      </dgm:t>
    </dgm:pt>
    <dgm:pt modelId="{CE58DCB7-97E7-4AFE-B36D-CBC657F4867D}" type="pres">
      <dgm:prSet presAssocID="{FEB1EB5C-5880-44FE-A3D0-E6073A48A933}" presName="wedge6" presStyleLbl="node1" presStyleIdx="5" presStyleCnt="6" custLinFactNeighborX="1717" custLinFactNeighborY="-1520"/>
      <dgm:spPr>
        <a:prstGeom prst="pie">
          <a:avLst>
            <a:gd name="adj1" fmla="val 12600000"/>
            <a:gd name="adj2" fmla="val 16200000"/>
          </a:avLst>
        </a:prstGeom>
      </dgm:spPr>
      <dgm:t>
        <a:bodyPr/>
        <a:lstStyle/>
        <a:p>
          <a:endParaRPr lang="en-ZA"/>
        </a:p>
      </dgm:t>
    </dgm:pt>
    <dgm:pt modelId="{179A3180-286E-400E-87A3-0E16F33AD306}" type="pres">
      <dgm:prSet presAssocID="{FEB1EB5C-5880-44FE-A3D0-E6073A48A933}" presName="wedge6Tx" presStyleLbl="node1" presStyleIdx="5" presStyleCnt="6">
        <dgm:presLayoutVars>
          <dgm:chMax val="0"/>
          <dgm:chPref val="0"/>
          <dgm:bulletEnabled val="1"/>
        </dgm:presLayoutVars>
      </dgm:prSet>
      <dgm:spPr/>
      <dgm:t>
        <a:bodyPr/>
        <a:lstStyle/>
        <a:p>
          <a:endParaRPr lang="en-ZA"/>
        </a:p>
      </dgm:t>
    </dgm:pt>
  </dgm:ptLst>
  <dgm:cxnLst>
    <dgm:cxn modelId="{2B900B05-C7CD-40C8-B9C1-CD5056397527}" type="presOf" srcId="{099BC25E-D08A-487D-876D-F1E3409D12C6}" destId="{D340A2E1-CBC6-44C5-BDD3-C358A7347F52}" srcOrd="1" destOrd="0" presId="urn:microsoft.com/office/officeart/2005/8/layout/chart3"/>
    <dgm:cxn modelId="{95B31961-2162-468B-89C3-3D308BE81C7C}" type="presOf" srcId="{099BC25E-D08A-487D-876D-F1E3409D12C6}" destId="{56B1263F-65DB-4CE5-AF8A-A24CD1842218}" srcOrd="0" destOrd="0" presId="urn:microsoft.com/office/officeart/2005/8/layout/chart3"/>
    <dgm:cxn modelId="{BF4AC01A-5A5C-4F01-A127-321510C60469}" type="presOf" srcId="{B1EAFB70-72A3-48DE-82E1-DAB8F02D761E}" destId="{614118B8-674F-440E-A900-0E73F4B4BD2E}" srcOrd="0" destOrd="0" presId="urn:microsoft.com/office/officeart/2005/8/layout/chart3"/>
    <dgm:cxn modelId="{6C0AB399-3553-4CA3-AB23-177EEA095843}" type="presOf" srcId="{FEB1EB5C-5880-44FE-A3D0-E6073A48A933}" destId="{3F6EF9E8-AE4B-4BFF-B8F8-3B65E791C4D2}" srcOrd="0" destOrd="0" presId="urn:microsoft.com/office/officeart/2005/8/layout/chart3"/>
    <dgm:cxn modelId="{1FFCBE64-A6CD-40B8-ABDA-56F407EFADF4}" type="presOf" srcId="{B1EAFB70-72A3-48DE-82E1-DAB8F02D761E}" destId="{DB3F430D-7FBE-4F0B-9963-E184632C5087}" srcOrd="1" destOrd="0" presId="urn:microsoft.com/office/officeart/2005/8/layout/chart3"/>
    <dgm:cxn modelId="{372B37AB-10B9-421E-9870-FC8F08384C92}" type="presOf" srcId="{0703F53E-9FCE-49C4-8952-34786E60C87B}" destId="{179A3180-286E-400E-87A3-0E16F33AD306}" srcOrd="1" destOrd="0" presId="urn:microsoft.com/office/officeart/2005/8/layout/chart3"/>
    <dgm:cxn modelId="{CD904A94-04FE-49B0-A652-762EEBCF393A}" srcId="{FEB1EB5C-5880-44FE-A3D0-E6073A48A933}" destId="{099BC25E-D08A-487D-876D-F1E3409D12C6}" srcOrd="4" destOrd="0" parTransId="{D92CCD4B-725A-49EB-9C44-0DCC2D8D6B8B}" sibTransId="{9EBC25FF-86E2-4A7E-9231-850FFCCA74C1}"/>
    <dgm:cxn modelId="{F47A8266-C13A-46CC-97A3-D396CEBB801A}" type="presOf" srcId="{F31B5BEB-F64D-4D74-878D-BD195080FC2A}" destId="{51699C9F-BE13-4703-8891-800968359D21}" srcOrd="0" destOrd="0" presId="urn:microsoft.com/office/officeart/2005/8/layout/chart3"/>
    <dgm:cxn modelId="{FF1D6CB1-8FAD-42B2-B658-772514F1ED35}" type="presOf" srcId="{18EC795A-9C30-4BE6-B58D-FADD1B2FDE1A}" destId="{7C14C660-EFD0-4764-A018-C1FC640045B9}" srcOrd="0" destOrd="0" presId="urn:microsoft.com/office/officeart/2005/8/layout/chart3"/>
    <dgm:cxn modelId="{1960F643-F495-4183-9129-7CF693397C84}" srcId="{FEB1EB5C-5880-44FE-A3D0-E6073A48A933}" destId="{F31B5BEB-F64D-4D74-878D-BD195080FC2A}" srcOrd="0" destOrd="0" parTransId="{689A8642-61FF-49AF-9A2A-AB2076DE2E51}" sibTransId="{31C8E853-85BF-4A8B-AD80-0DE0904B860C}"/>
    <dgm:cxn modelId="{C5100019-F3BE-4575-BA47-ED4F83F5037E}" type="presOf" srcId="{F31B5BEB-F64D-4D74-878D-BD195080FC2A}" destId="{13F3BE92-0992-4E81-898A-362C36C6AE71}" srcOrd="1" destOrd="0" presId="urn:microsoft.com/office/officeart/2005/8/layout/chart3"/>
    <dgm:cxn modelId="{5967668A-E867-4C17-9785-A6CEF657F83D}" srcId="{FEB1EB5C-5880-44FE-A3D0-E6073A48A933}" destId="{18EC795A-9C30-4BE6-B58D-FADD1B2FDE1A}" srcOrd="2" destOrd="0" parTransId="{CE3EDA11-EAA8-4F3A-810E-AA6C9ED7E630}" sibTransId="{4ADAE72F-AE18-4757-B9AA-E1B868428B06}"/>
    <dgm:cxn modelId="{E70A80C2-57A5-4516-9EB5-FF0381F5F4D0}" type="presOf" srcId="{8161134C-68FB-4DB8-8DAB-E07823546E55}" destId="{B1787E13-44F4-4A36-91FF-71C884F7E7AB}" srcOrd="0" destOrd="0" presId="urn:microsoft.com/office/officeart/2005/8/layout/chart3"/>
    <dgm:cxn modelId="{81498D8F-73FF-413D-B1BC-D1EC03055903}" srcId="{FEB1EB5C-5880-44FE-A3D0-E6073A48A933}" destId="{0703F53E-9FCE-49C4-8952-34786E60C87B}" srcOrd="5" destOrd="0" parTransId="{51414A11-E86E-4400-BE61-E86F65A01F49}" sibTransId="{B8D1E6C5-3CAE-418B-B352-D8C76594D317}"/>
    <dgm:cxn modelId="{E6773C5B-6955-4E6D-B158-A2D220AF35E6}" srcId="{FEB1EB5C-5880-44FE-A3D0-E6073A48A933}" destId="{8161134C-68FB-4DB8-8DAB-E07823546E55}" srcOrd="3" destOrd="0" parTransId="{9AFE01D4-F18E-477B-97F7-81A836875C4F}" sibTransId="{CE9DEBFE-CD8C-4509-8B0A-5A7C1C2876E7}"/>
    <dgm:cxn modelId="{F06143BD-7D86-4CE5-ACB7-7F86B1C96EBA}" srcId="{FEB1EB5C-5880-44FE-A3D0-E6073A48A933}" destId="{B1EAFB70-72A3-48DE-82E1-DAB8F02D761E}" srcOrd="1" destOrd="0" parTransId="{5A66EE76-378C-463E-B897-FD8A6EFBEC0B}" sibTransId="{1805AAC3-D8CD-4D52-80C3-6A12419D4D07}"/>
    <dgm:cxn modelId="{C089539E-DF19-4EBD-A44D-FF51AC3968A0}" type="presOf" srcId="{0703F53E-9FCE-49C4-8952-34786E60C87B}" destId="{CE58DCB7-97E7-4AFE-B36D-CBC657F4867D}" srcOrd="0" destOrd="0" presId="urn:microsoft.com/office/officeart/2005/8/layout/chart3"/>
    <dgm:cxn modelId="{67DCA637-F0C8-4140-B6A2-C746F104F88D}" type="presOf" srcId="{8161134C-68FB-4DB8-8DAB-E07823546E55}" destId="{760174CB-2ABB-428F-88E8-F6CBC6F70774}" srcOrd="1" destOrd="0" presId="urn:microsoft.com/office/officeart/2005/8/layout/chart3"/>
    <dgm:cxn modelId="{6D2C9454-5C3F-47CA-A057-A04A17CF7AA1}" type="presOf" srcId="{18EC795A-9C30-4BE6-B58D-FADD1B2FDE1A}" destId="{167519E1-0D08-4422-9591-00F2B26867DC}" srcOrd="1" destOrd="0" presId="urn:microsoft.com/office/officeart/2005/8/layout/chart3"/>
    <dgm:cxn modelId="{13FCF709-8B61-437B-97D3-8060B8984077}" type="presParOf" srcId="{3F6EF9E8-AE4B-4BFF-B8F8-3B65E791C4D2}" destId="{51699C9F-BE13-4703-8891-800968359D21}" srcOrd="0" destOrd="0" presId="urn:microsoft.com/office/officeart/2005/8/layout/chart3"/>
    <dgm:cxn modelId="{A77DEDAB-F569-4510-8EA7-408342073C6B}" type="presParOf" srcId="{3F6EF9E8-AE4B-4BFF-B8F8-3B65E791C4D2}" destId="{13F3BE92-0992-4E81-898A-362C36C6AE71}" srcOrd="1" destOrd="0" presId="urn:microsoft.com/office/officeart/2005/8/layout/chart3"/>
    <dgm:cxn modelId="{304B3C18-5EB4-4C82-9E14-EAD68B52F487}" type="presParOf" srcId="{3F6EF9E8-AE4B-4BFF-B8F8-3B65E791C4D2}" destId="{614118B8-674F-440E-A900-0E73F4B4BD2E}" srcOrd="2" destOrd="0" presId="urn:microsoft.com/office/officeart/2005/8/layout/chart3"/>
    <dgm:cxn modelId="{29AEFC02-568B-4153-9E66-BF2D7A04BE08}" type="presParOf" srcId="{3F6EF9E8-AE4B-4BFF-B8F8-3B65E791C4D2}" destId="{DB3F430D-7FBE-4F0B-9963-E184632C5087}" srcOrd="3" destOrd="0" presId="urn:microsoft.com/office/officeart/2005/8/layout/chart3"/>
    <dgm:cxn modelId="{3DB0B2AC-E43D-4511-9896-2521FE560012}" type="presParOf" srcId="{3F6EF9E8-AE4B-4BFF-B8F8-3B65E791C4D2}" destId="{7C14C660-EFD0-4764-A018-C1FC640045B9}" srcOrd="4" destOrd="0" presId="urn:microsoft.com/office/officeart/2005/8/layout/chart3"/>
    <dgm:cxn modelId="{567FE06A-97E5-4760-AFCE-E319425FDAFB}" type="presParOf" srcId="{3F6EF9E8-AE4B-4BFF-B8F8-3B65E791C4D2}" destId="{167519E1-0D08-4422-9591-00F2B26867DC}" srcOrd="5" destOrd="0" presId="urn:microsoft.com/office/officeart/2005/8/layout/chart3"/>
    <dgm:cxn modelId="{B84265AD-8D7F-4796-9468-155930483245}" type="presParOf" srcId="{3F6EF9E8-AE4B-4BFF-B8F8-3B65E791C4D2}" destId="{B1787E13-44F4-4A36-91FF-71C884F7E7AB}" srcOrd="6" destOrd="0" presId="urn:microsoft.com/office/officeart/2005/8/layout/chart3"/>
    <dgm:cxn modelId="{6AB776A9-EE80-49B5-BD01-500B7481B7C2}" type="presParOf" srcId="{3F6EF9E8-AE4B-4BFF-B8F8-3B65E791C4D2}" destId="{760174CB-2ABB-428F-88E8-F6CBC6F70774}" srcOrd="7" destOrd="0" presId="urn:microsoft.com/office/officeart/2005/8/layout/chart3"/>
    <dgm:cxn modelId="{18BEC15F-746C-40EF-8F84-CD9C94D0DD4B}" type="presParOf" srcId="{3F6EF9E8-AE4B-4BFF-B8F8-3B65E791C4D2}" destId="{56B1263F-65DB-4CE5-AF8A-A24CD1842218}" srcOrd="8" destOrd="0" presId="urn:microsoft.com/office/officeart/2005/8/layout/chart3"/>
    <dgm:cxn modelId="{FF85AF10-9AB3-4E55-A5AF-24646FD37E4D}" type="presParOf" srcId="{3F6EF9E8-AE4B-4BFF-B8F8-3B65E791C4D2}" destId="{D340A2E1-CBC6-44C5-BDD3-C358A7347F52}" srcOrd="9" destOrd="0" presId="urn:microsoft.com/office/officeart/2005/8/layout/chart3"/>
    <dgm:cxn modelId="{174F1CC3-0056-4B6A-975E-093BAF005029}" type="presParOf" srcId="{3F6EF9E8-AE4B-4BFF-B8F8-3B65E791C4D2}" destId="{CE58DCB7-97E7-4AFE-B36D-CBC657F4867D}" srcOrd="10" destOrd="0" presId="urn:microsoft.com/office/officeart/2005/8/layout/chart3"/>
    <dgm:cxn modelId="{873A151D-9929-4B4E-B8BD-A3D03B2ED01B}" type="presParOf" srcId="{3F6EF9E8-AE4B-4BFF-B8F8-3B65E791C4D2}" destId="{179A3180-286E-400E-87A3-0E16F33AD306}"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B1EB5C-5880-44FE-A3D0-E6073A48A933}" type="doc">
      <dgm:prSet loTypeId="urn:microsoft.com/office/officeart/2005/8/layout/chart3" loCatId="cycle" qsTypeId="urn:microsoft.com/office/officeart/2005/8/quickstyle/simple1" qsCatId="simple" csTypeId="urn:microsoft.com/office/officeart/2005/8/colors/accent1_2" csCatId="accent1" phldr="1"/>
      <dgm:spPr/>
    </dgm:pt>
    <dgm:pt modelId="{F31B5BEB-F64D-4D74-878D-BD195080FC2A}">
      <dgm:prSet phldrT="[Text]" custT="1"/>
      <dgm:spPr>
        <a:xfrm>
          <a:off x="902620" y="463763"/>
          <a:ext cx="4713316" cy="4713316"/>
        </a:xfrm>
        <a:solidFill>
          <a:srgbClr val="FFC000">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Lobby, Advocate &amp; Represent</a:t>
          </a:r>
          <a:endParaRPr lang="en-ZA" sz="1800" dirty="0">
            <a:solidFill>
              <a:sysClr val="windowText" lastClr="000000"/>
            </a:solidFill>
            <a:latin typeface="Calibri" panose="020F0502020204030204"/>
            <a:ea typeface="+mn-ea"/>
            <a:cs typeface="+mn-cs"/>
          </a:endParaRPr>
        </a:p>
      </dgm:t>
    </dgm:pt>
    <dgm:pt modelId="{689A8642-61FF-49AF-9A2A-AB2076DE2E51}" type="parTrans" cxnId="{1960F643-F495-4183-9129-7CF693397C84}">
      <dgm:prSet/>
      <dgm:spPr/>
      <dgm:t>
        <a:bodyPr/>
        <a:lstStyle/>
        <a:p>
          <a:endParaRPr lang="en-ZA"/>
        </a:p>
      </dgm:t>
    </dgm:pt>
    <dgm:pt modelId="{31C8E853-85BF-4A8B-AD80-0DE0904B860C}" type="sibTrans" cxnId="{1960F643-F495-4183-9129-7CF693397C84}">
      <dgm:prSet/>
      <dgm:spPr/>
      <dgm:t>
        <a:bodyPr/>
        <a:lstStyle/>
        <a:p>
          <a:endParaRPr lang="en-ZA"/>
        </a:p>
      </dgm:t>
    </dgm:pt>
    <dgm:pt modelId="{B1EAFB70-72A3-48DE-82E1-DAB8F02D761E}">
      <dgm:prSet phldrT="[Text]" custT="1"/>
      <dgm:spPr>
        <a:xfrm>
          <a:off x="881142" y="387914"/>
          <a:ext cx="4746922" cy="4869421"/>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Employer Body</a:t>
          </a:r>
          <a:endParaRPr lang="en-ZA" sz="1800" dirty="0">
            <a:solidFill>
              <a:sysClr val="windowText" lastClr="000000"/>
            </a:solidFill>
            <a:latin typeface="Calibri" panose="020F0502020204030204"/>
            <a:ea typeface="+mn-ea"/>
            <a:cs typeface="+mn-cs"/>
          </a:endParaRPr>
        </a:p>
      </dgm:t>
    </dgm:pt>
    <dgm:pt modelId="{5A66EE76-378C-463E-B897-FD8A6EFBEC0B}" type="parTrans" cxnId="{F06143BD-7D86-4CE5-ACB7-7F86B1C96EBA}">
      <dgm:prSet/>
      <dgm:spPr/>
      <dgm:t>
        <a:bodyPr/>
        <a:lstStyle/>
        <a:p>
          <a:endParaRPr lang="en-ZA"/>
        </a:p>
      </dgm:t>
    </dgm:pt>
    <dgm:pt modelId="{1805AAC3-D8CD-4D52-80C3-6A12419D4D07}" type="sibTrans" cxnId="{F06143BD-7D86-4CE5-ACB7-7F86B1C96EBA}">
      <dgm:prSet/>
      <dgm:spPr/>
      <dgm:t>
        <a:bodyPr/>
        <a:lstStyle/>
        <a:p>
          <a:endParaRPr lang="en-ZA"/>
        </a:p>
      </dgm:t>
    </dgm:pt>
    <dgm:pt modelId="{18EC795A-9C30-4BE6-B58D-FADD1B2FDE1A}">
      <dgm:prSet custT="1"/>
      <dgm:spPr>
        <a:xfrm>
          <a:off x="896956" y="469690"/>
          <a:ext cx="4713316" cy="471331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Capacity Building </a:t>
          </a:r>
          <a:endParaRPr lang="en-ZA" sz="1800" b="1" dirty="0">
            <a:solidFill>
              <a:sysClr val="windowText" lastClr="000000"/>
            </a:solidFill>
            <a:latin typeface="Calibri" panose="020F0502020204030204"/>
            <a:ea typeface="+mn-ea"/>
            <a:cs typeface="+mn-cs"/>
          </a:endParaRPr>
        </a:p>
      </dgm:t>
    </dgm:pt>
    <dgm:pt modelId="{CE3EDA11-EAA8-4F3A-810E-AA6C9ED7E630}" type="parTrans" cxnId="{5967668A-E867-4C17-9785-A6CEF657F83D}">
      <dgm:prSet/>
      <dgm:spPr/>
      <dgm:t>
        <a:bodyPr/>
        <a:lstStyle/>
        <a:p>
          <a:endParaRPr lang="en-ZA"/>
        </a:p>
      </dgm:t>
    </dgm:pt>
    <dgm:pt modelId="{4ADAE72F-AE18-4757-B9AA-E1B868428B06}" type="sibTrans" cxnId="{5967668A-E867-4C17-9785-A6CEF657F83D}">
      <dgm:prSet/>
      <dgm:spPr/>
      <dgm:t>
        <a:bodyPr/>
        <a:lstStyle/>
        <a:p>
          <a:endParaRPr lang="en-ZA"/>
        </a:p>
      </dgm:t>
    </dgm:pt>
    <dgm:pt modelId="{0703F53E-9FCE-49C4-8952-34786E60C87B}">
      <dgm:prSet custT="1"/>
      <dgm:spPr>
        <a:xfrm>
          <a:off x="897568" y="459698"/>
          <a:ext cx="4713316" cy="4713316"/>
        </a:xfr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400" b="1" dirty="0" smtClean="0">
              <a:solidFill>
                <a:sysClr val="windowText" lastClr="000000"/>
              </a:solidFill>
              <a:latin typeface="Calibri" panose="020F0502020204030204"/>
              <a:ea typeface="+mn-ea"/>
              <a:cs typeface="+mn-cs"/>
            </a:rPr>
            <a:t>Knowledge &amp; Information Sharing </a:t>
          </a:r>
          <a:endParaRPr lang="en-ZA" sz="1400" b="1" dirty="0">
            <a:solidFill>
              <a:sysClr val="windowText" lastClr="000000"/>
            </a:solidFill>
            <a:latin typeface="Calibri" panose="020F0502020204030204"/>
            <a:ea typeface="+mn-ea"/>
            <a:cs typeface="+mn-cs"/>
          </a:endParaRPr>
        </a:p>
      </dgm:t>
    </dgm:pt>
    <dgm:pt modelId="{51414A11-E86E-4400-BE61-E86F65A01F49}" type="parTrans" cxnId="{81498D8F-73FF-413D-B1BC-D1EC03055903}">
      <dgm:prSet/>
      <dgm:spPr/>
      <dgm:t>
        <a:bodyPr/>
        <a:lstStyle/>
        <a:p>
          <a:endParaRPr lang="en-ZA"/>
        </a:p>
      </dgm:t>
    </dgm:pt>
    <dgm:pt modelId="{B8D1E6C5-3CAE-418B-B352-D8C76594D317}" type="sibTrans" cxnId="{81498D8F-73FF-413D-B1BC-D1EC03055903}">
      <dgm:prSet/>
      <dgm:spPr/>
      <dgm:t>
        <a:bodyPr/>
        <a:lstStyle/>
        <a:p>
          <a:endParaRPr lang="en-ZA"/>
        </a:p>
      </dgm:t>
    </dgm:pt>
    <dgm:pt modelId="{099BC25E-D08A-487D-876D-F1E3409D12C6}">
      <dgm:prSet custT="1"/>
      <dgm:spPr>
        <a:xfrm>
          <a:off x="870938" y="445464"/>
          <a:ext cx="4713316" cy="4713316"/>
        </a:xfr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Strategic Profiling </a:t>
          </a:r>
          <a:endParaRPr lang="en-ZA" sz="1800" b="1" dirty="0">
            <a:solidFill>
              <a:sysClr val="windowText" lastClr="000000"/>
            </a:solidFill>
            <a:latin typeface="Calibri" panose="020F0502020204030204"/>
            <a:ea typeface="+mn-ea"/>
            <a:cs typeface="+mn-cs"/>
          </a:endParaRPr>
        </a:p>
      </dgm:t>
    </dgm:pt>
    <dgm:pt modelId="{D92CCD4B-725A-49EB-9C44-0DCC2D8D6B8B}" type="parTrans" cxnId="{CD904A94-04FE-49B0-A652-762EEBCF393A}">
      <dgm:prSet/>
      <dgm:spPr/>
      <dgm:t>
        <a:bodyPr/>
        <a:lstStyle/>
        <a:p>
          <a:endParaRPr lang="en-ZA"/>
        </a:p>
      </dgm:t>
    </dgm:pt>
    <dgm:pt modelId="{9EBC25FF-86E2-4A7E-9231-850FFCCA74C1}" type="sibTrans" cxnId="{CD904A94-04FE-49B0-A652-762EEBCF393A}">
      <dgm:prSet/>
      <dgm:spPr/>
      <dgm:t>
        <a:bodyPr/>
        <a:lstStyle/>
        <a:p>
          <a:endParaRPr lang="en-ZA"/>
        </a:p>
      </dgm:t>
    </dgm:pt>
    <dgm:pt modelId="{8161134C-68FB-4DB8-8DAB-E07823546E55}">
      <dgm:prSet custT="1"/>
      <dgm:spPr>
        <a:xfrm>
          <a:off x="741228" y="746786"/>
          <a:ext cx="4713316" cy="4713316"/>
        </a:xfr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Support &amp; Advice </a:t>
          </a:r>
          <a:endParaRPr lang="en-ZA" sz="1800" b="1" dirty="0">
            <a:solidFill>
              <a:sysClr val="windowText" lastClr="000000"/>
            </a:solidFill>
            <a:latin typeface="Calibri" panose="020F0502020204030204"/>
            <a:ea typeface="+mn-ea"/>
            <a:cs typeface="+mn-cs"/>
          </a:endParaRPr>
        </a:p>
      </dgm:t>
    </dgm:pt>
    <dgm:pt modelId="{CE9DEBFE-CD8C-4509-8B0A-5A7C1C2876E7}" type="sibTrans" cxnId="{E6773C5B-6955-4E6D-B158-A2D220AF35E6}">
      <dgm:prSet/>
      <dgm:spPr/>
      <dgm:t>
        <a:bodyPr/>
        <a:lstStyle/>
        <a:p>
          <a:endParaRPr lang="en-ZA"/>
        </a:p>
      </dgm:t>
    </dgm:pt>
    <dgm:pt modelId="{9AFE01D4-F18E-477B-97F7-81A836875C4F}" type="parTrans" cxnId="{E6773C5B-6955-4E6D-B158-A2D220AF35E6}">
      <dgm:prSet/>
      <dgm:spPr/>
      <dgm:t>
        <a:bodyPr/>
        <a:lstStyle/>
        <a:p>
          <a:endParaRPr lang="en-ZA"/>
        </a:p>
      </dgm:t>
    </dgm:pt>
    <dgm:pt modelId="{3F6EF9E8-AE4B-4BFF-B8F8-3B65E791C4D2}" type="pres">
      <dgm:prSet presAssocID="{FEB1EB5C-5880-44FE-A3D0-E6073A48A933}" presName="compositeShape" presStyleCnt="0">
        <dgm:presLayoutVars>
          <dgm:chMax val="7"/>
          <dgm:dir/>
          <dgm:resizeHandles val="exact"/>
        </dgm:presLayoutVars>
      </dgm:prSet>
      <dgm:spPr/>
    </dgm:pt>
    <dgm:pt modelId="{51699C9F-BE13-4703-8891-800968359D21}" type="pres">
      <dgm:prSet presAssocID="{FEB1EB5C-5880-44FE-A3D0-E6073A48A933}" presName="wedge1" presStyleLbl="node1" presStyleIdx="0" presStyleCnt="6" custLinFactNeighborX="-1152" custLinFactNeighborY="3721"/>
      <dgm:spPr>
        <a:prstGeom prst="pie">
          <a:avLst>
            <a:gd name="adj1" fmla="val 16200000"/>
            <a:gd name="adj2" fmla="val 19800000"/>
          </a:avLst>
        </a:prstGeom>
      </dgm:spPr>
      <dgm:t>
        <a:bodyPr/>
        <a:lstStyle/>
        <a:p>
          <a:endParaRPr lang="en-ZA"/>
        </a:p>
      </dgm:t>
    </dgm:pt>
    <dgm:pt modelId="{13F3BE92-0992-4E81-898A-362C36C6AE71}" type="pres">
      <dgm:prSet presAssocID="{FEB1EB5C-5880-44FE-A3D0-E6073A48A933}" presName="wedge1Tx" presStyleLbl="node1" presStyleIdx="0" presStyleCnt="6">
        <dgm:presLayoutVars>
          <dgm:chMax val="0"/>
          <dgm:chPref val="0"/>
          <dgm:bulletEnabled val="1"/>
        </dgm:presLayoutVars>
      </dgm:prSet>
      <dgm:spPr/>
      <dgm:t>
        <a:bodyPr/>
        <a:lstStyle/>
        <a:p>
          <a:endParaRPr lang="en-ZA"/>
        </a:p>
      </dgm:t>
    </dgm:pt>
    <dgm:pt modelId="{614118B8-674F-440E-A900-0E73F4B4BD2E}" type="pres">
      <dgm:prSet presAssocID="{FEB1EB5C-5880-44FE-A3D0-E6073A48A933}" presName="wedge2" presStyleLbl="node1" presStyleIdx="1" presStyleCnt="6" custScaleX="100713" custScaleY="103312" custLinFactNeighborX="1725" custLinFactNeighborY="-1387"/>
      <dgm:spPr>
        <a:prstGeom prst="pie">
          <a:avLst>
            <a:gd name="adj1" fmla="val 19800000"/>
            <a:gd name="adj2" fmla="val 1800000"/>
          </a:avLst>
        </a:prstGeom>
      </dgm:spPr>
      <dgm:t>
        <a:bodyPr/>
        <a:lstStyle/>
        <a:p>
          <a:endParaRPr lang="en-ZA"/>
        </a:p>
      </dgm:t>
    </dgm:pt>
    <dgm:pt modelId="{DB3F430D-7FBE-4F0B-9963-E184632C5087}" type="pres">
      <dgm:prSet presAssocID="{FEB1EB5C-5880-44FE-A3D0-E6073A48A933}" presName="wedge2Tx" presStyleLbl="node1" presStyleIdx="1" presStyleCnt="6">
        <dgm:presLayoutVars>
          <dgm:chMax val="0"/>
          <dgm:chPref val="0"/>
          <dgm:bulletEnabled val="1"/>
        </dgm:presLayoutVars>
      </dgm:prSet>
      <dgm:spPr/>
      <dgm:t>
        <a:bodyPr/>
        <a:lstStyle/>
        <a:p>
          <a:endParaRPr lang="en-ZA"/>
        </a:p>
      </dgm:t>
    </dgm:pt>
    <dgm:pt modelId="{7C14C660-EFD0-4764-A018-C1FC640045B9}" type="pres">
      <dgm:prSet presAssocID="{FEB1EB5C-5880-44FE-A3D0-E6073A48A933}" presName="wedge3" presStyleLbl="node1" presStyleIdx="2" presStyleCnt="6" custLinFactNeighborX="1704" custLinFactNeighborY="-1308"/>
      <dgm:spPr>
        <a:prstGeom prst="pie">
          <a:avLst>
            <a:gd name="adj1" fmla="val 1800000"/>
            <a:gd name="adj2" fmla="val 5400000"/>
          </a:avLst>
        </a:prstGeom>
      </dgm:spPr>
      <dgm:t>
        <a:bodyPr/>
        <a:lstStyle/>
        <a:p>
          <a:endParaRPr lang="en-ZA"/>
        </a:p>
      </dgm:t>
    </dgm:pt>
    <dgm:pt modelId="{167519E1-0D08-4422-9591-00F2B26867DC}" type="pres">
      <dgm:prSet presAssocID="{FEB1EB5C-5880-44FE-A3D0-E6073A48A933}" presName="wedge3Tx" presStyleLbl="node1" presStyleIdx="2" presStyleCnt="6">
        <dgm:presLayoutVars>
          <dgm:chMax val="0"/>
          <dgm:chPref val="0"/>
          <dgm:bulletEnabled val="1"/>
        </dgm:presLayoutVars>
      </dgm:prSet>
      <dgm:spPr/>
      <dgm:t>
        <a:bodyPr/>
        <a:lstStyle/>
        <a:p>
          <a:endParaRPr lang="en-ZA"/>
        </a:p>
      </dgm:t>
    </dgm:pt>
    <dgm:pt modelId="{B1787E13-44F4-4A36-91FF-71C884F7E7AB}" type="pres">
      <dgm:prSet presAssocID="{FEB1EB5C-5880-44FE-A3D0-E6073A48A933}" presName="wedge4" presStyleLbl="node1" presStyleIdx="3" presStyleCnt="6" custLinFactNeighborX="-1600" custLinFactNeighborY="4571"/>
      <dgm:spPr>
        <a:prstGeom prst="pie">
          <a:avLst>
            <a:gd name="adj1" fmla="val 5400000"/>
            <a:gd name="adj2" fmla="val 9000000"/>
          </a:avLst>
        </a:prstGeom>
      </dgm:spPr>
      <dgm:t>
        <a:bodyPr/>
        <a:lstStyle/>
        <a:p>
          <a:endParaRPr lang="en-ZA"/>
        </a:p>
      </dgm:t>
    </dgm:pt>
    <dgm:pt modelId="{760174CB-2ABB-428F-88E8-F6CBC6F70774}" type="pres">
      <dgm:prSet presAssocID="{FEB1EB5C-5880-44FE-A3D0-E6073A48A933}" presName="wedge4Tx" presStyleLbl="node1" presStyleIdx="3" presStyleCnt="6">
        <dgm:presLayoutVars>
          <dgm:chMax val="0"/>
          <dgm:chPref val="0"/>
          <dgm:bulletEnabled val="1"/>
        </dgm:presLayoutVars>
      </dgm:prSet>
      <dgm:spPr/>
      <dgm:t>
        <a:bodyPr/>
        <a:lstStyle/>
        <a:p>
          <a:endParaRPr lang="en-ZA"/>
        </a:p>
      </dgm:t>
    </dgm:pt>
    <dgm:pt modelId="{56B1263F-65DB-4CE5-AF8A-A24CD1842218}" type="pres">
      <dgm:prSet presAssocID="{FEB1EB5C-5880-44FE-A3D0-E6073A48A933}" presName="wedge5" presStyleLbl="node1" presStyleIdx="4" presStyleCnt="6" custLinFactNeighborX="1152" custLinFactNeighborY="-1822"/>
      <dgm:spPr>
        <a:prstGeom prst="pie">
          <a:avLst>
            <a:gd name="adj1" fmla="val 9000000"/>
            <a:gd name="adj2" fmla="val 12600000"/>
          </a:avLst>
        </a:prstGeom>
      </dgm:spPr>
      <dgm:t>
        <a:bodyPr/>
        <a:lstStyle/>
        <a:p>
          <a:endParaRPr lang="en-ZA"/>
        </a:p>
      </dgm:t>
    </dgm:pt>
    <dgm:pt modelId="{D340A2E1-CBC6-44C5-BDD3-C358A7347F52}" type="pres">
      <dgm:prSet presAssocID="{FEB1EB5C-5880-44FE-A3D0-E6073A48A933}" presName="wedge5Tx" presStyleLbl="node1" presStyleIdx="4" presStyleCnt="6">
        <dgm:presLayoutVars>
          <dgm:chMax val="0"/>
          <dgm:chPref val="0"/>
          <dgm:bulletEnabled val="1"/>
        </dgm:presLayoutVars>
      </dgm:prSet>
      <dgm:spPr/>
      <dgm:t>
        <a:bodyPr/>
        <a:lstStyle/>
        <a:p>
          <a:endParaRPr lang="en-ZA"/>
        </a:p>
      </dgm:t>
    </dgm:pt>
    <dgm:pt modelId="{CE58DCB7-97E7-4AFE-B36D-CBC657F4867D}" type="pres">
      <dgm:prSet presAssocID="{FEB1EB5C-5880-44FE-A3D0-E6073A48A933}" presName="wedge6" presStyleLbl="node1" presStyleIdx="5" presStyleCnt="6" custLinFactNeighborX="1717" custLinFactNeighborY="-1520"/>
      <dgm:spPr>
        <a:prstGeom prst="pie">
          <a:avLst>
            <a:gd name="adj1" fmla="val 12600000"/>
            <a:gd name="adj2" fmla="val 16200000"/>
          </a:avLst>
        </a:prstGeom>
      </dgm:spPr>
      <dgm:t>
        <a:bodyPr/>
        <a:lstStyle/>
        <a:p>
          <a:endParaRPr lang="en-ZA"/>
        </a:p>
      </dgm:t>
    </dgm:pt>
    <dgm:pt modelId="{179A3180-286E-400E-87A3-0E16F33AD306}" type="pres">
      <dgm:prSet presAssocID="{FEB1EB5C-5880-44FE-A3D0-E6073A48A933}" presName="wedge6Tx" presStyleLbl="node1" presStyleIdx="5" presStyleCnt="6">
        <dgm:presLayoutVars>
          <dgm:chMax val="0"/>
          <dgm:chPref val="0"/>
          <dgm:bulletEnabled val="1"/>
        </dgm:presLayoutVars>
      </dgm:prSet>
      <dgm:spPr/>
      <dgm:t>
        <a:bodyPr/>
        <a:lstStyle/>
        <a:p>
          <a:endParaRPr lang="en-ZA"/>
        </a:p>
      </dgm:t>
    </dgm:pt>
  </dgm:ptLst>
  <dgm:cxnLst>
    <dgm:cxn modelId="{41F24759-A7AD-43DB-A534-4964CA5B1ECB}" type="presOf" srcId="{8161134C-68FB-4DB8-8DAB-E07823546E55}" destId="{B1787E13-44F4-4A36-91FF-71C884F7E7AB}" srcOrd="0" destOrd="0" presId="urn:microsoft.com/office/officeart/2005/8/layout/chart3"/>
    <dgm:cxn modelId="{DEC195C0-5A4C-4B70-97DD-B9F170D52A7F}" type="presOf" srcId="{099BC25E-D08A-487D-876D-F1E3409D12C6}" destId="{D340A2E1-CBC6-44C5-BDD3-C358A7347F52}" srcOrd="1" destOrd="0" presId="urn:microsoft.com/office/officeart/2005/8/layout/chart3"/>
    <dgm:cxn modelId="{C1272205-AA8E-45EF-BAA6-FA287FAC5DE4}" type="presOf" srcId="{8161134C-68FB-4DB8-8DAB-E07823546E55}" destId="{760174CB-2ABB-428F-88E8-F6CBC6F70774}" srcOrd="1" destOrd="0" presId="urn:microsoft.com/office/officeart/2005/8/layout/chart3"/>
    <dgm:cxn modelId="{CD904A94-04FE-49B0-A652-762EEBCF393A}" srcId="{FEB1EB5C-5880-44FE-A3D0-E6073A48A933}" destId="{099BC25E-D08A-487D-876D-F1E3409D12C6}" srcOrd="4" destOrd="0" parTransId="{D92CCD4B-725A-49EB-9C44-0DCC2D8D6B8B}" sibTransId="{9EBC25FF-86E2-4A7E-9231-850FFCCA74C1}"/>
    <dgm:cxn modelId="{E52D56F7-1BFD-4B1F-80C1-E0FF1EEF447D}" type="presOf" srcId="{F31B5BEB-F64D-4D74-878D-BD195080FC2A}" destId="{13F3BE92-0992-4E81-898A-362C36C6AE71}" srcOrd="1" destOrd="0" presId="urn:microsoft.com/office/officeart/2005/8/layout/chart3"/>
    <dgm:cxn modelId="{ABCBD405-0F61-4873-88E9-C4CB7DEABC70}" type="presOf" srcId="{0703F53E-9FCE-49C4-8952-34786E60C87B}" destId="{179A3180-286E-400E-87A3-0E16F33AD306}" srcOrd="1" destOrd="0" presId="urn:microsoft.com/office/officeart/2005/8/layout/chart3"/>
    <dgm:cxn modelId="{1960F643-F495-4183-9129-7CF693397C84}" srcId="{FEB1EB5C-5880-44FE-A3D0-E6073A48A933}" destId="{F31B5BEB-F64D-4D74-878D-BD195080FC2A}" srcOrd="0" destOrd="0" parTransId="{689A8642-61FF-49AF-9A2A-AB2076DE2E51}" sibTransId="{31C8E853-85BF-4A8B-AD80-0DE0904B860C}"/>
    <dgm:cxn modelId="{06CB29F0-E760-4E1B-833B-D57E4B5F6033}" type="presOf" srcId="{18EC795A-9C30-4BE6-B58D-FADD1B2FDE1A}" destId="{167519E1-0D08-4422-9591-00F2B26867DC}" srcOrd="1" destOrd="0" presId="urn:microsoft.com/office/officeart/2005/8/layout/chart3"/>
    <dgm:cxn modelId="{B6C917CA-6234-4D5C-9660-9545F2657FEF}" type="presOf" srcId="{099BC25E-D08A-487D-876D-F1E3409D12C6}" destId="{56B1263F-65DB-4CE5-AF8A-A24CD1842218}" srcOrd="0" destOrd="0" presId="urn:microsoft.com/office/officeart/2005/8/layout/chart3"/>
    <dgm:cxn modelId="{5967668A-E867-4C17-9785-A6CEF657F83D}" srcId="{FEB1EB5C-5880-44FE-A3D0-E6073A48A933}" destId="{18EC795A-9C30-4BE6-B58D-FADD1B2FDE1A}" srcOrd="2" destOrd="0" parTransId="{CE3EDA11-EAA8-4F3A-810E-AA6C9ED7E630}" sibTransId="{4ADAE72F-AE18-4757-B9AA-E1B868428B06}"/>
    <dgm:cxn modelId="{81498D8F-73FF-413D-B1BC-D1EC03055903}" srcId="{FEB1EB5C-5880-44FE-A3D0-E6073A48A933}" destId="{0703F53E-9FCE-49C4-8952-34786E60C87B}" srcOrd="5" destOrd="0" parTransId="{51414A11-E86E-4400-BE61-E86F65A01F49}" sibTransId="{B8D1E6C5-3CAE-418B-B352-D8C76594D317}"/>
    <dgm:cxn modelId="{E428AF93-386E-4B5B-A671-350C31AEDCD8}" type="presOf" srcId="{18EC795A-9C30-4BE6-B58D-FADD1B2FDE1A}" destId="{7C14C660-EFD0-4764-A018-C1FC640045B9}" srcOrd="0" destOrd="0" presId="urn:microsoft.com/office/officeart/2005/8/layout/chart3"/>
    <dgm:cxn modelId="{E6773C5B-6955-4E6D-B158-A2D220AF35E6}" srcId="{FEB1EB5C-5880-44FE-A3D0-E6073A48A933}" destId="{8161134C-68FB-4DB8-8DAB-E07823546E55}" srcOrd="3" destOrd="0" parTransId="{9AFE01D4-F18E-477B-97F7-81A836875C4F}" sibTransId="{CE9DEBFE-CD8C-4509-8B0A-5A7C1C2876E7}"/>
    <dgm:cxn modelId="{E8B9A73A-E15E-4744-8599-C475216DA4FE}" type="presOf" srcId="{0703F53E-9FCE-49C4-8952-34786E60C87B}" destId="{CE58DCB7-97E7-4AFE-B36D-CBC657F4867D}" srcOrd="0" destOrd="0" presId="urn:microsoft.com/office/officeart/2005/8/layout/chart3"/>
    <dgm:cxn modelId="{F06143BD-7D86-4CE5-ACB7-7F86B1C96EBA}" srcId="{FEB1EB5C-5880-44FE-A3D0-E6073A48A933}" destId="{B1EAFB70-72A3-48DE-82E1-DAB8F02D761E}" srcOrd="1" destOrd="0" parTransId="{5A66EE76-378C-463E-B897-FD8A6EFBEC0B}" sibTransId="{1805AAC3-D8CD-4D52-80C3-6A12419D4D07}"/>
    <dgm:cxn modelId="{B5C2BD04-71E8-40F4-AAA1-E839F08ACEBA}" type="presOf" srcId="{B1EAFB70-72A3-48DE-82E1-DAB8F02D761E}" destId="{614118B8-674F-440E-A900-0E73F4B4BD2E}" srcOrd="0" destOrd="0" presId="urn:microsoft.com/office/officeart/2005/8/layout/chart3"/>
    <dgm:cxn modelId="{4A543BEB-D81E-4BDD-8F3C-A3097CD2E129}" type="presOf" srcId="{FEB1EB5C-5880-44FE-A3D0-E6073A48A933}" destId="{3F6EF9E8-AE4B-4BFF-B8F8-3B65E791C4D2}" srcOrd="0" destOrd="0" presId="urn:microsoft.com/office/officeart/2005/8/layout/chart3"/>
    <dgm:cxn modelId="{C804CFBB-6212-4BB1-B0EF-725C3E27F463}" type="presOf" srcId="{B1EAFB70-72A3-48DE-82E1-DAB8F02D761E}" destId="{DB3F430D-7FBE-4F0B-9963-E184632C5087}" srcOrd="1" destOrd="0" presId="urn:microsoft.com/office/officeart/2005/8/layout/chart3"/>
    <dgm:cxn modelId="{B70C97A5-A219-4CD2-8C1C-D4DD7311785D}" type="presOf" srcId="{F31B5BEB-F64D-4D74-878D-BD195080FC2A}" destId="{51699C9F-BE13-4703-8891-800968359D21}" srcOrd="0" destOrd="0" presId="urn:microsoft.com/office/officeart/2005/8/layout/chart3"/>
    <dgm:cxn modelId="{3E8DCFAE-6443-454F-B08E-9093CC4A2DD6}" type="presParOf" srcId="{3F6EF9E8-AE4B-4BFF-B8F8-3B65E791C4D2}" destId="{51699C9F-BE13-4703-8891-800968359D21}" srcOrd="0" destOrd="0" presId="urn:microsoft.com/office/officeart/2005/8/layout/chart3"/>
    <dgm:cxn modelId="{C3DC2158-614E-4F20-A062-33E48AE023FE}" type="presParOf" srcId="{3F6EF9E8-AE4B-4BFF-B8F8-3B65E791C4D2}" destId="{13F3BE92-0992-4E81-898A-362C36C6AE71}" srcOrd="1" destOrd="0" presId="urn:microsoft.com/office/officeart/2005/8/layout/chart3"/>
    <dgm:cxn modelId="{6C616DCC-F43A-4EAB-8C6D-4D4D297D22CB}" type="presParOf" srcId="{3F6EF9E8-AE4B-4BFF-B8F8-3B65E791C4D2}" destId="{614118B8-674F-440E-A900-0E73F4B4BD2E}" srcOrd="2" destOrd="0" presId="urn:microsoft.com/office/officeart/2005/8/layout/chart3"/>
    <dgm:cxn modelId="{FAE1D12A-C98E-45F6-8BE6-60BD810E41EE}" type="presParOf" srcId="{3F6EF9E8-AE4B-4BFF-B8F8-3B65E791C4D2}" destId="{DB3F430D-7FBE-4F0B-9963-E184632C5087}" srcOrd="3" destOrd="0" presId="urn:microsoft.com/office/officeart/2005/8/layout/chart3"/>
    <dgm:cxn modelId="{8C7BDDB1-F171-44D5-A719-EB14E1A64FE4}" type="presParOf" srcId="{3F6EF9E8-AE4B-4BFF-B8F8-3B65E791C4D2}" destId="{7C14C660-EFD0-4764-A018-C1FC640045B9}" srcOrd="4" destOrd="0" presId="urn:microsoft.com/office/officeart/2005/8/layout/chart3"/>
    <dgm:cxn modelId="{D09B5DF3-9AE8-4D48-BB21-8ACBB1505D59}" type="presParOf" srcId="{3F6EF9E8-AE4B-4BFF-B8F8-3B65E791C4D2}" destId="{167519E1-0D08-4422-9591-00F2B26867DC}" srcOrd="5" destOrd="0" presId="urn:microsoft.com/office/officeart/2005/8/layout/chart3"/>
    <dgm:cxn modelId="{F41E85BA-FDA4-447F-B592-22448482D7E4}" type="presParOf" srcId="{3F6EF9E8-AE4B-4BFF-B8F8-3B65E791C4D2}" destId="{B1787E13-44F4-4A36-91FF-71C884F7E7AB}" srcOrd="6" destOrd="0" presId="urn:microsoft.com/office/officeart/2005/8/layout/chart3"/>
    <dgm:cxn modelId="{F1E9E917-C875-43C7-AC6A-32BFA3B3610C}" type="presParOf" srcId="{3F6EF9E8-AE4B-4BFF-B8F8-3B65E791C4D2}" destId="{760174CB-2ABB-428F-88E8-F6CBC6F70774}" srcOrd="7" destOrd="0" presId="urn:microsoft.com/office/officeart/2005/8/layout/chart3"/>
    <dgm:cxn modelId="{273FFE02-C5BD-4968-906A-31A940E4AD44}" type="presParOf" srcId="{3F6EF9E8-AE4B-4BFF-B8F8-3B65E791C4D2}" destId="{56B1263F-65DB-4CE5-AF8A-A24CD1842218}" srcOrd="8" destOrd="0" presId="urn:microsoft.com/office/officeart/2005/8/layout/chart3"/>
    <dgm:cxn modelId="{DD8B7AAA-C182-4F54-BA95-68A3A01D7EA9}" type="presParOf" srcId="{3F6EF9E8-AE4B-4BFF-B8F8-3B65E791C4D2}" destId="{D340A2E1-CBC6-44C5-BDD3-C358A7347F52}" srcOrd="9" destOrd="0" presId="urn:microsoft.com/office/officeart/2005/8/layout/chart3"/>
    <dgm:cxn modelId="{EF9B1DE6-4798-4CE6-A237-A185ADAB86C5}" type="presParOf" srcId="{3F6EF9E8-AE4B-4BFF-B8F8-3B65E791C4D2}" destId="{CE58DCB7-97E7-4AFE-B36D-CBC657F4867D}" srcOrd="10" destOrd="0" presId="urn:microsoft.com/office/officeart/2005/8/layout/chart3"/>
    <dgm:cxn modelId="{B1EDB9B4-DFA9-4D5B-A5B2-71F5AD3BCDED}" type="presParOf" srcId="{3F6EF9E8-AE4B-4BFF-B8F8-3B65E791C4D2}" destId="{179A3180-286E-400E-87A3-0E16F33AD306}"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B1EB5C-5880-44FE-A3D0-E6073A48A933}" type="doc">
      <dgm:prSet loTypeId="urn:microsoft.com/office/officeart/2005/8/layout/chart3" loCatId="cycle" qsTypeId="urn:microsoft.com/office/officeart/2005/8/quickstyle/simple1" qsCatId="simple" csTypeId="urn:microsoft.com/office/officeart/2005/8/colors/accent1_2" csCatId="accent1" phldr="1"/>
      <dgm:spPr/>
    </dgm:pt>
    <dgm:pt modelId="{F31B5BEB-F64D-4D74-878D-BD195080FC2A}">
      <dgm:prSet phldrT="[Text]" custT="1"/>
      <dgm:spPr>
        <a:xfrm>
          <a:off x="902620" y="463763"/>
          <a:ext cx="4713316" cy="4713316"/>
        </a:xfrm>
        <a:solidFill>
          <a:srgbClr val="FFC000">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Lobby, Advocate &amp; Represent</a:t>
          </a:r>
          <a:endParaRPr lang="en-ZA" sz="1800" dirty="0">
            <a:solidFill>
              <a:sysClr val="windowText" lastClr="000000"/>
            </a:solidFill>
            <a:latin typeface="Calibri" panose="020F0502020204030204"/>
            <a:ea typeface="+mn-ea"/>
            <a:cs typeface="+mn-cs"/>
          </a:endParaRPr>
        </a:p>
      </dgm:t>
    </dgm:pt>
    <dgm:pt modelId="{689A8642-61FF-49AF-9A2A-AB2076DE2E51}" type="parTrans" cxnId="{1960F643-F495-4183-9129-7CF693397C84}">
      <dgm:prSet/>
      <dgm:spPr/>
      <dgm:t>
        <a:bodyPr/>
        <a:lstStyle/>
        <a:p>
          <a:endParaRPr lang="en-ZA"/>
        </a:p>
      </dgm:t>
    </dgm:pt>
    <dgm:pt modelId="{31C8E853-85BF-4A8B-AD80-0DE0904B860C}" type="sibTrans" cxnId="{1960F643-F495-4183-9129-7CF693397C84}">
      <dgm:prSet/>
      <dgm:spPr/>
      <dgm:t>
        <a:bodyPr/>
        <a:lstStyle/>
        <a:p>
          <a:endParaRPr lang="en-ZA"/>
        </a:p>
      </dgm:t>
    </dgm:pt>
    <dgm:pt modelId="{B1EAFB70-72A3-48DE-82E1-DAB8F02D761E}">
      <dgm:prSet phldrT="[Text]" custT="1"/>
      <dgm:spPr>
        <a:xfrm>
          <a:off x="881142" y="387914"/>
          <a:ext cx="4746922" cy="4869421"/>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Employer Body</a:t>
          </a:r>
          <a:endParaRPr lang="en-ZA" sz="1800" dirty="0">
            <a:solidFill>
              <a:sysClr val="windowText" lastClr="000000"/>
            </a:solidFill>
            <a:latin typeface="Calibri" panose="020F0502020204030204"/>
            <a:ea typeface="+mn-ea"/>
            <a:cs typeface="+mn-cs"/>
          </a:endParaRPr>
        </a:p>
      </dgm:t>
    </dgm:pt>
    <dgm:pt modelId="{5A66EE76-378C-463E-B897-FD8A6EFBEC0B}" type="parTrans" cxnId="{F06143BD-7D86-4CE5-ACB7-7F86B1C96EBA}">
      <dgm:prSet/>
      <dgm:spPr/>
      <dgm:t>
        <a:bodyPr/>
        <a:lstStyle/>
        <a:p>
          <a:endParaRPr lang="en-ZA"/>
        </a:p>
      </dgm:t>
    </dgm:pt>
    <dgm:pt modelId="{1805AAC3-D8CD-4D52-80C3-6A12419D4D07}" type="sibTrans" cxnId="{F06143BD-7D86-4CE5-ACB7-7F86B1C96EBA}">
      <dgm:prSet/>
      <dgm:spPr/>
      <dgm:t>
        <a:bodyPr/>
        <a:lstStyle/>
        <a:p>
          <a:endParaRPr lang="en-ZA"/>
        </a:p>
      </dgm:t>
    </dgm:pt>
    <dgm:pt modelId="{18EC795A-9C30-4BE6-B58D-FADD1B2FDE1A}">
      <dgm:prSet custT="1"/>
      <dgm:spPr>
        <a:xfrm>
          <a:off x="896956" y="469690"/>
          <a:ext cx="4713316" cy="471331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Capacity Building </a:t>
          </a:r>
          <a:endParaRPr lang="en-ZA" sz="1800" b="1" dirty="0">
            <a:solidFill>
              <a:sysClr val="windowText" lastClr="000000"/>
            </a:solidFill>
            <a:latin typeface="Calibri" panose="020F0502020204030204"/>
            <a:ea typeface="+mn-ea"/>
            <a:cs typeface="+mn-cs"/>
          </a:endParaRPr>
        </a:p>
      </dgm:t>
    </dgm:pt>
    <dgm:pt modelId="{CE3EDA11-EAA8-4F3A-810E-AA6C9ED7E630}" type="parTrans" cxnId="{5967668A-E867-4C17-9785-A6CEF657F83D}">
      <dgm:prSet/>
      <dgm:spPr/>
      <dgm:t>
        <a:bodyPr/>
        <a:lstStyle/>
        <a:p>
          <a:endParaRPr lang="en-ZA"/>
        </a:p>
      </dgm:t>
    </dgm:pt>
    <dgm:pt modelId="{4ADAE72F-AE18-4757-B9AA-E1B868428B06}" type="sibTrans" cxnId="{5967668A-E867-4C17-9785-A6CEF657F83D}">
      <dgm:prSet/>
      <dgm:spPr/>
      <dgm:t>
        <a:bodyPr/>
        <a:lstStyle/>
        <a:p>
          <a:endParaRPr lang="en-ZA"/>
        </a:p>
      </dgm:t>
    </dgm:pt>
    <dgm:pt modelId="{0703F53E-9FCE-49C4-8952-34786E60C87B}">
      <dgm:prSet custT="1"/>
      <dgm:spPr>
        <a:xfrm>
          <a:off x="897568" y="459698"/>
          <a:ext cx="4713316" cy="4713316"/>
        </a:xfr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400" b="1" dirty="0" smtClean="0">
              <a:solidFill>
                <a:sysClr val="windowText" lastClr="000000"/>
              </a:solidFill>
              <a:latin typeface="Calibri" panose="020F0502020204030204"/>
              <a:ea typeface="+mn-ea"/>
              <a:cs typeface="+mn-cs"/>
            </a:rPr>
            <a:t>Knowledge &amp; Information Sharing </a:t>
          </a:r>
          <a:endParaRPr lang="en-ZA" sz="1400" b="1" dirty="0">
            <a:solidFill>
              <a:sysClr val="windowText" lastClr="000000"/>
            </a:solidFill>
            <a:latin typeface="Calibri" panose="020F0502020204030204"/>
            <a:ea typeface="+mn-ea"/>
            <a:cs typeface="+mn-cs"/>
          </a:endParaRPr>
        </a:p>
      </dgm:t>
    </dgm:pt>
    <dgm:pt modelId="{51414A11-E86E-4400-BE61-E86F65A01F49}" type="parTrans" cxnId="{81498D8F-73FF-413D-B1BC-D1EC03055903}">
      <dgm:prSet/>
      <dgm:spPr/>
      <dgm:t>
        <a:bodyPr/>
        <a:lstStyle/>
        <a:p>
          <a:endParaRPr lang="en-ZA"/>
        </a:p>
      </dgm:t>
    </dgm:pt>
    <dgm:pt modelId="{B8D1E6C5-3CAE-418B-B352-D8C76594D317}" type="sibTrans" cxnId="{81498D8F-73FF-413D-B1BC-D1EC03055903}">
      <dgm:prSet/>
      <dgm:spPr/>
      <dgm:t>
        <a:bodyPr/>
        <a:lstStyle/>
        <a:p>
          <a:endParaRPr lang="en-ZA"/>
        </a:p>
      </dgm:t>
    </dgm:pt>
    <dgm:pt modelId="{099BC25E-D08A-487D-876D-F1E3409D12C6}">
      <dgm:prSet custT="1"/>
      <dgm:spPr>
        <a:xfrm>
          <a:off x="870938" y="445464"/>
          <a:ext cx="4713316" cy="4713316"/>
        </a:xfr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Strategic Profiling </a:t>
          </a:r>
          <a:endParaRPr lang="en-ZA" sz="1800" b="1" dirty="0">
            <a:solidFill>
              <a:sysClr val="windowText" lastClr="000000"/>
            </a:solidFill>
            <a:latin typeface="Calibri" panose="020F0502020204030204"/>
            <a:ea typeface="+mn-ea"/>
            <a:cs typeface="+mn-cs"/>
          </a:endParaRPr>
        </a:p>
      </dgm:t>
    </dgm:pt>
    <dgm:pt modelId="{D92CCD4B-725A-49EB-9C44-0DCC2D8D6B8B}" type="parTrans" cxnId="{CD904A94-04FE-49B0-A652-762EEBCF393A}">
      <dgm:prSet/>
      <dgm:spPr/>
      <dgm:t>
        <a:bodyPr/>
        <a:lstStyle/>
        <a:p>
          <a:endParaRPr lang="en-ZA"/>
        </a:p>
      </dgm:t>
    </dgm:pt>
    <dgm:pt modelId="{9EBC25FF-86E2-4A7E-9231-850FFCCA74C1}" type="sibTrans" cxnId="{CD904A94-04FE-49B0-A652-762EEBCF393A}">
      <dgm:prSet/>
      <dgm:spPr/>
      <dgm:t>
        <a:bodyPr/>
        <a:lstStyle/>
        <a:p>
          <a:endParaRPr lang="en-ZA"/>
        </a:p>
      </dgm:t>
    </dgm:pt>
    <dgm:pt modelId="{8161134C-68FB-4DB8-8DAB-E07823546E55}">
      <dgm:prSet custT="1"/>
      <dgm:spPr>
        <a:xfrm>
          <a:off x="741228" y="746786"/>
          <a:ext cx="4713316" cy="4713316"/>
        </a:xfr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Support &amp; Advice </a:t>
          </a:r>
          <a:endParaRPr lang="en-ZA" sz="1800" b="1" dirty="0">
            <a:solidFill>
              <a:sysClr val="windowText" lastClr="000000"/>
            </a:solidFill>
            <a:latin typeface="Calibri" panose="020F0502020204030204"/>
            <a:ea typeface="+mn-ea"/>
            <a:cs typeface="+mn-cs"/>
          </a:endParaRPr>
        </a:p>
      </dgm:t>
    </dgm:pt>
    <dgm:pt modelId="{CE9DEBFE-CD8C-4509-8B0A-5A7C1C2876E7}" type="sibTrans" cxnId="{E6773C5B-6955-4E6D-B158-A2D220AF35E6}">
      <dgm:prSet/>
      <dgm:spPr/>
      <dgm:t>
        <a:bodyPr/>
        <a:lstStyle/>
        <a:p>
          <a:endParaRPr lang="en-ZA"/>
        </a:p>
      </dgm:t>
    </dgm:pt>
    <dgm:pt modelId="{9AFE01D4-F18E-477B-97F7-81A836875C4F}" type="parTrans" cxnId="{E6773C5B-6955-4E6D-B158-A2D220AF35E6}">
      <dgm:prSet/>
      <dgm:spPr/>
      <dgm:t>
        <a:bodyPr/>
        <a:lstStyle/>
        <a:p>
          <a:endParaRPr lang="en-ZA"/>
        </a:p>
      </dgm:t>
    </dgm:pt>
    <dgm:pt modelId="{3F6EF9E8-AE4B-4BFF-B8F8-3B65E791C4D2}" type="pres">
      <dgm:prSet presAssocID="{FEB1EB5C-5880-44FE-A3D0-E6073A48A933}" presName="compositeShape" presStyleCnt="0">
        <dgm:presLayoutVars>
          <dgm:chMax val="7"/>
          <dgm:dir/>
          <dgm:resizeHandles val="exact"/>
        </dgm:presLayoutVars>
      </dgm:prSet>
      <dgm:spPr/>
    </dgm:pt>
    <dgm:pt modelId="{51699C9F-BE13-4703-8891-800968359D21}" type="pres">
      <dgm:prSet presAssocID="{FEB1EB5C-5880-44FE-A3D0-E6073A48A933}" presName="wedge1" presStyleLbl="node1" presStyleIdx="0" presStyleCnt="6" custLinFactNeighborX="-1152" custLinFactNeighborY="3721"/>
      <dgm:spPr>
        <a:prstGeom prst="pie">
          <a:avLst>
            <a:gd name="adj1" fmla="val 16200000"/>
            <a:gd name="adj2" fmla="val 19800000"/>
          </a:avLst>
        </a:prstGeom>
      </dgm:spPr>
      <dgm:t>
        <a:bodyPr/>
        <a:lstStyle/>
        <a:p>
          <a:endParaRPr lang="en-ZA"/>
        </a:p>
      </dgm:t>
    </dgm:pt>
    <dgm:pt modelId="{13F3BE92-0992-4E81-898A-362C36C6AE71}" type="pres">
      <dgm:prSet presAssocID="{FEB1EB5C-5880-44FE-A3D0-E6073A48A933}" presName="wedge1Tx" presStyleLbl="node1" presStyleIdx="0" presStyleCnt="6">
        <dgm:presLayoutVars>
          <dgm:chMax val="0"/>
          <dgm:chPref val="0"/>
          <dgm:bulletEnabled val="1"/>
        </dgm:presLayoutVars>
      </dgm:prSet>
      <dgm:spPr/>
      <dgm:t>
        <a:bodyPr/>
        <a:lstStyle/>
        <a:p>
          <a:endParaRPr lang="en-ZA"/>
        </a:p>
      </dgm:t>
    </dgm:pt>
    <dgm:pt modelId="{614118B8-674F-440E-A900-0E73F4B4BD2E}" type="pres">
      <dgm:prSet presAssocID="{FEB1EB5C-5880-44FE-A3D0-E6073A48A933}" presName="wedge2" presStyleLbl="node1" presStyleIdx="1" presStyleCnt="6" custScaleX="100713" custScaleY="103312" custLinFactNeighborX="1725" custLinFactNeighborY="-1387"/>
      <dgm:spPr>
        <a:prstGeom prst="pie">
          <a:avLst>
            <a:gd name="adj1" fmla="val 19800000"/>
            <a:gd name="adj2" fmla="val 1800000"/>
          </a:avLst>
        </a:prstGeom>
      </dgm:spPr>
      <dgm:t>
        <a:bodyPr/>
        <a:lstStyle/>
        <a:p>
          <a:endParaRPr lang="en-ZA"/>
        </a:p>
      </dgm:t>
    </dgm:pt>
    <dgm:pt modelId="{DB3F430D-7FBE-4F0B-9963-E184632C5087}" type="pres">
      <dgm:prSet presAssocID="{FEB1EB5C-5880-44FE-A3D0-E6073A48A933}" presName="wedge2Tx" presStyleLbl="node1" presStyleIdx="1" presStyleCnt="6">
        <dgm:presLayoutVars>
          <dgm:chMax val="0"/>
          <dgm:chPref val="0"/>
          <dgm:bulletEnabled val="1"/>
        </dgm:presLayoutVars>
      </dgm:prSet>
      <dgm:spPr/>
      <dgm:t>
        <a:bodyPr/>
        <a:lstStyle/>
        <a:p>
          <a:endParaRPr lang="en-ZA"/>
        </a:p>
      </dgm:t>
    </dgm:pt>
    <dgm:pt modelId="{7C14C660-EFD0-4764-A018-C1FC640045B9}" type="pres">
      <dgm:prSet presAssocID="{FEB1EB5C-5880-44FE-A3D0-E6073A48A933}" presName="wedge3" presStyleLbl="node1" presStyleIdx="2" presStyleCnt="6" custLinFactNeighborX="1704" custLinFactNeighborY="-1308"/>
      <dgm:spPr>
        <a:prstGeom prst="pie">
          <a:avLst>
            <a:gd name="adj1" fmla="val 1800000"/>
            <a:gd name="adj2" fmla="val 5400000"/>
          </a:avLst>
        </a:prstGeom>
      </dgm:spPr>
      <dgm:t>
        <a:bodyPr/>
        <a:lstStyle/>
        <a:p>
          <a:endParaRPr lang="en-ZA"/>
        </a:p>
      </dgm:t>
    </dgm:pt>
    <dgm:pt modelId="{167519E1-0D08-4422-9591-00F2B26867DC}" type="pres">
      <dgm:prSet presAssocID="{FEB1EB5C-5880-44FE-A3D0-E6073A48A933}" presName="wedge3Tx" presStyleLbl="node1" presStyleIdx="2" presStyleCnt="6">
        <dgm:presLayoutVars>
          <dgm:chMax val="0"/>
          <dgm:chPref val="0"/>
          <dgm:bulletEnabled val="1"/>
        </dgm:presLayoutVars>
      </dgm:prSet>
      <dgm:spPr/>
      <dgm:t>
        <a:bodyPr/>
        <a:lstStyle/>
        <a:p>
          <a:endParaRPr lang="en-ZA"/>
        </a:p>
      </dgm:t>
    </dgm:pt>
    <dgm:pt modelId="{B1787E13-44F4-4A36-91FF-71C884F7E7AB}" type="pres">
      <dgm:prSet presAssocID="{FEB1EB5C-5880-44FE-A3D0-E6073A48A933}" presName="wedge4" presStyleLbl="node1" presStyleIdx="3" presStyleCnt="6" custLinFactNeighborX="-1600" custLinFactNeighborY="4571"/>
      <dgm:spPr>
        <a:prstGeom prst="pie">
          <a:avLst>
            <a:gd name="adj1" fmla="val 5400000"/>
            <a:gd name="adj2" fmla="val 9000000"/>
          </a:avLst>
        </a:prstGeom>
      </dgm:spPr>
      <dgm:t>
        <a:bodyPr/>
        <a:lstStyle/>
        <a:p>
          <a:endParaRPr lang="en-ZA"/>
        </a:p>
      </dgm:t>
    </dgm:pt>
    <dgm:pt modelId="{760174CB-2ABB-428F-88E8-F6CBC6F70774}" type="pres">
      <dgm:prSet presAssocID="{FEB1EB5C-5880-44FE-A3D0-E6073A48A933}" presName="wedge4Tx" presStyleLbl="node1" presStyleIdx="3" presStyleCnt="6">
        <dgm:presLayoutVars>
          <dgm:chMax val="0"/>
          <dgm:chPref val="0"/>
          <dgm:bulletEnabled val="1"/>
        </dgm:presLayoutVars>
      </dgm:prSet>
      <dgm:spPr/>
      <dgm:t>
        <a:bodyPr/>
        <a:lstStyle/>
        <a:p>
          <a:endParaRPr lang="en-ZA"/>
        </a:p>
      </dgm:t>
    </dgm:pt>
    <dgm:pt modelId="{56B1263F-65DB-4CE5-AF8A-A24CD1842218}" type="pres">
      <dgm:prSet presAssocID="{FEB1EB5C-5880-44FE-A3D0-E6073A48A933}" presName="wedge5" presStyleLbl="node1" presStyleIdx="4" presStyleCnt="6" custLinFactNeighborX="1152" custLinFactNeighborY="-1822"/>
      <dgm:spPr>
        <a:prstGeom prst="pie">
          <a:avLst>
            <a:gd name="adj1" fmla="val 9000000"/>
            <a:gd name="adj2" fmla="val 12600000"/>
          </a:avLst>
        </a:prstGeom>
      </dgm:spPr>
      <dgm:t>
        <a:bodyPr/>
        <a:lstStyle/>
        <a:p>
          <a:endParaRPr lang="en-ZA"/>
        </a:p>
      </dgm:t>
    </dgm:pt>
    <dgm:pt modelId="{D340A2E1-CBC6-44C5-BDD3-C358A7347F52}" type="pres">
      <dgm:prSet presAssocID="{FEB1EB5C-5880-44FE-A3D0-E6073A48A933}" presName="wedge5Tx" presStyleLbl="node1" presStyleIdx="4" presStyleCnt="6">
        <dgm:presLayoutVars>
          <dgm:chMax val="0"/>
          <dgm:chPref val="0"/>
          <dgm:bulletEnabled val="1"/>
        </dgm:presLayoutVars>
      </dgm:prSet>
      <dgm:spPr/>
      <dgm:t>
        <a:bodyPr/>
        <a:lstStyle/>
        <a:p>
          <a:endParaRPr lang="en-ZA"/>
        </a:p>
      </dgm:t>
    </dgm:pt>
    <dgm:pt modelId="{CE58DCB7-97E7-4AFE-B36D-CBC657F4867D}" type="pres">
      <dgm:prSet presAssocID="{FEB1EB5C-5880-44FE-A3D0-E6073A48A933}" presName="wedge6" presStyleLbl="node1" presStyleIdx="5" presStyleCnt="6" custLinFactNeighborX="1120" custLinFactNeighborY="-1276"/>
      <dgm:spPr>
        <a:prstGeom prst="pie">
          <a:avLst>
            <a:gd name="adj1" fmla="val 12600000"/>
            <a:gd name="adj2" fmla="val 16200000"/>
          </a:avLst>
        </a:prstGeom>
      </dgm:spPr>
      <dgm:t>
        <a:bodyPr/>
        <a:lstStyle/>
        <a:p>
          <a:endParaRPr lang="en-ZA"/>
        </a:p>
      </dgm:t>
    </dgm:pt>
    <dgm:pt modelId="{179A3180-286E-400E-87A3-0E16F33AD306}" type="pres">
      <dgm:prSet presAssocID="{FEB1EB5C-5880-44FE-A3D0-E6073A48A933}" presName="wedge6Tx" presStyleLbl="node1" presStyleIdx="5" presStyleCnt="6">
        <dgm:presLayoutVars>
          <dgm:chMax val="0"/>
          <dgm:chPref val="0"/>
          <dgm:bulletEnabled val="1"/>
        </dgm:presLayoutVars>
      </dgm:prSet>
      <dgm:spPr/>
      <dgm:t>
        <a:bodyPr/>
        <a:lstStyle/>
        <a:p>
          <a:endParaRPr lang="en-ZA"/>
        </a:p>
      </dgm:t>
    </dgm:pt>
  </dgm:ptLst>
  <dgm:cxnLst>
    <dgm:cxn modelId="{DF5DABFA-8D10-4860-B41F-E5C1DF28390F}" type="presOf" srcId="{8161134C-68FB-4DB8-8DAB-E07823546E55}" destId="{B1787E13-44F4-4A36-91FF-71C884F7E7AB}" srcOrd="0" destOrd="0" presId="urn:microsoft.com/office/officeart/2005/8/layout/chart3"/>
    <dgm:cxn modelId="{E95CE5ED-04FF-4A9B-8984-CCD0622A9F49}" type="presOf" srcId="{099BC25E-D08A-487D-876D-F1E3409D12C6}" destId="{56B1263F-65DB-4CE5-AF8A-A24CD1842218}" srcOrd="0" destOrd="0" presId="urn:microsoft.com/office/officeart/2005/8/layout/chart3"/>
    <dgm:cxn modelId="{F780CB6F-7E83-4E15-A84C-F63EE9682F05}" type="presOf" srcId="{18EC795A-9C30-4BE6-B58D-FADD1B2FDE1A}" destId="{167519E1-0D08-4422-9591-00F2B26867DC}" srcOrd="1" destOrd="0" presId="urn:microsoft.com/office/officeart/2005/8/layout/chart3"/>
    <dgm:cxn modelId="{8F601A00-E791-4DCF-98A4-EAF84079E475}" type="presOf" srcId="{0703F53E-9FCE-49C4-8952-34786E60C87B}" destId="{CE58DCB7-97E7-4AFE-B36D-CBC657F4867D}" srcOrd="0" destOrd="0" presId="urn:microsoft.com/office/officeart/2005/8/layout/chart3"/>
    <dgm:cxn modelId="{CD904A94-04FE-49B0-A652-762EEBCF393A}" srcId="{FEB1EB5C-5880-44FE-A3D0-E6073A48A933}" destId="{099BC25E-D08A-487D-876D-F1E3409D12C6}" srcOrd="4" destOrd="0" parTransId="{D92CCD4B-725A-49EB-9C44-0DCC2D8D6B8B}" sibTransId="{9EBC25FF-86E2-4A7E-9231-850FFCCA74C1}"/>
    <dgm:cxn modelId="{1960F643-F495-4183-9129-7CF693397C84}" srcId="{FEB1EB5C-5880-44FE-A3D0-E6073A48A933}" destId="{F31B5BEB-F64D-4D74-878D-BD195080FC2A}" srcOrd="0" destOrd="0" parTransId="{689A8642-61FF-49AF-9A2A-AB2076DE2E51}" sibTransId="{31C8E853-85BF-4A8B-AD80-0DE0904B860C}"/>
    <dgm:cxn modelId="{41D43C1A-FE53-4849-BBA0-25324B7CC165}" type="presOf" srcId="{F31B5BEB-F64D-4D74-878D-BD195080FC2A}" destId="{51699C9F-BE13-4703-8891-800968359D21}" srcOrd="0" destOrd="0" presId="urn:microsoft.com/office/officeart/2005/8/layout/chart3"/>
    <dgm:cxn modelId="{5967668A-E867-4C17-9785-A6CEF657F83D}" srcId="{FEB1EB5C-5880-44FE-A3D0-E6073A48A933}" destId="{18EC795A-9C30-4BE6-B58D-FADD1B2FDE1A}" srcOrd="2" destOrd="0" parTransId="{CE3EDA11-EAA8-4F3A-810E-AA6C9ED7E630}" sibTransId="{4ADAE72F-AE18-4757-B9AA-E1B868428B06}"/>
    <dgm:cxn modelId="{81498D8F-73FF-413D-B1BC-D1EC03055903}" srcId="{FEB1EB5C-5880-44FE-A3D0-E6073A48A933}" destId="{0703F53E-9FCE-49C4-8952-34786E60C87B}" srcOrd="5" destOrd="0" parTransId="{51414A11-E86E-4400-BE61-E86F65A01F49}" sibTransId="{B8D1E6C5-3CAE-418B-B352-D8C76594D317}"/>
    <dgm:cxn modelId="{E6773C5B-6955-4E6D-B158-A2D220AF35E6}" srcId="{FEB1EB5C-5880-44FE-A3D0-E6073A48A933}" destId="{8161134C-68FB-4DB8-8DAB-E07823546E55}" srcOrd="3" destOrd="0" parTransId="{9AFE01D4-F18E-477B-97F7-81A836875C4F}" sibTransId="{CE9DEBFE-CD8C-4509-8B0A-5A7C1C2876E7}"/>
    <dgm:cxn modelId="{8BD8CD7D-3FE0-440A-9333-227386654991}" type="presOf" srcId="{B1EAFB70-72A3-48DE-82E1-DAB8F02D761E}" destId="{DB3F430D-7FBE-4F0B-9963-E184632C5087}" srcOrd="1" destOrd="0" presId="urn:microsoft.com/office/officeart/2005/8/layout/chart3"/>
    <dgm:cxn modelId="{F06143BD-7D86-4CE5-ACB7-7F86B1C96EBA}" srcId="{FEB1EB5C-5880-44FE-A3D0-E6073A48A933}" destId="{B1EAFB70-72A3-48DE-82E1-DAB8F02D761E}" srcOrd="1" destOrd="0" parTransId="{5A66EE76-378C-463E-B897-FD8A6EFBEC0B}" sibTransId="{1805AAC3-D8CD-4D52-80C3-6A12419D4D07}"/>
    <dgm:cxn modelId="{B2310368-4F09-415B-86F5-7B6E93B2095D}" type="presOf" srcId="{099BC25E-D08A-487D-876D-F1E3409D12C6}" destId="{D340A2E1-CBC6-44C5-BDD3-C358A7347F52}" srcOrd="1" destOrd="0" presId="urn:microsoft.com/office/officeart/2005/8/layout/chart3"/>
    <dgm:cxn modelId="{610CFB0E-13EC-4898-AA93-61B2BE9A7998}" type="presOf" srcId="{B1EAFB70-72A3-48DE-82E1-DAB8F02D761E}" destId="{614118B8-674F-440E-A900-0E73F4B4BD2E}" srcOrd="0" destOrd="0" presId="urn:microsoft.com/office/officeart/2005/8/layout/chart3"/>
    <dgm:cxn modelId="{6CC74672-994D-405A-A18A-62E3AAE9CBE7}" type="presOf" srcId="{FEB1EB5C-5880-44FE-A3D0-E6073A48A933}" destId="{3F6EF9E8-AE4B-4BFF-B8F8-3B65E791C4D2}" srcOrd="0" destOrd="0" presId="urn:microsoft.com/office/officeart/2005/8/layout/chart3"/>
    <dgm:cxn modelId="{3C9E12DF-65AA-45DE-8C92-E9771042C4F1}" type="presOf" srcId="{F31B5BEB-F64D-4D74-878D-BD195080FC2A}" destId="{13F3BE92-0992-4E81-898A-362C36C6AE71}" srcOrd="1" destOrd="0" presId="urn:microsoft.com/office/officeart/2005/8/layout/chart3"/>
    <dgm:cxn modelId="{B0DAB1C7-8924-4900-BBA6-71EEFAF43E60}" type="presOf" srcId="{18EC795A-9C30-4BE6-B58D-FADD1B2FDE1A}" destId="{7C14C660-EFD0-4764-A018-C1FC640045B9}" srcOrd="0" destOrd="0" presId="urn:microsoft.com/office/officeart/2005/8/layout/chart3"/>
    <dgm:cxn modelId="{929EDA6D-16D9-44C8-B3DB-D8FB75A17E35}" type="presOf" srcId="{0703F53E-9FCE-49C4-8952-34786E60C87B}" destId="{179A3180-286E-400E-87A3-0E16F33AD306}" srcOrd="1" destOrd="0" presId="urn:microsoft.com/office/officeart/2005/8/layout/chart3"/>
    <dgm:cxn modelId="{307F802B-86F6-45BB-AC9F-29DC94F25B85}" type="presOf" srcId="{8161134C-68FB-4DB8-8DAB-E07823546E55}" destId="{760174CB-2ABB-428F-88E8-F6CBC6F70774}" srcOrd="1" destOrd="0" presId="urn:microsoft.com/office/officeart/2005/8/layout/chart3"/>
    <dgm:cxn modelId="{8BD855C6-787A-4E6B-AE86-936780B632A5}" type="presParOf" srcId="{3F6EF9E8-AE4B-4BFF-B8F8-3B65E791C4D2}" destId="{51699C9F-BE13-4703-8891-800968359D21}" srcOrd="0" destOrd="0" presId="urn:microsoft.com/office/officeart/2005/8/layout/chart3"/>
    <dgm:cxn modelId="{C5A8EC9F-A5D3-481E-90D6-79517E72CD5E}" type="presParOf" srcId="{3F6EF9E8-AE4B-4BFF-B8F8-3B65E791C4D2}" destId="{13F3BE92-0992-4E81-898A-362C36C6AE71}" srcOrd="1" destOrd="0" presId="urn:microsoft.com/office/officeart/2005/8/layout/chart3"/>
    <dgm:cxn modelId="{4FDFE788-03DA-4414-BE50-74799C69E575}" type="presParOf" srcId="{3F6EF9E8-AE4B-4BFF-B8F8-3B65E791C4D2}" destId="{614118B8-674F-440E-A900-0E73F4B4BD2E}" srcOrd="2" destOrd="0" presId="urn:microsoft.com/office/officeart/2005/8/layout/chart3"/>
    <dgm:cxn modelId="{4F08C6B3-2870-487D-8BE3-FA02892248C2}" type="presParOf" srcId="{3F6EF9E8-AE4B-4BFF-B8F8-3B65E791C4D2}" destId="{DB3F430D-7FBE-4F0B-9963-E184632C5087}" srcOrd="3" destOrd="0" presId="urn:microsoft.com/office/officeart/2005/8/layout/chart3"/>
    <dgm:cxn modelId="{5AFB84A3-67DC-41DA-9084-CB2BB17D3B0A}" type="presParOf" srcId="{3F6EF9E8-AE4B-4BFF-B8F8-3B65E791C4D2}" destId="{7C14C660-EFD0-4764-A018-C1FC640045B9}" srcOrd="4" destOrd="0" presId="urn:microsoft.com/office/officeart/2005/8/layout/chart3"/>
    <dgm:cxn modelId="{F7599B92-2103-4185-91BD-FCADDF9CA727}" type="presParOf" srcId="{3F6EF9E8-AE4B-4BFF-B8F8-3B65E791C4D2}" destId="{167519E1-0D08-4422-9591-00F2B26867DC}" srcOrd="5" destOrd="0" presId="urn:microsoft.com/office/officeart/2005/8/layout/chart3"/>
    <dgm:cxn modelId="{96E89F5C-179D-4FA8-AE62-191C8666079A}" type="presParOf" srcId="{3F6EF9E8-AE4B-4BFF-B8F8-3B65E791C4D2}" destId="{B1787E13-44F4-4A36-91FF-71C884F7E7AB}" srcOrd="6" destOrd="0" presId="urn:microsoft.com/office/officeart/2005/8/layout/chart3"/>
    <dgm:cxn modelId="{32493E9C-61BB-46F1-9C22-700A3716E9D0}" type="presParOf" srcId="{3F6EF9E8-AE4B-4BFF-B8F8-3B65E791C4D2}" destId="{760174CB-2ABB-428F-88E8-F6CBC6F70774}" srcOrd="7" destOrd="0" presId="urn:microsoft.com/office/officeart/2005/8/layout/chart3"/>
    <dgm:cxn modelId="{6ABDD821-F1CA-4C0E-AC3D-554208396899}" type="presParOf" srcId="{3F6EF9E8-AE4B-4BFF-B8F8-3B65E791C4D2}" destId="{56B1263F-65DB-4CE5-AF8A-A24CD1842218}" srcOrd="8" destOrd="0" presId="urn:microsoft.com/office/officeart/2005/8/layout/chart3"/>
    <dgm:cxn modelId="{8EDEB3B8-3EBA-44FA-A2C7-7B3E7BE6F2BE}" type="presParOf" srcId="{3F6EF9E8-AE4B-4BFF-B8F8-3B65E791C4D2}" destId="{D340A2E1-CBC6-44C5-BDD3-C358A7347F52}" srcOrd="9" destOrd="0" presId="urn:microsoft.com/office/officeart/2005/8/layout/chart3"/>
    <dgm:cxn modelId="{D990E39C-4944-4D5E-831D-665EE7DE9293}" type="presParOf" srcId="{3F6EF9E8-AE4B-4BFF-B8F8-3B65E791C4D2}" destId="{CE58DCB7-97E7-4AFE-B36D-CBC657F4867D}" srcOrd="10" destOrd="0" presId="urn:microsoft.com/office/officeart/2005/8/layout/chart3"/>
    <dgm:cxn modelId="{FF59AF3A-1041-4769-A12C-D47FAB978234}" type="presParOf" srcId="{3F6EF9E8-AE4B-4BFF-B8F8-3B65E791C4D2}" destId="{179A3180-286E-400E-87A3-0E16F33AD306}"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B1EB5C-5880-44FE-A3D0-E6073A48A933}" type="doc">
      <dgm:prSet loTypeId="urn:microsoft.com/office/officeart/2005/8/layout/chart3" loCatId="cycle" qsTypeId="urn:microsoft.com/office/officeart/2005/8/quickstyle/simple1" qsCatId="simple" csTypeId="urn:microsoft.com/office/officeart/2005/8/colors/accent1_2" csCatId="accent1" phldr="1"/>
      <dgm:spPr/>
    </dgm:pt>
    <dgm:pt modelId="{F31B5BEB-F64D-4D74-878D-BD195080FC2A}">
      <dgm:prSet phldrT="[Text]" custT="1"/>
      <dgm:spPr>
        <a:xfrm>
          <a:off x="850666" y="463763"/>
          <a:ext cx="4713316" cy="4713316"/>
        </a:xfrm>
        <a:solidFill>
          <a:srgbClr val="FFC000">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Text" lastClr="000000"/>
              </a:solidFill>
              <a:latin typeface="Calibri" panose="020F0502020204030204"/>
              <a:ea typeface="+mn-ea"/>
              <a:cs typeface="+mn-cs"/>
            </a:rPr>
            <a:t>Lobby, Advocate &amp; Represent</a:t>
          </a:r>
          <a:endParaRPr lang="en-ZA" sz="1600" dirty="0">
            <a:solidFill>
              <a:sysClr val="windowText" lastClr="000000"/>
            </a:solidFill>
            <a:latin typeface="Calibri" panose="020F0502020204030204"/>
            <a:ea typeface="+mn-ea"/>
            <a:cs typeface="+mn-cs"/>
          </a:endParaRPr>
        </a:p>
      </dgm:t>
    </dgm:pt>
    <dgm:pt modelId="{689A8642-61FF-49AF-9A2A-AB2076DE2E51}" type="parTrans" cxnId="{1960F643-F495-4183-9129-7CF693397C84}">
      <dgm:prSet/>
      <dgm:spPr/>
      <dgm:t>
        <a:bodyPr/>
        <a:lstStyle/>
        <a:p>
          <a:endParaRPr lang="en-ZA"/>
        </a:p>
      </dgm:t>
    </dgm:pt>
    <dgm:pt modelId="{31C8E853-85BF-4A8B-AD80-0DE0904B860C}" type="sibTrans" cxnId="{1960F643-F495-4183-9129-7CF693397C84}">
      <dgm:prSet/>
      <dgm:spPr/>
      <dgm:t>
        <a:bodyPr/>
        <a:lstStyle/>
        <a:p>
          <a:endParaRPr lang="en-ZA"/>
        </a:p>
      </dgm:t>
    </dgm:pt>
    <dgm:pt modelId="{B1EAFB70-72A3-48DE-82E1-DAB8F02D761E}">
      <dgm:prSet phldrT="[Text]" custT="1"/>
      <dgm:spPr>
        <a:xfrm>
          <a:off x="829188" y="387914"/>
          <a:ext cx="4746922" cy="4869421"/>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Employer Body</a:t>
          </a:r>
          <a:endParaRPr lang="en-ZA" sz="1800" dirty="0">
            <a:solidFill>
              <a:sysClr val="windowText" lastClr="000000"/>
            </a:solidFill>
            <a:latin typeface="Calibri" panose="020F0502020204030204"/>
            <a:ea typeface="+mn-ea"/>
            <a:cs typeface="+mn-cs"/>
          </a:endParaRPr>
        </a:p>
      </dgm:t>
    </dgm:pt>
    <dgm:pt modelId="{5A66EE76-378C-463E-B897-FD8A6EFBEC0B}" type="parTrans" cxnId="{F06143BD-7D86-4CE5-ACB7-7F86B1C96EBA}">
      <dgm:prSet/>
      <dgm:spPr/>
      <dgm:t>
        <a:bodyPr/>
        <a:lstStyle/>
        <a:p>
          <a:endParaRPr lang="en-ZA"/>
        </a:p>
      </dgm:t>
    </dgm:pt>
    <dgm:pt modelId="{1805AAC3-D8CD-4D52-80C3-6A12419D4D07}" type="sibTrans" cxnId="{F06143BD-7D86-4CE5-ACB7-7F86B1C96EBA}">
      <dgm:prSet/>
      <dgm:spPr/>
      <dgm:t>
        <a:bodyPr/>
        <a:lstStyle/>
        <a:p>
          <a:endParaRPr lang="en-ZA"/>
        </a:p>
      </dgm:t>
    </dgm:pt>
    <dgm:pt modelId="{18EC795A-9C30-4BE6-B58D-FADD1B2FDE1A}">
      <dgm:prSet custT="1"/>
      <dgm:spPr>
        <a:xfrm>
          <a:off x="845001" y="469690"/>
          <a:ext cx="4713316" cy="471331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Capacity Building </a:t>
          </a:r>
          <a:endParaRPr lang="en-ZA" sz="1800" b="1" dirty="0">
            <a:solidFill>
              <a:sysClr val="windowText" lastClr="000000"/>
            </a:solidFill>
            <a:latin typeface="Calibri" panose="020F0502020204030204"/>
            <a:ea typeface="+mn-ea"/>
            <a:cs typeface="+mn-cs"/>
          </a:endParaRPr>
        </a:p>
      </dgm:t>
    </dgm:pt>
    <dgm:pt modelId="{CE3EDA11-EAA8-4F3A-810E-AA6C9ED7E630}" type="parTrans" cxnId="{5967668A-E867-4C17-9785-A6CEF657F83D}">
      <dgm:prSet/>
      <dgm:spPr/>
      <dgm:t>
        <a:bodyPr/>
        <a:lstStyle/>
        <a:p>
          <a:endParaRPr lang="en-ZA"/>
        </a:p>
      </dgm:t>
    </dgm:pt>
    <dgm:pt modelId="{4ADAE72F-AE18-4757-B9AA-E1B868428B06}" type="sibTrans" cxnId="{5967668A-E867-4C17-9785-A6CEF657F83D}">
      <dgm:prSet/>
      <dgm:spPr/>
      <dgm:t>
        <a:bodyPr/>
        <a:lstStyle/>
        <a:p>
          <a:endParaRPr lang="en-ZA"/>
        </a:p>
      </dgm:t>
    </dgm:pt>
    <dgm:pt modelId="{8161134C-68FB-4DB8-8DAB-E07823546E55}">
      <dgm:prSet custT="1"/>
      <dgm:spPr>
        <a:xfrm>
          <a:off x="846321" y="454749"/>
          <a:ext cx="4713316" cy="4713316"/>
        </a:xfr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2000" b="1" dirty="0" smtClean="0">
              <a:solidFill>
                <a:sysClr val="windowText" lastClr="000000"/>
              </a:solidFill>
              <a:latin typeface="Calibri" panose="020F0502020204030204"/>
              <a:ea typeface="+mn-ea"/>
              <a:cs typeface="+mn-cs"/>
            </a:rPr>
            <a:t>Support &amp; Advice</a:t>
          </a:r>
          <a:r>
            <a:rPr lang="en-ZA" sz="1900" b="1" dirty="0" smtClean="0">
              <a:solidFill>
                <a:sysClr val="windowText" lastClr="000000"/>
              </a:solidFill>
              <a:latin typeface="Calibri" panose="020F0502020204030204"/>
              <a:ea typeface="+mn-ea"/>
              <a:cs typeface="+mn-cs"/>
            </a:rPr>
            <a:t> </a:t>
          </a:r>
          <a:endParaRPr lang="en-ZA" sz="1900" b="1" dirty="0">
            <a:solidFill>
              <a:sysClr val="windowText" lastClr="000000"/>
            </a:solidFill>
            <a:latin typeface="Calibri" panose="020F0502020204030204"/>
            <a:ea typeface="+mn-ea"/>
            <a:cs typeface="+mn-cs"/>
          </a:endParaRPr>
        </a:p>
      </dgm:t>
    </dgm:pt>
    <dgm:pt modelId="{9AFE01D4-F18E-477B-97F7-81A836875C4F}" type="parTrans" cxnId="{E6773C5B-6955-4E6D-B158-A2D220AF35E6}">
      <dgm:prSet/>
      <dgm:spPr/>
      <dgm:t>
        <a:bodyPr/>
        <a:lstStyle/>
        <a:p>
          <a:endParaRPr lang="en-ZA"/>
        </a:p>
      </dgm:t>
    </dgm:pt>
    <dgm:pt modelId="{CE9DEBFE-CD8C-4509-8B0A-5A7C1C2876E7}" type="sibTrans" cxnId="{E6773C5B-6955-4E6D-B158-A2D220AF35E6}">
      <dgm:prSet/>
      <dgm:spPr/>
      <dgm:t>
        <a:bodyPr/>
        <a:lstStyle/>
        <a:p>
          <a:endParaRPr lang="en-ZA"/>
        </a:p>
      </dgm:t>
    </dgm:pt>
    <dgm:pt modelId="{0703F53E-9FCE-49C4-8952-34786E60C87B}">
      <dgm:prSet custT="1"/>
      <dgm:spPr>
        <a:xfrm>
          <a:off x="516766" y="96961"/>
          <a:ext cx="4713316" cy="4713316"/>
        </a:xfr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400" b="1" dirty="0" smtClean="0">
              <a:solidFill>
                <a:sysClr val="windowText" lastClr="000000"/>
              </a:solidFill>
              <a:latin typeface="Calibri" panose="020F0502020204030204"/>
              <a:ea typeface="+mn-ea"/>
              <a:cs typeface="+mn-cs"/>
            </a:rPr>
            <a:t>Knowledge &amp; Information Sharing </a:t>
          </a:r>
          <a:endParaRPr lang="en-ZA" sz="1400" b="1" dirty="0">
            <a:solidFill>
              <a:sysClr val="windowText" lastClr="000000"/>
            </a:solidFill>
            <a:latin typeface="Calibri" panose="020F0502020204030204"/>
            <a:ea typeface="+mn-ea"/>
            <a:cs typeface="+mn-cs"/>
          </a:endParaRPr>
        </a:p>
      </dgm:t>
    </dgm:pt>
    <dgm:pt modelId="{51414A11-E86E-4400-BE61-E86F65A01F49}" type="parTrans" cxnId="{81498D8F-73FF-413D-B1BC-D1EC03055903}">
      <dgm:prSet/>
      <dgm:spPr/>
      <dgm:t>
        <a:bodyPr/>
        <a:lstStyle/>
        <a:p>
          <a:endParaRPr lang="en-ZA"/>
        </a:p>
      </dgm:t>
    </dgm:pt>
    <dgm:pt modelId="{B8D1E6C5-3CAE-418B-B352-D8C76594D317}" type="sibTrans" cxnId="{81498D8F-73FF-413D-B1BC-D1EC03055903}">
      <dgm:prSet/>
      <dgm:spPr/>
      <dgm:t>
        <a:bodyPr/>
        <a:lstStyle/>
        <a:p>
          <a:endParaRPr lang="en-ZA"/>
        </a:p>
      </dgm:t>
    </dgm:pt>
    <dgm:pt modelId="{099BC25E-D08A-487D-876D-F1E3409D12C6}">
      <dgm:prSet custT="1"/>
      <dgm:spPr>
        <a:xfrm>
          <a:off x="791269" y="455833"/>
          <a:ext cx="4713316" cy="4713316"/>
        </a:xfr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Strategic Profiling </a:t>
          </a:r>
          <a:endParaRPr lang="en-ZA" sz="1800" b="1" dirty="0">
            <a:solidFill>
              <a:sysClr val="windowText" lastClr="000000"/>
            </a:solidFill>
            <a:latin typeface="Calibri" panose="020F0502020204030204"/>
            <a:ea typeface="+mn-ea"/>
            <a:cs typeface="+mn-cs"/>
          </a:endParaRPr>
        </a:p>
      </dgm:t>
    </dgm:pt>
    <dgm:pt modelId="{D92CCD4B-725A-49EB-9C44-0DCC2D8D6B8B}" type="parTrans" cxnId="{CD904A94-04FE-49B0-A652-762EEBCF393A}">
      <dgm:prSet/>
      <dgm:spPr/>
      <dgm:t>
        <a:bodyPr/>
        <a:lstStyle/>
        <a:p>
          <a:endParaRPr lang="en-ZA"/>
        </a:p>
      </dgm:t>
    </dgm:pt>
    <dgm:pt modelId="{9EBC25FF-86E2-4A7E-9231-850FFCCA74C1}" type="sibTrans" cxnId="{CD904A94-04FE-49B0-A652-762EEBCF393A}">
      <dgm:prSet/>
      <dgm:spPr/>
      <dgm:t>
        <a:bodyPr/>
        <a:lstStyle/>
        <a:p>
          <a:endParaRPr lang="en-ZA"/>
        </a:p>
      </dgm:t>
    </dgm:pt>
    <dgm:pt modelId="{3F6EF9E8-AE4B-4BFF-B8F8-3B65E791C4D2}" type="pres">
      <dgm:prSet presAssocID="{FEB1EB5C-5880-44FE-A3D0-E6073A48A933}" presName="compositeShape" presStyleCnt="0">
        <dgm:presLayoutVars>
          <dgm:chMax val="7"/>
          <dgm:dir/>
          <dgm:resizeHandles val="exact"/>
        </dgm:presLayoutVars>
      </dgm:prSet>
      <dgm:spPr/>
    </dgm:pt>
    <dgm:pt modelId="{51699C9F-BE13-4703-8891-800968359D21}" type="pres">
      <dgm:prSet presAssocID="{FEB1EB5C-5880-44FE-A3D0-E6073A48A933}" presName="wedge1" presStyleLbl="node1" presStyleIdx="0" presStyleCnt="6" custLinFactNeighborX="-1152" custLinFactNeighborY="3721"/>
      <dgm:spPr>
        <a:prstGeom prst="pie">
          <a:avLst>
            <a:gd name="adj1" fmla="val 16200000"/>
            <a:gd name="adj2" fmla="val 19800000"/>
          </a:avLst>
        </a:prstGeom>
      </dgm:spPr>
      <dgm:t>
        <a:bodyPr/>
        <a:lstStyle/>
        <a:p>
          <a:endParaRPr lang="en-ZA"/>
        </a:p>
      </dgm:t>
    </dgm:pt>
    <dgm:pt modelId="{13F3BE92-0992-4E81-898A-362C36C6AE71}" type="pres">
      <dgm:prSet presAssocID="{FEB1EB5C-5880-44FE-A3D0-E6073A48A933}" presName="wedge1Tx" presStyleLbl="node1" presStyleIdx="0" presStyleCnt="6">
        <dgm:presLayoutVars>
          <dgm:chMax val="0"/>
          <dgm:chPref val="0"/>
          <dgm:bulletEnabled val="1"/>
        </dgm:presLayoutVars>
      </dgm:prSet>
      <dgm:spPr/>
      <dgm:t>
        <a:bodyPr/>
        <a:lstStyle/>
        <a:p>
          <a:endParaRPr lang="en-ZA"/>
        </a:p>
      </dgm:t>
    </dgm:pt>
    <dgm:pt modelId="{614118B8-674F-440E-A900-0E73F4B4BD2E}" type="pres">
      <dgm:prSet presAssocID="{FEB1EB5C-5880-44FE-A3D0-E6073A48A933}" presName="wedge2" presStyleLbl="node1" presStyleIdx="1" presStyleCnt="6" custScaleX="100713" custScaleY="103312" custLinFactNeighborX="1725" custLinFactNeighborY="-1387"/>
      <dgm:spPr>
        <a:prstGeom prst="pie">
          <a:avLst>
            <a:gd name="adj1" fmla="val 19800000"/>
            <a:gd name="adj2" fmla="val 1800000"/>
          </a:avLst>
        </a:prstGeom>
      </dgm:spPr>
      <dgm:t>
        <a:bodyPr/>
        <a:lstStyle/>
        <a:p>
          <a:endParaRPr lang="en-ZA"/>
        </a:p>
      </dgm:t>
    </dgm:pt>
    <dgm:pt modelId="{DB3F430D-7FBE-4F0B-9963-E184632C5087}" type="pres">
      <dgm:prSet presAssocID="{FEB1EB5C-5880-44FE-A3D0-E6073A48A933}" presName="wedge2Tx" presStyleLbl="node1" presStyleIdx="1" presStyleCnt="6">
        <dgm:presLayoutVars>
          <dgm:chMax val="0"/>
          <dgm:chPref val="0"/>
          <dgm:bulletEnabled val="1"/>
        </dgm:presLayoutVars>
      </dgm:prSet>
      <dgm:spPr/>
      <dgm:t>
        <a:bodyPr/>
        <a:lstStyle/>
        <a:p>
          <a:endParaRPr lang="en-ZA"/>
        </a:p>
      </dgm:t>
    </dgm:pt>
    <dgm:pt modelId="{7C14C660-EFD0-4764-A018-C1FC640045B9}" type="pres">
      <dgm:prSet presAssocID="{FEB1EB5C-5880-44FE-A3D0-E6073A48A933}" presName="wedge3" presStyleLbl="node1" presStyleIdx="2" presStyleCnt="6" custLinFactNeighborX="1704" custLinFactNeighborY="-1308"/>
      <dgm:spPr>
        <a:prstGeom prst="pie">
          <a:avLst>
            <a:gd name="adj1" fmla="val 1800000"/>
            <a:gd name="adj2" fmla="val 5400000"/>
          </a:avLst>
        </a:prstGeom>
      </dgm:spPr>
      <dgm:t>
        <a:bodyPr/>
        <a:lstStyle/>
        <a:p>
          <a:endParaRPr lang="en-ZA"/>
        </a:p>
      </dgm:t>
    </dgm:pt>
    <dgm:pt modelId="{167519E1-0D08-4422-9591-00F2B26867DC}" type="pres">
      <dgm:prSet presAssocID="{FEB1EB5C-5880-44FE-A3D0-E6073A48A933}" presName="wedge3Tx" presStyleLbl="node1" presStyleIdx="2" presStyleCnt="6">
        <dgm:presLayoutVars>
          <dgm:chMax val="0"/>
          <dgm:chPref val="0"/>
          <dgm:bulletEnabled val="1"/>
        </dgm:presLayoutVars>
      </dgm:prSet>
      <dgm:spPr/>
      <dgm:t>
        <a:bodyPr/>
        <a:lstStyle/>
        <a:p>
          <a:endParaRPr lang="en-ZA"/>
        </a:p>
      </dgm:t>
    </dgm:pt>
    <dgm:pt modelId="{B1787E13-44F4-4A36-91FF-71C884F7E7AB}" type="pres">
      <dgm:prSet presAssocID="{FEB1EB5C-5880-44FE-A3D0-E6073A48A933}" presName="wedge4" presStyleLbl="node1" presStyleIdx="3" presStyleCnt="6" custLinFactNeighborX="1732" custLinFactNeighborY="-1625"/>
      <dgm:spPr>
        <a:prstGeom prst="pie">
          <a:avLst>
            <a:gd name="adj1" fmla="val 5400000"/>
            <a:gd name="adj2" fmla="val 9000000"/>
          </a:avLst>
        </a:prstGeom>
      </dgm:spPr>
      <dgm:t>
        <a:bodyPr/>
        <a:lstStyle/>
        <a:p>
          <a:endParaRPr lang="en-ZA"/>
        </a:p>
      </dgm:t>
    </dgm:pt>
    <dgm:pt modelId="{760174CB-2ABB-428F-88E8-F6CBC6F70774}" type="pres">
      <dgm:prSet presAssocID="{FEB1EB5C-5880-44FE-A3D0-E6073A48A933}" presName="wedge4Tx" presStyleLbl="node1" presStyleIdx="3" presStyleCnt="6">
        <dgm:presLayoutVars>
          <dgm:chMax val="0"/>
          <dgm:chPref val="0"/>
          <dgm:bulletEnabled val="1"/>
        </dgm:presLayoutVars>
      </dgm:prSet>
      <dgm:spPr/>
      <dgm:t>
        <a:bodyPr/>
        <a:lstStyle/>
        <a:p>
          <a:endParaRPr lang="en-ZA"/>
        </a:p>
      </dgm:t>
    </dgm:pt>
    <dgm:pt modelId="{56B1263F-65DB-4CE5-AF8A-A24CD1842218}" type="pres">
      <dgm:prSet presAssocID="{FEB1EB5C-5880-44FE-A3D0-E6073A48A933}" presName="wedge5" presStyleLbl="node1" presStyleIdx="4" presStyleCnt="6" custLinFactNeighborX="564" custLinFactNeighborY="-1602"/>
      <dgm:spPr>
        <a:prstGeom prst="pie">
          <a:avLst>
            <a:gd name="adj1" fmla="val 9000000"/>
            <a:gd name="adj2" fmla="val 12600000"/>
          </a:avLst>
        </a:prstGeom>
      </dgm:spPr>
      <dgm:t>
        <a:bodyPr/>
        <a:lstStyle/>
        <a:p>
          <a:endParaRPr lang="en-ZA"/>
        </a:p>
      </dgm:t>
    </dgm:pt>
    <dgm:pt modelId="{D340A2E1-CBC6-44C5-BDD3-C358A7347F52}" type="pres">
      <dgm:prSet presAssocID="{FEB1EB5C-5880-44FE-A3D0-E6073A48A933}" presName="wedge5Tx" presStyleLbl="node1" presStyleIdx="4" presStyleCnt="6">
        <dgm:presLayoutVars>
          <dgm:chMax val="0"/>
          <dgm:chPref val="0"/>
          <dgm:bulletEnabled val="1"/>
        </dgm:presLayoutVars>
      </dgm:prSet>
      <dgm:spPr/>
      <dgm:t>
        <a:bodyPr/>
        <a:lstStyle/>
        <a:p>
          <a:endParaRPr lang="en-ZA"/>
        </a:p>
      </dgm:t>
    </dgm:pt>
    <dgm:pt modelId="{CE58DCB7-97E7-4AFE-B36D-CBC657F4867D}" type="pres">
      <dgm:prSet presAssocID="{FEB1EB5C-5880-44FE-A3D0-E6073A48A933}" presName="wedge6" presStyleLbl="node1" presStyleIdx="5" presStyleCnt="6" custLinFactNeighborX="-5260" custLinFactNeighborY="-9216"/>
      <dgm:spPr>
        <a:prstGeom prst="pie">
          <a:avLst>
            <a:gd name="adj1" fmla="val 12600000"/>
            <a:gd name="adj2" fmla="val 16200000"/>
          </a:avLst>
        </a:prstGeom>
      </dgm:spPr>
      <dgm:t>
        <a:bodyPr/>
        <a:lstStyle/>
        <a:p>
          <a:endParaRPr lang="en-ZA"/>
        </a:p>
      </dgm:t>
    </dgm:pt>
    <dgm:pt modelId="{179A3180-286E-400E-87A3-0E16F33AD306}" type="pres">
      <dgm:prSet presAssocID="{FEB1EB5C-5880-44FE-A3D0-E6073A48A933}" presName="wedge6Tx" presStyleLbl="node1" presStyleIdx="5" presStyleCnt="6">
        <dgm:presLayoutVars>
          <dgm:chMax val="0"/>
          <dgm:chPref val="0"/>
          <dgm:bulletEnabled val="1"/>
        </dgm:presLayoutVars>
      </dgm:prSet>
      <dgm:spPr/>
      <dgm:t>
        <a:bodyPr/>
        <a:lstStyle/>
        <a:p>
          <a:endParaRPr lang="en-ZA"/>
        </a:p>
      </dgm:t>
    </dgm:pt>
  </dgm:ptLst>
  <dgm:cxnLst>
    <dgm:cxn modelId="{CA4D5740-EEEB-49DC-9BC5-EE6D88CB2DFB}" type="presOf" srcId="{B1EAFB70-72A3-48DE-82E1-DAB8F02D761E}" destId="{DB3F430D-7FBE-4F0B-9963-E184632C5087}" srcOrd="1" destOrd="0" presId="urn:microsoft.com/office/officeart/2005/8/layout/chart3"/>
    <dgm:cxn modelId="{611C5035-8863-485D-BDE1-C22813085CDB}" type="presOf" srcId="{F31B5BEB-F64D-4D74-878D-BD195080FC2A}" destId="{51699C9F-BE13-4703-8891-800968359D21}" srcOrd="0" destOrd="0" presId="urn:microsoft.com/office/officeart/2005/8/layout/chart3"/>
    <dgm:cxn modelId="{31D2D544-C954-495F-8F36-D09E6DCED861}" type="presOf" srcId="{099BC25E-D08A-487D-876D-F1E3409D12C6}" destId="{D340A2E1-CBC6-44C5-BDD3-C358A7347F52}" srcOrd="1" destOrd="0" presId="urn:microsoft.com/office/officeart/2005/8/layout/chart3"/>
    <dgm:cxn modelId="{80FD1133-A997-4780-BF78-D2F74C3D683A}" type="presOf" srcId="{F31B5BEB-F64D-4D74-878D-BD195080FC2A}" destId="{13F3BE92-0992-4E81-898A-362C36C6AE71}" srcOrd="1" destOrd="0" presId="urn:microsoft.com/office/officeart/2005/8/layout/chart3"/>
    <dgm:cxn modelId="{97A325D1-BFC4-40BB-A413-0086D4D042BC}" type="presOf" srcId="{0703F53E-9FCE-49C4-8952-34786E60C87B}" destId="{179A3180-286E-400E-87A3-0E16F33AD306}" srcOrd="1" destOrd="0" presId="urn:microsoft.com/office/officeart/2005/8/layout/chart3"/>
    <dgm:cxn modelId="{CD904A94-04FE-49B0-A652-762EEBCF393A}" srcId="{FEB1EB5C-5880-44FE-A3D0-E6073A48A933}" destId="{099BC25E-D08A-487D-876D-F1E3409D12C6}" srcOrd="4" destOrd="0" parTransId="{D92CCD4B-725A-49EB-9C44-0DCC2D8D6B8B}" sibTransId="{9EBC25FF-86E2-4A7E-9231-850FFCCA74C1}"/>
    <dgm:cxn modelId="{1960F643-F495-4183-9129-7CF693397C84}" srcId="{FEB1EB5C-5880-44FE-A3D0-E6073A48A933}" destId="{F31B5BEB-F64D-4D74-878D-BD195080FC2A}" srcOrd="0" destOrd="0" parTransId="{689A8642-61FF-49AF-9A2A-AB2076DE2E51}" sibTransId="{31C8E853-85BF-4A8B-AD80-0DE0904B860C}"/>
    <dgm:cxn modelId="{F95311FB-9ABC-45B1-B94F-81E3C0E0AE24}" type="presOf" srcId="{099BC25E-D08A-487D-876D-F1E3409D12C6}" destId="{56B1263F-65DB-4CE5-AF8A-A24CD1842218}" srcOrd="0" destOrd="0" presId="urn:microsoft.com/office/officeart/2005/8/layout/chart3"/>
    <dgm:cxn modelId="{1F2BF9FA-C0DA-4029-A3F5-15C940E2A011}" type="presOf" srcId="{18EC795A-9C30-4BE6-B58D-FADD1B2FDE1A}" destId="{7C14C660-EFD0-4764-A018-C1FC640045B9}" srcOrd="0" destOrd="0" presId="urn:microsoft.com/office/officeart/2005/8/layout/chart3"/>
    <dgm:cxn modelId="{5967668A-E867-4C17-9785-A6CEF657F83D}" srcId="{FEB1EB5C-5880-44FE-A3D0-E6073A48A933}" destId="{18EC795A-9C30-4BE6-B58D-FADD1B2FDE1A}" srcOrd="2" destOrd="0" parTransId="{CE3EDA11-EAA8-4F3A-810E-AA6C9ED7E630}" sibTransId="{4ADAE72F-AE18-4757-B9AA-E1B868428B06}"/>
    <dgm:cxn modelId="{81498D8F-73FF-413D-B1BC-D1EC03055903}" srcId="{FEB1EB5C-5880-44FE-A3D0-E6073A48A933}" destId="{0703F53E-9FCE-49C4-8952-34786E60C87B}" srcOrd="5" destOrd="0" parTransId="{51414A11-E86E-4400-BE61-E86F65A01F49}" sibTransId="{B8D1E6C5-3CAE-418B-B352-D8C76594D317}"/>
    <dgm:cxn modelId="{E6773C5B-6955-4E6D-B158-A2D220AF35E6}" srcId="{FEB1EB5C-5880-44FE-A3D0-E6073A48A933}" destId="{8161134C-68FB-4DB8-8DAB-E07823546E55}" srcOrd="3" destOrd="0" parTransId="{9AFE01D4-F18E-477B-97F7-81A836875C4F}" sibTransId="{CE9DEBFE-CD8C-4509-8B0A-5A7C1C2876E7}"/>
    <dgm:cxn modelId="{F06143BD-7D86-4CE5-ACB7-7F86B1C96EBA}" srcId="{FEB1EB5C-5880-44FE-A3D0-E6073A48A933}" destId="{B1EAFB70-72A3-48DE-82E1-DAB8F02D761E}" srcOrd="1" destOrd="0" parTransId="{5A66EE76-378C-463E-B897-FD8A6EFBEC0B}" sibTransId="{1805AAC3-D8CD-4D52-80C3-6A12419D4D07}"/>
    <dgm:cxn modelId="{4D768D6E-06E4-4512-8B62-3DB40D2F1F7F}" type="presOf" srcId="{8161134C-68FB-4DB8-8DAB-E07823546E55}" destId="{B1787E13-44F4-4A36-91FF-71C884F7E7AB}" srcOrd="0" destOrd="0" presId="urn:microsoft.com/office/officeart/2005/8/layout/chart3"/>
    <dgm:cxn modelId="{375C8CD0-BC73-48C4-BFC0-95D4E828E1CF}" type="presOf" srcId="{FEB1EB5C-5880-44FE-A3D0-E6073A48A933}" destId="{3F6EF9E8-AE4B-4BFF-B8F8-3B65E791C4D2}" srcOrd="0" destOrd="0" presId="urn:microsoft.com/office/officeart/2005/8/layout/chart3"/>
    <dgm:cxn modelId="{6795AC2B-2947-4D33-9C1A-70732EAA3EDA}" type="presOf" srcId="{18EC795A-9C30-4BE6-B58D-FADD1B2FDE1A}" destId="{167519E1-0D08-4422-9591-00F2B26867DC}" srcOrd="1" destOrd="0" presId="urn:microsoft.com/office/officeart/2005/8/layout/chart3"/>
    <dgm:cxn modelId="{2FA1CBD7-67A0-49C1-90B4-890969224316}" type="presOf" srcId="{0703F53E-9FCE-49C4-8952-34786E60C87B}" destId="{CE58DCB7-97E7-4AFE-B36D-CBC657F4867D}" srcOrd="0" destOrd="0" presId="urn:microsoft.com/office/officeart/2005/8/layout/chart3"/>
    <dgm:cxn modelId="{9E331E7A-8844-4203-984A-93B24DBE12E5}" type="presOf" srcId="{8161134C-68FB-4DB8-8DAB-E07823546E55}" destId="{760174CB-2ABB-428F-88E8-F6CBC6F70774}" srcOrd="1" destOrd="0" presId="urn:microsoft.com/office/officeart/2005/8/layout/chart3"/>
    <dgm:cxn modelId="{CD5086FA-8067-4582-869C-1BD2720EF0BC}" type="presOf" srcId="{B1EAFB70-72A3-48DE-82E1-DAB8F02D761E}" destId="{614118B8-674F-440E-A900-0E73F4B4BD2E}" srcOrd="0" destOrd="0" presId="urn:microsoft.com/office/officeart/2005/8/layout/chart3"/>
    <dgm:cxn modelId="{97F9C2EE-BB1B-489E-913C-999AD469DAC6}" type="presParOf" srcId="{3F6EF9E8-AE4B-4BFF-B8F8-3B65E791C4D2}" destId="{51699C9F-BE13-4703-8891-800968359D21}" srcOrd="0" destOrd="0" presId="urn:microsoft.com/office/officeart/2005/8/layout/chart3"/>
    <dgm:cxn modelId="{4A7DE4C1-2B38-404B-B90F-D04524A0CDD9}" type="presParOf" srcId="{3F6EF9E8-AE4B-4BFF-B8F8-3B65E791C4D2}" destId="{13F3BE92-0992-4E81-898A-362C36C6AE71}" srcOrd="1" destOrd="0" presId="urn:microsoft.com/office/officeart/2005/8/layout/chart3"/>
    <dgm:cxn modelId="{38128308-217D-4DC2-8271-CDB0CC3B6E2F}" type="presParOf" srcId="{3F6EF9E8-AE4B-4BFF-B8F8-3B65E791C4D2}" destId="{614118B8-674F-440E-A900-0E73F4B4BD2E}" srcOrd="2" destOrd="0" presId="urn:microsoft.com/office/officeart/2005/8/layout/chart3"/>
    <dgm:cxn modelId="{3118E72C-999D-49E6-95F7-3CA5024CE4FA}" type="presParOf" srcId="{3F6EF9E8-AE4B-4BFF-B8F8-3B65E791C4D2}" destId="{DB3F430D-7FBE-4F0B-9963-E184632C5087}" srcOrd="3" destOrd="0" presId="urn:microsoft.com/office/officeart/2005/8/layout/chart3"/>
    <dgm:cxn modelId="{A17AF92A-CC0C-4154-960E-EA690E93B657}" type="presParOf" srcId="{3F6EF9E8-AE4B-4BFF-B8F8-3B65E791C4D2}" destId="{7C14C660-EFD0-4764-A018-C1FC640045B9}" srcOrd="4" destOrd="0" presId="urn:microsoft.com/office/officeart/2005/8/layout/chart3"/>
    <dgm:cxn modelId="{9D4EBCB6-840E-4542-9AFF-6DFA2C85DFC2}" type="presParOf" srcId="{3F6EF9E8-AE4B-4BFF-B8F8-3B65E791C4D2}" destId="{167519E1-0D08-4422-9591-00F2B26867DC}" srcOrd="5" destOrd="0" presId="urn:microsoft.com/office/officeart/2005/8/layout/chart3"/>
    <dgm:cxn modelId="{FE65D52C-77F7-4770-B33F-FEB41A3ADF28}" type="presParOf" srcId="{3F6EF9E8-AE4B-4BFF-B8F8-3B65E791C4D2}" destId="{B1787E13-44F4-4A36-91FF-71C884F7E7AB}" srcOrd="6" destOrd="0" presId="urn:microsoft.com/office/officeart/2005/8/layout/chart3"/>
    <dgm:cxn modelId="{1DBD8FCC-44E1-4C14-9AA7-2E68BAF351F2}" type="presParOf" srcId="{3F6EF9E8-AE4B-4BFF-B8F8-3B65E791C4D2}" destId="{760174CB-2ABB-428F-88E8-F6CBC6F70774}" srcOrd="7" destOrd="0" presId="urn:microsoft.com/office/officeart/2005/8/layout/chart3"/>
    <dgm:cxn modelId="{06E50A9A-1188-4323-8598-1EAAF60E90E6}" type="presParOf" srcId="{3F6EF9E8-AE4B-4BFF-B8F8-3B65E791C4D2}" destId="{56B1263F-65DB-4CE5-AF8A-A24CD1842218}" srcOrd="8" destOrd="0" presId="urn:microsoft.com/office/officeart/2005/8/layout/chart3"/>
    <dgm:cxn modelId="{DC360F61-A507-4E04-881A-45CEEA2D90F9}" type="presParOf" srcId="{3F6EF9E8-AE4B-4BFF-B8F8-3B65E791C4D2}" destId="{D340A2E1-CBC6-44C5-BDD3-C358A7347F52}" srcOrd="9" destOrd="0" presId="urn:microsoft.com/office/officeart/2005/8/layout/chart3"/>
    <dgm:cxn modelId="{073ED44C-D01A-4897-BFC5-51CDF2F975E1}" type="presParOf" srcId="{3F6EF9E8-AE4B-4BFF-B8F8-3B65E791C4D2}" destId="{CE58DCB7-97E7-4AFE-B36D-CBC657F4867D}" srcOrd="10" destOrd="0" presId="urn:microsoft.com/office/officeart/2005/8/layout/chart3"/>
    <dgm:cxn modelId="{D2531F38-2070-4827-A053-F1A8D6317F58}" type="presParOf" srcId="{3F6EF9E8-AE4B-4BFF-B8F8-3B65E791C4D2}" destId="{179A3180-286E-400E-87A3-0E16F33AD306}"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B1EB5C-5880-44FE-A3D0-E6073A48A933}" type="doc">
      <dgm:prSet loTypeId="urn:microsoft.com/office/officeart/2005/8/layout/chart3" loCatId="cycle" qsTypeId="urn:microsoft.com/office/officeart/2005/8/quickstyle/simple1" qsCatId="simple" csTypeId="urn:microsoft.com/office/officeart/2005/8/colors/accent1_2" csCatId="accent1" phldr="1"/>
      <dgm:spPr/>
    </dgm:pt>
    <dgm:pt modelId="{F31B5BEB-F64D-4D74-878D-BD195080FC2A}">
      <dgm:prSet phldrT="[Text]" custT="1"/>
      <dgm:spPr>
        <a:xfrm>
          <a:off x="539048" y="189152"/>
          <a:ext cx="5228491" cy="5492634"/>
        </a:xfrm>
        <a:solidFill>
          <a:srgbClr val="FFC000">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Lobby, Advocate &amp; Represent</a:t>
          </a:r>
          <a:endParaRPr lang="en-ZA" sz="1800" dirty="0">
            <a:solidFill>
              <a:sysClr val="windowText" lastClr="000000"/>
            </a:solidFill>
            <a:latin typeface="Calibri" panose="020F0502020204030204"/>
            <a:ea typeface="+mn-ea"/>
            <a:cs typeface="+mn-cs"/>
          </a:endParaRPr>
        </a:p>
      </dgm:t>
    </dgm:pt>
    <dgm:pt modelId="{689A8642-61FF-49AF-9A2A-AB2076DE2E51}" type="parTrans" cxnId="{1960F643-F495-4183-9129-7CF693397C84}">
      <dgm:prSet/>
      <dgm:spPr/>
      <dgm:t>
        <a:bodyPr/>
        <a:lstStyle/>
        <a:p>
          <a:endParaRPr lang="en-ZA"/>
        </a:p>
      </dgm:t>
    </dgm:pt>
    <dgm:pt modelId="{31C8E853-85BF-4A8B-AD80-0DE0904B860C}" type="sibTrans" cxnId="{1960F643-F495-4183-9129-7CF693397C84}">
      <dgm:prSet/>
      <dgm:spPr/>
      <dgm:t>
        <a:bodyPr/>
        <a:lstStyle/>
        <a:p>
          <a:endParaRPr lang="en-ZA"/>
        </a:p>
      </dgm:t>
    </dgm:pt>
    <dgm:pt modelId="{B1EAFB70-72A3-48DE-82E1-DAB8F02D761E}">
      <dgm:prSet phldrT="[Text]" custT="1"/>
      <dgm:spPr>
        <a:xfrm>
          <a:off x="397479" y="928145"/>
          <a:ext cx="4875849" cy="5001675"/>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Employer Body</a:t>
          </a:r>
          <a:endParaRPr lang="en-ZA" sz="1800" dirty="0">
            <a:solidFill>
              <a:sysClr val="windowText" lastClr="000000"/>
            </a:solidFill>
            <a:latin typeface="Calibri" panose="020F0502020204030204"/>
            <a:ea typeface="+mn-ea"/>
            <a:cs typeface="+mn-cs"/>
          </a:endParaRPr>
        </a:p>
      </dgm:t>
    </dgm:pt>
    <dgm:pt modelId="{5A66EE76-378C-463E-B897-FD8A6EFBEC0B}" type="parTrans" cxnId="{F06143BD-7D86-4CE5-ACB7-7F86B1C96EBA}">
      <dgm:prSet/>
      <dgm:spPr/>
      <dgm:t>
        <a:bodyPr/>
        <a:lstStyle/>
        <a:p>
          <a:endParaRPr lang="en-ZA"/>
        </a:p>
      </dgm:t>
    </dgm:pt>
    <dgm:pt modelId="{1805AAC3-D8CD-4D52-80C3-6A12419D4D07}" type="sibTrans" cxnId="{F06143BD-7D86-4CE5-ACB7-7F86B1C96EBA}">
      <dgm:prSet/>
      <dgm:spPr/>
      <dgm:t>
        <a:bodyPr/>
        <a:lstStyle/>
        <a:p>
          <a:endParaRPr lang="en-ZA"/>
        </a:p>
      </dgm:t>
    </dgm:pt>
    <dgm:pt modelId="{18EC795A-9C30-4BE6-B58D-FADD1B2FDE1A}">
      <dgm:prSet custT="1"/>
      <dgm:spPr>
        <a:xfrm>
          <a:off x="427906" y="1031701"/>
          <a:ext cx="4841330" cy="484133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Capacity Building </a:t>
          </a:r>
          <a:endParaRPr lang="en-ZA" sz="1800" b="1" dirty="0">
            <a:solidFill>
              <a:sysClr val="windowText" lastClr="000000"/>
            </a:solidFill>
            <a:latin typeface="Calibri" panose="020F0502020204030204"/>
            <a:ea typeface="+mn-ea"/>
            <a:cs typeface="+mn-cs"/>
          </a:endParaRPr>
        </a:p>
      </dgm:t>
    </dgm:pt>
    <dgm:pt modelId="{CE3EDA11-EAA8-4F3A-810E-AA6C9ED7E630}" type="parTrans" cxnId="{5967668A-E867-4C17-9785-A6CEF657F83D}">
      <dgm:prSet/>
      <dgm:spPr/>
      <dgm:t>
        <a:bodyPr/>
        <a:lstStyle/>
        <a:p>
          <a:endParaRPr lang="en-ZA"/>
        </a:p>
      </dgm:t>
    </dgm:pt>
    <dgm:pt modelId="{4ADAE72F-AE18-4757-B9AA-E1B868428B06}" type="sibTrans" cxnId="{5967668A-E867-4C17-9785-A6CEF657F83D}">
      <dgm:prSet/>
      <dgm:spPr/>
      <dgm:t>
        <a:bodyPr/>
        <a:lstStyle/>
        <a:p>
          <a:endParaRPr lang="en-ZA"/>
        </a:p>
      </dgm:t>
    </dgm:pt>
    <dgm:pt modelId="{8161134C-68FB-4DB8-8DAB-E07823546E55}">
      <dgm:prSet custT="1"/>
      <dgm:spPr>
        <a:xfrm>
          <a:off x="400843" y="1017855"/>
          <a:ext cx="4841330" cy="4841330"/>
        </a:xfr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Support &amp; Advice </a:t>
          </a:r>
          <a:endParaRPr lang="en-ZA" sz="1800" b="1" dirty="0">
            <a:solidFill>
              <a:sysClr val="windowText" lastClr="000000"/>
            </a:solidFill>
            <a:latin typeface="Calibri" panose="020F0502020204030204"/>
            <a:ea typeface="+mn-ea"/>
            <a:cs typeface="+mn-cs"/>
          </a:endParaRPr>
        </a:p>
      </dgm:t>
    </dgm:pt>
    <dgm:pt modelId="{9AFE01D4-F18E-477B-97F7-81A836875C4F}" type="parTrans" cxnId="{E6773C5B-6955-4E6D-B158-A2D220AF35E6}">
      <dgm:prSet/>
      <dgm:spPr/>
      <dgm:t>
        <a:bodyPr/>
        <a:lstStyle/>
        <a:p>
          <a:endParaRPr lang="en-ZA"/>
        </a:p>
      </dgm:t>
    </dgm:pt>
    <dgm:pt modelId="{CE9DEBFE-CD8C-4509-8B0A-5A7C1C2876E7}" type="sibTrans" cxnId="{E6773C5B-6955-4E6D-B158-A2D220AF35E6}">
      <dgm:prSet/>
      <dgm:spPr/>
      <dgm:t>
        <a:bodyPr/>
        <a:lstStyle/>
        <a:p>
          <a:endParaRPr lang="en-ZA"/>
        </a:p>
      </dgm:t>
    </dgm:pt>
    <dgm:pt modelId="{0703F53E-9FCE-49C4-8952-34786E60C87B}">
      <dgm:prSet custT="1"/>
      <dgm:spPr>
        <a:xfrm>
          <a:off x="400117" y="1022938"/>
          <a:ext cx="4841330" cy="4841330"/>
        </a:xfr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400" b="1" dirty="0" smtClean="0">
              <a:solidFill>
                <a:sysClr val="windowText" lastClr="000000"/>
              </a:solidFill>
              <a:latin typeface="Calibri" panose="020F0502020204030204"/>
              <a:ea typeface="+mn-ea"/>
              <a:cs typeface="+mn-cs"/>
            </a:rPr>
            <a:t>Knowledge &amp; Information Sharing </a:t>
          </a:r>
          <a:endParaRPr lang="en-ZA" sz="1400" b="1" dirty="0">
            <a:solidFill>
              <a:sysClr val="windowText" lastClr="000000"/>
            </a:solidFill>
            <a:latin typeface="Calibri" panose="020F0502020204030204"/>
            <a:ea typeface="+mn-ea"/>
            <a:cs typeface="+mn-cs"/>
          </a:endParaRPr>
        </a:p>
      </dgm:t>
    </dgm:pt>
    <dgm:pt modelId="{51414A11-E86E-4400-BE61-E86F65A01F49}" type="parTrans" cxnId="{81498D8F-73FF-413D-B1BC-D1EC03055903}">
      <dgm:prSet/>
      <dgm:spPr/>
      <dgm:t>
        <a:bodyPr/>
        <a:lstStyle/>
        <a:p>
          <a:endParaRPr lang="en-ZA"/>
        </a:p>
      </dgm:t>
    </dgm:pt>
    <dgm:pt modelId="{B8D1E6C5-3CAE-418B-B352-D8C76594D317}" type="sibTrans" cxnId="{81498D8F-73FF-413D-B1BC-D1EC03055903}">
      <dgm:prSet/>
      <dgm:spPr/>
      <dgm:t>
        <a:bodyPr/>
        <a:lstStyle/>
        <a:p>
          <a:endParaRPr lang="en-ZA"/>
        </a:p>
      </dgm:t>
    </dgm:pt>
    <dgm:pt modelId="{099BC25E-D08A-487D-876D-F1E3409D12C6}">
      <dgm:prSet custT="1"/>
      <dgm:spPr>
        <a:xfrm>
          <a:off x="386997" y="1008317"/>
          <a:ext cx="4841330" cy="4841330"/>
        </a:xfr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800" b="1" dirty="0" smtClean="0">
              <a:solidFill>
                <a:sysClr val="windowText" lastClr="000000"/>
              </a:solidFill>
              <a:latin typeface="Calibri" panose="020F0502020204030204"/>
              <a:ea typeface="+mn-ea"/>
              <a:cs typeface="+mn-cs"/>
            </a:rPr>
            <a:t>Strategic Profiling </a:t>
          </a:r>
          <a:endParaRPr lang="en-ZA" sz="1800" b="1" dirty="0">
            <a:solidFill>
              <a:sysClr val="windowText" lastClr="000000"/>
            </a:solidFill>
            <a:latin typeface="Calibri" panose="020F0502020204030204"/>
            <a:ea typeface="+mn-ea"/>
            <a:cs typeface="+mn-cs"/>
          </a:endParaRPr>
        </a:p>
      </dgm:t>
    </dgm:pt>
    <dgm:pt modelId="{D92CCD4B-725A-49EB-9C44-0DCC2D8D6B8B}" type="parTrans" cxnId="{CD904A94-04FE-49B0-A652-762EEBCF393A}">
      <dgm:prSet/>
      <dgm:spPr/>
      <dgm:t>
        <a:bodyPr/>
        <a:lstStyle/>
        <a:p>
          <a:endParaRPr lang="en-ZA"/>
        </a:p>
      </dgm:t>
    </dgm:pt>
    <dgm:pt modelId="{9EBC25FF-86E2-4A7E-9231-850FFCCA74C1}" type="sibTrans" cxnId="{CD904A94-04FE-49B0-A652-762EEBCF393A}">
      <dgm:prSet/>
      <dgm:spPr/>
      <dgm:t>
        <a:bodyPr/>
        <a:lstStyle/>
        <a:p>
          <a:endParaRPr lang="en-ZA"/>
        </a:p>
      </dgm:t>
    </dgm:pt>
    <dgm:pt modelId="{3F6EF9E8-AE4B-4BFF-B8F8-3B65E791C4D2}" type="pres">
      <dgm:prSet presAssocID="{FEB1EB5C-5880-44FE-A3D0-E6073A48A933}" presName="compositeShape" presStyleCnt="0">
        <dgm:presLayoutVars>
          <dgm:chMax val="7"/>
          <dgm:dir/>
          <dgm:resizeHandles val="exact"/>
        </dgm:presLayoutVars>
      </dgm:prSet>
      <dgm:spPr/>
    </dgm:pt>
    <dgm:pt modelId="{51699C9F-BE13-4703-8891-800968359D21}" type="pres">
      <dgm:prSet presAssocID="{FEB1EB5C-5880-44FE-A3D0-E6073A48A933}" presName="wedge1" presStyleLbl="node1" presStyleIdx="0" presStyleCnt="6" custScaleX="107997" custScaleY="113453" custLinFactNeighborX="5609" custLinFactNeighborY="-6861"/>
      <dgm:spPr>
        <a:prstGeom prst="pie">
          <a:avLst>
            <a:gd name="adj1" fmla="val 16200000"/>
            <a:gd name="adj2" fmla="val 19800000"/>
          </a:avLst>
        </a:prstGeom>
      </dgm:spPr>
      <dgm:t>
        <a:bodyPr/>
        <a:lstStyle/>
        <a:p>
          <a:endParaRPr lang="en-ZA"/>
        </a:p>
      </dgm:t>
    </dgm:pt>
    <dgm:pt modelId="{13F3BE92-0992-4E81-898A-362C36C6AE71}" type="pres">
      <dgm:prSet presAssocID="{FEB1EB5C-5880-44FE-A3D0-E6073A48A933}" presName="wedge1Tx" presStyleLbl="node1" presStyleIdx="0" presStyleCnt="6">
        <dgm:presLayoutVars>
          <dgm:chMax val="0"/>
          <dgm:chPref val="0"/>
          <dgm:bulletEnabled val="1"/>
        </dgm:presLayoutVars>
      </dgm:prSet>
      <dgm:spPr/>
      <dgm:t>
        <a:bodyPr/>
        <a:lstStyle/>
        <a:p>
          <a:endParaRPr lang="en-ZA"/>
        </a:p>
      </dgm:t>
    </dgm:pt>
    <dgm:pt modelId="{614118B8-674F-440E-A900-0E73F4B4BD2E}" type="pres">
      <dgm:prSet presAssocID="{FEB1EB5C-5880-44FE-A3D0-E6073A48A933}" presName="wedge2" presStyleLbl="node1" presStyleIdx="1" presStyleCnt="6" custScaleX="100713" custScaleY="103312" custLinFactNeighborX="2019" custLinFactNeighborY="-1822"/>
      <dgm:spPr>
        <a:prstGeom prst="pie">
          <a:avLst>
            <a:gd name="adj1" fmla="val 19800000"/>
            <a:gd name="adj2" fmla="val 1800000"/>
          </a:avLst>
        </a:prstGeom>
      </dgm:spPr>
      <dgm:t>
        <a:bodyPr/>
        <a:lstStyle/>
        <a:p>
          <a:endParaRPr lang="en-ZA"/>
        </a:p>
      </dgm:t>
    </dgm:pt>
    <dgm:pt modelId="{DB3F430D-7FBE-4F0B-9963-E184632C5087}" type="pres">
      <dgm:prSet presAssocID="{FEB1EB5C-5880-44FE-A3D0-E6073A48A933}" presName="wedge2Tx" presStyleLbl="node1" presStyleIdx="1" presStyleCnt="6">
        <dgm:presLayoutVars>
          <dgm:chMax val="0"/>
          <dgm:chPref val="0"/>
          <dgm:bulletEnabled val="1"/>
        </dgm:presLayoutVars>
      </dgm:prSet>
      <dgm:spPr/>
      <dgm:t>
        <a:bodyPr/>
        <a:lstStyle/>
        <a:p>
          <a:endParaRPr lang="en-ZA"/>
        </a:p>
      </dgm:t>
    </dgm:pt>
    <dgm:pt modelId="{7C14C660-EFD0-4764-A018-C1FC640045B9}" type="pres">
      <dgm:prSet presAssocID="{FEB1EB5C-5880-44FE-A3D0-E6073A48A933}" presName="wedge3" presStyleLbl="node1" presStyleIdx="2" presStyleCnt="6" custLinFactNeighborX="2291" custLinFactNeighborY="-1339"/>
      <dgm:spPr>
        <a:prstGeom prst="pie">
          <a:avLst>
            <a:gd name="adj1" fmla="val 1800000"/>
            <a:gd name="adj2" fmla="val 5400000"/>
          </a:avLst>
        </a:prstGeom>
      </dgm:spPr>
      <dgm:t>
        <a:bodyPr/>
        <a:lstStyle/>
        <a:p>
          <a:endParaRPr lang="en-ZA"/>
        </a:p>
      </dgm:t>
    </dgm:pt>
    <dgm:pt modelId="{167519E1-0D08-4422-9591-00F2B26867DC}" type="pres">
      <dgm:prSet presAssocID="{FEB1EB5C-5880-44FE-A3D0-E6073A48A933}" presName="wedge3Tx" presStyleLbl="node1" presStyleIdx="2" presStyleCnt="6">
        <dgm:presLayoutVars>
          <dgm:chMax val="0"/>
          <dgm:chPref val="0"/>
          <dgm:bulletEnabled val="1"/>
        </dgm:presLayoutVars>
      </dgm:prSet>
      <dgm:spPr/>
      <dgm:t>
        <a:bodyPr/>
        <a:lstStyle/>
        <a:p>
          <a:endParaRPr lang="en-ZA"/>
        </a:p>
      </dgm:t>
    </dgm:pt>
    <dgm:pt modelId="{B1787E13-44F4-4A36-91FF-71C884F7E7AB}" type="pres">
      <dgm:prSet presAssocID="{FEB1EB5C-5880-44FE-A3D0-E6073A48A933}" presName="wedge4" presStyleLbl="node1" presStyleIdx="3" presStyleCnt="6" custLinFactNeighborX="1732" custLinFactNeighborY="-1625"/>
      <dgm:spPr>
        <a:prstGeom prst="pie">
          <a:avLst>
            <a:gd name="adj1" fmla="val 5400000"/>
            <a:gd name="adj2" fmla="val 9000000"/>
          </a:avLst>
        </a:prstGeom>
      </dgm:spPr>
      <dgm:t>
        <a:bodyPr/>
        <a:lstStyle/>
        <a:p>
          <a:endParaRPr lang="en-ZA"/>
        </a:p>
      </dgm:t>
    </dgm:pt>
    <dgm:pt modelId="{760174CB-2ABB-428F-88E8-F6CBC6F70774}" type="pres">
      <dgm:prSet presAssocID="{FEB1EB5C-5880-44FE-A3D0-E6073A48A933}" presName="wedge4Tx" presStyleLbl="node1" presStyleIdx="3" presStyleCnt="6">
        <dgm:presLayoutVars>
          <dgm:chMax val="0"/>
          <dgm:chPref val="0"/>
          <dgm:bulletEnabled val="1"/>
        </dgm:presLayoutVars>
      </dgm:prSet>
      <dgm:spPr/>
      <dgm:t>
        <a:bodyPr/>
        <a:lstStyle/>
        <a:p>
          <a:endParaRPr lang="en-ZA"/>
        </a:p>
      </dgm:t>
    </dgm:pt>
    <dgm:pt modelId="{56B1263F-65DB-4CE5-AF8A-A24CD1842218}" type="pres">
      <dgm:prSet presAssocID="{FEB1EB5C-5880-44FE-A3D0-E6073A48A933}" presName="wedge5" presStyleLbl="node1" presStyleIdx="4" presStyleCnt="6" custLinFactNeighborX="1446" custLinFactNeighborY="-1822"/>
      <dgm:spPr>
        <a:prstGeom prst="pie">
          <a:avLst>
            <a:gd name="adj1" fmla="val 9000000"/>
            <a:gd name="adj2" fmla="val 12600000"/>
          </a:avLst>
        </a:prstGeom>
      </dgm:spPr>
      <dgm:t>
        <a:bodyPr/>
        <a:lstStyle/>
        <a:p>
          <a:endParaRPr lang="en-ZA"/>
        </a:p>
      </dgm:t>
    </dgm:pt>
    <dgm:pt modelId="{D340A2E1-CBC6-44C5-BDD3-C358A7347F52}" type="pres">
      <dgm:prSet presAssocID="{FEB1EB5C-5880-44FE-A3D0-E6073A48A933}" presName="wedge5Tx" presStyleLbl="node1" presStyleIdx="4" presStyleCnt="6">
        <dgm:presLayoutVars>
          <dgm:chMax val="0"/>
          <dgm:chPref val="0"/>
          <dgm:bulletEnabled val="1"/>
        </dgm:presLayoutVars>
      </dgm:prSet>
      <dgm:spPr/>
      <dgm:t>
        <a:bodyPr/>
        <a:lstStyle/>
        <a:p>
          <a:endParaRPr lang="en-ZA"/>
        </a:p>
      </dgm:t>
    </dgm:pt>
    <dgm:pt modelId="{CE58DCB7-97E7-4AFE-B36D-CBC657F4867D}" type="pres">
      <dgm:prSet presAssocID="{FEB1EB5C-5880-44FE-A3D0-E6073A48A933}" presName="wedge6" presStyleLbl="node1" presStyleIdx="5" presStyleCnt="6" custLinFactNeighborX="1717" custLinFactNeighborY="-1520"/>
      <dgm:spPr>
        <a:prstGeom prst="pie">
          <a:avLst>
            <a:gd name="adj1" fmla="val 12600000"/>
            <a:gd name="adj2" fmla="val 16200000"/>
          </a:avLst>
        </a:prstGeom>
      </dgm:spPr>
      <dgm:t>
        <a:bodyPr/>
        <a:lstStyle/>
        <a:p>
          <a:endParaRPr lang="en-ZA"/>
        </a:p>
      </dgm:t>
    </dgm:pt>
    <dgm:pt modelId="{179A3180-286E-400E-87A3-0E16F33AD306}" type="pres">
      <dgm:prSet presAssocID="{FEB1EB5C-5880-44FE-A3D0-E6073A48A933}" presName="wedge6Tx" presStyleLbl="node1" presStyleIdx="5" presStyleCnt="6">
        <dgm:presLayoutVars>
          <dgm:chMax val="0"/>
          <dgm:chPref val="0"/>
          <dgm:bulletEnabled val="1"/>
        </dgm:presLayoutVars>
      </dgm:prSet>
      <dgm:spPr/>
      <dgm:t>
        <a:bodyPr/>
        <a:lstStyle/>
        <a:p>
          <a:endParaRPr lang="en-ZA"/>
        </a:p>
      </dgm:t>
    </dgm:pt>
  </dgm:ptLst>
  <dgm:cxnLst>
    <dgm:cxn modelId="{76540295-F849-45D7-BFD8-8D064921264F}" type="presOf" srcId="{18EC795A-9C30-4BE6-B58D-FADD1B2FDE1A}" destId="{7C14C660-EFD0-4764-A018-C1FC640045B9}" srcOrd="0" destOrd="0" presId="urn:microsoft.com/office/officeart/2005/8/layout/chart3"/>
    <dgm:cxn modelId="{832666CF-9109-498F-AB15-F823A5A3044F}" type="presOf" srcId="{18EC795A-9C30-4BE6-B58D-FADD1B2FDE1A}" destId="{167519E1-0D08-4422-9591-00F2B26867DC}" srcOrd="1" destOrd="0" presId="urn:microsoft.com/office/officeart/2005/8/layout/chart3"/>
    <dgm:cxn modelId="{CD904A94-04FE-49B0-A652-762EEBCF393A}" srcId="{FEB1EB5C-5880-44FE-A3D0-E6073A48A933}" destId="{099BC25E-D08A-487D-876D-F1E3409D12C6}" srcOrd="4" destOrd="0" parTransId="{D92CCD4B-725A-49EB-9C44-0DCC2D8D6B8B}" sibTransId="{9EBC25FF-86E2-4A7E-9231-850FFCCA74C1}"/>
    <dgm:cxn modelId="{7899AF16-4021-48B4-9C80-59F353EC299A}" type="presOf" srcId="{0703F53E-9FCE-49C4-8952-34786E60C87B}" destId="{CE58DCB7-97E7-4AFE-B36D-CBC657F4867D}" srcOrd="0" destOrd="0" presId="urn:microsoft.com/office/officeart/2005/8/layout/chart3"/>
    <dgm:cxn modelId="{FCC25BE8-E94F-463A-BF04-B9832FF7800F}" type="presOf" srcId="{099BC25E-D08A-487D-876D-F1E3409D12C6}" destId="{56B1263F-65DB-4CE5-AF8A-A24CD1842218}" srcOrd="0" destOrd="0" presId="urn:microsoft.com/office/officeart/2005/8/layout/chart3"/>
    <dgm:cxn modelId="{B7E7B693-172A-4382-AD72-358D77834C74}" type="presOf" srcId="{B1EAFB70-72A3-48DE-82E1-DAB8F02D761E}" destId="{614118B8-674F-440E-A900-0E73F4B4BD2E}" srcOrd="0" destOrd="0" presId="urn:microsoft.com/office/officeart/2005/8/layout/chart3"/>
    <dgm:cxn modelId="{1960F643-F495-4183-9129-7CF693397C84}" srcId="{FEB1EB5C-5880-44FE-A3D0-E6073A48A933}" destId="{F31B5BEB-F64D-4D74-878D-BD195080FC2A}" srcOrd="0" destOrd="0" parTransId="{689A8642-61FF-49AF-9A2A-AB2076DE2E51}" sibTransId="{31C8E853-85BF-4A8B-AD80-0DE0904B860C}"/>
    <dgm:cxn modelId="{9F5BD10A-C35A-4228-B374-A12E606800EE}" type="presOf" srcId="{8161134C-68FB-4DB8-8DAB-E07823546E55}" destId="{B1787E13-44F4-4A36-91FF-71C884F7E7AB}" srcOrd="0" destOrd="0" presId="urn:microsoft.com/office/officeart/2005/8/layout/chart3"/>
    <dgm:cxn modelId="{EA5A9292-766E-485C-AFB7-F2C34AC1A34F}" type="presOf" srcId="{0703F53E-9FCE-49C4-8952-34786E60C87B}" destId="{179A3180-286E-400E-87A3-0E16F33AD306}" srcOrd="1" destOrd="0" presId="urn:microsoft.com/office/officeart/2005/8/layout/chart3"/>
    <dgm:cxn modelId="{5967668A-E867-4C17-9785-A6CEF657F83D}" srcId="{FEB1EB5C-5880-44FE-A3D0-E6073A48A933}" destId="{18EC795A-9C30-4BE6-B58D-FADD1B2FDE1A}" srcOrd="2" destOrd="0" parTransId="{CE3EDA11-EAA8-4F3A-810E-AA6C9ED7E630}" sibTransId="{4ADAE72F-AE18-4757-B9AA-E1B868428B06}"/>
    <dgm:cxn modelId="{A2A5F49F-D7D6-4463-B6D3-94A3CDEC4F42}" type="presOf" srcId="{B1EAFB70-72A3-48DE-82E1-DAB8F02D761E}" destId="{DB3F430D-7FBE-4F0B-9963-E184632C5087}" srcOrd="1" destOrd="0" presId="urn:microsoft.com/office/officeart/2005/8/layout/chart3"/>
    <dgm:cxn modelId="{81498D8F-73FF-413D-B1BC-D1EC03055903}" srcId="{FEB1EB5C-5880-44FE-A3D0-E6073A48A933}" destId="{0703F53E-9FCE-49C4-8952-34786E60C87B}" srcOrd="5" destOrd="0" parTransId="{51414A11-E86E-4400-BE61-E86F65A01F49}" sibTransId="{B8D1E6C5-3CAE-418B-B352-D8C76594D317}"/>
    <dgm:cxn modelId="{CCB23FA8-99E7-48D6-A21E-4F7EED5CC6DD}" type="presOf" srcId="{8161134C-68FB-4DB8-8DAB-E07823546E55}" destId="{760174CB-2ABB-428F-88E8-F6CBC6F70774}" srcOrd="1" destOrd="0" presId="urn:microsoft.com/office/officeart/2005/8/layout/chart3"/>
    <dgm:cxn modelId="{0847CBA8-4F1D-4F61-B8BD-53C2E16CBFB7}" type="presOf" srcId="{FEB1EB5C-5880-44FE-A3D0-E6073A48A933}" destId="{3F6EF9E8-AE4B-4BFF-B8F8-3B65E791C4D2}" srcOrd="0" destOrd="0" presId="urn:microsoft.com/office/officeart/2005/8/layout/chart3"/>
    <dgm:cxn modelId="{E6773C5B-6955-4E6D-B158-A2D220AF35E6}" srcId="{FEB1EB5C-5880-44FE-A3D0-E6073A48A933}" destId="{8161134C-68FB-4DB8-8DAB-E07823546E55}" srcOrd="3" destOrd="0" parTransId="{9AFE01D4-F18E-477B-97F7-81A836875C4F}" sibTransId="{CE9DEBFE-CD8C-4509-8B0A-5A7C1C2876E7}"/>
    <dgm:cxn modelId="{F06143BD-7D86-4CE5-ACB7-7F86B1C96EBA}" srcId="{FEB1EB5C-5880-44FE-A3D0-E6073A48A933}" destId="{B1EAFB70-72A3-48DE-82E1-DAB8F02D761E}" srcOrd="1" destOrd="0" parTransId="{5A66EE76-378C-463E-B897-FD8A6EFBEC0B}" sibTransId="{1805AAC3-D8CD-4D52-80C3-6A12419D4D07}"/>
    <dgm:cxn modelId="{9B671F19-B691-4A97-B816-05CCE6E34C8F}" type="presOf" srcId="{F31B5BEB-F64D-4D74-878D-BD195080FC2A}" destId="{13F3BE92-0992-4E81-898A-362C36C6AE71}" srcOrd="1" destOrd="0" presId="urn:microsoft.com/office/officeart/2005/8/layout/chart3"/>
    <dgm:cxn modelId="{BB7F2720-8872-405D-BE2E-EB4A7E7D2FD9}" type="presOf" srcId="{F31B5BEB-F64D-4D74-878D-BD195080FC2A}" destId="{51699C9F-BE13-4703-8891-800968359D21}" srcOrd="0" destOrd="0" presId="urn:microsoft.com/office/officeart/2005/8/layout/chart3"/>
    <dgm:cxn modelId="{046C2DF8-963D-45D1-A0AA-66BA4FF0B129}" type="presOf" srcId="{099BC25E-D08A-487D-876D-F1E3409D12C6}" destId="{D340A2E1-CBC6-44C5-BDD3-C358A7347F52}" srcOrd="1" destOrd="0" presId="urn:microsoft.com/office/officeart/2005/8/layout/chart3"/>
    <dgm:cxn modelId="{F9F40DF7-994F-4FBD-B90A-57932A97928C}" type="presParOf" srcId="{3F6EF9E8-AE4B-4BFF-B8F8-3B65E791C4D2}" destId="{51699C9F-BE13-4703-8891-800968359D21}" srcOrd="0" destOrd="0" presId="urn:microsoft.com/office/officeart/2005/8/layout/chart3"/>
    <dgm:cxn modelId="{38B8D26B-C8B3-4187-B1A2-D0199ED9CCF8}" type="presParOf" srcId="{3F6EF9E8-AE4B-4BFF-B8F8-3B65E791C4D2}" destId="{13F3BE92-0992-4E81-898A-362C36C6AE71}" srcOrd="1" destOrd="0" presId="urn:microsoft.com/office/officeart/2005/8/layout/chart3"/>
    <dgm:cxn modelId="{75BDABDA-605E-4F19-9C01-6FD8E70D150D}" type="presParOf" srcId="{3F6EF9E8-AE4B-4BFF-B8F8-3B65E791C4D2}" destId="{614118B8-674F-440E-A900-0E73F4B4BD2E}" srcOrd="2" destOrd="0" presId="urn:microsoft.com/office/officeart/2005/8/layout/chart3"/>
    <dgm:cxn modelId="{8C09D34B-970A-440E-AF97-CF186054E35C}" type="presParOf" srcId="{3F6EF9E8-AE4B-4BFF-B8F8-3B65E791C4D2}" destId="{DB3F430D-7FBE-4F0B-9963-E184632C5087}" srcOrd="3" destOrd="0" presId="urn:microsoft.com/office/officeart/2005/8/layout/chart3"/>
    <dgm:cxn modelId="{632DD91D-32EB-4820-8F1D-814F43DD5948}" type="presParOf" srcId="{3F6EF9E8-AE4B-4BFF-B8F8-3B65E791C4D2}" destId="{7C14C660-EFD0-4764-A018-C1FC640045B9}" srcOrd="4" destOrd="0" presId="urn:microsoft.com/office/officeart/2005/8/layout/chart3"/>
    <dgm:cxn modelId="{57BBF230-7DAF-44B3-92F7-B4EF2F41EFF6}" type="presParOf" srcId="{3F6EF9E8-AE4B-4BFF-B8F8-3B65E791C4D2}" destId="{167519E1-0D08-4422-9591-00F2B26867DC}" srcOrd="5" destOrd="0" presId="urn:microsoft.com/office/officeart/2005/8/layout/chart3"/>
    <dgm:cxn modelId="{AA2BCA70-15BC-4516-B607-58B458B11282}" type="presParOf" srcId="{3F6EF9E8-AE4B-4BFF-B8F8-3B65E791C4D2}" destId="{B1787E13-44F4-4A36-91FF-71C884F7E7AB}" srcOrd="6" destOrd="0" presId="urn:microsoft.com/office/officeart/2005/8/layout/chart3"/>
    <dgm:cxn modelId="{A616EFE8-342C-40FF-B8BE-A47A49A08D6F}" type="presParOf" srcId="{3F6EF9E8-AE4B-4BFF-B8F8-3B65E791C4D2}" destId="{760174CB-2ABB-428F-88E8-F6CBC6F70774}" srcOrd="7" destOrd="0" presId="urn:microsoft.com/office/officeart/2005/8/layout/chart3"/>
    <dgm:cxn modelId="{456FCB8A-E114-41F7-AE08-BED1BF1D663D}" type="presParOf" srcId="{3F6EF9E8-AE4B-4BFF-B8F8-3B65E791C4D2}" destId="{56B1263F-65DB-4CE5-AF8A-A24CD1842218}" srcOrd="8" destOrd="0" presId="urn:microsoft.com/office/officeart/2005/8/layout/chart3"/>
    <dgm:cxn modelId="{8B1E34D6-F45F-496F-AF05-97B677361003}" type="presParOf" srcId="{3F6EF9E8-AE4B-4BFF-B8F8-3B65E791C4D2}" destId="{D340A2E1-CBC6-44C5-BDD3-C358A7347F52}" srcOrd="9" destOrd="0" presId="urn:microsoft.com/office/officeart/2005/8/layout/chart3"/>
    <dgm:cxn modelId="{3F8F12B6-21B8-4098-8205-5BF681568874}" type="presParOf" srcId="{3F6EF9E8-AE4B-4BFF-B8F8-3B65E791C4D2}" destId="{CE58DCB7-97E7-4AFE-B36D-CBC657F4867D}" srcOrd="10" destOrd="0" presId="urn:microsoft.com/office/officeart/2005/8/layout/chart3"/>
    <dgm:cxn modelId="{38EF6818-86CC-4A55-839E-D57B86F08D30}" type="presParOf" srcId="{3F6EF9E8-AE4B-4BFF-B8F8-3B65E791C4D2}" destId="{179A3180-286E-400E-87A3-0E16F33AD306}"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99C9F-BE13-4703-8891-800968359D21}">
      <dsp:nvSpPr>
        <dsp:cNvPr id="0" name=""/>
        <dsp:cNvSpPr/>
      </dsp:nvSpPr>
      <dsp:spPr>
        <a:xfrm>
          <a:off x="537450" y="401301"/>
          <a:ext cx="4078499" cy="4078499"/>
        </a:xfrm>
        <a:prstGeom prst="pie">
          <a:avLst>
            <a:gd name="adj1" fmla="val 16200000"/>
            <a:gd name="adj2" fmla="val 1980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smtClean="0">
              <a:solidFill>
                <a:sysClr val="windowText" lastClr="000000"/>
              </a:solidFill>
              <a:latin typeface="Calibri" panose="020F0502020204030204"/>
              <a:ea typeface="+mn-ea"/>
              <a:cs typeface="+mn-cs"/>
            </a:rPr>
            <a:t>Lobby, Advocate &amp; Represent</a:t>
          </a:r>
          <a:endParaRPr lang="en-ZA" sz="1600" kern="1200" dirty="0">
            <a:solidFill>
              <a:sysClr val="windowText" lastClr="000000"/>
            </a:solidFill>
            <a:latin typeface="Calibri" panose="020F0502020204030204"/>
            <a:ea typeface="+mn-ea"/>
            <a:cs typeface="+mn-cs"/>
          </a:endParaRPr>
        </a:p>
      </dsp:txBody>
      <dsp:txXfrm>
        <a:off x="2620398" y="838283"/>
        <a:ext cx="1189562" cy="873964"/>
      </dsp:txXfrm>
    </dsp:sp>
    <dsp:sp modelId="{614118B8-674F-440E-A900-0E73F4B4BD2E}">
      <dsp:nvSpPr>
        <dsp:cNvPr id="0" name=""/>
        <dsp:cNvSpPr/>
      </dsp:nvSpPr>
      <dsp:spPr>
        <a:xfrm>
          <a:off x="519987" y="335668"/>
          <a:ext cx="4105336" cy="4213579"/>
        </a:xfrm>
        <a:prstGeom prst="pie">
          <a:avLst>
            <a:gd name="adj1" fmla="val 19800000"/>
            <a:gd name="adj2" fmla="val 180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ZA" sz="1900" b="1" kern="1200" dirty="0" smtClean="0">
              <a:solidFill>
                <a:sysClr val="windowText" lastClr="000000"/>
              </a:solidFill>
              <a:latin typeface="Calibri" panose="020F0502020204030204"/>
              <a:ea typeface="+mn-ea"/>
              <a:cs typeface="+mn-cs"/>
            </a:rPr>
            <a:t>Employer Body</a:t>
          </a:r>
          <a:endParaRPr lang="en-ZA" sz="1900" kern="1200" dirty="0">
            <a:solidFill>
              <a:sysClr val="windowText" lastClr="000000"/>
            </a:solidFill>
            <a:latin typeface="Calibri" panose="020F0502020204030204"/>
            <a:ea typeface="+mn-ea"/>
            <a:cs typeface="+mn-cs"/>
          </a:endParaRPr>
        </a:p>
      </dsp:txBody>
      <dsp:txXfrm>
        <a:off x="3330187" y="2016084"/>
        <a:ext cx="1241375" cy="852748"/>
      </dsp:txXfrm>
    </dsp:sp>
    <dsp:sp modelId="{7C14C660-EFD0-4764-A018-C1FC640045B9}">
      <dsp:nvSpPr>
        <dsp:cNvPr id="0" name=""/>
        <dsp:cNvSpPr/>
      </dsp:nvSpPr>
      <dsp:spPr>
        <a:xfrm>
          <a:off x="736351" y="682177"/>
          <a:ext cx="4078499" cy="4078499"/>
        </a:xfrm>
        <a:prstGeom prst="pie">
          <a:avLst>
            <a:gd name="adj1" fmla="val 1800000"/>
            <a:gd name="adj2" fmla="val 54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b="1" kern="1200" dirty="0" smtClean="0">
              <a:solidFill>
                <a:sysClr val="windowText" lastClr="000000"/>
              </a:solidFill>
              <a:latin typeface="Calibri" panose="020F0502020204030204"/>
              <a:ea typeface="+mn-ea"/>
              <a:cs typeface="+mn-cs"/>
            </a:rPr>
            <a:t>Capacity Building </a:t>
          </a:r>
          <a:endParaRPr lang="en-ZA" sz="2000" b="1" kern="1200" dirty="0">
            <a:solidFill>
              <a:sysClr val="windowText" lastClr="000000"/>
            </a:solidFill>
            <a:latin typeface="Calibri" panose="020F0502020204030204"/>
            <a:ea typeface="+mn-ea"/>
            <a:cs typeface="+mn-cs"/>
          </a:endParaRPr>
        </a:p>
      </dsp:txBody>
      <dsp:txXfrm>
        <a:off x="2819299" y="3449731"/>
        <a:ext cx="1189562" cy="873964"/>
      </dsp:txXfrm>
    </dsp:sp>
    <dsp:sp modelId="{B1787E13-44F4-4A36-91FF-71C884F7E7AB}">
      <dsp:nvSpPr>
        <dsp:cNvPr id="0" name=""/>
        <dsp:cNvSpPr/>
      </dsp:nvSpPr>
      <dsp:spPr>
        <a:xfrm>
          <a:off x="533690" y="393501"/>
          <a:ext cx="4078499" cy="4078499"/>
        </a:xfrm>
        <a:prstGeom prst="pie">
          <a:avLst>
            <a:gd name="adj1" fmla="val 5400000"/>
            <a:gd name="adj2" fmla="val 9000000"/>
          </a:avLst>
        </a:prstGeo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b="1" kern="1200" dirty="0" smtClean="0">
              <a:solidFill>
                <a:sysClr val="windowText" lastClr="000000"/>
              </a:solidFill>
              <a:latin typeface="Calibri" panose="020F0502020204030204"/>
              <a:ea typeface="+mn-ea"/>
              <a:cs typeface="+mn-cs"/>
            </a:rPr>
            <a:t>Support &amp; Advice</a:t>
          </a:r>
          <a:r>
            <a:rPr lang="en-ZA" sz="1900" b="1" kern="1200" dirty="0" smtClean="0">
              <a:solidFill>
                <a:sysClr val="windowText" lastClr="000000"/>
              </a:solidFill>
              <a:latin typeface="Calibri" panose="020F0502020204030204"/>
              <a:ea typeface="+mn-ea"/>
              <a:cs typeface="+mn-cs"/>
            </a:rPr>
            <a:t> </a:t>
          </a:r>
          <a:endParaRPr lang="en-ZA" sz="1900" b="1" kern="1200" dirty="0">
            <a:solidFill>
              <a:sysClr val="windowText" lastClr="000000"/>
            </a:solidFill>
            <a:latin typeface="Calibri" panose="020F0502020204030204"/>
            <a:ea typeface="+mn-ea"/>
            <a:cs typeface="+mn-cs"/>
          </a:endParaRPr>
        </a:p>
      </dsp:txBody>
      <dsp:txXfrm>
        <a:off x="1339680" y="3161054"/>
        <a:ext cx="1189562" cy="873964"/>
      </dsp:txXfrm>
    </dsp:sp>
    <dsp:sp modelId="{56B1263F-65DB-4CE5-AF8A-A24CD1842218}">
      <dsp:nvSpPr>
        <dsp:cNvPr id="0" name=""/>
        <dsp:cNvSpPr/>
      </dsp:nvSpPr>
      <dsp:spPr>
        <a:xfrm>
          <a:off x="525452" y="385466"/>
          <a:ext cx="4071648" cy="4078499"/>
        </a:xfrm>
        <a:prstGeom prst="pie">
          <a:avLst>
            <a:gd name="adj1" fmla="val 9000000"/>
            <a:gd name="adj2" fmla="val 1260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b="1" kern="1200" dirty="0" smtClean="0">
              <a:solidFill>
                <a:sysClr val="windowText" lastClr="000000"/>
              </a:solidFill>
              <a:latin typeface="Calibri" panose="020F0502020204030204"/>
              <a:ea typeface="+mn-ea"/>
              <a:cs typeface="+mn-cs"/>
            </a:rPr>
            <a:t>Strategic Profiling </a:t>
          </a:r>
          <a:endParaRPr lang="en-ZA" sz="1900" b="1" kern="1200" dirty="0">
            <a:solidFill>
              <a:sysClr val="windowText" lastClr="000000"/>
            </a:solidFill>
            <a:latin typeface="Calibri" panose="020F0502020204030204"/>
            <a:ea typeface="+mn-ea"/>
            <a:cs typeface="+mn-cs"/>
          </a:endParaRPr>
        </a:p>
      </dsp:txBody>
      <dsp:txXfrm>
        <a:off x="588465" y="2012011"/>
        <a:ext cx="1231188" cy="825410"/>
      </dsp:txXfrm>
    </dsp:sp>
    <dsp:sp modelId="{CE58DCB7-97E7-4AFE-B36D-CBC657F4867D}">
      <dsp:nvSpPr>
        <dsp:cNvPr id="0" name=""/>
        <dsp:cNvSpPr/>
      </dsp:nvSpPr>
      <dsp:spPr>
        <a:xfrm>
          <a:off x="533079" y="397783"/>
          <a:ext cx="4078499" cy="4078499"/>
        </a:xfrm>
        <a:prstGeom prst="pie">
          <a:avLst>
            <a:gd name="adj1" fmla="val 12600000"/>
            <a:gd name="adj2" fmla="val 16200000"/>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smtClean="0">
              <a:solidFill>
                <a:sysClr val="windowText" lastClr="000000"/>
              </a:solidFill>
              <a:latin typeface="Calibri" panose="020F0502020204030204"/>
              <a:ea typeface="+mn-ea"/>
              <a:cs typeface="+mn-cs"/>
            </a:rPr>
            <a:t>Knowledge &amp; Information Sharing </a:t>
          </a:r>
          <a:endParaRPr lang="en-ZA" sz="1600" b="1" kern="1200" dirty="0">
            <a:solidFill>
              <a:sysClr val="windowText" lastClr="000000"/>
            </a:solidFill>
            <a:latin typeface="Calibri" panose="020F0502020204030204"/>
            <a:ea typeface="+mn-ea"/>
            <a:cs typeface="+mn-cs"/>
          </a:endParaRPr>
        </a:p>
      </dsp:txBody>
      <dsp:txXfrm>
        <a:off x="1339068" y="834765"/>
        <a:ext cx="1189562" cy="873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99C9F-BE13-4703-8891-800968359D21}">
      <dsp:nvSpPr>
        <dsp:cNvPr id="0" name=""/>
        <dsp:cNvSpPr/>
      </dsp:nvSpPr>
      <dsp:spPr>
        <a:xfrm>
          <a:off x="537450" y="401301"/>
          <a:ext cx="4078499" cy="4078499"/>
        </a:xfrm>
        <a:prstGeom prst="pie">
          <a:avLst>
            <a:gd name="adj1" fmla="val 16200000"/>
            <a:gd name="adj2" fmla="val 1980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smtClean="0">
              <a:solidFill>
                <a:sysClr val="windowText" lastClr="000000"/>
              </a:solidFill>
              <a:latin typeface="Calibri" panose="020F0502020204030204"/>
              <a:ea typeface="+mn-ea"/>
              <a:cs typeface="+mn-cs"/>
            </a:rPr>
            <a:t>Lobby, Advocate &amp; Represent</a:t>
          </a:r>
          <a:endParaRPr lang="en-ZA" sz="1600" kern="1200" dirty="0">
            <a:solidFill>
              <a:sysClr val="windowText" lastClr="000000"/>
            </a:solidFill>
            <a:latin typeface="Calibri" panose="020F0502020204030204"/>
            <a:ea typeface="+mn-ea"/>
            <a:cs typeface="+mn-cs"/>
          </a:endParaRPr>
        </a:p>
      </dsp:txBody>
      <dsp:txXfrm>
        <a:off x="2620398" y="838283"/>
        <a:ext cx="1189562" cy="873964"/>
      </dsp:txXfrm>
    </dsp:sp>
    <dsp:sp modelId="{614118B8-674F-440E-A900-0E73F4B4BD2E}">
      <dsp:nvSpPr>
        <dsp:cNvPr id="0" name=""/>
        <dsp:cNvSpPr/>
      </dsp:nvSpPr>
      <dsp:spPr>
        <a:xfrm>
          <a:off x="519987" y="335668"/>
          <a:ext cx="4105336" cy="4213579"/>
        </a:xfrm>
        <a:prstGeom prst="pie">
          <a:avLst>
            <a:gd name="adj1" fmla="val 19800000"/>
            <a:gd name="adj2" fmla="val 180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ZA" sz="1900" b="1" kern="1200" dirty="0" smtClean="0">
              <a:solidFill>
                <a:sysClr val="windowText" lastClr="000000"/>
              </a:solidFill>
              <a:latin typeface="Calibri" panose="020F0502020204030204"/>
              <a:ea typeface="+mn-ea"/>
              <a:cs typeface="+mn-cs"/>
            </a:rPr>
            <a:t>Employer Body</a:t>
          </a:r>
          <a:endParaRPr lang="en-ZA" sz="1900" kern="1200" dirty="0">
            <a:solidFill>
              <a:sysClr val="windowText" lastClr="000000"/>
            </a:solidFill>
            <a:latin typeface="Calibri" panose="020F0502020204030204"/>
            <a:ea typeface="+mn-ea"/>
            <a:cs typeface="+mn-cs"/>
          </a:endParaRPr>
        </a:p>
      </dsp:txBody>
      <dsp:txXfrm>
        <a:off x="3330187" y="2016084"/>
        <a:ext cx="1241375" cy="852748"/>
      </dsp:txXfrm>
    </dsp:sp>
    <dsp:sp modelId="{7C14C660-EFD0-4764-A018-C1FC640045B9}">
      <dsp:nvSpPr>
        <dsp:cNvPr id="0" name=""/>
        <dsp:cNvSpPr/>
      </dsp:nvSpPr>
      <dsp:spPr>
        <a:xfrm>
          <a:off x="736351" y="682177"/>
          <a:ext cx="4078499" cy="4078499"/>
        </a:xfrm>
        <a:prstGeom prst="pie">
          <a:avLst>
            <a:gd name="adj1" fmla="val 1800000"/>
            <a:gd name="adj2" fmla="val 54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b="1" kern="1200" dirty="0" smtClean="0">
              <a:solidFill>
                <a:sysClr val="windowText" lastClr="000000"/>
              </a:solidFill>
              <a:latin typeface="Calibri" panose="020F0502020204030204"/>
              <a:ea typeface="+mn-ea"/>
              <a:cs typeface="+mn-cs"/>
            </a:rPr>
            <a:t>Capacity Building </a:t>
          </a:r>
          <a:endParaRPr lang="en-ZA" sz="2000" b="1" kern="1200" dirty="0">
            <a:solidFill>
              <a:sysClr val="windowText" lastClr="000000"/>
            </a:solidFill>
            <a:latin typeface="Calibri" panose="020F0502020204030204"/>
            <a:ea typeface="+mn-ea"/>
            <a:cs typeface="+mn-cs"/>
          </a:endParaRPr>
        </a:p>
      </dsp:txBody>
      <dsp:txXfrm>
        <a:off x="2819299" y="3449731"/>
        <a:ext cx="1189562" cy="873964"/>
      </dsp:txXfrm>
    </dsp:sp>
    <dsp:sp modelId="{B1787E13-44F4-4A36-91FF-71C884F7E7AB}">
      <dsp:nvSpPr>
        <dsp:cNvPr id="0" name=""/>
        <dsp:cNvSpPr/>
      </dsp:nvSpPr>
      <dsp:spPr>
        <a:xfrm>
          <a:off x="533690" y="393501"/>
          <a:ext cx="4078499" cy="4078499"/>
        </a:xfrm>
        <a:prstGeom prst="pie">
          <a:avLst>
            <a:gd name="adj1" fmla="val 5400000"/>
            <a:gd name="adj2" fmla="val 9000000"/>
          </a:avLst>
        </a:prstGeo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b="1" kern="1200" dirty="0" smtClean="0">
              <a:solidFill>
                <a:sysClr val="windowText" lastClr="000000"/>
              </a:solidFill>
              <a:latin typeface="Calibri" panose="020F0502020204030204"/>
              <a:ea typeface="+mn-ea"/>
              <a:cs typeface="+mn-cs"/>
            </a:rPr>
            <a:t>Support &amp; Advice</a:t>
          </a:r>
          <a:r>
            <a:rPr lang="en-ZA" sz="1900" b="1" kern="1200" dirty="0" smtClean="0">
              <a:solidFill>
                <a:sysClr val="windowText" lastClr="000000"/>
              </a:solidFill>
              <a:latin typeface="Calibri" panose="020F0502020204030204"/>
              <a:ea typeface="+mn-ea"/>
              <a:cs typeface="+mn-cs"/>
            </a:rPr>
            <a:t> </a:t>
          </a:r>
          <a:endParaRPr lang="en-ZA" sz="1900" b="1" kern="1200" dirty="0">
            <a:solidFill>
              <a:sysClr val="windowText" lastClr="000000"/>
            </a:solidFill>
            <a:latin typeface="Calibri" panose="020F0502020204030204"/>
            <a:ea typeface="+mn-ea"/>
            <a:cs typeface="+mn-cs"/>
          </a:endParaRPr>
        </a:p>
      </dsp:txBody>
      <dsp:txXfrm>
        <a:off x="1339680" y="3161054"/>
        <a:ext cx="1189562" cy="873964"/>
      </dsp:txXfrm>
    </dsp:sp>
    <dsp:sp modelId="{56B1263F-65DB-4CE5-AF8A-A24CD1842218}">
      <dsp:nvSpPr>
        <dsp:cNvPr id="0" name=""/>
        <dsp:cNvSpPr/>
      </dsp:nvSpPr>
      <dsp:spPr>
        <a:xfrm>
          <a:off x="525452" y="385466"/>
          <a:ext cx="4071648" cy="4078499"/>
        </a:xfrm>
        <a:prstGeom prst="pie">
          <a:avLst>
            <a:gd name="adj1" fmla="val 9000000"/>
            <a:gd name="adj2" fmla="val 1260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b="1" kern="1200" dirty="0" smtClean="0">
              <a:solidFill>
                <a:sysClr val="windowText" lastClr="000000"/>
              </a:solidFill>
              <a:latin typeface="Calibri" panose="020F0502020204030204"/>
              <a:ea typeface="+mn-ea"/>
              <a:cs typeface="+mn-cs"/>
            </a:rPr>
            <a:t>Strategic Profiling </a:t>
          </a:r>
          <a:endParaRPr lang="en-ZA" sz="1900" b="1" kern="1200" dirty="0">
            <a:solidFill>
              <a:sysClr val="windowText" lastClr="000000"/>
            </a:solidFill>
            <a:latin typeface="Calibri" panose="020F0502020204030204"/>
            <a:ea typeface="+mn-ea"/>
            <a:cs typeface="+mn-cs"/>
          </a:endParaRPr>
        </a:p>
      </dsp:txBody>
      <dsp:txXfrm>
        <a:off x="588465" y="2012011"/>
        <a:ext cx="1231188" cy="825410"/>
      </dsp:txXfrm>
    </dsp:sp>
    <dsp:sp modelId="{CE58DCB7-97E7-4AFE-B36D-CBC657F4867D}">
      <dsp:nvSpPr>
        <dsp:cNvPr id="0" name=""/>
        <dsp:cNvSpPr/>
      </dsp:nvSpPr>
      <dsp:spPr>
        <a:xfrm>
          <a:off x="533079" y="397783"/>
          <a:ext cx="4078499" cy="4078499"/>
        </a:xfrm>
        <a:prstGeom prst="pie">
          <a:avLst>
            <a:gd name="adj1" fmla="val 12600000"/>
            <a:gd name="adj2" fmla="val 16200000"/>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smtClean="0">
              <a:solidFill>
                <a:sysClr val="windowText" lastClr="000000"/>
              </a:solidFill>
              <a:latin typeface="Calibri" panose="020F0502020204030204"/>
              <a:ea typeface="+mn-ea"/>
              <a:cs typeface="+mn-cs"/>
            </a:rPr>
            <a:t>Knowledge &amp; Information Sharing </a:t>
          </a:r>
          <a:endParaRPr lang="en-ZA" sz="1600" b="1" kern="1200" dirty="0">
            <a:solidFill>
              <a:sysClr val="windowText" lastClr="000000"/>
            </a:solidFill>
            <a:latin typeface="Calibri" panose="020F0502020204030204"/>
            <a:ea typeface="+mn-ea"/>
            <a:cs typeface="+mn-cs"/>
          </a:endParaRPr>
        </a:p>
      </dsp:txBody>
      <dsp:txXfrm>
        <a:off x="1339068" y="834765"/>
        <a:ext cx="1189562" cy="873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99C9F-BE13-4703-8891-800968359D21}">
      <dsp:nvSpPr>
        <dsp:cNvPr id="0" name=""/>
        <dsp:cNvSpPr/>
      </dsp:nvSpPr>
      <dsp:spPr>
        <a:xfrm>
          <a:off x="812359" y="417387"/>
          <a:ext cx="4241984" cy="4241984"/>
        </a:xfrm>
        <a:prstGeom prst="pie">
          <a:avLst>
            <a:gd name="adj1" fmla="val 16200000"/>
            <a:gd name="adj2" fmla="val 1980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Lobby, Advocate &amp; Represent</a:t>
          </a:r>
          <a:endParaRPr lang="en-ZA" sz="1800" kern="1200" dirty="0">
            <a:solidFill>
              <a:sysClr val="windowText" lastClr="000000"/>
            </a:solidFill>
            <a:latin typeface="Calibri" panose="020F0502020204030204"/>
            <a:ea typeface="+mn-ea"/>
            <a:cs typeface="+mn-cs"/>
          </a:endParaRPr>
        </a:p>
      </dsp:txBody>
      <dsp:txXfrm>
        <a:off x="2978801" y="871885"/>
        <a:ext cx="1237245" cy="908996"/>
      </dsp:txXfrm>
    </dsp:sp>
    <dsp:sp modelId="{614118B8-674F-440E-A900-0E73F4B4BD2E}">
      <dsp:nvSpPr>
        <dsp:cNvPr id="0" name=""/>
        <dsp:cNvSpPr/>
      </dsp:nvSpPr>
      <dsp:spPr>
        <a:xfrm>
          <a:off x="793028" y="349123"/>
          <a:ext cx="4272230" cy="4382479"/>
        </a:xfrm>
        <a:prstGeom prst="pie">
          <a:avLst>
            <a:gd name="adj1" fmla="val 19800000"/>
            <a:gd name="adj2" fmla="val 180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Employer Body</a:t>
          </a:r>
          <a:endParaRPr lang="en-ZA" sz="1800" kern="1200" dirty="0">
            <a:solidFill>
              <a:sysClr val="windowText" lastClr="000000"/>
            </a:solidFill>
            <a:latin typeface="Calibri" panose="020F0502020204030204"/>
            <a:ea typeface="+mn-ea"/>
            <a:cs typeface="+mn-cs"/>
          </a:endParaRPr>
        </a:p>
      </dsp:txBody>
      <dsp:txXfrm>
        <a:off x="3717471" y="2096897"/>
        <a:ext cx="1291841" cy="886930"/>
      </dsp:txXfrm>
    </dsp:sp>
    <dsp:sp modelId="{7C14C660-EFD0-4764-A018-C1FC640045B9}">
      <dsp:nvSpPr>
        <dsp:cNvPr id="0" name=""/>
        <dsp:cNvSpPr/>
      </dsp:nvSpPr>
      <dsp:spPr>
        <a:xfrm>
          <a:off x="807260" y="422721"/>
          <a:ext cx="4241984" cy="4241984"/>
        </a:xfrm>
        <a:prstGeom prst="pie">
          <a:avLst>
            <a:gd name="adj1" fmla="val 1800000"/>
            <a:gd name="adj2" fmla="val 54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Capacity Building </a:t>
          </a:r>
          <a:endParaRPr lang="en-ZA" sz="1800" b="1" kern="1200" dirty="0">
            <a:solidFill>
              <a:sysClr val="windowText" lastClr="000000"/>
            </a:solidFill>
            <a:latin typeface="Calibri" panose="020F0502020204030204"/>
            <a:ea typeface="+mn-ea"/>
            <a:cs typeface="+mn-cs"/>
          </a:endParaRPr>
        </a:p>
      </dsp:txBody>
      <dsp:txXfrm>
        <a:off x="2973702" y="3301211"/>
        <a:ext cx="1237245" cy="908996"/>
      </dsp:txXfrm>
    </dsp:sp>
    <dsp:sp modelId="{B1787E13-44F4-4A36-91FF-71C884F7E7AB}">
      <dsp:nvSpPr>
        <dsp:cNvPr id="0" name=""/>
        <dsp:cNvSpPr/>
      </dsp:nvSpPr>
      <dsp:spPr>
        <a:xfrm>
          <a:off x="667105" y="672108"/>
          <a:ext cx="4241984" cy="4241984"/>
        </a:xfrm>
        <a:prstGeom prst="pie">
          <a:avLst>
            <a:gd name="adj1" fmla="val 5400000"/>
            <a:gd name="adj2" fmla="val 9000000"/>
          </a:avLst>
        </a:prstGeo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Support &amp; Advice </a:t>
          </a:r>
          <a:endParaRPr lang="en-ZA" sz="1800" b="1" kern="1200" dirty="0">
            <a:solidFill>
              <a:sysClr val="windowText" lastClr="000000"/>
            </a:solidFill>
            <a:latin typeface="Calibri" panose="020F0502020204030204"/>
            <a:ea typeface="+mn-ea"/>
            <a:cs typeface="+mn-cs"/>
          </a:endParaRPr>
        </a:p>
      </dsp:txBody>
      <dsp:txXfrm>
        <a:off x="1505402" y="3550597"/>
        <a:ext cx="1237245" cy="908996"/>
      </dsp:txXfrm>
    </dsp:sp>
    <dsp:sp modelId="{56B1263F-65DB-4CE5-AF8A-A24CD1842218}">
      <dsp:nvSpPr>
        <dsp:cNvPr id="0" name=""/>
        <dsp:cNvSpPr/>
      </dsp:nvSpPr>
      <dsp:spPr>
        <a:xfrm>
          <a:off x="783844" y="400918"/>
          <a:ext cx="4241984" cy="4241984"/>
        </a:xfrm>
        <a:prstGeom prst="pie">
          <a:avLst>
            <a:gd name="adj1" fmla="val 9000000"/>
            <a:gd name="adj2" fmla="val 1260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Strategic Profiling </a:t>
          </a:r>
          <a:endParaRPr lang="en-ZA" sz="1800" b="1" kern="1200" dirty="0">
            <a:solidFill>
              <a:sysClr val="windowText" lastClr="000000"/>
            </a:solidFill>
            <a:latin typeface="Calibri" panose="020F0502020204030204"/>
            <a:ea typeface="+mn-ea"/>
            <a:cs typeface="+mn-cs"/>
          </a:endParaRPr>
        </a:p>
      </dsp:txBody>
      <dsp:txXfrm>
        <a:off x="849494" y="2092662"/>
        <a:ext cx="1282695" cy="858496"/>
      </dsp:txXfrm>
    </dsp:sp>
    <dsp:sp modelId="{CE58DCB7-97E7-4AFE-B36D-CBC657F4867D}">
      <dsp:nvSpPr>
        <dsp:cNvPr id="0" name=""/>
        <dsp:cNvSpPr/>
      </dsp:nvSpPr>
      <dsp:spPr>
        <a:xfrm>
          <a:off x="807812" y="413728"/>
          <a:ext cx="4241984" cy="4241984"/>
        </a:xfrm>
        <a:prstGeom prst="pie">
          <a:avLst>
            <a:gd name="adj1" fmla="val 12600000"/>
            <a:gd name="adj2" fmla="val 16200000"/>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Text" lastClr="000000"/>
              </a:solidFill>
              <a:latin typeface="Calibri" panose="020F0502020204030204"/>
              <a:ea typeface="+mn-ea"/>
              <a:cs typeface="+mn-cs"/>
            </a:rPr>
            <a:t>Knowledge &amp; Information Sharing </a:t>
          </a:r>
          <a:endParaRPr lang="en-ZA" sz="1400" b="1" kern="1200" dirty="0">
            <a:solidFill>
              <a:sysClr val="windowText" lastClr="000000"/>
            </a:solidFill>
            <a:latin typeface="Calibri" panose="020F0502020204030204"/>
            <a:ea typeface="+mn-ea"/>
            <a:cs typeface="+mn-cs"/>
          </a:endParaRPr>
        </a:p>
      </dsp:txBody>
      <dsp:txXfrm>
        <a:off x="1646109" y="868227"/>
        <a:ext cx="1237245" cy="908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99C9F-BE13-4703-8891-800968359D21}">
      <dsp:nvSpPr>
        <dsp:cNvPr id="0" name=""/>
        <dsp:cNvSpPr/>
      </dsp:nvSpPr>
      <dsp:spPr>
        <a:xfrm>
          <a:off x="812359" y="417387"/>
          <a:ext cx="4241984" cy="4241984"/>
        </a:xfrm>
        <a:prstGeom prst="pie">
          <a:avLst>
            <a:gd name="adj1" fmla="val 16200000"/>
            <a:gd name="adj2" fmla="val 1980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Lobby, Advocate &amp; Represent</a:t>
          </a:r>
          <a:endParaRPr lang="en-ZA" sz="1800" kern="1200" dirty="0">
            <a:solidFill>
              <a:sysClr val="windowText" lastClr="000000"/>
            </a:solidFill>
            <a:latin typeface="Calibri" panose="020F0502020204030204"/>
            <a:ea typeface="+mn-ea"/>
            <a:cs typeface="+mn-cs"/>
          </a:endParaRPr>
        </a:p>
      </dsp:txBody>
      <dsp:txXfrm>
        <a:off x="2978801" y="871885"/>
        <a:ext cx="1237245" cy="908996"/>
      </dsp:txXfrm>
    </dsp:sp>
    <dsp:sp modelId="{614118B8-674F-440E-A900-0E73F4B4BD2E}">
      <dsp:nvSpPr>
        <dsp:cNvPr id="0" name=""/>
        <dsp:cNvSpPr/>
      </dsp:nvSpPr>
      <dsp:spPr>
        <a:xfrm>
          <a:off x="793028" y="349123"/>
          <a:ext cx="4272230" cy="4382479"/>
        </a:xfrm>
        <a:prstGeom prst="pie">
          <a:avLst>
            <a:gd name="adj1" fmla="val 19800000"/>
            <a:gd name="adj2" fmla="val 180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Employer Body</a:t>
          </a:r>
          <a:endParaRPr lang="en-ZA" sz="1800" kern="1200" dirty="0">
            <a:solidFill>
              <a:sysClr val="windowText" lastClr="000000"/>
            </a:solidFill>
            <a:latin typeface="Calibri" panose="020F0502020204030204"/>
            <a:ea typeface="+mn-ea"/>
            <a:cs typeface="+mn-cs"/>
          </a:endParaRPr>
        </a:p>
      </dsp:txBody>
      <dsp:txXfrm>
        <a:off x="3717471" y="2096897"/>
        <a:ext cx="1291841" cy="886930"/>
      </dsp:txXfrm>
    </dsp:sp>
    <dsp:sp modelId="{7C14C660-EFD0-4764-A018-C1FC640045B9}">
      <dsp:nvSpPr>
        <dsp:cNvPr id="0" name=""/>
        <dsp:cNvSpPr/>
      </dsp:nvSpPr>
      <dsp:spPr>
        <a:xfrm>
          <a:off x="807260" y="422721"/>
          <a:ext cx="4241984" cy="4241984"/>
        </a:xfrm>
        <a:prstGeom prst="pie">
          <a:avLst>
            <a:gd name="adj1" fmla="val 1800000"/>
            <a:gd name="adj2" fmla="val 54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Capacity Building </a:t>
          </a:r>
          <a:endParaRPr lang="en-ZA" sz="1800" b="1" kern="1200" dirty="0">
            <a:solidFill>
              <a:sysClr val="windowText" lastClr="000000"/>
            </a:solidFill>
            <a:latin typeface="Calibri" panose="020F0502020204030204"/>
            <a:ea typeface="+mn-ea"/>
            <a:cs typeface="+mn-cs"/>
          </a:endParaRPr>
        </a:p>
      </dsp:txBody>
      <dsp:txXfrm>
        <a:off x="2973702" y="3301211"/>
        <a:ext cx="1237245" cy="908996"/>
      </dsp:txXfrm>
    </dsp:sp>
    <dsp:sp modelId="{B1787E13-44F4-4A36-91FF-71C884F7E7AB}">
      <dsp:nvSpPr>
        <dsp:cNvPr id="0" name=""/>
        <dsp:cNvSpPr/>
      </dsp:nvSpPr>
      <dsp:spPr>
        <a:xfrm>
          <a:off x="667105" y="672108"/>
          <a:ext cx="4241984" cy="4241984"/>
        </a:xfrm>
        <a:prstGeom prst="pie">
          <a:avLst>
            <a:gd name="adj1" fmla="val 5400000"/>
            <a:gd name="adj2" fmla="val 9000000"/>
          </a:avLst>
        </a:prstGeo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Support &amp; Advice </a:t>
          </a:r>
          <a:endParaRPr lang="en-ZA" sz="1800" b="1" kern="1200" dirty="0">
            <a:solidFill>
              <a:sysClr val="windowText" lastClr="000000"/>
            </a:solidFill>
            <a:latin typeface="Calibri" panose="020F0502020204030204"/>
            <a:ea typeface="+mn-ea"/>
            <a:cs typeface="+mn-cs"/>
          </a:endParaRPr>
        </a:p>
      </dsp:txBody>
      <dsp:txXfrm>
        <a:off x="1505402" y="3550597"/>
        <a:ext cx="1237245" cy="908996"/>
      </dsp:txXfrm>
    </dsp:sp>
    <dsp:sp modelId="{56B1263F-65DB-4CE5-AF8A-A24CD1842218}">
      <dsp:nvSpPr>
        <dsp:cNvPr id="0" name=""/>
        <dsp:cNvSpPr/>
      </dsp:nvSpPr>
      <dsp:spPr>
        <a:xfrm>
          <a:off x="783844" y="400918"/>
          <a:ext cx="4241984" cy="4241984"/>
        </a:xfrm>
        <a:prstGeom prst="pie">
          <a:avLst>
            <a:gd name="adj1" fmla="val 9000000"/>
            <a:gd name="adj2" fmla="val 1260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Strategic Profiling </a:t>
          </a:r>
          <a:endParaRPr lang="en-ZA" sz="1800" b="1" kern="1200" dirty="0">
            <a:solidFill>
              <a:sysClr val="windowText" lastClr="000000"/>
            </a:solidFill>
            <a:latin typeface="Calibri" panose="020F0502020204030204"/>
            <a:ea typeface="+mn-ea"/>
            <a:cs typeface="+mn-cs"/>
          </a:endParaRPr>
        </a:p>
      </dsp:txBody>
      <dsp:txXfrm>
        <a:off x="849494" y="2092662"/>
        <a:ext cx="1282695" cy="858496"/>
      </dsp:txXfrm>
    </dsp:sp>
    <dsp:sp modelId="{CE58DCB7-97E7-4AFE-B36D-CBC657F4867D}">
      <dsp:nvSpPr>
        <dsp:cNvPr id="0" name=""/>
        <dsp:cNvSpPr/>
      </dsp:nvSpPr>
      <dsp:spPr>
        <a:xfrm>
          <a:off x="807812" y="413728"/>
          <a:ext cx="4241984" cy="4241984"/>
        </a:xfrm>
        <a:prstGeom prst="pie">
          <a:avLst>
            <a:gd name="adj1" fmla="val 12600000"/>
            <a:gd name="adj2" fmla="val 16200000"/>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Text" lastClr="000000"/>
              </a:solidFill>
              <a:latin typeface="Calibri" panose="020F0502020204030204"/>
              <a:ea typeface="+mn-ea"/>
              <a:cs typeface="+mn-cs"/>
            </a:rPr>
            <a:t>Knowledge &amp; Information Sharing </a:t>
          </a:r>
          <a:endParaRPr lang="en-ZA" sz="1400" b="1" kern="1200" dirty="0">
            <a:solidFill>
              <a:sysClr val="windowText" lastClr="000000"/>
            </a:solidFill>
            <a:latin typeface="Calibri" panose="020F0502020204030204"/>
            <a:ea typeface="+mn-ea"/>
            <a:cs typeface="+mn-cs"/>
          </a:endParaRPr>
        </a:p>
      </dsp:txBody>
      <dsp:txXfrm>
        <a:off x="1646109" y="868227"/>
        <a:ext cx="1237245" cy="908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99C9F-BE13-4703-8891-800968359D21}">
      <dsp:nvSpPr>
        <dsp:cNvPr id="0" name=""/>
        <dsp:cNvSpPr/>
      </dsp:nvSpPr>
      <dsp:spPr>
        <a:xfrm>
          <a:off x="812359" y="417387"/>
          <a:ext cx="4241984" cy="4241984"/>
        </a:xfrm>
        <a:prstGeom prst="pie">
          <a:avLst>
            <a:gd name="adj1" fmla="val 16200000"/>
            <a:gd name="adj2" fmla="val 1980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Lobby, Advocate &amp; Represent</a:t>
          </a:r>
          <a:endParaRPr lang="en-ZA" sz="1800" kern="1200" dirty="0">
            <a:solidFill>
              <a:sysClr val="windowText" lastClr="000000"/>
            </a:solidFill>
            <a:latin typeface="Calibri" panose="020F0502020204030204"/>
            <a:ea typeface="+mn-ea"/>
            <a:cs typeface="+mn-cs"/>
          </a:endParaRPr>
        </a:p>
      </dsp:txBody>
      <dsp:txXfrm>
        <a:off x="2978801" y="871885"/>
        <a:ext cx="1237245" cy="908996"/>
      </dsp:txXfrm>
    </dsp:sp>
    <dsp:sp modelId="{614118B8-674F-440E-A900-0E73F4B4BD2E}">
      <dsp:nvSpPr>
        <dsp:cNvPr id="0" name=""/>
        <dsp:cNvSpPr/>
      </dsp:nvSpPr>
      <dsp:spPr>
        <a:xfrm>
          <a:off x="793028" y="349123"/>
          <a:ext cx="4272230" cy="4382479"/>
        </a:xfrm>
        <a:prstGeom prst="pie">
          <a:avLst>
            <a:gd name="adj1" fmla="val 19800000"/>
            <a:gd name="adj2" fmla="val 180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Employer Body</a:t>
          </a:r>
          <a:endParaRPr lang="en-ZA" sz="1800" kern="1200" dirty="0">
            <a:solidFill>
              <a:sysClr val="windowText" lastClr="000000"/>
            </a:solidFill>
            <a:latin typeface="Calibri" panose="020F0502020204030204"/>
            <a:ea typeface="+mn-ea"/>
            <a:cs typeface="+mn-cs"/>
          </a:endParaRPr>
        </a:p>
      </dsp:txBody>
      <dsp:txXfrm>
        <a:off x="3717471" y="2096897"/>
        <a:ext cx="1291841" cy="886930"/>
      </dsp:txXfrm>
    </dsp:sp>
    <dsp:sp modelId="{7C14C660-EFD0-4764-A018-C1FC640045B9}">
      <dsp:nvSpPr>
        <dsp:cNvPr id="0" name=""/>
        <dsp:cNvSpPr/>
      </dsp:nvSpPr>
      <dsp:spPr>
        <a:xfrm>
          <a:off x="807260" y="422721"/>
          <a:ext cx="4241984" cy="4241984"/>
        </a:xfrm>
        <a:prstGeom prst="pie">
          <a:avLst>
            <a:gd name="adj1" fmla="val 1800000"/>
            <a:gd name="adj2" fmla="val 54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Capacity Building </a:t>
          </a:r>
          <a:endParaRPr lang="en-ZA" sz="1800" b="1" kern="1200" dirty="0">
            <a:solidFill>
              <a:sysClr val="windowText" lastClr="000000"/>
            </a:solidFill>
            <a:latin typeface="Calibri" panose="020F0502020204030204"/>
            <a:ea typeface="+mn-ea"/>
            <a:cs typeface="+mn-cs"/>
          </a:endParaRPr>
        </a:p>
      </dsp:txBody>
      <dsp:txXfrm>
        <a:off x="2973702" y="3301211"/>
        <a:ext cx="1237245" cy="908996"/>
      </dsp:txXfrm>
    </dsp:sp>
    <dsp:sp modelId="{B1787E13-44F4-4A36-91FF-71C884F7E7AB}">
      <dsp:nvSpPr>
        <dsp:cNvPr id="0" name=""/>
        <dsp:cNvSpPr/>
      </dsp:nvSpPr>
      <dsp:spPr>
        <a:xfrm>
          <a:off x="667105" y="672108"/>
          <a:ext cx="4241984" cy="4241984"/>
        </a:xfrm>
        <a:prstGeom prst="pie">
          <a:avLst>
            <a:gd name="adj1" fmla="val 5400000"/>
            <a:gd name="adj2" fmla="val 9000000"/>
          </a:avLst>
        </a:prstGeo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Support &amp; Advice </a:t>
          </a:r>
          <a:endParaRPr lang="en-ZA" sz="1800" b="1" kern="1200" dirty="0">
            <a:solidFill>
              <a:sysClr val="windowText" lastClr="000000"/>
            </a:solidFill>
            <a:latin typeface="Calibri" panose="020F0502020204030204"/>
            <a:ea typeface="+mn-ea"/>
            <a:cs typeface="+mn-cs"/>
          </a:endParaRPr>
        </a:p>
      </dsp:txBody>
      <dsp:txXfrm>
        <a:off x="1505402" y="3550597"/>
        <a:ext cx="1237245" cy="908996"/>
      </dsp:txXfrm>
    </dsp:sp>
    <dsp:sp modelId="{56B1263F-65DB-4CE5-AF8A-A24CD1842218}">
      <dsp:nvSpPr>
        <dsp:cNvPr id="0" name=""/>
        <dsp:cNvSpPr/>
      </dsp:nvSpPr>
      <dsp:spPr>
        <a:xfrm>
          <a:off x="783844" y="400918"/>
          <a:ext cx="4241984" cy="4241984"/>
        </a:xfrm>
        <a:prstGeom prst="pie">
          <a:avLst>
            <a:gd name="adj1" fmla="val 9000000"/>
            <a:gd name="adj2" fmla="val 1260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Strategic Profiling </a:t>
          </a:r>
          <a:endParaRPr lang="en-ZA" sz="1800" b="1" kern="1200" dirty="0">
            <a:solidFill>
              <a:sysClr val="windowText" lastClr="000000"/>
            </a:solidFill>
            <a:latin typeface="Calibri" panose="020F0502020204030204"/>
            <a:ea typeface="+mn-ea"/>
            <a:cs typeface="+mn-cs"/>
          </a:endParaRPr>
        </a:p>
      </dsp:txBody>
      <dsp:txXfrm>
        <a:off x="849494" y="2092662"/>
        <a:ext cx="1282695" cy="858496"/>
      </dsp:txXfrm>
    </dsp:sp>
    <dsp:sp modelId="{CE58DCB7-97E7-4AFE-B36D-CBC657F4867D}">
      <dsp:nvSpPr>
        <dsp:cNvPr id="0" name=""/>
        <dsp:cNvSpPr/>
      </dsp:nvSpPr>
      <dsp:spPr>
        <a:xfrm>
          <a:off x="782487" y="424079"/>
          <a:ext cx="4241984" cy="4241984"/>
        </a:xfrm>
        <a:prstGeom prst="pie">
          <a:avLst>
            <a:gd name="adj1" fmla="val 12600000"/>
            <a:gd name="adj2" fmla="val 16200000"/>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Text" lastClr="000000"/>
              </a:solidFill>
              <a:latin typeface="Calibri" panose="020F0502020204030204"/>
              <a:ea typeface="+mn-ea"/>
              <a:cs typeface="+mn-cs"/>
            </a:rPr>
            <a:t>Knowledge &amp; Information Sharing </a:t>
          </a:r>
          <a:endParaRPr lang="en-ZA" sz="1400" b="1" kern="1200" dirty="0">
            <a:solidFill>
              <a:sysClr val="windowText" lastClr="000000"/>
            </a:solidFill>
            <a:latin typeface="Calibri" panose="020F0502020204030204"/>
            <a:ea typeface="+mn-ea"/>
            <a:cs typeface="+mn-cs"/>
          </a:endParaRPr>
        </a:p>
      </dsp:txBody>
      <dsp:txXfrm>
        <a:off x="1620784" y="878577"/>
        <a:ext cx="1237245" cy="9089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99C9F-BE13-4703-8891-800968359D21}">
      <dsp:nvSpPr>
        <dsp:cNvPr id="0" name=""/>
        <dsp:cNvSpPr/>
      </dsp:nvSpPr>
      <dsp:spPr>
        <a:xfrm>
          <a:off x="505483" y="374102"/>
          <a:ext cx="3802075" cy="3802075"/>
        </a:xfrm>
        <a:prstGeom prst="pie">
          <a:avLst>
            <a:gd name="adj1" fmla="val 16200000"/>
            <a:gd name="adj2" fmla="val 1980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smtClean="0">
              <a:solidFill>
                <a:sysClr val="windowText" lastClr="000000"/>
              </a:solidFill>
              <a:latin typeface="Calibri" panose="020F0502020204030204"/>
              <a:ea typeface="+mn-ea"/>
              <a:cs typeface="+mn-cs"/>
            </a:rPr>
            <a:t>Lobby, Advocate &amp; Represent</a:t>
          </a:r>
          <a:endParaRPr lang="en-ZA" sz="1600" kern="1200" dirty="0">
            <a:solidFill>
              <a:sysClr val="windowText" lastClr="000000"/>
            </a:solidFill>
            <a:latin typeface="Calibri" panose="020F0502020204030204"/>
            <a:ea typeface="+mn-ea"/>
            <a:cs typeface="+mn-cs"/>
          </a:endParaRPr>
        </a:p>
      </dsp:txBody>
      <dsp:txXfrm>
        <a:off x="2447257" y="781467"/>
        <a:ext cx="1108938" cy="814730"/>
      </dsp:txXfrm>
    </dsp:sp>
    <dsp:sp modelId="{614118B8-674F-440E-A900-0E73F4B4BD2E}">
      <dsp:nvSpPr>
        <dsp:cNvPr id="0" name=""/>
        <dsp:cNvSpPr/>
      </dsp:nvSpPr>
      <dsp:spPr>
        <a:xfrm>
          <a:off x="488157" y="312918"/>
          <a:ext cx="3829183" cy="3927999"/>
        </a:xfrm>
        <a:prstGeom prst="pie">
          <a:avLst>
            <a:gd name="adj1" fmla="val 19800000"/>
            <a:gd name="adj2" fmla="val 180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Employer Body</a:t>
          </a:r>
          <a:endParaRPr lang="en-ZA" sz="1800" kern="1200" dirty="0">
            <a:solidFill>
              <a:sysClr val="windowText" lastClr="000000"/>
            </a:solidFill>
            <a:latin typeface="Calibri" panose="020F0502020204030204"/>
            <a:ea typeface="+mn-ea"/>
            <a:cs typeface="+mn-cs"/>
          </a:endParaRPr>
        </a:p>
      </dsp:txBody>
      <dsp:txXfrm>
        <a:off x="3109325" y="1879441"/>
        <a:ext cx="1157872" cy="794952"/>
      </dsp:txXfrm>
    </dsp:sp>
    <dsp:sp modelId="{7C14C660-EFD0-4764-A018-C1FC640045B9}">
      <dsp:nvSpPr>
        <dsp:cNvPr id="0" name=""/>
        <dsp:cNvSpPr/>
      </dsp:nvSpPr>
      <dsp:spPr>
        <a:xfrm>
          <a:off x="500913" y="378884"/>
          <a:ext cx="3802075" cy="3802075"/>
        </a:xfrm>
        <a:prstGeom prst="pie">
          <a:avLst>
            <a:gd name="adj1" fmla="val 1800000"/>
            <a:gd name="adj2" fmla="val 54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Capacity Building </a:t>
          </a:r>
          <a:endParaRPr lang="en-ZA" sz="1800" b="1" kern="1200" dirty="0">
            <a:solidFill>
              <a:sysClr val="windowText" lastClr="000000"/>
            </a:solidFill>
            <a:latin typeface="Calibri" panose="020F0502020204030204"/>
            <a:ea typeface="+mn-ea"/>
            <a:cs typeface="+mn-cs"/>
          </a:endParaRPr>
        </a:p>
      </dsp:txBody>
      <dsp:txXfrm>
        <a:off x="2442687" y="2958863"/>
        <a:ext cx="1108938" cy="814730"/>
      </dsp:txXfrm>
    </dsp:sp>
    <dsp:sp modelId="{B1787E13-44F4-4A36-91FF-71C884F7E7AB}">
      <dsp:nvSpPr>
        <dsp:cNvPr id="0" name=""/>
        <dsp:cNvSpPr/>
      </dsp:nvSpPr>
      <dsp:spPr>
        <a:xfrm>
          <a:off x="501978" y="366831"/>
          <a:ext cx="3802075" cy="3802075"/>
        </a:xfrm>
        <a:prstGeom prst="pie">
          <a:avLst>
            <a:gd name="adj1" fmla="val 5400000"/>
            <a:gd name="adj2" fmla="val 9000000"/>
          </a:avLst>
        </a:prstGeo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b="1" kern="1200" dirty="0" smtClean="0">
              <a:solidFill>
                <a:sysClr val="windowText" lastClr="000000"/>
              </a:solidFill>
              <a:latin typeface="Calibri" panose="020F0502020204030204"/>
              <a:ea typeface="+mn-ea"/>
              <a:cs typeface="+mn-cs"/>
            </a:rPr>
            <a:t>Support &amp; Advice</a:t>
          </a:r>
          <a:r>
            <a:rPr lang="en-ZA" sz="1900" b="1" kern="1200" dirty="0" smtClean="0">
              <a:solidFill>
                <a:sysClr val="windowText" lastClr="000000"/>
              </a:solidFill>
              <a:latin typeface="Calibri" panose="020F0502020204030204"/>
              <a:ea typeface="+mn-ea"/>
              <a:cs typeface="+mn-cs"/>
            </a:rPr>
            <a:t> </a:t>
          </a:r>
          <a:endParaRPr lang="en-ZA" sz="1900" b="1" kern="1200" dirty="0">
            <a:solidFill>
              <a:sysClr val="windowText" lastClr="000000"/>
            </a:solidFill>
            <a:latin typeface="Calibri" panose="020F0502020204030204"/>
            <a:ea typeface="+mn-ea"/>
            <a:cs typeface="+mn-cs"/>
          </a:endParaRPr>
        </a:p>
      </dsp:txBody>
      <dsp:txXfrm>
        <a:off x="1253340" y="2946811"/>
        <a:ext cx="1108938" cy="814730"/>
      </dsp:txXfrm>
    </dsp:sp>
    <dsp:sp modelId="{56B1263F-65DB-4CE5-AF8A-A24CD1842218}">
      <dsp:nvSpPr>
        <dsp:cNvPr id="0" name=""/>
        <dsp:cNvSpPr/>
      </dsp:nvSpPr>
      <dsp:spPr>
        <a:xfrm>
          <a:off x="457569" y="367705"/>
          <a:ext cx="3802075" cy="3802075"/>
        </a:xfrm>
        <a:prstGeom prst="pie">
          <a:avLst>
            <a:gd name="adj1" fmla="val 9000000"/>
            <a:gd name="adj2" fmla="val 1260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Strategic Profiling </a:t>
          </a:r>
          <a:endParaRPr lang="en-ZA" sz="1800" b="1" kern="1200" dirty="0">
            <a:solidFill>
              <a:sysClr val="windowText" lastClr="000000"/>
            </a:solidFill>
            <a:latin typeface="Calibri" panose="020F0502020204030204"/>
            <a:ea typeface="+mn-ea"/>
            <a:cs typeface="+mn-cs"/>
          </a:endParaRPr>
        </a:p>
      </dsp:txBody>
      <dsp:txXfrm>
        <a:off x="516411" y="1884009"/>
        <a:ext cx="1149675" cy="769467"/>
      </dsp:txXfrm>
    </dsp:sp>
    <dsp:sp modelId="{CE58DCB7-97E7-4AFE-B36D-CBC657F4867D}">
      <dsp:nvSpPr>
        <dsp:cNvPr id="0" name=""/>
        <dsp:cNvSpPr/>
      </dsp:nvSpPr>
      <dsp:spPr>
        <a:xfrm>
          <a:off x="236136" y="78215"/>
          <a:ext cx="3802075" cy="3802075"/>
        </a:xfrm>
        <a:prstGeom prst="pie">
          <a:avLst>
            <a:gd name="adj1" fmla="val 12600000"/>
            <a:gd name="adj2" fmla="val 16200000"/>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Text" lastClr="000000"/>
              </a:solidFill>
              <a:latin typeface="Calibri" panose="020F0502020204030204"/>
              <a:ea typeface="+mn-ea"/>
              <a:cs typeface="+mn-cs"/>
            </a:rPr>
            <a:t>Knowledge &amp; Information Sharing </a:t>
          </a:r>
          <a:endParaRPr lang="en-ZA" sz="1400" b="1" kern="1200" dirty="0">
            <a:solidFill>
              <a:sysClr val="windowText" lastClr="000000"/>
            </a:solidFill>
            <a:latin typeface="Calibri" panose="020F0502020204030204"/>
            <a:ea typeface="+mn-ea"/>
            <a:cs typeface="+mn-cs"/>
          </a:endParaRPr>
        </a:p>
      </dsp:txBody>
      <dsp:txXfrm>
        <a:off x="987499" y="485581"/>
        <a:ext cx="1108938" cy="814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99C9F-BE13-4703-8891-800968359D21}">
      <dsp:nvSpPr>
        <dsp:cNvPr id="0" name=""/>
        <dsp:cNvSpPr/>
      </dsp:nvSpPr>
      <dsp:spPr>
        <a:xfrm>
          <a:off x="436163" y="113483"/>
          <a:ext cx="4230555" cy="4444282"/>
        </a:xfrm>
        <a:prstGeom prst="pie">
          <a:avLst>
            <a:gd name="adj1" fmla="val 16200000"/>
            <a:gd name="adj2" fmla="val 1980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Lobby, Advocate &amp; Represent</a:t>
          </a:r>
          <a:endParaRPr lang="en-ZA" sz="1800" kern="1200" dirty="0">
            <a:solidFill>
              <a:sysClr val="windowText" lastClr="000000"/>
            </a:solidFill>
            <a:latin typeface="Calibri" panose="020F0502020204030204"/>
            <a:ea typeface="+mn-ea"/>
            <a:cs typeface="+mn-cs"/>
          </a:endParaRPr>
        </a:p>
      </dsp:txBody>
      <dsp:txXfrm>
        <a:off x="2596768" y="589656"/>
        <a:ext cx="1233911" cy="952346"/>
      </dsp:txXfrm>
    </dsp:sp>
    <dsp:sp modelId="{614118B8-674F-440E-A900-0E73F4B4BD2E}">
      <dsp:nvSpPr>
        <dsp:cNvPr id="0" name=""/>
        <dsp:cNvSpPr/>
      </dsp:nvSpPr>
      <dsp:spPr>
        <a:xfrm>
          <a:off x="321614" y="711428"/>
          <a:ext cx="3945219" cy="4047030"/>
        </a:xfrm>
        <a:prstGeom prst="pie">
          <a:avLst>
            <a:gd name="adj1" fmla="val 19800000"/>
            <a:gd name="adj2" fmla="val 180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Employer Body</a:t>
          </a:r>
          <a:endParaRPr lang="en-ZA" sz="1800" kern="1200" dirty="0">
            <a:solidFill>
              <a:sysClr val="windowText" lastClr="000000"/>
            </a:solidFill>
            <a:latin typeface="Calibri" panose="020F0502020204030204"/>
            <a:ea typeface="+mn-ea"/>
            <a:cs typeface="+mn-cs"/>
          </a:endParaRPr>
        </a:p>
      </dsp:txBody>
      <dsp:txXfrm>
        <a:off x="3022211" y="2325422"/>
        <a:ext cx="1192959" cy="819041"/>
      </dsp:txXfrm>
    </dsp:sp>
    <dsp:sp modelId="{7C14C660-EFD0-4764-A018-C1FC640045B9}">
      <dsp:nvSpPr>
        <dsp:cNvPr id="0" name=""/>
        <dsp:cNvSpPr/>
      </dsp:nvSpPr>
      <dsp:spPr>
        <a:xfrm>
          <a:off x="346234" y="795219"/>
          <a:ext cx="3917289" cy="3917289"/>
        </a:xfrm>
        <a:prstGeom prst="pie">
          <a:avLst>
            <a:gd name="adj1" fmla="val 1800000"/>
            <a:gd name="adj2" fmla="val 54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Capacity Building </a:t>
          </a:r>
          <a:endParaRPr lang="en-ZA" sz="1800" b="1" kern="1200" dirty="0">
            <a:solidFill>
              <a:sysClr val="windowText" lastClr="000000"/>
            </a:solidFill>
            <a:latin typeface="Calibri" panose="020F0502020204030204"/>
            <a:ea typeface="+mn-ea"/>
            <a:cs typeface="+mn-cs"/>
          </a:endParaRPr>
        </a:p>
      </dsp:txBody>
      <dsp:txXfrm>
        <a:off x="2346850" y="3453380"/>
        <a:ext cx="1142542" cy="839419"/>
      </dsp:txXfrm>
    </dsp:sp>
    <dsp:sp modelId="{B1787E13-44F4-4A36-91FF-71C884F7E7AB}">
      <dsp:nvSpPr>
        <dsp:cNvPr id="0" name=""/>
        <dsp:cNvSpPr/>
      </dsp:nvSpPr>
      <dsp:spPr>
        <a:xfrm>
          <a:off x="324336" y="784015"/>
          <a:ext cx="3917289" cy="3917289"/>
        </a:xfrm>
        <a:prstGeom prst="pie">
          <a:avLst>
            <a:gd name="adj1" fmla="val 5400000"/>
            <a:gd name="adj2" fmla="val 9000000"/>
          </a:avLst>
        </a:prstGeom>
        <a:solidFill>
          <a:srgbClr val="A5A5A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Support &amp; Advice </a:t>
          </a:r>
          <a:endParaRPr lang="en-ZA" sz="1800" b="1" kern="1200" dirty="0">
            <a:solidFill>
              <a:sysClr val="windowText" lastClr="000000"/>
            </a:solidFill>
            <a:latin typeface="Calibri" panose="020F0502020204030204"/>
            <a:ea typeface="+mn-ea"/>
            <a:cs typeface="+mn-cs"/>
          </a:endParaRPr>
        </a:p>
      </dsp:txBody>
      <dsp:txXfrm>
        <a:off x="1098467" y="3442176"/>
        <a:ext cx="1142542" cy="839419"/>
      </dsp:txXfrm>
    </dsp:sp>
    <dsp:sp modelId="{56B1263F-65DB-4CE5-AF8A-A24CD1842218}">
      <dsp:nvSpPr>
        <dsp:cNvPr id="0" name=""/>
        <dsp:cNvSpPr/>
      </dsp:nvSpPr>
      <dsp:spPr>
        <a:xfrm>
          <a:off x="313133" y="776298"/>
          <a:ext cx="3917289" cy="3917289"/>
        </a:xfrm>
        <a:prstGeom prst="pie">
          <a:avLst>
            <a:gd name="adj1" fmla="val 9000000"/>
            <a:gd name="adj2" fmla="val 1260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Strategic Profiling </a:t>
          </a:r>
          <a:endParaRPr lang="en-ZA" sz="1800" b="1" kern="1200" dirty="0">
            <a:solidFill>
              <a:sysClr val="windowText" lastClr="000000"/>
            </a:solidFill>
            <a:latin typeface="Calibri" panose="020F0502020204030204"/>
            <a:ea typeface="+mn-ea"/>
            <a:cs typeface="+mn-cs"/>
          </a:endParaRPr>
        </a:p>
      </dsp:txBody>
      <dsp:txXfrm>
        <a:off x="373757" y="2338551"/>
        <a:ext cx="1184513" cy="792784"/>
      </dsp:txXfrm>
    </dsp:sp>
    <dsp:sp modelId="{CE58DCB7-97E7-4AFE-B36D-CBC657F4867D}">
      <dsp:nvSpPr>
        <dsp:cNvPr id="0" name=""/>
        <dsp:cNvSpPr/>
      </dsp:nvSpPr>
      <dsp:spPr>
        <a:xfrm>
          <a:off x="323749" y="788128"/>
          <a:ext cx="3917289" cy="3917289"/>
        </a:xfrm>
        <a:prstGeom prst="pie">
          <a:avLst>
            <a:gd name="adj1" fmla="val 12600000"/>
            <a:gd name="adj2" fmla="val 16200000"/>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Text" lastClr="000000"/>
              </a:solidFill>
              <a:latin typeface="Calibri" panose="020F0502020204030204"/>
              <a:ea typeface="+mn-ea"/>
              <a:cs typeface="+mn-cs"/>
            </a:rPr>
            <a:t>Knowledge &amp; Information Sharing </a:t>
          </a:r>
          <a:endParaRPr lang="en-ZA" sz="1400" b="1" kern="1200" dirty="0">
            <a:solidFill>
              <a:sysClr val="windowText" lastClr="000000"/>
            </a:solidFill>
            <a:latin typeface="Calibri" panose="020F0502020204030204"/>
            <a:ea typeface="+mn-ea"/>
            <a:cs typeface="+mn-cs"/>
          </a:endParaRPr>
        </a:p>
      </dsp:txBody>
      <dsp:txXfrm>
        <a:off x="1097880" y="1207838"/>
        <a:ext cx="1142542" cy="83941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8603A-29C1-4D42-B997-63A8761F3F57}" type="datetimeFigureOut">
              <a:rPr lang="en-GB" smtClean="0"/>
              <a:t>24/11/2020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3B3E7-15C3-4DC1-85F3-547B36497E09}" type="slidenum">
              <a:rPr lang="en-GB" smtClean="0"/>
              <a:t>‹#›</a:t>
            </a:fld>
            <a:endParaRPr lang="en-GB" dirty="0"/>
          </a:p>
        </p:txBody>
      </p:sp>
    </p:spTree>
    <p:extLst>
      <p:ext uri="{BB962C8B-B14F-4D97-AF65-F5344CB8AC3E}">
        <p14:creationId xmlns:p14="http://schemas.microsoft.com/office/powerpoint/2010/main" val="271432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CA4E83C-54B5-4004-B2B4-F92A2C1511FD}"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17648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8FA0C5A-3D84-4825-8873-6CF874B0E9C5}" type="slidenum">
              <a:rPr lang="en-ZA" smtClean="0"/>
              <a:t>9</a:t>
            </a:fld>
            <a:endParaRPr lang="en-ZA" dirty="0"/>
          </a:p>
        </p:txBody>
      </p:sp>
    </p:spTree>
    <p:extLst>
      <p:ext uri="{BB962C8B-B14F-4D97-AF65-F5344CB8AC3E}">
        <p14:creationId xmlns:p14="http://schemas.microsoft.com/office/powerpoint/2010/main" val="2404401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1"/>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690" y="191919"/>
            <a:ext cx="4136119" cy="1482042"/>
          </a:xfrm>
          <a:prstGeom prst="rect">
            <a:avLst/>
          </a:prstGeom>
        </p:spPr>
      </p:pic>
      <p:pic>
        <p:nvPicPr>
          <p:cNvPr id="9" name="Picture 8" descr="speech buble 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6103" y="1495044"/>
            <a:ext cx="5571744" cy="4782312"/>
          </a:xfrm>
          <a:prstGeom prst="rect">
            <a:avLst/>
          </a:prstGeom>
        </p:spPr>
      </p:pic>
      <p:pic>
        <p:nvPicPr>
          <p:cNvPr id="10" name="Picture 9" descr="speech buble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0899" y="1149858"/>
            <a:ext cx="5535168" cy="4901184"/>
          </a:xfrm>
          <a:prstGeom prst="rect">
            <a:avLst/>
          </a:prstGeom>
        </p:spPr>
      </p:pic>
      <p:sp>
        <p:nvSpPr>
          <p:cNvPr id="2" name="Title 1"/>
          <p:cNvSpPr>
            <a:spLocks noGrp="1"/>
          </p:cNvSpPr>
          <p:nvPr>
            <p:ph type="ctrTitle" hasCustomPrompt="1"/>
          </p:nvPr>
        </p:nvSpPr>
        <p:spPr>
          <a:xfrm>
            <a:off x="3951270" y="1969835"/>
            <a:ext cx="4476807" cy="1023013"/>
          </a:xfrm>
        </p:spPr>
        <p:txBody>
          <a:bodyPr>
            <a:normAutofit/>
          </a:bodyPr>
          <a:lstStyle>
            <a:lvl1pPr>
              <a:defRPr sz="2400" b="1">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51270" y="3281730"/>
            <a:ext cx="4613057" cy="1375432"/>
          </a:xfrm>
        </p:spPr>
        <p:txBody>
          <a:bodyPr>
            <a:normAutofit/>
          </a:bodyPr>
          <a:lstStyle>
            <a:lvl1pPr marL="0" indent="0" algn="ctr">
              <a:buNone/>
              <a:defRPr sz="16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Rectangle 10"/>
          <p:cNvSpPr/>
          <p:nvPr userDrawn="1"/>
        </p:nvSpPr>
        <p:spPr>
          <a:xfrm>
            <a:off x="0" y="6483166"/>
            <a:ext cx="8885021" cy="152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1811715" y="6455127"/>
            <a:ext cx="380285" cy="152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p:cNvSpPr txBox="1"/>
          <p:nvPr userDrawn="1"/>
        </p:nvSpPr>
        <p:spPr>
          <a:xfrm>
            <a:off x="8885021" y="6327553"/>
            <a:ext cx="2988235" cy="369332"/>
          </a:xfrm>
          <a:prstGeom prst="rect">
            <a:avLst/>
          </a:prstGeom>
          <a:noFill/>
        </p:spPr>
        <p:txBody>
          <a:bodyPr wrap="square" rtlCol="0">
            <a:spAutoFit/>
          </a:bodyPr>
          <a:lstStyle/>
          <a:p>
            <a:pPr algn="ctr"/>
            <a:r>
              <a:rPr lang="en-US" sz="1800" dirty="0" smtClean="0">
                <a:solidFill>
                  <a:schemeClr val="accent6"/>
                </a:solidFill>
              </a:rPr>
              <a:t>www.salga.org.za</a:t>
            </a:r>
            <a:endParaRPr lang="en-US" sz="1800" dirty="0">
              <a:solidFill>
                <a:schemeClr val="accent6"/>
              </a:solidFill>
            </a:endParaRPr>
          </a:p>
        </p:txBody>
      </p:sp>
    </p:spTree>
    <p:extLst>
      <p:ext uri="{BB962C8B-B14F-4D97-AF65-F5344CB8AC3E}">
        <p14:creationId xmlns:p14="http://schemas.microsoft.com/office/powerpoint/2010/main" val="186329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8534400" cy="794815"/>
          </a:xfrm>
        </p:spPr>
        <p:txBody>
          <a:bodyPr>
            <a:normAutofit/>
          </a:bodyPr>
          <a:lstStyle>
            <a:lvl1pPr>
              <a:defRPr sz="20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857251" y="1752600"/>
            <a:ext cx="10725149" cy="4540250"/>
          </a:xfrm>
        </p:spPr>
        <p:txBody>
          <a:bodyPr>
            <a:normAutofit/>
          </a:bodyPr>
          <a:lstStyle>
            <a:lvl1pPr>
              <a:defRPr sz="1200">
                <a:solidFill>
                  <a:schemeClr val="accent6"/>
                </a:solidFill>
              </a:defRPr>
            </a:lvl1pPr>
            <a:lvl2pPr>
              <a:defRPr sz="1200">
                <a:solidFill>
                  <a:schemeClr val="accent6"/>
                </a:solidFill>
              </a:defRPr>
            </a:lvl2pPr>
            <a:lvl3pPr>
              <a:defRPr sz="1200">
                <a:solidFill>
                  <a:schemeClr val="accent6"/>
                </a:solidFill>
              </a:defRPr>
            </a:lvl3pPr>
            <a:lvl4pPr>
              <a:defRPr sz="1200">
                <a:solidFill>
                  <a:schemeClr val="accent6"/>
                </a:solidFill>
              </a:defRPr>
            </a:lvl4pPr>
            <a:lvl5pPr>
              <a:defRPr sz="1200">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Salga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2510" y="424667"/>
            <a:ext cx="2171452" cy="778069"/>
          </a:xfrm>
          <a:prstGeom prst="rect">
            <a:avLst/>
          </a:prstGeom>
        </p:spPr>
      </p:pic>
      <p:sp>
        <p:nvSpPr>
          <p:cNvPr id="9" name="Rectangle 8"/>
          <p:cNvSpPr/>
          <p:nvPr userDrawn="1"/>
        </p:nvSpPr>
        <p:spPr>
          <a:xfrm>
            <a:off x="0" y="6483166"/>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11811715" y="6455127"/>
            <a:ext cx="380285"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Box 10"/>
          <p:cNvSpPr txBox="1"/>
          <p:nvPr userDrawn="1"/>
        </p:nvSpPr>
        <p:spPr>
          <a:xfrm>
            <a:off x="8885021" y="6327553"/>
            <a:ext cx="2988235" cy="369332"/>
          </a:xfrm>
          <a:prstGeom prst="rect">
            <a:avLst/>
          </a:prstGeom>
          <a:noFill/>
        </p:spPr>
        <p:txBody>
          <a:bodyPr wrap="square" rtlCol="0">
            <a:spAutoFit/>
          </a:bodyPr>
          <a:lstStyle/>
          <a:p>
            <a:pPr algn="ctr"/>
            <a:r>
              <a:rPr lang="en-US" sz="1800" dirty="0" smtClean="0">
                <a:solidFill>
                  <a:schemeClr val="accent6"/>
                </a:solidFill>
              </a:rPr>
              <a:t>www.salga.org.za</a:t>
            </a:r>
            <a:endParaRPr lang="en-US" sz="1800" dirty="0">
              <a:solidFill>
                <a:schemeClr val="accent6"/>
              </a:solidFill>
            </a:endParaRPr>
          </a:p>
        </p:txBody>
      </p:sp>
      <p:pic>
        <p:nvPicPr>
          <p:cNvPr id="12" name="Picture 11" descr="Speech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5212" y="1364309"/>
            <a:ext cx="6495099" cy="4999329"/>
          </a:xfrm>
          <a:prstGeom prst="rect">
            <a:avLst/>
          </a:prstGeom>
        </p:spPr>
      </p:pic>
    </p:spTree>
    <p:extLst>
      <p:ext uri="{BB962C8B-B14F-4D97-AF65-F5344CB8AC3E}">
        <p14:creationId xmlns:p14="http://schemas.microsoft.com/office/powerpoint/2010/main" val="151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2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5378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2"/>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96" y="264914"/>
            <a:ext cx="3583329" cy="1283968"/>
          </a:xfrm>
          <a:prstGeom prst="rect">
            <a:avLst/>
          </a:prstGeom>
        </p:spPr>
      </p:pic>
      <p:pic>
        <p:nvPicPr>
          <p:cNvPr id="9" name="Picture 8" descr="speech bubl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055" y="1085136"/>
            <a:ext cx="5571744" cy="4782312"/>
          </a:xfrm>
          <a:prstGeom prst="rect">
            <a:avLst/>
          </a:prstGeom>
        </p:spPr>
      </p:pic>
      <p:pic>
        <p:nvPicPr>
          <p:cNvPr id="10" name="Picture 9" descr="speech buble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851" y="966264"/>
            <a:ext cx="5535168" cy="4901184"/>
          </a:xfrm>
          <a:prstGeom prst="rect">
            <a:avLst/>
          </a:prstGeom>
        </p:spPr>
      </p:pic>
      <p:sp>
        <p:nvSpPr>
          <p:cNvPr id="2" name="Title 1"/>
          <p:cNvSpPr>
            <a:spLocks noGrp="1"/>
          </p:cNvSpPr>
          <p:nvPr>
            <p:ph type="ctrTitle" hasCustomPrompt="1"/>
          </p:nvPr>
        </p:nvSpPr>
        <p:spPr>
          <a:xfrm>
            <a:off x="4807705" y="1969837"/>
            <a:ext cx="4476807" cy="1023013"/>
          </a:xfrm>
        </p:spPr>
        <p:txBody>
          <a:bodyPr>
            <a:normAutofit/>
          </a:bodyPr>
          <a:lstStyle>
            <a:lvl1pPr>
              <a:defRPr sz="1800" b="1">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7705" y="3281730"/>
            <a:ext cx="4613057" cy="1375432"/>
          </a:xfrm>
        </p:spPr>
        <p:txBody>
          <a:bodyPr>
            <a:normAutofit/>
          </a:bodyPr>
          <a:lstStyle>
            <a:lvl1pPr marL="0" indent="0" algn="ctr">
              <a:buNone/>
              <a:defRPr sz="1200" b="1">
                <a:solidFill>
                  <a:schemeClr val="accent6"/>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1" name="Rectangle 10"/>
          <p:cNvSpPr/>
          <p:nvPr/>
        </p:nvSpPr>
        <p:spPr>
          <a:xfrm>
            <a:off x="0" y="6483168"/>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2" name="Rectangle 11"/>
          <p:cNvSpPr/>
          <p:nvPr/>
        </p:nvSpPr>
        <p:spPr>
          <a:xfrm>
            <a:off x="11811716" y="6455129"/>
            <a:ext cx="38028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3" name="TextBox 12"/>
          <p:cNvSpPr txBox="1"/>
          <p:nvPr/>
        </p:nvSpPr>
        <p:spPr>
          <a:xfrm>
            <a:off x="8885021" y="6327553"/>
            <a:ext cx="2988235" cy="300082"/>
          </a:xfrm>
          <a:prstGeom prst="rect">
            <a:avLst/>
          </a:prstGeom>
          <a:noFill/>
        </p:spPr>
        <p:txBody>
          <a:bodyPr wrap="square" rtlCol="0">
            <a:spAutoFit/>
          </a:bodyPr>
          <a:lstStyle/>
          <a:p>
            <a:pPr algn="ctr">
              <a:defRPr/>
            </a:pPr>
            <a:r>
              <a:rPr lang="en-US" sz="1350" dirty="0" smtClean="0">
                <a:solidFill>
                  <a:srgbClr val="000000"/>
                </a:solidFill>
              </a:rPr>
              <a:t>www.salga.org.za</a:t>
            </a:r>
            <a:endParaRPr lang="en-US" sz="1350" dirty="0">
              <a:solidFill>
                <a:srgbClr val="000000"/>
              </a:solidFill>
            </a:endParaRPr>
          </a:p>
        </p:txBody>
      </p:sp>
    </p:spTree>
    <p:extLst>
      <p:ext uri="{BB962C8B-B14F-4D97-AF65-F5344CB8AC3E}">
        <p14:creationId xmlns:p14="http://schemas.microsoft.com/office/powerpoint/2010/main" val="312414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1"/>
            <a:ext cx="8534400" cy="794815"/>
          </a:xfrm>
        </p:spPr>
        <p:txBody>
          <a:bodyPr>
            <a:normAutofit/>
          </a:bodyPr>
          <a:lstStyle>
            <a:lvl1pPr>
              <a:defRPr sz="15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857252" y="1752600"/>
            <a:ext cx="10725149" cy="4540250"/>
          </a:xfrm>
        </p:spPr>
        <p:txBody>
          <a:bodyPr>
            <a:normAutofit/>
          </a:bodyPr>
          <a:lstStyle>
            <a:lvl1pPr>
              <a:defRPr sz="900">
                <a:solidFill>
                  <a:schemeClr val="accent6"/>
                </a:solidFill>
              </a:defRPr>
            </a:lvl1pPr>
            <a:lvl2pPr>
              <a:defRPr sz="900">
                <a:solidFill>
                  <a:schemeClr val="accent6"/>
                </a:solidFill>
              </a:defRPr>
            </a:lvl2pPr>
            <a:lvl3pPr>
              <a:defRPr sz="900">
                <a:solidFill>
                  <a:schemeClr val="accent6"/>
                </a:solidFill>
              </a:defRPr>
            </a:lvl3pPr>
            <a:lvl4pPr>
              <a:defRPr sz="900">
                <a:solidFill>
                  <a:schemeClr val="accent6"/>
                </a:solidFill>
              </a:defRPr>
            </a:lvl4pPr>
            <a:lvl5pPr>
              <a:defRPr sz="9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511" y="424669"/>
            <a:ext cx="2171452" cy="778069"/>
          </a:xfrm>
          <a:prstGeom prst="rect">
            <a:avLst/>
          </a:prstGeom>
        </p:spPr>
      </p:pic>
      <p:sp>
        <p:nvSpPr>
          <p:cNvPr id="9" name="Rectangle 8"/>
          <p:cNvSpPr/>
          <p:nvPr/>
        </p:nvSpPr>
        <p:spPr>
          <a:xfrm>
            <a:off x="0" y="6483168"/>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0" name="Rectangle 9"/>
          <p:cNvSpPr/>
          <p:nvPr/>
        </p:nvSpPr>
        <p:spPr>
          <a:xfrm>
            <a:off x="11811716" y="6455129"/>
            <a:ext cx="380285"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 name="TextBox 10"/>
          <p:cNvSpPr txBox="1"/>
          <p:nvPr/>
        </p:nvSpPr>
        <p:spPr>
          <a:xfrm>
            <a:off x="8885021" y="6327553"/>
            <a:ext cx="2988235" cy="300082"/>
          </a:xfrm>
          <a:prstGeom prst="rect">
            <a:avLst/>
          </a:prstGeom>
          <a:noFill/>
        </p:spPr>
        <p:txBody>
          <a:bodyPr wrap="square" rtlCol="0">
            <a:spAutoFit/>
          </a:bodyPr>
          <a:lstStyle/>
          <a:p>
            <a:pPr algn="ctr">
              <a:defRPr/>
            </a:pPr>
            <a:r>
              <a:rPr lang="en-US" sz="1350" dirty="0" smtClean="0">
                <a:solidFill>
                  <a:srgbClr val="000000"/>
                </a:solidFill>
              </a:rPr>
              <a:t>www.salga.org.za</a:t>
            </a:r>
            <a:endParaRPr lang="en-US" sz="1350" dirty="0">
              <a:solidFill>
                <a:srgbClr val="000000"/>
              </a:solidFill>
            </a:endParaRP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13" y="1364310"/>
            <a:ext cx="6495099" cy="4999329"/>
          </a:xfrm>
          <a:prstGeom prst="rect">
            <a:avLst/>
          </a:prstGeom>
        </p:spPr>
      </p:pic>
    </p:spTree>
    <p:extLst>
      <p:ext uri="{BB962C8B-B14F-4D97-AF65-F5344CB8AC3E}">
        <p14:creationId xmlns:p14="http://schemas.microsoft.com/office/powerpoint/2010/main" val="1915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defTabSz="342900"/>
            <a:fld id="{22DE3D06-4437-4F43-807B-2CE4A49B76C4}" type="slidenum">
              <a:rPr lang="en-ZA" smtClean="0">
                <a:solidFill>
                  <a:srgbClr val="F06D19">
                    <a:tint val="75000"/>
                  </a:srgbClr>
                </a:solidFill>
              </a:rPr>
              <a:pPr defTabSz="342900"/>
              <a:t>‹#›</a:t>
            </a:fld>
            <a:endParaRPr lang="en-ZA" dirty="0">
              <a:solidFill>
                <a:srgbClr val="F06D19">
                  <a:tint val="75000"/>
                </a:srgbClr>
              </a:solidFill>
            </a:endParaRPr>
          </a:p>
        </p:txBody>
      </p:sp>
    </p:spTree>
    <p:extLst>
      <p:ext uri="{BB962C8B-B14F-4D97-AF65-F5344CB8AC3E}">
        <p14:creationId xmlns:p14="http://schemas.microsoft.com/office/powerpoint/2010/main" val="843272895"/>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age">
    <p:spTree>
      <p:nvGrpSpPr>
        <p:cNvPr id="1" name=""/>
        <p:cNvGrpSpPr/>
        <p:nvPr/>
      </p:nvGrpSpPr>
      <p:grpSpPr>
        <a:xfrm>
          <a:off x="0" y="0"/>
          <a:ext cx="0" cy="0"/>
          <a:chOff x="0" y="0"/>
          <a:chExt cx="0" cy="0"/>
        </a:xfrm>
      </p:grpSpPr>
      <p:pic>
        <p:nvPicPr>
          <p:cNvPr id="13" name="Picture 12" descr="speech bub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393" y="274640"/>
            <a:ext cx="739743" cy="654040"/>
          </a:xfrm>
          <a:prstGeom prst="rect">
            <a:avLst/>
          </a:prstGeom>
        </p:spPr>
      </p:pic>
      <p:sp>
        <p:nvSpPr>
          <p:cNvPr id="2" name="Title 1"/>
          <p:cNvSpPr>
            <a:spLocks noGrp="1"/>
          </p:cNvSpPr>
          <p:nvPr>
            <p:ph type="title" hasCustomPrompt="1"/>
          </p:nvPr>
        </p:nvSpPr>
        <p:spPr>
          <a:xfrm>
            <a:off x="1883744" y="274641"/>
            <a:ext cx="7260257" cy="794815"/>
          </a:xfrm>
        </p:spPr>
        <p:txBody>
          <a:bodyPr>
            <a:normAutofit/>
          </a:bodyPr>
          <a:lstStyle>
            <a:lvl1pPr>
              <a:defRPr sz="15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857252" y="1752600"/>
            <a:ext cx="10725149" cy="4540250"/>
          </a:xfrm>
        </p:spPr>
        <p:txBody>
          <a:bodyPr>
            <a:normAutofit/>
          </a:bodyPr>
          <a:lstStyle>
            <a:lvl1pPr>
              <a:defRPr sz="900">
                <a:solidFill>
                  <a:schemeClr val="accent6"/>
                </a:solidFill>
              </a:defRPr>
            </a:lvl1pPr>
            <a:lvl2pPr>
              <a:defRPr sz="900">
                <a:solidFill>
                  <a:schemeClr val="accent6"/>
                </a:solidFill>
              </a:defRPr>
            </a:lvl2pPr>
            <a:lvl3pPr>
              <a:defRPr sz="900">
                <a:solidFill>
                  <a:schemeClr val="accent6"/>
                </a:solidFill>
              </a:defRPr>
            </a:lvl3pPr>
            <a:lvl4pPr>
              <a:defRPr sz="900">
                <a:solidFill>
                  <a:schemeClr val="accent6"/>
                </a:solidFill>
              </a:defRPr>
            </a:lvl4pPr>
            <a:lvl5pPr>
              <a:defRPr sz="9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alga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2511" y="424669"/>
            <a:ext cx="2171452" cy="778069"/>
          </a:xfrm>
          <a:prstGeom prst="rect">
            <a:avLst/>
          </a:prstGeom>
        </p:spPr>
      </p:pic>
      <p:sp>
        <p:nvSpPr>
          <p:cNvPr id="9" name="Rectangle 8"/>
          <p:cNvSpPr/>
          <p:nvPr/>
        </p:nvSpPr>
        <p:spPr>
          <a:xfrm>
            <a:off x="0" y="6483168"/>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0" name="Rectangle 9"/>
          <p:cNvSpPr/>
          <p:nvPr/>
        </p:nvSpPr>
        <p:spPr>
          <a:xfrm>
            <a:off x="11811716" y="6455129"/>
            <a:ext cx="380285"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1" name="TextBox 10"/>
          <p:cNvSpPr txBox="1"/>
          <p:nvPr/>
        </p:nvSpPr>
        <p:spPr>
          <a:xfrm>
            <a:off x="8885021" y="6327553"/>
            <a:ext cx="2988235" cy="300082"/>
          </a:xfrm>
          <a:prstGeom prst="rect">
            <a:avLst/>
          </a:prstGeom>
          <a:noFill/>
        </p:spPr>
        <p:txBody>
          <a:bodyPr wrap="square" rtlCol="0">
            <a:spAutoFit/>
          </a:bodyPr>
          <a:lstStyle/>
          <a:p>
            <a:pPr algn="ctr" defTabSz="685800"/>
            <a:r>
              <a:rPr lang="en-US" sz="1350" dirty="0" smtClean="0">
                <a:solidFill>
                  <a:srgbClr val="000000"/>
                </a:solidFill>
              </a:rPr>
              <a:t>www.salga.org.za</a:t>
            </a:r>
            <a:endParaRPr lang="en-US" sz="1350" dirty="0">
              <a:solidFill>
                <a:srgbClr val="000000"/>
              </a:solidFill>
            </a:endParaRPr>
          </a:p>
        </p:txBody>
      </p:sp>
      <p:sp>
        <p:nvSpPr>
          <p:cNvPr id="3" name="Date Placeholder 2"/>
          <p:cNvSpPr>
            <a:spLocks noGrp="1"/>
          </p:cNvSpPr>
          <p:nvPr>
            <p:ph type="dt" sz="half" idx="11"/>
          </p:nvPr>
        </p:nvSpPr>
        <p:spPr/>
        <p:txBody>
          <a:bodyPr/>
          <a:lstStyle/>
          <a:p>
            <a:fld id="{42F21C27-4874-8A48-9ED2-403E154C5BB2}" type="datetime1">
              <a:rPr lang="en-ZA" smtClean="0">
                <a:solidFill>
                  <a:srgbClr val="F06D19">
                    <a:tint val="75000"/>
                  </a:srgbClr>
                </a:solidFill>
              </a:rPr>
              <a:pPr/>
              <a:t>2020/11/24</a:t>
            </a:fld>
            <a:endParaRPr lang="en-US" dirty="0">
              <a:solidFill>
                <a:srgbClr val="F06D19">
                  <a:tint val="75000"/>
                </a:srgbClr>
              </a:solidFill>
            </a:endParaRPr>
          </a:p>
        </p:txBody>
      </p:sp>
      <p:sp>
        <p:nvSpPr>
          <p:cNvPr id="4" name="Footer Placeholder 3"/>
          <p:cNvSpPr>
            <a:spLocks noGrp="1"/>
          </p:cNvSpPr>
          <p:nvPr>
            <p:ph type="ftr" sz="quarter" idx="12"/>
          </p:nvPr>
        </p:nvSpPr>
        <p:spPr/>
        <p:txBody>
          <a:bodyPr/>
          <a:lstStyle/>
          <a:p>
            <a:endParaRPr lang="en-US" dirty="0">
              <a:solidFill>
                <a:srgbClr val="F06D19">
                  <a:tint val="75000"/>
                </a:srgbClr>
              </a:solidFill>
            </a:endParaRPr>
          </a:p>
        </p:txBody>
      </p:sp>
      <p:sp>
        <p:nvSpPr>
          <p:cNvPr id="5" name="Slide Number Placeholder 4"/>
          <p:cNvSpPr>
            <a:spLocks noGrp="1"/>
          </p:cNvSpPr>
          <p:nvPr>
            <p:ph type="sldNum" sz="quarter" idx="13"/>
          </p:nvPr>
        </p:nvSpPr>
        <p:spPr>
          <a:xfrm>
            <a:off x="35300" y="122239"/>
            <a:ext cx="1219392" cy="812612"/>
          </a:xfrm>
          <a:noFill/>
          <a:ln>
            <a:noFill/>
          </a:ln>
        </p:spPr>
        <p:style>
          <a:lnRef idx="2">
            <a:schemeClr val="accent1"/>
          </a:lnRef>
          <a:fillRef idx="1">
            <a:schemeClr val="lt1"/>
          </a:fillRef>
          <a:effectRef idx="0">
            <a:schemeClr val="accent1"/>
          </a:effectRef>
          <a:fontRef idx="none"/>
        </p:style>
        <p:txBody>
          <a:bodyPr>
            <a:scene3d>
              <a:camera prst="orthographicFront"/>
              <a:lightRig rig="soft" dir="t">
                <a:rot lat="0" lon="0" rev="10800000"/>
              </a:lightRig>
            </a:scene3d>
            <a:sp3d>
              <a:bevelT w="27940" h="12700"/>
              <a:contourClr>
                <a:srgbClr val="DDDDDD"/>
              </a:contourClr>
            </a:sp3d>
          </a:bodyPr>
          <a:lstStyle>
            <a:lvl1pPr algn="ctr">
              <a:defRPr sz="1800" b="1" cap="none" spc="113">
                <a:ln w="11430"/>
                <a:solidFill>
                  <a:srgbClr val="F8F8F8"/>
                </a:solidFill>
                <a:effectLst>
                  <a:outerShdw blurRad="25400" algn="tl" rotWithShape="0">
                    <a:srgbClr val="000000">
                      <a:alpha val="43000"/>
                    </a:srgbClr>
                  </a:outerShdw>
                </a:effectLst>
              </a:defRPr>
            </a:lvl1pPr>
          </a:lstStyle>
          <a:p>
            <a:fld id="{EE2BC727-926F-1646-BD6E-3FDEEEEFCBE9}" type="slidenum">
              <a:rPr lang="en-US" smtClean="0"/>
              <a:pPr/>
              <a:t>‹#›</a:t>
            </a:fld>
            <a:endParaRPr lang="en-US" dirty="0"/>
          </a:p>
        </p:txBody>
      </p:sp>
    </p:spTree>
    <p:extLst>
      <p:ext uri="{BB962C8B-B14F-4D97-AF65-F5344CB8AC3E}">
        <p14:creationId xmlns:p14="http://schemas.microsoft.com/office/powerpoint/2010/main" val="195779086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73E65-72FA-9C4C-86F5-527BDFE5F362}" type="datetimeFigureOut">
              <a:rPr lang="en-US" smtClean="0"/>
              <a:t>11/24/2020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A8EF-2000-014D-A4B6-9413622816E2}" type="slidenum">
              <a:rPr lang="en-US" smtClean="0"/>
              <a:t>‹#›</a:t>
            </a:fld>
            <a:endParaRPr lang="en-US" dirty="0"/>
          </a:p>
        </p:txBody>
      </p:sp>
    </p:spTree>
    <p:extLst>
      <p:ext uri="{BB962C8B-B14F-4D97-AF65-F5344CB8AC3E}">
        <p14:creationId xmlns:p14="http://schemas.microsoft.com/office/powerpoint/2010/main" val="18304898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srgbClr val="F06D19">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F06D19">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6C2CDB-A538-AA4E-87C3-EB7CD954E69E}" type="slidenum">
              <a:rPr lang="en-US" smtClean="0">
                <a:solidFill>
                  <a:srgbClr val="F06D19">
                    <a:tint val="75000"/>
                  </a:srgbClr>
                </a:solidFill>
              </a:rPr>
              <a:pPr/>
              <a:t>‹#›</a:t>
            </a:fld>
            <a:endParaRPr lang="en-US" dirty="0">
              <a:solidFill>
                <a:srgbClr val="F06D19">
                  <a:tint val="75000"/>
                </a:srgbClr>
              </a:solidFill>
            </a:endParaRPr>
          </a:p>
        </p:txBody>
      </p:sp>
    </p:spTree>
    <p:extLst>
      <p:ext uri="{BB962C8B-B14F-4D97-AF65-F5344CB8AC3E}">
        <p14:creationId xmlns:p14="http://schemas.microsoft.com/office/powerpoint/2010/main" val="7431190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8.jpeg"/><Relationship Id="rId12"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5.png"/><Relationship Id="rId10" Type="http://schemas.openxmlformats.org/officeDocument/2006/relationships/image" Target="../media/image21.jpeg"/><Relationship Id="rId4" Type="http://schemas.openxmlformats.org/officeDocument/2006/relationships/oleObject" Target="../embeddings/oleObject1.bin"/><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793488" y="1189372"/>
            <a:ext cx="6723547" cy="1375432"/>
          </a:xfrm>
        </p:spPr>
        <p:txBody>
          <a:bodyPr>
            <a:noAutofit/>
          </a:bodyPr>
          <a:lstStyle/>
          <a:p>
            <a:r>
              <a:rPr lang="en-GB" sz="2000" dirty="0" smtClean="0"/>
              <a:t>SYNOPSIS </a:t>
            </a:r>
          </a:p>
          <a:p>
            <a:r>
              <a:rPr lang="en-GB" sz="2000" dirty="0" smtClean="0"/>
              <a:t>STATE </a:t>
            </a:r>
            <a:r>
              <a:rPr lang="en-GB" sz="2000" dirty="0" smtClean="0"/>
              <a:t>OF AFFAIRS </a:t>
            </a:r>
          </a:p>
          <a:p>
            <a:r>
              <a:rPr lang="en-GB" sz="2000" dirty="0" smtClean="0"/>
              <a:t>IN  </a:t>
            </a:r>
          </a:p>
          <a:p>
            <a:r>
              <a:rPr lang="en-GB" sz="2000" dirty="0" smtClean="0"/>
              <a:t>MATLOSANA </a:t>
            </a:r>
          </a:p>
          <a:p>
            <a:r>
              <a:rPr lang="en-GB" sz="2000" dirty="0" smtClean="0"/>
              <a:t>AND</a:t>
            </a:r>
          </a:p>
          <a:p>
            <a:r>
              <a:rPr lang="en-GB" sz="2000" dirty="0" smtClean="0"/>
              <a:t> NGAKA MODIRI MOLEMA </a:t>
            </a:r>
          </a:p>
          <a:p>
            <a:r>
              <a:rPr lang="en-GB" sz="2000" dirty="0" smtClean="0"/>
              <a:t>MUNICIPALITITES </a:t>
            </a:r>
            <a:endParaRPr lang="en-GB" sz="2000" dirty="0" smtClean="0"/>
          </a:p>
          <a:p>
            <a:r>
              <a:rPr lang="en-GB" sz="2000" dirty="0" smtClean="0"/>
              <a:t>AND SUPPORT PROVIDED </a:t>
            </a:r>
          </a:p>
          <a:p>
            <a:r>
              <a:rPr lang="en-GB" sz="2000" dirty="0" smtClean="0"/>
              <a:t>BY SALGA</a:t>
            </a:r>
            <a:endParaRPr lang="en-GB" sz="2000" dirty="0"/>
          </a:p>
        </p:txBody>
      </p:sp>
      <p:sp>
        <p:nvSpPr>
          <p:cNvPr id="5" name="Subtitle 3"/>
          <p:cNvSpPr txBox="1">
            <a:spLocks/>
          </p:cNvSpPr>
          <p:nvPr/>
        </p:nvSpPr>
        <p:spPr>
          <a:xfrm>
            <a:off x="4920718" y="3782365"/>
            <a:ext cx="4916128" cy="137543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600" b="1" kern="1200">
                <a:solidFill>
                  <a:schemeClr val="accent6"/>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sz="2000" dirty="0" smtClean="0"/>
          </a:p>
          <a:p>
            <a:endParaRPr lang="en-GB" sz="2000" dirty="0" smtClean="0"/>
          </a:p>
          <a:p>
            <a:r>
              <a:rPr lang="en-GB" sz="2000" dirty="0" smtClean="0"/>
              <a:t>27 </a:t>
            </a:r>
            <a:r>
              <a:rPr lang="en-GB" sz="2000" dirty="0" smtClean="0"/>
              <a:t>NOVEMBER 2020</a:t>
            </a:r>
            <a:endParaRPr lang="en-ZA" sz="2000" dirty="0"/>
          </a:p>
        </p:txBody>
      </p:sp>
    </p:spTree>
    <p:extLst>
      <p:ext uri="{BB962C8B-B14F-4D97-AF65-F5344CB8AC3E}">
        <p14:creationId xmlns:p14="http://schemas.microsoft.com/office/powerpoint/2010/main" val="158972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nzipped\Image1\WSbusiness 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671" y="1487099"/>
            <a:ext cx="5683045" cy="478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txBox="1">
            <a:spLocks/>
          </p:cNvSpPr>
          <p:nvPr/>
        </p:nvSpPr>
        <p:spPr>
          <a:xfrm>
            <a:off x="74796" y="1006158"/>
            <a:ext cx="6099862" cy="49827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smtClean="0">
                <a:latin typeface="+mj-lt"/>
              </a:rPr>
              <a:t>Mandate </a:t>
            </a:r>
          </a:p>
          <a:p>
            <a:pPr marL="0" indent="0">
              <a:buNone/>
            </a:pPr>
            <a:endParaRPr lang="en-GB" sz="1800" dirty="0">
              <a:latin typeface="+mj-lt"/>
            </a:endParaRPr>
          </a:p>
          <a:p>
            <a:r>
              <a:rPr lang="en-GB" sz="1800" dirty="0" smtClean="0">
                <a:latin typeface="+mj-lt"/>
              </a:rPr>
              <a:t>Both Municipalities are Water Services Authorities </a:t>
            </a:r>
          </a:p>
          <a:p>
            <a:endParaRPr lang="en-GB" sz="1800" dirty="0">
              <a:latin typeface="+mj-lt"/>
            </a:endParaRPr>
          </a:p>
          <a:p>
            <a:r>
              <a:rPr lang="en-GB" sz="1800" dirty="0" smtClean="0">
                <a:latin typeface="+mj-lt"/>
              </a:rPr>
              <a:t>They receive the following grants to execute their  mandate</a:t>
            </a:r>
          </a:p>
          <a:p>
            <a:endParaRPr lang="en-GB" sz="1800" dirty="0">
              <a:latin typeface="+mj-lt"/>
            </a:endParaRPr>
          </a:p>
          <a:p>
            <a:pPr lvl="1"/>
            <a:r>
              <a:rPr lang="en-GB" sz="1800" dirty="0" smtClean="0">
                <a:latin typeface="+mj-lt"/>
              </a:rPr>
              <a:t>Regional Bulk Infrastructure</a:t>
            </a:r>
          </a:p>
          <a:p>
            <a:pPr lvl="1"/>
            <a:endParaRPr lang="en-GB" sz="1800" dirty="0">
              <a:latin typeface="+mj-lt"/>
            </a:endParaRPr>
          </a:p>
          <a:p>
            <a:pPr lvl="1"/>
            <a:r>
              <a:rPr lang="en-GB" sz="1800" dirty="0" smtClean="0">
                <a:latin typeface="+mj-lt"/>
              </a:rPr>
              <a:t>Water Services Infrastructure Grant </a:t>
            </a:r>
          </a:p>
          <a:p>
            <a:pPr lvl="1"/>
            <a:endParaRPr lang="en-GB" sz="1800" dirty="0">
              <a:latin typeface="+mj-lt"/>
            </a:endParaRPr>
          </a:p>
          <a:p>
            <a:pPr lvl="1"/>
            <a:r>
              <a:rPr lang="en-GB" sz="1800" dirty="0" smtClean="0">
                <a:latin typeface="+mj-lt"/>
              </a:rPr>
              <a:t>Municipal Infrastructure Grant </a:t>
            </a:r>
          </a:p>
          <a:p>
            <a:pPr lvl="1"/>
            <a:endParaRPr lang="en-GB" sz="1800" dirty="0">
              <a:latin typeface="+mj-lt"/>
            </a:endParaRPr>
          </a:p>
          <a:p>
            <a:pPr lvl="1"/>
            <a:r>
              <a:rPr lang="en-GB" sz="1800" dirty="0" smtClean="0">
                <a:latin typeface="+mj-lt"/>
              </a:rPr>
              <a:t>Equitable  Share </a:t>
            </a:r>
          </a:p>
          <a:p>
            <a:pPr lvl="1"/>
            <a:endParaRPr lang="en-GB" sz="1800" dirty="0">
              <a:latin typeface="+mj-lt"/>
            </a:endParaRPr>
          </a:p>
          <a:p>
            <a:pPr marL="457200" lvl="1" indent="0">
              <a:buNone/>
            </a:pPr>
            <a:endParaRPr lang="en-ZA" sz="1800" dirty="0">
              <a:latin typeface="+mj-lt"/>
            </a:endParaRPr>
          </a:p>
          <a:p>
            <a:endParaRPr lang="en-ZA" sz="1400" dirty="0"/>
          </a:p>
        </p:txBody>
      </p:sp>
    </p:spTree>
    <p:extLst>
      <p:ext uri="{BB962C8B-B14F-4D97-AF65-F5344CB8AC3E}">
        <p14:creationId xmlns:p14="http://schemas.microsoft.com/office/powerpoint/2010/main" val="2238857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3"/>
          <a:stretch>
            <a:fillRect/>
          </a:stretch>
        </p:blipFill>
        <p:spPr>
          <a:xfrm>
            <a:off x="736211" y="1514035"/>
            <a:ext cx="5707966" cy="4294046"/>
          </a:xfrm>
          <a:prstGeom prst="rect">
            <a:avLst/>
          </a:prstGeom>
        </p:spPr>
      </p:pic>
      <p:sp>
        <p:nvSpPr>
          <p:cNvPr id="27" name="Oval 26"/>
          <p:cNvSpPr/>
          <p:nvPr/>
        </p:nvSpPr>
        <p:spPr>
          <a:xfrm>
            <a:off x="2097260" y="2788921"/>
            <a:ext cx="1688122" cy="2325131"/>
          </a:xfrm>
          <a:prstGeom prst="ellipse">
            <a:avLst/>
          </a:prstGeom>
          <a:noFill/>
          <a:ln w="34925">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912" dirty="0"/>
          </a:p>
        </p:txBody>
      </p:sp>
      <p:graphicFrame>
        <p:nvGraphicFramePr>
          <p:cNvPr id="6" name="Object 2"/>
          <p:cNvGraphicFramePr>
            <a:graphicFrameLocks noChangeAspect="1"/>
          </p:cNvGraphicFramePr>
          <p:nvPr>
            <p:extLst/>
          </p:nvPr>
        </p:nvGraphicFramePr>
        <p:xfrm>
          <a:off x="10209114" y="2106780"/>
          <a:ext cx="1198108" cy="1163119"/>
        </p:xfrm>
        <a:graphic>
          <a:graphicData uri="http://schemas.openxmlformats.org/presentationml/2006/ole">
            <mc:AlternateContent xmlns:mc="http://schemas.openxmlformats.org/markup-compatibility/2006">
              <mc:Choice xmlns:v="urn:schemas-microsoft-com:vml" Requires="v">
                <p:oleObj spid="_x0000_s1422" r:id="rId4" imgW="8314286" imgH="5334745" progId="">
                  <p:embed/>
                </p:oleObj>
              </mc:Choice>
              <mc:Fallback>
                <p:oleObj r:id="rId4" imgW="8314286" imgH="533474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9114" y="2106780"/>
                        <a:ext cx="1198108" cy="1163119"/>
                      </a:xfrm>
                      <a:prstGeom prst="rect">
                        <a:avLst/>
                      </a:prstGeom>
                      <a:noFill/>
                      <a:ln w="22225">
                        <a:solidFill>
                          <a:srgbClr val="000000"/>
                        </a:solidFill>
                        <a:miter lim="800000"/>
                        <a:headEnd/>
                        <a:tailEnd/>
                      </a:ln>
                      <a:extLst/>
                    </p:spPr>
                  </p:pic>
                </p:oleObj>
              </mc:Fallback>
            </mc:AlternateContent>
          </a:graphicData>
        </a:graphic>
      </p:graphicFrame>
      <p:pic>
        <p:nvPicPr>
          <p:cNvPr id="7" name="Picture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1320" y="2002303"/>
            <a:ext cx="1530857" cy="14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10468594" y="4176362"/>
            <a:ext cx="408107" cy="278676"/>
          </a:xfrm>
          <a:prstGeom prst="rect">
            <a:avLst/>
          </a:prstGeom>
          <a:noFill/>
          <a:ln w="12700">
            <a:noFill/>
            <a:miter lim="800000"/>
            <a:headEnd/>
            <a:tailEnd/>
          </a:ln>
        </p:spPr>
        <p:txBody>
          <a:bodyPr lIns="25717" tIns="25717" bIns="25717" anchor="ctr"/>
          <a:lstStyle>
            <a:lvl1pPr marL="39688" indent="-39688" algn="l" rtl="0" eaLnBrk="0" fontAlgn="base" hangingPunct="0">
              <a:spcBef>
                <a:spcPct val="0"/>
              </a:spcBef>
              <a:spcAft>
                <a:spcPct val="0"/>
              </a:spcAft>
              <a:defRPr sz="2400" b="1">
                <a:solidFill>
                  <a:srgbClr val="004400"/>
                </a:solidFill>
                <a:latin typeface="+mj-lt"/>
                <a:ea typeface="+mj-ea"/>
                <a:cs typeface="+mj-cs"/>
                <a:sym typeface="Arial" pitchFamily="-112" charset="0"/>
              </a:defRPr>
            </a:lvl1pPr>
            <a:lvl2pPr marL="39688" indent="-39688" algn="l" rtl="0" eaLnBrk="0" fontAlgn="base" hangingPunct="0">
              <a:spcBef>
                <a:spcPct val="0"/>
              </a:spcBef>
              <a:spcAft>
                <a:spcPct val="0"/>
              </a:spcAft>
              <a:defRPr sz="2400" b="1">
                <a:solidFill>
                  <a:srgbClr val="004400"/>
                </a:solidFill>
                <a:latin typeface="Arial" charset="0"/>
                <a:ea typeface="ヒラギノ角ゴ ProN W6" charset="-128"/>
                <a:cs typeface="ヒラギノ角ゴ ProN W6" charset="-128"/>
                <a:sym typeface="Arial" pitchFamily="-112" charset="0"/>
              </a:defRPr>
            </a:lvl2pPr>
            <a:lvl3pPr marL="39688" indent="-39688" algn="l" rtl="0" eaLnBrk="0" fontAlgn="base" hangingPunct="0">
              <a:spcBef>
                <a:spcPct val="0"/>
              </a:spcBef>
              <a:spcAft>
                <a:spcPct val="0"/>
              </a:spcAft>
              <a:defRPr sz="2400" b="1">
                <a:solidFill>
                  <a:srgbClr val="004400"/>
                </a:solidFill>
                <a:latin typeface="Arial" charset="0"/>
                <a:ea typeface="ヒラギノ角ゴ ProN W6" charset="-128"/>
                <a:cs typeface="ヒラギノ角ゴ ProN W6" charset="-128"/>
                <a:sym typeface="Arial" pitchFamily="-112" charset="0"/>
              </a:defRPr>
            </a:lvl3pPr>
            <a:lvl4pPr marL="39688" indent="-39688" algn="l" rtl="0" eaLnBrk="0" fontAlgn="base" hangingPunct="0">
              <a:spcBef>
                <a:spcPct val="0"/>
              </a:spcBef>
              <a:spcAft>
                <a:spcPct val="0"/>
              </a:spcAft>
              <a:defRPr sz="2400" b="1">
                <a:solidFill>
                  <a:srgbClr val="004400"/>
                </a:solidFill>
                <a:latin typeface="Arial" charset="0"/>
                <a:ea typeface="ヒラギノ角ゴ ProN W6" charset="-128"/>
                <a:cs typeface="ヒラギノ角ゴ ProN W6" charset="-128"/>
                <a:sym typeface="Arial" pitchFamily="-112" charset="0"/>
              </a:defRPr>
            </a:lvl4pPr>
            <a:lvl5pPr marL="39688" indent="-39688" algn="l" rtl="0" eaLnBrk="0" fontAlgn="base" hangingPunct="0">
              <a:spcBef>
                <a:spcPct val="0"/>
              </a:spcBef>
              <a:spcAft>
                <a:spcPct val="0"/>
              </a:spcAft>
              <a:defRPr sz="2400" b="1">
                <a:solidFill>
                  <a:srgbClr val="004400"/>
                </a:solidFill>
                <a:latin typeface="Arial" charset="0"/>
                <a:ea typeface="ヒラギノ角ゴ ProN W6" charset="-128"/>
                <a:cs typeface="ヒラギノ角ゴ ProN W6" charset="-128"/>
                <a:sym typeface="Arial" pitchFamily="-112" charset="0"/>
              </a:defRPr>
            </a:lvl5pPr>
            <a:lvl6pPr marL="4968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6pPr>
            <a:lvl7pPr marL="9540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7pPr>
            <a:lvl8pPr marL="14112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8pPr>
            <a:lvl9pPr marL="18684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9pPr>
          </a:lstStyle>
          <a:p>
            <a:pPr eaLnBrk="1" hangingPunct="1">
              <a:defRPr/>
            </a:pPr>
            <a:r>
              <a:rPr lang="en-ZA" sz="709" kern="0" dirty="0">
                <a:solidFill>
                  <a:srgbClr val="FFFF00"/>
                </a:solidFill>
              </a:rPr>
              <a:t>Ugly</a:t>
            </a:r>
            <a:r>
              <a:rPr lang="en-ZA" sz="1417" kern="0" dirty="0">
                <a:solidFill>
                  <a:schemeClr val="tx1"/>
                </a:solidFill>
              </a:rPr>
              <a:t/>
            </a:r>
            <a:br>
              <a:rPr lang="en-ZA" sz="1417" kern="0" dirty="0">
                <a:solidFill>
                  <a:schemeClr val="tx1"/>
                </a:solidFill>
              </a:rPr>
            </a:br>
            <a:r>
              <a:rPr lang="en-GB" altLang="en-US" sz="1417" kern="0" dirty="0">
                <a:solidFill>
                  <a:srgbClr val="005426"/>
                </a:solidFill>
              </a:rPr>
              <a:t> </a:t>
            </a:r>
            <a:r>
              <a:rPr lang="en-GB" altLang="en-US" sz="1216" kern="0" dirty="0">
                <a:solidFill>
                  <a:srgbClr val="005426"/>
                </a:solidFill>
              </a:rPr>
              <a:t> </a:t>
            </a:r>
            <a:endParaRPr lang="en-US" altLang="en-US" sz="1216" kern="0" dirty="0">
              <a:solidFill>
                <a:srgbClr val="005426"/>
              </a:solidFill>
            </a:endParaRPr>
          </a:p>
        </p:txBody>
      </p:sp>
      <p:pic>
        <p:nvPicPr>
          <p:cNvPr id="12" name="Picture 4" descr="http://ts1.mm.bing.net/th?&amp;id=HN.608044632338010039&amp;w=300&amp;h=300&amp;c=0&amp;pid=1.9&amp;rs=0&amp;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9527" y="2097002"/>
            <a:ext cx="1379566" cy="117289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bwMode="auto">
          <a:xfrm>
            <a:off x="6748383" y="1503933"/>
            <a:ext cx="1177494" cy="55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717" tIns="25717" bIns="25717" anchor="ctr"/>
          <a:lstStyle>
            <a:lvl1pPr marL="39688" indent="-39688" algn="l" rtl="0" eaLnBrk="0" fontAlgn="base" hangingPunct="0">
              <a:spcBef>
                <a:spcPct val="0"/>
              </a:spcBef>
              <a:spcAft>
                <a:spcPct val="0"/>
              </a:spcAft>
              <a:defRPr sz="2400" b="1">
                <a:solidFill>
                  <a:srgbClr val="205352"/>
                </a:solidFill>
                <a:latin typeface="+mj-lt"/>
                <a:ea typeface="+mj-ea"/>
                <a:cs typeface="+mj-cs"/>
                <a:sym typeface="Arial" pitchFamily="34" charset="0"/>
              </a:defRPr>
            </a:lvl1pPr>
            <a:lvl2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2pPr>
            <a:lvl3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3pPr>
            <a:lvl4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4pPr>
            <a:lvl5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5pPr>
            <a:lvl6pPr marL="4968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6pPr>
            <a:lvl7pPr marL="9540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7pPr>
            <a:lvl8pPr marL="14112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8pPr>
            <a:lvl9pPr marL="18684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9pPr>
          </a:lstStyle>
          <a:p>
            <a:pPr eaLnBrk="1" hangingPunct="1">
              <a:defRPr/>
            </a:pPr>
            <a:r>
              <a:rPr lang="en-GB" altLang="en-US" sz="1417" kern="0" dirty="0">
                <a:solidFill>
                  <a:schemeClr val="bg1"/>
                </a:solidFill>
              </a:rPr>
              <a:t>    </a:t>
            </a:r>
            <a:r>
              <a:rPr lang="en-GB" altLang="en-US" sz="1417" kern="0" dirty="0">
                <a:solidFill>
                  <a:srgbClr val="005426"/>
                </a:solidFill>
              </a:rPr>
              <a:t>The good                  </a:t>
            </a:r>
            <a:endParaRPr lang="en-US" altLang="en-US" sz="1417" kern="0" dirty="0">
              <a:solidFill>
                <a:srgbClr val="005426"/>
              </a:solidFill>
            </a:endParaRPr>
          </a:p>
        </p:txBody>
      </p:sp>
      <p:sp>
        <p:nvSpPr>
          <p:cNvPr id="14" name="Rectangle 2"/>
          <p:cNvSpPr txBox="1">
            <a:spLocks noChangeArrowheads="1"/>
          </p:cNvSpPr>
          <p:nvPr/>
        </p:nvSpPr>
        <p:spPr bwMode="auto">
          <a:xfrm>
            <a:off x="8189993" y="1513531"/>
            <a:ext cx="1388702" cy="55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717" tIns="25717" bIns="25717" anchor="ctr"/>
          <a:lstStyle>
            <a:lvl1pPr marL="39688" indent="-39688" algn="l" rtl="0" eaLnBrk="0" fontAlgn="base" hangingPunct="0">
              <a:spcBef>
                <a:spcPct val="0"/>
              </a:spcBef>
              <a:spcAft>
                <a:spcPct val="0"/>
              </a:spcAft>
              <a:defRPr sz="2400" b="1">
                <a:solidFill>
                  <a:srgbClr val="205352"/>
                </a:solidFill>
                <a:latin typeface="+mj-lt"/>
                <a:ea typeface="+mj-ea"/>
                <a:cs typeface="+mj-cs"/>
                <a:sym typeface="Arial" pitchFamily="34" charset="0"/>
              </a:defRPr>
            </a:lvl1pPr>
            <a:lvl2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2pPr>
            <a:lvl3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3pPr>
            <a:lvl4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4pPr>
            <a:lvl5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5pPr>
            <a:lvl6pPr marL="4968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6pPr>
            <a:lvl7pPr marL="9540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7pPr>
            <a:lvl8pPr marL="14112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8pPr>
            <a:lvl9pPr marL="18684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9pPr>
          </a:lstStyle>
          <a:p>
            <a:pPr eaLnBrk="1" hangingPunct="1">
              <a:defRPr/>
            </a:pPr>
            <a:r>
              <a:rPr lang="en-GB" altLang="en-US" sz="1417" kern="0" dirty="0">
                <a:solidFill>
                  <a:schemeClr val="bg1"/>
                </a:solidFill>
              </a:rPr>
              <a:t>          </a:t>
            </a:r>
            <a:r>
              <a:rPr lang="en-GB" altLang="en-US" sz="1417" kern="0" dirty="0">
                <a:solidFill>
                  <a:srgbClr val="005426"/>
                </a:solidFill>
              </a:rPr>
              <a:t>The Bad                  </a:t>
            </a:r>
            <a:endParaRPr lang="en-US" altLang="en-US" sz="1417" kern="0" dirty="0">
              <a:solidFill>
                <a:srgbClr val="005426"/>
              </a:solidFill>
            </a:endParaRPr>
          </a:p>
        </p:txBody>
      </p:sp>
      <p:sp>
        <p:nvSpPr>
          <p:cNvPr id="16" name="Titolo 5">
            <a:extLst>
              <a:ext uri="{FF2B5EF4-FFF2-40B4-BE49-F238E27FC236}">
                <a16:creationId xmlns:a16="http://schemas.microsoft.com/office/drawing/2014/main" xmlns="" id="{317C1D91-9A17-495F-8E07-98D84CE2DC5C}"/>
              </a:ext>
            </a:extLst>
          </p:cNvPr>
          <p:cNvSpPr>
            <a:spLocks noGrp="1"/>
          </p:cNvSpPr>
          <p:nvPr>
            <p:ph type="title"/>
          </p:nvPr>
        </p:nvSpPr>
        <p:spPr>
          <a:xfrm>
            <a:off x="2528850" y="380794"/>
            <a:ext cx="6083609" cy="609299"/>
          </a:xfrm>
        </p:spPr>
        <p:txBody>
          <a:bodyPr>
            <a:normAutofit fontScale="90000"/>
          </a:bodyPr>
          <a:lstStyle/>
          <a:p>
            <a:r>
              <a:rPr lang="en-GB" dirty="0" smtClean="0"/>
              <a:t>EXAMPLES OF SERVICE DELIVERY PERFORMANCE </a:t>
            </a:r>
            <a:endParaRPr lang="en-GB" dirty="0"/>
          </a:p>
        </p:txBody>
      </p:sp>
      <p:sp>
        <p:nvSpPr>
          <p:cNvPr id="17" name="Titolo 5">
            <a:extLst>
              <a:ext uri="{FF2B5EF4-FFF2-40B4-BE49-F238E27FC236}">
                <a16:creationId xmlns:a16="http://schemas.microsoft.com/office/drawing/2014/main" xmlns="" id="{317C1D91-9A17-495F-8E07-98D84CE2DC5C}"/>
              </a:ext>
            </a:extLst>
          </p:cNvPr>
          <p:cNvSpPr txBox="1">
            <a:spLocks/>
          </p:cNvSpPr>
          <p:nvPr/>
        </p:nvSpPr>
        <p:spPr>
          <a:xfrm>
            <a:off x="0" y="6166845"/>
            <a:ext cx="1993106" cy="330356"/>
          </a:xfrm>
          <a:prstGeom prst="rect">
            <a:avLst/>
          </a:prstGeom>
        </p:spPr>
        <p:txBody>
          <a:bodyPr vert="horz" lIns="82296" tIns="41148" rIns="82296" bIns="41148" rtlCol="0" anchor="ctr">
            <a:norm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r>
              <a:rPr lang="en-GB" sz="810" dirty="0"/>
              <a:t>Source: Stats SA General HH Survey </a:t>
            </a:r>
          </a:p>
        </p:txBody>
      </p:sp>
      <p:sp>
        <p:nvSpPr>
          <p:cNvPr id="19" name="Rectangle 2"/>
          <p:cNvSpPr txBox="1">
            <a:spLocks noChangeArrowheads="1"/>
          </p:cNvSpPr>
          <p:nvPr/>
        </p:nvSpPr>
        <p:spPr bwMode="auto">
          <a:xfrm>
            <a:off x="9776664" y="1458940"/>
            <a:ext cx="1630558" cy="57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717" tIns="25717" bIns="25717" anchor="ctr"/>
          <a:lstStyle>
            <a:lvl1pPr marL="39688" indent="-39688" algn="l" rtl="0" eaLnBrk="0" fontAlgn="base" hangingPunct="0">
              <a:spcBef>
                <a:spcPct val="0"/>
              </a:spcBef>
              <a:spcAft>
                <a:spcPct val="0"/>
              </a:spcAft>
              <a:defRPr sz="2400" b="1">
                <a:solidFill>
                  <a:srgbClr val="205352"/>
                </a:solidFill>
                <a:latin typeface="+mj-lt"/>
                <a:ea typeface="+mj-ea"/>
                <a:cs typeface="+mj-cs"/>
                <a:sym typeface="Arial" pitchFamily="34" charset="0"/>
              </a:defRPr>
            </a:lvl1pPr>
            <a:lvl2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2pPr>
            <a:lvl3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3pPr>
            <a:lvl4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4pPr>
            <a:lvl5pPr marL="39688" indent="-39688" algn="l" rtl="0" eaLnBrk="0" fontAlgn="base" hangingPunct="0">
              <a:spcBef>
                <a:spcPct val="0"/>
              </a:spcBef>
              <a:spcAft>
                <a:spcPct val="0"/>
              </a:spcAft>
              <a:defRPr sz="2400" b="1">
                <a:solidFill>
                  <a:srgbClr val="205352"/>
                </a:solidFill>
                <a:latin typeface="Arial" charset="0"/>
                <a:ea typeface="ヒラギノ角ゴ ProN W6" charset="-128"/>
                <a:cs typeface="ヒラギノ角ゴ ProN W6" charset="-128"/>
                <a:sym typeface="Arial" pitchFamily="34" charset="0"/>
              </a:defRPr>
            </a:lvl5pPr>
            <a:lvl6pPr marL="4968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6pPr>
            <a:lvl7pPr marL="9540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7pPr>
            <a:lvl8pPr marL="14112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8pPr>
            <a:lvl9pPr marL="18684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9pPr>
          </a:lstStyle>
          <a:p>
            <a:pPr eaLnBrk="1" hangingPunct="1">
              <a:defRPr/>
            </a:pPr>
            <a:r>
              <a:rPr lang="en-GB" altLang="en-US" sz="1417" kern="0" dirty="0">
                <a:solidFill>
                  <a:schemeClr val="bg1"/>
                </a:solidFill>
              </a:rPr>
              <a:t>          </a:t>
            </a:r>
            <a:r>
              <a:rPr lang="en-GB" altLang="en-US" sz="1417" kern="0" dirty="0">
                <a:solidFill>
                  <a:srgbClr val="005426"/>
                </a:solidFill>
              </a:rPr>
              <a:t>The Ugly                   </a:t>
            </a:r>
            <a:endParaRPr lang="en-US" altLang="en-US" sz="1417" kern="0" dirty="0">
              <a:solidFill>
                <a:srgbClr val="005426"/>
              </a:solidFill>
            </a:endParaRPr>
          </a:p>
        </p:txBody>
      </p:sp>
      <p:sp>
        <p:nvSpPr>
          <p:cNvPr id="21" name="Rectangle 2"/>
          <p:cNvSpPr txBox="1">
            <a:spLocks noChangeArrowheads="1"/>
          </p:cNvSpPr>
          <p:nvPr/>
        </p:nvSpPr>
        <p:spPr bwMode="auto">
          <a:xfrm>
            <a:off x="10153475" y="4323966"/>
            <a:ext cx="346691" cy="253954"/>
          </a:xfrm>
          <a:prstGeom prst="rect">
            <a:avLst/>
          </a:prstGeom>
          <a:noFill/>
          <a:ln w="12700">
            <a:noFill/>
            <a:miter lim="800000"/>
            <a:headEnd/>
            <a:tailEnd/>
          </a:ln>
        </p:spPr>
        <p:txBody>
          <a:bodyPr lIns="34290" tIns="34290" bIns="34290" anchor="ctr"/>
          <a:lstStyle>
            <a:lvl1pPr marL="39688" indent="-39688" algn="l" rtl="0" eaLnBrk="0" fontAlgn="base" hangingPunct="0">
              <a:spcBef>
                <a:spcPct val="0"/>
              </a:spcBef>
              <a:spcAft>
                <a:spcPct val="0"/>
              </a:spcAft>
              <a:defRPr sz="2400" b="1">
                <a:solidFill>
                  <a:srgbClr val="004400"/>
                </a:solidFill>
                <a:latin typeface="+mj-lt"/>
                <a:ea typeface="+mj-ea"/>
                <a:cs typeface="+mj-cs"/>
                <a:sym typeface="Arial" pitchFamily="-112" charset="0"/>
              </a:defRPr>
            </a:lvl1pPr>
            <a:lvl2pPr marL="39688" indent="-39688" algn="l" rtl="0" eaLnBrk="0" fontAlgn="base" hangingPunct="0">
              <a:spcBef>
                <a:spcPct val="0"/>
              </a:spcBef>
              <a:spcAft>
                <a:spcPct val="0"/>
              </a:spcAft>
              <a:defRPr sz="2400" b="1">
                <a:solidFill>
                  <a:srgbClr val="004400"/>
                </a:solidFill>
                <a:latin typeface="Arial" charset="0"/>
                <a:ea typeface="ヒラギノ角ゴ ProN W6" charset="-128"/>
                <a:cs typeface="ヒラギノ角ゴ ProN W6" charset="-128"/>
                <a:sym typeface="Arial" pitchFamily="-112" charset="0"/>
              </a:defRPr>
            </a:lvl2pPr>
            <a:lvl3pPr marL="39688" indent="-39688" algn="l" rtl="0" eaLnBrk="0" fontAlgn="base" hangingPunct="0">
              <a:spcBef>
                <a:spcPct val="0"/>
              </a:spcBef>
              <a:spcAft>
                <a:spcPct val="0"/>
              </a:spcAft>
              <a:defRPr sz="2400" b="1">
                <a:solidFill>
                  <a:srgbClr val="004400"/>
                </a:solidFill>
                <a:latin typeface="Arial" charset="0"/>
                <a:ea typeface="ヒラギノ角ゴ ProN W6" charset="-128"/>
                <a:cs typeface="ヒラギノ角ゴ ProN W6" charset="-128"/>
                <a:sym typeface="Arial" pitchFamily="-112" charset="0"/>
              </a:defRPr>
            </a:lvl3pPr>
            <a:lvl4pPr marL="39688" indent="-39688" algn="l" rtl="0" eaLnBrk="0" fontAlgn="base" hangingPunct="0">
              <a:spcBef>
                <a:spcPct val="0"/>
              </a:spcBef>
              <a:spcAft>
                <a:spcPct val="0"/>
              </a:spcAft>
              <a:defRPr sz="2400" b="1">
                <a:solidFill>
                  <a:srgbClr val="004400"/>
                </a:solidFill>
                <a:latin typeface="Arial" charset="0"/>
                <a:ea typeface="ヒラギノ角ゴ ProN W6" charset="-128"/>
                <a:cs typeface="ヒラギノ角ゴ ProN W6" charset="-128"/>
                <a:sym typeface="Arial" pitchFamily="-112" charset="0"/>
              </a:defRPr>
            </a:lvl4pPr>
            <a:lvl5pPr marL="39688" indent="-39688" algn="l" rtl="0" eaLnBrk="0" fontAlgn="base" hangingPunct="0">
              <a:spcBef>
                <a:spcPct val="0"/>
              </a:spcBef>
              <a:spcAft>
                <a:spcPct val="0"/>
              </a:spcAft>
              <a:defRPr sz="2400" b="1">
                <a:solidFill>
                  <a:srgbClr val="004400"/>
                </a:solidFill>
                <a:latin typeface="Arial" charset="0"/>
                <a:ea typeface="ヒラギノ角ゴ ProN W6" charset="-128"/>
                <a:cs typeface="ヒラギノ角ゴ ProN W6" charset="-128"/>
                <a:sym typeface="Arial" pitchFamily="-112" charset="0"/>
              </a:defRPr>
            </a:lvl5pPr>
            <a:lvl6pPr marL="4968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6pPr>
            <a:lvl7pPr marL="9540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7pPr>
            <a:lvl8pPr marL="14112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8pPr>
            <a:lvl9pPr marL="1868488" algn="l" rtl="0" fontAlgn="base">
              <a:spcBef>
                <a:spcPct val="0"/>
              </a:spcBef>
              <a:spcAft>
                <a:spcPct val="0"/>
              </a:spcAft>
              <a:defRPr sz="2400" b="1">
                <a:solidFill>
                  <a:srgbClr val="004400"/>
                </a:solidFill>
                <a:latin typeface="Arial" charset="0"/>
                <a:ea typeface="ヒラギノ角ゴ ProN W6" charset="-128"/>
                <a:cs typeface="ヒラギノ角ゴ ProN W6" charset="-128"/>
                <a:sym typeface="Arial" charset="0"/>
              </a:defRPr>
            </a:lvl9pPr>
          </a:lstStyle>
          <a:p>
            <a:pPr eaLnBrk="1" hangingPunct="1">
              <a:defRPr/>
            </a:pPr>
            <a:r>
              <a:rPr lang="en-ZA" sz="946" kern="0" dirty="0">
                <a:solidFill>
                  <a:srgbClr val="FFFF00"/>
                </a:solidFill>
              </a:rPr>
              <a:t>Ugly</a:t>
            </a:r>
            <a:r>
              <a:rPr lang="en-ZA" sz="1890" kern="0" dirty="0">
                <a:solidFill>
                  <a:schemeClr val="tx1"/>
                </a:solidFill>
              </a:rPr>
              <a:t/>
            </a:r>
            <a:br>
              <a:rPr lang="en-ZA" sz="1890" kern="0" dirty="0">
                <a:solidFill>
                  <a:schemeClr val="tx1"/>
                </a:solidFill>
              </a:rPr>
            </a:br>
            <a:r>
              <a:rPr lang="en-GB" altLang="en-US" sz="1890" kern="0" dirty="0">
                <a:solidFill>
                  <a:srgbClr val="005426"/>
                </a:solidFill>
              </a:rPr>
              <a:t> </a:t>
            </a:r>
            <a:r>
              <a:rPr lang="en-GB" altLang="en-US" sz="1620" kern="0" dirty="0">
                <a:solidFill>
                  <a:srgbClr val="005426"/>
                </a:solidFill>
              </a:rPr>
              <a:t> </a:t>
            </a:r>
            <a:endParaRPr lang="en-US" altLang="en-US" sz="1620" kern="0" dirty="0">
              <a:solidFill>
                <a:srgbClr val="005426"/>
              </a:solidFill>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3045" y="3508131"/>
            <a:ext cx="1474177" cy="99512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78955" y="3514077"/>
            <a:ext cx="1133700" cy="1063842"/>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78955" y="4541757"/>
            <a:ext cx="1141642" cy="1009903"/>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33045" y="4677533"/>
            <a:ext cx="1474177" cy="874128"/>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04587" y="4577921"/>
            <a:ext cx="1471938" cy="945161"/>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87500" y="3508131"/>
            <a:ext cx="1489025" cy="1169402"/>
          </a:xfrm>
          <a:prstGeom prst="rect">
            <a:avLst/>
          </a:prstGeom>
        </p:spPr>
      </p:pic>
      <p:sp>
        <p:nvSpPr>
          <p:cNvPr id="20" name="Titolo 5">
            <a:extLst>
              <a:ext uri="{FF2B5EF4-FFF2-40B4-BE49-F238E27FC236}">
                <a16:creationId xmlns:a16="http://schemas.microsoft.com/office/drawing/2014/main" xmlns="" id="{317C1D91-9A17-495F-8E07-98D84CE2DC5C}"/>
              </a:ext>
            </a:extLst>
          </p:cNvPr>
          <p:cNvSpPr txBox="1">
            <a:spLocks/>
          </p:cNvSpPr>
          <p:nvPr/>
        </p:nvSpPr>
        <p:spPr>
          <a:xfrm>
            <a:off x="2814681" y="5114051"/>
            <a:ext cx="578842" cy="409031"/>
          </a:xfrm>
          <a:prstGeom prst="rect">
            <a:avLst/>
          </a:prstGeom>
        </p:spPr>
        <p:txBody>
          <a:bodyPr wrap="square" lIns="0" tIns="0" rIns="0" bIns="0">
            <a:normAutofit/>
          </a:bodyPr>
          <a:lstStyle>
            <a:lvl1pPr>
              <a:defRPr sz="1538" b="1" i="0">
                <a:solidFill>
                  <a:schemeClr val="tx1"/>
                </a:solidFill>
                <a:latin typeface="Calibri"/>
                <a:ea typeface="+mj-ea"/>
                <a:cs typeface="Calibri"/>
              </a:defRPr>
            </a:lvl1pPr>
          </a:lstStyle>
          <a:p>
            <a:r>
              <a:rPr lang="en-GB" sz="2160" kern="0" dirty="0"/>
              <a:t>NW  </a:t>
            </a:r>
          </a:p>
        </p:txBody>
      </p:sp>
    </p:spTree>
    <p:extLst>
      <p:ext uri="{BB962C8B-B14F-4D97-AF65-F5344CB8AC3E}">
        <p14:creationId xmlns:p14="http://schemas.microsoft.com/office/powerpoint/2010/main" val="1282409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nvPr>
        </p:nvGraphicFramePr>
        <p:xfrm>
          <a:off x="701040" y="1234440"/>
          <a:ext cx="4663440" cy="530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3"/>
          </p:nvPr>
        </p:nvSpPr>
        <p:spPr>
          <a:xfrm>
            <a:off x="5951984" y="1916832"/>
            <a:ext cx="6178976" cy="3693319"/>
          </a:xfrm>
        </p:spPr>
        <p:txBody>
          <a:bodyPr/>
          <a:lstStyle/>
          <a:p>
            <a:pPr marL="411480" indent="-411480">
              <a:buFont typeface="Arial" panose="020B0604020202020204" pitchFamily="34" charset="0"/>
              <a:buChar char="•"/>
            </a:pPr>
            <a:r>
              <a:rPr lang="en-US" sz="2400" dirty="0">
                <a:solidFill>
                  <a:schemeClr val="accent6"/>
                </a:solidFill>
              </a:rPr>
              <a:t>Conducted Training to the Local Labour Forums with an objective of  ensuring a smooth, less disruptive approach to labour relations matters </a:t>
            </a:r>
            <a:endParaRPr lang="en-US" sz="2400" dirty="0" smtClean="0">
              <a:solidFill>
                <a:schemeClr val="accent6"/>
              </a:solidFill>
            </a:endParaRPr>
          </a:p>
          <a:p>
            <a:pPr marL="0" indent="0">
              <a:buNone/>
            </a:pPr>
            <a:endParaRPr lang="en-US" sz="2400" dirty="0">
              <a:solidFill>
                <a:schemeClr val="accent6"/>
              </a:solidFill>
            </a:endParaRPr>
          </a:p>
          <a:p>
            <a:pPr marL="411480" indent="-411480">
              <a:buFont typeface="Arial" panose="020B0604020202020204" pitchFamily="34" charset="0"/>
              <a:buChar char="•"/>
            </a:pPr>
            <a:r>
              <a:rPr lang="en-US" sz="2400" dirty="0">
                <a:solidFill>
                  <a:schemeClr val="accent6"/>
                </a:solidFill>
              </a:rPr>
              <a:t>Conducted training to senior managers on Chairing Disciplinary hearing and prosecution</a:t>
            </a:r>
          </a:p>
          <a:p>
            <a:endParaRPr lang="en-ZA" dirty="0"/>
          </a:p>
        </p:txBody>
      </p:sp>
      <p:sp>
        <p:nvSpPr>
          <p:cNvPr id="6" name="Title 9"/>
          <p:cNvSpPr>
            <a:spLocks noGrp="1"/>
          </p:cNvSpPr>
          <p:nvPr>
            <p:ph type="title"/>
          </p:nvPr>
        </p:nvSpPr>
        <p:spPr>
          <a:xfrm>
            <a:off x="1080608" y="424077"/>
            <a:ext cx="10030784" cy="683264"/>
          </a:xfrm>
        </p:spPr>
        <p:txBody>
          <a:bodyPr>
            <a:normAutofit/>
          </a:bodyPr>
          <a:lstStyle/>
          <a:p>
            <a:r>
              <a:rPr lang="en-ZA" sz="1800" b="1" dirty="0">
                <a:latin typeface="+mj-lt"/>
                <a:cs typeface="+mj-cs"/>
              </a:rPr>
              <a:t>KEY HIGHLIGHTS PER  MANDATE: EMPLOYER BODY</a:t>
            </a:r>
            <a:br>
              <a:rPr lang="en-ZA" sz="1800" b="1" dirty="0">
                <a:latin typeface="+mj-lt"/>
                <a:cs typeface="+mj-cs"/>
              </a:rPr>
            </a:br>
            <a:endParaRPr lang="en-ZA" sz="1800" b="1" dirty="0">
              <a:latin typeface="+mj-lt"/>
              <a:cs typeface="+mj-cs"/>
            </a:endParaRPr>
          </a:p>
        </p:txBody>
      </p:sp>
    </p:spTree>
    <p:extLst>
      <p:ext uri="{BB962C8B-B14F-4D97-AF65-F5344CB8AC3E}">
        <p14:creationId xmlns:p14="http://schemas.microsoft.com/office/powerpoint/2010/main" val="196131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3"/>
          </p:nvPr>
        </p:nvSpPr>
        <p:spPr>
          <a:xfrm>
            <a:off x="4223792" y="705678"/>
            <a:ext cx="7848872" cy="7654527"/>
          </a:xfrm>
        </p:spPr>
        <p:txBody>
          <a:bodyPr/>
          <a:lstStyle/>
          <a:p>
            <a:r>
              <a:rPr lang="en-ZA" sz="1800" dirty="0">
                <a:solidFill>
                  <a:schemeClr val="accent6"/>
                </a:solidFill>
              </a:rPr>
              <a:t>SALGA and PT as part of strengthening oversight and accountability have trained MPAC Councillors on Regulation 32 (MFMA s32) as they are responsible for dealing with Unauthorised, Irregular, Fruitless and Wasteful (UIF&amp;W) </a:t>
            </a:r>
            <a:r>
              <a:rPr lang="en-ZA" sz="1800" dirty="0" smtClean="0">
                <a:solidFill>
                  <a:schemeClr val="accent6"/>
                </a:solidFill>
              </a:rPr>
              <a:t>expenditures</a:t>
            </a:r>
          </a:p>
          <a:p>
            <a:endParaRPr lang="en-ZA" sz="1800" dirty="0" smtClean="0">
              <a:solidFill>
                <a:schemeClr val="accent6"/>
              </a:solidFill>
            </a:endParaRPr>
          </a:p>
          <a:p>
            <a:r>
              <a:rPr lang="en-US" sz="1800" dirty="0">
                <a:solidFill>
                  <a:schemeClr val="accent6"/>
                </a:solidFill>
              </a:rPr>
              <a:t>SALGA in collaboration with Provincial Treasury conducted a training on section 71 reports for Finance Portfolio Councilors and MPAC`s </a:t>
            </a:r>
            <a:endParaRPr lang="en-US" sz="1800" dirty="0" smtClean="0">
              <a:solidFill>
                <a:schemeClr val="accent6"/>
              </a:solidFill>
            </a:endParaRPr>
          </a:p>
          <a:p>
            <a:endParaRPr lang="en-US" sz="1800" dirty="0">
              <a:solidFill>
                <a:schemeClr val="accent6"/>
              </a:solidFill>
            </a:endParaRPr>
          </a:p>
          <a:p>
            <a:r>
              <a:rPr lang="en-ZA" sz="1800" dirty="0" smtClean="0">
                <a:solidFill>
                  <a:schemeClr val="accent6"/>
                </a:solidFill>
              </a:rPr>
              <a:t>Enhancing </a:t>
            </a:r>
            <a:r>
              <a:rPr lang="en-ZA" sz="1800" dirty="0">
                <a:solidFill>
                  <a:schemeClr val="accent6"/>
                </a:solidFill>
              </a:rPr>
              <a:t>Municipal Capacity for Development (</a:t>
            </a:r>
            <a:r>
              <a:rPr lang="en-ZA" sz="1800" dirty="0" smtClean="0">
                <a:solidFill>
                  <a:schemeClr val="accent6"/>
                </a:solidFill>
              </a:rPr>
              <a:t>EMCD) in collaboration with </a:t>
            </a:r>
            <a:r>
              <a:rPr lang="en-GB" sz="1800" dirty="0" smtClean="0">
                <a:solidFill>
                  <a:schemeClr val="accent6"/>
                </a:solidFill>
              </a:rPr>
              <a:t>with </a:t>
            </a:r>
            <a:r>
              <a:rPr lang="en-GB" sz="1800" dirty="0">
                <a:solidFill>
                  <a:schemeClr val="accent6"/>
                </a:solidFill>
              </a:rPr>
              <a:t>the Commonwealth Local Government Forum </a:t>
            </a:r>
            <a:endParaRPr lang="en-GB" sz="1800" dirty="0" smtClean="0">
              <a:solidFill>
                <a:schemeClr val="accent6"/>
              </a:solidFill>
            </a:endParaRPr>
          </a:p>
          <a:p>
            <a:endParaRPr lang="en-ZA" sz="1800" dirty="0" smtClean="0">
              <a:solidFill>
                <a:schemeClr val="accent6"/>
              </a:solidFill>
            </a:endParaRPr>
          </a:p>
          <a:p>
            <a:r>
              <a:rPr lang="en-ZA" sz="1800" dirty="0" smtClean="0">
                <a:solidFill>
                  <a:schemeClr val="accent6"/>
                </a:solidFill>
              </a:rPr>
              <a:t>Training </a:t>
            </a:r>
            <a:r>
              <a:rPr lang="en-ZA" sz="1800" dirty="0">
                <a:solidFill>
                  <a:schemeClr val="accent6"/>
                </a:solidFill>
              </a:rPr>
              <a:t>programmes offered for the Councillors and Officials: - </a:t>
            </a:r>
          </a:p>
          <a:p>
            <a:pPr marL="811530" lvl="1" indent="-411480">
              <a:buFont typeface="Arial" panose="020B0604020202020204" pitchFamily="34" charset="0"/>
              <a:buChar char="•"/>
            </a:pPr>
            <a:r>
              <a:rPr lang="en-ZA" sz="1600" dirty="0" smtClean="0">
                <a:solidFill>
                  <a:schemeClr val="accent6"/>
                </a:solidFill>
              </a:rPr>
              <a:t>Ethics </a:t>
            </a:r>
            <a:r>
              <a:rPr lang="en-ZA" sz="1600" dirty="0">
                <a:solidFill>
                  <a:schemeClr val="accent6"/>
                </a:solidFill>
              </a:rPr>
              <a:t>and Integrity Management</a:t>
            </a:r>
          </a:p>
          <a:p>
            <a:pPr marL="811530" lvl="1" indent="-411480">
              <a:buFont typeface="Arial" panose="020B0604020202020204" pitchFamily="34" charset="0"/>
              <a:buChar char="•"/>
            </a:pPr>
            <a:r>
              <a:rPr lang="en-ZA" sz="1600" dirty="0">
                <a:solidFill>
                  <a:schemeClr val="accent6"/>
                </a:solidFill>
              </a:rPr>
              <a:t>MSCOA Training  </a:t>
            </a:r>
          </a:p>
          <a:p>
            <a:pPr marL="811530" lvl="1" indent="-411480">
              <a:buFont typeface="Arial" panose="020B0604020202020204" pitchFamily="34" charset="0"/>
              <a:buChar char="•"/>
            </a:pPr>
            <a:r>
              <a:rPr lang="en-ZA" sz="1600" dirty="0" smtClean="0">
                <a:solidFill>
                  <a:schemeClr val="accent6"/>
                </a:solidFill>
              </a:rPr>
              <a:t>Project </a:t>
            </a:r>
            <a:r>
              <a:rPr lang="en-ZA" sz="1600" dirty="0">
                <a:solidFill>
                  <a:schemeClr val="accent6"/>
                </a:solidFill>
              </a:rPr>
              <a:t>Management </a:t>
            </a:r>
          </a:p>
          <a:p>
            <a:pPr marL="811530" lvl="1" indent="-411480">
              <a:buFont typeface="Arial" panose="020B0604020202020204" pitchFamily="34" charset="0"/>
              <a:buChar char="•"/>
            </a:pPr>
            <a:r>
              <a:rPr lang="en-ZA" sz="1600" dirty="0">
                <a:solidFill>
                  <a:schemeClr val="accent6"/>
                </a:solidFill>
              </a:rPr>
              <a:t>Integrated Development Planning (IDP) for Governance in a Municipal Area </a:t>
            </a:r>
          </a:p>
          <a:p>
            <a:pPr marL="811530" lvl="1" indent="-411480">
              <a:buFont typeface="Arial" panose="020B0604020202020204" pitchFamily="34" charset="0"/>
              <a:buChar char="•"/>
            </a:pPr>
            <a:r>
              <a:rPr lang="en-ZA" sz="1600" dirty="0">
                <a:solidFill>
                  <a:schemeClr val="accent6"/>
                </a:solidFill>
              </a:rPr>
              <a:t>Exercise Leadership in a Councillor context, Apply Leadership Skills to Relationship Management </a:t>
            </a:r>
          </a:p>
          <a:p>
            <a:pPr marL="811530" lvl="1" indent="-411480">
              <a:buFont typeface="Arial" panose="020B0604020202020204" pitchFamily="34" charset="0"/>
              <a:buChar char="•"/>
            </a:pPr>
            <a:r>
              <a:rPr lang="en-ZA" sz="1600" dirty="0">
                <a:solidFill>
                  <a:schemeClr val="accent6"/>
                </a:solidFill>
              </a:rPr>
              <a:t>Chairing of Disciplinary Hearing and prosecuting</a:t>
            </a:r>
          </a:p>
          <a:p>
            <a:pPr marL="811530" lvl="1" indent="-411480">
              <a:buFont typeface="Arial" panose="020B0604020202020204" pitchFamily="34" charset="0"/>
              <a:buChar char="•"/>
            </a:pPr>
            <a:r>
              <a:rPr lang="en-ZA" sz="1600" dirty="0">
                <a:solidFill>
                  <a:schemeClr val="accent6"/>
                </a:solidFill>
              </a:rPr>
              <a:t>Training on councillors (Dr Ruth &amp; Ngaka) on Municipal Leaders’ Media and Stakeholder Programme </a:t>
            </a:r>
          </a:p>
          <a:p>
            <a:pPr marL="811530" lvl="1" indent="-411480">
              <a:buFont typeface="Arial" panose="020B0604020202020204" pitchFamily="34" charset="0"/>
              <a:buChar char="•"/>
            </a:pPr>
            <a:endParaRPr lang="en-ZA" sz="1400" b="1" dirty="0" smtClean="0">
              <a:solidFill>
                <a:schemeClr val="accent6"/>
              </a:solidFill>
            </a:endParaRPr>
          </a:p>
          <a:p>
            <a:pPr marL="400050" lvl="1" indent="0">
              <a:buNone/>
            </a:pPr>
            <a:endParaRPr lang="en-ZA" sz="1400" dirty="0">
              <a:solidFill>
                <a:schemeClr val="accent6"/>
              </a:solidFill>
            </a:endParaRPr>
          </a:p>
          <a:p>
            <a:pPr marL="411480" indent="-411480">
              <a:buFont typeface="Arial" panose="020B0604020202020204" pitchFamily="34" charset="0"/>
              <a:buChar char="•"/>
            </a:pPr>
            <a:endParaRPr lang="en-ZA" sz="2400" dirty="0"/>
          </a:p>
          <a:p>
            <a:endParaRPr lang="en-ZA" sz="2400" dirty="0"/>
          </a:p>
        </p:txBody>
      </p:sp>
      <p:graphicFrame>
        <p:nvGraphicFramePr>
          <p:cNvPr id="5" name="Content Placeholder 3"/>
          <p:cNvGraphicFramePr>
            <a:graphicFrameLocks/>
          </p:cNvGraphicFramePr>
          <p:nvPr>
            <p:extLst/>
          </p:nvPr>
        </p:nvGraphicFramePr>
        <p:xfrm>
          <a:off x="-528736" y="980728"/>
          <a:ext cx="5112568" cy="4855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9"/>
          <p:cNvSpPr>
            <a:spLocks noGrp="1"/>
          </p:cNvSpPr>
          <p:nvPr>
            <p:ph type="title"/>
          </p:nvPr>
        </p:nvSpPr>
        <p:spPr>
          <a:xfrm>
            <a:off x="1055440" y="116632"/>
            <a:ext cx="10030784" cy="341632"/>
          </a:xfrm>
        </p:spPr>
        <p:txBody>
          <a:bodyPr>
            <a:normAutofit/>
          </a:bodyPr>
          <a:lstStyle/>
          <a:p>
            <a:r>
              <a:rPr lang="en-ZA" sz="1800" b="1" dirty="0">
                <a:latin typeface="+mj-lt"/>
                <a:cs typeface="+mj-cs"/>
              </a:rPr>
              <a:t>KEY HIGHLIGHTS PER  MANDATE: CAPACITY BUILDING</a:t>
            </a:r>
          </a:p>
        </p:txBody>
      </p:sp>
    </p:spTree>
    <p:extLst>
      <p:ext uri="{BB962C8B-B14F-4D97-AF65-F5344CB8AC3E}">
        <p14:creationId xmlns:p14="http://schemas.microsoft.com/office/powerpoint/2010/main" val="3991672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528736" y="980728"/>
          <a:ext cx="5112568" cy="4855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9"/>
          <p:cNvSpPr>
            <a:spLocks noGrp="1"/>
          </p:cNvSpPr>
          <p:nvPr>
            <p:ph type="title"/>
          </p:nvPr>
        </p:nvSpPr>
        <p:spPr>
          <a:xfrm>
            <a:off x="1055440" y="116632"/>
            <a:ext cx="10030784" cy="341632"/>
          </a:xfrm>
        </p:spPr>
        <p:txBody>
          <a:bodyPr>
            <a:normAutofit/>
          </a:bodyPr>
          <a:lstStyle/>
          <a:p>
            <a:r>
              <a:rPr lang="en-ZA" sz="1800" b="1" dirty="0">
                <a:latin typeface="+mj-lt"/>
                <a:cs typeface="+mj-cs"/>
              </a:rPr>
              <a:t>KEY HIGHLIGHTS PER  MANDATE: CAPACITY BUILDING</a:t>
            </a:r>
          </a:p>
        </p:txBody>
      </p:sp>
      <p:sp>
        <p:nvSpPr>
          <p:cNvPr id="3" name="Rectangle 2"/>
          <p:cNvSpPr/>
          <p:nvPr/>
        </p:nvSpPr>
        <p:spPr>
          <a:xfrm>
            <a:off x="3935760" y="1277606"/>
            <a:ext cx="8064896" cy="5404172"/>
          </a:xfrm>
          <a:prstGeom prst="rect">
            <a:avLst/>
          </a:prstGeom>
        </p:spPr>
        <p:txBody>
          <a:bodyPr wrap="square">
            <a:spAutoFit/>
          </a:bodyPr>
          <a:lstStyle/>
          <a:p>
            <a:pPr marL="883158" marR="34290" indent="-342900" algn="just">
              <a:lnSpc>
                <a:spcPct val="107000"/>
              </a:lnSpc>
              <a:buFont typeface="Arial" panose="020B0604020202020204" pitchFamily="34" charset="0"/>
              <a:buChar char="•"/>
            </a:pPr>
            <a:r>
              <a:rPr lang="en-ZA" sz="2160" dirty="0">
                <a:solidFill>
                  <a:schemeClr val="accent6"/>
                </a:solidFill>
                <a:latin typeface="Calibri" panose="020F0502020204030204" pitchFamily="34" charset="0"/>
                <a:ea typeface="Calibri" panose="020F0502020204030204" pitchFamily="34" charset="0"/>
                <a:cs typeface="Calibri" panose="020F0502020204030204" pitchFamily="34" charset="0"/>
              </a:rPr>
              <a:t>Local Labour Forum Training:</a:t>
            </a:r>
            <a:r>
              <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rPr>
              <a:t>  SALGA continues to provide </a:t>
            </a:r>
            <a:r>
              <a:rPr lang="en-ZA" sz="2160" dirty="0" smtClean="0">
                <a:solidFill>
                  <a:schemeClr val="accent6"/>
                </a:solidFill>
                <a:latin typeface="Calibri" panose="020F0502020204030204" pitchFamily="34" charset="0"/>
                <a:ea typeface="Arial" panose="020B0604020202020204" pitchFamily="34" charset="0"/>
                <a:cs typeface="Calibri" panose="020F0502020204030204" pitchFamily="34" charset="0"/>
              </a:rPr>
              <a:t>support </a:t>
            </a:r>
            <a:r>
              <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rPr>
              <a:t>and capacity building interventions to LLF’s to ensure </a:t>
            </a:r>
            <a:r>
              <a:rPr lang="en-ZA" sz="2160" dirty="0" smtClean="0">
                <a:solidFill>
                  <a:schemeClr val="accent6"/>
                </a:solidFill>
                <a:latin typeface="Calibri" panose="020F0502020204030204" pitchFamily="34" charset="0"/>
                <a:ea typeface="Arial" panose="020B0604020202020204" pitchFamily="34" charset="0"/>
                <a:cs typeface="Calibri" panose="020F0502020204030204" pitchFamily="34" charset="0"/>
              </a:rPr>
              <a:t>functionality</a:t>
            </a:r>
          </a:p>
          <a:p>
            <a:pPr marL="540258" marR="34290" algn="just">
              <a:lnSpc>
                <a:spcPct val="107000"/>
              </a:lnSpc>
            </a:pPr>
            <a:endPar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endParaRPr>
          </a:p>
          <a:p>
            <a:pPr marL="883158" marR="34290" lvl="1" indent="-342900" algn="just">
              <a:lnSpc>
                <a:spcPct val="107000"/>
              </a:lnSpc>
              <a:buFont typeface="Arial" panose="020B0604020202020204" pitchFamily="34" charset="0"/>
              <a:buChar char="•"/>
            </a:pPr>
            <a:r>
              <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rPr>
              <a:t>Cascading Performance Management System: SALGA gave </a:t>
            </a:r>
            <a:r>
              <a:rPr lang="en-ZA" sz="2160" dirty="0" smtClean="0">
                <a:solidFill>
                  <a:schemeClr val="accent6"/>
                </a:solidFill>
                <a:latin typeface="Calibri" panose="020F0502020204030204" pitchFamily="34" charset="0"/>
                <a:ea typeface="Arial" panose="020B0604020202020204" pitchFamily="34" charset="0"/>
                <a:cs typeface="Calibri" panose="020F0502020204030204" pitchFamily="34" charset="0"/>
              </a:rPr>
              <a:t>capacity building and support </a:t>
            </a:r>
            <a:r>
              <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rPr>
              <a:t>to Dr </a:t>
            </a:r>
            <a:r>
              <a:rPr lang="en-ZA" sz="2160" dirty="0" smtClean="0">
                <a:solidFill>
                  <a:schemeClr val="accent6"/>
                </a:solidFill>
                <a:latin typeface="Calibri" panose="020F0502020204030204" pitchFamily="34" charset="0"/>
                <a:ea typeface="Arial" panose="020B0604020202020204" pitchFamily="34" charset="0"/>
                <a:cs typeface="Calibri" panose="020F0502020204030204" pitchFamily="34" charset="0"/>
              </a:rPr>
              <a:t>Kenneth </a:t>
            </a:r>
            <a:r>
              <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rPr>
              <a:t>Kaunda DM, </a:t>
            </a:r>
            <a:r>
              <a:rPr lang="en-ZA" sz="2160" b="1" dirty="0">
                <a:solidFill>
                  <a:schemeClr val="accent6"/>
                </a:solidFill>
                <a:latin typeface="Calibri" panose="020F0502020204030204" pitchFamily="34" charset="0"/>
                <a:ea typeface="Arial" panose="020B0604020202020204" pitchFamily="34" charset="0"/>
                <a:cs typeface="Calibri" panose="020F0502020204030204" pitchFamily="34" charset="0"/>
              </a:rPr>
              <a:t>City of Matlosana LM, </a:t>
            </a:r>
            <a:r>
              <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rPr>
              <a:t>Maquassi Hills LM and JB Marks LM on cascading PMS </a:t>
            </a:r>
          </a:p>
          <a:p>
            <a:pPr marL="540258" marR="34290" lvl="1" algn="just">
              <a:lnSpc>
                <a:spcPct val="107000"/>
              </a:lnSpc>
            </a:pPr>
            <a:r>
              <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rPr>
              <a:t> </a:t>
            </a:r>
          </a:p>
          <a:p>
            <a:pPr marL="883158" marR="34290" lvl="1" indent="-342900" algn="just">
              <a:lnSpc>
                <a:spcPct val="107000"/>
              </a:lnSpc>
              <a:buFont typeface="Arial" panose="020B0604020202020204" pitchFamily="34" charset="0"/>
              <a:buChar char="•"/>
            </a:pPr>
            <a:r>
              <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rPr>
              <a:t>Task Job Evaluation: SALGA continue capacitate  Municipalities in the  implementing TASK JE - Bojanala Platinum DM, Dr Ruth S. Mompati DM, </a:t>
            </a:r>
            <a:r>
              <a:rPr lang="en-ZA" sz="2160" b="1" dirty="0">
                <a:solidFill>
                  <a:schemeClr val="accent6"/>
                </a:solidFill>
                <a:latin typeface="Calibri" panose="020F0502020204030204" pitchFamily="34" charset="0"/>
                <a:ea typeface="Arial" panose="020B0604020202020204" pitchFamily="34" charset="0"/>
                <a:cs typeface="Calibri" panose="020F0502020204030204" pitchFamily="34" charset="0"/>
              </a:rPr>
              <a:t>Ngaka Modiri Molema DM</a:t>
            </a:r>
            <a:r>
              <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rPr>
              <a:t>, Lekwa Teemane LM, </a:t>
            </a:r>
            <a:r>
              <a:rPr lang="en-ZA" sz="2160" b="1" dirty="0">
                <a:solidFill>
                  <a:schemeClr val="accent6"/>
                </a:solidFill>
                <a:latin typeface="Calibri" panose="020F0502020204030204" pitchFamily="34" charset="0"/>
                <a:ea typeface="Arial" panose="020B0604020202020204" pitchFamily="34" charset="0"/>
                <a:cs typeface="Calibri" panose="020F0502020204030204" pitchFamily="34" charset="0"/>
              </a:rPr>
              <a:t>City of Motlosana LM, </a:t>
            </a:r>
            <a:r>
              <a:rPr lang="en-ZA" sz="2160" dirty="0">
                <a:solidFill>
                  <a:schemeClr val="accent6"/>
                </a:solidFill>
                <a:latin typeface="Calibri" panose="020F0502020204030204" pitchFamily="34" charset="0"/>
                <a:ea typeface="Arial" panose="020B0604020202020204" pitchFamily="34" charset="0"/>
                <a:cs typeface="Calibri" panose="020F0502020204030204" pitchFamily="34" charset="0"/>
              </a:rPr>
              <a:t>Madibeng LM, Kagisano-Molopo LM, Moses Kotane LM</a:t>
            </a:r>
          </a:p>
          <a:p>
            <a:pPr marL="548640" lvl="1"/>
            <a:endParaRPr lang="en-ZA" sz="2160" dirty="0">
              <a:solidFill>
                <a:schemeClr val="accent6"/>
              </a:solidFill>
            </a:endParaRPr>
          </a:p>
        </p:txBody>
      </p:sp>
    </p:spTree>
    <p:extLst>
      <p:ext uri="{BB962C8B-B14F-4D97-AF65-F5344CB8AC3E}">
        <p14:creationId xmlns:p14="http://schemas.microsoft.com/office/powerpoint/2010/main" val="8213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3"/>
          </p:nvPr>
        </p:nvSpPr>
        <p:spPr>
          <a:xfrm>
            <a:off x="4439712" y="1228134"/>
            <a:ext cx="7612664" cy="6676187"/>
          </a:xfrm>
        </p:spPr>
        <p:txBody>
          <a:bodyPr/>
          <a:lstStyle/>
          <a:p>
            <a:pPr algn="just" defTabSz="822960">
              <a:lnSpc>
                <a:spcPct val="107000"/>
              </a:lnSpc>
              <a:spcBef>
                <a:spcPts val="0"/>
              </a:spcBef>
              <a:spcAft>
                <a:spcPts val="720"/>
              </a:spcAft>
              <a:buFont typeface="Arial" panose="020B0604020202020204" pitchFamily="34" charset="0"/>
              <a:buChar char="•"/>
              <a:defRPr/>
            </a:pPr>
            <a:r>
              <a:rPr lang="en-ZA" sz="1800" dirty="0" smtClean="0">
                <a:solidFill>
                  <a:schemeClr val="accent6"/>
                </a:solidFill>
              </a:rPr>
              <a:t>Supported Ngaka and Dr KK Districts (</a:t>
            </a:r>
            <a:r>
              <a:rPr lang="en-ZA" sz="1800" dirty="0" smtClean="0">
                <a:solidFill>
                  <a:schemeClr val="accent6"/>
                </a:solidFill>
              </a:rPr>
              <a:t>Matlosana</a:t>
            </a:r>
            <a:r>
              <a:rPr lang="en-ZA" sz="1800" dirty="0" smtClean="0">
                <a:solidFill>
                  <a:schemeClr val="accent6"/>
                </a:solidFill>
              </a:rPr>
              <a:t>) on Covid19 directives and Regulations </a:t>
            </a:r>
          </a:p>
          <a:p>
            <a:pPr algn="just" defTabSz="822960">
              <a:lnSpc>
                <a:spcPct val="107000"/>
              </a:lnSpc>
              <a:spcBef>
                <a:spcPts val="0"/>
              </a:spcBef>
              <a:spcAft>
                <a:spcPts val="720"/>
              </a:spcAft>
              <a:buFont typeface="Arial" panose="020B0604020202020204" pitchFamily="34" charset="0"/>
              <a:buChar char="•"/>
              <a:defRPr/>
            </a:pPr>
            <a:r>
              <a:rPr lang="en-ZA" sz="1800" dirty="0" smtClean="0">
                <a:solidFill>
                  <a:schemeClr val="accent6"/>
                </a:solidFill>
              </a:rPr>
              <a:t>SALGA </a:t>
            </a:r>
            <a:r>
              <a:rPr lang="en-ZA" sz="1800" dirty="0">
                <a:solidFill>
                  <a:schemeClr val="accent6"/>
                </a:solidFill>
              </a:rPr>
              <a:t>continues to provide support to municipalities through the Provincial Ward Committee Coordinators Forum to ensure functionality of Ward Committees.</a:t>
            </a:r>
          </a:p>
          <a:p>
            <a:pPr algn="just" defTabSz="822960">
              <a:lnSpc>
                <a:spcPct val="107000"/>
              </a:lnSpc>
              <a:spcBef>
                <a:spcPts val="0"/>
              </a:spcBef>
              <a:spcAft>
                <a:spcPts val="720"/>
              </a:spcAft>
              <a:buFont typeface="Arial" panose="020B0604020202020204" pitchFamily="34" charset="0"/>
              <a:buChar char="•"/>
              <a:defRPr/>
            </a:pPr>
            <a:r>
              <a:rPr lang="en-ZA" sz="1800" dirty="0" smtClean="0">
                <a:solidFill>
                  <a:prstClr val="black"/>
                </a:solidFill>
              </a:rPr>
              <a:t>Supported and advised municipalities by participating in recruitment panels of senior managers</a:t>
            </a:r>
          </a:p>
          <a:p>
            <a:pPr marL="411480" indent="-411480" defTabSz="548640"/>
            <a:r>
              <a:rPr lang="en-ZA" sz="1800" b="1" dirty="0">
                <a:solidFill>
                  <a:prstClr val="black"/>
                </a:solidFill>
              </a:rPr>
              <a:t>Supported Ngaka Modiri Molema District and the LMs in order to rationalise and regularise the relationship between Water Service Authority (WSAs) (District Municipalities) and Water Service Providers (WSPs). </a:t>
            </a:r>
          </a:p>
          <a:p>
            <a:pPr marL="411480" indent="-411480" defTabSz="548640"/>
            <a:r>
              <a:rPr lang="en-ZA" sz="1800" dirty="0">
                <a:solidFill>
                  <a:prstClr val="black"/>
                </a:solidFill>
              </a:rPr>
              <a:t>A call to apply for Energy Efficiency and Demand Side Management (EEDSM) grant was distributed to municipalities which resulted in four municipalities (Mafikeng, Mamusa, </a:t>
            </a:r>
            <a:r>
              <a:rPr lang="en-ZA" sz="1800" b="1" dirty="0">
                <a:solidFill>
                  <a:prstClr val="black"/>
                </a:solidFill>
              </a:rPr>
              <a:t>City of Matlosana </a:t>
            </a:r>
            <a:r>
              <a:rPr lang="en-ZA" sz="1800" dirty="0">
                <a:solidFill>
                  <a:prstClr val="black"/>
                </a:solidFill>
              </a:rPr>
              <a:t>&amp; Lekwa Teemane) to continue receiving allocation amounting to R14m in 2019/20</a:t>
            </a:r>
            <a:r>
              <a:rPr lang="en-ZA" sz="1800" dirty="0" smtClean="0">
                <a:solidFill>
                  <a:prstClr val="black"/>
                </a:solidFill>
              </a:rPr>
              <a:t>.</a:t>
            </a:r>
            <a:endParaRPr lang="en-ZA" sz="1800" dirty="0">
              <a:solidFill>
                <a:prstClr val="black"/>
              </a:solidFill>
            </a:endParaRPr>
          </a:p>
          <a:p>
            <a:pPr marL="411480" indent="-411480" defTabSz="548640"/>
            <a:endParaRPr lang="en-ZA" sz="1800" dirty="0">
              <a:solidFill>
                <a:prstClr val="black"/>
              </a:solidFill>
            </a:endParaRPr>
          </a:p>
          <a:p>
            <a:pPr algn="just" defTabSz="822960">
              <a:lnSpc>
                <a:spcPct val="107000"/>
              </a:lnSpc>
              <a:spcBef>
                <a:spcPts val="0"/>
              </a:spcBef>
              <a:spcAft>
                <a:spcPts val="720"/>
              </a:spcAft>
              <a:buFont typeface="Arial" panose="020B0604020202020204" pitchFamily="34" charset="0"/>
              <a:buChar char="•"/>
              <a:defRPr/>
            </a:pPr>
            <a:endParaRPr lang="en-US" sz="2000" dirty="0" smtClean="0">
              <a:solidFill>
                <a:prstClr val="black"/>
              </a:solidFill>
            </a:endParaRPr>
          </a:p>
          <a:p>
            <a:pPr algn="just" defTabSz="822960">
              <a:lnSpc>
                <a:spcPct val="107000"/>
              </a:lnSpc>
              <a:spcBef>
                <a:spcPts val="0"/>
              </a:spcBef>
              <a:spcAft>
                <a:spcPts val="720"/>
              </a:spcAft>
              <a:defRPr/>
            </a:pPr>
            <a:endParaRPr lang="en-US" sz="1800" dirty="0">
              <a:solidFill>
                <a:prstClr val="black"/>
              </a:solidFill>
            </a:endParaRPr>
          </a:p>
          <a:p>
            <a:endParaRPr lang="en-ZA" dirty="0"/>
          </a:p>
        </p:txBody>
      </p:sp>
      <p:graphicFrame>
        <p:nvGraphicFramePr>
          <p:cNvPr id="5" name="Content Placeholder 3"/>
          <p:cNvGraphicFramePr>
            <a:graphicFrameLocks/>
          </p:cNvGraphicFramePr>
          <p:nvPr>
            <p:extLst/>
          </p:nvPr>
        </p:nvGraphicFramePr>
        <p:xfrm>
          <a:off x="-672752" y="791189"/>
          <a:ext cx="5823066" cy="5049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9"/>
          <p:cNvSpPr>
            <a:spLocks noGrp="1"/>
          </p:cNvSpPr>
          <p:nvPr>
            <p:ph type="title"/>
          </p:nvPr>
        </p:nvSpPr>
        <p:spPr>
          <a:xfrm>
            <a:off x="1080608" y="434016"/>
            <a:ext cx="10030784" cy="683264"/>
          </a:xfrm>
        </p:spPr>
        <p:txBody>
          <a:bodyPr>
            <a:normAutofit/>
          </a:bodyPr>
          <a:lstStyle/>
          <a:p>
            <a:r>
              <a:rPr lang="en-ZA" sz="1800" b="1" dirty="0">
                <a:latin typeface="+mj-lt"/>
                <a:cs typeface="+mj-cs"/>
              </a:rPr>
              <a:t>KEY HIGHLIGHTS PER  MANDATE: SUPPORT AND ADVICE</a:t>
            </a:r>
            <a:br>
              <a:rPr lang="en-ZA" sz="1800" b="1" dirty="0">
                <a:latin typeface="+mj-lt"/>
                <a:cs typeface="+mj-cs"/>
              </a:rPr>
            </a:br>
            <a:endParaRPr lang="en-ZA" sz="1800" b="1" dirty="0">
              <a:latin typeface="+mj-lt"/>
              <a:cs typeface="+mj-cs"/>
            </a:endParaRPr>
          </a:p>
        </p:txBody>
      </p:sp>
    </p:spTree>
    <p:extLst>
      <p:ext uri="{BB962C8B-B14F-4D97-AF65-F5344CB8AC3E}">
        <p14:creationId xmlns:p14="http://schemas.microsoft.com/office/powerpoint/2010/main" val="3545739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3"/>
          </p:nvPr>
        </p:nvSpPr>
        <p:spPr>
          <a:xfrm>
            <a:off x="4655840" y="1234277"/>
            <a:ext cx="7344816" cy="6279219"/>
          </a:xfrm>
        </p:spPr>
        <p:txBody>
          <a:bodyPr/>
          <a:lstStyle/>
          <a:p>
            <a:pPr marL="411480" indent="-411480" defTabSz="548640"/>
            <a:r>
              <a:rPr lang="en-ZA" sz="1800" dirty="0" smtClean="0">
                <a:solidFill>
                  <a:schemeClr val="accent6"/>
                </a:solidFill>
              </a:rPr>
              <a:t>SALGA </a:t>
            </a:r>
            <a:r>
              <a:rPr lang="en-ZA" sz="1800" dirty="0">
                <a:solidFill>
                  <a:schemeClr val="accent6"/>
                </a:solidFill>
              </a:rPr>
              <a:t>conducted a work session on the SSEG (Small-Scale Embedded Generators)  with Madibeng and </a:t>
            </a:r>
            <a:r>
              <a:rPr lang="en-ZA" sz="1800" b="1" dirty="0">
                <a:solidFill>
                  <a:schemeClr val="accent6"/>
                </a:solidFill>
              </a:rPr>
              <a:t>City of Matlosana </a:t>
            </a:r>
            <a:r>
              <a:rPr lang="en-ZA" sz="1800" dirty="0">
                <a:solidFill>
                  <a:schemeClr val="accent6"/>
                </a:solidFill>
              </a:rPr>
              <a:t>to prepare them to lodge their applications as and when the call for applications opens</a:t>
            </a:r>
            <a:r>
              <a:rPr lang="en-ZA" sz="1800" dirty="0" smtClean="0">
                <a:solidFill>
                  <a:schemeClr val="accent6"/>
                </a:solidFill>
              </a:rPr>
              <a:t>.</a:t>
            </a:r>
          </a:p>
          <a:p>
            <a:pPr marL="0" indent="0" defTabSz="548640">
              <a:buNone/>
            </a:pPr>
            <a:endParaRPr lang="en-ZA" sz="2000" dirty="0">
              <a:solidFill>
                <a:schemeClr val="accent6"/>
              </a:solidFill>
            </a:endParaRPr>
          </a:p>
          <a:p>
            <a:pPr marL="411480" indent="-411480" defTabSz="548640"/>
            <a:r>
              <a:rPr lang="en-ZA" sz="1800" dirty="0" smtClean="0">
                <a:solidFill>
                  <a:schemeClr val="accent6"/>
                </a:solidFill>
              </a:rPr>
              <a:t>SALGA </a:t>
            </a:r>
            <a:r>
              <a:rPr lang="en-ZA" sz="1800" dirty="0">
                <a:solidFill>
                  <a:schemeClr val="accent6"/>
                </a:solidFill>
              </a:rPr>
              <a:t>appointed a PSP to assist municipalities with feasibility study on landfill gas to energy and green waste composting in 4 secondary municipalities (Madibeng, </a:t>
            </a:r>
            <a:r>
              <a:rPr lang="en-ZA" sz="1800" b="1" dirty="0">
                <a:solidFill>
                  <a:schemeClr val="accent6"/>
                </a:solidFill>
              </a:rPr>
              <a:t>City of Matlosana</a:t>
            </a:r>
            <a:r>
              <a:rPr lang="en-ZA" sz="1800" dirty="0">
                <a:solidFill>
                  <a:schemeClr val="accent6"/>
                </a:solidFill>
              </a:rPr>
              <a:t>, Rustenburg and JB Marks LMs</a:t>
            </a:r>
            <a:r>
              <a:rPr lang="en-ZA" sz="1800" dirty="0" smtClean="0">
                <a:solidFill>
                  <a:schemeClr val="accent6"/>
                </a:solidFill>
              </a:rPr>
              <a:t>)</a:t>
            </a:r>
          </a:p>
          <a:p>
            <a:pPr marL="411480" indent="-411480" defTabSz="548640"/>
            <a:endParaRPr lang="en-ZA" sz="1800" dirty="0" smtClean="0">
              <a:solidFill>
                <a:schemeClr val="accent6"/>
              </a:solidFill>
            </a:endParaRPr>
          </a:p>
          <a:p>
            <a:pPr marL="411480" indent="-411480" defTabSz="548640"/>
            <a:r>
              <a:rPr lang="en-ZA" sz="1800" dirty="0" smtClean="0">
                <a:solidFill>
                  <a:schemeClr val="accent6"/>
                </a:solidFill>
              </a:rPr>
              <a:t>SALGA </a:t>
            </a:r>
            <a:r>
              <a:rPr lang="en-ZA" sz="1800" dirty="0">
                <a:solidFill>
                  <a:schemeClr val="accent6"/>
                </a:solidFill>
              </a:rPr>
              <a:t>through MASP continues to support municipalities by participating in Audit Committee Meetings, review of </a:t>
            </a:r>
            <a:r>
              <a:rPr lang="en-ZA" sz="1800" b="1" dirty="0">
                <a:solidFill>
                  <a:schemeClr val="accent6"/>
                </a:solidFill>
              </a:rPr>
              <a:t>PAAP’s</a:t>
            </a:r>
            <a:r>
              <a:rPr lang="en-ZA" sz="1800" dirty="0">
                <a:solidFill>
                  <a:schemeClr val="accent6"/>
                </a:solidFill>
              </a:rPr>
              <a:t>, as well as capacitating internal audit </a:t>
            </a:r>
            <a:r>
              <a:rPr lang="en-ZA" sz="1800" dirty="0" smtClean="0">
                <a:solidFill>
                  <a:schemeClr val="accent6"/>
                </a:solidFill>
              </a:rPr>
              <a:t>units</a:t>
            </a:r>
          </a:p>
          <a:p>
            <a:pPr marL="411480" indent="-411480" defTabSz="548640"/>
            <a:endParaRPr lang="en-ZA" sz="1800" dirty="0">
              <a:solidFill>
                <a:schemeClr val="accent6"/>
              </a:solidFill>
            </a:endParaRPr>
          </a:p>
          <a:p>
            <a:pPr marL="411480" indent="-411480" defTabSz="548640"/>
            <a:endParaRPr lang="en-ZA" sz="1800" dirty="0" smtClean="0">
              <a:solidFill>
                <a:schemeClr val="accent6"/>
              </a:solidFill>
            </a:endParaRPr>
          </a:p>
          <a:p>
            <a:pPr marL="411480" indent="-411480" defTabSz="548640"/>
            <a:endParaRPr lang="en-ZA" sz="1800" dirty="0">
              <a:solidFill>
                <a:schemeClr val="accent6"/>
              </a:solidFill>
            </a:endParaRPr>
          </a:p>
          <a:p>
            <a:pPr algn="just" defTabSz="822960">
              <a:lnSpc>
                <a:spcPct val="107000"/>
              </a:lnSpc>
              <a:spcBef>
                <a:spcPts val="0"/>
              </a:spcBef>
              <a:spcAft>
                <a:spcPts val="720"/>
              </a:spcAft>
              <a:buFont typeface="Arial" panose="020B0604020202020204" pitchFamily="34" charset="0"/>
              <a:buChar char="•"/>
              <a:defRPr/>
            </a:pPr>
            <a:endParaRPr lang="en-US" sz="2160" dirty="0">
              <a:solidFill>
                <a:prstClr val="black"/>
              </a:solidFill>
            </a:endParaRPr>
          </a:p>
          <a:p>
            <a:pPr algn="just" defTabSz="822960">
              <a:lnSpc>
                <a:spcPct val="107000"/>
              </a:lnSpc>
              <a:spcBef>
                <a:spcPts val="0"/>
              </a:spcBef>
              <a:spcAft>
                <a:spcPts val="720"/>
              </a:spcAft>
              <a:defRPr/>
            </a:pPr>
            <a:endParaRPr lang="en-US" sz="1800" dirty="0">
              <a:solidFill>
                <a:prstClr val="black"/>
              </a:solidFill>
            </a:endParaRPr>
          </a:p>
          <a:p>
            <a:endParaRPr lang="en-ZA" dirty="0"/>
          </a:p>
        </p:txBody>
      </p:sp>
      <p:graphicFrame>
        <p:nvGraphicFramePr>
          <p:cNvPr id="5" name="Content Placeholder 3"/>
          <p:cNvGraphicFramePr>
            <a:graphicFrameLocks/>
          </p:cNvGraphicFramePr>
          <p:nvPr>
            <p:extLst>
              <p:ext uri="{D42A27DB-BD31-4B8C-83A1-F6EECF244321}">
                <p14:modId xmlns:p14="http://schemas.microsoft.com/office/powerpoint/2010/main" val="2706279478"/>
              </p:ext>
            </p:extLst>
          </p:nvPr>
        </p:nvGraphicFramePr>
        <p:xfrm>
          <a:off x="-650796" y="683274"/>
          <a:ext cx="5823066" cy="5049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9"/>
          <p:cNvSpPr>
            <a:spLocks noGrp="1"/>
          </p:cNvSpPr>
          <p:nvPr>
            <p:ph type="title"/>
          </p:nvPr>
        </p:nvSpPr>
        <p:spPr>
          <a:xfrm>
            <a:off x="1080608" y="424077"/>
            <a:ext cx="10030784" cy="683264"/>
          </a:xfrm>
        </p:spPr>
        <p:txBody>
          <a:bodyPr/>
          <a:lstStyle/>
          <a:p>
            <a:r>
              <a:rPr lang="en-ZA" sz="1800" b="1" dirty="0">
                <a:latin typeface="+mj-lt"/>
                <a:cs typeface="+mj-cs"/>
              </a:rPr>
              <a:t>KEY HIGHLIGHTS PER  MANDATE: SUPPORT AND ADVICE</a:t>
            </a:r>
            <a:r>
              <a:rPr lang="en-ZA" dirty="0" smtClean="0">
                <a:solidFill>
                  <a:schemeClr val="accent6"/>
                </a:solidFill>
              </a:rPr>
              <a:t/>
            </a:r>
            <a:br>
              <a:rPr lang="en-ZA" dirty="0" smtClean="0">
                <a:solidFill>
                  <a:schemeClr val="accent6"/>
                </a:solidFill>
              </a:rPr>
            </a:br>
            <a:endParaRPr lang="en-ZA" dirty="0">
              <a:solidFill>
                <a:schemeClr val="accent6"/>
              </a:solidFill>
            </a:endParaRPr>
          </a:p>
        </p:txBody>
      </p:sp>
    </p:spTree>
    <p:extLst>
      <p:ext uri="{BB962C8B-B14F-4D97-AF65-F5344CB8AC3E}">
        <p14:creationId xmlns:p14="http://schemas.microsoft.com/office/powerpoint/2010/main" val="1484673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672752" y="765709"/>
          <a:ext cx="5823066" cy="5049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9"/>
          <p:cNvSpPr>
            <a:spLocks noGrp="1"/>
          </p:cNvSpPr>
          <p:nvPr>
            <p:ph type="title"/>
          </p:nvPr>
        </p:nvSpPr>
        <p:spPr>
          <a:xfrm>
            <a:off x="1080608" y="424077"/>
            <a:ext cx="10030784" cy="683264"/>
          </a:xfrm>
        </p:spPr>
        <p:txBody>
          <a:bodyPr/>
          <a:lstStyle/>
          <a:p>
            <a:r>
              <a:rPr lang="en-ZA" sz="1800" b="1" dirty="0">
                <a:latin typeface="+mj-lt"/>
                <a:cs typeface="+mj-cs"/>
              </a:rPr>
              <a:t>KEY HIGHLIGHTS PER  MANDATE: SUPPORT AND ADVICE</a:t>
            </a:r>
            <a:r>
              <a:rPr lang="en-ZA" dirty="0" smtClean="0">
                <a:solidFill>
                  <a:schemeClr val="accent6"/>
                </a:solidFill>
              </a:rPr>
              <a:t/>
            </a:r>
            <a:br>
              <a:rPr lang="en-ZA" dirty="0" smtClean="0">
                <a:solidFill>
                  <a:schemeClr val="accent6"/>
                </a:solidFill>
              </a:rPr>
            </a:br>
            <a:endParaRPr lang="en-ZA" dirty="0">
              <a:solidFill>
                <a:schemeClr val="accent6"/>
              </a:solidFill>
            </a:endParaRPr>
          </a:p>
        </p:txBody>
      </p:sp>
      <p:sp>
        <p:nvSpPr>
          <p:cNvPr id="7" name="Rectangle 6"/>
          <p:cNvSpPr/>
          <p:nvPr/>
        </p:nvSpPr>
        <p:spPr>
          <a:xfrm>
            <a:off x="4439816" y="748215"/>
            <a:ext cx="7632848" cy="6652462"/>
          </a:xfrm>
          <a:prstGeom prst="rect">
            <a:avLst/>
          </a:prstGeom>
        </p:spPr>
        <p:txBody>
          <a:bodyPr wrap="square">
            <a:spAutoFit/>
          </a:bodyPr>
          <a:lstStyle/>
          <a:p>
            <a:pPr marL="342900" indent="-342900" algn="just">
              <a:lnSpc>
                <a:spcPct val="107000"/>
              </a:lnSpc>
              <a:buFont typeface="Arial" panose="020B0604020202020204" pitchFamily="34" charset="0"/>
              <a:buChar char="•"/>
            </a:pPr>
            <a:r>
              <a:rPr lang="en-ZA" sz="2160" dirty="0">
                <a:solidFill>
                  <a:schemeClr val="accent6"/>
                </a:solidFill>
                <a:latin typeface="Calibri" panose="020F0502020204030204" pitchFamily="34" charset="0"/>
                <a:ea typeface="Calibri" panose="020F0502020204030204" pitchFamily="34" charset="0"/>
                <a:cs typeface="Calibri" panose="020F0502020204030204" pitchFamily="34" charset="0"/>
              </a:rPr>
              <a:t>Department Small Business Development (DSBD), Department of Cooperative Governance and Traditional Affairs (CoGTA), and SALGA developed National Red Tape Reduction Guidelines (NRTRG) for reducing red tape for the benefit of small businesses at local government </a:t>
            </a:r>
            <a:r>
              <a:rPr lang="en-ZA" sz="2160" dirty="0" smtClean="0">
                <a:solidFill>
                  <a:schemeClr val="accent6"/>
                </a:solidFill>
                <a:latin typeface="Calibri" panose="020F0502020204030204" pitchFamily="34" charset="0"/>
                <a:ea typeface="Calibri" panose="020F0502020204030204" pitchFamily="34" charset="0"/>
                <a:cs typeface="Calibri" panose="020F0502020204030204" pitchFamily="34" charset="0"/>
              </a:rPr>
              <a:t>level</a:t>
            </a:r>
          </a:p>
          <a:p>
            <a:pPr marL="342900" indent="-342900" algn="just">
              <a:lnSpc>
                <a:spcPct val="107000"/>
              </a:lnSpc>
              <a:buFont typeface="Arial" panose="020B0604020202020204" pitchFamily="34" charset="0"/>
              <a:buChar char="•"/>
            </a:pPr>
            <a:endParaRPr lang="en-ZA" sz="216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buFont typeface="Arial" panose="020B0604020202020204" pitchFamily="34" charset="0"/>
              <a:buChar char="•"/>
            </a:pPr>
            <a:r>
              <a:rPr lang="en-ZA" sz="216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Supporting </a:t>
            </a:r>
            <a:r>
              <a:rPr lang="en-ZA" sz="216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Ngaka Modiri Molema </a:t>
            </a:r>
            <a:r>
              <a:rPr lang="en-ZA" sz="216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in the Development of District Economic Recovery Plan including </a:t>
            </a:r>
          </a:p>
          <a:p>
            <a:pPr marL="342900" indent="-342900" algn="just">
              <a:lnSpc>
                <a:spcPct val="107000"/>
              </a:lnSpc>
              <a:buFont typeface="Arial" panose="020B0604020202020204" pitchFamily="34" charset="0"/>
              <a:buChar char="•"/>
            </a:pPr>
            <a:endParaRPr lang="en-ZA" sz="216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ZA" sz="216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SALGA </a:t>
            </a:r>
            <a:r>
              <a:rPr lang="en-ZA" sz="216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continues to support </a:t>
            </a:r>
            <a:r>
              <a:rPr lang="en-ZA" sz="216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City of Matlosana,</a:t>
            </a:r>
            <a:r>
              <a:rPr lang="en-ZA" sz="216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Madibeng and Moretele through the </a:t>
            </a:r>
            <a:r>
              <a:rPr lang="en-ZA" sz="216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Small Town Regeneration Programme </a:t>
            </a:r>
            <a:r>
              <a:rPr lang="en-ZA" sz="216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to resuscitate economic development</a:t>
            </a:r>
            <a:r>
              <a:rPr lang="en-ZA" sz="216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lnSpc>
                <a:spcPct val="107000"/>
              </a:lnSpc>
              <a:buFont typeface="Arial" panose="020B0604020202020204" pitchFamily="34" charset="0"/>
              <a:buChar char="•"/>
            </a:pPr>
            <a:endParaRPr lang="en-ZA" sz="216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ZA" sz="216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Best practices in water O&amp;M: Best Practices in water operations and maintenance knowledge sharing and management of water losses in partnership with WSSA and other private companies</a:t>
            </a:r>
          </a:p>
          <a:p>
            <a:pPr marL="342900" indent="-342900" algn="just">
              <a:lnSpc>
                <a:spcPct val="107000"/>
              </a:lnSpc>
              <a:buFont typeface="Arial" panose="020B0604020202020204" pitchFamily="34" charset="0"/>
              <a:buChar char="•"/>
            </a:pPr>
            <a:endParaRPr lang="en-ZA" sz="216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566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3"/>
          </p:nvPr>
        </p:nvSpPr>
        <p:spPr>
          <a:xfrm>
            <a:off x="4181061" y="1052736"/>
            <a:ext cx="7987545" cy="5613845"/>
          </a:xfrm>
        </p:spPr>
        <p:txBody>
          <a:bodyPr/>
          <a:lstStyle/>
          <a:p>
            <a:pPr marL="411480" indent="-411480">
              <a:buFont typeface="Arial" panose="020B0604020202020204" pitchFamily="34" charset="0"/>
              <a:buChar char="•"/>
            </a:pPr>
            <a:endParaRPr lang="en-ZA" sz="2000" dirty="0" smtClean="0">
              <a:solidFill>
                <a:schemeClr val="accent6"/>
              </a:solidFill>
            </a:endParaRPr>
          </a:p>
          <a:p>
            <a:pPr marL="411480" indent="-411480">
              <a:buFont typeface="Arial" panose="020B0604020202020204" pitchFamily="34" charset="0"/>
              <a:buChar char="•"/>
            </a:pPr>
            <a:r>
              <a:rPr lang="en-ZA" sz="2000" dirty="0" smtClean="0">
                <a:solidFill>
                  <a:schemeClr val="accent6"/>
                </a:solidFill>
              </a:rPr>
              <a:t> </a:t>
            </a:r>
            <a:r>
              <a:rPr lang="en-ZA" sz="2000" dirty="0">
                <a:solidFill>
                  <a:schemeClr val="accent6"/>
                </a:solidFill>
              </a:rPr>
              <a:t>Convened benchmarking and knowledge sharing working session on revenue management using smart technologies.</a:t>
            </a:r>
          </a:p>
          <a:p>
            <a:endParaRPr lang="en-ZA" sz="2000" dirty="0">
              <a:solidFill>
                <a:schemeClr val="accent6"/>
              </a:solidFill>
            </a:endParaRPr>
          </a:p>
          <a:p>
            <a:pPr marL="411480" indent="-411480">
              <a:buFont typeface="Arial" panose="020B0604020202020204" pitchFamily="34" charset="0"/>
              <a:buChar char="•"/>
            </a:pPr>
            <a:r>
              <a:rPr lang="en-ZA" sz="2000" dirty="0">
                <a:solidFill>
                  <a:schemeClr val="accent6"/>
                </a:solidFill>
              </a:rPr>
              <a:t>Facilitating learning session on revenue management (SALGA and Emfuleni LM in Gauteng with municipalities from NW</a:t>
            </a:r>
            <a:r>
              <a:rPr lang="en-ZA" sz="2000" dirty="0" smtClean="0">
                <a:solidFill>
                  <a:schemeClr val="accent6"/>
                </a:solidFill>
              </a:rPr>
              <a:t>)</a:t>
            </a:r>
          </a:p>
          <a:p>
            <a:pPr marL="0" indent="0">
              <a:buNone/>
            </a:pPr>
            <a:endParaRPr lang="en-ZA" sz="2000" dirty="0" smtClean="0">
              <a:solidFill>
                <a:schemeClr val="accent6"/>
              </a:solidFill>
            </a:endParaRPr>
          </a:p>
          <a:p>
            <a:pPr marL="411480" indent="-411480">
              <a:buFont typeface="Arial" panose="020B0604020202020204" pitchFamily="34" charset="0"/>
              <a:buChar char="•"/>
            </a:pPr>
            <a:r>
              <a:rPr lang="en-ZA" sz="2000" dirty="0">
                <a:solidFill>
                  <a:schemeClr val="accent6"/>
                </a:solidFill>
              </a:rPr>
              <a:t>SALGA in collaboration with Department of Local Government convenes a Revenue Management forum to specifically deal with revenue challenges and enhancement strategies. Platform is also used for sharing best practices.</a:t>
            </a:r>
          </a:p>
          <a:p>
            <a:pPr marL="411480" indent="-411480">
              <a:buFont typeface="Arial" panose="020B0604020202020204" pitchFamily="34" charset="0"/>
              <a:buChar char="•"/>
            </a:pPr>
            <a:endParaRPr lang="en-ZA" sz="2400" dirty="0">
              <a:solidFill>
                <a:schemeClr val="accent6"/>
              </a:solidFill>
            </a:endParaRPr>
          </a:p>
          <a:p>
            <a:pPr marL="411480" indent="-411480">
              <a:buFont typeface="Arial" panose="020B0604020202020204" pitchFamily="34" charset="0"/>
              <a:buChar char="•"/>
            </a:pPr>
            <a:endParaRPr lang="en-ZA" sz="2400" dirty="0"/>
          </a:p>
          <a:p>
            <a:endParaRPr lang="en-ZA" sz="2400" dirty="0"/>
          </a:p>
          <a:p>
            <a:pPr marL="411480" indent="-411480">
              <a:buFont typeface="Arial" panose="020B0604020202020204" pitchFamily="34" charset="0"/>
              <a:buChar char="•"/>
            </a:pPr>
            <a:endParaRPr lang="en-ZA" dirty="0"/>
          </a:p>
        </p:txBody>
      </p:sp>
      <p:graphicFrame>
        <p:nvGraphicFramePr>
          <p:cNvPr id="5" name="Content Placeholder 3"/>
          <p:cNvGraphicFramePr>
            <a:graphicFrameLocks noGrp="1"/>
          </p:cNvGraphicFramePr>
          <p:nvPr>
            <p:ph sz="half" idx="2"/>
            <p:extLst/>
          </p:nvPr>
        </p:nvGraphicFramePr>
        <p:xfrm>
          <a:off x="-240704" y="1268760"/>
          <a:ext cx="4773930"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9"/>
          <p:cNvSpPr>
            <a:spLocks noGrp="1"/>
          </p:cNvSpPr>
          <p:nvPr>
            <p:ph type="title"/>
          </p:nvPr>
        </p:nvSpPr>
        <p:spPr>
          <a:xfrm>
            <a:off x="1080608" y="424077"/>
            <a:ext cx="10030784" cy="341632"/>
          </a:xfrm>
        </p:spPr>
        <p:txBody>
          <a:bodyPr>
            <a:normAutofit/>
          </a:bodyPr>
          <a:lstStyle/>
          <a:p>
            <a:r>
              <a:rPr lang="en-ZA" sz="1800" b="1" dirty="0">
                <a:latin typeface="+mj-lt"/>
                <a:cs typeface="+mj-cs"/>
              </a:rPr>
              <a:t>KEY HIGHLIGHTS PER  MANDATE: KNOWLEDGE &amp; INFORMATION SHARING</a:t>
            </a:r>
          </a:p>
        </p:txBody>
      </p:sp>
    </p:spTree>
    <p:extLst>
      <p:ext uri="{BB962C8B-B14F-4D97-AF65-F5344CB8AC3E}">
        <p14:creationId xmlns:p14="http://schemas.microsoft.com/office/powerpoint/2010/main" val="387286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p:cNvGraphicFramePr>
          <p:nvPr>
            <p:extLst>
              <p:ext uri="{D42A27DB-BD31-4B8C-83A1-F6EECF244321}">
                <p14:modId xmlns:p14="http://schemas.microsoft.com/office/powerpoint/2010/main" val="1505189339"/>
              </p:ext>
            </p:extLst>
          </p:nvPr>
        </p:nvGraphicFramePr>
        <p:xfrm>
          <a:off x="335280" y="797118"/>
          <a:ext cx="4663440"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9"/>
          <p:cNvSpPr>
            <a:spLocks noGrp="1"/>
          </p:cNvSpPr>
          <p:nvPr>
            <p:ph type="title"/>
          </p:nvPr>
        </p:nvSpPr>
        <p:spPr>
          <a:xfrm>
            <a:off x="1080608" y="424077"/>
            <a:ext cx="10030784" cy="683264"/>
          </a:xfrm>
        </p:spPr>
        <p:txBody>
          <a:bodyPr>
            <a:normAutofit/>
          </a:bodyPr>
          <a:lstStyle/>
          <a:p>
            <a:r>
              <a:rPr lang="en-ZA" sz="1800" b="1" dirty="0">
                <a:latin typeface="+mj-lt"/>
                <a:cs typeface="+mj-cs"/>
              </a:rPr>
              <a:t>KEY HIGHLIGHTS PER  MANDATE: LOBBY, ADVOCATE &amp; REPRESENT</a:t>
            </a:r>
            <a:br>
              <a:rPr lang="en-ZA" sz="1800" b="1" dirty="0">
                <a:latin typeface="+mj-lt"/>
                <a:cs typeface="+mj-cs"/>
              </a:rPr>
            </a:br>
            <a:endParaRPr lang="en-ZA" sz="1800" b="1" dirty="0">
              <a:latin typeface="+mj-lt"/>
              <a:cs typeface="+mj-cs"/>
            </a:endParaRPr>
          </a:p>
        </p:txBody>
      </p:sp>
      <p:sp>
        <p:nvSpPr>
          <p:cNvPr id="12" name="Content Placeholder 11"/>
          <p:cNvSpPr>
            <a:spLocks noGrp="1"/>
          </p:cNvSpPr>
          <p:nvPr>
            <p:ph sz="half" idx="3"/>
          </p:nvPr>
        </p:nvSpPr>
        <p:spPr>
          <a:xfrm>
            <a:off x="5159896" y="1268760"/>
            <a:ext cx="6929928" cy="2228302"/>
          </a:xfrm>
        </p:spPr>
        <p:txBody>
          <a:bodyPr/>
          <a:lstStyle/>
          <a:p>
            <a:r>
              <a:rPr lang="en-ZA" sz="2000" dirty="0" smtClean="0">
                <a:solidFill>
                  <a:schemeClr val="accent6"/>
                </a:solidFill>
              </a:rPr>
              <a:t>Represent SALGA in the IGR Structures in the Province </a:t>
            </a:r>
          </a:p>
          <a:p>
            <a:pPr marL="0" indent="0">
              <a:buNone/>
            </a:pPr>
            <a:r>
              <a:rPr lang="en-ZA" sz="2000" dirty="0" smtClean="0">
                <a:solidFill>
                  <a:schemeClr val="accent6"/>
                </a:solidFill>
              </a:rPr>
              <a:t> </a:t>
            </a:r>
          </a:p>
          <a:p>
            <a:r>
              <a:rPr lang="en-ZA" sz="2000" dirty="0" smtClean="0">
                <a:solidFill>
                  <a:schemeClr val="accent6"/>
                </a:solidFill>
              </a:rPr>
              <a:t>Lobby and advocacy,</a:t>
            </a:r>
          </a:p>
          <a:p>
            <a:pPr lvl="1"/>
            <a:r>
              <a:rPr lang="en-ZA" sz="1600" dirty="0" smtClean="0">
                <a:solidFill>
                  <a:schemeClr val="accent6"/>
                </a:solidFill>
              </a:rPr>
              <a:t>Infrastructure Grant Review</a:t>
            </a:r>
          </a:p>
          <a:p>
            <a:pPr lvl="1"/>
            <a:r>
              <a:rPr lang="en-ZA" sz="1600" dirty="0" smtClean="0">
                <a:solidFill>
                  <a:schemeClr val="accent6"/>
                </a:solidFill>
              </a:rPr>
              <a:t>Revision of the Equitable Share</a:t>
            </a:r>
          </a:p>
          <a:p>
            <a:pPr lvl="1"/>
            <a:r>
              <a:rPr lang="en-ZA" sz="1600" dirty="0" smtClean="0">
                <a:solidFill>
                  <a:schemeClr val="accent6"/>
                </a:solidFill>
              </a:rPr>
              <a:t>Intergovernmental Monitoring, Support and Intervention Bill</a:t>
            </a:r>
          </a:p>
          <a:p>
            <a:pPr marL="457200" lvl="1" indent="0">
              <a:buNone/>
            </a:pPr>
            <a:endParaRPr lang="en-ZA" sz="1600" dirty="0" smtClean="0">
              <a:solidFill>
                <a:schemeClr val="accent6"/>
              </a:solidFill>
            </a:endParaRPr>
          </a:p>
        </p:txBody>
      </p:sp>
    </p:spTree>
    <p:extLst>
      <p:ext uri="{BB962C8B-B14F-4D97-AF65-F5344CB8AC3E}">
        <p14:creationId xmlns:p14="http://schemas.microsoft.com/office/powerpoint/2010/main" val="355340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6982" y="1282890"/>
            <a:ext cx="10033820" cy="5009960"/>
          </a:xfrm>
        </p:spPr>
        <p:txBody>
          <a:bodyPr>
            <a:normAutofit/>
          </a:bodyPr>
          <a:lstStyle/>
          <a:p>
            <a:pPr marL="0" indent="0">
              <a:buNone/>
            </a:pPr>
            <a:endParaRPr lang="en-ZA" sz="2000" dirty="0">
              <a:solidFill>
                <a:srgbClr val="F06D19"/>
              </a:solidFill>
            </a:endParaRPr>
          </a:p>
          <a:p>
            <a:pPr marL="0" indent="0">
              <a:buNone/>
            </a:pPr>
            <a:endParaRPr lang="en-ZA" sz="2000" dirty="0">
              <a:solidFill>
                <a:srgbClr val="F06D19"/>
              </a:solidFill>
            </a:endParaRPr>
          </a:p>
          <a:p>
            <a:pPr marL="0" indent="0">
              <a:buNone/>
            </a:pPr>
            <a:endParaRPr lang="en-ZA" sz="2000" dirty="0">
              <a:solidFill>
                <a:srgbClr val="F06D19"/>
              </a:solidFill>
            </a:endParaRPr>
          </a:p>
          <a:p>
            <a:pPr marL="0" indent="0">
              <a:buNone/>
            </a:pPr>
            <a:endParaRPr lang="en-ZA" sz="2000" dirty="0"/>
          </a:p>
          <a:p>
            <a:pPr marL="0" indent="0">
              <a:buNone/>
            </a:pPr>
            <a:endParaRPr lang="en-ZA" sz="2000" dirty="0"/>
          </a:p>
          <a:p>
            <a:endParaRPr lang="en-ZA" sz="2000" dirty="0"/>
          </a:p>
        </p:txBody>
      </p:sp>
      <p:sp>
        <p:nvSpPr>
          <p:cNvPr id="19" name="Segnaposto numero diapositiva 1">
            <a:extLst>
              <a:ext uri="{FF2B5EF4-FFF2-40B4-BE49-F238E27FC236}">
                <a16:creationId xmlns:a16="http://schemas.microsoft.com/office/drawing/2014/main" xmlns="" id="{59BE2E45-4021-4DB2-AEB3-1855994F59F1}"/>
              </a:ext>
            </a:extLst>
          </p:cNvPr>
          <p:cNvSpPr txBox="1">
            <a:spLocks/>
          </p:cNvSpPr>
          <p:nvPr/>
        </p:nvSpPr>
        <p:spPr>
          <a:xfrm>
            <a:off x="2392680" y="5404963"/>
            <a:ext cx="1920240" cy="24646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17220">
              <a:defRPr/>
            </a:pPr>
            <a:fld id="{85E4C5A4-68AA-419A-9EB9-20F6985B147C}" type="slidenum">
              <a:rPr lang="en-GB" sz="810">
                <a:solidFill>
                  <a:prstClr val="white"/>
                </a:solidFill>
                <a:latin typeface="Segoe UI"/>
              </a:rPr>
              <a:pPr defTabSz="617220">
                <a:defRPr/>
              </a:pPr>
              <a:t>2</a:t>
            </a:fld>
            <a:endParaRPr lang="en-GB" sz="810" dirty="0">
              <a:solidFill>
                <a:prstClr val="white"/>
              </a:solidFill>
              <a:latin typeface="Segoe UI"/>
            </a:endParaRPr>
          </a:p>
        </p:txBody>
      </p:sp>
      <p:grpSp>
        <p:nvGrpSpPr>
          <p:cNvPr id="71" name="Group 70"/>
          <p:cNvGrpSpPr/>
          <p:nvPr/>
        </p:nvGrpSpPr>
        <p:grpSpPr>
          <a:xfrm>
            <a:off x="587399" y="1472369"/>
            <a:ext cx="2362278" cy="4152970"/>
            <a:chOff x="2148771" y="1609032"/>
            <a:chExt cx="1576392" cy="4152970"/>
          </a:xfrm>
        </p:grpSpPr>
        <p:sp>
          <p:nvSpPr>
            <p:cNvPr id="20" name="Freeform 89"/>
            <p:cNvSpPr>
              <a:spLocks/>
            </p:cNvSpPr>
            <p:nvPr/>
          </p:nvSpPr>
          <p:spPr bwMode="auto">
            <a:xfrm>
              <a:off x="2548527" y="1942360"/>
              <a:ext cx="881516" cy="3453494"/>
            </a:xfrm>
            <a:custGeom>
              <a:avLst/>
              <a:gdLst>
                <a:gd name="T0" fmla="*/ 0 w 1748"/>
                <a:gd name="T1" fmla="*/ 260 h 15225"/>
                <a:gd name="T2" fmla="*/ 874 w 1748"/>
                <a:gd name="T3" fmla="*/ 0 h 15225"/>
                <a:gd name="T4" fmla="*/ 1748 w 1748"/>
                <a:gd name="T5" fmla="*/ 260 h 15225"/>
                <a:gd name="T6" fmla="*/ 1748 w 1748"/>
                <a:gd name="T7" fmla="*/ 15225 h 15225"/>
                <a:gd name="T8" fmla="*/ 0 w 1748"/>
                <a:gd name="T9" fmla="*/ 15225 h 15225"/>
                <a:gd name="T10" fmla="*/ 0 w 1748"/>
                <a:gd name="T11" fmla="*/ 260 h 15225"/>
              </a:gdLst>
              <a:ahLst/>
              <a:cxnLst>
                <a:cxn ang="0">
                  <a:pos x="T0" y="T1"/>
                </a:cxn>
                <a:cxn ang="0">
                  <a:pos x="T2" y="T3"/>
                </a:cxn>
                <a:cxn ang="0">
                  <a:pos x="T4" y="T5"/>
                </a:cxn>
                <a:cxn ang="0">
                  <a:pos x="T6" y="T7"/>
                </a:cxn>
                <a:cxn ang="0">
                  <a:pos x="T8" y="T9"/>
                </a:cxn>
                <a:cxn ang="0">
                  <a:pos x="T10" y="T11"/>
                </a:cxn>
              </a:cxnLst>
              <a:rect l="0" t="0" r="r" b="b"/>
              <a:pathLst>
                <a:path w="1748" h="15225">
                  <a:moveTo>
                    <a:pt x="0" y="260"/>
                  </a:moveTo>
                  <a:lnTo>
                    <a:pt x="874" y="0"/>
                  </a:lnTo>
                  <a:lnTo>
                    <a:pt x="1748" y="260"/>
                  </a:lnTo>
                  <a:lnTo>
                    <a:pt x="1748" y="15225"/>
                  </a:lnTo>
                  <a:lnTo>
                    <a:pt x="0" y="15225"/>
                  </a:lnTo>
                  <a:lnTo>
                    <a:pt x="0" y="260"/>
                  </a:lnTo>
                  <a:close/>
                </a:path>
              </a:pathLst>
            </a:custGeom>
            <a:solidFill>
              <a:srgbClr val="D2D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21" name="Freeform 90"/>
            <p:cNvSpPr>
              <a:spLocks/>
            </p:cNvSpPr>
            <p:nvPr/>
          </p:nvSpPr>
          <p:spPr bwMode="auto">
            <a:xfrm>
              <a:off x="2557875" y="5134731"/>
              <a:ext cx="440758" cy="234104"/>
            </a:xfrm>
            <a:custGeom>
              <a:avLst/>
              <a:gdLst>
                <a:gd name="T0" fmla="*/ 874 w 874"/>
                <a:gd name="T1" fmla="*/ 1031 h 1031"/>
                <a:gd name="T2" fmla="*/ 0 w 874"/>
                <a:gd name="T3" fmla="*/ 1031 h 1031"/>
                <a:gd name="T4" fmla="*/ 0 w 874"/>
                <a:gd name="T5" fmla="*/ 0 h 1031"/>
                <a:gd name="T6" fmla="*/ 874 w 874"/>
                <a:gd name="T7" fmla="*/ 259 h 1031"/>
                <a:gd name="T8" fmla="*/ 874 w 874"/>
                <a:gd name="T9" fmla="*/ 1031 h 1031"/>
              </a:gdLst>
              <a:ahLst/>
              <a:cxnLst>
                <a:cxn ang="0">
                  <a:pos x="T0" y="T1"/>
                </a:cxn>
                <a:cxn ang="0">
                  <a:pos x="T2" y="T3"/>
                </a:cxn>
                <a:cxn ang="0">
                  <a:pos x="T4" y="T5"/>
                </a:cxn>
                <a:cxn ang="0">
                  <a:pos x="T6" y="T7"/>
                </a:cxn>
                <a:cxn ang="0">
                  <a:pos x="T8" y="T9"/>
                </a:cxn>
              </a:cxnLst>
              <a:rect l="0" t="0" r="r" b="b"/>
              <a:pathLst>
                <a:path w="874" h="1031">
                  <a:moveTo>
                    <a:pt x="874" y="1031"/>
                  </a:moveTo>
                  <a:lnTo>
                    <a:pt x="0" y="1031"/>
                  </a:lnTo>
                  <a:lnTo>
                    <a:pt x="0" y="0"/>
                  </a:lnTo>
                  <a:lnTo>
                    <a:pt x="874" y="259"/>
                  </a:lnTo>
                  <a:lnTo>
                    <a:pt x="874" y="1031"/>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22" name="Freeform 76"/>
            <p:cNvSpPr>
              <a:spLocks/>
            </p:cNvSpPr>
            <p:nvPr/>
          </p:nvSpPr>
          <p:spPr bwMode="auto">
            <a:xfrm>
              <a:off x="2254220" y="3548854"/>
              <a:ext cx="1463801" cy="192365"/>
            </a:xfrm>
            <a:custGeom>
              <a:avLst/>
              <a:gdLst>
                <a:gd name="T0" fmla="*/ 2896 w 2896"/>
                <a:gd name="T1" fmla="*/ 420 h 851"/>
                <a:gd name="T2" fmla="*/ 1448 w 2896"/>
                <a:gd name="T3" fmla="*/ 0 h 851"/>
                <a:gd name="T4" fmla="*/ 0 w 2896"/>
                <a:gd name="T5" fmla="*/ 420 h 851"/>
                <a:gd name="T6" fmla="*/ 1448 w 2896"/>
                <a:gd name="T7" fmla="*/ 851 h 851"/>
                <a:gd name="T8" fmla="*/ 2896 w 2896"/>
                <a:gd name="T9" fmla="*/ 420 h 851"/>
              </a:gdLst>
              <a:ahLst/>
              <a:cxnLst>
                <a:cxn ang="0">
                  <a:pos x="T0" y="T1"/>
                </a:cxn>
                <a:cxn ang="0">
                  <a:pos x="T2" y="T3"/>
                </a:cxn>
                <a:cxn ang="0">
                  <a:pos x="T4" y="T5"/>
                </a:cxn>
                <a:cxn ang="0">
                  <a:pos x="T6" y="T7"/>
                </a:cxn>
                <a:cxn ang="0">
                  <a:pos x="T8" y="T9"/>
                </a:cxn>
              </a:cxnLst>
              <a:rect l="0" t="0" r="r" b="b"/>
              <a:pathLst>
                <a:path w="2896" h="851">
                  <a:moveTo>
                    <a:pt x="2896" y="420"/>
                  </a:moveTo>
                  <a:lnTo>
                    <a:pt x="1448" y="0"/>
                  </a:lnTo>
                  <a:lnTo>
                    <a:pt x="0" y="420"/>
                  </a:lnTo>
                  <a:lnTo>
                    <a:pt x="1448" y="851"/>
                  </a:lnTo>
                  <a:lnTo>
                    <a:pt x="2896" y="420"/>
                  </a:lnTo>
                  <a:close/>
                </a:path>
              </a:pathLst>
            </a:custGeom>
            <a:solidFill>
              <a:srgbClr val="4F6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23" name="Freeform 91"/>
            <p:cNvSpPr>
              <a:spLocks/>
            </p:cNvSpPr>
            <p:nvPr/>
          </p:nvSpPr>
          <p:spPr bwMode="auto">
            <a:xfrm>
              <a:off x="2545364" y="4121410"/>
              <a:ext cx="440758" cy="252252"/>
            </a:xfrm>
            <a:custGeom>
              <a:avLst/>
              <a:gdLst>
                <a:gd name="T0" fmla="*/ 874 w 874"/>
                <a:gd name="T1" fmla="*/ 1111 h 1111"/>
                <a:gd name="T2" fmla="*/ 0 w 874"/>
                <a:gd name="T3" fmla="*/ 850 h 1111"/>
                <a:gd name="T4" fmla="*/ 0 w 874"/>
                <a:gd name="T5" fmla="*/ 0 h 1111"/>
                <a:gd name="T6" fmla="*/ 874 w 874"/>
                <a:gd name="T7" fmla="*/ 259 h 1111"/>
                <a:gd name="T8" fmla="*/ 874 w 874"/>
                <a:gd name="T9" fmla="*/ 1111 h 1111"/>
              </a:gdLst>
              <a:ahLst/>
              <a:cxnLst>
                <a:cxn ang="0">
                  <a:pos x="T0" y="T1"/>
                </a:cxn>
                <a:cxn ang="0">
                  <a:pos x="T2" y="T3"/>
                </a:cxn>
                <a:cxn ang="0">
                  <a:pos x="T4" y="T5"/>
                </a:cxn>
                <a:cxn ang="0">
                  <a:pos x="T6" y="T7"/>
                </a:cxn>
                <a:cxn ang="0">
                  <a:pos x="T8" y="T9"/>
                </a:cxn>
              </a:cxnLst>
              <a:rect l="0" t="0" r="r" b="b"/>
              <a:pathLst>
                <a:path w="874" h="1111">
                  <a:moveTo>
                    <a:pt x="874" y="1111"/>
                  </a:moveTo>
                  <a:lnTo>
                    <a:pt x="0" y="850"/>
                  </a:lnTo>
                  <a:lnTo>
                    <a:pt x="0" y="0"/>
                  </a:lnTo>
                  <a:lnTo>
                    <a:pt x="874" y="259"/>
                  </a:lnTo>
                  <a:lnTo>
                    <a:pt x="874" y="1111"/>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24" name="Freeform 92"/>
            <p:cNvSpPr>
              <a:spLocks/>
            </p:cNvSpPr>
            <p:nvPr/>
          </p:nvSpPr>
          <p:spPr bwMode="auto">
            <a:xfrm>
              <a:off x="2545364" y="3489872"/>
              <a:ext cx="440758" cy="251345"/>
            </a:xfrm>
            <a:custGeom>
              <a:avLst/>
              <a:gdLst>
                <a:gd name="T0" fmla="*/ 874 w 874"/>
                <a:gd name="T1" fmla="*/ 1111 h 1111"/>
                <a:gd name="T2" fmla="*/ 0 w 874"/>
                <a:gd name="T3" fmla="*/ 851 h 1111"/>
                <a:gd name="T4" fmla="*/ 0 w 874"/>
                <a:gd name="T5" fmla="*/ 0 h 1111"/>
                <a:gd name="T6" fmla="*/ 874 w 874"/>
                <a:gd name="T7" fmla="*/ 260 h 1111"/>
                <a:gd name="T8" fmla="*/ 874 w 874"/>
                <a:gd name="T9" fmla="*/ 1111 h 1111"/>
              </a:gdLst>
              <a:ahLst/>
              <a:cxnLst>
                <a:cxn ang="0">
                  <a:pos x="T0" y="T1"/>
                </a:cxn>
                <a:cxn ang="0">
                  <a:pos x="T2" y="T3"/>
                </a:cxn>
                <a:cxn ang="0">
                  <a:pos x="T4" y="T5"/>
                </a:cxn>
                <a:cxn ang="0">
                  <a:pos x="T6" y="T7"/>
                </a:cxn>
                <a:cxn ang="0">
                  <a:pos x="T8" y="T9"/>
                </a:cxn>
              </a:cxnLst>
              <a:rect l="0" t="0" r="r" b="b"/>
              <a:pathLst>
                <a:path w="874" h="1111">
                  <a:moveTo>
                    <a:pt x="874" y="1111"/>
                  </a:moveTo>
                  <a:lnTo>
                    <a:pt x="0" y="851"/>
                  </a:lnTo>
                  <a:lnTo>
                    <a:pt x="0" y="0"/>
                  </a:lnTo>
                  <a:lnTo>
                    <a:pt x="874" y="260"/>
                  </a:lnTo>
                  <a:lnTo>
                    <a:pt x="874" y="1111"/>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25" name="Freeform 93"/>
            <p:cNvSpPr>
              <a:spLocks/>
            </p:cNvSpPr>
            <p:nvPr/>
          </p:nvSpPr>
          <p:spPr bwMode="auto">
            <a:xfrm>
              <a:off x="2545364" y="2857427"/>
              <a:ext cx="440758" cy="252252"/>
            </a:xfrm>
            <a:custGeom>
              <a:avLst/>
              <a:gdLst>
                <a:gd name="T0" fmla="*/ 874 w 874"/>
                <a:gd name="T1" fmla="*/ 1111 h 1111"/>
                <a:gd name="T2" fmla="*/ 0 w 874"/>
                <a:gd name="T3" fmla="*/ 852 h 1111"/>
                <a:gd name="T4" fmla="*/ 0 w 874"/>
                <a:gd name="T5" fmla="*/ 0 h 1111"/>
                <a:gd name="T6" fmla="*/ 874 w 874"/>
                <a:gd name="T7" fmla="*/ 261 h 1111"/>
                <a:gd name="T8" fmla="*/ 874 w 874"/>
                <a:gd name="T9" fmla="*/ 1111 h 1111"/>
              </a:gdLst>
              <a:ahLst/>
              <a:cxnLst>
                <a:cxn ang="0">
                  <a:pos x="T0" y="T1"/>
                </a:cxn>
                <a:cxn ang="0">
                  <a:pos x="T2" y="T3"/>
                </a:cxn>
                <a:cxn ang="0">
                  <a:pos x="T4" y="T5"/>
                </a:cxn>
                <a:cxn ang="0">
                  <a:pos x="T6" y="T7"/>
                </a:cxn>
                <a:cxn ang="0">
                  <a:pos x="T8" y="T9"/>
                </a:cxn>
              </a:cxnLst>
              <a:rect l="0" t="0" r="r" b="b"/>
              <a:pathLst>
                <a:path w="874" h="1111">
                  <a:moveTo>
                    <a:pt x="874" y="1111"/>
                  </a:moveTo>
                  <a:lnTo>
                    <a:pt x="0" y="852"/>
                  </a:lnTo>
                  <a:lnTo>
                    <a:pt x="0" y="0"/>
                  </a:lnTo>
                  <a:lnTo>
                    <a:pt x="874" y="261"/>
                  </a:lnTo>
                  <a:lnTo>
                    <a:pt x="874" y="1111"/>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26" name="Freeform 94"/>
            <p:cNvSpPr>
              <a:spLocks/>
            </p:cNvSpPr>
            <p:nvPr/>
          </p:nvSpPr>
          <p:spPr bwMode="auto">
            <a:xfrm>
              <a:off x="2545364" y="2225890"/>
              <a:ext cx="440758" cy="252252"/>
            </a:xfrm>
            <a:custGeom>
              <a:avLst/>
              <a:gdLst>
                <a:gd name="T0" fmla="*/ 874 w 874"/>
                <a:gd name="T1" fmla="*/ 1110 h 1110"/>
                <a:gd name="T2" fmla="*/ 0 w 874"/>
                <a:gd name="T3" fmla="*/ 851 h 1110"/>
                <a:gd name="T4" fmla="*/ 0 w 874"/>
                <a:gd name="T5" fmla="*/ 0 h 1110"/>
                <a:gd name="T6" fmla="*/ 874 w 874"/>
                <a:gd name="T7" fmla="*/ 260 h 1110"/>
                <a:gd name="T8" fmla="*/ 874 w 874"/>
                <a:gd name="T9" fmla="*/ 1110 h 1110"/>
              </a:gdLst>
              <a:ahLst/>
              <a:cxnLst>
                <a:cxn ang="0">
                  <a:pos x="T0" y="T1"/>
                </a:cxn>
                <a:cxn ang="0">
                  <a:pos x="T2" y="T3"/>
                </a:cxn>
                <a:cxn ang="0">
                  <a:pos x="T4" y="T5"/>
                </a:cxn>
                <a:cxn ang="0">
                  <a:pos x="T6" y="T7"/>
                </a:cxn>
                <a:cxn ang="0">
                  <a:pos x="T8" y="T9"/>
                </a:cxn>
              </a:cxnLst>
              <a:rect l="0" t="0" r="r" b="b"/>
              <a:pathLst>
                <a:path w="874" h="1110">
                  <a:moveTo>
                    <a:pt x="874" y="1110"/>
                  </a:moveTo>
                  <a:lnTo>
                    <a:pt x="0" y="851"/>
                  </a:lnTo>
                  <a:lnTo>
                    <a:pt x="0" y="0"/>
                  </a:lnTo>
                  <a:lnTo>
                    <a:pt x="874" y="260"/>
                  </a:lnTo>
                  <a:lnTo>
                    <a:pt x="874" y="111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27" name="Freeform 79"/>
            <p:cNvSpPr>
              <a:spLocks/>
            </p:cNvSpPr>
            <p:nvPr/>
          </p:nvSpPr>
          <p:spPr bwMode="auto">
            <a:xfrm>
              <a:off x="3426878" y="2539750"/>
              <a:ext cx="291143" cy="76220"/>
            </a:xfrm>
            <a:custGeom>
              <a:avLst/>
              <a:gdLst>
                <a:gd name="T0" fmla="*/ 0 w 574"/>
                <a:gd name="T1" fmla="*/ 337 h 337"/>
                <a:gd name="T2" fmla="*/ 0 w 574"/>
                <a:gd name="T3" fmla="*/ 0 h 337"/>
                <a:gd name="T4" fmla="*/ 574 w 574"/>
                <a:gd name="T5" fmla="*/ 167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7"/>
                  </a:lnTo>
                  <a:lnTo>
                    <a:pt x="0" y="337"/>
                  </a:lnTo>
                  <a:close/>
                </a:path>
              </a:pathLst>
            </a:custGeom>
            <a:solidFill>
              <a:schemeClr val="tx1">
                <a:lumMod val="50000"/>
              </a:schemeClr>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28" name="Freeform 80"/>
            <p:cNvSpPr>
              <a:spLocks/>
            </p:cNvSpPr>
            <p:nvPr/>
          </p:nvSpPr>
          <p:spPr bwMode="auto">
            <a:xfrm>
              <a:off x="2254220" y="2539750"/>
              <a:ext cx="291143" cy="76220"/>
            </a:xfrm>
            <a:custGeom>
              <a:avLst/>
              <a:gdLst>
                <a:gd name="T0" fmla="*/ 574 w 574"/>
                <a:gd name="T1" fmla="*/ 337 h 337"/>
                <a:gd name="T2" fmla="*/ 0 w 574"/>
                <a:gd name="T3" fmla="*/ 167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7"/>
                  </a:lnTo>
                  <a:lnTo>
                    <a:pt x="574" y="0"/>
                  </a:lnTo>
                  <a:lnTo>
                    <a:pt x="574" y="337"/>
                  </a:lnTo>
                  <a:close/>
                </a:path>
              </a:pathLst>
            </a:custGeom>
            <a:solidFill>
              <a:schemeClr val="tx1">
                <a:lumMod val="50000"/>
              </a:schemeClr>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29" name="Freeform 100"/>
            <p:cNvSpPr>
              <a:spLocks/>
            </p:cNvSpPr>
            <p:nvPr/>
          </p:nvSpPr>
          <p:spPr bwMode="auto">
            <a:xfrm>
              <a:off x="2254220" y="2576951"/>
              <a:ext cx="1463801" cy="536262"/>
            </a:xfrm>
            <a:custGeom>
              <a:avLst/>
              <a:gdLst>
                <a:gd name="T0" fmla="*/ 0 w 2896"/>
                <a:gd name="T1" fmla="*/ 1934 h 2364"/>
                <a:gd name="T2" fmla="*/ 1448 w 2896"/>
                <a:gd name="T3" fmla="*/ 2364 h 2364"/>
                <a:gd name="T4" fmla="*/ 2896 w 2896"/>
                <a:gd name="T5" fmla="*/ 1934 h 2364"/>
                <a:gd name="T6" fmla="*/ 2896 w 2896"/>
                <a:gd name="T7" fmla="*/ 0 h 2364"/>
                <a:gd name="T8" fmla="*/ 1448 w 2896"/>
                <a:gd name="T9" fmla="*/ 429 h 2364"/>
                <a:gd name="T10" fmla="*/ 0 w 2896"/>
                <a:gd name="T11" fmla="*/ 0 h 2364"/>
                <a:gd name="T12" fmla="*/ 0 w 2896"/>
                <a:gd name="T13" fmla="*/ 1934 h 2364"/>
              </a:gdLst>
              <a:ahLst/>
              <a:cxnLst>
                <a:cxn ang="0">
                  <a:pos x="T0" y="T1"/>
                </a:cxn>
                <a:cxn ang="0">
                  <a:pos x="T2" y="T3"/>
                </a:cxn>
                <a:cxn ang="0">
                  <a:pos x="T4" y="T5"/>
                </a:cxn>
                <a:cxn ang="0">
                  <a:pos x="T6" y="T7"/>
                </a:cxn>
                <a:cxn ang="0">
                  <a:pos x="T8" y="T9"/>
                </a:cxn>
                <a:cxn ang="0">
                  <a:pos x="T10" y="T11"/>
                </a:cxn>
                <a:cxn ang="0">
                  <a:pos x="T12" y="T13"/>
                </a:cxn>
              </a:cxnLst>
              <a:rect l="0" t="0" r="r" b="b"/>
              <a:pathLst>
                <a:path w="2896" h="2364">
                  <a:moveTo>
                    <a:pt x="0" y="1934"/>
                  </a:moveTo>
                  <a:lnTo>
                    <a:pt x="1448" y="2364"/>
                  </a:lnTo>
                  <a:lnTo>
                    <a:pt x="2896" y="1934"/>
                  </a:lnTo>
                  <a:lnTo>
                    <a:pt x="2896" y="0"/>
                  </a:lnTo>
                  <a:lnTo>
                    <a:pt x="1448" y="429"/>
                  </a:lnTo>
                  <a:lnTo>
                    <a:pt x="0" y="0"/>
                  </a:lnTo>
                  <a:lnTo>
                    <a:pt x="0" y="1934"/>
                  </a:lnTo>
                  <a:close/>
                </a:path>
              </a:pathLst>
            </a:custGeom>
            <a:solidFill>
              <a:schemeClr val="accent1"/>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30" name="Freeform 101"/>
            <p:cNvSpPr>
              <a:spLocks/>
            </p:cNvSpPr>
            <p:nvPr/>
          </p:nvSpPr>
          <p:spPr bwMode="auto">
            <a:xfrm>
              <a:off x="2254221" y="2577656"/>
              <a:ext cx="731901" cy="536262"/>
            </a:xfrm>
            <a:custGeom>
              <a:avLst/>
              <a:gdLst>
                <a:gd name="T0" fmla="*/ 1448 w 1448"/>
                <a:gd name="T1" fmla="*/ 2364 h 2364"/>
                <a:gd name="T2" fmla="*/ 1448 w 1448"/>
                <a:gd name="T3" fmla="*/ 2364 h 2364"/>
                <a:gd name="T4" fmla="*/ 0 w 1448"/>
                <a:gd name="T5" fmla="*/ 1934 h 2364"/>
                <a:gd name="T6" fmla="*/ 0 w 1448"/>
                <a:gd name="T7" fmla="*/ 0 h 2364"/>
                <a:gd name="T8" fmla="*/ 1448 w 1448"/>
                <a:gd name="T9" fmla="*/ 429 h 2364"/>
                <a:gd name="T10" fmla="*/ 1448 w 1448"/>
                <a:gd name="T11" fmla="*/ 2364 h 2364"/>
              </a:gdLst>
              <a:ahLst/>
              <a:cxnLst>
                <a:cxn ang="0">
                  <a:pos x="T0" y="T1"/>
                </a:cxn>
                <a:cxn ang="0">
                  <a:pos x="T2" y="T3"/>
                </a:cxn>
                <a:cxn ang="0">
                  <a:pos x="T4" y="T5"/>
                </a:cxn>
                <a:cxn ang="0">
                  <a:pos x="T6" y="T7"/>
                </a:cxn>
                <a:cxn ang="0">
                  <a:pos x="T8" y="T9"/>
                </a:cxn>
                <a:cxn ang="0">
                  <a:pos x="T10" y="T11"/>
                </a:cxn>
              </a:cxnLst>
              <a:rect l="0" t="0" r="r" b="b"/>
              <a:pathLst>
                <a:path w="1448" h="2364">
                  <a:moveTo>
                    <a:pt x="1448" y="2364"/>
                  </a:moveTo>
                  <a:lnTo>
                    <a:pt x="1448" y="2364"/>
                  </a:lnTo>
                  <a:lnTo>
                    <a:pt x="0" y="1934"/>
                  </a:lnTo>
                  <a:lnTo>
                    <a:pt x="0" y="0"/>
                  </a:lnTo>
                  <a:lnTo>
                    <a:pt x="1448" y="429"/>
                  </a:lnTo>
                  <a:lnTo>
                    <a:pt x="1448" y="2364"/>
                  </a:lnTo>
                  <a:close/>
                </a:path>
              </a:pathLst>
            </a:custGeom>
            <a:solidFill>
              <a:schemeClr val="accent1"/>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31" name="TextBox 30"/>
            <p:cNvSpPr txBox="1"/>
            <p:nvPr/>
          </p:nvSpPr>
          <p:spPr>
            <a:xfrm>
              <a:off x="2154030" y="2613813"/>
              <a:ext cx="925241" cy="466281"/>
            </a:xfrm>
            <a:prstGeom prst="rect">
              <a:avLst/>
            </a:prstGeom>
          </p:spPr>
          <p:txBody>
            <a:bodyPr wrap="square"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defTabSz="617220">
                <a:defRPr/>
              </a:pPr>
              <a:r>
                <a:rPr lang="en-US" sz="2430" kern="0" dirty="0">
                  <a:solidFill>
                    <a:prstClr val="white"/>
                  </a:solidFill>
                </a:rPr>
                <a:t>02</a:t>
              </a:r>
            </a:p>
          </p:txBody>
        </p:sp>
        <p:sp>
          <p:nvSpPr>
            <p:cNvPr id="32" name="Freeform 81"/>
            <p:cNvSpPr>
              <a:spLocks/>
            </p:cNvSpPr>
            <p:nvPr/>
          </p:nvSpPr>
          <p:spPr bwMode="auto">
            <a:xfrm>
              <a:off x="3432794" y="3239611"/>
              <a:ext cx="291143" cy="76220"/>
            </a:xfrm>
            <a:custGeom>
              <a:avLst/>
              <a:gdLst>
                <a:gd name="T0" fmla="*/ 0 w 574"/>
                <a:gd name="T1" fmla="*/ 337 h 337"/>
                <a:gd name="T2" fmla="*/ 0 w 574"/>
                <a:gd name="T3" fmla="*/ 0 h 337"/>
                <a:gd name="T4" fmla="*/ 574 w 574"/>
                <a:gd name="T5" fmla="*/ 166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6"/>
                  </a:lnTo>
                  <a:lnTo>
                    <a:pt x="0" y="337"/>
                  </a:lnTo>
                  <a:close/>
                </a:path>
              </a:pathLst>
            </a:custGeom>
            <a:solidFill>
              <a:schemeClr val="accent3">
                <a:lumMod val="50000"/>
              </a:schemeClr>
            </a:solidFill>
            <a:ln>
              <a:noFill/>
            </a:ln>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33" name="Freeform 82"/>
            <p:cNvSpPr>
              <a:spLocks/>
            </p:cNvSpPr>
            <p:nvPr/>
          </p:nvSpPr>
          <p:spPr bwMode="auto">
            <a:xfrm>
              <a:off x="2260136" y="3239611"/>
              <a:ext cx="291143" cy="76220"/>
            </a:xfrm>
            <a:custGeom>
              <a:avLst/>
              <a:gdLst>
                <a:gd name="T0" fmla="*/ 574 w 574"/>
                <a:gd name="T1" fmla="*/ 337 h 337"/>
                <a:gd name="T2" fmla="*/ 0 w 574"/>
                <a:gd name="T3" fmla="*/ 166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6"/>
                  </a:lnTo>
                  <a:lnTo>
                    <a:pt x="574" y="0"/>
                  </a:lnTo>
                  <a:lnTo>
                    <a:pt x="574" y="337"/>
                  </a:lnTo>
                  <a:close/>
                </a:path>
              </a:pathLst>
            </a:custGeom>
            <a:solidFill>
              <a:schemeClr val="accent3">
                <a:lumMod val="50000"/>
              </a:schemeClr>
            </a:solidFill>
            <a:ln>
              <a:noFill/>
            </a:ln>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34" name="Freeform 104"/>
            <p:cNvSpPr>
              <a:spLocks/>
            </p:cNvSpPr>
            <p:nvPr/>
          </p:nvSpPr>
          <p:spPr bwMode="auto">
            <a:xfrm>
              <a:off x="2260136" y="3276813"/>
              <a:ext cx="1463801" cy="537170"/>
            </a:xfrm>
            <a:custGeom>
              <a:avLst/>
              <a:gdLst>
                <a:gd name="T0" fmla="*/ 0 w 2896"/>
                <a:gd name="T1" fmla="*/ 1935 h 2365"/>
                <a:gd name="T2" fmla="*/ 1448 w 2896"/>
                <a:gd name="T3" fmla="*/ 2365 h 2365"/>
                <a:gd name="T4" fmla="*/ 2896 w 2896"/>
                <a:gd name="T5" fmla="*/ 1935 h 2365"/>
                <a:gd name="T6" fmla="*/ 2896 w 2896"/>
                <a:gd name="T7" fmla="*/ 0 h 2365"/>
                <a:gd name="T8" fmla="*/ 1448 w 2896"/>
                <a:gd name="T9" fmla="*/ 430 h 2365"/>
                <a:gd name="T10" fmla="*/ 0 w 2896"/>
                <a:gd name="T11" fmla="*/ 0 h 2365"/>
                <a:gd name="T12" fmla="*/ 0 w 2896"/>
                <a:gd name="T13" fmla="*/ 1935 h 2365"/>
              </a:gdLst>
              <a:ahLst/>
              <a:cxnLst>
                <a:cxn ang="0">
                  <a:pos x="T0" y="T1"/>
                </a:cxn>
                <a:cxn ang="0">
                  <a:pos x="T2" y="T3"/>
                </a:cxn>
                <a:cxn ang="0">
                  <a:pos x="T4" y="T5"/>
                </a:cxn>
                <a:cxn ang="0">
                  <a:pos x="T6" y="T7"/>
                </a:cxn>
                <a:cxn ang="0">
                  <a:pos x="T8" y="T9"/>
                </a:cxn>
                <a:cxn ang="0">
                  <a:pos x="T10" y="T11"/>
                </a:cxn>
                <a:cxn ang="0">
                  <a:pos x="T12" y="T13"/>
                </a:cxn>
              </a:cxnLst>
              <a:rect l="0" t="0" r="r" b="b"/>
              <a:pathLst>
                <a:path w="2896" h="2365">
                  <a:moveTo>
                    <a:pt x="0" y="1935"/>
                  </a:moveTo>
                  <a:lnTo>
                    <a:pt x="1448" y="2365"/>
                  </a:lnTo>
                  <a:lnTo>
                    <a:pt x="2896" y="1935"/>
                  </a:lnTo>
                  <a:lnTo>
                    <a:pt x="2896" y="0"/>
                  </a:lnTo>
                  <a:lnTo>
                    <a:pt x="1448" y="430"/>
                  </a:lnTo>
                  <a:lnTo>
                    <a:pt x="0" y="0"/>
                  </a:lnTo>
                  <a:lnTo>
                    <a:pt x="0" y="1935"/>
                  </a:lnTo>
                  <a:close/>
                </a:path>
              </a:pathLst>
            </a:custGeom>
            <a:solidFill>
              <a:schemeClr val="accent3"/>
            </a:solidFill>
            <a:ln>
              <a:noFill/>
            </a:ln>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35" name="Freeform 105"/>
            <p:cNvSpPr>
              <a:spLocks/>
            </p:cNvSpPr>
            <p:nvPr/>
          </p:nvSpPr>
          <p:spPr bwMode="auto">
            <a:xfrm>
              <a:off x="2260136" y="3276813"/>
              <a:ext cx="731901" cy="537170"/>
            </a:xfrm>
            <a:custGeom>
              <a:avLst/>
              <a:gdLst>
                <a:gd name="T0" fmla="*/ 1448 w 1448"/>
                <a:gd name="T1" fmla="*/ 2365 h 2365"/>
                <a:gd name="T2" fmla="*/ 1448 w 1448"/>
                <a:gd name="T3" fmla="*/ 2365 h 2365"/>
                <a:gd name="T4" fmla="*/ 574 w 1448"/>
                <a:gd name="T5" fmla="*/ 2105 h 2365"/>
                <a:gd name="T6" fmla="*/ 0 w 1448"/>
                <a:gd name="T7" fmla="*/ 1935 h 2365"/>
                <a:gd name="T8" fmla="*/ 0 w 1448"/>
                <a:gd name="T9" fmla="*/ 0 h 2365"/>
                <a:gd name="T10" fmla="*/ 1448 w 1448"/>
                <a:gd name="T11" fmla="*/ 430 h 2365"/>
                <a:gd name="T12" fmla="*/ 1448 w 1448"/>
                <a:gd name="T13" fmla="*/ 2365 h 2365"/>
              </a:gdLst>
              <a:ahLst/>
              <a:cxnLst>
                <a:cxn ang="0">
                  <a:pos x="T0" y="T1"/>
                </a:cxn>
                <a:cxn ang="0">
                  <a:pos x="T2" y="T3"/>
                </a:cxn>
                <a:cxn ang="0">
                  <a:pos x="T4" y="T5"/>
                </a:cxn>
                <a:cxn ang="0">
                  <a:pos x="T6" y="T7"/>
                </a:cxn>
                <a:cxn ang="0">
                  <a:pos x="T8" y="T9"/>
                </a:cxn>
                <a:cxn ang="0">
                  <a:pos x="T10" y="T11"/>
                </a:cxn>
                <a:cxn ang="0">
                  <a:pos x="T12" y="T13"/>
                </a:cxn>
              </a:cxnLst>
              <a:rect l="0" t="0" r="r" b="b"/>
              <a:pathLst>
                <a:path w="1448" h="2365">
                  <a:moveTo>
                    <a:pt x="1448" y="2365"/>
                  </a:moveTo>
                  <a:lnTo>
                    <a:pt x="1448" y="2365"/>
                  </a:lnTo>
                  <a:lnTo>
                    <a:pt x="574" y="2105"/>
                  </a:lnTo>
                  <a:lnTo>
                    <a:pt x="0" y="1935"/>
                  </a:lnTo>
                  <a:lnTo>
                    <a:pt x="0" y="0"/>
                  </a:lnTo>
                  <a:lnTo>
                    <a:pt x="1448" y="430"/>
                  </a:lnTo>
                  <a:lnTo>
                    <a:pt x="1448" y="2365"/>
                  </a:lnTo>
                  <a:close/>
                </a:path>
              </a:pathLst>
            </a:custGeom>
            <a:solidFill>
              <a:schemeClr val="accent3"/>
            </a:solidFill>
            <a:ln>
              <a:noFill/>
            </a:ln>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36" name="TextBox 35"/>
            <p:cNvSpPr txBox="1"/>
            <p:nvPr/>
          </p:nvSpPr>
          <p:spPr>
            <a:xfrm>
              <a:off x="2154030" y="3288936"/>
              <a:ext cx="925241" cy="466281"/>
            </a:xfrm>
            <a:prstGeom prst="rect">
              <a:avLst/>
            </a:prstGeom>
          </p:spPr>
          <p:txBody>
            <a:bodyPr wrap="square"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defTabSz="617220">
                <a:defRPr/>
              </a:pPr>
              <a:r>
                <a:rPr lang="en-US" sz="2430" kern="0" dirty="0">
                  <a:solidFill>
                    <a:prstClr val="white"/>
                  </a:solidFill>
                </a:rPr>
                <a:t>03</a:t>
              </a:r>
            </a:p>
          </p:txBody>
        </p:sp>
        <p:grpSp>
          <p:nvGrpSpPr>
            <p:cNvPr id="37" name="Group 36"/>
            <p:cNvGrpSpPr/>
            <p:nvPr/>
          </p:nvGrpSpPr>
          <p:grpSpPr>
            <a:xfrm>
              <a:off x="2244875" y="3823618"/>
              <a:ext cx="1480288" cy="574375"/>
              <a:chOff x="990307" y="4712771"/>
              <a:chExt cx="1973716" cy="765832"/>
            </a:xfrm>
          </p:grpSpPr>
          <p:sp>
            <p:nvSpPr>
              <p:cNvPr id="38" name="Freeform 83"/>
              <p:cNvSpPr>
                <a:spLocks/>
              </p:cNvSpPr>
              <p:nvPr/>
            </p:nvSpPr>
            <p:spPr bwMode="auto">
              <a:xfrm>
                <a:off x="2575833" y="4712772"/>
                <a:ext cx="388190" cy="102837"/>
              </a:xfrm>
              <a:custGeom>
                <a:avLst/>
                <a:gdLst>
                  <a:gd name="T0" fmla="*/ 0 w 574"/>
                  <a:gd name="T1" fmla="*/ 337 h 337"/>
                  <a:gd name="T2" fmla="*/ 0 w 574"/>
                  <a:gd name="T3" fmla="*/ 0 h 337"/>
                  <a:gd name="T4" fmla="*/ 574 w 574"/>
                  <a:gd name="T5" fmla="*/ 166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6"/>
                    </a:lnTo>
                    <a:lnTo>
                      <a:pt x="0" y="337"/>
                    </a:lnTo>
                    <a:close/>
                  </a:path>
                </a:pathLst>
              </a:custGeom>
              <a:solidFill>
                <a:srgbClr val="2F1F0F"/>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39" name="Freeform 84"/>
              <p:cNvSpPr>
                <a:spLocks/>
              </p:cNvSpPr>
              <p:nvPr/>
            </p:nvSpPr>
            <p:spPr bwMode="auto">
              <a:xfrm>
                <a:off x="1012288" y="4712771"/>
                <a:ext cx="388190" cy="102837"/>
              </a:xfrm>
              <a:custGeom>
                <a:avLst/>
                <a:gdLst>
                  <a:gd name="T0" fmla="*/ 574 w 574"/>
                  <a:gd name="T1" fmla="*/ 337 h 337"/>
                  <a:gd name="T2" fmla="*/ 0 w 574"/>
                  <a:gd name="T3" fmla="*/ 166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6"/>
                    </a:lnTo>
                    <a:lnTo>
                      <a:pt x="574" y="0"/>
                    </a:lnTo>
                    <a:lnTo>
                      <a:pt x="574" y="337"/>
                    </a:lnTo>
                    <a:close/>
                  </a:path>
                </a:pathLst>
              </a:custGeom>
              <a:solidFill>
                <a:srgbClr val="2F1F0F"/>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40" name="Freeform 108"/>
              <p:cNvSpPr>
                <a:spLocks/>
              </p:cNvSpPr>
              <p:nvPr/>
            </p:nvSpPr>
            <p:spPr bwMode="auto">
              <a:xfrm>
                <a:off x="996946" y="4763588"/>
                <a:ext cx="1951733" cy="715015"/>
              </a:xfrm>
              <a:custGeom>
                <a:avLst/>
                <a:gdLst>
                  <a:gd name="T0" fmla="*/ 0 w 2896"/>
                  <a:gd name="T1" fmla="*/ 1935 h 2364"/>
                  <a:gd name="T2" fmla="*/ 1448 w 2896"/>
                  <a:gd name="T3" fmla="*/ 2364 h 2364"/>
                  <a:gd name="T4" fmla="*/ 2896 w 2896"/>
                  <a:gd name="T5" fmla="*/ 1935 h 2364"/>
                  <a:gd name="T6" fmla="*/ 2896 w 2896"/>
                  <a:gd name="T7" fmla="*/ 0 h 2364"/>
                  <a:gd name="T8" fmla="*/ 1448 w 2896"/>
                  <a:gd name="T9" fmla="*/ 431 h 2364"/>
                  <a:gd name="T10" fmla="*/ 0 w 2896"/>
                  <a:gd name="T11" fmla="*/ 0 h 2364"/>
                  <a:gd name="T12" fmla="*/ 0 w 2896"/>
                  <a:gd name="T13" fmla="*/ 1935 h 2364"/>
                </a:gdLst>
                <a:ahLst/>
                <a:cxnLst>
                  <a:cxn ang="0">
                    <a:pos x="T0" y="T1"/>
                  </a:cxn>
                  <a:cxn ang="0">
                    <a:pos x="T2" y="T3"/>
                  </a:cxn>
                  <a:cxn ang="0">
                    <a:pos x="T4" y="T5"/>
                  </a:cxn>
                  <a:cxn ang="0">
                    <a:pos x="T6" y="T7"/>
                  </a:cxn>
                  <a:cxn ang="0">
                    <a:pos x="T8" y="T9"/>
                  </a:cxn>
                  <a:cxn ang="0">
                    <a:pos x="T10" y="T11"/>
                  </a:cxn>
                  <a:cxn ang="0">
                    <a:pos x="T12" y="T13"/>
                  </a:cxn>
                </a:cxnLst>
                <a:rect l="0" t="0" r="r" b="b"/>
                <a:pathLst>
                  <a:path w="2896" h="2364">
                    <a:moveTo>
                      <a:pt x="0" y="1935"/>
                    </a:moveTo>
                    <a:lnTo>
                      <a:pt x="1448" y="2364"/>
                    </a:lnTo>
                    <a:lnTo>
                      <a:pt x="2896" y="1935"/>
                    </a:lnTo>
                    <a:lnTo>
                      <a:pt x="2896" y="0"/>
                    </a:lnTo>
                    <a:lnTo>
                      <a:pt x="1448" y="431"/>
                    </a:lnTo>
                    <a:lnTo>
                      <a:pt x="0" y="0"/>
                    </a:lnTo>
                    <a:lnTo>
                      <a:pt x="0" y="1935"/>
                    </a:lnTo>
                    <a:close/>
                  </a:path>
                </a:pathLst>
              </a:custGeom>
              <a:solidFill>
                <a:srgbClr val="7A5128"/>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41" name="Freeform 109"/>
              <p:cNvSpPr>
                <a:spLocks/>
              </p:cNvSpPr>
              <p:nvPr/>
            </p:nvSpPr>
            <p:spPr bwMode="auto">
              <a:xfrm>
                <a:off x="1012288" y="4763587"/>
                <a:ext cx="975867" cy="715015"/>
              </a:xfrm>
              <a:custGeom>
                <a:avLst/>
                <a:gdLst>
                  <a:gd name="T0" fmla="*/ 1448 w 1448"/>
                  <a:gd name="T1" fmla="*/ 2364 h 2364"/>
                  <a:gd name="T2" fmla="*/ 1448 w 1448"/>
                  <a:gd name="T3" fmla="*/ 2364 h 2364"/>
                  <a:gd name="T4" fmla="*/ 574 w 1448"/>
                  <a:gd name="T5" fmla="*/ 2105 h 2364"/>
                  <a:gd name="T6" fmla="*/ 0 w 1448"/>
                  <a:gd name="T7" fmla="*/ 1935 h 2364"/>
                  <a:gd name="T8" fmla="*/ 0 w 1448"/>
                  <a:gd name="T9" fmla="*/ 0 h 2364"/>
                  <a:gd name="T10" fmla="*/ 1448 w 1448"/>
                  <a:gd name="T11" fmla="*/ 431 h 2364"/>
                  <a:gd name="T12" fmla="*/ 1448 w 1448"/>
                  <a:gd name="T13" fmla="*/ 2364 h 2364"/>
                </a:gdLst>
                <a:ahLst/>
                <a:cxnLst>
                  <a:cxn ang="0">
                    <a:pos x="T0" y="T1"/>
                  </a:cxn>
                  <a:cxn ang="0">
                    <a:pos x="T2" y="T3"/>
                  </a:cxn>
                  <a:cxn ang="0">
                    <a:pos x="T4" y="T5"/>
                  </a:cxn>
                  <a:cxn ang="0">
                    <a:pos x="T6" y="T7"/>
                  </a:cxn>
                  <a:cxn ang="0">
                    <a:pos x="T8" y="T9"/>
                  </a:cxn>
                  <a:cxn ang="0">
                    <a:pos x="T10" y="T11"/>
                  </a:cxn>
                  <a:cxn ang="0">
                    <a:pos x="T12" y="T13"/>
                  </a:cxn>
                </a:cxnLst>
                <a:rect l="0" t="0" r="r" b="b"/>
                <a:pathLst>
                  <a:path w="1448" h="2364">
                    <a:moveTo>
                      <a:pt x="1448" y="2364"/>
                    </a:moveTo>
                    <a:lnTo>
                      <a:pt x="1448" y="2364"/>
                    </a:lnTo>
                    <a:lnTo>
                      <a:pt x="574" y="2105"/>
                    </a:lnTo>
                    <a:lnTo>
                      <a:pt x="0" y="1935"/>
                    </a:lnTo>
                    <a:lnTo>
                      <a:pt x="0" y="0"/>
                    </a:lnTo>
                    <a:lnTo>
                      <a:pt x="1448" y="431"/>
                    </a:lnTo>
                    <a:lnTo>
                      <a:pt x="1448" y="2364"/>
                    </a:lnTo>
                    <a:close/>
                  </a:path>
                </a:pathLst>
              </a:custGeom>
              <a:solidFill>
                <a:srgbClr val="7A5128"/>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42" name="TextBox 41"/>
              <p:cNvSpPr txBox="1"/>
              <p:nvPr/>
            </p:nvSpPr>
            <p:spPr>
              <a:xfrm>
                <a:off x="990307" y="4808980"/>
                <a:ext cx="1010442" cy="621707"/>
              </a:xfrm>
              <a:prstGeom prst="rect">
                <a:avLst/>
              </a:prstGeom>
            </p:spPr>
            <p:txBody>
              <a:bodyPr wrap="square" lIns="0" rIns="0"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defTabSz="617220">
                  <a:defRPr/>
                </a:pPr>
                <a:r>
                  <a:rPr lang="en-US" sz="2430" kern="0" dirty="0">
                    <a:solidFill>
                      <a:prstClr val="white"/>
                    </a:solidFill>
                  </a:rPr>
                  <a:t>04</a:t>
                </a:r>
              </a:p>
            </p:txBody>
          </p:sp>
        </p:grpSp>
        <p:grpSp>
          <p:nvGrpSpPr>
            <p:cNvPr id="43" name="Group 42"/>
            <p:cNvGrpSpPr/>
            <p:nvPr/>
          </p:nvGrpSpPr>
          <p:grpSpPr>
            <a:xfrm>
              <a:off x="2148771" y="1609032"/>
              <a:ext cx="1563989" cy="751314"/>
              <a:chOff x="840042" y="901743"/>
              <a:chExt cx="2085317" cy="1001751"/>
            </a:xfrm>
          </p:grpSpPr>
          <p:sp>
            <p:nvSpPr>
              <p:cNvPr id="44" name="Freeform 78"/>
              <p:cNvSpPr>
                <a:spLocks/>
              </p:cNvSpPr>
              <p:nvPr/>
            </p:nvSpPr>
            <p:spPr bwMode="auto">
              <a:xfrm>
                <a:off x="973625" y="1061442"/>
                <a:ext cx="1951733" cy="256486"/>
              </a:xfrm>
              <a:custGeom>
                <a:avLst/>
                <a:gdLst>
                  <a:gd name="T0" fmla="*/ 2896 w 2896"/>
                  <a:gd name="T1" fmla="*/ 421 h 850"/>
                  <a:gd name="T2" fmla="*/ 1448 w 2896"/>
                  <a:gd name="T3" fmla="*/ 0 h 850"/>
                  <a:gd name="T4" fmla="*/ 0 w 2896"/>
                  <a:gd name="T5" fmla="*/ 421 h 850"/>
                  <a:gd name="T6" fmla="*/ 1448 w 2896"/>
                  <a:gd name="T7" fmla="*/ 850 h 850"/>
                  <a:gd name="T8" fmla="*/ 2896 w 2896"/>
                  <a:gd name="T9" fmla="*/ 421 h 850"/>
                </a:gdLst>
                <a:ahLst/>
                <a:cxnLst>
                  <a:cxn ang="0">
                    <a:pos x="T0" y="T1"/>
                  </a:cxn>
                  <a:cxn ang="0">
                    <a:pos x="T2" y="T3"/>
                  </a:cxn>
                  <a:cxn ang="0">
                    <a:pos x="T4" y="T5"/>
                  </a:cxn>
                  <a:cxn ang="0">
                    <a:pos x="T6" y="T7"/>
                  </a:cxn>
                  <a:cxn ang="0">
                    <a:pos x="T8" y="T9"/>
                  </a:cxn>
                </a:cxnLst>
                <a:rect l="0" t="0" r="r" b="b"/>
                <a:pathLst>
                  <a:path w="2896" h="850">
                    <a:moveTo>
                      <a:pt x="2896" y="421"/>
                    </a:moveTo>
                    <a:lnTo>
                      <a:pt x="1448" y="0"/>
                    </a:lnTo>
                    <a:lnTo>
                      <a:pt x="0" y="421"/>
                    </a:lnTo>
                    <a:lnTo>
                      <a:pt x="1448" y="850"/>
                    </a:lnTo>
                    <a:lnTo>
                      <a:pt x="2896" y="421"/>
                    </a:lnTo>
                    <a:close/>
                  </a:path>
                </a:pathLst>
              </a:custGeom>
              <a:solidFill>
                <a:srgbClr val="6EB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45" name="Freeform 95"/>
              <p:cNvSpPr>
                <a:spLocks/>
              </p:cNvSpPr>
              <p:nvPr/>
            </p:nvSpPr>
            <p:spPr bwMode="auto">
              <a:xfrm>
                <a:off x="1361818" y="901743"/>
                <a:ext cx="587677" cy="416185"/>
              </a:xfrm>
              <a:custGeom>
                <a:avLst/>
                <a:gdLst>
                  <a:gd name="T0" fmla="*/ 874 w 874"/>
                  <a:gd name="T1" fmla="*/ 1377 h 1377"/>
                  <a:gd name="T2" fmla="*/ 0 w 874"/>
                  <a:gd name="T3" fmla="*/ 1118 h 1377"/>
                  <a:gd name="T4" fmla="*/ 0 w 874"/>
                  <a:gd name="T5" fmla="*/ 260 h 1377"/>
                  <a:gd name="T6" fmla="*/ 874 w 874"/>
                  <a:gd name="T7" fmla="*/ 0 h 1377"/>
                  <a:gd name="T8" fmla="*/ 874 w 874"/>
                  <a:gd name="T9" fmla="*/ 1377 h 1377"/>
                </a:gdLst>
                <a:ahLst/>
                <a:cxnLst>
                  <a:cxn ang="0">
                    <a:pos x="T0" y="T1"/>
                  </a:cxn>
                  <a:cxn ang="0">
                    <a:pos x="T2" y="T3"/>
                  </a:cxn>
                  <a:cxn ang="0">
                    <a:pos x="T4" y="T5"/>
                  </a:cxn>
                  <a:cxn ang="0">
                    <a:pos x="T6" y="T7"/>
                  </a:cxn>
                  <a:cxn ang="0">
                    <a:pos x="T8" y="T9"/>
                  </a:cxn>
                </a:cxnLst>
                <a:rect l="0" t="0" r="r" b="b"/>
                <a:pathLst>
                  <a:path w="874" h="1377">
                    <a:moveTo>
                      <a:pt x="874" y="1377"/>
                    </a:moveTo>
                    <a:lnTo>
                      <a:pt x="0" y="1118"/>
                    </a:lnTo>
                    <a:lnTo>
                      <a:pt x="0" y="260"/>
                    </a:lnTo>
                    <a:lnTo>
                      <a:pt x="874" y="0"/>
                    </a:lnTo>
                    <a:lnTo>
                      <a:pt x="874" y="1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46" name="Freeform 88"/>
              <p:cNvSpPr>
                <a:spLocks/>
              </p:cNvSpPr>
              <p:nvPr/>
            </p:nvSpPr>
            <p:spPr bwMode="auto">
              <a:xfrm>
                <a:off x="973627" y="1137663"/>
                <a:ext cx="388189" cy="102836"/>
              </a:xfrm>
              <a:custGeom>
                <a:avLst/>
                <a:gdLst>
                  <a:gd name="T0" fmla="*/ 574 w 574"/>
                  <a:gd name="T1" fmla="*/ 337 h 337"/>
                  <a:gd name="T2" fmla="*/ 0 w 574"/>
                  <a:gd name="T3" fmla="*/ 167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7"/>
                    </a:lnTo>
                    <a:lnTo>
                      <a:pt x="574" y="0"/>
                    </a:lnTo>
                    <a:lnTo>
                      <a:pt x="574" y="337"/>
                    </a:lnTo>
                    <a:close/>
                  </a:path>
                </a:pathLst>
              </a:custGeom>
              <a:solidFill>
                <a:srgbClr val="6B581B"/>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47" name="Freeform 96"/>
              <p:cNvSpPr>
                <a:spLocks/>
              </p:cNvSpPr>
              <p:nvPr/>
            </p:nvSpPr>
            <p:spPr bwMode="auto">
              <a:xfrm>
                <a:off x="973625" y="1181916"/>
                <a:ext cx="1951733" cy="715015"/>
              </a:xfrm>
              <a:custGeom>
                <a:avLst/>
                <a:gdLst>
                  <a:gd name="T0" fmla="*/ 0 w 2896"/>
                  <a:gd name="T1" fmla="*/ 1934 h 2365"/>
                  <a:gd name="T2" fmla="*/ 1448 w 2896"/>
                  <a:gd name="T3" fmla="*/ 2365 h 2365"/>
                  <a:gd name="T4" fmla="*/ 2896 w 2896"/>
                  <a:gd name="T5" fmla="*/ 1934 h 2365"/>
                  <a:gd name="T6" fmla="*/ 2896 w 2896"/>
                  <a:gd name="T7" fmla="*/ 0 h 2365"/>
                  <a:gd name="T8" fmla="*/ 1448 w 2896"/>
                  <a:gd name="T9" fmla="*/ 429 h 2365"/>
                  <a:gd name="T10" fmla="*/ 0 w 2896"/>
                  <a:gd name="T11" fmla="*/ 0 h 2365"/>
                  <a:gd name="T12" fmla="*/ 0 w 2896"/>
                  <a:gd name="T13" fmla="*/ 1934 h 2365"/>
                </a:gdLst>
                <a:ahLst/>
                <a:cxnLst>
                  <a:cxn ang="0">
                    <a:pos x="T0" y="T1"/>
                  </a:cxn>
                  <a:cxn ang="0">
                    <a:pos x="T2" y="T3"/>
                  </a:cxn>
                  <a:cxn ang="0">
                    <a:pos x="T4" y="T5"/>
                  </a:cxn>
                  <a:cxn ang="0">
                    <a:pos x="T6" y="T7"/>
                  </a:cxn>
                  <a:cxn ang="0">
                    <a:pos x="T8" y="T9"/>
                  </a:cxn>
                  <a:cxn ang="0">
                    <a:pos x="T10" y="T11"/>
                  </a:cxn>
                  <a:cxn ang="0">
                    <a:pos x="T12" y="T13"/>
                  </a:cxn>
                </a:cxnLst>
                <a:rect l="0" t="0" r="r" b="b"/>
                <a:pathLst>
                  <a:path w="2896" h="2365">
                    <a:moveTo>
                      <a:pt x="0" y="1934"/>
                    </a:moveTo>
                    <a:lnTo>
                      <a:pt x="1448" y="2365"/>
                    </a:lnTo>
                    <a:lnTo>
                      <a:pt x="2896" y="1934"/>
                    </a:lnTo>
                    <a:lnTo>
                      <a:pt x="2896" y="0"/>
                    </a:lnTo>
                    <a:lnTo>
                      <a:pt x="1448" y="429"/>
                    </a:lnTo>
                    <a:lnTo>
                      <a:pt x="0" y="0"/>
                    </a:lnTo>
                    <a:lnTo>
                      <a:pt x="0" y="1934"/>
                    </a:lnTo>
                    <a:close/>
                  </a:path>
                </a:pathLst>
              </a:custGeom>
              <a:solidFill>
                <a:schemeClr val="bg2">
                  <a:lumMod val="75000"/>
                </a:schemeClr>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48" name="Freeform 97"/>
              <p:cNvSpPr>
                <a:spLocks/>
              </p:cNvSpPr>
              <p:nvPr/>
            </p:nvSpPr>
            <p:spPr bwMode="auto">
              <a:xfrm>
                <a:off x="973626" y="1188478"/>
                <a:ext cx="975867" cy="715016"/>
              </a:xfrm>
              <a:custGeom>
                <a:avLst/>
                <a:gdLst>
                  <a:gd name="T0" fmla="*/ 1448 w 1448"/>
                  <a:gd name="T1" fmla="*/ 2365 h 2365"/>
                  <a:gd name="T2" fmla="*/ 1448 w 1448"/>
                  <a:gd name="T3" fmla="*/ 2365 h 2365"/>
                  <a:gd name="T4" fmla="*/ 574 w 1448"/>
                  <a:gd name="T5" fmla="*/ 2105 h 2365"/>
                  <a:gd name="T6" fmla="*/ 0 w 1448"/>
                  <a:gd name="T7" fmla="*/ 1934 h 2365"/>
                  <a:gd name="T8" fmla="*/ 0 w 1448"/>
                  <a:gd name="T9" fmla="*/ 0 h 2365"/>
                  <a:gd name="T10" fmla="*/ 1448 w 1448"/>
                  <a:gd name="T11" fmla="*/ 429 h 2365"/>
                  <a:gd name="T12" fmla="*/ 1448 w 1448"/>
                  <a:gd name="T13" fmla="*/ 2365 h 2365"/>
                </a:gdLst>
                <a:ahLst/>
                <a:cxnLst>
                  <a:cxn ang="0">
                    <a:pos x="T0" y="T1"/>
                  </a:cxn>
                  <a:cxn ang="0">
                    <a:pos x="T2" y="T3"/>
                  </a:cxn>
                  <a:cxn ang="0">
                    <a:pos x="T4" y="T5"/>
                  </a:cxn>
                  <a:cxn ang="0">
                    <a:pos x="T6" y="T7"/>
                  </a:cxn>
                  <a:cxn ang="0">
                    <a:pos x="T8" y="T9"/>
                  </a:cxn>
                  <a:cxn ang="0">
                    <a:pos x="T10" y="T11"/>
                  </a:cxn>
                  <a:cxn ang="0">
                    <a:pos x="T12" y="T13"/>
                  </a:cxn>
                </a:cxnLst>
                <a:rect l="0" t="0" r="r" b="b"/>
                <a:pathLst>
                  <a:path w="1448" h="2365">
                    <a:moveTo>
                      <a:pt x="1448" y="2365"/>
                    </a:moveTo>
                    <a:lnTo>
                      <a:pt x="1448" y="2365"/>
                    </a:lnTo>
                    <a:lnTo>
                      <a:pt x="574" y="2105"/>
                    </a:lnTo>
                    <a:lnTo>
                      <a:pt x="0" y="1934"/>
                    </a:lnTo>
                    <a:lnTo>
                      <a:pt x="0" y="0"/>
                    </a:lnTo>
                    <a:lnTo>
                      <a:pt x="1448" y="429"/>
                    </a:lnTo>
                    <a:lnTo>
                      <a:pt x="1448" y="2365"/>
                    </a:lnTo>
                    <a:close/>
                  </a:path>
                </a:pathLst>
              </a:custGeom>
              <a:solidFill>
                <a:schemeClr val="bg2">
                  <a:lumMod val="75000"/>
                </a:schemeClr>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49" name="TextBox 48"/>
              <p:cNvSpPr txBox="1"/>
              <p:nvPr/>
            </p:nvSpPr>
            <p:spPr>
              <a:xfrm>
                <a:off x="840042" y="1238896"/>
                <a:ext cx="1233652" cy="621708"/>
              </a:xfrm>
              <a:prstGeom prst="rect">
                <a:avLst/>
              </a:prstGeom>
            </p:spPr>
            <p:txBody>
              <a:bodyPr wrap="square"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defTabSz="617220">
                  <a:defRPr/>
                </a:pPr>
                <a:r>
                  <a:rPr lang="en-US" sz="2430" kern="0" dirty="0">
                    <a:solidFill>
                      <a:prstClr val="white"/>
                    </a:solidFill>
                  </a:rPr>
                  <a:t>01</a:t>
                </a:r>
              </a:p>
            </p:txBody>
          </p:sp>
          <p:sp>
            <p:nvSpPr>
              <p:cNvPr id="50" name="Freeform 87"/>
              <p:cNvSpPr>
                <a:spLocks/>
              </p:cNvSpPr>
              <p:nvPr/>
            </p:nvSpPr>
            <p:spPr bwMode="auto">
              <a:xfrm>
                <a:off x="2537170" y="1137664"/>
                <a:ext cx="388189" cy="102836"/>
              </a:xfrm>
              <a:custGeom>
                <a:avLst/>
                <a:gdLst>
                  <a:gd name="T0" fmla="*/ 0 w 574"/>
                  <a:gd name="T1" fmla="*/ 337 h 337"/>
                  <a:gd name="T2" fmla="*/ 0 w 574"/>
                  <a:gd name="T3" fmla="*/ 0 h 337"/>
                  <a:gd name="T4" fmla="*/ 574 w 574"/>
                  <a:gd name="T5" fmla="*/ 167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7"/>
                    </a:lnTo>
                    <a:lnTo>
                      <a:pt x="0" y="337"/>
                    </a:lnTo>
                    <a:close/>
                  </a:path>
                </a:pathLst>
              </a:custGeom>
              <a:solidFill>
                <a:srgbClr val="6B581B"/>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51" name="Freeform 94"/>
              <p:cNvSpPr>
                <a:spLocks/>
              </p:cNvSpPr>
              <p:nvPr/>
            </p:nvSpPr>
            <p:spPr bwMode="auto">
              <a:xfrm>
                <a:off x="1361815" y="979819"/>
                <a:ext cx="587677" cy="336336"/>
              </a:xfrm>
              <a:custGeom>
                <a:avLst/>
                <a:gdLst>
                  <a:gd name="T0" fmla="*/ 874 w 874"/>
                  <a:gd name="T1" fmla="*/ 1110 h 1110"/>
                  <a:gd name="T2" fmla="*/ 0 w 874"/>
                  <a:gd name="T3" fmla="*/ 851 h 1110"/>
                  <a:gd name="T4" fmla="*/ 0 w 874"/>
                  <a:gd name="T5" fmla="*/ 0 h 1110"/>
                  <a:gd name="T6" fmla="*/ 874 w 874"/>
                  <a:gd name="T7" fmla="*/ 260 h 1110"/>
                  <a:gd name="T8" fmla="*/ 874 w 874"/>
                  <a:gd name="T9" fmla="*/ 1110 h 1110"/>
                </a:gdLst>
                <a:ahLst/>
                <a:cxnLst>
                  <a:cxn ang="0">
                    <a:pos x="T0" y="T1"/>
                  </a:cxn>
                  <a:cxn ang="0">
                    <a:pos x="T2" y="T3"/>
                  </a:cxn>
                  <a:cxn ang="0">
                    <a:pos x="T4" y="T5"/>
                  </a:cxn>
                  <a:cxn ang="0">
                    <a:pos x="T6" y="T7"/>
                  </a:cxn>
                  <a:cxn ang="0">
                    <a:pos x="T8" y="T9"/>
                  </a:cxn>
                </a:cxnLst>
                <a:rect l="0" t="0" r="r" b="b"/>
                <a:pathLst>
                  <a:path w="874" h="1110">
                    <a:moveTo>
                      <a:pt x="874" y="1110"/>
                    </a:moveTo>
                    <a:lnTo>
                      <a:pt x="0" y="851"/>
                    </a:lnTo>
                    <a:lnTo>
                      <a:pt x="0" y="0"/>
                    </a:lnTo>
                    <a:lnTo>
                      <a:pt x="874" y="260"/>
                    </a:lnTo>
                    <a:lnTo>
                      <a:pt x="874" y="111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grpSp>
        <p:grpSp>
          <p:nvGrpSpPr>
            <p:cNvPr id="56" name="Group 55"/>
            <p:cNvGrpSpPr/>
            <p:nvPr/>
          </p:nvGrpSpPr>
          <p:grpSpPr>
            <a:xfrm>
              <a:off x="2237449" y="4470324"/>
              <a:ext cx="1475310" cy="574373"/>
              <a:chOff x="966211" y="5676788"/>
              <a:chExt cx="1967078" cy="765831"/>
            </a:xfrm>
          </p:grpSpPr>
          <p:sp>
            <p:nvSpPr>
              <p:cNvPr id="57" name="Freeform 83"/>
              <p:cNvSpPr>
                <a:spLocks/>
              </p:cNvSpPr>
              <p:nvPr/>
            </p:nvSpPr>
            <p:spPr bwMode="auto">
              <a:xfrm>
                <a:off x="2545099" y="5676788"/>
                <a:ext cx="388190" cy="102837"/>
              </a:xfrm>
              <a:custGeom>
                <a:avLst/>
                <a:gdLst>
                  <a:gd name="T0" fmla="*/ 0 w 574"/>
                  <a:gd name="T1" fmla="*/ 337 h 337"/>
                  <a:gd name="T2" fmla="*/ 0 w 574"/>
                  <a:gd name="T3" fmla="*/ 0 h 337"/>
                  <a:gd name="T4" fmla="*/ 574 w 574"/>
                  <a:gd name="T5" fmla="*/ 166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6"/>
                    </a:lnTo>
                    <a:lnTo>
                      <a:pt x="0" y="337"/>
                    </a:lnTo>
                    <a:close/>
                  </a:path>
                </a:pathLst>
              </a:custGeom>
              <a:solidFill>
                <a:srgbClr val="CC0000"/>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58" name="Freeform 84"/>
              <p:cNvSpPr>
                <a:spLocks/>
              </p:cNvSpPr>
              <p:nvPr/>
            </p:nvSpPr>
            <p:spPr bwMode="auto">
              <a:xfrm>
                <a:off x="981554" y="5676791"/>
                <a:ext cx="388190" cy="102837"/>
              </a:xfrm>
              <a:custGeom>
                <a:avLst/>
                <a:gdLst>
                  <a:gd name="T0" fmla="*/ 574 w 574"/>
                  <a:gd name="T1" fmla="*/ 337 h 337"/>
                  <a:gd name="T2" fmla="*/ 0 w 574"/>
                  <a:gd name="T3" fmla="*/ 166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6"/>
                    </a:lnTo>
                    <a:lnTo>
                      <a:pt x="574" y="0"/>
                    </a:lnTo>
                    <a:lnTo>
                      <a:pt x="574" y="337"/>
                    </a:lnTo>
                    <a:close/>
                  </a:path>
                </a:pathLst>
              </a:custGeom>
              <a:solidFill>
                <a:srgbClr val="CC0000"/>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59" name="Freeform 108"/>
              <p:cNvSpPr>
                <a:spLocks/>
              </p:cNvSpPr>
              <p:nvPr/>
            </p:nvSpPr>
            <p:spPr bwMode="auto">
              <a:xfrm>
                <a:off x="966211" y="5727603"/>
                <a:ext cx="1951734" cy="715016"/>
              </a:xfrm>
              <a:custGeom>
                <a:avLst/>
                <a:gdLst>
                  <a:gd name="T0" fmla="*/ 0 w 2896"/>
                  <a:gd name="T1" fmla="*/ 1935 h 2364"/>
                  <a:gd name="T2" fmla="*/ 1448 w 2896"/>
                  <a:gd name="T3" fmla="*/ 2364 h 2364"/>
                  <a:gd name="T4" fmla="*/ 2896 w 2896"/>
                  <a:gd name="T5" fmla="*/ 1935 h 2364"/>
                  <a:gd name="T6" fmla="*/ 2896 w 2896"/>
                  <a:gd name="T7" fmla="*/ 0 h 2364"/>
                  <a:gd name="T8" fmla="*/ 1448 w 2896"/>
                  <a:gd name="T9" fmla="*/ 431 h 2364"/>
                  <a:gd name="T10" fmla="*/ 0 w 2896"/>
                  <a:gd name="T11" fmla="*/ 0 h 2364"/>
                  <a:gd name="T12" fmla="*/ 0 w 2896"/>
                  <a:gd name="T13" fmla="*/ 1935 h 2364"/>
                </a:gdLst>
                <a:ahLst/>
                <a:cxnLst>
                  <a:cxn ang="0">
                    <a:pos x="T0" y="T1"/>
                  </a:cxn>
                  <a:cxn ang="0">
                    <a:pos x="T2" y="T3"/>
                  </a:cxn>
                  <a:cxn ang="0">
                    <a:pos x="T4" y="T5"/>
                  </a:cxn>
                  <a:cxn ang="0">
                    <a:pos x="T6" y="T7"/>
                  </a:cxn>
                  <a:cxn ang="0">
                    <a:pos x="T8" y="T9"/>
                  </a:cxn>
                  <a:cxn ang="0">
                    <a:pos x="T10" y="T11"/>
                  </a:cxn>
                  <a:cxn ang="0">
                    <a:pos x="T12" y="T13"/>
                  </a:cxn>
                </a:cxnLst>
                <a:rect l="0" t="0" r="r" b="b"/>
                <a:pathLst>
                  <a:path w="2896" h="2364">
                    <a:moveTo>
                      <a:pt x="0" y="1935"/>
                    </a:moveTo>
                    <a:lnTo>
                      <a:pt x="1448" y="2364"/>
                    </a:lnTo>
                    <a:lnTo>
                      <a:pt x="2896" y="1935"/>
                    </a:lnTo>
                    <a:lnTo>
                      <a:pt x="2896" y="0"/>
                    </a:lnTo>
                    <a:lnTo>
                      <a:pt x="1448" y="431"/>
                    </a:lnTo>
                    <a:lnTo>
                      <a:pt x="0" y="0"/>
                    </a:lnTo>
                    <a:lnTo>
                      <a:pt x="0" y="1935"/>
                    </a:lnTo>
                    <a:close/>
                  </a:path>
                </a:pathLst>
              </a:custGeom>
              <a:solidFill>
                <a:srgbClr val="CC0000"/>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60" name="Freeform 109"/>
              <p:cNvSpPr>
                <a:spLocks/>
              </p:cNvSpPr>
              <p:nvPr/>
            </p:nvSpPr>
            <p:spPr bwMode="auto">
              <a:xfrm>
                <a:off x="981554" y="5727600"/>
                <a:ext cx="975867" cy="715016"/>
              </a:xfrm>
              <a:custGeom>
                <a:avLst/>
                <a:gdLst>
                  <a:gd name="T0" fmla="*/ 1448 w 1448"/>
                  <a:gd name="T1" fmla="*/ 2364 h 2364"/>
                  <a:gd name="T2" fmla="*/ 1448 w 1448"/>
                  <a:gd name="T3" fmla="*/ 2364 h 2364"/>
                  <a:gd name="T4" fmla="*/ 574 w 1448"/>
                  <a:gd name="T5" fmla="*/ 2105 h 2364"/>
                  <a:gd name="T6" fmla="*/ 0 w 1448"/>
                  <a:gd name="T7" fmla="*/ 1935 h 2364"/>
                  <a:gd name="T8" fmla="*/ 0 w 1448"/>
                  <a:gd name="T9" fmla="*/ 0 h 2364"/>
                  <a:gd name="T10" fmla="*/ 1448 w 1448"/>
                  <a:gd name="T11" fmla="*/ 431 h 2364"/>
                  <a:gd name="T12" fmla="*/ 1448 w 1448"/>
                  <a:gd name="T13" fmla="*/ 2364 h 2364"/>
                </a:gdLst>
                <a:ahLst/>
                <a:cxnLst>
                  <a:cxn ang="0">
                    <a:pos x="T0" y="T1"/>
                  </a:cxn>
                  <a:cxn ang="0">
                    <a:pos x="T2" y="T3"/>
                  </a:cxn>
                  <a:cxn ang="0">
                    <a:pos x="T4" y="T5"/>
                  </a:cxn>
                  <a:cxn ang="0">
                    <a:pos x="T6" y="T7"/>
                  </a:cxn>
                  <a:cxn ang="0">
                    <a:pos x="T8" y="T9"/>
                  </a:cxn>
                  <a:cxn ang="0">
                    <a:pos x="T10" y="T11"/>
                  </a:cxn>
                  <a:cxn ang="0">
                    <a:pos x="T12" y="T13"/>
                  </a:cxn>
                </a:cxnLst>
                <a:rect l="0" t="0" r="r" b="b"/>
                <a:pathLst>
                  <a:path w="1448" h="2364">
                    <a:moveTo>
                      <a:pt x="1448" y="2364"/>
                    </a:moveTo>
                    <a:lnTo>
                      <a:pt x="1448" y="2364"/>
                    </a:lnTo>
                    <a:lnTo>
                      <a:pt x="574" y="2105"/>
                    </a:lnTo>
                    <a:lnTo>
                      <a:pt x="0" y="1935"/>
                    </a:lnTo>
                    <a:lnTo>
                      <a:pt x="0" y="0"/>
                    </a:lnTo>
                    <a:lnTo>
                      <a:pt x="1448" y="431"/>
                    </a:lnTo>
                    <a:lnTo>
                      <a:pt x="1448" y="2364"/>
                    </a:lnTo>
                    <a:close/>
                  </a:path>
                </a:pathLst>
              </a:custGeom>
              <a:solidFill>
                <a:srgbClr val="CC0000"/>
              </a:solid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61" name="TextBox 60"/>
              <p:cNvSpPr txBox="1"/>
              <p:nvPr/>
            </p:nvSpPr>
            <p:spPr>
              <a:xfrm>
                <a:off x="1164165" y="5818845"/>
                <a:ext cx="552365" cy="553997"/>
              </a:xfrm>
              <a:prstGeom prst="rect">
                <a:avLst/>
              </a:prstGeom>
              <a:solidFill>
                <a:srgbClr val="CC0000"/>
              </a:solidFill>
            </p:spPr>
            <p:txBody>
              <a:bodyPr wrap="square" lIns="0" rIns="0"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defTabSz="617220">
                  <a:defRPr/>
                </a:pPr>
                <a:r>
                  <a:rPr lang="en-US" sz="2100" kern="0" dirty="0">
                    <a:solidFill>
                      <a:prstClr val="white"/>
                    </a:solidFill>
                  </a:rPr>
                  <a:t>05</a:t>
                </a:r>
              </a:p>
            </p:txBody>
          </p:sp>
        </p:grpSp>
        <p:grpSp>
          <p:nvGrpSpPr>
            <p:cNvPr id="63" name="Group 62"/>
            <p:cNvGrpSpPr/>
            <p:nvPr/>
          </p:nvGrpSpPr>
          <p:grpSpPr>
            <a:xfrm>
              <a:off x="2241333" y="5187629"/>
              <a:ext cx="1475310" cy="574373"/>
              <a:chOff x="966212" y="5676788"/>
              <a:chExt cx="1967078" cy="765831"/>
            </a:xfrm>
            <a:solidFill>
              <a:srgbClr val="92D050"/>
            </a:solidFill>
          </p:grpSpPr>
          <p:sp>
            <p:nvSpPr>
              <p:cNvPr id="64" name="Freeform 83"/>
              <p:cNvSpPr>
                <a:spLocks/>
              </p:cNvSpPr>
              <p:nvPr/>
            </p:nvSpPr>
            <p:spPr bwMode="auto">
              <a:xfrm>
                <a:off x="2545100" y="5676788"/>
                <a:ext cx="388190" cy="102837"/>
              </a:xfrm>
              <a:custGeom>
                <a:avLst/>
                <a:gdLst>
                  <a:gd name="T0" fmla="*/ 0 w 574"/>
                  <a:gd name="T1" fmla="*/ 337 h 337"/>
                  <a:gd name="T2" fmla="*/ 0 w 574"/>
                  <a:gd name="T3" fmla="*/ 0 h 337"/>
                  <a:gd name="T4" fmla="*/ 574 w 574"/>
                  <a:gd name="T5" fmla="*/ 166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6"/>
                    </a:lnTo>
                    <a:lnTo>
                      <a:pt x="0" y="337"/>
                    </a:lnTo>
                    <a:close/>
                  </a:path>
                </a:pathLst>
              </a:custGeom>
              <a:grp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65" name="Freeform 84"/>
              <p:cNvSpPr>
                <a:spLocks/>
              </p:cNvSpPr>
              <p:nvPr/>
            </p:nvSpPr>
            <p:spPr bwMode="auto">
              <a:xfrm>
                <a:off x="981555" y="5676791"/>
                <a:ext cx="388190" cy="102837"/>
              </a:xfrm>
              <a:custGeom>
                <a:avLst/>
                <a:gdLst>
                  <a:gd name="T0" fmla="*/ 574 w 574"/>
                  <a:gd name="T1" fmla="*/ 337 h 337"/>
                  <a:gd name="T2" fmla="*/ 0 w 574"/>
                  <a:gd name="T3" fmla="*/ 166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6"/>
                    </a:lnTo>
                    <a:lnTo>
                      <a:pt x="574" y="0"/>
                    </a:lnTo>
                    <a:lnTo>
                      <a:pt x="574" y="337"/>
                    </a:lnTo>
                    <a:close/>
                  </a:path>
                </a:pathLst>
              </a:custGeom>
              <a:grp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66" name="Freeform 108"/>
              <p:cNvSpPr>
                <a:spLocks/>
              </p:cNvSpPr>
              <p:nvPr/>
            </p:nvSpPr>
            <p:spPr bwMode="auto">
              <a:xfrm>
                <a:off x="966212" y="5727603"/>
                <a:ext cx="1951734" cy="715016"/>
              </a:xfrm>
              <a:custGeom>
                <a:avLst/>
                <a:gdLst>
                  <a:gd name="T0" fmla="*/ 0 w 2896"/>
                  <a:gd name="T1" fmla="*/ 1935 h 2364"/>
                  <a:gd name="T2" fmla="*/ 1448 w 2896"/>
                  <a:gd name="T3" fmla="*/ 2364 h 2364"/>
                  <a:gd name="T4" fmla="*/ 2896 w 2896"/>
                  <a:gd name="T5" fmla="*/ 1935 h 2364"/>
                  <a:gd name="T6" fmla="*/ 2896 w 2896"/>
                  <a:gd name="T7" fmla="*/ 0 h 2364"/>
                  <a:gd name="T8" fmla="*/ 1448 w 2896"/>
                  <a:gd name="T9" fmla="*/ 431 h 2364"/>
                  <a:gd name="T10" fmla="*/ 0 w 2896"/>
                  <a:gd name="T11" fmla="*/ 0 h 2364"/>
                  <a:gd name="T12" fmla="*/ 0 w 2896"/>
                  <a:gd name="T13" fmla="*/ 1935 h 2364"/>
                </a:gdLst>
                <a:ahLst/>
                <a:cxnLst>
                  <a:cxn ang="0">
                    <a:pos x="T0" y="T1"/>
                  </a:cxn>
                  <a:cxn ang="0">
                    <a:pos x="T2" y="T3"/>
                  </a:cxn>
                  <a:cxn ang="0">
                    <a:pos x="T4" y="T5"/>
                  </a:cxn>
                  <a:cxn ang="0">
                    <a:pos x="T6" y="T7"/>
                  </a:cxn>
                  <a:cxn ang="0">
                    <a:pos x="T8" y="T9"/>
                  </a:cxn>
                  <a:cxn ang="0">
                    <a:pos x="T10" y="T11"/>
                  </a:cxn>
                  <a:cxn ang="0">
                    <a:pos x="T12" y="T13"/>
                  </a:cxn>
                </a:cxnLst>
                <a:rect l="0" t="0" r="r" b="b"/>
                <a:pathLst>
                  <a:path w="2896" h="2364">
                    <a:moveTo>
                      <a:pt x="0" y="1935"/>
                    </a:moveTo>
                    <a:lnTo>
                      <a:pt x="1448" y="2364"/>
                    </a:lnTo>
                    <a:lnTo>
                      <a:pt x="2896" y="1935"/>
                    </a:lnTo>
                    <a:lnTo>
                      <a:pt x="2896" y="0"/>
                    </a:lnTo>
                    <a:lnTo>
                      <a:pt x="1448" y="431"/>
                    </a:lnTo>
                    <a:lnTo>
                      <a:pt x="0" y="0"/>
                    </a:lnTo>
                    <a:lnTo>
                      <a:pt x="0" y="1935"/>
                    </a:lnTo>
                    <a:close/>
                  </a:path>
                </a:pathLst>
              </a:custGeom>
              <a:grp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67" name="Freeform 109"/>
              <p:cNvSpPr>
                <a:spLocks/>
              </p:cNvSpPr>
              <p:nvPr/>
            </p:nvSpPr>
            <p:spPr bwMode="auto">
              <a:xfrm>
                <a:off x="981555" y="5727600"/>
                <a:ext cx="975867" cy="715016"/>
              </a:xfrm>
              <a:custGeom>
                <a:avLst/>
                <a:gdLst>
                  <a:gd name="T0" fmla="*/ 1448 w 1448"/>
                  <a:gd name="T1" fmla="*/ 2364 h 2364"/>
                  <a:gd name="T2" fmla="*/ 1448 w 1448"/>
                  <a:gd name="T3" fmla="*/ 2364 h 2364"/>
                  <a:gd name="T4" fmla="*/ 574 w 1448"/>
                  <a:gd name="T5" fmla="*/ 2105 h 2364"/>
                  <a:gd name="T6" fmla="*/ 0 w 1448"/>
                  <a:gd name="T7" fmla="*/ 1935 h 2364"/>
                  <a:gd name="T8" fmla="*/ 0 w 1448"/>
                  <a:gd name="T9" fmla="*/ 0 h 2364"/>
                  <a:gd name="T10" fmla="*/ 1448 w 1448"/>
                  <a:gd name="T11" fmla="*/ 431 h 2364"/>
                  <a:gd name="T12" fmla="*/ 1448 w 1448"/>
                  <a:gd name="T13" fmla="*/ 2364 h 2364"/>
                </a:gdLst>
                <a:ahLst/>
                <a:cxnLst>
                  <a:cxn ang="0">
                    <a:pos x="T0" y="T1"/>
                  </a:cxn>
                  <a:cxn ang="0">
                    <a:pos x="T2" y="T3"/>
                  </a:cxn>
                  <a:cxn ang="0">
                    <a:pos x="T4" y="T5"/>
                  </a:cxn>
                  <a:cxn ang="0">
                    <a:pos x="T6" y="T7"/>
                  </a:cxn>
                  <a:cxn ang="0">
                    <a:pos x="T8" y="T9"/>
                  </a:cxn>
                  <a:cxn ang="0">
                    <a:pos x="T10" y="T11"/>
                  </a:cxn>
                  <a:cxn ang="0">
                    <a:pos x="T12" y="T13"/>
                  </a:cxn>
                </a:cxnLst>
                <a:rect l="0" t="0" r="r" b="b"/>
                <a:pathLst>
                  <a:path w="1448" h="2364">
                    <a:moveTo>
                      <a:pt x="1448" y="2364"/>
                    </a:moveTo>
                    <a:lnTo>
                      <a:pt x="1448" y="2364"/>
                    </a:lnTo>
                    <a:lnTo>
                      <a:pt x="574" y="2105"/>
                    </a:lnTo>
                    <a:lnTo>
                      <a:pt x="0" y="1935"/>
                    </a:lnTo>
                    <a:lnTo>
                      <a:pt x="0" y="0"/>
                    </a:lnTo>
                    <a:lnTo>
                      <a:pt x="1448" y="431"/>
                    </a:lnTo>
                    <a:lnTo>
                      <a:pt x="1448" y="2364"/>
                    </a:lnTo>
                    <a:close/>
                  </a:path>
                </a:pathLst>
              </a:custGeom>
              <a:grpFill/>
              <a:ln>
                <a:noFill/>
              </a:ln>
              <a:extLst/>
            </p:spPr>
            <p:txBody>
              <a:bodyPr vert="horz" wrap="square" lIns="61722" tIns="30861" rIns="61722" bIns="30861" numCol="1" anchor="t" anchorCtr="0" compatLnSpc="1">
                <a:prstTxWarp prst="textNoShape">
                  <a:avLst/>
                </a:prstTxWarp>
              </a:bodyPr>
              <a:lstStyle/>
              <a:p>
                <a:pPr defTabSz="617220">
                  <a:defRPr/>
                </a:pPr>
                <a:endParaRPr lang="en-US" sz="1215" kern="0" dirty="0">
                  <a:solidFill>
                    <a:prstClr val="black"/>
                  </a:solidFill>
                  <a:latin typeface="Calibri" panose="020F0502020204030204"/>
                </a:endParaRPr>
              </a:p>
            </p:txBody>
          </p:sp>
          <p:sp>
            <p:nvSpPr>
              <p:cNvPr id="68" name="TextBox 67"/>
              <p:cNvSpPr txBox="1"/>
              <p:nvPr/>
            </p:nvSpPr>
            <p:spPr>
              <a:xfrm>
                <a:off x="1347556" y="5810081"/>
                <a:ext cx="552365" cy="553997"/>
              </a:xfrm>
              <a:prstGeom prst="rect">
                <a:avLst/>
              </a:prstGeom>
              <a:grpFill/>
            </p:spPr>
            <p:txBody>
              <a:bodyPr wrap="square" lIns="0" rIns="0"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defTabSz="617220">
                  <a:defRPr/>
                </a:pPr>
                <a:r>
                  <a:rPr lang="en-US" sz="2100" kern="0" dirty="0">
                    <a:solidFill>
                      <a:prstClr val="white"/>
                    </a:solidFill>
                  </a:rPr>
                  <a:t>06</a:t>
                </a:r>
              </a:p>
            </p:txBody>
          </p:sp>
        </p:grpSp>
      </p:grpSp>
      <p:grpSp>
        <p:nvGrpSpPr>
          <p:cNvPr id="72" name="Group 71"/>
          <p:cNvGrpSpPr/>
          <p:nvPr/>
        </p:nvGrpSpPr>
        <p:grpSpPr>
          <a:xfrm>
            <a:off x="3106842" y="1784508"/>
            <a:ext cx="7103960" cy="3659525"/>
            <a:chOff x="3943496" y="1912655"/>
            <a:chExt cx="5033147" cy="3659525"/>
          </a:xfrm>
        </p:grpSpPr>
        <p:sp>
          <p:nvSpPr>
            <p:cNvPr id="52" name="Rectangle 51"/>
            <p:cNvSpPr/>
            <p:nvPr/>
          </p:nvSpPr>
          <p:spPr>
            <a:xfrm>
              <a:off x="3970580" y="1912655"/>
              <a:ext cx="4987739" cy="323085"/>
            </a:xfrm>
            <a:prstGeom prst="rect">
              <a:avLst/>
            </a:prstGeom>
            <a:solidFill>
              <a:schemeClr val="bg2">
                <a:lumMod val="75000"/>
              </a:schemeClr>
            </a:solidFill>
            <a:ln w="12700" cap="flat" cmpd="sng" algn="ctr">
              <a:noFill/>
              <a:prstDash val="solid"/>
              <a:miter lim="800000"/>
            </a:ln>
            <a:effectLst/>
          </p:spPr>
          <p:txBody>
            <a:bodyPr rtlCol="0" anchor="ctr"/>
            <a:lstStyle/>
            <a:p>
              <a:pPr algn="ctr" defTabSz="617220">
                <a:defRPr/>
              </a:pPr>
              <a:r>
                <a:rPr lang="en-US" kern="0" dirty="0">
                  <a:solidFill>
                    <a:prstClr val="white"/>
                  </a:solidFill>
                  <a:latin typeface="Segoe UI"/>
                </a:rPr>
                <a:t>CONTEXT </a:t>
              </a:r>
            </a:p>
          </p:txBody>
        </p:sp>
        <p:sp>
          <p:nvSpPr>
            <p:cNvPr id="53" name="Rectangle 52"/>
            <p:cNvSpPr/>
            <p:nvPr/>
          </p:nvSpPr>
          <p:spPr>
            <a:xfrm>
              <a:off x="3943496" y="2543023"/>
              <a:ext cx="5014822" cy="438527"/>
            </a:xfrm>
            <a:prstGeom prst="rect">
              <a:avLst/>
            </a:prstGeom>
            <a:solidFill>
              <a:schemeClr val="tx1"/>
            </a:solidFill>
            <a:ln w="12700" cap="flat" cmpd="sng" algn="ctr">
              <a:solidFill>
                <a:schemeClr val="accent1"/>
              </a:solidFill>
              <a:prstDash val="solid"/>
              <a:miter lim="800000"/>
            </a:ln>
            <a:effectLst/>
          </p:spPr>
          <p:txBody>
            <a:bodyPr rtlCol="0" anchor="ctr"/>
            <a:lstStyle/>
            <a:p>
              <a:pPr algn="ctr" defTabSz="617220">
                <a:defRPr/>
              </a:pPr>
              <a:r>
                <a:rPr lang="en-US" kern="0" dirty="0">
                  <a:solidFill>
                    <a:schemeClr val="bg1"/>
                  </a:solidFill>
                  <a:latin typeface="Segoe UI"/>
                </a:rPr>
                <a:t>AUDIT OUTCOMES AND </a:t>
              </a:r>
              <a:r>
                <a:rPr lang="en-US" kern="0" dirty="0" smtClean="0">
                  <a:solidFill>
                    <a:schemeClr val="bg1"/>
                  </a:solidFill>
                  <a:latin typeface="Segoe UI"/>
                </a:rPr>
                <a:t> BUDGET </a:t>
              </a:r>
              <a:endParaRPr lang="en-US" kern="0" dirty="0">
                <a:solidFill>
                  <a:schemeClr val="bg1"/>
                </a:solidFill>
                <a:latin typeface="Segoe UI"/>
              </a:endParaRPr>
            </a:p>
          </p:txBody>
        </p:sp>
        <p:sp>
          <p:nvSpPr>
            <p:cNvPr id="54" name="Rectangle 53"/>
            <p:cNvSpPr/>
            <p:nvPr/>
          </p:nvSpPr>
          <p:spPr>
            <a:xfrm>
              <a:off x="3993879" y="3361747"/>
              <a:ext cx="4964439" cy="290290"/>
            </a:xfrm>
            <a:prstGeom prst="rect">
              <a:avLst/>
            </a:prstGeom>
            <a:solidFill>
              <a:schemeClr val="accent3"/>
            </a:solidFill>
            <a:ln w="12700" cap="flat" cmpd="sng" algn="ctr">
              <a:noFill/>
              <a:prstDash val="solid"/>
              <a:miter lim="800000"/>
            </a:ln>
            <a:effectLst/>
          </p:spPr>
          <p:txBody>
            <a:bodyPr rtlCol="0" anchor="ctr"/>
            <a:lstStyle/>
            <a:p>
              <a:pPr algn="ctr" defTabSz="617220">
                <a:defRPr/>
              </a:pPr>
              <a:r>
                <a:rPr lang="en-US" kern="0" dirty="0" smtClean="0">
                  <a:solidFill>
                    <a:prstClr val="white"/>
                  </a:solidFill>
                  <a:latin typeface="Segoe UI"/>
                </a:rPr>
                <a:t>VACANCIES </a:t>
              </a:r>
              <a:endParaRPr lang="en-US" kern="0" dirty="0">
                <a:solidFill>
                  <a:prstClr val="white"/>
                </a:solidFill>
                <a:latin typeface="Segoe UI"/>
              </a:endParaRPr>
            </a:p>
          </p:txBody>
        </p:sp>
        <p:sp>
          <p:nvSpPr>
            <p:cNvPr id="55" name="Rectangle 54"/>
            <p:cNvSpPr/>
            <p:nvPr/>
          </p:nvSpPr>
          <p:spPr>
            <a:xfrm>
              <a:off x="4024733" y="3912197"/>
              <a:ext cx="4951910" cy="298800"/>
            </a:xfrm>
            <a:prstGeom prst="rect">
              <a:avLst/>
            </a:prstGeom>
            <a:solidFill>
              <a:srgbClr val="7A5128"/>
            </a:solidFill>
            <a:ln w="12700" cap="flat" cmpd="sng" algn="ctr">
              <a:noFill/>
              <a:prstDash val="solid"/>
              <a:miter lim="800000"/>
            </a:ln>
            <a:effectLst/>
          </p:spPr>
          <p:txBody>
            <a:bodyPr rtlCol="0" anchor="ctr"/>
            <a:lstStyle/>
            <a:p>
              <a:pPr algn="ctr" defTabSz="617220">
                <a:defRPr/>
              </a:pPr>
              <a:r>
                <a:rPr lang="en-US" kern="0" dirty="0" smtClean="0">
                  <a:solidFill>
                    <a:prstClr val="white"/>
                  </a:solidFill>
                  <a:latin typeface="Segoe UI"/>
                </a:rPr>
                <a:t>INTERVENTION/S</a:t>
              </a:r>
              <a:endParaRPr lang="en-US" kern="0" dirty="0">
                <a:solidFill>
                  <a:prstClr val="white"/>
                </a:solidFill>
                <a:latin typeface="Segoe UI"/>
              </a:endParaRPr>
            </a:p>
          </p:txBody>
        </p:sp>
        <p:sp>
          <p:nvSpPr>
            <p:cNvPr id="62" name="Rectangle 61"/>
            <p:cNvSpPr/>
            <p:nvPr/>
          </p:nvSpPr>
          <p:spPr>
            <a:xfrm>
              <a:off x="4015400" y="4609174"/>
              <a:ext cx="4942919" cy="298800"/>
            </a:xfrm>
            <a:prstGeom prst="rect">
              <a:avLst/>
            </a:prstGeom>
            <a:solidFill>
              <a:srgbClr val="CC0000"/>
            </a:solidFill>
            <a:ln w="12700" cap="flat" cmpd="sng" algn="ctr">
              <a:noFill/>
              <a:prstDash val="solid"/>
              <a:miter lim="800000"/>
            </a:ln>
            <a:effectLst/>
          </p:spPr>
          <p:txBody>
            <a:bodyPr rtlCol="0" anchor="ctr"/>
            <a:lstStyle/>
            <a:p>
              <a:pPr algn="ctr" defTabSz="617220">
                <a:defRPr/>
              </a:pPr>
              <a:r>
                <a:rPr lang="en-US" kern="0" dirty="0" smtClean="0">
                  <a:solidFill>
                    <a:prstClr val="white"/>
                  </a:solidFill>
                  <a:latin typeface="Segoe UI"/>
                </a:rPr>
                <a:t>SALGA’S SUPPORT </a:t>
              </a:r>
              <a:endParaRPr lang="en-US" kern="0" dirty="0">
                <a:solidFill>
                  <a:prstClr val="white"/>
                </a:solidFill>
                <a:latin typeface="Segoe UI"/>
              </a:endParaRPr>
            </a:p>
          </p:txBody>
        </p:sp>
        <p:sp>
          <p:nvSpPr>
            <p:cNvPr id="69" name="Rectangle 68"/>
            <p:cNvSpPr/>
            <p:nvPr/>
          </p:nvSpPr>
          <p:spPr>
            <a:xfrm>
              <a:off x="4005844" y="5273380"/>
              <a:ext cx="4952474" cy="298800"/>
            </a:xfrm>
            <a:prstGeom prst="rect">
              <a:avLst/>
            </a:prstGeom>
            <a:solidFill>
              <a:srgbClr val="92D050"/>
            </a:solidFill>
            <a:ln w="12700" cap="flat" cmpd="sng" algn="ctr">
              <a:noFill/>
              <a:prstDash val="solid"/>
              <a:miter lim="800000"/>
            </a:ln>
            <a:effectLst/>
          </p:spPr>
          <p:txBody>
            <a:bodyPr rtlCol="0" anchor="ctr"/>
            <a:lstStyle/>
            <a:p>
              <a:pPr algn="ctr" defTabSz="617220">
                <a:defRPr/>
              </a:pPr>
              <a:r>
                <a:rPr lang="en-US" kern="0" dirty="0" smtClean="0">
                  <a:solidFill>
                    <a:prstClr val="white"/>
                  </a:solidFill>
                  <a:latin typeface="Segoe UI"/>
                </a:rPr>
                <a:t>RECOMMENDATIONS </a:t>
              </a:r>
              <a:endParaRPr lang="en-US" kern="0" dirty="0">
                <a:solidFill>
                  <a:prstClr val="white"/>
                </a:solidFill>
                <a:latin typeface="Segoe UI"/>
              </a:endParaRPr>
            </a:p>
          </p:txBody>
        </p:sp>
      </p:grpSp>
      <p:sp>
        <p:nvSpPr>
          <p:cNvPr id="70" name="Titolo 5">
            <a:extLst>
              <a:ext uri="{FF2B5EF4-FFF2-40B4-BE49-F238E27FC236}">
                <a16:creationId xmlns:a16="http://schemas.microsoft.com/office/drawing/2014/main" xmlns="" id="{317C1D91-9A17-495F-8E07-98D84CE2DC5C}"/>
              </a:ext>
            </a:extLst>
          </p:cNvPr>
          <p:cNvSpPr>
            <a:spLocks noGrp="1"/>
          </p:cNvSpPr>
          <p:nvPr>
            <p:ph type="title"/>
          </p:nvPr>
        </p:nvSpPr>
        <p:spPr>
          <a:xfrm>
            <a:off x="1698171" y="504559"/>
            <a:ext cx="8147304" cy="524440"/>
          </a:xfrm>
        </p:spPr>
        <p:txBody>
          <a:bodyPr>
            <a:noAutofit/>
          </a:bodyPr>
          <a:lstStyle/>
          <a:p>
            <a:r>
              <a:rPr lang="en-ZA" dirty="0">
                <a:solidFill>
                  <a:srgbClr val="F06D19"/>
                </a:solidFill>
              </a:rPr>
              <a:t>PRESENTATION OUTLINE  </a:t>
            </a:r>
            <a:endParaRPr lang="en-GB" dirty="0">
              <a:solidFill>
                <a:srgbClr val="F06D19"/>
              </a:solidFill>
            </a:endParaRPr>
          </a:p>
        </p:txBody>
      </p:sp>
    </p:spTree>
    <p:extLst>
      <p:ext uri="{BB962C8B-B14F-4D97-AF65-F5344CB8AC3E}">
        <p14:creationId xmlns:p14="http://schemas.microsoft.com/office/powerpoint/2010/main" val="1411316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sz="2400" dirty="0"/>
              <a:t>            RECOMMENDATIONS</a:t>
            </a:r>
            <a:r>
              <a:rPr lang="en-US" sz="2400" dirty="0"/>
              <a:t> </a:t>
            </a:r>
          </a:p>
        </p:txBody>
      </p:sp>
      <p:sp>
        <p:nvSpPr>
          <p:cNvPr id="20483" name="Rectangle 3"/>
          <p:cNvSpPr>
            <a:spLocks noGrp="1" noChangeArrowheads="1"/>
          </p:cNvSpPr>
          <p:nvPr>
            <p:ph type="body" sz="quarter" idx="10"/>
          </p:nvPr>
        </p:nvSpPr>
        <p:spPr>
          <a:xfrm>
            <a:off x="216310" y="1754816"/>
            <a:ext cx="11739716" cy="4050449"/>
          </a:xfrm>
        </p:spPr>
        <p:txBody>
          <a:bodyPr>
            <a:normAutofit/>
          </a:bodyPr>
          <a:lstStyle/>
          <a:p>
            <a:pPr marL="0" indent="0">
              <a:buNone/>
            </a:pPr>
            <a:r>
              <a:rPr lang="en-ZA" sz="1800" b="1" dirty="0"/>
              <a:t>It is recommended that the </a:t>
            </a:r>
            <a:r>
              <a:rPr lang="en-ZA" sz="1800" b="1" dirty="0" smtClean="0"/>
              <a:t>PC: COGTA</a:t>
            </a:r>
            <a:r>
              <a:rPr lang="en-ZA" sz="1800" b="1" dirty="0" smtClean="0"/>
              <a:t>:-  </a:t>
            </a:r>
            <a:endParaRPr lang="en-ZA" sz="1800" b="1" dirty="0"/>
          </a:p>
          <a:p>
            <a:pPr marL="0" indent="0">
              <a:buNone/>
            </a:pPr>
            <a:endParaRPr lang="en-GB" sz="1800" dirty="0"/>
          </a:p>
          <a:p>
            <a:pPr>
              <a:buFont typeface="+mj-lt"/>
              <a:buAutoNum type="arabicPeriod"/>
            </a:pPr>
            <a:r>
              <a:rPr lang="en-ZA" sz="1800" b="1" dirty="0" smtClean="0"/>
              <a:t>NOTES</a:t>
            </a:r>
            <a:r>
              <a:rPr lang="en-ZA" sz="1800" dirty="0" smtClean="0"/>
              <a:t> </a:t>
            </a:r>
            <a:r>
              <a:rPr lang="en-ZA" sz="1800" dirty="0"/>
              <a:t>the </a:t>
            </a:r>
            <a:r>
              <a:rPr lang="en-ZA" sz="1800" dirty="0" smtClean="0"/>
              <a:t>content of the presentation;</a:t>
            </a:r>
            <a:endParaRPr lang="en-ZA" sz="1800" dirty="0"/>
          </a:p>
          <a:p>
            <a:pPr>
              <a:buFont typeface="+mj-lt"/>
              <a:buAutoNum type="arabicPeriod"/>
            </a:pPr>
            <a:endParaRPr lang="en-ZA" sz="1800" dirty="0"/>
          </a:p>
          <a:p>
            <a:pPr>
              <a:buFont typeface="+mj-lt"/>
              <a:buAutoNum type="arabicPeriod"/>
            </a:pPr>
            <a:r>
              <a:rPr lang="en-ZA" sz="1800" b="1" dirty="0" smtClean="0"/>
              <a:t>NOTES</a:t>
            </a:r>
            <a:r>
              <a:rPr lang="en-ZA" sz="1800" dirty="0" smtClean="0"/>
              <a:t> </a:t>
            </a:r>
            <a:r>
              <a:rPr lang="en-ZA" sz="1800" dirty="0"/>
              <a:t>SALGA’s </a:t>
            </a:r>
            <a:r>
              <a:rPr lang="en-ZA" sz="1800" dirty="0" smtClean="0"/>
              <a:t>support to the two municipalities </a:t>
            </a:r>
            <a:endParaRPr lang="en-US" sz="1800" dirty="0"/>
          </a:p>
          <a:p>
            <a:pPr>
              <a:buFont typeface="+mj-lt"/>
              <a:buAutoNum type="arabicPeriod"/>
            </a:pPr>
            <a:endParaRPr lang="en-US" sz="1800" dirty="0"/>
          </a:p>
          <a:p>
            <a:pPr marL="0" indent="0">
              <a:buNone/>
            </a:pPr>
            <a:endParaRPr lang="en-GB" sz="1800" dirty="0"/>
          </a:p>
          <a:p>
            <a:pPr marL="0" indent="0">
              <a:buNone/>
            </a:pPr>
            <a:endParaRPr lang="en-ZA" sz="1800" dirty="0"/>
          </a:p>
        </p:txBody>
      </p:sp>
    </p:spTree>
    <p:extLst>
      <p:ext uri="{BB962C8B-B14F-4D97-AF65-F5344CB8AC3E}">
        <p14:creationId xmlns:p14="http://schemas.microsoft.com/office/powerpoint/2010/main" val="303473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452211" y="-531603"/>
            <a:ext cx="331947" cy="3319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584" tIns="49792" rIns="99584" bIns="49792" numCol="1" anchor="t" anchorCtr="0" compatLnSpc="1">
            <a:prstTxWarp prst="textNoShape">
              <a:avLst/>
            </a:prstTxWarp>
          </a:bodyPr>
          <a:lstStyle/>
          <a:p>
            <a:endParaRPr lang="en-ZA" sz="1960" dirty="0"/>
          </a:p>
        </p:txBody>
      </p:sp>
      <p:sp>
        <p:nvSpPr>
          <p:cNvPr id="34" name="Title 1"/>
          <p:cNvSpPr txBox="1">
            <a:spLocks/>
          </p:cNvSpPr>
          <p:nvPr/>
        </p:nvSpPr>
        <p:spPr>
          <a:xfrm>
            <a:off x="2779577" y="2906344"/>
            <a:ext cx="6052921" cy="649202"/>
          </a:xfrm>
          <a:prstGeom prst="rect">
            <a:avLst/>
          </a:prstGeom>
        </p:spPr>
        <p:txBody>
          <a:bodyPr vert="horz" lIns="89626" tIns="44813" rIns="89626" bIns="44813" rtlCol="0" anchor="ctr">
            <a:normAutofit lnSpcReduction="10000"/>
          </a:bodyPr>
          <a:lstStyle>
            <a:lvl1pPr algn="ctr" defTabSz="507995" rtl="0" eaLnBrk="1" latinLnBrk="0" hangingPunct="1">
              <a:spcBef>
                <a:spcPct val="0"/>
              </a:spcBef>
              <a:buNone/>
              <a:defRPr sz="2222" b="1" kern="1200">
                <a:solidFill>
                  <a:schemeClr val="tx1"/>
                </a:solidFill>
                <a:latin typeface="+mj-lt"/>
                <a:ea typeface="+mj-ea"/>
                <a:cs typeface="+mj-cs"/>
              </a:defRPr>
            </a:lvl1pPr>
          </a:lstStyle>
          <a:p>
            <a:r>
              <a:rPr lang="en-US" sz="2177" dirty="0"/>
              <a:t>     </a:t>
            </a:r>
            <a:r>
              <a:rPr lang="en-US" sz="4000" dirty="0"/>
              <a:t>THANK YOU     </a:t>
            </a:r>
          </a:p>
        </p:txBody>
      </p:sp>
    </p:spTree>
    <p:extLst>
      <p:ext uri="{BB962C8B-B14F-4D97-AF65-F5344CB8AC3E}">
        <p14:creationId xmlns:p14="http://schemas.microsoft.com/office/powerpoint/2010/main" val="281390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a:extLst>
              <a:ext uri="{FF2B5EF4-FFF2-40B4-BE49-F238E27FC236}">
                <a16:creationId xmlns="" xmlns:a16="http://schemas.microsoft.com/office/drawing/2014/main" id="{317C1D91-9A17-495F-8E07-98D84CE2DC5C}"/>
              </a:ext>
            </a:extLst>
          </p:cNvPr>
          <p:cNvSpPr>
            <a:spLocks noGrp="1"/>
          </p:cNvSpPr>
          <p:nvPr>
            <p:ph type="title"/>
          </p:nvPr>
        </p:nvSpPr>
        <p:spPr>
          <a:xfrm>
            <a:off x="2249696" y="274766"/>
            <a:ext cx="6400800" cy="596111"/>
          </a:xfrm>
        </p:spPr>
        <p:txBody>
          <a:bodyPr>
            <a:noAutofit/>
          </a:bodyPr>
          <a:lstStyle/>
          <a:p>
            <a:r>
              <a:rPr lang="en-GB" dirty="0">
                <a:solidFill>
                  <a:srgbClr val="F06D19"/>
                </a:solidFill>
              </a:rPr>
              <a:t>CONTEXT: Key interlinking challenges facing municipalities and the local government sector</a:t>
            </a:r>
          </a:p>
        </p:txBody>
      </p:sp>
      <p:sp>
        <p:nvSpPr>
          <p:cNvPr id="6" name="Segnaposto numero diapositiva 1">
            <a:extLst>
              <a:ext uri="{FF2B5EF4-FFF2-40B4-BE49-F238E27FC236}">
                <a16:creationId xmlns="" xmlns:a16="http://schemas.microsoft.com/office/drawing/2014/main" id="{59BE2E45-4021-4DB2-AEB3-1855994F59F1}"/>
              </a:ext>
            </a:extLst>
          </p:cNvPr>
          <p:cNvSpPr txBox="1">
            <a:spLocks/>
          </p:cNvSpPr>
          <p:nvPr/>
        </p:nvSpPr>
        <p:spPr>
          <a:xfrm>
            <a:off x="1981200" y="5624514"/>
            <a:ext cx="2133600"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5E4C5A4-68AA-419A-9EB9-20F6985B147C}" type="slidenum">
              <a:rPr lang="en-GB" sz="900">
                <a:solidFill>
                  <a:prstClr val="white"/>
                </a:solidFill>
                <a:latin typeface="Segoe UI"/>
              </a:rPr>
              <a:pPr algn="r">
                <a:defRPr/>
              </a:pPr>
              <a:t>3</a:t>
            </a:fld>
            <a:endParaRPr lang="en-GB" sz="900" dirty="0">
              <a:solidFill>
                <a:prstClr val="white"/>
              </a:solidFill>
              <a:latin typeface="Segoe UI"/>
            </a:endParaRPr>
          </a:p>
        </p:txBody>
      </p:sp>
      <p:sp>
        <p:nvSpPr>
          <p:cNvPr id="7" name="Freeform: Shape 86"/>
          <p:cNvSpPr/>
          <p:nvPr/>
        </p:nvSpPr>
        <p:spPr>
          <a:xfrm rot="18900000">
            <a:off x="4665315" y="3578453"/>
            <a:ext cx="1569563" cy="1263365"/>
          </a:xfrm>
          <a:custGeom>
            <a:avLst/>
            <a:gdLst>
              <a:gd name="connsiteX0" fmla="*/ 1922010 w 2092751"/>
              <a:gd name="connsiteY0" fmla="*/ 670688 h 1684487"/>
              <a:gd name="connsiteX1" fmla="*/ 2092751 w 2092751"/>
              <a:gd name="connsiteY1" fmla="*/ 670688 h 1684487"/>
              <a:gd name="connsiteX2" fmla="*/ 2092751 w 2092751"/>
              <a:gd name="connsiteY2" fmla="*/ 1013798 h 1684487"/>
              <a:gd name="connsiteX3" fmla="*/ 2092751 w 2092751"/>
              <a:gd name="connsiteY3" fmla="*/ 1184540 h 1684487"/>
              <a:gd name="connsiteX4" fmla="*/ 2092751 w 2092751"/>
              <a:gd name="connsiteY4" fmla="*/ 1403734 h 1684487"/>
              <a:gd name="connsiteX5" fmla="*/ 1811998 w 2092751"/>
              <a:gd name="connsiteY5" fmla="*/ 1684487 h 1684487"/>
              <a:gd name="connsiteX6" fmla="*/ 1619295 w 2092751"/>
              <a:gd name="connsiteY6" fmla="*/ 1684487 h 1684487"/>
              <a:gd name="connsiteX7" fmla="*/ 1619295 w 2092751"/>
              <a:gd name="connsiteY7" fmla="*/ 1499065 h 1684487"/>
              <a:gd name="connsiteX8" fmla="*/ 1760221 w 2092751"/>
              <a:gd name="connsiteY8" fmla="*/ 1499065 h 1684487"/>
              <a:gd name="connsiteX9" fmla="*/ 1922010 w 2092751"/>
              <a:gd name="connsiteY9" fmla="*/ 1337276 h 1684487"/>
              <a:gd name="connsiteX10" fmla="*/ 1922010 w 2092751"/>
              <a:gd name="connsiteY10" fmla="*/ 1184540 h 1684487"/>
              <a:gd name="connsiteX11" fmla="*/ 1922010 w 2092751"/>
              <a:gd name="connsiteY11" fmla="*/ 1013798 h 1684487"/>
              <a:gd name="connsiteX12" fmla="*/ 671249 w 2092751"/>
              <a:gd name="connsiteY12" fmla="*/ 0 h 1684487"/>
              <a:gd name="connsiteX13" fmla="*/ 1433874 w 2092751"/>
              <a:gd name="connsiteY13" fmla="*/ 0 h 1684487"/>
              <a:gd name="connsiteX14" fmla="*/ 1619295 w 2092751"/>
              <a:gd name="connsiteY14" fmla="*/ 0 h 1684487"/>
              <a:gd name="connsiteX15" fmla="*/ 1811998 w 2092751"/>
              <a:gd name="connsiteY15" fmla="*/ 0 h 1684487"/>
              <a:gd name="connsiteX16" fmla="*/ 2092751 w 2092751"/>
              <a:gd name="connsiteY16" fmla="*/ 280753 h 1684487"/>
              <a:gd name="connsiteX17" fmla="*/ 2092751 w 2092751"/>
              <a:gd name="connsiteY17" fmla="*/ 499946 h 1684487"/>
              <a:gd name="connsiteX18" fmla="*/ 1922010 w 2092751"/>
              <a:gd name="connsiteY18" fmla="*/ 499946 h 1684487"/>
              <a:gd name="connsiteX19" fmla="*/ 1922010 w 2092751"/>
              <a:gd name="connsiteY19" fmla="*/ 347209 h 1684487"/>
              <a:gd name="connsiteX20" fmla="*/ 1760221 w 2092751"/>
              <a:gd name="connsiteY20" fmla="*/ 185420 h 1684487"/>
              <a:gd name="connsiteX21" fmla="*/ 1619295 w 2092751"/>
              <a:gd name="connsiteY21" fmla="*/ 185420 h 1684487"/>
              <a:gd name="connsiteX22" fmla="*/ 1433874 w 2092751"/>
              <a:gd name="connsiteY22" fmla="*/ 185420 h 1684487"/>
              <a:gd name="connsiteX23" fmla="*/ 723027 w 2092751"/>
              <a:gd name="connsiteY23" fmla="*/ 185420 h 1684487"/>
              <a:gd name="connsiteX24" fmla="*/ 561238 w 2092751"/>
              <a:gd name="connsiteY24" fmla="*/ 347209 h 1684487"/>
              <a:gd name="connsiteX25" fmla="*/ 561238 w 2092751"/>
              <a:gd name="connsiteY25" fmla="*/ 426798 h 1684487"/>
              <a:gd name="connsiteX26" fmla="*/ 605613 w 2092751"/>
              <a:gd name="connsiteY26" fmla="*/ 440572 h 1684487"/>
              <a:gd name="connsiteX27" fmla="*/ 871858 w 2092751"/>
              <a:gd name="connsiteY27" fmla="*/ 842244 h 1684487"/>
              <a:gd name="connsiteX28" fmla="*/ 605613 w 2092751"/>
              <a:gd name="connsiteY28" fmla="*/ 1243915 h 1684487"/>
              <a:gd name="connsiteX29" fmla="*/ 561238 w 2092751"/>
              <a:gd name="connsiteY29" fmla="*/ 1257690 h 1684487"/>
              <a:gd name="connsiteX30" fmla="*/ 561238 w 2092751"/>
              <a:gd name="connsiteY30" fmla="*/ 1337276 h 1684487"/>
              <a:gd name="connsiteX31" fmla="*/ 723027 w 2092751"/>
              <a:gd name="connsiteY31" fmla="*/ 1499065 h 1684487"/>
              <a:gd name="connsiteX32" fmla="*/ 1433874 w 2092751"/>
              <a:gd name="connsiteY32" fmla="*/ 1499065 h 1684487"/>
              <a:gd name="connsiteX33" fmla="*/ 1433874 w 2092751"/>
              <a:gd name="connsiteY33" fmla="*/ 1684487 h 1684487"/>
              <a:gd name="connsiteX34" fmla="*/ 671249 w 2092751"/>
              <a:gd name="connsiteY34" fmla="*/ 1684487 h 1684487"/>
              <a:gd name="connsiteX35" fmla="*/ 390496 w 2092751"/>
              <a:gd name="connsiteY35" fmla="*/ 1403734 h 1684487"/>
              <a:gd name="connsiteX36" fmla="*/ 390496 w 2092751"/>
              <a:gd name="connsiteY36" fmla="*/ 1273593 h 1684487"/>
              <a:gd name="connsiteX37" fmla="*/ 348074 w 2092751"/>
              <a:gd name="connsiteY37" fmla="*/ 1269316 h 1684487"/>
              <a:gd name="connsiteX38" fmla="*/ 0 w 2092751"/>
              <a:gd name="connsiteY38" fmla="*/ 842244 h 1684487"/>
              <a:gd name="connsiteX39" fmla="*/ 348074 w 2092751"/>
              <a:gd name="connsiteY39" fmla="*/ 415171 h 1684487"/>
              <a:gd name="connsiteX40" fmla="*/ 390496 w 2092751"/>
              <a:gd name="connsiteY40" fmla="*/ 410895 h 1684487"/>
              <a:gd name="connsiteX41" fmla="*/ 390496 w 2092751"/>
              <a:gd name="connsiteY41" fmla="*/ 280753 h 1684487"/>
              <a:gd name="connsiteX42" fmla="*/ 671249 w 2092751"/>
              <a:gd name="connsiteY42" fmla="*/ 0 h 168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92751" h="1684487">
                <a:moveTo>
                  <a:pt x="1922010" y="670688"/>
                </a:moveTo>
                <a:lnTo>
                  <a:pt x="2092751" y="670688"/>
                </a:lnTo>
                <a:lnTo>
                  <a:pt x="2092751" y="1013798"/>
                </a:lnTo>
                <a:lnTo>
                  <a:pt x="2092751" y="1184540"/>
                </a:lnTo>
                <a:lnTo>
                  <a:pt x="2092751" y="1403734"/>
                </a:lnTo>
                <a:cubicBezTo>
                  <a:pt x="2092751" y="1558790"/>
                  <a:pt x="1967054" y="1684487"/>
                  <a:pt x="1811998" y="1684487"/>
                </a:cubicBezTo>
                <a:lnTo>
                  <a:pt x="1619295" y="1684487"/>
                </a:lnTo>
                <a:lnTo>
                  <a:pt x="1619295" y="1499065"/>
                </a:lnTo>
                <a:lnTo>
                  <a:pt x="1760221" y="1499065"/>
                </a:lnTo>
                <a:cubicBezTo>
                  <a:pt x="1849575" y="1499065"/>
                  <a:pt x="1922010" y="1426630"/>
                  <a:pt x="1922010" y="1337276"/>
                </a:cubicBezTo>
                <a:lnTo>
                  <a:pt x="1922010" y="1184540"/>
                </a:lnTo>
                <a:lnTo>
                  <a:pt x="1922010" y="1013798"/>
                </a:lnTo>
                <a:close/>
                <a:moveTo>
                  <a:pt x="671249" y="0"/>
                </a:moveTo>
                <a:lnTo>
                  <a:pt x="1433874" y="0"/>
                </a:lnTo>
                <a:lnTo>
                  <a:pt x="1619295" y="0"/>
                </a:lnTo>
                <a:lnTo>
                  <a:pt x="1811998" y="0"/>
                </a:lnTo>
                <a:cubicBezTo>
                  <a:pt x="1967054" y="0"/>
                  <a:pt x="2092751" y="125697"/>
                  <a:pt x="2092751" y="280753"/>
                </a:cubicBezTo>
                <a:lnTo>
                  <a:pt x="2092751" y="499946"/>
                </a:lnTo>
                <a:lnTo>
                  <a:pt x="1922010" y="499946"/>
                </a:lnTo>
                <a:lnTo>
                  <a:pt x="1922010" y="347209"/>
                </a:lnTo>
                <a:cubicBezTo>
                  <a:pt x="1922010" y="257855"/>
                  <a:pt x="1849575" y="185420"/>
                  <a:pt x="1760221" y="185420"/>
                </a:cubicBezTo>
                <a:lnTo>
                  <a:pt x="1619295" y="185420"/>
                </a:lnTo>
                <a:lnTo>
                  <a:pt x="1433874" y="185420"/>
                </a:lnTo>
                <a:lnTo>
                  <a:pt x="723027" y="185420"/>
                </a:lnTo>
                <a:cubicBezTo>
                  <a:pt x="633673" y="185420"/>
                  <a:pt x="561238" y="257855"/>
                  <a:pt x="561238" y="347209"/>
                </a:cubicBezTo>
                <a:lnTo>
                  <a:pt x="561238" y="426798"/>
                </a:lnTo>
                <a:lnTo>
                  <a:pt x="605613" y="440572"/>
                </a:lnTo>
                <a:cubicBezTo>
                  <a:pt x="762074" y="506750"/>
                  <a:pt x="871858" y="661676"/>
                  <a:pt x="871858" y="842244"/>
                </a:cubicBezTo>
                <a:cubicBezTo>
                  <a:pt x="871858" y="1022812"/>
                  <a:pt x="762074" y="1177738"/>
                  <a:pt x="605613" y="1243915"/>
                </a:cubicBezTo>
                <a:lnTo>
                  <a:pt x="561238" y="1257690"/>
                </a:lnTo>
                <a:lnTo>
                  <a:pt x="561238" y="1337276"/>
                </a:lnTo>
                <a:cubicBezTo>
                  <a:pt x="561238" y="1426630"/>
                  <a:pt x="633673" y="1499065"/>
                  <a:pt x="723027" y="1499065"/>
                </a:cubicBezTo>
                <a:lnTo>
                  <a:pt x="1433874" y="1499065"/>
                </a:lnTo>
                <a:lnTo>
                  <a:pt x="1433874" y="1684487"/>
                </a:lnTo>
                <a:lnTo>
                  <a:pt x="671249" y="1684487"/>
                </a:lnTo>
                <a:cubicBezTo>
                  <a:pt x="516193" y="1684487"/>
                  <a:pt x="390496" y="1558790"/>
                  <a:pt x="390496" y="1403734"/>
                </a:cubicBezTo>
                <a:lnTo>
                  <a:pt x="390496" y="1273593"/>
                </a:lnTo>
                <a:lnTo>
                  <a:pt x="348074" y="1269316"/>
                </a:lnTo>
                <a:cubicBezTo>
                  <a:pt x="149429" y="1228668"/>
                  <a:pt x="0" y="1052906"/>
                  <a:pt x="0" y="842244"/>
                </a:cubicBezTo>
                <a:cubicBezTo>
                  <a:pt x="0" y="631582"/>
                  <a:pt x="149429" y="455820"/>
                  <a:pt x="348074" y="415171"/>
                </a:cubicBezTo>
                <a:lnTo>
                  <a:pt x="390496" y="410895"/>
                </a:lnTo>
                <a:lnTo>
                  <a:pt x="390496" y="280753"/>
                </a:lnTo>
                <a:cubicBezTo>
                  <a:pt x="390496" y="125697"/>
                  <a:pt x="516193" y="0"/>
                  <a:pt x="671249" y="0"/>
                </a:cubicBezTo>
                <a:close/>
              </a:path>
            </a:pathLst>
          </a:custGeom>
          <a:solidFill>
            <a:schemeClr val="accent3"/>
          </a:solidFill>
          <a:ln w="12700" cap="flat" cmpd="sng" algn="ctr">
            <a:solidFill>
              <a:schemeClr val="accent3"/>
            </a:solidFill>
            <a:prstDash val="solid"/>
            <a:miter lim="800000"/>
          </a:ln>
          <a:effectLst/>
        </p:spPr>
        <p:txBody>
          <a:bodyPr rtlCol="0" anchor="ctr"/>
          <a:lstStyle/>
          <a:p>
            <a:pPr algn="ctr" defTabSz="685800">
              <a:defRPr/>
            </a:pPr>
            <a:endParaRPr lang="en-US" sz="1350" kern="0" dirty="0">
              <a:solidFill>
                <a:prstClr val="white"/>
              </a:solidFill>
              <a:latin typeface="Segoe UI"/>
            </a:endParaRPr>
          </a:p>
        </p:txBody>
      </p:sp>
      <p:sp>
        <p:nvSpPr>
          <p:cNvPr id="8" name="Freeform: Shape 83"/>
          <p:cNvSpPr/>
          <p:nvPr/>
        </p:nvSpPr>
        <p:spPr>
          <a:xfrm rot="18900000">
            <a:off x="4824678" y="2127279"/>
            <a:ext cx="1263365" cy="1569563"/>
          </a:xfrm>
          <a:custGeom>
            <a:avLst/>
            <a:gdLst>
              <a:gd name="connsiteX0" fmla="*/ 0 w 1684487"/>
              <a:gd name="connsiteY0" fmla="*/ 1607483 h 2092751"/>
              <a:gd name="connsiteX1" fmla="*/ 185421 w 1684487"/>
              <a:gd name="connsiteY1" fmla="*/ 1607483 h 2092751"/>
              <a:gd name="connsiteX2" fmla="*/ 185421 w 1684487"/>
              <a:gd name="connsiteY2" fmla="*/ 1760220 h 2092751"/>
              <a:gd name="connsiteX3" fmla="*/ 347210 w 1684487"/>
              <a:gd name="connsiteY3" fmla="*/ 1922009 h 2092751"/>
              <a:gd name="connsiteX4" fmla="*/ 488136 w 1684487"/>
              <a:gd name="connsiteY4" fmla="*/ 1922009 h 2092751"/>
              <a:gd name="connsiteX5" fmla="*/ 658877 w 1684487"/>
              <a:gd name="connsiteY5" fmla="*/ 1922009 h 2092751"/>
              <a:gd name="connsiteX6" fmla="*/ 1001987 w 1684487"/>
              <a:gd name="connsiteY6" fmla="*/ 1922009 h 2092751"/>
              <a:gd name="connsiteX7" fmla="*/ 1001987 w 1684487"/>
              <a:gd name="connsiteY7" fmla="*/ 2092751 h 2092751"/>
              <a:gd name="connsiteX8" fmla="*/ 658877 w 1684487"/>
              <a:gd name="connsiteY8" fmla="*/ 2092751 h 2092751"/>
              <a:gd name="connsiteX9" fmla="*/ 488136 w 1684487"/>
              <a:gd name="connsiteY9" fmla="*/ 2092751 h 2092751"/>
              <a:gd name="connsiteX10" fmla="*/ 280753 w 1684487"/>
              <a:gd name="connsiteY10" fmla="*/ 2092751 h 2092751"/>
              <a:gd name="connsiteX11" fmla="*/ 0 w 1684487"/>
              <a:gd name="connsiteY11" fmla="*/ 1811998 h 2092751"/>
              <a:gd name="connsiteX12" fmla="*/ 842243 w 1684487"/>
              <a:gd name="connsiteY12" fmla="*/ 0 h 2092751"/>
              <a:gd name="connsiteX13" fmla="*/ 1269316 w 1684487"/>
              <a:gd name="connsiteY13" fmla="*/ 348074 h 2092751"/>
              <a:gd name="connsiteX14" fmla="*/ 1273592 w 1684487"/>
              <a:gd name="connsiteY14" fmla="*/ 390496 h 2092751"/>
              <a:gd name="connsiteX15" fmla="*/ 1403734 w 1684487"/>
              <a:gd name="connsiteY15" fmla="*/ 390496 h 2092751"/>
              <a:gd name="connsiteX16" fmla="*/ 1684487 w 1684487"/>
              <a:gd name="connsiteY16" fmla="*/ 671249 h 2092751"/>
              <a:gd name="connsiteX17" fmla="*/ 1684487 w 1684487"/>
              <a:gd name="connsiteY17" fmla="*/ 1422063 h 2092751"/>
              <a:gd name="connsiteX18" fmla="*/ 1684487 w 1684487"/>
              <a:gd name="connsiteY18" fmla="*/ 1607485 h 2092751"/>
              <a:gd name="connsiteX19" fmla="*/ 1684487 w 1684487"/>
              <a:gd name="connsiteY19" fmla="*/ 1811998 h 2092751"/>
              <a:gd name="connsiteX20" fmla="*/ 1403734 w 1684487"/>
              <a:gd name="connsiteY20" fmla="*/ 2092751 h 2092751"/>
              <a:gd name="connsiteX21" fmla="*/ 1172729 w 1684487"/>
              <a:gd name="connsiteY21" fmla="*/ 2092751 h 2092751"/>
              <a:gd name="connsiteX22" fmla="*/ 1172729 w 1684487"/>
              <a:gd name="connsiteY22" fmla="*/ 1922009 h 2092751"/>
              <a:gd name="connsiteX23" fmla="*/ 1337277 w 1684487"/>
              <a:gd name="connsiteY23" fmla="*/ 1922009 h 2092751"/>
              <a:gd name="connsiteX24" fmla="*/ 1499066 w 1684487"/>
              <a:gd name="connsiteY24" fmla="*/ 1760220 h 2092751"/>
              <a:gd name="connsiteX25" fmla="*/ 1499066 w 1684487"/>
              <a:gd name="connsiteY25" fmla="*/ 1607485 h 2092751"/>
              <a:gd name="connsiteX26" fmla="*/ 1499066 w 1684487"/>
              <a:gd name="connsiteY26" fmla="*/ 1422063 h 2092751"/>
              <a:gd name="connsiteX27" fmla="*/ 1499066 w 1684487"/>
              <a:gd name="connsiteY27" fmla="*/ 723026 h 2092751"/>
              <a:gd name="connsiteX28" fmla="*/ 1337277 w 1684487"/>
              <a:gd name="connsiteY28" fmla="*/ 561237 h 2092751"/>
              <a:gd name="connsiteX29" fmla="*/ 1257690 w 1684487"/>
              <a:gd name="connsiteY29" fmla="*/ 561237 h 2092751"/>
              <a:gd name="connsiteX30" fmla="*/ 1243915 w 1684487"/>
              <a:gd name="connsiteY30" fmla="*/ 605612 h 2092751"/>
              <a:gd name="connsiteX31" fmla="*/ 842243 w 1684487"/>
              <a:gd name="connsiteY31" fmla="*/ 871858 h 2092751"/>
              <a:gd name="connsiteX32" fmla="*/ 440572 w 1684487"/>
              <a:gd name="connsiteY32" fmla="*/ 605612 h 2092751"/>
              <a:gd name="connsiteX33" fmla="*/ 426797 w 1684487"/>
              <a:gd name="connsiteY33" fmla="*/ 561237 h 2092751"/>
              <a:gd name="connsiteX34" fmla="*/ 347210 w 1684487"/>
              <a:gd name="connsiteY34" fmla="*/ 561237 h 2092751"/>
              <a:gd name="connsiteX35" fmla="*/ 185421 w 1684487"/>
              <a:gd name="connsiteY35" fmla="*/ 723026 h 2092751"/>
              <a:gd name="connsiteX36" fmla="*/ 185421 w 1684487"/>
              <a:gd name="connsiteY36" fmla="*/ 1422063 h 2092751"/>
              <a:gd name="connsiteX37" fmla="*/ 0 w 1684487"/>
              <a:gd name="connsiteY37" fmla="*/ 1422063 h 2092751"/>
              <a:gd name="connsiteX38" fmla="*/ 0 w 1684487"/>
              <a:gd name="connsiteY38" fmla="*/ 671249 h 2092751"/>
              <a:gd name="connsiteX39" fmla="*/ 280753 w 1684487"/>
              <a:gd name="connsiteY39" fmla="*/ 390496 h 2092751"/>
              <a:gd name="connsiteX40" fmla="*/ 410894 w 1684487"/>
              <a:gd name="connsiteY40" fmla="*/ 390496 h 2092751"/>
              <a:gd name="connsiteX41" fmla="*/ 415171 w 1684487"/>
              <a:gd name="connsiteY41" fmla="*/ 348074 h 2092751"/>
              <a:gd name="connsiteX42" fmla="*/ 842243 w 1684487"/>
              <a:gd name="connsiteY42" fmla="*/ 0 h 209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87" h="2092751">
                <a:moveTo>
                  <a:pt x="0" y="1607483"/>
                </a:moveTo>
                <a:lnTo>
                  <a:pt x="185421" y="1607483"/>
                </a:lnTo>
                <a:lnTo>
                  <a:pt x="185421" y="1760220"/>
                </a:lnTo>
                <a:cubicBezTo>
                  <a:pt x="185421" y="1849574"/>
                  <a:pt x="257856" y="1922009"/>
                  <a:pt x="347210" y="1922009"/>
                </a:cubicBezTo>
                <a:lnTo>
                  <a:pt x="488136" y="1922009"/>
                </a:lnTo>
                <a:lnTo>
                  <a:pt x="658877" y="1922009"/>
                </a:lnTo>
                <a:lnTo>
                  <a:pt x="1001987" y="1922009"/>
                </a:lnTo>
                <a:lnTo>
                  <a:pt x="1001987" y="2092751"/>
                </a:lnTo>
                <a:lnTo>
                  <a:pt x="658877" y="2092751"/>
                </a:lnTo>
                <a:lnTo>
                  <a:pt x="488136" y="2092751"/>
                </a:lnTo>
                <a:lnTo>
                  <a:pt x="280753" y="2092751"/>
                </a:lnTo>
                <a:cubicBezTo>
                  <a:pt x="125697" y="2092751"/>
                  <a:pt x="0" y="1967054"/>
                  <a:pt x="0" y="1811998"/>
                </a:cubicBezTo>
                <a:close/>
                <a:moveTo>
                  <a:pt x="842243" y="0"/>
                </a:moveTo>
                <a:cubicBezTo>
                  <a:pt x="1052906" y="0"/>
                  <a:pt x="1228667" y="149429"/>
                  <a:pt x="1269316" y="348074"/>
                </a:cubicBezTo>
                <a:lnTo>
                  <a:pt x="1273592" y="390496"/>
                </a:lnTo>
                <a:lnTo>
                  <a:pt x="1403734" y="390496"/>
                </a:lnTo>
                <a:cubicBezTo>
                  <a:pt x="1558790" y="390496"/>
                  <a:pt x="1684487" y="516193"/>
                  <a:pt x="1684487" y="671249"/>
                </a:cubicBezTo>
                <a:lnTo>
                  <a:pt x="1684487" y="1422063"/>
                </a:lnTo>
                <a:lnTo>
                  <a:pt x="1684487" y="1607485"/>
                </a:lnTo>
                <a:lnTo>
                  <a:pt x="1684487" y="1811998"/>
                </a:lnTo>
                <a:cubicBezTo>
                  <a:pt x="1684487" y="1967054"/>
                  <a:pt x="1558790" y="2092751"/>
                  <a:pt x="1403734" y="2092751"/>
                </a:cubicBezTo>
                <a:lnTo>
                  <a:pt x="1172729" y="2092751"/>
                </a:lnTo>
                <a:lnTo>
                  <a:pt x="1172729" y="1922009"/>
                </a:lnTo>
                <a:lnTo>
                  <a:pt x="1337277" y="1922009"/>
                </a:lnTo>
                <a:cubicBezTo>
                  <a:pt x="1426631" y="1922009"/>
                  <a:pt x="1499066" y="1849574"/>
                  <a:pt x="1499066" y="1760220"/>
                </a:cubicBezTo>
                <a:lnTo>
                  <a:pt x="1499066" y="1607485"/>
                </a:lnTo>
                <a:lnTo>
                  <a:pt x="1499066" y="1422063"/>
                </a:lnTo>
                <a:lnTo>
                  <a:pt x="1499066" y="723026"/>
                </a:lnTo>
                <a:cubicBezTo>
                  <a:pt x="1499066" y="633672"/>
                  <a:pt x="1426631" y="561237"/>
                  <a:pt x="1337277" y="561237"/>
                </a:cubicBezTo>
                <a:lnTo>
                  <a:pt x="1257690" y="561237"/>
                </a:lnTo>
                <a:lnTo>
                  <a:pt x="1243915" y="605612"/>
                </a:lnTo>
                <a:cubicBezTo>
                  <a:pt x="1177737" y="762074"/>
                  <a:pt x="1022811" y="871858"/>
                  <a:pt x="842243" y="871858"/>
                </a:cubicBezTo>
                <a:cubicBezTo>
                  <a:pt x="661676" y="871858"/>
                  <a:pt x="506749" y="762074"/>
                  <a:pt x="440572" y="605612"/>
                </a:cubicBezTo>
                <a:lnTo>
                  <a:pt x="426797" y="561237"/>
                </a:lnTo>
                <a:lnTo>
                  <a:pt x="347210" y="561237"/>
                </a:lnTo>
                <a:cubicBezTo>
                  <a:pt x="257856" y="561237"/>
                  <a:pt x="185421" y="633672"/>
                  <a:pt x="185421" y="723026"/>
                </a:cubicBezTo>
                <a:lnTo>
                  <a:pt x="185421" y="1422063"/>
                </a:lnTo>
                <a:lnTo>
                  <a:pt x="0" y="1422063"/>
                </a:lnTo>
                <a:lnTo>
                  <a:pt x="0" y="671249"/>
                </a:lnTo>
                <a:cubicBezTo>
                  <a:pt x="0" y="516193"/>
                  <a:pt x="125697" y="390496"/>
                  <a:pt x="280753" y="390496"/>
                </a:cubicBezTo>
                <a:lnTo>
                  <a:pt x="410894" y="390496"/>
                </a:lnTo>
                <a:lnTo>
                  <a:pt x="415171" y="348074"/>
                </a:lnTo>
                <a:cubicBezTo>
                  <a:pt x="455820" y="149429"/>
                  <a:pt x="631581" y="0"/>
                  <a:pt x="842243" y="0"/>
                </a:cubicBezTo>
                <a:close/>
              </a:path>
            </a:pathLst>
          </a:custGeom>
          <a:solidFill>
            <a:srgbClr val="CB9661"/>
          </a:solidFill>
          <a:ln w="12700" cap="flat" cmpd="sng" algn="ctr">
            <a:solidFill>
              <a:srgbClr val="CB9661"/>
            </a:solidFill>
            <a:prstDash val="solid"/>
            <a:miter lim="800000"/>
          </a:ln>
          <a:effectLst/>
        </p:spPr>
        <p:txBody>
          <a:bodyPr rtlCol="0" anchor="ctr"/>
          <a:lstStyle/>
          <a:p>
            <a:pPr algn="ctr" defTabSz="685800">
              <a:defRPr/>
            </a:pPr>
            <a:endParaRPr lang="en-US" sz="1350" kern="0" dirty="0">
              <a:solidFill>
                <a:prstClr val="white"/>
              </a:solidFill>
              <a:latin typeface="Segoe UI"/>
            </a:endParaRPr>
          </a:p>
        </p:txBody>
      </p:sp>
      <p:sp>
        <p:nvSpPr>
          <p:cNvPr id="9" name="Freeform: Shape 88"/>
          <p:cNvSpPr/>
          <p:nvPr/>
        </p:nvSpPr>
        <p:spPr>
          <a:xfrm rot="18900000">
            <a:off x="5957126" y="2286642"/>
            <a:ext cx="1569563" cy="1263365"/>
          </a:xfrm>
          <a:custGeom>
            <a:avLst/>
            <a:gdLst>
              <a:gd name="connsiteX0" fmla="*/ 682500 w 2092751"/>
              <a:gd name="connsiteY0" fmla="*/ 0 h 1684487"/>
              <a:gd name="connsiteX1" fmla="*/ 1421502 w 2092751"/>
              <a:gd name="connsiteY1" fmla="*/ 0 h 1684487"/>
              <a:gd name="connsiteX2" fmla="*/ 1702255 w 2092751"/>
              <a:gd name="connsiteY2" fmla="*/ 280753 h 1684487"/>
              <a:gd name="connsiteX3" fmla="*/ 1702255 w 2092751"/>
              <a:gd name="connsiteY3" fmla="*/ 410894 h 1684487"/>
              <a:gd name="connsiteX4" fmla="*/ 1744677 w 2092751"/>
              <a:gd name="connsiteY4" fmla="*/ 415171 h 1684487"/>
              <a:gd name="connsiteX5" fmla="*/ 2092751 w 2092751"/>
              <a:gd name="connsiteY5" fmla="*/ 842243 h 1684487"/>
              <a:gd name="connsiteX6" fmla="*/ 1744677 w 2092751"/>
              <a:gd name="connsiteY6" fmla="*/ 1269316 h 1684487"/>
              <a:gd name="connsiteX7" fmla="*/ 1702255 w 2092751"/>
              <a:gd name="connsiteY7" fmla="*/ 1273592 h 1684487"/>
              <a:gd name="connsiteX8" fmla="*/ 1702255 w 2092751"/>
              <a:gd name="connsiteY8" fmla="*/ 1403734 h 1684487"/>
              <a:gd name="connsiteX9" fmla="*/ 1421502 w 2092751"/>
              <a:gd name="connsiteY9" fmla="*/ 1684487 h 1684487"/>
              <a:gd name="connsiteX10" fmla="*/ 682500 w 2092751"/>
              <a:gd name="connsiteY10" fmla="*/ 1684487 h 1684487"/>
              <a:gd name="connsiteX11" fmla="*/ 497079 w 2092751"/>
              <a:gd name="connsiteY11" fmla="*/ 1684487 h 1684487"/>
              <a:gd name="connsiteX12" fmla="*/ 280753 w 2092751"/>
              <a:gd name="connsiteY12" fmla="*/ 1684487 h 1684487"/>
              <a:gd name="connsiteX13" fmla="*/ 0 w 2092751"/>
              <a:gd name="connsiteY13" fmla="*/ 1403734 h 1684487"/>
              <a:gd name="connsiteX14" fmla="*/ 0 w 2092751"/>
              <a:gd name="connsiteY14" fmla="*/ 1184540 h 1684487"/>
              <a:gd name="connsiteX15" fmla="*/ 170742 w 2092751"/>
              <a:gd name="connsiteY15" fmla="*/ 1184540 h 1684487"/>
              <a:gd name="connsiteX16" fmla="*/ 170742 w 2092751"/>
              <a:gd name="connsiteY16" fmla="*/ 1337277 h 1684487"/>
              <a:gd name="connsiteX17" fmla="*/ 332531 w 2092751"/>
              <a:gd name="connsiteY17" fmla="*/ 1499066 h 1684487"/>
              <a:gd name="connsiteX18" fmla="*/ 497079 w 2092751"/>
              <a:gd name="connsiteY18" fmla="*/ 1499066 h 1684487"/>
              <a:gd name="connsiteX19" fmla="*/ 682500 w 2092751"/>
              <a:gd name="connsiteY19" fmla="*/ 1499067 h 1684487"/>
              <a:gd name="connsiteX20" fmla="*/ 1369725 w 2092751"/>
              <a:gd name="connsiteY20" fmla="*/ 1499067 h 1684487"/>
              <a:gd name="connsiteX21" fmla="*/ 1531514 w 2092751"/>
              <a:gd name="connsiteY21" fmla="*/ 1337278 h 1684487"/>
              <a:gd name="connsiteX22" fmla="*/ 1531514 w 2092751"/>
              <a:gd name="connsiteY22" fmla="*/ 1257690 h 1684487"/>
              <a:gd name="connsiteX23" fmla="*/ 1487138 w 2092751"/>
              <a:gd name="connsiteY23" fmla="*/ 1243915 h 1684487"/>
              <a:gd name="connsiteX24" fmla="*/ 1220893 w 2092751"/>
              <a:gd name="connsiteY24" fmla="*/ 842243 h 1684487"/>
              <a:gd name="connsiteX25" fmla="*/ 1487138 w 2092751"/>
              <a:gd name="connsiteY25" fmla="*/ 440572 h 1684487"/>
              <a:gd name="connsiteX26" fmla="*/ 1531514 w 2092751"/>
              <a:gd name="connsiteY26" fmla="*/ 426797 h 1684487"/>
              <a:gd name="connsiteX27" fmla="*/ 1531514 w 2092751"/>
              <a:gd name="connsiteY27" fmla="*/ 347211 h 1684487"/>
              <a:gd name="connsiteX28" fmla="*/ 1369725 w 2092751"/>
              <a:gd name="connsiteY28" fmla="*/ 185422 h 1684487"/>
              <a:gd name="connsiteX29" fmla="*/ 682500 w 2092751"/>
              <a:gd name="connsiteY29" fmla="*/ 185422 h 1684487"/>
              <a:gd name="connsiteX30" fmla="*/ 280753 w 2092751"/>
              <a:gd name="connsiteY30" fmla="*/ 0 h 1684487"/>
              <a:gd name="connsiteX31" fmla="*/ 497079 w 2092751"/>
              <a:gd name="connsiteY31" fmla="*/ 0 h 1684487"/>
              <a:gd name="connsiteX32" fmla="*/ 497079 w 2092751"/>
              <a:gd name="connsiteY32" fmla="*/ 185422 h 1684487"/>
              <a:gd name="connsiteX33" fmla="*/ 332531 w 2092751"/>
              <a:gd name="connsiteY33" fmla="*/ 185422 h 1684487"/>
              <a:gd name="connsiteX34" fmla="*/ 170742 w 2092751"/>
              <a:gd name="connsiteY34" fmla="*/ 347211 h 1684487"/>
              <a:gd name="connsiteX35" fmla="*/ 170742 w 2092751"/>
              <a:gd name="connsiteY35" fmla="*/ 499946 h 1684487"/>
              <a:gd name="connsiteX36" fmla="*/ 170742 w 2092751"/>
              <a:gd name="connsiteY36" fmla="*/ 670688 h 1684487"/>
              <a:gd name="connsiteX37" fmla="*/ 170742 w 2092751"/>
              <a:gd name="connsiteY37" fmla="*/ 1013798 h 1684487"/>
              <a:gd name="connsiteX38" fmla="*/ 0 w 2092751"/>
              <a:gd name="connsiteY38" fmla="*/ 1013798 h 1684487"/>
              <a:gd name="connsiteX39" fmla="*/ 0 w 2092751"/>
              <a:gd name="connsiteY39" fmla="*/ 670688 h 1684487"/>
              <a:gd name="connsiteX40" fmla="*/ 0 w 2092751"/>
              <a:gd name="connsiteY40" fmla="*/ 499946 h 1684487"/>
              <a:gd name="connsiteX41" fmla="*/ 0 w 2092751"/>
              <a:gd name="connsiteY41" fmla="*/ 280753 h 1684487"/>
              <a:gd name="connsiteX42" fmla="*/ 280753 w 2092751"/>
              <a:gd name="connsiteY42" fmla="*/ 0 h 168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92751" h="1684487">
                <a:moveTo>
                  <a:pt x="682500" y="0"/>
                </a:moveTo>
                <a:lnTo>
                  <a:pt x="1421502" y="0"/>
                </a:lnTo>
                <a:cubicBezTo>
                  <a:pt x="1576558" y="0"/>
                  <a:pt x="1702255" y="125697"/>
                  <a:pt x="1702255" y="280753"/>
                </a:cubicBezTo>
                <a:lnTo>
                  <a:pt x="1702255" y="410894"/>
                </a:lnTo>
                <a:lnTo>
                  <a:pt x="1744677" y="415171"/>
                </a:lnTo>
                <a:cubicBezTo>
                  <a:pt x="1943322" y="455819"/>
                  <a:pt x="2092751" y="631581"/>
                  <a:pt x="2092751" y="842243"/>
                </a:cubicBezTo>
                <a:cubicBezTo>
                  <a:pt x="2092751" y="1052906"/>
                  <a:pt x="1943322" y="1228667"/>
                  <a:pt x="1744677" y="1269316"/>
                </a:cubicBezTo>
                <a:lnTo>
                  <a:pt x="1702255" y="1273592"/>
                </a:lnTo>
                <a:lnTo>
                  <a:pt x="1702255" y="1403734"/>
                </a:lnTo>
                <a:cubicBezTo>
                  <a:pt x="1702255" y="1558790"/>
                  <a:pt x="1576558" y="1684487"/>
                  <a:pt x="1421502" y="1684487"/>
                </a:cubicBezTo>
                <a:lnTo>
                  <a:pt x="682500" y="1684487"/>
                </a:lnTo>
                <a:lnTo>
                  <a:pt x="497079" y="1684487"/>
                </a:lnTo>
                <a:lnTo>
                  <a:pt x="280753" y="1684487"/>
                </a:lnTo>
                <a:cubicBezTo>
                  <a:pt x="125697" y="1684487"/>
                  <a:pt x="0" y="1558790"/>
                  <a:pt x="0" y="1403734"/>
                </a:cubicBezTo>
                <a:lnTo>
                  <a:pt x="0" y="1184540"/>
                </a:lnTo>
                <a:lnTo>
                  <a:pt x="170742" y="1184540"/>
                </a:lnTo>
                <a:lnTo>
                  <a:pt x="170742" y="1337277"/>
                </a:lnTo>
                <a:cubicBezTo>
                  <a:pt x="170742" y="1426631"/>
                  <a:pt x="243177" y="1499066"/>
                  <a:pt x="332531" y="1499066"/>
                </a:cubicBezTo>
                <a:lnTo>
                  <a:pt x="497079" y="1499066"/>
                </a:lnTo>
                <a:lnTo>
                  <a:pt x="682500" y="1499067"/>
                </a:lnTo>
                <a:lnTo>
                  <a:pt x="1369725" y="1499067"/>
                </a:lnTo>
                <a:cubicBezTo>
                  <a:pt x="1459079" y="1499067"/>
                  <a:pt x="1531514" y="1426632"/>
                  <a:pt x="1531514" y="1337278"/>
                </a:cubicBezTo>
                <a:lnTo>
                  <a:pt x="1531514" y="1257690"/>
                </a:lnTo>
                <a:lnTo>
                  <a:pt x="1487138" y="1243915"/>
                </a:lnTo>
                <a:cubicBezTo>
                  <a:pt x="1330677" y="1177737"/>
                  <a:pt x="1220893" y="1022811"/>
                  <a:pt x="1220893" y="842243"/>
                </a:cubicBezTo>
                <a:cubicBezTo>
                  <a:pt x="1220893" y="661675"/>
                  <a:pt x="1330677" y="506749"/>
                  <a:pt x="1487138" y="440572"/>
                </a:cubicBezTo>
                <a:lnTo>
                  <a:pt x="1531514" y="426797"/>
                </a:lnTo>
                <a:lnTo>
                  <a:pt x="1531514" y="347211"/>
                </a:lnTo>
                <a:cubicBezTo>
                  <a:pt x="1531514" y="257857"/>
                  <a:pt x="1459079" y="185422"/>
                  <a:pt x="1369725" y="185422"/>
                </a:cubicBezTo>
                <a:lnTo>
                  <a:pt x="682500" y="185422"/>
                </a:lnTo>
                <a:close/>
                <a:moveTo>
                  <a:pt x="280753" y="0"/>
                </a:moveTo>
                <a:lnTo>
                  <a:pt x="497079" y="0"/>
                </a:lnTo>
                <a:lnTo>
                  <a:pt x="497079" y="185422"/>
                </a:lnTo>
                <a:lnTo>
                  <a:pt x="332531" y="185422"/>
                </a:lnTo>
                <a:cubicBezTo>
                  <a:pt x="243177" y="185422"/>
                  <a:pt x="170742" y="257857"/>
                  <a:pt x="170742" y="347211"/>
                </a:cubicBezTo>
                <a:lnTo>
                  <a:pt x="170742" y="499946"/>
                </a:lnTo>
                <a:lnTo>
                  <a:pt x="170742" y="670688"/>
                </a:lnTo>
                <a:lnTo>
                  <a:pt x="170742" y="1013798"/>
                </a:lnTo>
                <a:lnTo>
                  <a:pt x="0" y="1013798"/>
                </a:lnTo>
                <a:lnTo>
                  <a:pt x="0" y="670688"/>
                </a:lnTo>
                <a:lnTo>
                  <a:pt x="0" y="499946"/>
                </a:lnTo>
                <a:lnTo>
                  <a:pt x="0" y="280753"/>
                </a:lnTo>
                <a:cubicBezTo>
                  <a:pt x="0" y="125697"/>
                  <a:pt x="125697" y="0"/>
                  <a:pt x="280753" y="0"/>
                </a:cubicBezTo>
                <a:close/>
              </a:path>
            </a:pathLst>
          </a:custGeom>
          <a:solidFill>
            <a:schemeClr val="tx1"/>
          </a:solidFill>
          <a:ln w="12700" cap="flat" cmpd="sng" algn="ctr">
            <a:solidFill>
              <a:schemeClr val="tx1"/>
            </a:solidFill>
            <a:prstDash val="solid"/>
            <a:miter lim="800000"/>
          </a:ln>
          <a:effectLst/>
        </p:spPr>
        <p:txBody>
          <a:bodyPr rtlCol="0" anchor="ctr"/>
          <a:lstStyle/>
          <a:p>
            <a:pPr algn="ctr" defTabSz="685800">
              <a:defRPr/>
            </a:pPr>
            <a:endParaRPr lang="en-US" sz="1350" kern="0" dirty="0">
              <a:solidFill>
                <a:prstClr val="white"/>
              </a:solidFill>
              <a:latin typeface="Segoe UI"/>
            </a:endParaRPr>
          </a:p>
        </p:txBody>
      </p:sp>
      <p:sp>
        <p:nvSpPr>
          <p:cNvPr id="10" name="Freeform: Shape 89"/>
          <p:cNvSpPr/>
          <p:nvPr/>
        </p:nvSpPr>
        <p:spPr>
          <a:xfrm rot="18900000">
            <a:off x="6116488" y="3419089"/>
            <a:ext cx="1263365" cy="1569563"/>
          </a:xfrm>
          <a:custGeom>
            <a:avLst/>
            <a:gdLst>
              <a:gd name="connsiteX0" fmla="*/ 658877 w 1684487"/>
              <a:gd name="connsiteY0" fmla="*/ 0 h 2092751"/>
              <a:gd name="connsiteX1" fmla="*/ 1001987 w 1684487"/>
              <a:gd name="connsiteY1" fmla="*/ 0 h 2092751"/>
              <a:gd name="connsiteX2" fmla="*/ 1172729 w 1684487"/>
              <a:gd name="connsiteY2" fmla="*/ 0 h 2092751"/>
              <a:gd name="connsiteX3" fmla="*/ 1403734 w 1684487"/>
              <a:gd name="connsiteY3" fmla="*/ 0 h 2092751"/>
              <a:gd name="connsiteX4" fmla="*/ 1684487 w 1684487"/>
              <a:gd name="connsiteY4" fmla="*/ 280753 h 2092751"/>
              <a:gd name="connsiteX5" fmla="*/ 1684487 w 1684487"/>
              <a:gd name="connsiteY5" fmla="*/ 485269 h 2092751"/>
              <a:gd name="connsiteX6" fmla="*/ 1499066 w 1684487"/>
              <a:gd name="connsiteY6" fmla="*/ 485268 h 2092751"/>
              <a:gd name="connsiteX7" fmla="*/ 1499066 w 1684487"/>
              <a:gd name="connsiteY7" fmla="*/ 332531 h 2092751"/>
              <a:gd name="connsiteX8" fmla="*/ 1337277 w 1684487"/>
              <a:gd name="connsiteY8" fmla="*/ 170742 h 2092751"/>
              <a:gd name="connsiteX9" fmla="*/ 1172729 w 1684487"/>
              <a:gd name="connsiteY9" fmla="*/ 170742 h 2092751"/>
              <a:gd name="connsiteX10" fmla="*/ 1001987 w 1684487"/>
              <a:gd name="connsiteY10" fmla="*/ 170742 h 2092751"/>
              <a:gd name="connsiteX11" fmla="*/ 658877 w 1684487"/>
              <a:gd name="connsiteY11" fmla="*/ 170742 h 2092751"/>
              <a:gd name="connsiteX12" fmla="*/ 280753 w 1684487"/>
              <a:gd name="connsiteY12" fmla="*/ 0 h 2092751"/>
              <a:gd name="connsiteX13" fmla="*/ 488136 w 1684487"/>
              <a:gd name="connsiteY13" fmla="*/ 0 h 2092751"/>
              <a:gd name="connsiteX14" fmla="*/ 488136 w 1684487"/>
              <a:gd name="connsiteY14" fmla="*/ 170742 h 2092751"/>
              <a:gd name="connsiteX15" fmla="*/ 347210 w 1684487"/>
              <a:gd name="connsiteY15" fmla="*/ 170742 h 2092751"/>
              <a:gd name="connsiteX16" fmla="*/ 185421 w 1684487"/>
              <a:gd name="connsiteY16" fmla="*/ 332531 h 2092751"/>
              <a:gd name="connsiteX17" fmla="*/ 185421 w 1684487"/>
              <a:gd name="connsiteY17" fmla="*/ 485267 h 2092751"/>
              <a:gd name="connsiteX18" fmla="*/ 185421 w 1684487"/>
              <a:gd name="connsiteY18" fmla="*/ 670689 h 2092751"/>
              <a:gd name="connsiteX19" fmla="*/ 185421 w 1684487"/>
              <a:gd name="connsiteY19" fmla="*/ 1369725 h 2092751"/>
              <a:gd name="connsiteX20" fmla="*/ 347210 w 1684487"/>
              <a:gd name="connsiteY20" fmla="*/ 1531514 h 2092751"/>
              <a:gd name="connsiteX21" fmla="*/ 426797 w 1684487"/>
              <a:gd name="connsiteY21" fmla="*/ 1531514 h 2092751"/>
              <a:gd name="connsiteX22" fmla="*/ 440572 w 1684487"/>
              <a:gd name="connsiteY22" fmla="*/ 1487138 h 2092751"/>
              <a:gd name="connsiteX23" fmla="*/ 842244 w 1684487"/>
              <a:gd name="connsiteY23" fmla="*/ 1220893 h 2092751"/>
              <a:gd name="connsiteX24" fmla="*/ 1243915 w 1684487"/>
              <a:gd name="connsiteY24" fmla="*/ 1487138 h 2092751"/>
              <a:gd name="connsiteX25" fmla="*/ 1257690 w 1684487"/>
              <a:gd name="connsiteY25" fmla="*/ 1531514 h 2092751"/>
              <a:gd name="connsiteX26" fmla="*/ 1337277 w 1684487"/>
              <a:gd name="connsiteY26" fmla="*/ 1531514 h 2092751"/>
              <a:gd name="connsiteX27" fmla="*/ 1499066 w 1684487"/>
              <a:gd name="connsiteY27" fmla="*/ 1369725 h 2092751"/>
              <a:gd name="connsiteX28" fmla="*/ 1499066 w 1684487"/>
              <a:gd name="connsiteY28" fmla="*/ 670689 h 2092751"/>
              <a:gd name="connsiteX29" fmla="*/ 1684487 w 1684487"/>
              <a:gd name="connsiteY29" fmla="*/ 670689 h 2092751"/>
              <a:gd name="connsiteX30" fmla="*/ 1684487 w 1684487"/>
              <a:gd name="connsiteY30" fmla="*/ 1421502 h 2092751"/>
              <a:gd name="connsiteX31" fmla="*/ 1403734 w 1684487"/>
              <a:gd name="connsiteY31" fmla="*/ 1702255 h 2092751"/>
              <a:gd name="connsiteX32" fmla="*/ 1273593 w 1684487"/>
              <a:gd name="connsiteY32" fmla="*/ 1702255 h 2092751"/>
              <a:gd name="connsiteX33" fmla="*/ 1269316 w 1684487"/>
              <a:gd name="connsiteY33" fmla="*/ 1744677 h 2092751"/>
              <a:gd name="connsiteX34" fmla="*/ 842244 w 1684487"/>
              <a:gd name="connsiteY34" fmla="*/ 2092751 h 2092751"/>
              <a:gd name="connsiteX35" fmla="*/ 415171 w 1684487"/>
              <a:gd name="connsiteY35" fmla="*/ 1744677 h 2092751"/>
              <a:gd name="connsiteX36" fmla="*/ 410895 w 1684487"/>
              <a:gd name="connsiteY36" fmla="*/ 1702255 h 2092751"/>
              <a:gd name="connsiteX37" fmla="*/ 280753 w 1684487"/>
              <a:gd name="connsiteY37" fmla="*/ 1702255 h 2092751"/>
              <a:gd name="connsiteX38" fmla="*/ 0 w 1684487"/>
              <a:gd name="connsiteY38" fmla="*/ 1421502 h 2092751"/>
              <a:gd name="connsiteX39" fmla="*/ 0 w 1684487"/>
              <a:gd name="connsiteY39" fmla="*/ 670689 h 2092751"/>
              <a:gd name="connsiteX40" fmla="*/ 0 w 1684487"/>
              <a:gd name="connsiteY40" fmla="*/ 485267 h 2092751"/>
              <a:gd name="connsiteX41" fmla="*/ 0 w 1684487"/>
              <a:gd name="connsiteY41" fmla="*/ 280753 h 2092751"/>
              <a:gd name="connsiteX42" fmla="*/ 280753 w 1684487"/>
              <a:gd name="connsiteY42" fmla="*/ 0 h 209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87" h="2092751">
                <a:moveTo>
                  <a:pt x="658877" y="0"/>
                </a:moveTo>
                <a:lnTo>
                  <a:pt x="1001987" y="0"/>
                </a:lnTo>
                <a:lnTo>
                  <a:pt x="1172729" y="0"/>
                </a:lnTo>
                <a:lnTo>
                  <a:pt x="1403734" y="0"/>
                </a:lnTo>
                <a:cubicBezTo>
                  <a:pt x="1558790" y="0"/>
                  <a:pt x="1684487" y="125697"/>
                  <a:pt x="1684487" y="280753"/>
                </a:cubicBezTo>
                <a:lnTo>
                  <a:pt x="1684487" y="485269"/>
                </a:lnTo>
                <a:lnTo>
                  <a:pt x="1499066" y="485268"/>
                </a:lnTo>
                <a:lnTo>
                  <a:pt x="1499066" y="332531"/>
                </a:lnTo>
                <a:cubicBezTo>
                  <a:pt x="1499066" y="243177"/>
                  <a:pt x="1426631" y="170742"/>
                  <a:pt x="1337277" y="170742"/>
                </a:cubicBezTo>
                <a:lnTo>
                  <a:pt x="1172729" y="170742"/>
                </a:lnTo>
                <a:lnTo>
                  <a:pt x="1001987" y="170742"/>
                </a:lnTo>
                <a:lnTo>
                  <a:pt x="658877" y="170742"/>
                </a:lnTo>
                <a:close/>
                <a:moveTo>
                  <a:pt x="280753" y="0"/>
                </a:moveTo>
                <a:lnTo>
                  <a:pt x="488136" y="0"/>
                </a:lnTo>
                <a:lnTo>
                  <a:pt x="488136" y="170742"/>
                </a:lnTo>
                <a:lnTo>
                  <a:pt x="347210" y="170742"/>
                </a:lnTo>
                <a:cubicBezTo>
                  <a:pt x="257856" y="170742"/>
                  <a:pt x="185421" y="243177"/>
                  <a:pt x="185421" y="332531"/>
                </a:cubicBezTo>
                <a:lnTo>
                  <a:pt x="185421" y="485267"/>
                </a:lnTo>
                <a:lnTo>
                  <a:pt x="185421" y="670689"/>
                </a:lnTo>
                <a:lnTo>
                  <a:pt x="185421" y="1369725"/>
                </a:lnTo>
                <a:cubicBezTo>
                  <a:pt x="185421" y="1459079"/>
                  <a:pt x="257856" y="1531514"/>
                  <a:pt x="347210" y="1531514"/>
                </a:cubicBezTo>
                <a:lnTo>
                  <a:pt x="426797" y="1531514"/>
                </a:lnTo>
                <a:lnTo>
                  <a:pt x="440572" y="1487138"/>
                </a:lnTo>
                <a:cubicBezTo>
                  <a:pt x="506750" y="1330677"/>
                  <a:pt x="661676" y="1220893"/>
                  <a:pt x="842244" y="1220893"/>
                </a:cubicBezTo>
                <a:cubicBezTo>
                  <a:pt x="1022811" y="1220893"/>
                  <a:pt x="1177738" y="1330677"/>
                  <a:pt x="1243915" y="1487138"/>
                </a:cubicBezTo>
                <a:lnTo>
                  <a:pt x="1257690" y="1531514"/>
                </a:lnTo>
                <a:lnTo>
                  <a:pt x="1337277" y="1531514"/>
                </a:lnTo>
                <a:cubicBezTo>
                  <a:pt x="1426631" y="1531514"/>
                  <a:pt x="1499066" y="1459079"/>
                  <a:pt x="1499066" y="1369725"/>
                </a:cubicBezTo>
                <a:lnTo>
                  <a:pt x="1499066" y="670689"/>
                </a:lnTo>
                <a:lnTo>
                  <a:pt x="1684487" y="670689"/>
                </a:lnTo>
                <a:lnTo>
                  <a:pt x="1684487" y="1421502"/>
                </a:lnTo>
                <a:cubicBezTo>
                  <a:pt x="1684487" y="1576558"/>
                  <a:pt x="1558790" y="1702255"/>
                  <a:pt x="1403734" y="1702255"/>
                </a:cubicBezTo>
                <a:lnTo>
                  <a:pt x="1273593" y="1702255"/>
                </a:lnTo>
                <a:lnTo>
                  <a:pt x="1269316" y="1744677"/>
                </a:lnTo>
                <a:cubicBezTo>
                  <a:pt x="1228667" y="1943322"/>
                  <a:pt x="1052906" y="2092751"/>
                  <a:pt x="842244" y="2092751"/>
                </a:cubicBezTo>
                <a:cubicBezTo>
                  <a:pt x="631581" y="2092751"/>
                  <a:pt x="455820" y="1943322"/>
                  <a:pt x="415171" y="1744677"/>
                </a:cubicBezTo>
                <a:lnTo>
                  <a:pt x="410895" y="1702255"/>
                </a:lnTo>
                <a:lnTo>
                  <a:pt x="280753" y="1702255"/>
                </a:lnTo>
                <a:cubicBezTo>
                  <a:pt x="125697" y="1702255"/>
                  <a:pt x="0" y="1576558"/>
                  <a:pt x="0" y="1421502"/>
                </a:cubicBezTo>
                <a:lnTo>
                  <a:pt x="0" y="670689"/>
                </a:lnTo>
                <a:lnTo>
                  <a:pt x="0" y="485267"/>
                </a:lnTo>
                <a:lnTo>
                  <a:pt x="0" y="280753"/>
                </a:lnTo>
                <a:cubicBezTo>
                  <a:pt x="0" y="125697"/>
                  <a:pt x="125697" y="0"/>
                  <a:pt x="280753" y="0"/>
                </a:cubicBezTo>
                <a:close/>
              </a:path>
            </a:pathLst>
          </a:custGeom>
          <a:solidFill>
            <a:srgbClr val="3F2A15"/>
          </a:solidFill>
          <a:ln w="12700" cap="flat" cmpd="sng" algn="ctr">
            <a:solidFill>
              <a:srgbClr val="3F2A15"/>
            </a:solidFill>
            <a:prstDash val="solid"/>
            <a:miter lim="800000"/>
          </a:ln>
          <a:effectLst/>
        </p:spPr>
        <p:txBody>
          <a:bodyPr rtlCol="0" anchor="ctr"/>
          <a:lstStyle/>
          <a:p>
            <a:pPr algn="ctr" defTabSz="685800">
              <a:defRPr/>
            </a:pPr>
            <a:endParaRPr lang="en-US" sz="1350" kern="0" dirty="0">
              <a:solidFill>
                <a:prstClr val="white"/>
              </a:solidFill>
              <a:latin typeface="Segoe UI"/>
            </a:endParaRPr>
          </a:p>
        </p:txBody>
      </p:sp>
      <p:grpSp>
        <p:nvGrpSpPr>
          <p:cNvPr id="2" name="Group 1"/>
          <p:cNvGrpSpPr/>
          <p:nvPr/>
        </p:nvGrpSpPr>
        <p:grpSpPr>
          <a:xfrm>
            <a:off x="264160" y="1828078"/>
            <a:ext cx="11582400" cy="4450802"/>
            <a:chOff x="1905267" y="1828078"/>
            <a:chExt cx="8693674" cy="3856727"/>
          </a:xfrm>
        </p:grpSpPr>
        <p:sp>
          <p:nvSpPr>
            <p:cNvPr id="12" name="TextBox 11"/>
            <p:cNvSpPr txBox="1"/>
            <p:nvPr/>
          </p:nvSpPr>
          <p:spPr>
            <a:xfrm>
              <a:off x="1909756" y="1863188"/>
              <a:ext cx="2740721" cy="553998"/>
            </a:xfrm>
            <a:prstGeom prst="rect">
              <a:avLst/>
            </a:prstGeom>
            <a:noFill/>
          </p:spPr>
          <p:txBody>
            <a:bodyPr wrap="square" lIns="0" rtlCol="0" anchor="ctr">
              <a:spAutoFit/>
            </a:bodyPr>
            <a:lstStyle/>
            <a:p>
              <a:pPr algn="ctr" defTabSz="685800">
                <a:defRPr/>
              </a:pPr>
              <a:r>
                <a:rPr lang="en-US" sz="1500" b="1" dirty="0">
                  <a:solidFill>
                    <a:srgbClr val="CB9661"/>
                  </a:solidFill>
                  <a:latin typeface="Segoe UI"/>
                </a:rPr>
                <a:t>Capabilities, Governance &amp; Leadership</a:t>
              </a:r>
            </a:p>
          </p:txBody>
        </p:sp>
        <p:sp>
          <p:nvSpPr>
            <p:cNvPr id="13" name="TextBox 12"/>
            <p:cNvSpPr txBox="1"/>
            <p:nvPr/>
          </p:nvSpPr>
          <p:spPr>
            <a:xfrm>
              <a:off x="1917030" y="2297597"/>
              <a:ext cx="2733447" cy="1304203"/>
            </a:xfrm>
            <a:prstGeom prst="rect">
              <a:avLst/>
            </a:prstGeom>
            <a:noFill/>
          </p:spPr>
          <p:txBody>
            <a:bodyPr wrap="square" lIns="0" rIns="0" rtlCol="0" anchor="ctr">
              <a:spAutoFit/>
            </a:bodyPr>
            <a:lstStyle/>
            <a:p>
              <a:pPr algn="ctr" defTabSz="685800">
                <a:defRPr/>
              </a:pPr>
              <a:r>
                <a:rPr lang="en-US" sz="1125" dirty="0">
                  <a:solidFill>
                    <a:srgbClr val="000000"/>
                  </a:solidFill>
                  <a:latin typeface="Segoe UI"/>
                </a:rPr>
                <a:t>Weakening municipal governance and leadership characterised by poor oversight, limited consequence management, instability at senior management levels, and a lack of skills undermine service delivery and transformation at the local sphere</a:t>
              </a:r>
            </a:p>
          </p:txBody>
        </p:sp>
        <p:sp>
          <p:nvSpPr>
            <p:cNvPr id="15" name="TextBox 14"/>
            <p:cNvSpPr txBox="1"/>
            <p:nvPr/>
          </p:nvSpPr>
          <p:spPr>
            <a:xfrm>
              <a:off x="1905267" y="3758001"/>
              <a:ext cx="2764231" cy="553998"/>
            </a:xfrm>
            <a:prstGeom prst="rect">
              <a:avLst/>
            </a:prstGeom>
            <a:noFill/>
          </p:spPr>
          <p:txBody>
            <a:bodyPr wrap="square" lIns="0" rtlCol="0" anchor="ctr">
              <a:spAutoFit/>
            </a:bodyPr>
            <a:lstStyle/>
            <a:p>
              <a:pPr algn="ctr" defTabSz="685800">
                <a:defRPr/>
              </a:pPr>
              <a:r>
                <a:rPr lang="en-US" sz="1500" b="1" dirty="0">
                  <a:solidFill>
                    <a:srgbClr val="8F8E8E"/>
                  </a:solidFill>
                  <a:latin typeface="Segoe UI"/>
                </a:rPr>
                <a:t>Spatial Transformation &amp; Inclusion</a:t>
              </a:r>
            </a:p>
          </p:txBody>
        </p:sp>
        <p:sp>
          <p:nvSpPr>
            <p:cNvPr id="16" name="TextBox 15"/>
            <p:cNvSpPr txBox="1"/>
            <p:nvPr/>
          </p:nvSpPr>
          <p:spPr>
            <a:xfrm>
              <a:off x="1912603" y="4207477"/>
              <a:ext cx="2756895" cy="1477328"/>
            </a:xfrm>
            <a:prstGeom prst="rect">
              <a:avLst/>
            </a:prstGeom>
            <a:noFill/>
          </p:spPr>
          <p:txBody>
            <a:bodyPr wrap="square" lIns="0" rIns="0" rtlCol="0" anchor="ctr">
              <a:spAutoFit/>
            </a:bodyPr>
            <a:lstStyle/>
            <a:p>
              <a:pPr algn="ctr" defTabSz="685800">
                <a:defRPr/>
              </a:pPr>
              <a:r>
                <a:rPr lang="en-US" sz="1125" dirty="0">
                  <a:solidFill>
                    <a:srgbClr val="000000"/>
                  </a:solidFill>
                  <a:latin typeface="Segoe UI"/>
                </a:rPr>
                <a:t>Spatial transformation and inclusive communities undermined by depressed economic conditions, increasing impact of climate change, regressing social cohesion, poor coordination in planning, access to land, bulk services, limited decentralisation in housing delivery, transport challenges and safety and security</a:t>
              </a:r>
            </a:p>
          </p:txBody>
        </p:sp>
        <p:sp>
          <p:nvSpPr>
            <p:cNvPr id="18" name="TextBox 17"/>
            <p:cNvSpPr txBox="1"/>
            <p:nvPr/>
          </p:nvSpPr>
          <p:spPr>
            <a:xfrm>
              <a:off x="7304084" y="1828078"/>
              <a:ext cx="3294857" cy="553998"/>
            </a:xfrm>
            <a:prstGeom prst="rect">
              <a:avLst/>
            </a:prstGeom>
            <a:noFill/>
          </p:spPr>
          <p:txBody>
            <a:bodyPr wrap="square" lIns="0" rtlCol="0" anchor="ctr">
              <a:spAutoFit/>
            </a:bodyPr>
            <a:lstStyle/>
            <a:p>
              <a:pPr algn="ctr" defTabSz="685800">
                <a:defRPr/>
              </a:pPr>
              <a:r>
                <a:rPr lang="en-US" sz="1500" b="1" dirty="0">
                  <a:solidFill>
                    <a:srgbClr val="F06D19"/>
                  </a:solidFill>
                  <a:latin typeface="Segoe UI"/>
                </a:rPr>
                <a:t>Fiscal Policy &amp; Financial </a:t>
              </a:r>
            </a:p>
            <a:p>
              <a:pPr algn="ctr" defTabSz="685800">
                <a:defRPr/>
              </a:pPr>
              <a:r>
                <a:rPr lang="en-US" sz="1500" b="1" dirty="0">
                  <a:solidFill>
                    <a:srgbClr val="F06D19"/>
                  </a:solidFill>
                  <a:latin typeface="Segoe UI"/>
                </a:rPr>
                <a:t>Management</a:t>
              </a:r>
            </a:p>
          </p:txBody>
        </p:sp>
        <p:sp>
          <p:nvSpPr>
            <p:cNvPr id="19" name="TextBox 18"/>
            <p:cNvSpPr txBox="1"/>
            <p:nvPr/>
          </p:nvSpPr>
          <p:spPr>
            <a:xfrm>
              <a:off x="7596803" y="2392558"/>
              <a:ext cx="2860944" cy="1304203"/>
            </a:xfrm>
            <a:prstGeom prst="rect">
              <a:avLst/>
            </a:prstGeom>
            <a:noFill/>
          </p:spPr>
          <p:txBody>
            <a:bodyPr wrap="square" lIns="0" rIns="0" rtlCol="0" anchor="ctr">
              <a:spAutoFit/>
            </a:bodyPr>
            <a:lstStyle/>
            <a:p>
              <a:pPr algn="ctr" defTabSz="685800">
                <a:defRPr/>
              </a:pPr>
              <a:r>
                <a:rPr lang="en-US" sz="1125" dirty="0">
                  <a:solidFill>
                    <a:srgbClr val="000000"/>
                  </a:solidFill>
                  <a:latin typeface="Segoe UI"/>
                </a:rPr>
                <a:t>Increase of municipalities in financial distress due to many factors like: increase in the cost of services (tariffs), decrease in revenue collection, supply chain management inefficiencies, and irregular, fruitless and wasteful expenditure , low revenue bases, high levels of unemployment &amp; poverty.</a:t>
              </a:r>
            </a:p>
          </p:txBody>
        </p:sp>
        <p:sp>
          <p:nvSpPr>
            <p:cNvPr id="21" name="TextBox 20"/>
            <p:cNvSpPr txBox="1"/>
            <p:nvPr/>
          </p:nvSpPr>
          <p:spPr>
            <a:xfrm>
              <a:off x="7579210" y="3914638"/>
              <a:ext cx="2861744" cy="553998"/>
            </a:xfrm>
            <a:prstGeom prst="rect">
              <a:avLst/>
            </a:prstGeom>
            <a:noFill/>
          </p:spPr>
          <p:txBody>
            <a:bodyPr wrap="square" lIns="0" rtlCol="0" anchor="ctr">
              <a:spAutoFit/>
            </a:bodyPr>
            <a:lstStyle/>
            <a:p>
              <a:pPr algn="ctr" defTabSz="685800">
                <a:defRPr/>
              </a:pPr>
              <a:r>
                <a:rPr lang="en-US" sz="1500" b="1" dirty="0">
                  <a:solidFill>
                    <a:srgbClr val="3F2A15"/>
                  </a:solidFill>
                  <a:latin typeface="Segoe UI"/>
                </a:rPr>
                <a:t>Service Delivery &amp; Infrastructure</a:t>
              </a:r>
            </a:p>
          </p:txBody>
        </p:sp>
        <p:sp>
          <p:nvSpPr>
            <p:cNvPr id="22" name="TextBox 21"/>
            <p:cNvSpPr txBox="1"/>
            <p:nvPr/>
          </p:nvSpPr>
          <p:spPr>
            <a:xfrm>
              <a:off x="7586476" y="4326884"/>
              <a:ext cx="2730072" cy="1131079"/>
            </a:xfrm>
            <a:prstGeom prst="rect">
              <a:avLst/>
            </a:prstGeom>
            <a:noFill/>
          </p:spPr>
          <p:txBody>
            <a:bodyPr wrap="square" lIns="0" rIns="0" rtlCol="0" anchor="ctr">
              <a:spAutoFit/>
            </a:bodyPr>
            <a:lstStyle/>
            <a:p>
              <a:pPr algn="ctr" defTabSz="685800">
                <a:defRPr/>
              </a:pPr>
              <a:r>
                <a:rPr lang="en-US" sz="1125" dirty="0">
                  <a:solidFill>
                    <a:srgbClr val="000000"/>
                  </a:solidFill>
                  <a:latin typeface="Segoe UI"/>
                </a:rPr>
                <a:t>Increase in coverage of basic services but under pressure from widening funding gap for infrastructure, poor life cycle asset management, maintenance and effective project implementation, as well as lack of technical capabilities.</a:t>
              </a:r>
            </a:p>
          </p:txBody>
        </p:sp>
      </p:grpSp>
    </p:spTree>
    <p:extLst>
      <p:ext uri="{BB962C8B-B14F-4D97-AF65-F5344CB8AC3E}">
        <p14:creationId xmlns:p14="http://schemas.microsoft.com/office/powerpoint/2010/main" val="1103970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575720" y="332656"/>
            <a:ext cx="3845818" cy="400110"/>
          </a:xfrm>
          <a:prstGeom prst="rect">
            <a:avLst/>
          </a:prstGeom>
        </p:spPr>
        <p:txBody>
          <a:bodyPr wrap="square">
            <a:spAutoFit/>
          </a:bodyPr>
          <a:lstStyle/>
          <a:p>
            <a:pPr algn="ctr">
              <a:spcBef>
                <a:spcPct val="0"/>
              </a:spcBef>
            </a:pPr>
            <a:r>
              <a:rPr lang="en-ZA" sz="2000" b="1" dirty="0">
                <a:latin typeface="+mj-lt"/>
                <a:ea typeface="+mj-ea"/>
                <a:cs typeface="+mj-cs"/>
              </a:rPr>
              <a:t>2018-19 AUDIT OUTCOMES </a:t>
            </a:r>
          </a:p>
        </p:txBody>
      </p:sp>
      <p:pic>
        <p:nvPicPr>
          <p:cNvPr id="2" name="Picture 1"/>
          <p:cNvPicPr>
            <a:picLocks noChangeAspect="1"/>
          </p:cNvPicPr>
          <p:nvPr/>
        </p:nvPicPr>
        <p:blipFill>
          <a:blip r:embed="rId2"/>
          <a:stretch>
            <a:fillRect/>
          </a:stretch>
        </p:blipFill>
        <p:spPr>
          <a:xfrm>
            <a:off x="101864" y="853440"/>
            <a:ext cx="5658856" cy="5624116"/>
          </a:xfrm>
          <a:prstGeom prst="rect">
            <a:avLst/>
          </a:prstGeom>
        </p:spPr>
      </p:pic>
      <p:pic>
        <p:nvPicPr>
          <p:cNvPr id="3" name="Picture 2"/>
          <p:cNvPicPr>
            <a:picLocks noChangeAspect="1"/>
          </p:cNvPicPr>
          <p:nvPr/>
        </p:nvPicPr>
        <p:blipFill>
          <a:blip r:embed="rId3"/>
          <a:stretch>
            <a:fillRect/>
          </a:stretch>
        </p:blipFill>
        <p:spPr>
          <a:xfrm>
            <a:off x="5760720" y="1087120"/>
            <a:ext cx="6085859" cy="5390436"/>
          </a:xfrm>
          <a:prstGeom prst="rect">
            <a:avLst/>
          </a:prstGeom>
        </p:spPr>
      </p:pic>
    </p:spTree>
    <p:extLst>
      <p:ext uri="{BB962C8B-B14F-4D97-AF65-F5344CB8AC3E}">
        <p14:creationId xmlns:p14="http://schemas.microsoft.com/office/powerpoint/2010/main" val="3098117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575720" y="332656"/>
            <a:ext cx="3845818" cy="400110"/>
          </a:xfrm>
          <a:prstGeom prst="rect">
            <a:avLst/>
          </a:prstGeom>
        </p:spPr>
        <p:txBody>
          <a:bodyPr wrap="square">
            <a:spAutoFit/>
          </a:bodyPr>
          <a:lstStyle/>
          <a:p>
            <a:pPr algn="ctr">
              <a:spcBef>
                <a:spcPct val="0"/>
              </a:spcBef>
            </a:pPr>
            <a:r>
              <a:rPr lang="en-ZA" sz="2000" b="1" dirty="0">
                <a:latin typeface="+mj-lt"/>
                <a:ea typeface="+mj-ea"/>
                <a:cs typeface="+mj-cs"/>
              </a:rPr>
              <a:t>BUDGET AND IDP </a:t>
            </a:r>
          </a:p>
        </p:txBody>
      </p:sp>
      <p:pic>
        <p:nvPicPr>
          <p:cNvPr id="29" name="Picture 28"/>
          <p:cNvPicPr>
            <a:picLocks noChangeAspect="1"/>
          </p:cNvPicPr>
          <p:nvPr/>
        </p:nvPicPr>
        <p:blipFill>
          <a:blip r:embed="rId2"/>
          <a:stretch>
            <a:fillRect/>
          </a:stretch>
        </p:blipFill>
        <p:spPr>
          <a:xfrm>
            <a:off x="0" y="1249680"/>
            <a:ext cx="11135360" cy="5201264"/>
          </a:xfrm>
          <a:prstGeom prst="rect">
            <a:avLst/>
          </a:prstGeom>
        </p:spPr>
      </p:pic>
    </p:spTree>
    <p:extLst>
      <p:ext uri="{BB962C8B-B14F-4D97-AF65-F5344CB8AC3E}">
        <p14:creationId xmlns:p14="http://schemas.microsoft.com/office/powerpoint/2010/main" val="272711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575720" y="332656"/>
            <a:ext cx="3845818" cy="707886"/>
          </a:xfrm>
          <a:prstGeom prst="rect">
            <a:avLst/>
          </a:prstGeom>
        </p:spPr>
        <p:txBody>
          <a:bodyPr wrap="square">
            <a:spAutoFit/>
          </a:bodyPr>
          <a:lstStyle/>
          <a:p>
            <a:pPr algn="ctr">
              <a:spcBef>
                <a:spcPct val="0"/>
              </a:spcBef>
            </a:pPr>
            <a:r>
              <a:rPr lang="en-ZA" sz="2000" b="1" dirty="0">
                <a:latin typeface="+mj-lt"/>
                <a:ea typeface="+mj-ea"/>
                <a:cs typeface="+mj-cs"/>
              </a:rPr>
              <a:t>2020 SUBMISSION OF FINANCIAL STATEMENTS</a:t>
            </a:r>
          </a:p>
        </p:txBody>
      </p:sp>
      <p:pic>
        <p:nvPicPr>
          <p:cNvPr id="3" name="Picture 2"/>
          <p:cNvPicPr>
            <a:picLocks noChangeAspect="1"/>
          </p:cNvPicPr>
          <p:nvPr/>
        </p:nvPicPr>
        <p:blipFill>
          <a:blip r:embed="rId2"/>
          <a:stretch>
            <a:fillRect/>
          </a:stretch>
        </p:blipFill>
        <p:spPr>
          <a:xfrm>
            <a:off x="731519" y="1040542"/>
            <a:ext cx="9408161" cy="5573618"/>
          </a:xfrm>
          <a:prstGeom prst="rect">
            <a:avLst/>
          </a:prstGeom>
        </p:spPr>
      </p:pic>
    </p:spTree>
    <p:extLst>
      <p:ext uri="{BB962C8B-B14F-4D97-AF65-F5344CB8AC3E}">
        <p14:creationId xmlns:p14="http://schemas.microsoft.com/office/powerpoint/2010/main" val="351110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2718015374"/>
              </p:ext>
            </p:extLst>
          </p:nvPr>
        </p:nvGraphicFramePr>
        <p:xfrm>
          <a:off x="100648" y="821646"/>
          <a:ext cx="4908231" cy="5481530"/>
        </p:xfrm>
        <a:graphic>
          <a:graphicData uri="http://schemas.openxmlformats.org/drawingml/2006/table">
            <a:tbl>
              <a:tblPr firstRow="1" firstCol="1" bandRow="1">
                <a:tableStyleId>{5C22544A-7EE6-4342-B048-85BDC9FD1C3A}</a:tableStyleId>
              </a:tblPr>
              <a:tblGrid>
                <a:gridCol w="1244233"/>
                <a:gridCol w="1376775"/>
                <a:gridCol w="1159464"/>
                <a:gridCol w="1127759"/>
              </a:tblGrid>
              <a:tr h="524631">
                <a:tc>
                  <a:txBody>
                    <a:bodyPr/>
                    <a:lstStyle/>
                    <a:p>
                      <a:pPr algn="ctr">
                        <a:spcAft>
                          <a:spcPts val="0"/>
                        </a:spcAft>
                      </a:pPr>
                      <a:endParaRPr lang="en-GB" sz="12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MUNICIPALITY</a:t>
                      </a:r>
                      <a:r>
                        <a:rPr lang="en-GB" sz="1600" baseline="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MUNICIPAL MANAGER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CFO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872414">
                <a:tc rowSpan="6">
                  <a:txBody>
                    <a:bodyPr/>
                    <a:lstStyle/>
                    <a:p>
                      <a:pPr algn="ctr">
                        <a:spcAft>
                          <a:spcPts val="0"/>
                        </a:spcAft>
                      </a:pPr>
                      <a:r>
                        <a:rPr lang="en-ZA" sz="1100" dirty="0" smtClean="0">
                          <a:solidFill>
                            <a:schemeClr val="accent6"/>
                          </a:solidFill>
                          <a:effectLst/>
                        </a:rPr>
                        <a:t>DR</a:t>
                      </a:r>
                    </a:p>
                    <a:p>
                      <a:pPr algn="ctr">
                        <a:spcAft>
                          <a:spcPts val="0"/>
                        </a:spcAft>
                      </a:pPr>
                      <a:r>
                        <a:rPr lang="en-ZA" sz="1100" dirty="0" smtClean="0">
                          <a:solidFill>
                            <a:schemeClr val="accent6"/>
                          </a:solidFill>
                          <a:effectLst/>
                        </a:rPr>
                        <a:t> </a:t>
                      </a:r>
                      <a:r>
                        <a:rPr lang="en-ZA" sz="1100" dirty="0">
                          <a:solidFill>
                            <a:schemeClr val="accent6"/>
                          </a:solidFill>
                          <a:effectLst/>
                        </a:rPr>
                        <a:t>KENNETH </a:t>
                      </a:r>
                      <a:r>
                        <a:rPr lang="en-ZA" sz="1100" dirty="0" smtClean="0">
                          <a:solidFill>
                            <a:schemeClr val="accent6"/>
                          </a:solidFill>
                          <a:effectLst/>
                        </a:rPr>
                        <a:t>KAUNDA</a:t>
                      </a:r>
                    </a:p>
                    <a:p>
                      <a:pPr algn="ctr">
                        <a:spcAft>
                          <a:spcPts val="0"/>
                        </a:spcAft>
                      </a:pPr>
                      <a:r>
                        <a:rPr lang="en-ZA" sz="1100" dirty="0" smtClean="0">
                          <a:solidFill>
                            <a:schemeClr val="accent6"/>
                          </a:solidFill>
                          <a:effectLst/>
                        </a:rPr>
                        <a:t> </a:t>
                      </a:r>
                      <a:r>
                        <a:rPr lang="en-ZA" sz="1100" dirty="0">
                          <a:solidFill>
                            <a:schemeClr val="accent6"/>
                          </a:solidFill>
                          <a:effectLst/>
                        </a:rPr>
                        <a:t>DISTRICT </a:t>
                      </a:r>
                      <a:endParaRPr lang="en-GB" sz="12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ZA" sz="1600" dirty="0">
                          <a:solidFill>
                            <a:schemeClr val="accent6"/>
                          </a:solidFill>
                          <a:effectLst/>
                        </a:rPr>
                        <a:t>Dr Kenneth Kaunda DM</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793104">
                <a:tc vMerge="1">
                  <a:txBody>
                    <a:bodyPr/>
                    <a:lstStyle/>
                    <a:p>
                      <a:endParaRPr lang="en-ZA"/>
                    </a:p>
                  </a:txBody>
                  <a:tcPr/>
                </a:tc>
                <a:tc>
                  <a:txBody>
                    <a:bodyPr/>
                    <a:lstStyle/>
                    <a:p>
                      <a:pPr>
                        <a:spcAft>
                          <a:spcPts val="0"/>
                        </a:spcAft>
                      </a:pPr>
                      <a:r>
                        <a:rPr lang="en-ZA" sz="1600" b="1" dirty="0">
                          <a:solidFill>
                            <a:schemeClr val="accent6"/>
                          </a:solidFill>
                          <a:effectLst/>
                        </a:rPr>
                        <a:t>City of Matlosana LM</a:t>
                      </a:r>
                      <a:endPar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b="1" dirty="0">
                          <a:solidFill>
                            <a:schemeClr val="accent6"/>
                          </a:solidFill>
                          <a:effectLst/>
                        </a:rPr>
                        <a:t>1</a:t>
                      </a:r>
                      <a:endPar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n-ZA" sz="1600" b="1" dirty="0">
                          <a:solidFill>
                            <a:schemeClr val="accent6"/>
                          </a:solidFill>
                          <a:effectLst/>
                        </a:rPr>
                        <a:t>1</a:t>
                      </a:r>
                      <a:endPar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793104">
                <a:tc vMerge="1">
                  <a:txBody>
                    <a:bodyPr/>
                    <a:lstStyle/>
                    <a:p>
                      <a:endParaRPr lang="en-ZA"/>
                    </a:p>
                  </a:txBody>
                  <a:tcPr/>
                </a:tc>
                <a:tc>
                  <a:txBody>
                    <a:bodyPr/>
                    <a:lstStyle/>
                    <a:p>
                      <a:pPr>
                        <a:spcAft>
                          <a:spcPts val="0"/>
                        </a:spcAft>
                      </a:pPr>
                      <a:r>
                        <a:rPr lang="en-ZA" sz="1600" dirty="0">
                          <a:solidFill>
                            <a:schemeClr val="accent6"/>
                          </a:solidFill>
                          <a:effectLst/>
                        </a:rPr>
                        <a:t>JB Marks LM</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832759">
                <a:tc vMerge="1">
                  <a:txBody>
                    <a:bodyPr/>
                    <a:lstStyle/>
                    <a:p>
                      <a:endParaRPr lang="en-ZA"/>
                    </a:p>
                  </a:txBody>
                  <a:tcPr/>
                </a:tc>
                <a:tc>
                  <a:txBody>
                    <a:bodyPr/>
                    <a:lstStyle/>
                    <a:p>
                      <a:pPr>
                        <a:spcAft>
                          <a:spcPts val="0"/>
                        </a:spcAft>
                      </a:pPr>
                      <a:r>
                        <a:rPr lang="en-ZA" sz="1600" dirty="0">
                          <a:solidFill>
                            <a:schemeClr val="accent6"/>
                          </a:solidFill>
                          <a:effectLst/>
                        </a:rPr>
                        <a:t>Maquassi Hills LM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832759">
                <a:tc vMerge="1">
                  <a:txBody>
                    <a:bodyPr/>
                    <a:lstStyle/>
                    <a:p>
                      <a:endParaRPr lang="en-ZA"/>
                    </a:p>
                  </a:txBody>
                  <a:tcPr/>
                </a:tc>
                <a:tc>
                  <a:txBody>
                    <a:bodyPr/>
                    <a:lstStyle/>
                    <a:p>
                      <a:pPr algn="r">
                        <a:spcAft>
                          <a:spcPts val="0"/>
                        </a:spcAft>
                      </a:pPr>
                      <a:r>
                        <a:rPr lang="en-ZA" sz="1600" dirty="0">
                          <a:solidFill>
                            <a:schemeClr val="accent6"/>
                          </a:solidFill>
                          <a:effectLst/>
                        </a:rPr>
                        <a:t>TOTAL</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4</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n-ZA" sz="1600" dirty="0">
                          <a:solidFill>
                            <a:schemeClr val="accent6"/>
                          </a:solidFill>
                          <a:effectLst/>
                        </a:rPr>
                        <a:t>4</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832759">
                <a:tc vMerge="1">
                  <a:txBody>
                    <a:bodyPr/>
                    <a:lstStyle/>
                    <a:p>
                      <a:endParaRPr lang="en-ZA"/>
                    </a:p>
                  </a:txBody>
                  <a:tcPr/>
                </a:tc>
                <a:tc>
                  <a:txBody>
                    <a:bodyPr/>
                    <a:lstStyle/>
                    <a:p>
                      <a:pPr algn="r">
                        <a:spcAft>
                          <a:spcPts val="0"/>
                        </a:spcAft>
                      </a:pPr>
                      <a:r>
                        <a:rPr lang="en-ZA" sz="1600" dirty="0">
                          <a:solidFill>
                            <a:schemeClr val="accent6"/>
                          </a:solidFill>
                          <a:effectLst/>
                        </a:rPr>
                        <a:t>PERCENTAGE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100%</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100%</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966114912"/>
              </p:ext>
            </p:extLst>
          </p:nvPr>
        </p:nvGraphicFramePr>
        <p:xfrm>
          <a:off x="5120640" y="821648"/>
          <a:ext cx="6979921" cy="5555168"/>
        </p:xfrm>
        <a:graphic>
          <a:graphicData uri="http://schemas.openxmlformats.org/drawingml/2006/table">
            <a:tbl>
              <a:tblPr firstRow="1" firstCol="1" bandRow="1">
                <a:tableStyleId>{5C22544A-7EE6-4342-B048-85BDC9FD1C3A}</a:tableStyleId>
              </a:tblPr>
              <a:tblGrid>
                <a:gridCol w="2128167"/>
                <a:gridCol w="1569730"/>
                <a:gridCol w="1225139"/>
                <a:gridCol w="887945"/>
                <a:gridCol w="576307"/>
                <a:gridCol w="592633"/>
              </a:tblGrid>
              <a:tr h="600752">
                <a:tc>
                  <a:txBody>
                    <a:bodyPr/>
                    <a:lstStyle/>
                    <a:p>
                      <a:pPr algn="ctr">
                        <a:spcAft>
                          <a:spcPts val="0"/>
                        </a:spcAft>
                      </a:pP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MUNICIPALITY </a:t>
                      </a:r>
                    </a:p>
                    <a:p>
                      <a:pPr>
                        <a:spcAft>
                          <a:spcPts val="0"/>
                        </a:spcAft>
                      </a:pPr>
                      <a:endPar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MUNICIPAL MAMAGER</a:t>
                      </a:r>
                    </a:p>
                    <a:p>
                      <a:pPr algn="r">
                        <a:spcAft>
                          <a:spcPts val="0"/>
                        </a:spcAft>
                      </a:pPr>
                      <a:endPar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ACTING </a:t>
                      </a:r>
                    </a:p>
                    <a:p>
                      <a:pPr>
                        <a:spcAft>
                          <a:spcPts val="0"/>
                        </a:spcAft>
                      </a:pPr>
                      <a:endPar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CFO</a:t>
                      </a:r>
                    </a:p>
                    <a:p>
                      <a:pPr algn="r">
                        <a:spcAft>
                          <a:spcPts val="0"/>
                        </a:spcAft>
                      </a:pPr>
                      <a:endPar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spcAft>
                          <a:spcPts val="0"/>
                        </a:spcAft>
                      </a:pPr>
                      <a:endPar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ACTING</a:t>
                      </a:r>
                    </a:p>
                    <a:p>
                      <a:pPr>
                        <a:spcAft>
                          <a:spcPts val="0"/>
                        </a:spcAft>
                      </a:pPr>
                      <a:endPar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600" dirty="0" smtClean="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586439">
                <a:tc rowSpan="8">
                  <a:txBody>
                    <a:bodyPr/>
                    <a:lstStyle/>
                    <a:p>
                      <a:pPr algn="ctr">
                        <a:spcAft>
                          <a:spcPts val="0"/>
                        </a:spcAft>
                      </a:pPr>
                      <a:r>
                        <a:rPr lang="en-ZA" sz="1600" dirty="0">
                          <a:solidFill>
                            <a:schemeClr val="accent6"/>
                          </a:solidFill>
                          <a:effectLst/>
                        </a:rPr>
                        <a:t>NGAKA MODIRI MOLEMA </a:t>
                      </a:r>
                      <a:endParaRPr lang="en-ZA" sz="1600" dirty="0" smtClean="0">
                        <a:solidFill>
                          <a:schemeClr val="accent6"/>
                        </a:solidFill>
                        <a:effectLst/>
                      </a:endParaRPr>
                    </a:p>
                    <a:p>
                      <a:pPr algn="ctr">
                        <a:spcAft>
                          <a:spcPts val="0"/>
                        </a:spcAft>
                      </a:pPr>
                      <a:r>
                        <a:rPr lang="en-ZA" sz="1600" dirty="0" smtClean="0">
                          <a:solidFill>
                            <a:schemeClr val="accent6"/>
                          </a:solidFill>
                          <a:effectLst/>
                        </a:rPr>
                        <a:t>DISTRICT</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ZA" sz="1600" b="1" dirty="0">
                          <a:solidFill>
                            <a:schemeClr val="accent6"/>
                          </a:solidFill>
                          <a:effectLst/>
                        </a:rPr>
                        <a:t>Ngaka Modiri Molema DM</a:t>
                      </a:r>
                      <a:endPar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b="1" dirty="0">
                          <a:solidFill>
                            <a:schemeClr val="accent6"/>
                          </a:solidFill>
                          <a:effectLst/>
                        </a:rPr>
                        <a:t>1</a:t>
                      </a:r>
                      <a:endPar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b="1" dirty="0">
                          <a:solidFill>
                            <a:schemeClr val="accent6"/>
                          </a:solidFill>
                          <a:effectLst/>
                        </a:rPr>
                        <a:t> </a:t>
                      </a:r>
                      <a:endPar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b="1" dirty="0">
                          <a:solidFill>
                            <a:schemeClr val="accent6"/>
                          </a:solidFill>
                          <a:effectLst/>
                        </a:rPr>
                        <a:t>1</a:t>
                      </a:r>
                      <a:endPar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b="1" dirty="0">
                          <a:solidFill>
                            <a:schemeClr val="accent6"/>
                          </a:solidFill>
                          <a:effectLst/>
                        </a:rPr>
                        <a:t> </a:t>
                      </a:r>
                      <a:endPar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558513">
                <a:tc vMerge="1">
                  <a:txBody>
                    <a:bodyPr/>
                    <a:lstStyle/>
                    <a:p>
                      <a:endParaRPr lang="en-ZA"/>
                    </a:p>
                  </a:txBody>
                  <a:tcPr/>
                </a:tc>
                <a:tc>
                  <a:txBody>
                    <a:bodyPr/>
                    <a:lstStyle/>
                    <a:p>
                      <a:pPr>
                        <a:spcAft>
                          <a:spcPts val="0"/>
                        </a:spcAft>
                      </a:pPr>
                      <a:r>
                        <a:rPr lang="en-ZA" sz="1600" dirty="0">
                          <a:solidFill>
                            <a:schemeClr val="accent6"/>
                          </a:solidFill>
                          <a:effectLst/>
                        </a:rPr>
                        <a:t>Ditsobotla LM</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dirty="0">
                          <a:solidFill>
                            <a:schemeClr val="accent6"/>
                          </a:solidFill>
                          <a:effectLst/>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dirty="0">
                          <a:solidFill>
                            <a:schemeClr val="accent6"/>
                          </a:solidFill>
                          <a:effectLst/>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558513">
                <a:tc vMerge="1">
                  <a:txBody>
                    <a:bodyPr/>
                    <a:lstStyle/>
                    <a:p>
                      <a:endParaRPr lang="en-ZA"/>
                    </a:p>
                  </a:txBody>
                  <a:tcPr/>
                </a:tc>
                <a:tc>
                  <a:txBody>
                    <a:bodyPr/>
                    <a:lstStyle/>
                    <a:p>
                      <a:pPr>
                        <a:spcAft>
                          <a:spcPts val="0"/>
                        </a:spcAft>
                      </a:pPr>
                      <a:r>
                        <a:rPr lang="en-ZA" sz="1600" dirty="0">
                          <a:solidFill>
                            <a:schemeClr val="accent6"/>
                          </a:solidFill>
                          <a:effectLst/>
                        </a:rPr>
                        <a:t>Mahikeng LM</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dirty="0">
                          <a:solidFill>
                            <a:schemeClr val="accent6"/>
                          </a:solidFill>
                          <a:effectLst/>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dirty="0">
                          <a:solidFill>
                            <a:schemeClr val="accent6"/>
                          </a:solidFill>
                          <a:effectLst/>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558513">
                <a:tc vMerge="1">
                  <a:txBody>
                    <a:bodyPr/>
                    <a:lstStyle/>
                    <a:p>
                      <a:endParaRPr lang="en-ZA"/>
                    </a:p>
                  </a:txBody>
                  <a:tcPr/>
                </a:tc>
                <a:tc>
                  <a:txBody>
                    <a:bodyPr/>
                    <a:lstStyle/>
                    <a:p>
                      <a:pPr>
                        <a:spcAft>
                          <a:spcPts val="0"/>
                        </a:spcAft>
                      </a:pPr>
                      <a:r>
                        <a:rPr lang="en-ZA" sz="1600" dirty="0">
                          <a:solidFill>
                            <a:schemeClr val="accent6"/>
                          </a:solidFill>
                          <a:effectLst/>
                        </a:rPr>
                        <a:t>Ramotshere Moiloa LM</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dirty="0">
                          <a:solidFill>
                            <a:schemeClr val="accent6"/>
                          </a:solidFill>
                          <a:effectLst/>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dirty="0">
                          <a:solidFill>
                            <a:schemeClr val="accent6"/>
                          </a:solidFill>
                          <a:effectLst/>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558513">
                <a:tc vMerge="1">
                  <a:txBody>
                    <a:bodyPr/>
                    <a:lstStyle/>
                    <a:p>
                      <a:endParaRPr lang="en-ZA"/>
                    </a:p>
                  </a:txBody>
                  <a:tcPr/>
                </a:tc>
                <a:tc>
                  <a:txBody>
                    <a:bodyPr/>
                    <a:lstStyle/>
                    <a:p>
                      <a:pPr>
                        <a:spcAft>
                          <a:spcPts val="0"/>
                        </a:spcAft>
                      </a:pPr>
                      <a:r>
                        <a:rPr lang="en-ZA" sz="1600" dirty="0">
                          <a:solidFill>
                            <a:schemeClr val="accent6"/>
                          </a:solidFill>
                          <a:effectLst/>
                        </a:rPr>
                        <a:t>Ratlou LM</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dirty="0">
                          <a:solidFill>
                            <a:schemeClr val="accent6"/>
                          </a:solidFill>
                          <a:effectLst/>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dirty="0">
                          <a:solidFill>
                            <a:schemeClr val="accent6"/>
                          </a:solidFill>
                          <a:effectLst/>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586439">
                <a:tc vMerge="1">
                  <a:txBody>
                    <a:bodyPr/>
                    <a:lstStyle/>
                    <a:p>
                      <a:endParaRPr lang="en-ZA"/>
                    </a:p>
                  </a:txBody>
                  <a:tcPr/>
                </a:tc>
                <a:tc>
                  <a:txBody>
                    <a:bodyPr/>
                    <a:lstStyle/>
                    <a:p>
                      <a:pPr>
                        <a:spcAft>
                          <a:spcPts val="0"/>
                        </a:spcAft>
                      </a:pPr>
                      <a:r>
                        <a:rPr lang="en-ZA" sz="1600" dirty="0">
                          <a:solidFill>
                            <a:schemeClr val="accent6"/>
                          </a:solidFill>
                          <a:effectLst/>
                        </a:rPr>
                        <a:t>Tswaing LM</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dirty="0">
                          <a:solidFill>
                            <a:schemeClr val="accent6"/>
                          </a:solidFill>
                          <a:effectLst/>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n-ZA" sz="1600" dirty="0">
                          <a:solidFill>
                            <a:schemeClr val="accent6"/>
                          </a:solidFill>
                          <a:effectLst/>
                        </a:rPr>
                        <a:t>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586439">
                <a:tc vMerge="1">
                  <a:txBody>
                    <a:bodyPr/>
                    <a:lstStyle/>
                    <a:p>
                      <a:endParaRPr lang="en-ZA"/>
                    </a:p>
                  </a:txBody>
                  <a:tcPr/>
                </a:tc>
                <a:tc>
                  <a:txBody>
                    <a:bodyPr/>
                    <a:lstStyle/>
                    <a:p>
                      <a:pPr algn="ctr">
                        <a:spcAft>
                          <a:spcPts val="0"/>
                        </a:spcAft>
                      </a:pPr>
                      <a:r>
                        <a:rPr lang="en-ZA" sz="1600" dirty="0">
                          <a:solidFill>
                            <a:schemeClr val="accent6"/>
                          </a:solidFill>
                          <a:effectLst/>
                        </a:rPr>
                        <a:t>TOTAL</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5</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4</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2</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586439">
                <a:tc vMerge="1">
                  <a:txBody>
                    <a:bodyPr/>
                    <a:lstStyle/>
                    <a:p>
                      <a:endParaRPr lang="en-ZA"/>
                    </a:p>
                  </a:txBody>
                  <a:tcPr/>
                </a:tc>
                <a:tc>
                  <a:txBody>
                    <a:bodyPr/>
                    <a:lstStyle/>
                    <a:p>
                      <a:pPr algn="r">
                        <a:spcAft>
                          <a:spcPts val="0"/>
                        </a:spcAft>
                      </a:pPr>
                      <a:r>
                        <a:rPr lang="en-ZA" sz="1600" dirty="0">
                          <a:solidFill>
                            <a:schemeClr val="accent6"/>
                          </a:solidFill>
                          <a:effectLst/>
                        </a:rPr>
                        <a:t>PERCENTAGE </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83%</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17%</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67%</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chemeClr val="accent6"/>
                          </a:solidFill>
                          <a:effectLst/>
                        </a:rPr>
                        <a:t>33%</a:t>
                      </a:r>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28" name="Rectangle 27"/>
          <p:cNvSpPr/>
          <p:nvPr/>
        </p:nvSpPr>
        <p:spPr>
          <a:xfrm>
            <a:off x="3575720" y="332656"/>
            <a:ext cx="3845818" cy="400110"/>
          </a:xfrm>
          <a:prstGeom prst="rect">
            <a:avLst/>
          </a:prstGeom>
        </p:spPr>
        <p:txBody>
          <a:bodyPr wrap="square">
            <a:spAutoFit/>
          </a:bodyPr>
          <a:lstStyle/>
          <a:p>
            <a:pPr algn="ctr"/>
            <a:r>
              <a:rPr lang="en-ZA" sz="2000" b="1" dirty="0">
                <a:latin typeface="+mj-lt"/>
                <a:ea typeface="+mj-ea"/>
                <a:cs typeface="+mj-cs"/>
              </a:rPr>
              <a:t>FILLED VS VACANCIES </a:t>
            </a:r>
          </a:p>
        </p:txBody>
      </p:sp>
    </p:spTree>
    <p:extLst>
      <p:ext uri="{BB962C8B-B14F-4D97-AF65-F5344CB8AC3E}">
        <p14:creationId xmlns:p14="http://schemas.microsoft.com/office/powerpoint/2010/main" val="705964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575720" y="332656"/>
            <a:ext cx="3845818" cy="400110"/>
          </a:xfrm>
          <a:prstGeom prst="rect">
            <a:avLst/>
          </a:prstGeom>
        </p:spPr>
        <p:txBody>
          <a:bodyPr wrap="square">
            <a:spAutoFit/>
          </a:bodyPr>
          <a:lstStyle/>
          <a:p>
            <a:pPr algn="ctr"/>
            <a:r>
              <a:rPr lang="en-ZA" sz="2000" b="1" dirty="0">
                <a:latin typeface="+mj-lt"/>
                <a:ea typeface="+mj-ea"/>
                <a:cs typeface="+mj-cs"/>
              </a:rPr>
              <a:t>INTERVENTION/s </a:t>
            </a:r>
          </a:p>
        </p:txBody>
      </p:sp>
      <p:pic>
        <p:nvPicPr>
          <p:cNvPr id="2" name="Picture 1"/>
          <p:cNvPicPr>
            <a:picLocks noChangeAspect="1"/>
          </p:cNvPicPr>
          <p:nvPr/>
        </p:nvPicPr>
        <p:blipFill>
          <a:blip r:embed="rId2"/>
          <a:stretch>
            <a:fillRect/>
          </a:stretch>
        </p:blipFill>
        <p:spPr>
          <a:xfrm>
            <a:off x="5974080" y="1382281"/>
            <a:ext cx="5587047" cy="4230552"/>
          </a:xfrm>
          <a:prstGeom prst="rect">
            <a:avLst/>
          </a:prstGeom>
        </p:spPr>
      </p:pic>
      <p:sp>
        <p:nvSpPr>
          <p:cNvPr id="6" name="Text Placeholder 2"/>
          <p:cNvSpPr txBox="1">
            <a:spLocks/>
          </p:cNvSpPr>
          <p:nvPr/>
        </p:nvSpPr>
        <p:spPr>
          <a:xfrm>
            <a:off x="74796" y="1006158"/>
            <a:ext cx="6099862" cy="49827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smtClean="0">
                <a:latin typeface="+mj-lt"/>
              </a:rPr>
              <a:t>Interventions  </a:t>
            </a:r>
          </a:p>
          <a:p>
            <a:pPr marL="0" indent="0">
              <a:buNone/>
            </a:pPr>
            <a:endParaRPr lang="en-GB" sz="1800" dirty="0">
              <a:latin typeface="+mj-lt"/>
            </a:endParaRPr>
          </a:p>
          <a:p>
            <a:r>
              <a:rPr lang="en-GB" sz="1800" dirty="0" smtClean="0">
                <a:latin typeface="+mj-lt"/>
              </a:rPr>
              <a:t>Both subjected to 139 sometime ago</a:t>
            </a:r>
          </a:p>
          <a:p>
            <a:endParaRPr lang="en-GB" sz="1800" dirty="0">
              <a:latin typeface="+mj-lt"/>
            </a:endParaRPr>
          </a:p>
          <a:p>
            <a:r>
              <a:rPr lang="en-GB" sz="1800" dirty="0" smtClean="0">
                <a:latin typeface="+mj-lt"/>
              </a:rPr>
              <a:t>Ngaka Modiri Molema 137 </a:t>
            </a:r>
          </a:p>
          <a:p>
            <a:endParaRPr lang="en-GB" sz="1800" dirty="0">
              <a:latin typeface="+mj-lt"/>
            </a:endParaRPr>
          </a:p>
          <a:p>
            <a:r>
              <a:rPr lang="en-GB" sz="1800" b="1" dirty="0" smtClean="0">
                <a:latin typeface="+mj-lt"/>
              </a:rPr>
              <a:t>Currently no interventions in both Municipalities  </a:t>
            </a:r>
          </a:p>
          <a:p>
            <a:endParaRPr lang="en-GB" sz="1800" dirty="0">
              <a:latin typeface="+mj-lt"/>
            </a:endParaRPr>
          </a:p>
          <a:p>
            <a:pPr lvl="1"/>
            <a:endParaRPr lang="en-GB" sz="1800" dirty="0">
              <a:latin typeface="+mj-lt"/>
            </a:endParaRPr>
          </a:p>
          <a:p>
            <a:pPr marL="457200" lvl="1" indent="0">
              <a:buNone/>
            </a:pPr>
            <a:endParaRPr lang="en-ZA" sz="1800" dirty="0">
              <a:latin typeface="+mj-lt"/>
            </a:endParaRPr>
          </a:p>
          <a:p>
            <a:endParaRPr lang="en-ZA" sz="1400" dirty="0"/>
          </a:p>
        </p:txBody>
      </p:sp>
    </p:spTree>
    <p:extLst>
      <p:ext uri="{BB962C8B-B14F-4D97-AF65-F5344CB8AC3E}">
        <p14:creationId xmlns:p14="http://schemas.microsoft.com/office/powerpoint/2010/main" val="3478794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2961443" y="-358832"/>
            <a:ext cx="224064" cy="2240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7219" tIns="33610" rIns="67219" bIns="33610" numCol="1" anchor="t" anchorCtr="0" compatLnSpc="1">
            <a:prstTxWarp prst="textNoShape">
              <a:avLst/>
            </a:prstTxWarp>
          </a:bodyPr>
          <a:lstStyle/>
          <a:p>
            <a:endParaRPr lang="en-ZA" sz="1324" dirty="0"/>
          </a:p>
        </p:txBody>
      </p:sp>
      <p:sp>
        <p:nvSpPr>
          <p:cNvPr id="6" name="Rectangle 5"/>
          <p:cNvSpPr/>
          <p:nvPr/>
        </p:nvSpPr>
        <p:spPr>
          <a:xfrm>
            <a:off x="3575720" y="332656"/>
            <a:ext cx="3845818" cy="400110"/>
          </a:xfrm>
          <a:prstGeom prst="rect">
            <a:avLst/>
          </a:prstGeom>
        </p:spPr>
        <p:txBody>
          <a:bodyPr wrap="square">
            <a:spAutoFit/>
          </a:bodyPr>
          <a:lstStyle/>
          <a:p>
            <a:pPr algn="ctr"/>
            <a:r>
              <a:rPr lang="en-ZA" sz="2000" b="1" dirty="0">
                <a:latin typeface="+mj-lt"/>
                <a:ea typeface="+mj-ea"/>
                <a:cs typeface="+mj-cs"/>
              </a:rPr>
              <a:t>AREAS OF FOCUS </a:t>
            </a:r>
          </a:p>
        </p:txBody>
      </p:sp>
      <p:pic>
        <p:nvPicPr>
          <p:cNvPr id="3" name="Picture 2" descr="NW PEC Focus Arear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1" y="1234440"/>
            <a:ext cx="10906093" cy="5146888"/>
          </a:xfrm>
          <a:prstGeom prst="rect">
            <a:avLst/>
          </a:prstGeom>
        </p:spPr>
      </p:pic>
    </p:spTree>
    <p:extLst>
      <p:ext uri="{BB962C8B-B14F-4D97-AF65-F5344CB8AC3E}">
        <p14:creationId xmlns:p14="http://schemas.microsoft.com/office/powerpoint/2010/main" val="122374118"/>
      </p:ext>
    </p:extLst>
  </p:cSld>
  <p:clrMapOvr>
    <a:masterClrMapping/>
  </p:clrMapOvr>
  <mc:AlternateContent xmlns:mc="http://schemas.openxmlformats.org/markup-compatibility/2006" xmlns:p14="http://schemas.microsoft.com/office/powerpoint/2010/main">
    <mc:Choice Requires="p14">
      <p:transition p14:dur="100">
        <p:pull/>
      </p:transition>
    </mc:Choice>
    <mc:Fallback xmlns="">
      <p:transition>
        <p:pull/>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P Key Focus Areas_ 11 July 2016 [Read-Only]" id="{756A072A-2630-4E26-A94B-B0BEED7BB4EC}" vid="{AE62CCC5-3FA7-4DAC-8C7B-7225B3C012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1255</Words>
  <Application>Microsoft Office PowerPoint</Application>
  <PresentationFormat>Widescreen</PresentationFormat>
  <Paragraphs>285</Paragraphs>
  <Slides>21</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21</vt:i4>
      </vt:variant>
    </vt:vector>
  </HeadingPairs>
  <TitlesOfParts>
    <vt:vector size="28" baseType="lpstr">
      <vt:lpstr>Arial</vt:lpstr>
      <vt:lpstr>Calibri</vt:lpstr>
      <vt:lpstr>Open Sans Extrabold</vt:lpstr>
      <vt:lpstr>Segoe UI</vt:lpstr>
      <vt:lpstr>Times New Roman</vt:lpstr>
      <vt:lpstr>Office Theme</vt:lpstr>
      <vt:lpstr>2_Default Theme</vt:lpstr>
      <vt:lpstr>PowerPoint Presentation</vt:lpstr>
      <vt:lpstr>PRESENTATION OUTLINE  </vt:lpstr>
      <vt:lpstr>CONTEXT: Key interlinking challenges facing municipalities and the local government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SERVICE DELIVERY PERFORMANCE </vt:lpstr>
      <vt:lpstr>KEY HIGHLIGHTS PER  MANDATE: EMPLOYER BODY </vt:lpstr>
      <vt:lpstr>KEY HIGHLIGHTS PER  MANDATE: CAPACITY BUILDING</vt:lpstr>
      <vt:lpstr>KEY HIGHLIGHTS PER  MANDATE: CAPACITY BUILDING</vt:lpstr>
      <vt:lpstr>KEY HIGHLIGHTS PER  MANDATE: SUPPORT AND ADVICE </vt:lpstr>
      <vt:lpstr>KEY HIGHLIGHTS PER  MANDATE: SUPPORT AND ADVICE </vt:lpstr>
      <vt:lpstr>KEY HIGHLIGHTS PER  MANDATE: SUPPORT AND ADVICE </vt:lpstr>
      <vt:lpstr>KEY HIGHLIGHTS PER  MANDATE: KNOWLEDGE &amp; INFORMATION SHARING</vt:lpstr>
      <vt:lpstr>KEY HIGHLIGHTS PER  MANDATE: LOBBY, ADVOCATE &amp; REPRESENT </vt:lpstr>
      <vt:lpstr>            RECOMMENDATIONS </vt:lpstr>
      <vt:lpstr>PowerPoint Presentation</vt:lpstr>
    </vt:vector>
  </TitlesOfParts>
  <Company>SALGA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Mthokozisi Zwane</dc:creator>
  <cp:lastModifiedBy>William Moraka</cp:lastModifiedBy>
  <cp:revision>277</cp:revision>
  <dcterms:created xsi:type="dcterms:W3CDTF">2016-05-17T13:07:50Z</dcterms:created>
  <dcterms:modified xsi:type="dcterms:W3CDTF">2020-11-24T12:24:02Z</dcterms:modified>
</cp:coreProperties>
</file>