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8"/>
  </p:notesMasterIdLst>
  <p:sldIdLst>
    <p:sldId id="293" r:id="rId2"/>
    <p:sldId id="309" r:id="rId3"/>
    <p:sldId id="310" r:id="rId4"/>
    <p:sldId id="313" r:id="rId5"/>
    <p:sldId id="314" r:id="rId6"/>
    <p:sldId id="315" r:id="rId7"/>
    <p:sldId id="316" r:id="rId8"/>
    <p:sldId id="319" r:id="rId9"/>
    <p:sldId id="320" r:id="rId10"/>
    <p:sldId id="321" r:id="rId11"/>
    <p:sldId id="322" r:id="rId12"/>
    <p:sldId id="323" r:id="rId13"/>
    <p:sldId id="324" r:id="rId14"/>
    <p:sldId id="325" r:id="rId15"/>
    <p:sldId id="329" r:id="rId16"/>
    <p:sldId id="330" r:id="rId17"/>
    <p:sldId id="332" r:id="rId18"/>
    <p:sldId id="333" r:id="rId19"/>
    <p:sldId id="336" r:id="rId20"/>
    <p:sldId id="339" r:id="rId21"/>
    <p:sldId id="340" r:id="rId22"/>
    <p:sldId id="341" r:id="rId23"/>
    <p:sldId id="342" r:id="rId24"/>
    <p:sldId id="344" r:id="rId25"/>
    <p:sldId id="345" r:id="rId26"/>
    <p:sldId id="348" r:id="rId27"/>
    <p:sldId id="349" r:id="rId28"/>
    <p:sldId id="294" r:id="rId29"/>
    <p:sldId id="356" r:id="rId30"/>
    <p:sldId id="359" r:id="rId31"/>
    <p:sldId id="360" r:id="rId32"/>
    <p:sldId id="436" r:id="rId33"/>
    <p:sldId id="433" r:id="rId34"/>
    <p:sldId id="434" r:id="rId35"/>
    <p:sldId id="435" r:id="rId36"/>
    <p:sldId id="304"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9" autoAdjust="0"/>
    <p:restoredTop sz="94660"/>
  </p:normalViewPr>
  <p:slideViewPr>
    <p:cSldViewPr>
      <p:cViewPr varScale="1">
        <p:scale>
          <a:sx n="69" d="100"/>
          <a:sy n="69"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6878A29-B0A1-48D7-AA5C-E0B566B6A92C}" type="datetimeFigureOut">
              <a:rPr lang="en-US"/>
              <a:pPr>
                <a:defRPr/>
              </a:pPr>
              <a:t>11/24/2020</a:t>
            </a:fld>
            <a:endParaRPr lang="en-US"/>
          </a:p>
        </p:txBody>
      </p:sp>
      <p:sp>
        <p:nvSpPr>
          <p:cNvPr id="4" name="Slide Image Placeholder 3">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2C804651-0093-43B0-9D0F-E7FCD25275C4}" type="slidenum">
              <a:rPr lang="en-US" altLang="en-US"/>
              <a:pPr/>
              <a:t>‹#›</a:t>
            </a:fld>
            <a:endParaRPr lang="en-US" altLang="en-US"/>
          </a:p>
        </p:txBody>
      </p:sp>
    </p:spTree>
    <p:extLst>
      <p:ext uri="{BB962C8B-B14F-4D97-AF65-F5344CB8AC3E}">
        <p14:creationId xmlns:p14="http://schemas.microsoft.com/office/powerpoint/2010/main" val="248951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9CBEC100-97E8-431E-8680-E0769A3659D5}" type="slidenum">
              <a:rPr lang="en-US" altLang="en-US">
                <a:solidFill>
                  <a:srgbClr val="000000"/>
                </a:solidFill>
                <a:latin typeface="Times" pitchFamily="18" charset="0"/>
                <a:ea typeface="MS PGothic" pitchFamily="34" charset="-128"/>
              </a:rPr>
              <a:pPr defTabSz="884238"/>
              <a:t>2</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662290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51286C62-7CC6-4A07-899A-38A3CA1ABDAA}" type="slidenum">
              <a:rPr lang="en-US" altLang="en-US">
                <a:solidFill>
                  <a:srgbClr val="000000"/>
                </a:solidFill>
                <a:latin typeface="Times" pitchFamily="18" charset="0"/>
                <a:ea typeface="MS PGothic" pitchFamily="34" charset="-128"/>
              </a:rPr>
              <a:pPr defTabSz="884238"/>
              <a:t>21</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145727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C41751DE-F7AE-48DD-B632-3C05AB963B3B}" type="slidenum">
              <a:rPr lang="en-US" altLang="en-US">
                <a:solidFill>
                  <a:srgbClr val="000000"/>
                </a:solidFill>
                <a:latin typeface="Times" pitchFamily="18" charset="0"/>
                <a:ea typeface="MS PGothic" pitchFamily="34" charset="-128"/>
              </a:rPr>
              <a:pPr defTabSz="884238"/>
              <a:t>22</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4281838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857DABDA-826F-4854-800B-D8C7B13EB7AC}" type="slidenum">
              <a:rPr lang="en-US" altLang="en-US">
                <a:solidFill>
                  <a:srgbClr val="000000"/>
                </a:solidFill>
                <a:latin typeface="Times" pitchFamily="18" charset="0"/>
                <a:ea typeface="MS PGothic" pitchFamily="34" charset="-128"/>
              </a:rPr>
              <a:pPr defTabSz="884238"/>
              <a:t>23</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4137331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54759B08-EAE9-4D51-915B-0C3C0AE0AC76}" type="slidenum">
              <a:rPr lang="en-US" altLang="en-US">
                <a:solidFill>
                  <a:srgbClr val="000000"/>
                </a:solidFill>
                <a:latin typeface="Times" pitchFamily="18" charset="0"/>
                <a:ea typeface="MS PGothic" pitchFamily="34" charset="-128"/>
              </a:rPr>
              <a:pPr defTabSz="884238"/>
              <a:t>24</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3054858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8CADD453-1BA8-40BB-8960-429C2C039EC0}" type="slidenum">
              <a:rPr lang="en-US" altLang="en-US">
                <a:solidFill>
                  <a:srgbClr val="000000"/>
                </a:solidFill>
                <a:latin typeface="Times" pitchFamily="18" charset="0"/>
                <a:ea typeface="MS PGothic" pitchFamily="34" charset="-128"/>
              </a:rPr>
              <a:pPr defTabSz="884238"/>
              <a:t>25</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101333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897C34D7-86E1-4977-8321-503927790AB7}" type="slidenum">
              <a:rPr lang="en-US" altLang="en-US">
                <a:solidFill>
                  <a:srgbClr val="000000"/>
                </a:solidFill>
                <a:latin typeface="Times" pitchFamily="18" charset="0"/>
                <a:ea typeface="MS PGothic" pitchFamily="34" charset="-128"/>
              </a:rPr>
              <a:pPr defTabSz="884238"/>
              <a:t>3</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3748764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altLang="en-US" smtClean="0"/>
          </a:p>
        </p:txBody>
      </p:sp>
      <p:sp>
        <p:nvSpPr>
          <p:cNvPr id="19460" name="Slide Number Placeholder 3"/>
          <p:cNvSpPr>
            <a:spLocks noGrp="1"/>
          </p:cNvSpPr>
          <p:nvPr>
            <p:ph type="sldNum" sz="quarter" idx="5"/>
          </p:nvPr>
        </p:nvSpPr>
        <p:spPr bwMode="auto">
          <a:noFill/>
          <a:ln>
            <a:miter lim="800000"/>
            <a:headEnd/>
            <a:tailEnd/>
          </a:ln>
        </p:spPr>
        <p:txBody>
          <a:bodyPr/>
          <a:lstStyle/>
          <a:p>
            <a:fld id="{39A6738A-7A7A-4C9C-8D28-FEB07EE6607F}" type="slidenum">
              <a:rPr lang="en-US" altLang="en-US"/>
              <a:pPr/>
              <a:t>11</a:t>
            </a:fld>
            <a:endParaRPr lang="en-US" altLang="en-US"/>
          </a:p>
        </p:txBody>
      </p:sp>
    </p:spTree>
    <p:extLst>
      <p:ext uri="{BB962C8B-B14F-4D97-AF65-F5344CB8AC3E}">
        <p14:creationId xmlns:p14="http://schemas.microsoft.com/office/powerpoint/2010/main" val="278628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17CF5D50-62D8-4683-A4EC-F423ABD85321}" type="slidenum">
              <a:rPr lang="en-US" altLang="en-US">
                <a:solidFill>
                  <a:srgbClr val="000000"/>
                </a:solidFill>
                <a:latin typeface="Times" pitchFamily="18" charset="0"/>
                <a:ea typeface="MS PGothic" pitchFamily="34" charset="-128"/>
              </a:rPr>
              <a:pPr defTabSz="884238"/>
              <a:t>15</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178350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226A9274-06A8-4EAD-8587-B75962F1CC27}" type="slidenum">
              <a:rPr lang="en-US" altLang="en-US">
                <a:solidFill>
                  <a:srgbClr val="000000"/>
                </a:solidFill>
                <a:latin typeface="Times" pitchFamily="18" charset="0"/>
                <a:ea typeface="MS PGothic" pitchFamily="34" charset="-128"/>
              </a:rPr>
              <a:pPr defTabSz="884238"/>
              <a:t>16</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914012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0B253215-D852-4866-B728-0D6120E8E623}" type="slidenum">
              <a:rPr lang="en-US" altLang="en-US">
                <a:solidFill>
                  <a:srgbClr val="000000"/>
                </a:solidFill>
                <a:latin typeface="Times" pitchFamily="18" charset="0"/>
                <a:ea typeface="MS PGothic" pitchFamily="34" charset="-128"/>
              </a:rPr>
              <a:pPr defTabSz="884238"/>
              <a:t>17</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342781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4AE0C18A-ABDF-4F60-9BFB-B663E03B6C02}" type="slidenum">
              <a:rPr lang="en-US" altLang="en-US">
                <a:solidFill>
                  <a:srgbClr val="000000"/>
                </a:solidFill>
                <a:latin typeface="Times" pitchFamily="18" charset="0"/>
                <a:ea typeface="MS PGothic" pitchFamily="34" charset="-128"/>
              </a:rPr>
              <a:pPr defTabSz="884238"/>
              <a:t>18</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397884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97E82390-6501-4589-A0DE-05BC163DB0EC}" type="slidenum">
              <a:rPr lang="en-US" altLang="en-US">
                <a:solidFill>
                  <a:srgbClr val="000000"/>
                </a:solidFill>
                <a:latin typeface="Times" pitchFamily="18" charset="0"/>
                <a:ea typeface="MS PGothic" pitchFamily="34" charset="-128"/>
              </a:rPr>
              <a:pPr defTabSz="884238"/>
              <a:t>19</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357260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defTabSz="884582">
              <a:defRPr/>
            </a:pPr>
            <a:r>
              <a:rPr lang="en-US" altLang="en-US" dirty="0">
                <a:solidFill>
                  <a:prstClr val="black"/>
                </a:solidFill>
              </a:rPr>
              <a:t>CONFIDENTIAL</a:t>
            </a:r>
          </a:p>
        </p:txBody>
      </p:sp>
      <p:sp>
        <p:nvSpPr>
          <p:cNvPr id="70661" name="Slide Number Placeholder 4"/>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884238"/>
            <a:fld id="{12AB9D14-47D2-4FF6-85C6-E55DF8322FF4}" type="slidenum">
              <a:rPr lang="en-US" altLang="en-US">
                <a:solidFill>
                  <a:srgbClr val="000000"/>
                </a:solidFill>
                <a:latin typeface="Times" pitchFamily="18" charset="0"/>
                <a:ea typeface="MS PGothic" pitchFamily="34" charset="-128"/>
              </a:rPr>
              <a:pPr defTabSz="884238"/>
              <a:t>20</a:t>
            </a:fld>
            <a:endParaRPr lang="en-US" altLang="en-US">
              <a:solidFill>
                <a:srgbClr val="000000"/>
              </a:solidFill>
              <a:latin typeface="Times" pitchFamily="18" charset="0"/>
              <a:ea typeface="MS PGothic" pitchFamily="34" charset="-128"/>
            </a:endParaRPr>
          </a:p>
        </p:txBody>
      </p:sp>
    </p:spTree>
    <p:extLst>
      <p:ext uri="{BB962C8B-B14F-4D97-AF65-F5344CB8AC3E}">
        <p14:creationId xmlns:p14="http://schemas.microsoft.com/office/powerpoint/2010/main" val="219602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673DD32-4F55-4F53-90F7-75C3F982A29C}" type="datetime1">
              <a:rPr lang="en-US" smtClean="0"/>
              <a:pPr>
                <a:defRPr/>
              </a:pPr>
              <a:t>11/24/2020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31654D6-D2C4-4CDC-A306-377E8E52B24E}"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FA6CA81-3962-440F-9720-C7B261557BDA}" type="datetime1">
              <a:rPr lang="en-US" smtClean="0"/>
              <a:pPr>
                <a:defRPr/>
              </a:pPr>
              <a:t>11/24/2020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359CF3E-A562-4F80-87C2-D1F3EFBA9B6F}" type="slidenum">
              <a:rPr lang="en-US" altLang="en-US" smtClean="0"/>
              <a:pPr/>
              <a:t>‹#›</a:t>
            </a:fld>
            <a:endParaRPr lang="en-US"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FA6CA81-3962-440F-9720-C7B261557BDA}" type="datetime1">
              <a:rPr lang="en-US" smtClean="0"/>
              <a:pPr>
                <a:defRPr/>
              </a:pPr>
              <a:t>11/24/2020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359CF3E-A562-4F80-87C2-D1F3EFBA9B6F}" type="slidenum">
              <a:rPr lang="en-US" altLang="en-US" smtClean="0"/>
              <a:pPr/>
              <a:t>‹#›</a:t>
            </a:fld>
            <a:endParaRPr lang="en-US"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11A7661-1F91-4898-A900-5099FCEE2CDC}" type="datetime1">
              <a:rPr lang="en-US" smtClean="0"/>
              <a:pPr>
                <a:defRPr/>
              </a:pPr>
              <a:t>11/24/2020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C384FAA-21D5-4D44-B46F-F0475D953C94}"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44326DB-CCD0-4807-B6FF-AD01DAFA9681}" type="datetime1">
              <a:rPr lang="en-US" smtClean="0"/>
              <a:pPr>
                <a:defRPr/>
              </a:pPr>
              <a:t>11/24/2020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910C01C-A992-4EB9-BA01-63066122A79F}"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091BC5E-053F-4472-9B1E-C464DF453F49}" type="datetime1">
              <a:rPr lang="en-US" smtClean="0"/>
              <a:pPr>
                <a:defRPr/>
              </a:pPr>
              <a:t>11/24/2020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13C7C92-C66B-4912-8710-43A518034CF6}"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62BF553-4E45-41FB-A00A-3EA121461EEA}" type="datetime1">
              <a:rPr lang="en-US" smtClean="0"/>
              <a:pPr>
                <a:defRPr/>
              </a:pPr>
              <a:t>11/24/2020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A0AAA80-3816-40BF-92EC-27EC8871C145}"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5FA6CA81-3962-440F-9720-C7B261557BDA}" type="datetime1">
              <a:rPr lang="en-US" smtClean="0"/>
              <a:pPr>
                <a:defRPr/>
              </a:pPr>
              <a:t>11/24/2020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359CF3E-A562-4F80-87C2-D1F3EFBA9B6F}" type="slidenum">
              <a:rPr lang="en-US" altLang="en-US" smtClean="0"/>
              <a:pPr/>
              <a:t>‹#›</a:t>
            </a:fld>
            <a:endParaRPr lang="en-US"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FA6CA81-3962-440F-9720-C7B261557BDA}" type="datetime1">
              <a:rPr lang="en-US" smtClean="0"/>
              <a:pPr>
                <a:defRPr/>
              </a:pPr>
              <a:t>11/24/2020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359CF3E-A562-4F80-87C2-D1F3EFBA9B6F}" type="slidenum">
              <a:rPr lang="en-US" altLang="en-US" smtClean="0"/>
              <a:pPr/>
              <a:t>‹#›</a:t>
            </a:fld>
            <a:endParaRPr lang="en-US"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F24ACB7-14D0-4257-B4E9-4FA582E5EB59}" type="datetime1">
              <a:rPr lang="en-US" smtClean="0"/>
              <a:pPr>
                <a:defRPr/>
              </a:pPr>
              <a:t>11/24/2020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2B90743-374A-4180-A7E4-BDFC0175B272}"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97AE6D-9951-4ED9-925D-80A6C4D6621D}" type="datetime1">
              <a:rPr lang="en-US" smtClean="0"/>
              <a:pPr>
                <a:defRPr/>
              </a:pPr>
              <a:t>11/24/2020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F525CE7-35D1-4139-BDBB-74A08927EEFA}"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FA6CA81-3962-440F-9720-C7B261557BDA}" type="datetime1">
              <a:rPr lang="en-US" smtClean="0"/>
              <a:pPr>
                <a:defRPr/>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9CF3E-A562-4F80-87C2-D1F3EFBA9B6F}"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179388" y="1989138"/>
            <a:ext cx="8640762" cy="3600450"/>
          </a:xfrm>
        </p:spPr>
        <p:txBody>
          <a:bodyPr>
            <a:normAutofit fontScale="90000"/>
          </a:bodyPr>
          <a:lstStyle/>
          <a:p>
            <a:r>
              <a:rPr lang="en-US" altLang="en-US" sz="2400" b="1" smtClean="0">
                <a:solidFill>
                  <a:schemeClr val="bg1"/>
                </a:solidFill>
                <a:latin typeface="Tahoma" pitchFamily="34" charset="0"/>
                <a:cs typeface="Tahoma" pitchFamily="34" charset="0"/>
              </a:rPr>
              <a:t>SUMMARY ON STATE OF MUNICIPALITIES IN THE NORTH WEST PROVINCE</a:t>
            </a:r>
            <a:br>
              <a:rPr lang="en-US" altLang="en-US" sz="2400" b="1" smtClean="0">
                <a:solidFill>
                  <a:schemeClr val="bg1"/>
                </a:solidFill>
                <a:latin typeface="Tahoma" pitchFamily="34" charset="0"/>
                <a:cs typeface="Tahoma" pitchFamily="34" charset="0"/>
              </a:rPr>
            </a:br>
            <a:r>
              <a:rPr lang="en-US" altLang="en-US" sz="2400" b="1" smtClean="0">
                <a:solidFill>
                  <a:schemeClr val="bg1"/>
                </a:solidFill>
                <a:latin typeface="Arial" pitchFamily="34" charset="0"/>
                <a:cs typeface="Arial" pitchFamily="34" charset="0"/>
              </a:rPr>
              <a:t/>
            </a:r>
            <a:br>
              <a:rPr lang="en-US" altLang="en-US" sz="2400" b="1" smtClean="0">
                <a:solidFill>
                  <a:schemeClr val="bg1"/>
                </a:solidFill>
                <a:latin typeface="Arial" pitchFamily="34" charset="0"/>
                <a:cs typeface="Arial" pitchFamily="34" charset="0"/>
              </a:rPr>
            </a:br>
            <a:r>
              <a:rPr lang="en-US" altLang="en-US" sz="2400" b="1" smtClean="0">
                <a:solidFill>
                  <a:schemeClr val="bg1"/>
                </a:solidFill>
                <a:latin typeface="Tahoma" pitchFamily="34" charset="0"/>
                <a:cs typeface="Tahoma" pitchFamily="34" charset="0"/>
              </a:rPr>
              <a:t>PORTFOLIO COMMITTEE ON COORPERATIVE GOVERNANCE AND TRADITIONAL AFFAIRS</a:t>
            </a:r>
            <a:br>
              <a:rPr lang="en-US" altLang="en-US" sz="2400" b="1" smtClean="0">
                <a:solidFill>
                  <a:schemeClr val="bg1"/>
                </a:solidFill>
                <a:latin typeface="Tahoma" pitchFamily="34" charset="0"/>
                <a:cs typeface="Tahoma" pitchFamily="34" charset="0"/>
              </a:rPr>
            </a:br>
            <a:r>
              <a:rPr lang="en-US" altLang="en-US" sz="2400" b="1" smtClean="0">
                <a:solidFill>
                  <a:schemeClr val="bg2"/>
                </a:solidFill>
                <a:latin typeface="Tahoma" pitchFamily="34" charset="0"/>
                <a:cs typeface="Tahoma" pitchFamily="34" charset="0"/>
              </a:rPr>
              <a:t/>
            </a:r>
            <a:br>
              <a:rPr lang="en-US" altLang="en-US" sz="2400" b="1" smtClean="0">
                <a:solidFill>
                  <a:schemeClr val="bg2"/>
                </a:solidFill>
                <a:latin typeface="Tahoma" pitchFamily="34" charset="0"/>
                <a:cs typeface="Tahoma" pitchFamily="34" charset="0"/>
              </a:rPr>
            </a:br>
            <a:r>
              <a:rPr lang="en-US" altLang="en-US" sz="2400" b="1" smtClean="0">
                <a:solidFill>
                  <a:schemeClr val="bg2"/>
                </a:solidFill>
                <a:latin typeface="Tahoma" pitchFamily="34" charset="0"/>
                <a:cs typeface="Tahoma" pitchFamily="34" charset="0"/>
              </a:rPr>
              <a:t/>
            </a:r>
            <a:br>
              <a:rPr lang="en-US" altLang="en-US" sz="2400" b="1" smtClean="0">
                <a:solidFill>
                  <a:schemeClr val="bg2"/>
                </a:solidFill>
                <a:latin typeface="Tahoma" pitchFamily="34" charset="0"/>
                <a:cs typeface="Tahoma" pitchFamily="34" charset="0"/>
              </a:rPr>
            </a:br>
            <a:r>
              <a:rPr lang="en-US" altLang="en-US" sz="2400" b="1" smtClean="0">
                <a:solidFill>
                  <a:schemeClr val="bg2"/>
                </a:solidFill>
                <a:latin typeface="Tahoma" pitchFamily="34" charset="0"/>
                <a:cs typeface="Tahoma" pitchFamily="34" charset="0"/>
              </a:rPr>
              <a:t/>
            </a:r>
            <a:br>
              <a:rPr lang="en-US" altLang="en-US" sz="2400" b="1" smtClean="0">
                <a:solidFill>
                  <a:schemeClr val="bg2"/>
                </a:solidFill>
                <a:latin typeface="Tahoma" pitchFamily="34" charset="0"/>
                <a:cs typeface="Tahoma" pitchFamily="34" charset="0"/>
              </a:rPr>
            </a:br>
            <a:r>
              <a:rPr lang="en-US" altLang="en-US" sz="1800" b="1" smtClean="0">
                <a:latin typeface="Tahoma" pitchFamily="34" charset="0"/>
                <a:cs typeface="Tahoma" pitchFamily="34" charset="0"/>
              </a:rPr>
              <a:t>PRESENTED BY: MEC COGHSTA</a:t>
            </a:r>
            <a:r>
              <a:rPr lang="en-US" altLang="en-US" sz="2400" b="1" smtClean="0">
                <a:latin typeface="Tahoma" pitchFamily="34" charset="0"/>
                <a:cs typeface="Tahoma" pitchFamily="34" charset="0"/>
              </a:rPr>
              <a:t/>
            </a:r>
            <a:br>
              <a:rPr lang="en-US" altLang="en-US" sz="2400" b="1" smtClean="0">
                <a:latin typeface="Tahoma" pitchFamily="34" charset="0"/>
                <a:cs typeface="Tahoma" pitchFamily="34" charset="0"/>
              </a:rPr>
            </a:br>
            <a:endParaRPr lang="en-ZA" altLang="en-US" sz="2400" smtClean="0"/>
          </a:p>
        </p:txBody>
      </p:sp>
      <p:sp>
        <p:nvSpPr>
          <p:cNvPr id="4099" name="Slide Number Placeholder 3"/>
          <p:cNvSpPr>
            <a:spLocks noGrp="1"/>
          </p:cNvSpPr>
          <p:nvPr>
            <p:ph type="sldNum" sz="quarter" idx="12"/>
          </p:nvPr>
        </p:nvSpPr>
        <p:spPr bwMode="auto">
          <a:noFill/>
          <a:ln>
            <a:miter lim="800000"/>
            <a:headEnd/>
            <a:tailEnd/>
          </a:ln>
        </p:spPr>
        <p:txBody>
          <a:bodyPr/>
          <a:lstStyle/>
          <a:p>
            <a:fld id="{64F31C9B-79ED-47C4-A4E0-C77839532824}" type="slidenum">
              <a:rPr lang="en-US" altLang="en-US"/>
              <a:pPr/>
              <a:t>1</a:t>
            </a:fld>
            <a:endParaRPr lang="en-US" altLang="en-US"/>
          </a:p>
        </p:txBody>
      </p:sp>
      <p:sp>
        <p:nvSpPr>
          <p:cNvPr id="6" name="Subtitle 2">
            <a:extLst/>
          </p:cNvPr>
          <p:cNvSpPr txBox="1">
            <a:spLocks/>
          </p:cNvSpPr>
          <p:nvPr/>
        </p:nvSpPr>
        <p:spPr bwMode="auto">
          <a:xfrm>
            <a:off x="0" y="4214813"/>
            <a:ext cx="1500188" cy="571500"/>
          </a:xfrm>
          <a:prstGeom prst="rect">
            <a:avLst/>
          </a:prstGeom>
          <a:noFill/>
          <a:ln w="9525">
            <a:noFill/>
            <a:miter lim="800000"/>
            <a:headEnd/>
            <a:tailEnd/>
          </a:ln>
        </p:spPr>
        <p:txBody>
          <a:bodyPr/>
          <a:lstStyle/>
          <a:p>
            <a:pPr algn="r">
              <a:spcBef>
                <a:spcPct val="20000"/>
              </a:spcBef>
              <a:buFont typeface="Arial" charset="0"/>
              <a:buNone/>
              <a:defRPr/>
            </a:pPr>
            <a:endParaRPr lang="en-ZA" sz="1600" dirty="0">
              <a:solidFill>
                <a:schemeClr val="bg1"/>
              </a:solidFill>
              <a:latin typeface="+mn-lt"/>
              <a:cs typeface="+mn-cs"/>
            </a:endParaRPr>
          </a:p>
        </p:txBody>
      </p:sp>
      <p:sp>
        <p:nvSpPr>
          <p:cNvPr id="7" name="Subtitle 2">
            <a:extLst/>
          </p:cNvPr>
          <p:cNvSpPr txBox="1">
            <a:spLocks/>
          </p:cNvSpPr>
          <p:nvPr/>
        </p:nvSpPr>
        <p:spPr bwMode="auto">
          <a:xfrm>
            <a:off x="6215063" y="5429250"/>
            <a:ext cx="2714625" cy="428625"/>
          </a:xfrm>
          <a:prstGeom prst="rect">
            <a:avLst/>
          </a:prstGeom>
          <a:noFill/>
          <a:ln w="9525">
            <a:noFill/>
            <a:miter lim="800000"/>
            <a:headEnd/>
            <a:tailEnd/>
          </a:ln>
        </p:spPr>
        <p:txBody>
          <a:bodyPr/>
          <a:lstStyle/>
          <a:p>
            <a:pPr algn="ctr">
              <a:spcBef>
                <a:spcPct val="20000"/>
              </a:spcBef>
              <a:buFont typeface="Arial" charset="0"/>
              <a:buNone/>
              <a:defRPr/>
            </a:pPr>
            <a:endParaRPr lang="en-ZA" sz="2000" dirty="0">
              <a:solidFill>
                <a:schemeClr val="accent3">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138113"/>
            <a:ext cx="8362950" cy="792163"/>
          </a:xfrm>
        </p:spPr>
        <p:txBody>
          <a:bodyPr/>
          <a:lstStyle/>
          <a:p>
            <a:pPr>
              <a:lnSpc>
                <a:spcPct val="150000"/>
              </a:lnSpc>
              <a:spcAft>
                <a:spcPts val="1000"/>
              </a:spcAft>
            </a:pPr>
            <a:endParaRPr lang="en-ZA" altLang="en-US" sz="2400" b="1" smtClean="0">
              <a:latin typeface="Tahoma" pitchFamily="34" charset="0"/>
              <a:cs typeface="Tahoma" pitchFamily="34" charset="0"/>
            </a:endParaRPr>
          </a:p>
        </p:txBody>
      </p:sp>
      <p:sp>
        <p:nvSpPr>
          <p:cNvPr id="3" name="Content Placeholder 2"/>
          <p:cNvSpPr>
            <a:spLocks noGrp="1"/>
          </p:cNvSpPr>
          <p:nvPr>
            <p:ph idx="1"/>
          </p:nvPr>
        </p:nvSpPr>
        <p:spPr>
          <a:xfrm>
            <a:off x="0" y="615950"/>
            <a:ext cx="9169400" cy="5740400"/>
          </a:xfrm>
        </p:spPr>
        <p:txBody>
          <a:bodyPr/>
          <a:lstStyle/>
          <a:p>
            <a:pPr marL="0" indent="0" algn="ctr">
              <a:buFont typeface="Arial" pitchFamily="34" charset="0"/>
              <a:buNone/>
              <a:defRPr/>
            </a:pPr>
            <a:r>
              <a:rPr lang="en-US" altLang="en-US" sz="2000" b="1" u="sng" dirty="0">
                <a:solidFill>
                  <a:prstClr val="black"/>
                </a:solidFill>
                <a:latin typeface="Tahoma" panose="020B0604030504040204" pitchFamily="34" charset="0"/>
                <a:cs typeface="Tahoma" panose="020B0604030504040204" pitchFamily="34" charset="0"/>
              </a:rPr>
              <a:t>FINANCIAL MANAGEMENT</a:t>
            </a:r>
          </a:p>
          <a:p>
            <a:pPr marL="0" indent="0" algn="ctr">
              <a:buFont typeface="Arial" pitchFamily="34" charset="0"/>
              <a:buNone/>
              <a:defRPr/>
            </a:pPr>
            <a:endParaRPr lang="en-ZA" altLang="en-US" sz="2800" b="1" u="sng" dirty="0">
              <a:solidFill>
                <a:prstClr val="black"/>
              </a:solidFill>
              <a:latin typeface="Tahoma" panose="020B0604030504040204" pitchFamily="34" charset="0"/>
              <a:cs typeface="Tahoma" panose="020B0604030504040204" pitchFamily="34" charset="0"/>
            </a:endParaRPr>
          </a:p>
          <a:p>
            <a:pPr marL="0" indent="0" algn="ctr">
              <a:buFont typeface="Arial" pitchFamily="34" charset="0"/>
              <a:buNone/>
              <a:defRPr/>
            </a:pPr>
            <a:endParaRPr lang="en-ZA" altLang="en-US" sz="2800" b="1" u="sng" dirty="0" smtClean="0">
              <a:solidFill>
                <a:prstClr val="black"/>
              </a:solidFill>
              <a:latin typeface="Tahoma" panose="020B0604030504040204" pitchFamily="34" charset="0"/>
              <a:cs typeface="Tahoma" panose="020B0604030504040204" pitchFamily="34" charset="0"/>
            </a:endParaRPr>
          </a:p>
          <a:p>
            <a:pPr marL="0" indent="0" algn="ctr">
              <a:buFont typeface="Arial" pitchFamily="34" charset="0"/>
              <a:buNone/>
              <a:defRPr/>
            </a:pPr>
            <a:r>
              <a:rPr lang="en-ZA" altLang="en-US" sz="2800" b="1" u="sng" dirty="0" smtClean="0">
                <a:solidFill>
                  <a:prstClr val="black"/>
                </a:solidFill>
                <a:latin typeface="Tahoma" panose="020B0604030504040204" pitchFamily="34" charset="0"/>
                <a:cs typeface="Tahoma" panose="020B0604030504040204" pitchFamily="34" charset="0"/>
              </a:rPr>
              <a:t>7 </a:t>
            </a:r>
            <a:r>
              <a:rPr lang="en-ZA" altLang="en-US" sz="2800" b="1" u="sng" dirty="0">
                <a:solidFill>
                  <a:prstClr val="black"/>
                </a:solidFill>
                <a:latin typeface="Tahoma" panose="020B0604030504040204" pitchFamily="34" charset="0"/>
                <a:cs typeface="Tahoma" panose="020B0604030504040204" pitchFamily="34" charset="0"/>
              </a:rPr>
              <a:t>YEARS TREND ANALYSIS: AUDIT OUTCOMES </a:t>
            </a:r>
          </a:p>
          <a:p>
            <a:pPr marL="514350" indent="-514350" algn="ctr">
              <a:buFont typeface="+mj-lt"/>
              <a:buAutoNum type="arabicPeriod"/>
              <a:defRPr/>
            </a:pPr>
            <a:r>
              <a:rPr lang="en-ZA" altLang="en-US" sz="2800" b="1" dirty="0">
                <a:solidFill>
                  <a:prstClr val="black"/>
                </a:solidFill>
                <a:latin typeface="Tahoma" panose="020B0604030504040204" pitchFamily="34" charset="0"/>
                <a:cs typeface="Tahoma" panose="020B0604030504040204" pitchFamily="34" charset="0"/>
              </a:rPr>
              <a:t>AUDIT OUTCOMES</a:t>
            </a:r>
          </a:p>
          <a:p>
            <a:pPr marL="514350" indent="-514350" algn="ctr">
              <a:buFont typeface="+mj-lt"/>
              <a:buAutoNum type="arabicPeriod"/>
              <a:defRPr/>
            </a:pPr>
            <a:r>
              <a:rPr lang="en-ZA" altLang="en-US" sz="2800" b="1" dirty="0">
                <a:solidFill>
                  <a:prstClr val="black"/>
                </a:solidFill>
                <a:latin typeface="Tahoma" panose="020B0604030504040204" pitchFamily="34" charset="0"/>
                <a:cs typeface="Tahoma" panose="020B0604030504040204" pitchFamily="34" charset="0"/>
              </a:rPr>
              <a:t>UIF&amp;W EXPENDITURE ANALYSIS</a:t>
            </a:r>
          </a:p>
          <a:p>
            <a:pPr marL="514350" indent="-514350" algn="ctr">
              <a:buFont typeface="+mj-lt"/>
              <a:buAutoNum type="arabicPeriod"/>
              <a:defRPr/>
            </a:pPr>
            <a:r>
              <a:rPr lang="en-ZA" altLang="en-US" sz="2800" b="1" dirty="0">
                <a:solidFill>
                  <a:prstClr val="black"/>
                </a:solidFill>
                <a:latin typeface="Tahoma" panose="020B0604030504040204" pitchFamily="34" charset="0"/>
                <a:cs typeface="Tahoma" panose="020B0604030504040204" pitchFamily="34" charset="0"/>
              </a:rPr>
              <a:t>AUDIT FINDINGS- ROOT CAUSES</a:t>
            </a:r>
          </a:p>
          <a:p>
            <a:pPr marL="0" indent="0">
              <a:spcAft>
                <a:spcPts val="1000"/>
              </a:spcAft>
              <a:buFont typeface="Arial" pitchFamily="34" charset="0"/>
              <a:buNone/>
              <a:defRPr/>
            </a:pPr>
            <a:endParaRPr lang="en-ZA" sz="1200" dirty="0">
              <a:latin typeface="Cambria" panose="02040503050406030204" pitchFamily="18" charset="0"/>
              <a:ea typeface="Calibri" panose="020F0502020204030204" pitchFamily="34" charset="0"/>
              <a:cs typeface="Cambria" panose="02040503050406030204" pitchFamily="18" charset="0"/>
            </a:endParaRPr>
          </a:p>
        </p:txBody>
      </p:sp>
      <p:sp>
        <p:nvSpPr>
          <p:cNvPr id="17411" name="Slide Number Placeholder 3"/>
          <p:cNvSpPr>
            <a:spLocks noGrp="1"/>
          </p:cNvSpPr>
          <p:nvPr>
            <p:ph type="sldNum" sz="quarter" idx="12"/>
          </p:nvPr>
        </p:nvSpPr>
        <p:spPr bwMode="auto">
          <a:noFill/>
          <a:ln>
            <a:miter lim="800000"/>
            <a:headEnd/>
            <a:tailEnd/>
          </a:ln>
        </p:spPr>
        <p:txBody>
          <a:bodyPr/>
          <a:lstStyle/>
          <a:p>
            <a:fld id="{D8653AEB-D326-414C-9718-7C390391CAA8}" type="slidenum">
              <a:rPr lang="en-US" altLang="en-US"/>
              <a:pPr/>
              <a:t>10</a:t>
            </a:fld>
            <a:endParaRPr lang="en-US" altLang="en-US"/>
          </a:p>
        </p:txBody>
      </p:sp>
      <p:sp>
        <p:nvSpPr>
          <p:cNvPr id="5" name="Rounded Rectangle 4"/>
          <p:cNvSpPr txBox="1"/>
          <p:nvPr/>
        </p:nvSpPr>
        <p:spPr>
          <a:xfrm>
            <a:off x="703263" y="-79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-08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7" name="Title 1"/>
          <p:cNvSpPr>
            <a:spLocks noGrp="1"/>
          </p:cNvSpPr>
          <p:nvPr>
            <p:ph type="title"/>
          </p:nvPr>
        </p:nvSpPr>
        <p:spPr/>
        <p:txBody>
          <a:bodyPr/>
          <a:lstStyle/>
          <a:p>
            <a:endParaRPr lang="en-ZA" altLang="en-US" smtClean="0"/>
          </a:p>
        </p:txBody>
      </p:sp>
      <p:graphicFrame>
        <p:nvGraphicFramePr>
          <p:cNvPr id="4" name="Content Placeholder 3"/>
          <p:cNvGraphicFramePr>
            <a:graphicFrameLocks noGrp="1"/>
          </p:cNvGraphicFramePr>
          <p:nvPr>
            <p:ph idx="1"/>
          </p:nvPr>
        </p:nvGraphicFramePr>
        <p:xfrm>
          <a:off x="0" y="44450"/>
          <a:ext cx="9144001" cy="6813545"/>
        </p:xfrm>
        <a:graphic>
          <a:graphicData uri="http://schemas.openxmlformats.org/drawingml/2006/table">
            <a:tbl>
              <a:tblPr firstRow="1" firstCol="1" bandRow="1"/>
              <a:tblGrid>
                <a:gridCol w="475642">
                  <a:extLst>
                    <a:ext uri="{9D8B030D-6E8A-4147-A177-3AD203B41FA5}">
                      <a16:colId xmlns:a16="http://schemas.microsoft.com/office/drawing/2014/main" val="20000"/>
                    </a:ext>
                  </a:extLst>
                </a:gridCol>
                <a:gridCol w="1064770">
                  <a:extLst>
                    <a:ext uri="{9D8B030D-6E8A-4147-A177-3AD203B41FA5}">
                      <a16:colId xmlns:a16="http://schemas.microsoft.com/office/drawing/2014/main" val="20001"/>
                    </a:ext>
                  </a:extLst>
                </a:gridCol>
                <a:gridCol w="951283">
                  <a:extLst>
                    <a:ext uri="{9D8B030D-6E8A-4147-A177-3AD203B41FA5}">
                      <a16:colId xmlns:a16="http://schemas.microsoft.com/office/drawing/2014/main" val="20002"/>
                    </a:ext>
                  </a:extLst>
                </a:gridCol>
                <a:gridCol w="944608">
                  <a:extLst>
                    <a:ext uri="{9D8B030D-6E8A-4147-A177-3AD203B41FA5}">
                      <a16:colId xmlns:a16="http://schemas.microsoft.com/office/drawing/2014/main" val="20003"/>
                    </a:ext>
                  </a:extLst>
                </a:gridCol>
                <a:gridCol w="951283">
                  <a:extLst>
                    <a:ext uri="{9D8B030D-6E8A-4147-A177-3AD203B41FA5}">
                      <a16:colId xmlns:a16="http://schemas.microsoft.com/office/drawing/2014/main" val="20004"/>
                    </a:ext>
                  </a:extLst>
                </a:gridCol>
                <a:gridCol w="951283">
                  <a:extLst>
                    <a:ext uri="{9D8B030D-6E8A-4147-A177-3AD203B41FA5}">
                      <a16:colId xmlns:a16="http://schemas.microsoft.com/office/drawing/2014/main" val="20005"/>
                    </a:ext>
                  </a:extLst>
                </a:gridCol>
                <a:gridCol w="951283">
                  <a:extLst>
                    <a:ext uri="{9D8B030D-6E8A-4147-A177-3AD203B41FA5}">
                      <a16:colId xmlns:a16="http://schemas.microsoft.com/office/drawing/2014/main" val="20006"/>
                    </a:ext>
                  </a:extLst>
                </a:gridCol>
                <a:gridCol w="951283">
                  <a:extLst>
                    <a:ext uri="{9D8B030D-6E8A-4147-A177-3AD203B41FA5}">
                      <a16:colId xmlns:a16="http://schemas.microsoft.com/office/drawing/2014/main" val="20007"/>
                    </a:ext>
                  </a:extLst>
                </a:gridCol>
                <a:gridCol w="951283">
                  <a:extLst>
                    <a:ext uri="{9D8B030D-6E8A-4147-A177-3AD203B41FA5}">
                      <a16:colId xmlns:a16="http://schemas.microsoft.com/office/drawing/2014/main" val="20008"/>
                    </a:ext>
                  </a:extLst>
                </a:gridCol>
                <a:gridCol w="951283">
                  <a:extLst>
                    <a:ext uri="{9D8B030D-6E8A-4147-A177-3AD203B41FA5}">
                      <a16:colId xmlns:a16="http://schemas.microsoft.com/office/drawing/2014/main" val="20009"/>
                    </a:ext>
                  </a:extLst>
                </a:gridCol>
              </a:tblGrid>
              <a:tr h="326415">
                <a:tc>
                  <a:txBody>
                    <a:bodyPr/>
                    <a:lstStyle/>
                    <a:p>
                      <a:pPr algn="l">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No.</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2018/19</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2017/18</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2016/17</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2015/16</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2014/15</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2013/14</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2012/13</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Progress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1550">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1.</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Bojanala </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Audit not yet finalised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endParaRPr lang="en-ZA" sz="1000">
                        <a:effectLst/>
                        <a:latin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2.</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Kgetlengrivier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3.</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Madibeng</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4.</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Moretele</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5.</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Moses </a:t>
                      </a:r>
                      <a:r>
                        <a:rPr lang="en-ZA" sz="1000" dirty="0" err="1">
                          <a:solidFill>
                            <a:srgbClr val="000000"/>
                          </a:solidFill>
                          <a:effectLst/>
                          <a:latin typeface="Tahoma" panose="020B0604030504040204" pitchFamily="34" charset="0"/>
                          <a:ea typeface="Times New Roman" panose="02020603050405020304" pitchFamily="18" charset="0"/>
                        </a:rPr>
                        <a:t>Kotane</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b="1">
                          <a:solidFill>
                            <a:srgbClr val="00B050"/>
                          </a:solidFill>
                          <a:effectLst/>
                          <a:latin typeface="Tahoma" panose="020B0604030504040204" pitchFamily="34" charset="0"/>
                          <a:ea typeface="Times New Roman" panose="02020603050405020304" pitchFamily="18" charset="0"/>
                        </a:rPr>
                        <a:t>Improved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6.</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Rustenburg</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Stagnant</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233570">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4155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7.</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Dr Kenneth Kaunda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Stagnant</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8.</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Matlosana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FF0000"/>
                          </a:solidFill>
                          <a:effectLst/>
                          <a:latin typeface="Tahoma" panose="020B0604030504040204" pitchFamily="34" charset="0"/>
                          <a:ea typeface="Times New Roman" panose="02020603050405020304" pitchFamily="18" charset="0"/>
                        </a:rPr>
                        <a:t>Regressed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9.</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Maquassi</a:t>
                      </a:r>
                      <a:r>
                        <a:rPr lang="en-ZA" sz="1000" dirty="0">
                          <a:solidFill>
                            <a:srgbClr val="000000"/>
                          </a:solidFill>
                          <a:effectLst/>
                          <a:latin typeface="Tahoma" panose="020B0604030504040204" pitchFamily="34" charset="0"/>
                          <a:ea typeface="Times New Roman" panose="02020603050405020304" pitchFamily="18" charset="0"/>
                        </a:rPr>
                        <a:t> Hills</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10.</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JB Marks</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233570">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4155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11.</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Dr Ruth S </a:t>
                      </a:r>
                      <a:r>
                        <a:rPr lang="en-ZA" sz="1000" dirty="0" err="1">
                          <a:solidFill>
                            <a:srgbClr val="000000"/>
                          </a:solidFill>
                          <a:effectLst/>
                          <a:latin typeface="Tahoma" panose="020B0604030504040204" pitchFamily="34" charset="0"/>
                          <a:ea typeface="Times New Roman" panose="02020603050405020304" pitchFamily="18" charset="0"/>
                        </a:rPr>
                        <a:t>Mompati</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Unqualified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Disclaimer</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FF0000"/>
                          </a:solidFill>
                          <a:effectLst/>
                          <a:latin typeface="Tahoma" panose="020B0604030504040204" pitchFamily="34" charset="0"/>
                          <a:ea typeface="Times New Roman" panose="02020603050405020304" pitchFamily="18" charset="0"/>
                        </a:rPr>
                        <a:t>Regressed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34155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12.</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Greater </a:t>
                      </a:r>
                      <a:r>
                        <a:rPr lang="en-ZA" sz="1000" dirty="0" err="1">
                          <a:solidFill>
                            <a:srgbClr val="000000"/>
                          </a:solidFill>
                          <a:effectLst/>
                          <a:latin typeface="Tahoma" panose="020B0604030504040204" pitchFamily="34" charset="0"/>
                          <a:ea typeface="Times New Roman" panose="02020603050405020304" pitchFamily="18" charset="0"/>
                        </a:rPr>
                        <a:t>Taung</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Audit not yet finalised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 </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4"/>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13.</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Kagisano</a:t>
                      </a:r>
                      <a:r>
                        <a:rPr lang="en-ZA" sz="1000" dirty="0">
                          <a:solidFill>
                            <a:srgbClr val="000000"/>
                          </a:solidFill>
                          <a:effectLst/>
                          <a:latin typeface="Tahoma" panose="020B0604030504040204" pitchFamily="34" charset="0"/>
                          <a:ea typeface="Times New Roman" panose="02020603050405020304" pitchFamily="18" charset="0"/>
                        </a:rPr>
                        <a:t>-Molopo</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b="1">
                          <a:solidFill>
                            <a:srgbClr val="00B050"/>
                          </a:solidFill>
                          <a:effectLst/>
                          <a:latin typeface="Tahoma" panose="020B0604030504040204" pitchFamily="34" charset="0"/>
                          <a:ea typeface="Times New Roman" panose="02020603050405020304" pitchFamily="18" charset="0"/>
                        </a:rPr>
                        <a:t>Improved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14.</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Lekwa-Teemane</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6"/>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15.</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Mamusa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16.</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Naledi</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Stagnant</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8"/>
                  </a:ext>
                </a:extLst>
              </a:tr>
              <a:tr h="233570">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000" dirty="0">
                        <a:effectLst/>
                        <a:latin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34155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17.</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NgakaModiriMolema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ADVERSE</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FF0000"/>
                          </a:solidFill>
                          <a:effectLst/>
                          <a:latin typeface="Tahoma" panose="020B0604030504040204" pitchFamily="34" charset="0"/>
                          <a:ea typeface="Times New Roman" panose="02020603050405020304" pitchFamily="18" charset="0"/>
                        </a:rPr>
                        <a:t>Regressed</a:t>
                      </a:r>
                      <a:endParaRPr lang="en-ZA" sz="10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0"/>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18.</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Ditsobotla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1"/>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19.</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Mafikeng</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Stagnant</a:t>
                      </a:r>
                      <a:endParaRPr lang="en-ZA" sz="10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2"/>
                  </a:ext>
                </a:extLst>
              </a:tr>
              <a:tr h="34155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20.</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RamotshereMoiloa</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Stagnant</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21.</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Ratlou</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Unqualified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FF0000"/>
                          </a:solidFill>
                          <a:effectLst/>
                          <a:latin typeface="Tahoma" panose="020B0604030504040204" pitchFamily="34" charset="0"/>
                          <a:ea typeface="Times New Roman" panose="02020603050405020304" pitchFamily="18" charset="0"/>
                        </a:rPr>
                        <a:t>Regressed</a:t>
                      </a:r>
                      <a:endParaRPr lang="en-ZA" sz="10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4"/>
                  </a:ext>
                </a:extLst>
              </a:tr>
              <a:tr h="233570">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22.</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dirty="0" err="1">
                          <a:solidFill>
                            <a:srgbClr val="000000"/>
                          </a:solidFill>
                          <a:effectLst/>
                          <a:latin typeface="Tahoma" panose="020B0604030504040204" pitchFamily="34" charset="0"/>
                          <a:ea typeface="Times New Roman" panose="02020603050405020304" pitchFamily="18" charset="0"/>
                        </a:rPr>
                        <a:t>Tswaing</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Qualified</a:t>
                      </a:r>
                      <a:endParaRPr lang="en-ZA" sz="1000" dirty="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Qualified</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en-ZA" sz="1000">
                          <a:solidFill>
                            <a:srgbClr val="000000"/>
                          </a:solidFill>
                          <a:effectLst/>
                          <a:latin typeface="Tahoma" panose="020B0604030504040204" pitchFamily="34" charset="0"/>
                          <a:ea typeface="Times New Roman" panose="02020603050405020304" pitchFamily="18" charset="0"/>
                        </a:rPr>
                        <a:t>Disclaimer</a:t>
                      </a:r>
                      <a:endParaRPr lang="en-ZA" sz="10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spcAft>
                          <a:spcPts val="0"/>
                        </a:spcAft>
                      </a:pPr>
                      <a:r>
                        <a:rPr lang="en-ZA" sz="1000" dirty="0">
                          <a:solidFill>
                            <a:srgbClr val="000000"/>
                          </a:solidFill>
                          <a:effectLst/>
                          <a:latin typeface="Tahoma" panose="020B0604030504040204" pitchFamily="34" charset="0"/>
                          <a:ea typeface="Times New Roman" panose="02020603050405020304" pitchFamily="18" charset="0"/>
                        </a:rPr>
                        <a:t>Stagnant</a:t>
                      </a:r>
                      <a:endParaRPr lang="en-ZA" sz="10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5"/>
                  </a:ext>
                </a:extLst>
              </a:tr>
            </a:tbl>
          </a:graphicData>
        </a:graphic>
      </p:graphicFrame>
      <p:sp>
        <p:nvSpPr>
          <p:cNvPr id="18434" name="Slide Number Placeholder 3"/>
          <p:cNvSpPr>
            <a:spLocks noGrp="1"/>
          </p:cNvSpPr>
          <p:nvPr>
            <p:ph type="sldNum" sz="quarter" idx="12"/>
          </p:nvPr>
        </p:nvSpPr>
        <p:spPr bwMode="auto">
          <a:noFill/>
          <a:ln>
            <a:miter lim="800000"/>
            <a:headEnd/>
            <a:tailEnd/>
          </a:ln>
        </p:spPr>
        <p:txBody>
          <a:bodyPr/>
          <a:lstStyle/>
          <a:p>
            <a:fld id="{9CCF6656-931E-4C62-8B5D-453984856437}"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8" name="Title 2"/>
          <p:cNvSpPr>
            <a:spLocks noGrp="1"/>
          </p:cNvSpPr>
          <p:nvPr>
            <p:ph type="title"/>
          </p:nvPr>
        </p:nvSpPr>
        <p:spPr/>
        <p:txBody>
          <a:bodyPr/>
          <a:lstStyle/>
          <a:p>
            <a:endParaRPr lang="en-ZA" altLang="en-US" smtClean="0"/>
          </a:p>
        </p:txBody>
      </p:sp>
      <p:graphicFrame>
        <p:nvGraphicFramePr>
          <p:cNvPr id="2" name="Content Placeholder 1"/>
          <p:cNvGraphicFramePr>
            <a:graphicFrameLocks noGrp="1"/>
          </p:cNvGraphicFramePr>
          <p:nvPr>
            <p:ph idx="1"/>
          </p:nvPr>
        </p:nvGraphicFramePr>
        <p:xfrm>
          <a:off x="0" y="0"/>
          <a:ext cx="9143999" cy="3068640"/>
        </p:xfrm>
        <a:graphic>
          <a:graphicData uri="http://schemas.openxmlformats.org/drawingml/2006/table">
            <a:tbl>
              <a:tblPr firstRow="1" firstCol="1" bandRow="1"/>
              <a:tblGrid>
                <a:gridCol w="137359">
                  <a:extLst>
                    <a:ext uri="{9D8B030D-6E8A-4147-A177-3AD203B41FA5}">
                      <a16:colId xmlns:a16="http://schemas.microsoft.com/office/drawing/2014/main" val="20000"/>
                    </a:ext>
                  </a:extLst>
                </a:gridCol>
                <a:gridCol w="1199470">
                  <a:extLst>
                    <a:ext uri="{9D8B030D-6E8A-4147-A177-3AD203B41FA5}">
                      <a16:colId xmlns:a16="http://schemas.microsoft.com/office/drawing/2014/main" val="20001"/>
                    </a:ext>
                  </a:extLst>
                </a:gridCol>
                <a:gridCol w="1156618">
                  <a:extLst>
                    <a:ext uri="{9D8B030D-6E8A-4147-A177-3AD203B41FA5}">
                      <a16:colId xmlns:a16="http://schemas.microsoft.com/office/drawing/2014/main" val="20002"/>
                    </a:ext>
                  </a:extLst>
                </a:gridCol>
                <a:gridCol w="1012041">
                  <a:extLst>
                    <a:ext uri="{9D8B030D-6E8A-4147-A177-3AD203B41FA5}">
                      <a16:colId xmlns:a16="http://schemas.microsoft.com/office/drawing/2014/main" val="20003"/>
                    </a:ext>
                  </a:extLst>
                </a:gridCol>
                <a:gridCol w="1012041">
                  <a:extLst>
                    <a:ext uri="{9D8B030D-6E8A-4147-A177-3AD203B41FA5}">
                      <a16:colId xmlns:a16="http://schemas.microsoft.com/office/drawing/2014/main" val="20004"/>
                    </a:ext>
                  </a:extLst>
                </a:gridCol>
                <a:gridCol w="939752">
                  <a:extLst>
                    <a:ext uri="{9D8B030D-6E8A-4147-A177-3AD203B41FA5}">
                      <a16:colId xmlns:a16="http://schemas.microsoft.com/office/drawing/2014/main" val="20005"/>
                    </a:ext>
                  </a:extLst>
                </a:gridCol>
                <a:gridCol w="1012041">
                  <a:extLst>
                    <a:ext uri="{9D8B030D-6E8A-4147-A177-3AD203B41FA5}">
                      <a16:colId xmlns:a16="http://schemas.microsoft.com/office/drawing/2014/main" val="20006"/>
                    </a:ext>
                  </a:extLst>
                </a:gridCol>
                <a:gridCol w="1084329">
                  <a:extLst>
                    <a:ext uri="{9D8B030D-6E8A-4147-A177-3AD203B41FA5}">
                      <a16:colId xmlns:a16="http://schemas.microsoft.com/office/drawing/2014/main" val="20007"/>
                    </a:ext>
                  </a:extLst>
                </a:gridCol>
                <a:gridCol w="1445772">
                  <a:extLst>
                    <a:ext uri="{9D8B030D-6E8A-4147-A177-3AD203B41FA5}">
                      <a16:colId xmlns:a16="http://schemas.microsoft.com/office/drawing/2014/main" val="20008"/>
                    </a:ext>
                  </a:extLst>
                </a:gridCol>
                <a:gridCol w="144576">
                  <a:extLst>
                    <a:ext uri="{9D8B030D-6E8A-4147-A177-3AD203B41FA5}">
                      <a16:colId xmlns:a16="http://schemas.microsoft.com/office/drawing/2014/main" val="20009"/>
                    </a:ext>
                  </a:extLst>
                </a:gridCol>
              </a:tblGrid>
              <a:tr h="446148">
                <a:tc>
                  <a:txBody>
                    <a:bodyPr/>
                    <a:lstStyle/>
                    <a:p>
                      <a:pPr algn="l"/>
                      <a:endParaRPr lang="en-ZA" sz="800" dirty="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b="1" dirty="0">
                          <a:solidFill>
                            <a:srgbClr val="000000"/>
                          </a:solidFill>
                          <a:effectLst/>
                          <a:latin typeface="Tahoma" panose="020B0604030504040204" pitchFamily="34" charset="0"/>
                          <a:ea typeface="Times New Roman" panose="02020603050405020304" pitchFamily="18" charset="0"/>
                        </a:rPr>
                        <a:t>NW audit opinion</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2018/19-interim</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2017/18</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2016/17</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2015/16</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2014/15</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2013/14</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2012/13</a:t>
                      </a:r>
                      <a:endParaRPr lang="en-ZA" sz="1200" dirty="0">
                        <a:effectLst/>
                        <a:latin typeface="Times New Roman" panose="02020603050405020304" pitchFamily="18" charset="0"/>
                        <a:ea typeface="Times New Roman" panose="02020603050405020304" pitchFamily="18" charset="0"/>
                      </a:endParaRPr>
                    </a:p>
                  </a:txBody>
                  <a:tcPr marL="55713" marR="5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0"/>
                  </a:ext>
                </a:extLst>
              </a:tr>
              <a:tr h="260254">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dirty="0">
                          <a:solidFill>
                            <a:srgbClr val="000000"/>
                          </a:solidFill>
                          <a:effectLst/>
                          <a:latin typeface="Tahoma" panose="020B0604030504040204" pitchFamily="34" charset="0"/>
                          <a:ea typeface="Times New Roman" panose="02020603050405020304" pitchFamily="18" charset="0"/>
                        </a:rPr>
                        <a:t>Clean</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1"/>
                  </a:ext>
                </a:extLst>
              </a:tr>
              <a:tr h="446148">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dirty="0">
                          <a:solidFill>
                            <a:srgbClr val="000000"/>
                          </a:solidFill>
                          <a:effectLst/>
                          <a:latin typeface="Tahoma" panose="020B0604030504040204" pitchFamily="34" charset="0"/>
                          <a:ea typeface="Times New Roman" panose="02020603050405020304" pitchFamily="18" charset="0"/>
                        </a:rPr>
                        <a:t>Unqualified with findings</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1</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2</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4</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6</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5</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3</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2"/>
                  </a:ext>
                </a:extLst>
              </a:tr>
              <a:tr h="260254">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dirty="0">
                          <a:solidFill>
                            <a:srgbClr val="000000"/>
                          </a:solidFill>
                          <a:effectLst/>
                          <a:latin typeface="Tahoma" panose="020B0604030504040204" pitchFamily="34" charset="0"/>
                          <a:ea typeface="Times New Roman" panose="02020603050405020304" pitchFamily="18" charset="0"/>
                        </a:rPr>
                        <a:t>Qualified</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8</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8</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12</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12</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10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9</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6</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3"/>
                  </a:ext>
                </a:extLst>
              </a:tr>
              <a:tr h="260254">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a:solidFill>
                            <a:srgbClr val="000000"/>
                          </a:solidFill>
                          <a:effectLst/>
                          <a:latin typeface="Tahoma" panose="020B0604030504040204" pitchFamily="34" charset="0"/>
                          <a:ea typeface="Times New Roman" panose="02020603050405020304" pitchFamily="18" charset="0"/>
                        </a:rPr>
                        <a:t>Disclaimer</a:t>
                      </a:r>
                      <a:endParaRPr lang="en-ZA" sz="12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11</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13</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8</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7</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7</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9</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14</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4"/>
                  </a:ext>
                </a:extLst>
              </a:tr>
              <a:tr h="260254">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dirty="0">
                          <a:solidFill>
                            <a:srgbClr val="000000"/>
                          </a:solidFill>
                          <a:effectLst/>
                          <a:latin typeface="Tahoma" panose="020B0604030504040204" pitchFamily="34" charset="0"/>
                          <a:ea typeface="Times New Roman" panose="02020603050405020304" pitchFamily="18" charset="0"/>
                        </a:rPr>
                        <a:t>Adverse</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7030A0"/>
                          </a:solidFill>
                          <a:effectLst/>
                          <a:latin typeface="Tahoma" panose="020B0604030504040204" pitchFamily="34" charset="0"/>
                          <a:ea typeface="Times New Roman" panose="02020603050405020304" pitchFamily="18" charset="0"/>
                        </a:rPr>
                        <a:t> 1</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5"/>
                  </a:ext>
                </a:extLst>
              </a:tr>
              <a:tr h="260254">
                <a:tc>
                  <a:txBody>
                    <a:bodyPr/>
                    <a:lstStyle/>
                    <a:p>
                      <a:pPr algn="l"/>
                      <a:endParaRPr lang="en-ZA" sz="800">
                        <a:effectLst/>
                        <a:latin typeface="Times New Roman" panose="02020603050405020304" pitchFamily="18" charset="0"/>
                      </a:endParaRPr>
                    </a:p>
                  </a:txBody>
                  <a:tcPr marL="55713" marR="55713"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a:spcAft>
                          <a:spcPts val="0"/>
                        </a:spcAft>
                      </a:pPr>
                      <a:r>
                        <a:rPr lang="en-ZA" sz="1200">
                          <a:solidFill>
                            <a:srgbClr val="000000"/>
                          </a:solidFill>
                          <a:effectLst/>
                          <a:latin typeface="Tahoma" panose="020B0604030504040204" pitchFamily="34" charset="0"/>
                          <a:ea typeface="Times New Roman" panose="02020603050405020304" pitchFamily="18" charset="0"/>
                        </a:rPr>
                        <a:t>Outstanding</a:t>
                      </a:r>
                      <a:endParaRPr lang="en-ZA" sz="12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2</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a:solidFill>
                            <a:srgbClr val="000000"/>
                          </a:solidFill>
                          <a:effectLst/>
                          <a:latin typeface="Tahoma" panose="020B0604030504040204" pitchFamily="34" charset="0"/>
                          <a:ea typeface="Times New Roman" panose="02020603050405020304" pitchFamily="18" charset="0"/>
                        </a:rPr>
                        <a:t>0</a:t>
                      </a:r>
                      <a:endParaRPr lang="en-ZA" sz="140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400" dirty="0">
                          <a:solidFill>
                            <a:srgbClr val="000000"/>
                          </a:solidFill>
                          <a:effectLst/>
                          <a:latin typeface="Tahoma" panose="020B060403050404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6"/>
                  </a:ext>
                </a:extLst>
              </a:tr>
              <a:tr h="225705">
                <a:tc>
                  <a:txBody>
                    <a:bodyPr/>
                    <a:lstStyle/>
                    <a:p>
                      <a:pPr algn="l"/>
                      <a:endParaRPr lang="en-ZA" sz="800">
                        <a:effectLst/>
                        <a:latin typeface="Times New Roman" panose="02020603050405020304" pitchFamily="18" charset="0"/>
                      </a:endParaRPr>
                    </a:p>
                  </a:txBody>
                  <a:tcPr marL="55713" marR="55713" marT="0" marB="0" anchor="b">
                    <a:lnL>
                      <a:noFill/>
                    </a:lnL>
                    <a:lnR>
                      <a:noFill/>
                    </a:lnR>
                    <a:lnT>
                      <a:noFill/>
                    </a:lnT>
                    <a:lnB>
                      <a:noFill/>
                    </a:lnB>
                    <a:solidFill>
                      <a:schemeClr val="bg1"/>
                    </a:solidFill>
                  </a:tcPr>
                </a:tc>
                <a:tc>
                  <a:txBody>
                    <a:bodyPr/>
                    <a:lstStyle/>
                    <a:p>
                      <a:pPr algn="l">
                        <a:spcAft>
                          <a:spcPts val="0"/>
                        </a:spcAft>
                      </a:pPr>
                      <a:r>
                        <a:rPr lang="en-ZA" sz="1200" b="1">
                          <a:solidFill>
                            <a:srgbClr val="000000"/>
                          </a:solidFill>
                          <a:effectLst/>
                          <a:latin typeface="Tahoma" panose="020B0604030504040204" pitchFamily="34" charset="0"/>
                          <a:ea typeface="Times New Roman" panose="02020603050405020304" pitchFamily="18" charset="0"/>
                        </a:rPr>
                        <a:t>Total</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spcAft>
                          <a:spcPts val="0"/>
                        </a:spcAft>
                      </a:pPr>
                      <a:r>
                        <a:rPr lang="en-ZA" sz="1200" b="1">
                          <a:solidFill>
                            <a:srgbClr val="000000"/>
                          </a:solidFill>
                          <a:effectLst/>
                          <a:latin typeface="Tahoma" panose="020B0604030504040204" pitchFamily="34" charset="0"/>
                          <a:ea typeface="Times New Roman" panose="02020603050405020304" pitchFamily="18" charset="0"/>
                        </a:rPr>
                        <a:t>22</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a:solidFill>
                            <a:srgbClr val="000000"/>
                          </a:solidFill>
                          <a:effectLst/>
                          <a:latin typeface="Tahoma" panose="020B0604030504040204" pitchFamily="34" charset="0"/>
                          <a:ea typeface="Times New Roman" panose="02020603050405020304" pitchFamily="18" charset="0"/>
                        </a:rPr>
                        <a:t>22</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a:solidFill>
                            <a:srgbClr val="000000"/>
                          </a:solidFill>
                          <a:effectLst/>
                          <a:latin typeface="Tahoma" panose="020B0604030504040204" pitchFamily="34" charset="0"/>
                          <a:ea typeface="Times New Roman" panose="02020603050405020304" pitchFamily="18" charset="0"/>
                        </a:rPr>
                        <a:t>22</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23</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dirty="0">
                          <a:solidFill>
                            <a:srgbClr val="000000"/>
                          </a:solidFill>
                          <a:effectLst/>
                          <a:latin typeface="Tahoma" panose="020B0604030504040204" pitchFamily="34" charset="0"/>
                          <a:ea typeface="Times New Roman" panose="02020603050405020304" pitchFamily="18" charset="0"/>
                        </a:rPr>
                        <a:t>23</a:t>
                      </a:r>
                      <a:endParaRPr lang="en-ZA" sz="1200" dirty="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a:solidFill>
                            <a:srgbClr val="000000"/>
                          </a:solidFill>
                          <a:effectLst/>
                          <a:latin typeface="Tahoma" panose="020B0604030504040204" pitchFamily="34" charset="0"/>
                          <a:ea typeface="Times New Roman" panose="02020603050405020304" pitchFamily="18" charset="0"/>
                        </a:rPr>
                        <a:t>23</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ZA" sz="1200" b="1">
                          <a:solidFill>
                            <a:srgbClr val="000000"/>
                          </a:solidFill>
                          <a:effectLst/>
                          <a:latin typeface="Tahoma" panose="020B0604030504040204" pitchFamily="34" charset="0"/>
                          <a:ea typeface="Times New Roman" panose="02020603050405020304" pitchFamily="18" charset="0"/>
                        </a:rPr>
                        <a:t>23</a:t>
                      </a:r>
                      <a:endParaRPr lang="en-ZA" sz="1200">
                        <a:effectLst/>
                        <a:latin typeface="Times New Roman" panose="02020603050405020304" pitchFamily="18" charset="0"/>
                        <a:ea typeface="Times New Roman" panose="02020603050405020304" pitchFamily="18" charset="0"/>
                      </a:endParaRPr>
                    </a:p>
                  </a:txBody>
                  <a:tcPr marL="55713" marR="55713"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a:noFill/>
                    </a:lnL>
                    <a:lnR>
                      <a:noFill/>
                    </a:lnR>
                    <a:lnT>
                      <a:noFill/>
                    </a:lnT>
                    <a:lnB>
                      <a:noFill/>
                    </a:lnB>
                    <a:solidFill>
                      <a:schemeClr val="bg1"/>
                    </a:solidFill>
                  </a:tcPr>
                </a:tc>
                <a:extLst>
                  <a:ext uri="{0D108BD9-81ED-4DB2-BD59-A6C34878D82A}">
                    <a16:rowId xmlns:a16="http://schemas.microsoft.com/office/drawing/2014/main" val="10007"/>
                  </a:ext>
                </a:extLst>
              </a:tr>
              <a:tr h="649369">
                <a:tc>
                  <a:txBody>
                    <a:bodyPr/>
                    <a:lstStyle/>
                    <a:p>
                      <a:pPr algn="l"/>
                      <a:endParaRPr lang="en-ZA" sz="800">
                        <a:effectLst/>
                        <a:latin typeface="Times New Roman" panose="02020603050405020304" pitchFamily="18" charset="0"/>
                      </a:endParaRPr>
                    </a:p>
                  </a:txBody>
                  <a:tcPr marL="55713" marR="55713" marT="0" marB="0" anchor="b">
                    <a:lnL>
                      <a:noFill/>
                    </a:lnL>
                    <a:lnR>
                      <a:noFill/>
                    </a:lnR>
                    <a:lnT>
                      <a:noFill/>
                    </a:lnT>
                    <a:lnB>
                      <a:noFill/>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a:noFill/>
                    </a:lnL>
                    <a:lnR>
                      <a:noFill/>
                    </a:lnR>
                    <a:lnT>
                      <a:noFill/>
                    </a:lnT>
                    <a:lnB>
                      <a:noFill/>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a:noFill/>
                    </a:lnL>
                    <a:lnR>
                      <a:noFill/>
                    </a:lnR>
                    <a:lnT w="28575" cap="flat" cmpd="dbl" algn="ctr">
                      <a:solidFill>
                        <a:srgbClr val="000000"/>
                      </a:solidFill>
                      <a:prstDash val="solid"/>
                      <a:round/>
                      <a:headEnd type="none" w="med" len="med"/>
                      <a:tailEnd type="none" w="med" len="med"/>
                    </a:lnT>
                    <a:lnB>
                      <a:noFill/>
                    </a:lnB>
                    <a:solidFill>
                      <a:schemeClr val="bg1"/>
                    </a:solidFill>
                  </a:tcPr>
                </a:tc>
                <a:tc>
                  <a:txBody>
                    <a:bodyPr/>
                    <a:lstStyle/>
                    <a:p>
                      <a:pPr algn="l"/>
                      <a:endParaRPr lang="en-ZA" sz="1200" dirty="0">
                        <a:effectLst/>
                        <a:latin typeface="Times New Roman" panose="02020603050405020304" pitchFamily="18" charset="0"/>
                      </a:endParaRPr>
                    </a:p>
                  </a:txBody>
                  <a:tcPr marL="55713" marR="55713" marT="0" marB="0" anchor="b">
                    <a:lnL>
                      <a:noFill/>
                    </a:lnL>
                    <a:lnR>
                      <a:noFill/>
                    </a:lnR>
                    <a:lnT>
                      <a:noFill/>
                    </a:lnT>
                    <a:lnB>
                      <a:noFill/>
                    </a:lnB>
                    <a:solidFill>
                      <a:schemeClr val="bg1"/>
                    </a:solidFill>
                  </a:tcPr>
                </a:tc>
                <a:extLst>
                  <a:ext uri="{0D108BD9-81ED-4DB2-BD59-A6C34878D82A}">
                    <a16:rowId xmlns:a16="http://schemas.microsoft.com/office/drawing/2014/main" val="10008"/>
                  </a:ext>
                </a:extLst>
              </a:tr>
            </a:tbl>
          </a:graphicData>
        </a:graphic>
      </p:graphicFrame>
      <p:sp>
        <p:nvSpPr>
          <p:cNvPr id="20482" name="Slide Number Placeholder 3"/>
          <p:cNvSpPr>
            <a:spLocks noGrp="1"/>
          </p:cNvSpPr>
          <p:nvPr>
            <p:ph type="sldNum" sz="quarter" idx="12"/>
          </p:nvPr>
        </p:nvSpPr>
        <p:spPr bwMode="auto">
          <a:noFill/>
          <a:ln>
            <a:miter lim="800000"/>
            <a:headEnd/>
            <a:tailEnd/>
          </a:ln>
        </p:spPr>
        <p:txBody>
          <a:bodyPr/>
          <a:lstStyle/>
          <a:p>
            <a:fld id="{8D979682-FD92-4D21-9794-604890F03E44}" type="slidenum">
              <a:rPr lang="en-US" altLang="en-US"/>
              <a:pPr/>
              <a:t>12</a:t>
            </a:fld>
            <a:endParaRPr lang="en-US" altLang="en-US"/>
          </a:p>
        </p:txBody>
      </p:sp>
      <p:graphicFrame>
        <p:nvGraphicFramePr>
          <p:cNvPr id="4" name="Table 3"/>
          <p:cNvGraphicFramePr>
            <a:graphicFrameLocks noGrp="1"/>
          </p:cNvGraphicFramePr>
          <p:nvPr/>
        </p:nvGraphicFramePr>
        <p:xfrm>
          <a:off x="0" y="3500438"/>
          <a:ext cx="9144000" cy="3357564"/>
        </p:xfrm>
        <a:graphic>
          <a:graphicData uri="http://schemas.openxmlformats.org/drawingml/2006/table">
            <a:tbl>
              <a:tblPr firstRow="1" firstCol="1" bandRow="1"/>
              <a:tblGrid>
                <a:gridCol w="696010">
                  <a:extLst>
                    <a:ext uri="{9D8B030D-6E8A-4147-A177-3AD203B41FA5}">
                      <a16:colId xmlns:a16="http://schemas.microsoft.com/office/drawing/2014/main" val="20000"/>
                    </a:ext>
                  </a:extLst>
                </a:gridCol>
                <a:gridCol w="4871479">
                  <a:extLst>
                    <a:ext uri="{9D8B030D-6E8A-4147-A177-3AD203B41FA5}">
                      <a16:colId xmlns:a16="http://schemas.microsoft.com/office/drawing/2014/main" val="20001"/>
                    </a:ext>
                  </a:extLst>
                </a:gridCol>
                <a:gridCol w="3576511">
                  <a:extLst>
                    <a:ext uri="{9D8B030D-6E8A-4147-A177-3AD203B41FA5}">
                      <a16:colId xmlns:a16="http://schemas.microsoft.com/office/drawing/2014/main" val="20002"/>
                    </a:ext>
                  </a:extLst>
                </a:gridCol>
              </a:tblGrid>
              <a:tr h="635795">
                <a:tc gridSpan="3">
                  <a:txBody>
                    <a:bodyPr/>
                    <a:lstStyle/>
                    <a:p>
                      <a:pPr marL="914400" lvl="2" indent="0" algn="ctr">
                        <a:lnSpc>
                          <a:spcPct val="115000"/>
                        </a:lnSpc>
                        <a:spcAft>
                          <a:spcPts val="1000"/>
                        </a:spcAft>
                        <a:buFont typeface="Tahoma" panose="020B0604030504040204" pitchFamily="34" charset="0"/>
                        <a:buNone/>
                      </a:pPr>
                      <a:r>
                        <a:rPr lang="en-US" sz="1600" b="1" u="sng"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MUNICIPALITIES RECEIVING DISCLAIMER AUDIT OPINIONS FOR 3 OR MORE CONSECUTIVE YEARS</a:t>
                      </a:r>
                      <a:endParaRPr lang="en-ZA" sz="1600" dirty="0" smtClean="0">
                        <a:effectLst/>
                        <a:latin typeface="Tahoma" panose="020B0604030504040204" pitchFamily="34" charset="0"/>
                        <a:ea typeface="Tahoma" panose="020B0604030504040204" pitchFamily="34" charset="0"/>
                        <a:cs typeface="Tahoma" panose="020B0604030504040204" pitchFamily="34" charset="0"/>
                      </a:endParaRPr>
                    </a:p>
                  </a:txBody>
                  <a:tcPr marL="50398" marR="50398" marT="0" marB="0" anchor="b">
                    <a:lnL>
                      <a:noFill/>
                    </a:lnL>
                    <a:lnT>
                      <a:noFill/>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ZA" sz="1300" dirty="0"/>
                    </a:p>
                  </a:txBody>
                  <a:tcPr marL="67198" marR="67198" marT="33599" marB="33599">
                    <a:lnL>
                      <a:noFill/>
                    </a:lnL>
                    <a:lnB w="12700" cap="flat" cmpd="sng" algn="ctr">
                      <a:solidFill>
                        <a:srgbClr val="000000"/>
                      </a:solidFill>
                      <a:prstDash val="solid"/>
                      <a:round/>
                      <a:headEnd type="none" w="med" len="med"/>
                      <a:tailEnd type="none" w="med" len="med"/>
                    </a:lnB>
                  </a:tcPr>
                </a:tc>
                <a:tc hMerge="1">
                  <a:txBody>
                    <a:bodyPr/>
                    <a:lstStyle/>
                    <a:p>
                      <a:endParaRPr lang="en-ZA" sz="1300" dirty="0"/>
                    </a:p>
                  </a:txBody>
                  <a:tcPr marL="67198" marR="67198" marT="33599" marB="33599">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0987">
                <a:tc>
                  <a:txBody>
                    <a:bodyPr/>
                    <a:lstStyle/>
                    <a:p>
                      <a:pPr algn="l">
                        <a:spcAft>
                          <a:spcPts val="0"/>
                        </a:spcAft>
                      </a:pPr>
                      <a:r>
                        <a:rPr lang="en-ZA" sz="1800" b="1" dirty="0">
                          <a:effectLst/>
                          <a:latin typeface="Tahoma" panose="020B0604030504040204" pitchFamily="34" charset="0"/>
                          <a:ea typeface="Times New Roman" panose="02020603050405020304" pitchFamily="18" charset="0"/>
                        </a:rPr>
                        <a:t>No.</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b="1" dirty="0">
                          <a:effectLst/>
                          <a:latin typeface="Tahoma" panose="020B0604030504040204" pitchFamily="34" charset="0"/>
                          <a:ea typeface="Times New Roman" panose="02020603050405020304" pitchFamily="18" charset="0"/>
                        </a:rPr>
                        <a:t>Name of Municipality</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b="1">
                          <a:effectLst/>
                          <a:latin typeface="Tahoma" panose="020B0604030504040204" pitchFamily="34" charset="0"/>
                          <a:ea typeface="Times New Roman" panose="02020603050405020304" pitchFamily="18" charset="0"/>
                        </a:rPr>
                        <a:t>Number of Years</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0987">
                <a:tc>
                  <a:txBody>
                    <a:bodyPr/>
                    <a:lstStyle/>
                    <a:p>
                      <a:pPr algn="l">
                        <a:spcAft>
                          <a:spcPts val="0"/>
                        </a:spcAft>
                      </a:pPr>
                      <a:r>
                        <a:rPr lang="en-ZA" sz="1800" b="1" dirty="0">
                          <a:effectLst/>
                          <a:latin typeface="Tahoma" panose="020B0604030504040204" pitchFamily="34" charset="0"/>
                          <a:ea typeface="Times New Roman" panose="02020603050405020304" pitchFamily="18" charset="0"/>
                        </a:rPr>
                        <a:t>1.</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err="1">
                          <a:effectLst/>
                          <a:latin typeface="Tahoma" panose="020B0604030504040204" pitchFamily="34" charset="0"/>
                          <a:ea typeface="Times New Roman" panose="02020603050405020304" pitchFamily="18" charset="0"/>
                        </a:rPr>
                        <a:t>NgakaModiriMolema</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a:effectLst/>
                          <a:latin typeface="Tahoma" panose="020B0604030504040204" pitchFamily="34" charset="0"/>
                          <a:ea typeface="Times New Roman" panose="02020603050405020304" pitchFamily="18" charset="0"/>
                        </a:rPr>
                        <a:t>06 &lt;</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72461">
                <a:tc>
                  <a:txBody>
                    <a:bodyPr/>
                    <a:lstStyle/>
                    <a:p>
                      <a:pPr algn="l">
                        <a:spcAft>
                          <a:spcPts val="0"/>
                        </a:spcAft>
                      </a:pPr>
                      <a:r>
                        <a:rPr lang="en-ZA" sz="1800" b="1" dirty="0">
                          <a:effectLst/>
                          <a:latin typeface="Tahoma" panose="020B0604030504040204" pitchFamily="34" charset="0"/>
                          <a:ea typeface="Times New Roman" panose="02020603050405020304" pitchFamily="18" charset="0"/>
                        </a:rPr>
                        <a:t>2.</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Mamusa</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a:effectLst/>
                          <a:latin typeface="Tahoma" panose="020B0604030504040204" pitchFamily="34" charset="0"/>
                          <a:ea typeface="Times New Roman" panose="02020603050405020304" pitchFamily="18" charset="0"/>
                        </a:rPr>
                        <a:t>06 &lt; (Disclaimer since inception</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0987">
                <a:tc>
                  <a:txBody>
                    <a:bodyPr/>
                    <a:lstStyle/>
                    <a:p>
                      <a:pPr algn="l">
                        <a:spcAft>
                          <a:spcPts val="0"/>
                        </a:spcAft>
                      </a:pPr>
                      <a:r>
                        <a:rPr lang="en-ZA" sz="1800" b="1">
                          <a:effectLst/>
                          <a:latin typeface="Tahoma" panose="020B0604030504040204" pitchFamily="34" charset="0"/>
                          <a:ea typeface="Times New Roman" panose="02020603050405020304" pitchFamily="18" charset="0"/>
                        </a:rPr>
                        <a:t>3. </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Bojanala</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04</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0987">
                <a:tc>
                  <a:txBody>
                    <a:bodyPr/>
                    <a:lstStyle/>
                    <a:p>
                      <a:pPr algn="l">
                        <a:spcAft>
                          <a:spcPts val="0"/>
                        </a:spcAft>
                      </a:pPr>
                      <a:r>
                        <a:rPr lang="en-ZA" sz="1800" b="1">
                          <a:effectLst/>
                          <a:latin typeface="Tahoma" panose="020B0604030504040204" pitchFamily="34" charset="0"/>
                          <a:ea typeface="Times New Roman" panose="02020603050405020304" pitchFamily="18" charset="0"/>
                        </a:rPr>
                        <a:t>4.</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err="1">
                          <a:effectLst/>
                          <a:latin typeface="Tahoma" panose="020B0604030504040204" pitchFamily="34" charset="0"/>
                          <a:ea typeface="Times New Roman" panose="02020603050405020304" pitchFamily="18" charset="0"/>
                        </a:rPr>
                        <a:t>Lekwa-Teemane</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04</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0987">
                <a:tc>
                  <a:txBody>
                    <a:bodyPr/>
                    <a:lstStyle/>
                    <a:p>
                      <a:pPr algn="l">
                        <a:spcAft>
                          <a:spcPts val="0"/>
                        </a:spcAft>
                      </a:pPr>
                      <a:r>
                        <a:rPr lang="en-ZA" sz="1800" b="1">
                          <a:effectLst/>
                          <a:latin typeface="Tahoma" panose="020B0604030504040204" pitchFamily="34" charset="0"/>
                          <a:ea typeface="Times New Roman" panose="02020603050405020304" pitchFamily="18" charset="0"/>
                        </a:rPr>
                        <a:t>5.</a:t>
                      </a:r>
                      <a:endParaRPr lang="en-ZA" sz="180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err="1">
                          <a:effectLst/>
                          <a:latin typeface="Tahoma" panose="020B0604030504040204" pitchFamily="34" charset="0"/>
                          <a:ea typeface="Times New Roman" panose="02020603050405020304" pitchFamily="18" charset="0"/>
                        </a:rPr>
                        <a:t>Madibeng</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04</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94373">
                <a:tc>
                  <a:txBody>
                    <a:bodyPr/>
                    <a:lstStyle/>
                    <a:p>
                      <a:pPr algn="l">
                        <a:spcAft>
                          <a:spcPts val="0"/>
                        </a:spcAft>
                      </a:pPr>
                      <a:r>
                        <a:rPr lang="en-ZA" sz="1800" b="1" dirty="0">
                          <a:effectLst/>
                          <a:latin typeface="Tahoma" panose="020B0604030504040204" pitchFamily="34" charset="0"/>
                          <a:ea typeface="Times New Roman" panose="02020603050405020304" pitchFamily="18" charset="0"/>
                        </a:rPr>
                        <a:t>6.</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err="1">
                          <a:effectLst/>
                          <a:latin typeface="Tahoma" panose="020B0604030504040204" pitchFamily="34" charset="0"/>
                          <a:ea typeface="Times New Roman" panose="02020603050405020304" pitchFamily="18" charset="0"/>
                        </a:rPr>
                        <a:t>Ditsobotla</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en-ZA" sz="1800" dirty="0">
                          <a:effectLst/>
                          <a:latin typeface="Tahoma" panose="020B0604030504040204" pitchFamily="34" charset="0"/>
                          <a:ea typeface="Times New Roman" panose="02020603050405020304" pitchFamily="18" charset="0"/>
                        </a:rPr>
                        <a:t>03</a:t>
                      </a:r>
                      <a:endParaRPr lang="en-ZA" sz="1800" dirty="0">
                        <a:effectLst/>
                        <a:latin typeface="Times New Roman" panose="02020603050405020304" pitchFamily="18" charset="0"/>
                        <a:ea typeface="Times New Roman" panose="02020603050405020304" pitchFamily="18" charset="0"/>
                      </a:endParaRPr>
                    </a:p>
                  </a:txBody>
                  <a:tcPr marL="50398" marR="50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1625" y="-171450"/>
            <a:ext cx="8362950" cy="792163"/>
          </a:xfrm>
        </p:spPr>
        <p:txBody>
          <a:bodyPr/>
          <a:lstStyle/>
          <a:p>
            <a:pPr>
              <a:lnSpc>
                <a:spcPct val="150000"/>
              </a:lnSpc>
              <a:spcAft>
                <a:spcPts val="1000"/>
              </a:spcAft>
              <a:defRPr/>
            </a:pPr>
            <a:r>
              <a:rPr lang="en-US" sz="2400" b="1" cap="all" dirty="0">
                <a:latin typeface="Arial" panose="020B0604020202020204" pitchFamily="34" charset="0"/>
                <a:ea typeface="Calibri" panose="020F0502020204030204" pitchFamily="34" charset="0"/>
              </a:rPr>
              <a:t>3</a:t>
            </a:r>
            <a:r>
              <a:rPr lang="en-US" sz="2400" b="1" cap="all" dirty="0" smtClean="0">
                <a:latin typeface="Arial" panose="020B0604020202020204" pitchFamily="34" charset="0"/>
                <a:ea typeface="Calibri" panose="020F0502020204030204" pitchFamily="34" charset="0"/>
              </a:rPr>
              <a:t>. PROBLEM STATEMENT…(10)</a:t>
            </a:r>
            <a:endParaRPr lang="en-ZA" altLang="en-US" sz="2400" b="1" dirty="0" smtClean="0">
              <a:latin typeface="Tahoma" panose="020B0604030504040204" pitchFamily="34" charset="0"/>
              <a:cs typeface="Tahoma" panose="020B0604030504040204" pitchFamily="34" charset="0"/>
            </a:endParaRPr>
          </a:p>
        </p:txBody>
      </p:sp>
      <p:pic>
        <p:nvPicPr>
          <p:cNvPr id="21508" name="Content Placeholder 1"/>
          <p:cNvPicPr>
            <a:picLocks noGrp="1" noChangeAspect="1"/>
          </p:cNvPicPr>
          <p:nvPr>
            <p:ph idx="1"/>
          </p:nvPr>
        </p:nvPicPr>
        <p:blipFill>
          <a:blip r:embed="rId2"/>
          <a:stretch>
            <a:fillRect/>
          </a:stretch>
        </p:blipFill>
        <p:spPr>
          <a:xfrm>
            <a:off x="301625" y="620714"/>
            <a:ext cx="8385175" cy="5505450"/>
          </a:xfrm>
          <a:solidFill>
            <a:schemeClr val="bg1"/>
          </a:solidFill>
        </p:spPr>
      </p:pic>
      <p:sp>
        <p:nvSpPr>
          <p:cNvPr id="21507" name="Slide Number Placeholder 3"/>
          <p:cNvSpPr>
            <a:spLocks noGrp="1"/>
          </p:cNvSpPr>
          <p:nvPr>
            <p:ph type="sldNum" sz="quarter" idx="12"/>
          </p:nvPr>
        </p:nvSpPr>
        <p:spPr bwMode="auto">
          <a:noFill/>
          <a:ln>
            <a:miter lim="800000"/>
            <a:headEnd/>
            <a:tailEnd/>
          </a:ln>
        </p:spPr>
        <p:txBody>
          <a:bodyPr/>
          <a:lstStyle/>
          <a:p>
            <a:fld id="{39B47029-6DC9-446D-BE56-5354CA2D5A7E}"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1625" y="-138113"/>
            <a:ext cx="8362950" cy="542926"/>
          </a:xfrm>
        </p:spPr>
        <p:txBody>
          <a:bodyPr/>
          <a:lstStyle/>
          <a:p>
            <a:pPr>
              <a:lnSpc>
                <a:spcPct val="150000"/>
              </a:lnSpc>
              <a:spcAft>
                <a:spcPts val="1000"/>
              </a:spcAft>
            </a:pPr>
            <a:endParaRPr lang="en-ZA" altLang="en-US" sz="1600" smtClean="0">
              <a:latin typeface="Times New Roman" pitchFamily="18" charset="0"/>
              <a:cs typeface="Times New Roman" pitchFamily="18" charset="0"/>
            </a:endParaRPr>
          </a:p>
        </p:txBody>
      </p:sp>
      <p:sp>
        <p:nvSpPr>
          <p:cNvPr id="3" name="Content Placeholder 2"/>
          <p:cNvSpPr>
            <a:spLocks noGrp="1"/>
          </p:cNvSpPr>
          <p:nvPr>
            <p:ph idx="1"/>
          </p:nvPr>
        </p:nvSpPr>
        <p:spPr>
          <a:xfrm>
            <a:off x="90487" y="1283348"/>
            <a:ext cx="8785225" cy="4879975"/>
          </a:xfrm>
        </p:spPr>
        <p:txBody>
          <a:bodyPr/>
          <a:lstStyle/>
          <a:p>
            <a:pPr marL="0" indent="0" algn="just">
              <a:buFont typeface="Arial" pitchFamily="34" charset="0"/>
              <a:buNone/>
              <a:defRPr/>
            </a:pPr>
            <a:r>
              <a:rPr lang="en-ZA" sz="2400" b="1" dirty="0">
                <a:solidFill>
                  <a:prstClr val="black"/>
                </a:solidFill>
                <a:latin typeface="Tahoma" panose="020B0604030504040204" pitchFamily="34" charset="0"/>
                <a:ea typeface="Tahoma" panose="020B0604030504040204" pitchFamily="34" charset="0"/>
                <a:cs typeface="Tahoma" panose="020B0604030504040204" pitchFamily="34" charset="0"/>
              </a:rPr>
              <a:t>The following are areas of concern that led to the regression in audit </a:t>
            </a:r>
            <a:r>
              <a:rPr lang="en-ZA" sz="24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outcomes:</a:t>
            </a:r>
          </a:p>
          <a:p>
            <a:pPr marL="0" indent="0" algn="just">
              <a:buFont typeface="Arial" pitchFamily="34" charset="0"/>
              <a:buNone/>
              <a:defRPr/>
            </a:pPr>
            <a:endParaRPr lang="en-ZA"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n-ZA" sz="2400" dirty="0">
                <a:solidFill>
                  <a:prstClr val="black"/>
                </a:solidFill>
                <a:latin typeface="Tahoma" panose="020B0604030504040204" pitchFamily="34" charset="0"/>
                <a:ea typeface="Tahoma" panose="020B0604030504040204" pitchFamily="34" charset="0"/>
                <a:cs typeface="Tahoma" panose="020B0604030504040204" pitchFamily="34" charset="0"/>
              </a:rPr>
              <a:t>Lack of financial records as a result of inadequate record management, </a:t>
            </a:r>
          </a:p>
          <a:p>
            <a:pPr algn="just">
              <a:defRPr/>
            </a:pPr>
            <a:r>
              <a:rPr lang="en-ZA" sz="2400" dirty="0">
                <a:solidFill>
                  <a:prstClr val="black"/>
                </a:solidFill>
                <a:latin typeface="Tahoma" panose="020B0604030504040204" pitchFamily="34" charset="0"/>
                <a:ea typeface="Tahoma" panose="020B0604030504040204" pitchFamily="34" charset="0"/>
                <a:cs typeface="Tahoma" panose="020B0604030504040204" pitchFamily="34" charset="0"/>
              </a:rPr>
              <a:t>Non compliance with SCM legislation</a:t>
            </a:r>
          </a:p>
          <a:p>
            <a:pPr algn="just">
              <a:defRPr/>
            </a:pPr>
            <a:r>
              <a:rPr lang="en-ZA" sz="2400" dirty="0">
                <a:solidFill>
                  <a:prstClr val="black"/>
                </a:solidFill>
                <a:latin typeface="Tahoma" panose="020B0604030504040204" pitchFamily="34" charset="0"/>
                <a:ea typeface="Tahoma" panose="020B0604030504040204" pitchFamily="34" charset="0"/>
                <a:cs typeface="Tahoma" panose="020B0604030504040204" pitchFamily="34" charset="0"/>
              </a:rPr>
              <a:t>Non review of AFS before submission</a:t>
            </a:r>
          </a:p>
          <a:p>
            <a:pPr algn="just">
              <a:defRPr/>
            </a:pPr>
            <a:r>
              <a:rPr lang="en-ZA" sz="2400" dirty="0">
                <a:solidFill>
                  <a:prstClr val="black"/>
                </a:solidFill>
                <a:latin typeface="Tahoma" panose="020B0604030504040204" pitchFamily="34" charset="0"/>
                <a:ea typeface="Tahoma" panose="020B0604030504040204" pitchFamily="34" charset="0"/>
                <a:cs typeface="Tahoma" panose="020B0604030504040204" pitchFamily="34" charset="0"/>
              </a:rPr>
              <a:t>Non implementation of consequence management</a:t>
            </a:r>
          </a:p>
          <a:p>
            <a:pPr algn="just">
              <a:defRPr/>
            </a:pPr>
            <a:r>
              <a:rPr lang="en-ZA" sz="2400" dirty="0">
                <a:solidFill>
                  <a:prstClr val="black"/>
                </a:solidFill>
                <a:latin typeface="Tahoma" panose="020B0604030504040204" pitchFamily="34" charset="0"/>
                <a:ea typeface="Tahoma" panose="020B0604030504040204" pitchFamily="34" charset="0"/>
                <a:cs typeface="Tahoma" panose="020B0604030504040204" pitchFamily="34" charset="0"/>
              </a:rPr>
              <a:t>Increase of UIF &amp;W not investigated as required by Section 32 of MFMA</a:t>
            </a:r>
          </a:p>
        </p:txBody>
      </p:sp>
      <p:sp>
        <p:nvSpPr>
          <p:cNvPr id="22531" name="Slide Number Placeholder 3"/>
          <p:cNvSpPr>
            <a:spLocks noGrp="1"/>
          </p:cNvSpPr>
          <p:nvPr>
            <p:ph type="sldNum" sz="quarter" idx="12"/>
          </p:nvPr>
        </p:nvSpPr>
        <p:spPr bwMode="auto">
          <a:noFill/>
          <a:ln>
            <a:miter lim="800000"/>
            <a:headEnd/>
            <a:tailEnd/>
          </a:ln>
        </p:spPr>
        <p:txBody>
          <a:bodyPr/>
          <a:lstStyle/>
          <a:p>
            <a:fld id="{F14E2BDC-376F-4B06-A452-5D4260443EBC}" type="slidenum">
              <a:rPr lang="en-US" altLang="en-US"/>
              <a:pPr/>
              <a:t>14</a:t>
            </a:fld>
            <a:endParaRPr lang="en-US" altLang="en-US"/>
          </a:p>
        </p:txBody>
      </p:sp>
      <p:sp>
        <p:nvSpPr>
          <p:cNvPr id="6" name="Rounded Rectangle 4"/>
          <p:cNvSpPr txBox="1"/>
          <p:nvPr/>
        </p:nvSpPr>
        <p:spPr>
          <a:xfrm>
            <a:off x="703263" y="-79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-08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4A5240AD-9443-4861-87DA-9F5BFF9C2F80}" type="slidenum">
              <a:rPr lang="en-US" altLang="en-US" b="1">
                <a:solidFill>
                  <a:srgbClr val="000000"/>
                </a:solidFill>
              </a:rPr>
              <a:pPr/>
              <a:t>15</a:t>
            </a:fld>
            <a:endParaRPr lang="en-US" altLang="en-US" b="1">
              <a:solidFill>
                <a:srgbClr val="000000"/>
              </a:solidFill>
            </a:endParaRPr>
          </a:p>
        </p:txBody>
      </p:sp>
      <p:sp>
        <p:nvSpPr>
          <p:cNvPr id="27651"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1116013" y="166687"/>
            <a:ext cx="7226300" cy="670025"/>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000" b="1" kern="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defTabSz="514350">
              <a:defRPr/>
            </a:pPr>
            <a:r>
              <a:rPr lang="en-ZA" sz="2000" b="1" kern="0" dirty="0">
                <a:solidFill>
                  <a:prstClr val="white"/>
                </a:solidFill>
                <a:latin typeface="Tahoma" panose="020B0604030504040204" pitchFamily="34" charset="0"/>
                <a:ea typeface="Tahoma" panose="020B0604030504040204" pitchFamily="34" charset="0"/>
                <a:cs typeface="Tahoma" panose="020B0604030504040204" pitchFamily="34" charset="0"/>
              </a:rPr>
              <a:t>SUPPORT POVIDED TO MUNICIPALITIES -02</a:t>
            </a:r>
            <a:endParaRPr lang="en-ZA" sz="20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27654"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27655" name="Rectangle 4"/>
          <p:cNvSpPr>
            <a:spLocks noChangeArrowheads="1"/>
          </p:cNvSpPr>
          <p:nvPr/>
        </p:nvSpPr>
        <p:spPr bwMode="auto">
          <a:xfrm>
            <a:off x="0" y="709613"/>
            <a:ext cx="9144000" cy="6148387"/>
          </a:xfrm>
          <a:prstGeom prst="rect">
            <a:avLst/>
          </a:prstGeom>
          <a:solidFill>
            <a:schemeClr val="bg1"/>
          </a:solidFill>
          <a:ln w="9525">
            <a:noFill/>
            <a:miter lim="800000"/>
            <a:headEnd/>
            <a:tailEnd/>
          </a:ln>
        </p:spPr>
        <p:txBody>
          <a:bodyPr/>
          <a:lstStyle/>
          <a:p>
            <a:pPr algn="just"/>
            <a:endParaRPr lang="en-ZA" altLang="en-US" dirty="0" smtClean="0">
              <a:solidFill>
                <a:srgbClr val="000000"/>
              </a:solidFill>
              <a:latin typeface="Tahoma" pitchFamily="34" charset="0"/>
              <a:cs typeface="Tahoma" pitchFamily="34" charset="0"/>
            </a:endParaRPr>
          </a:p>
          <a:p>
            <a:pPr algn="just"/>
            <a:r>
              <a:rPr lang="en-ZA" altLang="en-US" dirty="0" smtClean="0">
                <a:solidFill>
                  <a:srgbClr val="000000"/>
                </a:solidFill>
                <a:latin typeface="Tahoma" pitchFamily="34" charset="0"/>
                <a:cs typeface="Tahoma" pitchFamily="34" charset="0"/>
              </a:rPr>
              <a:t>The </a:t>
            </a:r>
            <a:r>
              <a:rPr lang="en-ZA" altLang="en-US" dirty="0">
                <a:solidFill>
                  <a:srgbClr val="000000"/>
                </a:solidFill>
                <a:latin typeface="Tahoma" pitchFamily="34" charset="0"/>
                <a:cs typeface="Tahoma" pitchFamily="34" charset="0"/>
              </a:rPr>
              <a:t>support provided as an intervention, is clustered into 3 focal areas namely:</a:t>
            </a:r>
          </a:p>
          <a:p>
            <a:pPr algn="just"/>
            <a:r>
              <a:rPr lang="en-ZA" altLang="en-US" dirty="0">
                <a:solidFill>
                  <a:srgbClr val="000000"/>
                </a:solidFill>
                <a:latin typeface="Tahoma" pitchFamily="34" charset="0"/>
                <a:cs typeface="Tahoma" pitchFamily="34" charset="0"/>
              </a:rPr>
              <a:t> </a:t>
            </a:r>
          </a:p>
          <a:p>
            <a:pPr algn="just"/>
            <a:r>
              <a:rPr lang="en-ZA" altLang="en-US" b="1" u="sng" dirty="0">
                <a:solidFill>
                  <a:srgbClr val="000000"/>
                </a:solidFill>
                <a:latin typeface="Tahoma" pitchFamily="34" charset="0"/>
                <a:cs typeface="Tahoma" pitchFamily="34" charset="0"/>
              </a:rPr>
              <a:t>Governance:</a:t>
            </a:r>
            <a:r>
              <a:rPr lang="en-ZA" altLang="en-US" dirty="0">
                <a:solidFill>
                  <a:srgbClr val="000000"/>
                </a:solidFill>
                <a:latin typeface="Tahoma" pitchFamily="34" charset="0"/>
                <a:cs typeface="Tahoma" pitchFamily="34" charset="0"/>
              </a:rPr>
              <a:t> focusing on the following - Audit Outcomes ; Unauthorised, Irregular, Fruitless and Wasteful Expenditure, internal controls and oversight environment; filling of critical senior management positions; implementation of forensic reports that were conducted previously, including conducting MSA section 106 investigations; strengthening of political and administrative interface; quality of political leadership and institutionalization of Code of Conduct (Councillors and Officials) in order to address accountability and consequence management.</a:t>
            </a:r>
          </a:p>
          <a:p>
            <a:pPr algn="just"/>
            <a:r>
              <a:rPr lang="en-ZA" altLang="en-US" dirty="0">
                <a:solidFill>
                  <a:srgbClr val="000000"/>
                </a:solidFill>
                <a:latin typeface="Tahoma" pitchFamily="34" charset="0"/>
                <a:cs typeface="Tahoma" pitchFamily="34" charset="0"/>
              </a:rPr>
              <a:t> </a:t>
            </a:r>
          </a:p>
          <a:p>
            <a:pPr algn="just"/>
            <a:r>
              <a:rPr lang="en-ZA" altLang="en-US" b="1" u="sng" dirty="0">
                <a:solidFill>
                  <a:srgbClr val="000000"/>
                </a:solidFill>
                <a:latin typeface="Tahoma" pitchFamily="34" charset="0"/>
                <a:cs typeface="Tahoma" pitchFamily="34" charset="0"/>
              </a:rPr>
              <a:t>Service delivery</a:t>
            </a:r>
            <a:r>
              <a:rPr lang="en-ZA" altLang="en-US" u="sng" dirty="0">
                <a:solidFill>
                  <a:srgbClr val="000000"/>
                </a:solidFill>
                <a:latin typeface="Tahoma" pitchFamily="34" charset="0"/>
                <a:cs typeface="Tahoma" pitchFamily="34" charset="0"/>
              </a:rPr>
              <a:t>:</a:t>
            </a:r>
            <a:r>
              <a:rPr lang="en-ZA" altLang="en-US" dirty="0">
                <a:solidFill>
                  <a:srgbClr val="000000"/>
                </a:solidFill>
                <a:latin typeface="Tahoma" pitchFamily="34" charset="0"/>
                <a:cs typeface="Tahoma" pitchFamily="34" charset="0"/>
              </a:rPr>
              <a:t> focusing on Infrastructure planning, delivery and implementation; priority action plans for Water Services Authority´s to address operational vulnerability including maintenance, operations and refurbishment; resolving roles and responsibilities between District Municipalities and Local Municipalities with respect to water and sanitation function by reviewing existing  Service Level Agreements; Intervention to accelerate Municipal Infrastructure Grant expenditure.</a:t>
            </a:r>
          </a:p>
          <a:p>
            <a:pPr algn="just"/>
            <a:r>
              <a:rPr lang="en-ZA" altLang="en-US" dirty="0">
                <a:solidFill>
                  <a:srgbClr val="000000"/>
                </a:solidFill>
                <a:latin typeface="Tahoma" pitchFamily="34" charset="0"/>
                <a:cs typeface="Tahoma" pitchFamily="34" charset="0"/>
              </a:rPr>
              <a:t> </a:t>
            </a:r>
          </a:p>
          <a:p>
            <a:pPr algn="just"/>
            <a:r>
              <a:rPr lang="en-ZA" altLang="en-US" b="1" u="sng" dirty="0">
                <a:solidFill>
                  <a:srgbClr val="000000"/>
                </a:solidFill>
                <a:latin typeface="Tahoma" pitchFamily="34" charset="0"/>
                <a:cs typeface="Tahoma" pitchFamily="34" charset="0"/>
              </a:rPr>
              <a:t>Financial Management</a:t>
            </a:r>
            <a:r>
              <a:rPr lang="en-ZA" altLang="en-US" u="sng" dirty="0">
                <a:solidFill>
                  <a:srgbClr val="000000"/>
                </a:solidFill>
                <a:latin typeface="Tahoma" pitchFamily="34" charset="0"/>
                <a:cs typeface="Tahoma" pitchFamily="34" charset="0"/>
              </a:rPr>
              <a:t>:</a:t>
            </a:r>
            <a:r>
              <a:rPr lang="en-ZA" altLang="en-US" dirty="0">
                <a:solidFill>
                  <a:srgbClr val="000000"/>
                </a:solidFill>
                <a:latin typeface="Tahoma" pitchFamily="34" charset="0"/>
                <a:cs typeface="Tahoma" pitchFamily="34" charset="0"/>
              </a:rPr>
              <a:t> Focusing on budget management, cash-flow controls, debtor management, revenue enhancement and development of financial recovery plans.</a:t>
            </a:r>
          </a:p>
          <a:p>
            <a:pPr algn="just">
              <a:lnSpc>
                <a:spcPct val="150000"/>
              </a:lnSpc>
            </a:pPr>
            <a:endParaRPr lang="en-ZA" altLang="en-US" sz="2000" dirty="0">
              <a:solidFill>
                <a:srgbClr val="000000"/>
              </a:solidFill>
              <a:latin typeface="Tahoma" pitchFamily="34" charset="0"/>
              <a:cs typeface="Tahoma" pitchFamily="34" charset="0"/>
            </a:endParaRPr>
          </a:p>
          <a:p>
            <a:pPr algn="just">
              <a:lnSpc>
                <a:spcPct val="150000"/>
              </a:lnSpc>
            </a:pPr>
            <a:endParaRPr lang="en-ZA" altLang="en-US" sz="1000" dirty="0">
              <a:solidFill>
                <a:srgbClr val="000000"/>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871D6377-49B3-47CA-AD43-CEFBCEBC0DF5}" type="slidenum">
              <a:rPr lang="en-US" altLang="en-US" b="1">
                <a:solidFill>
                  <a:srgbClr val="000000"/>
                </a:solidFill>
              </a:rPr>
              <a:pPr/>
              <a:t>16</a:t>
            </a:fld>
            <a:endParaRPr lang="en-US" altLang="en-US" b="1">
              <a:solidFill>
                <a:srgbClr val="000000"/>
              </a:solidFill>
            </a:endParaRPr>
          </a:p>
        </p:txBody>
      </p:sp>
      <p:sp>
        <p:nvSpPr>
          <p:cNvPr id="29699"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defRPr/>
            </a:pPr>
            <a:r>
              <a:rPr lang="en-GB" altLang="en-US" sz="2000" b="1" dirty="0">
                <a:solidFill>
                  <a:srgbClr val="00000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GOVERNANCE AND ADMINISTRATION</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29702"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32775" name="Rectangle 4"/>
          <p:cNvSpPr>
            <a:spLocks noChangeArrowheads="1"/>
          </p:cNvSpPr>
          <p:nvPr/>
        </p:nvSpPr>
        <p:spPr bwMode="auto">
          <a:xfrm>
            <a:off x="0" y="692150"/>
            <a:ext cx="9144000" cy="6408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To strengthened our M&amp;E system, oversight and processes we have developed a Municipal Performance Planning, Monitoring and Assessment Tool with the support of the university of North West.</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Supported municipalities to finalise their Municipal Recovery/ B2B Action Plans for all 22 municipalities, and adopted these plans in councils.</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Capacity Building sessions were held to support municipalities to develop their Support was provided to improve functionality of their wards by developing Ward committee operational plans, also the drafting of community concerns registers; Ward Level improvement plans; functionality of ward committees assessment tool; policy on establishment of Local Ward Committees Forums; ward operational plans, training on taking of minutes and report writing. All the 12 priority municipalities were supported.</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Support provided to all the 4 Districts to established the Covid-19 Governance Structures in line with the guidelines. District Command Centres and Councils are fully functional. The department has deployed senior managers to District Command centres to strengthen municipal capacity and has procured de-contamination equipment for the 4 districts. The department has also facilitated the Disaster Relief Fund from Treasury to the tune of R11, 59 million for decontamination, PPEs, and sanitation which was directly transferred to District and Local Municipalities. </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algn="just">
              <a:lnSpc>
                <a:spcPct val="150000"/>
              </a:lnSpc>
              <a:defRPr/>
            </a:pPr>
            <a:endParaRPr lang="en-ZA" altLang="en-US" sz="1000"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2877014C-2607-41BC-BEAA-65067DBC1ADF}" type="slidenum">
              <a:rPr lang="en-US" altLang="en-US" b="1">
                <a:solidFill>
                  <a:srgbClr val="000000"/>
                </a:solidFill>
              </a:rPr>
              <a:pPr/>
              <a:t>17</a:t>
            </a:fld>
            <a:endParaRPr lang="en-US" altLang="en-US" b="1">
              <a:solidFill>
                <a:srgbClr val="000000"/>
              </a:solidFill>
            </a:endParaRPr>
          </a:p>
        </p:txBody>
      </p:sp>
      <p:sp>
        <p:nvSpPr>
          <p:cNvPr id="31747"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defRPr/>
            </a:pPr>
            <a:r>
              <a:rPr lang="en-GB" altLang="en-US" sz="2000" b="1" dirty="0">
                <a:solidFill>
                  <a:srgbClr val="00000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GOVERNANCE AND ADMINISTRATION</a:t>
            </a:r>
          </a:p>
          <a:p>
            <a:pPr algn="ctr" defTabSz="514350">
              <a:defRPr/>
            </a:pPr>
            <a:endParaRPr lang="en-ZA" sz="2400" b="1" kern="0" dirty="0">
              <a:solidFill>
                <a:prstClr val="black"/>
              </a:solidFill>
              <a:cs typeface="Arial" panose="020B0604020202020204" pitchFamily="34" charset="0"/>
            </a:endParaRPr>
          </a:p>
        </p:txBody>
      </p:sp>
      <p:sp>
        <p:nvSpPr>
          <p:cNvPr id="31750"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36871" name="Rectangle 4"/>
          <p:cNvSpPr>
            <a:spLocks noChangeArrowheads="1"/>
          </p:cNvSpPr>
          <p:nvPr/>
        </p:nvSpPr>
        <p:spPr bwMode="auto">
          <a:xfrm>
            <a:off x="0" y="709613"/>
            <a:ext cx="9144000" cy="6148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Conducted capacity building sessions with MPACs and support staff focusing on MFMA section 32 &amp; circular 68, on how to deal with UIF&amp;W expenditures. In 2017/18 financial years, of the 12 priority municipalities, only three have registered a reduction in UIF&amp;W expenditures </a:t>
            </a:r>
            <a:r>
              <a:rPr lang="en-GB" altLang="en-US" b="1" dirty="0" smtClean="0">
                <a:solidFill>
                  <a:srgbClr val="000000"/>
                </a:solidFill>
                <a:latin typeface="Tahoma" panose="020B0604030504040204" pitchFamily="34" charset="0"/>
                <a:cs typeface="Tahoma" panose="020B0604030504040204" pitchFamily="34" charset="0"/>
              </a:rPr>
              <a:t>(</a:t>
            </a:r>
            <a:r>
              <a:rPr lang="en-GB" altLang="en-US" b="1" dirty="0" err="1" smtClean="0">
                <a:solidFill>
                  <a:srgbClr val="000000"/>
                </a:solidFill>
                <a:latin typeface="Tahoma" panose="020B0604030504040204" pitchFamily="34" charset="0"/>
                <a:cs typeface="Tahoma" panose="020B0604030504040204" pitchFamily="34" charset="0"/>
              </a:rPr>
              <a:t>Lekwa-Teemane</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Ramotshere</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Moiloa</a:t>
            </a:r>
            <a:r>
              <a:rPr lang="en-GB" altLang="en-US" b="1" dirty="0" smtClean="0">
                <a:solidFill>
                  <a:srgbClr val="000000"/>
                </a:solidFill>
                <a:latin typeface="Tahoma" panose="020B0604030504040204" pitchFamily="34" charset="0"/>
                <a:cs typeface="Tahoma" panose="020B0604030504040204" pitchFamily="34" charset="0"/>
              </a:rPr>
              <a:t> and </a:t>
            </a:r>
            <a:r>
              <a:rPr lang="en-GB" altLang="en-US" b="1" dirty="0" err="1" smtClean="0">
                <a:solidFill>
                  <a:srgbClr val="000000"/>
                </a:solidFill>
                <a:latin typeface="Tahoma" panose="020B0604030504040204" pitchFamily="34" charset="0"/>
                <a:cs typeface="Tahoma" panose="020B0604030504040204" pitchFamily="34" charset="0"/>
              </a:rPr>
              <a:t>Kgetleng-Rivier</a:t>
            </a:r>
            <a:r>
              <a:rPr lang="en-GB" altLang="en-US" b="1" dirty="0" smtClean="0">
                <a:solidFill>
                  <a:srgbClr val="000000"/>
                </a:solidFill>
                <a:latin typeface="Tahoma" panose="020B0604030504040204" pitchFamily="34" charset="0"/>
                <a:cs typeface="Tahoma" panose="020B0604030504040204" pitchFamily="34" charset="0"/>
              </a:rPr>
              <a:t> LM). </a:t>
            </a:r>
          </a:p>
          <a:p>
            <a:pPr marL="285750" indent="-285750" algn="just">
              <a:buFont typeface="Arial" panose="020B0604020202020204" pitchFamily="34" charset="0"/>
              <a:buChar char="•"/>
              <a:defRPr/>
            </a:pPr>
            <a:endParaRPr lang="en-GB" altLang="en-US" b="1"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Municipalities were advised to establish the Disciplinary Board in terms of Regulation 4 of the Municipal Regulations on Financial Misconduct Procedures and Criminal Procedures. Part of the work of the Disciplinary Board is to assist Council to investigate UIF&amp;W expenditure and table a report to council for implementation</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Out of 12 priority municipalities, 9 have established Disciplinary Board </a:t>
            </a:r>
            <a:r>
              <a:rPr lang="en-GB" altLang="en-US" b="1" dirty="0" smtClean="0">
                <a:solidFill>
                  <a:srgbClr val="000000"/>
                </a:solidFill>
                <a:latin typeface="Tahoma" panose="020B0604030504040204" pitchFamily="34" charset="0"/>
                <a:cs typeface="Tahoma" panose="020B0604030504040204" pitchFamily="34" charset="0"/>
              </a:rPr>
              <a:t>(Bojanala Platinum DM, </a:t>
            </a:r>
            <a:r>
              <a:rPr lang="en-GB" altLang="en-US" b="1" dirty="0" err="1" smtClean="0">
                <a:solidFill>
                  <a:srgbClr val="000000"/>
                </a:solidFill>
                <a:latin typeface="Tahoma" panose="020B0604030504040204" pitchFamily="34" charset="0"/>
                <a:cs typeface="Tahoma" panose="020B0604030504040204" pitchFamily="34" charset="0"/>
              </a:rPr>
              <a:t>Madibeng</a:t>
            </a:r>
            <a:r>
              <a:rPr lang="en-GB" altLang="en-US" b="1" dirty="0" smtClean="0">
                <a:solidFill>
                  <a:srgbClr val="000000"/>
                </a:solidFill>
                <a:latin typeface="Tahoma" panose="020B0604030504040204" pitchFamily="34" charset="0"/>
                <a:cs typeface="Tahoma" panose="020B0604030504040204" pitchFamily="34" charset="0"/>
              </a:rPr>
              <a:t> LM, </a:t>
            </a:r>
            <a:r>
              <a:rPr lang="en-GB" altLang="en-US" b="1" dirty="0" err="1" smtClean="0">
                <a:solidFill>
                  <a:srgbClr val="000000"/>
                </a:solidFill>
                <a:latin typeface="Tahoma" panose="020B0604030504040204" pitchFamily="34" charset="0"/>
                <a:cs typeface="Tahoma" panose="020B0604030504040204" pitchFamily="34" charset="0"/>
              </a:rPr>
              <a:t>Maquassi</a:t>
            </a:r>
            <a:r>
              <a:rPr lang="en-GB" altLang="en-US" b="1" dirty="0" smtClean="0">
                <a:solidFill>
                  <a:srgbClr val="000000"/>
                </a:solidFill>
                <a:latin typeface="Tahoma" panose="020B0604030504040204" pitchFamily="34" charset="0"/>
                <a:cs typeface="Tahoma" panose="020B0604030504040204" pitchFamily="34" charset="0"/>
              </a:rPr>
              <a:t> Hills LM, </a:t>
            </a:r>
            <a:r>
              <a:rPr lang="en-GB" altLang="en-US" b="1" dirty="0" err="1" smtClean="0">
                <a:solidFill>
                  <a:srgbClr val="000000"/>
                </a:solidFill>
                <a:latin typeface="Tahoma" panose="020B0604030504040204" pitchFamily="34" charset="0"/>
                <a:cs typeface="Tahoma" panose="020B0604030504040204" pitchFamily="34" charset="0"/>
              </a:rPr>
              <a:t>Ngaka</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Modiri</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Molema</a:t>
            </a:r>
            <a:r>
              <a:rPr lang="en-GB" altLang="en-US" b="1" dirty="0" smtClean="0">
                <a:solidFill>
                  <a:srgbClr val="000000"/>
                </a:solidFill>
                <a:latin typeface="Tahoma" panose="020B0604030504040204" pitchFamily="34" charset="0"/>
                <a:cs typeface="Tahoma" panose="020B0604030504040204" pitchFamily="34" charset="0"/>
              </a:rPr>
              <a:t> DM, </a:t>
            </a:r>
            <a:r>
              <a:rPr lang="en-GB" altLang="en-US" b="1" dirty="0" err="1" smtClean="0">
                <a:solidFill>
                  <a:srgbClr val="000000"/>
                </a:solidFill>
                <a:latin typeface="Tahoma" panose="020B0604030504040204" pitchFamily="34" charset="0"/>
                <a:cs typeface="Tahoma" panose="020B0604030504040204" pitchFamily="34" charset="0"/>
              </a:rPr>
              <a:t>Mahikeng</a:t>
            </a:r>
            <a:r>
              <a:rPr lang="en-GB" altLang="en-US" b="1" dirty="0" smtClean="0">
                <a:solidFill>
                  <a:srgbClr val="000000"/>
                </a:solidFill>
                <a:latin typeface="Tahoma" panose="020B0604030504040204" pitchFamily="34" charset="0"/>
                <a:cs typeface="Tahoma" panose="020B0604030504040204" pitchFamily="34" charset="0"/>
              </a:rPr>
              <a:t> LM, </a:t>
            </a:r>
            <a:r>
              <a:rPr lang="en-GB" altLang="en-US" b="1" dirty="0" err="1" smtClean="0">
                <a:solidFill>
                  <a:srgbClr val="000000"/>
                </a:solidFill>
                <a:latin typeface="Tahoma" panose="020B0604030504040204" pitchFamily="34" charset="0"/>
                <a:cs typeface="Tahoma" panose="020B0604030504040204" pitchFamily="34" charset="0"/>
              </a:rPr>
              <a:t>Ramotshere</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Moiloa</a:t>
            </a:r>
            <a:r>
              <a:rPr lang="en-GB" altLang="en-US" b="1" dirty="0" smtClean="0">
                <a:solidFill>
                  <a:srgbClr val="000000"/>
                </a:solidFill>
                <a:latin typeface="Tahoma" panose="020B0604030504040204" pitchFamily="34" charset="0"/>
                <a:cs typeface="Tahoma" panose="020B0604030504040204" pitchFamily="34" charset="0"/>
              </a:rPr>
              <a:t> LM, </a:t>
            </a:r>
            <a:r>
              <a:rPr lang="en-GB" altLang="en-US" b="1" dirty="0" err="1" smtClean="0">
                <a:solidFill>
                  <a:srgbClr val="000000"/>
                </a:solidFill>
                <a:latin typeface="Tahoma" panose="020B0604030504040204" pitchFamily="34" charset="0"/>
                <a:cs typeface="Tahoma" panose="020B0604030504040204" pitchFamily="34" charset="0"/>
              </a:rPr>
              <a:t>Lekwa</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Teemane</a:t>
            </a:r>
            <a:r>
              <a:rPr lang="en-GB" altLang="en-US" b="1" dirty="0" smtClean="0">
                <a:solidFill>
                  <a:srgbClr val="000000"/>
                </a:solidFill>
                <a:latin typeface="Tahoma" panose="020B0604030504040204" pitchFamily="34" charset="0"/>
                <a:cs typeface="Tahoma" panose="020B0604030504040204" pitchFamily="34" charset="0"/>
              </a:rPr>
              <a:t> LM, Naledi LM and </a:t>
            </a:r>
            <a:r>
              <a:rPr lang="en-GB" altLang="en-US" b="1" dirty="0" err="1" smtClean="0">
                <a:solidFill>
                  <a:srgbClr val="000000"/>
                </a:solidFill>
                <a:latin typeface="Tahoma" panose="020B0604030504040204" pitchFamily="34" charset="0"/>
                <a:cs typeface="Tahoma" panose="020B0604030504040204" pitchFamily="34" charset="0"/>
              </a:rPr>
              <a:t>Kgetleng</a:t>
            </a:r>
            <a:r>
              <a:rPr lang="en-GB" altLang="en-US" b="1" dirty="0" smtClean="0">
                <a:solidFill>
                  <a:srgbClr val="000000"/>
                </a:solidFill>
                <a:latin typeface="Tahoma" panose="020B0604030504040204" pitchFamily="34" charset="0"/>
                <a:cs typeface="Tahoma" panose="020B0604030504040204" pitchFamily="34" charset="0"/>
              </a:rPr>
              <a:t> </a:t>
            </a:r>
            <a:r>
              <a:rPr lang="en-GB" altLang="en-US" b="1" dirty="0" err="1" smtClean="0">
                <a:solidFill>
                  <a:srgbClr val="000000"/>
                </a:solidFill>
                <a:latin typeface="Tahoma" panose="020B0604030504040204" pitchFamily="34" charset="0"/>
                <a:cs typeface="Tahoma" panose="020B0604030504040204" pitchFamily="34" charset="0"/>
              </a:rPr>
              <a:t>Rivier</a:t>
            </a:r>
            <a:r>
              <a:rPr lang="en-GB" altLang="en-US" b="1" dirty="0" smtClean="0">
                <a:solidFill>
                  <a:srgbClr val="000000"/>
                </a:solidFill>
                <a:latin typeface="Tahoma" panose="020B0604030504040204" pitchFamily="34" charset="0"/>
                <a:cs typeface="Tahoma" panose="020B0604030504040204" pitchFamily="34" charset="0"/>
              </a:rPr>
              <a:t> LM). </a:t>
            </a:r>
            <a:r>
              <a:rPr lang="en-GB" altLang="en-US" dirty="0" smtClean="0">
                <a:solidFill>
                  <a:srgbClr val="000000"/>
                </a:solidFill>
                <a:latin typeface="Tahoma" panose="020B0604030504040204" pitchFamily="34" charset="0"/>
                <a:cs typeface="Tahoma" panose="020B0604030504040204" pitchFamily="34" charset="0"/>
              </a:rPr>
              <a:t>However of the above mentioned municipalities, only </a:t>
            </a:r>
            <a:r>
              <a:rPr lang="en-GB" altLang="en-US" b="1" dirty="0" err="1" smtClean="0">
                <a:solidFill>
                  <a:srgbClr val="000000"/>
                </a:solidFill>
                <a:latin typeface="Tahoma" panose="020B0604030504040204" pitchFamily="34" charset="0"/>
                <a:cs typeface="Tahoma" panose="020B0604030504040204" pitchFamily="34" charset="0"/>
              </a:rPr>
              <a:t>Madibeng</a:t>
            </a:r>
            <a:r>
              <a:rPr lang="en-GB" altLang="en-US" b="1" dirty="0" smtClean="0">
                <a:solidFill>
                  <a:srgbClr val="000000"/>
                </a:solidFill>
                <a:latin typeface="Tahoma" panose="020B0604030504040204" pitchFamily="34" charset="0"/>
                <a:cs typeface="Tahoma" panose="020B0604030504040204" pitchFamily="34" charset="0"/>
              </a:rPr>
              <a:t> LM </a:t>
            </a:r>
            <a:r>
              <a:rPr lang="en-GB" altLang="en-US" dirty="0" smtClean="0">
                <a:solidFill>
                  <a:srgbClr val="000000"/>
                </a:solidFill>
                <a:latin typeface="Tahoma" panose="020B0604030504040204" pitchFamily="34" charset="0"/>
                <a:cs typeface="Tahoma" panose="020B0604030504040204" pitchFamily="34" charset="0"/>
              </a:rPr>
              <a:t>Disciplinary Board is functional. The department will provide further support to ensure functionality of the other disciplinary boards.</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algn="just">
              <a:defRPr/>
            </a:pPr>
            <a:r>
              <a:rPr lang="en-GB" altLang="en-US" dirty="0" smtClean="0">
                <a:solidFill>
                  <a:srgbClr val="000000"/>
                </a:solidFill>
                <a:latin typeface="Tahoma" panose="020B0604030504040204" pitchFamily="34" charset="0"/>
                <a:cs typeface="Tahoma" panose="020B0604030504040204" pitchFamily="34" charset="0"/>
              </a:rPr>
              <a:t>It remains a great concern that UIF&amp;W expenditure is not addresses as per the requirement of MFMA section 32 by municipalities. This is because the administration in municipalities do not support MPACS in terms of proper staffing and provision of tools of trade. MPACs have limited person power to investigate UIF&amp;W expenditure.</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algn="just">
              <a:lnSpc>
                <a:spcPct val="150000"/>
              </a:lnSpc>
              <a:defRPr/>
            </a:pPr>
            <a:endParaRPr lang="en-ZA" altLang="en-US" sz="1000"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F161FF89-FE6C-4D0E-9247-B1010E296281}" type="slidenum">
              <a:rPr lang="en-US" altLang="en-US" b="1">
                <a:solidFill>
                  <a:srgbClr val="000000"/>
                </a:solidFill>
              </a:rPr>
              <a:pPr/>
              <a:t>18</a:t>
            </a:fld>
            <a:endParaRPr lang="en-US" altLang="en-US" b="1">
              <a:solidFill>
                <a:srgbClr val="000000"/>
              </a:solidFill>
            </a:endParaRPr>
          </a:p>
        </p:txBody>
      </p:sp>
      <p:sp>
        <p:nvSpPr>
          <p:cNvPr id="33795"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defRPr/>
            </a:pPr>
            <a:r>
              <a:rPr lang="en-GB" altLang="en-US" sz="2000" b="1" dirty="0">
                <a:solidFill>
                  <a:srgbClr val="00000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GOVERNANCE AND ADMINISTRATION</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33798"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38919" name="Rectangle 4"/>
          <p:cNvSpPr>
            <a:spLocks noChangeArrowheads="1"/>
          </p:cNvSpPr>
          <p:nvPr/>
        </p:nvSpPr>
        <p:spPr bwMode="auto">
          <a:xfrm>
            <a:off x="0" y="709613"/>
            <a:ext cx="9144000" cy="6148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The department conducted one on one engagements with MPACs to assist with the preparations of Oversight reports. 17 out of 22 municipalities complied with the tabling of the 2017/18 Oversight reports in line with section 132 of the MFMA, which then left 5 municipalities lacking behind to table the reports. Four had a backlog of over 10 financial years, and 1 municipality outstanding with 2 financial years. (</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To date, 2 municipalities have addressed the backlog of outstanding reports, i.e. </a:t>
            </a:r>
            <a:r>
              <a:rPr lang="en-GB" altLang="en-US" dirty="0" err="1" smtClean="0">
                <a:solidFill>
                  <a:srgbClr val="000000"/>
                </a:solidFill>
                <a:latin typeface="Tahoma" panose="020B0604030504040204" pitchFamily="34" charset="0"/>
                <a:cs typeface="Tahoma" panose="020B0604030504040204" pitchFamily="34" charset="0"/>
              </a:rPr>
              <a:t>Tswaing</a:t>
            </a:r>
            <a:r>
              <a:rPr lang="en-GB" altLang="en-US" dirty="0" smtClean="0">
                <a:solidFill>
                  <a:srgbClr val="000000"/>
                </a:solidFill>
                <a:latin typeface="Tahoma" panose="020B0604030504040204" pitchFamily="34" charset="0"/>
                <a:cs typeface="Tahoma" panose="020B0604030504040204" pitchFamily="34" charset="0"/>
              </a:rPr>
              <a:t> LM and </a:t>
            </a:r>
            <a:r>
              <a:rPr lang="en-GB" altLang="en-US" dirty="0" err="1" smtClean="0">
                <a:solidFill>
                  <a:srgbClr val="000000"/>
                </a:solidFill>
                <a:latin typeface="Tahoma" panose="020B0604030504040204" pitchFamily="34" charset="0"/>
                <a:cs typeface="Tahoma" panose="020B0604030504040204" pitchFamily="34" charset="0"/>
              </a:rPr>
              <a:t>Kgetleng</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Rivier</a:t>
            </a:r>
            <a:r>
              <a:rPr lang="en-GB" altLang="en-US" dirty="0" smtClean="0">
                <a:solidFill>
                  <a:srgbClr val="000000"/>
                </a:solidFill>
                <a:latin typeface="Tahoma" panose="020B0604030504040204" pitchFamily="34" charset="0"/>
                <a:cs typeface="Tahoma" panose="020B0604030504040204" pitchFamily="34" charset="0"/>
              </a:rPr>
              <a:t> addressed the backlog of oversight Reports on the Annual Reports for the past ten years (from 2008/09 to date). </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In attending to the 2018/19 Oversight report process, the department has planned with MPACs and to that effect a dummy oversight report framework has been developed, discussed and finalized with MPAC support staff. This will assist municipalities to comply with legislation when compiling oversight reports from 2018/19 financial year.</a:t>
            </a: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Assisted municipalities with the review Organisational structures; The department conducted assessment of the state of the organizational structures in 11 municipalities </a:t>
            </a:r>
            <a:r>
              <a:rPr lang="en-GB" altLang="en-US" dirty="0" err="1" smtClean="0">
                <a:solidFill>
                  <a:srgbClr val="000000"/>
                </a:solidFill>
                <a:latin typeface="Tahoma" panose="020B0604030504040204" pitchFamily="34" charset="0"/>
                <a:cs typeface="Tahoma" panose="020B0604030504040204" pitchFamily="34" charset="0"/>
              </a:rPr>
              <a:t>Lekwa-Teemane</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GreaterTaung</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Kgetleng</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Rivier</a:t>
            </a:r>
            <a:r>
              <a:rPr lang="en-GB" altLang="en-US" dirty="0" smtClean="0">
                <a:solidFill>
                  <a:srgbClr val="000000"/>
                </a:solidFill>
                <a:latin typeface="Tahoma" panose="020B0604030504040204" pitchFamily="34" charset="0"/>
                <a:cs typeface="Tahoma" panose="020B0604030504040204" pitchFamily="34" charset="0"/>
              </a:rPr>
              <a:t>, Naledi, </a:t>
            </a:r>
            <a:r>
              <a:rPr lang="en-GB" altLang="en-US" dirty="0" err="1" smtClean="0">
                <a:solidFill>
                  <a:srgbClr val="000000"/>
                </a:solidFill>
                <a:latin typeface="Tahoma" panose="020B0604030504040204" pitchFamily="34" charset="0"/>
                <a:cs typeface="Tahoma" panose="020B0604030504040204" pitchFamily="34" charset="0"/>
              </a:rPr>
              <a:t>Mamusa</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Kagisano</a:t>
            </a:r>
            <a:r>
              <a:rPr lang="en-GB" altLang="en-US" dirty="0" smtClean="0">
                <a:solidFill>
                  <a:srgbClr val="000000"/>
                </a:solidFill>
                <a:latin typeface="Tahoma" panose="020B0604030504040204" pitchFamily="34" charset="0"/>
                <a:cs typeface="Tahoma" panose="020B0604030504040204" pitchFamily="34" charset="0"/>
              </a:rPr>
              <a:t>-Molopo, </a:t>
            </a:r>
            <a:r>
              <a:rPr lang="en-GB" altLang="en-US" dirty="0" err="1" smtClean="0">
                <a:solidFill>
                  <a:srgbClr val="000000"/>
                </a:solidFill>
                <a:latin typeface="Tahoma" panose="020B0604030504040204" pitchFamily="34" charset="0"/>
                <a:cs typeface="Tahoma" panose="020B0604030504040204" pitchFamily="34" charset="0"/>
              </a:rPr>
              <a:t>NgakaModiri</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Molema</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Ramotshere</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Moiloa</a:t>
            </a:r>
            <a:r>
              <a:rPr lang="en-GB" altLang="en-US" dirty="0" smtClean="0">
                <a:solidFill>
                  <a:srgbClr val="000000"/>
                </a:solidFill>
                <a:latin typeface="Tahoma" panose="020B0604030504040204" pitchFamily="34" charset="0"/>
                <a:cs typeface="Tahoma" panose="020B0604030504040204" pitchFamily="34" charset="0"/>
              </a:rPr>
              <a:t> and Mafikeng, </a:t>
            </a:r>
            <a:r>
              <a:rPr lang="en-GB" altLang="en-US" dirty="0" err="1" smtClean="0">
                <a:solidFill>
                  <a:srgbClr val="000000"/>
                </a:solidFill>
                <a:latin typeface="Tahoma" panose="020B0604030504040204" pitchFamily="34" charset="0"/>
                <a:cs typeface="Tahoma" panose="020B0604030504040204" pitchFamily="34" charset="0"/>
              </a:rPr>
              <a:t>Ditsobotla</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Tswaing</a:t>
            </a:r>
            <a:r>
              <a:rPr lang="en-GB" altLang="en-US" dirty="0" smtClean="0">
                <a:solidFill>
                  <a:srgbClr val="000000"/>
                </a:solidFill>
                <a:latin typeface="Tahoma" panose="020B0604030504040204" pitchFamily="34" charset="0"/>
                <a:cs typeface="Tahoma" panose="020B0604030504040204" pitchFamily="34" charset="0"/>
              </a:rPr>
              <a:t>.</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algn="just">
              <a:lnSpc>
                <a:spcPct val="150000"/>
              </a:lnSpc>
              <a:defRPr/>
            </a:pPr>
            <a:endParaRPr lang="en-ZA" altLang="en-US" sz="1000"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842D4507-80FE-4563-B02F-7662F89539F1}" type="slidenum">
              <a:rPr lang="en-US" altLang="en-US" b="1">
                <a:solidFill>
                  <a:srgbClr val="000000"/>
                </a:solidFill>
              </a:rPr>
              <a:pPr/>
              <a:t>19</a:t>
            </a:fld>
            <a:endParaRPr lang="en-US" altLang="en-US" b="1">
              <a:solidFill>
                <a:srgbClr val="000000"/>
              </a:solidFill>
            </a:endParaRPr>
          </a:p>
        </p:txBody>
      </p:sp>
      <p:sp>
        <p:nvSpPr>
          <p:cNvPr id="35843"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just">
              <a:defRPr/>
            </a:pPr>
            <a:r>
              <a:rPr lang="en-GB" altLang="en-US" sz="2400" b="1" dirty="0">
                <a:solidFill>
                  <a:srgbClr val="000000"/>
                </a:solidFill>
                <a:latin typeface="Tahoma" panose="020B0604030504040204" pitchFamily="34" charset="0"/>
                <a:cs typeface="Tahoma" panose="020B0604030504040204" pitchFamily="34" charset="0"/>
              </a:rPr>
              <a:t>SERVICE DELIVERY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35846"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45063" name="Rectangle 4"/>
          <p:cNvSpPr>
            <a:spLocks noChangeArrowheads="1"/>
          </p:cNvSpPr>
          <p:nvPr/>
        </p:nvSpPr>
        <p:spPr bwMode="auto">
          <a:xfrm>
            <a:off x="-142908" y="714356"/>
            <a:ext cx="9144000" cy="59340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GB" altLang="en-US" b="1" dirty="0" smtClean="0">
                <a:solidFill>
                  <a:srgbClr val="000000"/>
                </a:solidFill>
                <a:latin typeface="Tahoma" panose="020B0604030504040204" pitchFamily="34" charset="0"/>
                <a:cs typeface="Tahoma" panose="020B0604030504040204" pitchFamily="34" charset="0"/>
              </a:rPr>
              <a:t> </a:t>
            </a:r>
          </a:p>
          <a:p>
            <a:pPr marL="285750" indent="-285750" algn="just">
              <a:buFont typeface="Arial" panose="020B0604020202020204" pitchFamily="34" charset="0"/>
              <a:buChar char="•"/>
              <a:defRPr/>
            </a:pPr>
            <a:r>
              <a:rPr lang="en-GB" altLang="en-US" dirty="0" err="1" smtClean="0">
                <a:solidFill>
                  <a:srgbClr val="000000"/>
                </a:solidFill>
                <a:latin typeface="Tahoma" panose="020B0604030504040204" pitchFamily="34" charset="0"/>
                <a:cs typeface="Tahoma" panose="020B0604030504040204" pitchFamily="34" charset="0"/>
              </a:rPr>
              <a:t>Ngaka</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Modiri</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Molema</a:t>
            </a:r>
            <a:r>
              <a:rPr lang="en-GB" altLang="en-US" dirty="0" smtClean="0">
                <a:solidFill>
                  <a:srgbClr val="000000"/>
                </a:solidFill>
                <a:latin typeface="Tahoma" panose="020B0604030504040204" pitchFamily="34" charset="0"/>
                <a:cs typeface="Tahoma" panose="020B0604030504040204" pitchFamily="34" charset="0"/>
              </a:rPr>
              <a:t> DM and all its local municipalities have signed the SLAs ending in June 2020. The district is currently preparing for the new SLA with </a:t>
            </a:r>
            <a:r>
              <a:rPr lang="en-GB" altLang="en-US" dirty="0" err="1" smtClean="0">
                <a:solidFill>
                  <a:srgbClr val="000000"/>
                </a:solidFill>
                <a:latin typeface="Tahoma" panose="020B0604030504040204" pitchFamily="34" charset="0"/>
                <a:cs typeface="Tahoma" panose="020B0604030504040204" pitchFamily="34" charset="0"/>
              </a:rPr>
              <a:t>Ramotshere</a:t>
            </a:r>
            <a:r>
              <a:rPr lang="en-GB" altLang="en-US" dirty="0" smtClean="0">
                <a:solidFill>
                  <a:srgbClr val="000000"/>
                </a:solidFill>
                <a:latin typeface="Tahoma" panose="020B0604030504040204" pitchFamily="34" charset="0"/>
                <a:cs typeface="Tahoma" panose="020B0604030504040204" pitchFamily="34" charset="0"/>
              </a:rPr>
              <a:t> LM. In Dr RSM District, Naledi and </a:t>
            </a:r>
            <a:r>
              <a:rPr lang="en-GB" altLang="en-US" dirty="0" err="1" smtClean="0">
                <a:solidFill>
                  <a:srgbClr val="000000"/>
                </a:solidFill>
                <a:latin typeface="Tahoma" panose="020B0604030504040204" pitchFamily="34" charset="0"/>
                <a:cs typeface="Tahoma" panose="020B0604030504040204" pitchFamily="34" charset="0"/>
              </a:rPr>
              <a:t>Mamusa</a:t>
            </a:r>
            <a:r>
              <a:rPr lang="en-GB" altLang="en-US" dirty="0" smtClean="0">
                <a:solidFill>
                  <a:srgbClr val="000000"/>
                </a:solidFill>
                <a:latin typeface="Tahoma" panose="020B0604030504040204" pitchFamily="34" charset="0"/>
                <a:cs typeface="Tahoma" panose="020B0604030504040204" pitchFamily="34" charset="0"/>
              </a:rPr>
              <a:t> SLAs are still outstanding, only </a:t>
            </a:r>
            <a:r>
              <a:rPr lang="en-GB" altLang="en-US" dirty="0" err="1" smtClean="0">
                <a:solidFill>
                  <a:srgbClr val="000000"/>
                </a:solidFill>
                <a:latin typeface="Tahoma" panose="020B0604030504040204" pitchFamily="34" charset="0"/>
                <a:cs typeface="Tahoma" panose="020B0604030504040204" pitchFamily="34" charset="0"/>
              </a:rPr>
              <a:t>Kagisano</a:t>
            </a:r>
            <a:r>
              <a:rPr lang="en-GB" altLang="en-US" dirty="0" smtClean="0">
                <a:solidFill>
                  <a:srgbClr val="000000"/>
                </a:solidFill>
                <a:latin typeface="Tahoma" panose="020B0604030504040204" pitchFamily="34" charset="0"/>
                <a:cs typeface="Tahoma" panose="020B0604030504040204" pitchFamily="34" charset="0"/>
              </a:rPr>
              <a:t> Molopo and </a:t>
            </a:r>
            <a:r>
              <a:rPr lang="en-GB" altLang="en-US" dirty="0" err="1" smtClean="0">
                <a:solidFill>
                  <a:srgbClr val="000000"/>
                </a:solidFill>
                <a:latin typeface="Tahoma" panose="020B0604030504040204" pitchFamily="34" charset="0"/>
                <a:cs typeface="Tahoma" panose="020B0604030504040204" pitchFamily="34" charset="0"/>
              </a:rPr>
              <a:t>Lekwa-Teemane</a:t>
            </a:r>
            <a:r>
              <a:rPr lang="en-GB" altLang="en-US" dirty="0" smtClean="0">
                <a:solidFill>
                  <a:srgbClr val="000000"/>
                </a:solidFill>
                <a:latin typeface="Tahoma" panose="020B0604030504040204" pitchFamily="34" charset="0"/>
                <a:cs typeface="Tahoma" panose="020B0604030504040204" pitchFamily="34" charset="0"/>
              </a:rPr>
              <a:t> signed </a:t>
            </a:r>
            <a:r>
              <a:rPr lang="en-GB" altLang="en-US" dirty="0" err="1" smtClean="0">
                <a:solidFill>
                  <a:srgbClr val="000000"/>
                </a:solidFill>
                <a:latin typeface="Tahoma" panose="020B0604030504040204" pitchFamily="34" charset="0"/>
                <a:cs typeface="Tahoma" panose="020B0604030504040204" pitchFamily="34" charset="0"/>
              </a:rPr>
              <a:t>SLA´s.Greater</a:t>
            </a:r>
            <a:r>
              <a:rPr lang="en-GB" altLang="en-US" dirty="0" smtClean="0">
                <a:solidFill>
                  <a:srgbClr val="000000"/>
                </a:solidFill>
                <a:latin typeface="Tahoma" panose="020B0604030504040204" pitchFamily="34" charset="0"/>
                <a:cs typeface="Tahoma" panose="020B0604030504040204" pitchFamily="34" charset="0"/>
              </a:rPr>
              <a:t> </a:t>
            </a:r>
            <a:r>
              <a:rPr lang="en-GB" altLang="en-US" dirty="0" err="1" smtClean="0">
                <a:solidFill>
                  <a:srgbClr val="000000"/>
                </a:solidFill>
                <a:latin typeface="Tahoma" panose="020B0604030504040204" pitchFamily="34" charset="0"/>
                <a:cs typeface="Tahoma" panose="020B0604030504040204" pitchFamily="34" charset="0"/>
              </a:rPr>
              <a:t>Taung</a:t>
            </a:r>
            <a:r>
              <a:rPr lang="en-GB" altLang="en-US" dirty="0" smtClean="0">
                <a:solidFill>
                  <a:srgbClr val="000000"/>
                </a:solidFill>
                <a:latin typeface="Tahoma" panose="020B0604030504040204" pitchFamily="34" charset="0"/>
                <a:cs typeface="Tahoma" panose="020B0604030504040204" pitchFamily="34" charset="0"/>
              </a:rPr>
              <a:t> LMs have signed the SLAs and Sedibeng Water. This was important in order to clarify roles and responsibilities between the water services authorities (WSA) and Water Services Provider (WSP).</a:t>
            </a:r>
          </a:p>
          <a:p>
            <a:pPr algn="just">
              <a:defRPr/>
            </a:pPr>
            <a:r>
              <a:rPr lang="en-GB" altLang="en-US" dirty="0" smtClean="0">
                <a:solidFill>
                  <a:srgbClr val="000000"/>
                </a:solidFill>
                <a:latin typeface="Tahoma" panose="020B0604030504040204" pitchFamily="34" charset="0"/>
                <a:cs typeface="Tahoma" panose="020B0604030504040204" pitchFamily="34" charset="0"/>
              </a:rPr>
              <a:t> </a:t>
            </a:r>
          </a:p>
          <a:p>
            <a:pPr algn="just">
              <a:defRPr/>
            </a:pPr>
            <a:r>
              <a:rPr lang="en-GB" altLang="en-US" dirty="0" smtClean="0">
                <a:solidFill>
                  <a:srgbClr val="000000"/>
                </a:solidFill>
                <a:latin typeface="Tahoma" panose="020B0604030504040204" pitchFamily="34" charset="0"/>
                <a:cs typeface="Tahoma" panose="020B0604030504040204" pitchFamily="34" charset="0"/>
              </a:rPr>
              <a:t>The following Table lists the number of Water Tanks monitored as delivered to municipalities in the Province. The initial MOA between COGTA and service provider (Sedibeng &amp; </a:t>
            </a:r>
            <a:r>
              <a:rPr lang="en-GB" altLang="en-US" dirty="0" err="1" smtClean="0">
                <a:solidFill>
                  <a:srgbClr val="000000"/>
                </a:solidFill>
                <a:latin typeface="Tahoma" panose="020B0604030504040204" pitchFamily="34" charset="0"/>
                <a:cs typeface="Tahoma" panose="020B0604030504040204" pitchFamily="34" charset="0"/>
              </a:rPr>
              <a:t>Magalies</a:t>
            </a:r>
            <a:r>
              <a:rPr lang="en-GB" altLang="en-US" dirty="0" smtClean="0">
                <a:solidFill>
                  <a:srgbClr val="000000"/>
                </a:solidFill>
                <a:latin typeface="Tahoma" panose="020B0604030504040204" pitchFamily="34" charset="0"/>
                <a:cs typeface="Tahoma" panose="020B0604030504040204" pitchFamily="34" charset="0"/>
              </a:rPr>
              <a:t> Water Board) was only 3 months though extended to August 2020:</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p:txBody>
      </p:sp>
      <p:pic>
        <p:nvPicPr>
          <p:cNvPr id="35848" name="Picture 8"/>
          <p:cNvPicPr>
            <a:picLocks noChangeAspect="1" noChangeArrowheads="1"/>
          </p:cNvPicPr>
          <p:nvPr/>
        </p:nvPicPr>
        <p:blipFill>
          <a:blip r:embed="rId3"/>
          <a:srcRect/>
          <a:stretch>
            <a:fillRect/>
          </a:stretch>
        </p:blipFill>
        <p:spPr bwMode="auto">
          <a:xfrm>
            <a:off x="642910" y="4077072"/>
            <a:ext cx="7929618" cy="2709514"/>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94DAB6CB-5414-4230-9A35-70CD755D03D4}" type="slidenum">
              <a:rPr lang="en-US" altLang="en-US" b="1">
                <a:solidFill>
                  <a:srgbClr val="000000"/>
                </a:solidFill>
              </a:rPr>
              <a:pPr/>
              <a:t>2</a:t>
            </a:fld>
            <a:endParaRPr lang="en-US" altLang="en-US" b="1">
              <a:solidFill>
                <a:srgbClr val="000000"/>
              </a:solidFill>
            </a:endParaRPr>
          </a:p>
        </p:txBody>
      </p:sp>
      <p:sp>
        <p:nvSpPr>
          <p:cNvPr id="5123"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827088" y="214313"/>
            <a:ext cx="7226300" cy="625475"/>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r>
              <a:rPr lang="en-ZA" sz="3200" b="1" kern="0" dirty="0">
                <a:solidFill>
                  <a:prstClr val="black"/>
                </a:solidFill>
                <a:latin typeface="Arial" panose="020B0604020202020204" pitchFamily="34" charset="0"/>
                <a:cs typeface="Arial" panose="020B0604020202020204" pitchFamily="34" charset="0"/>
              </a:rPr>
              <a:t> </a:t>
            </a:r>
            <a:r>
              <a:rPr lang="en-ZA" sz="3200" b="1" dirty="0">
                <a:solidFill>
                  <a:prstClr val="white"/>
                </a:solidFill>
                <a:latin typeface="Arial" panose="020B0604020202020204" pitchFamily="34" charset="0"/>
                <a:cs typeface="Arial" panose="020B0604020202020204" pitchFamily="34" charset="0"/>
              </a:rPr>
              <a:t> </a:t>
            </a:r>
          </a:p>
          <a:p>
            <a:pPr algn="ctr" defTabSz="514350">
              <a:defRPr/>
            </a:pPr>
            <a:r>
              <a:rPr lang="en-US" sz="3200" b="1" kern="0" dirty="0">
                <a:solidFill>
                  <a:schemeClr val="bg1"/>
                </a:solidFill>
                <a:latin typeface="Tahoma" panose="020B0604030504040204" pitchFamily="34" charset="0"/>
                <a:ea typeface="Tahoma" panose="020B0604030504040204" pitchFamily="34" charset="0"/>
                <a:cs typeface="Tahoma" panose="020B0604030504040204" pitchFamily="34" charset="0"/>
              </a:rPr>
              <a:t>PRESENTATION OUTLINE </a:t>
            </a:r>
          </a:p>
          <a:p>
            <a:pPr algn="ctr" defTabSz="514350">
              <a:defRPr/>
            </a:pPr>
            <a:endParaRPr lang="en-ZA" sz="2400" b="1" kern="0" dirty="0">
              <a:solidFill>
                <a:prstClr val="black"/>
              </a:solidFill>
              <a:cs typeface="Arial" panose="020B0604020202020204" pitchFamily="34" charset="0"/>
            </a:endParaRPr>
          </a:p>
        </p:txBody>
      </p:sp>
      <p:sp>
        <p:nvSpPr>
          <p:cNvPr id="5126" name="Rectangle 2"/>
          <p:cNvSpPr>
            <a:spLocks noChangeArrowheads="1"/>
          </p:cNvSpPr>
          <p:nvPr/>
        </p:nvSpPr>
        <p:spPr bwMode="auto">
          <a:xfrm>
            <a:off x="388938" y="1341438"/>
            <a:ext cx="8359775" cy="4092575"/>
          </a:xfrm>
          <a:prstGeom prst="rect">
            <a:avLst/>
          </a:prstGeom>
          <a:noFill/>
          <a:ln w="9525">
            <a:noFill/>
            <a:miter lim="800000"/>
            <a:headEnd/>
            <a:tailEnd/>
          </a:ln>
        </p:spPr>
        <p:txBody>
          <a:bodyPr/>
          <a:lstStyle/>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PURPOSE</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BACKGROUND </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PROBLEM STATEMENT</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OBSERVATIONS AND CONCLUSION</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SUPPORT PROVIDED TO MUNICIPALITIES</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IMPLEMENTATION OF THE DISTRICT DEVELOPMEMT MODEL</a:t>
            </a:r>
          </a:p>
          <a:p>
            <a:pPr marL="457200" indent="-457200" algn="just">
              <a:lnSpc>
                <a:spcPct val="150000"/>
              </a:lnSpc>
              <a:buFontTx/>
              <a:buAutoNum type="arabicPeriod"/>
            </a:pPr>
            <a:r>
              <a:rPr lang="en-ZA" altLang="en-US" sz="2000" b="1">
                <a:solidFill>
                  <a:srgbClr val="000000"/>
                </a:solidFill>
                <a:latin typeface="Tahoma" pitchFamily="34" charset="0"/>
                <a:cs typeface="Tahoma" pitchFamily="34" charset="0"/>
              </a:rPr>
              <a:t>RECOMMENDATIONS</a:t>
            </a: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AA62DD70-E609-4964-A2C5-03D672251C05}" type="slidenum">
              <a:rPr lang="en-US" altLang="en-US" b="1">
                <a:solidFill>
                  <a:srgbClr val="000000"/>
                </a:solidFill>
              </a:rPr>
              <a:pPr/>
              <a:t>20</a:t>
            </a:fld>
            <a:endParaRPr lang="en-US" altLang="en-US" b="1">
              <a:solidFill>
                <a:srgbClr val="000000"/>
              </a:solidFill>
            </a:endParaRPr>
          </a:p>
        </p:txBody>
      </p:sp>
      <p:sp>
        <p:nvSpPr>
          <p:cNvPr id="37891"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just">
              <a:defRPr/>
            </a:pPr>
            <a:r>
              <a:rPr lang="en-GB" altLang="en-US" sz="2400" b="1" dirty="0">
                <a:solidFill>
                  <a:srgbClr val="000000"/>
                </a:solidFill>
                <a:latin typeface="Tahoma" panose="020B0604030504040204" pitchFamily="34" charset="0"/>
                <a:cs typeface="Tahoma" panose="020B0604030504040204" pitchFamily="34" charset="0"/>
              </a:rPr>
              <a:t>SERVICE DELIVERY </a:t>
            </a:r>
          </a:p>
          <a:p>
            <a:pPr algn="ctr" defTabSz="514350">
              <a:defRPr/>
            </a:pPr>
            <a:endParaRPr lang="en-ZA" sz="2400" b="1" kern="0" dirty="0">
              <a:solidFill>
                <a:prstClr val="black"/>
              </a:solidFill>
              <a:cs typeface="Arial" panose="020B0604020202020204" pitchFamily="34" charset="0"/>
            </a:endParaRPr>
          </a:p>
        </p:txBody>
      </p:sp>
      <p:sp>
        <p:nvSpPr>
          <p:cNvPr id="37894"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37895" name="Rectangle 4"/>
          <p:cNvSpPr>
            <a:spLocks noChangeArrowheads="1"/>
          </p:cNvSpPr>
          <p:nvPr/>
        </p:nvSpPr>
        <p:spPr bwMode="auto">
          <a:xfrm>
            <a:off x="0" y="709613"/>
            <a:ext cx="9144000" cy="6148387"/>
          </a:xfrm>
          <a:prstGeom prst="rect">
            <a:avLst/>
          </a:prstGeom>
          <a:solidFill>
            <a:schemeClr val="bg1"/>
          </a:solidFill>
          <a:ln w="9525">
            <a:noFill/>
            <a:miter lim="800000"/>
            <a:headEnd/>
            <a:tailEnd/>
          </a:ln>
        </p:spPr>
        <p:txBody>
          <a:bodyPr/>
          <a:lstStyle/>
          <a:p>
            <a:pPr algn="just"/>
            <a:r>
              <a:rPr lang="en-GB" altLang="en-US" b="1">
                <a:solidFill>
                  <a:srgbClr val="000000"/>
                </a:solidFill>
                <a:latin typeface="Tahoma" pitchFamily="34" charset="0"/>
                <a:cs typeface="Tahoma" pitchFamily="34" charset="0"/>
              </a:rPr>
              <a:t>Support Provided in funding water and sanitation projects through Provincial Infrastructure Grant: 2019/20 and 2020/21 FY</a:t>
            </a:r>
          </a:p>
        </p:txBody>
      </p:sp>
      <p:graphicFrame>
        <p:nvGraphicFramePr>
          <p:cNvPr id="2" name="Table 1"/>
          <p:cNvGraphicFramePr>
            <a:graphicFrameLocks noGrp="1"/>
          </p:cNvGraphicFramePr>
          <p:nvPr/>
        </p:nvGraphicFramePr>
        <p:xfrm>
          <a:off x="0" y="1412875"/>
          <a:ext cx="8969376" cy="5678490"/>
        </p:xfrm>
        <a:graphic>
          <a:graphicData uri="http://schemas.openxmlformats.org/drawingml/2006/table">
            <a:tbl>
              <a:tblPr firstRow="1" firstCol="1" bandRow="1"/>
              <a:tblGrid>
                <a:gridCol w="1619593">
                  <a:extLst>
                    <a:ext uri="{9D8B030D-6E8A-4147-A177-3AD203B41FA5}">
                      <a16:colId xmlns:a16="http://schemas.microsoft.com/office/drawing/2014/main" val="20000"/>
                    </a:ext>
                  </a:extLst>
                </a:gridCol>
                <a:gridCol w="3816241">
                  <a:extLst>
                    <a:ext uri="{9D8B030D-6E8A-4147-A177-3AD203B41FA5}">
                      <a16:colId xmlns:a16="http://schemas.microsoft.com/office/drawing/2014/main" val="20001"/>
                    </a:ext>
                  </a:extLst>
                </a:gridCol>
                <a:gridCol w="1194223">
                  <a:extLst>
                    <a:ext uri="{9D8B030D-6E8A-4147-A177-3AD203B41FA5}">
                      <a16:colId xmlns:a16="http://schemas.microsoft.com/office/drawing/2014/main" val="20002"/>
                    </a:ext>
                  </a:extLst>
                </a:gridCol>
                <a:gridCol w="2339319">
                  <a:extLst>
                    <a:ext uri="{9D8B030D-6E8A-4147-A177-3AD203B41FA5}">
                      <a16:colId xmlns:a16="http://schemas.microsoft.com/office/drawing/2014/main" val="20003"/>
                    </a:ext>
                  </a:extLst>
                </a:gridCol>
              </a:tblGrid>
              <a:tr h="297192">
                <a:tc>
                  <a:txBody>
                    <a:bodyPr/>
                    <a:lstStyle/>
                    <a:p>
                      <a:pPr algn="just">
                        <a:lnSpc>
                          <a:spcPct val="150000"/>
                        </a:lnSpc>
                        <a:spcAft>
                          <a:spcPts val="0"/>
                        </a:spcAft>
                      </a:pPr>
                      <a:r>
                        <a:rPr lang="en-ZA" sz="1300" b="1" dirty="0">
                          <a:effectLst/>
                          <a:latin typeface="Tahoma" panose="020B0604030504040204" pitchFamily="34" charset="0"/>
                          <a:ea typeface="Tahoma" panose="020B0604030504040204" pitchFamily="34" charset="0"/>
                          <a:cs typeface="Tahoma" panose="020B0604030504040204" pitchFamily="34" charset="0"/>
                        </a:rPr>
                        <a:t>MUNICIPALITY</a:t>
                      </a:r>
                      <a:endParaRPr lang="en-ZA" sz="1300" dirty="0">
                        <a:effectLst/>
                        <a:latin typeface="Tahoma" panose="020B0604030504040204" pitchFamily="34" charset="0"/>
                        <a:ea typeface="Tahoma" panose="020B0604030504040204" pitchFamily="34" charset="0"/>
                        <a:cs typeface="Tahoma" panose="020B0604030504040204" pitchFamily="34" charset="0"/>
                      </a:endParaRP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b="1">
                          <a:effectLst/>
                          <a:latin typeface="Tahoma" panose="020B0604030504040204" pitchFamily="34" charset="0"/>
                          <a:ea typeface="Tahoma" panose="020B0604030504040204" pitchFamily="34" charset="0"/>
                          <a:cs typeface="Tahoma" panose="020B0604030504040204" pitchFamily="34" charset="0"/>
                        </a:rPr>
                        <a:t>PROJECT NAME</a:t>
                      </a:r>
                      <a:endParaRPr lang="en-ZA" sz="1300">
                        <a:effectLst/>
                        <a:latin typeface="Tahoma" panose="020B0604030504040204" pitchFamily="34" charset="0"/>
                        <a:ea typeface="Tahoma" panose="020B0604030504040204" pitchFamily="34" charset="0"/>
                        <a:cs typeface="Tahoma" panose="020B0604030504040204" pitchFamily="34" charset="0"/>
                      </a:endParaRP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b="1">
                          <a:effectLst/>
                          <a:latin typeface="Tahoma" panose="020B0604030504040204" pitchFamily="34" charset="0"/>
                          <a:ea typeface="Tahoma" panose="020B0604030504040204" pitchFamily="34" charset="0"/>
                          <a:cs typeface="Tahoma" panose="020B0604030504040204" pitchFamily="34" charset="0"/>
                        </a:rPr>
                        <a:t>AMOUNT</a:t>
                      </a:r>
                      <a:endParaRPr lang="en-ZA" sz="1300">
                        <a:effectLst/>
                        <a:latin typeface="Tahoma" panose="020B0604030504040204" pitchFamily="34" charset="0"/>
                        <a:ea typeface="Tahoma" panose="020B0604030504040204" pitchFamily="34" charset="0"/>
                        <a:cs typeface="Tahoma" panose="020B0604030504040204" pitchFamily="34" charset="0"/>
                      </a:endParaRP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b="1">
                          <a:effectLst/>
                          <a:latin typeface="Tahoma" panose="020B0604030504040204" pitchFamily="34" charset="0"/>
                          <a:ea typeface="Tahoma" panose="020B0604030504040204" pitchFamily="34" charset="0"/>
                          <a:cs typeface="Tahoma" panose="020B0604030504040204" pitchFamily="34" charset="0"/>
                        </a:rPr>
                        <a:t>STATUS</a:t>
                      </a:r>
                      <a:endParaRPr lang="en-ZA" sz="1300">
                        <a:effectLst/>
                        <a:latin typeface="Tahoma" panose="020B0604030504040204" pitchFamily="34" charset="0"/>
                        <a:ea typeface="Tahoma" panose="020B0604030504040204" pitchFamily="34" charset="0"/>
                        <a:cs typeface="Tahoma" panose="020B0604030504040204" pitchFamily="34" charset="0"/>
                      </a:endParaRP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91575">
                <a:tc>
                  <a:txBody>
                    <a:bodyPr/>
                    <a:lstStyle/>
                    <a:p>
                      <a:pPr algn="just">
                        <a:lnSpc>
                          <a:spcPct val="150000"/>
                        </a:lnSpc>
                        <a:spcAft>
                          <a:spcPts val="0"/>
                        </a:spcAft>
                      </a:pP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Mahikeng</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Rooigrond</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Waste Water Treatment Works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67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98 % complete (only construction of Wetland outstanding)</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4383">
                <a:tc>
                  <a:txBody>
                    <a:bodyPr/>
                    <a:lstStyle/>
                    <a:p>
                      <a:pPr algn="just">
                        <a:lnSpc>
                          <a:spcPct val="150000"/>
                        </a:lnSpc>
                        <a:spcAft>
                          <a:spcPts val="0"/>
                        </a:spcAft>
                      </a:pP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Mahikeng</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Mahikeng</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and </a:t>
                      </a: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Mmabatho</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Waste </a:t>
                      </a:r>
                      <a:r>
                        <a:rPr lang="en-ZA" sz="13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Waste</a:t>
                      </a: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Treatment Works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20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Complete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0215">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Maquassi Hills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Decommissioning of septic tanks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R30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Complete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19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Naledi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Naledi Boreholes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R9,3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Complete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8880">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Ramotshere Moiloa</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Dinokana Refurbishment of Boreholes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R8,5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Complete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719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Mahikeng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Rooigrond Water Augmentation</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R17,5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25 %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719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Ditsobotla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Coligny Sewer Reticulation</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23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Adjudication stage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94383">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Mamusa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Refurbishment of SchweizerReneke Water Purification Plant</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R25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88 %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719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Tswaing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Kopela Water Supply</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R19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90 %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0215">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Kgetleng Rivier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Refurbishment of Koster Water Purification Plant</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R28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30 &amp;</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0215">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Ramotshere Moiloa</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Rietpan, Dinokana and Driefontein Water Supply</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R10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50 %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719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JB Marks</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Tshing Bulk Sewer Line</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R17,5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25 %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85472">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Moses Kotane LM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Seolong Water Supply</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R10 m</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Construction at 12 %</a:t>
                      </a:r>
                    </a:p>
                  </a:txBody>
                  <a:tcPr marL="34059" marR="34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887B6919-FCA7-4CA2-A57B-B6DEC12D9E95}" type="slidenum">
              <a:rPr lang="en-US" altLang="en-US" b="1">
                <a:solidFill>
                  <a:srgbClr val="000000"/>
                </a:solidFill>
              </a:rPr>
              <a:pPr/>
              <a:t>21</a:t>
            </a:fld>
            <a:endParaRPr lang="en-US" altLang="en-US" b="1">
              <a:solidFill>
                <a:srgbClr val="000000"/>
              </a:solidFill>
            </a:endParaRPr>
          </a:p>
        </p:txBody>
      </p:sp>
      <p:sp>
        <p:nvSpPr>
          <p:cNvPr id="39939"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just">
              <a:defRPr/>
            </a:pPr>
            <a:r>
              <a:rPr lang="en-GB" altLang="en-US" sz="2400" b="1" dirty="0">
                <a:solidFill>
                  <a:srgbClr val="000000"/>
                </a:solidFill>
                <a:latin typeface="Tahoma" panose="020B0604030504040204" pitchFamily="34" charset="0"/>
                <a:cs typeface="Tahoma" panose="020B0604030504040204" pitchFamily="34" charset="0"/>
              </a:rPr>
              <a:t>SERVICE DELIVERY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39942"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39943" name="Rectangle 4"/>
          <p:cNvSpPr>
            <a:spLocks noChangeArrowheads="1"/>
          </p:cNvSpPr>
          <p:nvPr/>
        </p:nvSpPr>
        <p:spPr bwMode="auto">
          <a:xfrm>
            <a:off x="0" y="739775"/>
            <a:ext cx="9144000" cy="6148388"/>
          </a:xfrm>
          <a:prstGeom prst="rect">
            <a:avLst/>
          </a:prstGeom>
          <a:solidFill>
            <a:schemeClr val="bg1"/>
          </a:solidFill>
          <a:ln w="9525">
            <a:noFill/>
            <a:miter lim="800000"/>
            <a:headEnd/>
            <a:tailEnd/>
          </a:ln>
        </p:spPr>
        <p:txBody>
          <a:bodyPr/>
          <a:lstStyle/>
          <a:p>
            <a:pPr algn="just"/>
            <a:r>
              <a:rPr lang="fr-FR" altLang="en-US" b="1">
                <a:solidFill>
                  <a:srgbClr val="000000"/>
                </a:solidFill>
                <a:latin typeface="Tahoma" pitchFamily="34" charset="0"/>
                <a:cs typeface="Tahoma" pitchFamily="34" charset="0"/>
              </a:rPr>
              <a:t>	EPWP GRANT ALLOCATION: 2018/19-2020/21 FY</a:t>
            </a:r>
            <a:endParaRPr lang="en-GB" altLang="en-US" b="1">
              <a:solidFill>
                <a:srgbClr val="000000"/>
              </a:solidFill>
              <a:latin typeface="Tahoma" pitchFamily="34" charset="0"/>
              <a:cs typeface="Tahoma" pitchFamily="34" charset="0"/>
            </a:endParaRPr>
          </a:p>
        </p:txBody>
      </p:sp>
      <p:graphicFrame>
        <p:nvGraphicFramePr>
          <p:cNvPr id="6" name="Table 5"/>
          <p:cNvGraphicFramePr>
            <a:graphicFrameLocks noGrp="1"/>
          </p:cNvGraphicFramePr>
          <p:nvPr/>
        </p:nvGraphicFramePr>
        <p:xfrm>
          <a:off x="611188" y="1484313"/>
          <a:ext cx="7921626" cy="4465637"/>
        </p:xfrm>
        <a:graphic>
          <a:graphicData uri="http://schemas.openxmlformats.org/drawingml/2006/table">
            <a:tbl>
              <a:tblPr firstRow="1" firstCol="1" bandRow="1"/>
              <a:tblGrid>
                <a:gridCol w="868868">
                  <a:extLst>
                    <a:ext uri="{9D8B030D-6E8A-4147-A177-3AD203B41FA5}">
                      <a16:colId xmlns:a16="http://schemas.microsoft.com/office/drawing/2014/main" val="20000"/>
                    </a:ext>
                  </a:extLst>
                </a:gridCol>
                <a:gridCol w="1395548">
                  <a:extLst>
                    <a:ext uri="{9D8B030D-6E8A-4147-A177-3AD203B41FA5}">
                      <a16:colId xmlns:a16="http://schemas.microsoft.com/office/drawing/2014/main" val="20001"/>
                    </a:ext>
                  </a:extLst>
                </a:gridCol>
                <a:gridCol w="1317463">
                  <a:extLst>
                    <a:ext uri="{9D8B030D-6E8A-4147-A177-3AD203B41FA5}">
                      <a16:colId xmlns:a16="http://schemas.microsoft.com/office/drawing/2014/main" val="20002"/>
                    </a:ext>
                  </a:extLst>
                </a:gridCol>
                <a:gridCol w="1583099">
                  <a:extLst>
                    <a:ext uri="{9D8B030D-6E8A-4147-A177-3AD203B41FA5}">
                      <a16:colId xmlns:a16="http://schemas.microsoft.com/office/drawing/2014/main" val="20003"/>
                    </a:ext>
                  </a:extLst>
                </a:gridCol>
                <a:gridCol w="1346554">
                  <a:extLst>
                    <a:ext uri="{9D8B030D-6E8A-4147-A177-3AD203B41FA5}">
                      <a16:colId xmlns:a16="http://schemas.microsoft.com/office/drawing/2014/main" val="20004"/>
                    </a:ext>
                  </a:extLst>
                </a:gridCol>
                <a:gridCol w="1410094">
                  <a:extLst>
                    <a:ext uri="{9D8B030D-6E8A-4147-A177-3AD203B41FA5}">
                      <a16:colId xmlns:a16="http://schemas.microsoft.com/office/drawing/2014/main" val="20005"/>
                    </a:ext>
                  </a:extLst>
                </a:gridCol>
              </a:tblGrid>
              <a:tr h="909019">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YEAR</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ALLOCATION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NUMBER OF MUNICIPALITIES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NUMBER OF PARTICIPANTS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JOB OPPORTUNITIES CREATED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EXPENDITURE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43774">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2018</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2 231,000.00</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 municipalities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 participants per municipality for 6 months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Created 196 jobs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R1 971,224.84</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00904">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2019</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2 277,000.00</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09 municipalities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 participants per municipality, increased to 20  each </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Created 190 jobs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2 221,782.14</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11940">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2020</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2 114,000.00</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08 municipalities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 participants per municipality for 8 months</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387, 073.08</a:t>
                      </a:r>
                    </a:p>
                  </a:txBody>
                  <a:tcPr marL="51436" marR="51436"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828E9912-894F-42E7-87F2-39E40E877936}" type="slidenum">
              <a:rPr lang="en-US" altLang="en-US" b="1">
                <a:solidFill>
                  <a:srgbClr val="000000"/>
                </a:solidFill>
              </a:rPr>
              <a:pPr/>
              <a:t>22</a:t>
            </a:fld>
            <a:endParaRPr lang="en-US" altLang="en-US" b="1">
              <a:solidFill>
                <a:srgbClr val="000000"/>
              </a:solidFill>
            </a:endParaRPr>
          </a:p>
        </p:txBody>
      </p:sp>
      <p:sp>
        <p:nvSpPr>
          <p:cNvPr id="41987"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anchor="ctr" anchorCtr="1"/>
          <a:lstStyle>
            <a:lvl1pPr defTabSz="514350">
              <a:defRPr>
                <a:solidFill>
                  <a:schemeClr val="tx1"/>
                </a:solidFill>
                <a:latin typeface="Arial" panose="020B0604020202020204" pitchFamily="34" charset="0"/>
                <a:cs typeface="Arial" panose="020B0604020202020204" pitchFamily="34" charset="0"/>
              </a:defRPr>
            </a:lvl1pPr>
            <a:lvl2pPr marL="742950" indent="-285750" defTabSz="514350">
              <a:defRPr>
                <a:solidFill>
                  <a:schemeClr val="tx1"/>
                </a:solidFill>
                <a:latin typeface="Arial" panose="020B0604020202020204" pitchFamily="34" charset="0"/>
                <a:cs typeface="Arial" panose="020B0604020202020204" pitchFamily="34" charset="0"/>
              </a:defRPr>
            </a:lvl2pPr>
            <a:lvl3pPr marL="1143000" indent="-228600" defTabSz="514350">
              <a:defRPr>
                <a:solidFill>
                  <a:schemeClr val="tx1"/>
                </a:solidFill>
                <a:latin typeface="Arial" panose="020B0604020202020204" pitchFamily="34" charset="0"/>
                <a:cs typeface="Arial" panose="020B0604020202020204" pitchFamily="34" charset="0"/>
              </a:defRPr>
            </a:lvl3pPr>
            <a:lvl4pPr marL="1600200" indent="-228600" defTabSz="514350">
              <a:defRPr>
                <a:solidFill>
                  <a:schemeClr val="tx1"/>
                </a:solidFill>
                <a:latin typeface="Arial" panose="020B0604020202020204" pitchFamily="34" charset="0"/>
                <a:cs typeface="Arial" panose="020B0604020202020204" pitchFamily="34" charset="0"/>
              </a:defRPr>
            </a:lvl4pPr>
            <a:lvl5pPr marL="2057400" indent="-228600" defTabSz="514350">
              <a:defRPr>
                <a:solidFill>
                  <a:schemeClr val="tx1"/>
                </a:solidFill>
                <a:latin typeface="Arial" panose="020B0604020202020204" pitchFamily="34" charset="0"/>
                <a:cs typeface="Arial" panose="020B0604020202020204" pitchFamily="34" charset="0"/>
              </a:defRPr>
            </a:lvl5pPr>
            <a:lvl6pPr marL="2514600" indent="-228600" defTabSz="5143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143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143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143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ZA" altLang="en-US" sz="2400" b="1" dirty="0" smtClean="0">
              <a:solidFill>
                <a:srgbClr val="000000"/>
              </a:solidFill>
              <a:latin typeface="Calibri" panose="020F0502020204030204" pitchFamily="34" charset="0"/>
            </a:endParaRPr>
          </a:p>
          <a:p>
            <a:pPr algn="ctr">
              <a:defRPr/>
            </a:pPr>
            <a:endParaRPr lang="en-ZA" altLang="en-US" sz="2400" b="1" dirty="0" smtClean="0">
              <a:solidFill>
                <a:srgbClr val="000000"/>
              </a:solidFill>
              <a:latin typeface="Calibri" panose="020F0502020204030204" pitchFamily="34" charset="0"/>
            </a:endParaRPr>
          </a:p>
          <a:p>
            <a:pPr algn="just" defTabSz="914400">
              <a:defRPr/>
            </a:pPr>
            <a:r>
              <a:rPr lang="en-GB" altLang="en-US" sz="2400" b="1" dirty="0" smtClean="0">
                <a:solidFill>
                  <a:srgbClr val="000000"/>
                </a:solidFill>
                <a:latin typeface="Tahoma" panose="020B0604030504040204" pitchFamily="34" charset="0"/>
                <a:cs typeface="Tahoma" panose="020B0604030504040204" pitchFamily="34" charset="0"/>
              </a:rPr>
              <a:t>SERVICE DELIVERY </a:t>
            </a:r>
          </a:p>
          <a:p>
            <a:pPr algn="ctr">
              <a:defRPr/>
            </a:pPr>
            <a:r>
              <a:rPr lang="en-US" altLang="en-US" sz="3600" b="1" dirty="0" smtClean="0">
                <a:solidFill>
                  <a:srgbClr val="000000"/>
                </a:solidFill>
                <a:latin typeface="Calibri" panose="020F0502020204030204" pitchFamily="34" charset="0"/>
              </a:rPr>
              <a:t> </a:t>
            </a:r>
          </a:p>
          <a:p>
            <a:pPr algn="ctr">
              <a:defRPr/>
            </a:pPr>
            <a:endParaRPr lang="en-ZA" altLang="en-US" sz="2400" b="1" dirty="0" smtClean="0">
              <a:solidFill>
                <a:srgbClr val="000000"/>
              </a:solidFill>
              <a:latin typeface="Calibri" panose="020F0502020204030204" pitchFamily="34" charset="0"/>
            </a:endParaRPr>
          </a:p>
        </p:txBody>
      </p:sp>
      <p:sp>
        <p:nvSpPr>
          <p:cNvPr id="41990"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41991" name="Rectangle 4"/>
          <p:cNvSpPr>
            <a:spLocks noChangeArrowheads="1"/>
          </p:cNvSpPr>
          <p:nvPr/>
        </p:nvSpPr>
        <p:spPr bwMode="auto">
          <a:xfrm>
            <a:off x="0" y="779463"/>
            <a:ext cx="9144000" cy="6149975"/>
          </a:xfrm>
          <a:prstGeom prst="rect">
            <a:avLst/>
          </a:prstGeom>
          <a:solidFill>
            <a:schemeClr val="bg1"/>
          </a:solidFill>
          <a:ln w="9525">
            <a:noFill/>
            <a:miter lim="800000"/>
            <a:headEnd/>
            <a:tailEnd/>
          </a:ln>
        </p:spPr>
        <p:txBody>
          <a:bodyPr/>
          <a:lstStyle/>
          <a:p>
            <a:pPr algn="just"/>
            <a:r>
              <a:rPr lang="en-GB" altLang="en-US" b="1">
                <a:solidFill>
                  <a:srgbClr val="000000"/>
                </a:solidFill>
                <a:latin typeface="Tahoma" pitchFamily="34" charset="0"/>
                <a:cs typeface="Tahoma" pitchFamily="34" charset="0"/>
              </a:rPr>
              <a:t>	</a:t>
            </a:r>
          </a:p>
          <a:p>
            <a:pPr algn="just"/>
            <a:r>
              <a:rPr lang="en-GB" altLang="en-US" b="1">
                <a:solidFill>
                  <a:srgbClr val="000000"/>
                </a:solidFill>
                <a:latin typeface="Tahoma" pitchFamily="34" charset="0"/>
                <a:cs typeface="Tahoma" pitchFamily="34" charset="0"/>
              </a:rPr>
              <a:t>	FIRE AND EMERGENCY SERVICES SUPPORT:</a:t>
            </a:r>
            <a:r>
              <a:rPr lang="fr-FR" altLang="en-US" b="1">
                <a:solidFill>
                  <a:srgbClr val="000000"/>
                </a:solidFill>
                <a:latin typeface="Tahoma" pitchFamily="34" charset="0"/>
                <a:cs typeface="Tahoma" pitchFamily="34" charset="0"/>
              </a:rPr>
              <a:t>2018/19-2020/21 FY</a:t>
            </a:r>
            <a:endParaRPr lang="en-GB" altLang="en-US" b="1">
              <a:solidFill>
                <a:srgbClr val="000000"/>
              </a:solidFill>
              <a:latin typeface="Tahoma" pitchFamily="34" charset="0"/>
              <a:cs typeface="Tahoma" pitchFamily="34" charset="0"/>
            </a:endParaRPr>
          </a:p>
          <a:p>
            <a:pPr algn="just"/>
            <a:endParaRPr lang="en-GB" altLang="en-US" b="1">
              <a:solidFill>
                <a:srgbClr val="000000"/>
              </a:solidFill>
              <a:latin typeface="Tahoma" pitchFamily="34" charset="0"/>
              <a:cs typeface="Tahoma" pitchFamily="34" charset="0"/>
            </a:endParaRPr>
          </a:p>
        </p:txBody>
      </p:sp>
      <p:graphicFrame>
        <p:nvGraphicFramePr>
          <p:cNvPr id="2" name="Table 1"/>
          <p:cNvGraphicFramePr>
            <a:graphicFrameLocks noGrp="1"/>
          </p:cNvGraphicFramePr>
          <p:nvPr/>
        </p:nvGraphicFramePr>
        <p:xfrm>
          <a:off x="468313" y="1989138"/>
          <a:ext cx="7920037" cy="3806825"/>
        </p:xfrm>
        <a:graphic>
          <a:graphicData uri="http://schemas.openxmlformats.org/drawingml/2006/table">
            <a:tbl>
              <a:tblPr firstRow="1" firstCol="1" bandRow="1"/>
              <a:tblGrid>
                <a:gridCol w="2592012">
                  <a:extLst>
                    <a:ext uri="{9D8B030D-6E8A-4147-A177-3AD203B41FA5}">
                      <a16:colId xmlns:a16="http://schemas.microsoft.com/office/drawing/2014/main" val="20000"/>
                    </a:ext>
                  </a:extLst>
                </a:gridCol>
                <a:gridCol w="3384015">
                  <a:extLst>
                    <a:ext uri="{9D8B030D-6E8A-4147-A177-3AD203B41FA5}">
                      <a16:colId xmlns:a16="http://schemas.microsoft.com/office/drawing/2014/main" val="20001"/>
                    </a:ext>
                  </a:extLst>
                </a:gridCol>
                <a:gridCol w="1944010">
                  <a:extLst>
                    <a:ext uri="{9D8B030D-6E8A-4147-A177-3AD203B41FA5}">
                      <a16:colId xmlns:a16="http://schemas.microsoft.com/office/drawing/2014/main" val="20002"/>
                    </a:ext>
                  </a:extLst>
                </a:gridCol>
              </a:tblGrid>
              <a:tr h="1042403">
                <a:tc>
                  <a:txBody>
                    <a:bodyPr/>
                    <a:lstStyle/>
                    <a:p>
                      <a:pPr algn="just">
                        <a:lnSpc>
                          <a:spcPct val="150000"/>
                        </a:lnSpc>
                        <a:spcAft>
                          <a:spcPts val="0"/>
                        </a:spcAft>
                      </a:pPr>
                      <a:r>
                        <a:rPr lang="en-ZA" sz="1400" b="1"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68573" marR="68573"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smtClean="0">
                          <a:effectLst/>
                          <a:latin typeface="Tahoma" panose="020B0604030504040204" pitchFamily="34" charset="0"/>
                          <a:ea typeface="Tahoma" panose="020B0604030504040204" pitchFamily="34" charset="0"/>
                          <a:cs typeface="Tahoma" panose="020B0604030504040204" pitchFamily="34" charset="0"/>
                        </a:rPr>
                        <a:t>PROJECT DESCRIPTION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68573" marR="68573"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smtClean="0">
                          <a:effectLst/>
                          <a:latin typeface="Tahoma" panose="020B0604030504040204" pitchFamily="34" charset="0"/>
                          <a:ea typeface="Tahoma" panose="020B0604030504040204" pitchFamily="34" charset="0"/>
                          <a:cs typeface="Tahoma" panose="020B0604030504040204" pitchFamily="34" charset="0"/>
                        </a:rPr>
                        <a:t>ALLOCATION</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68573" marR="68573"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6658">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Rustenburg LM</a:t>
                      </a:r>
                    </a:p>
                    <a:p>
                      <a:pPr algn="just">
                        <a:lnSpc>
                          <a:spcPct val="150000"/>
                        </a:lnSpc>
                        <a:spcAft>
                          <a:spcPts val="0"/>
                        </a:spcAft>
                      </a:pPr>
                      <a:r>
                        <a:rPr lang="en-ZA" sz="1400" dirty="0" err="1">
                          <a:effectLst/>
                          <a:latin typeface="Tahoma" panose="020B0604030504040204" pitchFamily="34" charset="0"/>
                          <a:ea typeface="Tahoma" panose="020B0604030504040204" pitchFamily="34" charset="0"/>
                          <a:cs typeface="Tahoma" panose="020B0604030504040204" pitchFamily="34" charset="0"/>
                        </a:rPr>
                        <a:t>Madibeng</a:t>
                      </a:r>
                      <a:r>
                        <a:rPr lang="en-ZA" sz="1400" dirty="0">
                          <a:effectLst/>
                          <a:latin typeface="Tahoma" panose="020B0604030504040204" pitchFamily="34" charset="0"/>
                          <a:ea typeface="Tahoma" panose="020B0604030504040204" pitchFamily="34" charset="0"/>
                          <a:cs typeface="Tahoma" panose="020B0604030504040204" pitchFamily="34" charset="0"/>
                        </a:rPr>
                        <a:t> LM</a:t>
                      </a:r>
                    </a:p>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2018/19 FY</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Tahoma" panose="020B0604030504040204" pitchFamily="34" charset="0"/>
                          <a:ea typeface="Tahoma" panose="020B0604030504040204" pitchFamily="34" charset="0"/>
                          <a:cs typeface="Tahoma" panose="020B0604030504040204" pitchFamily="34" charset="0"/>
                        </a:rPr>
                        <a:t>Procurement of Rescue Pumper</a:t>
                      </a:r>
                    </a:p>
                    <a:p>
                      <a:pPr algn="just">
                        <a:lnSpc>
                          <a:spcPct val="150000"/>
                        </a:lnSpc>
                        <a:spcAft>
                          <a:spcPts val="0"/>
                        </a:spcAft>
                      </a:pPr>
                      <a:r>
                        <a:rPr lang="en-ZA" sz="1400">
                          <a:effectLst/>
                          <a:latin typeface="Tahoma" panose="020B0604030504040204" pitchFamily="34" charset="0"/>
                          <a:ea typeface="Tahoma" panose="020B0604030504040204" pitchFamily="34" charset="0"/>
                          <a:cs typeface="Tahoma" panose="020B0604030504040204" pitchFamily="34" charset="0"/>
                        </a:rPr>
                        <a:t>Water Tanker </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 2M both  projects</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36658">
                <a:tc>
                  <a:txBody>
                    <a:bodyPr/>
                    <a:lstStyle/>
                    <a:p>
                      <a:pPr algn="just">
                        <a:lnSpc>
                          <a:spcPct val="150000"/>
                        </a:lnSpc>
                        <a:spcAft>
                          <a:spcPts val="0"/>
                        </a:spcAft>
                      </a:pPr>
                      <a:r>
                        <a:rPr lang="en-ZA" sz="1400" dirty="0" err="1">
                          <a:effectLst/>
                          <a:latin typeface="Tahoma" panose="020B0604030504040204" pitchFamily="34" charset="0"/>
                          <a:ea typeface="Tahoma" panose="020B0604030504040204" pitchFamily="34" charset="0"/>
                          <a:cs typeface="Tahoma" panose="020B0604030504040204" pitchFamily="34" charset="0"/>
                        </a:rPr>
                        <a:t>Leekwa-Teemane</a:t>
                      </a:r>
                      <a:r>
                        <a:rPr lang="en-ZA" sz="1400" dirty="0">
                          <a:effectLst/>
                          <a:latin typeface="Tahoma" panose="020B0604030504040204" pitchFamily="34" charset="0"/>
                          <a:ea typeface="Tahoma" panose="020B0604030504040204" pitchFamily="34" charset="0"/>
                          <a:cs typeface="Tahoma" panose="020B0604030504040204" pitchFamily="34" charset="0"/>
                        </a:rPr>
                        <a:t> LM</a:t>
                      </a:r>
                    </a:p>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Naledi LM </a:t>
                      </a:r>
                    </a:p>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2019/20 FY</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Water Tanker</a:t>
                      </a:r>
                    </a:p>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Rescue Pumper</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 1 426 709.00</a:t>
                      </a:r>
                    </a:p>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 3 185 479.00</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1106">
                <a:tc>
                  <a:txBody>
                    <a:bodyPr/>
                    <a:lstStyle/>
                    <a:p>
                      <a:pPr algn="just">
                        <a:lnSpc>
                          <a:spcPct val="150000"/>
                        </a:lnSpc>
                        <a:spcAft>
                          <a:spcPts val="0"/>
                        </a:spcAft>
                      </a:pPr>
                      <a:r>
                        <a:rPr lang="en-ZA" sz="1400">
                          <a:effectLst/>
                          <a:latin typeface="Tahoma" panose="020B0604030504040204" pitchFamily="34" charset="0"/>
                          <a:ea typeface="Tahoma" panose="020B0604030504040204" pitchFamily="34" charset="0"/>
                          <a:cs typeface="Tahoma" panose="020B0604030504040204" pitchFamily="34" charset="0"/>
                        </a:rPr>
                        <a:t>Mahikeng LM</a:t>
                      </a:r>
                    </a:p>
                    <a:p>
                      <a:pPr algn="just">
                        <a:lnSpc>
                          <a:spcPct val="150000"/>
                        </a:lnSpc>
                        <a:spcAft>
                          <a:spcPts val="0"/>
                        </a:spcAft>
                      </a:pPr>
                      <a:r>
                        <a:rPr lang="en-ZA" sz="1400">
                          <a:effectLst/>
                          <a:latin typeface="Tahoma" panose="020B0604030504040204" pitchFamily="34" charset="0"/>
                          <a:ea typeface="Tahoma" panose="020B0604030504040204" pitchFamily="34" charset="0"/>
                          <a:cs typeface="Tahoma" panose="020B0604030504040204" pitchFamily="34" charset="0"/>
                        </a:rPr>
                        <a:t>2020/21 FY</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Major Pumper</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R 4M</a:t>
                      </a: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7D48B4ED-A807-4B11-A401-1DC2B1B806A6}" type="slidenum">
              <a:rPr lang="en-US" altLang="en-US" b="1">
                <a:solidFill>
                  <a:srgbClr val="000000"/>
                </a:solidFill>
              </a:rPr>
              <a:pPr/>
              <a:t>23</a:t>
            </a:fld>
            <a:endParaRPr lang="en-US" altLang="en-US" b="1">
              <a:solidFill>
                <a:srgbClr val="000000"/>
              </a:solidFill>
            </a:endParaRPr>
          </a:p>
        </p:txBody>
      </p:sp>
      <p:sp>
        <p:nvSpPr>
          <p:cNvPr id="44035"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r>
              <a:rPr lang="en-GB" altLang="en-US" sz="2400" b="1" dirty="0">
                <a:solidFill>
                  <a:srgbClr val="000000"/>
                </a:solidFill>
                <a:latin typeface="Tahoma" panose="020B0604030504040204" pitchFamily="34" charset="0"/>
                <a:cs typeface="Tahoma" panose="020B0604030504040204" pitchFamily="34" charset="0"/>
              </a:rPr>
              <a:t>SERVICE DELIVERY</a:t>
            </a: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44038"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57351" name="Rectangle 4"/>
          <p:cNvSpPr>
            <a:spLocks noChangeArrowheads="1"/>
          </p:cNvSpPr>
          <p:nvPr/>
        </p:nvSpPr>
        <p:spPr bwMode="auto">
          <a:xfrm>
            <a:off x="0" y="779463"/>
            <a:ext cx="9144000" cy="6149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Support is provided in the monitoring of projects on a regular basis. Progress meetings have been held in all the Districts for MIG implementation. Sectors Departments and MISA formed part of these engagements whereby Municipalities presented progress on their 2018/19 implementation plans.</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dirty="0" smtClean="0">
                <a:solidFill>
                  <a:srgbClr val="000000"/>
                </a:solidFill>
                <a:latin typeface="Tahoma" panose="020B0604030504040204" pitchFamily="34" charset="0"/>
                <a:cs typeface="Tahoma" panose="020B0604030504040204" pitchFamily="34" charset="0"/>
              </a:rPr>
              <a:t>A Technical Support meeting with Senior Management of Municipalities of the following municipalities: Moses </a:t>
            </a:r>
            <a:r>
              <a:rPr lang="en-GB" altLang="en-US" dirty="0" err="1" smtClean="0">
                <a:solidFill>
                  <a:srgbClr val="000000"/>
                </a:solidFill>
                <a:latin typeface="Tahoma" panose="020B0604030504040204" pitchFamily="34" charset="0"/>
                <a:cs typeface="Tahoma" panose="020B0604030504040204" pitchFamily="34" charset="0"/>
              </a:rPr>
              <a:t>Kotane</a:t>
            </a:r>
            <a:r>
              <a:rPr lang="en-GB" altLang="en-US" dirty="0" smtClean="0">
                <a:solidFill>
                  <a:srgbClr val="000000"/>
                </a:solidFill>
                <a:latin typeface="Tahoma" panose="020B0604030504040204" pitchFamily="34" charset="0"/>
                <a:cs typeface="Tahoma" panose="020B0604030504040204" pitchFamily="34" charset="0"/>
              </a:rPr>
              <a:t> LM, Rustenburg LM and </a:t>
            </a:r>
            <a:r>
              <a:rPr lang="en-GB" altLang="en-US" dirty="0" err="1" smtClean="0">
                <a:solidFill>
                  <a:srgbClr val="000000"/>
                </a:solidFill>
                <a:latin typeface="Tahoma" panose="020B0604030504040204" pitchFamily="34" charset="0"/>
                <a:cs typeface="Tahoma" panose="020B0604030504040204" pitchFamily="34" charset="0"/>
              </a:rPr>
              <a:t>Ditsobotla</a:t>
            </a:r>
            <a:r>
              <a:rPr lang="en-GB" altLang="en-US" dirty="0" smtClean="0">
                <a:solidFill>
                  <a:srgbClr val="000000"/>
                </a:solidFill>
                <a:latin typeface="Tahoma" panose="020B0604030504040204" pitchFamily="34" charset="0"/>
                <a:cs typeface="Tahoma" panose="020B0604030504040204" pitchFamily="34" charset="0"/>
              </a:rPr>
              <a:t> LM, was held in April to engage those municipalities that benefited from re-allocation of Municipal Infrastructure Grant in terms of section 20 of Division of Revenue Act (</a:t>
            </a:r>
            <a:r>
              <a:rPr lang="en-GB" altLang="en-US" dirty="0" err="1" smtClean="0">
                <a:solidFill>
                  <a:srgbClr val="000000"/>
                </a:solidFill>
                <a:latin typeface="Tahoma" panose="020B0604030504040204" pitchFamily="34" charset="0"/>
                <a:cs typeface="Tahoma" panose="020B0604030504040204" pitchFamily="34" charset="0"/>
              </a:rPr>
              <a:t>DoRA</a:t>
            </a:r>
            <a:r>
              <a:rPr lang="en-GB" altLang="en-US" dirty="0" smtClean="0">
                <a:solidFill>
                  <a:srgbClr val="000000"/>
                </a:solidFill>
                <a:latin typeface="Tahoma" panose="020B0604030504040204" pitchFamily="34" charset="0"/>
                <a:cs typeface="Tahoma" panose="020B0604030504040204" pitchFamily="34" charset="0"/>
              </a:rPr>
              <a:t>), (Act no 1. of 2018).</a:t>
            </a:r>
          </a:p>
          <a:p>
            <a:pPr algn="just">
              <a:defRPr/>
            </a:pPr>
            <a:endParaRPr lang="en-GB" altLang="en-US"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US" altLang="en-US" dirty="0" smtClean="0">
                <a:solidFill>
                  <a:prstClr val="black"/>
                </a:solidFill>
                <a:latin typeface="Tahoma" panose="020B0604030504040204" pitchFamily="34" charset="0"/>
                <a:cs typeface="Tahoma" panose="020B0604030504040204" pitchFamily="34" charset="0"/>
              </a:rPr>
              <a:t>The following municipalities have been put on close monitoring by </a:t>
            </a:r>
            <a:r>
              <a:rPr lang="en-US" altLang="en-US" dirty="0" err="1" smtClean="0">
                <a:solidFill>
                  <a:prstClr val="black"/>
                </a:solidFill>
                <a:latin typeface="Tahoma" panose="020B0604030504040204" pitchFamily="34" charset="0"/>
                <a:cs typeface="Tahoma" panose="020B0604030504040204" pitchFamily="34" charset="0"/>
              </a:rPr>
              <a:t>CoGTA</a:t>
            </a:r>
            <a:r>
              <a:rPr lang="en-US" altLang="en-US" dirty="0" smtClean="0">
                <a:solidFill>
                  <a:prstClr val="black"/>
                </a:solidFill>
                <a:latin typeface="Tahoma" panose="020B0604030504040204" pitchFamily="34" charset="0"/>
                <a:cs typeface="Tahoma" panose="020B0604030504040204" pitchFamily="34" charset="0"/>
              </a:rPr>
              <a:t> because of previous poor performance , not showing signs of improvement, previous roll-over  applications not been approved, and also those that are showing a risk of not performing in the current financial year: </a:t>
            </a:r>
            <a:r>
              <a:rPr lang="en-US" altLang="en-US" dirty="0" err="1" smtClean="0">
                <a:solidFill>
                  <a:prstClr val="black"/>
                </a:solidFill>
                <a:latin typeface="Tahoma" panose="020B0604030504040204" pitchFamily="34" charset="0"/>
                <a:cs typeface="Tahoma" panose="020B0604030504040204" pitchFamily="34" charset="0"/>
              </a:rPr>
              <a:t>Madibeng</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Kgetleng</a:t>
            </a:r>
            <a:r>
              <a:rPr lang="en-US" altLang="en-US" dirty="0" smtClean="0">
                <a:solidFill>
                  <a:prstClr val="black"/>
                </a:solidFill>
                <a:latin typeface="Tahoma" panose="020B0604030504040204" pitchFamily="34" charset="0"/>
                <a:cs typeface="Tahoma" panose="020B0604030504040204" pitchFamily="34" charset="0"/>
              </a:rPr>
              <a:t> </a:t>
            </a:r>
            <a:r>
              <a:rPr lang="en-US" altLang="en-US" dirty="0" err="1" smtClean="0">
                <a:solidFill>
                  <a:prstClr val="black"/>
                </a:solidFill>
                <a:latin typeface="Tahoma" panose="020B0604030504040204" pitchFamily="34" charset="0"/>
                <a:cs typeface="Tahoma" panose="020B0604030504040204" pitchFamily="34" charset="0"/>
              </a:rPr>
              <a:t>Rivier</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Moretele</a:t>
            </a:r>
            <a:r>
              <a:rPr lang="en-US" altLang="en-US" dirty="0" smtClean="0">
                <a:solidFill>
                  <a:prstClr val="black"/>
                </a:solidFill>
                <a:latin typeface="Tahoma" panose="020B0604030504040204" pitchFamily="34" charset="0"/>
                <a:cs typeface="Tahoma" panose="020B0604030504040204" pitchFamily="34" charset="0"/>
              </a:rPr>
              <a:t> LM,  Moses </a:t>
            </a:r>
            <a:r>
              <a:rPr lang="en-US" altLang="en-US" dirty="0" err="1" smtClean="0">
                <a:solidFill>
                  <a:prstClr val="black"/>
                </a:solidFill>
                <a:latin typeface="Tahoma" panose="020B0604030504040204" pitchFamily="34" charset="0"/>
                <a:cs typeface="Tahoma" panose="020B0604030504040204" pitchFamily="34" charset="0"/>
              </a:rPr>
              <a:t>Kotane</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Tswaing</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Ramotshere</a:t>
            </a:r>
            <a:r>
              <a:rPr lang="en-US" altLang="en-US" dirty="0" smtClean="0">
                <a:solidFill>
                  <a:prstClr val="black"/>
                </a:solidFill>
                <a:latin typeface="Tahoma" panose="020B0604030504040204" pitchFamily="34" charset="0"/>
                <a:cs typeface="Tahoma" panose="020B0604030504040204" pitchFamily="34" charset="0"/>
              </a:rPr>
              <a:t> </a:t>
            </a:r>
            <a:r>
              <a:rPr lang="en-US" altLang="en-US" dirty="0" err="1" smtClean="0">
                <a:solidFill>
                  <a:prstClr val="black"/>
                </a:solidFill>
                <a:latin typeface="Tahoma" panose="020B0604030504040204" pitchFamily="34" charset="0"/>
                <a:cs typeface="Tahoma" panose="020B0604030504040204" pitchFamily="34" charset="0"/>
              </a:rPr>
              <a:t>Moiloa</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Ratlou</a:t>
            </a:r>
            <a:r>
              <a:rPr lang="en-US" altLang="en-US" dirty="0" smtClean="0">
                <a:solidFill>
                  <a:prstClr val="black"/>
                </a:solidFill>
                <a:latin typeface="Tahoma" panose="020B0604030504040204" pitchFamily="34" charset="0"/>
                <a:cs typeface="Tahoma" panose="020B0604030504040204" pitchFamily="34" charset="0"/>
              </a:rPr>
              <a:t> LM, NMMDM, </a:t>
            </a:r>
            <a:r>
              <a:rPr lang="en-US" altLang="en-US" dirty="0" err="1" smtClean="0">
                <a:solidFill>
                  <a:prstClr val="black"/>
                </a:solidFill>
                <a:latin typeface="Tahoma" panose="020B0604030504040204" pitchFamily="34" charset="0"/>
                <a:cs typeface="Tahoma" panose="020B0604030504040204" pitchFamily="34" charset="0"/>
              </a:rPr>
              <a:t>Matlosana</a:t>
            </a:r>
            <a:r>
              <a:rPr lang="en-US" altLang="en-US" dirty="0" smtClean="0">
                <a:solidFill>
                  <a:prstClr val="black"/>
                </a:solidFill>
                <a:latin typeface="Tahoma" panose="020B0604030504040204" pitchFamily="34" charset="0"/>
                <a:cs typeface="Tahoma" panose="020B0604030504040204" pitchFamily="34" charset="0"/>
              </a:rPr>
              <a:t> LM, </a:t>
            </a:r>
            <a:r>
              <a:rPr lang="en-US" altLang="en-US" dirty="0" err="1" smtClean="0">
                <a:solidFill>
                  <a:prstClr val="black"/>
                </a:solidFill>
                <a:latin typeface="Tahoma" panose="020B0604030504040204" pitchFamily="34" charset="0"/>
                <a:cs typeface="Tahoma" panose="020B0604030504040204" pitchFamily="34" charset="0"/>
              </a:rPr>
              <a:t>Mamusa</a:t>
            </a:r>
            <a:r>
              <a:rPr lang="en-US" altLang="en-US" dirty="0" smtClean="0">
                <a:solidFill>
                  <a:prstClr val="black"/>
                </a:solidFill>
                <a:latin typeface="Tahoma" panose="020B0604030504040204" pitchFamily="34" charset="0"/>
                <a:cs typeface="Tahoma" panose="020B0604030504040204" pitchFamily="34" charset="0"/>
              </a:rPr>
              <a:t> LM, Naledi LM, and DRRSMDM.</a:t>
            </a:r>
          </a:p>
          <a:p>
            <a:pPr marL="285750" indent="-285750" algn="just">
              <a:buFont typeface="Arial" panose="020B0604020202020204" pitchFamily="34" charset="0"/>
              <a:buChar char="•"/>
              <a:defRPr/>
            </a:pPr>
            <a:endParaRPr lang="en-GB" altLang="en-US"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71D82BA6-1D8C-4FAB-B18C-7D166B07E2B8}" type="slidenum">
              <a:rPr lang="en-US" altLang="en-US" b="1">
                <a:solidFill>
                  <a:srgbClr val="000000"/>
                </a:solidFill>
              </a:rPr>
              <a:pPr/>
              <a:t>24</a:t>
            </a:fld>
            <a:endParaRPr lang="en-US" altLang="en-US" b="1">
              <a:solidFill>
                <a:srgbClr val="000000"/>
              </a:solidFill>
            </a:endParaRPr>
          </a:p>
        </p:txBody>
      </p:sp>
      <p:sp>
        <p:nvSpPr>
          <p:cNvPr id="46083"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r>
              <a:rPr lang="en-GB" altLang="en-US" b="1" dirty="0">
                <a:solidFill>
                  <a:srgbClr val="000000"/>
                </a:solidFill>
                <a:latin typeface="Tahoma" panose="020B0604030504040204" pitchFamily="34" charset="0"/>
                <a:cs typeface="Tahoma" panose="020B0604030504040204" pitchFamily="34" charset="0"/>
              </a:rPr>
              <a:t>FINANCIAL MANAGEMENT</a:t>
            </a:r>
            <a:r>
              <a:rPr lang="en-US"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46086"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60423" name="Rectangle 4"/>
          <p:cNvSpPr>
            <a:spLocks noChangeArrowheads="1"/>
          </p:cNvSpPr>
          <p:nvPr/>
        </p:nvSpPr>
        <p:spPr bwMode="auto">
          <a:xfrm>
            <a:off x="0" y="779463"/>
            <a:ext cx="9144000" cy="6149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Municipalities were capacitated through revenue enhancement training on cost reflective tariff structuring, revenue enhancement and MPRA compliance. </a:t>
            </a:r>
            <a:r>
              <a:rPr lang="en-GB" altLang="en-US" sz="1600" dirty="0" smtClean="0">
                <a:latin typeface="Tahoma" panose="020B0604030504040204" pitchFamily="34" charset="0"/>
                <a:cs typeface="Tahoma" panose="020B0604030504040204" pitchFamily="34" charset="0"/>
              </a:rPr>
              <a:t>Six (6) were assisted [City of </a:t>
            </a:r>
            <a:r>
              <a:rPr lang="en-GB" altLang="en-US" sz="1600" dirty="0" err="1" smtClean="0">
                <a:latin typeface="Tahoma" panose="020B0604030504040204" pitchFamily="34" charset="0"/>
                <a:cs typeface="Tahoma" panose="020B0604030504040204" pitchFamily="34" charset="0"/>
              </a:rPr>
              <a:t>Matlosona</a:t>
            </a:r>
            <a:r>
              <a:rPr lang="en-GB" altLang="en-US" sz="1600" dirty="0" smtClean="0">
                <a:latin typeface="Tahoma" panose="020B0604030504040204" pitchFamily="34" charset="0"/>
                <a:cs typeface="Tahoma" panose="020B0604030504040204" pitchFamily="34" charset="0"/>
              </a:rPr>
              <a:t>, </a:t>
            </a:r>
            <a:r>
              <a:rPr lang="en-GB" altLang="en-US" sz="1600" dirty="0" err="1" smtClean="0">
                <a:latin typeface="Tahoma" panose="020B0604030504040204" pitchFamily="34" charset="0"/>
                <a:cs typeface="Tahoma" panose="020B0604030504040204" pitchFamily="34" charset="0"/>
              </a:rPr>
              <a:t>Ramotshere</a:t>
            </a:r>
            <a:r>
              <a:rPr lang="en-GB" altLang="en-US" sz="1600" dirty="0" smtClean="0">
                <a:latin typeface="Tahoma" panose="020B0604030504040204" pitchFamily="34" charset="0"/>
                <a:cs typeface="Tahoma" panose="020B0604030504040204" pitchFamily="34" charset="0"/>
              </a:rPr>
              <a:t> </a:t>
            </a:r>
            <a:r>
              <a:rPr lang="en-GB" altLang="en-US" sz="1600" dirty="0" err="1" smtClean="0">
                <a:latin typeface="Tahoma" panose="020B0604030504040204" pitchFamily="34" charset="0"/>
                <a:cs typeface="Tahoma" panose="020B0604030504040204" pitchFamily="34" charset="0"/>
              </a:rPr>
              <a:t>Moiloa</a:t>
            </a:r>
            <a:r>
              <a:rPr lang="en-GB" altLang="en-US" sz="1600" dirty="0" smtClean="0">
                <a:latin typeface="Tahoma" panose="020B0604030504040204" pitchFamily="34" charset="0"/>
                <a:cs typeface="Tahoma" panose="020B0604030504040204" pitchFamily="34" charset="0"/>
              </a:rPr>
              <a:t>, Naledi, </a:t>
            </a:r>
            <a:r>
              <a:rPr lang="en-GB" altLang="en-US" sz="1600" dirty="0" err="1" smtClean="0">
                <a:latin typeface="Tahoma" panose="020B0604030504040204" pitchFamily="34" charset="0"/>
                <a:cs typeface="Tahoma" panose="020B0604030504040204" pitchFamily="34" charset="0"/>
              </a:rPr>
              <a:t>Mahikeng</a:t>
            </a:r>
            <a:r>
              <a:rPr lang="en-GB" altLang="en-US" sz="1600" dirty="0" smtClean="0">
                <a:latin typeface="Tahoma" panose="020B0604030504040204" pitchFamily="34" charset="0"/>
                <a:cs typeface="Tahoma" panose="020B0604030504040204" pitchFamily="34" charset="0"/>
              </a:rPr>
              <a:t>, </a:t>
            </a:r>
            <a:r>
              <a:rPr lang="en-GB" altLang="en-US" sz="1600" dirty="0" err="1" smtClean="0">
                <a:latin typeface="Tahoma" panose="020B0604030504040204" pitchFamily="34" charset="0"/>
                <a:cs typeface="Tahoma" panose="020B0604030504040204" pitchFamily="34" charset="0"/>
              </a:rPr>
              <a:t>Kgetlengrivier</a:t>
            </a:r>
            <a:r>
              <a:rPr lang="en-GB" altLang="en-US" sz="1600" dirty="0" smtClean="0">
                <a:latin typeface="Tahoma" panose="020B0604030504040204" pitchFamily="34" charset="0"/>
                <a:cs typeface="Tahoma" panose="020B0604030504040204" pitchFamily="34" charset="0"/>
              </a:rPr>
              <a:t> and Rustenburg] to comply with the MPRA in order to ensure property rates are recoverable. </a:t>
            </a:r>
          </a:p>
          <a:p>
            <a:pPr algn="just">
              <a:defRPr/>
            </a:pPr>
            <a:endParaRPr lang="en-GB" altLang="en-US" sz="1600" dirty="0" smtClean="0">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Five (5) Municipalities [Moses </a:t>
            </a:r>
            <a:r>
              <a:rPr lang="en-GB" altLang="en-US" sz="1600" dirty="0" err="1" smtClean="0">
                <a:solidFill>
                  <a:srgbClr val="000000"/>
                </a:solidFill>
                <a:latin typeface="Tahoma" panose="020B0604030504040204" pitchFamily="34" charset="0"/>
                <a:cs typeface="Tahoma" panose="020B0604030504040204" pitchFamily="34" charset="0"/>
              </a:rPr>
              <a:t>Kotane</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Kgetleng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Rivier</a:t>
            </a:r>
            <a:r>
              <a:rPr lang="en-GB" altLang="en-US" sz="1600" dirty="0" smtClean="0">
                <a:solidFill>
                  <a:srgbClr val="000000"/>
                </a:solidFill>
                <a:latin typeface="Tahoma" panose="020B0604030504040204" pitchFamily="34" charset="0"/>
                <a:cs typeface="Tahoma" panose="020B0604030504040204" pitchFamily="34" charset="0"/>
              </a:rPr>
              <a:t>, Greater </a:t>
            </a:r>
            <a:r>
              <a:rPr lang="en-GB" altLang="en-US" sz="1600" dirty="0" err="1" smtClean="0">
                <a:solidFill>
                  <a:srgbClr val="000000"/>
                </a:solidFill>
                <a:latin typeface="Tahoma" panose="020B0604030504040204" pitchFamily="34" charset="0"/>
                <a:cs typeface="Tahoma" panose="020B0604030504040204" pitchFamily="34" charset="0"/>
              </a:rPr>
              <a:t>Taung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Tswaing</a:t>
            </a:r>
            <a:r>
              <a:rPr lang="en-GB" altLang="en-US" sz="1600" dirty="0" smtClean="0">
                <a:solidFill>
                  <a:srgbClr val="000000"/>
                </a:solidFill>
                <a:latin typeface="Tahoma" panose="020B0604030504040204" pitchFamily="34" charset="0"/>
                <a:cs typeface="Tahoma" panose="020B0604030504040204" pitchFamily="34" charset="0"/>
              </a:rPr>
              <a:t> and </a:t>
            </a:r>
            <a:r>
              <a:rPr lang="en-GB" altLang="en-US" sz="1600" dirty="0" err="1" smtClean="0">
                <a:solidFill>
                  <a:srgbClr val="000000"/>
                </a:solidFill>
                <a:latin typeface="Tahoma" panose="020B0604030504040204" pitchFamily="34" charset="0"/>
                <a:cs typeface="Tahoma" panose="020B0604030504040204" pitchFamily="34" charset="0"/>
              </a:rPr>
              <a:t>Maquassi</a:t>
            </a:r>
            <a:r>
              <a:rPr lang="en-GB" altLang="en-US" sz="1600" dirty="0" smtClean="0">
                <a:solidFill>
                  <a:srgbClr val="000000"/>
                </a:solidFill>
                <a:latin typeface="Tahoma" panose="020B0604030504040204" pitchFamily="34" charset="0"/>
                <a:cs typeface="Tahoma" panose="020B0604030504040204" pitchFamily="34" charset="0"/>
              </a:rPr>
              <a:t> Hills] benefited on departmental project to assist with reconciliation of valuation roll to the billing system to ensure completeness and accurate billing. The task was aimed at ensuring that the financial system talk to the valuation roll on hand for municipalities to ultimately achieve sustainable revenue improvement and be one step closer to financial stability. </a:t>
            </a:r>
          </a:p>
          <a:p>
            <a:pPr algn="just">
              <a:defRPr/>
            </a:pPr>
            <a:endParaRPr lang="en-GB" altLang="en-US" sz="1600"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Five (5) municipalities were assisted with the development and implementation of simplified revenue enhancement plan. [</a:t>
            </a:r>
            <a:r>
              <a:rPr lang="en-GB" altLang="en-US" sz="1600" dirty="0" err="1" smtClean="0">
                <a:solidFill>
                  <a:srgbClr val="000000"/>
                </a:solidFill>
                <a:latin typeface="Tahoma" panose="020B0604030504040204" pitchFamily="34" charset="0"/>
                <a:cs typeface="Tahoma" panose="020B0604030504040204" pitchFamily="34" charset="0"/>
              </a:rPr>
              <a:t>Tswaing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Maquassi</a:t>
            </a:r>
            <a:r>
              <a:rPr lang="en-GB" altLang="en-US" sz="1600" dirty="0" smtClean="0">
                <a:solidFill>
                  <a:srgbClr val="000000"/>
                </a:solidFill>
                <a:latin typeface="Tahoma" panose="020B0604030504040204" pitchFamily="34" charset="0"/>
                <a:cs typeface="Tahoma" panose="020B0604030504040204" pitchFamily="34" charset="0"/>
              </a:rPr>
              <a:t> Hills, </a:t>
            </a:r>
            <a:r>
              <a:rPr lang="en-GB" altLang="en-US" sz="1600" dirty="0" err="1" smtClean="0">
                <a:solidFill>
                  <a:srgbClr val="000000"/>
                </a:solidFill>
                <a:latin typeface="Tahoma" panose="020B0604030504040204" pitchFamily="34" charset="0"/>
                <a:cs typeface="Tahoma" panose="020B0604030504040204" pitchFamily="34" charset="0"/>
              </a:rPr>
              <a:t>Mamusa</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Kgetleng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Rivier</a:t>
            </a:r>
            <a:r>
              <a:rPr lang="en-GB" altLang="en-US" sz="1600" dirty="0" smtClean="0">
                <a:solidFill>
                  <a:srgbClr val="000000"/>
                </a:solidFill>
                <a:latin typeface="Tahoma" panose="020B0604030504040204" pitchFamily="34" charset="0"/>
                <a:cs typeface="Tahoma" panose="020B0604030504040204" pitchFamily="34" charset="0"/>
              </a:rPr>
              <a:t> and </a:t>
            </a:r>
            <a:r>
              <a:rPr lang="en-GB" altLang="en-US" sz="1600" dirty="0" err="1" smtClean="0">
                <a:solidFill>
                  <a:srgbClr val="000000"/>
                </a:solidFill>
                <a:latin typeface="Tahoma" panose="020B0604030504040204" pitchFamily="34" charset="0"/>
                <a:cs typeface="Tahoma" panose="020B0604030504040204" pitchFamily="34" charset="0"/>
              </a:rPr>
              <a:t>Ramotshere</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Moiloa</a:t>
            </a:r>
            <a:r>
              <a:rPr lang="en-GB" altLang="en-US" sz="1600" dirty="0" smtClean="0">
                <a:solidFill>
                  <a:srgbClr val="000000"/>
                </a:solidFill>
                <a:latin typeface="Tahoma" panose="020B0604030504040204" pitchFamily="34" charset="0"/>
                <a:cs typeface="Tahoma" panose="020B0604030504040204" pitchFamily="34" charset="0"/>
              </a:rPr>
              <a:t>]. Service Providers were allocated to municipalities as a strategic intervention by the </a:t>
            </a:r>
            <a:r>
              <a:rPr lang="en-GB" altLang="en-US" sz="1600" dirty="0" err="1" smtClean="0">
                <a:solidFill>
                  <a:srgbClr val="000000"/>
                </a:solidFill>
                <a:latin typeface="Tahoma" panose="020B0604030504040204" pitchFamily="34" charset="0"/>
                <a:cs typeface="Tahoma" panose="020B0604030504040204" pitchFamily="34" charset="0"/>
              </a:rPr>
              <a:t>DCoG</a:t>
            </a:r>
            <a:r>
              <a:rPr lang="en-GB" altLang="en-US" sz="1600" dirty="0" smtClean="0">
                <a:solidFill>
                  <a:srgbClr val="000000"/>
                </a:solidFill>
                <a:latin typeface="Tahoma" panose="020B0604030504040204" pitchFamily="34" charset="0"/>
                <a:cs typeface="Tahoma" panose="020B0604030504040204" pitchFamily="34" charset="0"/>
              </a:rPr>
              <a:t> National to enhance municipal revenue management and debt collection system. </a:t>
            </a:r>
          </a:p>
          <a:p>
            <a:pPr algn="just">
              <a:defRPr/>
            </a:pPr>
            <a:endParaRPr lang="en-GB" altLang="en-US" sz="1600" dirty="0" smtClean="0">
              <a:solidFill>
                <a:srgbClr val="000000"/>
              </a:solidFill>
              <a:latin typeface="Tahoma" panose="020B0604030504040204" pitchFamily="34" charset="0"/>
              <a:cs typeface="Tahoma" panose="020B0604030504040204" pitchFamily="34" charset="0"/>
            </a:endParaRPr>
          </a:p>
          <a:p>
            <a:pPr algn="just">
              <a:defRPr/>
            </a:pPr>
            <a:r>
              <a:rPr lang="en-GB" altLang="en-US" sz="1600" dirty="0" smtClean="0">
                <a:solidFill>
                  <a:srgbClr val="000000"/>
                </a:solidFill>
                <a:latin typeface="Tahoma" panose="020B0604030504040204" pitchFamily="34" charset="0"/>
                <a:cs typeface="Tahoma" panose="020B0604030504040204" pitchFamily="34" charset="0"/>
              </a:rPr>
              <a:t>The project was structured in phases and deliverables covered the following: Review the generic simplified revenue plan model; Implementation planning and conducting an As-Is Assessment; Development of an improved plan (municipal specific revenue plan); Implementation of the specific simplified revenue plan; the implementation plan developed covered all areas in the revenue value chain which include; legal and institutional matters, meter installation, data management, billing, receipt management, credit control, indigent management customer care, expenditure control, etc. The reports are available indicating progress registered per revenue value chain areas and the areas that still needs attention. </a:t>
            </a: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36DC71EB-C232-4632-8877-59B192983504}" type="slidenum">
              <a:rPr lang="en-US" altLang="en-US" b="1">
                <a:solidFill>
                  <a:srgbClr val="000000"/>
                </a:solidFill>
              </a:rPr>
              <a:pPr/>
              <a:t>25</a:t>
            </a:fld>
            <a:endParaRPr lang="en-US" altLang="en-US" b="1">
              <a:solidFill>
                <a:srgbClr val="000000"/>
              </a:solidFill>
            </a:endParaRPr>
          </a:p>
        </p:txBody>
      </p:sp>
      <p:sp>
        <p:nvSpPr>
          <p:cNvPr id="48131"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solidFill>
                <a:prstClr val="black"/>
              </a:solidFill>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solidFill>
                <a:prstClr val="black"/>
              </a:solidFill>
              <a:latin typeface="Arial" charset="0"/>
              <a:ea typeface="Arial" charset="0"/>
              <a:cs typeface="Arial" charset="0"/>
              <a:sym typeface="Arial" charset="0"/>
            </a:endParaRPr>
          </a:p>
        </p:txBody>
      </p:sp>
      <p:sp>
        <p:nvSpPr>
          <p:cNvPr id="8" name="Rounded Rectangle 4"/>
          <p:cNvSpPr txBox="1"/>
          <p:nvPr/>
        </p:nvSpPr>
        <p:spPr>
          <a:xfrm>
            <a:off x="971550" y="187325"/>
            <a:ext cx="7226300" cy="41275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nchorCtr="1"/>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endParaRPr lang="en-GB" altLang="en-US" b="1" dirty="0">
              <a:solidFill>
                <a:srgbClr val="000000"/>
              </a:solidFill>
              <a:latin typeface="Tahoma" panose="020B0604030504040204" pitchFamily="34" charset="0"/>
              <a:cs typeface="Tahoma" panose="020B0604030504040204" pitchFamily="34" charset="0"/>
            </a:endParaRPr>
          </a:p>
          <a:p>
            <a:pPr algn="ctr" defTabSz="514350">
              <a:defRPr/>
            </a:pPr>
            <a:r>
              <a:rPr lang="en-GB" altLang="en-US" b="1" dirty="0">
                <a:solidFill>
                  <a:srgbClr val="000000"/>
                </a:solidFill>
                <a:latin typeface="Tahoma" panose="020B0604030504040204" pitchFamily="34" charset="0"/>
                <a:cs typeface="Tahoma" panose="020B0604030504040204" pitchFamily="34" charset="0"/>
              </a:rPr>
              <a:t>FINANCIAL MANAGEMENT</a:t>
            </a:r>
            <a:r>
              <a:rPr lang="en-US" b="1" kern="0" dirty="0">
                <a:solidFill>
                  <a:prstClr val="black"/>
                </a:solidFill>
                <a:cs typeface="Arial" panose="020B060402020202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48134" name="Rectangle 2"/>
          <p:cNvSpPr>
            <a:spLocks noChangeArrowheads="1"/>
          </p:cNvSpPr>
          <p:nvPr/>
        </p:nvSpPr>
        <p:spPr bwMode="auto">
          <a:xfrm>
            <a:off x="611188" y="1341438"/>
            <a:ext cx="8358187" cy="4156075"/>
          </a:xfrm>
          <a:prstGeom prst="rect">
            <a:avLst/>
          </a:prstGeom>
          <a:noFill/>
          <a:ln w="9525">
            <a:noFill/>
            <a:miter lim="800000"/>
            <a:headEnd/>
            <a:tailEnd/>
          </a:ln>
        </p:spPr>
        <p:txBody>
          <a:bodyPr/>
          <a:lstStyle/>
          <a:p>
            <a:pPr algn="ctr" defTabSz="514350"/>
            <a:endParaRPr lang="en-ZA" altLang="en-US" b="1">
              <a:solidFill>
                <a:srgbClr val="FFFFFF"/>
              </a:solidFill>
            </a:endParaRPr>
          </a:p>
        </p:txBody>
      </p:sp>
      <p:sp>
        <p:nvSpPr>
          <p:cNvPr id="62471" name="Rectangle 4"/>
          <p:cNvSpPr>
            <a:spLocks noChangeArrowheads="1"/>
          </p:cNvSpPr>
          <p:nvPr/>
        </p:nvSpPr>
        <p:spPr bwMode="auto">
          <a:xfrm>
            <a:off x="12700" y="733425"/>
            <a:ext cx="9144000" cy="6148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Nine (9) municipalities’ Credit control and debt collection policies were assessed to ensure it’s in line with section 97 of Municipal Systems Act and provided feedback on corrective action to be implemented. [</a:t>
            </a:r>
            <a:r>
              <a:rPr lang="en-GB" altLang="en-US" sz="1600" dirty="0" err="1" smtClean="0">
                <a:solidFill>
                  <a:srgbClr val="000000"/>
                </a:solidFill>
                <a:latin typeface="Tahoma" panose="020B0604030504040204" pitchFamily="34" charset="0"/>
                <a:cs typeface="Tahoma" panose="020B0604030504040204" pitchFamily="34" charset="0"/>
              </a:rPr>
              <a:t>Kgetleng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Rivier</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Mamusa</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Maquassi</a:t>
            </a:r>
            <a:r>
              <a:rPr lang="en-GB" altLang="en-US" sz="1600" dirty="0" smtClean="0">
                <a:solidFill>
                  <a:srgbClr val="000000"/>
                </a:solidFill>
                <a:latin typeface="Tahoma" panose="020B0604030504040204" pitchFamily="34" charset="0"/>
                <a:cs typeface="Tahoma" panose="020B0604030504040204" pitchFamily="34" charset="0"/>
              </a:rPr>
              <a:t> Hills, </a:t>
            </a:r>
            <a:r>
              <a:rPr lang="en-GB" altLang="en-US" sz="1600" dirty="0" err="1" smtClean="0">
                <a:solidFill>
                  <a:srgbClr val="000000"/>
                </a:solidFill>
                <a:latin typeface="Tahoma" panose="020B0604030504040204" pitchFamily="34" charset="0"/>
                <a:cs typeface="Tahoma" panose="020B0604030504040204" pitchFamily="34" charset="0"/>
              </a:rPr>
              <a:t>Tswaing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Madibeng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Lekwa-Teemane</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Mahikeng</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Ramotshere</a:t>
            </a:r>
            <a:r>
              <a:rPr lang="en-GB" altLang="en-US" sz="1600" dirty="0" smtClean="0">
                <a:solidFill>
                  <a:srgbClr val="000000"/>
                </a:solidFill>
                <a:latin typeface="Tahoma" panose="020B0604030504040204" pitchFamily="34" charset="0"/>
                <a:cs typeface="Tahoma" panose="020B0604030504040204" pitchFamily="34" charset="0"/>
              </a:rPr>
              <a:t> </a:t>
            </a:r>
            <a:r>
              <a:rPr lang="en-GB" altLang="en-US" sz="1600" dirty="0" err="1" smtClean="0">
                <a:solidFill>
                  <a:srgbClr val="000000"/>
                </a:solidFill>
                <a:latin typeface="Tahoma" panose="020B0604030504040204" pitchFamily="34" charset="0"/>
                <a:cs typeface="Tahoma" panose="020B0604030504040204" pitchFamily="34" charset="0"/>
              </a:rPr>
              <a:t>Moiloa</a:t>
            </a:r>
            <a:r>
              <a:rPr lang="en-GB" altLang="en-US" sz="1600" dirty="0" smtClean="0">
                <a:solidFill>
                  <a:srgbClr val="000000"/>
                </a:solidFill>
                <a:latin typeface="Tahoma" panose="020B0604030504040204" pitchFamily="34" charset="0"/>
                <a:cs typeface="Tahoma" panose="020B0604030504040204" pitchFamily="34" charset="0"/>
              </a:rPr>
              <a:t> and </a:t>
            </a:r>
            <a:r>
              <a:rPr lang="en-GB" altLang="en-US" sz="1600" dirty="0" err="1" smtClean="0">
                <a:solidFill>
                  <a:srgbClr val="000000"/>
                </a:solidFill>
                <a:latin typeface="Tahoma" panose="020B0604030504040204" pitchFamily="34" charset="0"/>
                <a:cs typeface="Tahoma" panose="020B0604030504040204" pitchFamily="34" charset="0"/>
              </a:rPr>
              <a:t>Ditsobotla</a:t>
            </a:r>
            <a:r>
              <a:rPr lang="en-GB" altLang="en-US" sz="1600" dirty="0" smtClean="0">
                <a:solidFill>
                  <a:srgbClr val="000000"/>
                </a:solidFill>
                <a:latin typeface="Tahoma" panose="020B0604030504040204" pitchFamily="34" charset="0"/>
                <a:cs typeface="Tahoma" panose="020B0604030504040204" pitchFamily="34" charset="0"/>
              </a:rPr>
              <a:t>]</a:t>
            </a:r>
          </a:p>
          <a:p>
            <a:pPr algn="just">
              <a:defRPr/>
            </a:pPr>
            <a:endParaRPr lang="en-GB" altLang="en-US" sz="1600"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Intervention measures for 2017/18: Provincial Treasury issued 3 Circulars to guide municipalities to improve the audit outcome. Provincial Treasury reviewed action plans of all municipalities and provided feedback.</a:t>
            </a:r>
          </a:p>
          <a:p>
            <a:pPr algn="just">
              <a:defRPr/>
            </a:pPr>
            <a:endParaRPr lang="en-GB" altLang="en-US" sz="1600"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Provide support to municipalities to improve the quality of the annual financial statements, Provincial Treasury (PT) has issued a circular to guide municipalities on readiness to submit credible AFS. PT has since reviewed the interim financial statements and provided feedback to nine (9) municipalities.</a:t>
            </a:r>
          </a:p>
          <a:p>
            <a:pPr algn="just">
              <a:defRPr/>
            </a:pPr>
            <a:endParaRPr lang="en-GB" altLang="en-US" sz="1600" dirty="0" smtClean="0">
              <a:solidFill>
                <a:srgbClr val="000000"/>
              </a:solidFill>
              <a:latin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r>
              <a:rPr lang="en-GB" altLang="en-US" sz="1600" dirty="0" smtClean="0">
                <a:solidFill>
                  <a:srgbClr val="000000"/>
                </a:solidFill>
                <a:latin typeface="Tahoma" panose="020B0604030504040204" pitchFamily="34" charset="0"/>
                <a:cs typeface="Tahoma" panose="020B0604030504040204" pitchFamily="34" charset="0"/>
              </a:rPr>
              <a:t>Support provided to promote and coordinate </a:t>
            </a:r>
            <a:r>
              <a:rPr lang="en-GB" altLang="en-US" sz="1600" dirty="0" err="1" smtClean="0">
                <a:solidFill>
                  <a:srgbClr val="000000"/>
                </a:solidFill>
                <a:latin typeface="Tahoma" panose="020B0604030504040204" pitchFamily="34" charset="0"/>
                <a:cs typeface="Tahoma" panose="020B0604030504040204" pitchFamily="34" charset="0"/>
              </a:rPr>
              <a:t>honoring</a:t>
            </a:r>
            <a:r>
              <a:rPr lang="en-GB" altLang="en-US" sz="1600" dirty="0" smtClean="0">
                <a:solidFill>
                  <a:srgbClr val="000000"/>
                </a:solidFill>
                <a:latin typeface="Tahoma" panose="020B0604030504040204" pitchFamily="34" charset="0"/>
                <a:cs typeface="Tahoma" panose="020B0604030504040204" pitchFamily="34" charset="0"/>
              </a:rPr>
              <a:t> of payment agreements to settle Eskom debt and Water Board debt of the 12 municipalities. </a:t>
            </a:r>
            <a:r>
              <a:rPr lang="en-GB" altLang="en-US" sz="1600" dirty="0" smtClean="0">
                <a:solidFill>
                  <a:prstClr val="black"/>
                </a:solidFill>
                <a:latin typeface="Tahoma" panose="020B0604030504040204" pitchFamily="34" charset="0"/>
                <a:cs typeface="Tahoma" panose="020B0604030504040204" pitchFamily="34" charset="0"/>
              </a:rPr>
              <a:t>The total outstanding debt for the nine (9) municipalities supplying electricity was standing at R1.7 billion as at the 29</a:t>
            </a:r>
            <a:r>
              <a:rPr lang="en-GB" altLang="en-US" sz="1600" baseline="30000" dirty="0" smtClean="0">
                <a:solidFill>
                  <a:prstClr val="black"/>
                </a:solidFill>
                <a:latin typeface="Tahoma" panose="020B0604030504040204" pitchFamily="34" charset="0"/>
                <a:cs typeface="Tahoma" panose="020B0604030504040204" pitchFamily="34" charset="0"/>
              </a:rPr>
              <a:t>th</a:t>
            </a:r>
            <a:r>
              <a:rPr lang="en-GB" altLang="en-US" sz="1600" dirty="0" smtClean="0">
                <a:solidFill>
                  <a:prstClr val="black"/>
                </a:solidFill>
                <a:latin typeface="Tahoma" panose="020B0604030504040204" pitchFamily="34" charset="0"/>
                <a:cs typeface="Tahoma" panose="020B0604030504040204" pitchFamily="34" charset="0"/>
              </a:rPr>
              <a:t> September 2020. </a:t>
            </a:r>
            <a:r>
              <a:rPr lang="en-GB" altLang="en-US" sz="1600" dirty="0" err="1" smtClean="0">
                <a:solidFill>
                  <a:prstClr val="black"/>
                </a:solidFill>
                <a:latin typeface="Tahoma" panose="020B0604030504040204" pitchFamily="34" charset="0"/>
                <a:cs typeface="Tahoma" panose="020B0604030504040204" pitchFamily="34" charset="0"/>
              </a:rPr>
              <a:t>Ditsobotla</a:t>
            </a:r>
            <a:r>
              <a:rPr lang="en-GB" altLang="en-US" sz="1600" dirty="0" smtClean="0">
                <a:solidFill>
                  <a:prstClr val="black"/>
                </a:solidFill>
                <a:latin typeface="Tahoma" panose="020B0604030504040204" pitchFamily="34" charset="0"/>
                <a:cs typeface="Tahoma" panose="020B0604030504040204" pitchFamily="34" charset="0"/>
              </a:rPr>
              <a:t>, City of </a:t>
            </a:r>
            <a:r>
              <a:rPr lang="en-GB" altLang="en-US" sz="1600" dirty="0" err="1" smtClean="0">
                <a:solidFill>
                  <a:prstClr val="black"/>
                </a:solidFill>
                <a:latin typeface="Tahoma" panose="020B0604030504040204" pitchFamily="34" charset="0"/>
                <a:cs typeface="Tahoma" panose="020B0604030504040204" pitchFamily="34" charset="0"/>
              </a:rPr>
              <a:t>Matlosana</a:t>
            </a:r>
            <a:r>
              <a:rPr lang="en-GB" altLang="en-US" sz="1600" dirty="0" smtClean="0">
                <a:solidFill>
                  <a:prstClr val="black"/>
                </a:solidFill>
                <a:latin typeface="Tahoma" panose="020B0604030504040204" pitchFamily="34" charset="0"/>
                <a:cs typeface="Tahoma" panose="020B0604030504040204" pitchFamily="34" charset="0"/>
              </a:rPr>
              <a:t> and Naledi Local municipalities are owing a huge balance of R657 million, R578 million and R380 million respectively. </a:t>
            </a:r>
            <a:r>
              <a:rPr lang="en-GB" altLang="en-US" sz="1600" dirty="0" err="1" smtClean="0">
                <a:solidFill>
                  <a:prstClr val="black"/>
                </a:solidFill>
                <a:latin typeface="Tahoma" panose="020B0604030504040204" pitchFamily="34" charset="0"/>
                <a:cs typeface="Tahoma" panose="020B0604030504040204" pitchFamily="34" charset="0"/>
              </a:rPr>
              <a:t>Tswaing</a:t>
            </a:r>
            <a:r>
              <a:rPr lang="en-GB" altLang="en-US" sz="1600" dirty="0" smtClean="0">
                <a:solidFill>
                  <a:prstClr val="black"/>
                </a:solidFill>
                <a:latin typeface="Tahoma" panose="020B0604030504040204" pitchFamily="34" charset="0"/>
                <a:cs typeface="Tahoma" panose="020B0604030504040204" pitchFamily="34" charset="0"/>
              </a:rPr>
              <a:t> LM is on par with payment arrangement with ESKOM.</a:t>
            </a: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765175"/>
          </a:xfrm>
        </p:spPr>
        <p:txBody>
          <a:bodyPr/>
          <a:lstStyle/>
          <a:p>
            <a:pPr>
              <a:defRPr/>
            </a:pPr>
            <a:r>
              <a:rPr lang="en-ZA" sz="2400" b="1" dirty="0" smtClean="0">
                <a:latin typeface="Tahoma" panose="020B0604030504040204" pitchFamily="34" charset="0"/>
                <a:ea typeface="Tahoma" panose="020B0604030504040204" pitchFamily="34" charset="0"/>
                <a:cs typeface="Tahoma" panose="020B0604030504040204" pitchFamily="34" charset="0"/>
              </a:rPr>
              <a:t>DDM PROGRESS TO DATE </a:t>
            </a:r>
            <a:r>
              <a:rPr lang="en-ZA" sz="1800" b="1" dirty="0" smtClean="0">
                <a:latin typeface="Tahoma" panose="020B0604030504040204" pitchFamily="34" charset="0"/>
                <a:ea typeface="Tahoma" panose="020B0604030504040204" pitchFamily="34" charset="0"/>
                <a:cs typeface="Tahoma" panose="020B0604030504040204" pitchFamily="34" charset="0"/>
              </a:rPr>
              <a:t>(1)</a:t>
            </a:r>
            <a:endParaRPr lang="en-ZA" sz="1800" b="1" kern="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50178" name="Slide Number Placeholder 3"/>
          <p:cNvSpPr>
            <a:spLocks noGrp="1"/>
          </p:cNvSpPr>
          <p:nvPr>
            <p:ph type="sldNum" sz="quarter" idx="12"/>
          </p:nvPr>
        </p:nvSpPr>
        <p:spPr bwMode="auto">
          <a:noFill/>
          <a:ln>
            <a:miter lim="800000"/>
            <a:headEnd/>
            <a:tailEnd/>
          </a:ln>
        </p:spPr>
        <p:txBody>
          <a:bodyPr/>
          <a:lstStyle/>
          <a:p>
            <a:fld id="{67963C93-A3FA-434A-8451-7457519F1E04}" type="slidenum">
              <a:rPr lang="en-US" altLang="en-US"/>
              <a:pPr/>
              <a:t>26</a:t>
            </a:fld>
            <a:endParaRPr lang="en-US" altLang="en-US"/>
          </a:p>
        </p:txBody>
      </p:sp>
      <p:sp>
        <p:nvSpPr>
          <p:cNvPr id="16387" name="Rectangle 5"/>
          <p:cNvSpPr>
            <a:spLocks noChangeArrowheads="1"/>
          </p:cNvSpPr>
          <p:nvPr/>
        </p:nvSpPr>
        <p:spPr bwMode="auto">
          <a:xfrm>
            <a:off x="0" y="692150"/>
            <a:ext cx="9144000" cy="6272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defRPr/>
            </a:pPr>
            <a:r>
              <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rPr>
              <a:t>Currently the Department supports the municipalities with the implementation of the DDM, to date the following are developments:</a:t>
            </a:r>
          </a:p>
          <a:p>
            <a:pPr>
              <a:defRPr/>
            </a:pPr>
            <a:endPar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a:defRPr/>
            </a:pPr>
            <a:r>
              <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rPr>
              <a:t>Profiles per district have been compiled;</a:t>
            </a:r>
          </a:p>
          <a:p>
            <a:pPr marL="457200" indent="-457200" algn="just">
              <a:buFont typeface="+mj-lt"/>
              <a:buAutoNum type="arabicPeriod"/>
              <a:defRPr/>
            </a:pPr>
            <a:endPar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a:defRPr/>
            </a:pPr>
            <a:r>
              <a:rPr lang="en-US"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rPr>
              <a:t>The corona command councils will now be structured to foresee the implementation of the DDM,</a:t>
            </a:r>
          </a:p>
          <a:p>
            <a:pPr marL="457200" indent="-457200" algn="just">
              <a:buFont typeface="+mj-lt"/>
              <a:buAutoNum type="arabicPeriod"/>
              <a:defRPr/>
            </a:pPr>
            <a:endParaRPr lang="en-US" altLang="en-US"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a:defRPr/>
            </a:pPr>
            <a:r>
              <a:rPr lang="en-ZA" dirty="0" smtClean="0">
                <a:solidFill>
                  <a:prstClr val="black"/>
                </a:solidFill>
                <a:latin typeface="Tahoma" panose="020B0604030504040204" pitchFamily="34" charset="0"/>
                <a:ea typeface="Tahoma" panose="020B0604030504040204" pitchFamily="34" charset="0"/>
                <a:cs typeface="Tahoma" panose="020B0604030504040204" pitchFamily="34" charset="0"/>
              </a:rPr>
              <a:t>To strengthen the 154 Support and Governance Structures: Ministers </a:t>
            </a:r>
            <a:r>
              <a:rPr lang="en-ZA" dirty="0">
                <a:solidFill>
                  <a:prstClr val="black"/>
                </a:solidFill>
                <a:latin typeface="Tahoma" panose="020B0604030504040204" pitchFamily="34" charset="0"/>
                <a:ea typeface="Tahoma" panose="020B0604030504040204" pitchFamily="34" charset="0"/>
                <a:cs typeface="Tahoma" panose="020B0604030504040204" pitchFamily="34" charset="0"/>
              </a:rPr>
              <a:t>and Deputy Ministers have been assigned to </a:t>
            </a:r>
            <a:r>
              <a:rPr lang="en-ZA" dirty="0" smtClean="0">
                <a:solidFill>
                  <a:prstClr val="black"/>
                </a:solidFill>
                <a:latin typeface="Tahoma" panose="020B0604030504040204" pitchFamily="34" charset="0"/>
                <a:ea typeface="Tahoma" panose="020B0604030504040204" pitchFamily="34" charset="0"/>
                <a:cs typeface="Tahoma" panose="020B0604030504040204" pitchFamily="34" charset="0"/>
              </a:rPr>
              <a:t>our four districts. </a:t>
            </a:r>
          </a:p>
          <a:p>
            <a:pPr marL="457200" indent="-457200" algn="just">
              <a:buFont typeface="+mj-lt"/>
              <a:buAutoNum type="arabicPeriod"/>
              <a:defRPr/>
            </a:pPr>
            <a:endParaRPr lang="en-ZA"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a:defRPr/>
            </a:pPr>
            <a:r>
              <a:rPr lang="en-ZA" dirty="0">
                <a:solidFill>
                  <a:prstClr val="black"/>
                </a:solidFill>
                <a:latin typeface="Tahoma" panose="020B0604030504040204" pitchFamily="34" charset="0"/>
                <a:ea typeface="Tahoma" panose="020B0604030504040204" pitchFamily="34" charset="0"/>
                <a:cs typeface="Tahoma" panose="020B0604030504040204" pitchFamily="34" charset="0"/>
              </a:rPr>
              <a:t>Technical teams that will support Ministerial engagements </a:t>
            </a:r>
            <a:r>
              <a:rPr lang="en-ZA" dirty="0" smtClean="0">
                <a:solidFill>
                  <a:prstClr val="black"/>
                </a:solidFill>
                <a:latin typeface="Tahoma" panose="020B0604030504040204" pitchFamily="34" charset="0"/>
                <a:ea typeface="Tahoma" panose="020B0604030504040204" pitchFamily="34" charset="0"/>
                <a:cs typeface="Tahoma" panose="020B0604030504040204" pitchFamily="34" charset="0"/>
              </a:rPr>
              <a:t>have been established for the four districts.</a:t>
            </a:r>
          </a:p>
          <a:p>
            <a:pPr marL="457200" indent="-457200" algn="just">
              <a:buFont typeface="+mj-lt"/>
              <a:buAutoNum type="arabicPeriod"/>
              <a:defRPr/>
            </a:pPr>
            <a:endParaRPr lang="en-ZA"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r>
              <a:rPr lang="en-ZA" altLang="en-US" dirty="0">
                <a:solidFill>
                  <a:prstClr val="black"/>
                </a:solidFill>
                <a:latin typeface="Tahoma" panose="020B0604030504040204" pitchFamily="34" charset="0"/>
                <a:ea typeface="Tahoma" panose="020B0604030504040204" pitchFamily="34" charset="0"/>
                <a:cs typeface="Tahoma" panose="020B0604030504040204" pitchFamily="34" charset="0"/>
              </a:rPr>
              <a:t>First </a:t>
            </a:r>
            <a:r>
              <a:rPr lang="en-ZA"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rPr>
              <a:t>political engagement was held </a:t>
            </a:r>
            <a:r>
              <a:rPr lang="en-ZA" altLang="en-US" dirty="0">
                <a:solidFill>
                  <a:prstClr val="black"/>
                </a:solidFill>
                <a:latin typeface="Tahoma" panose="020B0604030504040204" pitchFamily="34" charset="0"/>
                <a:ea typeface="Tahoma" panose="020B0604030504040204" pitchFamily="34" charset="0"/>
                <a:cs typeface="Tahoma" panose="020B0604030504040204" pitchFamily="34" charset="0"/>
              </a:rPr>
              <a:t>led  by the Premier and all Senior Managers of the Provincial Government, stakeholders and the Political deployees to the Districts to oversee the implementation of the </a:t>
            </a:r>
            <a:r>
              <a:rPr lang="en-ZA"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rPr>
              <a:t>DDM via a virtual meeting.</a:t>
            </a:r>
            <a:endParaRPr lang="en-ZA" altLang="en-US"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n-ZA" sz="24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altLang="en-US" sz="2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defRPr/>
            </a:pPr>
            <a:endParaRPr lang="en-US"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GB" altLang="en-US"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765175"/>
          </a:xfrm>
        </p:spPr>
        <p:txBody>
          <a:bodyPr/>
          <a:lstStyle/>
          <a:p>
            <a:pPr>
              <a:defRPr/>
            </a:pPr>
            <a:r>
              <a:rPr lang="en-ZA" sz="2400" b="1" dirty="0" smtClean="0">
                <a:latin typeface="Tahoma" panose="020B0604030504040204" pitchFamily="34" charset="0"/>
                <a:ea typeface="Tahoma" panose="020B0604030504040204" pitchFamily="34" charset="0"/>
                <a:cs typeface="Tahoma" panose="020B0604030504040204" pitchFamily="34" charset="0"/>
              </a:rPr>
              <a:t>“DDM” THE LG THURSDAY </a:t>
            </a:r>
            <a:r>
              <a:rPr lang="en-ZA" sz="1800" b="1" dirty="0" smtClean="0">
                <a:latin typeface="Tahoma" panose="020B0604030504040204" pitchFamily="34" charset="0"/>
                <a:ea typeface="Tahoma" panose="020B0604030504040204" pitchFamily="34" charset="0"/>
                <a:cs typeface="Tahoma" panose="020B0604030504040204" pitchFamily="34" charset="0"/>
              </a:rPr>
              <a:t>(2)</a:t>
            </a:r>
            <a:endParaRPr lang="en-ZA" sz="1800" b="1" kern="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51202" name="Slide Number Placeholder 3"/>
          <p:cNvSpPr>
            <a:spLocks noGrp="1"/>
          </p:cNvSpPr>
          <p:nvPr>
            <p:ph type="sldNum" sz="quarter" idx="12"/>
          </p:nvPr>
        </p:nvSpPr>
        <p:spPr bwMode="auto">
          <a:noFill/>
          <a:ln>
            <a:miter lim="800000"/>
            <a:headEnd/>
            <a:tailEnd/>
          </a:ln>
        </p:spPr>
        <p:txBody>
          <a:bodyPr/>
          <a:lstStyle/>
          <a:p>
            <a:fld id="{D8BCDF71-E0B0-48D1-A367-F8118B0C0998}" type="slidenum">
              <a:rPr lang="en-US" altLang="en-US"/>
              <a:pPr/>
              <a:t>27</a:t>
            </a:fld>
            <a:endParaRPr lang="en-US" altLang="en-US"/>
          </a:p>
        </p:txBody>
      </p:sp>
      <p:sp>
        <p:nvSpPr>
          <p:cNvPr id="16387" name="Rectangle 5"/>
          <p:cNvSpPr>
            <a:spLocks noChangeArrowheads="1"/>
          </p:cNvSpPr>
          <p:nvPr/>
        </p:nvSpPr>
        <p:spPr bwMode="auto">
          <a:xfrm>
            <a:off x="0" y="692150"/>
            <a:ext cx="9144000" cy="6272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just">
              <a:buFont typeface="+mj-lt"/>
              <a:buAutoNum type="arabicPeriod" startAt="5"/>
              <a:defRPr/>
            </a:pPr>
            <a:endParaRPr lang="en-US" altLang="en-US" sz="2000" b="1"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r>
              <a:rPr lang="en-US" altLang="en-US" sz="20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Under the stewardship of the Premier, every Thursday of the Week one identified municipality is engaged one on one with councilors, Community structures and organized </a:t>
            </a:r>
            <a:r>
              <a:rPr lang="en-US" altLang="en-US" sz="2000" b="1" dirty="0" err="1" smtClean="0">
                <a:solidFill>
                  <a:prstClr val="black"/>
                </a:solidFill>
                <a:latin typeface="Tahoma" panose="020B0604030504040204" pitchFamily="34" charset="0"/>
                <a:ea typeface="Tahoma" panose="020B0604030504040204" pitchFamily="34" charset="0"/>
                <a:cs typeface="Tahoma" panose="020B0604030504040204" pitchFamily="34" charset="0"/>
              </a:rPr>
              <a:t>labour</a:t>
            </a:r>
            <a:r>
              <a:rPr lang="en-US" altLang="en-US" sz="20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 unions to forge a common understanding of the challenges, and utilizing the DDM approach develop and implementation plan as support.</a:t>
            </a:r>
          </a:p>
          <a:p>
            <a:pPr marL="457200" indent="-457200" algn="just">
              <a:buFont typeface="+mj-lt"/>
              <a:buAutoNum type="arabicPeriod" startAt="5"/>
              <a:defRPr/>
            </a:pPr>
            <a:endParaRPr lang="en-US"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endParaRPr lang="en-US"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r>
              <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All the political deployees have touched base in all the four districts to foster support, and provide leadership on how the process to expedite the implementation is critical.</a:t>
            </a:r>
          </a:p>
          <a:p>
            <a:pPr algn="just">
              <a:defRPr/>
            </a:pPr>
            <a:endPar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endPar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5"/>
              <a:defRPr/>
            </a:pPr>
            <a:r>
              <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Introductory meeting for the Deputy Ministers </a:t>
            </a:r>
            <a:r>
              <a:rPr lang="en-ZA" altLang="en-US" sz="2000" dirty="0" err="1" smtClean="0">
                <a:solidFill>
                  <a:prstClr val="black"/>
                </a:solidFill>
                <a:latin typeface="Tahoma" panose="020B0604030504040204" pitchFamily="34" charset="0"/>
                <a:ea typeface="Tahoma" panose="020B0604030504040204" pitchFamily="34" charset="0"/>
                <a:cs typeface="Tahoma" panose="020B0604030504040204" pitchFamily="34" charset="0"/>
              </a:rPr>
              <a:t>Sotyu</a:t>
            </a:r>
            <a:r>
              <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and </a:t>
            </a:r>
            <a:r>
              <a:rPr lang="en-ZA" altLang="en-US" sz="2000" dirty="0" err="1" smtClean="0">
                <a:solidFill>
                  <a:prstClr val="black"/>
                </a:solidFill>
                <a:latin typeface="Tahoma" panose="020B0604030504040204" pitchFamily="34" charset="0"/>
                <a:ea typeface="Tahoma" panose="020B0604030504040204" pitchFamily="34" charset="0"/>
                <a:cs typeface="Tahoma" panose="020B0604030504040204" pitchFamily="34" charset="0"/>
              </a:rPr>
              <a:t>Nzuza</a:t>
            </a:r>
            <a:r>
              <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 to familiarise themselves within the district was </a:t>
            </a:r>
            <a:r>
              <a:rPr lang="en-ZA" altLang="en-US" sz="2000" dirty="0" err="1" smtClean="0">
                <a:solidFill>
                  <a:prstClr val="black"/>
                </a:solidFill>
                <a:latin typeface="Tahoma" panose="020B0604030504040204" pitchFamily="34" charset="0"/>
                <a:ea typeface="Tahoma" panose="020B0604030504040204" pitchFamily="34" charset="0"/>
                <a:cs typeface="Tahoma" panose="020B0604030504040204" pitchFamily="34" charset="0"/>
              </a:rPr>
              <a:t>arraged</a:t>
            </a:r>
            <a:r>
              <a:rPr lang="en-ZA"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 where the DM met with the leadership of the District and the Province in 23 October 2020.</a:t>
            </a:r>
          </a:p>
          <a:p>
            <a:pPr algn="just">
              <a:defRPr/>
            </a:pPr>
            <a:endParaRPr lang="en-ZA"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defRPr/>
            </a:pPr>
            <a:endParaRPr lang="en-ZA"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defRPr/>
            </a:pPr>
            <a:endParaRPr lang="en-ZA" altLang="en-US"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defRPr/>
            </a:pPr>
            <a:endParaRPr lang="en-US" altLang="en-US"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defRPr/>
            </a:pPr>
            <a:endParaRPr lang="en-US" alt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GB" altLang="en-US"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a:p>
            <a:pPr algn="just">
              <a:defRPr/>
            </a:pPr>
            <a:endParaRPr lang="en-GB" altLang="en-US" b="1" dirty="0" smtClean="0">
              <a:solidFill>
                <a:srgbClr val="000000"/>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47675" y="1412875"/>
            <a:ext cx="8229600" cy="3194050"/>
          </a:xfrm>
          <a:solidFill>
            <a:schemeClr val="accent6">
              <a:lumMod val="40000"/>
              <a:lumOff val="60000"/>
            </a:schemeClr>
          </a:solidFill>
        </p:spPr>
        <p:txBody>
          <a:bodyPr/>
          <a:lstStyle/>
          <a:p>
            <a:pPr>
              <a:defRPr/>
            </a:pPr>
            <a:r>
              <a:rPr lang="en-US" altLang="en-US" sz="2200" b="1" dirty="0" smtClean="0">
                <a:latin typeface="Tahoma" pitchFamily="34" charset="0"/>
                <a:ea typeface="Calibri" pitchFamily="34" charset="0"/>
                <a:cs typeface="Calibri" pitchFamily="34" charset="0"/>
              </a:rPr>
              <a:t>PROGRESS REPORT ON THE IMPLEMENTATION OF SECTION 139 (1) (B) OF THE CONSTITUTION IN IDENTIFIED MUNICIPALITIES IN THE PROVINCE</a:t>
            </a:r>
            <a:br>
              <a:rPr lang="en-US" altLang="en-US" sz="2200" b="1" dirty="0" smtClean="0">
                <a:latin typeface="Tahoma" pitchFamily="34" charset="0"/>
                <a:ea typeface="Calibri" pitchFamily="34" charset="0"/>
                <a:cs typeface="Calibri" pitchFamily="34" charset="0"/>
              </a:rPr>
            </a:br>
            <a:r>
              <a:rPr lang="en-US" altLang="en-US" sz="2200" b="1" dirty="0">
                <a:latin typeface="Tahoma" pitchFamily="34" charset="0"/>
                <a:ea typeface="Calibri" pitchFamily="34" charset="0"/>
                <a:cs typeface="Calibri" pitchFamily="34" charset="0"/>
              </a:rPr>
              <a:t/>
            </a:r>
            <a:br>
              <a:rPr lang="en-US" altLang="en-US" sz="2200" b="1" dirty="0">
                <a:latin typeface="Tahoma" pitchFamily="34" charset="0"/>
                <a:ea typeface="Calibri" pitchFamily="34" charset="0"/>
                <a:cs typeface="Calibri" pitchFamily="34" charset="0"/>
              </a:rPr>
            </a:br>
            <a:r>
              <a:rPr lang="en-US" altLang="en-US" sz="2200" b="1" dirty="0" smtClean="0">
                <a:latin typeface="Tahoma" pitchFamily="34" charset="0"/>
                <a:ea typeface="Calibri" pitchFamily="34" charset="0"/>
                <a:cs typeface="Calibri" pitchFamily="34" charset="0"/>
              </a:rPr>
              <a:t>PORTFOLIO COMMITTEE </a:t>
            </a:r>
            <a:r>
              <a:rPr lang="en-US" altLang="en-US" sz="2200" b="1" dirty="0" smtClean="0">
                <a:latin typeface="Tahoma" pitchFamily="34" charset="0"/>
                <a:ea typeface="+mn-ea"/>
                <a:cs typeface="Tahoma" pitchFamily="34" charset="0"/>
              </a:rPr>
              <a:t>ON CO-OPERATIVE GOVERNANCE AND TRADITIONAL AFFAIRS</a:t>
            </a:r>
            <a:r>
              <a:rPr lang="en-US" altLang="en-US" sz="2200" b="1" dirty="0" smtClean="0">
                <a:latin typeface="Tahoma" pitchFamily="34" charset="0"/>
                <a:ea typeface="Calibri" pitchFamily="34" charset="0"/>
                <a:cs typeface="Calibri" pitchFamily="34" charset="0"/>
              </a:rPr>
              <a:t/>
            </a:r>
            <a:br>
              <a:rPr lang="en-US" altLang="en-US" sz="2200" b="1" dirty="0" smtClean="0">
                <a:latin typeface="Tahoma" pitchFamily="34" charset="0"/>
                <a:ea typeface="Calibri" pitchFamily="34" charset="0"/>
                <a:cs typeface="Calibri" pitchFamily="34" charset="0"/>
              </a:rPr>
            </a:br>
            <a:endParaRPr lang="en-ZA" altLang="en-US" sz="2200" b="1" dirty="0" smtClean="0"/>
          </a:p>
        </p:txBody>
      </p:sp>
      <p:sp>
        <p:nvSpPr>
          <p:cNvPr id="52226" name="Slide Number Placeholder 3"/>
          <p:cNvSpPr>
            <a:spLocks noGrp="1"/>
          </p:cNvSpPr>
          <p:nvPr>
            <p:ph type="sldNum" sz="quarter" idx="12"/>
          </p:nvPr>
        </p:nvSpPr>
        <p:spPr bwMode="auto">
          <a:noFill/>
          <a:ln>
            <a:miter lim="800000"/>
            <a:headEnd/>
            <a:tailEnd/>
          </a:ln>
        </p:spPr>
        <p:txBody>
          <a:bodyPr/>
          <a:lstStyle/>
          <a:p>
            <a:fld id="{37AC86E5-22FF-4262-9247-7BFAD4BCA4A8}" type="slidenum">
              <a:rPr lang="en-US" altLang="en-US"/>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620713"/>
          </a:xfrm>
        </p:spPr>
        <p:txBody>
          <a:bodyPr/>
          <a:lstStyle/>
          <a:p>
            <a:r>
              <a:rPr lang="en-ZA" altLang="en-US" sz="2400" b="1" dirty="0" smtClean="0">
                <a:solidFill>
                  <a:srgbClr val="000000"/>
                </a:solidFill>
                <a:latin typeface="Tahoma" pitchFamily="34" charset="0"/>
                <a:cs typeface="Tahoma" pitchFamily="34" charset="0"/>
              </a:rPr>
              <a:t>MUNICIPALITIES UNDER INTERVENTION</a:t>
            </a:r>
            <a:endParaRPr lang="en-ZA" altLang="en-US" sz="2400" b="1" dirty="0" smtClean="0">
              <a:latin typeface="Tahoma" pitchFamily="34" charset="0"/>
              <a:cs typeface="Tahoma" pitchFamily="34" charset="0"/>
            </a:endParaRPr>
          </a:p>
        </p:txBody>
      </p:sp>
      <p:sp>
        <p:nvSpPr>
          <p:cNvPr id="54276" name="Content Placeholder 1"/>
          <p:cNvSpPr>
            <a:spLocks noGrp="1"/>
          </p:cNvSpPr>
          <p:nvPr>
            <p:ph idx="1"/>
          </p:nvPr>
        </p:nvSpPr>
        <p:spPr>
          <a:xfrm>
            <a:off x="250825" y="836613"/>
            <a:ext cx="8229600" cy="4968875"/>
          </a:xfrm>
        </p:spPr>
        <p:txBody>
          <a:bodyPr>
            <a:normAutofit/>
          </a:bodyPr>
          <a:lstStyle/>
          <a:p>
            <a:pPr algn="just">
              <a:lnSpc>
                <a:spcPct val="150000"/>
              </a:lnSpc>
            </a:pPr>
            <a:r>
              <a:rPr lang="en-ZA" altLang="en-US" sz="2400" dirty="0" smtClean="0">
                <a:solidFill>
                  <a:srgbClr val="000000"/>
                </a:solidFill>
                <a:latin typeface="Tahoma" pitchFamily="34" charset="0"/>
                <a:cs typeface="Tahoma" pitchFamily="34" charset="0"/>
              </a:rPr>
              <a:t>During 2019/20 and 2020/21 EXCO resolved to place some of the municipalities under Section 139 (1)(b) and 139(1)(c) of the Constitution.</a:t>
            </a:r>
          </a:p>
          <a:p>
            <a:pPr marL="0" indent="0" algn="just">
              <a:lnSpc>
                <a:spcPct val="150000"/>
              </a:lnSpc>
              <a:buNone/>
            </a:pPr>
            <a:endParaRPr lang="en-ZA" altLang="en-US" sz="2400" dirty="0" smtClean="0">
              <a:solidFill>
                <a:srgbClr val="000000"/>
              </a:solidFill>
              <a:latin typeface="Tahoma" pitchFamily="34" charset="0"/>
              <a:cs typeface="Tahoma" pitchFamily="34" charset="0"/>
            </a:endParaRPr>
          </a:p>
          <a:p>
            <a:pPr algn="just">
              <a:lnSpc>
                <a:spcPct val="150000"/>
              </a:lnSpc>
            </a:pPr>
            <a:r>
              <a:rPr lang="en-ZA" altLang="en-US" sz="2400" dirty="0" smtClean="0">
                <a:solidFill>
                  <a:srgbClr val="000000"/>
                </a:solidFill>
                <a:latin typeface="Tahoma" pitchFamily="34" charset="0"/>
                <a:cs typeface="Tahoma" pitchFamily="34" charset="0"/>
              </a:rPr>
              <a:t>The following table provides progress thus far with the with these interventions:-</a:t>
            </a:r>
            <a:endParaRPr lang="en-ZA" altLang="en-US" dirty="0" smtClean="0"/>
          </a:p>
        </p:txBody>
      </p:sp>
      <p:sp>
        <p:nvSpPr>
          <p:cNvPr id="54275" name="Slide Number Placeholder 3"/>
          <p:cNvSpPr>
            <a:spLocks noGrp="1"/>
          </p:cNvSpPr>
          <p:nvPr>
            <p:ph type="sldNum" sz="quarter" idx="12"/>
          </p:nvPr>
        </p:nvSpPr>
        <p:spPr bwMode="auto">
          <a:noFill/>
          <a:ln>
            <a:miter lim="800000"/>
            <a:headEnd/>
            <a:tailEnd/>
          </a:ln>
        </p:spPr>
        <p:txBody>
          <a:bodyPr/>
          <a:lstStyle/>
          <a:p>
            <a:fld id="{031558EA-8DAF-4BE4-B60A-D8B4FC235DF1}" type="slidenum">
              <a:rPr lang="en-US" altLang="en-US"/>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bwMode="auto">
          <a:xfrm>
            <a:off x="6557963" y="6483350"/>
            <a:ext cx="1331912" cy="274638"/>
          </a:xfrm>
          <a:noFill/>
          <a:ln>
            <a:miter lim="800000"/>
            <a:headEnd/>
            <a:tailEnd/>
          </a:ln>
        </p:spPr>
        <p:txBody>
          <a:bodyPr>
            <a:normAutofit/>
          </a:bodyPr>
          <a:lstStyle/>
          <a:p>
            <a:fld id="{A5DAFF93-F437-44F8-8FAE-53C3D335EAC5}" type="slidenum">
              <a:rPr lang="en-US" altLang="en-US" b="1">
                <a:solidFill>
                  <a:schemeClr val="tx1"/>
                </a:solidFill>
              </a:rPr>
              <a:pPr/>
              <a:t>3</a:t>
            </a:fld>
            <a:endParaRPr lang="en-US" altLang="en-US" b="1">
              <a:solidFill>
                <a:schemeClr val="tx1"/>
              </a:solidFill>
            </a:endParaRPr>
          </a:p>
        </p:txBody>
      </p:sp>
      <p:sp>
        <p:nvSpPr>
          <p:cNvPr id="7171" name="Rectangle 11"/>
          <p:cNvSpPr>
            <a:spLocks noChangeArrowheads="1"/>
          </p:cNvSpPr>
          <p:nvPr/>
        </p:nvSpPr>
        <p:spPr bwMode="auto">
          <a:xfrm>
            <a:off x="2098675" y="1779588"/>
            <a:ext cx="4940300" cy="508000"/>
          </a:xfrm>
          <a:prstGeom prst="rect">
            <a:avLst/>
          </a:prstGeom>
          <a:noFill/>
          <a:ln w="9525">
            <a:noFill/>
            <a:miter lim="800000"/>
            <a:headEnd/>
            <a:tailEnd/>
          </a:ln>
        </p:spPr>
        <p:txBody>
          <a:bodyPr>
            <a:spAutoFit/>
          </a:bodyPr>
          <a:lstStyle/>
          <a:p>
            <a:pPr algn="just"/>
            <a:endParaRPr lang="en-ZA" altLang="en-US" sz="900">
              <a:solidFill>
                <a:srgbClr val="000000"/>
              </a:solidFill>
            </a:endParaRPr>
          </a:p>
          <a:p>
            <a:pPr algn="just"/>
            <a:endParaRPr lang="en-ZA" altLang="en-US" sz="900">
              <a:solidFill>
                <a:srgbClr val="000000"/>
              </a:solidFill>
            </a:endParaRPr>
          </a:p>
          <a:p>
            <a:pPr algn="just"/>
            <a:endParaRPr lang="en-ZA" altLang="en-US" sz="900">
              <a:solidFill>
                <a:srgbClr val="000000"/>
              </a:solidFill>
            </a:endParaRPr>
          </a:p>
        </p:txBody>
      </p:sp>
      <p:sp>
        <p:nvSpPr>
          <p:cNvPr id="10" name="Content Placeholder 2"/>
          <p:cNvSpPr txBox="1">
            <a:spLocks/>
          </p:cNvSpPr>
          <p:nvPr/>
        </p:nvSpPr>
        <p:spPr>
          <a:xfrm>
            <a:off x="2085975" y="1841500"/>
            <a:ext cx="4997450" cy="3833813"/>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defRPr/>
            </a:pPr>
            <a:endParaRPr lang="en-ZA" sz="1050" dirty="0">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050" dirty="0">
              <a:latin typeface="Calibri" panose="020F0502020204030204" pitchFamily="34" charset="0"/>
              <a:cs typeface="Arial" panose="020B0604020202020204" pitchFamily="34" charset="0"/>
            </a:endParaRPr>
          </a:p>
          <a:p>
            <a:pPr marL="0" indent="0" algn="just">
              <a:buFont typeface="Arial" panose="020B0604020202020204" pitchFamily="34" charset="0"/>
              <a:buNone/>
              <a:defRPr/>
            </a:pPr>
            <a:endParaRPr lang="en-ZA"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35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1350" dirty="0">
              <a:solidFill>
                <a:prstClr val="black"/>
              </a:solidFill>
              <a:latin typeface="Arial" panose="020B0604020202020204" pitchFamily="34" charset="0"/>
              <a:ea typeface="Arial" charset="0"/>
              <a:cs typeface="Arial" panose="020B0604020202020204" pitchFamily="34" charset="0"/>
              <a:sym typeface="Arial" charset="0"/>
            </a:endParaRPr>
          </a:p>
          <a:p>
            <a:pPr marL="0" indent="0">
              <a:buFont typeface="Arial" panose="020B0604020202020204" pitchFamily="34" charset="0"/>
              <a:buNone/>
              <a:defRPr/>
            </a:pPr>
            <a:endParaRPr lang="en-US" altLang="en-US" sz="1350" dirty="0">
              <a:latin typeface="Arial" charset="0"/>
              <a:ea typeface="Arial" charset="0"/>
              <a:cs typeface="Arial" charset="0"/>
              <a:sym typeface="Arial" charset="0"/>
            </a:endParaRPr>
          </a:p>
          <a:p>
            <a:pPr marL="300038" indent="-289322" algn="just">
              <a:lnSpc>
                <a:spcPct val="100000"/>
              </a:lnSpc>
              <a:spcBef>
                <a:spcPts val="338"/>
              </a:spcBef>
              <a:buClr>
                <a:srgbClr val="000000"/>
              </a:buClr>
              <a:buFont typeface="Arial" charset="0"/>
              <a:buChar char="•"/>
              <a:defRPr/>
            </a:pPr>
            <a:endParaRPr lang="en-US" altLang="en-US" sz="900" dirty="0">
              <a:latin typeface="Arial" charset="0"/>
              <a:ea typeface="Arial" charset="0"/>
              <a:cs typeface="Arial" charset="0"/>
              <a:sym typeface="Arial" charset="0"/>
            </a:endParaRPr>
          </a:p>
          <a:p>
            <a:pPr marL="300038" indent="-289322" algn="just">
              <a:lnSpc>
                <a:spcPct val="100000"/>
              </a:lnSpc>
              <a:spcBef>
                <a:spcPts val="338"/>
              </a:spcBef>
              <a:spcAft>
                <a:spcPts val="338"/>
              </a:spcAft>
              <a:buClr>
                <a:srgbClr val="000000"/>
              </a:buClr>
              <a:buFont typeface="Arial" charset="0"/>
              <a:buChar char="•"/>
              <a:defRPr/>
            </a:pPr>
            <a:endParaRPr lang="en-US" altLang="en-US" sz="900" dirty="0">
              <a:latin typeface="Arial" charset="0"/>
              <a:ea typeface="Arial" charset="0"/>
              <a:cs typeface="Arial" charset="0"/>
              <a:sym typeface="Arial" charset="0"/>
            </a:endParaRPr>
          </a:p>
        </p:txBody>
      </p:sp>
      <p:sp>
        <p:nvSpPr>
          <p:cNvPr id="8" name="Rounded Rectangle 4"/>
          <p:cNvSpPr txBox="1"/>
          <p:nvPr/>
        </p:nvSpPr>
        <p:spPr>
          <a:xfrm>
            <a:off x="468313" y="111125"/>
            <a:ext cx="7991475" cy="58420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1. PURPOSE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
        <p:nvSpPr>
          <p:cNvPr id="7174" name="Rectangle 2"/>
          <p:cNvSpPr>
            <a:spLocks noChangeArrowheads="1"/>
          </p:cNvSpPr>
          <p:nvPr/>
        </p:nvSpPr>
        <p:spPr bwMode="auto">
          <a:xfrm>
            <a:off x="395288" y="1989138"/>
            <a:ext cx="8358187" cy="2879725"/>
          </a:xfrm>
          <a:prstGeom prst="rect">
            <a:avLst/>
          </a:prstGeom>
          <a:noFill/>
          <a:ln w="9525">
            <a:noFill/>
            <a:miter lim="800000"/>
            <a:headEnd/>
            <a:tailEnd/>
          </a:ln>
        </p:spPr>
        <p:txBody>
          <a:bodyPr/>
          <a:lstStyle/>
          <a:p>
            <a:pPr algn="just">
              <a:lnSpc>
                <a:spcPct val="150000"/>
              </a:lnSpc>
            </a:pPr>
            <a:r>
              <a:rPr lang="en-ZA" altLang="en-US" sz="2400" dirty="0">
                <a:latin typeface="Tahoma" pitchFamily="34" charset="0"/>
                <a:cs typeface="Tahoma" pitchFamily="34" charset="0"/>
              </a:rPr>
              <a:t>The purpose of the report is to present to Portfolio Committee on Cooperative Governance and Traditional Affairs a “</a:t>
            </a:r>
            <a:r>
              <a:rPr lang="en-ZA" altLang="en-US" sz="2400" b="1" dirty="0">
                <a:latin typeface="Tahoma" pitchFamily="34" charset="0"/>
                <a:cs typeface="Tahoma" pitchFamily="34" charset="0"/>
              </a:rPr>
              <a:t>STATE OF LOCAL GOVERNMENT REPORT AND </a:t>
            </a:r>
            <a:r>
              <a:rPr lang="en-ZA" altLang="en-US" sz="2400" b="1" dirty="0" smtClean="0">
                <a:latin typeface="Tahoma" pitchFamily="34" charset="0"/>
                <a:cs typeface="Tahoma" pitchFamily="34" charset="0"/>
              </a:rPr>
              <a:t>SUPPORT PROVIDED TO MUNICIPALITIES</a:t>
            </a:r>
            <a:r>
              <a:rPr lang="en-ZA" altLang="en-US" sz="2400" dirty="0" smtClean="0">
                <a:latin typeface="Tahoma" pitchFamily="34" charset="0"/>
                <a:cs typeface="Tahoma" pitchFamily="34" charset="0"/>
              </a:rPr>
              <a:t>” </a:t>
            </a:r>
            <a:endParaRPr lang="en-ZA" altLang="en-US" sz="1600" dirty="0">
              <a:latin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1750" y="-228600"/>
            <a:ext cx="9144000" cy="620713"/>
          </a:xfrm>
        </p:spPr>
        <p:txBody>
          <a:bodyPr/>
          <a:lstStyle/>
          <a:p>
            <a:r>
              <a:rPr lang="en-ZA" altLang="en-US" sz="2000" b="1" smtClean="0">
                <a:solidFill>
                  <a:srgbClr val="000000"/>
                </a:solidFill>
                <a:latin typeface="Tahoma" pitchFamily="34" charset="0"/>
                <a:cs typeface="Tahoma" pitchFamily="34" charset="0"/>
              </a:rPr>
              <a:t>EXECUTIVE SUMMARY</a:t>
            </a:r>
            <a:r>
              <a:rPr lang="en-ZA" altLang="en-US" sz="2400" b="1" smtClean="0">
                <a:solidFill>
                  <a:srgbClr val="000000"/>
                </a:solidFill>
                <a:latin typeface="Tahoma" pitchFamily="34" charset="0"/>
                <a:cs typeface="Tahoma" pitchFamily="34" charset="0"/>
              </a:rPr>
              <a:t>: </a:t>
            </a:r>
            <a:r>
              <a:rPr lang="en-US" altLang="en-US" sz="2000" b="1" u="sng" smtClean="0">
                <a:latin typeface="Tahoma" pitchFamily="34" charset="0"/>
                <a:cs typeface="Tahoma" pitchFamily="34" charset="0"/>
              </a:rPr>
              <a:t>FIRST </a:t>
            </a:r>
            <a:r>
              <a:rPr lang="en-US" altLang="en-US" sz="2000" b="1" u="sng" smtClean="0">
                <a:latin typeface="Tahoma" pitchFamily="34" charset="0"/>
                <a:cs typeface="Calibri" pitchFamily="34" charset="0"/>
              </a:rPr>
              <a:t>GROUP </a:t>
            </a:r>
            <a:r>
              <a:rPr lang="en-US" altLang="en-US" sz="2000" b="1" smtClean="0">
                <a:latin typeface="Tahoma" pitchFamily="34" charset="0"/>
                <a:cs typeface="Calibri" pitchFamily="34" charset="0"/>
              </a:rPr>
              <a:t>OF INTERVENTIONS </a:t>
            </a:r>
            <a:endParaRPr lang="en-ZA" altLang="en-US" sz="2000" b="1" smtClean="0">
              <a:latin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31750" y="228600"/>
          <a:ext cx="9144000" cy="5430838"/>
        </p:xfrm>
        <a:graphic>
          <a:graphicData uri="http://schemas.openxmlformats.org/drawingml/2006/table">
            <a:tbl>
              <a:tblPr firstRow="1" firstCol="1" bandRow="1"/>
              <a:tblGrid>
                <a:gridCol w="2123728">
                  <a:extLst>
                    <a:ext uri="{9D8B030D-6E8A-4147-A177-3AD203B41FA5}">
                      <a16:colId xmlns:a16="http://schemas.microsoft.com/office/drawing/2014/main" val="20000"/>
                    </a:ext>
                  </a:extLst>
                </a:gridCol>
                <a:gridCol w="1832107">
                  <a:extLst>
                    <a:ext uri="{9D8B030D-6E8A-4147-A177-3AD203B41FA5}">
                      <a16:colId xmlns:a16="http://schemas.microsoft.com/office/drawing/2014/main" val="20001"/>
                    </a:ext>
                  </a:extLst>
                </a:gridCol>
                <a:gridCol w="184117">
                  <a:extLst>
                    <a:ext uri="{9D8B030D-6E8A-4147-A177-3AD203B41FA5}">
                      <a16:colId xmlns:a16="http://schemas.microsoft.com/office/drawing/2014/main" val="20002"/>
                    </a:ext>
                  </a:extLst>
                </a:gridCol>
                <a:gridCol w="5004048">
                  <a:extLst>
                    <a:ext uri="{9D8B030D-6E8A-4147-A177-3AD203B41FA5}">
                      <a16:colId xmlns:a16="http://schemas.microsoft.com/office/drawing/2014/main" val="20003"/>
                    </a:ext>
                  </a:extLst>
                </a:gridCol>
              </a:tblGrid>
              <a:tr h="490765">
                <a:tc>
                  <a:txBody>
                    <a:bodyPr/>
                    <a:lstStyle/>
                    <a:p>
                      <a:pPr marL="228600" algn="ctr">
                        <a:lnSpc>
                          <a:spcPct val="115000"/>
                        </a:lnSpc>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cs typeface="Times New Roman" panose="02020603050405020304" pitchFamily="18" charset="0"/>
                        </a:rPr>
                        <a:t>NAME OF MUNICIPALITY</a:t>
                      </a:r>
                      <a:endParaRPr lang="en-Z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PERIOD OF INTERVENTION</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STATE OF ADMINISTRATION/INTERVENTION</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ZA"/>
                    </a:p>
                  </a:txBody>
                  <a:tcPr/>
                </a:tc>
                <a:extLst>
                  <a:ext uri="{0D108BD9-81ED-4DB2-BD59-A6C34878D82A}">
                    <a16:rowId xmlns:a16="http://schemas.microsoft.com/office/drawing/2014/main" val="10000"/>
                  </a:ext>
                </a:extLst>
              </a:tr>
              <a:tr h="255629">
                <a:tc gridSpan="4">
                  <a:txBody>
                    <a:bodyPr/>
                    <a:lstStyle/>
                    <a:p>
                      <a:pPr algn="ctr">
                        <a:spcAft>
                          <a:spcPts val="0"/>
                        </a:spcAft>
                      </a:pPr>
                      <a:r>
                        <a:rPr lang="en-US" sz="1000" b="1" dirty="0">
                          <a:solidFill>
                            <a:schemeClr val="bg1"/>
                          </a:solidFill>
                          <a:effectLst/>
                          <a:latin typeface="Tahoma" panose="020B0604030504040204" pitchFamily="34" charset="0"/>
                          <a:ea typeface="Calibri" panose="020F0502020204030204" pitchFamily="34" charset="0"/>
                        </a:rPr>
                        <a:t>FIRST GROUP OF MUNICIPALITIES THAT WERE PLACED UNDER ADMMINISTRATION AS FROM THE 1 SEPTEMBER 2018.</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47135">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1. </a:t>
                      </a:r>
                      <a:r>
                        <a:rPr lang="en-US" sz="1200" b="1" dirty="0" err="1" smtClean="0">
                          <a:effectLst/>
                          <a:latin typeface="Tahoma" panose="020B0604030504040204" pitchFamily="34" charset="0"/>
                          <a:ea typeface="Tahoma" panose="020B0604030504040204" pitchFamily="34" charset="0"/>
                          <a:cs typeface="Tahoma" panose="020B0604030504040204" pitchFamily="34" charset="0"/>
                        </a:rPr>
                        <a:t>Ditsobotla</a:t>
                      </a:r>
                      <a:r>
                        <a:rPr lang="en-US" sz="1200" b="1" dirty="0" smtClean="0">
                          <a:effectLst/>
                          <a:latin typeface="Tahoma" panose="020B0604030504040204" pitchFamily="34" charset="0"/>
                          <a:ea typeface="Tahoma" panose="020B0604030504040204" pitchFamily="34" charset="0"/>
                          <a:cs typeface="Tahoma" panose="020B0604030504040204" pitchFamily="34" charset="0"/>
                        </a:rPr>
                        <a:t>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1/09/2018-31/08/2019</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approved by EXCO ended 1 August 2019: Close-out Report was submitted to the Department. </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28939">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2.</a:t>
                      </a:r>
                      <a:r>
                        <a:rPr lang="en-US" sz="1200" b="1"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1200" b="1" dirty="0" smtClean="0">
                          <a:effectLst/>
                          <a:latin typeface="Tahoma" panose="020B0604030504040204" pitchFamily="34" charset="0"/>
                          <a:ea typeface="Tahoma" panose="020B0604030504040204" pitchFamily="34" charset="0"/>
                          <a:cs typeface="Tahoma" panose="020B0604030504040204" pitchFamily="34" charset="0"/>
                        </a:rPr>
                        <a:t>Naledi </a:t>
                      </a:r>
                      <a:r>
                        <a:rPr lang="en-US" sz="1200" b="1" dirty="0">
                          <a:effectLst/>
                          <a:latin typeface="Tahoma" panose="020B0604030504040204" pitchFamily="34" charset="0"/>
                          <a:ea typeface="Tahoma" panose="020B0604030504040204" pitchFamily="34" charset="0"/>
                          <a:cs typeface="Tahoma" panose="020B0604030504040204" pitchFamily="34" charset="0"/>
                        </a:rPr>
                        <a:t>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1/09/2018-31/08/2019</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Period was ended on 31 December 2019, the NCOP did not approve the intervention in Naledi LM. Close-out Report was submitted to the Department.</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65788">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3. Maquassi hills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1/09/2018-31/08/2019</a:t>
                      </a:r>
                      <a:endParaRPr lang="en-ZA" sz="140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period approved by EXCO ended on the 1 August 2019, A closeout Report was submitted to the Department.</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14469">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4. </a:t>
                      </a:r>
                      <a:r>
                        <a:rPr lang="en-US" sz="1200" b="1" dirty="0" err="1" smtClean="0">
                          <a:effectLst/>
                          <a:latin typeface="Tahoma" panose="020B0604030504040204" pitchFamily="34" charset="0"/>
                          <a:ea typeface="Tahoma" panose="020B0604030504040204" pitchFamily="34" charset="0"/>
                          <a:cs typeface="Tahoma" panose="020B0604030504040204" pitchFamily="34" charset="0"/>
                        </a:rPr>
                        <a:t>Mahikeng</a:t>
                      </a:r>
                      <a:r>
                        <a:rPr lang="en-US" sz="1200" b="1" dirty="0" smtClean="0">
                          <a:effectLst/>
                          <a:latin typeface="Tahoma" panose="020B0604030504040204" pitchFamily="34" charset="0"/>
                          <a:ea typeface="Tahoma" panose="020B0604030504040204" pitchFamily="34" charset="0"/>
                          <a:cs typeface="Tahoma" panose="020B0604030504040204" pitchFamily="34" charset="0"/>
                        </a:rPr>
                        <a:t> </a:t>
                      </a:r>
                      <a:r>
                        <a:rPr lang="en-US" sz="1200" b="1" dirty="0">
                          <a:effectLst/>
                          <a:latin typeface="Tahoma" panose="020B0604030504040204" pitchFamily="34" charset="0"/>
                          <a:ea typeface="Tahoma" panose="020B0604030504040204" pitchFamily="34" charset="0"/>
                          <a:cs typeface="Tahoma" panose="020B0604030504040204" pitchFamily="34" charset="0"/>
                        </a:rPr>
                        <a:t>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1/09/2018-30/06/2020</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started from 1 September 2018 being placed under 137 of the MFMA, on 5 December 2018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EXCO </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took a decision to escalate the intervention to Section 139 (1) (b) of the constitution. Intervention period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ended on  </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30</a:t>
                      </a:r>
                      <a:r>
                        <a:rPr lang="en-US" sz="1200" baseline="30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June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2020,</a:t>
                      </a:r>
                      <a:r>
                        <a:rPr lang="en-US" sz="1200" baseline="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currently compiling the Close-Out Report</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097363">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5. Ramotshere Moiloa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1/09/2018-30/07/2019</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period approved by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EXCO </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ended month early (30/07/2019), as per the progress report presented by the administrator, the situation had improved to the point that it was necessary to relocate the resource to where the need was, and in this case it was Naledi LM. A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Close-Out </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Report was submitted to the Department.</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601811">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6. Kgetleng </a:t>
                      </a:r>
                      <a:r>
                        <a:rPr lang="en-US" sz="1200" b="1" dirty="0">
                          <a:effectLst/>
                          <a:latin typeface="Tahoma" panose="020B0604030504040204" pitchFamily="34" charset="0"/>
                          <a:ea typeface="Tahoma" panose="020B0604030504040204" pitchFamily="34" charset="0"/>
                          <a:cs typeface="Tahoma" panose="020B0604030504040204" pitchFamily="34" charset="0"/>
                        </a:rPr>
                        <a:t>R</a:t>
                      </a:r>
                      <a:r>
                        <a:rPr lang="en-US" sz="1200" b="1" dirty="0" smtClean="0">
                          <a:effectLst/>
                          <a:latin typeface="Tahoma" panose="020B0604030504040204" pitchFamily="34" charset="0"/>
                          <a:ea typeface="Tahoma" panose="020B0604030504040204" pitchFamily="34" charset="0"/>
                          <a:cs typeface="Tahoma" panose="020B0604030504040204" pitchFamily="34" charset="0"/>
                        </a:rPr>
                        <a:t>ivier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1/09/2018-31/08/2019</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Administration approved by EXCO ended 1 August 2019: Close-out Report was submitted to the Department </a:t>
                      </a:r>
                      <a:r>
                        <a:rPr kumimoji="0" lang="en-ZA"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and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presented </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the Mayoral </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EXCO.</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628939">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7. </a:t>
                      </a:r>
                      <a:r>
                        <a:rPr lang="en-US" sz="1200" b="1" dirty="0" err="1" smtClean="0">
                          <a:effectLst/>
                          <a:latin typeface="Tahoma" panose="020B0604030504040204" pitchFamily="34" charset="0"/>
                          <a:ea typeface="Tahoma" panose="020B0604030504040204" pitchFamily="34" charset="0"/>
                          <a:cs typeface="Tahoma" panose="020B0604030504040204" pitchFamily="34" charset="0"/>
                        </a:rPr>
                        <a:t>Kagisano</a:t>
                      </a:r>
                      <a:r>
                        <a:rPr lang="en-US" sz="1200" b="1" dirty="0" smtClean="0">
                          <a:effectLst/>
                          <a:latin typeface="Tahoma" panose="020B0604030504040204" pitchFamily="34" charset="0"/>
                          <a:ea typeface="Tahoma" panose="020B0604030504040204" pitchFamily="34" charset="0"/>
                          <a:cs typeface="Tahoma" panose="020B0604030504040204" pitchFamily="34" charset="0"/>
                        </a:rPr>
                        <a:t> </a:t>
                      </a:r>
                      <a:r>
                        <a:rPr lang="en-US" sz="1200" b="1" dirty="0">
                          <a:effectLst/>
                          <a:latin typeface="Tahoma" panose="020B0604030504040204" pitchFamily="34" charset="0"/>
                          <a:ea typeface="Tahoma" panose="020B0604030504040204" pitchFamily="34" charset="0"/>
                          <a:cs typeface="Tahoma" panose="020B0604030504040204" pitchFamily="34" charset="0"/>
                        </a:rPr>
                        <a:t>Molopo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1/09/2018-31/08/2019</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spcAft>
                          <a:spcPts val="0"/>
                        </a:spcAft>
                      </a:pPr>
                      <a:endParaRPr lang="en-ZA" sz="1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Council Resisted the Intervention, Court nullified the Intervention- Department is appealing the judgment</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
        <p:nvSpPr>
          <p:cNvPr id="55299" name="Slide Number Placeholder 3"/>
          <p:cNvSpPr>
            <a:spLocks noGrp="1"/>
          </p:cNvSpPr>
          <p:nvPr>
            <p:ph type="sldNum" sz="quarter" idx="12"/>
          </p:nvPr>
        </p:nvSpPr>
        <p:spPr bwMode="auto">
          <a:noFill/>
          <a:ln>
            <a:miter lim="800000"/>
            <a:headEnd/>
            <a:tailEnd/>
          </a:ln>
        </p:spPr>
        <p:txBody>
          <a:bodyPr/>
          <a:lstStyle/>
          <a:p>
            <a:fld id="{BBACF6F3-CB92-4E4B-8E01-E0B5493BB30B}" type="slidenum">
              <a:rPr lang="en-US" altLang="en-US"/>
              <a:pPr/>
              <a:t>30</a:t>
            </a:fld>
            <a:endParaRPr lang="en-US" altLang="en-US"/>
          </a:p>
        </p:txBody>
      </p:sp>
      <p:graphicFrame>
        <p:nvGraphicFramePr>
          <p:cNvPr id="5" name="Table 4"/>
          <p:cNvGraphicFramePr>
            <a:graphicFrameLocks noGrp="1"/>
          </p:cNvGraphicFramePr>
          <p:nvPr/>
        </p:nvGraphicFramePr>
        <p:xfrm>
          <a:off x="36513" y="5715000"/>
          <a:ext cx="9147175" cy="533400"/>
        </p:xfrm>
        <a:graphic>
          <a:graphicData uri="http://schemas.openxmlformats.org/drawingml/2006/table">
            <a:tbl>
              <a:tblPr firstRow="1" bandRow="1">
                <a:tableStyleId>{5C22544A-7EE6-4342-B048-85BDC9FD1C3A}</a:tableStyleId>
              </a:tblPr>
              <a:tblGrid>
                <a:gridCol w="2186846">
                  <a:extLst>
                    <a:ext uri="{9D8B030D-6E8A-4147-A177-3AD203B41FA5}">
                      <a16:colId xmlns:a16="http://schemas.microsoft.com/office/drawing/2014/main" val="20000"/>
                    </a:ext>
                  </a:extLst>
                </a:gridCol>
                <a:gridCol w="2057410">
                  <a:extLst>
                    <a:ext uri="{9D8B030D-6E8A-4147-A177-3AD203B41FA5}">
                      <a16:colId xmlns:a16="http://schemas.microsoft.com/office/drawing/2014/main" val="20001"/>
                    </a:ext>
                  </a:extLst>
                </a:gridCol>
                <a:gridCol w="4902919">
                  <a:extLst>
                    <a:ext uri="{9D8B030D-6E8A-4147-A177-3AD203B41FA5}">
                      <a16:colId xmlns:a16="http://schemas.microsoft.com/office/drawing/2014/main" val="20002"/>
                    </a:ext>
                  </a:extLst>
                </a:gridCol>
              </a:tblGrid>
              <a:tr h="533400">
                <a:tc>
                  <a:txBody>
                    <a:bodyPr/>
                    <a:lstStyle/>
                    <a:p>
                      <a:r>
                        <a:rPr lang="en-ZA" sz="1200" dirty="0" smtClean="0">
                          <a:latin typeface="Tahoma" panose="020B0604030504040204" pitchFamily="34" charset="0"/>
                          <a:ea typeface="Tahoma" panose="020B0604030504040204" pitchFamily="34" charset="0"/>
                          <a:cs typeface="Tahoma" panose="020B0604030504040204" pitchFamily="34" charset="0"/>
                        </a:rPr>
                        <a:t>8.</a:t>
                      </a:r>
                      <a:r>
                        <a:rPr lang="en-ZA" sz="1200" baseline="0" dirty="0" smtClean="0">
                          <a:latin typeface="Tahoma" panose="020B0604030504040204" pitchFamily="34" charset="0"/>
                          <a:ea typeface="Tahoma" panose="020B0604030504040204" pitchFamily="34" charset="0"/>
                          <a:cs typeface="Tahoma" panose="020B0604030504040204" pitchFamily="34" charset="0"/>
                        </a:rPr>
                        <a:t> NMM DM</a:t>
                      </a:r>
                      <a:endParaRPr lang="en-ZA"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ZA" sz="1200" dirty="0" smtClean="0">
                          <a:latin typeface="Tahoma" panose="020B0604030504040204" pitchFamily="34" charset="0"/>
                          <a:ea typeface="Tahoma" panose="020B0604030504040204" pitchFamily="34" charset="0"/>
                          <a:cs typeface="Tahoma" panose="020B0604030504040204" pitchFamily="34" charset="0"/>
                        </a:rPr>
                        <a:t>1/09/2018-31/08/2019</a:t>
                      </a:r>
                      <a:endParaRPr lang="en-ZA"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Administration approved by EXCO ended 1 August 2019: Close-out Report was submitted to the Department</a:t>
                      </a:r>
                      <a:endParaRPr lang="en-ZA" sz="12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9144000" cy="620713"/>
          </a:xfrm>
        </p:spPr>
        <p:txBody>
          <a:bodyPr/>
          <a:lstStyle/>
          <a:p>
            <a:r>
              <a:rPr lang="en-ZA" altLang="en-US" sz="2000" b="1" smtClean="0">
                <a:solidFill>
                  <a:srgbClr val="000000"/>
                </a:solidFill>
                <a:latin typeface="Tahoma" pitchFamily="34" charset="0"/>
                <a:cs typeface="Tahoma" pitchFamily="34" charset="0"/>
              </a:rPr>
              <a:t>EXECUTIVE SUMMARY</a:t>
            </a:r>
            <a:r>
              <a:rPr lang="en-ZA" altLang="en-US" sz="2400" b="1" smtClean="0">
                <a:solidFill>
                  <a:srgbClr val="000000"/>
                </a:solidFill>
                <a:latin typeface="Tahoma" pitchFamily="34" charset="0"/>
                <a:cs typeface="Tahoma" pitchFamily="34" charset="0"/>
              </a:rPr>
              <a:t>: </a:t>
            </a:r>
            <a:r>
              <a:rPr lang="en-US" altLang="en-US" sz="2000" b="1" u="sng" smtClean="0">
                <a:solidFill>
                  <a:srgbClr val="000000"/>
                </a:solidFill>
                <a:latin typeface="Tahoma" pitchFamily="34" charset="0"/>
                <a:cs typeface="Tahoma" pitchFamily="34" charset="0"/>
              </a:rPr>
              <a:t>SECOND </a:t>
            </a:r>
            <a:r>
              <a:rPr lang="en-US" altLang="en-US" sz="2000" b="1" u="sng" smtClean="0">
                <a:solidFill>
                  <a:srgbClr val="000000"/>
                </a:solidFill>
                <a:latin typeface="Tahoma" pitchFamily="34" charset="0"/>
                <a:cs typeface="Calibri" pitchFamily="34" charset="0"/>
              </a:rPr>
              <a:t>GROUP </a:t>
            </a:r>
            <a:r>
              <a:rPr lang="en-US" altLang="en-US" sz="2000" b="1" smtClean="0">
                <a:solidFill>
                  <a:srgbClr val="000000"/>
                </a:solidFill>
                <a:latin typeface="Tahoma" pitchFamily="34" charset="0"/>
                <a:cs typeface="Calibri" pitchFamily="34" charset="0"/>
              </a:rPr>
              <a:t>OF INTERVENTIONS</a:t>
            </a:r>
            <a:endParaRPr lang="en-ZA" altLang="en-US" sz="1800" b="1" smtClean="0">
              <a:latin typeface="Tahoma" pitchFamily="34" charset="0"/>
              <a:cs typeface="Tahoma" pitchFamily="34" charset="0"/>
            </a:endParaRPr>
          </a:p>
        </p:txBody>
      </p:sp>
      <p:sp>
        <p:nvSpPr>
          <p:cNvPr id="56323" name="Slide Number Placeholder 3"/>
          <p:cNvSpPr>
            <a:spLocks noGrp="1"/>
          </p:cNvSpPr>
          <p:nvPr>
            <p:ph type="sldNum" sz="quarter" idx="12"/>
          </p:nvPr>
        </p:nvSpPr>
        <p:spPr bwMode="auto">
          <a:noFill/>
          <a:ln>
            <a:miter lim="800000"/>
            <a:headEnd/>
            <a:tailEnd/>
          </a:ln>
        </p:spPr>
        <p:txBody>
          <a:bodyPr/>
          <a:lstStyle/>
          <a:p>
            <a:fld id="{A2C7087B-6E60-4CE0-B7D4-B8A7E7FE7B38}" type="slidenum">
              <a:rPr lang="en-US" altLang="en-US"/>
              <a:pPr/>
              <a:t>31</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383079599"/>
              </p:ext>
            </p:extLst>
          </p:nvPr>
        </p:nvGraphicFramePr>
        <p:xfrm>
          <a:off x="0" y="620713"/>
          <a:ext cx="8964488" cy="5735639"/>
        </p:xfrm>
        <a:graphic>
          <a:graphicData uri="http://schemas.openxmlformats.org/drawingml/2006/table">
            <a:tbl>
              <a:tblPr firstRow="1" bandRow="1">
                <a:tableStyleId>{5C22544A-7EE6-4342-B048-85BDC9FD1C3A}</a:tableStyleId>
              </a:tblPr>
              <a:tblGrid>
                <a:gridCol w="2484894">
                  <a:extLst>
                    <a:ext uri="{9D8B030D-6E8A-4147-A177-3AD203B41FA5}">
                      <a16:colId xmlns:a16="http://schemas.microsoft.com/office/drawing/2014/main" val="20000"/>
                    </a:ext>
                  </a:extLst>
                </a:gridCol>
                <a:gridCol w="503268">
                  <a:extLst>
                    <a:ext uri="{9D8B030D-6E8A-4147-A177-3AD203B41FA5}">
                      <a16:colId xmlns:a16="http://schemas.microsoft.com/office/drawing/2014/main" val="20001"/>
                    </a:ext>
                  </a:extLst>
                </a:gridCol>
                <a:gridCol w="1807093">
                  <a:extLst>
                    <a:ext uri="{9D8B030D-6E8A-4147-A177-3AD203B41FA5}">
                      <a16:colId xmlns:a16="http://schemas.microsoft.com/office/drawing/2014/main" val="20002"/>
                    </a:ext>
                  </a:extLst>
                </a:gridCol>
                <a:gridCol w="1181070">
                  <a:extLst>
                    <a:ext uri="{9D8B030D-6E8A-4147-A177-3AD203B41FA5}">
                      <a16:colId xmlns:a16="http://schemas.microsoft.com/office/drawing/2014/main" val="20003"/>
                    </a:ext>
                  </a:extLst>
                </a:gridCol>
                <a:gridCol w="2988163">
                  <a:extLst>
                    <a:ext uri="{9D8B030D-6E8A-4147-A177-3AD203B41FA5}">
                      <a16:colId xmlns:a16="http://schemas.microsoft.com/office/drawing/2014/main" val="20004"/>
                    </a:ext>
                  </a:extLst>
                </a:gridCol>
              </a:tblGrid>
              <a:tr h="409937">
                <a:tc gridSpan="2">
                  <a:txBody>
                    <a:bodyPr/>
                    <a:lstStyle/>
                    <a:p>
                      <a:pPr marL="228600" algn="ctr">
                        <a:lnSpc>
                          <a:spcPct val="115000"/>
                        </a:lnSpc>
                        <a:spcAft>
                          <a:spcPts val="0"/>
                        </a:spcAft>
                      </a:pPr>
                      <a:r>
                        <a:rPr lang="en-US" sz="1100" b="1"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rPr>
                        <a:t>NAME OF MUNICIPALITY</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hMerge="1">
                  <a:txBody>
                    <a:bodyPr/>
                    <a:lstStyle/>
                    <a:p>
                      <a:endParaRPr lang="en-ZA"/>
                    </a:p>
                  </a:txBody>
                  <a:tcPr/>
                </a:tc>
                <a:tc gridSpan="2">
                  <a:txBody>
                    <a:bodyPr/>
                    <a:lstStyle/>
                    <a:p>
                      <a:pPr algn="ctr">
                        <a:spcAft>
                          <a:spcPts val="0"/>
                        </a:spcAft>
                      </a:pPr>
                      <a:r>
                        <a:rPr lang="en-US" sz="1100" b="1" dirty="0">
                          <a:solidFill>
                            <a:schemeClr val="tx1"/>
                          </a:solidFill>
                          <a:effectLst/>
                          <a:latin typeface="Tahoma" panose="020B0604030504040204" pitchFamily="34" charset="0"/>
                          <a:ea typeface="Calibri" panose="020F0502020204030204" pitchFamily="34" charset="0"/>
                        </a:rPr>
                        <a:t>PERIOD OF INTERVENTION</a:t>
                      </a:r>
                      <a:endParaRPr lang="en-ZA"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c hMerge="1">
                  <a:txBody>
                    <a:bodyPr/>
                    <a:lstStyle/>
                    <a:p>
                      <a:endParaRPr lang="en-ZA"/>
                    </a:p>
                  </a:txBody>
                  <a:tcPr/>
                </a:tc>
                <a:tc>
                  <a:txBody>
                    <a:bodyPr/>
                    <a:lstStyle/>
                    <a:p>
                      <a:pPr algn="ctr">
                        <a:spcAft>
                          <a:spcPts val="0"/>
                        </a:spcAft>
                      </a:pPr>
                      <a:r>
                        <a:rPr lang="en-US" sz="1100" b="1" dirty="0">
                          <a:solidFill>
                            <a:schemeClr val="tx1"/>
                          </a:solidFill>
                          <a:effectLst/>
                          <a:latin typeface="Tahoma" panose="020B0604030504040204" pitchFamily="34" charset="0"/>
                          <a:ea typeface="Calibri" panose="020F0502020204030204" pitchFamily="34" charset="0"/>
                        </a:rPr>
                        <a:t>STATE OF ADMINISTRATION/INTERVENTION</a:t>
                      </a:r>
                      <a:endParaRPr lang="en-ZA"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10000"/>
                  </a:ext>
                </a:extLst>
              </a:tr>
              <a:tr h="409937">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effectLst/>
                          <a:latin typeface="Tahoma" panose="020B0604030504040204" pitchFamily="34" charset="0"/>
                          <a:ea typeface="Calibri" panose="020F0502020204030204" pitchFamily="34" charset="0"/>
                        </a:rPr>
                        <a:t>SECOND GROUP OF MUNICIPALITIES THAT WERE PLACED UNDER ADMMINISTRATION AS FROM THE 1 July 2019 </a:t>
                      </a:r>
                      <a:endParaRPr lang="en-ZA" sz="1800" dirty="0">
                        <a:solidFill>
                          <a:schemeClr val="bg1"/>
                        </a:solidFill>
                      </a:endParaRPr>
                    </a:p>
                  </a:txBody>
                  <a:tcPr marT="45719" marB="45719">
                    <a:solidFill>
                      <a:schemeClr val="accent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1"/>
                  </a:ext>
                </a:extLst>
              </a:tr>
              <a:tr h="1863273">
                <a:tc>
                  <a:txBody>
                    <a:bodyPr/>
                    <a:lstStyle/>
                    <a:p>
                      <a:pPr marL="0" lvl="0" indent="0">
                        <a:lnSpc>
                          <a:spcPct val="115000"/>
                        </a:lnSpc>
                        <a:spcAft>
                          <a:spcPts val="0"/>
                        </a:spcAft>
                        <a:buFont typeface="+mj-lt"/>
                        <a:buNone/>
                      </a:pPr>
                      <a:r>
                        <a:rPr lang="en-US" sz="1400" b="1" dirty="0" smtClean="0">
                          <a:effectLst/>
                          <a:latin typeface="Tahoma" panose="020B0604030504040204" pitchFamily="34" charset="0"/>
                          <a:ea typeface="Tahoma" panose="020B0604030504040204" pitchFamily="34" charset="0"/>
                          <a:cs typeface="Tahoma" panose="020B0604030504040204" pitchFamily="34" charset="0"/>
                        </a:rPr>
                        <a:t>9. Mamusa </a:t>
                      </a:r>
                      <a:r>
                        <a:rPr lang="en-US" sz="1400" b="1" dirty="0">
                          <a:effectLst/>
                          <a:latin typeface="Tahoma" panose="020B0604030504040204" pitchFamily="34" charset="0"/>
                          <a:ea typeface="Tahoma" panose="020B0604030504040204" pitchFamily="34" charset="0"/>
                          <a:cs typeface="Tahoma" panose="020B0604030504040204" pitchFamily="34" charset="0"/>
                        </a:rPr>
                        <a:t>LM</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p>
                      <a:pPr marL="228600">
                        <a:lnSpc>
                          <a:spcPct val="115000"/>
                        </a:lnSpc>
                        <a:spcAft>
                          <a:spcPts val="0"/>
                        </a:spcAft>
                      </a:pPr>
                      <a:r>
                        <a:rPr lang="en-US" sz="1400" b="1" dirty="0">
                          <a:effectLst/>
                          <a:latin typeface="Tahoma" panose="020B0604030504040204" pitchFamily="34" charset="0"/>
                          <a:ea typeface="Tahoma" panose="020B0604030504040204" pitchFamily="34" charset="0"/>
                          <a:cs typeface="Tahoma" panose="020B0604030504040204" pitchFamily="34" charset="0"/>
                        </a:rPr>
                        <a:t> </a:t>
                      </a:r>
                      <a:endParaRPr lang="en-US" sz="1400" b="1" dirty="0" smtClean="0">
                        <a:effectLst/>
                        <a:latin typeface="Tahoma" panose="020B0604030504040204" pitchFamily="34" charset="0"/>
                        <a:ea typeface="Tahoma" panose="020B0604030504040204" pitchFamily="34" charset="0"/>
                        <a:cs typeface="Tahoma" panose="020B0604030504040204" pitchFamily="34" charset="0"/>
                      </a:endParaRPr>
                    </a:p>
                    <a:p>
                      <a:pPr marL="228600">
                        <a:lnSpc>
                          <a:spcPct val="115000"/>
                        </a:lnSpc>
                        <a:spcAft>
                          <a:spcPts val="0"/>
                        </a:spcAft>
                      </a:pPr>
                      <a:endParaRPr lang="en-US" sz="1400" b="1" dirty="0" smtClean="0">
                        <a:effectLst/>
                        <a:latin typeface="Tahoma" panose="020B0604030504040204" pitchFamily="34" charset="0"/>
                        <a:ea typeface="Tahoma" panose="020B0604030504040204" pitchFamily="34" charset="0"/>
                        <a:cs typeface="Tahoma" panose="020B0604030504040204" pitchFamily="34" charset="0"/>
                      </a:endParaRPr>
                    </a:p>
                    <a:p>
                      <a:pPr marL="228600">
                        <a:lnSpc>
                          <a:spcPct val="115000"/>
                        </a:lnSpc>
                        <a:spcAft>
                          <a:spcPts val="0"/>
                        </a:spcAft>
                      </a:pPr>
                      <a:endParaRPr lang="en-US" sz="1400" b="1" dirty="0" smtClean="0">
                        <a:effectLst/>
                        <a:latin typeface="Tahoma" panose="020B0604030504040204" pitchFamily="34" charset="0"/>
                        <a:ea typeface="Tahoma" panose="020B0604030504040204" pitchFamily="34" charset="0"/>
                        <a:cs typeface="Tahoma" panose="020B0604030504040204" pitchFamily="34" charset="0"/>
                      </a:endParaRPr>
                    </a:p>
                    <a:p>
                      <a:pPr marL="228600">
                        <a:lnSpc>
                          <a:spcPct val="115000"/>
                        </a:lnSpc>
                        <a:spcAft>
                          <a:spcPts val="0"/>
                        </a:spcAft>
                      </a:pPr>
                      <a:endParaRPr lang="en-US" sz="1400" b="1" dirty="0" smtClean="0">
                        <a:effectLst/>
                        <a:latin typeface="Tahoma" panose="020B0604030504040204" pitchFamily="34" charset="0"/>
                        <a:ea typeface="Tahoma" panose="020B0604030504040204" pitchFamily="34" charset="0"/>
                        <a:cs typeface="Tahoma" panose="020B0604030504040204" pitchFamily="34" charset="0"/>
                      </a:endParaRPr>
                    </a:p>
                    <a:p>
                      <a:pPr marL="228600">
                        <a:lnSpc>
                          <a:spcPct val="115000"/>
                        </a:lnSpc>
                        <a:spcAft>
                          <a:spcPts val="0"/>
                        </a:spcAft>
                      </a:pPr>
                      <a:endParaRPr lang="en-ZA" sz="140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ctr"/>
                </a:tc>
                <a:tc gridSpan="2">
                  <a:txBody>
                    <a:bodyPr/>
                    <a:lstStyle/>
                    <a:p>
                      <a:pPr algn="ctr">
                        <a:lnSpc>
                          <a:spcPct val="115000"/>
                        </a:lnSpc>
                        <a:spcAft>
                          <a:spcPts val="1000"/>
                        </a:spcAft>
                      </a:pPr>
                      <a:r>
                        <a:rPr lang="en-US" sz="1400" dirty="0" smtClean="0">
                          <a:effectLst/>
                          <a:latin typeface="Tahoma" panose="020B0604030504040204" pitchFamily="34" charset="0"/>
                          <a:ea typeface="Calibri" panose="020F0502020204030204" pitchFamily="34" charset="0"/>
                        </a:rPr>
                        <a:t>1/07/2019-31/01/2020</a:t>
                      </a:r>
                    </a:p>
                    <a:p>
                      <a:pPr algn="ctr">
                        <a:lnSpc>
                          <a:spcPct val="115000"/>
                        </a:lnSpc>
                        <a:spcAft>
                          <a:spcPts val="1000"/>
                        </a:spcAft>
                      </a:pPr>
                      <a:endParaRPr lang="en-US" sz="1400" dirty="0" smtClean="0">
                        <a:effectLst/>
                        <a:latin typeface="Tahoma" panose="020B0604030504040204" pitchFamily="34" charset="0"/>
                        <a:ea typeface="Times New Roman" panose="02020603050405020304" pitchFamily="18" charset="0"/>
                      </a:endParaRPr>
                    </a:p>
                    <a:p>
                      <a:pPr algn="ctr">
                        <a:lnSpc>
                          <a:spcPct val="115000"/>
                        </a:lnSpc>
                        <a:spcAft>
                          <a:spcPts val="1000"/>
                        </a:spcAft>
                      </a:pPr>
                      <a:endParaRPr lang="en-US" sz="1400" dirty="0" smtClean="0">
                        <a:effectLst/>
                        <a:latin typeface="Tahoma" panose="020B0604030504040204" pitchFamily="34" charset="0"/>
                        <a:ea typeface="Times New Roman" panose="02020603050405020304" pitchFamily="18" charset="0"/>
                      </a:endParaRPr>
                    </a:p>
                  </a:txBody>
                  <a:tcPr marL="68580" marR="68580" marT="0" marB="0" anchor="ctr"/>
                </a:tc>
                <a:tc hMerge="1">
                  <a:txBody>
                    <a:bodyPr/>
                    <a:lstStyle/>
                    <a:p>
                      <a:pPr algn="ctr">
                        <a:lnSpc>
                          <a:spcPct val="115000"/>
                        </a:lnSpc>
                        <a:spcAft>
                          <a:spcPts val="1000"/>
                        </a:spcAft>
                      </a:pPr>
                      <a:endParaRPr lang="en-US" sz="1400" dirty="0" smtClean="0">
                        <a:effectLst/>
                        <a:latin typeface="Tahoma" panose="020B0604030504040204" pitchFamily="34" charset="0"/>
                        <a:ea typeface="Times New Roman" panose="02020603050405020304" pitchFamily="18" charset="0"/>
                      </a:endParaRPr>
                    </a:p>
                  </a:txBody>
                  <a:tcPr marL="68580" marR="68580" marT="0" marB="0" anchor="ctr"/>
                </a:tc>
                <a:tc gridSpan="2">
                  <a:txBody>
                    <a:bodyPr/>
                    <a:lstStyle/>
                    <a:p>
                      <a:pPr algn="just">
                        <a:lnSpc>
                          <a:spcPct val="100000"/>
                        </a:lnSpc>
                        <a:spcAft>
                          <a:spcPts val="1000"/>
                        </a:spcAft>
                      </a:pPr>
                      <a:r>
                        <a:rPr lang="en-US" sz="1200" dirty="0">
                          <a:effectLst/>
                          <a:latin typeface="Tahoma" panose="020B0604030504040204" pitchFamily="34" charset="0"/>
                          <a:ea typeface="Tahoma" panose="020B0604030504040204" pitchFamily="34" charset="0"/>
                          <a:cs typeface="Tahoma" panose="020B0604030504040204" pitchFamily="34" charset="0"/>
                        </a:rPr>
                        <a:t>Administration was escalated to section 139 (1) (C) of the constitution, thus dissolving council.</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1" fontAlgn="auto" latinLnBrk="0" hangingPunct="1">
                        <a:lnSpc>
                          <a:spcPct val="100000"/>
                        </a:lnSpc>
                        <a:spcBef>
                          <a:spcPts val="0"/>
                        </a:spcBef>
                        <a:spcAft>
                          <a:spcPts val="1000"/>
                        </a:spcAft>
                        <a:buClrTx/>
                        <a:buSzTx/>
                        <a:buFontTx/>
                        <a:buNone/>
                        <a:tabLst/>
                        <a:defRPr/>
                      </a:pPr>
                      <a:r>
                        <a:rPr lang="en-US" sz="1200" dirty="0" smtClean="0">
                          <a:effectLst/>
                          <a:latin typeface="Tahoma" panose="020B0604030504040204" pitchFamily="34" charset="0"/>
                          <a:ea typeface="Tahoma" panose="020B0604030504040204" pitchFamily="34" charset="0"/>
                          <a:cs typeface="Tahoma" panose="020B0604030504040204" pitchFamily="34" charset="0"/>
                        </a:rPr>
                        <a:t>New </a:t>
                      </a:r>
                      <a:r>
                        <a:rPr lang="en-US" sz="1200" dirty="0">
                          <a:effectLst/>
                          <a:latin typeface="Tahoma" panose="020B0604030504040204" pitchFamily="34" charset="0"/>
                          <a:ea typeface="Tahoma" panose="020B0604030504040204" pitchFamily="34" charset="0"/>
                          <a:cs typeface="Tahoma" panose="020B0604030504040204" pitchFamily="34" charset="0"/>
                        </a:rPr>
                        <a:t>council </a:t>
                      </a:r>
                      <a:r>
                        <a:rPr lang="en-US" sz="1200" dirty="0" smtClean="0">
                          <a:effectLst/>
                          <a:latin typeface="Tahoma" panose="020B0604030504040204" pitchFamily="34" charset="0"/>
                          <a:ea typeface="Tahoma" panose="020B0604030504040204" pitchFamily="34" charset="0"/>
                          <a:cs typeface="Tahoma" panose="020B0604030504040204" pitchFamily="34" charset="0"/>
                        </a:rPr>
                        <a:t>elected in</a:t>
                      </a:r>
                      <a:r>
                        <a:rPr lang="en-US" sz="1200" baseline="0" dirty="0" smtClean="0">
                          <a:effectLst/>
                          <a:latin typeface="Tahoma" panose="020B0604030504040204" pitchFamily="34" charset="0"/>
                          <a:ea typeface="Tahoma" panose="020B0604030504040204" pitchFamily="34" charset="0"/>
                          <a:cs typeface="Tahoma" panose="020B0604030504040204" pitchFamily="34" charset="0"/>
                        </a:rPr>
                        <a:t> compliance with the Constitution</a:t>
                      </a:r>
                      <a:r>
                        <a:rPr lang="en-US" sz="1200" dirty="0" smtClean="0">
                          <a:effectLst/>
                          <a:latin typeface="Tahoma" panose="020B0604030504040204" pitchFamily="34" charset="0"/>
                          <a:ea typeface="Tahoma" panose="020B0604030504040204" pitchFamily="34" charset="0"/>
                          <a:cs typeface="Tahoma" panose="020B0604030504040204" pitchFamily="34" charset="0"/>
                        </a:rPr>
                        <a:t>. </a:t>
                      </a: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Intervention ended 31 January 2020 and a d</a:t>
                      </a:r>
                      <a:r>
                        <a:rPr lang="en-US" sz="1200" dirty="0" err="1" smtClean="0">
                          <a:effectLst/>
                          <a:latin typeface="Tahoma" panose="020B0604030504040204" pitchFamily="34" charset="0"/>
                          <a:ea typeface="Tahoma" panose="020B0604030504040204" pitchFamily="34" charset="0"/>
                          <a:cs typeface="Tahoma" panose="020B0604030504040204" pitchFamily="34" charset="0"/>
                        </a:rPr>
                        <a:t>etailed</a:t>
                      </a:r>
                      <a:r>
                        <a:rPr lang="en-US" sz="1200" dirty="0" smtClean="0">
                          <a:effectLst/>
                          <a:latin typeface="Tahoma" panose="020B0604030504040204" pitchFamily="34" charset="0"/>
                          <a:ea typeface="Tahoma" panose="020B0604030504040204" pitchFamily="34" charset="0"/>
                          <a:cs typeface="Tahoma" panose="020B0604030504040204" pitchFamily="34" charset="0"/>
                        </a:rPr>
                        <a:t> report/Close-Out Report </a:t>
                      </a:r>
                      <a:r>
                        <a:rPr lang="en-US" sz="1200" dirty="0">
                          <a:effectLst/>
                          <a:latin typeface="Tahoma" panose="020B0604030504040204" pitchFamily="34" charset="0"/>
                          <a:ea typeface="Tahoma" panose="020B0604030504040204" pitchFamily="34" charset="0"/>
                          <a:cs typeface="Tahoma" panose="020B0604030504040204" pitchFamily="34" charset="0"/>
                        </a:rPr>
                        <a:t>submitted by Administrator</a:t>
                      </a:r>
                      <a:r>
                        <a:rPr lang="en-US" sz="12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hMerge="1">
                  <a:txBody>
                    <a:bodyPr/>
                    <a:lstStyle/>
                    <a:p>
                      <a:pPr algn="just">
                        <a:lnSpc>
                          <a:spcPct val="100000"/>
                        </a:lnSpc>
                        <a:spcAft>
                          <a:spcPts val="1000"/>
                        </a:spcAft>
                      </a:pPr>
                      <a:endPar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606483">
                <a:tc>
                  <a:txBody>
                    <a:bodyPr/>
                    <a:lstStyle/>
                    <a:p>
                      <a:pPr marL="0" lvl="0" indent="0">
                        <a:lnSpc>
                          <a:spcPct val="115000"/>
                        </a:lnSpc>
                        <a:spcAft>
                          <a:spcPts val="0"/>
                        </a:spcAft>
                        <a:buFont typeface="+mj-lt"/>
                        <a:buNone/>
                      </a:pPr>
                      <a:r>
                        <a:rPr lang="en-US" sz="1400" b="1" dirty="0" smtClean="0">
                          <a:effectLst/>
                          <a:latin typeface="Tahoma" panose="020B0604030504040204" pitchFamily="34" charset="0"/>
                          <a:ea typeface="Tahoma" panose="020B0604030504040204" pitchFamily="34" charset="0"/>
                          <a:cs typeface="Tahoma" panose="020B0604030504040204" pitchFamily="34" charset="0"/>
                        </a:rPr>
                        <a:t>10. </a:t>
                      </a:r>
                      <a:r>
                        <a:rPr lang="en-US" sz="1400" b="1" dirty="0" err="1" smtClean="0">
                          <a:effectLst/>
                          <a:latin typeface="Tahoma" panose="020B0604030504040204" pitchFamily="34" charset="0"/>
                          <a:ea typeface="Tahoma" panose="020B0604030504040204" pitchFamily="34" charset="0"/>
                          <a:cs typeface="Tahoma" panose="020B0604030504040204" pitchFamily="34" charset="0"/>
                        </a:rPr>
                        <a:t>Lekwa-Teemane</a:t>
                      </a:r>
                      <a:r>
                        <a:rPr lang="en-US" sz="1400" b="1" dirty="0" smtClean="0">
                          <a:effectLst/>
                          <a:latin typeface="Tahoma" panose="020B0604030504040204" pitchFamily="34" charset="0"/>
                          <a:ea typeface="Tahoma" panose="020B0604030504040204" pitchFamily="34" charset="0"/>
                          <a:cs typeface="Tahoma" panose="020B0604030504040204" pitchFamily="34" charset="0"/>
                        </a:rPr>
                        <a:t> LM</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gridSpan="2">
                  <a:txBody>
                    <a:bodyPr/>
                    <a:lstStyle/>
                    <a:p>
                      <a:pPr algn="ctr">
                        <a:spcAft>
                          <a:spcPts val="0"/>
                        </a:spcAft>
                      </a:pPr>
                      <a:r>
                        <a:rPr lang="en-US" sz="1400" dirty="0">
                          <a:effectLst/>
                          <a:latin typeface="Tahoma" panose="020B0604030504040204" pitchFamily="34" charset="0"/>
                          <a:ea typeface="Calibri" panose="020F0502020204030204" pitchFamily="34" charset="0"/>
                        </a:rPr>
                        <a:t>1/07/2019-30/06/2020</a:t>
                      </a: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just">
                        <a:lnSpc>
                          <a:spcPct val="100000"/>
                        </a:lnSpc>
                        <a:spcAft>
                          <a:spcPts val="1000"/>
                        </a:spcAft>
                      </a:pP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Administration started from 1 July 2019 until 30 Jun 2020. Close-Out Report submitted to the department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algn="just">
                        <a:lnSpc>
                          <a:spcPct val="100000"/>
                        </a:lnSpc>
                        <a:spcAft>
                          <a:spcPts val="1000"/>
                        </a:spcAft>
                      </a:pP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r h="606483">
                <a:tc>
                  <a:txBody>
                    <a:bodyPr/>
                    <a:lstStyle/>
                    <a:p>
                      <a:pPr marL="0" lvl="0" indent="0">
                        <a:lnSpc>
                          <a:spcPct val="115000"/>
                        </a:lnSpc>
                        <a:spcAft>
                          <a:spcPts val="0"/>
                        </a:spcAft>
                        <a:buFont typeface="+mj-lt"/>
                        <a:buNone/>
                      </a:pPr>
                      <a:r>
                        <a:rPr lang="en-US" sz="1400" b="1" dirty="0" smtClean="0">
                          <a:effectLst/>
                          <a:latin typeface="Tahoma" panose="020B0604030504040204" pitchFamily="34" charset="0"/>
                          <a:ea typeface="Tahoma" panose="020B0604030504040204" pitchFamily="34" charset="0"/>
                          <a:cs typeface="Tahoma" panose="020B0604030504040204" pitchFamily="34" charset="0"/>
                        </a:rPr>
                        <a:t>11. </a:t>
                      </a:r>
                      <a:r>
                        <a:rPr lang="en-US" sz="1400" b="1" dirty="0" err="1" smtClean="0">
                          <a:effectLst/>
                          <a:latin typeface="Tahoma" panose="020B0604030504040204" pitchFamily="34" charset="0"/>
                          <a:ea typeface="Tahoma" panose="020B0604030504040204" pitchFamily="34" charset="0"/>
                          <a:cs typeface="Tahoma" panose="020B0604030504040204" pitchFamily="34" charset="0"/>
                        </a:rPr>
                        <a:t>Tswaing</a:t>
                      </a:r>
                      <a:r>
                        <a:rPr lang="en-US" sz="1400" b="1" dirty="0" smtClean="0">
                          <a:effectLst/>
                          <a:latin typeface="Tahoma" panose="020B0604030504040204" pitchFamily="34" charset="0"/>
                          <a:ea typeface="Tahoma" panose="020B0604030504040204" pitchFamily="34" charset="0"/>
                          <a:cs typeface="Tahoma" panose="020B0604030504040204" pitchFamily="34" charset="0"/>
                        </a:rPr>
                        <a:t> </a:t>
                      </a:r>
                      <a:r>
                        <a:rPr lang="en-US" sz="1400" b="1" dirty="0">
                          <a:effectLst/>
                          <a:latin typeface="Tahoma" panose="020B0604030504040204" pitchFamily="34" charset="0"/>
                          <a:ea typeface="Tahoma" panose="020B0604030504040204" pitchFamily="34" charset="0"/>
                          <a:cs typeface="Tahoma" panose="020B0604030504040204" pitchFamily="34" charset="0"/>
                        </a:rPr>
                        <a:t>LM</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ctr"/>
                </a:tc>
                <a:tc gridSpan="2">
                  <a:txBody>
                    <a:bodyPr/>
                    <a:lstStyle/>
                    <a:p>
                      <a:pPr algn="ctr">
                        <a:spcAft>
                          <a:spcPts val="0"/>
                        </a:spcAft>
                      </a:pPr>
                      <a:r>
                        <a:rPr lang="en-US" sz="1400" dirty="0">
                          <a:effectLst/>
                          <a:latin typeface="Tahoma" panose="020B0604030504040204" pitchFamily="34" charset="0"/>
                          <a:ea typeface="Calibri" panose="020F0502020204030204" pitchFamily="34" charset="0"/>
                        </a:rPr>
                        <a:t>1/07/2019-30/06/2020</a:t>
                      </a: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just">
                        <a:lnSpc>
                          <a:spcPct val="100000"/>
                        </a:lnSpc>
                        <a:spcAft>
                          <a:spcPts val="1000"/>
                        </a:spcAft>
                      </a:pP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Administration started from 1 July 2019 until 30 Jun 2020. Close-Out Report submitted to the department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algn="just">
                        <a:lnSpc>
                          <a:spcPct val="100000"/>
                        </a:lnSpc>
                        <a:spcAft>
                          <a:spcPts val="1000"/>
                        </a:spcAft>
                      </a:pP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4"/>
                  </a:ext>
                </a:extLst>
              </a:tr>
              <a:tr h="606483">
                <a:tc>
                  <a:txBody>
                    <a:bodyPr/>
                    <a:lstStyle/>
                    <a:p>
                      <a:pPr marL="0" lvl="0" indent="0">
                        <a:lnSpc>
                          <a:spcPct val="115000"/>
                        </a:lnSpc>
                        <a:spcAft>
                          <a:spcPts val="0"/>
                        </a:spcAft>
                        <a:buFont typeface="+mj-lt"/>
                        <a:buNone/>
                      </a:pPr>
                      <a:r>
                        <a:rPr lang="en-US" sz="1400" b="1" dirty="0" smtClean="0">
                          <a:effectLst/>
                          <a:latin typeface="Tahoma" panose="020B0604030504040204" pitchFamily="34" charset="0"/>
                          <a:ea typeface="Tahoma" panose="020B0604030504040204" pitchFamily="34" charset="0"/>
                          <a:cs typeface="Tahoma" panose="020B0604030504040204" pitchFamily="34" charset="0"/>
                        </a:rPr>
                        <a:t>12. </a:t>
                      </a:r>
                      <a:r>
                        <a:rPr lang="en-US" sz="1400" b="1" dirty="0" err="1" smtClean="0">
                          <a:effectLst/>
                          <a:latin typeface="Tahoma" panose="020B0604030504040204" pitchFamily="34" charset="0"/>
                          <a:ea typeface="Tahoma" panose="020B0604030504040204" pitchFamily="34" charset="0"/>
                          <a:cs typeface="Tahoma" panose="020B0604030504040204" pitchFamily="34" charset="0"/>
                        </a:rPr>
                        <a:t>Madibeng</a:t>
                      </a:r>
                      <a:r>
                        <a:rPr lang="en-US" sz="1400" b="1" dirty="0" smtClean="0">
                          <a:effectLst/>
                          <a:latin typeface="Tahoma" panose="020B0604030504040204" pitchFamily="34" charset="0"/>
                          <a:ea typeface="Tahoma" panose="020B0604030504040204" pitchFamily="34" charset="0"/>
                          <a:cs typeface="Tahoma" panose="020B0604030504040204" pitchFamily="34" charset="0"/>
                        </a:rPr>
                        <a:t> LM</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gridSpan="2">
                  <a:txBody>
                    <a:bodyPr/>
                    <a:lstStyle/>
                    <a:p>
                      <a:pPr algn="ctr">
                        <a:spcAft>
                          <a:spcPts val="0"/>
                        </a:spcAft>
                      </a:pPr>
                      <a:r>
                        <a:rPr lang="en-US" sz="1400" dirty="0">
                          <a:effectLst/>
                          <a:latin typeface="Tahoma" panose="020B0604030504040204" pitchFamily="34" charset="0"/>
                          <a:ea typeface="Calibri" panose="020F0502020204030204" pitchFamily="34" charset="0"/>
                        </a:rPr>
                        <a:t>1/07/2019-30/06/2020</a:t>
                      </a: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just">
                        <a:lnSpc>
                          <a:spcPct val="100000"/>
                        </a:lnSpc>
                        <a:spcAft>
                          <a:spcPts val="1000"/>
                        </a:spcAft>
                      </a:pP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Administration started from 1 July 2019 until 30 Jun 2020. Close-Out Report submitted to the department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algn="just">
                        <a:lnSpc>
                          <a:spcPct val="100000"/>
                        </a:lnSpc>
                        <a:spcAft>
                          <a:spcPts val="1000"/>
                        </a:spcAft>
                      </a:pP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5"/>
                  </a:ext>
                </a:extLst>
              </a:tr>
              <a:tr h="626560">
                <a:tc>
                  <a:txBody>
                    <a:bodyPr/>
                    <a:lstStyle/>
                    <a:p>
                      <a:pPr marL="0" lvl="0" indent="0">
                        <a:lnSpc>
                          <a:spcPct val="115000"/>
                        </a:lnSpc>
                        <a:spcAft>
                          <a:spcPts val="0"/>
                        </a:spcAft>
                        <a:buFont typeface="+mj-lt"/>
                        <a:buNone/>
                      </a:pPr>
                      <a:r>
                        <a:rPr lang="en-US" sz="1400" b="1" dirty="0" smtClean="0">
                          <a:effectLst/>
                          <a:latin typeface="Tahoma" panose="020B0604030504040204" pitchFamily="34" charset="0"/>
                          <a:ea typeface="Tahoma" panose="020B0604030504040204" pitchFamily="34" charset="0"/>
                          <a:cs typeface="Tahoma" panose="020B0604030504040204" pitchFamily="34" charset="0"/>
                        </a:rPr>
                        <a:t>13.</a:t>
                      </a:r>
                      <a:r>
                        <a:rPr lang="en-US" sz="1400" b="1"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1400" b="1" dirty="0" err="1" smtClean="0">
                          <a:effectLst/>
                          <a:latin typeface="Tahoma" panose="020B0604030504040204" pitchFamily="34" charset="0"/>
                          <a:ea typeface="Tahoma" panose="020B0604030504040204" pitchFamily="34" charset="0"/>
                          <a:cs typeface="Tahoma" panose="020B0604030504040204" pitchFamily="34" charset="0"/>
                        </a:rPr>
                        <a:t>Ratlou</a:t>
                      </a:r>
                      <a:r>
                        <a:rPr lang="en-US" sz="1400" b="1" dirty="0" smtClean="0">
                          <a:effectLst/>
                          <a:latin typeface="Tahoma" panose="020B0604030504040204" pitchFamily="34" charset="0"/>
                          <a:ea typeface="Tahoma" panose="020B0604030504040204" pitchFamily="34" charset="0"/>
                          <a:cs typeface="Tahoma" panose="020B0604030504040204" pitchFamily="34" charset="0"/>
                        </a:rPr>
                        <a:t> </a:t>
                      </a:r>
                      <a:r>
                        <a:rPr lang="en-US" sz="1400" b="1" dirty="0">
                          <a:effectLst/>
                          <a:latin typeface="Tahoma" panose="020B0604030504040204" pitchFamily="34" charset="0"/>
                          <a:ea typeface="Tahoma" panose="020B0604030504040204" pitchFamily="34" charset="0"/>
                          <a:cs typeface="Tahoma" panose="020B0604030504040204" pitchFamily="34" charset="0"/>
                        </a:rPr>
                        <a:t>LM</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1400" dirty="0">
                          <a:effectLst/>
                          <a:latin typeface="Tahoma" panose="020B0604030504040204" pitchFamily="34" charset="0"/>
                          <a:ea typeface="Calibri" panose="020F0502020204030204" pitchFamily="34" charset="0"/>
                        </a:rPr>
                        <a:t>1/07/2019-30/06/2020</a:t>
                      </a:r>
                      <a:endParaRPr lang="en-ZA" sz="14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1000"/>
                        </a:spcAft>
                      </a:pP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Administration started from 1 July 2019 until 30 Jun 2020. Close-Out Report submitted to the department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lgn="just">
                        <a:lnSpc>
                          <a:spcPct val="100000"/>
                        </a:lnSpc>
                        <a:spcAft>
                          <a:spcPts val="1000"/>
                        </a:spcAft>
                      </a:pP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0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Tahoma" panose="020B0604030504040204" pitchFamily="34" charset="0"/>
                          <a:ea typeface="Tahoma" panose="020B0604030504040204" pitchFamily="34" charset="0"/>
                          <a:cs typeface="Tahoma" panose="020B0604030504040204" pitchFamily="34" charset="0"/>
                        </a:rPr>
                        <a:t>14.</a:t>
                      </a:r>
                      <a:r>
                        <a:rPr lang="en-US" sz="1400" b="1"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1400" b="1" dirty="0" smtClean="0">
                          <a:effectLst/>
                          <a:latin typeface="Tahoma" panose="020B0604030504040204" pitchFamily="34" charset="0"/>
                          <a:ea typeface="Tahoma" panose="020B0604030504040204" pitchFamily="34" charset="0"/>
                          <a:cs typeface="Tahoma" panose="020B0604030504040204" pitchFamily="34" charset="0"/>
                        </a:rPr>
                        <a:t>JB Marks LM</a:t>
                      </a:r>
                    </a:p>
                    <a:p>
                      <a:pPr>
                        <a:spcAft>
                          <a:spcPts val="0"/>
                        </a:spcAft>
                      </a:pPr>
                      <a:endParaRPr lang="en-ZA" sz="14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Tahoma" panose="020B0604030504040204" pitchFamily="34" charset="0"/>
                          <a:ea typeface="Calibri" panose="020F0502020204030204" pitchFamily="34" charset="0"/>
                        </a:rPr>
                        <a:t>1/07/2019-30/06/2020</a:t>
                      </a:r>
                    </a:p>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pPr algn="ctr">
                        <a:spcAft>
                          <a:spcPts val="0"/>
                        </a:spcAft>
                      </a:pPr>
                      <a:endParaRPr lang="en-ZA" sz="14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gridSpan="2">
                  <a:txBody>
                    <a:bodyPr/>
                    <a:lstStyle/>
                    <a:p>
                      <a:pPr marL="0" marR="0" lvl="0" indent="0" algn="just" defTabSz="914400"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The municipality rejected intervention by Province, thus affected the effective implementation of the Intervention.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pPr marL="0" marR="0" lvl="0" indent="0" algn="just" defTabSz="914400" rtl="0" eaLnBrk="1" fontAlgn="auto" latinLnBrk="0" hangingPunct="1">
                        <a:lnSpc>
                          <a:spcPct val="100000"/>
                        </a:lnSpc>
                        <a:spcBef>
                          <a:spcPts val="0"/>
                        </a:spcBef>
                        <a:spcAft>
                          <a:spcPts val="1000"/>
                        </a:spcAft>
                        <a:buClrTx/>
                        <a:buSzTx/>
                        <a:buFontTx/>
                        <a:buNone/>
                        <a:tabLst/>
                        <a:defRPr/>
                      </a:pP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1750" y="-228600"/>
            <a:ext cx="9144000" cy="620713"/>
          </a:xfrm>
        </p:spPr>
        <p:txBody>
          <a:bodyPr/>
          <a:lstStyle/>
          <a:p>
            <a:r>
              <a:rPr lang="en-ZA" altLang="en-US" sz="2000" b="1" smtClean="0">
                <a:solidFill>
                  <a:srgbClr val="000000"/>
                </a:solidFill>
                <a:latin typeface="Tahoma" pitchFamily="34" charset="0"/>
                <a:cs typeface="Tahoma" pitchFamily="34" charset="0"/>
              </a:rPr>
              <a:t>CURRENT INTERVENTIONS</a:t>
            </a:r>
            <a:endParaRPr lang="en-ZA" altLang="en-US" sz="2000" b="1" smtClean="0">
              <a:latin typeface="Tahoma" pitchFamily="34" charset="0"/>
              <a:cs typeface="Tahoma"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7262732"/>
              </p:ext>
            </p:extLst>
          </p:nvPr>
        </p:nvGraphicFramePr>
        <p:xfrm>
          <a:off x="31750" y="460375"/>
          <a:ext cx="9111642" cy="5560913"/>
        </p:xfrm>
        <a:graphic>
          <a:graphicData uri="http://schemas.openxmlformats.org/drawingml/2006/table">
            <a:tbl>
              <a:tblPr firstRow="1" firstCol="1" bandRow="1"/>
              <a:tblGrid>
                <a:gridCol w="2329842">
                  <a:extLst>
                    <a:ext uri="{9D8B030D-6E8A-4147-A177-3AD203B41FA5}">
                      <a16:colId xmlns:a16="http://schemas.microsoft.com/office/drawing/2014/main" val="20000"/>
                    </a:ext>
                  </a:extLst>
                </a:gridCol>
                <a:gridCol w="2186363">
                  <a:extLst>
                    <a:ext uri="{9D8B030D-6E8A-4147-A177-3AD203B41FA5}">
                      <a16:colId xmlns:a16="http://schemas.microsoft.com/office/drawing/2014/main" val="20001"/>
                    </a:ext>
                  </a:extLst>
                </a:gridCol>
                <a:gridCol w="4595437">
                  <a:extLst>
                    <a:ext uri="{9D8B030D-6E8A-4147-A177-3AD203B41FA5}">
                      <a16:colId xmlns:a16="http://schemas.microsoft.com/office/drawing/2014/main" val="20002"/>
                    </a:ext>
                  </a:extLst>
                </a:gridCol>
              </a:tblGrid>
              <a:tr h="679893">
                <a:tc>
                  <a:txBody>
                    <a:bodyPr/>
                    <a:lstStyle/>
                    <a:p>
                      <a:pPr marL="228600" algn="ctr">
                        <a:lnSpc>
                          <a:spcPct val="115000"/>
                        </a:lnSpc>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cs typeface="Times New Roman" panose="02020603050405020304" pitchFamily="18" charset="0"/>
                        </a:rPr>
                        <a:t>NAME OF MUNICIPALITY</a:t>
                      </a:r>
                      <a:endParaRPr lang="en-Z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PERIOD OF INTERVENTION</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400" b="1"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STATE OF ADMINISTRATION/INTERVENTION</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3232">
                <a:tc gridSpan="3">
                  <a:txBody>
                    <a:bodyPr/>
                    <a:lstStyle/>
                    <a:p>
                      <a:pPr algn="ctr">
                        <a:spcAft>
                          <a:spcPts val="0"/>
                        </a:spcAft>
                      </a:pPr>
                      <a:r>
                        <a:rPr lang="en-US" sz="1200" b="1" dirty="0" smtClean="0">
                          <a:solidFill>
                            <a:schemeClr val="bg1"/>
                          </a:solidFill>
                          <a:effectLst/>
                          <a:latin typeface="Tahoma" panose="020B0604030504040204" pitchFamily="34" charset="0"/>
                          <a:ea typeface="Calibri" panose="020F0502020204030204" pitchFamily="34" charset="0"/>
                        </a:rPr>
                        <a:t>THIRD </a:t>
                      </a:r>
                      <a:r>
                        <a:rPr lang="en-US" sz="1200" b="1" dirty="0">
                          <a:solidFill>
                            <a:schemeClr val="bg1"/>
                          </a:solidFill>
                          <a:effectLst/>
                          <a:latin typeface="Tahoma" panose="020B0604030504040204" pitchFamily="34" charset="0"/>
                          <a:ea typeface="Calibri" panose="020F0502020204030204" pitchFamily="34" charset="0"/>
                        </a:rPr>
                        <a:t>GROUP OF MUNICIPALITIES THAT WERE PLACED UNDER ADMMINISTRATION AS FROM THE </a:t>
                      </a:r>
                      <a:r>
                        <a:rPr lang="en-US" sz="1200" b="1" dirty="0" smtClean="0">
                          <a:solidFill>
                            <a:schemeClr val="bg1"/>
                          </a:solidFill>
                          <a:effectLst/>
                          <a:latin typeface="Tahoma" panose="020B0604030504040204" pitchFamily="34" charset="0"/>
                          <a:ea typeface="Calibri" panose="020F0502020204030204" pitchFamily="34" charset="0"/>
                        </a:rPr>
                        <a:t>4</a:t>
                      </a:r>
                      <a:r>
                        <a:rPr lang="en-US" sz="1200" b="1" baseline="30000" dirty="0" smtClean="0">
                          <a:solidFill>
                            <a:schemeClr val="bg1"/>
                          </a:solidFill>
                          <a:effectLst/>
                          <a:latin typeface="Tahoma" panose="020B0604030504040204" pitchFamily="34" charset="0"/>
                          <a:ea typeface="Calibri" panose="020F0502020204030204" pitchFamily="34" charset="0"/>
                        </a:rPr>
                        <a:t>th</a:t>
                      </a:r>
                      <a:r>
                        <a:rPr lang="en-US" sz="1200" b="1" baseline="0" dirty="0" smtClean="0">
                          <a:solidFill>
                            <a:schemeClr val="bg1"/>
                          </a:solidFill>
                          <a:effectLst/>
                          <a:latin typeface="Tahoma" panose="020B0604030504040204" pitchFamily="34" charset="0"/>
                          <a:ea typeface="Calibri" panose="020F0502020204030204" pitchFamily="34" charset="0"/>
                        </a:rPr>
                        <a:t> August</a:t>
                      </a:r>
                      <a:r>
                        <a:rPr lang="en-US" sz="1200" b="1" dirty="0" smtClean="0">
                          <a:solidFill>
                            <a:schemeClr val="bg1"/>
                          </a:solidFill>
                          <a:effectLst/>
                          <a:latin typeface="Tahoma" panose="020B0604030504040204" pitchFamily="34" charset="0"/>
                          <a:ea typeface="Calibri" panose="020F0502020204030204" pitchFamily="34" charset="0"/>
                        </a:rPr>
                        <a:t> 2020.</a:t>
                      </a:r>
                      <a:endParaRPr lang="en-ZA"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807964">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1.</a:t>
                      </a:r>
                      <a:r>
                        <a:rPr lang="en-US" sz="1200" b="1" baseline="0" dirty="0" smtClean="0">
                          <a:effectLst/>
                          <a:latin typeface="Tahoma" panose="020B0604030504040204" pitchFamily="34" charset="0"/>
                          <a:ea typeface="Tahoma" panose="020B0604030504040204" pitchFamily="34" charset="0"/>
                          <a:cs typeface="Tahoma" panose="020B0604030504040204" pitchFamily="34" charset="0"/>
                        </a:rPr>
                        <a:t> JB MARKS</a:t>
                      </a:r>
                      <a:r>
                        <a:rPr lang="en-US" sz="1200" b="1" dirty="0" smtClean="0">
                          <a:effectLst/>
                          <a:latin typeface="Tahoma" panose="020B0604030504040204" pitchFamily="34" charset="0"/>
                          <a:ea typeface="Tahoma" panose="020B0604030504040204" pitchFamily="34" charset="0"/>
                          <a:cs typeface="Tahoma" panose="020B0604030504040204" pitchFamily="34" charset="0"/>
                        </a:rPr>
                        <a:t>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400" dirty="0" smtClean="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4/08/2020-31/01/2021</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Thupi</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Mokgatla</a:t>
                      </a:r>
                      <a:r>
                        <a:rPr lang="en-US" sz="1200" baseline="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appointed as administrator. The intervention is progressing well until now.</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90509">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2.</a:t>
                      </a:r>
                      <a:r>
                        <a:rPr lang="en-US" sz="1200" b="1" baseline="0" dirty="0" smtClean="0">
                          <a:effectLst/>
                          <a:latin typeface="Tahoma" panose="020B0604030504040204" pitchFamily="34" charset="0"/>
                          <a:ea typeface="Tahoma" panose="020B0604030504040204" pitchFamily="34" charset="0"/>
                          <a:cs typeface="Tahoma" panose="020B0604030504040204" pitchFamily="34" charset="0"/>
                        </a:rPr>
                        <a:t> MADIBENG </a:t>
                      </a:r>
                      <a:r>
                        <a:rPr lang="en-US" sz="1200" b="1" dirty="0" smtClean="0">
                          <a:effectLst/>
                          <a:latin typeface="Tahoma" panose="020B0604030504040204" pitchFamily="34" charset="0"/>
                          <a:ea typeface="Tahoma" panose="020B0604030504040204" pitchFamily="34" charset="0"/>
                          <a:cs typeface="Tahoma" panose="020B0604030504040204" pitchFamily="34" charset="0"/>
                        </a:rPr>
                        <a:t>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400" dirty="0" smtClean="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4/08/2020-31/01/2021</a:t>
                      </a:r>
                      <a:endPar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Johnny </a:t>
                      </a: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Motlogelwa</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appointed as the administrator. The intervention is progressing well.</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07964">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3. RAMOTSHEREMOILOA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400" dirty="0" smtClean="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4/08/2020-31/01/2021</a:t>
                      </a:r>
                      <a:endParaRPr lang="en-US" sz="1400" dirty="0">
                        <a:effectLst>
                          <a:outerShdw blurRad="38100" dist="38100" dir="2700000" algn="tl">
                            <a:srgbClr val="000000">
                              <a:alpha val="43137"/>
                            </a:srgbClr>
                          </a:outerShdw>
                        </a:effectLst>
                        <a:latin typeface="Tahoma" panose="020B060403050404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Letlotlo</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Letlape</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has been appointed as the Administrator, the administration is challenged but </a:t>
                      </a: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maneageable</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31351">
                <a:tc>
                  <a:txBody>
                    <a:bodyPr/>
                    <a:lstStyle/>
                    <a:p>
                      <a:pPr marL="0" lvl="0" indent="0">
                        <a:lnSpc>
                          <a:spcPct val="115000"/>
                        </a:lnSpc>
                        <a:spcAft>
                          <a:spcPts val="0"/>
                        </a:spcAft>
                        <a:buFont typeface="+mj-lt"/>
                        <a:buNone/>
                      </a:pPr>
                      <a:r>
                        <a:rPr lang="en-US" sz="1200" b="1" dirty="0" smtClean="0">
                          <a:effectLst/>
                          <a:latin typeface="Tahoma" panose="020B0604030504040204" pitchFamily="34" charset="0"/>
                          <a:ea typeface="Tahoma" panose="020B0604030504040204" pitchFamily="34" charset="0"/>
                          <a:cs typeface="Tahoma" panose="020B0604030504040204" pitchFamily="34" charset="0"/>
                        </a:rPr>
                        <a:t>4. TSWAING LM</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sz="1400" dirty="0" smtClean="0">
                          <a:effectLst>
                            <a:outerShdw blurRad="38100" dist="38100" dir="2700000" algn="tl">
                              <a:srgbClr val="000000">
                                <a:alpha val="43137"/>
                              </a:srgbClr>
                            </a:outerShdw>
                          </a:effectLst>
                          <a:latin typeface="Tahoma" panose="020B0604030504040204" pitchFamily="34" charset="0"/>
                          <a:ea typeface="Calibri" panose="020F0502020204030204" pitchFamily="34" charset="0"/>
                        </a:rPr>
                        <a:t>4/08/2020-31/01/2021</a:t>
                      </a:r>
                      <a:endParaRPr lang="en-ZA"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Moatlhodi</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12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Dilotsotlhe</a:t>
                      </a:r>
                      <a:r>
                        <a:rPr lang="en-US"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has been appointed</a:t>
                      </a:r>
                      <a:r>
                        <a:rPr lang="en-US" sz="1200" baseline="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as the administrator, and the administration is challenged, the offices in the municipality are closed and services not rendered to communities. The whole provincial and national leadership have been interdicted not to interfere into the </a:t>
                      </a:r>
                      <a:r>
                        <a:rPr lang="en-US" sz="1200" baseline="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Tswaing</a:t>
                      </a:r>
                      <a:r>
                        <a:rPr lang="en-US" sz="1200" baseline="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LM matters.</a:t>
                      </a:r>
                      <a:endParaRPr lang="en-ZA"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60419" name="Slide Number Placeholder 3"/>
          <p:cNvSpPr>
            <a:spLocks noGrp="1"/>
          </p:cNvSpPr>
          <p:nvPr>
            <p:ph type="sldNum" sz="quarter" idx="12"/>
          </p:nvPr>
        </p:nvSpPr>
        <p:spPr bwMode="auto">
          <a:noFill/>
          <a:ln>
            <a:miter lim="800000"/>
            <a:headEnd/>
            <a:tailEnd/>
          </a:ln>
        </p:spPr>
        <p:txBody>
          <a:bodyPr/>
          <a:lstStyle/>
          <a:p>
            <a:fld id="{DEF4D868-F971-4C90-BBB6-612C4334BF05}" type="slidenum">
              <a:rPr lang="en-US" altLang="en-US"/>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Content Placeholder 1"/>
          <p:cNvSpPr>
            <a:spLocks noGrp="1"/>
          </p:cNvSpPr>
          <p:nvPr>
            <p:ph idx="1"/>
          </p:nvPr>
        </p:nvSpPr>
        <p:spPr>
          <a:xfrm>
            <a:off x="357188" y="214313"/>
            <a:ext cx="8501062" cy="1520825"/>
          </a:xfrm>
        </p:spPr>
        <p:txBody>
          <a:bodyPr/>
          <a:lstStyle/>
          <a:p>
            <a:pPr marL="0" indent="0" algn="ctr">
              <a:lnSpc>
                <a:spcPct val="150000"/>
              </a:lnSpc>
              <a:spcAft>
                <a:spcPts val="0"/>
              </a:spcAft>
              <a:buFont typeface="Arial" pitchFamily="34" charset="0"/>
              <a:buNone/>
              <a:defRPr/>
            </a:pPr>
            <a:r>
              <a:rPr lang="en-ZA" sz="24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EXPENDITURE REPORT</a:t>
            </a:r>
          </a:p>
          <a:p>
            <a:pPr marL="0" indent="0" algn="ctr">
              <a:buFont typeface="Arial" pitchFamily="34" charset="0"/>
              <a:buNone/>
              <a:defRPr/>
            </a:pPr>
            <a:r>
              <a:rPr lang="en-ZA" altLang="en-US" sz="2400" b="1" dirty="0" smtClean="0">
                <a:latin typeface="Tahoma" panose="020B0604030504040204" pitchFamily="34" charset="0"/>
                <a:ea typeface="Tahoma" panose="020B0604030504040204" pitchFamily="34" charset="0"/>
                <a:cs typeface="Tahoma" panose="020B0604030504040204" pitchFamily="34" charset="0"/>
              </a:rPr>
              <a:t>2018/19-2020/2021 FYR</a:t>
            </a:r>
          </a:p>
        </p:txBody>
      </p:sp>
      <p:sp>
        <p:nvSpPr>
          <p:cNvPr id="61442" name="Slide Number Placeholder 3"/>
          <p:cNvSpPr>
            <a:spLocks noGrp="1"/>
          </p:cNvSpPr>
          <p:nvPr>
            <p:ph type="sldNum" sz="quarter" idx="12"/>
          </p:nvPr>
        </p:nvSpPr>
        <p:spPr bwMode="auto">
          <a:noFill/>
          <a:ln>
            <a:miter lim="800000"/>
            <a:headEnd/>
            <a:tailEnd/>
          </a:ln>
        </p:spPr>
        <p:txBody>
          <a:bodyPr/>
          <a:lstStyle/>
          <a:p>
            <a:fld id="{88256AD7-51B5-466F-B4EC-E573846FD37E}" type="slidenum">
              <a:rPr lang="en-US" altLang="en-US"/>
              <a:pPr/>
              <a:t>33</a:t>
            </a:fld>
            <a:endParaRPr lang="en-US" altLang="en-US"/>
          </a:p>
        </p:txBody>
      </p:sp>
      <p:graphicFrame>
        <p:nvGraphicFramePr>
          <p:cNvPr id="5" name="Table 4"/>
          <p:cNvGraphicFramePr>
            <a:graphicFrameLocks noGrp="1"/>
          </p:cNvGraphicFramePr>
          <p:nvPr/>
        </p:nvGraphicFramePr>
        <p:xfrm>
          <a:off x="214313" y="2143125"/>
          <a:ext cx="8715376" cy="1479550"/>
        </p:xfrm>
        <a:graphic>
          <a:graphicData uri="http://schemas.openxmlformats.org/drawingml/2006/table">
            <a:tbl>
              <a:tblPr>
                <a:tableStyleId>{5940675A-B579-460E-94D1-54222C63F5DA}</a:tableStyleId>
              </a:tblPr>
              <a:tblGrid>
                <a:gridCol w="2178844">
                  <a:extLst>
                    <a:ext uri="{9D8B030D-6E8A-4147-A177-3AD203B41FA5}">
                      <a16:colId xmlns:a16="http://schemas.microsoft.com/office/drawing/2014/main" val="20000"/>
                    </a:ext>
                  </a:extLst>
                </a:gridCol>
                <a:gridCol w="2178844">
                  <a:extLst>
                    <a:ext uri="{9D8B030D-6E8A-4147-A177-3AD203B41FA5}">
                      <a16:colId xmlns:a16="http://schemas.microsoft.com/office/drawing/2014/main" val="20001"/>
                    </a:ext>
                  </a:extLst>
                </a:gridCol>
                <a:gridCol w="2178844">
                  <a:extLst>
                    <a:ext uri="{9D8B030D-6E8A-4147-A177-3AD203B41FA5}">
                      <a16:colId xmlns:a16="http://schemas.microsoft.com/office/drawing/2014/main" val="20002"/>
                    </a:ext>
                  </a:extLst>
                </a:gridCol>
                <a:gridCol w="2178844">
                  <a:extLst>
                    <a:ext uri="{9D8B030D-6E8A-4147-A177-3AD203B41FA5}">
                      <a16:colId xmlns:a16="http://schemas.microsoft.com/office/drawing/2014/main" val="20003"/>
                    </a:ext>
                  </a:extLst>
                </a:gridCol>
              </a:tblGrid>
              <a:tr h="733127">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2018/2019</a:t>
                      </a:r>
                    </a:p>
                  </a:txBody>
                  <a:tcPr marL="68579" marR="68579" marT="0" marB="0" anchor="ctr">
                    <a:solidFill>
                      <a:schemeClr val="bg2">
                        <a:lumMod val="75000"/>
                      </a:schemeClr>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2019/2020</a:t>
                      </a:r>
                    </a:p>
                  </a:txBody>
                  <a:tcPr marL="68579" marR="68579" marT="0" marB="0" anchor="ctr">
                    <a:solidFill>
                      <a:schemeClr val="bg2">
                        <a:lumMod val="75000"/>
                      </a:schemeClr>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2020/2021</a:t>
                      </a:r>
                    </a:p>
                  </a:txBody>
                  <a:tcPr marL="68579" marR="68579" marT="0" marB="0" anchor="ctr">
                    <a:solidFill>
                      <a:schemeClr val="bg2">
                        <a:lumMod val="75000"/>
                      </a:schemeClr>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TOTAL</a:t>
                      </a:r>
                    </a:p>
                  </a:txBody>
                  <a:tcPr marL="68579" marR="68579" marT="0" marB="0" anchor="ctr">
                    <a:solidFill>
                      <a:schemeClr val="bg2">
                        <a:lumMod val="75000"/>
                      </a:schemeClr>
                    </a:solidFill>
                  </a:tcPr>
                </a:tc>
                <a:extLst>
                  <a:ext uri="{0D108BD9-81ED-4DB2-BD59-A6C34878D82A}">
                    <a16:rowId xmlns:a16="http://schemas.microsoft.com/office/drawing/2014/main" val="10000"/>
                  </a:ext>
                </a:extLst>
              </a:tr>
              <a:tr h="746423">
                <a:tc>
                  <a:txBody>
                    <a:bodyPr/>
                    <a:lstStyle/>
                    <a:p>
                      <a:pPr algn="ctr">
                        <a:lnSpc>
                          <a:spcPct val="150000"/>
                        </a:lnSpc>
                        <a:spcAft>
                          <a:spcPts val="0"/>
                        </a:spcAft>
                      </a:pPr>
                      <a:r>
                        <a:rPr lang="en-ZA" sz="2000" b="1" dirty="0">
                          <a:latin typeface="Tahoma" panose="020B0604030504040204" pitchFamily="34" charset="0"/>
                          <a:ea typeface="Tahoma" panose="020B0604030504040204" pitchFamily="34" charset="0"/>
                          <a:cs typeface="Tahoma" panose="020B0604030504040204" pitchFamily="34" charset="0"/>
                        </a:rPr>
                        <a:t>R4 902 </a:t>
                      </a:r>
                      <a:r>
                        <a:rPr lang="en-ZA" sz="2000" b="1" dirty="0" smtClean="0">
                          <a:latin typeface="Tahoma" panose="020B0604030504040204" pitchFamily="34" charset="0"/>
                          <a:ea typeface="Tahoma" panose="020B0604030504040204" pitchFamily="34" charset="0"/>
                          <a:cs typeface="Tahoma" panose="020B0604030504040204" pitchFamily="34" charset="0"/>
                        </a:rPr>
                        <a:t>049,30</a:t>
                      </a:r>
                    </a:p>
                  </a:txBody>
                  <a:tcPr marL="68579" marR="68579" marT="0" marB="0" anchor="ctr">
                    <a:solidFill>
                      <a:srgbClr val="FFFF00"/>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R25 154 610,81</a:t>
                      </a:r>
                    </a:p>
                  </a:txBody>
                  <a:tcPr marL="68579" marR="68579" marT="0" marB="0" anchor="ctr">
                    <a:solidFill>
                      <a:srgbClr val="FFFF00"/>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R5 801 960,39</a:t>
                      </a:r>
                    </a:p>
                  </a:txBody>
                  <a:tcPr marL="68579" marR="68579" marT="0" marB="0" anchor="ctr">
                    <a:solidFill>
                      <a:srgbClr val="FFFF00"/>
                    </a:solidFill>
                  </a:tcPr>
                </a:tc>
                <a:tc>
                  <a:txBody>
                    <a:bodyPr/>
                    <a:lstStyle/>
                    <a:p>
                      <a:pPr algn="ctr">
                        <a:lnSpc>
                          <a:spcPct val="150000"/>
                        </a:lnSpc>
                        <a:spcAft>
                          <a:spcPts val="0"/>
                        </a:spcAft>
                      </a:pPr>
                      <a:r>
                        <a:rPr lang="en-ZA" sz="2000" b="1" dirty="0">
                          <a:latin typeface="Tahoma" pitchFamily="34" charset="0"/>
                          <a:ea typeface="Tahoma" pitchFamily="34" charset="0"/>
                          <a:cs typeface="Tahoma" pitchFamily="34" charset="0"/>
                        </a:rPr>
                        <a:t>R35 858 620,50</a:t>
                      </a:r>
                    </a:p>
                  </a:txBody>
                  <a:tcPr marL="68579" marR="68579" marT="0" marB="0" anchor="ctr">
                    <a:solidFill>
                      <a:srgbClr val="FFFF00"/>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0" y="142875"/>
            <a:ext cx="9144000" cy="620713"/>
          </a:xfrm>
        </p:spPr>
        <p:txBody>
          <a:bodyPr/>
          <a:lstStyle/>
          <a:p>
            <a:r>
              <a:rPr lang="en-US" altLang="en-US" sz="2400" b="1" smtClean="0">
                <a:latin typeface="Tahoma" pitchFamily="34" charset="0"/>
                <a:cs typeface="Calibri" pitchFamily="34" charset="0"/>
              </a:rPr>
              <a:t>CONCLUSION</a:t>
            </a:r>
            <a:endParaRPr lang="en-ZA" altLang="en-US" sz="2400" b="1" smtClean="0">
              <a:latin typeface="Tahoma" pitchFamily="34" charset="0"/>
              <a:cs typeface="Tahoma" pitchFamily="34" charset="0"/>
            </a:endParaRPr>
          </a:p>
        </p:txBody>
      </p:sp>
      <p:sp>
        <p:nvSpPr>
          <p:cNvPr id="62468" name="Content Placeholder 1"/>
          <p:cNvSpPr>
            <a:spLocks noGrp="1"/>
          </p:cNvSpPr>
          <p:nvPr>
            <p:ph idx="1"/>
          </p:nvPr>
        </p:nvSpPr>
        <p:spPr>
          <a:xfrm>
            <a:off x="250825" y="836613"/>
            <a:ext cx="8678863" cy="5449887"/>
          </a:xfrm>
        </p:spPr>
        <p:txBody>
          <a:bodyPr/>
          <a:lstStyle/>
          <a:p>
            <a:pPr marL="0" indent="0" algn="just">
              <a:lnSpc>
                <a:spcPct val="150000"/>
              </a:lnSpc>
              <a:buFont typeface="Arial" pitchFamily="34" charset="0"/>
              <a:buNone/>
            </a:pPr>
            <a:r>
              <a:rPr lang="en-ZA" altLang="en-US" sz="2400" smtClean="0">
                <a:latin typeface="Tahoma" pitchFamily="34" charset="0"/>
                <a:cs typeface="Tahoma" pitchFamily="34" charset="0"/>
              </a:rPr>
              <a:t> </a:t>
            </a:r>
          </a:p>
          <a:p>
            <a:pPr marL="0" indent="0">
              <a:buFont typeface="Arial" pitchFamily="34" charset="0"/>
              <a:buNone/>
            </a:pPr>
            <a:endParaRPr lang="en-ZA" altLang="en-US" smtClean="0"/>
          </a:p>
        </p:txBody>
      </p:sp>
      <p:sp>
        <p:nvSpPr>
          <p:cNvPr id="62467" name="Slide Number Placeholder 3"/>
          <p:cNvSpPr>
            <a:spLocks noGrp="1"/>
          </p:cNvSpPr>
          <p:nvPr>
            <p:ph type="sldNum" sz="quarter" idx="12"/>
          </p:nvPr>
        </p:nvSpPr>
        <p:spPr bwMode="auto">
          <a:noFill/>
          <a:ln>
            <a:miter lim="800000"/>
            <a:headEnd/>
            <a:tailEnd/>
          </a:ln>
        </p:spPr>
        <p:txBody>
          <a:bodyPr/>
          <a:lstStyle/>
          <a:p>
            <a:fld id="{FA2492BE-C117-4D79-A22F-50839BF584E1}" type="slidenum">
              <a:rPr lang="en-US" altLang="en-US"/>
              <a:pPr/>
              <a:t>34</a:t>
            </a:fld>
            <a:endParaRPr lang="en-US" altLang="en-US"/>
          </a:p>
        </p:txBody>
      </p:sp>
      <p:sp>
        <p:nvSpPr>
          <p:cNvPr id="6" name="Content Placeholder 1"/>
          <p:cNvSpPr txBox="1">
            <a:spLocks/>
          </p:cNvSpPr>
          <p:nvPr/>
        </p:nvSpPr>
        <p:spPr bwMode="auto">
          <a:xfrm>
            <a:off x="138113" y="762000"/>
            <a:ext cx="8701087" cy="5449888"/>
          </a:xfrm>
          <a:prstGeom prst="rect">
            <a:avLst/>
          </a:prstGeom>
          <a:noFill/>
          <a:ln w="9525">
            <a:noFill/>
            <a:miter lim="800000"/>
            <a:headEnd/>
            <a:tailEnd/>
          </a:ln>
        </p:spPr>
        <p:txBody>
          <a:bodyPr/>
          <a:lstStyle/>
          <a:p>
            <a:pPr algn="just">
              <a:lnSpc>
                <a:spcPct val="150000"/>
              </a:lnSpc>
              <a:spcBef>
                <a:spcPct val="20000"/>
              </a:spcBef>
              <a:spcAft>
                <a:spcPts val="0"/>
              </a:spcAft>
              <a:buFont typeface="Arial" pitchFamily="34" charset="0"/>
              <a:buNone/>
              <a:defRPr/>
            </a:pPr>
            <a:r>
              <a:rPr lang="en-ZA" sz="2400" dirty="0">
                <a:ea typeface="Tahoma" panose="020B0604030504040204" pitchFamily="34" charset="0"/>
              </a:rPr>
              <a:t>In </a:t>
            </a:r>
            <a:r>
              <a:rPr lang="en-ZA" sz="2400" dirty="0" smtClean="0">
                <a:ea typeface="Tahoma" panose="020B0604030504040204" pitchFamily="34" charset="0"/>
              </a:rPr>
              <a:t>conclusion, the province propose that:-</a:t>
            </a:r>
          </a:p>
          <a:p>
            <a:pPr algn="just">
              <a:lnSpc>
                <a:spcPct val="150000"/>
              </a:lnSpc>
              <a:spcBef>
                <a:spcPct val="20000"/>
              </a:spcBef>
              <a:spcAft>
                <a:spcPts val="0"/>
              </a:spcAft>
              <a:buFont typeface="Arial" pitchFamily="34" charset="0"/>
              <a:buNone/>
              <a:defRPr/>
            </a:pPr>
            <a:endParaRPr lang="en-ZA" sz="2400" dirty="0">
              <a:ea typeface="Tahoma" panose="020B0604030504040204" pitchFamily="34" charset="0"/>
            </a:endParaRPr>
          </a:p>
          <a:p>
            <a:pPr marL="400050" lvl="1" algn="just">
              <a:lnSpc>
                <a:spcPct val="150000"/>
              </a:lnSpc>
              <a:spcBef>
                <a:spcPct val="20000"/>
              </a:spcBef>
              <a:spcAft>
                <a:spcPts val="0"/>
              </a:spcAft>
              <a:buFont typeface="Arial" pitchFamily="34" charset="0"/>
              <a:buChar char="•"/>
              <a:defRPr/>
            </a:pPr>
            <a:r>
              <a:rPr lang="en-ZA" sz="1600" dirty="0" smtClean="0">
                <a:ea typeface="Tahoma" panose="020B0604030504040204" pitchFamily="34" charset="0"/>
              </a:rPr>
              <a:t> 	</a:t>
            </a:r>
            <a:r>
              <a:rPr lang="en-ZA" dirty="0">
                <a:solidFill>
                  <a:srgbClr val="000000"/>
                </a:solidFill>
                <a:latin typeface="Tahoma" panose="020B0604030504040204" pitchFamily="34" charset="0"/>
                <a:cs typeface="Tahoma" panose="020B0604030504040204" pitchFamily="34" charset="0"/>
              </a:rPr>
              <a:t>There must be national regulations to support invocation of Section </a:t>
            </a:r>
            <a:endParaRPr lang="en-ZA" dirty="0" smtClean="0">
              <a:solidFill>
                <a:srgbClr val="000000"/>
              </a:solidFill>
              <a:latin typeface="Tahoma" panose="020B0604030504040204" pitchFamily="34" charset="0"/>
              <a:cs typeface="Tahoma" panose="020B0604030504040204" pitchFamily="34" charset="0"/>
            </a:endParaRPr>
          </a:p>
          <a:p>
            <a:pPr marL="400050" lvl="1" algn="just">
              <a:lnSpc>
                <a:spcPct val="150000"/>
              </a:lnSpc>
              <a:spcBef>
                <a:spcPct val="20000"/>
              </a:spcBef>
              <a:spcAft>
                <a:spcPts val="0"/>
              </a:spcAft>
              <a:defRPr/>
            </a:pPr>
            <a:r>
              <a:rPr lang="en-ZA" dirty="0">
                <a:solidFill>
                  <a:srgbClr val="000000"/>
                </a:solidFill>
                <a:latin typeface="Tahoma" panose="020B0604030504040204" pitchFamily="34" charset="0"/>
                <a:cs typeface="Tahoma" panose="020B0604030504040204" pitchFamily="34" charset="0"/>
              </a:rPr>
              <a:t> </a:t>
            </a:r>
            <a:r>
              <a:rPr lang="en-ZA" dirty="0" smtClean="0">
                <a:solidFill>
                  <a:srgbClr val="000000"/>
                </a:solidFill>
                <a:latin typeface="Tahoma" panose="020B0604030504040204" pitchFamily="34" charset="0"/>
                <a:cs typeface="Tahoma" panose="020B0604030504040204" pitchFamily="34" charset="0"/>
              </a:rPr>
              <a:t>       139(1</a:t>
            </a:r>
            <a:r>
              <a:rPr lang="en-ZA" dirty="0">
                <a:solidFill>
                  <a:srgbClr val="000000"/>
                </a:solidFill>
                <a:latin typeface="Tahoma" panose="020B0604030504040204" pitchFamily="34" charset="0"/>
                <a:cs typeface="Tahoma" panose="020B0604030504040204" pitchFamily="34" charset="0"/>
              </a:rPr>
              <a:t>)(b)</a:t>
            </a:r>
          </a:p>
          <a:p>
            <a:pPr marL="400050" lvl="1" algn="just">
              <a:lnSpc>
                <a:spcPct val="150000"/>
              </a:lnSpc>
              <a:spcBef>
                <a:spcPct val="20000"/>
              </a:spcBef>
              <a:spcAft>
                <a:spcPts val="0"/>
              </a:spcAft>
              <a:buFont typeface="Arial" pitchFamily="34" charset="0"/>
              <a:buChar char="•"/>
              <a:defRPr/>
            </a:pPr>
            <a:r>
              <a:rPr lang="en-ZA" dirty="0">
                <a:solidFill>
                  <a:srgbClr val="000000"/>
                </a:solidFill>
                <a:latin typeface="Tahoma" panose="020B0604030504040204" pitchFamily="34" charset="0"/>
                <a:cs typeface="Tahoma" panose="020B0604030504040204" pitchFamily="34" charset="0"/>
              </a:rPr>
              <a:t> 	Other intervention instruments may need to be considered as opposed to </a:t>
            </a:r>
            <a:endParaRPr lang="en-ZA" dirty="0" smtClean="0">
              <a:solidFill>
                <a:srgbClr val="000000"/>
              </a:solidFill>
              <a:latin typeface="Tahoma" panose="020B0604030504040204" pitchFamily="34" charset="0"/>
              <a:cs typeface="Tahoma" panose="020B0604030504040204" pitchFamily="34" charset="0"/>
            </a:endParaRPr>
          </a:p>
          <a:p>
            <a:pPr marL="400050" lvl="1" algn="just">
              <a:lnSpc>
                <a:spcPct val="150000"/>
              </a:lnSpc>
              <a:spcBef>
                <a:spcPct val="20000"/>
              </a:spcBef>
              <a:spcAft>
                <a:spcPts val="0"/>
              </a:spcAft>
              <a:defRPr/>
            </a:pPr>
            <a:r>
              <a:rPr lang="en-ZA" dirty="0">
                <a:solidFill>
                  <a:srgbClr val="000000"/>
                </a:solidFill>
                <a:latin typeface="Tahoma" panose="020B0604030504040204" pitchFamily="34" charset="0"/>
                <a:cs typeface="Tahoma" panose="020B0604030504040204" pitchFamily="34" charset="0"/>
              </a:rPr>
              <a:t> </a:t>
            </a:r>
            <a:r>
              <a:rPr lang="en-ZA" dirty="0" smtClean="0">
                <a:solidFill>
                  <a:srgbClr val="000000"/>
                </a:solidFill>
                <a:latin typeface="Tahoma" panose="020B0604030504040204" pitchFamily="34" charset="0"/>
                <a:cs typeface="Tahoma" panose="020B0604030504040204" pitchFamily="34" charset="0"/>
              </a:rPr>
              <a:t>       Section </a:t>
            </a:r>
            <a:r>
              <a:rPr lang="en-ZA" dirty="0">
                <a:solidFill>
                  <a:srgbClr val="000000"/>
                </a:solidFill>
                <a:latin typeface="Tahoma" panose="020B0604030504040204" pitchFamily="34" charset="0"/>
                <a:cs typeface="Tahoma" panose="020B0604030504040204" pitchFamily="34" charset="0"/>
              </a:rPr>
              <a:t>	139(1)(b).</a:t>
            </a:r>
          </a:p>
          <a:p>
            <a:pPr marL="400050" lvl="1" algn="just">
              <a:lnSpc>
                <a:spcPct val="150000"/>
              </a:lnSpc>
              <a:spcBef>
                <a:spcPct val="20000"/>
              </a:spcBef>
              <a:spcAft>
                <a:spcPts val="0"/>
              </a:spcAft>
              <a:buFont typeface="Arial" pitchFamily="34" charset="0"/>
              <a:buChar char="•"/>
              <a:defRPr/>
            </a:pPr>
            <a:r>
              <a:rPr lang="en-ZA" dirty="0">
                <a:solidFill>
                  <a:srgbClr val="000000"/>
                </a:solidFill>
                <a:latin typeface="Tahoma" panose="020B0604030504040204" pitchFamily="34" charset="0"/>
                <a:cs typeface="Tahoma" panose="020B0604030504040204" pitchFamily="34" charset="0"/>
              </a:rPr>
              <a:t> 	Municipalities be bound to implement recommendation in close-out reports</a:t>
            </a:r>
          </a:p>
          <a:p>
            <a:pPr marL="400050" lvl="1" algn="just">
              <a:lnSpc>
                <a:spcPct val="150000"/>
              </a:lnSpc>
              <a:spcBef>
                <a:spcPct val="20000"/>
              </a:spcBef>
              <a:spcAft>
                <a:spcPts val="0"/>
              </a:spcAft>
              <a:buFont typeface="Arial" pitchFamily="34" charset="0"/>
              <a:buChar char="•"/>
              <a:defRPr/>
            </a:pPr>
            <a:r>
              <a:rPr lang="en-ZA" dirty="0">
                <a:solidFill>
                  <a:srgbClr val="000000"/>
                </a:solidFill>
                <a:latin typeface="Tahoma" panose="020B0604030504040204" pitchFamily="34" charset="0"/>
                <a:cs typeface="Tahoma" panose="020B0604030504040204" pitchFamily="34" charset="0"/>
              </a:rPr>
              <a:t> 	Senior civil servants be </a:t>
            </a:r>
            <a:r>
              <a:rPr lang="en-ZA" dirty="0" smtClean="0">
                <a:solidFill>
                  <a:srgbClr val="000000"/>
                </a:solidFill>
                <a:latin typeface="Tahoma" panose="020B0604030504040204" pitchFamily="34" charset="0"/>
                <a:cs typeface="Tahoma" panose="020B0604030504040204" pitchFamily="34" charset="0"/>
              </a:rPr>
              <a:t>preferred </a:t>
            </a:r>
            <a:r>
              <a:rPr lang="en-ZA" dirty="0">
                <a:solidFill>
                  <a:srgbClr val="000000"/>
                </a:solidFill>
                <a:latin typeface="Tahoma" panose="020B0604030504040204" pitchFamily="34" charset="0"/>
                <a:cs typeface="Tahoma" panose="020B0604030504040204" pitchFamily="34" charset="0"/>
              </a:rPr>
              <a:t>to be appointed as Administrators .</a:t>
            </a:r>
          </a:p>
          <a:p>
            <a:pPr marL="400050" lvl="1" algn="just">
              <a:lnSpc>
                <a:spcPct val="150000"/>
              </a:lnSpc>
              <a:spcBef>
                <a:spcPct val="20000"/>
              </a:spcBef>
              <a:spcAft>
                <a:spcPts val="0"/>
              </a:spcAft>
              <a:buFont typeface="Arial" pitchFamily="34" charset="0"/>
              <a:buChar char="•"/>
              <a:defRPr/>
            </a:pPr>
            <a:r>
              <a:rPr lang="en-ZA" dirty="0">
                <a:solidFill>
                  <a:srgbClr val="000000"/>
                </a:solidFill>
                <a:latin typeface="Tahoma" panose="020B0604030504040204" pitchFamily="34" charset="0"/>
                <a:cs typeface="Tahoma" panose="020B0604030504040204" pitchFamily="34" charset="0"/>
              </a:rPr>
              <a:t> 	The interventions in municipalities </a:t>
            </a:r>
            <a:r>
              <a:rPr lang="en-ZA" dirty="0" smtClean="0">
                <a:solidFill>
                  <a:srgbClr val="000000"/>
                </a:solidFill>
                <a:latin typeface="Tahoma" panose="020B0604030504040204" pitchFamily="34" charset="0"/>
                <a:cs typeface="Tahoma" panose="020B0604030504040204" pitchFamily="34" charset="0"/>
              </a:rPr>
              <a:t>should </a:t>
            </a:r>
            <a:r>
              <a:rPr lang="en-ZA" dirty="0">
                <a:solidFill>
                  <a:srgbClr val="000000"/>
                </a:solidFill>
                <a:latin typeface="Tahoma" panose="020B0604030504040204" pitchFamily="34" charset="0"/>
                <a:cs typeface="Tahoma" panose="020B0604030504040204" pitchFamily="34" charset="0"/>
              </a:rPr>
              <a:t>be timely and be accompanied </a:t>
            </a:r>
            <a:endParaRPr lang="en-ZA" dirty="0" smtClean="0">
              <a:solidFill>
                <a:srgbClr val="000000"/>
              </a:solidFill>
              <a:latin typeface="Tahoma" panose="020B0604030504040204" pitchFamily="34" charset="0"/>
              <a:cs typeface="Tahoma" panose="020B0604030504040204" pitchFamily="34" charset="0"/>
            </a:endParaRPr>
          </a:p>
          <a:p>
            <a:pPr marL="400050" lvl="1" algn="just">
              <a:lnSpc>
                <a:spcPct val="150000"/>
              </a:lnSpc>
              <a:spcBef>
                <a:spcPct val="20000"/>
              </a:spcBef>
              <a:spcAft>
                <a:spcPts val="0"/>
              </a:spcAft>
              <a:defRPr/>
            </a:pPr>
            <a:r>
              <a:rPr lang="en-ZA" dirty="0">
                <a:solidFill>
                  <a:srgbClr val="000000"/>
                </a:solidFill>
                <a:latin typeface="Tahoma" panose="020B0604030504040204" pitchFamily="34" charset="0"/>
                <a:cs typeface="Tahoma" panose="020B0604030504040204" pitchFamily="34" charset="0"/>
              </a:rPr>
              <a:t> </a:t>
            </a:r>
            <a:r>
              <a:rPr lang="en-ZA" dirty="0" smtClean="0">
                <a:solidFill>
                  <a:srgbClr val="000000"/>
                </a:solidFill>
                <a:latin typeface="Tahoma" panose="020B0604030504040204" pitchFamily="34" charset="0"/>
                <a:cs typeface="Tahoma" panose="020B0604030504040204" pitchFamily="34" charset="0"/>
              </a:rPr>
              <a:t>       by financial </a:t>
            </a:r>
            <a:r>
              <a:rPr lang="en-ZA" dirty="0">
                <a:solidFill>
                  <a:srgbClr val="000000"/>
                </a:solidFill>
                <a:latin typeface="Tahoma" panose="020B0604030504040204" pitchFamily="34" charset="0"/>
                <a:cs typeface="Tahoma" panose="020B0604030504040204" pitchFamily="34" charset="0"/>
              </a:rPr>
              <a:t>resources.</a:t>
            </a:r>
          </a:p>
          <a:p>
            <a:pPr>
              <a:spcBef>
                <a:spcPct val="20000"/>
              </a:spcBef>
              <a:buFont typeface="Arial" pitchFamily="34" charset="0"/>
              <a:buNone/>
              <a:defRPr/>
            </a:pPr>
            <a:endParaRPr lang="en-ZA" altLang="en-US"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ctrTitle"/>
          </p:nvPr>
        </p:nvSpPr>
        <p:spPr>
          <a:xfrm>
            <a:off x="642938" y="428625"/>
            <a:ext cx="7772400" cy="714375"/>
          </a:xfrm>
        </p:spPr>
        <p:txBody>
          <a:bodyPr>
            <a:normAutofit fontScale="90000"/>
          </a:bodyPr>
          <a:lstStyle/>
          <a:p>
            <a:r>
              <a:rPr lang="en-US" altLang="en-US" b="1" smtClean="0"/>
              <a:t/>
            </a:r>
            <a:br>
              <a:rPr lang="en-US" altLang="en-US" b="1" smtClean="0"/>
            </a:br>
            <a:r>
              <a:rPr lang="en-US" altLang="en-US" sz="3200" b="1" smtClean="0">
                <a:latin typeface="Tahoma" pitchFamily="34" charset="0"/>
                <a:cs typeface="Tahoma" pitchFamily="34" charset="0"/>
              </a:rPr>
              <a:t>RECOMMENDATIONS</a:t>
            </a:r>
            <a:r>
              <a:rPr lang="en-ZA" altLang="en-US" sz="3200" smtClean="0">
                <a:latin typeface="Tahoma" pitchFamily="34" charset="0"/>
                <a:cs typeface="Tahoma" pitchFamily="34" charset="0"/>
              </a:rPr>
              <a:t/>
            </a:r>
            <a:br>
              <a:rPr lang="en-ZA" altLang="en-US" sz="3200" smtClean="0">
                <a:latin typeface="Tahoma" pitchFamily="34" charset="0"/>
                <a:cs typeface="Tahoma" pitchFamily="34" charset="0"/>
              </a:rPr>
            </a:br>
            <a:endParaRPr lang="en-ZA" altLang="en-US" sz="3200" smtClean="0">
              <a:latin typeface="Tahoma" pitchFamily="34" charset="0"/>
              <a:cs typeface="Tahoma" pitchFamily="34" charset="0"/>
            </a:endParaRPr>
          </a:p>
        </p:txBody>
      </p:sp>
      <p:sp>
        <p:nvSpPr>
          <p:cNvPr id="3" name="Subtitle 2"/>
          <p:cNvSpPr>
            <a:spLocks noGrp="1"/>
          </p:cNvSpPr>
          <p:nvPr>
            <p:ph type="subTitle" idx="1"/>
          </p:nvPr>
        </p:nvSpPr>
        <p:spPr>
          <a:xfrm>
            <a:off x="714375" y="2000250"/>
            <a:ext cx="8143875" cy="3929063"/>
          </a:xfrm>
        </p:spPr>
        <p:txBody>
          <a:bodyPr/>
          <a:lstStyle/>
          <a:p>
            <a:pPr algn="l">
              <a:defRPr/>
            </a:pPr>
            <a:r>
              <a:rPr lang="en-ZA" sz="2400" dirty="0" smtClean="0">
                <a:solidFill>
                  <a:schemeClr val="tx1"/>
                </a:solidFill>
                <a:latin typeface="Tahoma" pitchFamily="34" charset="0"/>
                <a:ea typeface="Tahoma" pitchFamily="34" charset="0"/>
                <a:cs typeface="Tahoma" pitchFamily="34" charset="0"/>
              </a:rPr>
              <a:t>The report is submitted for consideration by the Portfolio Committee</a:t>
            </a:r>
          </a:p>
          <a:p>
            <a:pPr>
              <a:defRPr/>
            </a:pPr>
            <a:endParaRPr lang="en-ZA" dirty="0"/>
          </a:p>
        </p:txBody>
      </p:sp>
      <p:sp>
        <p:nvSpPr>
          <p:cNvPr id="63492" name="Slide Number Placeholder 3"/>
          <p:cNvSpPr>
            <a:spLocks noGrp="1"/>
          </p:cNvSpPr>
          <p:nvPr>
            <p:ph type="sldNum" sz="quarter" idx="12"/>
          </p:nvPr>
        </p:nvSpPr>
        <p:spPr bwMode="auto">
          <a:noFill/>
          <a:ln>
            <a:miter lim="800000"/>
            <a:headEnd/>
            <a:tailEnd/>
          </a:ln>
        </p:spPr>
        <p:txBody>
          <a:bodyPr/>
          <a:lstStyle/>
          <a:p>
            <a:fld id="{B0E693FF-E6FC-4302-AD3D-DBFD5923FE51}" type="slidenum">
              <a:rPr lang="en-US" altLang="en-US"/>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4514" name="Title 1"/>
          <p:cNvSpPr>
            <a:spLocks noGrp="1"/>
          </p:cNvSpPr>
          <p:nvPr>
            <p:ph type="ctrTitle"/>
          </p:nvPr>
        </p:nvSpPr>
        <p:spPr>
          <a:xfrm>
            <a:off x="3419475" y="1700213"/>
            <a:ext cx="2673350" cy="1390650"/>
          </a:xfrm>
        </p:spPr>
        <p:txBody>
          <a:bodyPr>
            <a:normAutofit fontScale="90000"/>
          </a:bodyPr>
          <a:lstStyle/>
          <a:p>
            <a:pPr algn="l"/>
            <a:r>
              <a:rPr lang="en-ZA" altLang="en-US" b="1" smtClean="0">
                <a:solidFill>
                  <a:schemeClr val="bg1"/>
                </a:solidFill>
              </a:rPr>
              <a:t>The End</a:t>
            </a:r>
            <a:r>
              <a:rPr lang="en-ZA" altLang="en-US" smtClean="0">
                <a:solidFill>
                  <a:schemeClr val="bg1"/>
                </a:solidFill>
              </a:rPr>
              <a:t/>
            </a:r>
            <a:br>
              <a:rPr lang="en-ZA" altLang="en-US" smtClean="0">
                <a:solidFill>
                  <a:schemeClr val="bg1"/>
                </a:solidFill>
              </a:rPr>
            </a:br>
            <a:endParaRPr lang="en-ZA" altLang="en-US" smtClean="0">
              <a:solidFill>
                <a:srgbClr val="92D050"/>
              </a:solidFill>
            </a:endParaRPr>
          </a:p>
        </p:txBody>
      </p:sp>
      <p:sp>
        <p:nvSpPr>
          <p:cNvPr id="64515" name="Slide Number Placeholder 3"/>
          <p:cNvSpPr>
            <a:spLocks noGrp="1"/>
          </p:cNvSpPr>
          <p:nvPr>
            <p:ph type="sldNum" sz="quarter" idx="12"/>
          </p:nvPr>
        </p:nvSpPr>
        <p:spPr bwMode="auto">
          <a:noFill/>
          <a:ln>
            <a:miter lim="800000"/>
            <a:headEnd/>
            <a:tailEnd/>
          </a:ln>
        </p:spPr>
        <p:txBody>
          <a:bodyPr/>
          <a:lstStyle/>
          <a:p>
            <a:fld id="{3B814EF9-41FB-4880-A8E0-F0A9CEFEE5EE}" type="slidenum">
              <a:rPr lang="en-US" altLang="en-US"/>
              <a:pPr/>
              <a:t>36</a:t>
            </a:fld>
            <a:endParaRPr lang="en-US" altLang="en-US"/>
          </a:p>
        </p:txBody>
      </p:sp>
      <p:sp>
        <p:nvSpPr>
          <p:cNvPr id="6" name="Subtitle 2">
            <a:extLst/>
          </p:cNvPr>
          <p:cNvSpPr txBox="1">
            <a:spLocks/>
          </p:cNvSpPr>
          <p:nvPr/>
        </p:nvSpPr>
        <p:spPr bwMode="auto">
          <a:xfrm>
            <a:off x="0" y="4214813"/>
            <a:ext cx="1500188" cy="571500"/>
          </a:xfrm>
          <a:prstGeom prst="rect">
            <a:avLst/>
          </a:prstGeom>
          <a:noFill/>
          <a:ln w="9525">
            <a:noFill/>
            <a:miter lim="800000"/>
            <a:headEnd/>
            <a:tailEnd/>
          </a:ln>
        </p:spPr>
        <p:txBody>
          <a:bodyPr/>
          <a:lstStyle/>
          <a:p>
            <a:pPr algn="r">
              <a:spcBef>
                <a:spcPct val="20000"/>
              </a:spcBef>
              <a:buFont typeface="Arial" charset="0"/>
              <a:buNone/>
              <a:defRPr/>
            </a:pPr>
            <a:endParaRPr lang="en-ZA" sz="1600" dirty="0">
              <a:solidFill>
                <a:schemeClr val="bg1"/>
              </a:solidFill>
              <a:latin typeface="+mn-lt"/>
              <a:cs typeface="+mn-cs"/>
            </a:endParaRPr>
          </a:p>
        </p:txBody>
      </p:sp>
      <p:sp>
        <p:nvSpPr>
          <p:cNvPr id="7" name="Subtitle 2">
            <a:extLst/>
          </p:cNvPr>
          <p:cNvSpPr txBox="1">
            <a:spLocks/>
          </p:cNvSpPr>
          <p:nvPr/>
        </p:nvSpPr>
        <p:spPr bwMode="auto">
          <a:xfrm>
            <a:off x="6215063" y="5429250"/>
            <a:ext cx="2714625" cy="428625"/>
          </a:xfrm>
          <a:prstGeom prst="rect">
            <a:avLst/>
          </a:prstGeom>
          <a:noFill/>
          <a:ln w="9525">
            <a:noFill/>
            <a:miter lim="800000"/>
            <a:headEnd/>
            <a:tailEnd/>
          </a:ln>
        </p:spPr>
        <p:txBody>
          <a:bodyPr/>
          <a:lstStyle/>
          <a:p>
            <a:pPr algn="ctr">
              <a:spcBef>
                <a:spcPct val="20000"/>
              </a:spcBef>
              <a:buFont typeface="Arial" charset="0"/>
              <a:buNone/>
              <a:defRPr/>
            </a:pPr>
            <a:endParaRPr lang="en-ZA" sz="2000" dirty="0">
              <a:solidFill>
                <a:schemeClr val="accent3">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14346" y="-71462"/>
            <a:ext cx="8878921" cy="725512"/>
          </a:xfrm>
        </p:spPr>
        <p:txBody>
          <a:bodyPr/>
          <a:lstStyle/>
          <a:p>
            <a:pPr>
              <a:lnSpc>
                <a:spcPct val="150000"/>
              </a:lnSpc>
              <a:spcAft>
                <a:spcPts val="1000"/>
              </a:spcAft>
            </a:pPr>
            <a:endParaRPr lang="en-ZA" altLang="en-US" sz="2400" b="1" smtClean="0">
              <a:latin typeface="Tahoma" pitchFamily="34" charset="0"/>
              <a:cs typeface="Tahoma" pitchFamily="34" charset="0"/>
            </a:endParaRPr>
          </a:p>
        </p:txBody>
      </p:sp>
      <p:sp>
        <p:nvSpPr>
          <p:cNvPr id="3" name="Content Placeholder 2"/>
          <p:cNvSpPr>
            <a:spLocks noGrp="1"/>
          </p:cNvSpPr>
          <p:nvPr>
            <p:ph idx="1"/>
          </p:nvPr>
        </p:nvSpPr>
        <p:spPr>
          <a:xfrm>
            <a:off x="333239" y="717574"/>
            <a:ext cx="8458184" cy="5740400"/>
          </a:xfrm>
        </p:spPr>
        <p:txBody>
          <a:bodyPr>
            <a:normAutofit/>
          </a:bodyPr>
          <a:lstStyle/>
          <a:p>
            <a:pPr algn="just">
              <a:lnSpc>
                <a:spcPct val="150000"/>
              </a:lnSpc>
              <a:spcAft>
                <a:spcPts val="1000"/>
              </a:spcAft>
              <a:defRPr/>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1000"/>
              </a:spcAft>
              <a:defRPr/>
            </a:pPr>
            <a:r>
              <a:rPr lang="en-US" sz="1800" dirty="0" smtClean="0">
                <a:latin typeface="Tahoma" panose="020B0604030504040204" pitchFamily="34" charset="0"/>
                <a:ea typeface="Tahoma" panose="020B0604030504040204" pitchFamily="34" charset="0"/>
                <a:cs typeface="Tahoma" panose="020B0604030504040204" pitchFamily="34" charset="0"/>
              </a:rPr>
              <a:t>Municipalities in the North </a:t>
            </a:r>
            <a:r>
              <a:rPr lang="en-US" sz="1800" dirty="0">
                <a:latin typeface="Tahoma" panose="020B0604030504040204" pitchFamily="34" charset="0"/>
                <a:ea typeface="Tahoma" panose="020B0604030504040204" pitchFamily="34" charset="0"/>
                <a:cs typeface="Tahoma" panose="020B0604030504040204" pitchFamily="34" charset="0"/>
              </a:rPr>
              <a:t>West </a:t>
            </a:r>
            <a:r>
              <a:rPr lang="en-US" sz="1800" dirty="0" smtClean="0">
                <a:latin typeface="Tahoma" panose="020B0604030504040204" pitchFamily="34" charset="0"/>
                <a:ea typeface="Tahoma" panose="020B0604030504040204" pitchFamily="34" charset="0"/>
                <a:cs typeface="Tahoma" panose="020B0604030504040204" pitchFamily="34" charset="0"/>
              </a:rPr>
              <a:t>are </a:t>
            </a:r>
            <a:r>
              <a:rPr lang="en-US" sz="1800" dirty="0">
                <a:latin typeface="Tahoma" panose="020B0604030504040204" pitchFamily="34" charset="0"/>
                <a:ea typeface="Tahoma" panose="020B0604030504040204" pitchFamily="34" charset="0"/>
                <a:cs typeface="Tahoma" panose="020B0604030504040204" pitchFamily="34" charset="0"/>
              </a:rPr>
              <a:t>in a state of </a:t>
            </a:r>
            <a:r>
              <a:rPr lang="en-US" sz="1800" dirty="0" smtClean="0">
                <a:latin typeface="Tahoma" panose="020B0604030504040204" pitchFamily="34" charset="0"/>
                <a:ea typeface="Tahoma" panose="020B0604030504040204" pitchFamily="34" charset="0"/>
                <a:cs typeface="Tahoma" panose="020B0604030504040204" pitchFamily="34" charset="0"/>
              </a:rPr>
              <a:t>paralysis. This is characterized by </a:t>
            </a:r>
            <a:r>
              <a:rPr lang="en-US" sz="1800" dirty="0">
                <a:latin typeface="Tahoma" panose="020B0604030504040204" pitchFamily="34" charset="0"/>
                <a:ea typeface="Tahoma" panose="020B0604030504040204" pitchFamily="34" charset="0"/>
                <a:cs typeface="Tahoma" panose="020B0604030504040204" pitchFamily="34" charset="0"/>
              </a:rPr>
              <a:t>the following:</a:t>
            </a: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spcAft>
                <a:spcPts val="1000"/>
              </a:spcAft>
              <a:buFont typeface="Times New Roman" panose="02020603050405020304" pitchFamily="18" charset="0"/>
              <a:buAutoNum type="alphaLcParenR"/>
              <a:defRPr/>
            </a:pPr>
            <a:r>
              <a:rPr lang="en-US" sz="1800" dirty="0">
                <a:latin typeface="Tahoma" panose="020B0604030504040204" pitchFamily="34" charset="0"/>
                <a:ea typeface="Tahoma" panose="020B0604030504040204" pitchFamily="34" charset="0"/>
                <a:cs typeface="Tahoma" panose="020B0604030504040204" pitchFamily="34" charset="0"/>
              </a:rPr>
              <a:t>Failure and collapse of governance and administrative systems in </a:t>
            </a:r>
            <a:r>
              <a:rPr lang="en-US" sz="1800" dirty="0" smtClean="0">
                <a:latin typeface="Tahoma" panose="020B0604030504040204" pitchFamily="34" charset="0"/>
                <a:ea typeface="Tahoma" panose="020B0604030504040204" pitchFamily="34" charset="0"/>
                <a:cs typeface="Tahoma" panose="020B0604030504040204" pitchFamily="34" charset="0"/>
              </a:rPr>
              <a:t>municipalities;</a:t>
            </a:r>
          </a:p>
          <a:p>
            <a:pPr algn="just">
              <a:spcAft>
                <a:spcPts val="1000"/>
              </a:spcAft>
              <a:buFont typeface="Times New Roman" panose="02020603050405020304" pitchFamily="18" charset="0"/>
              <a:buAutoNum type="alphaLcParenR"/>
              <a:defRPr/>
            </a:pPr>
            <a:r>
              <a:rPr lang="en-US" sz="1800" dirty="0">
                <a:latin typeface="Tahoma" panose="020B0604030504040204" pitchFamily="34" charset="0"/>
                <a:ea typeface="Tahoma" panose="020B0604030504040204" pitchFamily="34" charset="0"/>
                <a:cs typeface="Tahoma" panose="020B0604030504040204" pitchFamily="34" charset="0"/>
              </a:rPr>
              <a:t>Non-compliance with MFMA and other legislative conditions that led to loss and or withholding of Equitable Share and Conditional Grants such as </a:t>
            </a:r>
            <a:r>
              <a:rPr lang="en-US" sz="1800" dirty="0" smtClean="0">
                <a:latin typeface="Tahoma" panose="020B0604030504040204" pitchFamily="34" charset="0"/>
                <a:ea typeface="Tahoma" panose="020B0604030504040204" pitchFamily="34" charset="0"/>
                <a:cs typeface="Tahoma" panose="020B0604030504040204" pitchFamily="34" charset="0"/>
              </a:rPr>
              <a:t>MIG;</a:t>
            </a:r>
          </a:p>
          <a:p>
            <a:pPr algn="just">
              <a:spcAft>
                <a:spcPts val="1000"/>
              </a:spcAft>
              <a:buFont typeface="Times New Roman" panose="02020603050405020304" pitchFamily="18" charset="0"/>
              <a:buAutoNum type="alphaLcParenR"/>
              <a:defRPr/>
            </a:pPr>
            <a:r>
              <a:rPr lang="en-US" sz="1800" dirty="0">
                <a:latin typeface="Tahoma" panose="020B0604030504040204" pitchFamily="34" charset="0"/>
                <a:ea typeface="Tahoma" panose="020B0604030504040204" pitchFamily="34" charset="0"/>
                <a:cs typeface="Tahoma" panose="020B0604030504040204" pitchFamily="34" charset="0"/>
              </a:rPr>
              <a:t>Inability to provide sustainable, uninterrupted and quality </a:t>
            </a:r>
            <a:r>
              <a:rPr lang="en-US" sz="1800" dirty="0" smtClean="0">
                <a:latin typeface="Tahoma" panose="020B0604030504040204" pitchFamily="34" charset="0"/>
                <a:ea typeface="Tahoma" panose="020B0604030504040204" pitchFamily="34" charset="0"/>
                <a:cs typeface="Tahoma" panose="020B0604030504040204" pitchFamily="34" charset="0"/>
              </a:rPr>
              <a:t>services</a:t>
            </a:r>
          </a:p>
          <a:p>
            <a:pPr marL="0" indent="0">
              <a:spcAft>
                <a:spcPts val="1000"/>
              </a:spcAft>
              <a:buFont typeface="Arial" pitchFamily="34" charset="0"/>
              <a:buNone/>
              <a:defRPr/>
            </a:pPr>
            <a:r>
              <a:rPr lang="en-US" sz="1800" dirty="0" smtClean="0">
                <a:latin typeface="Tahoma" panose="020B0604030504040204" pitchFamily="34" charset="0"/>
                <a:ea typeface="Tahoma" panose="020B0604030504040204" pitchFamily="34" charset="0"/>
                <a:cs typeface="Tahoma" panose="020B0604030504040204" pitchFamily="34" charset="0"/>
              </a:rPr>
              <a:t>These challenges are further elaborated in the following slides in terms of:</a:t>
            </a:r>
          </a:p>
          <a:p>
            <a:pPr>
              <a:spcAft>
                <a:spcPts val="1000"/>
              </a:spcAft>
              <a:defRPr/>
            </a:pPr>
            <a:r>
              <a:rPr lang="en-US" sz="1800" dirty="0" smtClean="0">
                <a:latin typeface="Tahoma" panose="020B0604030504040204" pitchFamily="34" charset="0"/>
                <a:ea typeface="Tahoma" panose="020B0604030504040204" pitchFamily="34" charset="0"/>
                <a:cs typeface="Tahoma" panose="020B0604030504040204" pitchFamily="34" charset="0"/>
              </a:rPr>
              <a:t>Governance and Administration;</a:t>
            </a:r>
          </a:p>
          <a:p>
            <a:pPr>
              <a:spcAft>
                <a:spcPts val="1000"/>
              </a:spcAft>
              <a:defRPr/>
            </a:pPr>
            <a:r>
              <a:rPr lang="en-US" sz="1800" dirty="0" smtClean="0">
                <a:latin typeface="Tahoma" panose="020B0604030504040204" pitchFamily="34" charset="0"/>
                <a:ea typeface="Tahoma" panose="020B0604030504040204" pitchFamily="34" charset="0"/>
                <a:cs typeface="Tahoma" panose="020B0604030504040204" pitchFamily="34" charset="0"/>
              </a:rPr>
              <a:t>Financial Management;</a:t>
            </a:r>
          </a:p>
          <a:p>
            <a:pPr>
              <a:spcAft>
                <a:spcPts val="1000"/>
              </a:spcAft>
              <a:defRPr/>
            </a:pPr>
            <a:r>
              <a:rPr lang="en-US" sz="1800" dirty="0" smtClean="0">
                <a:latin typeface="Tahoma" panose="020B0604030504040204" pitchFamily="34" charset="0"/>
                <a:ea typeface="Tahoma" panose="020B0604030504040204" pitchFamily="34" charset="0"/>
                <a:cs typeface="Tahoma" panose="020B0604030504040204" pitchFamily="34" charset="0"/>
              </a:rPr>
              <a:t>Service Delivery</a:t>
            </a:r>
          </a:p>
          <a:p>
            <a:pPr marL="0" indent="0">
              <a:spcAft>
                <a:spcPts val="1000"/>
              </a:spcAft>
              <a:buFont typeface="Arial" pitchFamily="34" charset="0"/>
              <a:buNone/>
              <a:defRPr/>
            </a:pPr>
            <a:endParaRPr lang="en-ZA" sz="1200" dirty="0">
              <a:latin typeface="Cambria" panose="02040503050406030204" pitchFamily="18" charset="0"/>
              <a:ea typeface="Calibri" panose="020F0502020204030204" pitchFamily="34" charset="0"/>
              <a:cs typeface="Cambria" panose="02040503050406030204" pitchFamily="18" charset="0"/>
            </a:endParaRPr>
          </a:p>
        </p:txBody>
      </p:sp>
      <p:sp>
        <p:nvSpPr>
          <p:cNvPr id="9219" name="Slide Number Placeholder 3"/>
          <p:cNvSpPr>
            <a:spLocks noGrp="1"/>
          </p:cNvSpPr>
          <p:nvPr>
            <p:ph type="sldNum" sz="quarter" idx="12"/>
          </p:nvPr>
        </p:nvSpPr>
        <p:spPr bwMode="auto">
          <a:noFill/>
          <a:ln>
            <a:miter lim="800000"/>
            <a:headEnd/>
            <a:tailEnd/>
          </a:ln>
        </p:spPr>
        <p:txBody>
          <a:bodyPr/>
          <a:lstStyle/>
          <a:p>
            <a:fld id="{A26BE9C5-7AD0-4546-A779-7E0F85926AE8}" type="slidenum">
              <a:rPr lang="en-US" altLang="en-US"/>
              <a:pPr/>
              <a:t>4</a:t>
            </a:fld>
            <a:endParaRPr lang="en-US" altLang="en-US"/>
          </a:p>
        </p:txBody>
      </p:sp>
      <p:sp>
        <p:nvSpPr>
          <p:cNvPr id="5" name="Rounded Rectangle 4"/>
          <p:cNvSpPr txBox="1"/>
          <p:nvPr/>
        </p:nvSpPr>
        <p:spPr>
          <a:xfrm>
            <a:off x="703263" y="-79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-01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1625" y="-138113"/>
            <a:ext cx="8362950" cy="792163"/>
          </a:xfrm>
        </p:spPr>
        <p:txBody>
          <a:bodyPr/>
          <a:lstStyle/>
          <a:p>
            <a:pPr>
              <a:lnSpc>
                <a:spcPct val="150000"/>
              </a:lnSpc>
              <a:spcAft>
                <a:spcPts val="1000"/>
              </a:spcAft>
            </a:pPr>
            <a:endParaRPr lang="en-ZA" altLang="en-US" sz="2400" b="1" smtClean="0">
              <a:latin typeface="Tahoma" pitchFamily="34" charset="0"/>
              <a:cs typeface="Tahoma" pitchFamily="34" charset="0"/>
            </a:endParaRPr>
          </a:p>
        </p:txBody>
      </p:sp>
      <p:sp>
        <p:nvSpPr>
          <p:cNvPr id="3" name="Content Placeholder 2"/>
          <p:cNvSpPr>
            <a:spLocks noGrp="1"/>
          </p:cNvSpPr>
          <p:nvPr>
            <p:ph idx="1"/>
          </p:nvPr>
        </p:nvSpPr>
        <p:spPr>
          <a:xfrm>
            <a:off x="73025" y="911225"/>
            <a:ext cx="8820150" cy="5810250"/>
          </a:xfrm>
        </p:spPr>
        <p:txBody>
          <a:bodyPr>
            <a:normAutofit lnSpcReduction="10000"/>
          </a:bodyPr>
          <a:lstStyle/>
          <a:p>
            <a:pPr marL="0" indent="0" algn="ctr">
              <a:buFont typeface="Arial" pitchFamily="34" charset="0"/>
              <a:buNone/>
              <a:defRPr/>
            </a:pPr>
            <a:endParaRPr lang="en-US" altLang="en-US" sz="2000" b="1" u="sng" dirty="0" smtClean="0">
              <a:solidFill>
                <a:prstClr val="black"/>
              </a:solidFill>
              <a:latin typeface="Tahoma" panose="020B0604030504040204" pitchFamily="34" charset="0"/>
              <a:cs typeface="Tahoma" panose="020B0604030504040204" pitchFamily="34" charset="0"/>
            </a:endParaRPr>
          </a:p>
          <a:p>
            <a:pPr marL="0" indent="0" algn="ctr">
              <a:buFont typeface="Arial" pitchFamily="34" charset="0"/>
              <a:buNone/>
              <a:defRPr/>
            </a:pPr>
            <a:r>
              <a:rPr lang="en-US" altLang="en-US" sz="2000" b="1" u="sng" dirty="0" smtClean="0">
                <a:solidFill>
                  <a:prstClr val="black"/>
                </a:solidFill>
                <a:latin typeface="Tahoma" panose="020B0604030504040204" pitchFamily="34" charset="0"/>
                <a:cs typeface="Tahoma" panose="020B0604030504040204" pitchFamily="34" charset="0"/>
              </a:rPr>
              <a:t>GOVERNANCE </a:t>
            </a:r>
            <a:r>
              <a:rPr lang="en-US" altLang="en-US" sz="2000" b="1" u="sng" dirty="0">
                <a:solidFill>
                  <a:prstClr val="black"/>
                </a:solidFill>
                <a:latin typeface="Tahoma" panose="020B0604030504040204" pitchFamily="34" charset="0"/>
                <a:cs typeface="Tahoma" panose="020B0604030504040204" pitchFamily="34" charset="0"/>
              </a:rPr>
              <a:t>AND ADMINISTRATION (1) </a:t>
            </a:r>
          </a:p>
          <a:p>
            <a:pPr algn="just">
              <a:spcBef>
                <a:spcPct val="0"/>
              </a:spcBef>
              <a:defRPr/>
            </a:pP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In 2018/19 financial year there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were 143 approved senior manager posts in all municipalities of which 46 (33%) were vacant and 97 (67%) posts were </a:t>
            </a: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filled;</a:t>
            </a:r>
          </a:p>
          <a:p>
            <a:pPr algn="just">
              <a:spcBef>
                <a:spcPct val="0"/>
              </a:spcBef>
              <a:defRPr/>
            </a:pPr>
            <a:endPar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spcBef>
                <a:spcPct val="0"/>
              </a:spcBef>
              <a:defRPr/>
            </a:pP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To date, situation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has improved such that there are 144 approved senior manager posts in all municipalities of which 38 (26%) </a:t>
            </a: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are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vacant and 105 (74%) posts were filled. </a:t>
            </a:r>
            <a:endPar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lgn="just">
              <a:spcBef>
                <a:spcPct val="0"/>
              </a:spcBef>
              <a:buFont typeface="Arial" pitchFamily="34" charset="0"/>
              <a:buNone/>
              <a:defRPr/>
            </a:pPr>
            <a:endPar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spcBef>
                <a:spcPct val="0"/>
              </a:spcBef>
              <a:defRPr/>
            </a:pP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Over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the 18 months period (6 quarters), a total number of 32 posts had been filled as compared to 4 posts over the same period prior to </a:t>
            </a: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2018/19 financial year.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Over the 24 months period (8 quarters), a total number of 39 posts had been filled. </a:t>
            </a:r>
          </a:p>
          <a:p>
            <a:pPr algn="just">
              <a:spcBef>
                <a:spcPct val="0"/>
              </a:spcBef>
              <a:defRPr/>
            </a:pPr>
            <a:endParaRPr lang="en-GB"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spcBef>
                <a:spcPct val="0"/>
              </a:spcBef>
              <a:defRPr/>
            </a:pP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MEC’s Directive in terms of section 139 (1) (a) of the constitution was issued to municipalities dated 12/06/2018 </a:t>
            </a:r>
            <a:r>
              <a:rPr lang="en-GB"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which amongst other was addressing filling of senior management positions, </a:t>
            </a:r>
            <a:r>
              <a:rPr lang="en-GB" sz="2000" dirty="0">
                <a:solidFill>
                  <a:prstClr val="black"/>
                </a:solidFill>
                <a:latin typeface="Tahoma" panose="020B0604030504040204" pitchFamily="34" charset="0"/>
                <a:ea typeface="Tahoma" panose="020B0604030504040204" pitchFamily="34" charset="0"/>
                <a:cs typeface="Tahoma" panose="020B0604030504040204" pitchFamily="34" charset="0"/>
              </a:rPr>
              <a:t>resulted in 39 new appointments.</a:t>
            </a:r>
          </a:p>
          <a:p>
            <a:pPr marL="0" indent="0">
              <a:spcAft>
                <a:spcPts val="1000"/>
              </a:spcAft>
              <a:buFont typeface="Arial" pitchFamily="34" charset="0"/>
              <a:buNone/>
              <a:defRPr/>
            </a:pPr>
            <a:endParaRPr lang="en-ZA" sz="1200" dirty="0">
              <a:latin typeface="Cambria" panose="02040503050406030204" pitchFamily="18" charset="0"/>
              <a:ea typeface="Calibri" panose="020F0502020204030204" pitchFamily="34" charset="0"/>
              <a:cs typeface="Cambria" panose="02040503050406030204" pitchFamily="18" charset="0"/>
            </a:endParaRPr>
          </a:p>
        </p:txBody>
      </p:sp>
      <p:sp>
        <p:nvSpPr>
          <p:cNvPr id="10243" name="Slide Number Placeholder 3"/>
          <p:cNvSpPr>
            <a:spLocks noGrp="1"/>
          </p:cNvSpPr>
          <p:nvPr>
            <p:ph type="sldNum" sz="quarter" idx="12"/>
          </p:nvPr>
        </p:nvSpPr>
        <p:spPr bwMode="auto">
          <a:noFill/>
          <a:ln>
            <a:miter lim="800000"/>
            <a:headEnd/>
            <a:tailEnd/>
          </a:ln>
        </p:spPr>
        <p:txBody>
          <a:bodyPr/>
          <a:lstStyle/>
          <a:p>
            <a:fld id="{0125FDE7-0D24-4594-9940-02D0DCF7BE72}" type="slidenum">
              <a:rPr lang="en-US" altLang="en-US"/>
              <a:pPr/>
              <a:t>5</a:t>
            </a:fld>
            <a:endParaRPr lang="en-US" altLang="en-US"/>
          </a:p>
        </p:txBody>
      </p:sp>
      <p:sp>
        <p:nvSpPr>
          <p:cNvPr id="6" name="Rounded Rectangle 4"/>
          <p:cNvSpPr txBox="1"/>
          <p:nvPr/>
        </p:nvSpPr>
        <p:spPr>
          <a:xfrm>
            <a:off x="698500" y="0"/>
            <a:ext cx="7991475" cy="58420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-02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1625" y="-138113"/>
            <a:ext cx="8362950" cy="792163"/>
          </a:xfrm>
        </p:spPr>
        <p:txBody>
          <a:bodyPr/>
          <a:lstStyle/>
          <a:p>
            <a:pPr>
              <a:lnSpc>
                <a:spcPct val="150000"/>
              </a:lnSpc>
              <a:spcAft>
                <a:spcPts val="1000"/>
              </a:spcAft>
            </a:pPr>
            <a:endParaRPr lang="en-ZA" altLang="en-US" sz="2400" b="1" smtClean="0">
              <a:latin typeface="Tahoma" pitchFamily="34" charset="0"/>
              <a:cs typeface="Tahoma" pitchFamily="34" charset="0"/>
            </a:endParaRPr>
          </a:p>
        </p:txBody>
      </p:sp>
      <p:sp>
        <p:nvSpPr>
          <p:cNvPr id="3" name="Content Placeholder 2"/>
          <p:cNvSpPr>
            <a:spLocks noGrp="1"/>
          </p:cNvSpPr>
          <p:nvPr>
            <p:ph idx="1"/>
          </p:nvPr>
        </p:nvSpPr>
        <p:spPr>
          <a:xfrm>
            <a:off x="301625" y="798512"/>
            <a:ext cx="8664575" cy="5740400"/>
          </a:xfrm>
        </p:spPr>
        <p:txBody>
          <a:bodyPr/>
          <a:lstStyle/>
          <a:p>
            <a:pPr marL="0" indent="0">
              <a:buFont typeface="Arial" pitchFamily="34" charset="0"/>
              <a:buNone/>
              <a:defRPr/>
            </a:pPr>
            <a:r>
              <a:rPr lang="en-US" altLang="en-US" sz="2000" b="1" u="sng" dirty="0">
                <a:solidFill>
                  <a:prstClr val="black"/>
                </a:solidFill>
                <a:latin typeface="Tahoma" panose="020B0604030504040204" pitchFamily="34" charset="0"/>
                <a:cs typeface="Tahoma" panose="020B0604030504040204" pitchFamily="34" charset="0"/>
              </a:rPr>
              <a:t>SERVICE DELIVERY AND INFRASTRUCTURE </a:t>
            </a:r>
            <a:r>
              <a:rPr lang="en-US" altLang="en-US" sz="2000" b="1" u="sng" dirty="0" smtClean="0">
                <a:solidFill>
                  <a:prstClr val="black"/>
                </a:solidFill>
                <a:latin typeface="Tahoma" panose="020B0604030504040204" pitchFamily="34" charset="0"/>
                <a:cs typeface="Tahoma" panose="020B0604030504040204" pitchFamily="34" charset="0"/>
              </a:rPr>
              <a:t>DEVELOPMENT </a:t>
            </a:r>
            <a:endParaRPr lang="en-US" altLang="en-US" sz="2000" b="1" u="sng" dirty="0">
              <a:solidFill>
                <a:prstClr val="black"/>
              </a:solidFill>
              <a:latin typeface="Tahoma" panose="020B0604030504040204" pitchFamily="34" charset="0"/>
              <a:cs typeface="Tahoma" panose="020B0604030504040204" pitchFamily="34" charset="0"/>
            </a:endParaRPr>
          </a:p>
          <a:p>
            <a:pPr algn="just">
              <a:defRPr/>
            </a:pPr>
            <a:r>
              <a:rPr lang="en-US" altLang="en-US" sz="2400" dirty="0">
                <a:solidFill>
                  <a:prstClr val="black"/>
                </a:solidFill>
                <a:latin typeface="Tahoma" panose="020B0604030504040204" pitchFamily="34" charset="0"/>
                <a:cs typeface="Tahoma" panose="020B0604030504040204" pitchFamily="34" charset="0"/>
              </a:rPr>
              <a:t>Municipalities in the North West have been experiencing challenges in particular with respect of providing uninterrupted and sustainable services to its communities;</a:t>
            </a:r>
          </a:p>
          <a:p>
            <a:pPr algn="just">
              <a:defRPr/>
            </a:pPr>
            <a:r>
              <a:rPr lang="en-US" altLang="en-US" sz="2400" dirty="0">
                <a:solidFill>
                  <a:prstClr val="black"/>
                </a:solidFill>
                <a:latin typeface="Tahoma" panose="020B0604030504040204" pitchFamily="34" charset="0"/>
                <a:cs typeface="Tahoma" panose="020B0604030504040204" pitchFamily="34" charset="0"/>
              </a:rPr>
              <a:t>The performance analysis reflect that as a province we are still faced with challenges relating to amongst other:</a:t>
            </a:r>
          </a:p>
          <a:p>
            <a:pPr algn="just">
              <a:buFont typeface="Wingdings" panose="05000000000000000000" pitchFamily="2" charset="2"/>
              <a:buChar char="q"/>
              <a:defRPr/>
            </a:pPr>
            <a:r>
              <a:rPr lang="en-US" altLang="en-US" sz="2400" dirty="0">
                <a:solidFill>
                  <a:prstClr val="black"/>
                </a:solidFill>
                <a:latin typeface="Tahoma" panose="020B0604030504040204" pitchFamily="34" charset="0"/>
                <a:cs typeface="Tahoma" panose="020B0604030504040204" pitchFamily="34" charset="0"/>
              </a:rPr>
              <a:t>Provision of uninterrupted, quality and sustainable water services</a:t>
            </a:r>
          </a:p>
          <a:p>
            <a:pPr algn="just">
              <a:buFont typeface="Wingdings" panose="05000000000000000000" pitchFamily="2" charset="2"/>
              <a:buChar char="q"/>
              <a:defRPr/>
            </a:pPr>
            <a:r>
              <a:rPr lang="en-US" altLang="en-US" sz="2400" dirty="0">
                <a:solidFill>
                  <a:prstClr val="black"/>
                </a:solidFill>
                <a:latin typeface="Tahoma" panose="020B0604030504040204" pitchFamily="34" charset="0"/>
                <a:cs typeface="Tahoma" panose="020B0604030504040204" pitchFamily="34" charset="0"/>
              </a:rPr>
              <a:t>Poor functionality of Water and Waste Water Treatment Plans</a:t>
            </a:r>
          </a:p>
          <a:p>
            <a:pPr algn="just">
              <a:buFont typeface="Wingdings" panose="05000000000000000000" pitchFamily="2" charset="2"/>
              <a:buChar char="q"/>
              <a:defRPr/>
            </a:pPr>
            <a:r>
              <a:rPr lang="en-US" altLang="en-US" sz="2400" dirty="0">
                <a:solidFill>
                  <a:prstClr val="black"/>
                </a:solidFill>
                <a:latin typeface="Tahoma" panose="020B0604030504040204" pitchFamily="34" charset="0"/>
                <a:cs typeface="Tahoma" panose="020B0604030504040204" pitchFamily="34" charset="0"/>
              </a:rPr>
              <a:t>Spillages of sewer affecting the health of households and business</a:t>
            </a:r>
          </a:p>
          <a:p>
            <a:pPr algn="just">
              <a:buFont typeface="Wingdings" panose="05000000000000000000" pitchFamily="2" charset="2"/>
              <a:buChar char="q"/>
              <a:defRPr/>
            </a:pPr>
            <a:r>
              <a:rPr lang="en-US" altLang="en-US" sz="2400" dirty="0">
                <a:solidFill>
                  <a:prstClr val="black"/>
                </a:solidFill>
                <a:latin typeface="Tahoma" panose="020B0604030504040204" pitchFamily="34" charset="0"/>
                <a:cs typeface="Tahoma" panose="020B0604030504040204" pitchFamily="34" charset="0"/>
              </a:rPr>
              <a:t>Poor roads and storm water drainage system</a:t>
            </a:r>
          </a:p>
          <a:p>
            <a:pPr algn="just">
              <a:buFont typeface="Wingdings" panose="05000000000000000000" pitchFamily="2" charset="2"/>
              <a:buChar char="q"/>
              <a:defRPr/>
            </a:pPr>
            <a:r>
              <a:rPr lang="en-US" altLang="en-US" sz="2400" dirty="0">
                <a:solidFill>
                  <a:prstClr val="black"/>
                </a:solidFill>
                <a:latin typeface="Tahoma" panose="020B0604030504040204" pitchFamily="34" charset="0"/>
                <a:cs typeface="Tahoma" panose="020B0604030504040204" pitchFamily="34" charset="0"/>
              </a:rPr>
              <a:t> Old infrastructure and poor maintenance</a:t>
            </a:r>
            <a:endParaRPr lang="en-ZA" sz="1200" dirty="0">
              <a:latin typeface="Cambria" panose="02040503050406030204" pitchFamily="18" charset="0"/>
              <a:ea typeface="Calibri" panose="020F0502020204030204" pitchFamily="34" charset="0"/>
              <a:cs typeface="Cambria" panose="02040503050406030204" pitchFamily="18" charset="0"/>
            </a:endParaRPr>
          </a:p>
        </p:txBody>
      </p:sp>
      <p:sp>
        <p:nvSpPr>
          <p:cNvPr id="11267" name="Slide Number Placeholder 3"/>
          <p:cNvSpPr>
            <a:spLocks noGrp="1"/>
          </p:cNvSpPr>
          <p:nvPr>
            <p:ph type="sldNum" sz="quarter" idx="12"/>
          </p:nvPr>
        </p:nvSpPr>
        <p:spPr bwMode="auto">
          <a:noFill/>
          <a:ln>
            <a:miter lim="800000"/>
            <a:headEnd/>
            <a:tailEnd/>
          </a:ln>
        </p:spPr>
        <p:txBody>
          <a:bodyPr/>
          <a:lstStyle/>
          <a:p>
            <a:fld id="{90286D4E-5544-477B-A38F-6DA85FD36EF3}" type="slidenum">
              <a:rPr lang="en-US" altLang="en-US"/>
              <a:pPr/>
              <a:t>6</a:t>
            </a:fld>
            <a:endParaRPr lang="en-US" altLang="en-US"/>
          </a:p>
        </p:txBody>
      </p:sp>
      <p:sp>
        <p:nvSpPr>
          <p:cNvPr id="5" name="Rounded Rectangle 4"/>
          <p:cNvSpPr txBox="1"/>
          <p:nvPr/>
        </p:nvSpPr>
        <p:spPr>
          <a:xfrm>
            <a:off x="671513" y="0"/>
            <a:ext cx="7993062" cy="58420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-03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1625" y="-138113"/>
            <a:ext cx="8362950" cy="792163"/>
          </a:xfrm>
        </p:spPr>
        <p:txBody>
          <a:bodyPr/>
          <a:lstStyle/>
          <a:p>
            <a:pPr>
              <a:lnSpc>
                <a:spcPct val="150000"/>
              </a:lnSpc>
              <a:spcAft>
                <a:spcPts val="1000"/>
              </a:spcAft>
            </a:pPr>
            <a:endParaRPr lang="en-ZA" altLang="en-US" sz="2400" b="1" smtClean="0">
              <a:latin typeface="Tahoma" pitchFamily="34" charset="0"/>
              <a:cs typeface="Tahoma" pitchFamily="34" charset="0"/>
            </a:endParaRPr>
          </a:p>
        </p:txBody>
      </p:sp>
      <p:pic>
        <p:nvPicPr>
          <p:cNvPr id="12292" name="Content Placeholder 4"/>
          <p:cNvPicPr>
            <a:picLocks noGrp="1" noChangeAspect="1"/>
          </p:cNvPicPr>
          <p:nvPr>
            <p:ph idx="1"/>
          </p:nvPr>
        </p:nvPicPr>
        <p:blipFill>
          <a:blip r:embed="rId2"/>
          <a:stretch>
            <a:fillRect/>
          </a:stretch>
        </p:blipFill>
        <p:spPr>
          <a:xfrm>
            <a:off x="539552" y="1124744"/>
            <a:ext cx="8125023" cy="5472608"/>
          </a:xfrm>
        </p:spPr>
      </p:pic>
      <p:sp>
        <p:nvSpPr>
          <p:cNvPr id="12291" name="Slide Number Placeholder 3"/>
          <p:cNvSpPr>
            <a:spLocks noGrp="1"/>
          </p:cNvSpPr>
          <p:nvPr>
            <p:ph type="sldNum" sz="quarter" idx="12"/>
          </p:nvPr>
        </p:nvSpPr>
        <p:spPr bwMode="auto">
          <a:noFill/>
          <a:ln>
            <a:miter lim="800000"/>
            <a:headEnd/>
            <a:tailEnd/>
          </a:ln>
        </p:spPr>
        <p:txBody>
          <a:bodyPr/>
          <a:lstStyle/>
          <a:p>
            <a:fld id="{36CCEACC-C5C8-4CD2-A97A-D51B0635DC79}" type="slidenum">
              <a:rPr lang="en-US" altLang="en-US"/>
              <a:pPr/>
              <a:t>7</a:t>
            </a:fld>
            <a:endParaRPr lang="en-US" altLang="en-US"/>
          </a:p>
        </p:txBody>
      </p:sp>
      <p:sp>
        <p:nvSpPr>
          <p:cNvPr id="6" name="Rounded Rectangle 4"/>
          <p:cNvSpPr txBox="1"/>
          <p:nvPr/>
        </p:nvSpPr>
        <p:spPr>
          <a:xfrm>
            <a:off x="671513" y="2607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-04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a:xfrm>
            <a:off x="0" y="153988"/>
            <a:ext cx="9144000" cy="693737"/>
          </a:xfrm>
        </p:spPr>
        <p:txBody>
          <a:bodyPr>
            <a:normAutofit fontScale="90000"/>
          </a:bodyPr>
          <a:lstStyle/>
          <a:p>
            <a:r>
              <a:rPr lang="en-US" altLang="en-US" sz="3200" b="1" smtClean="0">
                <a:latin typeface="Tahoma" pitchFamily="34" charset="0"/>
                <a:cs typeface="Tahoma" pitchFamily="34" charset="0"/>
              </a:rPr>
              <a:t/>
            </a:r>
            <a:br>
              <a:rPr lang="en-US" altLang="en-US" sz="3200" b="1" smtClean="0">
                <a:latin typeface="Tahoma" pitchFamily="34" charset="0"/>
                <a:cs typeface="Tahoma" pitchFamily="34" charset="0"/>
              </a:rPr>
            </a:br>
            <a:endParaRPr lang="en-ZA" altLang="en-US" sz="1600" b="1" smtClean="0"/>
          </a:p>
        </p:txBody>
      </p:sp>
      <p:sp>
        <p:nvSpPr>
          <p:cNvPr id="15362" name="Slide Number Placeholder 3"/>
          <p:cNvSpPr>
            <a:spLocks noGrp="1"/>
          </p:cNvSpPr>
          <p:nvPr>
            <p:ph type="sldNum" sz="quarter" idx="12"/>
          </p:nvPr>
        </p:nvSpPr>
        <p:spPr bwMode="auto">
          <a:noFill/>
          <a:ln>
            <a:miter lim="800000"/>
            <a:headEnd/>
            <a:tailEnd/>
          </a:ln>
        </p:spPr>
        <p:txBody>
          <a:bodyPr/>
          <a:lstStyle/>
          <a:p>
            <a:fld id="{40424A3D-1467-4E1C-B4BA-9BCC1D20E131}" type="slidenum">
              <a:rPr lang="en-US" altLang="en-US"/>
              <a:pPr/>
              <a:t>8</a:t>
            </a:fld>
            <a:endParaRPr lang="en-US" altLang="en-US"/>
          </a:p>
        </p:txBody>
      </p:sp>
      <p:sp>
        <p:nvSpPr>
          <p:cNvPr id="5" name="Rounded Rectangle 4"/>
          <p:cNvSpPr txBox="1"/>
          <p:nvPr/>
        </p:nvSpPr>
        <p:spPr>
          <a:xfrm>
            <a:off x="703263" y="-79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prstClr val="white"/>
                </a:solidFill>
                <a:latin typeface="Tahoma" panose="020B0604030504040204" pitchFamily="34" charset="0"/>
                <a:ea typeface="Tahoma" panose="020B0604030504040204" pitchFamily="34" charset="0"/>
                <a:cs typeface="Tahoma" panose="020B0604030504040204" pitchFamily="34" charset="0"/>
              </a:rPr>
              <a:t>3. PROBLEM STATEMENT -07</a:t>
            </a:r>
            <a:r>
              <a:rPr lang="en-ZA" sz="2800" b="1" dirty="0">
                <a:solidFill>
                  <a:prstClr val="white"/>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a:solidFill>
                  <a:prstClr val="black"/>
                </a:solidFill>
                <a:cs typeface="Arial" panose="020B0604020202020204" pitchFamily="34" charset="0"/>
              </a:rPr>
              <a:t> </a:t>
            </a:r>
          </a:p>
          <a:p>
            <a:pPr algn="ctr" defTabSz="514350">
              <a:defRPr/>
            </a:pPr>
            <a:endParaRPr lang="en-ZA" sz="2400" b="1" kern="0" dirty="0">
              <a:solidFill>
                <a:prstClr val="black"/>
              </a:solidFill>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93420137"/>
              </p:ext>
            </p:extLst>
          </p:nvPr>
        </p:nvGraphicFramePr>
        <p:xfrm>
          <a:off x="467544" y="577856"/>
          <a:ext cx="8228780" cy="6143618"/>
        </p:xfrm>
        <a:graphic>
          <a:graphicData uri="http://schemas.openxmlformats.org/drawingml/2006/table">
            <a:tbl>
              <a:tblPr/>
              <a:tblGrid>
                <a:gridCol w="1505648">
                  <a:extLst>
                    <a:ext uri="{9D8B030D-6E8A-4147-A177-3AD203B41FA5}">
                      <a16:colId xmlns:a16="http://schemas.microsoft.com/office/drawing/2014/main" val="20000"/>
                    </a:ext>
                  </a:extLst>
                </a:gridCol>
                <a:gridCol w="1129235">
                  <a:extLst>
                    <a:ext uri="{9D8B030D-6E8A-4147-A177-3AD203B41FA5}">
                      <a16:colId xmlns:a16="http://schemas.microsoft.com/office/drawing/2014/main" val="20001"/>
                    </a:ext>
                  </a:extLst>
                </a:gridCol>
                <a:gridCol w="1129235">
                  <a:extLst>
                    <a:ext uri="{9D8B030D-6E8A-4147-A177-3AD203B41FA5}">
                      <a16:colId xmlns:a16="http://schemas.microsoft.com/office/drawing/2014/main" val="20002"/>
                    </a:ext>
                  </a:extLst>
                </a:gridCol>
                <a:gridCol w="1463823">
                  <a:extLst>
                    <a:ext uri="{9D8B030D-6E8A-4147-A177-3AD203B41FA5}">
                      <a16:colId xmlns:a16="http://schemas.microsoft.com/office/drawing/2014/main" val="20003"/>
                    </a:ext>
                  </a:extLst>
                </a:gridCol>
                <a:gridCol w="993309">
                  <a:extLst>
                    <a:ext uri="{9D8B030D-6E8A-4147-A177-3AD203B41FA5}">
                      <a16:colId xmlns:a16="http://schemas.microsoft.com/office/drawing/2014/main" val="20004"/>
                    </a:ext>
                  </a:extLst>
                </a:gridCol>
                <a:gridCol w="888751">
                  <a:extLst>
                    <a:ext uri="{9D8B030D-6E8A-4147-A177-3AD203B41FA5}">
                      <a16:colId xmlns:a16="http://schemas.microsoft.com/office/drawing/2014/main" val="20005"/>
                    </a:ext>
                  </a:extLst>
                </a:gridCol>
                <a:gridCol w="1118779">
                  <a:extLst>
                    <a:ext uri="{9D8B030D-6E8A-4147-A177-3AD203B41FA5}">
                      <a16:colId xmlns:a16="http://schemas.microsoft.com/office/drawing/2014/main" val="20006"/>
                    </a:ext>
                  </a:extLst>
                </a:gridCol>
              </a:tblGrid>
              <a:tr h="253488">
                <a:tc gridSpan="5">
                  <a:txBody>
                    <a:bodyPr/>
                    <a:lstStyle/>
                    <a:p>
                      <a:pPr algn="ctr" fontAlgn="b"/>
                      <a:r>
                        <a:rPr lang="en-GB" sz="1400" b="1" i="0" u="none" strike="noStrike" dirty="0">
                          <a:effectLst/>
                          <a:latin typeface="Book Antiqua" panose="02040602050305030304" pitchFamily="18" charset="0"/>
                        </a:rPr>
                        <a:t>MIG expenditure until the end of October2020</a:t>
                      </a:r>
                    </a:p>
                  </a:txBody>
                  <a:tcPr marL="4449" marR="4449" marT="4449"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endParaRPr lang="en-ZA" sz="800" b="0" i="0" u="none" strike="noStrike">
                        <a:effectLst/>
                        <a:latin typeface="Book Antiqua" panose="02040602050305030304" pitchFamily="18" charset="0"/>
                      </a:endParaRPr>
                    </a:p>
                  </a:txBody>
                  <a:tcPr marL="4449" marR="4449" marT="444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ZA" sz="800" b="0" i="0" u="none" strike="noStrike">
                        <a:effectLst/>
                        <a:latin typeface="Book Antiqua" panose="02040602050305030304" pitchFamily="18" charset="0"/>
                      </a:endParaRPr>
                    </a:p>
                  </a:txBody>
                  <a:tcPr marL="4449" marR="4449" marT="4449"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9906">
                <a:tc>
                  <a:txBody>
                    <a:bodyPr/>
                    <a:lstStyle/>
                    <a:p>
                      <a:pPr algn="ctr" fontAlgn="ctr"/>
                      <a:r>
                        <a:rPr lang="en-ZA" sz="1000" b="1" i="0" u="none" strike="noStrike" dirty="0">
                          <a:effectLst/>
                          <a:latin typeface="Book Antiqua" panose="02040602050305030304" pitchFamily="18" charset="0"/>
                        </a:rPr>
                        <a:t>MUNICIPALITY</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ZA" sz="1000" b="1" i="0" u="none" strike="noStrike">
                          <a:effectLst/>
                          <a:latin typeface="Book Antiqua" panose="02040602050305030304" pitchFamily="18" charset="0"/>
                        </a:rPr>
                        <a:t>ALLOCATION 2020/21</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ZA" sz="1000" b="1" i="0" u="none" strike="noStrike">
                          <a:effectLst/>
                          <a:latin typeface="Book Antiqua" panose="02040602050305030304" pitchFamily="18" charset="0"/>
                        </a:rPr>
                        <a:t>TOTAL AMOUNT TRANSFERRED </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ctr"/>
                      <a:r>
                        <a:rPr lang="en-ZA" sz="1000" b="1" i="0" u="none" strike="noStrike" dirty="0">
                          <a:effectLst/>
                          <a:latin typeface="Book Antiqua" panose="02040602050305030304" pitchFamily="18" charset="0"/>
                        </a:rPr>
                        <a:t>2020/2021 EXPENDITURE</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l" fontAlgn="ctr"/>
                      <a:r>
                        <a:rPr lang="en-ZA" sz="1000" b="1" i="0" u="none" strike="noStrike">
                          <a:effectLst/>
                          <a:latin typeface="Book Antiqua" panose="02040602050305030304" pitchFamily="18" charset="0"/>
                        </a:rPr>
                        <a:t>% OF 20/21 ALLOCATION</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l" fontAlgn="ctr"/>
                      <a:r>
                        <a:rPr lang="en-ZA" sz="1000" b="1" i="0" u="none" strike="noStrike">
                          <a:effectLst/>
                          <a:latin typeface="Book Antiqua" panose="02040602050305030304" pitchFamily="18" charset="0"/>
                        </a:rPr>
                        <a:t>% OF 20/21 TRANSFERS</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ZA" sz="1000" b="1" i="0" u="none" strike="noStrike">
                          <a:effectLst/>
                          <a:latin typeface="Book Antiqua" panose="02040602050305030304" pitchFamily="18" charset="0"/>
                        </a:rPr>
                        <a:t>20/21 BALANCE</a:t>
                      </a:r>
                    </a:p>
                  </a:txBody>
                  <a:tcPr marL="4449" marR="4449" marT="4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extLst>
                  <a:ext uri="{0D108BD9-81ED-4DB2-BD59-A6C34878D82A}">
                    <a16:rowId xmlns:a16="http://schemas.microsoft.com/office/drawing/2014/main" val="10001"/>
                  </a:ext>
                </a:extLst>
              </a:tr>
              <a:tr h="182834">
                <a:tc>
                  <a:txBody>
                    <a:bodyPr/>
                    <a:lstStyle/>
                    <a:p>
                      <a:pPr algn="l" fontAlgn="b"/>
                      <a:r>
                        <a:rPr lang="en-ZA" sz="1000" b="1" i="0" u="none" strike="noStrike">
                          <a:solidFill>
                            <a:srgbClr val="000000"/>
                          </a:solidFill>
                          <a:effectLst/>
                          <a:latin typeface="Book Antiqua" panose="02040602050305030304" pitchFamily="18" charset="0"/>
                        </a:rPr>
                        <a:t>Moretele LM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R113 988 000,00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R41 949 000,00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R14 615 293,12</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35%</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R99 372 706,88</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2"/>
                  </a:ext>
                </a:extLst>
              </a:tr>
              <a:tr h="182834">
                <a:tc>
                  <a:txBody>
                    <a:bodyPr/>
                    <a:lstStyle/>
                    <a:p>
                      <a:pPr algn="l" fontAlgn="b"/>
                      <a:r>
                        <a:rPr lang="en-ZA" sz="1000" b="1" i="0" u="none" strike="noStrike" dirty="0" err="1">
                          <a:solidFill>
                            <a:srgbClr val="000000"/>
                          </a:solidFill>
                          <a:effectLst/>
                          <a:latin typeface="Book Antiqua" panose="02040602050305030304" pitchFamily="18" charset="0"/>
                        </a:rPr>
                        <a:t>Madibeng</a:t>
                      </a:r>
                      <a:r>
                        <a:rPr lang="en-ZA" sz="1000" b="1" i="0" u="none" strike="noStrike" dirty="0">
                          <a:solidFill>
                            <a:srgbClr val="000000"/>
                          </a:solidFill>
                          <a:effectLst/>
                          <a:latin typeface="Book Antiqua" panose="02040602050305030304" pitchFamily="18" charset="0"/>
                        </a:rPr>
                        <a:t>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R279 801 000,00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R27 619 000,00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R26 450 308,53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96%</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R253 350 691,47</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3"/>
                  </a:ext>
                </a:extLst>
              </a:tr>
              <a:tr h="182834">
                <a:tc>
                  <a:txBody>
                    <a:bodyPr/>
                    <a:lstStyle/>
                    <a:p>
                      <a:pPr algn="l" fontAlgn="b"/>
                      <a:r>
                        <a:rPr lang="en-ZA" sz="1000" b="1" i="0" u="none" strike="noStrike" dirty="0">
                          <a:solidFill>
                            <a:srgbClr val="000000"/>
                          </a:solidFill>
                          <a:effectLst/>
                          <a:latin typeface="Book Antiqua" panose="02040602050305030304" pitchFamily="18" charset="0"/>
                        </a:rPr>
                        <a:t>Rustenburg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R233 448 000,00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R88 772 000,00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R40 447 080,31</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46%</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R193 000 919,69</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4"/>
                  </a:ext>
                </a:extLst>
              </a:tr>
              <a:tr h="203474">
                <a:tc>
                  <a:txBody>
                    <a:bodyPr/>
                    <a:lstStyle/>
                    <a:p>
                      <a:pPr algn="l" fontAlgn="b"/>
                      <a:r>
                        <a:rPr lang="en-ZA" sz="1000" b="1" i="0" u="none" strike="noStrike">
                          <a:solidFill>
                            <a:srgbClr val="000000"/>
                          </a:solidFill>
                          <a:effectLst/>
                          <a:latin typeface="Book Antiqua" panose="02040602050305030304" pitchFamily="18" charset="0"/>
                        </a:rPr>
                        <a:t>Kgetleng River LM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R35 697 000,00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R10 253 000,00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R10 253 000,00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R25 444 000,00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5"/>
                  </a:ext>
                </a:extLst>
              </a:tr>
              <a:tr h="188732">
                <a:tc>
                  <a:txBody>
                    <a:bodyPr/>
                    <a:lstStyle/>
                    <a:p>
                      <a:pPr algn="l" fontAlgn="b"/>
                      <a:r>
                        <a:rPr lang="en-ZA" sz="1000" b="1" i="0" u="none" strike="noStrike">
                          <a:solidFill>
                            <a:srgbClr val="000000"/>
                          </a:solidFill>
                          <a:effectLst/>
                          <a:latin typeface="Book Antiqua" panose="02040602050305030304" pitchFamily="18" charset="0"/>
                        </a:rPr>
                        <a:t>Moses Kotane LM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R148 649 000,00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R11 515 000,00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R11 515 000,00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8%</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R137 134 000,00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6"/>
                  </a:ext>
                </a:extLst>
              </a:tr>
              <a:tr h="188732">
                <a:tc>
                  <a:txBody>
                    <a:bodyPr/>
                    <a:lstStyle/>
                    <a:p>
                      <a:pPr algn="l" fontAlgn="b"/>
                      <a:r>
                        <a:rPr lang="en-ZA" sz="1000" b="1" i="0" u="none" strike="noStrike">
                          <a:effectLst/>
                          <a:latin typeface="Book Antiqua" panose="02040602050305030304" pitchFamily="18" charset="0"/>
                        </a:rPr>
                        <a:t>TOTAL BOJANALA</a:t>
                      </a:r>
                    </a:p>
                  </a:txBody>
                  <a:tcPr marL="4449" marR="4449" marT="4449"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000" b="1" i="0" u="none" strike="noStrike">
                          <a:effectLst/>
                          <a:latin typeface="Book Antiqua" panose="02040602050305030304" pitchFamily="18" charset="0"/>
                        </a:rPr>
                        <a:t>R811 583 000,00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R180 108 000,00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R103 280 681,96</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solidFill>
                            <a:srgbClr val="000000"/>
                          </a:solidFill>
                          <a:effectLst/>
                          <a:latin typeface="Book Antiqua" panose="02040602050305030304" pitchFamily="18" charset="0"/>
                        </a:rPr>
                        <a:t>13%</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57%</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R708 302 318,04</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7"/>
                  </a:ext>
                </a:extLst>
              </a:tr>
              <a:tr h="188732">
                <a:tc>
                  <a:txBody>
                    <a:bodyPr/>
                    <a:lstStyle/>
                    <a:p>
                      <a:pPr algn="l" fontAlgn="b"/>
                      <a:r>
                        <a:rPr lang="en-ZA" sz="1000" b="1" i="0" u="none" strike="noStrike">
                          <a:solidFill>
                            <a:srgbClr val="000000"/>
                          </a:solidFill>
                          <a:effectLst/>
                          <a:latin typeface="Book Antiqua" panose="02040602050305030304" pitchFamily="18" charset="0"/>
                        </a:rPr>
                        <a:t>Ratlou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R29 224 000,00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R29 224 000,00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8"/>
                  </a:ext>
                </a:extLst>
              </a:tr>
              <a:tr h="182834">
                <a:tc>
                  <a:txBody>
                    <a:bodyPr/>
                    <a:lstStyle/>
                    <a:p>
                      <a:pPr algn="l" fontAlgn="b"/>
                      <a:r>
                        <a:rPr lang="en-ZA" sz="1000" b="1" i="0" u="none" strike="noStrike">
                          <a:solidFill>
                            <a:srgbClr val="000000"/>
                          </a:solidFill>
                          <a:effectLst/>
                          <a:latin typeface="Book Antiqua" panose="02040602050305030304" pitchFamily="18" charset="0"/>
                        </a:rPr>
                        <a:t>Tswaing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R29 099 000,00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R8 140 000,00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R7 827 733,75</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96%</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R21 271 266,25</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09"/>
                  </a:ext>
                </a:extLst>
              </a:tr>
              <a:tr h="182834">
                <a:tc>
                  <a:txBody>
                    <a:bodyPr/>
                    <a:lstStyle/>
                    <a:p>
                      <a:pPr algn="l" fontAlgn="b"/>
                      <a:r>
                        <a:rPr lang="en-ZA" sz="1000" b="1" i="0" u="none" strike="noStrike">
                          <a:solidFill>
                            <a:srgbClr val="000000"/>
                          </a:solidFill>
                          <a:effectLst/>
                          <a:latin typeface="Book Antiqua" panose="02040602050305030304" pitchFamily="18" charset="0"/>
                        </a:rPr>
                        <a:t>Mahikeng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R80 825 000,00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R35 087 000,00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R35 087 000,00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43%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R45 738 000,00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0"/>
                  </a:ext>
                </a:extLst>
              </a:tr>
              <a:tr h="182834">
                <a:tc>
                  <a:txBody>
                    <a:bodyPr/>
                    <a:lstStyle/>
                    <a:p>
                      <a:pPr algn="l" fontAlgn="b"/>
                      <a:r>
                        <a:rPr lang="en-ZA" sz="1000" b="1" i="0" u="none" strike="noStrike">
                          <a:solidFill>
                            <a:srgbClr val="000000"/>
                          </a:solidFill>
                          <a:effectLst/>
                          <a:latin typeface="Book Antiqua" panose="02040602050305030304" pitchFamily="18" charset="0"/>
                        </a:rPr>
                        <a:t>Ditsobotla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R46 612 000,00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R13 509 000,00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R13 549 765,62</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29%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R33 062 234,38</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1"/>
                  </a:ext>
                </a:extLst>
              </a:tr>
              <a:tr h="182834">
                <a:tc>
                  <a:txBody>
                    <a:bodyPr/>
                    <a:lstStyle/>
                    <a:p>
                      <a:pPr algn="l" fontAlgn="b"/>
                      <a:r>
                        <a:rPr lang="en-ZA" sz="1000" b="1" i="0" u="none" strike="noStrike">
                          <a:solidFill>
                            <a:srgbClr val="000000"/>
                          </a:solidFill>
                          <a:effectLst/>
                          <a:latin typeface="Book Antiqua" panose="02040602050305030304" pitchFamily="18" charset="0"/>
                        </a:rPr>
                        <a:t>Ramotshere Moiloa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R36 923 000,00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R3 045 000,00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R2 408 314,27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79%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R34 514 685,73</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2"/>
                  </a:ext>
                </a:extLst>
              </a:tr>
              <a:tr h="359906">
                <a:tc>
                  <a:txBody>
                    <a:bodyPr/>
                    <a:lstStyle/>
                    <a:p>
                      <a:pPr algn="l" fontAlgn="b"/>
                      <a:r>
                        <a:rPr lang="en-ZA" sz="1000" b="1" i="0" u="none" strike="noStrike">
                          <a:solidFill>
                            <a:srgbClr val="000000"/>
                          </a:solidFill>
                          <a:effectLst/>
                          <a:latin typeface="Book Antiqua" panose="02040602050305030304" pitchFamily="18" charset="0"/>
                        </a:rPr>
                        <a:t>Ngaka Modiri Molema DM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R297 376 000,00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R131 185 000,00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R70 053 286,09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24%</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53%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R227 322 713,91</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3"/>
                  </a:ext>
                </a:extLst>
              </a:tr>
              <a:tr h="188732">
                <a:tc>
                  <a:txBody>
                    <a:bodyPr/>
                    <a:lstStyle/>
                    <a:p>
                      <a:pPr algn="l" fontAlgn="b"/>
                      <a:r>
                        <a:rPr lang="en-ZA" sz="1000" b="1" i="0" u="none" strike="noStrike">
                          <a:effectLst/>
                          <a:latin typeface="Book Antiqua" panose="02040602050305030304" pitchFamily="18" charset="0"/>
                        </a:rPr>
                        <a:t>TOTAL NMMDM</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R520 059 000,00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R190 966 000,00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R128 926 099,73</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solidFill>
                            <a:srgbClr val="000000"/>
                          </a:solidFill>
                          <a:effectLst/>
                          <a:latin typeface="Book Antiqua" panose="02040602050305030304" pitchFamily="18" charset="0"/>
                        </a:rPr>
                        <a:t>25%</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68%</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R391 132 900,27</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extLst>
                  <a:ext uri="{0D108BD9-81ED-4DB2-BD59-A6C34878D82A}">
                    <a16:rowId xmlns:a16="http://schemas.microsoft.com/office/drawing/2014/main" val="10014"/>
                  </a:ext>
                </a:extLst>
              </a:tr>
              <a:tr h="188732">
                <a:tc>
                  <a:txBody>
                    <a:bodyPr/>
                    <a:lstStyle/>
                    <a:p>
                      <a:pPr algn="l" fontAlgn="b"/>
                      <a:r>
                        <a:rPr lang="en-ZA" sz="1000" b="1" i="0" u="none" strike="noStrike">
                          <a:solidFill>
                            <a:srgbClr val="000000"/>
                          </a:solidFill>
                          <a:effectLst/>
                          <a:latin typeface="Book Antiqua" panose="02040602050305030304" pitchFamily="18" charset="0"/>
                        </a:rPr>
                        <a:t>Naledi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R16 893 000,00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R16 893 000,00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5"/>
                  </a:ext>
                </a:extLst>
              </a:tr>
              <a:tr h="182834">
                <a:tc>
                  <a:txBody>
                    <a:bodyPr/>
                    <a:lstStyle/>
                    <a:p>
                      <a:pPr algn="l" fontAlgn="b"/>
                      <a:r>
                        <a:rPr lang="en-ZA" sz="1000" b="1" i="0" u="none" strike="noStrike">
                          <a:solidFill>
                            <a:srgbClr val="000000"/>
                          </a:solidFill>
                          <a:effectLst/>
                          <a:latin typeface="Book Antiqua" panose="02040602050305030304" pitchFamily="18" charset="0"/>
                        </a:rPr>
                        <a:t>Mamusa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R15 618 000,00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R3 072 000,00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R844 090,80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5%</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R14 773 909,20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6"/>
                  </a:ext>
                </a:extLst>
              </a:tr>
              <a:tr h="182834">
                <a:tc>
                  <a:txBody>
                    <a:bodyPr/>
                    <a:lstStyle/>
                    <a:p>
                      <a:pPr algn="l" fontAlgn="b"/>
                      <a:r>
                        <a:rPr lang="en-ZA" sz="1000" b="1" i="0" u="none" strike="noStrike">
                          <a:solidFill>
                            <a:srgbClr val="000000"/>
                          </a:solidFill>
                          <a:effectLst/>
                          <a:latin typeface="Book Antiqua" panose="02040602050305030304" pitchFamily="18" charset="0"/>
                        </a:rPr>
                        <a:t>Greater Taung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R47 297 000,00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R18 158 000,00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R10 999 262,78</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61%</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R36 297 737,22</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7"/>
                  </a:ext>
                </a:extLst>
              </a:tr>
              <a:tr h="182834">
                <a:tc>
                  <a:txBody>
                    <a:bodyPr/>
                    <a:lstStyle/>
                    <a:p>
                      <a:pPr algn="l" fontAlgn="b"/>
                      <a:r>
                        <a:rPr lang="en-ZA" sz="1000" b="1" i="0" u="none" strike="noStrike">
                          <a:solidFill>
                            <a:srgbClr val="000000"/>
                          </a:solidFill>
                          <a:effectLst/>
                          <a:latin typeface="Book Antiqua" panose="02040602050305030304" pitchFamily="18" charset="0"/>
                        </a:rPr>
                        <a:t>Lekwa Teemane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R14 722 000,00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R1 987 000,00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R1 390 720,64</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70%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R13 331 279,36</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8"/>
                  </a:ext>
                </a:extLst>
              </a:tr>
              <a:tr h="182834">
                <a:tc>
                  <a:txBody>
                    <a:bodyPr/>
                    <a:lstStyle/>
                    <a:p>
                      <a:pPr algn="l" fontAlgn="b"/>
                      <a:r>
                        <a:rPr lang="en-ZA" sz="1000" b="1" i="0" u="none" strike="noStrike">
                          <a:solidFill>
                            <a:srgbClr val="000000"/>
                          </a:solidFill>
                          <a:effectLst/>
                          <a:latin typeface="Book Antiqua" panose="02040602050305030304" pitchFamily="18" charset="0"/>
                        </a:rPr>
                        <a:t>Kagisano/Molopo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R29 887 000,00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R17 905 000,00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R10 646 828,85</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36%</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59%</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R19 240 171,15</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9"/>
                  </a:ext>
                </a:extLst>
              </a:tr>
              <a:tr h="359906">
                <a:tc>
                  <a:txBody>
                    <a:bodyPr/>
                    <a:lstStyle/>
                    <a:p>
                      <a:pPr algn="l" fontAlgn="b"/>
                      <a:r>
                        <a:rPr lang="it-IT" sz="1000" b="1" i="0" u="none" strike="noStrike">
                          <a:solidFill>
                            <a:srgbClr val="000000"/>
                          </a:solidFill>
                          <a:effectLst/>
                          <a:latin typeface="Book Antiqua" panose="02040602050305030304" pitchFamily="18" charset="0"/>
                        </a:rPr>
                        <a:t>Dr Segomotsi Ruth Mompati DM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R137 431 000,00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R33 830 000,00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R33 830 000,00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25%</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R103 601 000,00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0"/>
                  </a:ext>
                </a:extLst>
              </a:tr>
              <a:tr h="537271">
                <a:tc>
                  <a:txBody>
                    <a:bodyPr/>
                    <a:lstStyle/>
                    <a:p>
                      <a:pPr algn="r" fontAlgn="b"/>
                      <a:r>
                        <a:rPr lang="en-GB" sz="1000" b="1" i="0" u="none" strike="noStrike">
                          <a:effectLst/>
                          <a:latin typeface="Book Antiqua" panose="02040602050305030304" pitchFamily="18" charset="0"/>
                        </a:rPr>
                        <a:t>TOTAL DR SEGOMOTSI RUTH MOMPATI DM</a:t>
                      </a:r>
                    </a:p>
                  </a:txBody>
                  <a:tcPr marL="4449" marR="4449" marT="444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ZA" sz="1000" b="1" i="0" u="none" strike="noStrike">
                          <a:effectLst/>
                          <a:latin typeface="Book Antiqua" panose="02040602050305030304" pitchFamily="18" charset="0"/>
                        </a:rPr>
                        <a:t>R261 848 000,00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R74 952 000,00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R57 710 903,07</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solidFill>
                            <a:srgbClr val="000000"/>
                          </a:solidFill>
                          <a:effectLst/>
                          <a:latin typeface="Book Antiqua" panose="02040602050305030304" pitchFamily="18" charset="0"/>
                        </a:rPr>
                        <a:t>22%</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77%</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R204 137 096,93</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99"/>
                    </a:solidFill>
                  </a:tcPr>
                </a:tc>
                <a:extLst>
                  <a:ext uri="{0D108BD9-81ED-4DB2-BD59-A6C34878D82A}">
                    <a16:rowId xmlns:a16="http://schemas.microsoft.com/office/drawing/2014/main" val="10021"/>
                  </a:ext>
                </a:extLst>
              </a:tr>
              <a:tr h="188732">
                <a:tc>
                  <a:txBody>
                    <a:bodyPr/>
                    <a:lstStyle/>
                    <a:p>
                      <a:pPr algn="l" fontAlgn="b"/>
                      <a:r>
                        <a:rPr lang="en-ZA" sz="1000" b="1" i="0" u="none" strike="noStrike" dirty="0">
                          <a:effectLst/>
                          <a:latin typeface="Book Antiqua" panose="02040602050305030304" pitchFamily="18" charset="0"/>
                        </a:rPr>
                        <a:t>City of </a:t>
                      </a:r>
                      <a:r>
                        <a:rPr lang="en-ZA" sz="1000" b="1" i="0" u="none" strike="noStrike" dirty="0" err="1">
                          <a:effectLst/>
                          <a:latin typeface="Book Antiqua" panose="02040602050305030304" pitchFamily="18" charset="0"/>
                        </a:rPr>
                        <a:t>Matlosana</a:t>
                      </a:r>
                      <a:r>
                        <a:rPr lang="en-ZA" sz="1000" b="1" i="0" u="none" strike="noStrike" dirty="0">
                          <a:effectLst/>
                          <a:latin typeface="Book Antiqua" panose="02040602050305030304" pitchFamily="18" charset="0"/>
                        </a:rPr>
                        <a:t> LM</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R86 894 000,00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R16 100 000,00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R7 069 771,73</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8%</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44%</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R79 824 228,27</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22"/>
                  </a:ext>
                </a:extLst>
              </a:tr>
              <a:tr h="182834">
                <a:tc>
                  <a:txBody>
                    <a:bodyPr/>
                    <a:lstStyle/>
                    <a:p>
                      <a:pPr algn="l" fontAlgn="b"/>
                      <a:r>
                        <a:rPr lang="en-ZA" sz="1000" b="1" i="0" u="none" strike="noStrike">
                          <a:effectLst/>
                          <a:latin typeface="Book Antiqua" panose="02040602050305030304" pitchFamily="18" charset="0"/>
                        </a:rPr>
                        <a:t>Maquassi Hills LM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R28 042 000,00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R16 298 000,00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R6 034 917,28</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dirty="0">
                          <a:solidFill>
                            <a:srgbClr val="000000"/>
                          </a:solidFill>
                          <a:effectLst/>
                          <a:latin typeface="Book Antiqua" panose="02040602050305030304" pitchFamily="18" charset="0"/>
                        </a:rPr>
                        <a:t>22%</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37%</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R22 007 082,72</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23"/>
                  </a:ext>
                </a:extLst>
              </a:tr>
              <a:tr h="188732">
                <a:tc>
                  <a:txBody>
                    <a:bodyPr/>
                    <a:lstStyle/>
                    <a:p>
                      <a:pPr algn="l" fontAlgn="b"/>
                      <a:r>
                        <a:rPr lang="en-ZA" sz="1000" b="1" i="0" u="none" strike="noStrike">
                          <a:effectLst/>
                          <a:latin typeface="Book Antiqua" panose="02040602050305030304" pitchFamily="18" charset="0"/>
                        </a:rPr>
                        <a:t>J B Marks LM</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R66 245 000,00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R19 650 000,00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R19 650 000,00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30%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solidFill>
                            <a:srgbClr val="000000"/>
                          </a:solidFill>
                          <a:effectLst/>
                          <a:latin typeface="Book Antiqua" panose="02040602050305030304" pitchFamily="18" charset="0"/>
                        </a:rPr>
                        <a:t>100%</a:t>
                      </a:r>
                    </a:p>
                  </a:txBody>
                  <a:tcPr marL="4449" marR="4449" marT="4449"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ZA" sz="1000" b="1" i="0" u="none" strike="noStrike">
                          <a:effectLst/>
                          <a:latin typeface="Book Antiqua" panose="02040602050305030304" pitchFamily="18" charset="0"/>
                        </a:rPr>
                        <a:t>R46 595 000,00</a:t>
                      </a:r>
                    </a:p>
                  </a:txBody>
                  <a:tcPr marL="4449" marR="4449" marT="4449"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4"/>
                  </a:ext>
                </a:extLst>
              </a:tr>
              <a:tr h="359906">
                <a:tc>
                  <a:txBody>
                    <a:bodyPr/>
                    <a:lstStyle/>
                    <a:p>
                      <a:pPr algn="l" fontAlgn="b"/>
                      <a:r>
                        <a:rPr lang="en-ZA" sz="1000" b="1" i="0" u="none" strike="noStrike">
                          <a:effectLst/>
                          <a:latin typeface="Book Antiqua" panose="02040602050305030304" pitchFamily="18" charset="0"/>
                        </a:rPr>
                        <a:t>TOTAL DR KAUNDA DM</a:t>
                      </a:r>
                    </a:p>
                  </a:txBody>
                  <a:tcPr marL="4449" marR="4449" marT="4449"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ZA" sz="1000" b="1" i="0" u="none" strike="noStrike">
                          <a:effectLst/>
                          <a:latin typeface="Book Antiqua" panose="02040602050305030304" pitchFamily="18" charset="0"/>
                        </a:rPr>
                        <a:t>R181 181 000,00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R52 048 000,00</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R32 754 689,01</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18%</a:t>
                      </a:r>
                    </a:p>
                  </a:txBody>
                  <a:tcPr marL="4449" marR="4449" marT="4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63%</a:t>
                      </a:r>
                    </a:p>
                  </a:txBody>
                  <a:tcPr marL="4449" marR="4449" marT="444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R148 426 310,99</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25"/>
                  </a:ext>
                </a:extLst>
              </a:tr>
              <a:tr h="194629">
                <a:tc>
                  <a:txBody>
                    <a:bodyPr/>
                    <a:lstStyle/>
                    <a:p>
                      <a:pPr algn="r" fontAlgn="b"/>
                      <a:r>
                        <a:rPr lang="en-ZA" sz="1000" b="1" i="0" u="none" strike="noStrike">
                          <a:effectLst/>
                          <a:latin typeface="Book Antiqua" panose="02040602050305030304" pitchFamily="18" charset="0"/>
                        </a:rPr>
                        <a:t>TOTAL NW PROVINCE</a:t>
                      </a:r>
                    </a:p>
                  </a:txBody>
                  <a:tcPr marL="4449" marR="4449" marT="444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ZA" sz="1000" b="1" i="0" u="none" strike="noStrike">
                          <a:effectLst/>
                          <a:latin typeface="Book Antiqua" panose="02040602050305030304" pitchFamily="18" charset="0"/>
                        </a:rPr>
                        <a:t>R1 774 671 000,00</a:t>
                      </a:r>
                    </a:p>
                  </a:txBody>
                  <a:tcPr marL="4449" marR="4449" marT="4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R498 074 000,00</a:t>
                      </a:r>
                    </a:p>
                  </a:txBody>
                  <a:tcPr marL="4449" marR="4449" marT="444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R322 672 373,77</a:t>
                      </a:r>
                    </a:p>
                  </a:txBody>
                  <a:tcPr marL="4449" marR="4449" marT="444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a:effectLst/>
                          <a:latin typeface="Book Antiqua" panose="02040602050305030304" pitchFamily="18" charset="0"/>
                        </a:rPr>
                        <a:t>18%</a:t>
                      </a:r>
                    </a:p>
                  </a:txBody>
                  <a:tcPr marL="4449" marR="4449" marT="4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65%</a:t>
                      </a:r>
                    </a:p>
                  </a:txBody>
                  <a:tcPr marL="4449" marR="4449" marT="444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ZA" sz="1000" b="1" i="0" u="none" strike="noStrike" dirty="0">
                          <a:effectLst/>
                          <a:latin typeface="Book Antiqua" panose="02040602050305030304" pitchFamily="18" charset="0"/>
                        </a:rPr>
                        <a:t>R1 451 998 626,23</a:t>
                      </a:r>
                    </a:p>
                  </a:txBody>
                  <a:tcPr marL="4449" marR="4449" marT="4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2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138113"/>
            <a:ext cx="8362950" cy="542926"/>
          </a:xfrm>
        </p:spPr>
        <p:txBody>
          <a:bodyPr>
            <a:normAutofit fontScale="90000"/>
          </a:bodyPr>
          <a:lstStyle/>
          <a:p>
            <a:pPr>
              <a:lnSpc>
                <a:spcPct val="150000"/>
              </a:lnSpc>
              <a:spcAft>
                <a:spcPts val="1000"/>
              </a:spcAft>
            </a:pPr>
            <a:endParaRPr lang="en-ZA" altLang="en-US" sz="2400" b="1" smtClean="0">
              <a:latin typeface="Tahoma" pitchFamily="34" charset="0"/>
              <a:cs typeface="Tahoma" pitchFamily="34" charset="0"/>
            </a:endParaRPr>
          </a:p>
        </p:txBody>
      </p:sp>
      <p:sp>
        <p:nvSpPr>
          <p:cNvPr id="3" name="Content Placeholder 2"/>
          <p:cNvSpPr>
            <a:spLocks noGrp="1"/>
          </p:cNvSpPr>
          <p:nvPr>
            <p:ph idx="1"/>
          </p:nvPr>
        </p:nvSpPr>
        <p:spPr>
          <a:xfrm>
            <a:off x="0" y="1097570"/>
            <a:ext cx="9169401" cy="5104035"/>
          </a:xfrm>
        </p:spPr>
        <p:txBody>
          <a:bodyPr>
            <a:normAutofit fontScale="85000" lnSpcReduction="10000"/>
          </a:bodyPr>
          <a:lstStyle/>
          <a:p>
            <a:pPr marL="0" indent="0" algn="ctr">
              <a:buFont typeface="Arial" pitchFamily="34" charset="0"/>
              <a:buNone/>
              <a:defRPr/>
            </a:pPr>
            <a:r>
              <a:rPr lang="en-US" altLang="en-US" sz="2000" b="1" u="sng" dirty="0">
                <a:solidFill>
                  <a:prstClr val="black"/>
                </a:solidFill>
                <a:latin typeface="Tahoma" panose="020B0604030504040204" pitchFamily="34" charset="0"/>
                <a:cs typeface="Tahoma" panose="020B0604030504040204" pitchFamily="34" charset="0"/>
              </a:rPr>
              <a:t>FINANCIAL </a:t>
            </a:r>
            <a:r>
              <a:rPr lang="en-US" altLang="en-US" sz="2000" b="1" u="sng" dirty="0" smtClean="0">
                <a:solidFill>
                  <a:prstClr val="black"/>
                </a:solidFill>
                <a:latin typeface="Tahoma" panose="020B0604030504040204" pitchFamily="34" charset="0"/>
                <a:cs typeface="Tahoma" panose="020B0604030504040204" pitchFamily="34" charset="0"/>
              </a:rPr>
              <a:t>MANAGEMENT</a:t>
            </a:r>
          </a:p>
          <a:p>
            <a:pPr marL="0" indent="0" algn="ctr">
              <a:buFont typeface="Arial" pitchFamily="34" charset="0"/>
              <a:buNone/>
              <a:defRPr/>
            </a:pPr>
            <a:endParaRPr lang="en-US" altLang="en-US" sz="2000" b="1" u="sng" dirty="0">
              <a:solidFill>
                <a:prstClr val="black"/>
              </a:solidFill>
              <a:latin typeface="Tahoma" panose="020B0604030504040204" pitchFamily="34" charset="0"/>
              <a:cs typeface="Tahoma" panose="020B0604030504040204" pitchFamily="34" charset="0"/>
            </a:endParaRPr>
          </a:p>
          <a:p>
            <a:pPr algn="just">
              <a:defRPr/>
            </a:pPr>
            <a:r>
              <a:rPr 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Ineffective </a:t>
            </a:r>
            <a:r>
              <a:rPr lang="en-US" sz="2000" dirty="0">
                <a:solidFill>
                  <a:prstClr val="black"/>
                </a:solidFill>
                <a:latin typeface="Tahoma" panose="020B0604030504040204" pitchFamily="34" charset="0"/>
                <a:ea typeface="Tahoma" panose="020B0604030504040204" pitchFamily="34" charset="0"/>
                <a:cs typeface="Tahoma" panose="020B0604030504040204" pitchFamily="34" charset="0"/>
              </a:rPr>
              <a:t>revenue management system remains a challenge in the North </a:t>
            </a:r>
            <a:r>
              <a:rPr 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West.;</a:t>
            </a:r>
          </a:p>
          <a:p>
            <a:pPr algn="just">
              <a:lnSpc>
                <a:spcPct val="150000"/>
              </a:lnSpc>
              <a:spcAft>
                <a:spcPts val="0"/>
              </a:spcAft>
              <a:defRPr/>
            </a:pPr>
            <a:r>
              <a:rPr lang="en-ZA" sz="2000" dirty="0">
                <a:latin typeface="Tahoma" panose="020B0604030504040204" pitchFamily="34" charset="0"/>
                <a:ea typeface="Tahoma" panose="020B0604030504040204" pitchFamily="34" charset="0"/>
                <a:cs typeface="Tahoma" panose="020B0604030504040204" pitchFamily="34" charset="0"/>
              </a:rPr>
              <a:t>The inability of several municipalities to collect revenue from the provision of basic services results in low revenue collection rate and ultimately the inability to meet financial obligations. Continuous failure to collect revenue has a negative impact on the maintenance of revenue generating assets and ultimate loss of revenue. </a:t>
            </a:r>
            <a:endParaRPr lang="en-ZA" sz="20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defRPr/>
            </a:pPr>
            <a:r>
              <a:rPr lang="en-ZA" sz="2000" dirty="0">
                <a:latin typeface="Arial" panose="020B0604020202020204" pitchFamily="34" charset="0"/>
                <a:ea typeface="Times New Roman" panose="02020603050405020304" pitchFamily="18" charset="0"/>
              </a:rPr>
              <a:t>There is notable liquidity risks at municipalities that are highly indebted to ESKOM, Water Boards, Auditor General and other key creditors. Despite the hands-on-support by the </a:t>
            </a:r>
            <a:r>
              <a:rPr lang="en-ZA" sz="2000" dirty="0" smtClean="0">
                <a:latin typeface="Arial" panose="020B0604020202020204" pitchFamily="34" charset="0"/>
                <a:ea typeface="Times New Roman" panose="02020603050405020304" pitchFamily="18" charset="0"/>
              </a:rPr>
              <a:t>Provincial Government </a:t>
            </a:r>
            <a:r>
              <a:rPr lang="en-ZA" sz="2000" dirty="0">
                <a:latin typeface="Arial" panose="020B0604020202020204" pitchFamily="34" charset="0"/>
                <a:ea typeface="Times New Roman" panose="02020603050405020304" pitchFamily="18" charset="0"/>
              </a:rPr>
              <a:t>on revenue management and implementation of credit control policies, municipalities remain stagnant</a:t>
            </a:r>
            <a:endParaRPr lang="en-ZA" sz="20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n-US" sz="2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lgn="just">
              <a:buFont typeface="Arial" pitchFamily="34" charset="0"/>
              <a:buNone/>
              <a:defRPr/>
            </a:pPr>
            <a:r>
              <a:rPr lang="en-US" sz="24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altLang="en-US"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Aft>
                <a:spcPts val="1000"/>
              </a:spcAft>
              <a:buFont typeface="Arial" pitchFamily="34" charset="0"/>
              <a:buNone/>
              <a:defRPr/>
            </a:pPr>
            <a:endParaRPr lang="en-ZA" sz="1200" dirty="0">
              <a:latin typeface="Cambria" panose="02040503050406030204" pitchFamily="18" charset="0"/>
              <a:ea typeface="Calibri" panose="020F0502020204030204" pitchFamily="34" charset="0"/>
              <a:cs typeface="Cambria" panose="02040503050406030204" pitchFamily="18" charset="0"/>
            </a:endParaRPr>
          </a:p>
        </p:txBody>
      </p:sp>
      <p:sp>
        <p:nvSpPr>
          <p:cNvPr id="16387" name="Slide Number Placeholder 3"/>
          <p:cNvSpPr>
            <a:spLocks noGrp="1"/>
          </p:cNvSpPr>
          <p:nvPr>
            <p:ph type="sldNum" sz="quarter" idx="12"/>
          </p:nvPr>
        </p:nvSpPr>
        <p:spPr bwMode="auto">
          <a:noFill/>
          <a:ln>
            <a:miter lim="800000"/>
            <a:headEnd/>
            <a:tailEnd/>
          </a:ln>
        </p:spPr>
        <p:txBody>
          <a:bodyPr/>
          <a:lstStyle/>
          <a:p>
            <a:fld id="{A23D92C7-A25D-4EFE-AB45-86A70EA47264}" type="slidenum">
              <a:rPr lang="en-US" altLang="en-US"/>
              <a:pPr/>
              <a:t>9</a:t>
            </a:fld>
            <a:endParaRPr lang="en-US" altLang="en-US"/>
          </a:p>
        </p:txBody>
      </p:sp>
      <p:sp>
        <p:nvSpPr>
          <p:cNvPr id="5" name="Rounded Rectangle 4"/>
          <p:cNvSpPr txBox="1"/>
          <p:nvPr/>
        </p:nvSpPr>
        <p:spPr>
          <a:xfrm>
            <a:off x="703263" y="-7938"/>
            <a:ext cx="7993062" cy="585788"/>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1435" tIns="51435" rIns="51435" bIns="51435" spcCol="1270" anchor="ctr"/>
          <a:lstStyle/>
          <a:p>
            <a:pPr algn="ctr" defTabSz="514350">
              <a:defRPr/>
            </a:pPr>
            <a:endParaRPr lang="en-ZA" sz="24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a:p>
            <a:pPr algn="ctr" defTabSz="514350">
              <a:defRPr/>
            </a:pPr>
            <a:r>
              <a:rPr lang="en-ZA" sz="2800" b="1" kern="0" dirty="0">
                <a:solidFill>
                  <a:schemeClr val="bg1"/>
                </a:solidFill>
                <a:latin typeface="Tahoma" panose="020B0604030504040204" pitchFamily="34" charset="0"/>
                <a:ea typeface="Tahoma" panose="020B0604030504040204" pitchFamily="34" charset="0"/>
                <a:cs typeface="Tahoma" panose="020B0604030504040204" pitchFamily="34" charset="0"/>
              </a:rPr>
              <a:t>3. PROBLEM STATEMENT -07 </a:t>
            </a:r>
            <a:r>
              <a:rPr lang="en-ZA"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defTabSz="514350">
              <a:defRPr/>
            </a:pPr>
            <a:r>
              <a:rPr lang="en-US" sz="3600" b="1" kern="0" dirty="0" smtClean="0">
                <a:solidFill>
                  <a:prstClr val="black"/>
                </a:solidFill>
                <a:cs typeface="Arial" panose="020B0604020202020204" pitchFamily="34" charset="0"/>
              </a:rPr>
              <a:t> </a:t>
            </a:r>
            <a:endParaRPr lang="en-US" sz="3600" b="1" kern="0" dirty="0">
              <a:solidFill>
                <a:prstClr val="black"/>
              </a:solidFill>
              <a:cs typeface="Arial" panose="020B0604020202020204" pitchFamily="34" charset="0"/>
            </a:endParaRPr>
          </a:p>
          <a:p>
            <a:pPr algn="ctr" defTabSz="514350">
              <a:defRPr/>
            </a:pPr>
            <a:endParaRPr lang="en-ZA" sz="2400" b="1" kern="0" dirty="0">
              <a:solidFill>
                <a:prstClr val="black"/>
              </a:solidFill>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5570</TotalTime>
  <Words>4435</Words>
  <Application>Microsoft Office PowerPoint</Application>
  <PresentationFormat>On-screen Show (4:3)</PresentationFormat>
  <Paragraphs>1121</Paragraphs>
  <Slides>36</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MS PGothic</vt:lpstr>
      <vt:lpstr>Arial</vt:lpstr>
      <vt:lpstr>Book Antiqua</vt:lpstr>
      <vt:lpstr>Calibri</vt:lpstr>
      <vt:lpstr>Cambria</vt:lpstr>
      <vt:lpstr>Tahoma</vt:lpstr>
      <vt:lpstr>Times</vt:lpstr>
      <vt:lpstr>Times New Roman</vt:lpstr>
      <vt:lpstr>Wingdings</vt:lpstr>
      <vt:lpstr>Office Theme</vt:lpstr>
      <vt:lpstr>SUMMARY ON STATE OF MUNICIPALITIES IN THE NORTH WEST PROVINCE  PORTFOLIO COMMITTEE ON COORPERATIVE GOVERNANCE AND TRADITIONAL AFFAIRS    PRESENTED BY: MEC COGHSTA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3. PROBLEM STATEMENT…(10)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DDM PROGRESS TO DATE (1)</vt:lpstr>
      <vt:lpstr>“DDM” THE LG THURSDAY (2)</vt:lpstr>
      <vt:lpstr>PROGRESS REPORT ON THE IMPLEMENTATION OF SECTION 139 (1) (B) OF THE CONSTITUTION IN IDENTIFIED MUNICIPALITIES IN THE PROVINCE  PORTFOLIO COMMITTEE ON CO-OPERATIVE GOVERNANCE AND TRADITIONAL AFFAIRS </vt:lpstr>
      <vt:lpstr>MUNICIPALITIES UNDER INTERVENTION</vt:lpstr>
      <vt:lpstr>EXECUTIVE SUMMARY: FIRST GROUP OF INTERVENTIONS </vt:lpstr>
      <vt:lpstr>EXECUTIVE SUMMARY: SECOND GROUP OF INTERVENTIONS</vt:lpstr>
      <vt:lpstr>CURRENT INTERVENTIONS</vt:lpstr>
      <vt:lpstr>PowerPoint Presentation</vt:lpstr>
      <vt:lpstr>CONCLUSION</vt:lpstr>
      <vt:lpstr> RECOMMENDATIONS </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Dips</dc:creator>
  <cp:lastModifiedBy>Shereen Cassiem</cp:lastModifiedBy>
  <cp:revision>223</cp:revision>
  <dcterms:created xsi:type="dcterms:W3CDTF">2010-06-08T06:36:39Z</dcterms:created>
  <dcterms:modified xsi:type="dcterms:W3CDTF">2020-11-24T16:52:13Z</dcterms:modified>
</cp:coreProperties>
</file>