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9" r:id="rId3"/>
    <p:sldId id="284" r:id="rId4"/>
    <p:sldId id="290" r:id="rId5"/>
    <p:sldId id="285" r:id="rId6"/>
    <p:sldId id="286" r:id="rId7"/>
    <p:sldId id="282" r:id="rId8"/>
    <p:sldId id="281" r:id="rId9"/>
    <p:sldId id="287" r:id="rId10"/>
    <p:sldId id="291" r:id="rId11"/>
    <p:sldId id="288" r:id="rId12"/>
    <p:sldId id="289" r:id="rId13"/>
    <p:sldId id="292" r:id="rId14"/>
  </p:sldIdLst>
  <p:sldSz cx="12192000" cy="6858000"/>
  <p:notesSz cx="99314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CEC"/>
    <a:srgbClr val="CCFF99"/>
    <a:srgbClr val="66FF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48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5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1740" y="-102"/>
      </p:cViewPr>
      <p:guideLst>
        <p:guide orient="horz" pos="2140"/>
        <p:guide pos="31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5626100" y="645318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0F2EA-EA2B-46FC-882F-93E28964735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8341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3608" cy="340905"/>
          </a:xfrm>
          <a:prstGeom prst="rect">
            <a:avLst/>
          </a:prstGeom>
        </p:spPr>
        <p:txBody>
          <a:bodyPr vert="horz" lIns="95896" tIns="47949" rIns="95896" bIns="47949" rtlCol="0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4" y="2"/>
            <a:ext cx="4303608" cy="340905"/>
          </a:xfrm>
          <a:prstGeom prst="rect">
            <a:avLst/>
          </a:prstGeom>
        </p:spPr>
        <p:txBody>
          <a:bodyPr vert="horz" lIns="95896" tIns="47949" rIns="95896" bIns="47949" rtlCol="0"/>
          <a:lstStyle>
            <a:lvl1pPr algn="r">
              <a:defRPr sz="1300"/>
            </a:lvl1pPr>
          </a:lstStyle>
          <a:p>
            <a:fld id="{78AD47DB-A614-423E-9A85-BC26E72BC853}" type="datetimeFigureOut">
              <a:rPr lang="en-ZA" smtClean="0"/>
              <a:t>2020/11/24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47725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96" tIns="47949" rIns="95896" bIns="47949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3" y="3269856"/>
            <a:ext cx="7945119" cy="2675335"/>
          </a:xfrm>
          <a:prstGeom prst="rect">
            <a:avLst/>
          </a:prstGeom>
        </p:spPr>
        <p:txBody>
          <a:bodyPr vert="horz" lIns="95896" tIns="47949" rIns="95896" bIns="479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8"/>
            <a:ext cx="4303608" cy="340905"/>
          </a:xfrm>
          <a:prstGeom prst="rect">
            <a:avLst/>
          </a:prstGeom>
        </p:spPr>
        <p:txBody>
          <a:bodyPr vert="horz" lIns="95896" tIns="47949" rIns="95896" bIns="47949" rtlCol="0" anchor="b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4" y="6453598"/>
            <a:ext cx="4303608" cy="340905"/>
          </a:xfrm>
          <a:prstGeom prst="rect">
            <a:avLst/>
          </a:prstGeom>
        </p:spPr>
        <p:txBody>
          <a:bodyPr vert="horz" lIns="95896" tIns="47949" rIns="95896" bIns="47949" rtlCol="0" anchor="b"/>
          <a:lstStyle>
            <a:lvl1pPr algn="r">
              <a:defRPr sz="1300"/>
            </a:lvl1pPr>
          </a:lstStyle>
          <a:p>
            <a:fld id="{B9545658-EBA8-435E-8DA0-95FAF24F851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632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45658-EBA8-435E-8DA0-95FAF24F8511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3899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45658-EBA8-435E-8DA0-95FAF24F8511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77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45658-EBA8-435E-8DA0-95FAF24F8511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05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45658-EBA8-435E-8DA0-95FAF24F8511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4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45658-EBA8-435E-8DA0-95FAF24F8511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8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45658-EBA8-435E-8DA0-95FAF24F8511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009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45658-EBA8-435E-8DA0-95FAF24F8511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76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7E35-ECB4-4293-A460-562C03A2502E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CB5-4FA9-4919-816A-5F34BFC5FC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3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1054-356A-4087-AFE1-7BE324921AAE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CB5-4FA9-4919-816A-5F34BFC5FC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1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6E60-679C-41EE-BF7F-4F4FF39172B7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CB5-4FA9-4919-816A-5F34BFC5FC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51EA-8472-412C-9348-EE3873992DBD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CB5-4FA9-4919-816A-5F34BFC5FC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5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1A73-35B2-48AA-AF78-C812656D30FD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CB5-4FA9-4919-816A-5F34BFC5FC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6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C806-975D-4A4C-9ECE-74A3730A2825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CB5-4FA9-4919-816A-5F34BFC5FC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0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89B3-0F62-4183-9B53-22DAF2345304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CB5-4FA9-4919-816A-5F34BFC5FC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2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306A-C4DF-4283-B399-A6B26B648999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CB5-4FA9-4919-816A-5F34BFC5FC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7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56F-F7A7-4CD7-AF1A-E32D995F26DD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CB5-4FA9-4919-816A-5F34BFC5FC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3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B8F-B0E0-411C-B887-372B859942E9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CB5-4FA9-4919-816A-5F34BFC5FC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7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BA24-F8A7-4854-9CD3-FFAB040235E3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CB5-4FA9-4919-816A-5F34BFC5FC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8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D775A-5C5A-4410-A54A-AC5B60870270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29CB5-4FA9-4919-816A-5F34BFC5FC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7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7482" y="4653274"/>
            <a:ext cx="10097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prstClr val="black"/>
                </a:solidFill>
                <a:latin typeface="Arial Black" panose="020B0A04020102020204" pitchFamily="34" charset="0"/>
                <a:ea typeface="+mj-ea"/>
                <a:cs typeface="+mj-cs"/>
              </a:rPr>
              <a:t>PARLIAMENTARY PORTFOLIO COMMITTEE 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 Black" panose="020B0A04020102020204" pitchFamily="34" charset="0"/>
                <a:ea typeface="+mj-ea"/>
                <a:cs typeface="+mj-cs"/>
              </a:rPr>
              <a:t>25 NOVEMBER 2020</a:t>
            </a:r>
          </a:p>
        </p:txBody>
      </p:sp>
    </p:spTree>
    <p:extLst>
      <p:ext uri="{BB962C8B-B14F-4D97-AF65-F5344CB8AC3E}">
        <p14:creationId xmlns:p14="http://schemas.microsoft.com/office/powerpoint/2010/main" val="3372195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DFA85-CAA7-4E56-8114-3EDF1C111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97748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Audit Committee is made up of 5 members that are independent from the operations of the municipality.  They have multidisciplinary skills in:</a:t>
            </a:r>
          </a:p>
          <a:p>
            <a:pPr marL="0" indent="0">
              <a:buNone/>
            </a:pPr>
            <a:r>
              <a:rPr lang="en-GB" dirty="0"/>
              <a:t>	Finance</a:t>
            </a:r>
          </a:p>
          <a:p>
            <a:pPr marL="0" indent="0">
              <a:buNone/>
            </a:pPr>
            <a:r>
              <a:rPr lang="en-GB" dirty="0"/>
              <a:t>	Auditing  </a:t>
            </a:r>
          </a:p>
          <a:p>
            <a:pPr marL="0" indent="0">
              <a:buNone/>
            </a:pPr>
            <a:r>
              <a:rPr lang="en-GB" dirty="0"/>
              <a:t>	Law; and </a:t>
            </a:r>
          </a:p>
          <a:p>
            <a:pPr marL="0" indent="0">
              <a:buNone/>
            </a:pPr>
            <a:r>
              <a:rPr lang="en-GB" dirty="0"/>
              <a:t>	Risk Management </a:t>
            </a:r>
          </a:p>
          <a:p>
            <a:r>
              <a:rPr lang="en-GB" dirty="0"/>
              <a:t>The members are all appointed for a period of three (3) years effective from 01 April 2018 ending on 31 March 2021.</a:t>
            </a:r>
          </a:p>
          <a:p>
            <a:r>
              <a:rPr lang="en-GB" dirty="0"/>
              <a:t> The Audit Committee is functional, eight (8) Audit Committee meetings were held in the 2019/20 financial year.</a:t>
            </a:r>
          </a:p>
          <a:p>
            <a:r>
              <a:rPr lang="en-GB" dirty="0"/>
              <a:t>The Audit Committee tabled two (2) reports before council during the 2019/20 financial year. 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53BBE-1E45-4575-BF8E-E29F8271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CB5-4FA9-4919-816A-5F34BFC5FC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2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AA8E4-D3AB-4F69-9632-C6A5A25B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791" y="2103437"/>
            <a:ext cx="10515600" cy="1325563"/>
          </a:xfrm>
        </p:spPr>
        <p:txBody>
          <a:bodyPr>
            <a:noAutofit/>
          </a:bodyPr>
          <a:lstStyle/>
          <a:p>
            <a:r>
              <a:rPr lang="en-ZA" sz="6000" b="1" dirty="0"/>
              <a:t>MUNICIPAL PUBLIC ACCOUNTS COMMITTEE (MPAC)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30B82-EC95-461A-8EFD-668F20B5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CB5-4FA9-4919-816A-5F34BFC5FC0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4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F1E9E-AEE5-41A6-90DD-96FA386B1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861" y="420894"/>
            <a:ext cx="10515600" cy="5092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4000" b="1" u="sng" dirty="0"/>
              <a:t>CAPACITY</a:t>
            </a:r>
          </a:p>
          <a:p>
            <a:r>
              <a:rPr lang="en-GB" sz="2400" dirty="0"/>
              <a:t>MPAC is still experiencing serious limitations relating to key tools of trade </a:t>
            </a:r>
          </a:p>
          <a:p>
            <a:r>
              <a:rPr lang="en-GB" sz="2400" dirty="0"/>
              <a:t>Three individuals have been appointed on contractual basis; and these are the Manager MPAC; MPAC Legal Officer and MPAC Secretary</a:t>
            </a:r>
          </a:p>
          <a:p>
            <a:r>
              <a:rPr lang="en-GB" sz="2400" dirty="0"/>
              <a:t>The current structure is far from ideal and should be further capacitated in the next financial year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4000" b="1" u="sng" dirty="0"/>
              <a:t>FUNCTIONALITY</a:t>
            </a:r>
          </a:p>
          <a:p>
            <a:r>
              <a:rPr lang="en-GB" sz="2400" b="1" dirty="0"/>
              <a:t>MPAC </a:t>
            </a:r>
            <a:r>
              <a:rPr lang="en-GB" sz="2400" dirty="0"/>
              <a:t>is functional and has experience backlogs from 2018/19</a:t>
            </a:r>
          </a:p>
          <a:p>
            <a:r>
              <a:rPr lang="en-GB" sz="2400" dirty="0"/>
              <a:t>2018/19 has been completed and is awaiting firm recommendations from MPAC</a:t>
            </a:r>
          </a:p>
          <a:p>
            <a:r>
              <a:rPr lang="en-GB" sz="2400" dirty="0"/>
              <a:t>The financial years post 18/19 shall receive attention early in the new year</a:t>
            </a:r>
            <a:endParaRPr lang="en-GB" sz="24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ZA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67C61-D289-4696-B597-7CA920E8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CB5-4FA9-4919-816A-5F34BFC5FC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8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DCAF1-3D17-4823-AF25-A1DEB0CCA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2" y="97748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6600" b="1" dirty="0"/>
          </a:p>
          <a:p>
            <a:pPr marL="0" indent="0" algn="ctr">
              <a:buNone/>
            </a:pPr>
            <a:endParaRPr lang="en-ZA" sz="6600" b="1" dirty="0"/>
          </a:p>
          <a:p>
            <a:pPr marL="0" indent="0" algn="ctr">
              <a:buNone/>
            </a:pPr>
            <a:r>
              <a:rPr lang="en-ZA" sz="6600" b="1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84858-F905-41F5-B117-9D78FCCE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CB5-4FA9-4919-816A-5F34BFC5FC0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0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43100" y="842962"/>
            <a:ext cx="9220200" cy="409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ZA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ZA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POST AUDIT ACTION PLAN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6000" b="1" dirty="0">
                <a:solidFill>
                  <a:prstClr val="black"/>
                </a:solidFill>
                <a:latin typeface="Calibri Light" panose="020F0302020204030204"/>
              </a:rPr>
              <a:t>(PAAP)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6000" b="1" dirty="0">
                <a:solidFill>
                  <a:prstClr val="black"/>
                </a:solidFill>
                <a:latin typeface="Calibri Light" panose="020F0302020204030204"/>
              </a:rPr>
              <a:t>See attached Annexure A and B</a:t>
            </a:r>
            <a:endParaRPr kumimoji="0" lang="en-ZA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964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43100" y="842962"/>
            <a:ext cx="9220200" cy="409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BREAKDOWN COVID EXPENDITURE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60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1143000" marR="0" lvl="0" indent="-11430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ZA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See Attached Annexure C</a:t>
            </a:r>
          </a:p>
          <a:p>
            <a:pPr marL="1143000" marR="0" lvl="0" indent="-11430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ZA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1143000" marR="0" lvl="0" indent="-11430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ZA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1143000" marR="0" lvl="0" indent="-11430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ZA" sz="6000" b="1" dirty="0">
                <a:solidFill>
                  <a:prstClr val="black"/>
                </a:solidFill>
                <a:latin typeface="Calibri Light" panose="020F0302020204030204"/>
              </a:rPr>
              <a:t>Pursuant to the Presidential decree, the District Municipality cooperated with SIU by providing COVID 19 expenditure and the related POE and invoices </a:t>
            </a:r>
            <a:endParaRPr kumimoji="0" lang="en-ZA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56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43100" y="842962"/>
            <a:ext cx="9220200" cy="409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REVENUE COLLECTION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60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1143000" marR="0" lvl="0" indent="-11430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ZA" sz="3900" b="1" dirty="0">
                <a:solidFill>
                  <a:prstClr val="black"/>
                </a:solidFill>
                <a:latin typeface="Calibri Light" panose="020F0302020204030204"/>
              </a:rPr>
              <a:t>There was no revenue collection for the period March until June 2020.</a:t>
            </a:r>
            <a:endParaRPr kumimoji="0" lang="en-ZA" sz="3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832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43100" y="842962"/>
            <a:ext cx="9220200" cy="409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ZA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ZA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UNAUTHORISED, IRREGULAR , FRUITLESS &amp;  WASTEFUL EXPENDITURE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000" b="1" dirty="0">
                <a:solidFill>
                  <a:prstClr val="black"/>
                </a:solidFill>
                <a:latin typeface="Calibri Light" panose="020F0302020204030204"/>
              </a:rPr>
              <a:t>See attached Annexure D</a:t>
            </a:r>
            <a:endParaRPr kumimoji="0" lang="en-Z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249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D5AC-A4C4-4D03-BB26-70FD46EDC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22" y="320675"/>
            <a:ext cx="10515600" cy="1325563"/>
          </a:xfrm>
        </p:spPr>
        <p:txBody>
          <a:bodyPr>
            <a:normAutofit/>
          </a:bodyPr>
          <a:lstStyle/>
          <a:p>
            <a:r>
              <a:rPr lang="en-ZA" sz="6000" b="1" dirty="0"/>
              <a:t>Consequence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05D81-499E-44F9-AA25-2BB0DF5CF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122" y="2899051"/>
            <a:ext cx="10515600" cy="4351338"/>
          </a:xfrm>
        </p:spPr>
        <p:txBody>
          <a:bodyPr/>
          <a:lstStyle/>
          <a:p>
            <a:r>
              <a:rPr lang="en-ZA" dirty="0"/>
              <a:t>Consequence Management is an unfolding process which seeks to identify perpetrators if any. </a:t>
            </a:r>
          </a:p>
          <a:p>
            <a:r>
              <a:rPr lang="en-ZA" dirty="0"/>
              <a:t>Once identified due process is  followed and consequence management shall be implemented</a:t>
            </a:r>
          </a:p>
          <a:p>
            <a:r>
              <a:rPr lang="en-ZA" dirty="0"/>
              <a:t>In the absence of hard-core evidence, the district prefers to follow up before implementing consequence management on innocent individuals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8EB89-8747-4381-9F43-F905C2E5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CB5-4FA9-4919-816A-5F34BFC5FC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3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43100" y="842962"/>
            <a:ext cx="9220200" cy="409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ZA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ZA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INSTITUTIONAL CAPACITY</a:t>
            </a:r>
          </a:p>
        </p:txBody>
      </p:sp>
    </p:spTree>
    <p:extLst>
      <p:ext uri="{BB962C8B-B14F-4D97-AF65-F5344CB8AC3E}">
        <p14:creationId xmlns:p14="http://schemas.microsoft.com/office/powerpoint/2010/main" val="401748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8504" y="1305967"/>
            <a:ext cx="9388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Recruitment and Selection- filling of critical senior management positions</a:t>
            </a:r>
            <a:endParaRPr kumimoji="0" lang="en-Z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401651" y="111125"/>
            <a:ext cx="10515600" cy="1325563"/>
          </a:xfrm>
        </p:spPr>
        <p:txBody>
          <a:bodyPr/>
          <a:lstStyle/>
          <a:p>
            <a:r>
              <a:rPr lang="en-ZA" b="1" dirty="0"/>
              <a:t>CORPORATE RESOURCE SUPPORT SERVICES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C75C3-9600-427A-970F-A7229903A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65534"/>
              </p:ext>
            </p:extLst>
          </p:nvPr>
        </p:nvGraphicFramePr>
        <p:xfrm>
          <a:off x="1945961" y="1786597"/>
          <a:ext cx="9617681" cy="4835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4635">
                  <a:extLst>
                    <a:ext uri="{9D8B030D-6E8A-4147-A177-3AD203B41FA5}">
                      <a16:colId xmlns:a16="http://schemas.microsoft.com/office/drawing/2014/main" val="1085553646"/>
                    </a:ext>
                  </a:extLst>
                </a:gridCol>
                <a:gridCol w="1413799">
                  <a:extLst>
                    <a:ext uri="{9D8B030D-6E8A-4147-A177-3AD203B41FA5}">
                      <a16:colId xmlns:a16="http://schemas.microsoft.com/office/drawing/2014/main" val="4046311670"/>
                    </a:ext>
                  </a:extLst>
                </a:gridCol>
                <a:gridCol w="2192832">
                  <a:extLst>
                    <a:ext uri="{9D8B030D-6E8A-4147-A177-3AD203B41FA5}">
                      <a16:colId xmlns:a16="http://schemas.microsoft.com/office/drawing/2014/main" val="3258253046"/>
                    </a:ext>
                  </a:extLst>
                </a:gridCol>
                <a:gridCol w="1096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205"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Status Quo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Date Appointed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Gender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925658"/>
                  </a:ext>
                </a:extLst>
              </a:tr>
              <a:tr h="469638"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Municipal 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Filled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15 February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144982"/>
                  </a:ext>
                </a:extLst>
              </a:tr>
              <a:tr h="469638"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Chief Financial Officer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Filled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01 January 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847034"/>
                  </a:ext>
                </a:extLst>
              </a:tr>
              <a:tr h="469638"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Senior Manager Corporate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Filled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01 January 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49456"/>
                  </a:ext>
                </a:extLst>
              </a:tr>
              <a:tr h="469638"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Senior Manager Technical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Filled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01 January 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078851"/>
                  </a:ext>
                </a:extLst>
              </a:tr>
              <a:tr h="469638"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Senior Manager Community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Filled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01 January 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708604"/>
                  </a:ext>
                </a:extLst>
              </a:tr>
              <a:tr h="469638"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Chief Audit Executive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Filled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01 September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668125"/>
                  </a:ext>
                </a:extLst>
              </a:tr>
              <a:tr h="469638"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Senior Manager Planning</a:t>
                      </a:r>
                      <a:r>
                        <a:rPr lang="en-ZA" b="1" baseline="0" dirty="0">
                          <a:solidFill>
                            <a:schemeClr val="tx1"/>
                          </a:solidFill>
                        </a:rPr>
                        <a:t> and Development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Vacant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rgbClr val="FF0000"/>
                          </a:solidFill>
                        </a:rPr>
                        <a:t>Resignation in March/April 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709962"/>
                  </a:ext>
                </a:extLst>
              </a:tr>
              <a:tr h="469638"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Senior Manager Office of the Executive Mayor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Vacant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rgbClr val="FF0000"/>
                          </a:solidFill>
                        </a:rPr>
                        <a:t>Position held in abeyance due to Provincial Directive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rgbClr val="FF0000"/>
                          </a:solidFill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50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19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B5A50-8319-4BD0-9BB8-241412A7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635" y="2276060"/>
            <a:ext cx="10515600" cy="1325563"/>
          </a:xfrm>
        </p:spPr>
        <p:txBody>
          <a:bodyPr>
            <a:normAutofit/>
          </a:bodyPr>
          <a:lstStyle/>
          <a:p>
            <a:r>
              <a:rPr lang="en-ZA" sz="6000" b="1" dirty="0"/>
              <a:t>INTERNAL AUDIT COMMITTEE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67196-0838-4607-89CC-F40AD493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CB5-4FA9-4919-816A-5F34BFC5FC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52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31332</TotalTime>
  <Words>332</Words>
  <Application>Microsoft Office PowerPoint</Application>
  <PresentationFormat>Widescreen</PresentationFormat>
  <Paragraphs>96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Consequence Management</vt:lpstr>
      <vt:lpstr>PowerPoint Presentation</vt:lpstr>
      <vt:lpstr>CORPORATE RESOURCE SUPPORT SERVICES</vt:lpstr>
      <vt:lpstr>INTERNAL AUDIT COMMITTEE</vt:lpstr>
      <vt:lpstr>PowerPoint Presentation</vt:lpstr>
      <vt:lpstr>MUNICIPAL PUBLIC ACCOUNTS COMMITTEE (MPAC)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Gaobakwe Mabilo</dc:creator>
  <cp:lastModifiedBy>Shereen Cassiem</cp:lastModifiedBy>
  <cp:revision>360</cp:revision>
  <cp:lastPrinted>2018-05-24T08:15:58Z</cp:lastPrinted>
  <dcterms:created xsi:type="dcterms:W3CDTF">2017-04-11T10:48:44Z</dcterms:created>
  <dcterms:modified xsi:type="dcterms:W3CDTF">2020-11-24T13:34:28Z</dcterms:modified>
</cp:coreProperties>
</file>