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80" r:id="rId2"/>
    <p:sldId id="279" r:id="rId3"/>
    <p:sldId id="2036" r:id="rId4"/>
    <p:sldId id="2041" r:id="rId5"/>
    <p:sldId id="2028" r:id="rId6"/>
    <p:sldId id="2038" r:id="rId7"/>
    <p:sldId id="2039" r:id="rId8"/>
    <p:sldId id="297" r:id="rId9"/>
    <p:sldId id="2048" r:id="rId10"/>
    <p:sldId id="2050" r:id="rId11"/>
    <p:sldId id="2051" r:id="rId12"/>
    <p:sldId id="2053" r:id="rId13"/>
    <p:sldId id="2049" r:id="rId14"/>
    <p:sldId id="2054" r:id="rId15"/>
    <p:sldId id="2055"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17" autoAdjust="0"/>
    <p:restoredTop sz="94660"/>
  </p:normalViewPr>
  <p:slideViewPr>
    <p:cSldViewPr snapToGrid="0">
      <p:cViewPr varScale="1">
        <p:scale>
          <a:sx n="73" d="100"/>
          <a:sy n="73" d="100"/>
        </p:scale>
        <p:origin x="402" y="78"/>
      </p:cViewPr>
      <p:guideLst/>
    </p:cSldViewPr>
  </p:slideViewPr>
  <p:notesTextViewPr>
    <p:cViewPr>
      <p:scale>
        <a:sx n="3" d="2"/>
        <a:sy n="3" d="2"/>
      </p:scale>
      <p:origin x="0" y="0"/>
    </p:cViewPr>
  </p:notesTextViewPr>
  <p:sorterViewPr>
    <p:cViewPr>
      <p:scale>
        <a:sx n="100" d="100"/>
        <a:sy n="100" d="100"/>
      </p:scale>
      <p:origin x="0" y="-77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4E8211E-9770-41DF-83D0-810E1A0906F6}" type="datetimeFigureOut">
              <a:rPr lang="en-ZA" smtClean="0"/>
              <a:t>2020/11/24</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053F830-621F-4F4D-8AF9-BF78DF8A6D91}" type="slidenum">
              <a:rPr lang="en-ZA" smtClean="0"/>
              <a:t>‹#›</a:t>
            </a:fld>
            <a:endParaRPr lang="en-ZA"/>
          </a:p>
        </p:txBody>
      </p:sp>
    </p:spTree>
    <p:extLst>
      <p:ext uri="{BB962C8B-B14F-4D97-AF65-F5344CB8AC3E}">
        <p14:creationId xmlns:p14="http://schemas.microsoft.com/office/powerpoint/2010/main" val="1127352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DE104E0-309D-4AB1-9F3E-18D8F3E37B29}" type="datetimeFigureOut">
              <a:rPr lang="en-ZA" smtClean="0"/>
              <a:t>2020/11/24</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8B4E2DD-FB8F-4157-940A-E3B8B514D0DC}" type="slidenum">
              <a:rPr lang="en-ZA" smtClean="0"/>
              <a:t>‹#›</a:t>
            </a:fld>
            <a:endParaRPr lang="en-ZA"/>
          </a:p>
        </p:txBody>
      </p:sp>
    </p:spTree>
    <p:extLst>
      <p:ext uri="{BB962C8B-B14F-4D97-AF65-F5344CB8AC3E}">
        <p14:creationId xmlns:p14="http://schemas.microsoft.com/office/powerpoint/2010/main" val="2000951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itchFamily="34" charset="-128"/>
              </a:defRPr>
            </a:lvl1pPr>
            <a:lvl2pPr marL="757040" indent="-291169">
              <a:defRPr>
                <a:solidFill>
                  <a:schemeClr val="tx1"/>
                </a:solidFill>
                <a:latin typeface="Arial" panose="020B0604020202020204" pitchFamily="34" charset="0"/>
                <a:ea typeface="ＭＳ Ｐゴシック" pitchFamily="34" charset="-128"/>
              </a:defRPr>
            </a:lvl2pPr>
            <a:lvl3pPr marL="1164677" indent="-232936">
              <a:defRPr>
                <a:solidFill>
                  <a:schemeClr val="tx1"/>
                </a:solidFill>
                <a:latin typeface="Arial" panose="020B0604020202020204" pitchFamily="34" charset="0"/>
                <a:ea typeface="ＭＳ Ｐゴシック" pitchFamily="34" charset="-128"/>
              </a:defRPr>
            </a:lvl3pPr>
            <a:lvl4pPr marL="1630548" indent="-232936">
              <a:defRPr>
                <a:solidFill>
                  <a:schemeClr val="tx1"/>
                </a:solidFill>
                <a:latin typeface="Arial" panose="020B0604020202020204" pitchFamily="34" charset="0"/>
                <a:ea typeface="ＭＳ Ｐゴシック" pitchFamily="34" charset="-128"/>
              </a:defRPr>
            </a:lvl4pPr>
            <a:lvl5pPr marL="2096418" indent="-232936">
              <a:defRPr>
                <a:solidFill>
                  <a:schemeClr val="tx1"/>
                </a:solidFill>
                <a:latin typeface="Arial" panose="020B0604020202020204" pitchFamily="34" charset="0"/>
                <a:ea typeface="ＭＳ Ｐゴシック" pitchFamily="34" charset="-128"/>
              </a:defRPr>
            </a:lvl5pPr>
            <a:lvl6pPr marL="2562289" indent="-232936" defTabSz="46587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6pPr>
            <a:lvl7pPr marL="3028159" indent="-232936" defTabSz="46587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7pPr>
            <a:lvl8pPr marL="3494031" indent="-232936" defTabSz="46587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8pPr>
            <a:lvl9pPr marL="3959901" indent="-232936" defTabSz="46587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9pPr>
          </a:lstStyle>
          <a:p>
            <a:fld id="{CB23A657-0FE4-40FD-8861-3AF8735E6FF9}" type="slidenum">
              <a:rPr lang="en-ZA" altLang="en-US" smtClean="0"/>
              <a:pPr/>
              <a:t>1</a:t>
            </a:fld>
            <a:endParaRPr lang="en-ZA" altLang="en-US" dirty="0"/>
          </a:p>
        </p:txBody>
      </p:sp>
    </p:spTree>
    <p:extLst>
      <p:ext uri="{BB962C8B-B14F-4D97-AF65-F5344CB8AC3E}">
        <p14:creationId xmlns:p14="http://schemas.microsoft.com/office/powerpoint/2010/main" val="14374241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4128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336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8936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8871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263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1228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0944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5482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039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BCBA45D6-8DAC-440D-BA96-F35058A2A5A0}" type="datetime1">
              <a:rPr lang="en-ZA" smtClean="0"/>
              <a:t>2020/11/24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2920328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B647824-3C18-437A-8A82-00366615DC8D}" type="datetime1">
              <a:rPr lang="en-ZA" smtClean="0"/>
              <a:t>2020/11/24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2616889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782312B7-A6DF-4950-9E46-E8277CC45CAF}" type="datetime1">
              <a:rPr lang="en-ZA" smtClean="0"/>
              <a:t>2020/11/24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2412817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514350" indent="-514350">
              <a:buFont typeface="+mj-lt"/>
              <a:buAutoNum type="arabicPeriod"/>
              <a:defRPr sz="2000">
                <a:latin typeface="Arial" panose="020B0604020202020204" pitchFamily="34" charset="0"/>
                <a:cs typeface="Arial" panose="020B0604020202020204" pitchFamily="34" charset="0"/>
              </a:defRPr>
            </a:lvl1pPr>
            <a:lvl2pPr marL="914400" indent="-457200">
              <a:buFont typeface="+mj-lt"/>
              <a:buAutoNum type="arabicPeriod"/>
              <a:defRPr sz="2000">
                <a:latin typeface="Arial" panose="020B0604020202020204" pitchFamily="34" charset="0"/>
                <a:cs typeface="Arial" panose="020B0604020202020204" pitchFamily="34" charset="0"/>
              </a:defRPr>
            </a:lvl2pPr>
            <a:lvl3pPr marL="1371600" indent="-457200">
              <a:buFont typeface="+mj-lt"/>
              <a:buAutoNum type="arabicPeriod"/>
              <a:defRPr sz="2000">
                <a:latin typeface="Arial" panose="020B0604020202020204" pitchFamily="34" charset="0"/>
                <a:cs typeface="Arial" panose="020B0604020202020204" pitchFamily="34" charset="0"/>
              </a:defRPr>
            </a:lvl3pPr>
            <a:lvl4pPr marL="1714500" indent="-342900">
              <a:buFont typeface="+mj-lt"/>
              <a:buAutoNum type="arabicPeriod"/>
              <a:defRPr sz="2000">
                <a:latin typeface="Arial" panose="020B0604020202020204" pitchFamily="34" charset="0"/>
                <a:cs typeface="Arial" panose="020B0604020202020204" pitchFamily="34" charset="0"/>
              </a:defRPr>
            </a:lvl4pPr>
            <a:lvl5pPr marL="2171700" indent="-342900">
              <a:buFont typeface="+mj-lt"/>
              <a:buAutoNum type="arabicPeriod"/>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2AEFF4E0-09CF-465B-A129-0A4208E40038}" type="slidenum">
              <a:rPr lang="en-ZA" smtClean="0"/>
              <a:t>‹#›</a:t>
            </a:fld>
            <a:endParaRPr lang="en-ZA"/>
          </a:p>
        </p:txBody>
      </p:sp>
      <p:sp>
        <p:nvSpPr>
          <p:cNvPr id="9" name="Text Placeholder 8"/>
          <p:cNvSpPr>
            <a:spLocks noGrp="1"/>
          </p:cNvSpPr>
          <p:nvPr>
            <p:ph type="body" sz="quarter" idx="13" hasCustomPrompt="1"/>
          </p:nvPr>
        </p:nvSpPr>
        <p:spPr>
          <a:xfrm>
            <a:off x="838200" y="330200"/>
            <a:ext cx="10642600" cy="787400"/>
          </a:xfrm>
        </p:spPr>
        <p:txBody>
          <a:bodyPr anchor="ctr">
            <a:noAutofit/>
          </a:bodyPr>
          <a:lstStyle>
            <a:lvl1pPr marL="0" indent="0" algn="ctr">
              <a:buNone/>
              <a:defRPr sz="2400" b="1">
                <a:solidFill>
                  <a:srgbClr val="F9671C"/>
                </a:solidFill>
                <a:latin typeface="Arial" panose="020B0604020202020204" pitchFamily="34" charset="0"/>
                <a:cs typeface="Arial" panose="020B0604020202020204" pitchFamily="34" charset="0"/>
              </a:defRPr>
            </a:lvl1pPr>
            <a:lvl2pPr marL="457200" indent="0">
              <a:buNone/>
              <a:defRPr sz="2400" b="1">
                <a:solidFill>
                  <a:srgbClr val="EF4718"/>
                </a:solidFill>
                <a:latin typeface="Arial" panose="020B0604020202020204" pitchFamily="34" charset="0"/>
                <a:cs typeface="Arial" panose="020B0604020202020204" pitchFamily="34" charset="0"/>
              </a:defRPr>
            </a:lvl2pPr>
            <a:lvl3pPr marL="914400" indent="0">
              <a:buNone/>
              <a:defRPr sz="2400" b="1">
                <a:solidFill>
                  <a:srgbClr val="EF4718"/>
                </a:solidFill>
                <a:latin typeface="Arial" panose="020B0604020202020204" pitchFamily="34" charset="0"/>
                <a:cs typeface="Arial" panose="020B0604020202020204" pitchFamily="34" charset="0"/>
              </a:defRPr>
            </a:lvl3pPr>
            <a:lvl4pPr marL="1371600" indent="0">
              <a:buNone/>
              <a:defRPr sz="2400" b="1">
                <a:solidFill>
                  <a:srgbClr val="EF4718"/>
                </a:solidFill>
                <a:latin typeface="Arial" panose="020B0604020202020204" pitchFamily="34" charset="0"/>
                <a:cs typeface="Arial" panose="020B0604020202020204" pitchFamily="34" charset="0"/>
              </a:defRPr>
            </a:lvl4pPr>
            <a:lvl5pPr marL="1828800" indent="0">
              <a:buNone/>
              <a:defRPr sz="2400" b="1">
                <a:solidFill>
                  <a:srgbClr val="EF4718"/>
                </a:solidFill>
                <a:latin typeface="Arial" panose="020B0604020202020204" pitchFamily="34" charset="0"/>
                <a:cs typeface="Arial" panose="020B0604020202020204" pitchFamily="34" charset="0"/>
              </a:defRPr>
            </a:lvl5pPr>
          </a:lstStyle>
          <a:p>
            <a:pPr lvl="0"/>
            <a:r>
              <a:rPr lang="en-US" dirty="0"/>
              <a:t>Click to enter Heading</a:t>
            </a:r>
          </a:p>
        </p:txBody>
      </p:sp>
    </p:spTree>
    <p:extLst>
      <p:ext uri="{BB962C8B-B14F-4D97-AF65-F5344CB8AC3E}">
        <p14:creationId xmlns:p14="http://schemas.microsoft.com/office/powerpoint/2010/main" val="602112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093" y="836712"/>
            <a:ext cx="5802875" cy="2088232"/>
          </a:xfrm>
        </p:spPr>
        <p:txBody>
          <a:bodyPr anchor="ctr"/>
          <a:lstStyle>
            <a:lvl1pPr algn="ctr">
              <a:defRPr sz="1800" b="1">
                <a:solidFill>
                  <a:srgbClr val="F9671C"/>
                </a:solidFill>
                <a:latin typeface="Arial" panose="020B0604020202020204" pitchFamily="34" charset="0"/>
                <a:cs typeface="Arial" panose="020B0604020202020204" pitchFamily="34" charset="0"/>
              </a:defRPr>
            </a:lvl1pPr>
          </a:lstStyle>
          <a:p>
            <a:r>
              <a:rPr lang="en-US" dirty="0"/>
              <a:t>CLICK TO ENTER PRESENTATION TITLE</a:t>
            </a:r>
          </a:p>
        </p:txBody>
      </p:sp>
      <p:sp>
        <p:nvSpPr>
          <p:cNvPr id="3" name="Subtitle 2"/>
          <p:cNvSpPr>
            <a:spLocks noGrp="1"/>
          </p:cNvSpPr>
          <p:nvPr>
            <p:ph type="subTitle" idx="1" hasCustomPrompt="1"/>
          </p:nvPr>
        </p:nvSpPr>
        <p:spPr>
          <a:xfrm>
            <a:off x="-17099" y="3068960"/>
            <a:ext cx="5825067" cy="1368152"/>
          </a:xfrm>
        </p:spPr>
        <p:txBody>
          <a:bodyPr anchor="ctr"/>
          <a:lstStyle>
            <a:lvl1pPr marL="0" indent="0" algn="ctr">
              <a:buNone/>
              <a:defRPr sz="1500" b="1">
                <a:solidFill>
                  <a:srgbClr val="F9671C"/>
                </a:solidFill>
                <a:latin typeface="Arial" panose="020B0604020202020204" pitchFamily="34" charset="0"/>
                <a:cs typeface="Arial" panose="020B0604020202020204" pitchFamily="34" charset="0"/>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Click To Enter Meeting and Presenter</a:t>
            </a:r>
          </a:p>
        </p:txBody>
      </p:sp>
      <p:sp>
        <p:nvSpPr>
          <p:cNvPr id="4" name="Date Placeholder 3"/>
          <p:cNvSpPr>
            <a:spLocks noGrp="1"/>
          </p:cNvSpPr>
          <p:nvPr>
            <p:ph type="dt" sz="half" idx="10"/>
          </p:nvPr>
        </p:nvSpPr>
        <p:spPr>
          <a:xfrm>
            <a:off x="459119" y="6205539"/>
            <a:ext cx="2743200" cy="365125"/>
          </a:xfrm>
        </p:spPr>
        <p:txBody>
          <a:bodyPr/>
          <a:lstStyle>
            <a:lvl1pPr>
              <a:defRPr/>
            </a:lvl1pPr>
          </a:lstStyle>
          <a:p>
            <a:pPr>
              <a:defRPr/>
            </a:pPr>
            <a:fld id="{90EB045D-CC78-4883-9145-466272C7FEAE}" type="datetime1">
              <a:rPr lang="en-ZA" altLang="en-US" smtClean="0"/>
              <a:t>2020/11/24</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900"/>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99285" y="4747395"/>
            <a:ext cx="3462867" cy="444500"/>
          </a:xfrm>
          <a:prstGeom prst="rect">
            <a:avLst/>
          </a:prstGeom>
        </p:spPr>
        <p:txBody>
          <a:bodyPr vert="horz" lIns="68580" tIns="34290" rIns="68580" bIns="3429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ZA" sz="1050"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7099" y="4581128"/>
            <a:ext cx="3462867" cy="444500"/>
          </a:xfrm>
          <a:prstGeom prst="rect">
            <a:avLst/>
          </a:prstGeom>
        </p:spPr>
        <p:txBody>
          <a:bodyPr vert="horz" lIns="68580" tIns="34290" rIns="68580" bIns="3429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ZA" sz="105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9196" y="4717119"/>
            <a:ext cx="4550635" cy="448816"/>
          </a:xfrm>
        </p:spPr>
        <p:txBody>
          <a:bodyPr anchor="ctr"/>
          <a:lstStyle>
            <a:lvl1pPr marL="0" indent="0" algn="ctr">
              <a:buNone/>
              <a:defRPr sz="1050" b="1">
                <a:solidFill>
                  <a:srgbClr val="005D28"/>
                </a:solidFill>
                <a:latin typeface="Arial" panose="020B0604020202020204" pitchFamily="34" charset="0"/>
                <a:cs typeface="Arial" panose="020B0604020202020204" pitchFamily="34" charset="0"/>
              </a:defRPr>
            </a:lvl1pPr>
            <a:lvl2pPr marL="257175" indent="0">
              <a:buNone/>
              <a:defRPr/>
            </a:lvl2pPr>
            <a:lvl3pPr marL="514350" indent="0">
              <a:buNone/>
              <a:defRPr/>
            </a:lvl3pPr>
            <a:lvl4pPr marL="771525" indent="0">
              <a:buNone/>
              <a:defRPr/>
            </a:lvl4pPr>
            <a:lvl5pPr marL="1028700" indent="0">
              <a:buNone/>
              <a:defRPr/>
            </a:lvl5pPr>
          </a:lstStyle>
          <a:p>
            <a:pPr lvl="0"/>
            <a:r>
              <a:rPr lang="en-US" dirty="0"/>
              <a:t>Click to enter Date</a:t>
            </a:r>
            <a:endParaRPr lang="en-ZA" dirty="0"/>
          </a:p>
        </p:txBody>
      </p:sp>
    </p:spTree>
    <p:extLst>
      <p:ext uri="{BB962C8B-B14F-4D97-AF65-F5344CB8AC3E}">
        <p14:creationId xmlns:p14="http://schemas.microsoft.com/office/powerpoint/2010/main" val="3449241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11/24/2020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17" name="TextBox 16"/>
          <p:cNvSpPr txBox="1"/>
          <p:nvPr userDrawn="1"/>
        </p:nvSpPr>
        <p:spPr>
          <a:xfrm>
            <a:off x="625624" y="3150840"/>
            <a:ext cx="5086333" cy="523220"/>
          </a:xfrm>
          <a:prstGeom prst="rect">
            <a:avLst/>
          </a:prstGeom>
          <a:noFill/>
        </p:spPr>
        <p:txBody>
          <a:bodyPr wrap="square" rtlCol="0" anchor="ctr">
            <a:spAutoFit/>
          </a:bodyPr>
          <a:lstStyle/>
          <a:p>
            <a:pPr algn="ctr"/>
            <a:r>
              <a:rPr lang="en-ZA" sz="2800" b="1" dirty="0">
                <a:solidFill>
                  <a:srgbClr val="F967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161351558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E79ADE0-49DC-4A28-BF49-0BF9DC57B2D4}" type="datetime1">
              <a:rPr lang="en-ZA" smtClean="0"/>
              <a:t>2020/11/24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8567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16EDD9-D03B-4E0E-ABD5-FB6A87CEB21E}" type="datetime1">
              <a:rPr lang="en-ZA" smtClean="0"/>
              <a:t>2020/11/24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1934341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3A820FD2-40B9-437A-84D6-B51013DB7CEC}" type="datetime1">
              <a:rPr lang="en-ZA" smtClean="0"/>
              <a:t>2020/11/24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4232731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76612950-9FDF-4929-88F8-4F0C1FE64A5C}" type="datetime1">
              <a:rPr lang="en-ZA" smtClean="0"/>
              <a:t>2020/11/24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1309176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16AAC371-C6CB-4F5F-AB07-E69E2EBDA0D7}" type="datetime1">
              <a:rPr lang="en-ZA" smtClean="0"/>
              <a:t>2020/11/24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758798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2AEA66-94E9-42CB-97CA-97721DFDB0E2}" type="datetime1">
              <a:rPr lang="en-ZA" smtClean="0"/>
              <a:t>2020/11/24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4113993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A1B9D4-21CE-4D3D-A416-DC560DBC0E0A}" type="datetime1">
              <a:rPr lang="en-ZA" smtClean="0"/>
              <a:t>2020/11/24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255887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C08985-4D03-44E8-A084-91A322F83404}" type="datetime1">
              <a:rPr lang="en-ZA" smtClean="0"/>
              <a:t>2020/11/24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6B1AF27-859B-4FF8-B771-80D758C40D2B}" type="slidenum">
              <a:rPr lang="en-ZA" smtClean="0"/>
              <a:t>‹#›</a:t>
            </a:fld>
            <a:endParaRPr lang="en-ZA"/>
          </a:p>
        </p:txBody>
      </p:sp>
    </p:spTree>
    <p:extLst>
      <p:ext uri="{BB962C8B-B14F-4D97-AF65-F5344CB8AC3E}">
        <p14:creationId xmlns:p14="http://schemas.microsoft.com/office/powerpoint/2010/main" val="220358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BF36D-4BBF-4820-A055-62E602DF9473}" type="datetime1">
              <a:rPr lang="en-ZA" smtClean="0"/>
              <a:t>2020/11/24</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1AF27-859B-4FF8-B771-80D758C40D2B}" type="slidenum">
              <a:rPr lang="en-ZA" smtClean="0"/>
              <a:t>‹#›</a:t>
            </a:fld>
            <a:endParaRPr lang="en-ZA"/>
          </a:p>
        </p:txBody>
      </p:sp>
    </p:spTree>
    <p:extLst>
      <p:ext uri="{BB962C8B-B14F-4D97-AF65-F5344CB8AC3E}">
        <p14:creationId xmlns:p14="http://schemas.microsoft.com/office/powerpoint/2010/main" val="578633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5" r:id="rId12"/>
    <p:sldLayoutId id="2147483666" r:id="rId13"/>
    <p:sldLayoutId id="2147483667"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093" y="836712"/>
            <a:ext cx="5802875" cy="2632202"/>
          </a:xfrm>
        </p:spPr>
        <p:txBody>
          <a:bodyPr>
            <a:normAutofit fontScale="90000"/>
          </a:bodyPr>
          <a:lstStyle/>
          <a:p>
            <a:r>
              <a:rPr lang="en-US" sz="2000" dirty="0"/>
              <a:t/>
            </a:r>
            <a:br>
              <a:rPr lang="en-US" sz="2000" dirty="0"/>
            </a:br>
            <a:r>
              <a:rPr lang="en-US" sz="2000" dirty="0" smtClean="0"/>
              <a:t>1. STATE OF THE CITY OF MATLOSANA L.M</a:t>
            </a:r>
            <a:br>
              <a:rPr lang="en-US" sz="2000" dirty="0" smtClean="0"/>
            </a:br>
            <a:r>
              <a:rPr lang="en-US" sz="2000" dirty="0" smtClean="0"/>
              <a:t>2. STATE OF NGAKA MODIRI MOLEMA D.M  </a:t>
            </a:r>
            <a:br>
              <a:rPr lang="en-US" sz="2000" dirty="0" smtClean="0"/>
            </a:br>
            <a:r>
              <a:rPr lang="en-US" sz="2000" dirty="0" smtClean="0"/>
              <a:t/>
            </a:r>
            <a:br>
              <a:rPr lang="en-US" sz="2000" dirty="0" smtClean="0"/>
            </a:br>
            <a:r>
              <a:rPr lang="en-US" sz="2000" dirty="0"/>
              <a:t/>
            </a:r>
            <a:br>
              <a:rPr lang="en-US" sz="2000" dirty="0"/>
            </a:br>
            <a:r>
              <a:rPr lang="en-US" sz="2000" dirty="0" smtClean="0"/>
              <a:t>PRESENTATION </a:t>
            </a:r>
            <a:r>
              <a:rPr lang="en-US" sz="2000" dirty="0"/>
              <a:t>FOR PORTFOLIO COMMITTEE</a:t>
            </a:r>
            <a:br>
              <a:rPr lang="en-US" sz="2000" dirty="0"/>
            </a:br>
            <a:r>
              <a:rPr lang="en-US" dirty="0"/>
              <a:t/>
            </a:r>
            <a:br>
              <a:rPr lang="en-US" dirty="0"/>
            </a:br>
            <a:r>
              <a:rPr lang="en-US" dirty="0"/>
              <a:t/>
            </a:r>
            <a:br>
              <a:rPr lang="en-US" dirty="0"/>
            </a:br>
            <a:endParaRPr lang="en-ZA" dirty="0"/>
          </a:p>
        </p:txBody>
      </p:sp>
      <p:sp>
        <p:nvSpPr>
          <p:cNvPr id="2" name="Slide Number Placeholder 1"/>
          <p:cNvSpPr>
            <a:spLocks noGrp="1"/>
          </p:cNvSpPr>
          <p:nvPr>
            <p:ph type="sldNum" sz="quarter" idx="12"/>
          </p:nvPr>
        </p:nvSpPr>
        <p:spPr/>
        <p:txBody>
          <a:bodyPr/>
          <a:lstStyle/>
          <a:p>
            <a:pPr>
              <a:defRPr/>
            </a:pPr>
            <a:fld id="{0771AC7C-942F-450F-AE9F-48ABDBD49A1A}" type="slidenum">
              <a:rPr lang="en-US" altLang="en-US" smtClean="0"/>
              <a:pPr>
                <a:defRPr/>
              </a:pPr>
              <a:t>1</a:t>
            </a:fld>
            <a:endParaRPr lang="en-US" altLang="en-US" dirty="0"/>
          </a:p>
        </p:txBody>
      </p:sp>
      <p:sp>
        <p:nvSpPr>
          <p:cNvPr id="5" name="Rectangle 4"/>
          <p:cNvSpPr/>
          <p:nvPr/>
        </p:nvSpPr>
        <p:spPr>
          <a:xfrm>
            <a:off x="1362892" y="3685792"/>
            <a:ext cx="6096000" cy="1015663"/>
          </a:xfrm>
          <a:prstGeom prst="rect">
            <a:avLst/>
          </a:prstGeom>
        </p:spPr>
        <p:txBody>
          <a:bodyPr>
            <a:spAutoFit/>
          </a:bodyPr>
          <a:lstStyle/>
          <a:p>
            <a:pPr algn="ctr"/>
            <a:r>
              <a:rPr lang="en-US" altLang="en-US" sz="2000" b="1" dirty="0">
                <a:solidFill>
                  <a:srgbClr val="00B050"/>
                </a:solidFill>
                <a:latin typeface="Arial" panose="020B0604020202020204" pitchFamily="34" charset="0"/>
                <a:cs typeface="Arial" panose="020B0604020202020204" pitchFamily="34" charset="0"/>
              </a:rPr>
              <a:t>Presenter:  </a:t>
            </a:r>
            <a:r>
              <a:rPr lang="en-US" altLang="en-US" sz="2000" b="1" dirty="0" smtClean="0">
                <a:solidFill>
                  <a:srgbClr val="00B050"/>
                </a:solidFill>
                <a:latin typeface="Arial" panose="020B0604020202020204" pitchFamily="34" charset="0"/>
                <a:cs typeface="Arial" panose="020B0604020202020204" pitchFamily="34" charset="0"/>
              </a:rPr>
              <a:t>Mr Loyiso Ncoko</a:t>
            </a:r>
            <a:endParaRPr lang="en-US" altLang="en-US" sz="2000" b="1" dirty="0">
              <a:solidFill>
                <a:srgbClr val="00B050"/>
              </a:solidFill>
              <a:latin typeface="Arial" panose="020B0604020202020204" pitchFamily="34" charset="0"/>
              <a:cs typeface="Arial" panose="020B0604020202020204" pitchFamily="34" charset="0"/>
            </a:endParaRPr>
          </a:p>
          <a:p>
            <a:pPr algn="ctr"/>
            <a:r>
              <a:rPr lang="en-US" altLang="en-US" sz="2000" b="1" dirty="0">
                <a:solidFill>
                  <a:srgbClr val="00B050"/>
                </a:solidFill>
                <a:latin typeface="Arial" panose="020B0604020202020204" pitchFamily="34" charset="0"/>
                <a:cs typeface="Arial" panose="020B0604020202020204" pitchFamily="34" charset="0"/>
              </a:rPr>
              <a:t>Date: </a:t>
            </a:r>
            <a:r>
              <a:rPr lang="en-US" altLang="en-US" sz="2000" b="1" dirty="0" smtClean="0">
                <a:solidFill>
                  <a:srgbClr val="00B050"/>
                </a:solidFill>
                <a:latin typeface="Arial" panose="020B0604020202020204" pitchFamily="34" charset="0"/>
                <a:cs typeface="Arial" panose="020B0604020202020204" pitchFamily="34" charset="0"/>
              </a:rPr>
              <a:t>25 </a:t>
            </a:r>
            <a:r>
              <a:rPr lang="en-US" altLang="en-US" sz="2000" b="1" dirty="0">
                <a:solidFill>
                  <a:srgbClr val="00B050"/>
                </a:solidFill>
                <a:latin typeface="Arial" panose="020B0604020202020204" pitchFamily="34" charset="0"/>
                <a:cs typeface="Arial" panose="020B0604020202020204" pitchFamily="34" charset="0"/>
              </a:rPr>
              <a:t>November 2020</a:t>
            </a:r>
          </a:p>
          <a:p>
            <a:pPr algn="ctr"/>
            <a:r>
              <a:rPr lang="en-US" altLang="en-US" sz="2000" b="1" dirty="0">
                <a:solidFill>
                  <a:srgbClr val="00B050"/>
                </a:solidFill>
                <a:latin typeface="Arial" panose="020B0604020202020204" pitchFamily="34" charset="0"/>
                <a:cs typeface="Arial" panose="020B0604020202020204" pitchFamily="34" charset="0"/>
              </a:rPr>
              <a:t>Virtual Meeting</a:t>
            </a:r>
          </a:p>
        </p:txBody>
      </p:sp>
    </p:spTree>
    <p:extLst>
      <p:ext uri="{BB962C8B-B14F-4D97-AF65-F5344CB8AC3E}">
        <p14:creationId xmlns:p14="http://schemas.microsoft.com/office/powerpoint/2010/main" val="39736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7715" y="542357"/>
            <a:ext cx="11582400" cy="6097139"/>
          </a:xfrm>
        </p:spPr>
        <p:txBody>
          <a:bodyPr>
            <a:noAutofit/>
          </a:bodyPr>
          <a:lstStyle/>
          <a:p>
            <a:pPr marL="285750" indent="-285750" algn="just">
              <a:lnSpc>
                <a:spcPct val="100000"/>
              </a:lnSpc>
              <a:spcBef>
                <a:spcPts val="0"/>
              </a:spcBef>
              <a:spcAft>
                <a:spcPts val="1200"/>
              </a:spcAft>
              <a:buFont typeface="Arial" panose="020B0604020202020204" pitchFamily="34" charset="0"/>
              <a:buChar char="•"/>
            </a:pPr>
            <a:r>
              <a:rPr lang="en-ZA" sz="2800" dirty="0"/>
              <a:t>All positions of senior Managers including Municipal Manager are filled. </a:t>
            </a:r>
            <a:endParaRPr lang="en-ZA" sz="2800" dirty="0" smtClean="0"/>
          </a:p>
          <a:p>
            <a:pPr marL="285750" indent="-285750" algn="just">
              <a:lnSpc>
                <a:spcPct val="100000"/>
              </a:lnSpc>
              <a:spcBef>
                <a:spcPts val="0"/>
              </a:spcBef>
              <a:spcAft>
                <a:spcPts val="1200"/>
              </a:spcAft>
              <a:buFont typeface="Arial" panose="020B0604020202020204" pitchFamily="34" charset="0"/>
              <a:buChar char="•"/>
            </a:pPr>
            <a:r>
              <a:rPr lang="en-ZA" sz="2800" dirty="0" smtClean="0"/>
              <a:t>The </a:t>
            </a:r>
            <a:r>
              <a:rPr lang="en-ZA" sz="2800" dirty="0"/>
              <a:t>expenditure on personnel budget is accounts for over 47% of total expenditure which is not sustainable considering that the municipality is grant funded at 98% total revenue. </a:t>
            </a:r>
          </a:p>
          <a:p>
            <a:pPr marL="285750" indent="-285750" algn="just">
              <a:lnSpc>
                <a:spcPct val="100000"/>
              </a:lnSpc>
              <a:spcBef>
                <a:spcPts val="0"/>
              </a:spcBef>
              <a:spcAft>
                <a:spcPts val="1200"/>
              </a:spcAft>
              <a:buFont typeface="Arial" panose="020B0604020202020204" pitchFamily="34" charset="0"/>
              <a:buChar char="•"/>
            </a:pPr>
            <a:r>
              <a:rPr lang="en-ZA" sz="2800" dirty="0"/>
              <a:t>There is an organizational process to address the issue of high personnel budget. </a:t>
            </a:r>
          </a:p>
          <a:p>
            <a:pPr marL="285750" indent="-285750" algn="just">
              <a:lnSpc>
                <a:spcPct val="100000"/>
              </a:lnSpc>
              <a:spcBef>
                <a:spcPts val="0"/>
              </a:spcBef>
              <a:spcAft>
                <a:spcPts val="1200"/>
              </a:spcAft>
              <a:buFont typeface="Arial" panose="020B0604020202020204" pitchFamily="34" charset="0"/>
              <a:buChar char="•"/>
            </a:pPr>
            <a:r>
              <a:rPr lang="en-ZA" sz="2800" dirty="0"/>
              <a:t>There was an investigation by the Public Protector of South Africa against the municipality regarding employees 600 employees that were appointed outside the organisational structure. </a:t>
            </a:r>
          </a:p>
          <a:p>
            <a:pPr marL="285750" indent="-285750" algn="just">
              <a:lnSpc>
                <a:spcPct val="100000"/>
              </a:lnSpc>
              <a:spcBef>
                <a:spcPts val="0"/>
              </a:spcBef>
              <a:spcAft>
                <a:spcPts val="1200"/>
              </a:spcAft>
              <a:buFont typeface="Arial" panose="020B0604020202020204" pitchFamily="34" charset="0"/>
              <a:buChar char="•"/>
            </a:pPr>
            <a:r>
              <a:rPr lang="en-ZA" sz="2800" dirty="0"/>
              <a:t>MPAC is partially functional and performing its minimum responsibilities. </a:t>
            </a:r>
          </a:p>
          <a:p>
            <a:pPr marL="457200" indent="-457200">
              <a:buFont typeface="Arial" panose="020B0604020202020204" pitchFamily="34" charset="0"/>
              <a:buChar char="•"/>
            </a:pPr>
            <a:endParaRPr lang="en-ZA" sz="2800" dirty="0" smtClean="0"/>
          </a:p>
          <a:p>
            <a:pPr marL="457200" indent="-457200">
              <a:buFont typeface="Arial" panose="020B0604020202020204" pitchFamily="34" charset="0"/>
              <a:buChar char="•"/>
            </a:pPr>
            <a:endParaRPr lang="en-ZA" sz="2800" dirty="0"/>
          </a:p>
        </p:txBody>
      </p:sp>
      <p:sp>
        <p:nvSpPr>
          <p:cNvPr id="4" name="Text Placeholder 3"/>
          <p:cNvSpPr>
            <a:spLocks noGrp="1"/>
          </p:cNvSpPr>
          <p:nvPr>
            <p:ph type="body" sz="quarter" idx="13"/>
          </p:nvPr>
        </p:nvSpPr>
        <p:spPr>
          <a:xfrm>
            <a:off x="822035" y="1"/>
            <a:ext cx="9845964" cy="460378"/>
          </a:xfrm>
          <a:ln>
            <a:solidFill>
              <a:schemeClr val="accent2"/>
            </a:solidFill>
          </a:ln>
        </p:spPr>
        <p:txBody>
          <a:bodyPr/>
          <a:lstStyle/>
          <a:p>
            <a:r>
              <a:rPr lang="en-ZA" sz="2800" dirty="0">
                <a:solidFill>
                  <a:schemeClr val="accent2"/>
                </a:solidFill>
              </a:rPr>
              <a:t>GOVERNANCE AND ADMINISTRATION</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7770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6401" y="842838"/>
            <a:ext cx="10947400" cy="5796658"/>
          </a:xfrm>
        </p:spPr>
        <p:txBody>
          <a:bodyPr>
            <a:normAutofit/>
          </a:bodyPr>
          <a:lstStyle/>
          <a:p>
            <a:pPr marL="342900" indent="-342900">
              <a:buFont typeface="Arial" panose="020B0604020202020204" pitchFamily="34" charset="0"/>
              <a:buChar char="•"/>
            </a:pPr>
            <a:r>
              <a:rPr lang="en-ZA" sz="2800" dirty="0"/>
              <a:t>The approved budget for 2019/20 is unfunded. As a result of lack of capacity in the Budget and Treasury Office, there is non- compliance with Municipal Budgeting and Reporting Regulations (MBRR), coupled with overriding of the </a:t>
            </a:r>
            <a:r>
              <a:rPr lang="en-ZA" sz="2800" dirty="0" smtClean="0"/>
              <a:t>budget.</a:t>
            </a:r>
          </a:p>
          <a:p>
            <a:pPr marL="285750" indent="-285750" algn="just">
              <a:lnSpc>
                <a:spcPct val="100000"/>
              </a:lnSpc>
              <a:spcBef>
                <a:spcPts val="0"/>
              </a:spcBef>
              <a:spcAft>
                <a:spcPts val="1200"/>
              </a:spcAft>
              <a:buFont typeface="Arial" panose="020B0604020202020204" pitchFamily="34" charset="0"/>
              <a:buChar char="•"/>
            </a:pPr>
            <a:r>
              <a:rPr lang="en-ZA" sz="2800" dirty="0"/>
              <a:t>In relation to internal controls, there is no </a:t>
            </a:r>
            <a:r>
              <a:rPr lang="en-ZA" sz="2800" dirty="0" err="1"/>
              <a:t>virement</a:t>
            </a:r>
            <a:r>
              <a:rPr lang="en-ZA" sz="2800" dirty="0"/>
              <a:t> policy, segregation of duties, lack of business processes. </a:t>
            </a:r>
          </a:p>
          <a:p>
            <a:pPr marL="285750" indent="-285750" algn="just">
              <a:lnSpc>
                <a:spcPct val="100000"/>
              </a:lnSpc>
              <a:spcBef>
                <a:spcPts val="0"/>
              </a:spcBef>
              <a:spcAft>
                <a:spcPts val="1200"/>
              </a:spcAft>
              <a:buFont typeface="Arial" panose="020B0604020202020204" pitchFamily="34" charset="0"/>
              <a:buChar char="•"/>
            </a:pPr>
            <a:r>
              <a:rPr lang="en-ZA" sz="2800" dirty="0"/>
              <a:t>The municipality developed standard operating procedures (SOP) to improve internal controls and is currently transacting in the </a:t>
            </a:r>
            <a:r>
              <a:rPr lang="en-ZA" sz="2800" dirty="0" err="1"/>
              <a:t>mSCOA</a:t>
            </a:r>
            <a:r>
              <a:rPr lang="en-ZA" sz="2800" dirty="0"/>
              <a:t> chart and is able to produce reports on the same system however: not all modules are active </a:t>
            </a:r>
            <a:r>
              <a:rPr lang="en-ZA" sz="2800" dirty="0" err="1"/>
              <a:t>e.g</a:t>
            </a:r>
            <a:r>
              <a:rPr lang="en-ZA" sz="2800" dirty="0"/>
              <a:t>, Contract Management</a:t>
            </a:r>
            <a:r>
              <a:rPr lang="en-ZA" dirty="0"/>
              <a:t>.</a:t>
            </a:r>
            <a:endParaRPr lang="en-ZA" dirty="0">
              <a:latin typeface="+mn-lt"/>
            </a:endParaRPr>
          </a:p>
          <a:p>
            <a:pPr marL="342900" indent="-342900">
              <a:buFont typeface="Arial" panose="020B0604020202020204" pitchFamily="34" charset="0"/>
              <a:buChar char="•"/>
            </a:pPr>
            <a:endParaRPr lang="en-ZA" dirty="0">
              <a:latin typeface="+mn-lt"/>
            </a:endParaRPr>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p:txBody>
      </p:sp>
      <p:sp>
        <p:nvSpPr>
          <p:cNvPr id="4" name="Text Placeholder 3"/>
          <p:cNvSpPr>
            <a:spLocks noGrp="1"/>
          </p:cNvSpPr>
          <p:nvPr>
            <p:ph type="body" sz="quarter" idx="13"/>
          </p:nvPr>
        </p:nvSpPr>
        <p:spPr>
          <a:xfrm>
            <a:off x="822036" y="213017"/>
            <a:ext cx="9845964" cy="542357"/>
          </a:xfrm>
          <a:ln>
            <a:solidFill>
              <a:schemeClr val="accent2"/>
            </a:solidFill>
          </a:ln>
        </p:spPr>
        <p:txBody>
          <a:bodyPr/>
          <a:lstStyle/>
          <a:p>
            <a:r>
              <a:rPr lang="en-ZA" sz="2800" dirty="0">
                <a:solidFill>
                  <a:schemeClr val="accent2"/>
                </a:solidFill>
              </a:rPr>
              <a:t>FINANCIAL MANAGEMENT</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3892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8343" y="842838"/>
            <a:ext cx="11350171" cy="5796658"/>
          </a:xfrm>
        </p:spPr>
        <p:txBody>
          <a:bodyPr>
            <a:normAutofit/>
          </a:bodyPr>
          <a:lstStyle/>
          <a:p>
            <a:pPr marL="0" indent="0">
              <a:buNone/>
            </a:pPr>
            <a:endParaRPr lang="en-ZA" dirty="0">
              <a:latin typeface="+mn-lt"/>
            </a:endParaRPr>
          </a:p>
          <a:p>
            <a:pPr marL="285750" indent="-285750">
              <a:lnSpc>
                <a:spcPct val="100000"/>
              </a:lnSpc>
              <a:spcBef>
                <a:spcPts val="0"/>
              </a:spcBef>
              <a:spcAft>
                <a:spcPts val="1200"/>
              </a:spcAft>
              <a:buFont typeface="Arial" panose="020B0604020202020204" pitchFamily="34" charset="0"/>
              <a:buChar char="•"/>
            </a:pPr>
            <a:r>
              <a:rPr lang="en-ZA" sz="1600" dirty="0" smtClean="0"/>
              <a:t>Lack of water across </a:t>
            </a:r>
            <a:r>
              <a:rPr lang="en-ZA" sz="1600" dirty="0"/>
              <a:t>the district due to draught and lack of Adequate Water infrastructure to address water shortages. </a:t>
            </a:r>
          </a:p>
          <a:p>
            <a:pPr marL="285750" indent="-285750">
              <a:lnSpc>
                <a:spcPct val="100000"/>
              </a:lnSpc>
              <a:spcBef>
                <a:spcPts val="0"/>
              </a:spcBef>
              <a:spcAft>
                <a:spcPts val="1200"/>
              </a:spcAft>
              <a:buFont typeface="Arial" panose="020B0604020202020204" pitchFamily="34" charset="0"/>
              <a:buChar char="•"/>
            </a:pPr>
            <a:r>
              <a:rPr lang="en-ZA" sz="1600" dirty="0"/>
              <a:t>The </a:t>
            </a:r>
            <a:r>
              <a:rPr lang="en-ZA" sz="1600" dirty="0" smtClean="0"/>
              <a:t>municipality </a:t>
            </a:r>
            <a:r>
              <a:rPr lang="en-ZA" sz="1600" dirty="0"/>
              <a:t>disputed Sedibeng Water Board debt over bulk supply and operations and maintenance resulting in understatement of contracted services expenditure in the Annual Financial Statement (AFS).</a:t>
            </a:r>
          </a:p>
          <a:p>
            <a:pPr marL="285750" indent="-285750">
              <a:lnSpc>
                <a:spcPct val="100000"/>
              </a:lnSpc>
              <a:spcBef>
                <a:spcPts val="0"/>
              </a:spcBef>
              <a:spcAft>
                <a:spcPts val="1200"/>
              </a:spcAft>
              <a:buFont typeface="Arial" panose="020B0604020202020204" pitchFamily="34" charset="0"/>
              <a:buChar char="•"/>
            </a:pPr>
            <a:r>
              <a:rPr lang="en-ZA" sz="1600" dirty="0"/>
              <a:t>Under budgeting of operations and maintenance of waste water treatment plant. </a:t>
            </a:r>
          </a:p>
          <a:p>
            <a:pPr marL="285750" indent="-285750">
              <a:lnSpc>
                <a:spcPct val="100000"/>
              </a:lnSpc>
              <a:spcBef>
                <a:spcPts val="0"/>
              </a:spcBef>
              <a:spcAft>
                <a:spcPts val="1200"/>
              </a:spcAft>
              <a:buFont typeface="Arial" panose="020B0604020202020204" pitchFamily="34" charset="0"/>
              <a:buChar char="•"/>
            </a:pPr>
            <a:r>
              <a:rPr lang="en-ZA" sz="1600" dirty="0"/>
              <a:t>There is lack of business processes to deal with lack of payments and cash management, including lack of operational procurement plan and sound cash flow projections due to lack of internal controls.</a:t>
            </a:r>
          </a:p>
          <a:p>
            <a:pPr marL="285750" indent="-285750">
              <a:lnSpc>
                <a:spcPct val="100000"/>
              </a:lnSpc>
              <a:spcBef>
                <a:spcPts val="0"/>
              </a:spcBef>
              <a:spcAft>
                <a:spcPts val="1200"/>
              </a:spcAft>
              <a:buFont typeface="Arial" panose="020B0604020202020204" pitchFamily="34" charset="0"/>
              <a:buChar char="•"/>
            </a:pPr>
            <a:r>
              <a:rPr lang="en-ZA" sz="1600" dirty="0"/>
              <a:t> Furthermore, there is an unfunded incomplete/abandoned project which adversely affects service delivery, particularly on provision of water and sanitation.</a:t>
            </a:r>
          </a:p>
          <a:p>
            <a:pPr marL="285750" indent="-285750" algn="just">
              <a:lnSpc>
                <a:spcPct val="100000"/>
              </a:lnSpc>
              <a:spcBef>
                <a:spcPts val="0"/>
              </a:spcBef>
              <a:spcAft>
                <a:spcPts val="1200"/>
              </a:spcAft>
              <a:buFont typeface="Arial" panose="020B0604020202020204" pitchFamily="34" charset="0"/>
              <a:buChar char="•"/>
            </a:pPr>
            <a:r>
              <a:rPr lang="en-ZA" sz="1600" dirty="0"/>
              <a:t>There is huge backlog of water and rural sanitation projects which are not costed due lack of technical capacity. </a:t>
            </a:r>
          </a:p>
          <a:p>
            <a:pPr marL="285750" indent="-285750" algn="just">
              <a:lnSpc>
                <a:spcPct val="100000"/>
              </a:lnSpc>
              <a:spcBef>
                <a:spcPts val="0"/>
              </a:spcBef>
              <a:spcAft>
                <a:spcPts val="1200"/>
              </a:spcAft>
              <a:buFont typeface="Arial" panose="020B0604020202020204" pitchFamily="34" charset="0"/>
              <a:buChar char="•"/>
            </a:pPr>
            <a:r>
              <a:rPr lang="en-ZA" sz="1600" dirty="0"/>
              <a:t>There is generally lack of water conservation leading to water losses and loss of revenue due to illegal and unmetered yard connections in various areas of the district roll-out the draught relief programme funded by the department of Water and Sanitation augment the DRF through internal funding to drill new boreholes in the next financial year</a:t>
            </a:r>
            <a:r>
              <a:rPr lang="en-ZA" sz="1600" dirty="0" smtClean="0"/>
              <a:t>.</a:t>
            </a:r>
          </a:p>
          <a:p>
            <a:pPr marL="285750" lvl="0" indent="-285750">
              <a:buFont typeface="Arial" panose="020B0604020202020204" pitchFamily="34" charset="0"/>
              <a:buChar char="•"/>
            </a:pPr>
            <a:r>
              <a:rPr lang="en-ZA" sz="1600" dirty="0"/>
              <a:t>MISA assist the municipality with conducting and assessment of dysfunctional WWTW in the district and provided recommendation for repairs with cost.</a:t>
            </a:r>
          </a:p>
          <a:p>
            <a:pPr marL="285750" indent="-285750">
              <a:buFont typeface="Arial" panose="020B0604020202020204" pitchFamily="34" charset="0"/>
              <a:buChar char="•"/>
            </a:pPr>
            <a:r>
              <a:rPr lang="en-ZA" sz="1600" dirty="0" smtClean="0"/>
              <a:t>Assist </a:t>
            </a:r>
            <a:r>
              <a:rPr lang="en-ZA" sz="1600" dirty="0"/>
              <a:t>with monitoring of MIG funds by leading the cost reimbursement process whereby site verification of work completed are conducted and recommendation done for releasing of funds from National Treasury.</a:t>
            </a:r>
          </a:p>
          <a:p>
            <a:pPr marL="285750" indent="-285750" algn="just">
              <a:lnSpc>
                <a:spcPct val="100000"/>
              </a:lnSpc>
              <a:spcBef>
                <a:spcPts val="0"/>
              </a:spcBef>
              <a:spcAft>
                <a:spcPts val="1200"/>
              </a:spcAft>
              <a:buFont typeface="Arial" panose="020B0604020202020204" pitchFamily="34" charset="0"/>
              <a:buChar char="•"/>
            </a:pPr>
            <a:endParaRPr lang="en-ZA" sz="1600" dirty="0"/>
          </a:p>
          <a:p>
            <a:pPr marL="0" indent="0">
              <a:buNone/>
            </a:pPr>
            <a:endParaRPr lang="en-ZA" sz="1600" dirty="0"/>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p:txBody>
      </p:sp>
      <p:sp>
        <p:nvSpPr>
          <p:cNvPr id="4" name="Text Placeholder 3"/>
          <p:cNvSpPr>
            <a:spLocks noGrp="1"/>
          </p:cNvSpPr>
          <p:nvPr>
            <p:ph type="body" sz="quarter" idx="13"/>
          </p:nvPr>
        </p:nvSpPr>
        <p:spPr>
          <a:xfrm>
            <a:off x="822036" y="213017"/>
            <a:ext cx="9845964" cy="542357"/>
          </a:xfrm>
          <a:ln>
            <a:solidFill>
              <a:schemeClr val="accent2"/>
            </a:solidFill>
          </a:ln>
        </p:spPr>
        <p:txBody>
          <a:bodyPr/>
          <a:lstStyle/>
          <a:p>
            <a:r>
              <a:rPr lang="en-ZA" sz="2800" dirty="0">
                <a:solidFill>
                  <a:schemeClr val="accent2"/>
                </a:solidFill>
              </a:rPr>
              <a:t>SERVICE DELIVERY </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437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8343" y="842838"/>
            <a:ext cx="11350171" cy="5796658"/>
          </a:xfrm>
        </p:spPr>
        <p:txBody>
          <a:bodyPr>
            <a:normAutofit fontScale="92500" lnSpcReduction="20000"/>
          </a:bodyPr>
          <a:lstStyle/>
          <a:p>
            <a:pPr marL="0" indent="0">
              <a:buNone/>
            </a:pPr>
            <a:endParaRPr lang="en-ZA" dirty="0">
              <a:latin typeface="+mn-lt"/>
            </a:endParaRPr>
          </a:p>
          <a:p>
            <a:pPr lvl="0">
              <a:buFont typeface="Arial" panose="020B0604020202020204" pitchFamily="34" charset="0"/>
              <a:buChar char="•"/>
            </a:pPr>
            <a:r>
              <a:rPr lang="en-ZA" sz="2200" dirty="0" smtClean="0"/>
              <a:t>Provide </a:t>
            </a:r>
            <a:r>
              <a:rPr lang="en-ZA" sz="2200" dirty="0"/>
              <a:t>support in the review of IWMP for all the local municipality in NMMDM and collaborate with COGHSTA to assist in the development of the plan for municipality without plans in place. </a:t>
            </a:r>
          </a:p>
          <a:p>
            <a:pPr lvl="0">
              <a:buFont typeface="Arial" panose="020B0604020202020204" pitchFamily="34" charset="0"/>
              <a:buChar char="•"/>
            </a:pPr>
            <a:r>
              <a:rPr lang="en-ZA" sz="2200" dirty="0"/>
              <a:t>Part of the team leading the reprioritisation programme to provide reliable water services and sanitation services to hotspot areas. </a:t>
            </a:r>
          </a:p>
          <a:p>
            <a:pPr lvl="0">
              <a:buFont typeface="Arial" panose="020B0604020202020204" pitchFamily="34" charset="0"/>
              <a:buChar char="•"/>
            </a:pPr>
            <a:r>
              <a:rPr lang="en-ZA" sz="2200" dirty="0"/>
              <a:t>Assist in the planning and prioritising of infrastructure project development by taking part in the site visits, appraisal and registration process for funding. </a:t>
            </a:r>
          </a:p>
          <a:p>
            <a:pPr lvl="0">
              <a:buFont typeface="Arial" panose="020B0604020202020204" pitchFamily="34" charset="0"/>
              <a:buChar char="•"/>
            </a:pPr>
            <a:r>
              <a:rPr lang="en-ZA" sz="2200" dirty="0"/>
              <a:t>Provide support on all electrical related matters ensuring that </a:t>
            </a:r>
            <a:r>
              <a:rPr lang="en-ZA" sz="2200" dirty="0" err="1"/>
              <a:t>highmast</a:t>
            </a:r>
            <a:r>
              <a:rPr lang="en-ZA" sz="2200" dirty="0"/>
              <a:t> light, boreholes and pump houses etc. are energised and there is capacity on the network. </a:t>
            </a:r>
          </a:p>
          <a:p>
            <a:pPr lvl="0">
              <a:buFont typeface="Arial" panose="020B0604020202020204" pitchFamily="34" charset="0"/>
              <a:buChar char="•"/>
            </a:pPr>
            <a:r>
              <a:rPr lang="en-ZA" sz="2200" dirty="0"/>
              <a:t>Provide technical support to ensure planning, development and commissioning of INEP funded projects. </a:t>
            </a:r>
          </a:p>
          <a:p>
            <a:pPr lvl="0">
              <a:buFont typeface="Arial" panose="020B0604020202020204" pitchFamily="34" charset="0"/>
              <a:buChar char="•"/>
            </a:pPr>
            <a:r>
              <a:rPr lang="en-ZA" sz="2200" dirty="0"/>
              <a:t>Provide support on the identification and implementation of WC/WDM projects. MISA developed WC/WDM for the district in the 2018/19 financial year and is busy with implementation.  </a:t>
            </a:r>
          </a:p>
          <a:p>
            <a:pPr lvl="0">
              <a:buFont typeface="Arial" panose="020B0604020202020204" pitchFamily="34" charset="0"/>
              <a:buChar char="•"/>
            </a:pPr>
            <a:r>
              <a:rPr lang="en-ZA" sz="2200" dirty="0"/>
              <a:t>Provide support on project management support on the development of SDF.  </a:t>
            </a:r>
          </a:p>
          <a:p>
            <a:pPr lvl="0">
              <a:buFont typeface="Arial" panose="020B0604020202020204" pitchFamily="34" charset="0"/>
              <a:buChar char="•"/>
            </a:pPr>
            <a:r>
              <a:rPr lang="en-ZA" sz="2200" dirty="0"/>
              <a:t>Identification of projects to be implemented under the stimulus package programme, assist in aligning project to EPWP specification to assist with eradication of poverty </a:t>
            </a:r>
          </a:p>
          <a:p>
            <a:pPr marL="0" indent="0">
              <a:buNone/>
            </a:pPr>
            <a:r>
              <a:rPr lang="en-ZA" b="1" dirty="0">
                <a:solidFill>
                  <a:srgbClr val="FF0000"/>
                </a:solidFill>
              </a:rPr>
              <a:t> </a:t>
            </a:r>
            <a:endParaRPr lang="en-ZA" dirty="0">
              <a:solidFill>
                <a:srgbClr val="FF0000"/>
              </a:solidFill>
            </a:endParaRPr>
          </a:p>
          <a:p>
            <a:pPr marL="0" indent="0">
              <a:buNone/>
            </a:pPr>
            <a:r>
              <a:rPr lang="en-ZA" b="1" dirty="0"/>
              <a:t> </a:t>
            </a:r>
            <a:endParaRPr lang="en-ZA" dirty="0"/>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p:txBody>
      </p:sp>
      <p:sp>
        <p:nvSpPr>
          <p:cNvPr id="4" name="Text Placeholder 3"/>
          <p:cNvSpPr>
            <a:spLocks noGrp="1"/>
          </p:cNvSpPr>
          <p:nvPr>
            <p:ph type="body" sz="quarter" idx="13"/>
          </p:nvPr>
        </p:nvSpPr>
        <p:spPr>
          <a:xfrm>
            <a:off x="822036" y="213017"/>
            <a:ext cx="9845964" cy="542357"/>
          </a:xfrm>
          <a:ln>
            <a:solidFill>
              <a:schemeClr val="accent2"/>
            </a:solidFill>
          </a:ln>
        </p:spPr>
        <p:txBody>
          <a:bodyPr/>
          <a:lstStyle/>
          <a:p>
            <a:r>
              <a:rPr lang="en-ZA" sz="2800" dirty="0">
                <a:solidFill>
                  <a:schemeClr val="accent2"/>
                </a:solidFill>
              </a:rPr>
              <a:t>SERVICE DELIVERY </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0797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3829" y="842838"/>
            <a:ext cx="11393714" cy="5796658"/>
          </a:xfrm>
        </p:spPr>
        <p:txBody>
          <a:bodyPr>
            <a:normAutofit/>
          </a:bodyPr>
          <a:lstStyle/>
          <a:p>
            <a:pPr marL="342900" indent="-342900" algn="just" defTabSz="457200">
              <a:lnSpc>
                <a:spcPct val="120000"/>
              </a:lnSpc>
              <a:spcBef>
                <a:spcPts val="0"/>
              </a:spcBef>
              <a:buFont typeface="Arial" panose="020B0604020202020204" pitchFamily="34" charset="0"/>
              <a:buChar char="•"/>
              <a:defRPr/>
            </a:pPr>
            <a:r>
              <a:rPr lang="en-GB" sz="2800" dirty="0" smtClean="0"/>
              <a:t>The district municipality should be supported to strengthen it IGR system to improve relations with it’s local municipalities.</a:t>
            </a:r>
          </a:p>
          <a:p>
            <a:pPr marL="342900" indent="-342900" algn="just" defTabSz="457200">
              <a:lnSpc>
                <a:spcPct val="120000"/>
              </a:lnSpc>
              <a:spcBef>
                <a:spcPts val="0"/>
              </a:spcBef>
              <a:buFont typeface="Arial" panose="020B0604020202020204" pitchFamily="34" charset="0"/>
              <a:buChar char="•"/>
              <a:defRPr/>
            </a:pPr>
            <a:r>
              <a:rPr lang="en-GB" sz="2800" dirty="0" smtClean="0"/>
              <a:t>An Organisational Development specialist be seconded to the district to assist with the re-engineering of the bloated organisational structure.</a:t>
            </a:r>
            <a:endParaRPr lang="en-GB" sz="2800" dirty="0"/>
          </a:p>
        </p:txBody>
      </p:sp>
      <p:sp>
        <p:nvSpPr>
          <p:cNvPr id="4" name="Text Placeholder 3"/>
          <p:cNvSpPr>
            <a:spLocks noGrp="1"/>
          </p:cNvSpPr>
          <p:nvPr>
            <p:ph type="body" sz="quarter" idx="13"/>
          </p:nvPr>
        </p:nvSpPr>
        <p:spPr>
          <a:xfrm>
            <a:off x="822036" y="213017"/>
            <a:ext cx="9845964" cy="542357"/>
          </a:xfrm>
          <a:ln>
            <a:solidFill>
              <a:schemeClr val="accent2"/>
            </a:solidFill>
          </a:ln>
        </p:spPr>
        <p:txBody>
          <a:bodyPr/>
          <a:lstStyle/>
          <a:p>
            <a:r>
              <a:rPr lang="en-ZA" sz="2800" dirty="0">
                <a:solidFill>
                  <a:schemeClr val="accent2"/>
                </a:solidFill>
              </a:rPr>
              <a:t>WAY FORWARD / CONCLUSION</a:t>
            </a:r>
            <a:r>
              <a:rPr lang="en-ZA" sz="2800" dirty="0"/>
              <a:t> </a:t>
            </a:r>
          </a:p>
        </p:txBody>
      </p:sp>
      <p:sp>
        <p:nvSpPr>
          <p:cNvPr id="5" name="Slide Number Placeholder 4"/>
          <p:cNvSpPr>
            <a:spLocks noGrp="1"/>
          </p:cNvSpPr>
          <p:nvPr>
            <p:ph type="sldNum" sz="quarter" idx="12"/>
          </p:nvPr>
        </p:nvSpPr>
        <p:spPr/>
        <p:txBody>
          <a:bodyPr/>
          <a:lstStyle/>
          <a:p>
            <a:fld id="{2AEFF4E0-09CF-465B-A129-0A4208E40038}" type="slidenum">
              <a:rPr lang="en-ZA" smtClean="0"/>
              <a:t>14</a:t>
            </a:fld>
            <a:endParaRPr lang="en-ZA"/>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927942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7833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5956" y="756356"/>
            <a:ext cx="9144000" cy="890939"/>
          </a:xfrm>
          <a:ln>
            <a:solidFill>
              <a:schemeClr val="accent2"/>
            </a:solidFill>
          </a:ln>
        </p:spPr>
        <p:txBody>
          <a:bodyPr>
            <a:normAutofit/>
          </a:bodyPr>
          <a:lstStyle/>
          <a:p>
            <a:r>
              <a:rPr lang="en-ZA" sz="2800" b="1" dirty="0">
                <a:solidFill>
                  <a:schemeClr val="accent2"/>
                </a:solidFill>
                <a:latin typeface="Arial" panose="020B0604020202020204" pitchFamily="34" charset="0"/>
                <a:cs typeface="Arial" panose="020B0604020202020204" pitchFamily="34" charset="0"/>
              </a:rPr>
              <a:t>PRESENTATION OUTLINE </a:t>
            </a:r>
          </a:p>
        </p:txBody>
      </p:sp>
      <p:sp>
        <p:nvSpPr>
          <p:cNvPr id="3" name="Subtitle 2"/>
          <p:cNvSpPr>
            <a:spLocks noGrp="1"/>
          </p:cNvSpPr>
          <p:nvPr>
            <p:ph type="subTitle" idx="1"/>
          </p:nvPr>
        </p:nvSpPr>
        <p:spPr>
          <a:xfrm>
            <a:off x="580571" y="2123192"/>
            <a:ext cx="10900229" cy="3680449"/>
          </a:xfrm>
        </p:spPr>
        <p:txBody>
          <a:bodyPr>
            <a:normAutofit fontScale="62500" lnSpcReduction="20000"/>
          </a:bodyPr>
          <a:lstStyle/>
          <a:p>
            <a:pPr marL="342900" indent="-342900" algn="l">
              <a:lnSpc>
                <a:spcPct val="150000"/>
              </a:lnSpc>
              <a:buAutoNum type="arabicPeriod"/>
            </a:pPr>
            <a:r>
              <a:rPr lang="en-ZA" sz="3700" b="1" dirty="0">
                <a:latin typeface="Arial" panose="020B0604020202020204" pitchFamily="34" charset="0"/>
                <a:cs typeface="Arial" panose="020B0604020202020204" pitchFamily="34" charset="0"/>
              </a:rPr>
              <a:t>PURPOSE </a:t>
            </a:r>
            <a:endParaRPr lang="en-ZA" sz="3700" b="1" dirty="0" smtClean="0">
              <a:latin typeface="Arial" panose="020B0604020202020204" pitchFamily="34" charset="0"/>
              <a:cs typeface="Arial" panose="020B0604020202020204" pitchFamily="34" charset="0"/>
            </a:endParaRPr>
          </a:p>
          <a:p>
            <a:pPr marL="342900" indent="-342900" algn="l">
              <a:lnSpc>
                <a:spcPct val="150000"/>
              </a:lnSpc>
              <a:buAutoNum type="arabicPeriod"/>
            </a:pPr>
            <a:r>
              <a:rPr lang="en-ZA" sz="3700" b="1" dirty="0" smtClean="0">
                <a:latin typeface="Arial" panose="020B0604020202020204" pitchFamily="34" charset="0"/>
                <a:cs typeface="Arial" panose="020B0604020202020204" pitchFamily="34" charset="0"/>
              </a:rPr>
              <a:t>INTRODUCTION</a:t>
            </a:r>
          </a:p>
          <a:p>
            <a:pPr marL="342900" indent="-342900" algn="l">
              <a:lnSpc>
                <a:spcPct val="150000"/>
              </a:lnSpc>
              <a:buAutoNum type="arabicPeriod"/>
            </a:pPr>
            <a:r>
              <a:rPr lang="en-ZA" sz="3700" b="1" dirty="0" smtClean="0">
                <a:latin typeface="Arial" panose="020B0604020202020204" pitchFamily="34" charset="0"/>
                <a:cs typeface="Arial" panose="020B0604020202020204" pitchFamily="34" charset="0"/>
              </a:rPr>
              <a:t>GOVERNANCE </a:t>
            </a:r>
            <a:r>
              <a:rPr lang="en-ZA" sz="3700" b="1" dirty="0">
                <a:latin typeface="Arial" panose="020B0604020202020204" pitchFamily="34" charset="0"/>
                <a:cs typeface="Arial" panose="020B0604020202020204" pitchFamily="34" charset="0"/>
              </a:rPr>
              <a:t>&amp; ADMINISTRATION</a:t>
            </a:r>
          </a:p>
          <a:p>
            <a:pPr marL="342900" indent="-342900" algn="l">
              <a:lnSpc>
                <a:spcPct val="150000"/>
              </a:lnSpc>
              <a:buAutoNum type="arabicPeriod"/>
            </a:pPr>
            <a:r>
              <a:rPr lang="en-ZA" sz="3700" b="1" dirty="0">
                <a:latin typeface="Arial" panose="020B0604020202020204" pitchFamily="34" charset="0"/>
                <a:cs typeface="Arial" panose="020B0604020202020204" pitchFamily="34" charset="0"/>
              </a:rPr>
              <a:t>FINANCIAL </a:t>
            </a:r>
            <a:r>
              <a:rPr lang="en-ZA" sz="3700" b="1" dirty="0" smtClean="0">
                <a:latin typeface="Arial" panose="020B0604020202020204" pitchFamily="34" charset="0"/>
                <a:cs typeface="Arial" panose="020B0604020202020204" pitchFamily="34" charset="0"/>
              </a:rPr>
              <a:t>MANAGEMENT</a:t>
            </a:r>
          </a:p>
          <a:p>
            <a:pPr marL="342900" indent="-342900" algn="l">
              <a:lnSpc>
                <a:spcPct val="150000"/>
              </a:lnSpc>
              <a:buAutoNum type="arabicPeriod"/>
            </a:pPr>
            <a:r>
              <a:rPr lang="en-ZA" sz="3700" b="1" dirty="0" smtClean="0">
                <a:latin typeface="Arial" panose="020B0604020202020204" pitchFamily="34" charset="0"/>
                <a:cs typeface="Arial" panose="020B0604020202020204" pitchFamily="34" charset="0"/>
              </a:rPr>
              <a:t>SERVICE </a:t>
            </a:r>
            <a:r>
              <a:rPr lang="en-ZA" sz="3700" b="1" dirty="0">
                <a:latin typeface="Arial" panose="020B0604020202020204" pitchFamily="34" charset="0"/>
                <a:cs typeface="Arial" panose="020B0604020202020204" pitchFamily="34" charset="0"/>
              </a:rPr>
              <a:t>DELIVERY </a:t>
            </a:r>
            <a:endParaRPr lang="en-ZA" sz="3700" b="1" dirty="0" smtClean="0">
              <a:latin typeface="Arial" panose="020B0604020202020204" pitchFamily="34" charset="0"/>
              <a:cs typeface="Arial" panose="020B0604020202020204" pitchFamily="34" charset="0"/>
            </a:endParaRPr>
          </a:p>
          <a:p>
            <a:pPr marL="342900" indent="-342900" algn="l">
              <a:lnSpc>
                <a:spcPct val="150000"/>
              </a:lnSpc>
              <a:buAutoNum type="arabicPeriod"/>
            </a:pPr>
            <a:r>
              <a:rPr lang="en-ZA" sz="3700" b="1" dirty="0" smtClean="0">
                <a:latin typeface="Arial" panose="020B0604020202020204" pitchFamily="34" charset="0"/>
                <a:cs typeface="Arial" panose="020B0604020202020204" pitchFamily="34" charset="0"/>
              </a:rPr>
              <a:t>CONCLUSION / WAYFORWARD</a:t>
            </a:r>
            <a:endParaRPr lang="en-ZA" sz="3700" b="1" dirty="0">
              <a:latin typeface="Arial" panose="020B0604020202020204" pitchFamily="34" charset="0"/>
              <a:cs typeface="Arial" panose="020B0604020202020204" pitchFamily="34" charset="0"/>
            </a:endParaRPr>
          </a:p>
          <a:p>
            <a:pPr marL="342900" indent="-342900" algn="l">
              <a:lnSpc>
                <a:spcPct val="150000"/>
              </a:lnSpc>
              <a:buAutoNum type="arabicPeriod"/>
            </a:pPr>
            <a:endParaRPr lang="en-ZA" sz="3700" b="1" dirty="0">
              <a:latin typeface="Arial" panose="020B0604020202020204" pitchFamily="34" charset="0"/>
              <a:cs typeface="Arial" panose="020B0604020202020204" pitchFamily="34" charset="0"/>
            </a:endParaRPr>
          </a:p>
          <a:p>
            <a:pPr marL="342900" indent="-342900" algn="l">
              <a:lnSpc>
                <a:spcPct val="150000"/>
              </a:lnSpc>
              <a:buAutoNum type="arabicPeriod"/>
            </a:pPr>
            <a:endParaRPr lang="en-ZA" sz="1600" b="1" dirty="0">
              <a:latin typeface="Arial" panose="020B0604020202020204" pitchFamily="34" charset="0"/>
              <a:cs typeface="Arial" panose="020B0604020202020204" pitchFamily="34" charset="0"/>
            </a:endParaRPr>
          </a:p>
          <a:p>
            <a:pPr marL="342900" indent="-342900" algn="l">
              <a:buAutoNum type="arabicPeriod"/>
            </a:pPr>
            <a:endParaRPr lang="en-ZA" sz="1600" b="1" dirty="0">
              <a:latin typeface="Arial" panose="020B0604020202020204" pitchFamily="34" charset="0"/>
              <a:cs typeface="Arial" panose="020B0604020202020204" pitchFamily="34" charset="0"/>
            </a:endParaRPr>
          </a:p>
          <a:p>
            <a:pPr marL="342900" indent="-342900" algn="l">
              <a:buAutoNum type="arabicPeriod"/>
            </a:pPr>
            <a:endParaRPr lang="en-ZA" sz="1600" b="1" dirty="0">
              <a:latin typeface="Arial" panose="020B0604020202020204" pitchFamily="34" charset="0"/>
              <a:cs typeface="Arial" panose="020B0604020202020204" pitchFamily="34" charset="0"/>
            </a:endParaRPr>
          </a:p>
          <a:p>
            <a:pPr marL="342900" indent="-342900" algn="l">
              <a:buAutoNum type="arabicPeriod"/>
            </a:pPr>
            <a:endParaRPr lang="en-ZA" sz="16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6B1AF27-859B-4FF8-B771-80D758C40D2B}" type="slidenum">
              <a:rPr lang="en-ZA" smtClean="0"/>
              <a:t>2</a:t>
            </a:fld>
            <a:endParaRPr lang="en-ZA"/>
          </a:p>
        </p:txBody>
      </p:sp>
    </p:spTree>
    <p:extLst>
      <p:ext uri="{BB962C8B-B14F-4D97-AF65-F5344CB8AC3E}">
        <p14:creationId xmlns:p14="http://schemas.microsoft.com/office/powerpoint/2010/main" val="4040225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5956" y="204951"/>
            <a:ext cx="9144000" cy="541007"/>
          </a:xfrm>
          <a:ln>
            <a:solidFill>
              <a:schemeClr val="accent2"/>
            </a:solidFill>
          </a:ln>
        </p:spPr>
        <p:txBody>
          <a:bodyPr>
            <a:normAutofit/>
          </a:bodyPr>
          <a:lstStyle/>
          <a:p>
            <a:r>
              <a:rPr lang="en-ZA" sz="2800" b="1" dirty="0">
                <a:solidFill>
                  <a:schemeClr val="accent2"/>
                </a:solidFill>
                <a:latin typeface="Arial" panose="020B0604020202020204" pitchFamily="34" charset="0"/>
                <a:cs typeface="Arial" panose="020B0604020202020204" pitchFamily="34" charset="0"/>
              </a:rPr>
              <a:t>PURPOSE </a:t>
            </a:r>
            <a:r>
              <a:rPr lang="en-ZA" sz="2800" b="1" dirty="0" smtClean="0">
                <a:solidFill>
                  <a:schemeClr val="accent2"/>
                </a:solidFill>
                <a:latin typeface="Arial" panose="020B0604020202020204" pitchFamily="34" charset="0"/>
                <a:cs typeface="Arial" panose="020B0604020202020204" pitchFamily="34" charset="0"/>
              </a:rPr>
              <a:t> </a:t>
            </a:r>
            <a:endParaRPr lang="en-ZA" sz="2800" b="1" dirty="0">
              <a:solidFill>
                <a:schemeClr val="accent2"/>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97470" y="890939"/>
            <a:ext cx="11797059" cy="5762110"/>
          </a:xfrm>
        </p:spPr>
        <p:txBody>
          <a:bodyPr>
            <a:normAutofit/>
          </a:bodyPr>
          <a:lstStyle/>
          <a:p>
            <a:pPr algn="just"/>
            <a:endParaRPr lang="en-ZA" b="1"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ZA" sz="2600" dirty="0">
                <a:latin typeface="Arial" panose="020B0604020202020204" pitchFamily="34" charset="0"/>
                <a:cs typeface="Arial" panose="020B0604020202020204" pitchFamily="34" charset="0"/>
              </a:rPr>
              <a:t>To appraise the Portfolio Committee regarding state of the </a:t>
            </a:r>
            <a:r>
              <a:rPr lang="en-ZA" sz="2600" dirty="0" smtClean="0">
                <a:latin typeface="Arial" panose="020B0604020202020204" pitchFamily="34" charset="0"/>
                <a:cs typeface="Arial" panose="020B0604020202020204" pitchFamily="34" charset="0"/>
              </a:rPr>
              <a:t>City of </a:t>
            </a:r>
            <a:r>
              <a:rPr lang="en-ZA" sz="2600" dirty="0" err="1" smtClean="0">
                <a:latin typeface="Arial" panose="020B0604020202020204" pitchFamily="34" charset="0"/>
                <a:cs typeface="Arial" panose="020B0604020202020204" pitchFamily="34" charset="0"/>
              </a:rPr>
              <a:t>Matlosana</a:t>
            </a:r>
            <a:r>
              <a:rPr lang="en-ZA" sz="2600" dirty="0" smtClean="0">
                <a:latin typeface="Arial" panose="020B0604020202020204" pitchFamily="34" charset="0"/>
                <a:cs typeface="Arial" panose="020B0604020202020204" pitchFamily="34" charset="0"/>
              </a:rPr>
              <a:t> </a:t>
            </a:r>
            <a:r>
              <a:rPr lang="en-ZA" sz="2600" dirty="0">
                <a:latin typeface="Arial" panose="020B0604020202020204" pitchFamily="34" charset="0"/>
                <a:cs typeface="Arial" panose="020B0604020202020204" pitchFamily="34" charset="0"/>
              </a:rPr>
              <a:t>L.M covering 3 pillars which are, Governance &amp; Administration, Financial Management, Service </a:t>
            </a:r>
            <a:r>
              <a:rPr lang="en-ZA" sz="2600" dirty="0" smtClean="0">
                <a:latin typeface="Arial" panose="020B0604020202020204" pitchFamily="34" charset="0"/>
                <a:cs typeface="Arial" panose="020B0604020202020204" pitchFamily="34" charset="0"/>
              </a:rPr>
              <a:t>Delivery.</a:t>
            </a:r>
            <a:endParaRPr lang="en-ZA" sz="26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ZA" sz="2600" dirty="0" smtClean="0">
                <a:latin typeface="Arial" panose="020B0604020202020204" pitchFamily="34" charset="0"/>
                <a:cs typeface="Arial" panose="020B0604020202020204" pitchFamily="34" charset="0"/>
              </a:rPr>
              <a:t>To </a:t>
            </a:r>
            <a:r>
              <a:rPr lang="en-ZA" sz="2600" dirty="0">
                <a:latin typeface="Arial" panose="020B0604020202020204" pitchFamily="34" charset="0"/>
                <a:cs typeface="Arial" panose="020B0604020202020204" pitchFamily="34" charset="0"/>
              </a:rPr>
              <a:t>appraise the Portfolio Committee regarding state of the </a:t>
            </a:r>
            <a:r>
              <a:rPr lang="en-ZA" sz="2600" dirty="0" smtClean="0">
                <a:latin typeface="Arial" panose="020B0604020202020204" pitchFamily="34" charset="0"/>
                <a:cs typeface="Arial" panose="020B0604020202020204" pitchFamily="34" charset="0"/>
              </a:rPr>
              <a:t>Ngaka Modiri Molema D.M. </a:t>
            </a:r>
            <a:r>
              <a:rPr lang="en-ZA" sz="2600" dirty="0">
                <a:latin typeface="Arial" panose="020B0604020202020204" pitchFamily="34" charset="0"/>
                <a:cs typeface="Arial" panose="020B0604020202020204" pitchFamily="34" charset="0"/>
              </a:rPr>
              <a:t>covering 3 pillars which are, Governance &amp; Administration, Financial Management, Service Delivery.</a:t>
            </a:r>
          </a:p>
          <a:p>
            <a:pPr marL="342900" indent="-342900" algn="just">
              <a:buFont typeface="Arial" panose="020B0604020202020204" pitchFamily="34" charset="0"/>
              <a:buChar char="•"/>
            </a:pPr>
            <a:endParaRPr lang="en-ZA" sz="2600" dirty="0">
              <a:latin typeface="Arial" panose="020B0604020202020204" pitchFamily="34" charset="0"/>
              <a:cs typeface="Arial" panose="020B0604020202020204" pitchFamily="34" charset="0"/>
            </a:endParaRPr>
          </a:p>
          <a:p>
            <a:pPr algn="l"/>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6B1AF27-859B-4FF8-B771-80D758C40D2B}" type="slidenum">
              <a:rPr lang="en-ZA" smtClean="0"/>
              <a:t>3</a:t>
            </a:fld>
            <a:endParaRPr lang="en-ZA"/>
          </a:p>
        </p:txBody>
      </p:sp>
    </p:spTree>
    <p:extLst>
      <p:ext uri="{BB962C8B-B14F-4D97-AF65-F5344CB8AC3E}">
        <p14:creationId xmlns:p14="http://schemas.microsoft.com/office/powerpoint/2010/main" val="1037881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5956" y="204951"/>
            <a:ext cx="9144000" cy="541007"/>
          </a:xfrm>
          <a:ln>
            <a:solidFill>
              <a:schemeClr val="accent2"/>
            </a:solidFill>
          </a:ln>
        </p:spPr>
        <p:txBody>
          <a:bodyPr>
            <a:normAutofit/>
          </a:bodyPr>
          <a:lstStyle/>
          <a:p>
            <a:r>
              <a:rPr lang="en-ZA" sz="2800" b="1" dirty="0" smtClean="0">
                <a:solidFill>
                  <a:schemeClr val="accent2"/>
                </a:solidFill>
                <a:latin typeface="Arial" panose="020B0604020202020204" pitchFamily="34" charset="0"/>
                <a:cs typeface="Arial" panose="020B0604020202020204" pitchFamily="34" charset="0"/>
              </a:rPr>
              <a:t>INTRODUCTION – CITY OF MATLOSANA</a:t>
            </a:r>
            <a:endParaRPr lang="en-ZA" sz="2800" b="1" dirty="0">
              <a:solidFill>
                <a:schemeClr val="accent2"/>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97470" y="890939"/>
            <a:ext cx="11797059" cy="5762110"/>
          </a:xfrm>
        </p:spPr>
        <p:txBody>
          <a:bodyPr>
            <a:normAutofit/>
          </a:bodyPr>
          <a:lstStyle/>
          <a:p>
            <a:pPr marL="285750" indent="-285750" algn="just">
              <a:buFont typeface="Arial" panose="020B0604020202020204" pitchFamily="34" charset="0"/>
              <a:buChar char="•"/>
            </a:pPr>
            <a:endParaRPr lang="en-ZA" sz="1800" b="1"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ZA" sz="2800" dirty="0" smtClean="0">
                <a:latin typeface="Arial" panose="020B0604020202020204" pitchFamily="34" charset="0"/>
                <a:cs typeface="Arial" panose="020B0604020202020204" pitchFamily="34" charset="0"/>
              </a:rPr>
              <a:t>There is instability caused by infighting amongst councillors and poor  public participation.</a:t>
            </a:r>
          </a:p>
          <a:p>
            <a:pPr marL="342900" indent="-342900" algn="just">
              <a:buFont typeface="Arial" panose="020B0604020202020204" pitchFamily="34" charset="0"/>
              <a:buChar char="•"/>
            </a:pPr>
            <a:r>
              <a:rPr lang="en-ZA" sz="2800" dirty="0" smtClean="0">
                <a:latin typeface="Arial" panose="020B0604020202020204" pitchFamily="34" charset="0"/>
                <a:cs typeface="Arial" panose="020B0604020202020204" pitchFamily="34" charset="0"/>
              </a:rPr>
              <a:t>Collapse </a:t>
            </a:r>
            <a:r>
              <a:rPr lang="en-ZA" sz="2800" dirty="0">
                <a:latin typeface="Arial" panose="020B0604020202020204" pitchFamily="34" charset="0"/>
                <a:cs typeface="Arial" panose="020B0604020202020204" pitchFamily="34" charset="0"/>
              </a:rPr>
              <a:t>of service delivery and violent service delivery protests</a:t>
            </a:r>
            <a:r>
              <a:rPr lang="en-ZA" dirty="0"/>
              <a:t>. </a:t>
            </a:r>
            <a:endParaRPr lang="en-ZA" dirty="0" smtClean="0"/>
          </a:p>
          <a:p>
            <a:pPr marL="342900" indent="-342900" algn="just">
              <a:buFont typeface="Arial" panose="020B0604020202020204" pitchFamily="34" charset="0"/>
              <a:buChar char="•"/>
            </a:pPr>
            <a:r>
              <a:rPr lang="en-ZA" sz="2800" dirty="0" smtClean="0">
                <a:latin typeface="Arial" panose="020B0604020202020204" pitchFamily="34" charset="0"/>
                <a:cs typeface="Arial" panose="020B0604020202020204" pitchFamily="34" charset="0"/>
              </a:rPr>
              <a:t>Allegations of rented mobs to disrupt operations in the municipality and blocking service delivery projects.</a:t>
            </a:r>
          </a:p>
          <a:p>
            <a:pPr marL="342900" indent="-342900" algn="just">
              <a:buFont typeface="Arial" panose="020B0604020202020204" pitchFamily="34" charset="0"/>
              <a:buChar char="•"/>
            </a:pPr>
            <a:r>
              <a:rPr lang="en-ZA" sz="2800" dirty="0" smtClean="0">
                <a:latin typeface="Arial" panose="020B0604020202020204" pitchFamily="34" charset="0"/>
                <a:cs typeface="Arial" panose="020B0604020202020204" pitchFamily="34" charset="0"/>
              </a:rPr>
              <a:t>Houses of some councillors were burnt down.</a:t>
            </a:r>
          </a:p>
          <a:p>
            <a:pPr marL="342900" indent="-342900" algn="just">
              <a:buFont typeface="Arial" panose="020B0604020202020204" pitchFamily="34" charset="0"/>
              <a:buChar char="•"/>
            </a:pPr>
            <a:r>
              <a:rPr lang="en-ZA" sz="2800" dirty="0" smtClean="0">
                <a:latin typeface="Arial" panose="020B0604020202020204" pitchFamily="34" charset="0"/>
                <a:cs typeface="Arial" panose="020B0604020202020204" pitchFamily="34" charset="0"/>
              </a:rPr>
              <a:t>Decline of mining activities has led to socio-economic challenges, historically this has been the main economic driver.</a:t>
            </a:r>
          </a:p>
          <a:p>
            <a:pPr marL="342900" indent="-342900" algn="just">
              <a:buFont typeface="Arial" panose="020B0604020202020204" pitchFamily="34" charset="0"/>
              <a:buChar char="•"/>
            </a:pPr>
            <a:r>
              <a:rPr lang="en-ZA" sz="2800" dirty="0">
                <a:latin typeface="Arial" panose="020B0604020202020204" pitchFamily="34" charset="0"/>
                <a:cs typeface="Arial" panose="020B0604020202020204" pitchFamily="34" charset="0"/>
              </a:rPr>
              <a:t>H</a:t>
            </a:r>
            <a:r>
              <a:rPr lang="en-ZA" sz="2800" dirty="0" smtClean="0">
                <a:latin typeface="Arial" panose="020B0604020202020204" pitchFamily="34" charset="0"/>
                <a:cs typeface="Arial" panose="020B0604020202020204" pitchFamily="34" charset="0"/>
              </a:rPr>
              <a:t>igh </a:t>
            </a:r>
            <a:r>
              <a:rPr lang="en-ZA" sz="2800" dirty="0">
                <a:latin typeface="Arial" panose="020B0604020202020204" pitchFamily="34" charset="0"/>
                <a:cs typeface="Arial" panose="020B0604020202020204" pitchFamily="34" charset="0"/>
              </a:rPr>
              <a:t>levels of poverty and unemployment, low education and skills </a:t>
            </a:r>
            <a:r>
              <a:rPr lang="en-ZA" sz="2800" dirty="0" smtClean="0">
                <a:latin typeface="Arial" panose="020B0604020202020204" pitchFamily="34" charset="0"/>
                <a:cs typeface="Arial" panose="020B0604020202020204" pitchFamily="34" charset="0"/>
              </a:rPr>
              <a:t>levels. </a:t>
            </a:r>
            <a:endParaRPr lang="en-ZA" sz="28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ZA" sz="2800" dirty="0">
              <a:latin typeface="Arial" panose="020B0604020202020204" pitchFamily="34" charset="0"/>
              <a:cs typeface="Arial" panose="020B0604020202020204" pitchFamily="34" charset="0"/>
            </a:endParaRPr>
          </a:p>
          <a:p>
            <a:pPr algn="l"/>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6B1AF27-859B-4FF8-B771-80D758C40D2B}" type="slidenum">
              <a:rPr lang="en-ZA" smtClean="0"/>
              <a:t>4</a:t>
            </a:fld>
            <a:endParaRPr lang="en-ZA"/>
          </a:p>
        </p:txBody>
      </p:sp>
    </p:spTree>
    <p:extLst>
      <p:ext uri="{BB962C8B-B14F-4D97-AF65-F5344CB8AC3E}">
        <p14:creationId xmlns:p14="http://schemas.microsoft.com/office/powerpoint/2010/main" val="1626492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7715" y="542357"/>
            <a:ext cx="11582400" cy="6097139"/>
          </a:xfrm>
        </p:spPr>
        <p:txBody>
          <a:bodyPr>
            <a:noAutofit/>
          </a:bodyPr>
          <a:lstStyle/>
          <a:p>
            <a:pPr marL="457200" indent="-457200">
              <a:buFont typeface="Arial" panose="020B0604020202020204" pitchFamily="34" charset="0"/>
              <a:buChar char="•"/>
            </a:pPr>
            <a:r>
              <a:rPr lang="en-ZA" sz="2800" dirty="0"/>
              <a:t>Meetings of Committees of Council are not convened and or poorly attended and if they happen or convened they are disrupted. </a:t>
            </a:r>
          </a:p>
          <a:p>
            <a:pPr marL="457200" indent="-457200">
              <a:buFont typeface="Arial" panose="020B0604020202020204" pitchFamily="34" charset="0"/>
              <a:buChar char="•"/>
            </a:pPr>
            <a:r>
              <a:rPr lang="en-ZA" sz="2800" dirty="0" smtClean="0"/>
              <a:t>The municipal manager is on suspension and is facing criminal charges.</a:t>
            </a:r>
          </a:p>
          <a:p>
            <a:pPr marL="457200" indent="-457200">
              <a:buFont typeface="Arial" panose="020B0604020202020204" pitchFamily="34" charset="0"/>
              <a:buChar char="•"/>
            </a:pPr>
            <a:r>
              <a:rPr lang="en-ZA" sz="2800" dirty="0" smtClean="0"/>
              <a:t>All senior managers positions have been filled, recruitment and selection processes are underway to fill vacancies below senior management.</a:t>
            </a:r>
          </a:p>
          <a:p>
            <a:pPr marL="457200" indent="-457200">
              <a:buFont typeface="Arial" panose="020B0604020202020204" pitchFamily="34" charset="0"/>
              <a:buChar char="•"/>
            </a:pPr>
            <a:r>
              <a:rPr lang="en-ZA" sz="2800" dirty="0" smtClean="0"/>
              <a:t>The organisational structure has been reviewed in 2019 and it’s awaiting adoption by council.</a:t>
            </a:r>
          </a:p>
          <a:p>
            <a:pPr marL="457200" indent="-457200">
              <a:buFont typeface="Arial" panose="020B0604020202020204" pitchFamily="34" charset="0"/>
              <a:buChar char="•"/>
            </a:pPr>
            <a:r>
              <a:rPr lang="en-ZA" sz="2800" dirty="0" smtClean="0"/>
              <a:t>The municipality have various litigations which costed the municipality about R 10 mil in 18/19 financial year.</a:t>
            </a:r>
          </a:p>
          <a:p>
            <a:pPr marL="457200" indent="-457200">
              <a:buFont typeface="Arial" panose="020B0604020202020204" pitchFamily="34" charset="0"/>
              <a:buChar char="•"/>
            </a:pPr>
            <a:r>
              <a:rPr lang="en-ZA" sz="2800" dirty="0" smtClean="0"/>
              <a:t>There is a forensic report commissioned by Provincial Treasury that near completion.</a:t>
            </a:r>
          </a:p>
          <a:p>
            <a:pPr marL="457200" indent="-457200">
              <a:buFont typeface="Arial" panose="020B0604020202020204" pitchFamily="34" charset="0"/>
              <a:buChar char="•"/>
            </a:pPr>
            <a:endParaRPr lang="en-ZA" sz="2800" dirty="0"/>
          </a:p>
        </p:txBody>
      </p:sp>
      <p:sp>
        <p:nvSpPr>
          <p:cNvPr id="4" name="Text Placeholder 3"/>
          <p:cNvSpPr>
            <a:spLocks noGrp="1"/>
          </p:cNvSpPr>
          <p:nvPr>
            <p:ph type="body" sz="quarter" idx="13"/>
          </p:nvPr>
        </p:nvSpPr>
        <p:spPr>
          <a:xfrm>
            <a:off x="822035" y="1"/>
            <a:ext cx="9845964" cy="460378"/>
          </a:xfrm>
          <a:ln>
            <a:solidFill>
              <a:schemeClr val="accent2"/>
            </a:solidFill>
          </a:ln>
        </p:spPr>
        <p:txBody>
          <a:bodyPr/>
          <a:lstStyle/>
          <a:p>
            <a:r>
              <a:rPr lang="en-ZA" sz="2800" dirty="0">
                <a:solidFill>
                  <a:schemeClr val="accent2"/>
                </a:solidFill>
              </a:rPr>
              <a:t>GOVERNANCE AND ADMINISTRATION</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2489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6401" y="842838"/>
            <a:ext cx="10947400" cy="5796658"/>
          </a:xfrm>
        </p:spPr>
        <p:txBody>
          <a:bodyPr>
            <a:normAutofit/>
          </a:bodyPr>
          <a:lstStyle/>
          <a:p>
            <a:pPr marL="342900" indent="-342900">
              <a:buFont typeface="Arial" panose="020B0604020202020204" pitchFamily="34" charset="0"/>
              <a:buChar char="•"/>
            </a:pPr>
            <a:r>
              <a:rPr lang="en-ZA" sz="2800" dirty="0"/>
              <a:t>The municipality in the past six financial years has received 1 disclaimer and 4 qualified audit opinions. It has regressed from unqualified audit opinion in 2017/18, to qualified audit opinion in 2018/19. </a:t>
            </a:r>
            <a:endParaRPr lang="en-ZA" sz="2800" dirty="0" smtClean="0"/>
          </a:p>
          <a:p>
            <a:pPr algn="just">
              <a:buFont typeface="Arial" panose="020B0604020202020204" pitchFamily="34" charset="0"/>
              <a:buChar char="•"/>
            </a:pPr>
            <a:r>
              <a:rPr lang="en-ZA" sz="2800" dirty="0"/>
              <a:t>The approved budget is not cash-backed, as a result, the municipality is not financially viable and fails to pay its creditors within 30 days period. </a:t>
            </a:r>
            <a:endParaRPr lang="en-ZA" sz="2800" dirty="0" smtClean="0"/>
          </a:p>
          <a:p>
            <a:pPr algn="just">
              <a:buFont typeface="Arial" panose="020B0604020202020204" pitchFamily="34" charset="0"/>
              <a:buChar char="•"/>
            </a:pPr>
            <a:r>
              <a:rPr lang="en-ZA" sz="2800" dirty="0" smtClean="0"/>
              <a:t>The </a:t>
            </a:r>
            <a:r>
              <a:rPr lang="en-ZA" sz="2800" dirty="0"/>
              <a:t>most owed creditors are ESKOM, and Water </a:t>
            </a:r>
            <a:r>
              <a:rPr lang="en-ZA" sz="2800" dirty="0" smtClean="0"/>
              <a:t>Boards.</a:t>
            </a:r>
            <a:endParaRPr lang="en-ZA" sz="2800" dirty="0"/>
          </a:p>
          <a:p>
            <a:pPr algn="just">
              <a:buFont typeface="Arial" panose="020B0604020202020204" pitchFamily="34" charset="0"/>
              <a:buChar char="•"/>
            </a:pPr>
            <a:r>
              <a:rPr lang="en-ZA" sz="2800" dirty="0"/>
              <a:t>The municipality is unable to implement credit control measures to recover outstanding debts from consumers. </a:t>
            </a:r>
          </a:p>
          <a:p>
            <a:pPr marL="0" indent="0">
              <a:buNone/>
            </a:pPr>
            <a:endParaRPr lang="en-ZA" dirty="0">
              <a:latin typeface="+mn-lt"/>
            </a:endParaRPr>
          </a:p>
          <a:p>
            <a:pPr marL="342900" indent="-342900">
              <a:buFont typeface="Arial" panose="020B0604020202020204" pitchFamily="34" charset="0"/>
              <a:buChar char="•"/>
            </a:pPr>
            <a:endParaRPr lang="en-ZA" dirty="0">
              <a:latin typeface="+mn-lt"/>
            </a:endParaRPr>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p:txBody>
      </p:sp>
      <p:sp>
        <p:nvSpPr>
          <p:cNvPr id="4" name="Text Placeholder 3"/>
          <p:cNvSpPr>
            <a:spLocks noGrp="1"/>
          </p:cNvSpPr>
          <p:nvPr>
            <p:ph type="body" sz="quarter" idx="13"/>
          </p:nvPr>
        </p:nvSpPr>
        <p:spPr>
          <a:xfrm>
            <a:off x="822036" y="213017"/>
            <a:ext cx="9845964" cy="542357"/>
          </a:xfrm>
          <a:ln>
            <a:solidFill>
              <a:schemeClr val="accent2"/>
            </a:solidFill>
          </a:ln>
        </p:spPr>
        <p:txBody>
          <a:bodyPr/>
          <a:lstStyle/>
          <a:p>
            <a:r>
              <a:rPr lang="en-ZA" sz="2800" dirty="0">
                <a:solidFill>
                  <a:schemeClr val="accent2"/>
                </a:solidFill>
              </a:rPr>
              <a:t>FINANCIAL MANAGEMENT</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9027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8343" y="842838"/>
            <a:ext cx="11350171" cy="5796658"/>
          </a:xfrm>
        </p:spPr>
        <p:txBody>
          <a:bodyPr>
            <a:normAutofit/>
          </a:bodyPr>
          <a:lstStyle/>
          <a:p>
            <a:pPr>
              <a:buFont typeface="Arial" panose="020B0604020202020204" pitchFamily="34" charset="0"/>
              <a:buChar char="•"/>
            </a:pPr>
            <a:r>
              <a:rPr lang="en-ZA" sz="2800" dirty="0" smtClean="0"/>
              <a:t>The </a:t>
            </a:r>
            <a:r>
              <a:rPr lang="en-ZA" sz="2800" dirty="0"/>
              <a:t>municipality is characterized by ageing infrastructure. There is frequency of sewerage spillages.</a:t>
            </a:r>
          </a:p>
          <a:p>
            <a:pPr>
              <a:buFont typeface="Arial" panose="020B0604020202020204" pitchFamily="34" charset="0"/>
              <a:buChar char="•"/>
            </a:pPr>
            <a:r>
              <a:rPr lang="en-ZA" sz="2800" dirty="0"/>
              <a:t> Road infrastructure is dominated by potholes but the municipality is currently attending to the problem. </a:t>
            </a:r>
            <a:endParaRPr lang="en-ZA" sz="2800" dirty="0" smtClean="0"/>
          </a:p>
          <a:p>
            <a:pPr>
              <a:buFont typeface="Arial" panose="020B0604020202020204" pitchFamily="34" charset="0"/>
              <a:buChar char="•"/>
            </a:pPr>
            <a:r>
              <a:rPr lang="en-ZA" sz="2800" dirty="0" smtClean="0"/>
              <a:t>Poor </a:t>
            </a:r>
            <a:r>
              <a:rPr lang="en-ZA" sz="2800" dirty="0"/>
              <a:t>contract management resulting in several blocked projects. This is directly denying communities of their expected services, and there is no action taken against both responsible officials and service providers.</a:t>
            </a:r>
          </a:p>
          <a:p>
            <a:pPr>
              <a:buFont typeface="Arial" panose="020B0604020202020204" pitchFamily="34" charset="0"/>
              <a:buChar char="•"/>
            </a:pPr>
            <a:r>
              <a:rPr lang="en-ZA" sz="2800" dirty="0" smtClean="0"/>
              <a:t>Blocked </a:t>
            </a:r>
            <a:r>
              <a:rPr lang="en-ZA" sz="2800" dirty="0"/>
              <a:t>projects of sports facilities at </a:t>
            </a:r>
            <a:r>
              <a:rPr lang="en-ZA" sz="2800" dirty="0" err="1"/>
              <a:t>Jouberton</a:t>
            </a:r>
            <a:r>
              <a:rPr lang="en-ZA" sz="2800" dirty="0"/>
              <a:t> and </a:t>
            </a:r>
            <a:r>
              <a:rPr lang="en-ZA" sz="2800" dirty="0" err="1"/>
              <a:t>Khuma</a:t>
            </a:r>
            <a:r>
              <a:rPr lang="en-ZA" sz="2800" dirty="0"/>
              <a:t> remains a challenge</a:t>
            </a:r>
            <a:r>
              <a:rPr lang="en-ZA" sz="2800" dirty="0" smtClean="0"/>
              <a:t>.</a:t>
            </a:r>
          </a:p>
          <a:p>
            <a:pPr>
              <a:buFont typeface="Arial" panose="020B0604020202020204" pitchFamily="34" charset="0"/>
              <a:buChar char="•"/>
            </a:pPr>
            <a:r>
              <a:rPr lang="en-ZA" sz="2800" dirty="0" smtClean="0"/>
              <a:t>Backlog of Human Settlement projects in some instances caused by non availability of land.</a:t>
            </a:r>
            <a:endParaRPr lang="en-ZA" sz="2800" dirty="0"/>
          </a:p>
          <a:p>
            <a:pPr marL="0" indent="0">
              <a:buNone/>
            </a:pPr>
            <a:endParaRPr lang="en-ZA" dirty="0">
              <a:latin typeface="+mn-lt"/>
            </a:endParaRPr>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a:p>
            <a:pPr marL="342900" indent="-342900">
              <a:buFont typeface="Arial" panose="020B0604020202020204" pitchFamily="34" charset="0"/>
              <a:buChar char="•"/>
            </a:pPr>
            <a:endParaRPr lang="en-ZA" sz="1600" dirty="0"/>
          </a:p>
        </p:txBody>
      </p:sp>
      <p:sp>
        <p:nvSpPr>
          <p:cNvPr id="4" name="Text Placeholder 3"/>
          <p:cNvSpPr>
            <a:spLocks noGrp="1"/>
          </p:cNvSpPr>
          <p:nvPr>
            <p:ph type="body" sz="quarter" idx="13"/>
          </p:nvPr>
        </p:nvSpPr>
        <p:spPr>
          <a:xfrm>
            <a:off x="822036" y="213017"/>
            <a:ext cx="9845964" cy="542357"/>
          </a:xfrm>
          <a:ln>
            <a:solidFill>
              <a:schemeClr val="accent2"/>
            </a:solidFill>
          </a:ln>
        </p:spPr>
        <p:txBody>
          <a:bodyPr/>
          <a:lstStyle/>
          <a:p>
            <a:r>
              <a:rPr lang="en-ZA" sz="2800" dirty="0">
                <a:solidFill>
                  <a:schemeClr val="accent2"/>
                </a:solidFill>
              </a:rPr>
              <a:t>SERVICE DELIVERY </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1876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3829" y="842838"/>
            <a:ext cx="11393714" cy="5796658"/>
          </a:xfrm>
        </p:spPr>
        <p:txBody>
          <a:bodyPr>
            <a:normAutofit/>
          </a:bodyPr>
          <a:lstStyle/>
          <a:p>
            <a:pPr marL="342900" indent="-342900" algn="just" defTabSz="457200">
              <a:lnSpc>
                <a:spcPct val="120000"/>
              </a:lnSpc>
              <a:spcBef>
                <a:spcPts val="0"/>
              </a:spcBef>
              <a:buFont typeface="Arial" panose="020B0604020202020204" pitchFamily="34" charset="0"/>
              <a:buChar char="•"/>
              <a:defRPr/>
            </a:pPr>
            <a:r>
              <a:rPr lang="en-GB" sz="2800" dirty="0" smtClean="0"/>
              <a:t>Political intervention mechanisms are required urgently to stabilise the political infighting.</a:t>
            </a:r>
            <a:endParaRPr lang="en-GB" sz="2800" dirty="0"/>
          </a:p>
        </p:txBody>
      </p:sp>
      <p:sp>
        <p:nvSpPr>
          <p:cNvPr id="4" name="Text Placeholder 3"/>
          <p:cNvSpPr>
            <a:spLocks noGrp="1"/>
          </p:cNvSpPr>
          <p:nvPr>
            <p:ph type="body" sz="quarter" idx="13"/>
          </p:nvPr>
        </p:nvSpPr>
        <p:spPr>
          <a:xfrm>
            <a:off x="822036" y="213017"/>
            <a:ext cx="9845964" cy="542357"/>
          </a:xfrm>
          <a:ln>
            <a:solidFill>
              <a:schemeClr val="accent2"/>
            </a:solidFill>
          </a:ln>
        </p:spPr>
        <p:txBody>
          <a:bodyPr/>
          <a:lstStyle/>
          <a:p>
            <a:r>
              <a:rPr lang="en-ZA" sz="2800" dirty="0">
                <a:solidFill>
                  <a:schemeClr val="accent2"/>
                </a:solidFill>
              </a:rPr>
              <a:t>WAY FORWARD / CONCLUSION</a:t>
            </a:r>
            <a:r>
              <a:rPr lang="en-ZA" sz="2800" dirty="0"/>
              <a:t> </a:t>
            </a:r>
          </a:p>
        </p:txBody>
      </p:sp>
      <p:sp>
        <p:nvSpPr>
          <p:cNvPr id="5" name="Slide Number Placeholder 4"/>
          <p:cNvSpPr>
            <a:spLocks noGrp="1"/>
          </p:cNvSpPr>
          <p:nvPr>
            <p:ph type="sldNum" sz="quarter" idx="12"/>
          </p:nvPr>
        </p:nvSpPr>
        <p:spPr/>
        <p:txBody>
          <a:bodyPr/>
          <a:lstStyle/>
          <a:p>
            <a:fld id="{2AEFF4E0-09CF-465B-A129-0A4208E40038}" type="slidenum">
              <a:rPr lang="en-ZA" smtClean="0"/>
              <a:t>8</a:t>
            </a:fld>
            <a:endParaRPr lang="en-ZA"/>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426007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5956" y="204951"/>
            <a:ext cx="9144000" cy="541007"/>
          </a:xfrm>
          <a:ln>
            <a:solidFill>
              <a:schemeClr val="accent2"/>
            </a:solidFill>
          </a:ln>
        </p:spPr>
        <p:txBody>
          <a:bodyPr>
            <a:normAutofit/>
          </a:bodyPr>
          <a:lstStyle/>
          <a:p>
            <a:r>
              <a:rPr lang="en-ZA" sz="2800" b="1" dirty="0" smtClean="0">
                <a:solidFill>
                  <a:schemeClr val="accent2"/>
                </a:solidFill>
                <a:latin typeface="Arial" panose="020B0604020202020204" pitchFamily="34" charset="0"/>
                <a:cs typeface="Arial" panose="020B0604020202020204" pitchFamily="34" charset="0"/>
              </a:rPr>
              <a:t>INTRODUCTION – NGAKA MODIRI MOLEMA D.M.</a:t>
            </a:r>
            <a:endParaRPr lang="en-ZA" sz="2800" b="1" dirty="0">
              <a:solidFill>
                <a:schemeClr val="accent2"/>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97470" y="890939"/>
            <a:ext cx="11797059" cy="5762110"/>
          </a:xfrm>
        </p:spPr>
        <p:txBody>
          <a:bodyPr>
            <a:normAutofit/>
          </a:bodyPr>
          <a:lstStyle/>
          <a:p>
            <a:pPr marL="285750" indent="-285750" algn="just">
              <a:buFont typeface="Arial" panose="020B0604020202020204" pitchFamily="34" charset="0"/>
              <a:buChar char="•"/>
            </a:pPr>
            <a:endParaRPr lang="en-ZA" sz="1800" b="1"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ZA" sz="2800" dirty="0" smtClean="0">
                <a:latin typeface="Arial" panose="020B0604020202020204" pitchFamily="34" charset="0"/>
                <a:cs typeface="Arial" panose="020B0604020202020204" pitchFamily="34" charset="0"/>
              </a:rPr>
              <a:t>The municipality was placed under intervention Five (5) times.</a:t>
            </a:r>
          </a:p>
          <a:p>
            <a:pPr marL="342900" indent="-342900" algn="just">
              <a:buFont typeface="Arial" panose="020B0604020202020204" pitchFamily="34" charset="0"/>
              <a:buChar char="•"/>
            </a:pPr>
            <a:r>
              <a:rPr lang="en-ZA" sz="2800" dirty="0" smtClean="0">
                <a:latin typeface="Arial" panose="020B0604020202020204" pitchFamily="34" charset="0"/>
                <a:cs typeface="Arial" panose="020B0604020202020204" pitchFamily="34" charset="0"/>
              </a:rPr>
              <a:t>The municipality had a vacancies at senior manager level for a period of 4 to 5 years.</a:t>
            </a:r>
          </a:p>
          <a:p>
            <a:pPr marL="342900" indent="-342900" algn="just">
              <a:buFont typeface="Arial" panose="020B0604020202020204" pitchFamily="34" charset="0"/>
              <a:buChar char="•"/>
            </a:pPr>
            <a:r>
              <a:rPr lang="en-ZA" sz="2800" dirty="0" smtClean="0">
                <a:latin typeface="Arial" panose="020B0604020202020204" pitchFamily="34" charset="0"/>
                <a:cs typeface="Arial" panose="020B0604020202020204" pitchFamily="34" charset="0"/>
              </a:rPr>
              <a:t>The municipality is a WSA which create relationship challenges with local municipalities, IGR not optimally functional.</a:t>
            </a:r>
          </a:p>
          <a:p>
            <a:pPr marL="342900" indent="-342900" algn="just">
              <a:buFont typeface="Arial" panose="020B0604020202020204" pitchFamily="34" charset="0"/>
              <a:buChar char="•"/>
            </a:pPr>
            <a:r>
              <a:rPr lang="en-ZA" sz="2800" dirty="0" smtClean="0">
                <a:latin typeface="Arial" panose="020B0604020202020204" pitchFamily="34" charset="0"/>
                <a:cs typeface="Arial" panose="020B0604020202020204" pitchFamily="34" charset="0"/>
              </a:rPr>
              <a:t>The district have a bloated organisation structure due to about 600 employees that were appointed outside the organisational structure.</a:t>
            </a:r>
          </a:p>
          <a:p>
            <a:pPr marL="342900" indent="-342900" algn="just">
              <a:buFont typeface="Arial" panose="020B0604020202020204" pitchFamily="34" charset="0"/>
              <a:buChar char="•"/>
            </a:pPr>
            <a:r>
              <a:rPr lang="en-ZA" sz="2800" dirty="0" smtClean="0">
                <a:latin typeface="Arial" panose="020B0604020202020204" pitchFamily="34" charset="0"/>
                <a:cs typeface="Arial" panose="020B0604020202020204" pitchFamily="34" charset="0"/>
              </a:rPr>
              <a:t>The municipality have a huge list of litigations by creditors.</a:t>
            </a:r>
          </a:p>
          <a:p>
            <a:pPr marL="342900" indent="-342900" algn="just">
              <a:buFont typeface="Arial" panose="020B0604020202020204" pitchFamily="34" charset="0"/>
              <a:buChar char="•"/>
            </a:pPr>
            <a:r>
              <a:rPr lang="en-ZA" sz="2800" dirty="0" smtClean="0">
                <a:latin typeface="Arial" panose="020B0604020202020204" pitchFamily="34" charset="0"/>
                <a:cs typeface="Arial" panose="020B0604020202020204" pitchFamily="34" charset="0"/>
              </a:rPr>
              <a:t>After the appointment of all senior managers in by the new council in 2016, there seems to be relative stability in the Administration, also this can be attributed to section 137 of MFMA intervention. </a:t>
            </a:r>
          </a:p>
          <a:p>
            <a:pPr marL="342900" indent="-342900" algn="just">
              <a:buFont typeface="Arial" panose="020B0604020202020204" pitchFamily="34" charset="0"/>
              <a:buChar char="•"/>
            </a:pPr>
            <a:endParaRPr lang="en-ZA" sz="2800" dirty="0">
              <a:latin typeface="Arial" panose="020B0604020202020204" pitchFamily="34" charset="0"/>
              <a:cs typeface="Arial" panose="020B0604020202020204" pitchFamily="34" charset="0"/>
            </a:endParaRPr>
          </a:p>
          <a:p>
            <a:pPr algn="l"/>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6B1AF27-859B-4FF8-B771-80D758C40D2B}" type="slidenum">
              <a:rPr lang="en-ZA" smtClean="0"/>
              <a:t>9</a:t>
            </a:fld>
            <a:endParaRPr lang="en-ZA"/>
          </a:p>
        </p:txBody>
      </p:sp>
    </p:spTree>
    <p:extLst>
      <p:ext uri="{BB962C8B-B14F-4D97-AF65-F5344CB8AC3E}">
        <p14:creationId xmlns:p14="http://schemas.microsoft.com/office/powerpoint/2010/main" val="15716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1294</TotalTime>
  <Words>1309</Words>
  <Application>Microsoft Office PowerPoint</Application>
  <PresentationFormat>Widescreen</PresentationFormat>
  <Paragraphs>124</Paragraphs>
  <Slides>15</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MS PGothic</vt:lpstr>
      <vt:lpstr>Arial</vt:lpstr>
      <vt:lpstr>Calibri</vt:lpstr>
      <vt:lpstr>Calibri Light</vt:lpstr>
      <vt:lpstr>Office Theme</vt:lpstr>
      <vt:lpstr> 1. STATE OF THE CITY OF MATLOSANA L.M 2. STATE OF NGAKA MODIRI MOLEMA D.M     PRESENTATION FOR PORTFOLIO COMMITTEE   </vt:lpstr>
      <vt:lpstr>PRESENTATION OUTLINE </vt:lpstr>
      <vt:lpstr>PURPOSE  </vt:lpstr>
      <vt:lpstr>INTRODUCTION – CITY OF MATLOSANA</vt:lpstr>
      <vt:lpstr>PowerPoint Presentation</vt:lpstr>
      <vt:lpstr>PowerPoint Presentation</vt:lpstr>
      <vt:lpstr>PowerPoint Presentation</vt:lpstr>
      <vt:lpstr>PowerPoint Presentation</vt:lpstr>
      <vt:lpstr>INTRODUCTION – NGAKA MODIRI MOLEMA D.M.</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Dumisani Mngadi</dc:creator>
  <cp:lastModifiedBy>Shereen Cassiem</cp:lastModifiedBy>
  <cp:revision>613</cp:revision>
  <cp:lastPrinted>2019-04-02T12:35:11Z</cp:lastPrinted>
  <dcterms:created xsi:type="dcterms:W3CDTF">2018-11-11T15:26:03Z</dcterms:created>
  <dcterms:modified xsi:type="dcterms:W3CDTF">2020-11-24T13:33:46Z</dcterms:modified>
</cp:coreProperties>
</file>