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0">
  <p:sldMasterIdLst>
    <p:sldMasterId id="2147483648" r:id="rId1"/>
  </p:sldMasterIdLst>
  <p:notesMasterIdLst>
    <p:notesMasterId r:id="rId57"/>
  </p:notesMasterIdLst>
  <p:handoutMasterIdLst>
    <p:handoutMasterId r:id="rId58"/>
  </p:handoutMasterIdLst>
  <p:sldIdLst>
    <p:sldId id="256" r:id="rId2"/>
    <p:sldId id="336" r:id="rId3"/>
    <p:sldId id="435" r:id="rId4"/>
    <p:sldId id="337" r:id="rId5"/>
    <p:sldId id="338" r:id="rId6"/>
    <p:sldId id="339" r:id="rId7"/>
    <p:sldId id="436" r:id="rId8"/>
    <p:sldId id="437" r:id="rId9"/>
    <p:sldId id="438" r:id="rId10"/>
    <p:sldId id="439" r:id="rId11"/>
    <p:sldId id="372" r:id="rId12"/>
    <p:sldId id="399" r:id="rId13"/>
    <p:sldId id="401" r:id="rId14"/>
    <p:sldId id="400" r:id="rId15"/>
    <p:sldId id="402" r:id="rId16"/>
    <p:sldId id="376" r:id="rId17"/>
    <p:sldId id="406" r:id="rId18"/>
    <p:sldId id="380" r:id="rId19"/>
    <p:sldId id="405" r:id="rId20"/>
    <p:sldId id="467" r:id="rId21"/>
    <p:sldId id="442" r:id="rId22"/>
    <p:sldId id="468" r:id="rId23"/>
    <p:sldId id="469" r:id="rId24"/>
    <p:sldId id="470" r:id="rId25"/>
    <p:sldId id="440" r:id="rId26"/>
    <p:sldId id="390" r:id="rId27"/>
    <p:sldId id="392" r:id="rId28"/>
    <p:sldId id="393" r:id="rId29"/>
    <p:sldId id="443" r:id="rId30"/>
    <p:sldId id="447" r:id="rId31"/>
    <p:sldId id="445" r:id="rId32"/>
    <p:sldId id="448" r:id="rId33"/>
    <p:sldId id="430" r:id="rId34"/>
    <p:sldId id="431" r:id="rId35"/>
    <p:sldId id="432" r:id="rId36"/>
    <p:sldId id="433" r:id="rId37"/>
    <p:sldId id="434" r:id="rId38"/>
    <p:sldId id="364" r:id="rId39"/>
    <p:sldId id="455" r:id="rId40"/>
    <p:sldId id="454" r:id="rId41"/>
    <p:sldId id="453" r:id="rId42"/>
    <p:sldId id="452" r:id="rId43"/>
    <p:sldId id="456" r:id="rId44"/>
    <p:sldId id="457" r:id="rId45"/>
    <p:sldId id="464" r:id="rId46"/>
    <p:sldId id="463" r:id="rId47"/>
    <p:sldId id="465" r:id="rId48"/>
    <p:sldId id="458" r:id="rId49"/>
    <p:sldId id="460" r:id="rId50"/>
    <p:sldId id="461" r:id="rId51"/>
    <p:sldId id="462" r:id="rId52"/>
    <p:sldId id="451" r:id="rId53"/>
    <p:sldId id="466" r:id="rId54"/>
    <p:sldId id="449" r:id="rId55"/>
    <p:sldId id="334" r:id="rId56"/>
  </p:sldIdLst>
  <p:sldSz cx="9144000" cy="6858000" type="screen4x3"/>
  <p:notesSz cx="9866313" cy="673576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24" autoAdjust="0"/>
  </p:normalViewPr>
  <p:slideViewPr>
    <p:cSldViewPr>
      <p:cViewPr varScale="1">
        <p:scale>
          <a:sx n="73" d="100"/>
          <a:sy n="73" d="100"/>
        </p:scale>
        <p:origin x="123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4275402" cy="337958"/>
          </a:xfrm>
          <a:prstGeom prst="rect">
            <a:avLst/>
          </a:prstGeom>
        </p:spPr>
        <p:txBody>
          <a:bodyPr vert="horz" lIns="94840" tIns="47419" rIns="94840" bIns="47419" rtlCol="0"/>
          <a:lstStyle>
            <a:lvl1pPr algn="l">
              <a:defRPr sz="1300"/>
            </a:lvl1pPr>
          </a:lstStyle>
          <a:p>
            <a:endParaRPr lang="en-ZA"/>
          </a:p>
        </p:txBody>
      </p:sp>
      <p:sp>
        <p:nvSpPr>
          <p:cNvPr id="3" name="Date Placeholder 2"/>
          <p:cNvSpPr>
            <a:spLocks noGrp="1"/>
          </p:cNvSpPr>
          <p:nvPr>
            <p:ph type="dt" sz="quarter" idx="1"/>
          </p:nvPr>
        </p:nvSpPr>
        <p:spPr>
          <a:xfrm>
            <a:off x="5588629" y="3"/>
            <a:ext cx="4275402" cy="337958"/>
          </a:xfrm>
          <a:prstGeom prst="rect">
            <a:avLst/>
          </a:prstGeom>
        </p:spPr>
        <p:txBody>
          <a:bodyPr vert="horz" lIns="94840" tIns="47419" rIns="94840" bIns="47419" rtlCol="0"/>
          <a:lstStyle>
            <a:lvl1pPr algn="r">
              <a:defRPr sz="1300"/>
            </a:lvl1pPr>
          </a:lstStyle>
          <a:p>
            <a:fld id="{31AFD9EC-5C03-4DE0-AE1F-EDB5C9F5D576}" type="datetimeFigureOut">
              <a:rPr lang="en-ZA" smtClean="0"/>
              <a:t>2020/11/24</a:t>
            </a:fld>
            <a:endParaRPr lang="en-ZA"/>
          </a:p>
        </p:txBody>
      </p:sp>
      <p:sp>
        <p:nvSpPr>
          <p:cNvPr id="4" name="Footer Placeholder 3"/>
          <p:cNvSpPr>
            <a:spLocks noGrp="1"/>
          </p:cNvSpPr>
          <p:nvPr>
            <p:ph type="ftr" sz="quarter" idx="2"/>
          </p:nvPr>
        </p:nvSpPr>
        <p:spPr>
          <a:xfrm>
            <a:off x="2" y="6397808"/>
            <a:ext cx="4275402" cy="337957"/>
          </a:xfrm>
          <a:prstGeom prst="rect">
            <a:avLst/>
          </a:prstGeom>
        </p:spPr>
        <p:txBody>
          <a:bodyPr vert="horz" lIns="94840" tIns="47419" rIns="94840" bIns="47419" rtlCol="0" anchor="b"/>
          <a:lstStyle>
            <a:lvl1pPr algn="l">
              <a:defRPr sz="1300"/>
            </a:lvl1pPr>
          </a:lstStyle>
          <a:p>
            <a:endParaRPr lang="en-ZA"/>
          </a:p>
        </p:txBody>
      </p:sp>
      <p:sp>
        <p:nvSpPr>
          <p:cNvPr id="5" name="Slide Number Placeholder 4"/>
          <p:cNvSpPr>
            <a:spLocks noGrp="1"/>
          </p:cNvSpPr>
          <p:nvPr>
            <p:ph type="sldNum" sz="quarter" idx="3"/>
          </p:nvPr>
        </p:nvSpPr>
        <p:spPr>
          <a:xfrm>
            <a:off x="5588629" y="6397808"/>
            <a:ext cx="4275402" cy="337957"/>
          </a:xfrm>
          <a:prstGeom prst="rect">
            <a:avLst/>
          </a:prstGeom>
        </p:spPr>
        <p:txBody>
          <a:bodyPr vert="horz" lIns="94840" tIns="47419" rIns="94840" bIns="47419" rtlCol="0" anchor="b"/>
          <a:lstStyle>
            <a:lvl1pPr algn="r">
              <a:defRPr sz="1300"/>
            </a:lvl1pPr>
          </a:lstStyle>
          <a:p>
            <a:fld id="{A6701A83-6233-4C5D-895E-04062B865100}" type="slidenum">
              <a:rPr lang="en-ZA" smtClean="0"/>
              <a:t>‹#›</a:t>
            </a:fld>
            <a:endParaRPr lang="en-ZA"/>
          </a:p>
        </p:txBody>
      </p:sp>
    </p:spTree>
    <p:extLst>
      <p:ext uri="{BB962C8B-B14F-4D97-AF65-F5344CB8AC3E}">
        <p14:creationId xmlns:p14="http://schemas.microsoft.com/office/powerpoint/2010/main" val="1582382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275402" cy="336788"/>
          </a:xfrm>
          <a:prstGeom prst="rect">
            <a:avLst/>
          </a:prstGeom>
        </p:spPr>
        <p:txBody>
          <a:bodyPr vert="horz" lIns="94840" tIns="47419" rIns="94840" bIns="47419" rtlCol="0"/>
          <a:lstStyle>
            <a:lvl1pPr algn="l">
              <a:defRPr sz="1300"/>
            </a:lvl1pPr>
          </a:lstStyle>
          <a:p>
            <a:endParaRPr lang="en-ZA" dirty="0"/>
          </a:p>
        </p:txBody>
      </p:sp>
      <p:sp>
        <p:nvSpPr>
          <p:cNvPr id="3" name="Date Placeholder 2"/>
          <p:cNvSpPr>
            <a:spLocks noGrp="1"/>
          </p:cNvSpPr>
          <p:nvPr>
            <p:ph type="dt" idx="1"/>
          </p:nvPr>
        </p:nvSpPr>
        <p:spPr>
          <a:xfrm>
            <a:off x="5588629" y="0"/>
            <a:ext cx="4275402" cy="336788"/>
          </a:xfrm>
          <a:prstGeom prst="rect">
            <a:avLst/>
          </a:prstGeom>
        </p:spPr>
        <p:txBody>
          <a:bodyPr vert="horz" lIns="94840" tIns="47419" rIns="94840" bIns="47419" rtlCol="0"/>
          <a:lstStyle>
            <a:lvl1pPr algn="r">
              <a:defRPr sz="1300"/>
            </a:lvl1pPr>
          </a:lstStyle>
          <a:p>
            <a:fld id="{D071C286-42FF-4BE5-9670-293B846619D3}" type="datetimeFigureOut">
              <a:rPr lang="en-ZA" smtClean="0"/>
              <a:pPr/>
              <a:t>2020/11/24</a:t>
            </a:fld>
            <a:endParaRPr lang="en-ZA" dirty="0"/>
          </a:p>
        </p:txBody>
      </p:sp>
      <p:sp>
        <p:nvSpPr>
          <p:cNvPr id="4" name="Slide Image Placeholder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4840" tIns="47419" rIns="94840" bIns="47419" rtlCol="0" anchor="ctr"/>
          <a:lstStyle/>
          <a:p>
            <a:endParaRPr lang="en-ZA" dirty="0"/>
          </a:p>
        </p:txBody>
      </p:sp>
      <p:sp>
        <p:nvSpPr>
          <p:cNvPr id="5" name="Notes Placeholder 4"/>
          <p:cNvSpPr>
            <a:spLocks noGrp="1"/>
          </p:cNvSpPr>
          <p:nvPr>
            <p:ph type="body" sz="quarter" idx="3"/>
          </p:nvPr>
        </p:nvSpPr>
        <p:spPr>
          <a:xfrm>
            <a:off x="986632" y="3199489"/>
            <a:ext cx="7893050" cy="3031093"/>
          </a:xfrm>
          <a:prstGeom prst="rect">
            <a:avLst/>
          </a:prstGeom>
        </p:spPr>
        <p:txBody>
          <a:bodyPr vert="horz" lIns="94840" tIns="47419" rIns="94840" bIns="474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6397807"/>
            <a:ext cx="4275402" cy="336788"/>
          </a:xfrm>
          <a:prstGeom prst="rect">
            <a:avLst/>
          </a:prstGeom>
        </p:spPr>
        <p:txBody>
          <a:bodyPr vert="horz" lIns="94840" tIns="47419" rIns="94840" bIns="47419" rtlCol="0" anchor="b"/>
          <a:lstStyle>
            <a:lvl1pPr algn="l">
              <a:defRPr sz="1300"/>
            </a:lvl1pPr>
          </a:lstStyle>
          <a:p>
            <a:endParaRPr lang="en-ZA" dirty="0"/>
          </a:p>
        </p:txBody>
      </p:sp>
      <p:sp>
        <p:nvSpPr>
          <p:cNvPr id="7" name="Slide Number Placeholder 6"/>
          <p:cNvSpPr>
            <a:spLocks noGrp="1"/>
          </p:cNvSpPr>
          <p:nvPr>
            <p:ph type="sldNum" sz="quarter" idx="5"/>
          </p:nvPr>
        </p:nvSpPr>
        <p:spPr>
          <a:xfrm>
            <a:off x="5588629" y="6397807"/>
            <a:ext cx="4275402" cy="336788"/>
          </a:xfrm>
          <a:prstGeom prst="rect">
            <a:avLst/>
          </a:prstGeom>
        </p:spPr>
        <p:txBody>
          <a:bodyPr vert="horz" lIns="94840" tIns="47419" rIns="94840" bIns="47419" rtlCol="0" anchor="b"/>
          <a:lstStyle>
            <a:lvl1pPr algn="r">
              <a:defRPr sz="1300"/>
            </a:lvl1pPr>
          </a:lstStyle>
          <a:p>
            <a:fld id="{DAFFE26E-7382-4D67-9A85-D053A2AA28F3}" type="slidenum">
              <a:rPr lang="en-ZA" smtClean="0"/>
              <a:pPr/>
              <a:t>‹#›</a:t>
            </a:fld>
            <a:endParaRPr lang="en-ZA" dirty="0"/>
          </a:p>
        </p:txBody>
      </p:sp>
    </p:spTree>
    <p:extLst>
      <p:ext uri="{BB962C8B-B14F-4D97-AF65-F5344CB8AC3E}">
        <p14:creationId xmlns:p14="http://schemas.microsoft.com/office/powerpoint/2010/main" val="357498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C22CC1-57EC-4846-ACED-F8CC8323C899}" type="datetime1">
              <a:rPr lang="en-US" smtClean="0"/>
              <a:t>11/24/2020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B7EEE1-6BF6-4C97-A026-3ED2EA8D743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E5D936-B9B2-4A0E-AC30-E35AEA64A221}" type="datetime1">
              <a:rPr lang="en-US" smtClean="0"/>
              <a:t>11/24/2020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5DACB4-54F3-4927-9159-F5E403650BB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133C3B-5033-4A69-B079-7E241EDC2E5C}" type="datetime1">
              <a:rPr lang="en-US" smtClean="0"/>
              <a:t>11/24/2020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064B14-F963-4D37-9308-6E38EC84C5A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30822B-E044-4C5A-ACCE-D82507EEF136}" type="datetime1">
              <a:rPr lang="en-US" smtClean="0"/>
              <a:t>11/24/2020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260EA2-1FA7-4FE4-A1EB-F60CE4AAEE8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0A5072-C7E8-4089-A971-C3A3A8A6ABB1}" type="datetime1">
              <a:rPr lang="en-US" smtClean="0"/>
              <a:t>11/24/2020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604106-3E61-465E-90AB-2247ED0F0C2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6679F1-3FDE-404E-B8B6-08E8421C6585}" type="datetime1">
              <a:rPr lang="en-US" smtClean="0"/>
              <a:t>11/24/2020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749AF0-6659-4F61-9BA2-EDE62DF7B8B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B66E3D-7E37-48A2-BAB0-6A1DFC4A5571}" type="datetime1">
              <a:rPr lang="en-US" smtClean="0"/>
              <a:t>11/24/2020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A796F0D-6A57-4434-BF09-B789B9C3CB6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622794-8BF5-4762-882D-97E636EE96ED}" type="datetime1">
              <a:rPr lang="en-US" smtClean="0"/>
              <a:t>11/24/2020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D777A7C-73F0-4426-9228-79F6EB49685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C98912-2FD0-4ADD-8B56-B4F88E3801BE}" type="datetime1">
              <a:rPr lang="en-US" smtClean="0"/>
              <a:t>11/24/2020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5357C37-4B9C-4A82-8E30-9EBDFA49763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AAF970-BF4B-4A97-AE8C-8B3CF05BC378}" type="datetime1">
              <a:rPr lang="en-US" smtClean="0"/>
              <a:t>11/24/2020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54C785-F115-4CDC-857E-918BC5A970D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C2FD4B-FCD8-4FC9-8033-ECAD89434A64}" type="datetime1">
              <a:rPr lang="en-US" smtClean="0"/>
              <a:t>11/24/2020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FACE43-7432-43BB-A3C5-CC94E23325B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EC8EDB1-2FD3-48E2-9303-3345DD37CFC1}" type="datetime1">
              <a:rPr lang="en-US" smtClean="0"/>
              <a:t>11/24/2020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F472955-465F-48F5-89E8-1B0287E1B9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3"/>
          <p:cNvSpPr>
            <a:spLocks noGrp="1"/>
          </p:cNvSpPr>
          <p:nvPr>
            <p:ph type="title"/>
          </p:nvPr>
        </p:nvSpPr>
        <p:spPr>
          <a:xfrm>
            <a:off x="3779912" y="2708920"/>
            <a:ext cx="4943400" cy="1728192"/>
          </a:xfrm>
        </p:spPr>
        <p:txBody>
          <a:bodyPr/>
          <a:lstStyle/>
          <a:p>
            <a:r>
              <a:rPr lang="en-US" sz="2800" b="1" dirty="0" smtClean="0">
                <a:solidFill>
                  <a:srgbClr val="79766F"/>
                </a:solidFill>
              </a:rPr>
              <a:t> </a:t>
            </a:r>
            <a:br>
              <a:rPr lang="en-US" sz="2800" b="1" dirty="0" smtClean="0">
                <a:solidFill>
                  <a:srgbClr val="79766F"/>
                </a:solidFill>
              </a:rPr>
            </a:br>
            <a:r>
              <a:rPr lang="en-US" altLang="en-US" sz="4800" b="1" dirty="0">
                <a:solidFill>
                  <a:srgbClr val="FFC000"/>
                </a:solidFill>
                <a:latin typeface="Arial" panose="020B0604020202020204" pitchFamily="34" charset="0"/>
              </a:rPr>
              <a:t> </a:t>
            </a:r>
            <a:r>
              <a:rPr lang="en-US" altLang="en-US" sz="2800" b="1" dirty="0">
                <a:solidFill>
                  <a:srgbClr val="000000"/>
                </a:solidFill>
                <a:latin typeface="Arial Bold" panose="020B0704020202020204" pitchFamily="34" charset="0"/>
                <a:ea typeface="Osaka"/>
                <a:cs typeface="Osaka"/>
              </a:rPr>
              <a:t>Portfolio Committee </a:t>
            </a:r>
            <a:br>
              <a:rPr lang="en-US" altLang="en-US" sz="2800" b="1" dirty="0">
                <a:solidFill>
                  <a:srgbClr val="000000"/>
                </a:solidFill>
                <a:latin typeface="Arial Bold" panose="020B0704020202020204" pitchFamily="34" charset="0"/>
                <a:ea typeface="Osaka"/>
                <a:cs typeface="Osaka"/>
              </a:rPr>
            </a:br>
            <a:r>
              <a:rPr lang="en-US" altLang="en-US" sz="2800" b="1" dirty="0">
                <a:solidFill>
                  <a:srgbClr val="000000"/>
                </a:solidFill>
                <a:latin typeface="Arial Bold" panose="020B0704020202020204" pitchFamily="34" charset="0"/>
                <a:ea typeface="Osaka"/>
                <a:cs typeface="Osaka"/>
              </a:rPr>
              <a:t>on </a:t>
            </a:r>
            <a:br>
              <a:rPr lang="en-US" altLang="en-US" sz="2800" b="1" dirty="0">
                <a:solidFill>
                  <a:srgbClr val="000000"/>
                </a:solidFill>
                <a:latin typeface="Arial Bold" panose="020B0704020202020204" pitchFamily="34" charset="0"/>
                <a:ea typeface="Osaka"/>
                <a:cs typeface="Osaka"/>
              </a:rPr>
            </a:br>
            <a:r>
              <a:rPr lang="en-US" altLang="en-US" sz="2800" b="1" dirty="0">
                <a:solidFill>
                  <a:srgbClr val="000000"/>
                </a:solidFill>
                <a:latin typeface="Arial Bold" panose="020B0704020202020204" pitchFamily="34" charset="0"/>
                <a:ea typeface="Osaka"/>
                <a:cs typeface="Osaka"/>
              </a:rPr>
              <a:t>Local Government </a:t>
            </a:r>
            <a:br>
              <a:rPr lang="en-US" altLang="en-US" sz="2800" b="1" dirty="0">
                <a:solidFill>
                  <a:srgbClr val="000000"/>
                </a:solidFill>
                <a:latin typeface="Arial Bold" panose="020B0704020202020204" pitchFamily="34" charset="0"/>
                <a:ea typeface="Osaka"/>
                <a:cs typeface="Osaka"/>
              </a:rPr>
            </a:br>
            <a:r>
              <a:rPr lang="en-US" altLang="en-US" sz="2800" b="1" dirty="0">
                <a:solidFill>
                  <a:srgbClr val="000000"/>
                </a:solidFill>
                <a:latin typeface="Arial Bold" panose="020B0704020202020204" pitchFamily="34" charset="0"/>
                <a:ea typeface="Osaka"/>
                <a:cs typeface="Osaka"/>
              </a:rPr>
              <a:t>and Traditional Affairs</a:t>
            </a:r>
            <a:br>
              <a:rPr lang="en-US" altLang="en-US" sz="2800" b="1" dirty="0">
                <a:solidFill>
                  <a:srgbClr val="000000"/>
                </a:solidFill>
                <a:latin typeface="Arial Bold" panose="020B0704020202020204" pitchFamily="34" charset="0"/>
                <a:ea typeface="Osaka"/>
                <a:cs typeface="Osaka"/>
              </a:rPr>
            </a:br>
            <a:r>
              <a:rPr lang="en-US" altLang="en-US" sz="2800" b="1" dirty="0" smtClean="0">
                <a:solidFill>
                  <a:srgbClr val="000000"/>
                </a:solidFill>
                <a:latin typeface="Arial Bold" panose="020B0704020202020204" pitchFamily="34" charset="0"/>
                <a:ea typeface="Osaka"/>
                <a:cs typeface="Osaka"/>
              </a:rPr>
              <a:t/>
            </a:r>
            <a:br>
              <a:rPr lang="en-US" altLang="en-US" sz="2800" b="1" dirty="0" smtClean="0">
                <a:solidFill>
                  <a:srgbClr val="000000"/>
                </a:solidFill>
                <a:latin typeface="Arial Bold" panose="020B0704020202020204" pitchFamily="34" charset="0"/>
                <a:ea typeface="Osaka"/>
                <a:cs typeface="Osaka"/>
              </a:rPr>
            </a:br>
            <a:r>
              <a:rPr lang="en-US" altLang="en-US" sz="2800" b="1" dirty="0" smtClean="0">
                <a:solidFill>
                  <a:srgbClr val="000000"/>
                </a:solidFill>
                <a:latin typeface="Arial Bold" panose="020B0704020202020204" pitchFamily="34" charset="0"/>
                <a:ea typeface="Osaka"/>
                <a:cs typeface="Osaka"/>
              </a:rPr>
              <a:t>City </a:t>
            </a:r>
            <a:r>
              <a:rPr lang="en-US" altLang="en-US" sz="2800" b="1" dirty="0">
                <a:solidFill>
                  <a:srgbClr val="000000"/>
                </a:solidFill>
                <a:latin typeface="Arial Bold" panose="020B0704020202020204" pitchFamily="34" charset="0"/>
                <a:ea typeface="Osaka"/>
                <a:cs typeface="Osaka"/>
              </a:rPr>
              <a:t>of </a:t>
            </a:r>
            <a:r>
              <a:rPr lang="en-US" altLang="en-US" sz="2800" b="1" dirty="0" err="1">
                <a:solidFill>
                  <a:srgbClr val="000000"/>
                </a:solidFill>
                <a:latin typeface="Arial Bold" panose="020B0704020202020204" pitchFamily="34" charset="0"/>
                <a:ea typeface="Osaka"/>
                <a:cs typeface="Osaka"/>
              </a:rPr>
              <a:t>Matlosana</a:t>
            </a:r>
            <a:r>
              <a:rPr lang="en-US" altLang="en-US" sz="2800" b="1" dirty="0">
                <a:solidFill>
                  <a:srgbClr val="000000"/>
                </a:solidFill>
                <a:latin typeface="Arial Bold" panose="020B0704020202020204" pitchFamily="34" charset="0"/>
                <a:ea typeface="Osaka"/>
                <a:cs typeface="Osaka"/>
              </a:rPr>
              <a:t/>
            </a:r>
            <a:br>
              <a:rPr lang="en-US" altLang="en-US" sz="2800" b="1" dirty="0">
                <a:solidFill>
                  <a:srgbClr val="000000"/>
                </a:solidFill>
                <a:latin typeface="Arial Bold" panose="020B0704020202020204" pitchFamily="34" charset="0"/>
                <a:ea typeface="Osaka"/>
                <a:cs typeface="Osaka"/>
              </a:rPr>
            </a:br>
            <a:r>
              <a:rPr lang="en-US" altLang="en-US" sz="2800" b="1" dirty="0">
                <a:solidFill>
                  <a:srgbClr val="000000"/>
                </a:solidFill>
                <a:latin typeface="Arial Bold" panose="020B0704020202020204" pitchFamily="34" charset="0"/>
                <a:ea typeface="Osaka"/>
                <a:cs typeface="Osaka"/>
              </a:rPr>
              <a:t>25 Nov 2020 </a:t>
            </a:r>
            <a:r>
              <a:rPr lang="en-US" altLang="en-US" sz="2800" b="1" dirty="0" smtClean="0">
                <a:solidFill>
                  <a:srgbClr val="000000"/>
                </a:solidFill>
                <a:latin typeface="Arial Bold" panose="020B0704020202020204" pitchFamily="34" charset="0"/>
                <a:ea typeface="Osaka"/>
                <a:cs typeface="Osaka"/>
              </a:rPr>
              <a:t/>
            </a:r>
            <a:br>
              <a:rPr lang="en-US" altLang="en-US" sz="2800" b="1" dirty="0" smtClean="0">
                <a:solidFill>
                  <a:srgbClr val="000000"/>
                </a:solidFill>
                <a:latin typeface="Arial Bold" panose="020B0704020202020204" pitchFamily="34" charset="0"/>
                <a:ea typeface="Osaka"/>
                <a:cs typeface="Osaka"/>
              </a:rPr>
            </a:br>
            <a:r>
              <a:rPr lang="en-US" altLang="en-US" sz="2800" b="1" dirty="0" smtClean="0">
                <a:solidFill>
                  <a:srgbClr val="000000"/>
                </a:solidFill>
                <a:latin typeface="Arial Bold" panose="020B0704020202020204" pitchFamily="34" charset="0"/>
                <a:ea typeface="Osaka"/>
                <a:cs typeface="Osaka"/>
              </a:rPr>
              <a:t>09:00-13:00</a:t>
            </a:r>
            <a:endParaRPr lang="en-ZA" sz="2800" dirty="0"/>
          </a:p>
        </p:txBody>
      </p:sp>
      <p:sp>
        <p:nvSpPr>
          <p:cNvPr id="2" name="Slide Number Placeholder 1"/>
          <p:cNvSpPr>
            <a:spLocks noGrp="1"/>
          </p:cNvSpPr>
          <p:nvPr>
            <p:ph type="sldNum" sz="quarter" idx="12"/>
          </p:nvPr>
        </p:nvSpPr>
        <p:spPr/>
        <p:txBody>
          <a:bodyPr/>
          <a:lstStyle/>
          <a:p>
            <a:pPr>
              <a:defRPr/>
            </a:pPr>
            <a:fld id="{7D777A7C-73F0-4426-9228-79F6EB49685E}"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1"/>
          <p:cNvSpPr txBox="1">
            <a:spLocks/>
          </p:cNvSpPr>
          <p:nvPr/>
        </p:nvSpPr>
        <p:spPr bwMode="auto">
          <a:xfrm>
            <a:off x="1043608" y="116632"/>
            <a:ext cx="7643192" cy="6741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endParaRPr lang="en-GB" sz="48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a:p>
            <a:pPr lvl="0"/>
            <a:endParaRPr lang="en-GB" sz="48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a:p>
            <a:pPr lvl="0"/>
            <a:r>
              <a:rPr lang="en-GB" sz="48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3. State </a:t>
            </a:r>
            <a:r>
              <a:rPr lang="en-GB" sz="48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of finances (breakdown of COVID-19 expenditure) </a:t>
            </a:r>
          </a:p>
        </p:txBody>
      </p:sp>
      <p:sp>
        <p:nvSpPr>
          <p:cNvPr id="2" name="Slide Number Placeholder 1"/>
          <p:cNvSpPr>
            <a:spLocks noGrp="1"/>
          </p:cNvSpPr>
          <p:nvPr>
            <p:ph type="sldNum" sz="quarter" idx="12"/>
          </p:nvPr>
        </p:nvSpPr>
        <p:spPr/>
        <p:txBody>
          <a:bodyPr/>
          <a:lstStyle/>
          <a:p>
            <a:pPr>
              <a:defRPr/>
            </a:pPr>
            <a:fld id="{7CB7EEE1-6BF6-4C97-A026-3ED2EA8D7434}" type="slidenum">
              <a:rPr lang="en-US" smtClean="0"/>
              <a:pPr>
                <a:defRPr/>
              </a:pPr>
              <a:t>10</a:t>
            </a:fld>
            <a:endParaRPr lang="en-US" dirty="0"/>
          </a:p>
        </p:txBody>
      </p:sp>
    </p:spTree>
    <p:extLst>
      <p:ext uri="{BB962C8B-B14F-4D97-AF65-F5344CB8AC3E}">
        <p14:creationId xmlns:p14="http://schemas.microsoft.com/office/powerpoint/2010/main" val="1726427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115616" y="188640"/>
            <a:ext cx="7639287"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2400" b="1" dirty="0" smtClean="0">
                <a:solidFill>
                  <a:srgbClr val="000000"/>
                </a:solidFill>
                <a:ea typeface="ＭＳ Ｐゴシック" pitchFamily="1" charset="-128"/>
                <a:cs typeface="+mn-cs"/>
              </a:rPr>
              <a:t>PRESENTATION ON THE TABLED 2020/21 MTREF</a:t>
            </a:r>
            <a:endParaRPr lang="en-US" sz="2400" dirty="0"/>
          </a:p>
        </p:txBody>
      </p:sp>
      <p:sp>
        <p:nvSpPr>
          <p:cNvPr id="5" name="Rectangle 4"/>
          <p:cNvSpPr/>
          <p:nvPr/>
        </p:nvSpPr>
        <p:spPr>
          <a:xfrm>
            <a:off x="1115616" y="817639"/>
            <a:ext cx="7128792" cy="646331"/>
          </a:xfrm>
          <a:prstGeom prst="rect">
            <a:avLst/>
          </a:prstGeom>
        </p:spPr>
        <p:txBody>
          <a:bodyPr wrap="square">
            <a:spAutoFit/>
          </a:bodyPr>
          <a:lstStyle/>
          <a:p>
            <a:r>
              <a:rPr lang="en-ZA" b="1" dirty="0">
                <a:latin typeface="+mj-lt"/>
              </a:rPr>
              <a:t>NW403 City Of </a:t>
            </a:r>
            <a:r>
              <a:rPr lang="en-ZA" b="1" dirty="0" err="1">
                <a:latin typeface="+mj-lt"/>
              </a:rPr>
              <a:t>Matlosana</a:t>
            </a:r>
            <a:r>
              <a:rPr lang="en-ZA" b="1" dirty="0">
                <a:latin typeface="+mj-lt"/>
              </a:rPr>
              <a:t> - Table A4 Budgeted Financial Performance (revenue and expenditure)</a:t>
            </a:r>
            <a:r>
              <a:rPr lang="en-ZA" dirty="0">
                <a:latin typeface="+mj-lt"/>
              </a:rPr>
              <a:t> </a:t>
            </a:r>
          </a:p>
        </p:txBody>
      </p:sp>
      <p:pic>
        <p:nvPicPr>
          <p:cNvPr id="3" name="Picture 2"/>
          <p:cNvPicPr>
            <a:picLocks noChangeAspect="1"/>
          </p:cNvPicPr>
          <p:nvPr/>
        </p:nvPicPr>
        <p:blipFill>
          <a:blip r:embed="rId3"/>
          <a:stretch>
            <a:fillRect/>
          </a:stretch>
        </p:blipFill>
        <p:spPr>
          <a:xfrm>
            <a:off x="1115617" y="1556792"/>
            <a:ext cx="7344816" cy="4392488"/>
          </a:xfrm>
          <a:prstGeom prst="rect">
            <a:avLst/>
          </a:prstGeom>
        </p:spPr>
      </p:pic>
      <p:pic>
        <p:nvPicPr>
          <p:cNvPr id="6" name="Picture 5"/>
          <p:cNvPicPr>
            <a:picLocks noChangeAspect="1"/>
          </p:cNvPicPr>
          <p:nvPr/>
        </p:nvPicPr>
        <p:blipFill>
          <a:blip r:embed="rId4"/>
          <a:stretch>
            <a:fillRect/>
          </a:stretch>
        </p:blipFill>
        <p:spPr>
          <a:xfrm>
            <a:off x="1115616" y="5949280"/>
            <a:ext cx="7344818" cy="432048"/>
          </a:xfrm>
          <a:prstGeom prst="rect">
            <a:avLst/>
          </a:prstGeom>
        </p:spPr>
      </p:pic>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11</a:t>
            </a:fld>
            <a:endParaRPr lang="en-US" dirty="0"/>
          </a:p>
        </p:txBody>
      </p:sp>
    </p:spTree>
    <p:extLst>
      <p:ext uri="{BB962C8B-B14F-4D97-AF65-F5344CB8AC3E}">
        <p14:creationId xmlns:p14="http://schemas.microsoft.com/office/powerpoint/2010/main" val="2055576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4E6F-DCCA-4F62-B4D6-BAC990B5366F}"/>
              </a:ext>
            </a:extLst>
          </p:cNvPr>
          <p:cNvSpPr txBox="1">
            <a:spLocks/>
          </p:cNvSpPr>
          <p:nvPr/>
        </p:nvSpPr>
        <p:spPr bwMode="auto">
          <a:xfrm>
            <a:off x="1259631" y="260648"/>
            <a:ext cx="7200801" cy="1158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2400" b="1" dirty="0" smtClean="0">
                <a:latin typeface="Arial" panose="020B0604020202020204" pitchFamily="34" charset="0"/>
                <a:ea typeface="Calibri" panose="020F0502020204030204" pitchFamily="34" charset="0"/>
                <a:cs typeface="Arial" panose="020B0604020202020204" pitchFamily="34" charset="0"/>
              </a:rPr>
              <a:t/>
            </a:r>
            <a:br>
              <a:rPr lang="en-ZA" sz="2400" b="1" dirty="0" smtClean="0">
                <a:latin typeface="Arial" panose="020B0604020202020204" pitchFamily="34" charset="0"/>
                <a:ea typeface="Calibri" panose="020F0502020204030204" pitchFamily="34" charset="0"/>
                <a:cs typeface="Arial" panose="020B0604020202020204" pitchFamily="34" charset="0"/>
              </a:rPr>
            </a:br>
            <a:r>
              <a:rPr lang="en-ZA" sz="3200" b="1" dirty="0"/>
              <a:t>Actual operating revenue per revenue source</a:t>
            </a:r>
            <a:endParaRPr lang="en-ZA" sz="3200" dirty="0"/>
          </a:p>
          <a:p>
            <a:endParaRPr lang="en-ZA" sz="2400" b="1" dirty="0"/>
          </a:p>
        </p:txBody>
      </p:sp>
      <p:sp>
        <p:nvSpPr>
          <p:cNvPr id="5" name="Subtitle 4"/>
          <p:cNvSpPr>
            <a:spLocks noGrp="1"/>
          </p:cNvSpPr>
          <p:nvPr>
            <p:ph type="subTitle" idx="1"/>
          </p:nvPr>
        </p:nvSpPr>
        <p:spPr>
          <a:xfrm>
            <a:off x="1371600" y="1700808"/>
            <a:ext cx="6872808" cy="4536504"/>
          </a:xfrm>
        </p:spPr>
        <p:txBody>
          <a:bodyPr/>
          <a:lstStyle/>
          <a:p>
            <a:pPr marL="342900" indent="-342900" algn="l">
              <a:buFont typeface="Arial" panose="020B0604020202020204" pitchFamily="34" charset="0"/>
              <a:buChar char="•"/>
            </a:pPr>
            <a:r>
              <a:rPr lang="en-ZA" sz="2400" dirty="0" smtClean="0">
                <a:solidFill>
                  <a:schemeClr val="tx1"/>
                </a:solidFill>
                <a:latin typeface="+mj-lt"/>
              </a:rPr>
              <a:t>From </a:t>
            </a:r>
            <a:r>
              <a:rPr lang="en-ZA" sz="2400" dirty="0">
                <a:solidFill>
                  <a:schemeClr val="tx1"/>
                </a:solidFill>
                <a:latin typeface="+mj-lt"/>
              </a:rPr>
              <a:t>table 1 </a:t>
            </a:r>
            <a:r>
              <a:rPr lang="en-ZA" sz="2400" dirty="0" smtClean="0">
                <a:solidFill>
                  <a:schemeClr val="tx1"/>
                </a:solidFill>
                <a:latin typeface="+mj-lt"/>
              </a:rPr>
              <a:t>above it </a:t>
            </a:r>
            <a:r>
              <a:rPr lang="en-ZA" sz="2400" dirty="0">
                <a:solidFill>
                  <a:schemeClr val="tx1"/>
                </a:solidFill>
                <a:latin typeface="+mj-lt"/>
              </a:rPr>
              <a:t>can be seen that actual operating revenue </a:t>
            </a:r>
            <a:r>
              <a:rPr lang="en-ZA" sz="2400" dirty="0" smtClean="0">
                <a:solidFill>
                  <a:schemeClr val="tx1"/>
                </a:solidFill>
                <a:latin typeface="+mj-lt"/>
              </a:rPr>
              <a:t>generated of (R </a:t>
            </a:r>
            <a:r>
              <a:rPr lang="en-ZA" sz="2400" dirty="0">
                <a:solidFill>
                  <a:schemeClr val="tx1"/>
                </a:solidFill>
                <a:latin typeface="+mj-lt"/>
              </a:rPr>
              <a:t>883,309,266) compares unfavourably with the pro rata budgeted figures </a:t>
            </a:r>
            <a:r>
              <a:rPr lang="en-ZA" sz="2400" dirty="0" smtClean="0">
                <a:solidFill>
                  <a:schemeClr val="tx1"/>
                </a:solidFill>
                <a:latin typeface="+mj-lt"/>
              </a:rPr>
              <a:t>of (R </a:t>
            </a:r>
            <a:r>
              <a:rPr lang="en-ZA" sz="2400" dirty="0">
                <a:solidFill>
                  <a:schemeClr val="tx1"/>
                </a:solidFill>
                <a:latin typeface="+mj-lt"/>
              </a:rPr>
              <a:t>890,605,491) ­­­– a negative variance of R 7,296,225 at the end of September 2020.  </a:t>
            </a:r>
          </a:p>
          <a:p>
            <a:pPr marL="342900" indent="-342900" algn="l">
              <a:buFont typeface="Arial" panose="020B0604020202020204" pitchFamily="34" charset="0"/>
              <a:buChar char="•"/>
            </a:pPr>
            <a:r>
              <a:rPr lang="en-ZA" sz="2400" dirty="0">
                <a:solidFill>
                  <a:schemeClr val="tx1"/>
                </a:solidFill>
                <a:latin typeface="+mj-lt"/>
              </a:rPr>
              <a:t>The major revenue variances against the budget are:</a:t>
            </a:r>
          </a:p>
          <a:p>
            <a:pPr marL="800100" lvl="1" indent="-342900" algn="l">
              <a:buFont typeface="Arial" panose="020B0604020202020204" pitchFamily="34" charset="0"/>
              <a:buChar char="•"/>
            </a:pPr>
            <a:r>
              <a:rPr lang="en-ZA" sz="2400" dirty="0" smtClean="0">
                <a:solidFill>
                  <a:schemeClr val="tx1"/>
                </a:solidFill>
                <a:latin typeface="+mj-lt"/>
              </a:rPr>
              <a:t>Interest </a:t>
            </a:r>
            <a:r>
              <a:rPr lang="en-ZA" sz="2400" dirty="0">
                <a:solidFill>
                  <a:schemeClr val="tx1"/>
                </a:solidFill>
                <a:latin typeface="+mj-lt"/>
              </a:rPr>
              <a:t>earned on outstanding debtors: The continuous increase of the debtors book results in the increase of interest earned on outstanding debtors balances</a:t>
            </a:r>
          </a:p>
          <a:p>
            <a:r>
              <a:rPr lang="en-ZA" sz="2400" dirty="0">
                <a:solidFill>
                  <a:schemeClr val="tx1"/>
                </a:solidFill>
                <a:latin typeface="+mj-lt"/>
              </a:rPr>
              <a:t> </a:t>
            </a:r>
          </a:p>
          <a:p>
            <a:pPr algn="l"/>
            <a:endParaRPr lang="en-ZA" sz="2000" dirty="0"/>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12</a:t>
            </a:fld>
            <a:endParaRPr lang="en-US" dirty="0"/>
          </a:p>
        </p:txBody>
      </p:sp>
    </p:spTree>
    <p:extLst>
      <p:ext uri="{BB962C8B-B14F-4D97-AF65-F5344CB8AC3E}">
        <p14:creationId xmlns:p14="http://schemas.microsoft.com/office/powerpoint/2010/main" val="122095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4E6F-DCCA-4F62-B4D6-BAC990B5366F}"/>
              </a:ext>
            </a:extLst>
          </p:cNvPr>
          <p:cNvSpPr txBox="1">
            <a:spLocks/>
          </p:cNvSpPr>
          <p:nvPr/>
        </p:nvSpPr>
        <p:spPr bwMode="auto">
          <a:xfrm>
            <a:off x="755577" y="260648"/>
            <a:ext cx="7704855"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2400" b="1" dirty="0" smtClean="0">
                <a:latin typeface="Arial" panose="020B0604020202020204" pitchFamily="34" charset="0"/>
                <a:ea typeface="Calibri" panose="020F0502020204030204" pitchFamily="34" charset="0"/>
                <a:cs typeface="Arial" panose="020B0604020202020204" pitchFamily="34" charset="0"/>
              </a:rPr>
              <a:t/>
            </a:r>
            <a:br>
              <a:rPr lang="en-ZA" sz="2400" b="1" dirty="0" smtClean="0">
                <a:latin typeface="Arial" panose="020B0604020202020204" pitchFamily="34" charset="0"/>
                <a:ea typeface="Calibri" panose="020F0502020204030204" pitchFamily="34" charset="0"/>
                <a:cs typeface="Arial" panose="020B0604020202020204" pitchFamily="34" charset="0"/>
              </a:rPr>
            </a:br>
            <a:r>
              <a:rPr lang="en-ZA" b="1" dirty="0" smtClean="0"/>
              <a:t>CASH </a:t>
            </a:r>
            <a:r>
              <a:rPr lang="en-ZA" b="1" dirty="0"/>
              <a:t>FLOW </a:t>
            </a:r>
            <a:r>
              <a:rPr lang="en-ZA" b="1" dirty="0" smtClean="0"/>
              <a:t>STATEMENT</a:t>
            </a:r>
            <a:endParaRPr lang="en-ZA" sz="2400" b="1" dirty="0"/>
          </a:p>
        </p:txBody>
      </p:sp>
      <p:sp>
        <p:nvSpPr>
          <p:cNvPr id="5" name="Subtitle 4"/>
          <p:cNvSpPr>
            <a:spLocks noGrp="1"/>
          </p:cNvSpPr>
          <p:nvPr>
            <p:ph type="subTitle" idx="1"/>
          </p:nvPr>
        </p:nvSpPr>
        <p:spPr>
          <a:xfrm>
            <a:off x="1371600" y="1700808"/>
            <a:ext cx="6872808" cy="4536504"/>
          </a:xfrm>
        </p:spPr>
        <p:txBody>
          <a:bodyPr/>
          <a:lstStyle/>
          <a:p>
            <a:r>
              <a:rPr lang="en-ZA" sz="2400" dirty="0">
                <a:solidFill>
                  <a:schemeClr val="tx1"/>
                </a:solidFill>
                <a:latin typeface="+mj-lt"/>
              </a:rPr>
              <a:t> </a:t>
            </a:r>
          </a:p>
          <a:p>
            <a:pPr algn="l"/>
            <a:endParaRPr lang="en-ZA" sz="2000" dirty="0"/>
          </a:p>
        </p:txBody>
      </p:sp>
      <p:pic>
        <p:nvPicPr>
          <p:cNvPr id="4" name="Picture 3"/>
          <p:cNvPicPr>
            <a:picLocks noChangeAspect="1"/>
          </p:cNvPicPr>
          <p:nvPr/>
        </p:nvPicPr>
        <p:blipFill>
          <a:blip r:embed="rId2"/>
          <a:stretch>
            <a:fillRect/>
          </a:stretch>
        </p:blipFill>
        <p:spPr>
          <a:xfrm>
            <a:off x="755577" y="1419524"/>
            <a:ext cx="7704856" cy="5249836"/>
          </a:xfrm>
          <a:prstGeom prst="rect">
            <a:avLst/>
          </a:prstGeom>
        </p:spPr>
      </p:pic>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13</a:t>
            </a:fld>
            <a:endParaRPr lang="en-US" dirty="0"/>
          </a:p>
        </p:txBody>
      </p:sp>
    </p:spTree>
    <p:extLst>
      <p:ext uri="{BB962C8B-B14F-4D97-AF65-F5344CB8AC3E}">
        <p14:creationId xmlns:p14="http://schemas.microsoft.com/office/powerpoint/2010/main" val="946636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4E6F-DCCA-4F62-B4D6-BAC990B5366F}"/>
              </a:ext>
            </a:extLst>
          </p:cNvPr>
          <p:cNvSpPr txBox="1">
            <a:spLocks/>
          </p:cNvSpPr>
          <p:nvPr/>
        </p:nvSpPr>
        <p:spPr bwMode="auto">
          <a:xfrm>
            <a:off x="1259631" y="260648"/>
            <a:ext cx="7200801" cy="1158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b="1" dirty="0"/>
              <a:t>Cash Flow Statement </a:t>
            </a:r>
            <a:endParaRPr lang="en-ZA" sz="2400" b="1" dirty="0"/>
          </a:p>
        </p:txBody>
      </p:sp>
      <p:sp>
        <p:nvSpPr>
          <p:cNvPr id="5" name="Subtitle 4"/>
          <p:cNvSpPr>
            <a:spLocks noGrp="1"/>
          </p:cNvSpPr>
          <p:nvPr>
            <p:ph type="subTitle" idx="1"/>
          </p:nvPr>
        </p:nvSpPr>
        <p:spPr>
          <a:xfrm>
            <a:off x="1371600" y="1700808"/>
            <a:ext cx="6872808" cy="4536504"/>
          </a:xfrm>
        </p:spPr>
        <p:txBody>
          <a:bodyPr/>
          <a:lstStyle/>
          <a:p>
            <a:pPr marL="342900" lvl="0" indent="-342900" algn="l">
              <a:buFont typeface="Arial" panose="020B0604020202020204" pitchFamily="34" charset="0"/>
              <a:buChar char="•"/>
            </a:pPr>
            <a:r>
              <a:rPr lang="en-ZA" sz="2400" dirty="0">
                <a:solidFill>
                  <a:schemeClr val="tx1"/>
                </a:solidFill>
              </a:rPr>
              <a:t>The opening balance for the month of September 2020 amount to R 224,916,705 and the closing balance </a:t>
            </a:r>
            <a:r>
              <a:rPr lang="en-ZA" sz="2400" dirty="0" smtClean="0">
                <a:solidFill>
                  <a:schemeClr val="tx1"/>
                </a:solidFill>
              </a:rPr>
              <a:t>was </a:t>
            </a:r>
            <a:r>
              <a:rPr lang="en-ZA" sz="2400" dirty="0">
                <a:solidFill>
                  <a:schemeClr val="tx1"/>
                </a:solidFill>
              </a:rPr>
              <a:t>R </a:t>
            </a:r>
            <a:r>
              <a:rPr lang="en-ZA" sz="2400" dirty="0" smtClean="0">
                <a:solidFill>
                  <a:schemeClr val="tx1"/>
                </a:solidFill>
              </a:rPr>
              <a:t>214,668,666</a:t>
            </a:r>
            <a:endParaRPr lang="en-ZA" sz="2400" dirty="0">
              <a:solidFill>
                <a:schemeClr val="tx1"/>
              </a:solidFill>
            </a:endParaRPr>
          </a:p>
          <a:p>
            <a:pPr marL="342900" lvl="0" indent="-342900" algn="l">
              <a:buFont typeface="Arial" panose="020B0604020202020204" pitchFamily="34" charset="0"/>
              <a:buChar char="•"/>
            </a:pPr>
            <a:r>
              <a:rPr lang="en-ZA" sz="2400" dirty="0">
                <a:solidFill>
                  <a:schemeClr val="tx1"/>
                </a:solidFill>
              </a:rPr>
              <a:t>Total cash receipts by source reflect an amount of R 106,179,098 million as at 30 September 2020</a:t>
            </a:r>
            <a:r>
              <a:rPr lang="en-ZA" sz="2400" dirty="0" smtClean="0">
                <a:solidFill>
                  <a:schemeClr val="tx1"/>
                </a:solidFill>
              </a:rPr>
              <a:t>.</a:t>
            </a:r>
            <a:endParaRPr lang="en-ZA" sz="2400" dirty="0">
              <a:solidFill>
                <a:schemeClr val="tx1"/>
              </a:solidFill>
            </a:endParaRPr>
          </a:p>
          <a:p>
            <a:pPr marL="342900" lvl="0" indent="-342900" algn="l">
              <a:buFont typeface="Arial" panose="020B0604020202020204" pitchFamily="34" charset="0"/>
              <a:buChar char="•"/>
            </a:pPr>
            <a:r>
              <a:rPr lang="en-ZA" sz="2400" dirty="0">
                <a:solidFill>
                  <a:schemeClr val="tx1"/>
                </a:solidFill>
              </a:rPr>
              <a:t>Total cash payments indicate an amount of R 116,427,137 million, for the month of September 2020</a:t>
            </a:r>
            <a:r>
              <a:rPr lang="en-ZA" sz="2400" dirty="0" smtClean="0">
                <a:solidFill>
                  <a:schemeClr val="tx1"/>
                </a:solidFill>
              </a:rPr>
              <a:t>.</a:t>
            </a:r>
            <a:endParaRPr lang="en-ZA" sz="2400" dirty="0">
              <a:solidFill>
                <a:schemeClr val="tx1"/>
              </a:solidFill>
            </a:endParaRPr>
          </a:p>
          <a:p>
            <a:pPr algn="l"/>
            <a:endParaRPr lang="en-ZA" sz="2000" dirty="0" smtClean="0">
              <a:solidFill>
                <a:schemeClr val="tx1"/>
              </a:solidFill>
              <a:latin typeface="+mj-lt"/>
            </a:endParaRPr>
          </a:p>
          <a:p>
            <a:pPr marL="342900" indent="-342900" algn="l">
              <a:buFont typeface="Arial" panose="020B0604020202020204" pitchFamily="34" charset="0"/>
              <a:buChar char="•"/>
            </a:pPr>
            <a:endParaRPr lang="en-ZA" sz="2000" dirty="0">
              <a:solidFill>
                <a:schemeClr val="tx1"/>
              </a:solidFill>
            </a:endParaRPr>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14</a:t>
            </a:fld>
            <a:endParaRPr lang="en-US" dirty="0"/>
          </a:p>
        </p:txBody>
      </p:sp>
    </p:spTree>
    <p:extLst>
      <p:ext uri="{BB962C8B-B14F-4D97-AF65-F5344CB8AC3E}">
        <p14:creationId xmlns:p14="http://schemas.microsoft.com/office/powerpoint/2010/main" val="2640100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4E6F-DCCA-4F62-B4D6-BAC990B5366F}"/>
              </a:ext>
            </a:extLst>
          </p:cNvPr>
          <p:cNvSpPr txBox="1">
            <a:spLocks/>
          </p:cNvSpPr>
          <p:nvPr/>
        </p:nvSpPr>
        <p:spPr bwMode="auto">
          <a:xfrm>
            <a:off x="1259631" y="260648"/>
            <a:ext cx="7200801" cy="1158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b="1" dirty="0" smtClean="0"/>
              <a:t>Borrowings </a:t>
            </a:r>
            <a:endParaRPr lang="en-ZA" sz="2400" b="1" dirty="0"/>
          </a:p>
        </p:txBody>
      </p:sp>
      <p:sp>
        <p:nvSpPr>
          <p:cNvPr id="5" name="Subtitle 4"/>
          <p:cNvSpPr>
            <a:spLocks noGrp="1"/>
          </p:cNvSpPr>
          <p:nvPr>
            <p:ph type="subTitle" idx="1"/>
          </p:nvPr>
        </p:nvSpPr>
        <p:spPr>
          <a:xfrm>
            <a:off x="1371600" y="1700808"/>
            <a:ext cx="6872808" cy="4536504"/>
          </a:xfrm>
        </p:spPr>
        <p:txBody>
          <a:bodyPr/>
          <a:lstStyle/>
          <a:p>
            <a:pPr marL="342900" indent="-342900">
              <a:buFont typeface="Arial" panose="020B0604020202020204" pitchFamily="34" charset="0"/>
              <a:buChar char="•"/>
            </a:pPr>
            <a:r>
              <a:rPr lang="en-ZA" sz="2800" dirty="0" smtClean="0">
                <a:solidFill>
                  <a:schemeClr val="tx1"/>
                </a:solidFill>
                <a:latin typeface="+mj-lt"/>
              </a:rPr>
              <a:t>The </a:t>
            </a:r>
            <a:r>
              <a:rPr lang="en-ZA" sz="2800" dirty="0">
                <a:solidFill>
                  <a:schemeClr val="tx1"/>
                </a:solidFill>
                <a:latin typeface="+mj-lt"/>
              </a:rPr>
              <a:t>municipality started the 2020/2021 financial year with borrowing debt of R19,171,090 and after repayments </a:t>
            </a:r>
            <a:r>
              <a:rPr lang="en-ZA" sz="2800" dirty="0" smtClean="0">
                <a:solidFill>
                  <a:schemeClr val="tx1"/>
                </a:solidFill>
                <a:latin typeface="+mj-lt"/>
              </a:rPr>
              <a:t>of </a:t>
            </a:r>
          </a:p>
          <a:p>
            <a:r>
              <a:rPr lang="en-ZA" sz="2800" dirty="0" smtClean="0">
                <a:solidFill>
                  <a:schemeClr val="tx1"/>
                </a:solidFill>
                <a:latin typeface="+mj-lt"/>
              </a:rPr>
              <a:t>R 989,713 were </a:t>
            </a:r>
            <a:r>
              <a:rPr lang="en-ZA" sz="2800" dirty="0">
                <a:solidFill>
                  <a:schemeClr val="tx1"/>
                </a:solidFill>
                <a:latin typeface="+mj-lt"/>
              </a:rPr>
              <a:t>made, the total borrowings outstanding as at 30 September 2020 amounts to R </a:t>
            </a:r>
            <a:r>
              <a:rPr lang="en-ZA" sz="2800" dirty="0" smtClean="0">
                <a:solidFill>
                  <a:schemeClr val="tx1"/>
                </a:solidFill>
                <a:latin typeface="+mj-lt"/>
              </a:rPr>
              <a:t>18,181,377.</a:t>
            </a:r>
            <a:endParaRPr lang="en-ZA" sz="2800" dirty="0">
              <a:solidFill>
                <a:schemeClr val="tx1"/>
              </a:solidFill>
              <a:latin typeface="+mj-lt"/>
            </a:endParaRPr>
          </a:p>
          <a:p>
            <a:pPr marL="342900" lvl="0" indent="-342900" algn="l">
              <a:buFont typeface="Arial" panose="020B0604020202020204" pitchFamily="34" charset="0"/>
              <a:buChar char="•"/>
            </a:pPr>
            <a:endParaRPr lang="en-ZA" sz="2000" dirty="0" smtClean="0">
              <a:solidFill>
                <a:schemeClr val="tx1"/>
              </a:solidFill>
              <a:latin typeface="+mj-lt"/>
            </a:endParaRPr>
          </a:p>
          <a:p>
            <a:pPr algn="l"/>
            <a:endParaRPr lang="en-ZA" sz="2000" dirty="0" smtClean="0">
              <a:solidFill>
                <a:schemeClr val="tx1"/>
              </a:solidFill>
              <a:latin typeface="+mj-lt"/>
            </a:endParaRPr>
          </a:p>
          <a:p>
            <a:pPr marL="342900" indent="-342900" algn="l">
              <a:buFont typeface="Arial" panose="020B0604020202020204" pitchFamily="34" charset="0"/>
              <a:buChar char="•"/>
            </a:pPr>
            <a:endParaRPr lang="en-ZA" sz="2000" dirty="0">
              <a:solidFill>
                <a:schemeClr val="tx1"/>
              </a:solidFill>
              <a:latin typeface="+mj-lt"/>
            </a:endParaRPr>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15</a:t>
            </a:fld>
            <a:endParaRPr lang="en-US" dirty="0"/>
          </a:p>
        </p:txBody>
      </p:sp>
    </p:spTree>
    <p:extLst>
      <p:ext uri="{BB962C8B-B14F-4D97-AF65-F5344CB8AC3E}">
        <p14:creationId xmlns:p14="http://schemas.microsoft.com/office/powerpoint/2010/main" val="2402947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4731B3-EFC3-4930-A6E9-635AB4F80B9B}"/>
              </a:ext>
            </a:extLst>
          </p:cNvPr>
          <p:cNvSpPr txBox="1">
            <a:spLocks/>
          </p:cNvSpPr>
          <p:nvPr/>
        </p:nvSpPr>
        <p:spPr bwMode="auto">
          <a:xfrm>
            <a:off x="1187624" y="278840"/>
            <a:ext cx="7488832" cy="1167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ZA" sz="2400" dirty="0" smtClean="0">
                <a:solidFill>
                  <a:schemeClr val="tx1"/>
                </a:solidFill>
              </a:rPr>
              <a:t>KEY OPERATIONAL </a:t>
            </a:r>
            <a:r>
              <a:rPr lang="en-ZA" sz="2400" b="1" dirty="0" smtClean="0">
                <a:solidFill>
                  <a:schemeClr val="tx1"/>
                </a:solidFill>
              </a:rPr>
              <a:t>EXPENDITURES DRIVERS </a:t>
            </a:r>
            <a:r>
              <a:rPr lang="en-ZA" sz="2400" dirty="0" smtClean="0">
                <a:solidFill>
                  <a:schemeClr val="tx1"/>
                </a:solidFill>
              </a:rPr>
              <a:t>ARE AS PER TABLE BELOW:</a:t>
            </a:r>
            <a:endParaRPr lang="en-ZA" sz="2400" dirty="0">
              <a:solidFill>
                <a:schemeClr val="tx1"/>
              </a:solidFill>
            </a:endParaRPr>
          </a:p>
        </p:txBody>
      </p:sp>
      <p:pic>
        <p:nvPicPr>
          <p:cNvPr id="3" name="Picture 2"/>
          <p:cNvPicPr>
            <a:picLocks noChangeAspect="1"/>
          </p:cNvPicPr>
          <p:nvPr/>
        </p:nvPicPr>
        <p:blipFill>
          <a:blip r:embed="rId3"/>
          <a:stretch>
            <a:fillRect/>
          </a:stretch>
        </p:blipFill>
        <p:spPr>
          <a:xfrm>
            <a:off x="1475656" y="1196752"/>
            <a:ext cx="6984775" cy="1008112"/>
          </a:xfrm>
          <a:prstGeom prst="rect">
            <a:avLst/>
          </a:prstGeom>
        </p:spPr>
      </p:pic>
      <p:pic>
        <p:nvPicPr>
          <p:cNvPr id="4" name="Picture 3"/>
          <p:cNvPicPr>
            <a:picLocks noChangeAspect="1"/>
          </p:cNvPicPr>
          <p:nvPr/>
        </p:nvPicPr>
        <p:blipFill>
          <a:blip r:embed="rId4"/>
          <a:stretch>
            <a:fillRect/>
          </a:stretch>
        </p:blipFill>
        <p:spPr>
          <a:xfrm>
            <a:off x="1475656" y="2204864"/>
            <a:ext cx="6984775" cy="4032448"/>
          </a:xfrm>
          <a:prstGeom prst="rect">
            <a:avLst/>
          </a:prstGeom>
        </p:spPr>
      </p:pic>
      <p:sp>
        <p:nvSpPr>
          <p:cNvPr id="5" name="Slide Number Placeholder 4"/>
          <p:cNvSpPr>
            <a:spLocks noGrp="1"/>
          </p:cNvSpPr>
          <p:nvPr>
            <p:ph type="sldNum" sz="quarter" idx="12"/>
          </p:nvPr>
        </p:nvSpPr>
        <p:spPr/>
        <p:txBody>
          <a:bodyPr/>
          <a:lstStyle/>
          <a:p>
            <a:pPr>
              <a:defRPr/>
            </a:pPr>
            <a:fld id="{7CB7EEE1-6BF6-4C97-A026-3ED2EA8D7434}" type="slidenum">
              <a:rPr lang="en-US" smtClean="0"/>
              <a:pPr>
                <a:defRPr/>
              </a:pPr>
              <a:t>16</a:t>
            </a:fld>
            <a:endParaRPr lang="en-US" dirty="0"/>
          </a:p>
        </p:txBody>
      </p:sp>
    </p:spTree>
    <p:extLst>
      <p:ext uri="{BB962C8B-B14F-4D97-AF65-F5344CB8AC3E}">
        <p14:creationId xmlns:p14="http://schemas.microsoft.com/office/powerpoint/2010/main" val="1212602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b="1" dirty="0"/>
              <a:t>OPERATIONAL EXPENDITURE PER CATEGORY </a:t>
            </a:r>
            <a:endParaRPr lang="en-ZA" dirty="0"/>
          </a:p>
        </p:txBody>
      </p:sp>
      <p:sp>
        <p:nvSpPr>
          <p:cNvPr id="8" name="Content Placeholder 7"/>
          <p:cNvSpPr>
            <a:spLocks noGrp="1"/>
          </p:cNvSpPr>
          <p:nvPr>
            <p:ph idx="1"/>
          </p:nvPr>
        </p:nvSpPr>
        <p:spPr>
          <a:xfrm>
            <a:off x="1403648" y="1844824"/>
            <a:ext cx="7283152" cy="4281339"/>
          </a:xfrm>
        </p:spPr>
        <p:txBody>
          <a:bodyPr/>
          <a:lstStyle/>
          <a:p>
            <a:r>
              <a:rPr lang="en-ZA" sz="2400" dirty="0" smtClean="0"/>
              <a:t>Total </a:t>
            </a:r>
            <a:r>
              <a:rPr lang="en-ZA" sz="2400" dirty="0"/>
              <a:t>actual operating expenditure of R 454,281,446 compares unfavourably with the pro rata budgeted expenditure of R 844,077,561 – a variance of </a:t>
            </a:r>
            <a:endParaRPr lang="en-ZA" sz="2400" dirty="0" smtClean="0"/>
          </a:p>
          <a:p>
            <a:pPr marL="0" indent="0">
              <a:buNone/>
            </a:pPr>
            <a:r>
              <a:rPr lang="en-ZA" sz="2400" dirty="0"/>
              <a:t>	</a:t>
            </a:r>
            <a:r>
              <a:rPr lang="en-ZA" sz="2400" dirty="0" smtClean="0"/>
              <a:t>R 389,796,115</a:t>
            </a:r>
          </a:p>
          <a:p>
            <a:endParaRPr lang="en-ZA" sz="2000" dirty="0"/>
          </a:p>
          <a:p>
            <a:endParaRPr lang="en-ZA" dirty="0"/>
          </a:p>
        </p:txBody>
      </p:sp>
      <p:sp>
        <p:nvSpPr>
          <p:cNvPr id="2" name="Slide Number Placeholder 1"/>
          <p:cNvSpPr>
            <a:spLocks noGrp="1"/>
          </p:cNvSpPr>
          <p:nvPr>
            <p:ph type="sldNum" sz="quarter" idx="12"/>
          </p:nvPr>
        </p:nvSpPr>
        <p:spPr/>
        <p:txBody>
          <a:bodyPr/>
          <a:lstStyle/>
          <a:p>
            <a:pPr>
              <a:defRPr/>
            </a:pPr>
            <a:fld id="{B9260EA2-1FA7-4FE4-A1EB-F60CE4AAEE83}" type="slidenum">
              <a:rPr lang="en-US" smtClean="0"/>
              <a:pPr>
                <a:defRPr/>
              </a:pPr>
              <a:t>17</a:t>
            </a:fld>
            <a:endParaRPr lang="en-US" dirty="0"/>
          </a:p>
        </p:txBody>
      </p:sp>
    </p:spTree>
    <p:extLst>
      <p:ext uri="{BB962C8B-B14F-4D97-AF65-F5344CB8AC3E}">
        <p14:creationId xmlns:p14="http://schemas.microsoft.com/office/powerpoint/2010/main" val="42693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b="1" dirty="0"/>
              <a:t>Creditors age analysis</a:t>
            </a:r>
            <a:endParaRPr lang="en-ZA" dirty="0"/>
          </a:p>
        </p:txBody>
      </p:sp>
      <p:pic>
        <p:nvPicPr>
          <p:cNvPr id="6" name="Content Placeholder 5"/>
          <p:cNvPicPr>
            <a:picLocks noGrp="1" noChangeAspect="1"/>
          </p:cNvPicPr>
          <p:nvPr>
            <p:ph idx="1"/>
          </p:nvPr>
        </p:nvPicPr>
        <p:blipFill>
          <a:blip r:embed="rId3"/>
          <a:stretch>
            <a:fillRect/>
          </a:stretch>
        </p:blipFill>
        <p:spPr>
          <a:xfrm>
            <a:off x="1115616" y="1556792"/>
            <a:ext cx="7416824" cy="2808312"/>
          </a:xfrm>
          <a:prstGeom prst="rect">
            <a:avLst/>
          </a:prstGeom>
        </p:spPr>
      </p:pic>
      <p:pic>
        <p:nvPicPr>
          <p:cNvPr id="7" name="Picture 6"/>
          <p:cNvPicPr>
            <a:picLocks noChangeAspect="1"/>
          </p:cNvPicPr>
          <p:nvPr/>
        </p:nvPicPr>
        <p:blipFill>
          <a:blip r:embed="rId4"/>
          <a:stretch>
            <a:fillRect/>
          </a:stretch>
        </p:blipFill>
        <p:spPr>
          <a:xfrm>
            <a:off x="1115616" y="4504258"/>
            <a:ext cx="7488832" cy="1949078"/>
          </a:xfrm>
          <a:prstGeom prst="rect">
            <a:avLst/>
          </a:prstGeom>
        </p:spPr>
      </p:pic>
      <p:sp>
        <p:nvSpPr>
          <p:cNvPr id="2" name="Slide Number Placeholder 1"/>
          <p:cNvSpPr>
            <a:spLocks noGrp="1"/>
          </p:cNvSpPr>
          <p:nvPr>
            <p:ph type="sldNum" sz="quarter" idx="12"/>
          </p:nvPr>
        </p:nvSpPr>
        <p:spPr/>
        <p:txBody>
          <a:bodyPr/>
          <a:lstStyle/>
          <a:p>
            <a:pPr>
              <a:defRPr/>
            </a:pPr>
            <a:fld id="{B9260EA2-1FA7-4FE4-A1EB-F60CE4AAEE83}" type="slidenum">
              <a:rPr lang="en-US" smtClean="0"/>
              <a:pPr>
                <a:defRPr/>
              </a:pPr>
              <a:t>18</a:t>
            </a:fld>
            <a:endParaRPr lang="en-US" dirty="0"/>
          </a:p>
        </p:txBody>
      </p:sp>
    </p:spTree>
    <p:extLst>
      <p:ext uri="{BB962C8B-B14F-4D97-AF65-F5344CB8AC3E}">
        <p14:creationId xmlns:p14="http://schemas.microsoft.com/office/powerpoint/2010/main" val="570541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87424"/>
            <a:ext cx="8229600" cy="1440160"/>
          </a:xfrm>
        </p:spPr>
        <p:txBody>
          <a:bodyPr/>
          <a:lstStyle/>
          <a:p>
            <a:r>
              <a:rPr lang="en-ZA" b="1" dirty="0"/>
              <a:t>Creditors age analysis</a:t>
            </a:r>
            <a:endParaRPr lang="en-ZA" dirty="0"/>
          </a:p>
        </p:txBody>
      </p:sp>
      <p:sp>
        <p:nvSpPr>
          <p:cNvPr id="2" name="Content Placeholder 1"/>
          <p:cNvSpPr>
            <a:spLocks noGrp="1"/>
          </p:cNvSpPr>
          <p:nvPr>
            <p:ph idx="1"/>
          </p:nvPr>
        </p:nvSpPr>
        <p:spPr>
          <a:xfrm>
            <a:off x="1187624" y="692696"/>
            <a:ext cx="7632848" cy="5688632"/>
          </a:xfrm>
        </p:spPr>
        <p:txBody>
          <a:bodyPr/>
          <a:lstStyle/>
          <a:p>
            <a:r>
              <a:rPr lang="en-ZA" sz="2000" dirty="0"/>
              <a:t>The municipality’s total outstanding creditors amounted to R 1,364,109,552 as at 30 September 2020 compared with the R 1,398,849,174 as at 31 August 2020 and decreased with R 34,739,622 </a:t>
            </a:r>
            <a:endParaRPr lang="en-ZA" sz="2000" dirty="0" smtClean="0"/>
          </a:p>
          <a:p>
            <a:r>
              <a:rPr lang="en-GB" sz="2000" dirty="0" smtClean="0"/>
              <a:t>The outstanding creditors is made up of R637 million (Eskom), R611 million (</a:t>
            </a:r>
            <a:r>
              <a:rPr lang="en-GB" sz="2000" dirty="0" err="1" smtClean="0"/>
              <a:t>Midvaal</a:t>
            </a:r>
            <a:r>
              <a:rPr lang="en-GB" sz="2000" dirty="0" smtClean="0"/>
              <a:t>) and R114 Million Trade Creditors</a:t>
            </a:r>
          </a:p>
          <a:p>
            <a:r>
              <a:rPr lang="en-GB" sz="2000" dirty="0" smtClean="0"/>
              <a:t>There are payment arrangements with both Eskom and </a:t>
            </a:r>
            <a:r>
              <a:rPr lang="en-GB" sz="2000" dirty="0" err="1" smtClean="0"/>
              <a:t>Midvaal</a:t>
            </a:r>
            <a:r>
              <a:rPr lang="en-GB" sz="2000" dirty="0" smtClean="0"/>
              <a:t> which are structured as follows:</a:t>
            </a:r>
          </a:p>
          <a:p>
            <a:pPr lvl="1"/>
            <a:r>
              <a:rPr lang="en-GB" sz="2000" dirty="0" smtClean="0"/>
              <a:t>Eskom = Current account plus R8m over 48 months</a:t>
            </a:r>
          </a:p>
          <a:p>
            <a:pPr lvl="1"/>
            <a:r>
              <a:rPr lang="en-GB" sz="2000" dirty="0" err="1" smtClean="0"/>
              <a:t>Midvaal</a:t>
            </a:r>
            <a:r>
              <a:rPr lang="en-GB" sz="2000" dirty="0" smtClean="0"/>
              <a:t> = R5m per week until December 2020</a:t>
            </a:r>
          </a:p>
          <a:p>
            <a:pPr>
              <a:buFont typeface="Arial" panose="020B0604020202020204" pitchFamily="34" charset="0"/>
              <a:buChar char="•"/>
            </a:pPr>
            <a:r>
              <a:rPr lang="en-GB" sz="2000" dirty="0" smtClean="0"/>
              <a:t>The municipality has honoured the payment arrangements from June 2020 to Date which amounted to R104 Million, 106 million and 122 million and defaulted on the payment of 104 million in September 2020.</a:t>
            </a:r>
          </a:p>
          <a:p>
            <a:pPr>
              <a:buFont typeface="Arial" panose="020B0604020202020204" pitchFamily="34" charset="0"/>
              <a:buChar char="•"/>
            </a:pPr>
            <a:r>
              <a:rPr lang="en-GB" sz="2000" dirty="0" smtClean="0"/>
              <a:t>The municipality paid R18, 8 million towards the R104 million and we’ll continue to pay as our collection improves</a:t>
            </a:r>
          </a:p>
          <a:p>
            <a:pPr lvl="1"/>
            <a:endParaRPr lang="en-GB" sz="2000" dirty="0"/>
          </a:p>
          <a:p>
            <a:pPr lvl="1"/>
            <a:endParaRPr lang="en-GB" sz="2000" dirty="0" smtClean="0"/>
          </a:p>
          <a:p>
            <a:pPr lvl="1"/>
            <a:endParaRPr lang="en-ZA" dirty="0"/>
          </a:p>
          <a:p>
            <a:endParaRPr lang="en-ZA" dirty="0"/>
          </a:p>
        </p:txBody>
      </p:sp>
      <p:sp>
        <p:nvSpPr>
          <p:cNvPr id="4" name="Slide Number Placeholder 3"/>
          <p:cNvSpPr>
            <a:spLocks noGrp="1"/>
          </p:cNvSpPr>
          <p:nvPr>
            <p:ph type="sldNum" sz="quarter" idx="12"/>
          </p:nvPr>
        </p:nvSpPr>
        <p:spPr/>
        <p:txBody>
          <a:bodyPr/>
          <a:lstStyle/>
          <a:p>
            <a:pPr>
              <a:defRPr/>
            </a:pPr>
            <a:fld id="{B9260EA2-1FA7-4FE4-A1EB-F60CE4AAEE83}" type="slidenum">
              <a:rPr lang="en-US" smtClean="0"/>
              <a:pPr>
                <a:defRPr/>
              </a:pPr>
              <a:t>19</a:t>
            </a:fld>
            <a:endParaRPr lang="en-US" dirty="0"/>
          </a:p>
        </p:txBody>
      </p:sp>
    </p:spTree>
    <p:extLst>
      <p:ext uri="{BB962C8B-B14F-4D97-AF65-F5344CB8AC3E}">
        <p14:creationId xmlns:p14="http://schemas.microsoft.com/office/powerpoint/2010/main" val="2070673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1259633" y="692696"/>
            <a:ext cx="7344816" cy="5616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just">
              <a:lnSpc>
                <a:spcPct val="107000"/>
              </a:lnSpc>
              <a:spcAft>
                <a:spcPts val="800"/>
              </a:spcAft>
              <a:buFont typeface="+mj-lt"/>
              <a:buAutoNum type="arabicPeriod"/>
            </a:pP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Overview</a:t>
            </a:r>
          </a:p>
          <a:p>
            <a:pPr marL="457200" lvl="0" indent="-457200" algn="just">
              <a:lnSpc>
                <a:spcPct val="107000"/>
              </a:lnSpc>
              <a:spcAft>
                <a:spcPts val="800"/>
              </a:spcAft>
              <a:buFont typeface="+mj-lt"/>
              <a:buAutoNum type="arabicPeriod"/>
            </a:pPr>
            <a:r>
              <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I</a:t>
            </a: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mplementation </a:t>
            </a:r>
            <a:r>
              <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of the Post Audit Action Plan (</a:t>
            </a: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PAAP)</a:t>
            </a:r>
          </a:p>
          <a:p>
            <a:pPr marL="457200" lvl="0" indent="-457200" algn="just">
              <a:lnSpc>
                <a:spcPct val="107000"/>
              </a:lnSpc>
              <a:spcAft>
                <a:spcPts val="800"/>
              </a:spcAft>
              <a:buFont typeface="+mj-lt"/>
              <a:buAutoNum type="arabicPeriod"/>
            </a:pP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State </a:t>
            </a:r>
            <a:r>
              <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of finances (breakdown of COVID-19 </a:t>
            </a: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expenditure) </a:t>
            </a:r>
            <a:endPar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a:p>
            <a:pPr marL="457200" lvl="0" indent="-457200" algn="just">
              <a:lnSpc>
                <a:spcPct val="107000"/>
              </a:lnSpc>
              <a:spcAft>
                <a:spcPts val="800"/>
              </a:spcAft>
              <a:buFont typeface="+mj-lt"/>
              <a:buAutoNum type="arabicPeriod"/>
            </a:pP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Revenue </a:t>
            </a:r>
            <a:r>
              <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collection from March – June </a:t>
            </a: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2020 </a:t>
            </a:r>
            <a:endPar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a:p>
            <a:pPr marL="457200" lvl="0" indent="-457200" algn="just">
              <a:lnSpc>
                <a:spcPct val="107000"/>
              </a:lnSpc>
              <a:spcAft>
                <a:spcPts val="800"/>
              </a:spcAft>
              <a:buFont typeface="+mj-lt"/>
              <a:buAutoNum type="arabicPeriod"/>
            </a:pP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Breakdown </a:t>
            </a:r>
            <a:r>
              <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of the unauthorized, irregular, fruitless and wasteful </a:t>
            </a: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expenditure</a:t>
            </a:r>
            <a:endPar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a:p>
            <a:pPr marL="457200" lvl="0" indent="-457200" algn="just">
              <a:lnSpc>
                <a:spcPct val="107000"/>
              </a:lnSpc>
              <a:spcAft>
                <a:spcPts val="800"/>
              </a:spcAft>
              <a:buFont typeface="+mj-lt"/>
              <a:buAutoNum type="arabicPeriod"/>
            </a:pP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Consequence management</a:t>
            </a:r>
            <a:endPar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a:p>
            <a:pPr marL="457200" lvl="0" indent="-457200" algn="just">
              <a:lnSpc>
                <a:spcPct val="107000"/>
              </a:lnSpc>
              <a:spcAft>
                <a:spcPts val="800"/>
              </a:spcAft>
              <a:buFont typeface="+mj-lt"/>
              <a:buAutoNum type="arabicPeriod"/>
            </a:pP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Institutional </a:t>
            </a:r>
            <a:r>
              <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capacity (personnel in key </a:t>
            </a: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positions) </a:t>
            </a:r>
            <a:endPar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a:p>
            <a:pPr marL="457200" lvl="0" indent="-457200" algn="just">
              <a:lnSpc>
                <a:spcPct val="107000"/>
              </a:lnSpc>
              <a:spcAft>
                <a:spcPts val="800"/>
              </a:spcAft>
              <a:buFont typeface="+mj-lt"/>
              <a:buAutoNum type="arabicPeriod"/>
            </a:pP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Internal </a:t>
            </a:r>
            <a:r>
              <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audit committee (capacity, functionality and effectiveness</a:t>
            </a: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a:t>
            </a:r>
          </a:p>
          <a:p>
            <a:pPr marL="457200" lvl="0" indent="-457200" algn="just">
              <a:lnSpc>
                <a:spcPct val="107000"/>
              </a:lnSpc>
              <a:spcAft>
                <a:spcPts val="800"/>
              </a:spcAft>
              <a:buFont typeface="+mj-lt"/>
              <a:buAutoNum type="arabicPeriod"/>
            </a:pPr>
            <a:r>
              <a:rPr lang="en-GB" sz="20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 MPAC </a:t>
            </a:r>
            <a:r>
              <a:rPr lang="en-GB" sz="20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(capacity, functionality and effectiveness)</a:t>
            </a:r>
            <a:endParaRPr lang="en-ZA" sz="14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a:p>
            <a:pPr marL="457200" indent="-457200" algn="l">
              <a:buFont typeface="+mj-lt"/>
              <a:buAutoNum type="arabicPeriod"/>
            </a:pPr>
            <a:endParaRPr lang="en-GB" sz="2000" b="1" dirty="0" smtClean="0">
              <a:solidFill>
                <a:schemeClr val="tx1"/>
              </a:solidFill>
              <a:latin typeface="+mj-lt"/>
              <a:cs typeface="Arial" panose="020B0604020202020204" pitchFamily="34" charset="0"/>
            </a:endParaRPr>
          </a:p>
          <a:p>
            <a:pPr marL="457200" indent="-457200" algn="l">
              <a:buFont typeface="+mj-lt"/>
              <a:buAutoNum type="arabicPeriod"/>
            </a:pPr>
            <a:endParaRPr lang="en-GB" sz="2000" b="1" dirty="0">
              <a:solidFill>
                <a:schemeClr val="tx1"/>
              </a:solidFill>
              <a:latin typeface="+mj-lt"/>
              <a:cs typeface="Arial" panose="020B0604020202020204" pitchFamily="34" charset="0"/>
            </a:endParaRPr>
          </a:p>
          <a:p>
            <a:pPr marL="457200" indent="-457200" algn="l">
              <a:buFont typeface="+mj-lt"/>
              <a:buAutoNum type="arabicPeriod"/>
            </a:pPr>
            <a:endParaRPr lang="en-GB" sz="2000" b="1" dirty="0" smtClean="0">
              <a:solidFill>
                <a:schemeClr val="tx1"/>
              </a:solidFill>
              <a:latin typeface="+mj-lt"/>
              <a:cs typeface="Arial" panose="020B0604020202020204" pitchFamily="34" charset="0"/>
            </a:endParaRPr>
          </a:p>
          <a:p>
            <a:pPr marL="457200" indent="-457200" algn="l">
              <a:buFont typeface="+mj-lt"/>
              <a:buAutoNum type="arabicPeriod"/>
            </a:pPr>
            <a:endParaRPr lang="en-GB" sz="2000" b="1" dirty="0">
              <a:solidFill>
                <a:schemeClr val="tx1"/>
              </a:solidFill>
              <a:latin typeface="+mj-lt"/>
              <a:cs typeface="Arial" panose="020B0604020202020204" pitchFamily="34" charset="0"/>
            </a:endParaRPr>
          </a:p>
          <a:p>
            <a:pPr marL="457200" indent="-457200" algn="l">
              <a:buFont typeface="+mj-lt"/>
              <a:buAutoNum type="arabicPeriod"/>
            </a:pPr>
            <a:endParaRPr lang="en-GB" sz="2000" b="1" dirty="0" smtClean="0">
              <a:solidFill>
                <a:schemeClr val="tx1"/>
              </a:solidFill>
              <a:latin typeface="+mj-lt"/>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1800" dirty="0" smtClean="0"/>
          </a:p>
          <a:p>
            <a:endParaRPr lang="en-ZA" sz="1800" dirty="0"/>
          </a:p>
        </p:txBody>
      </p:sp>
      <p:sp>
        <p:nvSpPr>
          <p:cNvPr id="3" name="Title 1"/>
          <p:cNvSpPr txBox="1">
            <a:spLocks/>
          </p:cNvSpPr>
          <p:nvPr/>
        </p:nvSpPr>
        <p:spPr bwMode="auto">
          <a:xfrm>
            <a:off x="457200" y="116380"/>
            <a:ext cx="8466831" cy="5043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2400" b="1" dirty="0" smtClean="0">
                <a:cs typeface="Arial" panose="020B0604020202020204" pitchFamily="34" charset="0"/>
              </a:rPr>
              <a:t>Table of Contents</a:t>
            </a:r>
            <a:endParaRPr lang="en-ZA" sz="24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2</a:t>
            </a:fld>
            <a:endParaRPr lang="en-US" dirty="0"/>
          </a:p>
        </p:txBody>
      </p:sp>
    </p:spTree>
    <p:extLst>
      <p:ext uri="{BB962C8B-B14F-4D97-AF65-F5344CB8AC3E}">
        <p14:creationId xmlns:p14="http://schemas.microsoft.com/office/powerpoint/2010/main" val="438157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619672" y="0"/>
            <a:ext cx="6336704"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dirty="0" smtClean="0"/>
              <a:t>ANNUAL FINANCIAL STATEMENTS</a:t>
            </a:r>
            <a:endParaRPr lang="en-US" sz="2400" b="1" dirty="0">
              <a:solidFill>
                <a:srgbClr val="FF0000"/>
              </a:solidFill>
              <a:effectLst>
                <a:outerShdw blurRad="38100" dist="38100" dir="2700000" algn="tl">
                  <a:srgbClr val="000000">
                    <a:alpha val="43137"/>
                  </a:srgbClr>
                </a:outerShdw>
              </a:effectLst>
            </a:endParaRPr>
          </a:p>
        </p:txBody>
      </p:sp>
      <p:sp>
        <p:nvSpPr>
          <p:cNvPr id="3" name="Content Placeholder 2"/>
          <p:cNvSpPr txBox="1">
            <a:spLocks/>
          </p:cNvSpPr>
          <p:nvPr/>
        </p:nvSpPr>
        <p:spPr bwMode="auto">
          <a:xfrm>
            <a:off x="1187624" y="1124744"/>
            <a:ext cx="7427168" cy="5504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400" dirty="0"/>
              <a:t>The municipality’s outstanding debt is R4,7 billion and continues to increase by R80 million a month</a:t>
            </a:r>
          </a:p>
          <a:p>
            <a:pPr marL="342900" indent="-342900" algn="l">
              <a:buFont typeface="Arial" panose="020B0604020202020204" pitchFamily="34" charset="0"/>
              <a:buChar char="•"/>
            </a:pPr>
            <a:r>
              <a:rPr lang="en-GB" sz="2400" dirty="0"/>
              <a:t>There is a growing culture of non-payment included are business and government</a:t>
            </a:r>
          </a:p>
          <a:p>
            <a:pPr marL="342900" indent="-342900" algn="l">
              <a:buFont typeface="Arial" panose="020B0604020202020204" pitchFamily="34" charset="0"/>
              <a:buChar char="•"/>
            </a:pPr>
            <a:r>
              <a:rPr lang="en-GB" sz="2400" dirty="0"/>
              <a:t> There was an unprotected strike by SAMWU for Compensation/Danger allowance that lasted for two weeks</a:t>
            </a:r>
          </a:p>
          <a:p>
            <a:pPr marL="342900" indent="-342900" algn="l">
              <a:buFont typeface="Arial" panose="020B0604020202020204" pitchFamily="34" charset="0"/>
              <a:buChar char="•"/>
            </a:pPr>
            <a:r>
              <a:rPr lang="en-GB" sz="2400" dirty="0"/>
              <a:t>The municipality was unable to submit the Annual Financial Statements as a results of the above</a:t>
            </a:r>
          </a:p>
          <a:p>
            <a:pPr marL="342900" indent="-342900" algn="l">
              <a:buFont typeface="Arial" panose="020B0604020202020204" pitchFamily="34" charset="0"/>
              <a:buChar char="•"/>
            </a:pPr>
            <a:r>
              <a:rPr lang="en-GB" sz="2400" dirty="0"/>
              <a:t>The AFS will be </a:t>
            </a:r>
            <a:r>
              <a:rPr lang="en-GB" sz="2400" dirty="0" smtClean="0"/>
              <a:t>submitted on </a:t>
            </a:r>
            <a:r>
              <a:rPr lang="en-GB" sz="2400" dirty="0"/>
              <a:t>the 06 November 2020</a:t>
            </a:r>
            <a:endParaRPr lang="en-ZA" sz="2400" dirty="0"/>
          </a:p>
        </p:txBody>
      </p:sp>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20</a:t>
            </a:fld>
            <a:endParaRPr lang="en-US" dirty="0"/>
          </a:p>
        </p:txBody>
      </p:sp>
    </p:spTree>
    <p:extLst>
      <p:ext uri="{BB962C8B-B14F-4D97-AF65-F5344CB8AC3E}">
        <p14:creationId xmlns:p14="http://schemas.microsoft.com/office/powerpoint/2010/main" val="14095640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87624" y="274638"/>
            <a:ext cx="7499176" cy="6106690"/>
          </a:xfrm>
        </p:spPr>
        <p:txBody>
          <a:bodyPr/>
          <a:lstStyle/>
          <a:p>
            <a:r>
              <a:rPr lang="en-GB" sz="4000" b="1" spc="30" dirty="0">
                <a:latin typeface="Arial" panose="020B0604020202020204" pitchFamily="34" charset="0"/>
                <a:ea typeface="Times New Roman" panose="02020603050405020304" pitchFamily="18" charset="0"/>
                <a:cs typeface="Times New Roman" panose="02020603050405020304" pitchFamily="18" charset="0"/>
              </a:rPr>
              <a:t>4.  REVENUE COLLECTION FROM MARCH – JUNE 2020</a:t>
            </a:r>
            <a:r>
              <a:rPr lang="en-ZA" sz="4000" b="1" dirty="0"/>
              <a:t/>
            </a:r>
            <a:br>
              <a:rPr lang="en-ZA" sz="4000" b="1" dirty="0"/>
            </a:br>
            <a:endParaRPr lang="en-ZA" sz="4000" b="1" dirty="0"/>
          </a:p>
        </p:txBody>
      </p:sp>
      <p:sp>
        <p:nvSpPr>
          <p:cNvPr id="2" name="Content Placeholder 1"/>
          <p:cNvSpPr>
            <a:spLocks noGrp="1"/>
          </p:cNvSpPr>
          <p:nvPr>
            <p:ph idx="1"/>
          </p:nvPr>
        </p:nvSpPr>
        <p:spPr>
          <a:xfrm>
            <a:off x="457200" y="1600200"/>
            <a:ext cx="8229600" cy="4781128"/>
          </a:xfrm>
        </p:spPr>
        <p:txBody>
          <a:bodyPr/>
          <a:lstStyle/>
          <a:p>
            <a:pPr lvl="1"/>
            <a:endParaRPr lang="en-GB" sz="2000" dirty="0"/>
          </a:p>
          <a:p>
            <a:pPr lvl="1"/>
            <a:endParaRPr lang="en-GB" sz="2000" dirty="0" smtClean="0"/>
          </a:p>
          <a:p>
            <a:pPr lvl="1"/>
            <a:endParaRPr lang="en-ZA" dirty="0"/>
          </a:p>
          <a:p>
            <a:endParaRPr lang="en-ZA" dirty="0"/>
          </a:p>
        </p:txBody>
      </p:sp>
      <p:sp>
        <p:nvSpPr>
          <p:cNvPr id="4" name="Slide Number Placeholder 3"/>
          <p:cNvSpPr>
            <a:spLocks noGrp="1"/>
          </p:cNvSpPr>
          <p:nvPr>
            <p:ph type="sldNum" sz="quarter" idx="12"/>
          </p:nvPr>
        </p:nvSpPr>
        <p:spPr/>
        <p:txBody>
          <a:bodyPr/>
          <a:lstStyle/>
          <a:p>
            <a:pPr>
              <a:defRPr/>
            </a:pPr>
            <a:fld id="{B9260EA2-1FA7-4FE4-A1EB-F60CE4AAEE83}" type="slidenum">
              <a:rPr lang="en-US" smtClean="0"/>
              <a:pPr>
                <a:defRPr/>
              </a:pPr>
              <a:t>21</a:t>
            </a:fld>
            <a:endParaRPr lang="en-US" dirty="0"/>
          </a:p>
        </p:txBody>
      </p:sp>
    </p:spTree>
    <p:extLst>
      <p:ext uri="{BB962C8B-B14F-4D97-AF65-F5344CB8AC3E}">
        <p14:creationId xmlns:p14="http://schemas.microsoft.com/office/powerpoint/2010/main" val="1339282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b="1" dirty="0"/>
              <a:t>Debtors age analysis per </a:t>
            </a:r>
            <a:r>
              <a:rPr lang="en-ZA" sz="4000" b="1" dirty="0" smtClean="0"/>
              <a:t>service- </a:t>
            </a:r>
            <a:r>
              <a:rPr lang="en-ZA" sz="4000" b="1" dirty="0"/>
              <a:t/>
            </a:r>
            <a:br>
              <a:rPr lang="en-ZA" sz="4000" b="1" dirty="0"/>
            </a:br>
            <a:r>
              <a:rPr lang="en-ZA" sz="4000" b="1" dirty="0" smtClean="0"/>
              <a:t>March to June 2020</a:t>
            </a:r>
            <a:endParaRPr lang="en-ZA" sz="4000" dirty="0"/>
          </a:p>
        </p:txBody>
      </p:sp>
      <p:sp>
        <p:nvSpPr>
          <p:cNvPr id="3" name="Content Placeholder 2"/>
          <p:cNvSpPr>
            <a:spLocks noGrp="1"/>
          </p:cNvSpPr>
          <p:nvPr>
            <p:ph idx="1"/>
          </p:nvPr>
        </p:nvSpPr>
        <p:spPr/>
        <p:txBody>
          <a:bodyPr/>
          <a:lstStyle/>
          <a:p>
            <a:r>
              <a:rPr lang="en-GB" dirty="0" smtClean="0"/>
              <a:t>Total </a:t>
            </a:r>
            <a:r>
              <a:rPr lang="en-GB" dirty="0"/>
              <a:t>debtors book	</a:t>
            </a:r>
            <a:r>
              <a:rPr lang="en-GB" dirty="0" smtClean="0"/>
              <a:t>     R 4,429,976,570 </a:t>
            </a:r>
            <a:endParaRPr lang="en-GB" dirty="0"/>
          </a:p>
          <a:p>
            <a:r>
              <a:rPr lang="en-GB" dirty="0"/>
              <a:t>Debtors: </a:t>
            </a:r>
            <a:r>
              <a:rPr lang="en-GB" dirty="0" smtClean="0"/>
              <a:t>Government  R 111,346,441 (3%)</a:t>
            </a:r>
          </a:p>
          <a:p>
            <a:r>
              <a:rPr lang="en-GB" dirty="0" smtClean="0"/>
              <a:t>Debtors: Business	     R  398,728,855 (9%)</a:t>
            </a:r>
          </a:p>
          <a:p>
            <a:r>
              <a:rPr lang="en-GB" dirty="0" smtClean="0"/>
              <a:t>Debtors</a:t>
            </a:r>
            <a:r>
              <a:rPr lang="en-GB" dirty="0"/>
              <a:t>: Household	</a:t>
            </a:r>
            <a:r>
              <a:rPr lang="en-GB" dirty="0" smtClean="0"/>
              <a:t>     R 3,919,901,273 (88%)</a:t>
            </a:r>
            <a:endParaRPr lang="en-GB" dirty="0"/>
          </a:p>
          <a:p>
            <a:pPr marL="0" indent="0">
              <a:buNone/>
            </a:pPr>
            <a:endParaRPr lang="en-ZA" dirty="0" smtClean="0"/>
          </a:p>
          <a:p>
            <a:pPr marL="0" indent="0">
              <a:buNone/>
            </a:pPr>
            <a:r>
              <a:rPr lang="en-ZA" dirty="0" smtClean="0"/>
              <a:t>The </a:t>
            </a:r>
            <a:r>
              <a:rPr lang="en-ZA" dirty="0"/>
              <a:t>year to date collection rate for the period ended </a:t>
            </a:r>
            <a:r>
              <a:rPr lang="en-ZA" dirty="0" smtClean="0"/>
              <a:t>01 March to 30 June </a:t>
            </a:r>
            <a:r>
              <a:rPr lang="en-ZA" dirty="0"/>
              <a:t>2020 </a:t>
            </a:r>
            <a:r>
              <a:rPr lang="en-ZA" dirty="0" smtClean="0"/>
              <a:t>was 65%</a:t>
            </a:r>
            <a:endParaRPr lang="en-ZA" dirty="0"/>
          </a:p>
          <a:p>
            <a:endParaRPr lang="en-ZA" dirty="0"/>
          </a:p>
        </p:txBody>
      </p:sp>
      <p:sp>
        <p:nvSpPr>
          <p:cNvPr id="4" name="Slide Number Placeholder 3"/>
          <p:cNvSpPr>
            <a:spLocks noGrp="1"/>
          </p:cNvSpPr>
          <p:nvPr>
            <p:ph type="sldNum" sz="quarter" idx="12"/>
          </p:nvPr>
        </p:nvSpPr>
        <p:spPr/>
        <p:txBody>
          <a:bodyPr/>
          <a:lstStyle/>
          <a:p>
            <a:pPr>
              <a:defRPr/>
            </a:pPr>
            <a:fld id="{B9260EA2-1FA7-4FE4-A1EB-F60CE4AAEE83}" type="slidenum">
              <a:rPr lang="en-US" smtClean="0"/>
              <a:pPr>
                <a:defRPr/>
              </a:pPr>
              <a:t>22</a:t>
            </a:fld>
            <a:endParaRPr lang="en-US" dirty="0"/>
          </a:p>
        </p:txBody>
      </p:sp>
    </p:spTree>
    <p:extLst>
      <p:ext uri="{BB962C8B-B14F-4D97-AF65-F5344CB8AC3E}">
        <p14:creationId xmlns:p14="http://schemas.microsoft.com/office/powerpoint/2010/main" val="1843479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4E6F-DCCA-4F62-B4D6-BAC990B5366F}"/>
              </a:ext>
            </a:extLst>
          </p:cNvPr>
          <p:cNvSpPr txBox="1">
            <a:spLocks/>
          </p:cNvSpPr>
          <p:nvPr/>
        </p:nvSpPr>
        <p:spPr bwMode="auto">
          <a:xfrm>
            <a:off x="251521" y="260648"/>
            <a:ext cx="8208912" cy="1158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b="1" dirty="0"/>
              <a:t>Debtors age analysis per </a:t>
            </a:r>
            <a:r>
              <a:rPr lang="en-ZA" b="1" dirty="0" smtClean="0"/>
              <a:t>service- </a:t>
            </a:r>
            <a:r>
              <a:rPr lang="en-ZA" b="1" dirty="0"/>
              <a:t>J</a:t>
            </a:r>
            <a:r>
              <a:rPr lang="en-ZA" b="1" dirty="0" smtClean="0"/>
              <a:t>uly to Sept 2020 </a:t>
            </a:r>
            <a:endParaRPr lang="en-ZA" sz="2400" b="1" dirty="0"/>
          </a:p>
        </p:txBody>
      </p:sp>
      <p:sp>
        <p:nvSpPr>
          <p:cNvPr id="5" name="Subtitle 4"/>
          <p:cNvSpPr>
            <a:spLocks noGrp="1"/>
          </p:cNvSpPr>
          <p:nvPr>
            <p:ph type="subTitle" idx="1"/>
          </p:nvPr>
        </p:nvSpPr>
        <p:spPr>
          <a:xfrm>
            <a:off x="251520" y="1484784"/>
            <a:ext cx="8568952" cy="4752528"/>
          </a:xfrm>
        </p:spPr>
        <p:txBody>
          <a:bodyPr/>
          <a:lstStyle/>
          <a:p>
            <a:pPr marL="342900" indent="-342900" algn="l">
              <a:buFont typeface="Arial" panose="020B0604020202020204" pitchFamily="34" charset="0"/>
              <a:buChar char="•"/>
            </a:pPr>
            <a:r>
              <a:rPr lang="en-ZA" sz="2400" dirty="0" smtClean="0">
                <a:solidFill>
                  <a:schemeClr val="tx1"/>
                </a:solidFill>
              </a:rPr>
              <a:t>The </a:t>
            </a:r>
            <a:r>
              <a:rPr lang="en-ZA" sz="2400" dirty="0">
                <a:solidFill>
                  <a:schemeClr val="tx1"/>
                </a:solidFill>
              </a:rPr>
              <a:t>municipality’s total outstanding debtors amounted to </a:t>
            </a:r>
            <a:endParaRPr lang="en-ZA" sz="2400" dirty="0" smtClean="0">
              <a:solidFill>
                <a:schemeClr val="tx1"/>
              </a:solidFill>
            </a:endParaRPr>
          </a:p>
          <a:p>
            <a:pPr algn="l"/>
            <a:r>
              <a:rPr lang="en-ZA" sz="2400" dirty="0" smtClean="0">
                <a:solidFill>
                  <a:schemeClr val="tx1"/>
                </a:solidFill>
              </a:rPr>
              <a:t>      R </a:t>
            </a:r>
            <a:r>
              <a:rPr lang="en-ZA" sz="2400" dirty="0">
                <a:solidFill>
                  <a:schemeClr val="tx1"/>
                </a:solidFill>
              </a:rPr>
              <a:t>4,718,906,908 as at 30 September 2020 compared to </a:t>
            </a:r>
            <a:endParaRPr lang="en-ZA" sz="2400" dirty="0" smtClean="0">
              <a:solidFill>
                <a:schemeClr val="tx1"/>
              </a:solidFill>
            </a:endParaRPr>
          </a:p>
          <a:p>
            <a:pPr algn="l"/>
            <a:r>
              <a:rPr lang="en-ZA" sz="2400" dirty="0">
                <a:solidFill>
                  <a:schemeClr val="tx1"/>
                </a:solidFill>
              </a:rPr>
              <a:t> </a:t>
            </a:r>
            <a:r>
              <a:rPr lang="en-ZA" sz="2400" dirty="0" smtClean="0">
                <a:solidFill>
                  <a:schemeClr val="tx1"/>
                </a:solidFill>
              </a:rPr>
              <a:t>     R </a:t>
            </a:r>
            <a:r>
              <a:rPr lang="en-ZA" sz="2400" dirty="0">
                <a:solidFill>
                  <a:schemeClr val="tx1"/>
                </a:solidFill>
              </a:rPr>
              <a:t>4,623,715,479 as at 31 August 2020. </a:t>
            </a:r>
          </a:p>
          <a:p>
            <a:pPr marL="342900" indent="-342900" algn="l">
              <a:buFont typeface="Arial" panose="020B0604020202020204" pitchFamily="34" charset="0"/>
              <a:buChar char="•"/>
            </a:pPr>
            <a:r>
              <a:rPr lang="en-ZA" sz="2400" dirty="0" smtClean="0">
                <a:solidFill>
                  <a:schemeClr val="tx1"/>
                </a:solidFill>
              </a:rPr>
              <a:t>Current </a:t>
            </a:r>
            <a:r>
              <a:rPr lang="en-ZA" sz="2400" dirty="0">
                <a:solidFill>
                  <a:schemeClr val="tx1"/>
                </a:solidFill>
              </a:rPr>
              <a:t>to 30 days debt decreased with R 13,725,358 as at 30 September 2020 compared to R 224,628,078 as at 31 August 2020.</a:t>
            </a:r>
          </a:p>
          <a:p>
            <a:pPr marL="342900" indent="-342900" algn="l">
              <a:buFont typeface="Arial" panose="020B0604020202020204" pitchFamily="34" charset="0"/>
              <a:buChar char="•"/>
            </a:pPr>
            <a:r>
              <a:rPr lang="en-ZA" sz="2400" dirty="0">
                <a:solidFill>
                  <a:schemeClr val="tx1"/>
                </a:solidFill>
              </a:rPr>
              <a:t>31 to 60 days debt decreased with R 28,363,454; 61 to 90 days increased with </a:t>
            </a:r>
            <a:r>
              <a:rPr lang="en-ZA" sz="2400" dirty="0" smtClean="0">
                <a:solidFill>
                  <a:schemeClr val="tx1"/>
                </a:solidFill>
              </a:rPr>
              <a:t>R 57,403,852, </a:t>
            </a:r>
            <a:r>
              <a:rPr lang="en-ZA" sz="2400" dirty="0">
                <a:solidFill>
                  <a:schemeClr val="tx1"/>
                </a:solidFill>
              </a:rPr>
              <a:t>and </a:t>
            </a:r>
            <a:endParaRPr lang="en-ZA" sz="2400" dirty="0" smtClean="0">
              <a:solidFill>
                <a:schemeClr val="tx1"/>
              </a:solidFill>
            </a:endParaRPr>
          </a:p>
          <a:p>
            <a:pPr marL="342900" indent="-342900" algn="l">
              <a:buFont typeface="Arial" panose="020B0604020202020204" pitchFamily="34" charset="0"/>
              <a:buChar char="•"/>
            </a:pPr>
            <a:r>
              <a:rPr lang="en-ZA" sz="2400" dirty="0" smtClean="0">
                <a:solidFill>
                  <a:schemeClr val="tx1"/>
                </a:solidFill>
              </a:rPr>
              <a:t>91 </a:t>
            </a:r>
            <a:r>
              <a:rPr lang="en-ZA" sz="2400" dirty="0">
                <a:solidFill>
                  <a:schemeClr val="tx1"/>
                </a:solidFill>
              </a:rPr>
              <a:t>days and older debt as at 30 September 2020 has increased with R 79,876,389 to R 4,193,036,934 compared to </a:t>
            </a:r>
            <a:endParaRPr lang="en-ZA" sz="2400" dirty="0" smtClean="0">
              <a:solidFill>
                <a:schemeClr val="tx1"/>
              </a:solidFill>
            </a:endParaRPr>
          </a:p>
          <a:p>
            <a:pPr algn="l"/>
            <a:r>
              <a:rPr lang="en-ZA" sz="2400" dirty="0">
                <a:solidFill>
                  <a:schemeClr val="tx1"/>
                </a:solidFill>
              </a:rPr>
              <a:t> </a:t>
            </a:r>
            <a:r>
              <a:rPr lang="en-ZA" sz="2400" dirty="0" smtClean="0">
                <a:solidFill>
                  <a:schemeClr val="tx1"/>
                </a:solidFill>
              </a:rPr>
              <a:t>    R </a:t>
            </a:r>
            <a:r>
              <a:rPr lang="en-ZA" sz="2400" dirty="0">
                <a:solidFill>
                  <a:schemeClr val="tx1"/>
                </a:solidFill>
              </a:rPr>
              <a:t>4,113,160,545 as at 31 August 2020</a:t>
            </a:r>
            <a:r>
              <a:rPr lang="en-ZA" sz="2400" dirty="0" smtClean="0">
                <a:solidFill>
                  <a:schemeClr val="tx1"/>
                </a:solidFill>
              </a:rPr>
              <a:t>.</a:t>
            </a:r>
          </a:p>
          <a:p>
            <a:pPr marL="342900" indent="-342900" algn="l">
              <a:buFont typeface="Arial" panose="020B0604020202020204" pitchFamily="34" charset="0"/>
              <a:buChar char="•"/>
            </a:pPr>
            <a:r>
              <a:rPr lang="en-ZA" sz="2400" dirty="0">
                <a:solidFill>
                  <a:schemeClr val="tx1"/>
                </a:solidFill>
              </a:rPr>
              <a:t>The year to date collection rate for the period ended 30 September 2020 is 56.76%</a:t>
            </a:r>
          </a:p>
          <a:p>
            <a:pPr marL="342900" indent="-342900" algn="l">
              <a:buFont typeface="Arial" panose="020B0604020202020204" pitchFamily="34" charset="0"/>
              <a:buChar char="•"/>
            </a:pPr>
            <a:endParaRPr lang="en-ZA" sz="2000" dirty="0">
              <a:solidFill>
                <a:schemeClr val="tx1"/>
              </a:solidFill>
            </a:endParaRPr>
          </a:p>
          <a:p>
            <a:pPr marL="342900" lvl="0" indent="-342900" algn="l">
              <a:buFont typeface="Arial" panose="020B0604020202020204" pitchFamily="34" charset="0"/>
              <a:buChar char="•"/>
            </a:pPr>
            <a:endParaRPr lang="en-ZA" sz="2000" dirty="0" smtClean="0">
              <a:solidFill>
                <a:schemeClr val="tx1"/>
              </a:solidFill>
              <a:latin typeface="+mj-lt"/>
            </a:endParaRPr>
          </a:p>
          <a:p>
            <a:pPr marL="342900" indent="-342900" algn="l">
              <a:buFont typeface="Arial" panose="020B0604020202020204" pitchFamily="34" charset="0"/>
              <a:buChar char="•"/>
            </a:pPr>
            <a:endParaRPr lang="en-ZA" sz="2000" dirty="0" smtClean="0">
              <a:solidFill>
                <a:schemeClr val="tx1"/>
              </a:solidFill>
              <a:latin typeface="+mj-lt"/>
            </a:endParaRPr>
          </a:p>
          <a:p>
            <a:pPr marL="342900" indent="-342900" algn="l">
              <a:buFont typeface="Arial" panose="020B0604020202020204" pitchFamily="34" charset="0"/>
              <a:buChar char="•"/>
            </a:pPr>
            <a:endParaRPr lang="en-ZA" sz="2000" dirty="0">
              <a:solidFill>
                <a:schemeClr val="tx1"/>
              </a:solidFill>
              <a:latin typeface="+mj-lt"/>
            </a:endParaRPr>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23</a:t>
            </a:fld>
            <a:endParaRPr lang="en-US" dirty="0"/>
          </a:p>
        </p:txBody>
      </p:sp>
    </p:spTree>
    <p:extLst>
      <p:ext uri="{BB962C8B-B14F-4D97-AF65-F5344CB8AC3E}">
        <p14:creationId xmlns:p14="http://schemas.microsoft.com/office/powerpoint/2010/main" val="673550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4E6F-DCCA-4F62-B4D6-BAC990B5366F}"/>
              </a:ext>
            </a:extLst>
          </p:cNvPr>
          <p:cNvSpPr txBox="1">
            <a:spLocks/>
          </p:cNvSpPr>
          <p:nvPr/>
        </p:nvSpPr>
        <p:spPr bwMode="auto">
          <a:xfrm>
            <a:off x="899593" y="260648"/>
            <a:ext cx="7560840" cy="1158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b="1" dirty="0"/>
              <a:t>Debtors age analysis per debtor type</a:t>
            </a:r>
            <a:endParaRPr lang="en-ZA" dirty="0"/>
          </a:p>
        </p:txBody>
      </p:sp>
      <p:sp>
        <p:nvSpPr>
          <p:cNvPr id="5" name="Subtitle 4"/>
          <p:cNvSpPr>
            <a:spLocks noGrp="1"/>
          </p:cNvSpPr>
          <p:nvPr>
            <p:ph type="subTitle" idx="1"/>
          </p:nvPr>
        </p:nvSpPr>
        <p:spPr>
          <a:xfrm>
            <a:off x="1371600" y="1700808"/>
            <a:ext cx="6872808" cy="4536504"/>
          </a:xfrm>
        </p:spPr>
        <p:txBody>
          <a:bodyPr/>
          <a:lstStyle/>
          <a:p>
            <a:pPr marL="342900" indent="-342900" algn="l">
              <a:buFont typeface="Arial" panose="020B0604020202020204" pitchFamily="34" charset="0"/>
              <a:buChar char="•"/>
            </a:pPr>
            <a:r>
              <a:rPr lang="en-ZA" sz="2400" dirty="0">
                <a:solidFill>
                  <a:schemeClr val="tx1"/>
                </a:solidFill>
              </a:rPr>
              <a:t>Government owe the municipality R 148,845,890 (3.2%)</a:t>
            </a:r>
          </a:p>
          <a:p>
            <a:pPr marL="342900" indent="-342900" algn="l">
              <a:buFont typeface="Arial" panose="020B0604020202020204" pitchFamily="34" charset="0"/>
              <a:buChar char="•"/>
            </a:pPr>
            <a:r>
              <a:rPr lang="en-ZA" sz="2400" dirty="0">
                <a:solidFill>
                  <a:schemeClr val="tx1"/>
                </a:solidFill>
              </a:rPr>
              <a:t>Business debtors R 441,329,996 (9.4%) </a:t>
            </a:r>
          </a:p>
          <a:p>
            <a:pPr marL="342900" indent="-342900" algn="l">
              <a:buFont typeface="Arial" panose="020B0604020202020204" pitchFamily="34" charset="0"/>
              <a:buChar char="•"/>
            </a:pPr>
            <a:r>
              <a:rPr lang="en-ZA" sz="2400" dirty="0">
                <a:solidFill>
                  <a:schemeClr val="tx1"/>
                </a:solidFill>
              </a:rPr>
              <a:t>Domestic debtors R 4,128,731,022 (87.5%)  </a:t>
            </a:r>
          </a:p>
          <a:p>
            <a:pPr marL="342900" indent="-342900" algn="l">
              <a:buFont typeface="Arial" panose="020B0604020202020204" pitchFamily="34" charset="0"/>
              <a:buChar char="•"/>
            </a:pPr>
            <a:r>
              <a:rPr lang="en-ZA" sz="2400" dirty="0">
                <a:solidFill>
                  <a:schemeClr val="tx1"/>
                </a:solidFill>
              </a:rPr>
              <a:t>The total outstanding debt of R 4,718,906,908 is a great </a:t>
            </a:r>
            <a:r>
              <a:rPr lang="en-ZA" sz="2400" dirty="0" smtClean="0">
                <a:solidFill>
                  <a:schemeClr val="tx1"/>
                </a:solidFill>
              </a:rPr>
              <a:t>concern</a:t>
            </a:r>
            <a:r>
              <a:rPr lang="en-ZA" sz="2400" dirty="0">
                <a:solidFill>
                  <a:schemeClr val="tx1"/>
                </a:solidFill>
              </a:rPr>
              <a:t> </a:t>
            </a:r>
            <a:r>
              <a:rPr lang="en-ZA" sz="2400" dirty="0" smtClean="0">
                <a:solidFill>
                  <a:schemeClr val="tx1"/>
                </a:solidFill>
              </a:rPr>
              <a:t>in particular government and business debtors.</a:t>
            </a:r>
          </a:p>
          <a:p>
            <a:pPr marL="342900" indent="-342900" algn="l">
              <a:buFont typeface="Arial" panose="020B0604020202020204" pitchFamily="34" charset="0"/>
              <a:buChar char="•"/>
            </a:pPr>
            <a:r>
              <a:rPr lang="en-ZA" sz="2400" dirty="0" smtClean="0">
                <a:solidFill>
                  <a:schemeClr val="tx1"/>
                </a:solidFill>
              </a:rPr>
              <a:t>Council </a:t>
            </a:r>
            <a:r>
              <a:rPr lang="en-ZA" sz="2400" dirty="0">
                <a:solidFill>
                  <a:schemeClr val="tx1"/>
                </a:solidFill>
              </a:rPr>
              <a:t>appointed debt collectors, </a:t>
            </a:r>
            <a:r>
              <a:rPr lang="en-ZA" sz="2400" dirty="0" smtClean="0">
                <a:solidFill>
                  <a:schemeClr val="tx1"/>
                </a:solidFill>
              </a:rPr>
              <a:t>who started </a:t>
            </a:r>
            <a:r>
              <a:rPr lang="en-ZA" sz="2400" dirty="0">
                <a:solidFill>
                  <a:schemeClr val="tx1"/>
                </a:solidFill>
              </a:rPr>
              <a:t>on January </a:t>
            </a:r>
            <a:r>
              <a:rPr lang="en-ZA" sz="2400" dirty="0" smtClean="0">
                <a:solidFill>
                  <a:schemeClr val="tx1"/>
                </a:solidFill>
              </a:rPr>
              <a:t>2019</a:t>
            </a:r>
          </a:p>
          <a:p>
            <a:pPr marL="342900" indent="-342900" algn="l">
              <a:buFont typeface="Arial" panose="020B0604020202020204" pitchFamily="34" charset="0"/>
              <a:buChar char="•"/>
            </a:pPr>
            <a:r>
              <a:rPr lang="en-ZA" sz="2400" dirty="0" smtClean="0">
                <a:solidFill>
                  <a:schemeClr val="tx1"/>
                </a:solidFill>
              </a:rPr>
              <a:t>from </a:t>
            </a:r>
            <a:r>
              <a:rPr lang="en-ZA" sz="2400" dirty="0">
                <a:solidFill>
                  <a:schemeClr val="tx1"/>
                </a:solidFill>
              </a:rPr>
              <a:t>January 2019 to 30 September 2020 they have collected R 42 million.</a:t>
            </a:r>
          </a:p>
          <a:p>
            <a:pPr marL="342900" lvl="0" indent="-342900" algn="l">
              <a:buFont typeface="Arial" panose="020B0604020202020204" pitchFamily="34" charset="0"/>
              <a:buChar char="•"/>
            </a:pPr>
            <a:endParaRPr lang="en-ZA" sz="2400" dirty="0" smtClean="0">
              <a:solidFill>
                <a:schemeClr val="tx1"/>
              </a:solidFill>
              <a:latin typeface="+mj-lt"/>
            </a:endParaRPr>
          </a:p>
          <a:p>
            <a:pPr marL="342900" indent="-342900" algn="l">
              <a:buFont typeface="Arial" panose="020B0604020202020204" pitchFamily="34" charset="0"/>
              <a:buChar char="•"/>
            </a:pPr>
            <a:endParaRPr lang="en-ZA" sz="2400" dirty="0" smtClean="0">
              <a:solidFill>
                <a:schemeClr val="tx1"/>
              </a:solidFill>
              <a:latin typeface="+mj-lt"/>
            </a:endParaRPr>
          </a:p>
          <a:p>
            <a:pPr marL="342900" indent="-342900" algn="l">
              <a:buFont typeface="Arial" panose="020B0604020202020204" pitchFamily="34" charset="0"/>
              <a:buChar char="•"/>
            </a:pPr>
            <a:endParaRPr lang="en-ZA" sz="2400" dirty="0">
              <a:solidFill>
                <a:schemeClr val="tx1"/>
              </a:solidFill>
              <a:latin typeface="+mj-lt"/>
            </a:endParaRPr>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24</a:t>
            </a:fld>
            <a:endParaRPr lang="en-US" dirty="0"/>
          </a:p>
        </p:txBody>
      </p:sp>
    </p:spTree>
    <p:extLst>
      <p:ext uri="{BB962C8B-B14F-4D97-AF65-F5344CB8AC3E}">
        <p14:creationId xmlns:p14="http://schemas.microsoft.com/office/powerpoint/2010/main" val="3069380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466730"/>
          </a:xfrm>
        </p:spPr>
        <p:txBody>
          <a:bodyPr/>
          <a:lstStyle/>
          <a:p>
            <a:r>
              <a:rPr lang="en-ZA" dirty="0"/>
              <a:t>CAPITAL PROJECTS</a:t>
            </a:r>
            <a:br>
              <a:rPr lang="en-ZA" dirty="0"/>
            </a:br>
            <a:endParaRPr lang="en-ZA" dirty="0"/>
          </a:p>
        </p:txBody>
      </p:sp>
      <p:sp>
        <p:nvSpPr>
          <p:cNvPr id="2" name="Content Placeholder 1"/>
          <p:cNvSpPr>
            <a:spLocks noGrp="1"/>
          </p:cNvSpPr>
          <p:nvPr>
            <p:ph idx="1"/>
          </p:nvPr>
        </p:nvSpPr>
        <p:spPr>
          <a:xfrm>
            <a:off x="457200" y="1600200"/>
            <a:ext cx="8229600" cy="4781128"/>
          </a:xfrm>
        </p:spPr>
        <p:txBody>
          <a:bodyPr/>
          <a:lstStyle/>
          <a:p>
            <a:pPr lvl="1"/>
            <a:endParaRPr lang="en-GB" sz="2000" dirty="0"/>
          </a:p>
          <a:p>
            <a:pPr lvl="1"/>
            <a:endParaRPr lang="en-GB" sz="2000" dirty="0" smtClean="0"/>
          </a:p>
          <a:p>
            <a:pPr lvl="1"/>
            <a:endParaRPr lang="en-ZA" dirty="0"/>
          </a:p>
          <a:p>
            <a:endParaRPr lang="en-ZA" dirty="0"/>
          </a:p>
        </p:txBody>
      </p:sp>
      <p:sp>
        <p:nvSpPr>
          <p:cNvPr id="4" name="Slide Number Placeholder 3"/>
          <p:cNvSpPr>
            <a:spLocks noGrp="1"/>
          </p:cNvSpPr>
          <p:nvPr>
            <p:ph type="sldNum" sz="quarter" idx="12"/>
          </p:nvPr>
        </p:nvSpPr>
        <p:spPr/>
        <p:txBody>
          <a:bodyPr/>
          <a:lstStyle/>
          <a:p>
            <a:pPr>
              <a:defRPr/>
            </a:pPr>
            <a:fld id="{B9260EA2-1FA7-4FE4-A1EB-F60CE4AAEE83}" type="slidenum">
              <a:rPr lang="en-US" smtClean="0"/>
              <a:pPr>
                <a:defRPr/>
              </a:pPr>
              <a:t>25</a:t>
            </a:fld>
            <a:endParaRPr lang="en-US" dirty="0"/>
          </a:p>
        </p:txBody>
      </p:sp>
    </p:spTree>
    <p:extLst>
      <p:ext uri="{BB962C8B-B14F-4D97-AF65-F5344CB8AC3E}">
        <p14:creationId xmlns:p14="http://schemas.microsoft.com/office/powerpoint/2010/main" val="1698278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6363-5F9B-47A2-9F2F-B0E621913370}"/>
              </a:ext>
            </a:extLst>
          </p:cNvPr>
          <p:cNvSpPr txBox="1">
            <a:spLocks/>
          </p:cNvSpPr>
          <p:nvPr/>
        </p:nvSpPr>
        <p:spPr bwMode="auto">
          <a:xfrm>
            <a:off x="457200" y="-315416"/>
            <a:ext cx="8229600" cy="12241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2400" b="1" dirty="0" smtClean="0"/>
              <a:t>CAPITAL PROJECTS-WATER PROJECTS</a:t>
            </a:r>
            <a:endParaRPr lang="en-ZA" sz="2400" b="1" dirty="0"/>
          </a:p>
        </p:txBody>
      </p:sp>
      <p:pic>
        <p:nvPicPr>
          <p:cNvPr id="4" name="Picture 3"/>
          <p:cNvPicPr>
            <a:picLocks noChangeAspect="1"/>
          </p:cNvPicPr>
          <p:nvPr/>
        </p:nvPicPr>
        <p:blipFill>
          <a:blip r:embed="rId3"/>
          <a:stretch>
            <a:fillRect/>
          </a:stretch>
        </p:blipFill>
        <p:spPr>
          <a:xfrm>
            <a:off x="323529" y="548680"/>
            <a:ext cx="8363272" cy="6192688"/>
          </a:xfrm>
          <a:prstGeom prst="rect">
            <a:avLst/>
          </a:prstGeom>
        </p:spPr>
      </p:pic>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26</a:t>
            </a:fld>
            <a:endParaRPr lang="en-US" dirty="0"/>
          </a:p>
        </p:txBody>
      </p:sp>
    </p:spTree>
    <p:extLst>
      <p:ext uri="{BB962C8B-B14F-4D97-AF65-F5344CB8AC3E}">
        <p14:creationId xmlns:p14="http://schemas.microsoft.com/office/powerpoint/2010/main" val="1343903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123728" y="83677"/>
            <a:ext cx="4157677" cy="461665"/>
          </a:xfrm>
          <a:prstGeom prst="rect">
            <a:avLst/>
          </a:prstGeom>
        </p:spPr>
        <p:txBody>
          <a:bodyPr wrap="none">
            <a:spAutoFit/>
          </a:bodyPr>
          <a:lstStyle/>
          <a:p>
            <a:r>
              <a:rPr lang="en-ZA" sz="2400" b="1" dirty="0"/>
              <a:t>SANITATION &amp; ROAD PROJECTS</a:t>
            </a:r>
            <a:endParaRPr lang="en-ZA" sz="2400" dirty="0"/>
          </a:p>
        </p:txBody>
      </p:sp>
      <p:pic>
        <p:nvPicPr>
          <p:cNvPr id="7" name="Picture 6"/>
          <p:cNvPicPr>
            <a:picLocks noChangeAspect="1"/>
          </p:cNvPicPr>
          <p:nvPr/>
        </p:nvPicPr>
        <p:blipFill>
          <a:blip r:embed="rId3"/>
          <a:stretch>
            <a:fillRect/>
          </a:stretch>
        </p:blipFill>
        <p:spPr>
          <a:xfrm>
            <a:off x="251520" y="545342"/>
            <a:ext cx="8568952" cy="6196026"/>
          </a:xfrm>
          <a:prstGeom prst="rect">
            <a:avLst/>
          </a:prstGeom>
        </p:spPr>
      </p:pic>
      <p:sp>
        <p:nvSpPr>
          <p:cNvPr id="2" name="Slide Number Placeholder 1"/>
          <p:cNvSpPr>
            <a:spLocks noGrp="1"/>
          </p:cNvSpPr>
          <p:nvPr>
            <p:ph type="sldNum" sz="quarter" idx="12"/>
          </p:nvPr>
        </p:nvSpPr>
        <p:spPr/>
        <p:txBody>
          <a:bodyPr/>
          <a:lstStyle/>
          <a:p>
            <a:pPr>
              <a:defRPr/>
            </a:pPr>
            <a:fld id="{7CB7EEE1-6BF6-4C97-A026-3ED2EA8D7434}" type="slidenum">
              <a:rPr lang="en-US" smtClean="0"/>
              <a:pPr>
                <a:defRPr/>
              </a:pPr>
              <a:t>27</a:t>
            </a:fld>
            <a:endParaRPr lang="en-US" dirty="0"/>
          </a:p>
        </p:txBody>
      </p:sp>
    </p:spTree>
    <p:extLst>
      <p:ext uri="{BB962C8B-B14F-4D97-AF65-F5344CB8AC3E}">
        <p14:creationId xmlns:p14="http://schemas.microsoft.com/office/powerpoint/2010/main" val="3156478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BFFF-3223-4E14-86AC-79109D6D55A9}"/>
              </a:ext>
            </a:extLst>
          </p:cNvPr>
          <p:cNvSpPr txBox="1">
            <a:spLocks/>
          </p:cNvSpPr>
          <p:nvPr/>
        </p:nvSpPr>
        <p:spPr bwMode="auto">
          <a:xfrm>
            <a:off x="484470" y="-99392"/>
            <a:ext cx="82296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2400" b="1" dirty="0" smtClean="0"/>
              <a:t>SPORTS COMPLEX AND PUBLIC LIGHTING</a:t>
            </a:r>
            <a:endParaRPr lang="en-ZA" sz="2400" b="1" dirty="0"/>
          </a:p>
        </p:txBody>
      </p:sp>
      <p:pic>
        <p:nvPicPr>
          <p:cNvPr id="3" name="Picture 2"/>
          <p:cNvPicPr>
            <a:picLocks noChangeAspect="1"/>
          </p:cNvPicPr>
          <p:nvPr/>
        </p:nvPicPr>
        <p:blipFill>
          <a:blip r:embed="rId3"/>
          <a:stretch>
            <a:fillRect/>
          </a:stretch>
        </p:blipFill>
        <p:spPr>
          <a:xfrm>
            <a:off x="251520" y="620688"/>
            <a:ext cx="8462551" cy="6175783"/>
          </a:xfrm>
          <a:prstGeom prst="rect">
            <a:avLst/>
          </a:prstGeom>
        </p:spPr>
      </p:pic>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28</a:t>
            </a:fld>
            <a:endParaRPr lang="en-US" dirty="0"/>
          </a:p>
        </p:txBody>
      </p:sp>
    </p:spTree>
    <p:extLst>
      <p:ext uri="{BB962C8B-B14F-4D97-AF65-F5344CB8AC3E}">
        <p14:creationId xmlns:p14="http://schemas.microsoft.com/office/powerpoint/2010/main" val="36020842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BFFF-3223-4E14-86AC-79109D6D55A9}"/>
              </a:ext>
            </a:extLst>
          </p:cNvPr>
          <p:cNvSpPr txBox="1">
            <a:spLocks/>
          </p:cNvSpPr>
          <p:nvPr/>
        </p:nvSpPr>
        <p:spPr bwMode="auto">
          <a:xfrm>
            <a:off x="1187624" y="1196752"/>
            <a:ext cx="6984776" cy="3600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r>
              <a:rPr lang="en-GB" sz="36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5. BREAKDOWN OF THE UNAUTHORIZED, IRREGULAR, FRUITLESS AND WASTEFUL EXPENDITURE</a:t>
            </a:r>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29</a:t>
            </a:fld>
            <a:endParaRPr lang="en-US" dirty="0"/>
          </a:p>
        </p:txBody>
      </p:sp>
    </p:spTree>
    <p:extLst>
      <p:ext uri="{BB962C8B-B14F-4D97-AF65-F5344CB8AC3E}">
        <p14:creationId xmlns:p14="http://schemas.microsoft.com/office/powerpoint/2010/main" val="2694467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1259632" y="980728"/>
            <a:ext cx="7664399" cy="532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rabicPeriod"/>
            </a:pPr>
            <a:endParaRPr lang="en-GB" sz="2000" b="1" dirty="0" smtClean="0">
              <a:solidFill>
                <a:schemeClr val="tx1"/>
              </a:solidFill>
              <a:latin typeface="+mj-lt"/>
              <a:cs typeface="Arial" panose="020B0604020202020204" pitchFamily="34" charset="0"/>
            </a:endParaRPr>
          </a:p>
          <a:p>
            <a:pPr marL="457200" indent="-457200" algn="l">
              <a:buFont typeface="+mj-lt"/>
              <a:buAutoNum type="arabicPeriod"/>
            </a:pPr>
            <a:endParaRPr lang="en-GB" sz="2000" b="1" dirty="0">
              <a:solidFill>
                <a:schemeClr val="tx1"/>
              </a:solidFill>
              <a:latin typeface="+mj-lt"/>
              <a:cs typeface="Arial" panose="020B0604020202020204" pitchFamily="34" charset="0"/>
            </a:endParaRPr>
          </a:p>
          <a:p>
            <a:pPr marL="457200" indent="-457200" algn="l">
              <a:buFont typeface="+mj-lt"/>
              <a:buAutoNum type="arabicPeriod"/>
            </a:pPr>
            <a:endParaRPr lang="en-GB" sz="2000" b="1" dirty="0" smtClean="0">
              <a:solidFill>
                <a:schemeClr val="tx1"/>
              </a:solidFill>
              <a:latin typeface="+mj-lt"/>
              <a:cs typeface="Arial" panose="020B0604020202020204" pitchFamily="34" charset="0"/>
            </a:endParaRPr>
          </a:p>
          <a:p>
            <a:r>
              <a:rPr lang="en-ZA" sz="5400" b="1" dirty="0" smtClean="0"/>
              <a:t>1. OVERVIEW </a:t>
            </a:r>
            <a:r>
              <a:rPr lang="en-ZA" sz="5400" b="1" dirty="0"/>
              <a:t>OF THE MUNICIPALITY</a:t>
            </a:r>
          </a:p>
          <a:p>
            <a:pPr marL="457200" indent="-457200" algn="l">
              <a:buFont typeface="+mj-lt"/>
              <a:buAutoNum type="arabicPeriod"/>
            </a:pPr>
            <a:endParaRPr lang="en-GB" sz="2000" b="1" dirty="0">
              <a:solidFill>
                <a:schemeClr val="tx1"/>
              </a:solidFill>
              <a:latin typeface="+mj-lt"/>
              <a:cs typeface="Arial" panose="020B0604020202020204" pitchFamily="34" charset="0"/>
            </a:endParaRPr>
          </a:p>
          <a:p>
            <a:pPr marL="457200" indent="-457200" algn="l">
              <a:buFont typeface="+mj-lt"/>
              <a:buAutoNum type="arabicPeriod"/>
            </a:pPr>
            <a:endParaRPr lang="en-GB" sz="2000" b="1" dirty="0" smtClean="0">
              <a:solidFill>
                <a:schemeClr val="tx1"/>
              </a:solidFill>
              <a:latin typeface="+mj-lt"/>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1800" dirty="0" smtClean="0"/>
          </a:p>
          <a:p>
            <a:endParaRPr lang="en-ZA" sz="1800" dirty="0"/>
          </a:p>
        </p:txBody>
      </p:sp>
      <p:sp>
        <p:nvSpPr>
          <p:cNvPr id="3" name="Title 1"/>
          <p:cNvSpPr txBox="1">
            <a:spLocks/>
          </p:cNvSpPr>
          <p:nvPr/>
        </p:nvSpPr>
        <p:spPr bwMode="auto">
          <a:xfrm>
            <a:off x="653964" y="508630"/>
            <a:ext cx="8466831" cy="5043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ZA" sz="24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3</a:t>
            </a:fld>
            <a:endParaRPr lang="en-US" dirty="0"/>
          </a:p>
        </p:txBody>
      </p:sp>
    </p:spTree>
    <p:extLst>
      <p:ext uri="{BB962C8B-B14F-4D97-AF65-F5344CB8AC3E}">
        <p14:creationId xmlns:p14="http://schemas.microsoft.com/office/powerpoint/2010/main" val="1909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pic>
        <p:nvPicPr>
          <p:cNvPr id="4" name="Content Placeholder 4"/>
          <p:cNvPicPr>
            <a:picLocks noGrp="1" noChangeAspect="1"/>
          </p:cNvPicPr>
          <p:nvPr>
            <p:ph idx="1"/>
          </p:nvPr>
        </p:nvPicPr>
        <p:blipFill>
          <a:blip r:embed="rId2"/>
          <a:stretch>
            <a:fillRect/>
          </a:stretch>
        </p:blipFill>
        <p:spPr bwMode="auto">
          <a:xfrm>
            <a:off x="251520" y="620688"/>
            <a:ext cx="8633170" cy="5976664"/>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841886" y="-136133"/>
            <a:ext cx="8042804" cy="1008112"/>
          </a:xfrm>
          <a:prstGeom prst="rect">
            <a:avLst/>
          </a:prstGeom>
        </p:spPr>
      </p:pic>
      <p:sp>
        <p:nvSpPr>
          <p:cNvPr id="3" name="Slide Number Placeholder 2"/>
          <p:cNvSpPr>
            <a:spLocks noGrp="1"/>
          </p:cNvSpPr>
          <p:nvPr>
            <p:ph type="sldNum" sz="quarter" idx="12"/>
          </p:nvPr>
        </p:nvSpPr>
        <p:spPr/>
        <p:txBody>
          <a:bodyPr/>
          <a:lstStyle/>
          <a:p>
            <a:pPr>
              <a:defRPr/>
            </a:pPr>
            <a:fld id="{B9260EA2-1FA7-4FE4-A1EB-F60CE4AAEE83}" type="slidenum">
              <a:rPr lang="en-US" smtClean="0"/>
              <a:pPr>
                <a:defRPr/>
              </a:pPr>
              <a:t>30</a:t>
            </a:fld>
            <a:endParaRPr lang="en-US" dirty="0"/>
          </a:p>
        </p:txBody>
      </p:sp>
    </p:spTree>
    <p:extLst>
      <p:ext uri="{BB962C8B-B14F-4D97-AF65-F5344CB8AC3E}">
        <p14:creationId xmlns:p14="http://schemas.microsoft.com/office/powerpoint/2010/main" val="4133282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BFFF-3223-4E14-86AC-79109D6D55A9}"/>
              </a:ext>
            </a:extLst>
          </p:cNvPr>
          <p:cNvSpPr txBox="1">
            <a:spLocks/>
          </p:cNvSpPr>
          <p:nvPr/>
        </p:nvSpPr>
        <p:spPr bwMode="auto">
          <a:xfrm>
            <a:off x="1331640" y="764704"/>
            <a:ext cx="7128792" cy="54726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3600" dirty="0" smtClean="0"/>
              <a:t>Opening balance</a:t>
            </a:r>
            <a:r>
              <a:rPr lang="en-GB" sz="3600" dirty="0"/>
              <a:t>	    </a:t>
            </a:r>
            <a:r>
              <a:rPr lang="en-GB" sz="3600" dirty="0" smtClean="0"/>
              <a:t>R2 </a:t>
            </a:r>
            <a:r>
              <a:rPr lang="en-GB" sz="3600" dirty="0"/>
              <a:t>046 897 086</a:t>
            </a:r>
          </a:p>
          <a:p>
            <a:r>
              <a:rPr lang="en-GB" sz="3600" dirty="0"/>
              <a:t>Current year - 		   </a:t>
            </a:r>
            <a:r>
              <a:rPr lang="en-GB" sz="3600" dirty="0" smtClean="0"/>
              <a:t> R </a:t>
            </a:r>
            <a:r>
              <a:rPr lang="en-GB" sz="3600" dirty="0"/>
              <a:t>	 481 430 </a:t>
            </a:r>
            <a:r>
              <a:rPr lang="en-GB" sz="3600" dirty="0" smtClean="0"/>
              <a:t>090</a:t>
            </a:r>
          </a:p>
          <a:p>
            <a:r>
              <a:rPr lang="en-GB" sz="3600" dirty="0" smtClean="0"/>
              <a:t>Total 			   </a:t>
            </a:r>
            <a:r>
              <a:rPr lang="en-GB" sz="3600" u="sng" dirty="0" smtClean="0"/>
              <a:t>R2 528 327 175</a:t>
            </a:r>
          </a:p>
          <a:p>
            <a:endParaRPr lang="en-GB" sz="3600" dirty="0" smtClean="0"/>
          </a:p>
          <a:p>
            <a:r>
              <a:rPr lang="en-GB" sz="3100" dirty="0" smtClean="0"/>
              <a:t>Unauthorised </a:t>
            </a:r>
            <a:r>
              <a:rPr lang="en-GB" sz="3100" dirty="0"/>
              <a:t>expenditure in non-cash and is caused by the Debt Impairment (R940 037 517) and Depreciation (R411 945 633)</a:t>
            </a:r>
          </a:p>
          <a:p>
            <a:r>
              <a:rPr lang="en-GB" sz="3100" dirty="0"/>
              <a:t>This is caused by the tariffs which are not cost reflective leading to an unfunded budget</a:t>
            </a:r>
            <a:endParaRPr lang="en-ZA" sz="3100" dirty="0"/>
          </a:p>
        </p:txBody>
      </p:sp>
      <p:pic>
        <p:nvPicPr>
          <p:cNvPr id="4" name="Picture 3"/>
          <p:cNvPicPr>
            <a:picLocks noChangeAspect="1"/>
          </p:cNvPicPr>
          <p:nvPr/>
        </p:nvPicPr>
        <p:blipFill>
          <a:blip r:embed="rId3"/>
          <a:stretch>
            <a:fillRect/>
          </a:stretch>
        </p:blipFill>
        <p:spPr>
          <a:xfrm>
            <a:off x="971600" y="-99392"/>
            <a:ext cx="7488832" cy="1176630"/>
          </a:xfrm>
          <a:prstGeom prst="rect">
            <a:avLst/>
          </a:prstGeom>
        </p:spPr>
      </p:pic>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31</a:t>
            </a:fld>
            <a:endParaRPr lang="en-US" dirty="0"/>
          </a:p>
        </p:txBody>
      </p:sp>
    </p:spTree>
    <p:extLst>
      <p:ext uri="{BB962C8B-B14F-4D97-AF65-F5344CB8AC3E}">
        <p14:creationId xmlns:p14="http://schemas.microsoft.com/office/powerpoint/2010/main" val="1260734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GB" dirty="0"/>
              <a:t>IRREGULAR EXPENDITURE</a:t>
            </a:r>
            <a:r>
              <a:rPr lang="en-ZA" dirty="0"/>
              <a:t/>
            </a:r>
            <a:br>
              <a:rPr lang="en-ZA" dirty="0"/>
            </a:br>
            <a:endParaRPr lang="en-ZA" dirty="0"/>
          </a:p>
        </p:txBody>
      </p:sp>
      <p:pic>
        <p:nvPicPr>
          <p:cNvPr id="4" name="Content Placeholder 3"/>
          <p:cNvPicPr>
            <a:picLocks noGrp="1" noChangeAspect="1"/>
          </p:cNvPicPr>
          <p:nvPr>
            <p:ph idx="1"/>
          </p:nvPr>
        </p:nvPicPr>
        <p:blipFill>
          <a:blip r:embed="rId2"/>
          <a:stretch>
            <a:fillRect/>
          </a:stretch>
        </p:blipFill>
        <p:spPr bwMode="auto">
          <a:xfrm>
            <a:off x="457200" y="764704"/>
            <a:ext cx="8075240" cy="2907644"/>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457200" y="3707602"/>
            <a:ext cx="8075240" cy="2961758"/>
          </a:xfrm>
          <a:prstGeom prst="rect">
            <a:avLst/>
          </a:prstGeom>
        </p:spPr>
      </p:pic>
      <p:sp>
        <p:nvSpPr>
          <p:cNvPr id="3" name="Slide Number Placeholder 2"/>
          <p:cNvSpPr>
            <a:spLocks noGrp="1"/>
          </p:cNvSpPr>
          <p:nvPr>
            <p:ph type="sldNum" sz="quarter" idx="12"/>
          </p:nvPr>
        </p:nvSpPr>
        <p:spPr/>
        <p:txBody>
          <a:bodyPr/>
          <a:lstStyle/>
          <a:p>
            <a:pPr>
              <a:defRPr/>
            </a:pPr>
            <a:fld id="{B9260EA2-1FA7-4FE4-A1EB-F60CE4AAEE83}" type="slidenum">
              <a:rPr lang="en-US" smtClean="0"/>
              <a:pPr>
                <a:defRPr/>
              </a:pPr>
              <a:t>32</a:t>
            </a:fld>
            <a:endParaRPr lang="en-US" dirty="0"/>
          </a:p>
        </p:txBody>
      </p:sp>
    </p:spTree>
    <p:extLst>
      <p:ext uri="{BB962C8B-B14F-4D97-AF65-F5344CB8AC3E}">
        <p14:creationId xmlns:p14="http://schemas.microsoft.com/office/powerpoint/2010/main" val="383363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GB" dirty="0" smtClean="0"/>
              <a:t>5. FRUITLESS EXPENDITURE</a:t>
            </a:r>
            <a:endParaRPr lang="en-ZA" dirty="0"/>
          </a:p>
        </p:txBody>
      </p:sp>
      <p:pic>
        <p:nvPicPr>
          <p:cNvPr id="5" name="Content Placeholder 4"/>
          <p:cNvPicPr>
            <a:picLocks noGrp="1" noChangeAspect="1"/>
          </p:cNvPicPr>
          <p:nvPr>
            <p:ph idx="1"/>
          </p:nvPr>
        </p:nvPicPr>
        <p:blipFill>
          <a:blip r:embed="rId2"/>
          <a:stretch>
            <a:fillRect/>
          </a:stretch>
        </p:blipFill>
        <p:spPr>
          <a:xfrm>
            <a:off x="323528" y="836712"/>
            <a:ext cx="8568952" cy="5688632"/>
          </a:xfrm>
          <a:prstGeom prst="rect">
            <a:avLst/>
          </a:prstGeom>
        </p:spPr>
      </p:pic>
      <p:sp>
        <p:nvSpPr>
          <p:cNvPr id="3" name="Slide Number Placeholder 2"/>
          <p:cNvSpPr>
            <a:spLocks noGrp="1"/>
          </p:cNvSpPr>
          <p:nvPr>
            <p:ph type="sldNum" sz="quarter" idx="12"/>
          </p:nvPr>
        </p:nvSpPr>
        <p:spPr/>
        <p:txBody>
          <a:bodyPr/>
          <a:lstStyle/>
          <a:p>
            <a:pPr>
              <a:defRPr/>
            </a:pPr>
            <a:fld id="{B9260EA2-1FA7-4FE4-A1EB-F60CE4AAEE83}" type="slidenum">
              <a:rPr lang="en-US" smtClean="0"/>
              <a:pPr>
                <a:defRPr/>
              </a:pPr>
              <a:t>33</a:t>
            </a:fld>
            <a:endParaRPr lang="en-US" dirty="0"/>
          </a:p>
        </p:txBody>
      </p:sp>
    </p:spTree>
    <p:extLst>
      <p:ext uri="{BB962C8B-B14F-4D97-AF65-F5344CB8AC3E}">
        <p14:creationId xmlns:p14="http://schemas.microsoft.com/office/powerpoint/2010/main" val="2745736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UIF&amp;W</a:t>
            </a:r>
            <a:endParaRPr lang="en-ZA" dirty="0"/>
          </a:p>
        </p:txBody>
      </p:sp>
      <p:sp>
        <p:nvSpPr>
          <p:cNvPr id="3" name="Content Placeholder 2"/>
          <p:cNvSpPr>
            <a:spLocks noGrp="1"/>
          </p:cNvSpPr>
          <p:nvPr>
            <p:ph idx="1"/>
          </p:nvPr>
        </p:nvSpPr>
        <p:spPr>
          <a:xfrm>
            <a:off x="457200" y="1600200"/>
            <a:ext cx="8229600" cy="5213176"/>
          </a:xfrm>
        </p:spPr>
        <p:txBody>
          <a:bodyPr/>
          <a:lstStyle/>
          <a:p>
            <a:r>
              <a:rPr lang="en-ZA" sz="2800" dirty="0" smtClean="0"/>
              <a:t>All instances of UIF&amp;W are timeously reported to section 32 committee</a:t>
            </a:r>
          </a:p>
          <a:p>
            <a:r>
              <a:rPr lang="en-ZA" sz="2800" dirty="0" smtClean="0"/>
              <a:t>An independent legal and accounting firm were contracted to investigate the instances of UIF&amp;W</a:t>
            </a:r>
          </a:p>
          <a:p>
            <a:r>
              <a:rPr lang="en-ZA" sz="2800" dirty="0" smtClean="0"/>
              <a:t>The firm completed the first phase and recommended that the unauthorised expenditure of R2 046 billion be written off as irrecoverable</a:t>
            </a:r>
          </a:p>
          <a:p>
            <a:r>
              <a:rPr lang="en-ZA" sz="2800" dirty="0" smtClean="0"/>
              <a:t>The report has however not been finalised at council</a:t>
            </a:r>
          </a:p>
          <a:p>
            <a:endParaRPr lang="en-ZA" dirty="0"/>
          </a:p>
        </p:txBody>
      </p:sp>
      <p:sp>
        <p:nvSpPr>
          <p:cNvPr id="4" name="Slide Number Placeholder 3"/>
          <p:cNvSpPr>
            <a:spLocks noGrp="1"/>
          </p:cNvSpPr>
          <p:nvPr>
            <p:ph type="sldNum" sz="quarter" idx="12"/>
          </p:nvPr>
        </p:nvSpPr>
        <p:spPr/>
        <p:txBody>
          <a:bodyPr/>
          <a:lstStyle/>
          <a:p>
            <a:pPr>
              <a:defRPr/>
            </a:pPr>
            <a:fld id="{B9260EA2-1FA7-4FE4-A1EB-F60CE4AAEE83}" type="slidenum">
              <a:rPr lang="en-US" smtClean="0"/>
              <a:pPr>
                <a:defRPr/>
              </a:pPr>
              <a:t>34</a:t>
            </a:fld>
            <a:endParaRPr lang="en-US" dirty="0"/>
          </a:p>
        </p:txBody>
      </p:sp>
    </p:spTree>
    <p:extLst>
      <p:ext uri="{BB962C8B-B14F-4D97-AF65-F5344CB8AC3E}">
        <p14:creationId xmlns:p14="http://schemas.microsoft.com/office/powerpoint/2010/main" val="757663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187622" y="188640"/>
            <a:ext cx="7503082"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2400" b="1" dirty="0" smtClean="0">
                <a:solidFill>
                  <a:srgbClr val="000000"/>
                </a:solidFill>
                <a:ea typeface="ＭＳ Ｐゴシック" pitchFamily="1" charset="-128"/>
                <a:cs typeface="+mn-cs"/>
              </a:rPr>
              <a:t>FREE BASIC SERVICES</a:t>
            </a:r>
            <a:endParaRPr lang="en-US" sz="2400" dirty="0"/>
          </a:p>
        </p:txBody>
      </p:sp>
      <p:pic>
        <p:nvPicPr>
          <p:cNvPr id="5" name="Picture 4"/>
          <p:cNvPicPr>
            <a:picLocks noChangeAspect="1"/>
          </p:cNvPicPr>
          <p:nvPr/>
        </p:nvPicPr>
        <p:blipFill>
          <a:blip r:embed="rId2"/>
          <a:stretch>
            <a:fillRect/>
          </a:stretch>
        </p:blipFill>
        <p:spPr>
          <a:xfrm>
            <a:off x="1374766" y="692696"/>
            <a:ext cx="7128793" cy="5255207"/>
          </a:xfrm>
          <a:prstGeom prst="rect">
            <a:avLst/>
          </a:prstGeom>
        </p:spPr>
      </p:pic>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35</a:t>
            </a:fld>
            <a:endParaRPr lang="en-US" dirty="0"/>
          </a:p>
        </p:txBody>
      </p:sp>
    </p:spTree>
    <p:extLst>
      <p:ext uri="{BB962C8B-B14F-4D97-AF65-F5344CB8AC3E}">
        <p14:creationId xmlns:p14="http://schemas.microsoft.com/office/powerpoint/2010/main" val="552449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115616" y="116632"/>
            <a:ext cx="7639287"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srgbClr val="000000"/>
                </a:solidFill>
                <a:ea typeface="ＭＳ Ｐゴシック" pitchFamily="1" charset="-128"/>
                <a:cs typeface="+mn-cs"/>
              </a:rPr>
              <a:t>FREE BASIC SERVICES</a:t>
            </a:r>
            <a:endParaRPr lang="en-US" sz="2400" dirty="0"/>
          </a:p>
        </p:txBody>
      </p:sp>
      <p:pic>
        <p:nvPicPr>
          <p:cNvPr id="4" name="Picture 3"/>
          <p:cNvPicPr>
            <a:picLocks noChangeAspect="1"/>
          </p:cNvPicPr>
          <p:nvPr/>
        </p:nvPicPr>
        <p:blipFill>
          <a:blip r:embed="rId2"/>
          <a:stretch>
            <a:fillRect/>
          </a:stretch>
        </p:blipFill>
        <p:spPr>
          <a:xfrm>
            <a:off x="1115616" y="801396"/>
            <a:ext cx="7416824" cy="5507924"/>
          </a:xfrm>
          <a:prstGeom prst="rect">
            <a:avLst/>
          </a:prstGeom>
        </p:spPr>
      </p:pic>
      <p:pic>
        <p:nvPicPr>
          <p:cNvPr id="5" name="Picture 4"/>
          <p:cNvPicPr>
            <a:picLocks noChangeAspect="1"/>
          </p:cNvPicPr>
          <p:nvPr/>
        </p:nvPicPr>
        <p:blipFill>
          <a:blip r:embed="rId3"/>
          <a:stretch>
            <a:fillRect/>
          </a:stretch>
        </p:blipFill>
        <p:spPr>
          <a:xfrm>
            <a:off x="1259632" y="4365104"/>
            <a:ext cx="6624736" cy="1980908"/>
          </a:xfrm>
          <a:prstGeom prst="rect">
            <a:avLst/>
          </a:prstGeom>
        </p:spPr>
      </p:pic>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36</a:t>
            </a:fld>
            <a:endParaRPr lang="en-US" dirty="0"/>
          </a:p>
        </p:txBody>
      </p:sp>
    </p:spTree>
    <p:extLst>
      <p:ext uri="{BB962C8B-B14F-4D97-AF65-F5344CB8AC3E}">
        <p14:creationId xmlns:p14="http://schemas.microsoft.com/office/powerpoint/2010/main" val="2640529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115616" y="116632"/>
            <a:ext cx="7639287"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srgbClr val="000000"/>
                </a:solidFill>
                <a:ea typeface="ＭＳ Ｐゴシック" pitchFamily="1" charset="-128"/>
                <a:cs typeface="+mn-cs"/>
              </a:rPr>
              <a:t>DEBT RELIEVE</a:t>
            </a:r>
            <a:endParaRPr lang="en-US" sz="2400" dirty="0"/>
          </a:p>
        </p:txBody>
      </p:sp>
      <p:pic>
        <p:nvPicPr>
          <p:cNvPr id="3" name="Picture 2"/>
          <p:cNvPicPr>
            <a:picLocks noChangeAspect="1"/>
          </p:cNvPicPr>
          <p:nvPr/>
        </p:nvPicPr>
        <p:blipFill>
          <a:blip r:embed="rId2"/>
          <a:stretch>
            <a:fillRect/>
          </a:stretch>
        </p:blipFill>
        <p:spPr>
          <a:xfrm>
            <a:off x="1187624" y="838089"/>
            <a:ext cx="7219092" cy="5255207"/>
          </a:xfrm>
          <a:prstGeom prst="rect">
            <a:avLst/>
          </a:prstGeom>
        </p:spPr>
      </p:pic>
      <p:pic>
        <p:nvPicPr>
          <p:cNvPr id="4" name="Picture 3"/>
          <p:cNvPicPr>
            <a:picLocks noChangeAspect="1"/>
          </p:cNvPicPr>
          <p:nvPr/>
        </p:nvPicPr>
        <p:blipFill>
          <a:blip r:embed="rId3"/>
          <a:stretch>
            <a:fillRect/>
          </a:stretch>
        </p:blipFill>
        <p:spPr>
          <a:xfrm>
            <a:off x="1547664" y="4581128"/>
            <a:ext cx="6709172" cy="1728192"/>
          </a:xfrm>
          <a:prstGeom prst="rect">
            <a:avLst/>
          </a:prstGeom>
        </p:spPr>
      </p:pic>
      <p:sp>
        <p:nvSpPr>
          <p:cNvPr id="5" name="Slide Number Placeholder 4"/>
          <p:cNvSpPr>
            <a:spLocks noGrp="1"/>
          </p:cNvSpPr>
          <p:nvPr>
            <p:ph type="sldNum" sz="quarter" idx="12"/>
          </p:nvPr>
        </p:nvSpPr>
        <p:spPr/>
        <p:txBody>
          <a:bodyPr/>
          <a:lstStyle/>
          <a:p>
            <a:pPr>
              <a:defRPr/>
            </a:pPr>
            <a:fld id="{7CB7EEE1-6BF6-4C97-A026-3ED2EA8D7434}" type="slidenum">
              <a:rPr lang="en-US" smtClean="0"/>
              <a:pPr>
                <a:defRPr/>
              </a:pPr>
              <a:t>37</a:t>
            </a:fld>
            <a:endParaRPr lang="en-US" dirty="0"/>
          </a:p>
        </p:txBody>
      </p:sp>
    </p:spTree>
    <p:extLst>
      <p:ext uri="{BB962C8B-B14F-4D97-AF65-F5344CB8AC3E}">
        <p14:creationId xmlns:p14="http://schemas.microsoft.com/office/powerpoint/2010/main" val="2604128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259632" y="2060848"/>
            <a:ext cx="6984776" cy="1354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0" hangingPunct="0"/>
            <a:r>
              <a:rPr lang="en-ZA" sz="4000" b="1" dirty="0" smtClean="0">
                <a:ea typeface="ＭＳ Ｐゴシック" pitchFamily="1" charset="-128"/>
              </a:rPr>
              <a:t>6.  CONSEQUENCE MANAGEMENT</a:t>
            </a:r>
            <a:endParaRPr lang="en-ZA" sz="4000" b="1" dirty="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38</a:t>
            </a:fld>
            <a:endParaRPr lang="en-US" dirty="0"/>
          </a:p>
        </p:txBody>
      </p:sp>
    </p:spTree>
    <p:extLst>
      <p:ext uri="{BB962C8B-B14F-4D97-AF65-F5344CB8AC3E}">
        <p14:creationId xmlns:p14="http://schemas.microsoft.com/office/powerpoint/2010/main" val="2888713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259632" y="476672"/>
            <a:ext cx="6984776" cy="1354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0" hangingPunct="0"/>
            <a:endParaRPr lang="en-ZA" sz="4000" b="1" dirty="0">
              <a:solidFill>
                <a:srgbClr val="000000"/>
              </a:solidFill>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39</a:t>
            </a:fld>
            <a:endParaRPr lang="en-US" dirty="0"/>
          </a:p>
        </p:txBody>
      </p:sp>
      <p:sp>
        <p:nvSpPr>
          <p:cNvPr id="4" name="Rectangle 3"/>
          <p:cNvSpPr/>
          <p:nvPr/>
        </p:nvSpPr>
        <p:spPr>
          <a:xfrm>
            <a:off x="1403648" y="626242"/>
            <a:ext cx="7128792" cy="1938992"/>
          </a:xfrm>
          <a:prstGeom prst="rect">
            <a:avLst/>
          </a:prstGeom>
        </p:spPr>
        <p:txBody>
          <a:bodyPr wrap="square">
            <a:spAutoFit/>
          </a:bodyPr>
          <a:lstStyle/>
          <a:p>
            <a:pPr marL="0" marR="0" fontAlgn="b">
              <a:spcBef>
                <a:spcPts val="0"/>
              </a:spcBef>
              <a:spcAft>
                <a:spcPts val="0"/>
              </a:spcAft>
            </a:pPr>
            <a:r>
              <a:rPr lang="en-ZA" sz="2400" i="1" u="sng" dirty="0"/>
              <a:t>Disciplinary Board has been established consisting of</a:t>
            </a:r>
            <a:r>
              <a:rPr lang="en-ZA" sz="2400" dirty="0"/>
              <a:t>:</a:t>
            </a:r>
            <a:endParaRPr lang="en-ZA" sz="2400" dirty="0">
              <a:latin typeface="Google Sans"/>
            </a:endParaRPr>
          </a:p>
          <a:p>
            <a:pPr marL="0" marR="0" fontAlgn="b">
              <a:spcBef>
                <a:spcPts val="0"/>
              </a:spcBef>
              <a:spcAft>
                <a:spcPts val="0"/>
              </a:spcAft>
            </a:pPr>
            <a:r>
              <a:rPr lang="en-ZA" sz="2400" dirty="0"/>
              <a:t>1.</a:t>
            </a:r>
            <a:r>
              <a:rPr lang="en-ZA" sz="2400" dirty="0">
                <a:latin typeface="Times New Roman" panose="02020603050405020304" pitchFamily="18" charset="0"/>
              </a:rPr>
              <a:t>       </a:t>
            </a:r>
            <a:r>
              <a:rPr lang="en-ZA" sz="2400" dirty="0"/>
              <a:t>Chairperson of Audit committee</a:t>
            </a:r>
            <a:endParaRPr lang="en-ZA" sz="2400" dirty="0">
              <a:latin typeface="Google Sans"/>
            </a:endParaRPr>
          </a:p>
          <a:p>
            <a:pPr marL="0" marR="0" fontAlgn="b">
              <a:spcBef>
                <a:spcPts val="0"/>
              </a:spcBef>
              <a:spcAft>
                <a:spcPts val="0"/>
              </a:spcAft>
            </a:pPr>
            <a:r>
              <a:rPr lang="en-ZA" sz="2400" dirty="0"/>
              <a:t>2.</a:t>
            </a:r>
            <a:r>
              <a:rPr lang="en-ZA" sz="2400" dirty="0">
                <a:latin typeface="Times New Roman" panose="02020603050405020304" pitchFamily="18" charset="0"/>
              </a:rPr>
              <a:t>       </a:t>
            </a:r>
            <a:r>
              <a:rPr lang="en-ZA" sz="2400" dirty="0"/>
              <a:t>Delegate from Provincial Treasury</a:t>
            </a:r>
            <a:endParaRPr lang="en-ZA" sz="2400" dirty="0">
              <a:latin typeface="Google Sans"/>
            </a:endParaRPr>
          </a:p>
          <a:p>
            <a:pPr marL="0" marR="0" fontAlgn="b">
              <a:spcBef>
                <a:spcPts val="0"/>
              </a:spcBef>
              <a:spcAft>
                <a:spcPts val="0"/>
              </a:spcAft>
            </a:pPr>
            <a:r>
              <a:rPr lang="en-ZA" sz="2400" dirty="0"/>
              <a:t>3.</a:t>
            </a:r>
            <a:r>
              <a:rPr lang="en-ZA" sz="2400" dirty="0">
                <a:latin typeface="Times New Roman" panose="02020603050405020304" pitchFamily="18" charset="0"/>
              </a:rPr>
              <a:t>       </a:t>
            </a:r>
            <a:r>
              <a:rPr lang="en-ZA" sz="2400" dirty="0"/>
              <a:t>Internal Legal Services Manager</a:t>
            </a:r>
            <a:endParaRPr lang="en-ZA" sz="2400" dirty="0">
              <a:latin typeface="Google Sans"/>
            </a:endParaRPr>
          </a:p>
          <a:p>
            <a:pPr marL="0" marR="0" fontAlgn="b">
              <a:spcBef>
                <a:spcPts val="0"/>
              </a:spcBef>
              <a:spcAft>
                <a:spcPts val="0"/>
              </a:spcAft>
            </a:pPr>
            <a:r>
              <a:rPr lang="en-ZA" sz="2400" dirty="0"/>
              <a:t>4.</a:t>
            </a:r>
            <a:r>
              <a:rPr lang="en-ZA" sz="2400" dirty="0">
                <a:latin typeface="Times New Roman" panose="02020603050405020304" pitchFamily="18" charset="0"/>
              </a:rPr>
              <a:t>       </a:t>
            </a:r>
            <a:r>
              <a:rPr lang="en-ZA" sz="2400" dirty="0"/>
              <a:t>Acting Chief Audit Executive</a:t>
            </a:r>
            <a:endParaRPr lang="en-ZA" sz="2400" b="0" u="none" strike="noStrike" dirty="0">
              <a:effectLst/>
              <a:latin typeface="Google Sans"/>
            </a:endParaRPr>
          </a:p>
        </p:txBody>
      </p:sp>
      <p:sp>
        <p:nvSpPr>
          <p:cNvPr id="5" name="Rectangle 4"/>
          <p:cNvSpPr/>
          <p:nvPr/>
        </p:nvSpPr>
        <p:spPr>
          <a:xfrm>
            <a:off x="1655676" y="2818656"/>
            <a:ext cx="6876764" cy="3693319"/>
          </a:xfrm>
          <a:prstGeom prst="rect">
            <a:avLst/>
          </a:prstGeom>
        </p:spPr>
        <p:txBody>
          <a:bodyPr wrap="square">
            <a:spAutoFit/>
          </a:bodyPr>
          <a:lstStyle/>
          <a:p>
            <a:pPr marL="285750" marR="0" indent="-285750" fontAlgn="b">
              <a:spcBef>
                <a:spcPts val="0"/>
              </a:spcBef>
              <a:spcAft>
                <a:spcPts val="0"/>
              </a:spcAft>
              <a:buFont typeface="Arial" panose="020B0604020202020204" pitchFamily="34" charset="0"/>
              <a:buChar char="•"/>
            </a:pPr>
            <a:r>
              <a:rPr lang="en-ZA" sz="2400" dirty="0"/>
              <a:t>At the moment there is one case relating to a loss of R21m in the books of the Fresh Produce Market. </a:t>
            </a:r>
            <a:endParaRPr lang="en-ZA" sz="2400" dirty="0" smtClean="0"/>
          </a:p>
          <a:p>
            <a:pPr marL="285750" marR="0" indent="-285750" fontAlgn="b">
              <a:spcBef>
                <a:spcPts val="0"/>
              </a:spcBef>
              <a:spcAft>
                <a:spcPts val="0"/>
              </a:spcAft>
              <a:buFont typeface="Arial" panose="020B0604020202020204" pitchFamily="34" charset="0"/>
              <a:buChar char="•"/>
            </a:pPr>
            <a:r>
              <a:rPr lang="en-ZA" sz="2400" dirty="0" smtClean="0"/>
              <a:t>Two </a:t>
            </a:r>
            <a:r>
              <a:rPr lang="en-ZA" sz="2400" dirty="0"/>
              <a:t>officials have signed </a:t>
            </a:r>
            <a:r>
              <a:rPr lang="en-ZA" sz="2400" dirty="0" smtClean="0"/>
              <a:t>the Acknowledgement </a:t>
            </a:r>
            <a:r>
              <a:rPr lang="en-ZA" sz="2400" dirty="0"/>
              <a:t>of Debt. </a:t>
            </a:r>
            <a:endParaRPr lang="en-ZA" sz="2400" dirty="0" smtClean="0"/>
          </a:p>
          <a:p>
            <a:pPr marL="285750" marR="0" indent="-285750" fontAlgn="b">
              <a:spcBef>
                <a:spcPts val="0"/>
              </a:spcBef>
              <a:spcAft>
                <a:spcPts val="0"/>
              </a:spcAft>
              <a:buFont typeface="Arial" panose="020B0604020202020204" pitchFamily="34" charset="0"/>
              <a:buChar char="•"/>
            </a:pPr>
            <a:endParaRPr lang="en-ZA" sz="2400" dirty="0" smtClean="0"/>
          </a:p>
          <a:p>
            <a:pPr marL="285750" marR="0" indent="-285750" fontAlgn="b">
              <a:spcBef>
                <a:spcPts val="0"/>
              </a:spcBef>
              <a:spcAft>
                <a:spcPts val="0"/>
              </a:spcAft>
              <a:buFont typeface="Arial" panose="020B0604020202020204" pitchFamily="34" charset="0"/>
              <a:buChar char="•"/>
            </a:pPr>
            <a:r>
              <a:rPr lang="en-ZA" sz="2400" dirty="0" smtClean="0"/>
              <a:t>Two </a:t>
            </a:r>
            <a:r>
              <a:rPr lang="en-ZA" sz="2400" dirty="0"/>
              <a:t>processes are unfolding namely criminal case investigation by the HAWKS and forensic investigations by an appointed Forensic Investigation company.</a:t>
            </a:r>
            <a:endParaRPr lang="en-ZA" sz="2400" dirty="0">
              <a:latin typeface="Google Sans"/>
            </a:endParaRPr>
          </a:p>
          <a:p>
            <a:pPr marL="0" marR="0" fontAlgn="b">
              <a:spcBef>
                <a:spcPts val="0"/>
              </a:spcBef>
              <a:spcAft>
                <a:spcPts val="0"/>
              </a:spcAft>
            </a:pPr>
            <a:r>
              <a:rPr lang="en-ZA" dirty="0">
                <a:solidFill>
                  <a:srgbClr val="1F497D"/>
                </a:solidFill>
              </a:rPr>
              <a:t> </a:t>
            </a:r>
            <a:endParaRPr lang="en-ZA" b="0" u="none" strike="noStrike" dirty="0">
              <a:solidFill>
                <a:srgbClr val="1A73E8"/>
              </a:solidFill>
              <a:effectLst/>
              <a:latin typeface="Google Sans"/>
            </a:endParaRPr>
          </a:p>
        </p:txBody>
      </p:sp>
    </p:spTree>
    <p:extLst>
      <p:ext uri="{BB962C8B-B14F-4D97-AF65-F5344CB8AC3E}">
        <p14:creationId xmlns:p14="http://schemas.microsoft.com/office/powerpoint/2010/main" val="2207428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31640" y="188640"/>
            <a:ext cx="6275040" cy="461665"/>
          </a:xfrm>
          <a:prstGeom prst="rect">
            <a:avLst/>
          </a:prstGeom>
        </p:spPr>
        <p:txBody>
          <a:bodyPr wrap="square">
            <a:spAutoFit/>
          </a:bodyPr>
          <a:lstStyle/>
          <a:p>
            <a:pPr lvl="0" algn="ctr" eaLnBrk="0" fontAlgn="base" hangingPunct="0">
              <a:spcBef>
                <a:spcPct val="0"/>
              </a:spcBef>
              <a:spcAft>
                <a:spcPct val="0"/>
              </a:spcAft>
            </a:pPr>
            <a:r>
              <a:rPr lang="en-ZA" sz="2400" b="1" u="sng" dirty="0" smtClean="0">
                <a:solidFill>
                  <a:srgbClr val="000000"/>
                </a:solidFill>
                <a:latin typeface="+mn-lt"/>
                <a:ea typeface="ＭＳ Ｐゴシック" pitchFamily="1" charset="-128"/>
              </a:rPr>
              <a:t>OVERVIEW </a:t>
            </a:r>
            <a:r>
              <a:rPr lang="en-ZA" sz="2400" b="1" u="sng" dirty="0">
                <a:solidFill>
                  <a:srgbClr val="000000"/>
                </a:solidFill>
                <a:latin typeface="+mn-lt"/>
                <a:ea typeface="ＭＳ Ｐゴシック" pitchFamily="1" charset="-128"/>
              </a:rPr>
              <a:t>– BACKGROUND </a:t>
            </a:r>
            <a:endParaRPr lang="en-US" sz="2400" b="1" u="sng" dirty="0">
              <a:solidFill>
                <a:srgbClr val="000000"/>
              </a:solidFill>
              <a:latin typeface="+mn-lt"/>
              <a:ea typeface="ＭＳ Ｐゴシック" pitchFamily="1" charset="-128"/>
            </a:endParaRPr>
          </a:p>
        </p:txBody>
      </p:sp>
      <p:sp>
        <p:nvSpPr>
          <p:cNvPr id="3" name="Content Placeholder 1"/>
          <p:cNvSpPr txBox="1">
            <a:spLocks/>
          </p:cNvSpPr>
          <p:nvPr/>
        </p:nvSpPr>
        <p:spPr bwMode="auto">
          <a:xfrm>
            <a:off x="1187624" y="1052736"/>
            <a:ext cx="7499176" cy="50734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eaLnBrk="0" hangingPunct="0">
              <a:spcBef>
                <a:spcPts val="600"/>
              </a:spcBef>
              <a:spcAft>
                <a:spcPts val="600"/>
              </a:spcAft>
              <a:buSzPct val="100000"/>
              <a:buFont typeface="Arial" panose="020B0604020202020204" pitchFamily="34" charset="0"/>
              <a:buChar char="•"/>
            </a:pPr>
            <a:r>
              <a:rPr lang="en-ZA" sz="2400" dirty="0" smtClean="0">
                <a:solidFill>
                  <a:schemeClr val="tx1"/>
                </a:solidFill>
                <a:ea typeface="Calibri" panose="020F0502020204030204" pitchFamily="34" charset="0"/>
                <a:cs typeface="Times New Roman" panose="02020603050405020304" pitchFamily="18" charset="0"/>
              </a:rPr>
              <a:t>The municipality is spread over 3602 square km of land and has 39 wards with a population of 438 921. </a:t>
            </a:r>
          </a:p>
          <a:p>
            <a:pPr marL="342900" indent="-342900" algn="l">
              <a:buFont typeface="Arial" panose="020B0604020202020204" pitchFamily="34" charset="0"/>
              <a:buChar char="•"/>
            </a:pPr>
            <a:r>
              <a:rPr lang="en-ZA" sz="2400" dirty="0" smtClean="0">
                <a:solidFill>
                  <a:schemeClr val="tx1"/>
                </a:solidFill>
              </a:rPr>
              <a:t>The municipality been able; through the Government Grant allocations, to progressively address the issues of backlogs on Water and Sanitation. </a:t>
            </a:r>
          </a:p>
          <a:p>
            <a:pPr marL="342900" indent="-342900" algn="l">
              <a:buFont typeface="Arial" panose="020B0604020202020204" pitchFamily="34" charset="0"/>
              <a:buChar char="•"/>
            </a:pPr>
            <a:r>
              <a:rPr lang="en-ZA" sz="2400" dirty="0" smtClean="0">
                <a:solidFill>
                  <a:schemeClr val="tx1"/>
                </a:solidFill>
              </a:rPr>
              <a:t>Great strives have been made in the provision of accessible and adequate internal roads where over 1087 km have been tarred and/or paved, however our roads are riddled with potholes due to lack of refurbishment/resealing over the years. </a:t>
            </a:r>
          </a:p>
          <a:p>
            <a:pPr marL="342900" indent="-342900" algn="l">
              <a:buFont typeface="Arial" panose="020B0604020202020204" pitchFamily="34" charset="0"/>
              <a:buChar char="•"/>
            </a:pPr>
            <a:r>
              <a:rPr lang="en-ZA" sz="2400" dirty="0" smtClean="0">
                <a:solidFill>
                  <a:schemeClr val="tx1"/>
                </a:solidFill>
              </a:rPr>
              <a:t>More than 95% have access to electricity and the municipality has 207 high mast lights in various suburbs.</a:t>
            </a:r>
          </a:p>
          <a:p>
            <a:endParaRPr lang="en-ZA" sz="2000" dirty="0" smtClean="0"/>
          </a:p>
          <a:p>
            <a:pPr marL="285750" indent="-285750" algn="just" eaLnBrk="0" hangingPunct="0">
              <a:spcBef>
                <a:spcPts val="600"/>
              </a:spcBef>
              <a:spcAft>
                <a:spcPts val="600"/>
              </a:spcAft>
              <a:buSzPct val="100000"/>
              <a:buFont typeface="Courier New" panose="02070309020205020404" pitchFamily="49" charset="0"/>
              <a:buChar char="o"/>
            </a:pPr>
            <a:endParaRPr lang="en-ZA"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4</a:t>
            </a:fld>
            <a:endParaRPr lang="en-US" dirty="0"/>
          </a:p>
        </p:txBody>
      </p:sp>
    </p:spTree>
    <p:extLst>
      <p:ext uri="{BB962C8B-B14F-4D97-AF65-F5344CB8AC3E}">
        <p14:creationId xmlns:p14="http://schemas.microsoft.com/office/powerpoint/2010/main" val="1158673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547664" y="2564904"/>
            <a:ext cx="6336704"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0" hangingPunct="0"/>
            <a:r>
              <a:rPr lang="en-ZA" sz="3600" b="1" dirty="0">
                <a:solidFill>
                  <a:srgbClr val="000000"/>
                </a:solidFill>
                <a:ea typeface="ＭＳ Ｐゴシック" pitchFamily="1" charset="-128"/>
              </a:rPr>
              <a:t>7.  </a:t>
            </a:r>
            <a:r>
              <a:rPr lang="en-ZA" sz="3600" b="1" dirty="0">
                <a:solidFill>
                  <a:srgbClr val="000000"/>
                </a:solidFill>
                <a:cs typeface="Times New Roman" panose="02020603050405020304" pitchFamily="18" charset="0"/>
              </a:rPr>
              <a:t>INSTITUTIONAL CAPACITY </a:t>
            </a:r>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40</a:t>
            </a:fld>
            <a:endParaRPr lang="en-US" dirty="0"/>
          </a:p>
        </p:txBody>
      </p:sp>
    </p:spTree>
    <p:extLst>
      <p:ext uri="{BB962C8B-B14F-4D97-AF65-F5344CB8AC3E}">
        <p14:creationId xmlns:p14="http://schemas.microsoft.com/office/powerpoint/2010/main" val="778093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619672" y="0"/>
            <a:ext cx="6336704"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0" hangingPunct="0"/>
            <a:r>
              <a:rPr lang="en-ZA" sz="2400" b="1" dirty="0">
                <a:solidFill>
                  <a:srgbClr val="000000"/>
                </a:solidFill>
                <a:ea typeface="ＭＳ Ｐゴシック" pitchFamily="1" charset="-128"/>
              </a:rPr>
              <a:t>7.  </a:t>
            </a:r>
            <a:r>
              <a:rPr lang="en-ZA" sz="2400" b="1" dirty="0">
                <a:solidFill>
                  <a:srgbClr val="000000"/>
                </a:solidFill>
                <a:cs typeface="Times New Roman" panose="02020603050405020304" pitchFamily="18" charset="0"/>
              </a:rPr>
              <a:t>INSTITUTIONAL CAPACITY </a:t>
            </a:r>
          </a:p>
        </p:txBody>
      </p:sp>
      <p:sp>
        <p:nvSpPr>
          <p:cNvPr id="3" name="Content Placeholder 2"/>
          <p:cNvSpPr txBox="1">
            <a:spLocks/>
          </p:cNvSpPr>
          <p:nvPr/>
        </p:nvSpPr>
        <p:spPr bwMode="auto">
          <a:xfrm>
            <a:off x="1187624" y="1124744"/>
            <a:ext cx="7427168" cy="5504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eaLnBrk="0" hangingPunct="0">
              <a:spcBef>
                <a:spcPts val="600"/>
              </a:spcBef>
              <a:spcAft>
                <a:spcPts val="600"/>
              </a:spcAft>
              <a:buSzPct val="100000"/>
            </a:pPr>
            <a:r>
              <a:rPr lang="en-ZA" sz="2000">
                <a:solidFill>
                  <a:schemeClr val="tx1"/>
                </a:solidFill>
                <a:ea typeface="Calibri" panose="020F0502020204030204" pitchFamily="34" charset="0"/>
                <a:cs typeface="Times New Roman" panose="02020603050405020304" pitchFamily="18" charset="0"/>
              </a:rPr>
              <a:t>A revised organogram was discussed during a Strategic Planning session held in 2019.</a:t>
            </a:r>
          </a:p>
          <a:p>
            <a:pPr algn="just" eaLnBrk="0" hangingPunct="0">
              <a:spcBef>
                <a:spcPts val="600"/>
              </a:spcBef>
              <a:spcAft>
                <a:spcPts val="600"/>
              </a:spcAft>
              <a:buSzPct val="100000"/>
            </a:pPr>
            <a:r>
              <a:rPr lang="en-ZA" sz="2000">
                <a:solidFill>
                  <a:schemeClr val="tx1"/>
                </a:solidFill>
                <a:ea typeface="Calibri" panose="020F0502020204030204" pitchFamily="34" charset="0"/>
                <a:cs typeface="Times New Roman" panose="02020603050405020304" pitchFamily="18" charset="0"/>
              </a:rPr>
              <a:t>Revised organogram must still be approved by Council.</a:t>
            </a:r>
          </a:p>
          <a:p>
            <a:pPr algn="just" eaLnBrk="0" hangingPunct="0">
              <a:spcBef>
                <a:spcPts val="600"/>
              </a:spcBef>
              <a:spcAft>
                <a:spcPts val="600"/>
              </a:spcAft>
              <a:buSzPct val="100000"/>
            </a:pPr>
            <a:endParaRPr lang="en-ZA" sz="2000">
              <a:solidFill>
                <a:schemeClr val="tx1"/>
              </a:solidFill>
              <a:ea typeface="Calibri" panose="020F0502020204030204" pitchFamily="34" charset="0"/>
              <a:cs typeface="Times New Roman" panose="02020603050405020304" pitchFamily="18" charset="0"/>
            </a:endParaRPr>
          </a:p>
          <a:p>
            <a:pPr algn="just" eaLnBrk="0" hangingPunct="0">
              <a:spcBef>
                <a:spcPts val="600"/>
              </a:spcBef>
              <a:spcAft>
                <a:spcPts val="600"/>
              </a:spcAft>
              <a:buSzPct val="100000"/>
            </a:pPr>
            <a:r>
              <a:rPr lang="en-ZA" sz="2000">
                <a:solidFill>
                  <a:schemeClr val="tx1"/>
                </a:solidFill>
                <a:ea typeface="Calibri" panose="020F0502020204030204" pitchFamily="34" charset="0"/>
                <a:cs typeface="Times New Roman" panose="02020603050405020304" pitchFamily="18" charset="0"/>
              </a:rPr>
              <a:t>Total approved posts – 2530</a:t>
            </a:r>
          </a:p>
          <a:p>
            <a:pPr algn="just" eaLnBrk="0" hangingPunct="0">
              <a:spcBef>
                <a:spcPts val="600"/>
              </a:spcBef>
              <a:spcAft>
                <a:spcPts val="600"/>
              </a:spcAft>
              <a:buSzPct val="100000"/>
            </a:pPr>
            <a:r>
              <a:rPr lang="en-ZA" sz="2000">
                <a:solidFill>
                  <a:schemeClr val="tx1"/>
                </a:solidFill>
                <a:ea typeface="Calibri" panose="020F0502020204030204" pitchFamily="34" charset="0"/>
                <a:cs typeface="Times New Roman" panose="02020603050405020304" pitchFamily="18" charset="0"/>
              </a:rPr>
              <a:t>Total filled posts – 1988</a:t>
            </a:r>
          </a:p>
          <a:p>
            <a:pPr algn="just" eaLnBrk="0" hangingPunct="0">
              <a:spcBef>
                <a:spcPts val="600"/>
              </a:spcBef>
              <a:spcAft>
                <a:spcPts val="600"/>
              </a:spcAft>
              <a:buSzPct val="100000"/>
            </a:pPr>
            <a:r>
              <a:rPr lang="en-ZA" sz="2000">
                <a:solidFill>
                  <a:schemeClr val="tx1"/>
                </a:solidFill>
                <a:ea typeface="Calibri" panose="020F0502020204030204" pitchFamily="34" charset="0"/>
                <a:cs typeface="Times New Roman" panose="02020603050405020304" pitchFamily="18" charset="0"/>
              </a:rPr>
              <a:t>Total vacancies – 542</a:t>
            </a:r>
          </a:p>
          <a:p>
            <a:pPr algn="just" eaLnBrk="0" hangingPunct="0">
              <a:spcBef>
                <a:spcPts val="600"/>
              </a:spcBef>
              <a:spcAft>
                <a:spcPts val="600"/>
              </a:spcAft>
              <a:buSzPct val="100000"/>
            </a:pPr>
            <a:r>
              <a:rPr lang="en-ZA" sz="2000">
                <a:solidFill>
                  <a:schemeClr val="tx1"/>
                </a:solidFill>
                <a:ea typeface="Calibri" panose="020F0502020204030204" pitchFamily="34" charset="0"/>
                <a:cs typeface="Times New Roman" panose="02020603050405020304" pitchFamily="18" charset="0"/>
              </a:rPr>
              <a:t>Vacancy rate – 21%</a:t>
            </a:r>
            <a:endParaRPr lang="en-ZA" sz="2000" dirty="0">
              <a:solidFill>
                <a:schemeClr val="tx1"/>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41</a:t>
            </a:fld>
            <a:endParaRPr lang="en-US" dirty="0"/>
          </a:p>
        </p:txBody>
      </p:sp>
    </p:spTree>
    <p:extLst>
      <p:ext uri="{BB962C8B-B14F-4D97-AF65-F5344CB8AC3E}">
        <p14:creationId xmlns:p14="http://schemas.microsoft.com/office/powerpoint/2010/main" val="30393045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619672" y="0"/>
            <a:ext cx="6336704"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0" hangingPunct="0"/>
            <a:r>
              <a:rPr lang="en-ZA" sz="2400" b="1" dirty="0">
                <a:solidFill>
                  <a:srgbClr val="000000"/>
                </a:solidFill>
                <a:ea typeface="ＭＳ Ｐゴシック" pitchFamily="1" charset="-128"/>
              </a:rPr>
              <a:t>7.  </a:t>
            </a:r>
            <a:r>
              <a:rPr lang="en-ZA" sz="2400" b="1" dirty="0">
                <a:solidFill>
                  <a:srgbClr val="000000"/>
                </a:solidFill>
                <a:cs typeface="Times New Roman" panose="02020603050405020304" pitchFamily="18" charset="0"/>
              </a:rPr>
              <a:t>INSTITUTIONAL CAPACITY </a:t>
            </a:r>
          </a:p>
        </p:txBody>
      </p:sp>
      <p:sp>
        <p:nvSpPr>
          <p:cNvPr id="3" name="Content Placeholder 2"/>
          <p:cNvSpPr txBox="1">
            <a:spLocks/>
          </p:cNvSpPr>
          <p:nvPr/>
        </p:nvSpPr>
        <p:spPr bwMode="auto">
          <a:xfrm>
            <a:off x="1187624" y="1124744"/>
            <a:ext cx="7427168" cy="5504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3644330258"/>
              </p:ext>
            </p:extLst>
          </p:nvPr>
        </p:nvGraphicFramePr>
        <p:xfrm>
          <a:off x="1187625" y="764704"/>
          <a:ext cx="7427166" cy="5616623"/>
        </p:xfrm>
        <a:graphic>
          <a:graphicData uri="http://schemas.openxmlformats.org/drawingml/2006/table">
            <a:tbl>
              <a:tblPr firstRow="1" bandRow="1">
                <a:tableStyleId>{5C22544A-7EE6-4342-B048-85BDC9FD1C3A}</a:tableStyleId>
              </a:tblPr>
              <a:tblGrid>
                <a:gridCol w="2475722">
                  <a:extLst>
                    <a:ext uri="{9D8B030D-6E8A-4147-A177-3AD203B41FA5}">
                      <a16:colId xmlns:a16="http://schemas.microsoft.com/office/drawing/2014/main" val="936701673"/>
                    </a:ext>
                  </a:extLst>
                </a:gridCol>
                <a:gridCol w="2475722">
                  <a:extLst>
                    <a:ext uri="{9D8B030D-6E8A-4147-A177-3AD203B41FA5}">
                      <a16:colId xmlns:a16="http://schemas.microsoft.com/office/drawing/2014/main" val="4144205622"/>
                    </a:ext>
                  </a:extLst>
                </a:gridCol>
                <a:gridCol w="2475722">
                  <a:extLst>
                    <a:ext uri="{9D8B030D-6E8A-4147-A177-3AD203B41FA5}">
                      <a16:colId xmlns:a16="http://schemas.microsoft.com/office/drawing/2014/main" val="3398613686"/>
                    </a:ext>
                  </a:extLst>
                </a:gridCol>
              </a:tblGrid>
              <a:tr h="576064">
                <a:tc>
                  <a:txBody>
                    <a:bodyPr/>
                    <a:lstStyle/>
                    <a:p>
                      <a:r>
                        <a:rPr lang="en-GB" dirty="0" smtClean="0"/>
                        <a:t>Position</a:t>
                      </a:r>
                      <a:endParaRPr lang="en-ZA" dirty="0"/>
                    </a:p>
                  </a:txBody>
                  <a:tcPr/>
                </a:tc>
                <a:tc>
                  <a:txBody>
                    <a:bodyPr/>
                    <a:lstStyle/>
                    <a:p>
                      <a:r>
                        <a:rPr lang="en-GB" dirty="0" smtClean="0"/>
                        <a:t>Status</a:t>
                      </a:r>
                      <a:endParaRPr lang="en-ZA" dirty="0"/>
                    </a:p>
                  </a:txBody>
                  <a:tcPr/>
                </a:tc>
                <a:tc>
                  <a:txBody>
                    <a:bodyPr/>
                    <a:lstStyle/>
                    <a:p>
                      <a:r>
                        <a:rPr lang="en-GB" dirty="0" smtClean="0"/>
                        <a:t>Contract</a:t>
                      </a:r>
                      <a:r>
                        <a:rPr lang="en-GB" baseline="0" dirty="0" smtClean="0"/>
                        <a:t> Expiry</a:t>
                      </a:r>
                      <a:endParaRPr lang="en-ZA" dirty="0"/>
                    </a:p>
                  </a:txBody>
                  <a:tcPr/>
                </a:tc>
                <a:extLst>
                  <a:ext uri="{0D108BD9-81ED-4DB2-BD59-A6C34878D82A}">
                    <a16:rowId xmlns:a16="http://schemas.microsoft.com/office/drawing/2014/main" val="2384809695"/>
                  </a:ext>
                </a:extLst>
              </a:tr>
              <a:tr h="576064">
                <a:tc>
                  <a:txBody>
                    <a:bodyPr/>
                    <a:lstStyle/>
                    <a:p>
                      <a:r>
                        <a:rPr lang="en-GB" dirty="0" smtClean="0"/>
                        <a:t>Municipal Manager</a:t>
                      </a:r>
                      <a:endParaRPr lang="en-ZA" dirty="0"/>
                    </a:p>
                  </a:txBody>
                  <a:tcPr/>
                </a:tc>
                <a:tc>
                  <a:txBody>
                    <a:bodyPr/>
                    <a:lstStyle/>
                    <a:p>
                      <a:r>
                        <a:rPr lang="en-GB" dirty="0" smtClean="0"/>
                        <a:t>Filled</a:t>
                      </a:r>
                      <a:endParaRPr lang="en-ZA" dirty="0"/>
                    </a:p>
                  </a:txBody>
                  <a:tcPr/>
                </a:tc>
                <a:tc>
                  <a:txBody>
                    <a:bodyPr/>
                    <a:lstStyle/>
                    <a:p>
                      <a:r>
                        <a:rPr lang="en-ZA" dirty="0" smtClean="0"/>
                        <a:t>30 April 2022</a:t>
                      </a:r>
                      <a:endParaRPr lang="en-ZA" dirty="0"/>
                    </a:p>
                  </a:txBody>
                  <a:tcPr/>
                </a:tc>
                <a:extLst>
                  <a:ext uri="{0D108BD9-81ED-4DB2-BD59-A6C34878D82A}">
                    <a16:rowId xmlns:a16="http://schemas.microsoft.com/office/drawing/2014/main" val="2462348383"/>
                  </a:ext>
                </a:extLst>
              </a:tr>
              <a:tr h="576064">
                <a:tc>
                  <a:txBody>
                    <a:bodyPr/>
                    <a:lstStyle/>
                    <a:p>
                      <a:r>
                        <a:rPr lang="en-GB" dirty="0" smtClean="0"/>
                        <a:t>Chief Financial Officer</a:t>
                      </a:r>
                      <a:endParaRPr lang="en-ZA" dirty="0"/>
                    </a:p>
                  </a:txBody>
                  <a:tcPr/>
                </a:tc>
                <a:tc>
                  <a:txBody>
                    <a:bodyPr/>
                    <a:lstStyle/>
                    <a:p>
                      <a:r>
                        <a:rPr kumimoji="0" lang="en-GB" sz="1800" b="0" i="0" u="none" strike="noStrike" kern="1200" cap="none" spc="0" normalizeH="0" baseline="0" noProof="0" smtClean="0">
                          <a:ln>
                            <a:noFill/>
                          </a:ln>
                          <a:solidFill>
                            <a:prstClr val="black"/>
                          </a:solidFill>
                          <a:effectLst/>
                          <a:uLnTx/>
                          <a:uFillTx/>
                          <a:latin typeface="Calibri"/>
                          <a:ea typeface="+mn-ea"/>
                          <a:cs typeface="+mn-cs"/>
                        </a:rPr>
                        <a:t>Filled</a:t>
                      </a:r>
                      <a:endParaRPr lang="en-ZA" dirty="0"/>
                    </a:p>
                  </a:txBody>
                  <a:tcPr/>
                </a:tc>
                <a:tc>
                  <a:txBody>
                    <a:bodyPr/>
                    <a:lstStyle/>
                    <a:p>
                      <a:r>
                        <a:rPr lang="en-GB" dirty="0" smtClean="0"/>
                        <a:t>28 February 2025</a:t>
                      </a:r>
                      <a:endParaRPr lang="en-ZA" dirty="0"/>
                    </a:p>
                  </a:txBody>
                  <a:tcPr/>
                </a:tc>
                <a:extLst>
                  <a:ext uri="{0D108BD9-81ED-4DB2-BD59-A6C34878D82A}">
                    <a16:rowId xmlns:a16="http://schemas.microsoft.com/office/drawing/2014/main" val="1435765945"/>
                  </a:ext>
                </a:extLst>
              </a:tr>
              <a:tr h="576064">
                <a:tc>
                  <a:txBody>
                    <a:bodyPr/>
                    <a:lstStyle/>
                    <a:p>
                      <a:r>
                        <a:rPr lang="en-GB" dirty="0" smtClean="0"/>
                        <a:t>Director – LED</a:t>
                      </a:r>
                      <a:endParaRPr lang="en-ZA" dirty="0"/>
                    </a:p>
                  </a:txBody>
                  <a:tcPr/>
                </a:tc>
                <a:tc>
                  <a:txBody>
                    <a:bodyPr/>
                    <a:lstStyle/>
                    <a:p>
                      <a:r>
                        <a:rPr kumimoji="0" lang="en-GB" sz="1800" b="0" i="0" u="none" strike="noStrike" kern="1200" cap="none" spc="0" normalizeH="0" baseline="0" noProof="0" smtClean="0">
                          <a:ln>
                            <a:noFill/>
                          </a:ln>
                          <a:solidFill>
                            <a:prstClr val="black"/>
                          </a:solidFill>
                          <a:effectLst/>
                          <a:uLnTx/>
                          <a:uFillTx/>
                          <a:latin typeface="Calibri"/>
                          <a:ea typeface="+mn-ea"/>
                          <a:cs typeface="+mn-cs"/>
                        </a:rPr>
                        <a:t>Filled</a:t>
                      </a:r>
                      <a:endParaRPr lang="en-ZA" dirty="0"/>
                    </a:p>
                  </a:txBody>
                  <a:tcPr/>
                </a:tc>
                <a:tc>
                  <a:txBody>
                    <a:bodyPr/>
                    <a:lstStyle/>
                    <a:p>
                      <a:r>
                        <a:rPr lang="en-GB" dirty="0" smtClean="0"/>
                        <a:t>29 February 2024</a:t>
                      </a:r>
                      <a:endParaRPr lang="en-ZA" dirty="0"/>
                    </a:p>
                  </a:txBody>
                  <a:tcPr/>
                </a:tc>
                <a:extLst>
                  <a:ext uri="{0D108BD9-81ED-4DB2-BD59-A6C34878D82A}">
                    <a16:rowId xmlns:a16="http://schemas.microsoft.com/office/drawing/2014/main" val="4283555449"/>
                  </a:ext>
                </a:extLst>
              </a:tr>
              <a:tr h="576064">
                <a:tc>
                  <a:txBody>
                    <a:bodyPr/>
                    <a:lstStyle/>
                    <a:p>
                      <a:r>
                        <a:rPr lang="en-GB" dirty="0" smtClean="0"/>
                        <a:t>Director – Technical </a:t>
                      </a:r>
                      <a:endParaRPr lang="en-ZA" dirty="0"/>
                    </a:p>
                  </a:txBody>
                  <a:tcPr/>
                </a:tc>
                <a:tc>
                  <a:txBody>
                    <a:bodyPr/>
                    <a:lstStyle/>
                    <a:p>
                      <a:r>
                        <a:rPr kumimoji="0" lang="en-GB" sz="1800" b="0" i="0" u="none" strike="noStrike" kern="1200" cap="none" spc="0" normalizeH="0" baseline="0" noProof="0" smtClean="0">
                          <a:ln>
                            <a:noFill/>
                          </a:ln>
                          <a:solidFill>
                            <a:prstClr val="black"/>
                          </a:solidFill>
                          <a:effectLst/>
                          <a:uLnTx/>
                          <a:uFillTx/>
                          <a:latin typeface="Calibri"/>
                          <a:ea typeface="+mn-ea"/>
                          <a:cs typeface="+mn-cs"/>
                        </a:rPr>
                        <a:t>Filled</a:t>
                      </a:r>
                      <a:endParaRPr lang="en-ZA" dirty="0"/>
                    </a:p>
                  </a:txBody>
                  <a:tcPr/>
                </a:tc>
                <a:tc>
                  <a:txBody>
                    <a:bodyPr/>
                    <a:lstStyle/>
                    <a:p>
                      <a:r>
                        <a:rPr lang="en-GB" dirty="0" smtClean="0"/>
                        <a:t>31 January 2023</a:t>
                      </a:r>
                      <a:endParaRPr lang="en-ZA" dirty="0"/>
                    </a:p>
                  </a:txBody>
                  <a:tcPr/>
                </a:tc>
                <a:extLst>
                  <a:ext uri="{0D108BD9-81ED-4DB2-BD59-A6C34878D82A}">
                    <a16:rowId xmlns:a16="http://schemas.microsoft.com/office/drawing/2014/main" val="3760506891"/>
                  </a:ext>
                </a:extLst>
              </a:tr>
              <a:tr h="576064">
                <a:tc>
                  <a:txBody>
                    <a:bodyPr/>
                    <a:lstStyle/>
                    <a:p>
                      <a:r>
                        <a:rPr lang="en-GB" dirty="0" smtClean="0"/>
                        <a:t>Director  - Corporate</a:t>
                      </a:r>
                      <a:endParaRPr lang="en-ZA" dirty="0"/>
                    </a:p>
                  </a:txBody>
                  <a:tcPr/>
                </a:tc>
                <a:tc>
                  <a:txBody>
                    <a:bodyPr/>
                    <a:lstStyle/>
                    <a:p>
                      <a:r>
                        <a:rPr kumimoji="0" lang="en-GB" sz="1800" b="0" i="0" u="none" strike="noStrike" kern="1200" cap="none" spc="0" normalizeH="0" baseline="0" noProof="0" smtClean="0">
                          <a:ln>
                            <a:noFill/>
                          </a:ln>
                          <a:solidFill>
                            <a:prstClr val="black"/>
                          </a:solidFill>
                          <a:effectLst/>
                          <a:uLnTx/>
                          <a:uFillTx/>
                          <a:latin typeface="Calibri"/>
                          <a:ea typeface="+mn-ea"/>
                          <a:cs typeface="+mn-cs"/>
                        </a:rPr>
                        <a:t>Filled</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Calibri"/>
                          <a:ea typeface="+mn-ea"/>
                          <a:cs typeface="+mn-cs"/>
                        </a:rPr>
                        <a:t>31 January 2023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292160744"/>
                  </a:ext>
                </a:extLst>
              </a:tr>
              <a:tr h="576064">
                <a:tc>
                  <a:txBody>
                    <a:bodyPr/>
                    <a:lstStyle/>
                    <a:p>
                      <a:r>
                        <a:rPr lang="en-GB" dirty="0" smtClean="0"/>
                        <a:t>Director – Community</a:t>
                      </a:r>
                      <a:endParaRPr lang="en-ZA" dirty="0"/>
                    </a:p>
                  </a:txBody>
                  <a:tcPr/>
                </a:tc>
                <a:tc>
                  <a:txBody>
                    <a:bodyPr/>
                    <a:lstStyle/>
                    <a:p>
                      <a:r>
                        <a:rPr kumimoji="0" lang="en-GB" sz="1800" b="0" i="0" u="none" strike="noStrike" kern="1200" cap="none" spc="0" normalizeH="0" baseline="0" noProof="0" dirty="0" smtClean="0">
                          <a:ln>
                            <a:noFill/>
                          </a:ln>
                          <a:solidFill>
                            <a:prstClr val="black"/>
                          </a:solidFill>
                          <a:effectLst/>
                          <a:uLnTx/>
                          <a:uFillTx/>
                          <a:latin typeface="Calibri"/>
                          <a:ea typeface="+mn-ea"/>
                          <a:cs typeface="+mn-cs"/>
                        </a:rPr>
                        <a:t>Filled</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smtClean="0">
                          <a:ln>
                            <a:noFill/>
                          </a:ln>
                          <a:solidFill>
                            <a:prstClr val="black"/>
                          </a:solidFill>
                          <a:effectLst/>
                          <a:uLnTx/>
                          <a:uFillTx/>
                          <a:latin typeface="Calibri"/>
                          <a:ea typeface="+mn-ea"/>
                          <a:cs typeface="+mn-cs"/>
                        </a:rPr>
                        <a:t>31 January 2023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1789754759"/>
                  </a:ext>
                </a:extLst>
              </a:tr>
              <a:tr h="1008111">
                <a:tc>
                  <a:txBody>
                    <a:bodyPr/>
                    <a:lstStyle/>
                    <a:p>
                      <a:r>
                        <a:rPr lang="en-GB" dirty="0" smtClean="0"/>
                        <a:t>Director – Public</a:t>
                      </a:r>
                      <a:r>
                        <a:rPr lang="en-GB" baseline="0" dirty="0" smtClean="0"/>
                        <a:t> Safety</a:t>
                      </a:r>
                      <a:endParaRPr lang="en-ZA" dirty="0"/>
                    </a:p>
                  </a:txBody>
                  <a:tcPr/>
                </a:tc>
                <a:tc>
                  <a:txBody>
                    <a:bodyPr/>
                    <a:lstStyle/>
                    <a:p>
                      <a:r>
                        <a:rPr kumimoji="0" lang="en-GB" sz="1800" b="0" i="0" u="none" strike="noStrike" kern="1200" cap="none" spc="0" normalizeH="0" baseline="0" noProof="0" smtClean="0">
                          <a:ln>
                            <a:noFill/>
                          </a:ln>
                          <a:solidFill>
                            <a:prstClr val="black"/>
                          </a:solidFill>
                          <a:effectLst/>
                          <a:uLnTx/>
                          <a:uFillTx/>
                          <a:latin typeface="Calibri"/>
                          <a:ea typeface="+mn-ea"/>
                          <a:cs typeface="+mn-cs"/>
                        </a:rPr>
                        <a:t>Filled</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31 January 2023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3507623399"/>
                  </a:ext>
                </a:extLst>
              </a:tr>
              <a:tr h="576064">
                <a:tc>
                  <a:txBody>
                    <a:bodyPr/>
                    <a:lstStyle/>
                    <a:p>
                      <a:r>
                        <a:rPr lang="en-GB" dirty="0" smtClean="0"/>
                        <a:t>Director - Planning</a:t>
                      </a:r>
                      <a:endParaRPr lang="en-ZA" dirty="0"/>
                    </a:p>
                  </a:txBody>
                  <a:tcPr/>
                </a:tc>
                <a:tc>
                  <a:txBody>
                    <a:bodyPr/>
                    <a:lstStyle/>
                    <a:p>
                      <a:r>
                        <a:rPr kumimoji="0" lang="en-GB" sz="1800" b="0" i="0" u="none" strike="noStrike" kern="1200" cap="none" spc="0" normalizeH="0" baseline="0" noProof="0" dirty="0" smtClean="0">
                          <a:ln>
                            <a:noFill/>
                          </a:ln>
                          <a:solidFill>
                            <a:prstClr val="black"/>
                          </a:solidFill>
                          <a:effectLst/>
                          <a:uLnTx/>
                          <a:uFillTx/>
                          <a:latin typeface="Calibri"/>
                          <a:ea typeface="+mn-ea"/>
                          <a:cs typeface="+mn-cs"/>
                        </a:rPr>
                        <a:t>Filled</a:t>
                      </a:r>
                      <a:endParaRPr lang="en-ZA" dirty="0"/>
                    </a:p>
                  </a:txBody>
                  <a:tcPr/>
                </a:tc>
                <a:tc>
                  <a:txBody>
                    <a:bodyPr/>
                    <a:lstStyle/>
                    <a:p>
                      <a:r>
                        <a:rPr lang="en-GB" dirty="0" smtClean="0"/>
                        <a:t>29 February 2024</a:t>
                      </a:r>
                      <a:endParaRPr lang="en-ZA" dirty="0"/>
                    </a:p>
                  </a:txBody>
                  <a:tcPr/>
                </a:tc>
                <a:extLst>
                  <a:ext uri="{0D108BD9-81ED-4DB2-BD59-A6C34878D82A}">
                    <a16:rowId xmlns:a16="http://schemas.microsoft.com/office/drawing/2014/main" val="18119739"/>
                  </a:ext>
                </a:extLst>
              </a:tr>
            </a:tbl>
          </a:graphicData>
        </a:graphic>
      </p:graphicFrame>
      <p:sp>
        <p:nvSpPr>
          <p:cNvPr id="5" name="Slide Number Placeholder 4"/>
          <p:cNvSpPr>
            <a:spLocks noGrp="1"/>
          </p:cNvSpPr>
          <p:nvPr>
            <p:ph type="sldNum" sz="quarter" idx="12"/>
          </p:nvPr>
        </p:nvSpPr>
        <p:spPr/>
        <p:txBody>
          <a:bodyPr/>
          <a:lstStyle/>
          <a:p>
            <a:pPr>
              <a:defRPr/>
            </a:pPr>
            <a:fld id="{7CB7EEE1-6BF6-4C97-A026-3ED2EA8D7434}" type="slidenum">
              <a:rPr lang="en-US" smtClean="0"/>
              <a:pPr>
                <a:defRPr/>
              </a:pPr>
              <a:t>42</a:t>
            </a:fld>
            <a:endParaRPr lang="en-US" dirty="0"/>
          </a:p>
        </p:txBody>
      </p:sp>
    </p:spTree>
    <p:extLst>
      <p:ext uri="{BB962C8B-B14F-4D97-AF65-F5344CB8AC3E}">
        <p14:creationId xmlns:p14="http://schemas.microsoft.com/office/powerpoint/2010/main" val="934454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187624" y="0"/>
            <a:ext cx="7416824" cy="5661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0" hangingPunct="0"/>
            <a:r>
              <a:rPr lang="en-GB" sz="36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8. INTERNAL AUDIT COMMITTEE </a:t>
            </a:r>
          </a:p>
          <a:p>
            <a:pPr lvl="0" eaLnBrk="0" hangingPunct="0"/>
            <a:r>
              <a:rPr lang="en-GB" sz="36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(CAPACITY, FUNCTIONALITY AND EFFECTIVENESS)</a:t>
            </a:r>
          </a:p>
          <a:p>
            <a:pPr eaLnBrk="0" hangingPunct="0"/>
            <a:r>
              <a:rPr lang="en-ZA" sz="2400" b="1" dirty="0" smtClean="0">
                <a:solidFill>
                  <a:srgbClr val="000000"/>
                </a:solidFill>
                <a:ea typeface="ＭＳ Ｐゴシック" pitchFamily="1" charset="-128"/>
              </a:rPr>
              <a:t> </a:t>
            </a:r>
            <a:r>
              <a:rPr lang="en-ZA" sz="2400" b="1" dirty="0" smtClean="0">
                <a:solidFill>
                  <a:srgbClr val="000000"/>
                </a:solidFill>
                <a:cs typeface="Times New Roman" panose="02020603050405020304" pitchFamily="18" charset="0"/>
              </a:rPr>
              <a:t> </a:t>
            </a:r>
            <a:endParaRPr lang="en-ZA" sz="2400" b="1" dirty="0">
              <a:solidFill>
                <a:srgbClr val="000000"/>
              </a:solidFill>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43</a:t>
            </a:fld>
            <a:endParaRPr lang="en-US" dirty="0"/>
          </a:p>
        </p:txBody>
      </p:sp>
    </p:spTree>
    <p:extLst>
      <p:ext uri="{BB962C8B-B14F-4D97-AF65-F5344CB8AC3E}">
        <p14:creationId xmlns:p14="http://schemas.microsoft.com/office/powerpoint/2010/main" val="30256762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187624" y="0"/>
            <a:ext cx="7416824" cy="5661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t>THE FUNCTIONALITY </a:t>
            </a:r>
            <a:r>
              <a:rPr lang="en-GB" sz="2400" b="1" dirty="0"/>
              <a:t>OF INTERNAL AUDIT </a:t>
            </a:r>
            <a:endParaRPr lang="en-ZA" sz="2400" dirty="0"/>
          </a:p>
          <a:p>
            <a:r>
              <a:rPr lang="en-GB" sz="2400" dirty="0"/>
              <a:t> </a:t>
            </a:r>
            <a:endParaRPr lang="en-ZA" sz="2400" dirty="0"/>
          </a:p>
          <a:p>
            <a:pPr marL="342900" lvl="0" indent="-342900" algn="l">
              <a:buFont typeface="Arial" panose="020B0604020202020204" pitchFamily="34" charset="0"/>
              <a:buChar char="•"/>
            </a:pPr>
            <a:r>
              <a:rPr lang="en-GB" sz="2400" dirty="0"/>
              <a:t>Completion of approved Internal Audit Plan timeously</a:t>
            </a:r>
            <a:endParaRPr lang="en-ZA" sz="2400" dirty="0"/>
          </a:p>
          <a:p>
            <a:pPr marL="342900" lvl="0" indent="-342900" algn="l">
              <a:buFont typeface="Arial" panose="020B0604020202020204" pitchFamily="34" charset="0"/>
              <a:buChar char="•"/>
            </a:pPr>
            <a:r>
              <a:rPr lang="en-GB" sz="2400" dirty="0"/>
              <a:t>Performing and completing Ad-Hoc Audit requested by management</a:t>
            </a:r>
            <a:endParaRPr lang="en-ZA" sz="2400" dirty="0"/>
          </a:p>
          <a:p>
            <a:pPr marL="342900" lvl="0" indent="-342900" algn="l">
              <a:buFont typeface="Arial" panose="020B0604020202020204" pitchFamily="34" charset="0"/>
              <a:buChar char="•"/>
            </a:pPr>
            <a:r>
              <a:rPr lang="en-GB" sz="2400" dirty="0"/>
              <a:t>Review of procurement through regulation 32 and deviations</a:t>
            </a:r>
            <a:endParaRPr lang="en-ZA" sz="2400" dirty="0"/>
          </a:p>
          <a:p>
            <a:pPr marL="342900" lvl="0" indent="-342900" algn="l">
              <a:buFont typeface="Arial" panose="020B0604020202020204" pitchFamily="34" charset="0"/>
              <a:buChar char="•"/>
            </a:pPr>
            <a:r>
              <a:rPr lang="en-GB" sz="2400" dirty="0"/>
              <a:t>Evaluate Controls on cashier management</a:t>
            </a:r>
            <a:endParaRPr lang="en-ZA" sz="2400" dirty="0"/>
          </a:p>
          <a:p>
            <a:pPr marL="342900" lvl="0" indent="-342900" algn="l">
              <a:buFont typeface="Arial" panose="020B0604020202020204" pitchFamily="34" charset="0"/>
              <a:buChar char="•"/>
            </a:pPr>
            <a:r>
              <a:rPr lang="en-GB" sz="2400" dirty="0"/>
              <a:t>Review of participation on transversal contract</a:t>
            </a:r>
            <a:endParaRPr lang="en-ZA" sz="2400" dirty="0"/>
          </a:p>
          <a:p>
            <a:pPr marL="342900" lvl="0" indent="-342900" algn="l">
              <a:buFont typeface="Arial" panose="020B0604020202020204" pitchFamily="34" charset="0"/>
              <a:buChar char="•"/>
            </a:pPr>
            <a:r>
              <a:rPr lang="en-GB" sz="2400" dirty="0"/>
              <a:t>Review quotations from some departments</a:t>
            </a:r>
            <a:endParaRPr lang="en-ZA" sz="2400" dirty="0"/>
          </a:p>
          <a:p>
            <a:pPr marL="342900" lvl="0" indent="-342900" algn="l">
              <a:buFont typeface="Arial" panose="020B0604020202020204" pitchFamily="34" charset="0"/>
              <a:buChar char="•"/>
            </a:pPr>
            <a:r>
              <a:rPr lang="en-GB" sz="2400" dirty="0"/>
              <a:t>Review adequacy of Project Specifications</a:t>
            </a:r>
            <a:endParaRPr lang="en-ZA" sz="2400" dirty="0"/>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44</a:t>
            </a:fld>
            <a:endParaRPr lang="en-US" dirty="0"/>
          </a:p>
        </p:txBody>
      </p:sp>
    </p:spTree>
    <p:extLst>
      <p:ext uri="{BB962C8B-B14F-4D97-AF65-F5344CB8AC3E}">
        <p14:creationId xmlns:p14="http://schemas.microsoft.com/office/powerpoint/2010/main" val="3470265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187624" y="0"/>
            <a:ext cx="7416824" cy="5661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0" indent="-342900" algn="l">
              <a:buFont typeface="Arial" panose="020B0604020202020204" pitchFamily="34" charset="0"/>
              <a:buChar char="•"/>
            </a:pPr>
            <a:r>
              <a:rPr lang="en-GB" sz="2400" dirty="0" smtClean="0"/>
              <a:t>Performed </a:t>
            </a:r>
            <a:r>
              <a:rPr lang="en-GB" sz="2400" dirty="0"/>
              <a:t>consulting work, advice on development of controls, registers, policies and procedure manuals, and further provide advices through attendance of departmental meetings.</a:t>
            </a:r>
            <a:endParaRPr lang="en-ZA" sz="2400" dirty="0"/>
          </a:p>
          <a:p>
            <a:pPr marL="342900" lvl="0" indent="-342900" algn="l">
              <a:buFont typeface="Arial" panose="020B0604020202020204" pitchFamily="34" charset="0"/>
              <a:buChar char="•"/>
            </a:pPr>
            <a:r>
              <a:rPr lang="en-GB" sz="2400" dirty="0"/>
              <a:t>Reviewed Audit Action Plan</a:t>
            </a:r>
            <a:endParaRPr lang="en-ZA" sz="2400" dirty="0"/>
          </a:p>
          <a:p>
            <a:pPr marL="342900" lvl="0" indent="-342900" algn="l">
              <a:buFont typeface="Arial" panose="020B0604020202020204" pitchFamily="34" charset="0"/>
              <a:buChar char="•"/>
            </a:pPr>
            <a:r>
              <a:rPr lang="en-GB" sz="2400" dirty="0"/>
              <a:t>Performing quarterly audits on Predetermined Objectives.</a:t>
            </a:r>
            <a:endParaRPr lang="en-ZA" sz="2400" dirty="0"/>
          </a:p>
          <a:p>
            <a:pPr marL="342900" lvl="0" indent="-342900" algn="l">
              <a:buFont typeface="Arial" panose="020B0604020202020204" pitchFamily="34" charset="0"/>
              <a:buChar char="•"/>
            </a:pPr>
            <a:r>
              <a:rPr lang="en-GB" sz="2400" dirty="0"/>
              <a:t>Through the efforts of Internal Audit Activity, the new dynamic, energetic and progressive Audit Committee members has been appointed and meetings are held as scheduled and legislated.</a:t>
            </a:r>
            <a:endParaRPr lang="en-ZA" sz="2400" dirty="0"/>
          </a:p>
          <a:p>
            <a:pPr marL="342900" lvl="0" indent="-342900" algn="l">
              <a:buFont typeface="Arial" panose="020B0604020202020204" pitchFamily="34" charset="0"/>
              <a:buChar char="•"/>
            </a:pPr>
            <a:r>
              <a:rPr lang="en-GB" sz="2400" dirty="0"/>
              <a:t>Providing value-adding recommendations.</a:t>
            </a:r>
            <a:endParaRPr lang="en-ZA" sz="2400" dirty="0"/>
          </a:p>
          <a:p>
            <a:pPr marL="342900" lvl="0" indent="-342900" algn="l">
              <a:buFont typeface="Arial" panose="020B0604020202020204" pitchFamily="34" charset="0"/>
              <a:buChar char="•"/>
            </a:pPr>
            <a:r>
              <a:rPr lang="en-GB" sz="2400" dirty="0"/>
              <a:t>Commenced with the process of developing combined assurance model.</a:t>
            </a:r>
            <a:endParaRPr lang="en-ZA" sz="2400" dirty="0"/>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45</a:t>
            </a:fld>
            <a:endParaRPr lang="en-US" dirty="0"/>
          </a:p>
        </p:txBody>
      </p:sp>
    </p:spTree>
    <p:extLst>
      <p:ext uri="{BB962C8B-B14F-4D97-AF65-F5344CB8AC3E}">
        <p14:creationId xmlns:p14="http://schemas.microsoft.com/office/powerpoint/2010/main" val="10179888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259632" y="980728"/>
            <a:ext cx="7344816" cy="4680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400" u="sng" dirty="0" smtClean="0"/>
              <a:t>EFFECTIVENESS:  Matters </a:t>
            </a:r>
            <a:r>
              <a:rPr lang="en-GB" sz="2400" u="sng" dirty="0"/>
              <a:t>that served before the Audit Committee in </a:t>
            </a:r>
            <a:r>
              <a:rPr lang="en-GB" sz="2400" u="sng" dirty="0" smtClean="0"/>
              <a:t>2019/20 </a:t>
            </a:r>
            <a:endParaRPr lang="en-ZA" sz="2400" dirty="0"/>
          </a:p>
          <a:p>
            <a:pPr marL="342900" indent="-342900" algn="l">
              <a:buFont typeface="Arial" panose="020B0604020202020204" pitchFamily="34" charset="0"/>
              <a:buChar char="•"/>
            </a:pPr>
            <a:r>
              <a:rPr lang="en-GB" sz="2400" dirty="0"/>
              <a:t> </a:t>
            </a:r>
            <a:endParaRPr lang="en-ZA" sz="2400" dirty="0"/>
          </a:p>
          <a:p>
            <a:pPr marL="342900" lvl="0" indent="-342900" algn="l">
              <a:buFont typeface="Arial" panose="020B0604020202020204" pitchFamily="34" charset="0"/>
              <a:buChar char="•"/>
            </a:pPr>
            <a:r>
              <a:rPr lang="en-GB" sz="2400" dirty="0"/>
              <a:t>Audit Strategy – AGSA</a:t>
            </a:r>
            <a:endParaRPr lang="en-ZA" sz="2400" dirty="0"/>
          </a:p>
          <a:p>
            <a:pPr marL="342900" lvl="0" indent="-342900" algn="l">
              <a:buFont typeface="Arial" panose="020B0604020202020204" pitchFamily="34" charset="0"/>
              <a:buChar char="•"/>
            </a:pPr>
            <a:r>
              <a:rPr lang="en-GB" sz="2400" dirty="0"/>
              <a:t>Quarterly Internal Audit Activity Reports</a:t>
            </a:r>
            <a:endParaRPr lang="en-ZA" sz="2400" dirty="0"/>
          </a:p>
          <a:p>
            <a:pPr marL="342900" lvl="0" indent="-342900" algn="l">
              <a:buFont typeface="Arial" panose="020B0604020202020204" pitchFamily="34" charset="0"/>
              <a:buChar char="•"/>
            </a:pPr>
            <a:r>
              <a:rPr lang="en-GB" sz="2400" dirty="0"/>
              <a:t>Quarterly Internal Audit report on completed audits</a:t>
            </a:r>
            <a:endParaRPr lang="en-ZA" sz="2400" dirty="0"/>
          </a:p>
          <a:p>
            <a:pPr marL="342900" lvl="0" indent="-342900" algn="l">
              <a:buFont typeface="Arial" panose="020B0604020202020204" pitchFamily="34" charset="0"/>
              <a:buChar char="•"/>
            </a:pPr>
            <a:r>
              <a:rPr lang="en-GB" sz="2400" dirty="0"/>
              <a:t>Quarterly Financial reports</a:t>
            </a:r>
            <a:endParaRPr lang="en-ZA" sz="2400" dirty="0"/>
          </a:p>
          <a:p>
            <a:pPr marL="342900" lvl="0" indent="-342900" algn="l">
              <a:buFont typeface="Arial" panose="020B0604020202020204" pitchFamily="34" charset="0"/>
              <a:buChar char="•"/>
            </a:pPr>
            <a:r>
              <a:rPr lang="en-GB" sz="2400" dirty="0"/>
              <a:t>Quarterly Supply Chain Management reports</a:t>
            </a:r>
            <a:endParaRPr lang="en-ZA" sz="2400" dirty="0"/>
          </a:p>
          <a:p>
            <a:pPr marL="342900" lvl="0" indent="-342900" algn="l">
              <a:buFont typeface="Arial" panose="020B0604020202020204" pitchFamily="34" charset="0"/>
              <a:buChar char="•"/>
            </a:pPr>
            <a:r>
              <a:rPr lang="en-GB" sz="2400" dirty="0"/>
              <a:t>Quarterly Information Technology reports</a:t>
            </a:r>
            <a:endParaRPr lang="en-ZA" sz="2400" dirty="0"/>
          </a:p>
          <a:p>
            <a:pPr marL="342900" lvl="0" indent="-342900" algn="l">
              <a:buFont typeface="Arial" panose="020B0604020202020204" pitchFamily="34" charset="0"/>
              <a:buChar char="•"/>
            </a:pPr>
            <a:r>
              <a:rPr lang="en-GB" sz="2400" dirty="0"/>
              <a:t>Audit readiness plan</a:t>
            </a:r>
            <a:endParaRPr lang="en-ZA" sz="2400" dirty="0"/>
          </a:p>
          <a:p>
            <a:pPr marL="342900" lvl="0" indent="-342900" algn="l">
              <a:buFont typeface="Arial" panose="020B0604020202020204" pitchFamily="34" charset="0"/>
              <a:buChar char="•"/>
            </a:pPr>
            <a:r>
              <a:rPr lang="en-GB" sz="2400" dirty="0"/>
              <a:t>Post Audit Action Plan</a:t>
            </a:r>
            <a:endParaRPr lang="en-ZA" sz="2400" dirty="0"/>
          </a:p>
          <a:p>
            <a:pPr marL="342900" lvl="0" indent="-342900" algn="l">
              <a:buFont typeface="Arial" panose="020B0604020202020204" pitchFamily="34" charset="0"/>
              <a:buChar char="•"/>
            </a:pPr>
            <a:r>
              <a:rPr lang="en-GB" sz="2400" dirty="0"/>
              <a:t>Audit Committee Schedule of Meetings</a:t>
            </a:r>
            <a:endParaRPr lang="en-ZA" sz="2400" dirty="0"/>
          </a:p>
          <a:p>
            <a:pPr marL="342900" lvl="0" indent="-342900" algn="l">
              <a:buFont typeface="Arial" panose="020B0604020202020204" pitchFamily="34" charset="0"/>
              <a:buChar char="•"/>
            </a:pPr>
            <a:r>
              <a:rPr lang="en-GB" sz="2400" dirty="0"/>
              <a:t>Internal Audit and Audit Committee Charter</a:t>
            </a:r>
            <a:endParaRPr lang="en-ZA" sz="2400" dirty="0"/>
          </a:p>
          <a:p>
            <a:pPr marL="342900" lvl="0" indent="-342900" algn="l">
              <a:buFont typeface="Arial" panose="020B0604020202020204" pitchFamily="34" charset="0"/>
              <a:buChar char="•"/>
            </a:pPr>
            <a:r>
              <a:rPr lang="en-GB" sz="2400" dirty="0"/>
              <a:t>Internal Audit Three Year Rolling Plan and One Year Plan</a:t>
            </a:r>
            <a:endParaRPr lang="en-ZA" sz="2400" dirty="0"/>
          </a:p>
          <a:p>
            <a:pPr marL="342900" lvl="0" indent="-342900" algn="l">
              <a:buFont typeface="Arial" panose="020B0604020202020204" pitchFamily="34" charset="0"/>
              <a:buChar char="•"/>
            </a:pPr>
            <a:r>
              <a:rPr lang="en-GB" sz="2400" dirty="0"/>
              <a:t>Quarterly Service Delivery and Budget Implementation Plan</a:t>
            </a:r>
            <a:endParaRPr lang="en-ZA" sz="2400" dirty="0"/>
          </a:p>
          <a:p>
            <a:pPr marL="342900" lvl="0" indent="-342900" algn="l">
              <a:buFont typeface="Arial" panose="020B0604020202020204" pitchFamily="34" charset="0"/>
              <a:buChar char="•"/>
            </a:pPr>
            <a:r>
              <a:rPr lang="en-GB" sz="2400" dirty="0"/>
              <a:t>Quarterly Litigation Reports</a:t>
            </a:r>
            <a:endParaRPr lang="en-ZA" sz="2400" dirty="0"/>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46</a:t>
            </a:fld>
            <a:endParaRPr lang="en-US" dirty="0"/>
          </a:p>
        </p:txBody>
      </p:sp>
    </p:spTree>
    <p:extLst>
      <p:ext uri="{BB962C8B-B14F-4D97-AF65-F5344CB8AC3E}">
        <p14:creationId xmlns:p14="http://schemas.microsoft.com/office/powerpoint/2010/main" val="20313118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324401" y="0"/>
            <a:ext cx="7344816" cy="10527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2400" u="sng" dirty="0" smtClean="0">
                <a:solidFill>
                  <a:srgbClr val="FF0000"/>
                </a:solidFill>
              </a:rPr>
              <a:t>CAPACITY OF INTERNAL AUDIT COMMITTEE</a:t>
            </a:r>
            <a:endParaRPr lang="en-ZA" sz="2400" u="sng"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764916242"/>
              </p:ext>
            </p:extLst>
          </p:nvPr>
        </p:nvGraphicFramePr>
        <p:xfrm>
          <a:off x="1547664" y="1052734"/>
          <a:ext cx="6624736" cy="4996670"/>
        </p:xfrm>
        <a:graphic>
          <a:graphicData uri="http://schemas.openxmlformats.org/drawingml/2006/table">
            <a:tbl>
              <a:tblPr firstRow="1" firstCol="1" bandRow="1">
                <a:tableStyleId>{5C22544A-7EE6-4342-B048-85BDC9FD1C3A}</a:tableStyleId>
              </a:tblPr>
              <a:tblGrid>
                <a:gridCol w="3311624">
                  <a:extLst>
                    <a:ext uri="{9D8B030D-6E8A-4147-A177-3AD203B41FA5}">
                      <a16:colId xmlns:a16="http://schemas.microsoft.com/office/drawing/2014/main" val="2809274094"/>
                    </a:ext>
                  </a:extLst>
                </a:gridCol>
                <a:gridCol w="3313112">
                  <a:extLst>
                    <a:ext uri="{9D8B030D-6E8A-4147-A177-3AD203B41FA5}">
                      <a16:colId xmlns:a16="http://schemas.microsoft.com/office/drawing/2014/main" val="3753738259"/>
                    </a:ext>
                  </a:extLst>
                </a:gridCol>
              </a:tblGrid>
              <a:tr h="672075">
                <a:tc gridSpan="2">
                  <a:txBody>
                    <a:bodyPr/>
                    <a:lstStyle/>
                    <a:p>
                      <a:pPr algn="ctr">
                        <a:lnSpc>
                          <a:spcPct val="107000"/>
                        </a:lnSpc>
                        <a:spcAft>
                          <a:spcPts val="0"/>
                        </a:spcAft>
                      </a:pPr>
                      <a:r>
                        <a:rPr lang="en-GB" sz="2800" dirty="0">
                          <a:effectLst/>
                        </a:rPr>
                        <a:t>MEMBERS OF AUDIT COMMITTEE</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ZA"/>
                    </a:p>
                  </a:txBody>
                  <a:tcPr/>
                </a:tc>
                <a:extLst>
                  <a:ext uri="{0D108BD9-81ED-4DB2-BD59-A6C34878D82A}">
                    <a16:rowId xmlns:a16="http://schemas.microsoft.com/office/drawing/2014/main" val="913589459"/>
                  </a:ext>
                </a:extLst>
              </a:tr>
              <a:tr h="672075">
                <a:tc>
                  <a:txBody>
                    <a:bodyPr/>
                    <a:lstStyle/>
                    <a:p>
                      <a:pPr algn="ctr">
                        <a:lnSpc>
                          <a:spcPct val="107000"/>
                        </a:lnSpc>
                        <a:spcAft>
                          <a:spcPts val="0"/>
                        </a:spcAft>
                      </a:pPr>
                      <a:r>
                        <a:rPr lang="en-GB" sz="2800" dirty="0">
                          <a:effectLst/>
                        </a:rPr>
                        <a:t>Member Name</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800" dirty="0">
                          <a:effectLst/>
                        </a:rPr>
                        <a:t>Capacity</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047008"/>
                  </a:ext>
                </a:extLst>
              </a:tr>
              <a:tr h="672075">
                <a:tc>
                  <a:txBody>
                    <a:bodyPr/>
                    <a:lstStyle/>
                    <a:p>
                      <a:pPr algn="l">
                        <a:lnSpc>
                          <a:spcPct val="107000"/>
                        </a:lnSpc>
                        <a:spcAft>
                          <a:spcPts val="0"/>
                        </a:spcAft>
                      </a:pPr>
                      <a:r>
                        <a:rPr lang="en-GB" sz="2800" dirty="0">
                          <a:effectLst/>
                        </a:rPr>
                        <a:t>Ms </a:t>
                      </a:r>
                      <a:r>
                        <a:rPr lang="en-GB" sz="2800" dirty="0" err="1">
                          <a:effectLst/>
                        </a:rPr>
                        <a:t>Mpho</a:t>
                      </a:r>
                      <a:r>
                        <a:rPr lang="en-GB" sz="2800" dirty="0">
                          <a:effectLst/>
                        </a:rPr>
                        <a:t> </a:t>
                      </a:r>
                      <a:r>
                        <a:rPr lang="en-GB" sz="2800" dirty="0" err="1">
                          <a:effectLst/>
                        </a:rPr>
                        <a:t>Mathye</a:t>
                      </a:r>
                      <a:r>
                        <a:rPr lang="en-GB" sz="2800" dirty="0">
                          <a:effectLst/>
                        </a:rPr>
                        <a:t> (IAT)(PIA)   </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Chairperson</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9338577"/>
                  </a:ext>
                </a:extLst>
              </a:tr>
              <a:tr h="672075">
                <a:tc>
                  <a:txBody>
                    <a:bodyPr/>
                    <a:lstStyle/>
                    <a:p>
                      <a:pPr algn="l">
                        <a:lnSpc>
                          <a:spcPct val="107000"/>
                        </a:lnSpc>
                        <a:spcAft>
                          <a:spcPts val="0"/>
                        </a:spcAft>
                      </a:pPr>
                      <a:r>
                        <a:rPr lang="en-GB" sz="2800" dirty="0">
                          <a:effectLst/>
                        </a:rPr>
                        <a:t>Ms </a:t>
                      </a:r>
                      <a:r>
                        <a:rPr lang="en-GB" sz="2800" dirty="0" err="1">
                          <a:effectLst/>
                        </a:rPr>
                        <a:t>Sijabulile</a:t>
                      </a:r>
                      <a:r>
                        <a:rPr lang="en-GB" sz="2800" dirty="0">
                          <a:effectLst/>
                        </a:rPr>
                        <a:t> </a:t>
                      </a:r>
                      <a:r>
                        <a:rPr lang="en-GB" sz="2800" dirty="0" err="1">
                          <a:effectLst/>
                        </a:rPr>
                        <a:t>Makhathini</a:t>
                      </a:r>
                      <a:r>
                        <a:rPr lang="en-GB" sz="2800" dirty="0">
                          <a:effectLst/>
                        </a:rPr>
                        <a:t> CA (SA)</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Member</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907485"/>
                  </a:ext>
                </a:extLst>
              </a:tr>
              <a:tr h="672075">
                <a:tc>
                  <a:txBody>
                    <a:bodyPr/>
                    <a:lstStyle/>
                    <a:p>
                      <a:pPr algn="l">
                        <a:lnSpc>
                          <a:spcPct val="107000"/>
                        </a:lnSpc>
                        <a:spcAft>
                          <a:spcPts val="0"/>
                        </a:spcAft>
                      </a:pPr>
                      <a:r>
                        <a:rPr lang="en-GB" sz="2800" dirty="0">
                          <a:effectLst/>
                        </a:rPr>
                        <a:t>Mr Jack </a:t>
                      </a:r>
                      <a:r>
                        <a:rPr lang="en-GB" sz="2800" dirty="0" err="1">
                          <a:effectLst/>
                        </a:rPr>
                        <a:t>Ramakgolo</a:t>
                      </a:r>
                      <a:r>
                        <a:rPr lang="en-GB" sz="2800" dirty="0">
                          <a:effectLst/>
                        </a:rPr>
                        <a:t> (CCSA)(CFI)</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Member</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6581026"/>
                  </a:ext>
                </a:extLst>
              </a:tr>
              <a:tr h="672075">
                <a:tc>
                  <a:txBody>
                    <a:bodyPr/>
                    <a:lstStyle/>
                    <a:p>
                      <a:pPr algn="l">
                        <a:lnSpc>
                          <a:spcPct val="107000"/>
                        </a:lnSpc>
                        <a:spcAft>
                          <a:spcPts val="0"/>
                        </a:spcAft>
                      </a:pPr>
                      <a:r>
                        <a:rPr lang="en-GB" sz="2800" dirty="0">
                          <a:effectLst/>
                        </a:rPr>
                        <a:t>Mr </a:t>
                      </a:r>
                      <a:r>
                        <a:rPr lang="en-GB" sz="2800" dirty="0" err="1">
                          <a:effectLst/>
                        </a:rPr>
                        <a:t>Thapelo</a:t>
                      </a:r>
                      <a:r>
                        <a:rPr lang="en-GB" sz="2800" dirty="0">
                          <a:effectLst/>
                        </a:rPr>
                        <a:t> </a:t>
                      </a:r>
                      <a:r>
                        <a:rPr lang="en-GB" sz="2800" dirty="0" err="1">
                          <a:effectLst/>
                        </a:rPr>
                        <a:t>Mocwaledi</a:t>
                      </a:r>
                      <a:r>
                        <a:rPr lang="en-GB" sz="2800" dirty="0">
                          <a:effectLst/>
                        </a:rPr>
                        <a:t> CA(SA)RA</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800" dirty="0">
                          <a:effectLst/>
                        </a:rPr>
                        <a:t>Member</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4803778"/>
                  </a:ext>
                </a:extLst>
              </a:tr>
            </a:tbl>
          </a:graphicData>
        </a:graphic>
      </p:graphicFrame>
      <p:sp>
        <p:nvSpPr>
          <p:cNvPr id="4" name="Rectangle 1"/>
          <p:cNvSpPr>
            <a:spLocks noChangeArrowheads="1"/>
          </p:cNvSpPr>
          <p:nvPr/>
        </p:nvSpPr>
        <p:spPr bwMode="auto">
          <a:xfrm>
            <a:off x="1324401" y="1628008"/>
            <a:ext cx="1072108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5" name="Slide Number Placeholder 4"/>
          <p:cNvSpPr>
            <a:spLocks noGrp="1"/>
          </p:cNvSpPr>
          <p:nvPr>
            <p:ph type="sldNum" sz="quarter" idx="12"/>
          </p:nvPr>
        </p:nvSpPr>
        <p:spPr/>
        <p:txBody>
          <a:bodyPr/>
          <a:lstStyle/>
          <a:p>
            <a:pPr>
              <a:defRPr/>
            </a:pPr>
            <a:fld id="{7CB7EEE1-6BF6-4C97-A026-3ED2EA8D7434}" type="slidenum">
              <a:rPr lang="en-US" smtClean="0"/>
              <a:pPr>
                <a:defRPr/>
              </a:pPr>
              <a:t>47</a:t>
            </a:fld>
            <a:endParaRPr lang="en-US" dirty="0"/>
          </a:p>
        </p:txBody>
      </p:sp>
    </p:spTree>
    <p:extLst>
      <p:ext uri="{BB962C8B-B14F-4D97-AF65-F5344CB8AC3E}">
        <p14:creationId xmlns:p14="http://schemas.microsoft.com/office/powerpoint/2010/main" val="4242250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115616" y="4909"/>
            <a:ext cx="7416824" cy="5661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nSpc>
                <a:spcPct val="107000"/>
              </a:lnSpc>
              <a:spcAft>
                <a:spcPts val="800"/>
              </a:spcAft>
            </a:pPr>
            <a:r>
              <a:rPr lang="en-GB" sz="36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9. MPAC </a:t>
            </a:r>
          </a:p>
          <a:p>
            <a:pPr lvl="0">
              <a:lnSpc>
                <a:spcPct val="107000"/>
              </a:lnSpc>
              <a:spcAft>
                <a:spcPts val="800"/>
              </a:spcAft>
            </a:pPr>
            <a:r>
              <a:rPr lang="en-GB" sz="3600" spc="30" dirty="0" smtClean="0">
                <a:solidFill>
                  <a:srgbClr val="001F00"/>
                </a:solidFill>
                <a:latin typeface="Arial" panose="020B0604020202020204" pitchFamily="34" charset="0"/>
                <a:ea typeface="Times New Roman" panose="02020603050405020304" pitchFamily="18" charset="0"/>
                <a:cs typeface="Times New Roman" panose="02020603050405020304" pitchFamily="18" charset="0"/>
              </a:rPr>
              <a:t>(</a:t>
            </a:r>
            <a:r>
              <a:rPr lang="en-GB" sz="36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capacity, functionality and effectiveness)</a:t>
            </a:r>
            <a:endParaRPr lang="en-ZA" sz="36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48</a:t>
            </a:fld>
            <a:endParaRPr lang="en-US" dirty="0"/>
          </a:p>
        </p:txBody>
      </p:sp>
    </p:spTree>
    <p:extLst>
      <p:ext uri="{BB962C8B-B14F-4D97-AF65-F5344CB8AC3E}">
        <p14:creationId xmlns:p14="http://schemas.microsoft.com/office/powerpoint/2010/main" val="1222859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115616" y="4909"/>
            <a:ext cx="7416824" cy="5661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nSpc>
                <a:spcPct val="107000"/>
              </a:lnSpc>
              <a:spcAft>
                <a:spcPts val="800"/>
              </a:spcAft>
            </a:pPr>
            <a:endParaRPr lang="en-ZA" sz="36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51520" y="260648"/>
            <a:ext cx="8424936" cy="6408712"/>
          </a:xfrm>
          <a:prstGeom prst="rect">
            <a:avLst/>
          </a:prstGeom>
        </p:spPr>
      </p:pic>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49</a:t>
            </a:fld>
            <a:endParaRPr lang="en-US" dirty="0"/>
          </a:p>
        </p:txBody>
      </p:sp>
    </p:spTree>
    <p:extLst>
      <p:ext uri="{BB962C8B-B14F-4D97-AF65-F5344CB8AC3E}">
        <p14:creationId xmlns:p14="http://schemas.microsoft.com/office/powerpoint/2010/main" val="1406834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87624" y="122875"/>
            <a:ext cx="7416824" cy="461665"/>
          </a:xfrm>
          <a:prstGeom prst="rect">
            <a:avLst/>
          </a:prstGeom>
        </p:spPr>
        <p:txBody>
          <a:bodyPr wrap="square">
            <a:spAutoFit/>
          </a:bodyPr>
          <a:lstStyle/>
          <a:p>
            <a:pPr lvl="0" algn="ctr" eaLnBrk="0" fontAlgn="base" hangingPunct="0">
              <a:spcBef>
                <a:spcPct val="0"/>
              </a:spcBef>
              <a:spcAft>
                <a:spcPct val="0"/>
              </a:spcAft>
            </a:pPr>
            <a:r>
              <a:rPr lang="en-ZA" sz="2400" b="1" u="sng" dirty="0">
                <a:solidFill>
                  <a:srgbClr val="000000"/>
                </a:solidFill>
                <a:latin typeface="+mj-lt"/>
                <a:ea typeface="ＭＳ Ｐゴシック" pitchFamily="1" charset="-128"/>
              </a:rPr>
              <a:t>OVERVIEW – FRAUD AND FINANCIAL MANAGEMENT </a:t>
            </a:r>
            <a:endParaRPr lang="en-US" sz="2400" b="1" u="sng" dirty="0">
              <a:solidFill>
                <a:srgbClr val="000000"/>
              </a:solidFill>
              <a:latin typeface="+mj-lt"/>
              <a:ea typeface="ＭＳ Ｐゴシック" pitchFamily="1" charset="-128"/>
            </a:endParaRPr>
          </a:p>
        </p:txBody>
      </p:sp>
      <p:sp>
        <p:nvSpPr>
          <p:cNvPr id="6" name="Content Placeholder 1"/>
          <p:cNvSpPr txBox="1">
            <a:spLocks/>
          </p:cNvSpPr>
          <p:nvPr/>
        </p:nvSpPr>
        <p:spPr bwMode="auto">
          <a:xfrm>
            <a:off x="971600" y="836712"/>
            <a:ext cx="7499176" cy="576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32500" lnSpcReduction="20000"/>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eaLnBrk="0" hangingPunct="0">
              <a:spcBef>
                <a:spcPts val="600"/>
              </a:spcBef>
              <a:spcAft>
                <a:spcPts val="600"/>
              </a:spcAft>
              <a:buSzPct val="100000"/>
            </a:pPr>
            <a:endParaRPr lang="en-ZA" sz="6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1" algn="just" eaLnBrk="0" hangingPunct="0">
              <a:spcBef>
                <a:spcPts val="600"/>
              </a:spcBef>
              <a:spcAft>
                <a:spcPts val="600"/>
              </a:spcAft>
              <a:buSzPct val="100000"/>
              <a:buFont typeface="Arial" panose="020B0604020202020204" pitchFamily="34" charset="0"/>
              <a:buChar char="•"/>
            </a:pPr>
            <a:r>
              <a:rPr lang="en-ZA" sz="6000" b="1" dirty="0" smtClean="0">
                <a:latin typeface="+mj-lt"/>
              </a:rPr>
              <a:t>In an effort to address fraud the municipality developed a fraud and corruption prevention strategy aligned to the provincial strategy. </a:t>
            </a:r>
          </a:p>
          <a:p>
            <a:pPr lvl="1" algn="just" eaLnBrk="0" hangingPunct="0">
              <a:spcBef>
                <a:spcPts val="600"/>
              </a:spcBef>
              <a:spcAft>
                <a:spcPts val="600"/>
              </a:spcAft>
              <a:buSzPct val="100000"/>
              <a:buFont typeface="Arial" panose="020B0604020202020204" pitchFamily="34" charset="0"/>
              <a:buChar char="•"/>
            </a:pPr>
            <a:r>
              <a:rPr lang="en-ZA" sz="6000" b="1" dirty="0" smtClean="0">
                <a:latin typeface="+mj-lt"/>
              </a:rPr>
              <a:t>The municipality has a fraud hotline (086 076 7076) and a register is in place to record all matters reported. </a:t>
            </a:r>
          </a:p>
          <a:p>
            <a:pPr lvl="1" algn="just" eaLnBrk="0" hangingPunct="0">
              <a:spcBef>
                <a:spcPts val="600"/>
              </a:spcBef>
              <a:spcAft>
                <a:spcPts val="600"/>
              </a:spcAft>
              <a:buSzPct val="100000"/>
              <a:buFont typeface="Arial" panose="020B0604020202020204" pitchFamily="34" charset="0"/>
              <a:buChar char="•"/>
            </a:pPr>
            <a:r>
              <a:rPr lang="en-ZA" sz="6000" b="1" dirty="0" smtClean="0">
                <a:latin typeface="+mj-lt"/>
              </a:rPr>
              <a:t>As part of internal audit procedures, through audits that are performed, they assess if there are any indicators of fraud and recommend further investigation. </a:t>
            </a:r>
          </a:p>
          <a:p>
            <a:pPr lvl="1" algn="just" eaLnBrk="0" hangingPunct="0">
              <a:spcBef>
                <a:spcPts val="600"/>
              </a:spcBef>
              <a:spcAft>
                <a:spcPts val="600"/>
              </a:spcAft>
              <a:buSzPct val="100000"/>
              <a:buFont typeface="Arial" panose="020B0604020202020204" pitchFamily="34" charset="0"/>
              <a:buChar char="•"/>
            </a:pPr>
            <a:r>
              <a:rPr lang="en-ZA" sz="6000" b="1" dirty="0" smtClean="0">
                <a:latin typeface="+mj-lt"/>
              </a:rPr>
              <a:t>Risk management is discussed in management meetings and at departmental levels in an effort to incorporate</a:t>
            </a:r>
            <a:r>
              <a:rPr lang="en-GB" sz="6000" b="1" dirty="0" smtClean="0">
                <a:latin typeface="+mj-lt"/>
              </a:rPr>
              <a:t> risk management into the language and culture of the Municipality. </a:t>
            </a:r>
          </a:p>
          <a:p>
            <a:pPr lvl="1" algn="just" eaLnBrk="0" hangingPunct="0">
              <a:spcBef>
                <a:spcPts val="600"/>
              </a:spcBef>
              <a:spcAft>
                <a:spcPts val="600"/>
              </a:spcAft>
              <a:buSzPct val="100000"/>
              <a:buFont typeface="Arial" panose="020B0604020202020204" pitchFamily="34" charset="0"/>
              <a:buChar char="•"/>
            </a:pPr>
            <a:r>
              <a:rPr lang="en-GB" sz="6000" b="1" dirty="0" smtClean="0">
                <a:latin typeface="+mj-lt"/>
              </a:rPr>
              <a:t>There are clear financial delegations in place, cost containment measures and cash flow management are applied. </a:t>
            </a:r>
            <a:endParaRPr lang="en-ZA" sz="6000" b="1" dirty="0" smtClean="0">
              <a:latin typeface="+mj-lt"/>
            </a:endParaRPr>
          </a:p>
          <a:p>
            <a:pPr lvl="1" algn="just" eaLnBrk="0" hangingPunct="0">
              <a:spcBef>
                <a:spcPts val="600"/>
              </a:spcBef>
              <a:spcAft>
                <a:spcPts val="600"/>
              </a:spcAft>
              <a:buSzPct val="100000"/>
            </a:pPr>
            <a:endParaRPr lang="en-ZA" sz="1600" dirty="0">
              <a:solidFill>
                <a:srgbClr val="FFC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7CB7EEE1-6BF6-4C97-A026-3ED2EA8D7434}" type="slidenum">
              <a:rPr lang="en-US" smtClean="0"/>
              <a:pPr>
                <a:defRPr/>
              </a:pPr>
              <a:t>5</a:t>
            </a:fld>
            <a:endParaRPr lang="en-US" dirty="0"/>
          </a:p>
        </p:txBody>
      </p:sp>
    </p:spTree>
    <p:extLst>
      <p:ext uri="{BB962C8B-B14F-4D97-AF65-F5344CB8AC3E}">
        <p14:creationId xmlns:p14="http://schemas.microsoft.com/office/powerpoint/2010/main" val="6792021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115616" y="4909"/>
            <a:ext cx="7416824" cy="5661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nSpc>
                <a:spcPct val="107000"/>
              </a:lnSpc>
              <a:spcAft>
                <a:spcPts val="800"/>
              </a:spcAft>
            </a:pPr>
            <a:endParaRPr lang="en-ZA" sz="36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51520" y="260648"/>
            <a:ext cx="8424937" cy="6408712"/>
          </a:xfrm>
          <a:prstGeom prst="rect">
            <a:avLst/>
          </a:prstGeom>
        </p:spPr>
      </p:pic>
      <p:sp>
        <p:nvSpPr>
          <p:cNvPr id="3" name="Slide Number Placeholder 2"/>
          <p:cNvSpPr>
            <a:spLocks noGrp="1"/>
          </p:cNvSpPr>
          <p:nvPr>
            <p:ph type="sldNum" sz="quarter" idx="12"/>
          </p:nvPr>
        </p:nvSpPr>
        <p:spPr/>
        <p:txBody>
          <a:bodyPr/>
          <a:lstStyle/>
          <a:p>
            <a:pPr>
              <a:defRPr/>
            </a:pPr>
            <a:fld id="{7CB7EEE1-6BF6-4C97-A026-3ED2EA8D7434}" type="slidenum">
              <a:rPr lang="en-US" smtClean="0"/>
              <a:pPr>
                <a:defRPr/>
              </a:pPr>
              <a:t>50</a:t>
            </a:fld>
            <a:endParaRPr lang="en-US" dirty="0"/>
          </a:p>
        </p:txBody>
      </p:sp>
    </p:spTree>
    <p:extLst>
      <p:ext uri="{BB962C8B-B14F-4D97-AF65-F5344CB8AC3E}">
        <p14:creationId xmlns:p14="http://schemas.microsoft.com/office/powerpoint/2010/main" val="1466595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115616" y="4909"/>
            <a:ext cx="7416824" cy="56612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nSpc>
                <a:spcPct val="107000"/>
              </a:lnSpc>
              <a:spcAft>
                <a:spcPts val="800"/>
              </a:spcAft>
            </a:pPr>
            <a:endParaRPr lang="en-ZA" sz="36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59632" y="1268760"/>
            <a:ext cx="7355826" cy="2396780"/>
          </a:xfrm>
          <a:prstGeom prst="rect">
            <a:avLst/>
          </a:prstGeom>
        </p:spPr>
      </p:pic>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51</a:t>
            </a:fld>
            <a:endParaRPr lang="en-US" dirty="0"/>
          </a:p>
        </p:txBody>
      </p:sp>
    </p:spTree>
    <p:extLst>
      <p:ext uri="{BB962C8B-B14F-4D97-AF65-F5344CB8AC3E}">
        <p14:creationId xmlns:p14="http://schemas.microsoft.com/office/powerpoint/2010/main" val="4783879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619672" y="0"/>
            <a:ext cx="6336704" cy="5301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dirty="0" smtClean="0"/>
              <a:t>OVERALL CHALLENGES OF THE MUNICIPALITY</a:t>
            </a:r>
            <a:endParaRPr lang="en-US" sz="2400" b="1" dirty="0">
              <a:solidFill>
                <a:srgbClr val="FF0000"/>
              </a:solidFill>
              <a:effectLst>
                <a:outerShdw blurRad="38100" dist="38100" dir="2700000" algn="tl">
                  <a:srgbClr val="000000">
                    <a:alpha val="43137"/>
                  </a:srgbClr>
                </a:outerShdw>
              </a:effectLst>
            </a:endParaRPr>
          </a:p>
        </p:txBody>
      </p:sp>
      <p:sp>
        <p:nvSpPr>
          <p:cNvPr id="3" name="Content Placeholder 2"/>
          <p:cNvSpPr txBox="1">
            <a:spLocks/>
          </p:cNvSpPr>
          <p:nvPr/>
        </p:nvSpPr>
        <p:spPr bwMode="auto">
          <a:xfrm>
            <a:off x="1187624" y="1124744"/>
            <a:ext cx="7427168" cy="5504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sz="2000" dirty="0"/>
          </a:p>
        </p:txBody>
      </p:sp>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52</a:t>
            </a:fld>
            <a:endParaRPr lang="en-US" dirty="0"/>
          </a:p>
        </p:txBody>
      </p:sp>
    </p:spTree>
    <p:extLst>
      <p:ext uri="{BB962C8B-B14F-4D97-AF65-F5344CB8AC3E}">
        <p14:creationId xmlns:p14="http://schemas.microsoft.com/office/powerpoint/2010/main" val="29630844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619672" y="26815"/>
            <a:ext cx="6336704" cy="5938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dirty="0" smtClean="0"/>
              <a:t>CHALLENGES</a:t>
            </a:r>
            <a:endParaRPr lang="en-US" sz="2400" b="1" dirty="0">
              <a:solidFill>
                <a:srgbClr val="FF0000"/>
              </a:solidFill>
              <a:effectLst>
                <a:outerShdw blurRad="38100" dist="38100" dir="2700000" algn="tl">
                  <a:srgbClr val="000000">
                    <a:alpha val="43137"/>
                  </a:srgbClr>
                </a:outerShdw>
              </a:effectLst>
            </a:endParaRPr>
          </a:p>
        </p:txBody>
      </p:sp>
      <p:sp>
        <p:nvSpPr>
          <p:cNvPr id="3" name="Content Placeholder 2"/>
          <p:cNvSpPr txBox="1">
            <a:spLocks/>
          </p:cNvSpPr>
          <p:nvPr/>
        </p:nvSpPr>
        <p:spPr bwMode="auto">
          <a:xfrm>
            <a:off x="1187624" y="620688"/>
            <a:ext cx="7632848" cy="600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400" dirty="0" smtClean="0"/>
              <a:t>The municipality has been without a Mayor for over a month</a:t>
            </a:r>
          </a:p>
          <a:p>
            <a:pPr marL="342900" indent="-342900" algn="l">
              <a:buFont typeface="Arial" panose="020B0604020202020204" pitchFamily="34" charset="0"/>
              <a:buChar char="•"/>
            </a:pPr>
            <a:r>
              <a:rPr lang="en-GB" sz="2400" dirty="0" smtClean="0"/>
              <a:t>The municipality has not implemented cost reflective tariffs since its inception leading to under recovery for service provided</a:t>
            </a:r>
          </a:p>
          <a:p>
            <a:pPr marL="342900" indent="-342900" algn="l">
              <a:buFont typeface="Arial" panose="020B0604020202020204" pitchFamily="34" charset="0"/>
              <a:buChar char="•"/>
            </a:pPr>
            <a:r>
              <a:rPr lang="en-GB" sz="2400" dirty="0" smtClean="0"/>
              <a:t>As a results the costs of the municipality exceed the revenue </a:t>
            </a:r>
          </a:p>
          <a:p>
            <a:pPr marL="342900" indent="-342900" algn="l">
              <a:buFont typeface="Arial" panose="020B0604020202020204" pitchFamily="34" charset="0"/>
              <a:buChar char="•"/>
            </a:pPr>
            <a:r>
              <a:rPr lang="en-GB" sz="2400" dirty="0" smtClean="0"/>
              <a:t>Eskom charges time-of-use tariffs leading to double their summer charges in winter whereas the municipality charges a flat tariff throughout the year</a:t>
            </a:r>
          </a:p>
          <a:p>
            <a:pPr marL="342900" indent="-342900" algn="l">
              <a:buFont typeface="Arial" panose="020B0604020202020204" pitchFamily="34" charset="0"/>
              <a:buChar char="•"/>
            </a:pPr>
            <a:r>
              <a:rPr lang="en-GB" sz="2400" dirty="0" smtClean="0"/>
              <a:t>The municipality has a serious shortage of staff as a results of retirements</a:t>
            </a:r>
          </a:p>
          <a:p>
            <a:pPr marL="342900" indent="-342900" algn="l">
              <a:buFont typeface="Arial" panose="020B0604020202020204" pitchFamily="34" charset="0"/>
              <a:buChar char="•"/>
            </a:pPr>
            <a:r>
              <a:rPr lang="en-GB" sz="2400" dirty="0" smtClean="0"/>
              <a:t>The electricity losses amounts to 29% and water losses account for 35% as a results of illegal consumption and old infrastructure</a:t>
            </a:r>
            <a:endParaRPr lang="en-GB" sz="2400" dirty="0"/>
          </a:p>
        </p:txBody>
      </p:sp>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53</a:t>
            </a:fld>
            <a:endParaRPr lang="en-US" dirty="0"/>
          </a:p>
        </p:txBody>
      </p:sp>
    </p:spTree>
    <p:extLst>
      <p:ext uri="{BB962C8B-B14F-4D97-AF65-F5344CB8AC3E}">
        <p14:creationId xmlns:p14="http://schemas.microsoft.com/office/powerpoint/2010/main" val="26000474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bwMode="auto">
          <a:xfrm>
            <a:off x="1619672" y="116632"/>
            <a:ext cx="6336704"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effectLst>
                  <a:outerShdw blurRad="38100" dist="38100" dir="2700000" algn="tl">
                    <a:srgbClr val="000000">
                      <a:alpha val="43137"/>
                    </a:srgbClr>
                  </a:outerShdw>
                </a:effectLst>
                <a:cs typeface="Arial" panose="020B0604020202020204" pitchFamily="34" charset="0"/>
              </a:rPr>
              <a:t/>
            </a:r>
            <a:br>
              <a:rPr lang="en-GB" sz="2400" b="1" dirty="0" smtClean="0">
                <a:effectLst>
                  <a:outerShdw blurRad="38100" dist="38100" dir="2700000" algn="tl">
                    <a:srgbClr val="000000">
                      <a:alpha val="43137"/>
                    </a:srgbClr>
                  </a:outerShdw>
                </a:effectLst>
                <a:cs typeface="Arial" panose="020B0604020202020204" pitchFamily="34" charset="0"/>
              </a:rPr>
            </a:br>
            <a:r>
              <a:rPr lang="en-US" sz="2400" b="1" dirty="0" smtClean="0">
                <a:effectLst>
                  <a:outerShdw blurRad="38100" dist="38100" dir="2700000" algn="tl">
                    <a:srgbClr val="000000">
                      <a:alpha val="43137"/>
                    </a:srgbClr>
                  </a:outerShdw>
                </a:effectLst>
                <a:cs typeface="Arial" panose="020B0604020202020204" pitchFamily="34" charset="0"/>
              </a:rPr>
              <a:t>CONCLUSION</a:t>
            </a:r>
            <a:r>
              <a:rPr lang="en-US" sz="2400" b="1" dirty="0" smtClean="0">
                <a:solidFill>
                  <a:srgbClr val="FF0000"/>
                </a:solidFill>
                <a:effectLst>
                  <a:outerShdw blurRad="38100" dist="38100" dir="2700000" algn="tl">
                    <a:srgbClr val="000000">
                      <a:alpha val="43137"/>
                    </a:srgbClr>
                  </a:outerShdw>
                </a:effectLst>
                <a:cs typeface="Arial" panose="020B0604020202020204" pitchFamily="34" charset="0"/>
              </a:rPr>
              <a:t/>
            </a:r>
            <a:br>
              <a:rPr lang="en-US" sz="2400" b="1" dirty="0" smtClean="0">
                <a:solidFill>
                  <a:srgbClr val="FF0000"/>
                </a:solidFill>
                <a:effectLst>
                  <a:outerShdw blurRad="38100" dist="38100" dir="2700000" algn="tl">
                    <a:srgbClr val="000000">
                      <a:alpha val="43137"/>
                    </a:srgbClr>
                  </a:outerShdw>
                </a:effectLst>
                <a:cs typeface="Arial" panose="020B0604020202020204" pitchFamily="34" charset="0"/>
              </a:rPr>
            </a:br>
            <a:endParaRPr lang="en-US" sz="2400" b="1" dirty="0">
              <a:solidFill>
                <a:srgbClr val="FF0000"/>
              </a:solidFill>
              <a:effectLst>
                <a:outerShdw blurRad="38100" dist="38100" dir="2700000" algn="tl">
                  <a:srgbClr val="000000">
                    <a:alpha val="43137"/>
                  </a:srgbClr>
                </a:outerShdw>
              </a:effectLst>
            </a:endParaRPr>
          </a:p>
        </p:txBody>
      </p:sp>
      <p:sp>
        <p:nvSpPr>
          <p:cNvPr id="3" name="Content Placeholder 2"/>
          <p:cNvSpPr txBox="1">
            <a:spLocks/>
          </p:cNvSpPr>
          <p:nvPr/>
        </p:nvSpPr>
        <p:spPr bwMode="auto">
          <a:xfrm>
            <a:off x="1259632" y="1124744"/>
            <a:ext cx="7427168" cy="5504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solidFill>
              </a:rPr>
              <a:t>We are completely indebted to all who have the interest of changing the hope and fortunes of our Municipality  to become a developmental municipality that better deliver services to its citizens. </a:t>
            </a:r>
          </a:p>
          <a:p>
            <a:pPr>
              <a:buFont typeface="Wingdings" panose="05000000000000000000" pitchFamily="2" charset="2"/>
              <a:buChar char="q"/>
            </a:pPr>
            <a:endParaRPr lang="en-ZA" sz="2400" dirty="0" smtClean="0">
              <a:solidFill>
                <a:schemeClr val="dk1"/>
              </a:solidFill>
            </a:endParaRPr>
          </a:p>
          <a:p>
            <a:pPr algn="l">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54</a:t>
            </a:fld>
            <a:endParaRPr lang="en-US" dirty="0"/>
          </a:p>
        </p:txBody>
      </p:sp>
    </p:spTree>
    <p:extLst>
      <p:ext uri="{BB962C8B-B14F-4D97-AF65-F5344CB8AC3E}">
        <p14:creationId xmlns:p14="http://schemas.microsoft.com/office/powerpoint/2010/main" val="2988072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1331913" y="1844675"/>
            <a:ext cx="7345362" cy="954107"/>
          </a:xfrm>
          <a:prstGeom prst="rect">
            <a:avLst/>
          </a:prstGeom>
          <a:noFill/>
          <a:ln w="9525">
            <a:noFill/>
            <a:miter lim="800000"/>
            <a:headEnd/>
            <a:tailEnd/>
          </a:ln>
        </p:spPr>
        <p:txBody>
          <a:bodyPr>
            <a:spAutoFit/>
          </a:bodyPr>
          <a:lstStyle/>
          <a:p>
            <a:endParaRPr lang="en-US" sz="2800" dirty="0">
              <a:solidFill>
                <a:srgbClr val="006600"/>
              </a:solidFill>
            </a:endParaRPr>
          </a:p>
          <a:p>
            <a:endParaRPr lang="en-US" sz="2800" dirty="0">
              <a:solidFill>
                <a:srgbClr val="006600"/>
              </a:solidFill>
            </a:endParaRPr>
          </a:p>
        </p:txBody>
      </p:sp>
      <p:sp>
        <p:nvSpPr>
          <p:cNvPr id="5" name="Title 2"/>
          <p:cNvSpPr txBox="1">
            <a:spLocks/>
          </p:cNvSpPr>
          <p:nvPr/>
        </p:nvSpPr>
        <p:spPr bwMode="auto">
          <a:xfrm>
            <a:off x="667380" y="700332"/>
            <a:ext cx="8496944" cy="32427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ZA" sz="3200" cap="small" dirty="0" smtClean="0"/>
              <a:t>Thank You!</a:t>
            </a:r>
            <a:r>
              <a:rPr lang="en-ZA" cap="small" dirty="0" smtClean="0"/>
              <a:t/>
            </a:r>
            <a:br>
              <a:rPr lang="en-ZA" cap="small" dirty="0" smtClean="0"/>
            </a:br>
            <a:endParaRPr lang="en-ZA" sz="2400" dirty="0"/>
          </a:p>
        </p:txBody>
      </p:sp>
      <p:pic>
        <p:nvPicPr>
          <p:cNvPr id="3" name="Picture 2"/>
          <p:cNvPicPr>
            <a:picLocks noChangeAspect="1"/>
          </p:cNvPicPr>
          <p:nvPr/>
        </p:nvPicPr>
        <p:blipFill>
          <a:blip r:embed="rId3"/>
          <a:stretch>
            <a:fillRect/>
          </a:stretch>
        </p:blipFill>
        <p:spPr>
          <a:xfrm>
            <a:off x="3102135" y="3789040"/>
            <a:ext cx="3627434" cy="957155"/>
          </a:xfrm>
          <a:prstGeom prst="rect">
            <a:avLst/>
          </a:prstGeom>
        </p:spPr>
      </p:pic>
      <p:sp>
        <p:nvSpPr>
          <p:cNvPr id="2" name="Slide Number Placeholder 1"/>
          <p:cNvSpPr>
            <a:spLocks noGrp="1"/>
          </p:cNvSpPr>
          <p:nvPr>
            <p:ph type="sldNum" sz="quarter" idx="12"/>
          </p:nvPr>
        </p:nvSpPr>
        <p:spPr/>
        <p:txBody>
          <a:bodyPr/>
          <a:lstStyle/>
          <a:p>
            <a:pPr>
              <a:defRPr/>
            </a:pPr>
            <a:fld id="{7D777A7C-73F0-4426-9228-79F6EB49685E}" type="slidenum">
              <a:rPr lang="en-US" smtClean="0"/>
              <a:pPr>
                <a:defRPr/>
              </a:pPr>
              <a:t>55</a:t>
            </a:fld>
            <a:endParaRPr lang="en-US" dirty="0"/>
          </a:p>
        </p:txBody>
      </p:sp>
    </p:spTree>
    <p:extLst>
      <p:ext uri="{BB962C8B-B14F-4D97-AF65-F5344CB8AC3E}">
        <p14:creationId xmlns:p14="http://schemas.microsoft.com/office/powerpoint/2010/main" val="317042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15616" y="332656"/>
            <a:ext cx="7704856" cy="461665"/>
          </a:xfrm>
          <a:prstGeom prst="rect">
            <a:avLst/>
          </a:prstGeom>
        </p:spPr>
        <p:txBody>
          <a:bodyPr wrap="square">
            <a:spAutoFit/>
          </a:bodyPr>
          <a:lstStyle/>
          <a:p>
            <a:pPr lvl="0" algn="ctr" eaLnBrk="0" fontAlgn="base" hangingPunct="0">
              <a:spcBef>
                <a:spcPct val="0"/>
              </a:spcBef>
              <a:spcAft>
                <a:spcPct val="0"/>
              </a:spcAft>
            </a:pPr>
            <a:r>
              <a:rPr lang="en-ZA" sz="2400" b="1" u="sng" dirty="0">
                <a:solidFill>
                  <a:srgbClr val="000000"/>
                </a:solidFill>
                <a:latin typeface="+mj-lt"/>
                <a:ea typeface="ＭＳ Ｐゴシック" pitchFamily="1" charset="-128"/>
              </a:rPr>
              <a:t>OVERVIEW – COUNCIL FUNCTIONALITY </a:t>
            </a:r>
            <a:endParaRPr lang="en-US" sz="2400" b="1" u="sng" dirty="0">
              <a:solidFill>
                <a:srgbClr val="000000"/>
              </a:solidFill>
              <a:latin typeface="+mj-lt"/>
              <a:ea typeface="ＭＳ Ｐゴシック" pitchFamily="1" charset="-128"/>
            </a:endParaRPr>
          </a:p>
        </p:txBody>
      </p:sp>
      <p:sp>
        <p:nvSpPr>
          <p:cNvPr id="3" name="Content Placeholder 1"/>
          <p:cNvSpPr txBox="1">
            <a:spLocks/>
          </p:cNvSpPr>
          <p:nvPr/>
        </p:nvSpPr>
        <p:spPr bwMode="auto">
          <a:xfrm>
            <a:off x="683568" y="597321"/>
            <a:ext cx="7859216" cy="50734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just" eaLnBrk="0" hangingPunct="0">
              <a:spcBef>
                <a:spcPts val="600"/>
              </a:spcBef>
              <a:spcAft>
                <a:spcPts val="600"/>
              </a:spcAft>
              <a:buSzPct val="100000"/>
              <a:buFont typeface="Arial" panose="020B0604020202020204" pitchFamily="34" charset="0"/>
              <a:buChar char="•"/>
            </a:pPr>
            <a:endParaRPr lang="en-ZA" sz="2400" dirty="0" smtClean="0">
              <a:latin typeface="Arial" panose="020B0604020202020204" pitchFamily="34" charset="0"/>
              <a:ea typeface="Calibri" panose="020F0502020204030204" pitchFamily="34" charset="0"/>
              <a:cs typeface="Times New Roman" panose="02020603050405020304" pitchFamily="18" charset="0"/>
            </a:endParaRPr>
          </a:p>
          <a:p>
            <a:pPr lvl="1" algn="just" eaLnBrk="0" hangingPunct="0">
              <a:spcBef>
                <a:spcPts val="600"/>
              </a:spcBef>
              <a:spcAft>
                <a:spcPts val="600"/>
              </a:spcAft>
              <a:buSzPct val="100000"/>
              <a:buFont typeface="Arial" panose="020B0604020202020204" pitchFamily="34" charset="0"/>
              <a:buChar char="•"/>
            </a:pPr>
            <a:r>
              <a:rPr lang="en-ZA" sz="2400" dirty="0" smtClean="0">
                <a:solidFill>
                  <a:schemeClr val="tx1"/>
                </a:solidFill>
                <a:ea typeface="Calibri" panose="020F0502020204030204" pitchFamily="34" charset="0"/>
                <a:cs typeface="Times New Roman" panose="02020603050405020304" pitchFamily="18" charset="0"/>
              </a:rPr>
              <a:t>The municipality has been without a Mayor for more than a month and this has brought serious instability within the administration as important legislated reports, </a:t>
            </a:r>
            <a:r>
              <a:rPr lang="en-ZA" sz="2400" dirty="0" err="1" smtClean="0">
                <a:solidFill>
                  <a:schemeClr val="tx1"/>
                </a:solidFill>
                <a:ea typeface="Calibri" panose="020F0502020204030204" pitchFamily="34" charset="0"/>
                <a:cs typeface="Times New Roman" panose="02020603050405020304" pitchFamily="18" charset="0"/>
              </a:rPr>
              <a:t>i.e</a:t>
            </a:r>
            <a:r>
              <a:rPr lang="en-ZA" sz="2400" dirty="0" smtClean="0">
                <a:solidFill>
                  <a:schemeClr val="tx1"/>
                </a:solidFill>
                <a:ea typeface="Calibri" panose="020F0502020204030204" pitchFamily="34" charset="0"/>
                <a:cs typeface="Times New Roman" panose="02020603050405020304" pitchFamily="18" charset="0"/>
              </a:rPr>
              <a:t> Adjustment budget, are not timeously processed by Council which led to serious non-compliance that may invite the invoking of section 216 (2)(Withholding of Government Grants) by National Treasury.</a:t>
            </a:r>
          </a:p>
          <a:p>
            <a:pPr lvl="1" algn="just" eaLnBrk="0" hangingPunct="0">
              <a:spcBef>
                <a:spcPts val="600"/>
              </a:spcBef>
              <a:spcAft>
                <a:spcPts val="600"/>
              </a:spcAft>
              <a:buSzPct val="100000"/>
              <a:buFont typeface="Arial" panose="020B0604020202020204" pitchFamily="34" charset="0"/>
              <a:buChar char="•"/>
            </a:pPr>
            <a:r>
              <a:rPr lang="en-GB" sz="2400" dirty="0" smtClean="0">
                <a:solidFill>
                  <a:schemeClr val="tx1"/>
                </a:solidFill>
                <a:ea typeface="Calibri" panose="020F0502020204030204" pitchFamily="34" charset="0"/>
                <a:cs typeface="Times New Roman" panose="02020603050405020304" pitchFamily="18" charset="0"/>
              </a:rPr>
              <a:t>The instability in our council </a:t>
            </a:r>
            <a:r>
              <a:rPr lang="en-ZA" sz="2400" dirty="0" smtClean="0">
                <a:solidFill>
                  <a:schemeClr val="tx1"/>
                </a:solidFill>
                <a:ea typeface="Calibri" panose="020F0502020204030204" pitchFamily="34" charset="0"/>
                <a:cs typeface="Times New Roman" panose="02020603050405020304" pitchFamily="18" charset="0"/>
              </a:rPr>
              <a:t>places a limitation on the scope and extent of service delivery acceleration as administration remains helpless on matters that require council attention leading to low morale and ultimately lack of service delivery. </a:t>
            </a:r>
            <a:endParaRPr lang="en-ZA" sz="2400" dirty="0">
              <a:solidFill>
                <a:schemeClr val="tx1"/>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CB7EEE1-6BF6-4C97-A026-3ED2EA8D7434}" type="slidenum">
              <a:rPr lang="en-US" smtClean="0"/>
              <a:pPr>
                <a:defRPr/>
              </a:pPr>
              <a:t>6</a:t>
            </a:fld>
            <a:endParaRPr lang="en-US" dirty="0"/>
          </a:p>
        </p:txBody>
      </p:sp>
    </p:spTree>
    <p:extLst>
      <p:ext uri="{BB962C8B-B14F-4D97-AF65-F5344CB8AC3E}">
        <p14:creationId xmlns:p14="http://schemas.microsoft.com/office/powerpoint/2010/main" val="2264642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1"/>
          <p:cNvSpPr txBox="1">
            <a:spLocks/>
          </p:cNvSpPr>
          <p:nvPr/>
        </p:nvSpPr>
        <p:spPr bwMode="auto">
          <a:xfrm>
            <a:off x="1475656" y="116632"/>
            <a:ext cx="6984776" cy="6741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eaLnBrk="0" hangingPunct="0">
              <a:spcBef>
                <a:spcPts val="600"/>
              </a:spcBef>
              <a:spcAft>
                <a:spcPts val="600"/>
              </a:spcAft>
              <a:buSzPct val="100000"/>
            </a:pPr>
            <a:r>
              <a:rPr lang="en-ZA" sz="2400" dirty="0">
                <a:solidFill>
                  <a:srgbClr val="000000"/>
                </a:solidFill>
                <a:latin typeface="Arial" panose="020B0604020202020204" pitchFamily="34" charset="0"/>
                <a:cs typeface="Times New Roman" panose="02020603050405020304" pitchFamily="18" charset="0"/>
              </a:rPr>
              <a:t>	</a:t>
            </a:r>
            <a:r>
              <a:rPr lang="en-ZA" sz="2400" u="sng" dirty="0" smtClean="0">
                <a:solidFill>
                  <a:srgbClr val="000000"/>
                </a:solidFill>
                <a:latin typeface="Arial" panose="020B0604020202020204" pitchFamily="34" charset="0"/>
                <a:cs typeface="Times New Roman" panose="02020603050405020304" pitchFamily="18" charset="0"/>
              </a:rPr>
              <a:t>OVERVIEW – COUNCIL STRUCTURES</a:t>
            </a:r>
            <a:endParaRPr lang="en-ZA" sz="2400" u="sng" dirty="0">
              <a:solidFill>
                <a:srgbClr val="000000"/>
              </a:solidFill>
              <a:latin typeface="Arial" panose="020B0604020202020204" pitchFamily="34" charset="0"/>
              <a:cs typeface="Times New Roman" panose="02020603050405020304" pitchFamily="18" charset="0"/>
            </a:endParaRPr>
          </a:p>
          <a:p>
            <a:pPr algn="just" eaLnBrk="0" hangingPunct="0">
              <a:spcBef>
                <a:spcPts val="600"/>
              </a:spcBef>
              <a:spcAft>
                <a:spcPts val="600"/>
              </a:spcAft>
              <a:buSzPct val="100000"/>
            </a:pPr>
            <a:endParaRPr lang="en-ZA" sz="2200" b="1" dirty="0" smtClean="0">
              <a:solidFill>
                <a:schemeClr val="tx1"/>
              </a:solidFill>
              <a:cs typeface="Times New Roman" panose="02020603050405020304" pitchFamily="18" charset="0"/>
            </a:endParaRPr>
          </a:p>
          <a:p>
            <a:pPr algn="just" eaLnBrk="0" hangingPunct="0">
              <a:spcBef>
                <a:spcPts val="600"/>
              </a:spcBef>
              <a:spcAft>
                <a:spcPts val="600"/>
              </a:spcAft>
              <a:buSzPct val="100000"/>
            </a:pPr>
            <a:r>
              <a:rPr lang="en-ZA" sz="2400" b="1" dirty="0" smtClean="0">
                <a:solidFill>
                  <a:schemeClr val="tx1"/>
                </a:solidFill>
                <a:cs typeface="Times New Roman" panose="02020603050405020304" pitchFamily="18" charset="0"/>
              </a:rPr>
              <a:t>Audit </a:t>
            </a:r>
            <a:r>
              <a:rPr lang="en-ZA" sz="2400" b="1" dirty="0">
                <a:solidFill>
                  <a:schemeClr val="tx1"/>
                </a:solidFill>
                <a:cs typeface="Times New Roman" panose="02020603050405020304" pitchFamily="18" charset="0"/>
              </a:rPr>
              <a:t>Committee – </a:t>
            </a:r>
            <a:r>
              <a:rPr lang="en-ZA" sz="2400" dirty="0">
                <a:solidFill>
                  <a:schemeClr val="tx1"/>
                </a:solidFill>
                <a:cs typeface="Times New Roman" panose="02020603050405020304" pitchFamily="18" charset="0"/>
              </a:rPr>
              <a:t>Functional and performing oversight over </a:t>
            </a:r>
            <a:r>
              <a:rPr lang="en-ZA" sz="2400" dirty="0" err="1">
                <a:solidFill>
                  <a:schemeClr val="tx1"/>
                </a:solidFill>
                <a:cs typeface="Times New Roman" panose="02020603050405020304" pitchFamily="18" charset="0"/>
              </a:rPr>
              <a:t>Covid</a:t>
            </a:r>
            <a:r>
              <a:rPr lang="en-ZA" sz="2400" dirty="0">
                <a:solidFill>
                  <a:schemeClr val="tx1"/>
                </a:solidFill>
                <a:cs typeface="Times New Roman" panose="02020603050405020304" pitchFamily="18" charset="0"/>
              </a:rPr>
              <a:t> -19 Response Plan, </a:t>
            </a:r>
            <a:r>
              <a:rPr lang="en-ZA" sz="2400" dirty="0" err="1">
                <a:solidFill>
                  <a:schemeClr val="tx1"/>
                </a:solidFill>
                <a:cs typeface="Times New Roman" panose="02020603050405020304" pitchFamily="18" charset="0"/>
              </a:rPr>
              <a:t>Covid</a:t>
            </a:r>
            <a:r>
              <a:rPr lang="en-ZA" sz="2400" dirty="0">
                <a:solidFill>
                  <a:schemeClr val="tx1"/>
                </a:solidFill>
                <a:cs typeface="Times New Roman" panose="02020603050405020304" pitchFamily="18" charset="0"/>
              </a:rPr>
              <a:t> – 19 Risk Strategy, SDBIP, budget and Annual Financial Statements. </a:t>
            </a:r>
          </a:p>
          <a:p>
            <a:pPr algn="just" eaLnBrk="0" hangingPunct="0">
              <a:spcBef>
                <a:spcPts val="600"/>
              </a:spcBef>
              <a:spcAft>
                <a:spcPts val="600"/>
              </a:spcAft>
              <a:buSzPct val="100000"/>
            </a:pPr>
            <a:r>
              <a:rPr lang="en-GB" sz="2400" b="1" dirty="0">
                <a:solidFill>
                  <a:schemeClr val="tx1"/>
                </a:solidFill>
                <a:cs typeface="Times New Roman" panose="02020603050405020304" pitchFamily="18" charset="0"/>
              </a:rPr>
              <a:t>Risk Committee – </a:t>
            </a:r>
            <a:r>
              <a:rPr lang="en-GB" sz="2400" dirty="0">
                <a:solidFill>
                  <a:schemeClr val="tx1"/>
                </a:solidFill>
                <a:cs typeface="Times New Roman" panose="02020603050405020304" pitchFamily="18" charset="0"/>
              </a:rPr>
              <a:t>functional and performs oversight over Risk strategy and implementation thereof. </a:t>
            </a:r>
            <a:endParaRPr lang="en-ZA" sz="2400" dirty="0">
              <a:solidFill>
                <a:schemeClr val="tx1"/>
              </a:solidFill>
              <a:cs typeface="Times New Roman" panose="02020603050405020304" pitchFamily="18" charset="0"/>
            </a:endParaRPr>
          </a:p>
          <a:p>
            <a:pPr algn="just" eaLnBrk="0" hangingPunct="0">
              <a:spcBef>
                <a:spcPts val="600"/>
              </a:spcBef>
              <a:spcAft>
                <a:spcPts val="600"/>
              </a:spcAft>
              <a:buSzPct val="100000"/>
            </a:pPr>
            <a:r>
              <a:rPr lang="en-ZA" sz="2400" b="1" dirty="0">
                <a:solidFill>
                  <a:schemeClr val="tx1"/>
                </a:solidFill>
                <a:cs typeface="Times New Roman" panose="02020603050405020304" pitchFamily="18" charset="0"/>
              </a:rPr>
              <a:t>Performance Management – </a:t>
            </a:r>
            <a:r>
              <a:rPr lang="en-ZA" sz="2400" dirty="0">
                <a:solidFill>
                  <a:schemeClr val="tx1"/>
                </a:solidFill>
                <a:cs typeface="Times New Roman" panose="02020603050405020304" pitchFamily="18" charset="0"/>
              </a:rPr>
              <a:t>Functional and perform oversight over the SDBIP</a:t>
            </a:r>
          </a:p>
          <a:p>
            <a:pPr algn="just" eaLnBrk="0" hangingPunct="0">
              <a:spcBef>
                <a:spcPts val="600"/>
              </a:spcBef>
              <a:spcAft>
                <a:spcPts val="600"/>
              </a:spcAft>
              <a:buSzPct val="100000"/>
            </a:pPr>
            <a:r>
              <a:rPr lang="en-ZA" sz="2400" b="1" dirty="0">
                <a:solidFill>
                  <a:schemeClr val="tx1"/>
                </a:solidFill>
                <a:cs typeface="Times New Roman" panose="02020603050405020304" pitchFamily="18" charset="0"/>
              </a:rPr>
              <a:t>Financial Disciplinary Board </a:t>
            </a:r>
            <a:r>
              <a:rPr lang="en-ZA" sz="2400" dirty="0">
                <a:solidFill>
                  <a:schemeClr val="tx1"/>
                </a:solidFill>
                <a:cs typeface="Times New Roman" panose="02020603050405020304" pitchFamily="18" charset="0"/>
              </a:rPr>
              <a:t>– Appointments have been made, no meetings were held as yet.  </a:t>
            </a:r>
          </a:p>
          <a:p>
            <a:pPr algn="just" eaLnBrk="0" hangingPunct="0">
              <a:spcBef>
                <a:spcPts val="600"/>
              </a:spcBef>
              <a:spcAft>
                <a:spcPts val="600"/>
              </a:spcAft>
              <a:buSzPct val="100000"/>
            </a:pPr>
            <a:r>
              <a:rPr lang="en-ZA" sz="2400" b="1" dirty="0">
                <a:solidFill>
                  <a:schemeClr val="tx1"/>
                </a:solidFill>
                <a:cs typeface="Times New Roman" panose="02020603050405020304" pitchFamily="18" charset="0"/>
              </a:rPr>
              <a:t>MPAC</a:t>
            </a:r>
            <a:r>
              <a:rPr lang="en-ZA" sz="2400" dirty="0">
                <a:solidFill>
                  <a:schemeClr val="tx1"/>
                </a:solidFill>
                <a:cs typeface="Times New Roman" panose="02020603050405020304" pitchFamily="18" charset="0"/>
              </a:rPr>
              <a:t> – The MPAC is functional and continues to sit for critical matters.</a:t>
            </a:r>
            <a:r>
              <a:rPr lang="en-ZA" sz="2200" dirty="0">
                <a:solidFill>
                  <a:schemeClr val="tx1"/>
                </a:solidFill>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pPr>
              <a:defRPr/>
            </a:pPr>
            <a:fld id="{7CB7EEE1-6BF6-4C97-A026-3ED2EA8D7434}" type="slidenum">
              <a:rPr lang="en-US" smtClean="0"/>
              <a:pPr>
                <a:defRPr/>
              </a:pPr>
              <a:t>7</a:t>
            </a:fld>
            <a:endParaRPr lang="en-US" dirty="0"/>
          </a:p>
        </p:txBody>
      </p:sp>
    </p:spTree>
    <p:extLst>
      <p:ext uri="{BB962C8B-B14F-4D97-AF65-F5344CB8AC3E}">
        <p14:creationId xmlns:p14="http://schemas.microsoft.com/office/powerpoint/2010/main" val="362171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1"/>
          <p:cNvSpPr txBox="1">
            <a:spLocks/>
          </p:cNvSpPr>
          <p:nvPr/>
        </p:nvSpPr>
        <p:spPr bwMode="auto">
          <a:xfrm>
            <a:off x="1187624" y="116632"/>
            <a:ext cx="7499176" cy="6741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ZA" sz="4800" b="1" dirty="0" smtClean="0"/>
          </a:p>
          <a:p>
            <a:endParaRPr lang="en-ZA" sz="4800" b="1" dirty="0" smtClean="0"/>
          </a:p>
          <a:p>
            <a:r>
              <a:rPr lang="en-ZA" sz="4800" b="1" dirty="0" smtClean="0"/>
              <a:t>2. POST </a:t>
            </a:r>
            <a:r>
              <a:rPr lang="en-ZA" sz="4800" b="1" dirty="0"/>
              <a:t>AUDIT ACTION PLAN (PAAP)</a:t>
            </a:r>
          </a:p>
        </p:txBody>
      </p:sp>
      <p:sp>
        <p:nvSpPr>
          <p:cNvPr id="2" name="Slide Number Placeholder 1"/>
          <p:cNvSpPr>
            <a:spLocks noGrp="1"/>
          </p:cNvSpPr>
          <p:nvPr>
            <p:ph type="sldNum" sz="quarter" idx="12"/>
          </p:nvPr>
        </p:nvSpPr>
        <p:spPr/>
        <p:txBody>
          <a:bodyPr/>
          <a:lstStyle/>
          <a:p>
            <a:pPr>
              <a:defRPr/>
            </a:pPr>
            <a:fld id="{7CB7EEE1-6BF6-4C97-A026-3ED2EA8D7434}" type="slidenum">
              <a:rPr lang="en-US" smtClean="0"/>
              <a:pPr>
                <a:defRPr/>
              </a:pPr>
              <a:t>8</a:t>
            </a:fld>
            <a:endParaRPr lang="en-US" dirty="0"/>
          </a:p>
        </p:txBody>
      </p:sp>
    </p:spTree>
    <p:extLst>
      <p:ext uri="{BB962C8B-B14F-4D97-AF65-F5344CB8AC3E}">
        <p14:creationId xmlns:p14="http://schemas.microsoft.com/office/powerpoint/2010/main" val="936360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1"/>
          <p:cNvSpPr txBox="1">
            <a:spLocks/>
          </p:cNvSpPr>
          <p:nvPr/>
        </p:nvSpPr>
        <p:spPr bwMode="auto">
          <a:xfrm>
            <a:off x="1547664" y="116632"/>
            <a:ext cx="7139136" cy="6741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ZA" sz="2800" b="1" dirty="0"/>
              <a:t>2. </a:t>
            </a:r>
            <a:r>
              <a:rPr lang="en-ZA" sz="2800" b="1" u="sng" dirty="0"/>
              <a:t>POST AUDIT ACTION PLAN (PAAP</a:t>
            </a:r>
            <a:r>
              <a:rPr lang="en-ZA" sz="2800" b="1" u="sng" dirty="0" smtClean="0"/>
              <a:t>)</a:t>
            </a:r>
          </a:p>
          <a:p>
            <a:pPr algn="l"/>
            <a:r>
              <a:rPr lang="en-ZA" sz="2400" dirty="0"/>
              <a:t>The municipality regressed from an unqualified audit opinion in 2018/18 and received a qualified audit opinion in 2018/19 financial year </a:t>
            </a:r>
          </a:p>
          <a:p>
            <a:pPr algn="l"/>
            <a:r>
              <a:rPr lang="en-GB" sz="2400" dirty="0"/>
              <a:t>Basis for qualified opinion </a:t>
            </a:r>
          </a:p>
          <a:p>
            <a:pPr algn="l"/>
            <a:r>
              <a:rPr lang="en-GB" sz="2400" dirty="0"/>
              <a:t>Receivables from exchange transactions </a:t>
            </a:r>
          </a:p>
          <a:p>
            <a:pPr algn="l"/>
            <a:r>
              <a:rPr lang="en-GB" sz="2400" dirty="0"/>
              <a:t>The AG was unable to obtain sufficient appropriate audit evidence that all monies due to the municipality from the fresh produce market were accounted for as the municipality did not have adequate systems to reconcile and monitor all transactions related to the fresh produce market. </a:t>
            </a:r>
          </a:p>
          <a:p>
            <a:pPr algn="l"/>
            <a:r>
              <a:rPr lang="en-GB" sz="2400" dirty="0"/>
              <a:t>88 findings were also included in the management report and all 88 findings have been addressed</a:t>
            </a:r>
            <a:endParaRPr lang="en-ZA" sz="2400" dirty="0"/>
          </a:p>
          <a:p>
            <a:endParaRPr lang="en-ZA" sz="4800" u="sng" dirty="0" smtClean="0"/>
          </a:p>
          <a:p>
            <a:endParaRPr lang="en-ZA" sz="4800" b="1" dirty="0"/>
          </a:p>
        </p:txBody>
      </p:sp>
      <p:sp>
        <p:nvSpPr>
          <p:cNvPr id="2" name="Slide Number Placeholder 1"/>
          <p:cNvSpPr>
            <a:spLocks noGrp="1"/>
          </p:cNvSpPr>
          <p:nvPr>
            <p:ph type="sldNum" sz="quarter" idx="12"/>
          </p:nvPr>
        </p:nvSpPr>
        <p:spPr/>
        <p:txBody>
          <a:bodyPr/>
          <a:lstStyle/>
          <a:p>
            <a:pPr>
              <a:defRPr/>
            </a:pPr>
            <a:fld id="{7CB7EEE1-6BF6-4C97-A026-3ED2EA8D7434}" type="slidenum">
              <a:rPr lang="en-US" smtClean="0"/>
              <a:pPr>
                <a:defRPr/>
              </a:pPr>
              <a:t>9</a:t>
            </a:fld>
            <a:endParaRPr lang="en-US" dirty="0"/>
          </a:p>
        </p:txBody>
      </p:sp>
    </p:spTree>
    <p:extLst>
      <p:ext uri="{BB962C8B-B14F-4D97-AF65-F5344CB8AC3E}">
        <p14:creationId xmlns:p14="http://schemas.microsoft.com/office/powerpoint/2010/main" val="1565380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8204</TotalTime>
  <Words>1824</Words>
  <Application>Microsoft Office PowerPoint</Application>
  <PresentationFormat>On-screen Show (4:3)</PresentationFormat>
  <Paragraphs>310</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MS PGothic</vt:lpstr>
      <vt:lpstr>Arial</vt:lpstr>
      <vt:lpstr>Arial Bold</vt:lpstr>
      <vt:lpstr>Calibri</vt:lpstr>
      <vt:lpstr>Courier New</vt:lpstr>
      <vt:lpstr>Google Sans</vt:lpstr>
      <vt:lpstr>Osaka</vt:lpstr>
      <vt:lpstr>Times New Roman</vt:lpstr>
      <vt:lpstr>Wingdings</vt:lpstr>
      <vt:lpstr>Office Theme</vt:lpstr>
      <vt:lpstr>   Portfolio Committee  on  Local Government  and Traditional Affairs  City of Matlosana 25 Nov 2020  09:00-13:00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OPERATIONAL EXPENDITURE PER CATEGORY </vt:lpstr>
      <vt:lpstr>Creditors age analysis</vt:lpstr>
      <vt:lpstr>Creditors age analysis</vt:lpstr>
      <vt:lpstr>PowerPoint Presentation</vt:lpstr>
      <vt:lpstr>4.  REVENUE COLLECTION FROM MARCH – JUNE 2020 </vt:lpstr>
      <vt:lpstr>Debtors age analysis per service-  March to June 2020</vt:lpstr>
      <vt:lpstr>PowerPoint Presentation</vt:lpstr>
      <vt:lpstr>PowerPoint Presentation</vt:lpstr>
      <vt:lpstr>CAPITAL PROJECTS </vt:lpstr>
      <vt:lpstr>PowerPoint Presentation</vt:lpstr>
      <vt:lpstr>PowerPoint Presentation</vt:lpstr>
      <vt:lpstr>PowerPoint Presentation</vt:lpstr>
      <vt:lpstr>PowerPoint Presentation</vt:lpstr>
      <vt:lpstr>PowerPoint Presentation</vt:lpstr>
      <vt:lpstr>PowerPoint Presentation</vt:lpstr>
      <vt:lpstr>IRREGULAR EXPENDITURE </vt:lpstr>
      <vt:lpstr>5. FRUITLESS EXPENDITURE</vt:lpstr>
      <vt:lpstr>UIF&amp;W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Annerine</dc:creator>
  <cp:lastModifiedBy>Shereen Cassiem</cp:lastModifiedBy>
  <cp:revision>344</cp:revision>
  <cp:lastPrinted>2020-06-08T09:44:30Z</cp:lastPrinted>
  <dcterms:created xsi:type="dcterms:W3CDTF">2012-11-22T11:59:06Z</dcterms:created>
  <dcterms:modified xsi:type="dcterms:W3CDTF">2020-11-24T13:25:41Z</dcterms:modified>
</cp:coreProperties>
</file>