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1"/>
    <p:sldMasterId id="2147483685" r:id="rId2"/>
    <p:sldMasterId id="2147483697" r:id="rId3"/>
  </p:sldMasterIdLst>
  <p:notesMasterIdLst>
    <p:notesMasterId r:id="rId46"/>
  </p:notesMasterIdLst>
  <p:handoutMasterIdLst>
    <p:handoutMasterId r:id="rId47"/>
  </p:handoutMasterIdLst>
  <p:sldIdLst>
    <p:sldId id="256" r:id="rId4"/>
    <p:sldId id="257" r:id="rId5"/>
    <p:sldId id="258" r:id="rId6"/>
    <p:sldId id="302" r:id="rId7"/>
    <p:sldId id="262" r:id="rId8"/>
    <p:sldId id="335" r:id="rId9"/>
    <p:sldId id="267" r:id="rId10"/>
    <p:sldId id="340" r:id="rId11"/>
    <p:sldId id="269" r:id="rId12"/>
    <p:sldId id="272" r:id="rId13"/>
    <p:sldId id="271" r:id="rId14"/>
    <p:sldId id="273" r:id="rId15"/>
    <p:sldId id="274" r:id="rId16"/>
    <p:sldId id="275" r:id="rId17"/>
    <p:sldId id="278" r:id="rId18"/>
    <p:sldId id="279" r:id="rId19"/>
    <p:sldId id="285" r:id="rId20"/>
    <p:sldId id="288" r:id="rId21"/>
    <p:sldId id="311" r:id="rId22"/>
    <p:sldId id="289" r:id="rId23"/>
    <p:sldId id="312" r:id="rId24"/>
    <p:sldId id="336" r:id="rId25"/>
    <p:sldId id="337" r:id="rId26"/>
    <p:sldId id="338" r:id="rId27"/>
    <p:sldId id="301" r:id="rId28"/>
    <p:sldId id="341" r:id="rId29"/>
    <p:sldId id="300" r:id="rId30"/>
    <p:sldId id="319" r:id="rId31"/>
    <p:sldId id="320" r:id="rId32"/>
    <p:sldId id="322" r:id="rId33"/>
    <p:sldId id="323" r:id="rId34"/>
    <p:sldId id="324" r:id="rId35"/>
    <p:sldId id="325" r:id="rId36"/>
    <p:sldId id="326" r:id="rId37"/>
    <p:sldId id="327" r:id="rId38"/>
    <p:sldId id="328" r:id="rId39"/>
    <p:sldId id="329" r:id="rId40"/>
    <p:sldId id="330" r:id="rId41"/>
    <p:sldId id="331" r:id="rId42"/>
    <p:sldId id="332" r:id="rId43"/>
    <p:sldId id="339" r:id="rId44"/>
    <p:sldId id="299"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yd Motshwanedi" initials="FM" lastIdx="2" clrIdx="0">
    <p:extLst>
      <p:ext uri="{19B8F6BF-5375-455C-9EA6-DF929625EA0E}">
        <p15:presenceInfo xmlns:p15="http://schemas.microsoft.com/office/powerpoint/2012/main" userId="S-1-5-21-1204054820-1125754781-535949388-11053" providerId="AD"/>
      </p:ext>
    </p:extLst>
  </p:cmAuthor>
  <p:cmAuthor id="2" name="Carin Koster" initials="CK" lastIdx="9" clrIdx="1">
    <p:extLst>
      <p:ext uri="{19B8F6BF-5375-455C-9EA6-DF929625EA0E}">
        <p15:presenceInfo xmlns:p15="http://schemas.microsoft.com/office/powerpoint/2012/main" userId="S-1-5-21-1204054820-1125754781-535949388-108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CC99"/>
    <a:srgbClr val="FFDE9B"/>
    <a:srgbClr val="C0D89B"/>
    <a:srgbClr val="CDCDCD"/>
    <a:srgbClr val="B1A021"/>
    <a:srgbClr val="FDB81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37" autoAdjust="0"/>
    <p:restoredTop sz="94434" autoAdjust="0"/>
  </p:normalViewPr>
  <p:slideViewPr>
    <p:cSldViewPr>
      <p:cViewPr varScale="1">
        <p:scale>
          <a:sx n="99" d="100"/>
          <a:sy n="99" d="100"/>
        </p:scale>
        <p:origin x="81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Five-year </a:t>
            </a:r>
            <a:r>
              <a:rPr lang="en-US" dirty="0"/>
              <a:t>spending pattern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Sheet1!$I$10:$M$10</c:f>
              <c:strCache>
                <c:ptCount val="5"/>
                <c:pt idx="0">
                  <c:v>2014/15</c:v>
                </c:pt>
                <c:pt idx="1">
                  <c:v>2015/16</c:v>
                </c:pt>
                <c:pt idx="2">
                  <c:v>2016/17</c:v>
                </c:pt>
                <c:pt idx="3">
                  <c:v>2017/18</c:v>
                </c:pt>
                <c:pt idx="4">
                  <c:v>2018/19</c:v>
                </c:pt>
              </c:strCache>
            </c:strRef>
          </c:cat>
          <c:val>
            <c:numRef>
              <c:f>Sheet1!$I$11:$M$11</c:f>
              <c:numCache>
                <c:formatCode>_(* #,##0_);_(* \(#,##0\);_(* "-"??_);_(@_)</c:formatCode>
                <c:ptCount val="5"/>
                <c:pt idx="0">
                  <c:v>6295699</c:v>
                </c:pt>
                <c:pt idx="1">
                  <c:v>6703792</c:v>
                </c:pt>
                <c:pt idx="2">
                  <c:v>7224993</c:v>
                </c:pt>
                <c:pt idx="3">
                  <c:v>7216993</c:v>
                </c:pt>
                <c:pt idx="4">
                  <c:v>6550163</c:v>
                </c:pt>
              </c:numCache>
            </c:numRef>
          </c:val>
          <c:smooth val="0"/>
          <c:extLst>
            <c:ext xmlns:c16="http://schemas.microsoft.com/office/drawing/2014/chart" uri="{C3380CC4-5D6E-409C-BE32-E72D297353CC}">
              <c16:uniqueId val="{00000000-A679-4147-AC01-6B5FF06C87C8}"/>
            </c:ext>
          </c:extLst>
        </c:ser>
        <c:dLbls>
          <c:showLegendKey val="0"/>
          <c:showVal val="0"/>
          <c:showCatName val="0"/>
          <c:showSerName val="0"/>
          <c:showPercent val="0"/>
          <c:showBubbleSize val="0"/>
        </c:dLbls>
        <c:marker val="1"/>
        <c:smooth val="0"/>
        <c:axId val="-1477726448"/>
        <c:axId val="-1477721552"/>
      </c:lineChart>
      <c:catAx>
        <c:axId val="-147772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7721552"/>
        <c:crosses val="autoZero"/>
        <c:auto val="1"/>
        <c:lblAlgn val="ctr"/>
        <c:lblOffset val="100"/>
        <c:noMultiLvlLbl val="0"/>
      </c:catAx>
      <c:valAx>
        <c:axId val="-147772155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77264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zero"/>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6AA4938-7C0C-4893-89A1-763224FF6471}" type="datetimeFigureOut">
              <a:rPr lang="en-US" smtClean="0"/>
              <a:t>11/19/2020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0C19EE4-37FB-4764-BB99-C7BD12258492}" type="slidenum">
              <a:rPr lang="en-US" smtClean="0"/>
              <a:t>‹#›</a:t>
            </a:fld>
            <a:endParaRPr lang="en-US"/>
          </a:p>
        </p:txBody>
      </p:sp>
    </p:spTree>
    <p:extLst>
      <p:ext uri="{BB962C8B-B14F-4D97-AF65-F5344CB8AC3E}">
        <p14:creationId xmlns:p14="http://schemas.microsoft.com/office/powerpoint/2010/main" val="2294527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04" cy="46534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59" y="1"/>
            <a:ext cx="3038604" cy="465340"/>
          </a:xfrm>
          <a:prstGeom prst="rect">
            <a:avLst/>
          </a:prstGeom>
        </p:spPr>
        <p:txBody>
          <a:bodyPr vert="horz" lIns="91440" tIns="45720" rIns="91440" bIns="45720" rtlCol="0"/>
          <a:lstStyle>
            <a:lvl1pPr algn="r">
              <a:defRPr sz="1200"/>
            </a:lvl1pPr>
          </a:lstStyle>
          <a:p>
            <a:fld id="{7F192ACE-2D21-4B70-937C-B6E5FD56D36A}" type="datetimeFigureOut">
              <a:rPr lang="en-US" smtClean="0"/>
              <a:t>11/19/2020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713" y="4415530"/>
            <a:ext cx="5608975" cy="418360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574"/>
            <a:ext cx="3038604" cy="46533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59" y="8829574"/>
            <a:ext cx="3038604" cy="465339"/>
          </a:xfrm>
          <a:prstGeom prst="rect">
            <a:avLst/>
          </a:prstGeom>
        </p:spPr>
        <p:txBody>
          <a:bodyPr vert="horz" lIns="91440" tIns="45720" rIns="91440" bIns="45720" rtlCol="0" anchor="b"/>
          <a:lstStyle>
            <a:lvl1pPr algn="r">
              <a:defRPr sz="1200"/>
            </a:lvl1pPr>
          </a:lstStyle>
          <a:p>
            <a:fld id="{25E1B3CF-CA6E-4D24-9A39-11B9B37742FA}" type="slidenum">
              <a:rPr lang="en-US" smtClean="0"/>
              <a:t>‹#›</a:t>
            </a:fld>
            <a:endParaRPr lang="en-US"/>
          </a:p>
        </p:txBody>
      </p:sp>
    </p:spTree>
    <p:extLst>
      <p:ext uri="{BB962C8B-B14F-4D97-AF65-F5344CB8AC3E}">
        <p14:creationId xmlns:p14="http://schemas.microsoft.com/office/powerpoint/2010/main" val="4225554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5E1B3CF-CA6E-4D24-9A39-11B9B37742FA}" type="slidenum">
              <a:rPr lang="en-US" smtClean="0"/>
              <a:t>1</a:t>
            </a:fld>
            <a:endParaRPr lang="en-US"/>
          </a:p>
        </p:txBody>
      </p:sp>
    </p:spTree>
    <p:extLst>
      <p:ext uri="{BB962C8B-B14F-4D97-AF65-F5344CB8AC3E}">
        <p14:creationId xmlns:p14="http://schemas.microsoft.com/office/powerpoint/2010/main" val="392461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5E1B3CF-CA6E-4D24-9A39-11B9B37742FA}" type="slidenum">
              <a:rPr lang="en-US" smtClean="0"/>
              <a:t>2</a:t>
            </a:fld>
            <a:endParaRPr lang="en-US"/>
          </a:p>
        </p:txBody>
      </p:sp>
    </p:spTree>
    <p:extLst>
      <p:ext uri="{BB962C8B-B14F-4D97-AF65-F5344CB8AC3E}">
        <p14:creationId xmlns:p14="http://schemas.microsoft.com/office/powerpoint/2010/main" val="3706318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E1B3CF-CA6E-4D24-9A39-11B9B37742FA}" type="slidenum">
              <a:rPr lang="en-US" smtClean="0"/>
              <a:t>4</a:t>
            </a:fld>
            <a:endParaRPr lang="en-US"/>
          </a:p>
        </p:txBody>
      </p:sp>
    </p:spTree>
    <p:extLst>
      <p:ext uri="{BB962C8B-B14F-4D97-AF65-F5344CB8AC3E}">
        <p14:creationId xmlns:p14="http://schemas.microsoft.com/office/powerpoint/2010/main" val="417634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5ADBF1-FF72-4255-B545-390A6BB80209}" type="slidenum">
              <a:rPr lang="en-ZA" smtClean="0"/>
              <a:t>9</a:t>
            </a:fld>
            <a:endParaRPr lang="en-ZA"/>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93677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81100" y="696913"/>
            <a:ext cx="4648200" cy="3486150"/>
          </a:xfrm>
          <a:ln/>
        </p:spPr>
      </p:sp>
      <p:sp>
        <p:nvSpPr>
          <p:cNvPr id="21507" name="Notes Placeholder 2"/>
          <p:cNvSpPr>
            <a:spLocks noGrp="1"/>
          </p:cNvSpPr>
          <p:nvPr>
            <p:ph type="body" idx="1"/>
          </p:nvPr>
        </p:nvSpPr>
        <p:spPr>
          <a:noFill/>
        </p:spPr>
        <p:txBody>
          <a:bodyPr/>
          <a:lstStyle/>
          <a:p>
            <a:endParaRPr lang="en-ZA">
              <a:latin typeface="Arial" panose="020B0604020202020204" pitchFamily="34" charset="0"/>
            </a:endParaRPr>
          </a:p>
        </p:txBody>
      </p:sp>
      <p:sp>
        <p:nvSpPr>
          <p:cNvPr id="21508" name="Slide Number Placeholder 3"/>
          <p:cNvSpPr>
            <a:spLocks noGrp="1"/>
          </p:cNvSpPr>
          <p:nvPr>
            <p:ph type="sldNum" sz="quarter" idx="5"/>
          </p:nvPr>
        </p:nvSpPr>
        <p:spPr>
          <a:noFill/>
        </p:spPr>
        <p:txBody>
          <a:bodyPr/>
          <a:lstStyle>
            <a:lvl1pPr defTabSz="923925">
              <a:defRPr sz="2400">
                <a:solidFill>
                  <a:schemeClr val="tx1"/>
                </a:solidFill>
                <a:latin typeface="Arial" panose="020B0604020202020204" pitchFamily="34" charset="0"/>
                <a:ea typeface="ＭＳ Ｐゴシック" pitchFamily="48" charset="-128"/>
              </a:defRPr>
            </a:lvl1pPr>
            <a:lvl2pPr marL="742950" indent="-285750" defTabSz="923925">
              <a:defRPr sz="2400">
                <a:solidFill>
                  <a:schemeClr val="tx1"/>
                </a:solidFill>
                <a:latin typeface="Arial" panose="020B0604020202020204" pitchFamily="34" charset="0"/>
                <a:ea typeface="ＭＳ Ｐゴシック" pitchFamily="48" charset="-128"/>
              </a:defRPr>
            </a:lvl2pPr>
            <a:lvl3pPr marL="1143000" indent="-228600" defTabSz="923925">
              <a:defRPr sz="2400">
                <a:solidFill>
                  <a:schemeClr val="tx1"/>
                </a:solidFill>
                <a:latin typeface="Arial" panose="020B0604020202020204" pitchFamily="34" charset="0"/>
                <a:ea typeface="ＭＳ Ｐゴシック" pitchFamily="48" charset="-128"/>
              </a:defRPr>
            </a:lvl3pPr>
            <a:lvl4pPr marL="1600200" indent="-228600" defTabSz="923925">
              <a:defRPr sz="2400">
                <a:solidFill>
                  <a:schemeClr val="tx1"/>
                </a:solidFill>
                <a:latin typeface="Arial" panose="020B0604020202020204" pitchFamily="34" charset="0"/>
                <a:ea typeface="ＭＳ Ｐゴシック" pitchFamily="48" charset="-128"/>
              </a:defRPr>
            </a:lvl4pPr>
            <a:lvl5pPr marL="2057400" indent="-228600" defTabSz="923925">
              <a:defRPr sz="2400">
                <a:solidFill>
                  <a:schemeClr val="tx1"/>
                </a:solidFill>
                <a:latin typeface="Arial" panose="020B0604020202020204" pitchFamily="34" charset="0"/>
                <a:ea typeface="ＭＳ Ｐゴシック" pitchFamily="48"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ＭＳ Ｐゴシック" pitchFamily="48"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ＭＳ Ｐゴシック" pitchFamily="48"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ＭＳ Ｐゴシック" pitchFamily="48"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ＭＳ Ｐゴシック" pitchFamily="48" charset="-128"/>
              </a:defRPr>
            </a:lvl9pPr>
          </a:lstStyle>
          <a:p>
            <a:fld id="{50955B04-E937-4B34-B60E-A16AB99AE7C0}" type="slidenum">
              <a:rPr lang="en-US" sz="1200" smtClean="0"/>
              <a:pPr/>
              <a:t>11</a:t>
            </a:fld>
            <a:endParaRPr lang="en-US" sz="1200"/>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786568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ZA" altLang="en-US" smtClean="0">
              <a:latin typeface="Arial" panose="020B0604020202020204" pitchFamily="34" charset="0"/>
            </a:endParaRPr>
          </a:p>
        </p:txBody>
      </p:sp>
      <p:sp>
        <p:nvSpPr>
          <p:cNvPr id="52228" name="Slide Number Placeholder 3"/>
          <p:cNvSpPr>
            <a:spLocks noGrp="1"/>
          </p:cNvSpPr>
          <p:nvPr>
            <p:ph type="sldNum" sz="quarter" idx="5"/>
          </p:nvPr>
        </p:nvSpPr>
        <p:spPr>
          <a:noFill/>
        </p:spPr>
        <p:txBody>
          <a:bodyPr/>
          <a:lstStyle>
            <a:lvl1pPr defTabSz="926921">
              <a:defRPr sz="2400">
                <a:solidFill>
                  <a:schemeClr val="tx1"/>
                </a:solidFill>
                <a:latin typeface="Arial" panose="020B0604020202020204" pitchFamily="34" charset="0"/>
                <a:ea typeface="MS PGothic" panose="020B0600070205080204" pitchFamily="34" charset="-128"/>
              </a:defRPr>
            </a:lvl1pPr>
            <a:lvl2pPr marL="757066" indent="-291179" defTabSz="926921">
              <a:defRPr sz="2400">
                <a:solidFill>
                  <a:schemeClr val="tx1"/>
                </a:solidFill>
                <a:latin typeface="Arial" panose="020B0604020202020204" pitchFamily="34" charset="0"/>
                <a:ea typeface="MS PGothic" panose="020B0600070205080204" pitchFamily="34" charset="-128"/>
              </a:defRPr>
            </a:lvl2pPr>
            <a:lvl3pPr marL="1164717" indent="-232943" defTabSz="926921">
              <a:defRPr sz="2400">
                <a:solidFill>
                  <a:schemeClr val="tx1"/>
                </a:solidFill>
                <a:latin typeface="Arial" panose="020B0604020202020204" pitchFamily="34" charset="0"/>
                <a:ea typeface="MS PGothic" panose="020B0600070205080204" pitchFamily="34" charset="-128"/>
              </a:defRPr>
            </a:lvl3pPr>
            <a:lvl4pPr marL="1630604" indent="-232943" defTabSz="926921">
              <a:defRPr sz="2400">
                <a:solidFill>
                  <a:schemeClr val="tx1"/>
                </a:solidFill>
                <a:latin typeface="Arial" panose="020B0604020202020204" pitchFamily="34" charset="0"/>
                <a:ea typeface="MS PGothic" panose="020B0600070205080204" pitchFamily="34" charset="-128"/>
              </a:defRPr>
            </a:lvl4pPr>
            <a:lvl5pPr marL="2096491" indent="-232943" defTabSz="926921">
              <a:defRPr sz="2400">
                <a:solidFill>
                  <a:schemeClr val="tx1"/>
                </a:solidFill>
                <a:latin typeface="Arial" panose="020B0604020202020204" pitchFamily="34" charset="0"/>
                <a:ea typeface="MS PGothic" panose="020B0600070205080204" pitchFamily="34" charset="-128"/>
              </a:defRPr>
            </a:lvl5pPr>
            <a:lvl6pPr marL="2562377" indent="-232943" defTabSz="926921"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28264" indent="-232943" defTabSz="926921"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4151" indent="-232943" defTabSz="926921"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0038" indent="-232943" defTabSz="926921"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540CE75-62B7-42C4-BF06-DCE98822A404}" type="slidenum">
              <a:rPr lang="en-US" altLang="en-US" sz="1200"/>
              <a:pPr eaLnBrk="1" hangingPunct="1"/>
              <a:t>34</a:t>
            </a:fld>
            <a:endParaRPr lang="en-US" altLang="en-US" sz="1200"/>
          </a:p>
        </p:txBody>
      </p:sp>
    </p:spTree>
    <p:extLst>
      <p:ext uri="{BB962C8B-B14F-4D97-AF65-F5344CB8AC3E}">
        <p14:creationId xmlns:p14="http://schemas.microsoft.com/office/powerpoint/2010/main" val="894294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6921">
              <a:defRPr sz="2400">
                <a:solidFill>
                  <a:schemeClr val="tx1"/>
                </a:solidFill>
                <a:latin typeface="Arial" charset="0"/>
                <a:ea typeface="ＭＳ Ｐゴシック" pitchFamily="34" charset="-128"/>
              </a:defRPr>
            </a:lvl1pPr>
            <a:lvl2pPr marL="757066" indent="-291179" defTabSz="926921">
              <a:defRPr sz="2400">
                <a:solidFill>
                  <a:schemeClr val="tx1"/>
                </a:solidFill>
                <a:latin typeface="Arial" charset="0"/>
                <a:ea typeface="ＭＳ Ｐゴシック" pitchFamily="34" charset="-128"/>
              </a:defRPr>
            </a:lvl2pPr>
            <a:lvl3pPr marL="1164717" indent="-232943" defTabSz="926921">
              <a:defRPr sz="2400">
                <a:solidFill>
                  <a:schemeClr val="tx1"/>
                </a:solidFill>
                <a:latin typeface="Arial" charset="0"/>
                <a:ea typeface="ＭＳ Ｐゴシック" pitchFamily="34" charset="-128"/>
              </a:defRPr>
            </a:lvl3pPr>
            <a:lvl4pPr marL="1630604" indent="-232943" defTabSz="926921">
              <a:defRPr sz="2400">
                <a:solidFill>
                  <a:schemeClr val="tx1"/>
                </a:solidFill>
                <a:latin typeface="Arial" charset="0"/>
                <a:ea typeface="ＭＳ Ｐゴシック" pitchFamily="34" charset="-128"/>
              </a:defRPr>
            </a:lvl4pPr>
            <a:lvl5pPr marL="2096491" indent="-232943" defTabSz="926921">
              <a:defRPr sz="2400">
                <a:solidFill>
                  <a:schemeClr val="tx1"/>
                </a:solidFill>
                <a:latin typeface="Arial" charset="0"/>
                <a:ea typeface="ＭＳ Ｐゴシック" pitchFamily="34" charset="-128"/>
              </a:defRPr>
            </a:lvl5pPr>
            <a:lvl6pPr marL="2562377" indent="-232943" defTabSz="926921" eaLnBrk="0" fontAlgn="base" hangingPunct="0">
              <a:spcBef>
                <a:spcPct val="0"/>
              </a:spcBef>
              <a:spcAft>
                <a:spcPct val="0"/>
              </a:spcAft>
              <a:defRPr sz="2400">
                <a:solidFill>
                  <a:schemeClr val="tx1"/>
                </a:solidFill>
                <a:latin typeface="Arial" charset="0"/>
                <a:ea typeface="ＭＳ Ｐゴシック" pitchFamily="34" charset="-128"/>
              </a:defRPr>
            </a:lvl6pPr>
            <a:lvl7pPr marL="3028264" indent="-232943" defTabSz="926921" eaLnBrk="0" fontAlgn="base" hangingPunct="0">
              <a:spcBef>
                <a:spcPct val="0"/>
              </a:spcBef>
              <a:spcAft>
                <a:spcPct val="0"/>
              </a:spcAft>
              <a:defRPr sz="2400">
                <a:solidFill>
                  <a:schemeClr val="tx1"/>
                </a:solidFill>
                <a:latin typeface="Arial" charset="0"/>
                <a:ea typeface="ＭＳ Ｐゴシック" pitchFamily="34" charset="-128"/>
              </a:defRPr>
            </a:lvl7pPr>
            <a:lvl8pPr marL="3494151" indent="-232943" defTabSz="926921" eaLnBrk="0" fontAlgn="base" hangingPunct="0">
              <a:spcBef>
                <a:spcPct val="0"/>
              </a:spcBef>
              <a:spcAft>
                <a:spcPct val="0"/>
              </a:spcAft>
              <a:defRPr sz="2400">
                <a:solidFill>
                  <a:schemeClr val="tx1"/>
                </a:solidFill>
                <a:latin typeface="Arial" charset="0"/>
                <a:ea typeface="ＭＳ Ｐゴシック" pitchFamily="34" charset="-128"/>
              </a:defRPr>
            </a:lvl8pPr>
            <a:lvl9pPr marL="3960038" indent="-232943" defTabSz="926921"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B45638E0-137C-4FA8-BB40-A4FDE4A811BB}" type="slidenum">
              <a:rPr lang="en-US" altLang="en-US" sz="1200"/>
              <a:pPr eaLnBrk="1" hangingPunct="1"/>
              <a:t>42</a:t>
            </a:fld>
            <a:endParaRPr lang="en-US" altLang="en-US" sz="1200"/>
          </a:p>
        </p:txBody>
      </p:sp>
      <p:sp>
        <p:nvSpPr>
          <p:cNvPr id="33795" name="Rectangle 7"/>
          <p:cNvSpPr txBox="1">
            <a:spLocks noGrp="1" noChangeArrowheads="1"/>
          </p:cNvSpPr>
          <p:nvPr/>
        </p:nvSpPr>
        <p:spPr bwMode="auto">
          <a:xfrm>
            <a:off x="3940323" y="9590382"/>
            <a:ext cx="3008412" cy="50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78" tIns="45489" rIns="90978" bIns="45489" anchor="b"/>
          <a:lstStyle>
            <a:lvl1pPr defTabSz="892175">
              <a:defRPr sz="2400">
                <a:solidFill>
                  <a:schemeClr val="tx1"/>
                </a:solidFill>
                <a:latin typeface="Arial" charset="0"/>
                <a:ea typeface="ＭＳ Ｐゴシック" pitchFamily="34" charset="-128"/>
              </a:defRPr>
            </a:lvl1pPr>
            <a:lvl2pPr marL="742950" indent="-285750" defTabSz="892175">
              <a:defRPr sz="2400">
                <a:solidFill>
                  <a:schemeClr val="tx1"/>
                </a:solidFill>
                <a:latin typeface="Arial" charset="0"/>
                <a:ea typeface="ＭＳ Ｐゴシック" pitchFamily="34" charset="-128"/>
              </a:defRPr>
            </a:lvl2pPr>
            <a:lvl3pPr marL="1143000" indent="-228600" defTabSz="892175">
              <a:defRPr sz="2400">
                <a:solidFill>
                  <a:schemeClr val="tx1"/>
                </a:solidFill>
                <a:latin typeface="Arial" charset="0"/>
                <a:ea typeface="ＭＳ Ｐゴシック" pitchFamily="34" charset="-128"/>
              </a:defRPr>
            </a:lvl3pPr>
            <a:lvl4pPr marL="1600200" indent="-228600" defTabSz="892175">
              <a:defRPr sz="2400">
                <a:solidFill>
                  <a:schemeClr val="tx1"/>
                </a:solidFill>
                <a:latin typeface="Arial" charset="0"/>
                <a:ea typeface="ＭＳ Ｐゴシック" pitchFamily="34" charset="-128"/>
              </a:defRPr>
            </a:lvl4pPr>
            <a:lvl5pPr marL="2057400" indent="-228600" defTabSz="892175">
              <a:defRPr sz="2400">
                <a:solidFill>
                  <a:schemeClr val="tx1"/>
                </a:solidFill>
                <a:latin typeface="Arial" charset="0"/>
                <a:ea typeface="ＭＳ Ｐゴシック" pitchFamily="34" charset="-128"/>
              </a:defRPr>
            </a:lvl5pPr>
            <a:lvl6pPr marL="25146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097B7487-1865-4306-AB65-2FA50177F601}" type="slidenum">
              <a:rPr lang="en-US" altLang="en-US" sz="1200"/>
              <a:pPr algn="r"/>
              <a:t>42</a:t>
            </a:fld>
            <a:endParaRPr lang="en-US" altLang="en-US" sz="1200"/>
          </a:p>
        </p:txBody>
      </p:sp>
      <p:sp>
        <p:nvSpPr>
          <p:cNvPr id="33796" name="Rectangle 2"/>
          <p:cNvSpPr>
            <a:spLocks noGrp="1" noRot="1" noChangeAspect="1" noChangeArrowheads="1" noTextEdit="1"/>
          </p:cNvSpPr>
          <p:nvPr>
            <p:ph type="sldImg"/>
          </p:nvPr>
        </p:nvSpPr>
        <p:spPr>
          <a:xfrm>
            <a:off x="950913" y="757238"/>
            <a:ext cx="5045075" cy="3783012"/>
          </a:xfrm>
          <a:ln/>
        </p:spPr>
      </p:sp>
      <p:sp>
        <p:nvSpPr>
          <p:cNvPr id="33797" name="Rectangle 3"/>
          <p:cNvSpPr>
            <a:spLocks noGrp="1" noChangeArrowheads="1"/>
          </p:cNvSpPr>
          <p:nvPr>
            <p:ph type="body" idx="1"/>
          </p:nvPr>
        </p:nvSpPr>
        <p:spPr>
          <a:xfrm>
            <a:off x="694874" y="4795999"/>
            <a:ext cx="5560611" cy="4539501"/>
          </a:xfrm>
          <a:noFill/>
        </p:spPr>
        <p:txBody>
          <a:bodyPr lIns="90978" tIns="45489" rIns="90978" bIns="45489"/>
          <a:lstStyle/>
          <a:p>
            <a:pPr eaLnBrk="1" hangingPunct="1"/>
            <a:endParaRPr lang="en-US" altLang="en-US" smtClean="0"/>
          </a:p>
        </p:txBody>
      </p:sp>
    </p:spTree>
    <p:extLst>
      <p:ext uri="{BB962C8B-B14F-4D97-AF65-F5344CB8AC3E}">
        <p14:creationId xmlns:p14="http://schemas.microsoft.com/office/powerpoint/2010/main" val="158118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350311-94A5-489C-A455-376FFF30D333}" type="slidenum">
              <a:rPr lang="en-US">
                <a:solidFill>
                  <a:srgbClr val="000000"/>
                </a:solidFill>
              </a:rPr>
              <a:pPr>
                <a:defRPr/>
              </a:pPr>
              <a:t>‹#›</a:t>
            </a:fld>
            <a:endParaRPr lang="en-US">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l="5510" r="53624"/>
          <a:stretch>
            <a:fillRect/>
          </a:stretch>
        </p:blipFill>
        <p:spPr bwMode="auto">
          <a:xfrm>
            <a:off x="8194217" y="101205"/>
            <a:ext cx="898929" cy="74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4D535F-22FD-49DD-AD54-21DD0E4DA0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0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E59E30-64E7-466F-99C7-5D69610594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4897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350311-94A5-489C-A455-376FFF30D3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6981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C70C49-10A0-418E-8D48-EB84244C12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9421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122AA7-B60D-443E-BE58-07291295DC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6717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CB96E5-B38A-4D87-872B-D215832BA2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2529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D5C590-085D-49E0-95B9-8EC96D5F8A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289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3AEC90F-7A5B-42AE-B229-9ACB4042D5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8651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3F08724-C1A8-4887-964B-376B776DD3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9188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1C4387-25DA-4AFA-AFDE-B045A2EDDF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7358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C70C49-10A0-418E-8D48-EB84244C126F}" type="slidenum">
              <a:rPr lang="en-US">
                <a:solidFill>
                  <a:srgbClr val="000000"/>
                </a:solidFill>
              </a:rPr>
              <a:pPr>
                <a:defRPr/>
              </a:pPr>
              <a:t>‹#›</a:t>
            </a:fld>
            <a:endParaRPr lang="en-US">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l="5510" r="53624"/>
          <a:stretch>
            <a:fillRect/>
          </a:stretch>
        </p:blipFill>
        <p:spPr bwMode="auto">
          <a:xfrm>
            <a:off x="8194217" y="101205"/>
            <a:ext cx="898929" cy="74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556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FFB002-D13F-4F9E-AD02-73C23DF390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869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4D535F-22FD-49DD-AD54-21DD0E4DA0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1743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E59E30-64E7-466F-99C7-5D69610594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6929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b="1"/>
            </a:lvl1pPr>
          </a:lstStyle>
          <a:p>
            <a:r>
              <a:rPr lang="en-US"/>
              <a:t>Click to edit Master title style</a:t>
            </a:r>
          </a:p>
        </p:txBody>
      </p:sp>
      <p:sp>
        <p:nvSpPr>
          <p:cNvPr id="3" name="Subtitle 2"/>
          <p:cNvSpPr>
            <a:spLocks noGrp="1"/>
          </p:cNvSpPr>
          <p:nvPr>
            <p:ph type="subTitle" idx="1"/>
          </p:nvPr>
        </p:nvSpPr>
        <p:spPr>
          <a:xfrm>
            <a:off x="1371600" y="3886200"/>
            <a:ext cx="6400800" cy="9906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053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
            <a:ext cx="7279817" cy="990600"/>
          </a:xfrm>
        </p:spPr>
        <p:txBody>
          <a:bodyPr>
            <a:noAutofit/>
          </a:bodyPr>
          <a:lstStyle>
            <a:lvl1pPr algn="ctr">
              <a:defRPr sz="3200">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219200"/>
            <a:ext cx="8229600" cy="4800601"/>
          </a:xfrm>
        </p:spPr>
        <p:txBody>
          <a:bodyPr>
            <a:normAutofit/>
          </a:bodyPr>
          <a:lstStyle>
            <a:lvl1pPr>
              <a:spcBef>
                <a:spcPts val="600"/>
              </a:spcBef>
              <a:spcAft>
                <a:spcPts val="600"/>
              </a:spcAft>
              <a:defRPr sz="2000"/>
            </a:lvl1pPr>
            <a:lvl2pPr>
              <a:spcBef>
                <a:spcPts val="600"/>
              </a:spcBef>
              <a:spcAft>
                <a:spcPts val="600"/>
              </a:spcAft>
              <a:defRPr sz="2000"/>
            </a:lvl2pPr>
            <a:lvl3pPr>
              <a:spcBef>
                <a:spcPts val="600"/>
              </a:spcBef>
              <a:spcAft>
                <a:spcPts val="600"/>
              </a:spcAft>
              <a:defRPr sz="2000"/>
            </a:lvl3pPr>
            <a:lvl4pPr>
              <a:spcBef>
                <a:spcPts val="600"/>
              </a:spcBef>
              <a:spcAft>
                <a:spcPts val="600"/>
              </a:spcAft>
              <a:defRPr sz="2000"/>
            </a:lvl4pPr>
            <a:lvl5pPr>
              <a:spcBef>
                <a:spcPts val="600"/>
              </a:spcBef>
              <a:spcAft>
                <a:spcPts val="6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l="5510" r="53624"/>
          <a:stretch>
            <a:fillRect/>
          </a:stretch>
        </p:blipFill>
        <p:spPr bwMode="auto">
          <a:xfrm>
            <a:off x="8194217" y="101205"/>
            <a:ext cx="898929" cy="74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731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225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327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287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3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8325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122AA7-B60D-443E-BE58-07291295DC16}" type="slidenum">
              <a:rPr lang="en-US">
                <a:solidFill>
                  <a:srgbClr val="000000"/>
                </a:solidFill>
              </a:rPr>
              <a:pPr>
                <a:defRPr/>
              </a:pPr>
              <a:t>‹#›</a:t>
            </a:fld>
            <a:endParaRPr lang="en-US">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l="5510" r="53624"/>
          <a:stretch>
            <a:fillRect/>
          </a:stretch>
        </p:blipFill>
        <p:spPr bwMode="auto">
          <a:xfrm>
            <a:off x="8194217" y="101205"/>
            <a:ext cx="898929" cy="74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203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850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21157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241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8173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5052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437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457202" y="1600204"/>
            <a:ext cx="404446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2340" y="1600204"/>
            <a:ext cx="404446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endParaRPr lang="en-ZA"/>
          </a:p>
        </p:txBody>
      </p:sp>
      <p:sp>
        <p:nvSpPr>
          <p:cNvPr id="6" name="Rectangle 5"/>
          <p:cNvSpPr>
            <a:spLocks noGrp="1" noChangeArrowheads="1"/>
          </p:cNvSpPr>
          <p:nvPr>
            <p:ph type="ftr" sz="quarter" idx="11"/>
          </p:nvPr>
        </p:nvSpPr>
        <p:spPr>
          <a:ln/>
        </p:spPr>
        <p:txBody>
          <a:bodyPr/>
          <a:lstStyle>
            <a:lvl1pPr>
              <a:defRPr/>
            </a:lvl1pPr>
          </a:lstStyle>
          <a:p>
            <a:endParaRPr lang="en-ZA"/>
          </a:p>
        </p:txBody>
      </p:sp>
      <p:sp>
        <p:nvSpPr>
          <p:cNvPr id="7" name="Rectangle 6"/>
          <p:cNvSpPr>
            <a:spLocks noGrp="1" noChangeArrowheads="1"/>
          </p:cNvSpPr>
          <p:nvPr>
            <p:ph type="sldNum" sz="quarter" idx="12"/>
          </p:nvPr>
        </p:nvSpPr>
        <p:spPr>
          <a:ln/>
        </p:spPr>
        <p:txBody>
          <a:bodyPr/>
          <a:lstStyle>
            <a:lvl1pPr>
              <a:defRPr/>
            </a:lvl1pPr>
          </a:lstStyle>
          <a:p>
            <a:fld id="{FE51F946-02B0-45D7-9C97-608323037B28}" type="slidenum">
              <a:rPr lang="en-ZA" smtClean="0"/>
              <a:t>‹#›</a:t>
            </a:fld>
            <a:endParaRPr lang="en-ZA"/>
          </a:p>
        </p:txBody>
      </p:sp>
    </p:spTree>
    <p:extLst>
      <p:ext uri="{BB962C8B-B14F-4D97-AF65-F5344CB8AC3E}">
        <p14:creationId xmlns:p14="http://schemas.microsoft.com/office/powerpoint/2010/main" val="1538229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CB96E5-B38A-4D87-872B-D215832BA230}" type="slidenum">
              <a:rPr lang="en-US">
                <a:solidFill>
                  <a:srgbClr val="000000"/>
                </a:solidFill>
              </a:rPr>
              <a:pPr>
                <a:defRPr/>
              </a:pPr>
              <a:t>‹#›</a:t>
            </a:fld>
            <a:endParaRPr lang="en-US">
              <a:solidFill>
                <a:srgbClr val="000000"/>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l="5510" r="53624"/>
          <a:stretch>
            <a:fillRect/>
          </a:stretch>
        </p:blipFill>
        <p:spPr bwMode="auto">
          <a:xfrm>
            <a:off x="8194217" y="101205"/>
            <a:ext cx="898929" cy="74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76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D5C590-085D-49E0-95B9-8EC96D5F8A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1431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3AEC90F-7A5B-42AE-B229-9ACB4042D5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1458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lgn="ctr">
              <a:defRPr/>
            </a:lvl1pPr>
          </a:lstStyle>
          <a:p>
            <a:pPr>
              <a:defRPr/>
            </a:pPr>
            <a:fld id="{25EEB38F-EFDF-4CFE-BF9B-45B716C9F756}" type="slidenum">
              <a:rPr lang="en-US" smtClean="0">
                <a:solidFill>
                  <a:srgbClr val="000000"/>
                </a:solidFill>
              </a:rPr>
              <a:pPr>
                <a:defRPr/>
              </a:pPr>
              <a:t>‹#›</a:t>
            </a:fld>
            <a:endParaRPr lang="en-US" dirty="0">
              <a:solidFill>
                <a:srgbClr val="000000"/>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l="5510" r="53624"/>
          <a:stretch>
            <a:fillRect/>
          </a:stretch>
        </p:blipFill>
        <p:spPr bwMode="auto">
          <a:xfrm>
            <a:off x="8194217" y="101205"/>
            <a:ext cx="898929" cy="74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1310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1C4387-25DA-4AFA-AFDE-B045A2EDDF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1510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FFB002-D13F-4F9E-AD02-73C23DF390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3767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1.jp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chemeClr val="tx1"/>
                </a:solidFill>
              </a:defRPr>
            </a:lvl1pPr>
          </a:lstStyle>
          <a:p>
            <a:pPr fontAlgn="base">
              <a:spcBef>
                <a:spcPct val="0"/>
              </a:spcBef>
              <a:spcAft>
                <a:spcPct val="0"/>
              </a:spcAft>
              <a:defRPr/>
            </a:pPr>
            <a:endParaRPr lang="en-US">
              <a:solidFill>
                <a:srgbClr val="000000"/>
              </a:solidFill>
              <a:ea typeface="ＭＳ Ｐゴシック" pitchFamily="48" charset="-128"/>
            </a:endParaRPr>
          </a:p>
        </p:txBody>
      </p:sp>
      <p:sp>
        <p:nvSpPr>
          <p:cNvPr id="34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defRPr>
            </a:lvl1pPr>
          </a:lstStyle>
          <a:p>
            <a:pPr algn="ctr" fontAlgn="base">
              <a:spcBef>
                <a:spcPct val="0"/>
              </a:spcBef>
              <a:spcAft>
                <a:spcPct val="0"/>
              </a:spcAft>
              <a:defRPr/>
            </a:pPr>
            <a:endParaRPr lang="en-US">
              <a:solidFill>
                <a:srgbClr val="000000"/>
              </a:solidFill>
              <a:ea typeface="ＭＳ Ｐゴシック" pitchFamily="48" charset="-128"/>
            </a:endParaRPr>
          </a:p>
        </p:txBody>
      </p:sp>
      <p:sp>
        <p:nvSpPr>
          <p:cNvPr id="34822" name="Rectangle 6"/>
          <p:cNvSpPr>
            <a:spLocks noGrp="1" noChangeArrowheads="1"/>
          </p:cNvSpPr>
          <p:nvPr>
            <p:ph type="sldNum" sz="quarter" idx="4"/>
          </p:nvPr>
        </p:nvSpPr>
        <p:spPr bwMode="auto">
          <a:xfrm>
            <a:off x="6553200" y="6245225"/>
            <a:ext cx="1676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defRPr>
            </a:lvl1pPr>
          </a:lstStyle>
          <a:p>
            <a:pPr fontAlgn="base">
              <a:spcBef>
                <a:spcPct val="0"/>
              </a:spcBef>
              <a:spcAft>
                <a:spcPct val="0"/>
              </a:spcAft>
              <a:defRPr/>
            </a:pPr>
            <a:fld id="{C5CA6200-3675-49F3-A435-E8C1CFFAFC8B}" type="slidenum">
              <a:rPr lang="en-US">
                <a:solidFill>
                  <a:srgbClr val="000000"/>
                </a:solidFill>
                <a:ea typeface="ＭＳ Ｐゴシック" pitchFamily="48" charset="-128"/>
              </a:rPr>
              <a:pPr fontAlgn="base">
                <a:spcBef>
                  <a:spcPct val="0"/>
                </a:spcBef>
                <a:spcAft>
                  <a:spcPct val="0"/>
                </a:spcAft>
                <a:defRPr/>
              </a:pPr>
              <a:t>‹#›</a:t>
            </a:fld>
            <a:endParaRPr lang="en-US">
              <a:solidFill>
                <a:srgbClr val="000000"/>
              </a:solidFill>
              <a:ea typeface="ＭＳ Ｐゴシック" pitchFamily="48" charset="-128"/>
            </a:endParaRPr>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rcRect l="5510" r="53624"/>
          <a:stretch>
            <a:fillRect/>
          </a:stretch>
        </p:blipFill>
        <p:spPr bwMode="auto">
          <a:xfrm>
            <a:off x="8194217" y="101205"/>
            <a:ext cx="898929" cy="74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249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lnSpc>
          <a:spcPct val="100000"/>
        </a:lnSpc>
        <a:spcBef>
          <a:spcPts val="0"/>
        </a:spcBef>
        <a:spcAft>
          <a:spcPct val="0"/>
        </a:spcAft>
        <a:buChar char="•"/>
        <a:defRPr sz="2400">
          <a:solidFill>
            <a:schemeClr val="tx1"/>
          </a:solidFill>
          <a:latin typeface="+mn-lt"/>
          <a:ea typeface="+mn-ea"/>
          <a:cs typeface="+mn-cs"/>
        </a:defRPr>
      </a:lvl1pPr>
      <a:lvl2pPr marL="742950" indent="-285750" algn="l" rtl="0" eaLnBrk="0" fontAlgn="base" hangingPunct="0">
        <a:lnSpc>
          <a:spcPct val="100000"/>
        </a:lnSpc>
        <a:spcBef>
          <a:spcPts val="0"/>
        </a:spcBef>
        <a:spcAft>
          <a:spcPct val="0"/>
        </a:spcAft>
        <a:buChar char="–"/>
        <a:defRPr sz="2400">
          <a:solidFill>
            <a:schemeClr val="tx1"/>
          </a:solidFill>
          <a:latin typeface="+mn-lt"/>
        </a:defRPr>
      </a:lvl2pPr>
      <a:lvl3pPr marL="1143000" indent="-228600" algn="l" rtl="0" eaLnBrk="0" fontAlgn="base" hangingPunct="0">
        <a:lnSpc>
          <a:spcPct val="100000"/>
        </a:lnSpc>
        <a:spcBef>
          <a:spcPts val="0"/>
        </a:spcBef>
        <a:spcAft>
          <a:spcPct val="0"/>
        </a:spcAft>
        <a:buChar char="•"/>
        <a:defRPr sz="2400">
          <a:solidFill>
            <a:schemeClr val="tx1"/>
          </a:solidFill>
          <a:latin typeface="+mn-lt"/>
        </a:defRPr>
      </a:lvl3pPr>
      <a:lvl4pPr marL="1600200" indent="-228600" algn="l" rtl="0" eaLnBrk="0" fontAlgn="base" hangingPunct="0">
        <a:lnSpc>
          <a:spcPct val="100000"/>
        </a:lnSpc>
        <a:spcBef>
          <a:spcPts val="0"/>
        </a:spcBef>
        <a:spcAft>
          <a:spcPct val="0"/>
        </a:spcAft>
        <a:buChar char="–"/>
        <a:defRPr sz="2400">
          <a:solidFill>
            <a:schemeClr val="tx1"/>
          </a:solidFill>
          <a:latin typeface="+mn-lt"/>
        </a:defRPr>
      </a:lvl4pPr>
      <a:lvl5pPr marL="2057400" indent="-228600" algn="l" rtl="0" eaLnBrk="0" fontAlgn="base" hangingPunct="0">
        <a:lnSpc>
          <a:spcPct val="100000"/>
        </a:lnSpc>
        <a:spcBef>
          <a:spcPts val="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chemeClr val="tx1"/>
                </a:solidFill>
              </a:defRPr>
            </a:lvl1pPr>
          </a:lstStyle>
          <a:p>
            <a:pPr fontAlgn="base">
              <a:spcBef>
                <a:spcPct val="0"/>
              </a:spcBef>
              <a:spcAft>
                <a:spcPct val="0"/>
              </a:spcAft>
              <a:defRPr/>
            </a:pPr>
            <a:endParaRPr lang="en-US">
              <a:solidFill>
                <a:srgbClr val="000000"/>
              </a:solidFill>
              <a:ea typeface="ＭＳ Ｐゴシック" pitchFamily="48" charset="-128"/>
            </a:endParaRPr>
          </a:p>
        </p:txBody>
      </p:sp>
      <p:sp>
        <p:nvSpPr>
          <p:cNvPr id="34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defRPr>
            </a:lvl1pPr>
          </a:lstStyle>
          <a:p>
            <a:pPr algn="ctr" fontAlgn="base">
              <a:spcBef>
                <a:spcPct val="0"/>
              </a:spcBef>
              <a:spcAft>
                <a:spcPct val="0"/>
              </a:spcAft>
              <a:defRPr/>
            </a:pPr>
            <a:endParaRPr lang="en-US">
              <a:solidFill>
                <a:srgbClr val="000000"/>
              </a:solidFill>
              <a:ea typeface="ＭＳ Ｐゴシック" pitchFamily="48" charset="-128"/>
            </a:endParaRPr>
          </a:p>
        </p:txBody>
      </p:sp>
      <p:sp>
        <p:nvSpPr>
          <p:cNvPr id="34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defRPr>
            </a:lvl1pPr>
          </a:lstStyle>
          <a:p>
            <a:pPr fontAlgn="base">
              <a:spcBef>
                <a:spcPct val="0"/>
              </a:spcBef>
              <a:spcAft>
                <a:spcPct val="0"/>
              </a:spcAft>
              <a:defRPr/>
            </a:pPr>
            <a:fld id="{C5CA6200-3675-49F3-A435-E8C1CFFAFC8B}" type="slidenum">
              <a:rPr lang="en-US">
                <a:solidFill>
                  <a:srgbClr val="000000"/>
                </a:solidFill>
                <a:ea typeface="ＭＳ Ｐゴシック" pitchFamily="48" charset="-128"/>
              </a:rPr>
              <a:pPr fontAlgn="base">
                <a:spcBef>
                  <a:spcPct val="0"/>
                </a:spcBef>
                <a:spcAft>
                  <a:spcPct val="0"/>
                </a:spcAft>
                <a:defRPr/>
              </a:pPr>
              <a:t>‹#›</a:t>
            </a:fld>
            <a:endParaRPr lang="en-US">
              <a:solidFill>
                <a:srgbClr val="000000"/>
              </a:solidFill>
              <a:ea typeface="ＭＳ Ｐゴシック" pitchFamily="48" charset="-128"/>
            </a:endParaRPr>
          </a:p>
        </p:txBody>
      </p:sp>
      <p:pic>
        <p:nvPicPr>
          <p:cNvPr id="1031" name="Picture 7" descr="presentation top"/>
          <p:cNvPicPr>
            <a:picLocks noChangeAspect="1" noChangeArrowheads="1"/>
          </p:cNvPicPr>
          <p:nvPr userDrawn="1"/>
        </p:nvPicPr>
        <p:blipFill>
          <a:blip r:embed="rId14"/>
          <a:srcRect/>
          <a:stretch>
            <a:fillRect/>
          </a:stretch>
        </p:blipFill>
        <p:spPr bwMode="auto">
          <a:xfrm>
            <a:off x="0" y="-26988"/>
            <a:ext cx="9144000" cy="2073276"/>
          </a:xfrm>
          <a:prstGeom prst="rect">
            <a:avLst/>
          </a:prstGeom>
          <a:noFill/>
          <a:ln w="9525">
            <a:noFill/>
            <a:miter lim="800000"/>
            <a:headEnd/>
            <a:tailEnd/>
          </a:ln>
        </p:spPr>
      </p:pic>
    </p:spTree>
    <p:extLst>
      <p:ext uri="{BB962C8B-B14F-4D97-AF65-F5344CB8AC3E}">
        <p14:creationId xmlns:p14="http://schemas.microsoft.com/office/powerpoint/2010/main" val="112905291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53450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9" r:id="rId8"/>
    <p:sldLayoutId id="2147483710" r:id="rId9"/>
    <p:sldLayoutId id="2147483705" r:id="rId10"/>
    <p:sldLayoutId id="2147483706" r:id="rId11"/>
    <p:sldLayoutId id="2147483707" r:id="rId12"/>
    <p:sldLayoutId id="2147483708" r:id="rId13"/>
    <p:sldLayoutId id="2147483711" r:id="rId14"/>
  </p:sldLayoutIdLst>
  <p:hf hd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chart" Target="../charts/chart1.xml"/><Relationship Id="rId4" Type="http://schemas.openxmlformats.org/officeDocument/2006/relationships/image" Target="../media/image7.emf"/></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4.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package" Target="../embeddings/Microsoft_Excel_Worksheet3.xlsx"/><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228600" y="2057400"/>
            <a:ext cx="8610600" cy="1981199"/>
          </a:xfrm>
        </p:spPr>
        <p:txBody>
          <a:bodyPr>
            <a:noAutofit/>
          </a:bodyPr>
          <a:lstStyle/>
          <a:p>
            <a:r>
              <a:rPr lang="en-US" sz="3200" dirty="0">
                <a:latin typeface="Arial Black" panose="020B0A04020102020204" pitchFamily="34" charset="0"/>
                <a:ea typeface="ヒラギノ角ゴ Pro W3" pitchFamily="1" charset="-128"/>
                <a:cs typeface="Arial" panose="020B0604020202020204" pitchFamily="34" charset="0"/>
              </a:rPr>
              <a:t>SASSA </a:t>
            </a:r>
            <a:r>
              <a:rPr lang="en-US" sz="3200" dirty="0" smtClean="0">
                <a:latin typeface="Arial Black" panose="020B0A04020102020204" pitchFamily="34" charset="0"/>
                <a:ea typeface="ヒラギノ角ゴ Pro W3" pitchFamily="1" charset="-128"/>
                <a:cs typeface="Arial" panose="020B0604020202020204" pitchFamily="34" charset="0"/>
              </a:rPr>
              <a:t>ANNUAL </a:t>
            </a:r>
            <a:r>
              <a:rPr lang="en-US" sz="3200" dirty="0">
                <a:latin typeface="Arial Black" panose="020B0A04020102020204" pitchFamily="34" charset="0"/>
                <a:ea typeface="ヒラギノ角ゴ Pro W3" pitchFamily="1" charset="-128"/>
                <a:cs typeface="Arial" panose="020B0604020202020204" pitchFamily="34" charset="0"/>
              </a:rPr>
              <a:t>REPORT </a:t>
            </a:r>
            <a:r>
              <a:rPr lang="en-US" sz="3200" dirty="0" smtClean="0"/>
              <a:t/>
            </a:r>
            <a:br>
              <a:rPr lang="en-US" sz="3200" dirty="0" smtClean="0"/>
            </a:br>
            <a:r>
              <a:rPr lang="en-GB" altLang="en-US" sz="3200" dirty="0" smtClean="0">
                <a:latin typeface="Arial Black" panose="020B0A04020102020204" pitchFamily="34" charset="0"/>
                <a:ea typeface="ヒラギノ角ゴ Pro W3" pitchFamily="1" charset="-128"/>
                <a:cs typeface="Arial" panose="020B0604020202020204" pitchFamily="34" charset="0"/>
              </a:rPr>
              <a:t>  (01  APRIL 2019 – 31 MARCH 2020)</a:t>
            </a:r>
            <a:endParaRPr lang="en-ZA" sz="3200" dirty="0"/>
          </a:p>
        </p:txBody>
      </p:sp>
      <p:sp>
        <p:nvSpPr>
          <p:cNvPr id="6" name="Text Box 5"/>
          <p:cNvSpPr txBox="1">
            <a:spLocks noChangeArrowheads="1"/>
          </p:cNvSpPr>
          <p:nvPr/>
        </p:nvSpPr>
        <p:spPr bwMode="auto">
          <a:xfrm>
            <a:off x="1143000" y="3922693"/>
            <a:ext cx="7010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latin typeface="Arial" panose="020B0604020202020204" pitchFamily="34" charset="0"/>
                <a:cs typeface="Arial" panose="020B0604020202020204" pitchFamily="34" charset="0"/>
              </a:rPr>
              <a:t>Presentation to the Portfolio </a:t>
            </a:r>
            <a:r>
              <a:rPr lang="en-US" altLang="en-US" sz="2800" b="1" dirty="0" smtClean="0">
                <a:latin typeface="Arial" panose="020B0604020202020204" pitchFamily="34" charset="0"/>
                <a:cs typeface="Arial" panose="020B0604020202020204" pitchFamily="34" charset="0"/>
              </a:rPr>
              <a:t>Committee </a:t>
            </a:r>
            <a:r>
              <a:rPr lang="en-ZA" sz="2800" b="1" dirty="0">
                <a:latin typeface="Arial" panose="020B0604020202020204" pitchFamily="34" charset="0"/>
                <a:cs typeface="Arial" panose="020B0604020202020204" pitchFamily="34" charset="0"/>
              </a:rPr>
              <a:t>on Social </a:t>
            </a:r>
            <a:r>
              <a:rPr lang="en-ZA" sz="2800" b="1" dirty="0" smtClean="0">
                <a:latin typeface="Arial" panose="020B0604020202020204" pitchFamily="34" charset="0"/>
                <a:cs typeface="Arial" panose="020B0604020202020204" pitchFamily="34" charset="0"/>
              </a:rPr>
              <a:t>Development</a:t>
            </a:r>
          </a:p>
        </p:txBody>
      </p:sp>
    </p:spTree>
    <p:extLst>
      <p:ext uri="{BB962C8B-B14F-4D97-AF65-F5344CB8AC3E}">
        <p14:creationId xmlns:p14="http://schemas.microsoft.com/office/powerpoint/2010/main" val="255276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934200" cy="990600"/>
          </a:xfrm>
        </p:spPr>
        <p:txBody>
          <a:bodyPr>
            <a:normAutofit fontScale="90000"/>
          </a:bodyPr>
          <a:lstStyle/>
          <a:p>
            <a:pPr algn="ctr"/>
            <a:r>
              <a:rPr lang="en-US" dirty="0"/>
              <a:t>Implementation of the Social Assistance Programme</a:t>
            </a:r>
            <a:endParaRPr lang="en-GB" dirty="0"/>
          </a:p>
        </p:txBody>
      </p:sp>
      <p:sp>
        <p:nvSpPr>
          <p:cNvPr id="4" name="Slide Number Placeholder 3"/>
          <p:cNvSpPr>
            <a:spLocks noGrp="1"/>
          </p:cNvSpPr>
          <p:nvPr>
            <p:ph type="sldNum" sz="quarter" idx="4294967295"/>
          </p:nvPr>
        </p:nvSpPr>
        <p:spPr>
          <a:xfrm>
            <a:off x="5943600" y="6400800"/>
            <a:ext cx="2133600" cy="365125"/>
          </a:xfrm>
          <a:prstGeom prst="rect">
            <a:avLst/>
          </a:prstGeom>
        </p:spPr>
        <p:txBody>
          <a:bodyPr/>
          <a:lstStyle/>
          <a:p>
            <a:pPr algn="ctr"/>
            <a:fld id="{14DD5B9B-BD38-45E9-8FFA-D5BF89BBF026}" type="slidenum">
              <a:rPr lang="en-US" sz="1600" smtClean="0">
                <a:solidFill>
                  <a:schemeClr val="tx1"/>
                </a:solidFill>
              </a:rPr>
              <a:pPr algn="ctr"/>
              <a:t>10</a:t>
            </a:fld>
            <a:endParaRPr lang="en-US" sz="1600"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96700395"/>
              </p:ext>
            </p:extLst>
          </p:nvPr>
        </p:nvGraphicFramePr>
        <p:xfrm>
          <a:off x="76200" y="1255566"/>
          <a:ext cx="9144000" cy="5145234"/>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622288">
                <a:tc gridSpan="2">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1800" b="1" dirty="0" smtClean="0">
                          <a:solidFill>
                            <a:schemeClr val="tx1"/>
                          </a:solidFill>
                          <a:latin typeface="Arial" panose="020B0604020202020204" pitchFamily="34" charset="0"/>
                          <a:cs typeface="Arial" panose="020B0604020202020204" pitchFamily="34" charset="0"/>
                        </a:rPr>
                        <a:t>Objectives: </a:t>
                      </a:r>
                      <a:r>
                        <a:rPr lang="en-US" sz="1800" dirty="0" smtClean="0">
                          <a:solidFill>
                            <a:schemeClr val="tx1"/>
                          </a:solidFill>
                          <a:effectLst/>
                          <a:latin typeface="Arial" panose="020B0604020202020204" pitchFamily="34" charset="0"/>
                          <a:cs typeface="Arial" panose="020B0604020202020204" pitchFamily="34" charset="0"/>
                        </a:rPr>
                        <a:t>Provide social grants to eligible</a:t>
                      </a:r>
                      <a:r>
                        <a:rPr lang="en-US" sz="1800" baseline="0" dirty="0" smtClean="0">
                          <a:solidFill>
                            <a:schemeClr val="tx1"/>
                          </a:solidFill>
                          <a:effectLst/>
                          <a:latin typeface="Arial" panose="020B0604020202020204" pitchFamily="34" charset="0"/>
                          <a:cs typeface="Arial" panose="020B0604020202020204" pitchFamily="34" charset="0"/>
                        </a:rPr>
                        <a:t> </a:t>
                      </a:r>
                      <a:r>
                        <a:rPr lang="en-US" sz="1800" dirty="0" smtClean="0">
                          <a:solidFill>
                            <a:schemeClr val="tx1"/>
                          </a:solidFill>
                          <a:effectLst/>
                          <a:latin typeface="Arial" panose="020B0604020202020204" pitchFamily="34" charset="0"/>
                          <a:cs typeface="Arial" panose="020B0604020202020204" pitchFamily="34" charset="0"/>
                        </a:rPr>
                        <a:t>S. Africans who are unable to support themselves and their dependents –</a:t>
                      </a:r>
                      <a:r>
                        <a:rPr lang="en-US" sz="1800" baseline="0" dirty="0" smtClean="0">
                          <a:solidFill>
                            <a:schemeClr val="tx1"/>
                          </a:solidFill>
                          <a:effectLst/>
                          <a:latin typeface="Arial" panose="020B0604020202020204" pitchFamily="34" charset="0"/>
                          <a:cs typeface="Arial" panose="020B0604020202020204" pitchFamily="34" charset="0"/>
                        </a:rPr>
                        <a:t> aimed to reduce poverty</a:t>
                      </a:r>
                      <a:endParaRPr lang="en-US" sz="1800" dirty="0" smtClean="0">
                        <a:solidFill>
                          <a:schemeClr val="tx1"/>
                        </a:solidFill>
                        <a:effectLst/>
                        <a:latin typeface="Arial" panose="020B0604020202020204" pitchFamily="34" charset="0"/>
                        <a:cs typeface="Arial" panose="020B0604020202020204" pitchFamily="34" charset="0"/>
                      </a:endParaRPr>
                    </a:p>
                  </a:txBody>
                  <a:tcPr marL="85874" marR="85874">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US" sz="1800" dirty="0" smtClean="0">
                        <a:solidFill>
                          <a:schemeClr val="tx1"/>
                        </a:solidFill>
                        <a:effectLst/>
                        <a:latin typeface="+mn-lt"/>
                        <a:cs typeface="Arial" panose="020B0604020202020204" pitchFamily="34" charset="0"/>
                      </a:endParaRPr>
                    </a:p>
                  </a:txBody>
                  <a:tcPr marL="85874" marR="85874">
                    <a:solidFill>
                      <a:srgbClr val="FFCC66"/>
                    </a:solidFill>
                  </a:tcPr>
                </a:tc>
                <a:extLst>
                  <a:ext uri="{0D108BD9-81ED-4DB2-BD59-A6C34878D82A}">
                    <a16:rowId xmlns:a16="http://schemas.microsoft.com/office/drawing/2014/main" val="10000"/>
                  </a:ext>
                </a:extLst>
              </a:tr>
              <a:tr h="367476">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US" sz="1800" b="1" dirty="0" smtClean="0">
                          <a:solidFill>
                            <a:schemeClr val="tx1"/>
                          </a:solidFill>
                          <a:latin typeface="Arial" panose="020B0604020202020204" pitchFamily="34" charset="0"/>
                          <a:cs typeface="Arial" panose="020B0604020202020204" pitchFamily="34" charset="0"/>
                        </a:rPr>
                        <a:t>Planned 2019/20 Targets</a:t>
                      </a:r>
                      <a:r>
                        <a:rPr lang="en-US" sz="1800" b="1" baseline="0" dirty="0" smtClean="0">
                          <a:solidFill>
                            <a:schemeClr val="tx1"/>
                          </a:solidFill>
                          <a:latin typeface="Arial" panose="020B0604020202020204" pitchFamily="34" charset="0"/>
                          <a:cs typeface="Arial" panose="020B0604020202020204" pitchFamily="34" charset="0"/>
                        </a:rPr>
                        <a:t> </a:t>
                      </a:r>
                      <a:endParaRPr lang="en-GB" sz="1800" b="1" dirty="0" smtClean="0">
                        <a:solidFill>
                          <a:schemeClr val="tx1"/>
                        </a:solidFill>
                        <a:latin typeface="Arial" panose="020B0604020202020204" pitchFamily="34" charset="0"/>
                        <a:cs typeface="Arial" panose="020B0604020202020204" pitchFamily="34" charset="0"/>
                      </a:endParaRPr>
                    </a:p>
                  </a:txBody>
                  <a:tcPr marL="85874" marR="85874">
                    <a:solidFill>
                      <a:srgbClr val="FFCC66"/>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US" sz="1800" b="1" dirty="0" smtClean="0">
                          <a:solidFill>
                            <a:schemeClr val="tx1"/>
                          </a:solidFill>
                          <a:latin typeface="Arial" panose="020B0604020202020204" pitchFamily="34" charset="0"/>
                          <a:cs typeface="Arial" panose="020B0604020202020204" pitchFamily="34" charset="0"/>
                        </a:rPr>
                        <a:t>Status as at 31 March 2020</a:t>
                      </a:r>
                      <a:endParaRPr lang="en-GB" sz="1800" b="1" dirty="0" smtClean="0">
                        <a:solidFill>
                          <a:schemeClr val="tx1"/>
                        </a:solidFill>
                        <a:latin typeface="Arial" panose="020B0604020202020204" pitchFamily="34" charset="0"/>
                        <a:cs typeface="Arial" panose="020B0604020202020204" pitchFamily="34" charset="0"/>
                      </a:endParaRPr>
                    </a:p>
                  </a:txBody>
                  <a:tcPr>
                    <a:lnB w="19050" cap="flat" cmpd="sng" algn="ctr">
                      <a:solidFill>
                        <a:schemeClr val="tx1"/>
                      </a:solidFill>
                      <a:prstDash val="solid"/>
                      <a:round/>
                      <a:headEnd type="none" w="med" len="med"/>
                      <a:tailEnd type="none" w="med" len="med"/>
                    </a:lnB>
                    <a:solidFill>
                      <a:srgbClr val="FFCC66"/>
                    </a:solidFill>
                  </a:tcPr>
                </a:tc>
                <a:extLst>
                  <a:ext uri="{0D108BD9-81ED-4DB2-BD59-A6C34878D82A}">
                    <a16:rowId xmlns:a16="http://schemas.microsoft.com/office/drawing/2014/main" val="10001"/>
                  </a:ext>
                </a:extLst>
              </a:tr>
              <a:tr h="2615110">
                <a:tc>
                  <a:txBody>
                    <a:bodyPr/>
                    <a:lstStyle/>
                    <a:p>
                      <a:pPr marL="174625" marR="0" lvl="1" indent="-174625"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800" b="0" i="0" kern="1200" dirty="0" smtClean="0">
                          <a:solidFill>
                            <a:schemeClr val="tx1"/>
                          </a:solidFill>
                          <a:latin typeface="Arial" panose="020B0604020202020204" pitchFamily="34" charset="0"/>
                          <a:ea typeface="+mn-ea"/>
                          <a:cs typeface="Arial" panose="020B0604020202020204" pitchFamily="34" charset="0"/>
                        </a:rPr>
                        <a:t>Increase the number of grants in payment from</a:t>
                      </a:r>
                      <a:r>
                        <a:rPr lang="en-US" sz="1800" b="0" i="0" kern="1200" baseline="0" dirty="0" smtClean="0">
                          <a:solidFill>
                            <a:schemeClr val="tx1"/>
                          </a:solidFill>
                          <a:latin typeface="Arial" panose="020B0604020202020204" pitchFamily="34" charset="0"/>
                          <a:ea typeface="+mn-ea"/>
                          <a:cs typeface="Arial" panose="020B0604020202020204" pitchFamily="34" charset="0"/>
                        </a:rPr>
                        <a:t> </a:t>
                      </a:r>
                      <a:r>
                        <a:rPr lang="en-ZA" sz="1800" b="1" i="1" kern="1200" dirty="0" smtClean="0">
                          <a:solidFill>
                            <a:schemeClr val="tx1"/>
                          </a:solidFill>
                          <a:effectLst/>
                          <a:latin typeface="Arial" panose="020B0604020202020204" pitchFamily="34" charset="0"/>
                          <a:ea typeface="+mn-ea"/>
                          <a:cs typeface="Arial" panose="020B0604020202020204" pitchFamily="34" charset="0"/>
                        </a:rPr>
                        <a:t>17 811 745 </a:t>
                      </a:r>
                      <a:r>
                        <a:rPr lang="en-US" sz="1800" b="0" i="0" kern="1200" baseline="0" dirty="0" smtClean="0">
                          <a:solidFill>
                            <a:schemeClr val="tx1"/>
                          </a:solidFill>
                          <a:latin typeface="Arial" panose="020B0604020202020204" pitchFamily="34" charset="0"/>
                          <a:ea typeface="+mn-ea"/>
                          <a:cs typeface="Arial" panose="020B0604020202020204" pitchFamily="34" charset="0"/>
                        </a:rPr>
                        <a:t>to an estimated</a:t>
                      </a:r>
                      <a:r>
                        <a:rPr lang="en-US" sz="1800" b="1" i="1" kern="1200" baseline="0" dirty="0" smtClean="0">
                          <a:solidFill>
                            <a:schemeClr val="tx1"/>
                          </a:solidFill>
                          <a:latin typeface="Arial" panose="020B0604020202020204" pitchFamily="34" charset="0"/>
                          <a:ea typeface="+mn-ea"/>
                          <a:cs typeface="Arial" panose="020B0604020202020204" pitchFamily="34" charset="0"/>
                        </a:rPr>
                        <a:t> </a:t>
                      </a:r>
                      <a:r>
                        <a:rPr lang="en-ZA" sz="1800" b="1" i="1" kern="1200" baseline="0" dirty="0" smtClean="0">
                          <a:solidFill>
                            <a:schemeClr val="tx1"/>
                          </a:solidFill>
                          <a:latin typeface="Arial" panose="020B0604020202020204" pitchFamily="34" charset="0"/>
                          <a:ea typeface="+mn-ea"/>
                          <a:cs typeface="Arial" panose="020B0604020202020204" pitchFamily="34" charset="0"/>
                        </a:rPr>
                        <a:t>18 166 860</a:t>
                      </a:r>
                      <a:r>
                        <a:rPr lang="en-US" sz="1800" b="1" i="0" kern="1200" baseline="0" dirty="0" smtClean="0">
                          <a:solidFill>
                            <a:schemeClr val="tx1"/>
                          </a:solidFill>
                          <a:latin typeface="Arial" panose="020B0604020202020204" pitchFamily="34" charset="0"/>
                          <a:ea typeface="+mn-ea"/>
                          <a:cs typeface="Arial" panose="020B0604020202020204" pitchFamily="34" charset="0"/>
                        </a:rPr>
                        <a:t> </a:t>
                      </a:r>
                      <a:r>
                        <a:rPr lang="en-US" sz="1800" b="0" i="0" kern="1200" baseline="0" dirty="0" smtClean="0">
                          <a:solidFill>
                            <a:schemeClr val="tx1"/>
                          </a:solidFill>
                          <a:latin typeface="Arial" panose="020B0604020202020204" pitchFamily="34" charset="0"/>
                          <a:ea typeface="+mn-ea"/>
                          <a:cs typeface="Arial" panose="020B0604020202020204" pitchFamily="34" charset="0"/>
                        </a:rPr>
                        <a:t>by end of March 2020 at an estimated cost of </a:t>
                      </a:r>
                      <a:r>
                        <a:rPr lang="en-US" sz="1800" b="1" i="0" kern="1200" baseline="0" dirty="0" smtClean="0">
                          <a:solidFill>
                            <a:schemeClr val="tx1"/>
                          </a:solidFill>
                          <a:latin typeface="Arial" panose="020B0604020202020204" pitchFamily="34" charset="0"/>
                          <a:ea typeface="+mn-ea"/>
                          <a:cs typeface="Arial" panose="020B0604020202020204" pitchFamily="34" charset="0"/>
                        </a:rPr>
                        <a:t>R175 billion</a:t>
                      </a:r>
                      <a:r>
                        <a:rPr lang="en-US" sz="1800" b="0" i="0" kern="1200" baseline="0" dirty="0" smtClean="0">
                          <a:solidFill>
                            <a:schemeClr val="tx1"/>
                          </a:solidFill>
                          <a:latin typeface="Arial" panose="020B0604020202020204" pitchFamily="34" charset="0"/>
                          <a:ea typeface="+mn-ea"/>
                          <a:cs typeface="Arial" panose="020B0604020202020204" pitchFamily="34" charset="0"/>
                        </a:rPr>
                        <a:t>.</a:t>
                      </a:r>
                    </a:p>
                    <a:p>
                      <a:pPr marL="174625" marR="0" lvl="1" indent="-174625"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800" b="1" i="0" u="sng" kern="1200" baseline="0" dirty="0" smtClean="0">
                          <a:solidFill>
                            <a:schemeClr val="tx1"/>
                          </a:solidFill>
                          <a:latin typeface="Arial" panose="020B0604020202020204" pitchFamily="34" charset="0"/>
                          <a:ea typeface="+mn-ea"/>
                          <a:cs typeface="Arial" panose="020B0604020202020204" pitchFamily="34" charset="0"/>
                        </a:rPr>
                        <a:t>Beneficiaries: </a:t>
                      </a:r>
                    </a:p>
                    <a:p>
                      <a:pPr marL="8001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0" i="1" kern="1200" baseline="0" dirty="0" smtClean="0">
                          <a:solidFill>
                            <a:schemeClr val="tx1"/>
                          </a:solidFill>
                          <a:latin typeface="Arial" panose="020B0604020202020204" pitchFamily="34" charset="0"/>
                          <a:ea typeface="+mn-ea"/>
                          <a:cs typeface="Arial" panose="020B0604020202020204" pitchFamily="34" charset="0"/>
                        </a:rPr>
                        <a:t>Older persons;</a:t>
                      </a:r>
                    </a:p>
                    <a:p>
                      <a:pPr marL="8001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0" i="1" kern="1200" baseline="0" dirty="0" smtClean="0">
                          <a:solidFill>
                            <a:schemeClr val="tx1"/>
                          </a:solidFill>
                          <a:latin typeface="Arial" panose="020B0604020202020204" pitchFamily="34" charset="0"/>
                          <a:ea typeface="+mn-ea"/>
                          <a:cs typeface="Arial" panose="020B0604020202020204" pitchFamily="34" charset="0"/>
                        </a:rPr>
                        <a:t>Children; and </a:t>
                      </a:r>
                    </a:p>
                    <a:p>
                      <a:pPr marL="8001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0" i="1" kern="1200" baseline="0" dirty="0" smtClean="0">
                          <a:solidFill>
                            <a:schemeClr val="tx1"/>
                          </a:solidFill>
                          <a:latin typeface="Arial" panose="020B0604020202020204" pitchFamily="34" charset="0"/>
                          <a:ea typeface="+mn-ea"/>
                          <a:cs typeface="Arial" panose="020B0604020202020204" pitchFamily="34" charset="0"/>
                        </a:rPr>
                        <a:t>Persons with disabilities. </a:t>
                      </a:r>
                    </a:p>
                  </a:txBody>
                  <a:tcPr marL="44032" marR="44032" marT="0" marB="0"/>
                </a:tc>
                <a:tc>
                  <a:txBody>
                    <a:bodyPr/>
                    <a:lstStyle/>
                    <a:p>
                      <a:pPr marL="2857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ZA" sz="1800" b="0" i="0" u="none" strike="noStrike" kern="1200" baseline="0" dirty="0" smtClean="0">
                          <a:solidFill>
                            <a:schemeClr val="tx1"/>
                          </a:solidFill>
                          <a:latin typeface="Arial" panose="020B0604020202020204" pitchFamily="34" charset="0"/>
                          <a:ea typeface="+mn-ea"/>
                          <a:cs typeface="Arial" panose="020B0604020202020204" pitchFamily="34" charset="0"/>
                        </a:rPr>
                        <a:t>The number of social grants in payment increased from </a:t>
                      </a:r>
                      <a:r>
                        <a:rPr lang="en-ZA" sz="1800" b="1" i="1" kern="1200" dirty="0" smtClean="0">
                          <a:solidFill>
                            <a:schemeClr val="tx1"/>
                          </a:solidFill>
                          <a:effectLst/>
                          <a:latin typeface="Arial" panose="020B0604020202020204" pitchFamily="34" charset="0"/>
                          <a:ea typeface="+mn-ea"/>
                          <a:cs typeface="Arial" panose="020B0604020202020204" pitchFamily="34" charset="0"/>
                        </a:rPr>
                        <a:t>17 811 745 </a:t>
                      </a:r>
                      <a:r>
                        <a:rPr lang="en-ZA" sz="1800" b="0" i="0" u="none" strike="noStrike" kern="1200" baseline="0" dirty="0" smtClean="0">
                          <a:solidFill>
                            <a:schemeClr val="tx1"/>
                          </a:solidFill>
                          <a:latin typeface="Arial" panose="020B0604020202020204" pitchFamily="34" charset="0"/>
                          <a:ea typeface="+mn-ea"/>
                          <a:cs typeface="Arial" panose="020B0604020202020204" pitchFamily="34" charset="0"/>
                        </a:rPr>
                        <a:t>at the end of March 2019 to </a:t>
                      </a:r>
                      <a:r>
                        <a:rPr lang="en-ZA" sz="1800" b="1" i="0" u="none" strike="noStrike" kern="1200" baseline="0" dirty="0" smtClean="0">
                          <a:solidFill>
                            <a:schemeClr val="tx1"/>
                          </a:solidFill>
                          <a:latin typeface="Arial" panose="020B0604020202020204" pitchFamily="34" charset="0"/>
                          <a:ea typeface="+mn-ea"/>
                          <a:cs typeface="Arial" panose="020B0604020202020204" pitchFamily="34" charset="0"/>
                        </a:rPr>
                        <a:t>18 290 592</a:t>
                      </a:r>
                      <a:r>
                        <a:rPr lang="en-GB" sz="1800" b="1" i="0" u="none" strike="noStrike" kern="1200" baseline="0" dirty="0" smtClean="0">
                          <a:solidFill>
                            <a:schemeClr val="tx1"/>
                          </a:solidFill>
                          <a:latin typeface="Arial" panose="020B0604020202020204" pitchFamily="34" charset="0"/>
                          <a:ea typeface="+mn-ea"/>
                          <a:cs typeface="Arial" panose="020B0604020202020204" pitchFamily="34" charset="0"/>
                        </a:rPr>
                        <a:t> </a:t>
                      </a:r>
                      <a:r>
                        <a:rPr lang="en-GB" sz="1800" b="0" i="0" u="none" strike="noStrike" kern="1200" baseline="0" dirty="0" smtClean="0">
                          <a:solidFill>
                            <a:schemeClr val="tx1"/>
                          </a:solidFill>
                          <a:latin typeface="Arial" panose="020B0604020202020204" pitchFamily="34" charset="0"/>
                          <a:ea typeface="+mn-ea"/>
                          <a:cs typeface="Arial" panose="020B0604020202020204" pitchFamily="34" charset="0"/>
                        </a:rPr>
                        <a:t>at the end March 2020.</a:t>
                      </a:r>
                    </a:p>
                    <a:p>
                      <a:pPr marL="2857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ZA" sz="1800" b="0" i="0" u="none" strike="noStrike" kern="1200" baseline="0" dirty="0" smtClean="0">
                          <a:solidFill>
                            <a:schemeClr val="tx1"/>
                          </a:solidFill>
                          <a:latin typeface="Arial" panose="020B0604020202020204" pitchFamily="34" charset="0"/>
                          <a:ea typeface="+mn-ea"/>
                          <a:cs typeface="Arial" panose="020B0604020202020204" pitchFamily="34" charset="0"/>
                        </a:rPr>
                        <a:t>This represents a growth of approximately 2.7%.</a:t>
                      </a:r>
                      <a:endParaRPr lang="en-GB" sz="18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2857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800" b="0" i="0" u="none" strike="noStrike" kern="1200" baseline="0" dirty="0" smtClean="0">
                          <a:solidFill>
                            <a:schemeClr val="tx1"/>
                          </a:solidFill>
                          <a:latin typeface="Arial" panose="020B0604020202020204" pitchFamily="34" charset="0"/>
                          <a:ea typeface="+mn-ea"/>
                          <a:cs typeface="Arial" panose="020B0604020202020204" pitchFamily="34" charset="0"/>
                        </a:rPr>
                        <a:t> The total expenditure for social assistance at a cost of </a:t>
                      </a:r>
                      <a:r>
                        <a:rPr lang="en-ZA" sz="1800" dirty="0" smtClean="0">
                          <a:latin typeface="Arial" panose="020B0604020202020204" pitchFamily="34" charset="0"/>
                          <a:ea typeface="Calibri" panose="020F0502020204030204" pitchFamily="34" charset="0"/>
                          <a:cs typeface="Arial" panose="020B0604020202020204" pitchFamily="34" charset="0"/>
                        </a:rPr>
                        <a:t>R190 billion includes the </a:t>
                      </a:r>
                      <a:r>
                        <a:rPr lang="en-ZA" sz="1800" b="0" i="0" u="none" strike="noStrike" dirty="0" smtClean="0">
                          <a:solidFill>
                            <a:srgbClr val="000000"/>
                          </a:solidFill>
                          <a:effectLst/>
                          <a:latin typeface="Arial" panose="020B0604020202020204" pitchFamily="34" charset="0"/>
                          <a:cs typeface="Arial" panose="020B0604020202020204" pitchFamily="34" charset="0"/>
                        </a:rPr>
                        <a:t>(-R15 133 782 which was paid for the April</a:t>
                      </a:r>
                      <a:r>
                        <a:rPr lang="en-ZA" sz="1800" b="0" i="0" u="none" strike="noStrike" baseline="0" dirty="0" smtClean="0">
                          <a:solidFill>
                            <a:srgbClr val="000000"/>
                          </a:solidFill>
                          <a:effectLst/>
                          <a:latin typeface="Arial" panose="020B0604020202020204" pitchFamily="34" charset="0"/>
                          <a:cs typeface="Arial" panose="020B0604020202020204" pitchFamily="34" charset="0"/>
                        </a:rPr>
                        <a:t> 2020 early payments </a:t>
                      </a:r>
                      <a:r>
                        <a:rPr lang="en-ZA" sz="1800" b="0" i="0" u="none" strike="noStrike" dirty="0" smtClean="0">
                          <a:solidFill>
                            <a:srgbClr val="000000"/>
                          </a:solidFill>
                          <a:effectLst/>
                          <a:latin typeface="Arial" panose="020B0604020202020204" pitchFamily="34" charset="0"/>
                          <a:cs typeface="Arial" panose="020B0604020202020204" pitchFamily="34" charset="0"/>
                        </a:rPr>
                        <a:t>)</a:t>
                      </a:r>
                      <a:r>
                        <a:rPr lang="en-GB" sz="1800" b="0" i="0" u="none" strike="noStrike" kern="1200" baseline="0" dirty="0" smtClean="0">
                          <a:solidFill>
                            <a:schemeClr val="tx1"/>
                          </a:solidFill>
                          <a:latin typeface="Arial" panose="020B0604020202020204" pitchFamily="34" charset="0"/>
                          <a:ea typeface="+mn-ea"/>
                          <a:cs typeface="Arial" panose="020B0604020202020204" pitchFamily="34" charset="0"/>
                        </a:rPr>
                        <a:t>. </a:t>
                      </a:r>
                      <a:endParaRPr lang="en-ZA" sz="1800" b="0" i="0" u="none" strike="noStrike" kern="1200" baseline="0" dirty="0" smtClean="0">
                        <a:solidFill>
                          <a:schemeClr val="tx1"/>
                        </a:solidFill>
                        <a:latin typeface="Arial" panose="020B0604020202020204" pitchFamily="34" charset="0"/>
                        <a:ea typeface="+mn-ea"/>
                        <a:cs typeface="Arial" panose="020B0604020202020204" pitchFamily="34" charset="0"/>
                      </a:endParaRPr>
                    </a:p>
                  </a:txBody>
                  <a:tcPr marL="58706" marR="58706" marT="34299" marB="34299">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397345">
                <a:tc gridSpan="2">
                  <a:txBody>
                    <a:bodyPr/>
                    <a:lstStyle/>
                    <a:p>
                      <a:pPr marL="0" marR="0" lvl="0" indent="0" algn="l" defTabSz="742950" rtl="0" eaLnBrk="1" fontAlgn="auto" latinLnBrk="0" hangingPunct="1">
                        <a:lnSpc>
                          <a:spcPct val="100000"/>
                        </a:lnSpc>
                        <a:spcBef>
                          <a:spcPts val="300"/>
                        </a:spcBef>
                        <a:spcAft>
                          <a:spcPts val="300"/>
                        </a:spcAft>
                        <a:buClrTx/>
                        <a:buSzTx/>
                        <a:buFontTx/>
                        <a:buNone/>
                        <a:tabLst/>
                        <a:defRPr/>
                      </a:pPr>
                      <a:r>
                        <a:rPr lang="en-ZA" sz="1800" b="1" u="sng" dirty="0" smtClean="0">
                          <a:latin typeface="Arial" panose="020B0604020202020204" pitchFamily="34" charset="0"/>
                          <a:cs typeface="Arial" panose="020B0604020202020204" pitchFamily="34" charset="0"/>
                        </a:rPr>
                        <a:t>IMPACT</a:t>
                      </a:r>
                      <a:r>
                        <a:rPr lang="en-ZA" sz="1800" b="1" u="sng" baseline="0" dirty="0" smtClean="0">
                          <a:latin typeface="Arial" panose="020B0604020202020204" pitchFamily="34" charset="0"/>
                          <a:cs typeface="Arial" panose="020B0604020202020204" pitchFamily="34" charset="0"/>
                        </a:rPr>
                        <a:t> OF THE INTERVENTION</a:t>
                      </a:r>
                      <a:r>
                        <a:rPr lang="en-ZA" sz="1800" b="1" baseline="0" dirty="0" smtClean="0">
                          <a:latin typeface="Arial" panose="020B0604020202020204" pitchFamily="34" charset="0"/>
                          <a:cs typeface="Arial" panose="020B0604020202020204" pitchFamily="34" charset="0"/>
                        </a:rPr>
                        <a:t>: </a:t>
                      </a:r>
                    </a:p>
                    <a:p>
                      <a:pPr marL="342900" marR="0" lvl="0" indent="-342900" algn="l" defTabSz="74295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ZA" sz="1800" b="0" baseline="0" dirty="0" smtClean="0">
                          <a:latin typeface="Arial" panose="020B0604020202020204" pitchFamily="34" charset="0"/>
                          <a:cs typeface="Arial" panose="020B0604020202020204" pitchFamily="34" charset="0"/>
                        </a:rPr>
                        <a:t>The provision of </a:t>
                      </a:r>
                      <a:r>
                        <a:rPr lang="en-ZA" sz="1800" dirty="0" smtClean="0">
                          <a:latin typeface="Arial" panose="020B0604020202020204" pitchFamily="34" charset="0"/>
                          <a:cs typeface="Arial" panose="020B0604020202020204" pitchFamily="34" charset="0"/>
                        </a:rPr>
                        <a:t>social grants contributed to reduction in </a:t>
                      </a:r>
                      <a:r>
                        <a:rPr lang="en-ZA" sz="1800" baseline="0" dirty="0" smtClean="0">
                          <a:latin typeface="Arial" panose="020B0604020202020204" pitchFamily="34" charset="0"/>
                          <a:cs typeface="Arial" panose="020B0604020202020204" pitchFamily="34" charset="0"/>
                        </a:rPr>
                        <a:t>poverty </a:t>
                      </a:r>
                      <a:r>
                        <a:rPr lang="en-ZA" sz="1800" dirty="0" smtClean="0">
                          <a:latin typeface="Arial" panose="020B0604020202020204" pitchFamily="34" charset="0"/>
                          <a:cs typeface="Arial" panose="020B0604020202020204" pitchFamily="34" charset="0"/>
                        </a:rPr>
                        <a:t>in the country.</a:t>
                      </a:r>
                      <a:r>
                        <a:rPr lang="en-ZA" sz="1800" baseline="0" dirty="0" smtClean="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Social</a:t>
                      </a:r>
                      <a:r>
                        <a:rPr lang="en-ZA" sz="1800" baseline="0" dirty="0" smtClean="0">
                          <a:latin typeface="Arial" panose="020B0604020202020204" pitchFamily="34" charset="0"/>
                          <a:cs typeface="Arial" panose="020B0604020202020204" pitchFamily="34" charset="0"/>
                        </a:rPr>
                        <a:t> grants proved to be the most effective mechanism available to government to cushion millions of the most vulnerable individuals and households from the dire socio-economic impact of COVID-19</a:t>
                      </a:r>
                      <a:endParaRPr lang="en-ZA" sz="1800" b="1" dirty="0" smtClean="0">
                        <a:latin typeface="Arial" panose="020B0604020202020204" pitchFamily="34" charset="0"/>
                        <a:cs typeface="Arial" panose="020B0604020202020204" pitchFamily="34" charset="0"/>
                      </a:endParaRPr>
                    </a:p>
                  </a:txBody>
                  <a:tcPr marL="44032" marR="44032" marT="0" marB="0">
                    <a:lnR w="19050" cap="flat" cmpd="sng" algn="ctr">
                      <a:solidFill>
                        <a:schemeClr val="tx1"/>
                      </a:solidFill>
                      <a:prstDash val="solid"/>
                      <a:round/>
                      <a:headEnd type="none" w="med" len="med"/>
                      <a:tailEnd type="none" w="med" len="med"/>
                    </a:lnR>
                  </a:tcPr>
                </a:tc>
                <a:tc hMerge="1">
                  <a:txBody>
                    <a:bodyPr/>
                    <a:lstStyle/>
                    <a:p>
                      <a:pPr marL="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ZA" sz="1600" b="1" i="0" u="none" strike="noStrike" kern="1200" baseline="0" dirty="0" smtClean="0">
                        <a:solidFill>
                          <a:schemeClr val="tx1"/>
                        </a:solidFill>
                        <a:latin typeface="Arial" panose="020B0604020202020204" pitchFamily="34" charset="0"/>
                        <a:ea typeface="+mn-ea"/>
                        <a:cs typeface="Arial" panose="020B0604020202020204" pitchFamily="34" charset="0"/>
                      </a:endParaRPr>
                    </a:p>
                  </a:txBody>
                  <a:tcPr marL="58706" marR="58706" marT="34299" marB="34299">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96540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928" y="0"/>
            <a:ext cx="7010401" cy="868362"/>
          </a:xfrm>
        </p:spPr>
        <p:txBody>
          <a:bodyPr>
            <a:normAutofit fontScale="90000"/>
          </a:bodyPr>
          <a:lstStyle/>
          <a:p>
            <a:pPr>
              <a:defRPr/>
            </a:pPr>
            <a:r>
              <a:rPr lang="en-US" sz="4000" dirty="0">
                <a:latin typeface="Arial" panose="020B0604020202020204" pitchFamily="34" charset="0"/>
                <a:cs typeface="Arial" panose="020B0604020202020204" pitchFamily="34" charset="0"/>
              </a:rPr>
              <a:t>Total Number of Social </a:t>
            </a:r>
            <a:r>
              <a:rPr lang="en-US" sz="4000" dirty="0" smtClean="0">
                <a:latin typeface="Arial" panose="020B0604020202020204" pitchFamily="34" charset="0"/>
                <a:cs typeface="Arial" panose="020B0604020202020204" pitchFamily="34" charset="0"/>
              </a:rPr>
              <a:t>Grants</a:t>
            </a:r>
            <a:endParaRPr lang="en-ZA" sz="40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1321205"/>
              </p:ext>
            </p:extLst>
          </p:nvPr>
        </p:nvGraphicFramePr>
        <p:xfrm>
          <a:off x="26893" y="1057649"/>
          <a:ext cx="4545106" cy="5077663"/>
        </p:xfrm>
        <a:graphic>
          <a:graphicData uri="http://schemas.openxmlformats.org/drawingml/2006/table">
            <a:tbl>
              <a:tblPr>
                <a:tableStyleId>{5940675A-B579-460E-94D1-54222C63F5DA}</a:tableStyleId>
              </a:tblPr>
              <a:tblGrid>
                <a:gridCol w="604167">
                  <a:extLst>
                    <a:ext uri="{9D8B030D-6E8A-4147-A177-3AD203B41FA5}">
                      <a16:colId xmlns:a16="http://schemas.microsoft.com/office/drawing/2014/main" val="20000"/>
                    </a:ext>
                  </a:extLst>
                </a:gridCol>
                <a:gridCol w="1100248">
                  <a:extLst>
                    <a:ext uri="{9D8B030D-6E8A-4147-A177-3AD203B41FA5}">
                      <a16:colId xmlns:a16="http://schemas.microsoft.com/office/drawing/2014/main" val="20001"/>
                    </a:ext>
                  </a:extLst>
                </a:gridCol>
                <a:gridCol w="1542090">
                  <a:extLst>
                    <a:ext uri="{9D8B030D-6E8A-4147-A177-3AD203B41FA5}">
                      <a16:colId xmlns:a16="http://schemas.microsoft.com/office/drawing/2014/main" val="20002"/>
                    </a:ext>
                  </a:extLst>
                </a:gridCol>
                <a:gridCol w="1298601">
                  <a:extLst>
                    <a:ext uri="{9D8B030D-6E8A-4147-A177-3AD203B41FA5}">
                      <a16:colId xmlns:a16="http://schemas.microsoft.com/office/drawing/2014/main" val="20003"/>
                    </a:ext>
                  </a:extLst>
                </a:gridCol>
              </a:tblGrid>
              <a:tr h="567490">
                <a:tc gridSpan="4">
                  <a:txBody>
                    <a:bodyPr/>
                    <a:lstStyle/>
                    <a:p>
                      <a:pPr algn="ctr" rtl="0" fontAlgn="b">
                        <a:spcBef>
                          <a:spcPts val="600"/>
                        </a:spcBef>
                        <a:spcAft>
                          <a:spcPts val="1200"/>
                        </a:spcAft>
                      </a:pPr>
                      <a:r>
                        <a:rPr lang="en-US" sz="1800" b="1" u="none" strike="noStrike" dirty="0" smtClean="0">
                          <a:solidFill>
                            <a:schemeClr val="tx1"/>
                          </a:solidFill>
                          <a:effectLst/>
                          <a:latin typeface="Arial Narrow" panose="020B0606020202030204" pitchFamily="34" charset="0"/>
                          <a:cs typeface="Arial" panose="020B0604020202020204" pitchFamily="34" charset="0"/>
                        </a:rPr>
                        <a:t>Number Of Social Grants Per Province </a:t>
                      </a:r>
                      <a:endParaRPr lang="en-US" sz="1800" b="1" i="0" u="none" strike="noStrike" dirty="0">
                        <a:solidFill>
                          <a:schemeClr val="tx1"/>
                        </a:solidFill>
                        <a:effectLst/>
                        <a:latin typeface="Arial Narrow" panose="020B0606020202030204" pitchFamily="34" charset="0"/>
                        <a:cs typeface="Arial" panose="020B0604020202020204" pitchFamily="34" charset="0"/>
                      </a:endParaRPr>
                    </a:p>
                  </a:txBody>
                  <a:tcPr marL="8116" marR="8116" marT="8118" marB="0">
                    <a:solidFill>
                      <a:schemeClr val="bg1">
                        <a:lumMod val="8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926347">
                <a:tc>
                  <a:txBody>
                    <a:bodyPr/>
                    <a:lstStyle/>
                    <a:p>
                      <a:pPr algn="l" rtl="0" fontAlgn="b">
                        <a:spcBef>
                          <a:spcPts val="600"/>
                        </a:spcBef>
                        <a:spcAft>
                          <a:spcPts val="1200"/>
                        </a:spcAft>
                      </a:pPr>
                      <a:r>
                        <a:rPr lang="en-GB" sz="1800" b="1" u="none" strike="noStrike" dirty="0">
                          <a:solidFill>
                            <a:schemeClr val="tx1"/>
                          </a:solidFill>
                          <a:effectLst/>
                          <a:latin typeface="Arial Narrow" panose="020B0606020202030204" pitchFamily="34" charset="0"/>
                          <a:cs typeface="Arial" panose="020B0604020202020204" pitchFamily="34" charset="0"/>
                        </a:rPr>
                        <a:t>Prov.</a:t>
                      </a:r>
                      <a:endParaRPr lang="en-GB" sz="1800" b="1" i="0" u="none" strike="noStrike" dirty="0">
                        <a:solidFill>
                          <a:schemeClr val="tx1"/>
                        </a:solidFill>
                        <a:effectLst/>
                        <a:latin typeface="Arial Narrow" panose="020B0606020202030204" pitchFamily="34" charset="0"/>
                        <a:cs typeface="Arial" panose="020B0604020202020204" pitchFamily="34" charset="0"/>
                      </a:endParaRPr>
                    </a:p>
                  </a:txBody>
                  <a:tcPr marL="8116" marR="8116" marT="8118" marB="0">
                    <a:solidFill>
                      <a:schemeClr val="bg1">
                        <a:lumMod val="85000"/>
                      </a:schemeClr>
                    </a:solidFill>
                  </a:tcPr>
                </a:tc>
                <a:tc>
                  <a:txBody>
                    <a:bodyPr/>
                    <a:lstStyle/>
                    <a:p>
                      <a:pPr algn="l" rtl="0" fontAlgn="b">
                        <a:spcBef>
                          <a:spcPts val="600"/>
                        </a:spcBef>
                        <a:spcAft>
                          <a:spcPts val="1200"/>
                        </a:spcAft>
                      </a:pPr>
                      <a:r>
                        <a:rPr lang="en-GB" sz="1800" b="1" u="none" strike="noStrike" dirty="0">
                          <a:solidFill>
                            <a:schemeClr val="tx1"/>
                          </a:solidFill>
                          <a:effectLst/>
                          <a:latin typeface="Arial Narrow" panose="020B0606020202030204" pitchFamily="34" charset="0"/>
                          <a:cs typeface="Arial" panose="020B0604020202020204" pitchFamily="34" charset="0"/>
                        </a:rPr>
                        <a:t>Population Est.</a:t>
                      </a:r>
                      <a:r>
                        <a:rPr lang="en-GB" sz="1800" b="1" u="none" strike="noStrike" baseline="0" dirty="0">
                          <a:solidFill>
                            <a:schemeClr val="tx1"/>
                          </a:solidFill>
                          <a:effectLst/>
                          <a:latin typeface="Arial Narrow" panose="020B0606020202030204" pitchFamily="34" charset="0"/>
                          <a:cs typeface="Arial" panose="020B0604020202020204" pitchFamily="34" charset="0"/>
                        </a:rPr>
                        <a:t> </a:t>
                      </a:r>
                      <a:r>
                        <a:rPr lang="en-GB" sz="1800" b="1" u="none" strike="noStrike" dirty="0">
                          <a:solidFill>
                            <a:schemeClr val="tx1"/>
                          </a:solidFill>
                          <a:effectLst/>
                          <a:latin typeface="Arial Narrow" panose="020B0606020202030204" pitchFamily="34" charset="0"/>
                          <a:cs typeface="Arial" panose="020B0604020202020204" pitchFamily="34" charset="0"/>
                        </a:rPr>
                        <a:t>2017</a:t>
                      </a:r>
                      <a:endParaRPr lang="en-GB" sz="1800" b="1" i="0" u="none" strike="noStrike" dirty="0">
                        <a:solidFill>
                          <a:schemeClr val="tx1"/>
                        </a:solidFill>
                        <a:effectLst/>
                        <a:latin typeface="Arial Narrow" panose="020B0606020202030204" pitchFamily="34" charset="0"/>
                        <a:cs typeface="Arial" panose="020B0604020202020204" pitchFamily="34" charset="0"/>
                      </a:endParaRPr>
                    </a:p>
                  </a:txBody>
                  <a:tcPr marL="8116" marR="8116" marT="8118" marB="0">
                    <a:solidFill>
                      <a:schemeClr val="bg1">
                        <a:lumMod val="85000"/>
                      </a:schemeClr>
                    </a:solidFill>
                  </a:tcPr>
                </a:tc>
                <a:tc>
                  <a:txBody>
                    <a:bodyPr/>
                    <a:lstStyle/>
                    <a:p>
                      <a:pPr algn="l" rtl="0" fontAlgn="b">
                        <a:spcBef>
                          <a:spcPts val="600"/>
                        </a:spcBef>
                        <a:spcAft>
                          <a:spcPts val="1200"/>
                        </a:spcAft>
                      </a:pPr>
                      <a:r>
                        <a:rPr lang="en-US" sz="1800" b="1" u="none" strike="noStrike" dirty="0">
                          <a:solidFill>
                            <a:schemeClr val="tx1"/>
                          </a:solidFill>
                          <a:effectLst/>
                          <a:latin typeface="Arial Narrow" panose="020B0606020202030204" pitchFamily="34" charset="0"/>
                          <a:cs typeface="Arial" panose="020B0604020202020204" pitchFamily="34" charset="0"/>
                        </a:rPr>
                        <a:t>Social Grants as </a:t>
                      </a:r>
                      <a:r>
                        <a:rPr lang="en-US" sz="1800" b="1" u="none" strike="noStrike" dirty="0" smtClean="0">
                          <a:solidFill>
                            <a:schemeClr val="tx1"/>
                          </a:solidFill>
                          <a:effectLst/>
                          <a:latin typeface="Arial Narrow" panose="020B0606020202030204" pitchFamily="34" charset="0"/>
                          <a:cs typeface="Arial" panose="020B0604020202020204" pitchFamily="34" charset="0"/>
                        </a:rPr>
                        <a:t>at 31 March 2020</a:t>
                      </a:r>
                      <a:endParaRPr lang="en-US" sz="1800" b="1" i="0" u="none" strike="noStrike" dirty="0">
                        <a:solidFill>
                          <a:schemeClr val="tx1"/>
                        </a:solidFill>
                        <a:effectLst/>
                        <a:latin typeface="Arial Narrow" panose="020B0606020202030204" pitchFamily="34" charset="0"/>
                        <a:cs typeface="Arial" panose="020B0604020202020204" pitchFamily="34" charset="0"/>
                      </a:endParaRPr>
                    </a:p>
                  </a:txBody>
                  <a:tcPr marL="8116" marR="8116" marT="8118" marB="0">
                    <a:solidFill>
                      <a:schemeClr val="bg1">
                        <a:lumMod val="85000"/>
                      </a:schemeClr>
                    </a:solidFill>
                  </a:tcPr>
                </a:tc>
                <a:tc>
                  <a:txBody>
                    <a:bodyPr/>
                    <a:lstStyle/>
                    <a:p>
                      <a:pPr algn="l" rtl="0" fontAlgn="b">
                        <a:spcBef>
                          <a:spcPts val="600"/>
                        </a:spcBef>
                        <a:spcAft>
                          <a:spcPts val="1200"/>
                        </a:spcAft>
                      </a:pPr>
                      <a:r>
                        <a:rPr lang="en-GB" sz="1800" b="1" u="none" strike="noStrike" dirty="0">
                          <a:solidFill>
                            <a:schemeClr val="tx1"/>
                          </a:solidFill>
                          <a:effectLst/>
                          <a:latin typeface="Arial Narrow" panose="020B0606020202030204" pitchFamily="34" charset="0"/>
                          <a:cs typeface="Arial" panose="020B0604020202020204" pitchFamily="34" charset="0"/>
                        </a:rPr>
                        <a:t>Grants as a % of the total population</a:t>
                      </a:r>
                      <a:endParaRPr lang="en-GB" sz="1800" b="1" i="0" u="none" strike="noStrike" dirty="0">
                        <a:solidFill>
                          <a:schemeClr val="tx1"/>
                        </a:solidFill>
                        <a:effectLst/>
                        <a:latin typeface="Arial Narrow" panose="020B0606020202030204" pitchFamily="34" charset="0"/>
                        <a:cs typeface="Arial" panose="020B0604020202020204" pitchFamily="34" charset="0"/>
                      </a:endParaRPr>
                    </a:p>
                  </a:txBody>
                  <a:tcPr marL="8116" marR="8116" marT="8118" marB="0">
                    <a:solidFill>
                      <a:schemeClr val="bg1">
                        <a:lumMod val="85000"/>
                      </a:schemeClr>
                    </a:solidFill>
                  </a:tcPr>
                </a:tc>
                <a:extLst>
                  <a:ext uri="{0D108BD9-81ED-4DB2-BD59-A6C34878D82A}">
                    <a16:rowId xmlns:a16="http://schemas.microsoft.com/office/drawing/2014/main" val="10001"/>
                  </a:ext>
                </a:extLst>
              </a:tr>
              <a:tr h="359946">
                <a:tc>
                  <a:txBody>
                    <a:bodyPr/>
                    <a:lstStyle/>
                    <a:p>
                      <a:pPr algn="l" rtl="0" fontAlgn="b">
                        <a:spcBef>
                          <a:spcPts val="600"/>
                        </a:spcBef>
                        <a:spcAft>
                          <a:spcPts val="1200"/>
                        </a:spcAft>
                      </a:pPr>
                      <a:r>
                        <a:rPr lang="en-GB" sz="1800" u="none" strike="noStrike" dirty="0">
                          <a:solidFill>
                            <a:schemeClr val="tx1"/>
                          </a:solidFill>
                          <a:effectLst/>
                          <a:latin typeface="Arial Narrow" panose="020B0606020202030204" pitchFamily="34" charset="0"/>
                          <a:cs typeface="Arial" panose="020B0604020202020204" pitchFamily="34" charset="0"/>
                        </a:rPr>
                        <a:t>EC</a:t>
                      </a:r>
                      <a:endParaRPr lang="en-GB" sz="1800" b="0" i="0" u="none" strike="noStrike" dirty="0">
                        <a:solidFill>
                          <a:schemeClr val="tx1"/>
                        </a:solidFill>
                        <a:effectLst/>
                        <a:latin typeface="Arial Narrow" panose="020B0606020202030204" pitchFamily="34" charset="0"/>
                        <a:cs typeface="Arial" panose="020B0604020202020204" pitchFamily="34" charset="0"/>
                      </a:endParaRPr>
                    </a:p>
                  </a:txBody>
                  <a:tcPr marL="8116" marR="8116" marT="8118" marB="0">
                    <a:solidFill>
                      <a:schemeClr val="bg1"/>
                    </a:solidFill>
                  </a:tcPr>
                </a:tc>
                <a:tc>
                  <a:txBody>
                    <a:bodyPr/>
                    <a:lstStyle/>
                    <a:p>
                      <a:pPr algn="r" rtl="0" fontAlgn="ctr">
                        <a:spcBef>
                          <a:spcPts val="600"/>
                        </a:spcBef>
                        <a:spcAft>
                          <a:spcPts val="1200"/>
                        </a:spcAft>
                      </a:pPr>
                      <a:r>
                        <a:rPr lang="en-ZA" sz="1800" b="0" i="0" u="none" strike="noStrike" dirty="0">
                          <a:solidFill>
                            <a:schemeClr val="tx1"/>
                          </a:solidFill>
                          <a:effectLst/>
                          <a:latin typeface="Arial Narrow" panose="020B0606020202030204" pitchFamily="34" charset="0"/>
                        </a:rPr>
                        <a:t>6 498 700 </a:t>
                      </a:r>
                    </a:p>
                  </a:txBody>
                  <a:tcPr marL="9525" marR="9525" marT="9525" marB="0">
                    <a:solidFill>
                      <a:schemeClr val="bg1"/>
                    </a:solidFill>
                  </a:tcPr>
                </a:tc>
                <a:tc>
                  <a:txBody>
                    <a:bodyPr/>
                    <a:lstStyle/>
                    <a:p>
                      <a:pPr marL="0" marR="0" algn="r">
                        <a:spcBef>
                          <a:spcPts val="0"/>
                        </a:spcBef>
                        <a:spcAft>
                          <a:spcPts val="400"/>
                        </a:spcAft>
                      </a:pPr>
                      <a:r>
                        <a:rPr lang="en-GB" sz="1800" dirty="0">
                          <a:solidFill>
                            <a:schemeClr val="tx1"/>
                          </a:solidFill>
                          <a:effectLst/>
                          <a:latin typeface="Arial Narrow" panose="020B0606020202030204" pitchFamily="34" charset="0"/>
                          <a:ea typeface="Times New Roman" panose="02020603050405020304" pitchFamily="18" charset="0"/>
                        </a:rPr>
                        <a:t>2 853 667</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algn="r" rtl="0" fontAlgn="b"/>
                      <a:r>
                        <a:rPr lang="en-ZA" sz="1800" b="1" i="0" u="none" strike="noStrike" dirty="0" smtClean="0">
                          <a:solidFill>
                            <a:schemeClr val="tx1"/>
                          </a:solidFill>
                          <a:effectLst/>
                          <a:latin typeface="Arial Narrow" panose="020B0606020202030204" pitchFamily="34" charset="0"/>
                        </a:rPr>
                        <a:t>43,91%</a:t>
                      </a:r>
                      <a:endParaRPr lang="en-ZA" sz="1800" b="1" i="0" u="none" strike="noStrike" dirty="0">
                        <a:solidFill>
                          <a:schemeClr val="tx1"/>
                        </a:solidFill>
                        <a:effectLst/>
                        <a:latin typeface="Arial Narrow" panose="020B0606020202030204" pitchFamily="34" charset="0"/>
                      </a:endParaRPr>
                    </a:p>
                  </a:txBody>
                  <a:tcPr marL="6350" marR="6350" marT="6350" marB="0">
                    <a:solidFill>
                      <a:schemeClr val="bg1"/>
                    </a:solidFill>
                  </a:tcPr>
                </a:tc>
                <a:extLst>
                  <a:ext uri="{0D108BD9-81ED-4DB2-BD59-A6C34878D82A}">
                    <a16:rowId xmlns:a16="http://schemas.microsoft.com/office/drawing/2014/main" val="10002"/>
                  </a:ext>
                </a:extLst>
              </a:tr>
              <a:tr h="359946">
                <a:tc>
                  <a:txBody>
                    <a:bodyPr/>
                    <a:lstStyle/>
                    <a:p>
                      <a:pPr algn="l" rtl="0" fontAlgn="b">
                        <a:spcBef>
                          <a:spcPts val="600"/>
                        </a:spcBef>
                        <a:spcAft>
                          <a:spcPts val="1200"/>
                        </a:spcAft>
                      </a:pPr>
                      <a:r>
                        <a:rPr lang="en-GB" sz="1800" u="none" strike="noStrike" dirty="0">
                          <a:solidFill>
                            <a:schemeClr val="tx1"/>
                          </a:solidFill>
                          <a:effectLst/>
                          <a:latin typeface="Arial Narrow" panose="020B0606020202030204" pitchFamily="34" charset="0"/>
                          <a:cs typeface="Arial" panose="020B0604020202020204" pitchFamily="34" charset="0"/>
                        </a:rPr>
                        <a:t>FS</a:t>
                      </a:r>
                      <a:endParaRPr lang="en-GB" sz="1800" b="0" i="0" u="none" strike="noStrike" dirty="0">
                        <a:solidFill>
                          <a:schemeClr val="tx1"/>
                        </a:solidFill>
                        <a:effectLst/>
                        <a:latin typeface="Arial Narrow" panose="020B0606020202030204" pitchFamily="34" charset="0"/>
                        <a:cs typeface="Arial" panose="020B0604020202020204" pitchFamily="34" charset="0"/>
                      </a:endParaRPr>
                    </a:p>
                  </a:txBody>
                  <a:tcPr marL="8116" marR="8116" marT="8118" marB="0"/>
                </a:tc>
                <a:tc>
                  <a:txBody>
                    <a:bodyPr/>
                    <a:lstStyle/>
                    <a:p>
                      <a:pPr algn="r" rtl="0" fontAlgn="ctr">
                        <a:spcBef>
                          <a:spcPts val="600"/>
                        </a:spcBef>
                        <a:spcAft>
                          <a:spcPts val="1200"/>
                        </a:spcAft>
                      </a:pPr>
                      <a:r>
                        <a:rPr lang="en-ZA" sz="1800" b="0" i="0" u="none" strike="noStrike" dirty="0">
                          <a:solidFill>
                            <a:schemeClr val="tx1"/>
                          </a:solidFill>
                          <a:effectLst/>
                          <a:latin typeface="Arial Narrow" panose="020B0606020202030204" pitchFamily="34" charset="0"/>
                        </a:rPr>
                        <a:t>2 866 700 </a:t>
                      </a:r>
                    </a:p>
                  </a:txBody>
                  <a:tcPr marL="9525" marR="9525" marT="9525" marB="0"/>
                </a:tc>
                <a:tc>
                  <a:txBody>
                    <a:bodyPr/>
                    <a:lstStyle/>
                    <a:p>
                      <a:pPr marL="0" marR="0" algn="r">
                        <a:spcBef>
                          <a:spcPts val="0"/>
                        </a:spcBef>
                        <a:spcAft>
                          <a:spcPts val="400"/>
                        </a:spcAft>
                      </a:pPr>
                      <a:r>
                        <a:rPr lang="en-GB" sz="1800" dirty="0">
                          <a:solidFill>
                            <a:schemeClr val="tx1"/>
                          </a:solidFill>
                          <a:effectLst/>
                          <a:latin typeface="Arial Narrow" panose="020B0606020202030204" pitchFamily="34" charset="0"/>
                          <a:ea typeface="Times New Roman" panose="02020603050405020304" pitchFamily="18" charset="0"/>
                        </a:rPr>
                        <a:t>1 038 936</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rtl="0" fontAlgn="b"/>
                      <a:r>
                        <a:rPr lang="en-ZA" sz="1800" b="1" i="0" u="none" strike="noStrike" dirty="0" smtClean="0">
                          <a:solidFill>
                            <a:schemeClr val="tx1"/>
                          </a:solidFill>
                          <a:effectLst/>
                          <a:latin typeface="Arial Narrow" panose="020B0606020202030204" pitchFamily="34" charset="0"/>
                        </a:rPr>
                        <a:t>36,24%</a:t>
                      </a:r>
                      <a:endParaRPr lang="en-ZA" sz="1800" b="1" i="0" u="none" strike="noStrike" dirty="0">
                        <a:solidFill>
                          <a:schemeClr val="tx1"/>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10003"/>
                  </a:ext>
                </a:extLst>
              </a:tr>
              <a:tr h="349334">
                <a:tc>
                  <a:txBody>
                    <a:bodyPr/>
                    <a:lstStyle/>
                    <a:p>
                      <a:pPr algn="l" rtl="0" fontAlgn="b">
                        <a:spcBef>
                          <a:spcPts val="600"/>
                        </a:spcBef>
                        <a:spcAft>
                          <a:spcPts val="1200"/>
                        </a:spcAft>
                      </a:pPr>
                      <a:r>
                        <a:rPr lang="en-GB" sz="1800" u="none" strike="noStrike" dirty="0">
                          <a:solidFill>
                            <a:schemeClr val="tx1"/>
                          </a:solidFill>
                          <a:effectLst/>
                          <a:latin typeface="Arial Narrow" panose="020B0606020202030204" pitchFamily="34" charset="0"/>
                          <a:cs typeface="Arial" panose="020B0604020202020204" pitchFamily="34" charset="0"/>
                        </a:rPr>
                        <a:t>GP</a:t>
                      </a:r>
                      <a:endParaRPr lang="en-GB" sz="1800" b="0" i="0" u="none" strike="noStrike" dirty="0">
                        <a:solidFill>
                          <a:schemeClr val="tx1"/>
                        </a:solidFill>
                        <a:effectLst/>
                        <a:latin typeface="Arial Narrow" panose="020B0606020202030204" pitchFamily="34" charset="0"/>
                        <a:cs typeface="Arial" panose="020B0604020202020204" pitchFamily="34" charset="0"/>
                      </a:endParaRPr>
                    </a:p>
                  </a:txBody>
                  <a:tcPr marL="8116" marR="8116" marT="8118" marB="0"/>
                </a:tc>
                <a:tc>
                  <a:txBody>
                    <a:bodyPr/>
                    <a:lstStyle/>
                    <a:p>
                      <a:pPr algn="r" rtl="0" fontAlgn="ctr">
                        <a:spcBef>
                          <a:spcPts val="600"/>
                        </a:spcBef>
                        <a:spcAft>
                          <a:spcPts val="1200"/>
                        </a:spcAft>
                      </a:pPr>
                      <a:r>
                        <a:rPr lang="en-ZA" sz="1800" b="0" i="0" u="none" strike="noStrike" dirty="0">
                          <a:solidFill>
                            <a:schemeClr val="tx1"/>
                          </a:solidFill>
                          <a:effectLst/>
                          <a:latin typeface="Arial Narrow" panose="020B0606020202030204" pitchFamily="34" charset="0"/>
                        </a:rPr>
                        <a:t>14 278 700 </a:t>
                      </a:r>
                    </a:p>
                  </a:txBody>
                  <a:tcPr marL="9525" marR="9525" marT="9525" marB="0"/>
                </a:tc>
                <a:tc>
                  <a:txBody>
                    <a:bodyPr/>
                    <a:lstStyle/>
                    <a:p>
                      <a:pPr marL="0" marR="0" algn="r">
                        <a:spcBef>
                          <a:spcPts val="0"/>
                        </a:spcBef>
                        <a:spcAft>
                          <a:spcPts val="400"/>
                        </a:spcAft>
                      </a:pPr>
                      <a:r>
                        <a:rPr lang="en-GB" sz="1800" dirty="0">
                          <a:solidFill>
                            <a:schemeClr val="tx1"/>
                          </a:solidFill>
                          <a:effectLst/>
                          <a:latin typeface="Arial Narrow" panose="020B0606020202030204" pitchFamily="34" charset="0"/>
                          <a:ea typeface="Times New Roman" panose="02020603050405020304" pitchFamily="18" charset="0"/>
                        </a:rPr>
                        <a:t>2 796 471</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rtl="0" fontAlgn="b"/>
                      <a:r>
                        <a:rPr lang="en-ZA" sz="1800" b="1" i="0" u="none" strike="noStrike" dirty="0" smtClean="0">
                          <a:solidFill>
                            <a:schemeClr val="tx1"/>
                          </a:solidFill>
                          <a:effectLst/>
                          <a:latin typeface="Arial Narrow" panose="020B0606020202030204" pitchFamily="34" charset="0"/>
                        </a:rPr>
                        <a:t>19,58%</a:t>
                      </a:r>
                      <a:endParaRPr lang="en-ZA" sz="1800" b="1" i="0" u="none" strike="noStrike" dirty="0">
                        <a:solidFill>
                          <a:schemeClr val="tx1"/>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10004"/>
                  </a:ext>
                </a:extLst>
              </a:tr>
              <a:tr h="381000">
                <a:tc>
                  <a:txBody>
                    <a:bodyPr/>
                    <a:lstStyle/>
                    <a:p>
                      <a:pPr algn="l" rtl="0" fontAlgn="b">
                        <a:spcBef>
                          <a:spcPts val="600"/>
                        </a:spcBef>
                        <a:spcAft>
                          <a:spcPts val="1200"/>
                        </a:spcAft>
                      </a:pPr>
                      <a:r>
                        <a:rPr lang="en-GB" sz="1800" u="none" strike="noStrike" dirty="0">
                          <a:solidFill>
                            <a:schemeClr val="tx1"/>
                          </a:solidFill>
                          <a:effectLst/>
                          <a:latin typeface="Arial Narrow" panose="020B0606020202030204" pitchFamily="34" charset="0"/>
                          <a:cs typeface="Arial" panose="020B0604020202020204" pitchFamily="34" charset="0"/>
                        </a:rPr>
                        <a:t>KZN</a:t>
                      </a:r>
                      <a:endParaRPr lang="en-GB" sz="1800" b="0" i="0" u="none" strike="noStrike" dirty="0">
                        <a:solidFill>
                          <a:schemeClr val="tx1"/>
                        </a:solidFill>
                        <a:effectLst/>
                        <a:latin typeface="Arial Narrow" panose="020B0606020202030204" pitchFamily="34" charset="0"/>
                        <a:cs typeface="Arial" panose="020B0604020202020204" pitchFamily="34" charset="0"/>
                      </a:endParaRPr>
                    </a:p>
                  </a:txBody>
                  <a:tcPr marL="8116" marR="8116" marT="8118" marB="0"/>
                </a:tc>
                <a:tc>
                  <a:txBody>
                    <a:bodyPr/>
                    <a:lstStyle/>
                    <a:p>
                      <a:pPr algn="r" rtl="0" fontAlgn="ctr">
                        <a:spcBef>
                          <a:spcPts val="600"/>
                        </a:spcBef>
                        <a:spcAft>
                          <a:spcPts val="1200"/>
                        </a:spcAft>
                      </a:pPr>
                      <a:r>
                        <a:rPr lang="en-ZA" sz="1800" b="0" i="0" u="none" strike="noStrike" dirty="0">
                          <a:solidFill>
                            <a:schemeClr val="tx1"/>
                          </a:solidFill>
                          <a:effectLst/>
                          <a:latin typeface="Arial Narrow" panose="020B0606020202030204" pitchFamily="34" charset="0"/>
                        </a:rPr>
                        <a:t>11 074 800 </a:t>
                      </a:r>
                    </a:p>
                  </a:txBody>
                  <a:tcPr marL="9525" marR="9525" marT="9525" marB="0"/>
                </a:tc>
                <a:tc>
                  <a:txBody>
                    <a:bodyPr/>
                    <a:lstStyle/>
                    <a:p>
                      <a:pPr marL="0" marR="0" algn="r">
                        <a:spcBef>
                          <a:spcPts val="0"/>
                        </a:spcBef>
                        <a:spcAft>
                          <a:spcPts val="400"/>
                        </a:spcAft>
                      </a:pPr>
                      <a:r>
                        <a:rPr lang="en-GB" sz="1800" dirty="0">
                          <a:solidFill>
                            <a:schemeClr val="tx1"/>
                          </a:solidFill>
                          <a:effectLst/>
                          <a:latin typeface="Arial Narrow" panose="020B0606020202030204" pitchFamily="34" charset="0"/>
                          <a:ea typeface="Times New Roman" panose="02020603050405020304" pitchFamily="18" charset="0"/>
                        </a:rPr>
                        <a:t>4 056 302</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rtl="0" fontAlgn="b"/>
                      <a:r>
                        <a:rPr lang="en-ZA" sz="1800" b="1" i="0" u="none" strike="noStrike" dirty="0" smtClean="0">
                          <a:solidFill>
                            <a:schemeClr val="tx1"/>
                          </a:solidFill>
                          <a:effectLst/>
                          <a:latin typeface="Arial Narrow" panose="020B0606020202030204" pitchFamily="34" charset="0"/>
                        </a:rPr>
                        <a:t>36,62%</a:t>
                      </a:r>
                      <a:endParaRPr lang="en-ZA" sz="1800" b="1" i="0" u="none" strike="noStrike" dirty="0">
                        <a:solidFill>
                          <a:schemeClr val="tx1"/>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10005"/>
                  </a:ext>
                </a:extLst>
              </a:tr>
              <a:tr h="359946">
                <a:tc>
                  <a:txBody>
                    <a:bodyPr/>
                    <a:lstStyle/>
                    <a:p>
                      <a:pPr algn="l" rtl="0" fontAlgn="b">
                        <a:spcBef>
                          <a:spcPts val="600"/>
                        </a:spcBef>
                        <a:spcAft>
                          <a:spcPts val="1200"/>
                        </a:spcAft>
                      </a:pPr>
                      <a:r>
                        <a:rPr lang="en-GB" sz="1800" u="none" strike="noStrike" dirty="0">
                          <a:solidFill>
                            <a:schemeClr val="tx1"/>
                          </a:solidFill>
                          <a:effectLst/>
                          <a:latin typeface="Arial Narrow" panose="020B0606020202030204" pitchFamily="34" charset="0"/>
                          <a:cs typeface="Arial" panose="020B0604020202020204" pitchFamily="34" charset="0"/>
                        </a:rPr>
                        <a:t>LP</a:t>
                      </a:r>
                      <a:endParaRPr lang="en-GB" sz="1800" b="0" i="0" u="none" strike="noStrike" dirty="0">
                        <a:solidFill>
                          <a:schemeClr val="tx1"/>
                        </a:solidFill>
                        <a:effectLst/>
                        <a:latin typeface="Arial Narrow" panose="020B0606020202030204" pitchFamily="34" charset="0"/>
                        <a:cs typeface="Arial" panose="020B0604020202020204" pitchFamily="34" charset="0"/>
                      </a:endParaRPr>
                    </a:p>
                  </a:txBody>
                  <a:tcPr marL="8116" marR="8116" marT="8118" marB="0">
                    <a:solidFill>
                      <a:schemeClr val="bg1"/>
                    </a:solidFill>
                  </a:tcPr>
                </a:tc>
                <a:tc>
                  <a:txBody>
                    <a:bodyPr/>
                    <a:lstStyle/>
                    <a:p>
                      <a:pPr algn="r" rtl="0" fontAlgn="ctr">
                        <a:spcBef>
                          <a:spcPts val="600"/>
                        </a:spcBef>
                        <a:spcAft>
                          <a:spcPts val="1200"/>
                        </a:spcAft>
                      </a:pPr>
                      <a:r>
                        <a:rPr lang="en-ZA" sz="1800" b="0" i="0" u="none" strike="noStrike" dirty="0">
                          <a:solidFill>
                            <a:schemeClr val="tx1"/>
                          </a:solidFill>
                          <a:effectLst/>
                          <a:latin typeface="Arial Narrow" panose="020B0606020202030204" pitchFamily="34" charset="0"/>
                        </a:rPr>
                        <a:t>5 778 400 </a:t>
                      </a:r>
                    </a:p>
                  </a:txBody>
                  <a:tcPr marL="9525" marR="9525" marT="9525" marB="0">
                    <a:solidFill>
                      <a:schemeClr val="bg1"/>
                    </a:solidFill>
                  </a:tcPr>
                </a:tc>
                <a:tc>
                  <a:txBody>
                    <a:bodyPr/>
                    <a:lstStyle/>
                    <a:p>
                      <a:pPr marL="0" marR="0" algn="r">
                        <a:spcBef>
                          <a:spcPts val="0"/>
                        </a:spcBef>
                        <a:spcAft>
                          <a:spcPts val="400"/>
                        </a:spcAft>
                      </a:pPr>
                      <a:r>
                        <a:rPr lang="en-GB" sz="1800" dirty="0">
                          <a:solidFill>
                            <a:schemeClr val="tx1"/>
                          </a:solidFill>
                          <a:effectLst/>
                          <a:latin typeface="Arial Narrow" panose="020B0606020202030204" pitchFamily="34" charset="0"/>
                          <a:ea typeface="Times New Roman" panose="02020603050405020304" pitchFamily="18" charset="0"/>
                        </a:rPr>
                        <a:t>2 593 739</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algn="r" rtl="0" fontAlgn="b"/>
                      <a:r>
                        <a:rPr lang="en-ZA" sz="1800" b="1" i="0" u="none" strike="noStrike" dirty="0" smtClean="0">
                          <a:solidFill>
                            <a:schemeClr val="tx1"/>
                          </a:solidFill>
                          <a:effectLst/>
                          <a:latin typeface="Arial Narrow" panose="020B0606020202030204" pitchFamily="34" charset="0"/>
                        </a:rPr>
                        <a:t>44,88%</a:t>
                      </a:r>
                      <a:endParaRPr lang="en-ZA" sz="1800" b="1" i="0" u="none" strike="noStrike" dirty="0">
                        <a:solidFill>
                          <a:schemeClr val="tx1"/>
                        </a:solidFill>
                        <a:effectLst/>
                        <a:latin typeface="Arial Narrow" panose="020B0606020202030204" pitchFamily="34" charset="0"/>
                      </a:endParaRPr>
                    </a:p>
                  </a:txBody>
                  <a:tcPr marL="6350" marR="6350" marT="6350" marB="0">
                    <a:solidFill>
                      <a:schemeClr val="bg1"/>
                    </a:solidFill>
                  </a:tcPr>
                </a:tc>
                <a:extLst>
                  <a:ext uri="{0D108BD9-81ED-4DB2-BD59-A6C34878D82A}">
                    <a16:rowId xmlns:a16="http://schemas.microsoft.com/office/drawing/2014/main" val="10006"/>
                  </a:ext>
                </a:extLst>
              </a:tr>
              <a:tr h="359946">
                <a:tc>
                  <a:txBody>
                    <a:bodyPr/>
                    <a:lstStyle/>
                    <a:p>
                      <a:pPr algn="l" rtl="0" fontAlgn="b">
                        <a:spcBef>
                          <a:spcPts val="600"/>
                        </a:spcBef>
                        <a:spcAft>
                          <a:spcPts val="1200"/>
                        </a:spcAft>
                      </a:pPr>
                      <a:r>
                        <a:rPr lang="en-GB" sz="1800" u="none" strike="noStrike" dirty="0">
                          <a:solidFill>
                            <a:schemeClr val="tx1"/>
                          </a:solidFill>
                          <a:effectLst/>
                          <a:latin typeface="Arial Narrow" panose="020B0606020202030204" pitchFamily="34" charset="0"/>
                          <a:cs typeface="Arial" panose="020B0604020202020204" pitchFamily="34" charset="0"/>
                        </a:rPr>
                        <a:t>MP</a:t>
                      </a:r>
                      <a:endParaRPr lang="en-GB" sz="1800" b="0" i="0" u="none" strike="noStrike" dirty="0">
                        <a:solidFill>
                          <a:schemeClr val="tx1"/>
                        </a:solidFill>
                        <a:effectLst/>
                        <a:latin typeface="Arial Narrow" panose="020B0606020202030204" pitchFamily="34" charset="0"/>
                        <a:cs typeface="Arial" panose="020B0604020202020204" pitchFamily="34" charset="0"/>
                      </a:endParaRPr>
                    </a:p>
                  </a:txBody>
                  <a:tcPr marL="8116" marR="8116" marT="8118" marB="0"/>
                </a:tc>
                <a:tc>
                  <a:txBody>
                    <a:bodyPr/>
                    <a:lstStyle/>
                    <a:p>
                      <a:pPr algn="r" rtl="0" fontAlgn="ctr">
                        <a:spcBef>
                          <a:spcPts val="600"/>
                        </a:spcBef>
                        <a:spcAft>
                          <a:spcPts val="1200"/>
                        </a:spcAft>
                      </a:pPr>
                      <a:r>
                        <a:rPr lang="en-ZA" sz="1800" b="0" i="0" u="none" strike="noStrike" dirty="0">
                          <a:solidFill>
                            <a:schemeClr val="tx1"/>
                          </a:solidFill>
                          <a:effectLst/>
                          <a:latin typeface="Arial Narrow" panose="020B0606020202030204" pitchFamily="34" charset="0"/>
                        </a:rPr>
                        <a:t>4 444 200 </a:t>
                      </a:r>
                    </a:p>
                  </a:txBody>
                  <a:tcPr marL="9525" marR="9525" marT="9525" marB="0"/>
                </a:tc>
                <a:tc>
                  <a:txBody>
                    <a:bodyPr/>
                    <a:lstStyle/>
                    <a:p>
                      <a:pPr marL="0" marR="0" algn="r">
                        <a:spcBef>
                          <a:spcPts val="0"/>
                        </a:spcBef>
                        <a:spcAft>
                          <a:spcPts val="400"/>
                        </a:spcAft>
                      </a:pPr>
                      <a:r>
                        <a:rPr lang="en-GB" sz="1800" dirty="0">
                          <a:solidFill>
                            <a:schemeClr val="tx1"/>
                          </a:solidFill>
                          <a:effectLst/>
                          <a:latin typeface="Arial Narrow" panose="020B0606020202030204" pitchFamily="34" charset="0"/>
                          <a:ea typeface="Times New Roman" panose="02020603050405020304" pitchFamily="18" charset="0"/>
                        </a:rPr>
                        <a:t>1 535 614</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rtl="0" fontAlgn="b"/>
                      <a:r>
                        <a:rPr lang="en-ZA" sz="1800" b="1" i="0" u="none" strike="noStrike" dirty="0" smtClean="0">
                          <a:solidFill>
                            <a:schemeClr val="tx1"/>
                          </a:solidFill>
                          <a:effectLst/>
                          <a:latin typeface="Arial Narrow" panose="020B0606020202030204" pitchFamily="34" charset="0"/>
                        </a:rPr>
                        <a:t>34,55%</a:t>
                      </a:r>
                      <a:endParaRPr lang="en-ZA" sz="1800" b="1" i="0" u="none" strike="noStrike" dirty="0">
                        <a:solidFill>
                          <a:schemeClr val="tx1"/>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10007"/>
                  </a:ext>
                </a:extLst>
              </a:tr>
              <a:tr h="359946">
                <a:tc>
                  <a:txBody>
                    <a:bodyPr/>
                    <a:lstStyle/>
                    <a:p>
                      <a:pPr algn="l" rtl="0" fontAlgn="b">
                        <a:spcBef>
                          <a:spcPts val="600"/>
                        </a:spcBef>
                        <a:spcAft>
                          <a:spcPts val="1200"/>
                        </a:spcAft>
                      </a:pPr>
                      <a:r>
                        <a:rPr lang="en-GB" sz="1800" b="0" i="0" u="none" strike="noStrike" dirty="0">
                          <a:solidFill>
                            <a:schemeClr val="tx1"/>
                          </a:solidFill>
                          <a:effectLst/>
                          <a:latin typeface="Arial Narrow" panose="020B0606020202030204" pitchFamily="34" charset="0"/>
                          <a:cs typeface="Arial" panose="020B0604020202020204" pitchFamily="34" charset="0"/>
                        </a:rPr>
                        <a:t>NW</a:t>
                      </a:r>
                    </a:p>
                  </a:txBody>
                  <a:tcPr marL="8116" marR="8116" marT="8118" marB="0"/>
                </a:tc>
                <a:tc>
                  <a:txBody>
                    <a:bodyPr/>
                    <a:lstStyle/>
                    <a:p>
                      <a:pPr algn="r" rtl="0" fontAlgn="ctr">
                        <a:spcBef>
                          <a:spcPts val="600"/>
                        </a:spcBef>
                        <a:spcAft>
                          <a:spcPts val="1200"/>
                        </a:spcAft>
                      </a:pPr>
                      <a:r>
                        <a:rPr lang="en-ZA" sz="1800" b="0" i="0" u="none" strike="noStrike" dirty="0">
                          <a:solidFill>
                            <a:schemeClr val="tx1"/>
                          </a:solidFill>
                          <a:effectLst/>
                          <a:latin typeface="Arial Narrow" panose="020B0606020202030204" pitchFamily="34" charset="0"/>
                        </a:rPr>
                        <a:t>3 856 200 </a:t>
                      </a:r>
                    </a:p>
                  </a:txBody>
                  <a:tcPr marL="9525" marR="9525" marT="9525" marB="0"/>
                </a:tc>
                <a:tc>
                  <a:txBody>
                    <a:bodyPr/>
                    <a:lstStyle/>
                    <a:p>
                      <a:pPr marL="0" marR="0" algn="r">
                        <a:spcBef>
                          <a:spcPts val="0"/>
                        </a:spcBef>
                        <a:spcAft>
                          <a:spcPts val="400"/>
                        </a:spcAft>
                      </a:pPr>
                      <a:r>
                        <a:rPr lang="en-GB" sz="1800" dirty="0">
                          <a:solidFill>
                            <a:schemeClr val="tx1"/>
                          </a:solidFill>
                          <a:effectLst/>
                          <a:latin typeface="Arial Narrow" panose="020B0606020202030204" pitchFamily="34" charset="0"/>
                          <a:ea typeface="Times New Roman" panose="02020603050405020304" pitchFamily="18" charset="0"/>
                        </a:rPr>
                        <a:t>1 275 374</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rtl="0" fontAlgn="b"/>
                      <a:r>
                        <a:rPr lang="en-ZA" sz="1800" b="1" i="0" u="none" strike="noStrike" dirty="0" smtClean="0">
                          <a:solidFill>
                            <a:schemeClr val="tx1"/>
                          </a:solidFill>
                          <a:effectLst/>
                          <a:latin typeface="Arial Narrow" panose="020B0606020202030204" pitchFamily="34" charset="0"/>
                        </a:rPr>
                        <a:t>33,07%</a:t>
                      </a:r>
                      <a:endParaRPr lang="en-ZA" sz="1800" b="1" i="0" u="none" strike="noStrike" dirty="0">
                        <a:solidFill>
                          <a:schemeClr val="tx1"/>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10008"/>
                  </a:ext>
                </a:extLst>
              </a:tr>
              <a:tr h="359946">
                <a:tc>
                  <a:txBody>
                    <a:bodyPr/>
                    <a:lstStyle/>
                    <a:p>
                      <a:pPr algn="l" rtl="0" fontAlgn="b">
                        <a:spcBef>
                          <a:spcPts val="600"/>
                        </a:spcBef>
                        <a:spcAft>
                          <a:spcPts val="1200"/>
                        </a:spcAft>
                      </a:pPr>
                      <a:r>
                        <a:rPr lang="en-GB" sz="1800" u="none" strike="noStrike" dirty="0">
                          <a:solidFill>
                            <a:schemeClr val="tx1"/>
                          </a:solidFill>
                          <a:effectLst/>
                          <a:latin typeface="Arial Narrow" panose="020B0606020202030204" pitchFamily="34" charset="0"/>
                          <a:cs typeface="Arial" panose="020B0604020202020204" pitchFamily="34" charset="0"/>
                        </a:rPr>
                        <a:t>NC</a:t>
                      </a:r>
                      <a:endParaRPr lang="en-GB" sz="1800" b="0" i="0" u="none" strike="noStrike" dirty="0">
                        <a:solidFill>
                          <a:schemeClr val="tx1"/>
                        </a:solidFill>
                        <a:effectLst/>
                        <a:latin typeface="Arial Narrow" panose="020B0606020202030204" pitchFamily="34" charset="0"/>
                        <a:cs typeface="Arial" panose="020B0604020202020204" pitchFamily="34" charset="0"/>
                      </a:endParaRPr>
                    </a:p>
                  </a:txBody>
                  <a:tcPr marL="8116" marR="8116" marT="8118" marB="0"/>
                </a:tc>
                <a:tc>
                  <a:txBody>
                    <a:bodyPr/>
                    <a:lstStyle/>
                    <a:p>
                      <a:pPr algn="r" rtl="0" fontAlgn="ctr">
                        <a:spcBef>
                          <a:spcPts val="600"/>
                        </a:spcBef>
                        <a:spcAft>
                          <a:spcPts val="1200"/>
                        </a:spcAft>
                      </a:pPr>
                      <a:r>
                        <a:rPr lang="en-ZA" sz="1800" b="0" i="0" u="none" strike="noStrike" dirty="0">
                          <a:solidFill>
                            <a:schemeClr val="tx1"/>
                          </a:solidFill>
                          <a:effectLst/>
                          <a:latin typeface="Arial Narrow" panose="020B0606020202030204" pitchFamily="34" charset="0"/>
                        </a:rPr>
                        <a:t>1 214 000 </a:t>
                      </a:r>
                    </a:p>
                  </a:txBody>
                  <a:tcPr marL="9525" marR="9525" marT="9525" marB="0"/>
                </a:tc>
                <a:tc>
                  <a:txBody>
                    <a:bodyPr/>
                    <a:lstStyle/>
                    <a:p>
                      <a:pPr marL="0" marR="0" algn="r">
                        <a:spcBef>
                          <a:spcPts val="0"/>
                        </a:spcBef>
                        <a:spcAft>
                          <a:spcPts val="400"/>
                        </a:spcAft>
                      </a:pPr>
                      <a:r>
                        <a:rPr lang="en-GB" sz="1800" dirty="0">
                          <a:solidFill>
                            <a:schemeClr val="tx1"/>
                          </a:solidFill>
                          <a:effectLst/>
                          <a:latin typeface="Arial Narrow" panose="020B0606020202030204" pitchFamily="34" charset="0"/>
                          <a:ea typeface="Times New Roman" panose="02020603050405020304" pitchFamily="18" charset="0"/>
                        </a:rPr>
                        <a:t>494 619</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rtl="0" fontAlgn="b"/>
                      <a:r>
                        <a:rPr lang="en-ZA" sz="1800" b="1" i="0" u="none" strike="noStrike" dirty="0" smtClean="0">
                          <a:solidFill>
                            <a:schemeClr val="tx1"/>
                          </a:solidFill>
                          <a:effectLst/>
                          <a:latin typeface="Arial Narrow" panose="020B0606020202030204" pitchFamily="34" charset="0"/>
                        </a:rPr>
                        <a:t>40,74%</a:t>
                      </a:r>
                      <a:endParaRPr lang="en-ZA" sz="1800" b="1" i="0" u="none" strike="noStrike" dirty="0">
                        <a:solidFill>
                          <a:schemeClr val="tx1"/>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10009"/>
                  </a:ext>
                </a:extLst>
              </a:tr>
              <a:tr h="345278">
                <a:tc>
                  <a:txBody>
                    <a:bodyPr/>
                    <a:lstStyle/>
                    <a:p>
                      <a:pPr algn="l" rtl="0" fontAlgn="b">
                        <a:spcBef>
                          <a:spcPts val="600"/>
                        </a:spcBef>
                        <a:spcAft>
                          <a:spcPts val="1200"/>
                        </a:spcAft>
                      </a:pPr>
                      <a:r>
                        <a:rPr lang="en-GB" sz="1800" u="none" strike="noStrike" dirty="0">
                          <a:solidFill>
                            <a:schemeClr val="tx1"/>
                          </a:solidFill>
                          <a:effectLst/>
                          <a:latin typeface="Arial Narrow" panose="020B0606020202030204" pitchFamily="34" charset="0"/>
                          <a:cs typeface="Arial" panose="020B0604020202020204" pitchFamily="34" charset="0"/>
                        </a:rPr>
                        <a:t>WC</a:t>
                      </a:r>
                      <a:endParaRPr lang="en-GB" sz="1800" b="0" i="0" u="none" strike="noStrike" dirty="0">
                        <a:solidFill>
                          <a:schemeClr val="tx1"/>
                        </a:solidFill>
                        <a:effectLst/>
                        <a:latin typeface="Arial Narrow" panose="020B0606020202030204" pitchFamily="34" charset="0"/>
                        <a:cs typeface="Arial" panose="020B0604020202020204" pitchFamily="34" charset="0"/>
                      </a:endParaRPr>
                    </a:p>
                  </a:txBody>
                  <a:tcPr marL="8116" marR="8116" marT="8118" marB="0"/>
                </a:tc>
                <a:tc>
                  <a:txBody>
                    <a:bodyPr/>
                    <a:lstStyle/>
                    <a:p>
                      <a:pPr algn="r" rtl="0" fontAlgn="ctr">
                        <a:spcBef>
                          <a:spcPts val="600"/>
                        </a:spcBef>
                        <a:spcAft>
                          <a:spcPts val="1200"/>
                        </a:spcAft>
                      </a:pPr>
                      <a:r>
                        <a:rPr lang="en-ZA" sz="1800" b="0" i="0" u="none" strike="noStrike" dirty="0">
                          <a:solidFill>
                            <a:schemeClr val="tx1"/>
                          </a:solidFill>
                          <a:effectLst/>
                          <a:latin typeface="Arial Narrow" panose="020B0606020202030204" pitchFamily="34" charset="0"/>
                        </a:rPr>
                        <a:t>6 510 300 </a:t>
                      </a:r>
                    </a:p>
                  </a:txBody>
                  <a:tcPr marL="9525" marR="9525" marT="9525" marB="0"/>
                </a:tc>
                <a:tc>
                  <a:txBody>
                    <a:bodyPr/>
                    <a:lstStyle/>
                    <a:p>
                      <a:pPr marL="0" marR="0" algn="r">
                        <a:spcBef>
                          <a:spcPts val="0"/>
                        </a:spcBef>
                        <a:spcAft>
                          <a:spcPts val="400"/>
                        </a:spcAft>
                      </a:pPr>
                      <a:r>
                        <a:rPr lang="en-GB" sz="1800" dirty="0">
                          <a:solidFill>
                            <a:schemeClr val="tx1"/>
                          </a:solidFill>
                          <a:effectLst/>
                          <a:latin typeface="Arial Narrow" panose="020B0606020202030204" pitchFamily="34" charset="0"/>
                          <a:ea typeface="Times New Roman" panose="02020603050405020304" pitchFamily="18" charset="0"/>
                        </a:rPr>
                        <a:t>1 645 870</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rtl="0" fontAlgn="b"/>
                      <a:r>
                        <a:rPr lang="en-ZA" sz="1800" b="1" i="0" u="none" strike="noStrike" dirty="0" smtClean="0">
                          <a:solidFill>
                            <a:schemeClr val="tx1"/>
                          </a:solidFill>
                          <a:effectLst/>
                          <a:latin typeface="Arial Narrow" panose="020B0606020202030204" pitchFamily="34" charset="0"/>
                        </a:rPr>
                        <a:t>25,28%</a:t>
                      </a:r>
                      <a:endParaRPr lang="en-ZA" sz="1800" b="1" i="0" u="none" strike="noStrike" dirty="0">
                        <a:solidFill>
                          <a:schemeClr val="tx1"/>
                        </a:solidFill>
                        <a:effectLst/>
                        <a:latin typeface="Arial Narrow" panose="020B0606020202030204" pitchFamily="34" charset="0"/>
                      </a:endParaRPr>
                    </a:p>
                  </a:txBody>
                  <a:tcPr marL="6350" marR="6350" marT="6350" marB="0"/>
                </a:tc>
                <a:extLst>
                  <a:ext uri="{0D108BD9-81ED-4DB2-BD59-A6C34878D82A}">
                    <a16:rowId xmlns:a16="http://schemas.microsoft.com/office/drawing/2014/main" val="10010"/>
                  </a:ext>
                </a:extLst>
              </a:tr>
              <a:tr h="348538">
                <a:tc>
                  <a:txBody>
                    <a:bodyPr/>
                    <a:lstStyle/>
                    <a:p>
                      <a:pPr algn="l" rtl="0" fontAlgn="b">
                        <a:spcBef>
                          <a:spcPts val="600"/>
                        </a:spcBef>
                        <a:spcAft>
                          <a:spcPts val="1200"/>
                        </a:spcAft>
                      </a:pPr>
                      <a:r>
                        <a:rPr lang="en-GB" sz="1800" b="1" u="none" strike="noStrike" dirty="0">
                          <a:solidFill>
                            <a:schemeClr val="tx1"/>
                          </a:solidFill>
                          <a:effectLst/>
                          <a:latin typeface="Arial Narrow" panose="020B0606020202030204" pitchFamily="34" charset="0"/>
                          <a:cs typeface="Arial" panose="020B0604020202020204" pitchFamily="34" charset="0"/>
                        </a:rPr>
                        <a:t>Total</a:t>
                      </a:r>
                      <a:endParaRPr lang="en-GB" sz="1800" b="1" i="0" u="none" strike="noStrike" dirty="0">
                        <a:solidFill>
                          <a:schemeClr val="tx1"/>
                        </a:solidFill>
                        <a:effectLst/>
                        <a:latin typeface="Arial Narrow" panose="020B0606020202030204" pitchFamily="34" charset="0"/>
                        <a:cs typeface="Arial" panose="020B0604020202020204" pitchFamily="34" charset="0"/>
                      </a:endParaRPr>
                    </a:p>
                  </a:txBody>
                  <a:tcPr marL="8116" marR="8116" marT="8118" marB="0">
                    <a:solidFill>
                      <a:schemeClr val="bg1">
                        <a:lumMod val="85000"/>
                      </a:schemeClr>
                    </a:solidFill>
                  </a:tcPr>
                </a:tc>
                <a:tc>
                  <a:txBody>
                    <a:bodyPr/>
                    <a:lstStyle/>
                    <a:p>
                      <a:pPr algn="r" rtl="0" fontAlgn="ctr"/>
                      <a:r>
                        <a:rPr lang="en-ZA" sz="1800" b="1" i="0" u="none" strike="noStrike" dirty="0">
                          <a:solidFill>
                            <a:schemeClr val="tx1"/>
                          </a:solidFill>
                          <a:effectLst/>
                          <a:latin typeface="Arial Narrow" panose="020B0606020202030204" pitchFamily="34" charset="0"/>
                        </a:rPr>
                        <a:t>56 522 000</a:t>
                      </a:r>
                    </a:p>
                  </a:txBody>
                  <a:tcPr marL="6350" marR="6350" marT="6350" marB="0">
                    <a:solidFill>
                      <a:schemeClr val="bg1">
                        <a:lumMod val="85000"/>
                      </a:schemeClr>
                    </a:solidFill>
                  </a:tcPr>
                </a:tc>
                <a:tc>
                  <a:txBody>
                    <a:bodyPr/>
                    <a:lstStyle/>
                    <a:p>
                      <a:pPr marL="0" marR="0" algn="r">
                        <a:spcBef>
                          <a:spcPts val="0"/>
                        </a:spcBef>
                        <a:spcAft>
                          <a:spcPts val="400"/>
                        </a:spcAft>
                      </a:pPr>
                      <a:r>
                        <a:rPr lang="en-GB" sz="1800" b="1" dirty="0">
                          <a:solidFill>
                            <a:schemeClr val="tx1"/>
                          </a:solidFill>
                          <a:effectLst/>
                          <a:latin typeface="Arial Narrow" panose="020B0606020202030204" pitchFamily="34" charset="0"/>
                          <a:ea typeface="Times New Roman" panose="02020603050405020304" pitchFamily="18" charset="0"/>
                        </a:rPr>
                        <a:t>18 290 592</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85000"/>
                      </a:schemeClr>
                    </a:solidFill>
                  </a:tcPr>
                </a:tc>
                <a:tc>
                  <a:txBody>
                    <a:bodyPr/>
                    <a:lstStyle/>
                    <a:p>
                      <a:pPr algn="r" rtl="0" fontAlgn="b"/>
                      <a:r>
                        <a:rPr lang="en-ZA" sz="1800" b="1" i="0" u="none" strike="noStrike" dirty="0" smtClean="0">
                          <a:solidFill>
                            <a:schemeClr val="tx1"/>
                          </a:solidFill>
                          <a:effectLst/>
                          <a:latin typeface="Arial Narrow" panose="020B0606020202030204" pitchFamily="34" charset="0"/>
                        </a:rPr>
                        <a:t>32,36%</a:t>
                      </a:r>
                      <a:endParaRPr lang="en-ZA" sz="1800" b="1" i="0" u="none" strike="noStrike" dirty="0">
                        <a:solidFill>
                          <a:schemeClr val="tx1"/>
                        </a:solidFill>
                        <a:effectLst/>
                        <a:latin typeface="Arial Narrow" panose="020B0606020202030204" pitchFamily="34" charset="0"/>
                      </a:endParaRPr>
                    </a:p>
                  </a:txBody>
                  <a:tcPr marL="6350" marR="6350" marT="6350" marB="0">
                    <a:solidFill>
                      <a:schemeClr val="bg1">
                        <a:lumMod val="85000"/>
                      </a:schemeClr>
                    </a:solidFill>
                  </a:tcPr>
                </a:tc>
                <a:extLst>
                  <a:ext uri="{0D108BD9-81ED-4DB2-BD59-A6C34878D82A}">
                    <a16:rowId xmlns:a16="http://schemas.microsoft.com/office/drawing/2014/main" val="10011"/>
                  </a:ext>
                </a:extLst>
              </a:tr>
            </a:tbl>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val="2119317412"/>
              </p:ext>
            </p:extLst>
          </p:nvPr>
        </p:nvGraphicFramePr>
        <p:xfrm>
          <a:off x="4691886" y="1143000"/>
          <a:ext cx="4191000" cy="4674954"/>
        </p:xfrm>
        <a:graphic>
          <a:graphicData uri="http://schemas.openxmlformats.org/drawingml/2006/table">
            <a:tbl>
              <a:tblPr firstRow="1" bandRow="1">
                <a:tableStyleId>{5940675A-B579-460E-94D1-54222C63F5DA}</a:tableStyleId>
              </a:tblPr>
              <a:tblGrid>
                <a:gridCol w="132588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264920">
                  <a:extLst>
                    <a:ext uri="{9D8B030D-6E8A-4147-A177-3AD203B41FA5}">
                      <a16:colId xmlns:a16="http://schemas.microsoft.com/office/drawing/2014/main" val="20002"/>
                    </a:ext>
                  </a:extLst>
                </a:gridCol>
              </a:tblGrid>
              <a:tr h="903252">
                <a:tc>
                  <a:txBody>
                    <a:bodyPr/>
                    <a:lstStyle/>
                    <a:p>
                      <a:pPr marL="0" marR="0" algn="l" defTabSz="914400" rtl="0" eaLnBrk="1" latinLnBrk="0" hangingPunct="1">
                        <a:lnSpc>
                          <a:spcPct val="100000"/>
                        </a:lnSpc>
                        <a:spcBef>
                          <a:spcPts val="0"/>
                        </a:spcBef>
                        <a:spcAft>
                          <a:spcPts val="0"/>
                        </a:spcAft>
                      </a:pPr>
                      <a:r>
                        <a:rPr lang="en-ZA" sz="1800" b="1"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Grant Type</a:t>
                      </a:r>
                    </a:p>
                  </a:txBody>
                  <a:tcPr>
                    <a:solidFill>
                      <a:schemeClr val="bg1">
                        <a:lumMod val="85000"/>
                      </a:schemeClr>
                    </a:solidFill>
                  </a:tcPr>
                </a:tc>
                <a:tc>
                  <a:txBody>
                    <a:bodyPr/>
                    <a:lstStyle/>
                    <a:p>
                      <a:pPr marL="0" marR="0" algn="l" defTabSz="914400" rtl="0" eaLnBrk="1" latinLnBrk="0" hangingPunct="1">
                        <a:lnSpc>
                          <a:spcPct val="100000"/>
                        </a:lnSpc>
                        <a:spcBef>
                          <a:spcPts val="0"/>
                        </a:spcBef>
                        <a:spcAft>
                          <a:spcPts val="0"/>
                        </a:spcAft>
                      </a:pPr>
                      <a:r>
                        <a:rPr lang="en-ZA" sz="1800" b="1"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Value of the Grant Per Month</a:t>
                      </a:r>
                    </a:p>
                  </a:txBody>
                  <a:tcPr>
                    <a:solidFill>
                      <a:schemeClr val="bg1">
                        <a:lumMod val="85000"/>
                      </a:schemeClr>
                    </a:solidFill>
                  </a:tcPr>
                </a:tc>
                <a:tc>
                  <a:txBody>
                    <a:bodyPr/>
                    <a:lstStyle/>
                    <a:p>
                      <a:pPr marL="0" marR="0" algn="l" defTabSz="914400" rtl="0" eaLnBrk="1" latinLnBrk="0" hangingPunct="1">
                        <a:lnSpc>
                          <a:spcPct val="100000"/>
                        </a:lnSpc>
                        <a:spcBef>
                          <a:spcPts val="0"/>
                        </a:spcBef>
                        <a:spcAft>
                          <a:spcPts val="0"/>
                        </a:spcAft>
                      </a:pPr>
                      <a:r>
                        <a:rPr lang="en-US" sz="1800" b="1"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Number of grants types</a:t>
                      </a:r>
                      <a:endParaRPr lang="en-ZA" sz="1800" b="1"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10000"/>
                  </a:ext>
                </a:extLst>
              </a:tr>
              <a:tr h="632277">
                <a:tc>
                  <a:txBody>
                    <a:bodyPr/>
                    <a:lstStyle/>
                    <a:p>
                      <a:pPr>
                        <a:lnSpc>
                          <a:spcPct val="100000"/>
                        </a:lnSpc>
                      </a:pPr>
                      <a:r>
                        <a:rPr lang="en-ZA" sz="1800" dirty="0">
                          <a:solidFill>
                            <a:schemeClr val="tx1"/>
                          </a:solidFill>
                          <a:latin typeface="Arial Narrow" panose="020B0606020202030204" pitchFamily="34" charset="0"/>
                        </a:rPr>
                        <a:t>Care Dependency</a:t>
                      </a:r>
                    </a:p>
                  </a:txBody>
                  <a:tcPr/>
                </a:tc>
                <a:tc>
                  <a:txBody>
                    <a:bodyPr/>
                    <a:lstStyle/>
                    <a:p>
                      <a:pPr algn="r">
                        <a:lnSpc>
                          <a:spcPct val="100000"/>
                        </a:lnSpc>
                      </a:pPr>
                      <a:r>
                        <a:rPr lang="en-ZA" sz="1800" dirty="0">
                          <a:solidFill>
                            <a:schemeClr val="tx1"/>
                          </a:solidFill>
                          <a:latin typeface="Arial Narrow" panose="020B0606020202030204" pitchFamily="34" charset="0"/>
                        </a:rPr>
                        <a:t>R </a:t>
                      </a:r>
                      <a:r>
                        <a:rPr lang="en-ZA" sz="1800" dirty="0" smtClean="0">
                          <a:solidFill>
                            <a:schemeClr val="tx1"/>
                          </a:solidFill>
                          <a:latin typeface="Arial Narrow" panose="020B0606020202030204" pitchFamily="34" charset="0"/>
                        </a:rPr>
                        <a:t>1 780.00</a:t>
                      </a:r>
                      <a:endParaRPr lang="en-ZA" sz="1800" dirty="0">
                        <a:solidFill>
                          <a:schemeClr val="tx1"/>
                        </a:solidFill>
                        <a:latin typeface="Arial Narrow" panose="020B0606020202030204" pitchFamily="34" charset="0"/>
                      </a:endParaRPr>
                    </a:p>
                  </a:txBody>
                  <a:tcPr/>
                </a:tc>
                <a:tc>
                  <a:txBody>
                    <a:bodyPr/>
                    <a:lstStyle/>
                    <a:p>
                      <a:pPr marL="0" marR="0" indent="-68580" algn="r">
                        <a:spcBef>
                          <a:spcPts val="0"/>
                        </a:spcBef>
                        <a:spcAft>
                          <a:spcPts val="0"/>
                        </a:spcAft>
                      </a:pPr>
                      <a:r>
                        <a:rPr lang="en-GB" sz="1800" dirty="0" smtClean="0">
                          <a:solidFill>
                            <a:schemeClr val="tx1"/>
                          </a:solidFill>
                          <a:effectLst/>
                          <a:latin typeface="Arial Narrow" panose="020B0606020202030204" pitchFamily="34" charset="0"/>
                          <a:ea typeface="Calibri" panose="020F0502020204030204" pitchFamily="34" charset="0"/>
                        </a:rPr>
                        <a:t>154 735</a:t>
                      </a:r>
                      <a:endParaRPr lang="en-US" sz="1800" dirty="0">
                        <a:solidFill>
                          <a:schemeClr val="tx1"/>
                        </a:solidFill>
                        <a:effectLst/>
                        <a:latin typeface="Arial Narrow" panose="020B0606020202030204" pitchFamily="34" charset="0"/>
                        <a:ea typeface="Times New Roman" panose="02020603050405020304" pitchFamily="18" charset="0"/>
                      </a:endParaRPr>
                    </a:p>
                  </a:txBody>
                  <a:tcPr marL="7144" marR="7144" marT="7144" marB="0"/>
                </a:tc>
                <a:extLst>
                  <a:ext uri="{0D108BD9-81ED-4DB2-BD59-A6C34878D82A}">
                    <a16:rowId xmlns:a16="http://schemas.microsoft.com/office/drawing/2014/main" val="10001"/>
                  </a:ext>
                </a:extLst>
              </a:tr>
              <a:tr h="413399">
                <a:tc>
                  <a:txBody>
                    <a:bodyPr/>
                    <a:lstStyle/>
                    <a:p>
                      <a:pPr>
                        <a:lnSpc>
                          <a:spcPct val="100000"/>
                        </a:lnSpc>
                      </a:pPr>
                      <a:r>
                        <a:rPr lang="en-ZA" sz="1800" dirty="0">
                          <a:solidFill>
                            <a:schemeClr val="tx1"/>
                          </a:solidFill>
                          <a:latin typeface="Arial Narrow" panose="020B0606020202030204" pitchFamily="34" charset="0"/>
                        </a:rPr>
                        <a:t>Child Support</a:t>
                      </a:r>
                      <a:r>
                        <a:rPr lang="en-ZA" sz="1800" baseline="0" dirty="0">
                          <a:solidFill>
                            <a:schemeClr val="tx1"/>
                          </a:solidFill>
                          <a:latin typeface="Arial Narrow" panose="020B0606020202030204" pitchFamily="34" charset="0"/>
                        </a:rPr>
                        <a:t> </a:t>
                      </a:r>
                      <a:endParaRPr lang="en-ZA" sz="1800" dirty="0">
                        <a:solidFill>
                          <a:schemeClr val="tx1"/>
                        </a:solidFill>
                        <a:latin typeface="Arial Narrow" panose="020B0606020202030204" pitchFamily="34" charset="0"/>
                      </a:endParaRPr>
                    </a:p>
                  </a:txBody>
                  <a:tcPr/>
                </a:tc>
                <a:tc>
                  <a:txBody>
                    <a:bodyPr/>
                    <a:lstStyle/>
                    <a:p>
                      <a:pPr algn="r">
                        <a:lnSpc>
                          <a:spcPct val="100000"/>
                        </a:lnSpc>
                      </a:pPr>
                      <a:r>
                        <a:rPr lang="en-ZA" sz="1800" dirty="0">
                          <a:solidFill>
                            <a:schemeClr val="tx1"/>
                          </a:solidFill>
                          <a:latin typeface="Arial Narrow" panose="020B0606020202030204" pitchFamily="34" charset="0"/>
                        </a:rPr>
                        <a:t>R </a:t>
                      </a:r>
                      <a:r>
                        <a:rPr lang="en-ZA" sz="1800" dirty="0" smtClean="0">
                          <a:solidFill>
                            <a:schemeClr val="tx1"/>
                          </a:solidFill>
                          <a:latin typeface="Arial Narrow" panose="020B0606020202030204" pitchFamily="34" charset="0"/>
                        </a:rPr>
                        <a:t>430.00</a:t>
                      </a:r>
                      <a:endParaRPr lang="en-ZA" sz="1800" dirty="0">
                        <a:solidFill>
                          <a:schemeClr val="tx1"/>
                        </a:solidFill>
                        <a:latin typeface="Arial Narrow" panose="020B0606020202030204" pitchFamily="34" charset="0"/>
                      </a:endParaRPr>
                    </a:p>
                  </a:txBody>
                  <a:tcPr/>
                </a:tc>
                <a:tc>
                  <a:txBody>
                    <a:bodyPr/>
                    <a:lstStyle/>
                    <a:p>
                      <a:pPr marL="0" marR="0" indent="-125730" algn="r">
                        <a:spcBef>
                          <a:spcPts val="0"/>
                        </a:spcBef>
                        <a:spcAft>
                          <a:spcPts val="0"/>
                        </a:spcAft>
                      </a:pPr>
                      <a:r>
                        <a:rPr lang="en-GB" sz="1800" dirty="0" smtClean="0">
                          <a:solidFill>
                            <a:schemeClr val="tx1"/>
                          </a:solidFill>
                          <a:effectLst/>
                          <a:latin typeface="Arial Narrow" panose="020B0606020202030204" pitchFamily="34" charset="0"/>
                          <a:ea typeface="Calibri" panose="020F0502020204030204" pitchFamily="34" charset="0"/>
                        </a:rPr>
                        <a:t>12 787 448</a:t>
                      </a:r>
                      <a:endParaRPr lang="en-US" sz="1800" dirty="0">
                        <a:solidFill>
                          <a:schemeClr val="tx1"/>
                        </a:solidFill>
                        <a:effectLst/>
                        <a:latin typeface="Arial Narrow" panose="020B0606020202030204" pitchFamily="34" charset="0"/>
                        <a:ea typeface="Times New Roman" panose="02020603050405020304" pitchFamily="18" charset="0"/>
                      </a:endParaRPr>
                    </a:p>
                  </a:txBody>
                  <a:tcPr marL="7144" marR="7144" marT="7144" marB="0"/>
                </a:tc>
                <a:extLst>
                  <a:ext uri="{0D108BD9-81ED-4DB2-BD59-A6C34878D82A}">
                    <a16:rowId xmlns:a16="http://schemas.microsoft.com/office/drawing/2014/main" val="10002"/>
                  </a:ext>
                </a:extLst>
              </a:tr>
              <a:tr h="413399">
                <a:tc>
                  <a:txBody>
                    <a:bodyPr/>
                    <a:lstStyle/>
                    <a:p>
                      <a:pPr>
                        <a:lnSpc>
                          <a:spcPct val="100000"/>
                        </a:lnSpc>
                      </a:pPr>
                      <a:r>
                        <a:rPr lang="en-ZA" sz="1800" dirty="0">
                          <a:solidFill>
                            <a:schemeClr val="tx1"/>
                          </a:solidFill>
                          <a:latin typeface="Arial Narrow" panose="020B0606020202030204" pitchFamily="34" charset="0"/>
                        </a:rPr>
                        <a:t>Foster Care </a:t>
                      </a:r>
                    </a:p>
                  </a:txBody>
                  <a:tcPr/>
                </a:tc>
                <a:tc>
                  <a:txBody>
                    <a:bodyPr/>
                    <a:lstStyle/>
                    <a:p>
                      <a:pPr algn="r">
                        <a:lnSpc>
                          <a:spcPct val="100000"/>
                        </a:lnSpc>
                      </a:pPr>
                      <a:r>
                        <a:rPr lang="en-ZA" sz="1800" dirty="0">
                          <a:solidFill>
                            <a:schemeClr val="tx1"/>
                          </a:solidFill>
                          <a:latin typeface="Arial Narrow" panose="020B0606020202030204" pitchFamily="34" charset="0"/>
                        </a:rPr>
                        <a:t>R </a:t>
                      </a:r>
                      <a:r>
                        <a:rPr lang="en-ZA" sz="1800" dirty="0" smtClean="0">
                          <a:solidFill>
                            <a:schemeClr val="tx1"/>
                          </a:solidFill>
                          <a:latin typeface="Arial Narrow" panose="020B0606020202030204" pitchFamily="34" charset="0"/>
                        </a:rPr>
                        <a:t>1000.00</a:t>
                      </a:r>
                      <a:endParaRPr lang="en-ZA" sz="1800" dirty="0">
                        <a:solidFill>
                          <a:schemeClr val="tx1"/>
                        </a:solidFill>
                        <a:latin typeface="Arial Narrow" panose="020B0606020202030204" pitchFamily="34" charset="0"/>
                      </a:endParaRPr>
                    </a:p>
                  </a:txBody>
                  <a:tcPr/>
                </a:tc>
                <a:tc>
                  <a:txBody>
                    <a:bodyPr/>
                    <a:lstStyle/>
                    <a:p>
                      <a:pPr marL="0" marR="0" indent="-68580" algn="r">
                        <a:spcBef>
                          <a:spcPts val="0"/>
                        </a:spcBef>
                        <a:spcAft>
                          <a:spcPts val="0"/>
                        </a:spcAft>
                      </a:pPr>
                      <a:r>
                        <a:rPr lang="en-GB" sz="1800" dirty="0" smtClean="0">
                          <a:solidFill>
                            <a:schemeClr val="tx1"/>
                          </a:solidFill>
                          <a:effectLst/>
                          <a:latin typeface="Arial Narrow" panose="020B0606020202030204" pitchFamily="34" charset="0"/>
                          <a:ea typeface="Calibri" panose="020F0502020204030204" pitchFamily="34" charset="0"/>
                        </a:rPr>
                        <a:t>355 609</a:t>
                      </a:r>
                      <a:endParaRPr lang="en-US" sz="1800" dirty="0">
                        <a:solidFill>
                          <a:schemeClr val="tx1"/>
                        </a:solidFill>
                        <a:effectLst/>
                        <a:latin typeface="Arial Narrow" panose="020B0606020202030204" pitchFamily="34" charset="0"/>
                        <a:ea typeface="Times New Roman" panose="02020603050405020304" pitchFamily="18" charset="0"/>
                      </a:endParaRPr>
                    </a:p>
                  </a:txBody>
                  <a:tcPr marL="7144" marR="7144" marT="7144" marB="0"/>
                </a:tc>
                <a:extLst>
                  <a:ext uri="{0D108BD9-81ED-4DB2-BD59-A6C34878D82A}">
                    <a16:rowId xmlns:a16="http://schemas.microsoft.com/office/drawing/2014/main" val="10003"/>
                  </a:ext>
                </a:extLst>
              </a:tr>
              <a:tr h="413399">
                <a:tc>
                  <a:txBody>
                    <a:bodyPr/>
                    <a:lstStyle/>
                    <a:p>
                      <a:pPr>
                        <a:lnSpc>
                          <a:spcPct val="100000"/>
                        </a:lnSpc>
                      </a:pPr>
                      <a:r>
                        <a:rPr lang="en-ZA" sz="1800" dirty="0">
                          <a:solidFill>
                            <a:schemeClr val="tx1"/>
                          </a:solidFill>
                          <a:latin typeface="Arial Narrow" panose="020B0606020202030204" pitchFamily="34" charset="0"/>
                        </a:rPr>
                        <a:t>Disability</a:t>
                      </a:r>
                    </a:p>
                  </a:txBody>
                  <a:tcPr/>
                </a:tc>
                <a:tc>
                  <a:txBody>
                    <a:bodyPr/>
                    <a:lstStyle/>
                    <a:p>
                      <a:pPr algn="r">
                        <a:lnSpc>
                          <a:spcPct val="100000"/>
                        </a:lnSpc>
                      </a:pPr>
                      <a:r>
                        <a:rPr lang="en-ZA" sz="1800" dirty="0">
                          <a:solidFill>
                            <a:schemeClr val="tx1"/>
                          </a:solidFill>
                          <a:latin typeface="Arial Narrow" panose="020B0606020202030204" pitchFamily="34" charset="0"/>
                        </a:rPr>
                        <a:t>R 1 </a:t>
                      </a:r>
                      <a:r>
                        <a:rPr lang="en-ZA" sz="1800" dirty="0" smtClean="0">
                          <a:solidFill>
                            <a:schemeClr val="tx1"/>
                          </a:solidFill>
                          <a:latin typeface="Arial Narrow" panose="020B0606020202030204" pitchFamily="34" charset="0"/>
                        </a:rPr>
                        <a:t>780.00</a:t>
                      </a:r>
                      <a:endParaRPr lang="en-ZA" sz="1800" dirty="0">
                        <a:solidFill>
                          <a:schemeClr val="tx1"/>
                        </a:solidFill>
                        <a:latin typeface="Arial Narrow" panose="020B0606020202030204" pitchFamily="34" charset="0"/>
                      </a:endParaRPr>
                    </a:p>
                  </a:txBody>
                  <a:tcPr/>
                </a:tc>
                <a:tc>
                  <a:txBody>
                    <a:bodyPr/>
                    <a:lstStyle/>
                    <a:p>
                      <a:pPr marL="0" marR="0" indent="-68580" algn="r">
                        <a:spcBef>
                          <a:spcPts val="0"/>
                        </a:spcBef>
                        <a:spcAft>
                          <a:spcPts val="0"/>
                        </a:spcAft>
                      </a:pPr>
                      <a:r>
                        <a:rPr lang="en-GB" sz="1800" dirty="0" smtClean="0">
                          <a:solidFill>
                            <a:schemeClr val="tx1"/>
                          </a:solidFill>
                          <a:effectLst/>
                          <a:latin typeface="Arial Narrow" panose="020B0606020202030204" pitchFamily="34" charset="0"/>
                          <a:ea typeface="Calibri" panose="020F0502020204030204" pitchFamily="34" charset="0"/>
                        </a:rPr>
                        <a:t>1 042 025</a:t>
                      </a:r>
                      <a:endParaRPr lang="en-US" sz="1800" dirty="0">
                        <a:solidFill>
                          <a:schemeClr val="tx1"/>
                        </a:solidFill>
                        <a:effectLst/>
                        <a:latin typeface="Arial Narrow" panose="020B0606020202030204" pitchFamily="34" charset="0"/>
                        <a:ea typeface="Times New Roman" panose="02020603050405020304" pitchFamily="18" charset="0"/>
                      </a:endParaRPr>
                    </a:p>
                  </a:txBody>
                  <a:tcPr marL="7144" marR="7144" marT="7144" marB="0"/>
                </a:tc>
                <a:extLst>
                  <a:ext uri="{0D108BD9-81ED-4DB2-BD59-A6C34878D82A}">
                    <a16:rowId xmlns:a16="http://schemas.microsoft.com/office/drawing/2014/main" val="10004"/>
                  </a:ext>
                </a:extLst>
              </a:tr>
              <a:tr h="413399">
                <a:tc>
                  <a:txBody>
                    <a:bodyPr/>
                    <a:lstStyle/>
                    <a:p>
                      <a:pPr>
                        <a:lnSpc>
                          <a:spcPct val="100000"/>
                        </a:lnSpc>
                      </a:pPr>
                      <a:r>
                        <a:rPr lang="en-ZA" sz="1800" dirty="0">
                          <a:solidFill>
                            <a:schemeClr val="tx1"/>
                          </a:solidFill>
                          <a:latin typeface="Arial Narrow" panose="020B0606020202030204" pitchFamily="34" charset="0"/>
                        </a:rPr>
                        <a:t>Grant In Aid</a:t>
                      </a:r>
                    </a:p>
                  </a:txBody>
                  <a:tcPr/>
                </a:tc>
                <a:tc>
                  <a:txBody>
                    <a:bodyPr/>
                    <a:lstStyle/>
                    <a:p>
                      <a:pPr algn="r">
                        <a:lnSpc>
                          <a:spcPct val="100000"/>
                        </a:lnSpc>
                      </a:pPr>
                      <a:r>
                        <a:rPr lang="en-ZA" sz="1800" dirty="0" smtClean="0">
                          <a:solidFill>
                            <a:schemeClr val="tx1"/>
                          </a:solidFill>
                          <a:latin typeface="Arial Narrow" panose="020B0606020202030204" pitchFamily="34" charset="0"/>
                        </a:rPr>
                        <a:t>R 490.00 </a:t>
                      </a:r>
                      <a:endParaRPr lang="en-ZA" sz="1800" dirty="0">
                        <a:solidFill>
                          <a:schemeClr val="tx1"/>
                        </a:solidFill>
                        <a:latin typeface="Arial Narrow" panose="020B0606020202030204" pitchFamily="34" charset="0"/>
                      </a:endParaRPr>
                    </a:p>
                  </a:txBody>
                  <a:tcPr/>
                </a:tc>
                <a:tc>
                  <a:txBody>
                    <a:bodyPr/>
                    <a:lstStyle/>
                    <a:p>
                      <a:pPr marL="0" marR="0" indent="-68580" algn="r">
                        <a:spcBef>
                          <a:spcPts val="0"/>
                        </a:spcBef>
                        <a:spcAft>
                          <a:spcPts val="0"/>
                        </a:spcAft>
                      </a:pPr>
                      <a:r>
                        <a:rPr lang="en-GB" sz="1800" dirty="0" smtClean="0">
                          <a:solidFill>
                            <a:schemeClr val="tx1"/>
                          </a:solidFill>
                          <a:effectLst/>
                          <a:latin typeface="Arial Narrow" panose="020B0606020202030204" pitchFamily="34" charset="0"/>
                          <a:ea typeface="Calibri" panose="020F0502020204030204" pitchFamily="34" charset="0"/>
                        </a:rPr>
                        <a:t>273 922</a:t>
                      </a:r>
                      <a:endParaRPr lang="en-US" sz="1800" dirty="0">
                        <a:solidFill>
                          <a:schemeClr val="tx1"/>
                        </a:solidFill>
                        <a:effectLst/>
                        <a:latin typeface="Arial Narrow" panose="020B0606020202030204" pitchFamily="34" charset="0"/>
                        <a:ea typeface="Times New Roman" panose="02020603050405020304" pitchFamily="18" charset="0"/>
                      </a:endParaRPr>
                    </a:p>
                  </a:txBody>
                  <a:tcPr marL="7144" marR="7144" marT="7144" marB="0"/>
                </a:tc>
                <a:extLst>
                  <a:ext uri="{0D108BD9-81ED-4DB2-BD59-A6C34878D82A}">
                    <a16:rowId xmlns:a16="http://schemas.microsoft.com/office/drawing/2014/main" val="10005"/>
                  </a:ext>
                </a:extLst>
              </a:tr>
              <a:tr h="632277">
                <a:tc>
                  <a:txBody>
                    <a:bodyPr/>
                    <a:lstStyle/>
                    <a:p>
                      <a:pPr>
                        <a:lnSpc>
                          <a:spcPct val="100000"/>
                        </a:lnSpc>
                      </a:pPr>
                      <a:r>
                        <a:rPr lang="en-ZA" sz="1800" dirty="0">
                          <a:solidFill>
                            <a:schemeClr val="tx1"/>
                          </a:solidFill>
                          <a:latin typeface="Arial Narrow" panose="020B0606020202030204" pitchFamily="34" charset="0"/>
                        </a:rPr>
                        <a:t>Old Age </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800" dirty="0">
                          <a:solidFill>
                            <a:schemeClr val="tx1"/>
                          </a:solidFill>
                          <a:latin typeface="Arial Narrow" panose="020B0606020202030204" pitchFamily="34" charset="0"/>
                        </a:rPr>
                        <a:t>R 1 </a:t>
                      </a:r>
                      <a:r>
                        <a:rPr lang="en-ZA" sz="1800" dirty="0" smtClean="0">
                          <a:solidFill>
                            <a:schemeClr val="tx1"/>
                          </a:solidFill>
                          <a:latin typeface="Arial Narrow" panose="020B0606020202030204" pitchFamily="34" charset="0"/>
                        </a:rPr>
                        <a:t>780/</a:t>
                      </a:r>
                      <a:endParaRPr lang="en-ZA" sz="1800" baseline="0" dirty="0">
                        <a:solidFill>
                          <a:schemeClr val="tx1"/>
                        </a:solidFill>
                        <a:latin typeface="Arial Narrow" panose="020B0606020202030204"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en-ZA" sz="1800" dirty="0" smtClean="0">
                          <a:solidFill>
                            <a:schemeClr val="tx1"/>
                          </a:solidFill>
                          <a:latin typeface="Arial Narrow" panose="020B0606020202030204" pitchFamily="34" charset="0"/>
                        </a:rPr>
                        <a:t>R1800.00</a:t>
                      </a:r>
                      <a:r>
                        <a:rPr lang="en-ZA" sz="1800" baseline="0" dirty="0" smtClean="0">
                          <a:solidFill>
                            <a:schemeClr val="tx1"/>
                          </a:solidFill>
                          <a:latin typeface="Arial Narrow" panose="020B0606020202030204" pitchFamily="34" charset="0"/>
                        </a:rPr>
                        <a:t> </a:t>
                      </a:r>
                      <a:r>
                        <a:rPr lang="en-ZA" sz="1800" dirty="0">
                          <a:solidFill>
                            <a:schemeClr val="tx1"/>
                          </a:solidFill>
                          <a:latin typeface="Arial Narrow" panose="020B0606020202030204" pitchFamily="34" charset="0"/>
                        </a:rPr>
                        <a:t>(&gt;75) </a:t>
                      </a:r>
                    </a:p>
                  </a:txBody>
                  <a:tcPr/>
                </a:tc>
                <a:tc>
                  <a:txBody>
                    <a:bodyPr/>
                    <a:lstStyle/>
                    <a:p>
                      <a:pPr marL="0" marR="0" indent="-125730" algn="r">
                        <a:spcBef>
                          <a:spcPts val="0"/>
                        </a:spcBef>
                        <a:spcAft>
                          <a:spcPts val="0"/>
                        </a:spcAft>
                      </a:pPr>
                      <a:r>
                        <a:rPr lang="en-GB" sz="1800" dirty="0" smtClean="0">
                          <a:solidFill>
                            <a:schemeClr val="tx1"/>
                          </a:solidFill>
                          <a:effectLst/>
                          <a:latin typeface="Arial Narrow" panose="020B0606020202030204" pitchFamily="34" charset="0"/>
                          <a:ea typeface="Calibri" panose="020F0502020204030204" pitchFamily="34" charset="0"/>
                        </a:rPr>
                        <a:t>3 676 791</a:t>
                      </a:r>
                      <a:endParaRPr lang="en-US" sz="1800" dirty="0">
                        <a:solidFill>
                          <a:schemeClr val="tx1"/>
                        </a:solidFill>
                        <a:effectLst/>
                        <a:latin typeface="Arial Narrow" panose="020B0606020202030204" pitchFamily="34" charset="0"/>
                        <a:ea typeface="Times New Roman" panose="02020603050405020304" pitchFamily="18" charset="0"/>
                      </a:endParaRPr>
                    </a:p>
                  </a:txBody>
                  <a:tcPr marL="7144" marR="7144" marT="7144" marB="0"/>
                </a:tc>
                <a:extLst>
                  <a:ext uri="{0D108BD9-81ED-4DB2-BD59-A6C34878D82A}">
                    <a16:rowId xmlns:a16="http://schemas.microsoft.com/office/drawing/2014/main" val="10006"/>
                  </a:ext>
                </a:extLst>
              </a:tr>
              <a:tr h="413399">
                <a:tc>
                  <a:txBody>
                    <a:bodyPr/>
                    <a:lstStyle/>
                    <a:p>
                      <a:pPr>
                        <a:lnSpc>
                          <a:spcPct val="100000"/>
                        </a:lnSpc>
                      </a:pPr>
                      <a:r>
                        <a:rPr lang="en-ZA" sz="1800" dirty="0">
                          <a:solidFill>
                            <a:schemeClr val="tx1"/>
                          </a:solidFill>
                          <a:latin typeface="Arial Narrow" panose="020B0606020202030204" pitchFamily="34" charset="0"/>
                        </a:rPr>
                        <a:t>War Veterans </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800" dirty="0">
                          <a:solidFill>
                            <a:schemeClr val="tx1"/>
                          </a:solidFill>
                          <a:latin typeface="Arial Narrow" panose="020B0606020202030204" pitchFamily="34" charset="0"/>
                        </a:rPr>
                        <a:t>R 1 </a:t>
                      </a:r>
                      <a:r>
                        <a:rPr lang="en-ZA" sz="1800" dirty="0" smtClean="0">
                          <a:solidFill>
                            <a:schemeClr val="tx1"/>
                          </a:solidFill>
                          <a:latin typeface="Arial Narrow" panose="020B0606020202030204" pitchFamily="34" charset="0"/>
                        </a:rPr>
                        <a:t>800 </a:t>
                      </a:r>
                      <a:endParaRPr lang="en-ZA" sz="1800" dirty="0">
                        <a:solidFill>
                          <a:schemeClr val="tx1"/>
                        </a:solidFill>
                        <a:latin typeface="Arial Narrow" panose="020B0606020202030204" pitchFamily="34" charset="0"/>
                      </a:endParaRPr>
                    </a:p>
                  </a:txBody>
                  <a:tcPr/>
                </a:tc>
                <a:tc>
                  <a:txBody>
                    <a:bodyPr/>
                    <a:lstStyle/>
                    <a:p>
                      <a:pPr marL="0" marR="0" algn="r" defTabSz="914400" rtl="0" eaLnBrk="1" fontAlgn="b" latinLnBrk="0" hangingPunct="1">
                        <a:lnSpc>
                          <a:spcPct val="100000"/>
                        </a:lnSpc>
                        <a:spcBef>
                          <a:spcPts val="600"/>
                        </a:spcBef>
                        <a:spcAft>
                          <a:spcPts val="600"/>
                        </a:spcAft>
                      </a:pPr>
                      <a:r>
                        <a:rPr lang="en-GB" sz="1800" kern="1200" dirty="0" smtClean="0">
                          <a:solidFill>
                            <a:schemeClr val="tx1"/>
                          </a:solidFill>
                          <a:latin typeface="Arial Narrow" panose="020B0606020202030204" pitchFamily="34" charset="0"/>
                          <a:ea typeface="+mn-ea"/>
                          <a:cs typeface="+mn-cs"/>
                        </a:rPr>
                        <a:t>62</a:t>
                      </a:r>
                      <a:endParaRPr lang="en-GB" sz="1800" kern="1200" dirty="0">
                        <a:solidFill>
                          <a:schemeClr val="tx1"/>
                        </a:solidFill>
                        <a:latin typeface="Arial Narrow" panose="020B0606020202030204" pitchFamily="34" charset="0"/>
                        <a:ea typeface="+mn-ea"/>
                        <a:cs typeface="+mn-cs"/>
                      </a:endParaRPr>
                    </a:p>
                  </a:txBody>
                  <a:tcPr marL="7144" marR="7144" marT="7144" marB="0"/>
                </a:tc>
                <a:extLst>
                  <a:ext uri="{0D108BD9-81ED-4DB2-BD59-A6C34878D82A}">
                    <a16:rowId xmlns:a16="http://schemas.microsoft.com/office/drawing/2014/main" val="10007"/>
                  </a:ext>
                </a:extLst>
              </a:tr>
              <a:tr h="413399">
                <a:tc>
                  <a:txBody>
                    <a:bodyPr/>
                    <a:lstStyle/>
                    <a:p>
                      <a:pPr>
                        <a:lnSpc>
                          <a:spcPct val="100000"/>
                        </a:lnSpc>
                      </a:pPr>
                      <a:r>
                        <a:rPr lang="en-ZA" sz="1800" b="1" dirty="0">
                          <a:solidFill>
                            <a:schemeClr val="tx1"/>
                          </a:solidFill>
                          <a:latin typeface="Arial Narrow" panose="020B0606020202030204" pitchFamily="34" charset="0"/>
                        </a:rPr>
                        <a:t>TOTAL</a:t>
                      </a:r>
                    </a:p>
                  </a:txBody>
                  <a:tcPr>
                    <a:solidFill>
                      <a:schemeClr val="bg1">
                        <a:lumMod val="85000"/>
                      </a:schemeClr>
                    </a:solidFill>
                  </a:tcPr>
                </a:tc>
                <a:tc>
                  <a:txBody>
                    <a:bodyPr/>
                    <a:lstStyle/>
                    <a:p>
                      <a:pPr algn="r">
                        <a:lnSpc>
                          <a:spcPct val="100000"/>
                        </a:lnSpc>
                      </a:pPr>
                      <a:endParaRPr lang="en-ZA" sz="1800" b="1" dirty="0">
                        <a:solidFill>
                          <a:schemeClr val="tx1"/>
                        </a:solidFill>
                        <a:latin typeface="Arial Narrow" panose="020B0606020202030204" pitchFamily="34" charset="0"/>
                      </a:endParaRPr>
                    </a:p>
                  </a:txBody>
                  <a:tcPr>
                    <a:solidFill>
                      <a:schemeClr val="bg1">
                        <a:lumMod val="85000"/>
                      </a:schemeClr>
                    </a:solidFill>
                  </a:tcPr>
                </a:tc>
                <a:tc>
                  <a:txBody>
                    <a:bodyPr/>
                    <a:lstStyle/>
                    <a:p>
                      <a:pPr marL="0" marR="0" indent="-143510" algn="r">
                        <a:spcBef>
                          <a:spcPts val="0"/>
                        </a:spcBef>
                        <a:spcAft>
                          <a:spcPts val="0"/>
                        </a:spcAft>
                      </a:pPr>
                      <a:r>
                        <a:rPr lang="en-GB" sz="1800" b="1" dirty="0" smtClean="0">
                          <a:solidFill>
                            <a:srgbClr val="000000"/>
                          </a:solidFill>
                          <a:effectLst/>
                          <a:latin typeface="Arial Narrow" panose="020B0606020202030204" pitchFamily="34" charset="0"/>
                          <a:ea typeface="Calibri" panose="020F0502020204030204" pitchFamily="34" charset="0"/>
                        </a:rPr>
                        <a:t>18 290 592</a:t>
                      </a:r>
                      <a:endParaRPr lang="en-US" sz="1800" dirty="0">
                        <a:effectLst/>
                        <a:latin typeface="Arial Narrow" panose="020B0606020202030204" pitchFamily="34" charset="0"/>
                        <a:ea typeface="Times New Roman" panose="02020603050405020304" pitchFamily="18" charset="0"/>
                      </a:endParaRPr>
                    </a:p>
                  </a:txBody>
                  <a:tcPr>
                    <a:solidFill>
                      <a:schemeClr val="bg1">
                        <a:lumMod val="85000"/>
                      </a:schemeClr>
                    </a:solidFill>
                  </a:tcPr>
                </a:tc>
                <a:extLst>
                  <a:ext uri="{0D108BD9-81ED-4DB2-BD59-A6C34878D82A}">
                    <a16:rowId xmlns:a16="http://schemas.microsoft.com/office/drawing/2014/main" val="10008"/>
                  </a:ext>
                </a:extLst>
              </a:tr>
            </a:tbl>
          </a:graphicData>
        </a:graphic>
      </p:graphicFrame>
      <p:sp>
        <p:nvSpPr>
          <p:cNvPr id="7" name="Slide Number Placeholder 6"/>
          <p:cNvSpPr>
            <a:spLocks noGrp="1"/>
          </p:cNvSpPr>
          <p:nvPr>
            <p:ph type="sldNum" sz="quarter" idx="4294967295"/>
          </p:nvPr>
        </p:nvSpPr>
        <p:spPr>
          <a:xfrm>
            <a:off x="6172200" y="6480693"/>
            <a:ext cx="2151529" cy="365501"/>
          </a:xfrm>
          <a:prstGeom prst="rect">
            <a:avLst/>
          </a:prstGeom>
        </p:spPr>
        <p:txBody>
          <a:bodyPr/>
          <a:lstStyle/>
          <a:p>
            <a:pPr algn="ctr"/>
            <a:r>
              <a:rPr lang="en-US" sz="1600" dirty="0" smtClean="0">
                <a:solidFill>
                  <a:prstClr val="black">
                    <a:tint val="75000"/>
                  </a:prstClr>
                </a:solidFill>
              </a:rPr>
              <a:t>15</a:t>
            </a:r>
            <a:endParaRPr lang="en-US" sz="1600" dirty="0">
              <a:solidFill>
                <a:prstClr val="black">
                  <a:tint val="75000"/>
                </a:prstClr>
              </a:solidFill>
            </a:endParaRPr>
          </a:p>
        </p:txBody>
      </p:sp>
    </p:spTree>
    <p:extLst>
      <p:ext uri="{BB962C8B-B14F-4D97-AF65-F5344CB8AC3E}">
        <p14:creationId xmlns:p14="http://schemas.microsoft.com/office/powerpoint/2010/main" val="1929775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924800" cy="838200"/>
          </a:xfrm>
        </p:spPr>
        <p:txBody>
          <a:bodyPr>
            <a:noAutofit/>
          </a:bodyPr>
          <a:lstStyle/>
          <a:p>
            <a:r>
              <a:rPr lang="en-US" dirty="0" smtClean="0">
                <a:latin typeface="Arial" panose="020B0604020202020204" pitchFamily="34" charset="0"/>
                <a:cs typeface="Arial" panose="020B0604020202020204" pitchFamily="34" charset="0"/>
              </a:rPr>
              <a:t>Social </a:t>
            </a:r>
            <a:r>
              <a:rPr lang="en-US" dirty="0">
                <a:latin typeface="Arial" panose="020B0604020202020204" pitchFamily="34" charset="0"/>
                <a:cs typeface="Arial" panose="020B0604020202020204" pitchFamily="34" charset="0"/>
              </a:rPr>
              <a:t>Assistance </a:t>
            </a:r>
            <a:r>
              <a:rPr lang="en-US" dirty="0" smtClean="0">
                <a:latin typeface="Arial" panose="020B0604020202020204" pitchFamily="34" charset="0"/>
                <a:cs typeface="Arial" panose="020B0604020202020204" pitchFamily="34" charset="0"/>
              </a:rPr>
              <a:t>Programme: SRD</a:t>
            </a:r>
            <a:endParaRPr lang="en-GB"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76182111"/>
              </p:ext>
            </p:extLst>
          </p:nvPr>
        </p:nvGraphicFramePr>
        <p:xfrm>
          <a:off x="0" y="914400"/>
          <a:ext cx="9144000" cy="5402580"/>
        </p:xfrm>
        <a:graphic>
          <a:graphicData uri="http://schemas.openxmlformats.org/drawingml/2006/table">
            <a:tbl>
              <a:tblPr firstRow="1" bandRow="1">
                <a:tableStyleId>{5940675A-B579-460E-94D1-54222C63F5DA}</a:tableStyleId>
              </a:tblPr>
              <a:tblGrid>
                <a:gridCol w="2891692">
                  <a:extLst>
                    <a:ext uri="{9D8B030D-6E8A-4147-A177-3AD203B41FA5}">
                      <a16:colId xmlns:a16="http://schemas.microsoft.com/office/drawing/2014/main" val="20000"/>
                    </a:ext>
                  </a:extLst>
                </a:gridCol>
                <a:gridCol w="6252308">
                  <a:extLst>
                    <a:ext uri="{9D8B030D-6E8A-4147-A177-3AD203B41FA5}">
                      <a16:colId xmlns:a16="http://schemas.microsoft.com/office/drawing/2014/main" val="20001"/>
                    </a:ext>
                  </a:extLst>
                </a:gridCol>
              </a:tblGrid>
              <a:tr h="34451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latin typeface="Arial" panose="020B0604020202020204" pitchFamily="34" charset="0"/>
                          <a:cs typeface="Arial" panose="020B0604020202020204" pitchFamily="34" charset="0"/>
                        </a:rPr>
                        <a:t>Objective: Provide</a:t>
                      </a:r>
                      <a:r>
                        <a:rPr lang="en-US" sz="1500" b="1" kern="1200" dirty="0" smtClean="0">
                          <a:effectLst/>
                          <a:latin typeface="Arial" panose="020B0604020202020204" pitchFamily="34" charset="0"/>
                          <a:cs typeface="Arial" panose="020B0604020202020204" pitchFamily="34" charset="0"/>
                        </a:rPr>
                        <a:t> social relief of distress to persons experiencing temporary crisis</a:t>
                      </a:r>
                      <a:endParaRPr lang="en-GB" sz="1500" b="1" dirty="0" smtClean="0">
                        <a:solidFill>
                          <a:schemeClr val="tx1"/>
                        </a:solidFill>
                        <a:latin typeface="Arial" panose="020B0604020202020204" pitchFamily="34" charset="0"/>
                        <a:cs typeface="Arial" panose="020B0604020202020204" pitchFamily="34" charset="0"/>
                      </a:endParaRPr>
                    </a:p>
                  </a:txBody>
                  <a:tcPr marL="68580" marR="68580" marT="34290" marB="34290">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GB" sz="1600" b="1" dirty="0" smtClean="0">
                        <a:solidFill>
                          <a:schemeClr val="tx1"/>
                        </a:solidFill>
                        <a:latin typeface="+mn-lt"/>
                        <a:cs typeface="Arial" panose="020B0604020202020204" pitchFamily="34" charset="0"/>
                      </a:endParaRPr>
                    </a:p>
                  </a:txBody>
                  <a:tcPr/>
                </a:tc>
                <a:extLst>
                  <a:ext uri="{0D108BD9-81ED-4DB2-BD59-A6C34878D82A}">
                    <a16:rowId xmlns:a16="http://schemas.microsoft.com/office/drawing/2014/main" val="10000"/>
                  </a:ext>
                </a:extLst>
              </a:tr>
              <a:tr h="381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smtClean="0">
                          <a:latin typeface="Arial" panose="020B0604020202020204" pitchFamily="34" charset="0"/>
                          <a:cs typeface="Arial" panose="020B0604020202020204" pitchFamily="34" charset="0"/>
                        </a:rPr>
                        <a:t>Planned 2019/20 Targets</a:t>
                      </a:r>
                      <a:r>
                        <a:rPr lang="en-US" sz="1500" b="1" baseline="0" dirty="0" smtClean="0">
                          <a:latin typeface="Arial" panose="020B0604020202020204" pitchFamily="34" charset="0"/>
                          <a:cs typeface="Arial" panose="020B0604020202020204" pitchFamily="34" charset="0"/>
                        </a:rPr>
                        <a:t> </a:t>
                      </a:r>
                      <a:endParaRPr lang="en-GB" sz="1500" b="1" dirty="0" smtClean="0">
                        <a:solidFill>
                          <a:schemeClr val="tx1"/>
                        </a:solidFill>
                        <a:latin typeface="Arial" panose="020B0604020202020204" pitchFamily="34" charset="0"/>
                        <a:cs typeface="Arial" panose="020B0604020202020204" pitchFamily="34" charset="0"/>
                      </a:endParaRPr>
                    </a:p>
                  </a:txBody>
                  <a:tcPr marL="68580" marR="68580" marT="34290" marB="34290">
                    <a:solidFill>
                      <a:srgbClr val="FFCC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b="1" dirty="0" smtClean="0">
                          <a:latin typeface="Arial" panose="020B0604020202020204" pitchFamily="34" charset="0"/>
                          <a:cs typeface="Arial" panose="020B0604020202020204" pitchFamily="34" charset="0"/>
                        </a:rPr>
                        <a:t>Status as at 31 March 2020</a:t>
                      </a:r>
                      <a:endParaRPr lang="en-GB" sz="1500" b="1" dirty="0" smtClean="0">
                        <a:solidFill>
                          <a:schemeClr val="tx1"/>
                        </a:solidFill>
                        <a:latin typeface="Arial" panose="020B0604020202020204" pitchFamily="34" charset="0"/>
                        <a:cs typeface="Arial" panose="020B0604020202020204" pitchFamily="34" charset="0"/>
                      </a:endParaRPr>
                    </a:p>
                  </a:txBody>
                  <a:tcPr>
                    <a:solidFill>
                      <a:srgbClr val="FFCC66"/>
                    </a:solidFill>
                  </a:tcPr>
                </a:tc>
                <a:extLst>
                  <a:ext uri="{0D108BD9-81ED-4DB2-BD59-A6C34878D82A}">
                    <a16:rowId xmlns:a16="http://schemas.microsoft.com/office/drawing/2014/main" val="10001"/>
                  </a:ext>
                </a:extLst>
              </a:tr>
              <a:tr h="2200768">
                <a:tc>
                  <a:txBody>
                    <a:bodyPr/>
                    <a:lstStyle/>
                    <a:p>
                      <a:pPr marL="0" algn="just" defTabSz="914400" rtl="0" eaLnBrk="1" latinLnBrk="0" hangingPunct="1">
                        <a:lnSpc>
                          <a:spcPct val="100000"/>
                        </a:lnSpc>
                        <a:spcBef>
                          <a:spcPts val="0"/>
                        </a:spcBef>
                        <a:spcAft>
                          <a:spcPts val="0"/>
                        </a:spcAft>
                      </a:pPr>
                      <a:r>
                        <a:rPr lang="en-ZA" sz="1500" dirty="0" smtClean="0">
                          <a:effectLst/>
                          <a:latin typeface="Arial" panose="020B0604020202020204" pitchFamily="34" charset="0"/>
                          <a:cs typeface="Arial" panose="020B0604020202020204" pitchFamily="34" charset="0"/>
                        </a:rPr>
                        <a:t>Target - award </a:t>
                      </a:r>
                      <a:r>
                        <a:rPr lang="en-GB" sz="1500" b="1" kern="1200" dirty="0" smtClean="0">
                          <a:solidFill>
                            <a:schemeClr val="tx1"/>
                          </a:solidFill>
                          <a:effectLst/>
                          <a:latin typeface="Arial" panose="020B0604020202020204" pitchFamily="34" charset="0"/>
                          <a:ea typeface="+mn-ea"/>
                          <a:cs typeface="Arial" panose="020B0604020202020204" pitchFamily="34" charset="0"/>
                        </a:rPr>
                        <a:t>252 833 </a:t>
                      </a:r>
                      <a:r>
                        <a:rPr lang="en-ZA" sz="1500" dirty="0" smtClean="0">
                          <a:effectLst/>
                          <a:latin typeface="Arial" panose="020B0604020202020204" pitchFamily="34" charset="0"/>
                          <a:cs typeface="Arial" panose="020B0604020202020204" pitchFamily="34" charset="0"/>
                        </a:rPr>
                        <a:t>SRD interventions to individuals and households under distress</a:t>
                      </a:r>
                      <a:r>
                        <a:rPr lang="en-ZA" sz="1500" baseline="0" dirty="0" smtClean="0">
                          <a:effectLst/>
                          <a:latin typeface="Arial" panose="020B0604020202020204" pitchFamily="34" charset="0"/>
                          <a:cs typeface="Arial" panose="020B0604020202020204" pitchFamily="34" charset="0"/>
                        </a:rPr>
                        <a:t> at a cost of R410 million. </a:t>
                      </a:r>
                      <a:endParaRPr lang="en-ZA" sz="1500" b="0" baseline="0" dirty="0" smtClean="0">
                        <a:solidFill>
                          <a:schemeClr val="tx1"/>
                        </a:solidFill>
                        <a:effectLst/>
                        <a:latin typeface="Arial" panose="020B0604020202020204" pitchFamily="34" charset="0"/>
                        <a:cs typeface="Arial" panose="020B0604020202020204" pitchFamily="34" charset="0"/>
                      </a:endParaRPr>
                    </a:p>
                  </a:txBody>
                  <a:tcPr marL="68580" marR="68580" marT="34290" marB="34290"/>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kern="1200" dirty="0" smtClean="0">
                          <a:solidFill>
                            <a:schemeClr val="tx1"/>
                          </a:solidFill>
                          <a:effectLst/>
                          <a:latin typeface="Arial" panose="020B0604020202020204" pitchFamily="34" charset="0"/>
                          <a:ea typeface="+mn-ea"/>
                          <a:cs typeface="Arial" panose="020B0604020202020204" pitchFamily="34" charset="0"/>
                        </a:rPr>
                        <a:t>344 482 SRD packages</a:t>
                      </a:r>
                      <a:r>
                        <a:rPr lang="en-GB" sz="1500" kern="1200" baseline="0" dirty="0" smtClean="0">
                          <a:solidFill>
                            <a:schemeClr val="tx1"/>
                          </a:solidFill>
                          <a:effectLst/>
                          <a:latin typeface="Arial" panose="020B0604020202020204" pitchFamily="34" charset="0"/>
                          <a:ea typeface="+mn-ea"/>
                          <a:cs typeface="Arial" panose="020B0604020202020204" pitchFamily="34" charset="0"/>
                        </a:rPr>
                        <a:t> were </a:t>
                      </a:r>
                      <a:r>
                        <a:rPr lang="en-GB" sz="1500" kern="1200" dirty="0" smtClean="0">
                          <a:solidFill>
                            <a:schemeClr val="tx1"/>
                          </a:solidFill>
                          <a:effectLst/>
                          <a:latin typeface="Arial" panose="020B0604020202020204" pitchFamily="34" charset="0"/>
                          <a:ea typeface="+mn-ea"/>
                          <a:cs typeface="Arial" panose="020B0604020202020204" pitchFamily="34" charset="0"/>
                        </a:rPr>
                        <a:t>awarded. </a:t>
                      </a:r>
                      <a:r>
                        <a:rPr lang="en-GB" sz="1500" b="0" kern="1200" dirty="0" smtClean="0">
                          <a:solidFill>
                            <a:schemeClr val="tx1"/>
                          </a:solidFill>
                          <a:effectLst/>
                          <a:latin typeface="Arial" panose="020B0604020202020204" pitchFamily="34" charset="0"/>
                          <a:ea typeface="+mn-ea"/>
                          <a:cs typeface="Arial" panose="020B0604020202020204" pitchFamily="34" charset="0"/>
                        </a:rPr>
                        <a:t>This represents a 136% achievements against the target.</a:t>
                      </a:r>
                      <a:endParaRPr lang="en-GB" sz="1500" kern="1200" dirty="0" smtClean="0">
                        <a:solidFill>
                          <a:schemeClr val="tx1"/>
                        </a:solidFill>
                        <a:effectLst/>
                        <a:latin typeface="Arial" panose="020B0604020202020204" pitchFamily="34" charset="0"/>
                        <a:ea typeface="+mn-ea"/>
                        <a:cs typeface="Arial" panose="020B0604020202020204" pitchFamily="34" charset="0"/>
                      </a:endParaRPr>
                    </a:p>
                    <a:p>
                      <a:pPr marL="285750" marR="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ZA" sz="1500" b="0" dirty="0" smtClean="0">
                          <a:solidFill>
                            <a:schemeClr val="tx1"/>
                          </a:solidFill>
                          <a:latin typeface="Arial" panose="020B0604020202020204" pitchFamily="34" charset="0"/>
                          <a:cs typeface="Arial" panose="020B0604020202020204" pitchFamily="34" charset="0"/>
                        </a:rPr>
                        <a:t>The SRD awards were as follows: </a:t>
                      </a:r>
                    </a:p>
                    <a:p>
                      <a:pPr marL="8001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b="0" kern="1200" dirty="0" smtClean="0">
                          <a:solidFill>
                            <a:schemeClr val="tx1"/>
                          </a:solidFill>
                          <a:effectLst/>
                          <a:latin typeface="Arial" panose="020B0604020202020204" pitchFamily="34" charset="0"/>
                          <a:ea typeface="+mn-ea"/>
                          <a:cs typeface="Arial" panose="020B0604020202020204" pitchFamily="34" charset="0"/>
                        </a:rPr>
                        <a:t>Cash -  2 315</a:t>
                      </a:r>
                      <a:r>
                        <a:rPr lang="en-ZA" sz="1500" b="0" kern="1200" dirty="0" smtClean="0">
                          <a:solidFill>
                            <a:schemeClr val="tx1"/>
                          </a:solidFill>
                          <a:effectLst/>
                          <a:latin typeface="Arial" panose="020B0604020202020204" pitchFamily="34" charset="0"/>
                          <a:ea typeface="+mn-ea"/>
                          <a:cs typeface="Arial" panose="020B0604020202020204" pitchFamily="34" charset="0"/>
                        </a:rPr>
                        <a:t>;</a:t>
                      </a:r>
                    </a:p>
                    <a:p>
                      <a:pPr marL="8001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b="0" kern="1200" dirty="0" smtClean="0">
                          <a:solidFill>
                            <a:schemeClr val="tx1"/>
                          </a:solidFill>
                          <a:effectLst/>
                          <a:latin typeface="Arial" panose="020B0604020202020204" pitchFamily="34" charset="0"/>
                          <a:ea typeface="+mn-ea"/>
                          <a:cs typeface="Arial" panose="020B0604020202020204" pitchFamily="34" charset="0"/>
                        </a:rPr>
                        <a:t>Food parcels – 194 397;</a:t>
                      </a:r>
                    </a:p>
                    <a:p>
                      <a:pPr marL="8001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b="0" kern="1200" dirty="0" smtClean="0">
                          <a:solidFill>
                            <a:schemeClr val="tx1"/>
                          </a:solidFill>
                          <a:effectLst/>
                          <a:latin typeface="Arial" panose="020B0604020202020204" pitchFamily="34" charset="0"/>
                          <a:ea typeface="+mn-ea"/>
                          <a:cs typeface="Arial" panose="020B0604020202020204" pitchFamily="34" charset="0"/>
                        </a:rPr>
                        <a:t>School uniforms – 65 933;  and </a:t>
                      </a:r>
                    </a:p>
                    <a:p>
                      <a:pPr marL="800100" marR="0" lvl="2"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US" sz="1500" b="0" kern="1200" dirty="0" smtClean="0">
                          <a:solidFill>
                            <a:schemeClr val="tx1"/>
                          </a:solidFill>
                          <a:effectLst/>
                          <a:latin typeface="Arial" panose="020B0604020202020204" pitchFamily="34" charset="0"/>
                          <a:ea typeface="+mn-ea"/>
                          <a:cs typeface="Arial" panose="020B0604020202020204" pitchFamily="34" charset="0"/>
                        </a:rPr>
                        <a:t>Vouchers – 81 837.</a:t>
                      </a:r>
                    </a:p>
                    <a:p>
                      <a:pPr marL="342900" marR="0" lvl="1" indent="-34290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500" b="0" kern="1200" dirty="0" smtClean="0">
                          <a:solidFill>
                            <a:schemeClr val="tx1"/>
                          </a:solidFill>
                          <a:effectLst/>
                          <a:latin typeface="Arial" panose="020B0604020202020204" pitchFamily="34" charset="0"/>
                          <a:ea typeface="+mn-ea"/>
                          <a:cs typeface="Arial" panose="020B0604020202020204" pitchFamily="34" charset="0"/>
                        </a:rPr>
                        <a:t>A total of R440 138 105 was </a:t>
                      </a:r>
                      <a:r>
                        <a:rPr lang="en-US" sz="1500" b="1" i="1" kern="1200" dirty="0" smtClean="0">
                          <a:solidFill>
                            <a:schemeClr val="tx1"/>
                          </a:solidFill>
                          <a:effectLst/>
                          <a:latin typeface="Arial" panose="020B0604020202020204" pitchFamily="34" charset="0"/>
                          <a:ea typeface="+mn-ea"/>
                          <a:cs typeface="Arial" panose="020B0604020202020204" pitchFamily="34" charset="0"/>
                        </a:rPr>
                        <a:t>committed</a:t>
                      </a:r>
                      <a:r>
                        <a:rPr lang="en-US" sz="1500" b="0" kern="1200" dirty="0" smtClean="0">
                          <a:solidFill>
                            <a:schemeClr val="tx1"/>
                          </a:solidFill>
                          <a:effectLst/>
                          <a:latin typeface="Arial" panose="020B0604020202020204" pitchFamily="34" charset="0"/>
                          <a:ea typeface="+mn-ea"/>
                          <a:cs typeface="Arial" panose="020B0604020202020204" pitchFamily="34" charset="0"/>
                        </a:rPr>
                        <a:t> at the end of March 2020. However, </a:t>
                      </a:r>
                      <a:r>
                        <a:rPr lang="en-US" sz="1500" b="1" i="1" kern="1200" dirty="0" smtClean="0">
                          <a:solidFill>
                            <a:schemeClr val="tx1"/>
                          </a:solidFill>
                          <a:effectLst/>
                          <a:latin typeface="Arial" panose="020B0604020202020204" pitchFamily="34" charset="0"/>
                          <a:ea typeface="+mn-ea"/>
                          <a:cs typeface="Arial" panose="020B0604020202020204" pitchFamily="34" charset="0"/>
                        </a:rPr>
                        <a:t>actual expenditure </a:t>
                      </a:r>
                      <a:r>
                        <a:rPr lang="en-US" sz="1500" b="0" kern="1200" dirty="0" smtClean="0">
                          <a:solidFill>
                            <a:schemeClr val="tx1"/>
                          </a:solidFill>
                          <a:effectLst/>
                          <a:latin typeface="Arial" panose="020B0604020202020204" pitchFamily="34" charset="0"/>
                          <a:ea typeface="+mn-ea"/>
                          <a:cs typeface="Arial" panose="020B0604020202020204" pitchFamily="34" charset="0"/>
                        </a:rPr>
                        <a:t>as at 31 March 2020 stood at R402 346 000.</a:t>
                      </a:r>
                    </a:p>
                  </a:txBody>
                  <a:tcPr marL="68580" marR="68580" marT="34290" marB="34290"/>
                </a:tc>
                <a:extLst>
                  <a:ext uri="{0D108BD9-81ED-4DB2-BD59-A6C34878D82A}">
                    <a16:rowId xmlns:a16="http://schemas.microsoft.com/office/drawing/2014/main" val="10002"/>
                  </a:ext>
                </a:extLst>
              </a:tr>
              <a:tr h="88231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500" kern="1200" dirty="0" smtClean="0">
                          <a:solidFill>
                            <a:schemeClr val="tx1"/>
                          </a:solidFill>
                          <a:effectLst/>
                          <a:latin typeface="Arial" panose="020B0604020202020204" pitchFamily="34" charset="0"/>
                          <a:ea typeface="+mn-ea"/>
                          <a:cs typeface="Arial" panose="020B0604020202020204" pitchFamily="34" charset="0"/>
                        </a:rPr>
                        <a:t>30% (R123 million) of total SRD rand value awarded </a:t>
                      </a:r>
                      <a:r>
                        <a:rPr lang="en-ZA" sz="1500" kern="1200" dirty="0" smtClean="0">
                          <a:solidFill>
                            <a:schemeClr val="tx1"/>
                          </a:solidFill>
                          <a:effectLst/>
                          <a:latin typeface="Arial" panose="020B0604020202020204" pitchFamily="34" charset="0"/>
                          <a:ea typeface="+mn-ea"/>
                          <a:cs typeface="Arial" panose="020B0604020202020204" pitchFamily="34" charset="0"/>
                        </a:rPr>
                        <a:t>through cooperatives</a:t>
                      </a:r>
                      <a:r>
                        <a:rPr lang="en-GB" sz="1500" kern="1200" dirty="0" smtClean="0">
                          <a:solidFill>
                            <a:schemeClr val="tx1"/>
                          </a:solidFill>
                          <a:effectLst/>
                          <a:latin typeface="Arial" panose="020B0604020202020204" pitchFamily="34" charset="0"/>
                          <a:ea typeface="+mn-ea"/>
                          <a:cs typeface="Arial" panose="020B0604020202020204" pitchFamily="34" charset="0"/>
                        </a:rPr>
                        <a:t> and SMMEs.</a:t>
                      </a:r>
                      <a:endParaRPr lang="en-US" sz="15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34290" marB="34290"/>
                </a:tc>
                <a:tc>
                  <a:txBody>
                    <a:bodyPr/>
                    <a:lstStyle/>
                    <a:p>
                      <a:pPr marL="285750" indent="-285750" algn="just">
                        <a:buFont typeface="Arial" panose="020B0604020202020204" pitchFamily="34" charset="0"/>
                        <a:buChar char="•"/>
                      </a:pPr>
                      <a:r>
                        <a:rPr lang="en-US" sz="1500" b="0" i="0" u="none" strike="noStrike" kern="1200" baseline="0" dirty="0" smtClean="0">
                          <a:solidFill>
                            <a:schemeClr val="tx1"/>
                          </a:solidFill>
                          <a:latin typeface="Arial" panose="020B0604020202020204" pitchFamily="34" charset="0"/>
                          <a:ea typeface="+mn-ea"/>
                          <a:cs typeface="Arial" panose="020B0604020202020204" pitchFamily="34" charset="0"/>
                        </a:rPr>
                        <a:t>19% (R78 181 528 of R402 346 000) of total SRD rand value was awarded (</a:t>
                      </a:r>
                      <a:r>
                        <a:rPr lang="en-US" sz="1500" b="1" i="1" u="none" strike="noStrike" kern="1200" baseline="0" dirty="0" smtClean="0">
                          <a:solidFill>
                            <a:schemeClr val="tx1"/>
                          </a:solidFill>
                          <a:latin typeface="Arial" panose="020B0604020202020204" pitchFamily="34" charset="0"/>
                          <a:ea typeface="+mn-ea"/>
                          <a:cs typeface="Arial" panose="020B0604020202020204" pitchFamily="34" charset="0"/>
                        </a:rPr>
                        <a:t>paid</a:t>
                      </a:r>
                      <a:r>
                        <a:rPr lang="en-US" sz="1500" b="0" i="0" u="none" strike="noStrike" kern="1200" baseline="0" dirty="0" smtClean="0">
                          <a:solidFill>
                            <a:schemeClr val="tx1"/>
                          </a:solidFill>
                          <a:latin typeface="Arial" panose="020B0604020202020204" pitchFamily="34" charset="0"/>
                          <a:ea typeface="+mn-ea"/>
                          <a:cs typeface="Arial" panose="020B0604020202020204" pitchFamily="34" charset="0"/>
                        </a:rPr>
                        <a:t>) </a:t>
                      </a:r>
                      <a:r>
                        <a:rPr lang="en-ZA" sz="1500" b="0" i="0" u="none" strike="noStrike" kern="1200" baseline="0" dirty="0" smtClean="0">
                          <a:solidFill>
                            <a:schemeClr val="tx1"/>
                          </a:solidFill>
                          <a:latin typeface="Arial" panose="020B0604020202020204" pitchFamily="34" charset="0"/>
                          <a:ea typeface="+mn-ea"/>
                          <a:cs typeface="Arial" panose="020B0604020202020204" pitchFamily="34" charset="0"/>
                        </a:rPr>
                        <a:t>through cooperatives and SMMEs.</a:t>
                      </a:r>
                    </a:p>
                    <a:p>
                      <a:pPr marL="285750" indent="-285750" algn="just">
                        <a:buFont typeface="Arial" panose="020B0604020202020204" pitchFamily="34" charset="0"/>
                        <a:buChar char="•"/>
                      </a:pPr>
                      <a:r>
                        <a:rPr lang="en-US" sz="1500" b="0" i="0" u="none" strike="noStrike" kern="1200" baseline="0" dirty="0" smtClean="0">
                          <a:solidFill>
                            <a:schemeClr val="tx1"/>
                          </a:solidFill>
                          <a:latin typeface="Arial" panose="020B0604020202020204" pitchFamily="34" charset="0"/>
                          <a:ea typeface="+mn-ea"/>
                          <a:cs typeface="Arial" panose="020B0604020202020204" pitchFamily="34" charset="0"/>
                        </a:rPr>
                        <a:t>A further R53 679 374 was </a:t>
                      </a:r>
                      <a:r>
                        <a:rPr lang="en-US" sz="1500" b="1" i="1" u="none" strike="noStrike" kern="1200" baseline="0" dirty="0" smtClean="0">
                          <a:solidFill>
                            <a:schemeClr val="tx1"/>
                          </a:solidFill>
                          <a:latin typeface="Arial" panose="020B0604020202020204" pitchFamily="34" charset="0"/>
                          <a:ea typeface="+mn-ea"/>
                          <a:cs typeface="Arial" panose="020B0604020202020204" pitchFamily="34" charset="0"/>
                        </a:rPr>
                        <a:t>committed</a:t>
                      </a:r>
                      <a:r>
                        <a:rPr lang="en-US" sz="1500" b="0" i="0" u="none" strike="noStrike" kern="1200" baseline="0" dirty="0" smtClean="0">
                          <a:solidFill>
                            <a:schemeClr val="tx1"/>
                          </a:solidFill>
                          <a:latin typeface="Arial" panose="020B0604020202020204" pitchFamily="34" charset="0"/>
                          <a:ea typeface="+mn-ea"/>
                          <a:cs typeface="Arial" panose="020B0604020202020204" pitchFamily="34" charset="0"/>
                        </a:rPr>
                        <a:t> at the end of </a:t>
                      </a:r>
                      <a:r>
                        <a:rPr lang="en-ZA" sz="1500" b="0" i="0" u="none" strike="noStrike" kern="1200" baseline="0" dirty="0" smtClean="0">
                          <a:solidFill>
                            <a:schemeClr val="tx1"/>
                          </a:solidFill>
                          <a:latin typeface="Arial" panose="020B0604020202020204" pitchFamily="34" charset="0"/>
                          <a:ea typeface="+mn-ea"/>
                          <a:cs typeface="Arial" panose="020B0604020202020204" pitchFamily="34" charset="0"/>
                        </a:rPr>
                        <a:t>March 2020.</a:t>
                      </a:r>
                      <a:endParaRPr lang="en-US" sz="150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10003"/>
                  </a:ext>
                </a:extLst>
              </a:tr>
              <a:tr h="1059250">
                <a:tc gridSpan="2">
                  <a:txBody>
                    <a:bodyPr/>
                    <a:lstStyle/>
                    <a:p>
                      <a:pPr marL="0" algn="just" defTabSz="914400" rtl="0" eaLnBrk="1" latinLnBrk="0" hangingPunct="1">
                        <a:lnSpc>
                          <a:spcPct val="100000"/>
                        </a:lnSpc>
                        <a:spcBef>
                          <a:spcPts val="0"/>
                        </a:spcBef>
                        <a:spcAft>
                          <a:spcPts val="0"/>
                        </a:spcAft>
                      </a:pPr>
                      <a:r>
                        <a:rPr lang="en-ZA" sz="1500" b="1" baseline="0" dirty="0" smtClean="0">
                          <a:solidFill>
                            <a:schemeClr val="tx1"/>
                          </a:solidFill>
                          <a:effectLst/>
                          <a:latin typeface="Arial" panose="020B0604020202020204" pitchFamily="34" charset="0"/>
                          <a:cs typeface="Arial" panose="020B0604020202020204" pitchFamily="34" charset="0"/>
                        </a:rPr>
                        <a:t>Impact of the Intervention:</a:t>
                      </a:r>
                    </a:p>
                    <a:p>
                      <a:pPr marL="2857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kern="1200" dirty="0" smtClean="0">
                          <a:solidFill>
                            <a:schemeClr val="tx1"/>
                          </a:solidFill>
                          <a:effectLst/>
                          <a:latin typeface="Arial" panose="020B0604020202020204" pitchFamily="34" charset="0"/>
                          <a:ea typeface="+mn-ea"/>
                          <a:cs typeface="Arial" panose="020B0604020202020204" pitchFamily="34" charset="0"/>
                        </a:rPr>
                        <a:t>The provision of SRD enabled individuals and families experiencing temporary distress to access support and meet their basics needs whilst addressing their challenges</a:t>
                      </a:r>
                    </a:p>
                    <a:p>
                      <a:pPr marL="2857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u="none" kern="1200" dirty="0" smtClean="0">
                          <a:solidFill>
                            <a:schemeClr val="tx1"/>
                          </a:solidFill>
                          <a:effectLst/>
                          <a:latin typeface="Arial" panose="020B0604020202020204" pitchFamily="34" charset="0"/>
                          <a:ea typeface="+mn-ea"/>
                          <a:cs typeface="Arial" panose="020B0604020202020204" pitchFamily="34" charset="0"/>
                        </a:rPr>
                        <a:t>The dedicate target of</a:t>
                      </a:r>
                      <a:r>
                        <a:rPr lang="en-US" sz="1500" b="0" u="none" kern="1200" baseline="0" dirty="0" smtClean="0">
                          <a:solidFill>
                            <a:schemeClr val="tx1"/>
                          </a:solidFill>
                          <a:effectLst/>
                          <a:latin typeface="Arial" panose="020B0604020202020204" pitchFamily="34" charset="0"/>
                          <a:ea typeface="+mn-ea"/>
                          <a:cs typeface="Arial" panose="020B0604020202020204" pitchFamily="34" charset="0"/>
                        </a:rPr>
                        <a:t> 30% of SRD spent to small businesses and co-operatives ensured that small and emerging companies and cooperatives are supported and given opportunity for development </a:t>
                      </a:r>
                      <a:endParaRPr lang="en-US" sz="1500" u="none" kern="1200" dirty="0" smtClean="0">
                        <a:effectLst/>
                        <a:latin typeface="Arial" panose="020B0604020202020204" pitchFamily="34" charset="0"/>
                        <a:cs typeface="Arial" panose="020B0604020202020204" pitchFamily="34" charset="0"/>
                      </a:endParaRPr>
                    </a:p>
                  </a:txBody>
                  <a:tcPr marL="68580" marR="68580" marT="34290" marB="34290"/>
                </a:tc>
                <a:tc hMerge="1">
                  <a:txBody>
                    <a:bodyPr/>
                    <a:lstStyle/>
                    <a:p>
                      <a:pPr marL="285750" indent="-285750" algn="just">
                        <a:buFont typeface="Arial" panose="020B0604020202020204" pitchFamily="34" charset="0"/>
                        <a:buChar char="•"/>
                      </a:pPr>
                      <a:endParaRPr lang="en-US" sz="180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r>
              <a:rPr lang="en-US" smtClean="0">
                <a:solidFill>
                  <a:prstClr val="black">
                    <a:tint val="75000"/>
                  </a:prstClr>
                </a:solidFill>
              </a:rPr>
              <a:t>2</a:t>
            </a:r>
            <a:endParaRPr lang="en-US" dirty="0">
              <a:solidFill>
                <a:prstClr val="black">
                  <a:tint val="75000"/>
                </a:prstClr>
              </a:solidFill>
            </a:endParaRPr>
          </a:p>
        </p:txBody>
      </p:sp>
    </p:spTree>
    <p:extLst>
      <p:ext uri="{BB962C8B-B14F-4D97-AF65-F5344CB8AC3E}">
        <p14:creationId xmlns:p14="http://schemas.microsoft.com/office/powerpoint/2010/main" val="2232522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76200"/>
            <a:ext cx="6934200" cy="990600"/>
          </a:xfrm>
        </p:spPr>
        <p:txBody>
          <a:bodyPr>
            <a:normAutofit fontScale="90000"/>
          </a:bodyPr>
          <a:lstStyle/>
          <a:p>
            <a:pPr algn="ctr"/>
            <a:r>
              <a:rPr lang="en-US" dirty="0">
                <a:latin typeface="Arial" panose="020B0604020202020204" pitchFamily="34" charset="0"/>
                <a:cs typeface="Arial" panose="020B0604020202020204" pitchFamily="34" charset="0"/>
              </a:rPr>
              <a:t>Implementation of </a:t>
            </a:r>
            <a:r>
              <a:rPr lang="en-US" dirty="0" smtClean="0">
                <a:latin typeface="Arial" panose="020B0604020202020204" pitchFamily="34" charset="0"/>
                <a:cs typeface="Arial" panose="020B0604020202020204" pitchFamily="34" charset="0"/>
              </a:rPr>
              <a:t>the Social </a:t>
            </a:r>
            <a:r>
              <a:rPr lang="en-US" dirty="0">
                <a:latin typeface="Arial" panose="020B0604020202020204" pitchFamily="34" charset="0"/>
                <a:cs typeface="Arial" panose="020B0604020202020204" pitchFamily="34" charset="0"/>
              </a:rPr>
              <a:t>Assistance Programme</a:t>
            </a:r>
            <a:endParaRPr lang="en-GB"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82751597"/>
              </p:ext>
            </p:extLst>
          </p:nvPr>
        </p:nvGraphicFramePr>
        <p:xfrm>
          <a:off x="0" y="1371600"/>
          <a:ext cx="9144000" cy="4650264"/>
        </p:xfrm>
        <a:graphic>
          <a:graphicData uri="http://schemas.openxmlformats.org/drawingml/2006/table">
            <a:tbl>
              <a:tblPr firstRow="1" bandRow="1">
                <a:tableStyleId>{5940675A-B579-460E-94D1-54222C63F5DA}</a:tableStyleId>
              </a:tblPr>
              <a:tblGrid>
                <a:gridCol w="2634750">
                  <a:extLst>
                    <a:ext uri="{9D8B030D-6E8A-4147-A177-3AD203B41FA5}">
                      <a16:colId xmlns:a16="http://schemas.microsoft.com/office/drawing/2014/main" val="20000"/>
                    </a:ext>
                  </a:extLst>
                </a:gridCol>
                <a:gridCol w="6509250">
                  <a:extLst>
                    <a:ext uri="{9D8B030D-6E8A-4147-A177-3AD203B41FA5}">
                      <a16:colId xmlns:a16="http://schemas.microsoft.com/office/drawing/2014/main" val="20001"/>
                    </a:ext>
                  </a:extLst>
                </a:gridCol>
              </a:tblGrid>
              <a:tr h="428768">
                <a:tc gridSpan="2">
                  <a:txBody>
                    <a:bodyPr/>
                    <a:lstStyle/>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800" b="1" dirty="0" smtClean="0">
                          <a:solidFill>
                            <a:schemeClr val="tx1"/>
                          </a:solidFill>
                          <a:latin typeface="Arial" panose="020B0604020202020204" pitchFamily="34" charset="0"/>
                          <a:cs typeface="Arial" panose="020B0604020202020204" pitchFamily="34" charset="0"/>
                        </a:rPr>
                        <a:t>Objectives:  </a:t>
                      </a:r>
                      <a:r>
                        <a:rPr lang="en-ZA" sz="1800" b="1" dirty="0" smtClean="0">
                          <a:solidFill>
                            <a:schemeClr val="tx1"/>
                          </a:solidFill>
                          <a:latin typeface="Arial" panose="020B0604020202020204" pitchFamily="34" charset="0"/>
                          <a:cs typeface="Arial" panose="020B0604020202020204" pitchFamily="34" charset="0"/>
                        </a:rPr>
                        <a:t>Reduction of exclusion errors for children below 1</a:t>
                      </a:r>
                    </a:p>
                  </a:txBody>
                  <a:tcPr marL="58711" marR="58711" marT="34294" marB="34294">
                    <a:solidFill>
                      <a:srgbClr val="FFCC66"/>
                    </a:solidFill>
                  </a:tcPr>
                </a:tc>
                <a:tc hMerge="1">
                  <a:txBody>
                    <a:bodyPr/>
                    <a:lstStyle/>
                    <a:p>
                      <a:endParaRPr lang="en-GB"/>
                    </a:p>
                  </a:txBody>
                  <a:tcPr/>
                </a:tc>
                <a:extLst>
                  <a:ext uri="{0D108BD9-81ED-4DB2-BD59-A6C34878D82A}">
                    <a16:rowId xmlns:a16="http://schemas.microsoft.com/office/drawing/2014/main" val="10000"/>
                  </a:ext>
                </a:extLst>
              </a:tr>
              <a:tr h="439651">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US" sz="1800" b="1" dirty="0" smtClean="0">
                          <a:solidFill>
                            <a:schemeClr val="tx1"/>
                          </a:solidFill>
                          <a:latin typeface="Arial" panose="020B0604020202020204" pitchFamily="34" charset="0"/>
                          <a:cs typeface="Arial" panose="020B0604020202020204" pitchFamily="34" charset="0"/>
                        </a:rPr>
                        <a:t>Planned 2019/20 Targets</a:t>
                      </a:r>
                      <a:r>
                        <a:rPr lang="en-US" sz="1800" b="1" baseline="0" dirty="0" smtClean="0">
                          <a:solidFill>
                            <a:schemeClr val="tx1"/>
                          </a:solidFill>
                          <a:latin typeface="Arial" panose="020B0604020202020204" pitchFamily="34" charset="0"/>
                          <a:cs typeface="Arial" panose="020B0604020202020204" pitchFamily="34" charset="0"/>
                        </a:rPr>
                        <a:t> </a:t>
                      </a:r>
                      <a:endParaRPr lang="en-GB" sz="1800" b="1" dirty="0" smtClean="0">
                        <a:solidFill>
                          <a:schemeClr val="tx1"/>
                        </a:solidFill>
                        <a:latin typeface="Arial" panose="020B0604020202020204" pitchFamily="34" charset="0"/>
                        <a:cs typeface="Arial" panose="020B0604020202020204" pitchFamily="34" charset="0"/>
                      </a:endParaRPr>
                    </a:p>
                  </a:txBody>
                  <a:tcPr marL="85874" marR="85874">
                    <a:solidFill>
                      <a:srgbClr val="FFCC66"/>
                    </a:solid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US" sz="1800" b="1" dirty="0" smtClean="0">
                          <a:solidFill>
                            <a:schemeClr val="tx1"/>
                          </a:solidFill>
                          <a:latin typeface="Arial" panose="020B0604020202020204" pitchFamily="34" charset="0"/>
                          <a:cs typeface="Arial" panose="020B0604020202020204" pitchFamily="34" charset="0"/>
                        </a:rPr>
                        <a:t>Status as at 31 March 2020</a:t>
                      </a:r>
                      <a:endParaRPr lang="en-GB" sz="1800" b="1" dirty="0" smtClean="0">
                        <a:solidFill>
                          <a:schemeClr val="tx1"/>
                        </a:solidFill>
                        <a:latin typeface="Arial" panose="020B0604020202020204" pitchFamily="34" charset="0"/>
                        <a:cs typeface="Arial" panose="020B0604020202020204" pitchFamily="34" charset="0"/>
                      </a:endParaRPr>
                    </a:p>
                  </a:txBody>
                  <a:tcPr>
                    <a:solidFill>
                      <a:srgbClr val="FFCC66"/>
                    </a:solidFill>
                  </a:tcPr>
                </a:tc>
                <a:extLst>
                  <a:ext uri="{0D108BD9-81ED-4DB2-BD59-A6C34878D82A}">
                    <a16:rowId xmlns:a16="http://schemas.microsoft.com/office/drawing/2014/main" val="10001"/>
                  </a:ext>
                </a:extLst>
              </a:tr>
              <a:tr h="1389470">
                <a:tc>
                  <a:txBody>
                    <a:bodyPr/>
                    <a:lstStyle/>
                    <a:p>
                      <a:pPr marL="0" indent="0" algn="l">
                        <a:lnSpc>
                          <a:spcPct val="100000"/>
                        </a:lnSpc>
                        <a:spcBef>
                          <a:spcPts val="600"/>
                        </a:spcBef>
                        <a:spcAft>
                          <a:spcPts val="600"/>
                        </a:spcAft>
                        <a:buFont typeface="Arial" panose="020B0604020202020204" pitchFamily="34" charset="0"/>
                        <a:buNone/>
                      </a:pPr>
                      <a:r>
                        <a:rPr lang="en-US" sz="1800" dirty="0" smtClean="0">
                          <a:solidFill>
                            <a:schemeClr val="tx1"/>
                          </a:solidFill>
                          <a:latin typeface="Arial" panose="020B0604020202020204" pitchFamily="34" charset="0"/>
                          <a:cs typeface="Arial" panose="020B0604020202020204" pitchFamily="34" charset="0"/>
                        </a:rPr>
                        <a:t>I</a:t>
                      </a: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ncrease the number of children aged 0 to 1 years in receipt of Children’s grants (</a:t>
                      </a:r>
                      <a:r>
                        <a:rPr lang="en-US" sz="1800" b="1" i="1" u="none" strike="noStrike" kern="1200" baseline="0" dirty="0" smtClean="0">
                          <a:solidFill>
                            <a:schemeClr val="tx1"/>
                          </a:solidFill>
                          <a:latin typeface="Arial" panose="020B0604020202020204" pitchFamily="34" charset="0"/>
                          <a:ea typeface="+mn-ea"/>
                          <a:cs typeface="Arial" panose="020B0604020202020204" pitchFamily="34" charset="0"/>
                        </a:rPr>
                        <a:t>target 560 000 applications to be processed</a:t>
                      </a: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a:t>
                      </a:r>
                    </a:p>
                    <a:p>
                      <a:pPr marL="0" indent="0" algn="l">
                        <a:lnSpc>
                          <a:spcPct val="100000"/>
                        </a:lnSpc>
                        <a:spcBef>
                          <a:spcPts val="600"/>
                        </a:spcBef>
                        <a:spcAft>
                          <a:spcPts val="600"/>
                        </a:spcAft>
                        <a:buFont typeface="Arial" panose="020B0604020202020204" pitchFamily="34" charset="0"/>
                        <a:buNone/>
                      </a:pPr>
                      <a:endPar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endParaRPr>
                    </a:p>
                  </a:txBody>
                  <a:tcPr marL="58711" marR="58711" marT="34294" marB="34294"/>
                </a:tc>
                <a:tc>
                  <a:txBody>
                    <a:bodyPr/>
                    <a:lstStyle/>
                    <a:p>
                      <a:pPr marL="285750" indent="-285750">
                        <a:spcBef>
                          <a:spcPts val="600"/>
                        </a:spcBef>
                        <a:spcAft>
                          <a:spcPts val="600"/>
                        </a:spcAft>
                        <a:buFont typeface="Arial" panose="020B0604020202020204" pitchFamily="34" charset="0"/>
                        <a:buChar char="•"/>
                      </a:pPr>
                      <a:r>
                        <a:rPr lang="en-ZA" sz="1800" b="1" kern="1200" dirty="0" smtClean="0">
                          <a:solidFill>
                            <a:schemeClr val="tx1"/>
                          </a:solidFill>
                          <a:effectLst/>
                          <a:latin typeface="Arial" panose="020B0604020202020204" pitchFamily="34" charset="0"/>
                          <a:ea typeface="+mn-ea"/>
                          <a:cs typeface="Arial" panose="020B0604020202020204" pitchFamily="34" charset="0"/>
                        </a:rPr>
                        <a:t>745 010 </a:t>
                      </a:r>
                      <a:r>
                        <a:rPr lang="en-GB" sz="1800" b="0" kern="1200" dirty="0" smtClean="0">
                          <a:solidFill>
                            <a:schemeClr val="tx1"/>
                          </a:solidFill>
                          <a:effectLst/>
                          <a:latin typeface="Arial" panose="020B0604020202020204" pitchFamily="34" charset="0"/>
                          <a:ea typeface="+mn-ea"/>
                          <a:cs typeface="Arial" panose="020B0604020202020204" pitchFamily="34" charset="0"/>
                        </a:rPr>
                        <a:t>applications for children aged 0 – 1 were processed. This represents a 133% achievements against the target. </a:t>
                      </a:r>
                    </a:p>
                    <a:p>
                      <a:pPr marL="285750" indent="-285750">
                        <a:spcBef>
                          <a:spcPts val="600"/>
                        </a:spcBef>
                        <a:spcAft>
                          <a:spcPts val="600"/>
                        </a:spcAft>
                        <a:buFont typeface="Arial" panose="020B0604020202020204" pitchFamily="34" charset="0"/>
                        <a:buChar char="•"/>
                      </a:pPr>
                      <a:r>
                        <a:rPr lang="en-GB" sz="1800" b="0" kern="1200" dirty="0" smtClean="0">
                          <a:solidFill>
                            <a:schemeClr val="tx1"/>
                          </a:solidFill>
                          <a:effectLst/>
                          <a:latin typeface="Arial" panose="020B0604020202020204" pitchFamily="34" charset="0"/>
                          <a:ea typeface="+mn-ea"/>
                          <a:cs typeface="Arial" panose="020B0604020202020204" pitchFamily="34" charset="0"/>
                        </a:rPr>
                        <a:t>By end of March 2020</a:t>
                      </a:r>
                      <a:r>
                        <a:rPr lang="en-GB" sz="1800" b="1" kern="1200" dirty="0" smtClean="0">
                          <a:solidFill>
                            <a:schemeClr val="tx1"/>
                          </a:solidFill>
                          <a:effectLst/>
                          <a:latin typeface="Arial" panose="020B0604020202020204" pitchFamily="34" charset="0"/>
                          <a:ea typeface="+mn-ea"/>
                          <a:cs typeface="Arial" panose="020B0604020202020204" pitchFamily="34" charset="0"/>
                        </a:rPr>
                        <a:t>, 54.33%</a:t>
                      </a:r>
                      <a:r>
                        <a:rPr lang="en-GB" sz="1800" b="1" kern="1200" baseline="0" dirty="0" smtClean="0">
                          <a:solidFill>
                            <a:schemeClr val="tx1"/>
                          </a:solidFill>
                          <a:effectLst/>
                          <a:latin typeface="Arial" panose="020B0604020202020204" pitchFamily="34" charset="0"/>
                          <a:ea typeface="+mn-ea"/>
                          <a:cs typeface="Arial" panose="020B0604020202020204" pitchFamily="34" charset="0"/>
                        </a:rPr>
                        <a:t> </a:t>
                      </a:r>
                      <a:r>
                        <a:rPr lang="en-GB" sz="1800" b="0" kern="1200" baseline="0" dirty="0" smtClean="0">
                          <a:solidFill>
                            <a:schemeClr val="tx1"/>
                          </a:solidFill>
                          <a:effectLst/>
                          <a:latin typeface="Arial" panose="020B0604020202020204" pitchFamily="34" charset="0"/>
                          <a:ea typeface="+mn-ea"/>
                          <a:cs typeface="Arial" panose="020B0604020202020204" pitchFamily="34" charset="0"/>
                        </a:rPr>
                        <a:t>of eligible children within this age group were in receipt of social grants.</a:t>
                      </a:r>
                    </a:p>
                    <a:p>
                      <a:pPr marL="0" indent="0">
                        <a:spcBef>
                          <a:spcPts val="600"/>
                        </a:spcBef>
                        <a:spcAft>
                          <a:spcPts val="600"/>
                        </a:spcAft>
                        <a:buFont typeface="Arial" panose="020B0604020202020204" pitchFamily="34" charset="0"/>
                        <a:buNone/>
                      </a:pPr>
                      <a:endParaRPr lang="en-GB" sz="1800" b="0" kern="1200" baseline="0" dirty="0" smtClean="0">
                        <a:solidFill>
                          <a:schemeClr val="tx1"/>
                        </a:solidFill>
                        <a:effectLst/>
                        <a:latin typeface="Arial" panose="020B0604020202020204" pitchFamily="34" charset="0"/>
                        <a:ea typeface="+mn-ea"/>
                        <a:cs typeface="Arial" panose="020B0604020202020204" pitchFamily="34" charset="0"/>
                      </a:endParaRPr>
                    </a:p>
                  </a:txBody>
                  <a:tcPr marL="58711" marR="58711" marT="34294" marB="34294"/>
                </a:tc>
                <a:extLst>
                  <a:ext uri="{0D108BD9-81ED-4DB2-BD59-A6C34878D82A}">
                    <a16:rowId xmlns:a16="http://schemas.microsoft.com/office/drawing/2014/main" val="10002"/>
                  </a:ext>
                </a:extLst>
              </a:tr>
              <a:tr h="1331444">
                <a:tc gridSpan="2">
                  <a:txBody>
                    <a:bodyPr/>
                    <a:lstStyle/>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800" b="1" i="0" u="none" strike="noStrike" kern="1200" baseline="0" dirty="0" smtClean="0">
                          <a:solidFill>
                            <a:schemeClr val="tx1"/>
                          </a:solidFill>
                          <a:latin typeface="Arial" panose="020B0604020202020204" pitchFamily="34" charset="0"/>
                          <a:ea typeface="+mn-ea"/>
                          <a:cs typeface="Arial" panose="020B0604020202020204" pitchFamily="34" charset="0"/>
                        </a:rPr>
                        <a:t>Impact of the Intervention: </a:t>
                      </a:r>
                      <a:r>
                        <a:rPr lang="en-US" sz="1800" b="0" kern="1200" baseline="0" dirty="0" smtClean="0">
                          <a:solidFill>
                            <a:schemeClr val="tx1"/>
                          </a:solidFill>
                          <a:effectLst/>
                          <a:latin typeface="Arial" panose="020B0604020202020204" pitchFamily="34" charset="0"/>
                          <a:ea typeface="+mn-ea"/>
                          <a:cs typeface="Arial" panose="020B0604020202020204" pitchFamily="34" charset="0"/>
                        </a:rPr>
                        <a:t>The inclusion of children in the social grant programme as early as possible has been shown to contribute positively to long term benefits such as cognitive development and physical growth. For this reason, SASSA will continue its efforts to assist care givers to apply for support as soon after the birth of the child as possible.</a:t>
                      </a:r>
                      <a:endParaRPr lang="en-US" sz="1800" b="0" kern="1200" dirty="0" smtClean="0">
                        <a:solidFill>
                          <a:schemeClr val="tx1"/>
                        </a:solidFill>
                        <a:effectLst/>
                        <a:latin typeface="Arial" panose="020B0604020202020204" pitchFamily="34" charset="0"/>
                        <a:ea typeface="+mn-ea"/>
                        <a:cs typeface="Arial" panose="020B0604020202020204" pitchFamily="34" charset="0"/>
                      </a:endParaRPr>
                    </a:p>
                  </a:txBody>
                  <a:tcPr marL="58711" marR="58711" marT="34294" marB="34294"/>
                </a:tc>
                <a:tc hMerge="1">
                  <a:txBody>
                    <a:bodyPr/>
                    <a:lstStyle/>
                    <a:p>
                      <a:pPr marL="285750" indent="-285750" algn="just">
                        <a:buFont typeface="Arial" panose="020B0604020202020204" pitchFamily="34" charset="0"/>
                        <a:buChar char="•"/>
                      </a:pPr>
                      <a:endParaRPr lang="en-US" sz="1600" b="0" kern="1200" dirty="0">
                        <a:solidFill>
                          <a:schemeClr val="tx1"/>
                        </a:solidFill>
                        <a:effectLst/>
                        <a:latin typeface="Arial" panose="020B0604020202020204" pitchFamily="34" charset="0"/>
                        <a:ea typeface="+mn-ea"/>
                        <a:cs typeface="Arial" panose="020B0604020202020204" pitchFamily="34" charset="0"/>
                      </a:endParaRPr>
                    </a:p>
                  </a:txBody>
                  <a:tcPr marL="58711" marR="58711" marT="34294" marB="34294"/>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4294967295"/>
          </p:nvPr>
        </p:nvSpPr>
        <p:spPr>
          <a:xfrm>
            <a:off x="2438400" y="6492875"/>
            <a:ext cx="1892929" cy="365125"/>
          </a:xfrm>
          <a:prstGeom prst="rect">
            <a:avLst/>
          </a:prstGeom>
        </p:spPr>
        <p:txBody>
          <a:bodyPr/>
          <a:lstStyle/>
          <a:p>
            <a:pPr algn="ctr"/>
            <a:fld id="{9D56938B-8917-4869-91D0-F9F507C443EE}" type="slidenum">
              <a:rPr lang="en-US" sz="1600" smtClean="0"/>
              <a:pPr algn="ctr"/>
              <a:t>13</a:t>
            </a:fld>
            <a:endParaRPr lang="en-US" sz="1600" dirty="0"/>
          </a:p>
        </p:txBody>
      </p:sp>
    </p:spTree>
    <p:extLst>
      <p:ext uri="{BB962C8B-B14F-4D97-AF65-F5344CB8AC3E}">
        <p14:creationId xmlns:p14="http://schemas.microsoft.com/office/powerpoint/2010/main" val="1596915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76200"/>
            <a:ext cx="6781800" cy="990600"/>
          </a:xfrm>
        </p:spPr>
        <p:txBody>
          <a:bodyPr>
            <a:normAutofit fontScale="90000"/>
          </a:bodyPr>
          <a:lstStyle/>
          <a:p>
            <a:pPr algn="ctr"/>
            <a:r>
              <a:rPr lang="en-US" dirty="0">
                <a:latin typeface="Arial" panose="020B0604020202020204" pitchFamily="34" charset="0"/>
                <a:cs typeface="Arial" panose="020B0604020202020204" pitchFamily="34" charset="0"/>
              </a:rPr>
              <a:t>Implementation of </a:t>
            </a:r>
            <a:r>
              <a:rPr lang="en-US" dirty="0" smtClean="0">
                <a:latin typeface="Arial" panose="020B0604020202020204" pitchFamily="34" charset="0"/>
                <a:cs typeface="Arial" panose="020B0604020202020204" pitchFamily="34" charset="0"/>
              </a:rPr>
              <a:t>the Social </a:t>
            </a:r>
            <a:r>
              <a:rPr lang="en-US" dirty="0">
                <a:latin typeface="Arial" panose="020B0604020202020204" pitchFamily="34" charset="0"/>
                <a:cs typeface="Arial" panose="020B0604020202020204" pitchFamily="34" charset="0"/>
              </a:rPr>
              <a:t>Assistance Programme</a:t>
            </a:r>
            <a:endParaRPr lang="en-GB"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94334316"/>
              </p:ext>
            </p:extLst>
          </p:nvPr>
        </p:nvGraphicFramePr>
        <p:xfrm>
          <a:off x="11806" y="1239505"/>
          <a:ext cx="9144000" cy="4876816"/>
        </p:xfrm>
        <a:graphic>
          <a:graphicData uri="http://schemas.openxmlformats.org/drawingml/2006/table">
            <a:tbl>
              <a:tblPr firstRow="1" bandRow="1">
                <a:tableStyleId>{5940675A-B579-460E-94D1-54222C63F5DA}</a:tableStyleId>
              </a:tblPr>
              <a:tblGrid>
                <a:gridCol w="2959994">
                  <a:extLst>
                    <a:ext uri="{9D8B030D-6E8A-4147-A177-3AD203B41FA5}">
                      <a16:colId xmlns:a16="http://schemas.microsoft.com/office/drawing/2014/main" val="20000"/>
                    </a:ext>
                  </a:extLst>
                </a:gridCol>
                <a:gridCol w="6184006">
                  <a:extLst>
                    <a:ext uri="{9D8B030D-6E8A-4147-A177-3AD203B41FA5}">
                      <a16:colId xmlns:a16="http://schemas.microsoft.com/office/drawing/2014/main" val="20001"/>
                    </a:ext>
                  </a:extLst>
                </a:gridCol>
              </a:tblGrid>
              <a:tr h="403868">
                <a:tc gridSpan="2">
                  <a:txBody>
                    <a:bodyPr/>
                    <a:lstStyle/>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800" b="1" dirty="0" smtClean="0">
                          <a:solidFill>
                            <a:schemeClr val="tx1"/>
                          </a:solidFill>
                          <a:latin typeface="Arial" panose="020B0604020202020204" pitchFamily="34" charset="0"/>
                          <a:cs typeface="Arial" panose="020B0604020202020204" pitchFamily="34" charset="0"/>
                        </a:rPr>
                        <a:t>Objectives:  </a:t>
                      </a:r>
                      <a:r>
                        <a:rPr lang="en-ZA" sz="1800" b="1" dirty="0" smtClean="0">
                          <a:solidFill>
                            <a:schemeClr val="tx1"/>
                          </a:solidFill>
                          <a:latin typeface="Arial" panose="020B0604020202020204" pitchFamily="34" charset="0"/>
                          <a:cs typeface="Arial" panose="020B0604020202020204" pitchFamily="34" charset="0"/>
                        </a:rPr>
                        <a:t>Reduction of inclusion and exclusion.</a:t>
                      </a:r>
                      <a:r>
                        <a:rPr lang="en-ZA" sz="1800" b="1" baseline="0" dirty="0" smtClean="0">
                          <a:solidFill>
                            <a:schemeClr val="tx1"/>
                          </a:solidFill>
                          <a:latin typeface="Arial" panose="020B0604020202020204" pitchFamily="34" charset="0"/>
                          <a:cs typeface="Arial" panose="020B0604020202020204" pitchFamily="34" charset="0"/>
                        </a:rPr>
                        <a:t> </a:t>
                      </a:r>
                      <a:endParaRPr lang="en-ZA" sz="1800" b="1" dirty="0" smtClean="0">
                        <a:solidFill>
                          <a:schemeClr val="tx1"/>
                        </a:solidFill>
                        <a:latin typeface="Arial" panose="020B0604020202020204" pitchFamily="34" charset="0"/>
                        <a:cs typeface="Arial" panose="020B0604020202020204" pitchFamily="34" charset="0"/>
                      </a:endParaRPr>
                    </a:p>
                  </a:txBody>
                  <a:tcPr marL="58711" marR="58711" marT="34294" marB="34294">
                    <a:solidFill>
                      <a:srgbClr val="FFCC66"/>
                    </a:solidFill>
                  </a:tcPr>
                </a:tc>
                <a:tc hMerge="1">
                  <a:txBody>
                    <a:bodyPr/>
                    <a:lstStyle/>
                    <a:p>
                      <a:endParaRPr lang="en-GB"/>
                    </a:p>
                  </a:txBody>
                  <a:tcPr/>
                </a:tc>
                <a:extLst>
                  <a:ext uri="{0D108BD9-81ED-4DB2-BD59-A6C34878D82A}">
                    <a16:rowId xmlns:a16="http://schemas.microsoft.com/office/drawing/2014/main" val="10000"/>
                  </a:ext>
                </a:extLst>
              </a:tr>
              <a:tr h="510532">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US" sz="1800" b="1" dirty="0" smtClean="0">
                          <a:solidFill>
                            <a:schemeClr val="tx1"/>
                          </a:solidFill>
                          <a:latin typeface="Arial" panose="020B0604020202020204" pitchFamily="34" charset="0"/>
                          <a:cs typeface="Arial" panose="020B0604020202020204" pitchFamily="34" charset="0"/>
                        </a:rPr>
                        <a:t>Planned 2019/20 Targets</a:t>
                      </a:r>
                      <a:r>
                        <a:rPr lang="en-US" sz="1800" b="1" baseline="0" dirty="0" smtClean="0">
                          <a:solidFill>
                            <a:schemeClr val="tx1"/>
                          </a:solidFill>
                          <a:latin typeface="Arial" panose="020B0604020202020204" pitchFamily="34" charset="0"/>
                          <a:cs typeface="Arial" panose="020B0604020202020204" pitchFamily="34" charset="0"/>
                        </a:rPr>
                        <a:t> </a:t>
                      </a:r>
                      <a:endParaRPr lang="en-GB" sz="1800" b="1" dirty="0" smtClean="0">
                        <a:solidFill>
                          <a:schemeClr val="tx1"/>
                        </a:solidFill>
                        <a:latin typeface="Arial" panose="020B0604020202020204" pitchFamily="34" charset="0"/>
                        <a:cs typeface="Arial" panose="020B0604020202020204" pitchFamily="34" charset="0"/>
                      </a:endParaRPr>
                    </a:p>
                  </a:txBody>
                  <a:tcPr marL="85874" marR="85874">
                    <a:solidFill>
                      <a:srgbClr val="FFCC66"/>
                    </a:solid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US" sz="1800" b="1" dirty="0" smtClean="0">
                          <a:solidFill>
                            <a:schemeClr val="tx1"/>
                          </a:solidFill>
                          <a:latin typeface="Arial" panose="020B0604020202020204" pitchFamily="34" charset="0"/>
                          <a:cs typeface="Arial" panose="020B0604020202020204" pitchFamily="34" charset="0"/>
                        </a:rPr>
                        <a:t>Status as at 31 March</a:t>
                      </a:r>
                      <a:r>
                        <a:rPr lang="en-US" sz="1800" b="1" baseline="0" dirty="0" smtClean="0">
                          <a:solidFill>
                            <a:schemeClr val="tx1"/>
                          </a:solidFill>
                          <a:latin typeface="Arial" panose="020B0604020202020204" pitchFamily="34" charset="0"/>
                          <a:cs typeface="Arial" panose="020B0604020202020204" pitchFamily="34" charset="0"/>
                        </a:rPr>
                        <a:t> 2020</a:t>
                      </a:r>
                      <a:endParaRPr lang="en-GB" sz="1800" b="1" dirty="0" smtClean="0">
                        <a:solidFill>
                          <a:schemeClr val="tx1"/>
                        </a:solidFill>
                        <a:latin typeface="Arial" panose="020B0604020202020204" pitchFamily="34" charset="0"/>
                        <a:cs typeface="Arial" panose="020B0604020202020204" pitchFamily="34" charset="0"/>
                      </a:endParaRPr>
                    </a:p>
                  </a:txBody>
                  <a:tcPr>
                    <a:solidFill>
                      <a:srgbClr val="FFCC66"/>
                    </a:solidFill>
                  </a:tcPr>
                </a:tc>
                <a:extLst>
                  <a:ext uri="{0D108BD9-81ED-4DB2-BD59-A6C34878D82A}">
                    <a16:rowId xmlns:a16="http://schemas.microsoft.com/office/drawing/2014/main" val="10001"/>
                  </a:ext>
                </a:extLst>
              </a:tr>
              <a:tr h="1630680">
                <a:tc>
                  <a:txBody>
                    <a:bodyPr/>
                    <a:lstStyle/>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1800" b="0" kern="1200" dirty="0" smtClean="0">
                          <a:solidFill>
                            <a:schemeClr val="tx1"/>
                          </a:solidFill>
                          <a:effectLst/>
                          <a:latin typeface="Arial" panose="020B0604020202020204" pitchFamily="34" charset="0"/>
                          <a:ea typeface="+mn-ea"/>
                          <a:cs typeface="Arial" panose="020B0604020202020204" pitchFamily="34" charset="0"/>
                        </a:rPr>
                        <a:t>100% of received foster care orders processed within 10 days (FCG).</a:t>
                      </a:r>
                    </a:p>
                  </a:txBody>
                  <a:tcPr marL="58711" marR="58711" marT="34294" marB="34294"/>
                </a:tc>
                <a:tc>
                  <a:txBody>
                    <a:bodyPr/>
                    <a:lstStyle/>
                    <a:p>
                      <a:pPr marL="285750" indent="-285750" algn="l">
                        <a:buFont typeface="Arial" panose="020B0604020202020204" pitchFamily="34" charset="0"/>
                        <a:buChar char="•"/>
                      </a:pPr>
                      <a:r>
                        <a:rPr lang="en-GB" sz="1800" kern="1200" dirty="0" smtClean="0">
                          <a:solidFill>
                            <a:schemeClr val="tx1"/>
                          </a:solidFill>
                          <a:effectLst/>
                          <a:latin typeface="Arial" panose="020B0604020202020204" pitchFamily="34" charset="0"/>
                          <a:ea typeface="+mn-ea"/>
                          <a:cs typeface="Arial" panose="020B0604020202020204" pitchFamily="34" charset="0"/>
                        </a:rPr>
                        <a:t>100% (98 587 of 98 587) of received orders were processed within 10 days.</a:t>
                      </a:r>
                    </a:p>
                    <a:p>
                      <a:pPr marL="0" indent="0" algn="l">
                        <a:buFont typeface="Arial" panose="020B0604020202020204" pitchFamily="34" charset="0"/>
                        <a:buNone/>
                      </a:pPr>
                      <a:endParaRPr lang="en-GB" sz="1800" kern="1200" dirty="0" smtClean="0">
                        <a:solidFill>
                          <a:schemeClr val="tx1"/>
                        </a:solidFill>
                        <a:effectLst/>
                        <a:latin typeface="Arial" panose="020B0604020202020204" pitchFamily="34" charset="0"/>
                        <a:ea typeface="+mn-ea"/>
                        <a:cs typeface="Arial" panose="020B0604020202020204" pitchFamily="34" charset="0"/>
                      </a:endParaRPr>
                    </a:p>
                    <a:p>
                      <a:pPr marL="285750" indent="-285750" algn="l">
                        <a:buFont typeface="Arial" panose="020B0604020202020204" pitchFamily="34" charset="0"/>
                        <a:buChar char="•"/>
                      </a:pPr>
                      <a:r>
                        <a:rPr lang="en-GB" sz="1800" kern="1200" dirty="0" smtClean="0">
                          <a:solidFill>
                            <a:schemeClr val="tx1"/>
                          </a:solidFill>
                          <a:effectLst/>
                          <a:latin typeface="Arial" panose="020B0604020202020204" pitchFamily="34" charset="0"/>
                          <a:ea typeface="+mn-ea"/>
                          <a:cs typeface="Arial" panose="020B0604020202020204" pitchFamily="34" charset="0"/>
                        </a:rPr>
                        <a:t>Processing of</a:t>
                      </a:r>
                      <a:r>
                        <a:rPr lang="en-GB" sz="1800" kern="1200" baseline="0" dirty="0" smtClean="0">
                          <a:solidFill>
                            <a:schemeClr val="tx1"/>
                          </a:solidFill>
                          <a:effectLst/>
                          <a:latin typeface="Arial" panose="020B0604020202020204" pitchFamily="34" charset="0"/>
                          <a:ea typeface="+mn-ea"/>
                          <a:cs typeface="Arial" panose="020B0604020202020204" pitchFamily="34" charset="0"/>
                        </a:rPr>
                        <a:t> orders allows FCG beneficiaries to remain on the register and continue to receive their benefits.</a:t>
                      </a:r>
                    </a:p>
                  </a:txBody>
                  <a:tcPr marL="58711" marR="58711" marT="34294" marB="34294"/>
                </a:tc>
                <a:extLst>
                  <a:ext uri="{0D108BD9-81ED-4DB2-BD59-A6C34878D82A}">
                    <a16:rowId xmlns:a16="http://schemas.microsoft.com/office/drawing/2014/main" val="10002"/>
                  </a:ext>
                </a:extLst>
              </a:tr>
              <a:tr h="1135372">
                <a:tc>
                  <a:txBody>
                    <a:bodyPr/>
                    <a:lstStyle/>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1800" b="0" kern="1200" dirty="0" smtClean="0">
                          <a:solidFill>
                            <a:schemeClr val="tx1"/>
                          </a:solidFill>
                          <a:effectLst/>
                          <a:latin typeface="Arial" panose="020B0604020202020204" pitchFamily="34" charset="0"/>
                          <a:ea typeface="+mn-ea"/>
                          <a:cs typeface="Arial" panose="020B0604020202020204" pitchFamily="34" charset="0"/>
                        </a:rPr>
                        <a:t>10% of reviews processed as per social grants review policy (</a:t>
                      </a:r>
                      <a:r>
                        <a:rPr lang="en-GB" sz="1800" b="1" i="1" kern="1200" dirty="0" smtClean="0">
                          <a:solidFill>
                            <a:schemeClr val="tx1"/>
                          </a:solidFill>
                          <a:effectLst/>
                          <a:latin typeface="Arial" panose="020B0604020202020204" pitchFamily="34" charset="0"/>
                          <a:ea typeface="+mn-ea"/>
                          <a:cs typeface="Arial" panose="020B0604020202020204" pitchFamily="34" charset="0"/>
                        </a:rPr>
                        <a:t>administrative</a:t>
                      </a:r>
                      <a:r>
                        <a:rPr lang="en-GB" sz="1800" b="1" i="1" kern="1200" baseline="0" dirty="0" smtClean="0">
                          <a:solidFill>
                            <a:schemeClr val="tx1"/>
                          </a:solidFill>
                          <a:effectLst/>
                          <a:latin typeface="Arial" panose="020B0604020202020204" pitchFamily="34" charset="0"/>
                          <a:ea typeface="+mn-ea"/>
                          <a:cs typeface="Arial" panose="020B0604020202020204" pitchFamily="34" charset="0"/>
                        </a:rPr>
                        <a:t> and medical</a:t>
                      </a:r>
                      <a:r>
                        <a:rPr lang="en-GB" sz="1800" b="0" kern="1200" dirty="0" smtClean="0">
                          <a:solidFill>
                            <a:schemeClr val="tx1"/>
                          </a:solidFill>
                          <a:effectLst/>
                          <a:latin typeface="Arial" panose="020B0604020202020204" pitchFamily="34" charset="0"/>
                          <a:ea typeface="+mn-ea"/>
                          <a:cs typeface="Arial" panose="020B0604020202020204" pitchFamily="34" charset="0"/>
                        </a:rPr>
                        <a:t>).  </a:t>
                      </a:r>
                    </a:p>
                  </a:txBody>
                  <a:tcPr marL="58711" marR="58711" marT="34294" marB="34294"/>
                </a:tc>
                <a:tc>
                  <a:txBody>
                    <a:bodyPr/>
                    <a:lstStyle/>
                    <a:p>
                      <a:pPr marL="285750" indent="-285750" algn="l">
                        <a:buFont typeface="Arial" panose="020B0604020202020204" pitchFamily="34" charset="0"/>
                        <a:buChar char="•"/>
                      </a:pPr>
                      <a:r>
                        <a:rPr lang="en-GB" sz="1800" kern="1200" dirty="0" smtClean="0">
                          <a:solidFill>
                            <a:schemeClr val="tx1"/>
                          </a:solidFill>
                          <a:effectLst/>
                          <a:latin typeface="Arial" panose="020B0604020202020204" pitchFamily="34" charset="0"/>
                          <a:ea typeface="+mn-ea"/>
                          <a:cs typeface="Arial" panose="020B0604020202020204" pitchFamily="34" charset="0"/>
                        </a:rPr>
                        <a:t>9.8% (66 354 of 673 697) of reviews were processed as per the review policy.</a:t>
                      </a:r>
                    </a:p>
                    <a:p>
                      <a:pPr marL="0" indent="0" algn="l">
                        <a:buFont typeface="Arial" panose="020B0604020202020204" pitchFamily="34" charset="0"/>
                        <a:buNone/>
                      </a:pPr>
                      <a:endParaRPr lang="en-GB" sz="1800" kern="1200" dirty="0" smtClean="0">
                        <a:solidFill>
                          <a:schemeClr val="tx1"/>
                        </a:solidFill>
                        <a:effectLst/>
                        <a:latin typeface="Arial" panose="020B0604020202020204" pitchFamily="34" charset="0"/>
                        <a:ea typeface="+mn-ea"/>
                        <a:cs typeface="Arial" panose="020B0604020202020204" pitchFamily="34" charset="0"/>
                      </a:endParaRPr>
                    </a:p>
                  </a:txBody>
                  <a:tcPr marL="58711" marR="58711" marT="34294" marB="34294"/>
                </a:tc>
                <a:extLst>
                  <a:ext uri="{0D108BD9-81ED-4DB2-BD59-A6C34878D82A}">
                    <a16:rowId xmlns:a16="http://schemas.microsoft.com/office/drawing/2014/main" val="10003"/>
                  </a:ext>
                </a:extLst>
              </a:tr>
              <a:tr h="894079">
                <a:tc gridSpan="2">
                  <a:txBody>
                    <a:bodyPr/>
                    <a:lstStyle/>
                    <a:p>
                      <a: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800" b="1" kern="1200" dirty="0" smtClean="0">
                          <a:solidFill>
                            <a:schemeClr val="tx1"/>
                          </a:solidFill>
                          <a:effectLst/>
                          <a:latin typeface="Arial" panose="020B0604020202020204" pitchFamily="34" charset="0"/>
                          <a:ea typeface="+mn-ea"/>
                          <a:cs typeface="Arial" panose="020B0604020202020204" pitchFamily="34" charset="0"/>
                        </a:rPr>
                        <a:t>Impact  of the Review:  </a:t>
                      </a:r>
                      <a:r>
                        <a:rPr lang="en-US" sz="1800" b="0" kern="1200" dirty="0" smtClean="0">
                          <a:solidFill>
                            <a:schemeClr val="tx1"/>
                          </a:solidFill>
                          <a:effectLst/>
                          <a:latin typeface="Arial" panose="020B0604020202020204" pitchFamily="34" charset="0"/>
                          <a:ea typeface="+mn-ea"/>
                          <a:cs typeface="Arial" panose="020B0604020202020204" pitchFamily="34" charset="0"/>
                        </a:rPr>
                        <a:t>The review process ensured</a:t>
                      </a:r>
                      <a:r>
                        <a:rPr lang="en-US" sz="1800" b="0" kern="1200" baseline="0" dirty="0" smtClean="0">
                          <a:solidFill>
                            <a:schemeClr val="tx1"/>
                          </a:solidFill>
                          <a:effectLst/>
                          <a:latin typeface="Arial" panose="020B0604020202020204" pitchFamily="34" charset="0"/>
                          <a:ea typeface="+mn-ea"/>
                          <a:cs typeface="Arial" panose="020B0604020202020204" pitchFamily="34" charset="0"/>
                        </a:rPr>
                        <a:t> that SASSA is able to ensure that social grants beneficiaries who still qualify for benefits are retained and those whose financial and medical circumstances have changed and do no longer qualify are removed from the system  and thus ensure the integrity data is improved</a:t>
                      </a:r>
                      <a:endParaRPr lang="en-GB" sz="1800" b="0" kern="1200" dirty="0" smtClean="0">
                        <a:solidFill>
                          <a:schemeClr val="tx1"/>
                        </a:solidFill>
                        <a:effectLst/>
                        <a:latin typeface="Arial" panose="020B0604020202020204" pitchFamily="34" charset="0"/>
                        <a:ea typeface="+mn-ea"/>
                        <a:cs typeface="Arial" panose="020B0604020202020204" pitchFamily="34" charset="0"/>
                      </a:endParaRPr>
                    </a:p>
                  </a:txBody>
                  <a:tcPr marL="58711" marR="58711" marT="34294" marB="34294"/>
                </a:tc>
                <a:tc hMerge="1">
                  <a:txBody>
                    <a:bodyPr/>
                    <a:lstStyle/>
                    <a:p>
                      <a:pPr marL="0" indent="0" algn="l">
                        <a:buFont typeface="Arial" panose="020B0604020202020204" pitchFamily="34" charset="0"/>
                        <a:buNone/>
                      </a:pPr>
                      <a:endParaRPr lang="en-GB" sz="1800" kern="1200" dirty="0" smtClean="0">
                        <a:solidFill>
                          <a:schemeClr val="tx1"/>
                        </a:solidFill>
                        <a:effectLst/>
                        <a:latin typeface="Arial" panose="020B0604020202020204" pitchFamily="34" charset="0"/>
                        <a:ea typeface="+mn-ea"/>
                        <a:cs typeface="Arial" panose="020B0604020202020204" pitchFamily="34" charset="0"/>
                      </a:endParaRPr>
                    </a:p>
                  </a:txBody>
                  <a:tcPr marL="58711" marR="58711" marT="34294" marB="34294"/>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4294967295"/>
          </p:nvPr>
        </p:nvSpPr>
        <p:spPr>
          <a:xfrm>
            <a:off x="2438400" y="6492875"/>
            <a:ext cx="1892929" cy="365125"/>
          </a:xfrm>
          <a:prstGeom prst="rect">
            <a:avLst/>
          </a:prstGeom>
        </p:spPr>
        <p:txBody>
          <a:bodyPr/>
          <a:lstStyle/>
          <a:p>
            <a:pPr algn="ctr"/>
            <a:fld id="{9D56938B-8917-4869-91D0-F9F507C443EE}" type="slidenum">
              <a:rPr lang="en-US" sz="1600" smtClean="0"/>
              <a:pPr algn="ctr"/>
              <a:t>14</a:t>
            </a:fld>
            <a:endParaRPr lang="en-US" sz="1600" dirty="0"/>
          </a:p>
        </p:txBody>
      </p:sp>
    </p:spTree>
    <p:extLst>
      <p:ext uri="{BB962C8B-B14F-4D97-AF65-F5344CB8AC3E}">
        <p14:creationId xmlns:p14="http://schemas.microsoft.com/office/powerpoint/2010/main" val="2497696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52400"/>
            <a:ext cx="7658100" cy="715962"/>
          </a:xfrm>
          <a:noFill/>
        </p:spPr>
        <p:txBody>
          <a:bodyPr>
            <a:noAutofit/>
          </a:bodyPr>
          <a:lstStyle/>
          <a:p>
            <a:r>
              <a:rPr lang="en-US" dirty="0" smtClean="0">
                <a:latin typeface="Arial" panose="020B0604020202020204" pitchFamily="34" charset="0"/>
                <a:cs typeface="Arial" panose="020B0604020202020204" pitchFamily="34" charset="0"/>
              </a:rPr>
              <a:t>Social </a:t>
            </a:r>
            <a:r>
              <a:rPr lang="en-US" dirty="0">
                <a:latin typeface="Arial" panose="020B0604020202020204" pitchFamily="34" charset="0"/>
                <a:cs typeface="Arial" panose="020B0604020202020204" pitchFamily="34" charset="0"/>
              </a:rPr>
              <a:t>Assistance </a:t>
            </a:r>
            <a:r>
              <a:rPr lang="en-US" dirty="0" smtClean="0">
                <a:latin typeface="Arial" panose="020B0604020202020204" pitchFamily="34" charset="0"/>
                <a:cs typeface="Arial" panose="020B0604020202020204" pitchFamily="34" charset="0"/>
              </a:rPr>
              <a:t>Programme: Service Delivery Improvements </a:t>
            </a:r>
            <a:endParaRPr lang="en-ZA"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89075461"/>
              </p:ext>
            </p:extLst>
          </p:nvPr>
        </p:nvGraphicFramePr>
        <p:xfrm>
          <a:off x="0" y="1066800"/>
          <a:ext cx="9144000" cy="5105400"/>
        </p:xfrm>
        <a:graphic>
          <a:graphicData uri="http://schemas.openxmlformats.org/drawingml/2006/table">
            <a:tbl>
              <a:tblPr firstRow="1" bandRow="1">
                <a:tableStyleId>{5940675A-B579-460E-94D1-54222C63F5DA}</a:tableStyleId>
              </a:tblPr>
              <a:tblGrid>
                <a:gridCol w="3321539">
                  <a:extLst>
                    <a:ext uri="{9D8B030D-6E8A-4147-A177-3AD203B41FA5}">
                      <a16:colId xmlns:a16="http://schemas.microsoft.com/office/drawing/2014/main" val="20000"/>
                    </a:ext>
                  </a:extLst>
                </a:gridCol>
                <a:gridCol w="5822461">
                  <a:extLst>
                    <a:ext uri="{9D8B030D-6E8A-4147-A177-3AD203B41FA5}">
                      <a16:colId xmlns:a16="http://schemas.microsoft.com/office/drawing/2014/main" val="20001"/>
                    </a:ext>
                  </a:extLst>
                </a:gridCol>
              </a:tblGrid>
              <a:tr h="457200">
                <a:tc gridSpan="2">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800" b="1" dirty="0" smtClean="0">
                          <a:solidFill>
                            <a:schemeClr val="tx1"/>
                          </a:solidFill>
                          <a:latin typeface="Arial" panose="020B0604020202020204" pitchFamily="34" charset="0"/>
                          <a:cs typeface="Arial" panose="020B0604020202020204" pitchFamily="34" charset="0"/>
                        </a:rPr>
                        <a:t>Objectives: </a:t>
                      </a:r>
                      <a:r>
                        <a:rPr lang="en-US" sz="1800" b="1" dirty="0" smtClean="0">
                          <a:solidFill>
                            <a:schemeClr val="tx1"/>
                          </a:solidFill>
                          <a:effectLst/>
                          <a:latin typeface="Arial" panose="020B0604020202020204" pitchFamily="34" charset="0"/>
                          <a:cs typeface="Arial" panose="020B0604020202020204" pitchFamily="34" charset="0"/>
                        </a:rPr>
                        <a:t>Improved grant application process</a:t>
                      </a:r>
                    </a:p>
                  </a:txBody>
                  <a:tcPr>
                    <a:solidFill>
                      <a:srgbClr val="FFC000"/>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GB" sz="1600" b="1" dirty="0" smtClean="0">
                        <a:solidFill>
                          <a:schemeClr val="tx1"/>
                        </a:solidFill>
                        <a:latin typeface="+mn-lt"/>
                        <a:cs typeface="Arial" panose="020B0604020202020204" pitchFamily="34" charset="0"/>
                      </a:endParaRPr>
                    </a:p>
                  </a:txBody>
                  <a:tcPr>
                    <a:solidFill>
                      <a:srgbClr val="FFCC66"/>
                    </a:solidFill>
                  </a:tcPr>
                </a:tc>
                <a:extLst>
                  <a:ext uri="{0D108BD9-81ED-4DB2-BD59-A6C34878D82A}">
                    <a16:rowId xmlns:a16="http://schemas.microsoft.com/office/drawing/2014/main" val="10000"/>
                  </a:ext>
                </a:extLst>
              </a:tr>
              <a:tr h="528628">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US" sz="1800" b="1" dirty="0" smtClean="0">
                          <a:solidFill>
                            <a:schemeClr val="tx1"/>
                          </a:solidFill>
                          <a:latin typeface="Arial" panose="020B0604020202020204" pitchFamily="34" charset="0"/>
                          <a:cs typeface="Arial" panose="020B0604020202020204" pitchFamily="34" charset="0"/>
                        </a:rPr>
                        <a:t>Planned 2019/20 Targets</a:t>
                      </a:r>
                      <a:r>
                        <a:rPr lang="en-US" sz="1800" b="1" baseline="0" dirty="0" smtClean="0">
                          <a:solidFill>
                            <a:schemeClr val="tx1"/>
                          </a:solidFill>
                          <a:latin typeface="Arial" panose="020B0604020202020204" pitchFamily="34" charset="0"/>
                          <a:cs typeface="Arial" panose="020B0604020202020204" pitchFamily="34" charset="0"/>
                        </a:rPr>
                        <a:t> </a:t>
                      </a:r>
                      <a:endParaRPr lang="en-GB" sz="1800" b="1" dirty="0" smtClean="0">
                        <a:solidFill>
                          <a:schemeClr val="tx1"/>
                        </a:solidFill>
                        <a:latin typeface="Arial" panose="020B0604020202020204" pitchFamily="34" charset="0"/>
                        <a:cs typeface="Arial" panose="020B0604020202020204" pitchFamily="34" charset="0"/>
                      </a:endParaRPr>
                    </a:p>
                  </a:txBody>
                  <a:tcPr>
                    <a:solidFill>
                      <a:srgbClr val="FFC000"/>
                    </a:solid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GB" sz="1800" b="1" dirty="0" smtClean="0">
                          <a:solidFill>
                            <a:schemeClr val="tx1"/>
                          </a:solidFill>
                          <a:latin typeface="Arial" panose="020B0604020202020204" pitchFamily="34" charset="0"/>
                          <a:cs typeface="Arial" panose="020B0604020202020204" pitchFamily="34" charset="0"/>
                        </a:rPr>
                        <a:t>Status as at 31 March 2020</a:t>
                      </a:r>
                    </a:p>
                  </a:txBody>
                  <a:tcPr>
                    <a:solidFill>
                      <a:srgbClr val="FFC000"/>
                    </a:solidFill>
                  </a:tcPr>
                </a:tc>
                <a:extLst>
                  <a:ext uri="{0D108BD9-81ED-4DB2-BD59-A6C34878D82A}">
                    <a16:rowId xmlns:a16="http://schemas.microsoft.com/office/drawing/2014/main" val="10001"/>
                  </a:ext>
                </a:extLst>
              </a:tr>
              <a:tr h="1391612">
                <a:tc>
                  <a:txBody>
                    <a:bodyPr/>
                    <a:lstStyle/>
                    <a:p>
                      <a:pPr marL="0" marR="0" indent="0" algn="l" defTabSz="914400" rtl="0" eaLnBrk="1" fontAlgn="auto" latinLnBrk="0" hangingPunct="1">
                        <a:lnSpc>
                          <a:spcPct val="100000"/>
                        </a:lnSpc>
                        <a:spcBef>
                          <a:spcPts val="600"/>
                        </a:spcBef>
                        <a:spcAft>
                          <a:spcPts val="600"/>
                        </a:spcAft>
                        <a:buClrTx/>
                        <a:buSzTx/>
                        <a:buFont typeface="Arial" pitchFamily="34" charset="0"/>
                        <a:buNone/>
                        <a:tabLst/>
                        <a:defRPr/>
                      </a:pPr>
                      <a:r>
                        <a:rPr lang="en-US" sz="1800" kern="1200" dirty="0" smtClean="0">
                          <a:solidFill>
                            <a:schemeClr val="tx1"/>
                          </a:solidFill>
                          <a:effectLst/>
                          <a:latin typeface="Arial" panose="020B0604020202020204" pitchFamily="34" charset="0"/>
                          <a:ea typeface="Times New Roman"/>
                          <a:cs typeface="Arial" panose="020B0604020202020204" pitchFamily="34" charset="0"/>
                        </a:rPr>
                        <a:t>Processing of new social grant applications.</a:t>
                      </a:r>
                    </a:p>
                    <a:p>
                      <a:pPr marL="450850" marR="0" lvl="0" indent="-4508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0" i="1" kern="1200" baseline="0" dirty="0" smtClean="0">
                          <a:solidFill>
                            <a:schemeClr val="tx1"/>
                          </a:solidFill>
                          <a:latin typeface="Arial" panose="020B0604020202020204" pitchFamily="34" charset="0"/>
                          <a:ea typeface="+mn-ea"/>
                          <a:cs typeface="Arial" panose="020B0604020202020204" pitchFamily="34" charset="0"/>
                        </a:rPr>
                        <a:t>Plan to reach </a:t>
                      </a:r>
                      <a:r>
                        <a:rPr lang="en-ZA" sz="1800" b="0" i="1" kern="1200" baseline="0" dirty="0" smtClean="0">
                          <a:solidFill>
                            <a:schemeClr val="tx1"/>
                          </a:solidFill>
                          <a:latin typeface="Arial" panose="020B0604020202020204" pitchFamily="34" charset="0"/>
                          <a:ea typeface="+mn-ea"/>
                          <a:cs typeface="Arial" panose="020B0604020202020204" pitchFamily="34" charset="0"/>
                        </a:rPr>
                        <a:t>1.6</a:t>
                      </a:r>
                      <a:r>
                        <a:rPr lang="en-US" sz="1800" b="0" i="1" kern="1200" baseline="0" dirty="0" smtClean="0">
                          <a:solidFill>
                            <a:schemeClr val="tx1"/>
                          </a:solidFill>
                          <a:latin typeface="Arial" panose="020B0604020202020204" pitchFamily="34" charset="0"/>
                          <a:ea typeface="+mn-ea"/>
                          <a:cs typeface="Arial" panose="020B0604020202020204" pitchFamily="34" charset="0"/>
                        </a:rPr>
                        <a:t> million new applicants. </a:t>
                      </a:r>
                    </a:p>
                  </a:txBody>
                  <a:tcPr marL="46886" marR="46886" marT="0" marB="0"/>
                </a:tc>
                <a:tc>
                  <a:txBody>
                    <a:bodyPr/>
                    <a:lstStyle/>
                    <a:p>
                      <a:pPr algn="just">
                        <a:spcBef>
                          <a:spcPts val="600"/>
                        </a:spcBef>
                      </a:pPr>
                      <a:r>
                        <a:rPr lang="en-GB" sz="1800" kern="1200" dirty="0" smtClean="0">
                          <a:solidFill>
                            <a:schemeClr val="tx1"/>
                          </a:solidFill>
                          <a:effectLst/>
                          <a:latin typeface="Arial" panose="020B0604020202020204" pitchFamily="34" charset="0"/>
                          <a:ea typeface="+mn-ea"/>
                          <a:cs typeface="Arial" panose="020B0604020202020204" pitchFamily="34" charset="0"/>
                        </a:rPr>
                        <a:t>1 725 761 applications for social grants were processed. This represents 108% achievement against the target. </a:t>
                      </a:r>
                    </a:p>
                    <a:p>
                      <a:pPr marL="742950" lvl="1" indent="-285750" algn="l">
                        <a:spcBef>
                          <a:spcPts val="0"/>
                        </a:spcBef>
                        <a:buFont typeface="Wingdings" panose="05000000000000000000" pitchFamily="2" charset="2"/>
                        <a:buChar char="ü"/>
                      </a:pPr>
                      <a:r>
                        <a:rPr lang="en-GB" sz="1800" b="0" kern="1200" dirty="0" smtClean="0">
                          <a:solidFill>
                            <a:schemeClr val="tx1"/>
                          </a:solidFill>
                          <a:effectLst/>
                          <a:latin typeface="Arial" panose="020B0604020202020204" pitchFamily="34" charset="0"/>
                          <a:ea typeface="+mn-ea"/>
                          <a:cs typeface="Arial" panose="020B0604020202020204" pitchFamily="34" charset="0"/>
                        </a:rPr>
                        <a:t>1 561 975 </a:t>
                      </a:r>
                      <a:r>
                        <a:rPr lang="en-GB" sz="1800" kern="1200" dirty="0" smtClean="0">
                          <a:solidFill>
                            <a:schemeClr val="tx1"/>
                          </a:solidFill>
                          <a:effectLst/>
                          <a:latin typeface="Arial" panose="020B0604020202020204" pitchFamily="34" charset="0"/>
                          <a:ea typeface="+mn-ea"/>
                          <a:cs typeface="Arial" panose="020B0604020202020204" pitchFamily="34" charset="0"/>
                        </a:rPr>
                        <a:t>were approved;</a:t>
                      </a:r>
                      <a:r>
                        <a:rPr lang="en-GB" sz="18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800" kern="1200" dirty="0" smtClean="0">
                          <a:solidFill>
                            <a:schemeClr val="tx1"/>
                          </a:solidFill>
                          <a:effectLst/>
                          <a:latin typeface="Arial" panose="020B0604020202020204" pitchFamily="34" charset="0"/>
                          <a:ea typeface="+mn-ea"/>
                          <a:cs typeface="Arial" panose="020B0604020202020204" pitchFamily="34" charset="0"/>
                        </a:rPr>
                        <a:t>and </a:t>
                      </a:r>
                    </a:p>
                    <a:p>
                      <a:pPr marL="742950" lvl="1" indent="-285750" algn="just">
                        <a:spcBef>
                          <a:spcPts val="0"/>
                        </a:spcBef>
                        <a:buFont typeface="Wingdings" panose="05000000000000000000" pitchFamily="2" charset="2"/>
                        <a:buChar char="ü"/>
                      </a:pPr>
                      <a:r>
                        <a:rPr lang="en-GB" sz="1800" b="0" kern="1200" dirty="0" smtClean="0">
                          <a:solidFill>
                            <a:schemeClr val="tx1"/>
                          </a:solidFill>
                          <a:effectLst/>
                          <a:latin typeface="Arial" panose="020B0604020202020204" pitchFamily="34" charset="0"/>
                          <a:ea typeface="+mn-ea"/>
                          <a:cs typeface="Arial" panose="020B0604020202020204" pitchFamily="34" charset="0"/>
                        </a:rPr>
                        <a:t>163 786 </a:t>
                      </a:r>
                      <a:r>
                        <a:rPr lang="en-GB" sz="1800" kern="1200" dirty="0" smtClean="0">
                          <a:solidFill>
                            <a:schemeClr val="tx1"/>
                          </a:solidFill>
                          <a:effectLst/>
                          <a:latin typeface="Arial" panose="020B0604020202020204" pitchFamily="34" charset="0"/>
                          <a:ea typeface="+mn-ea"/>
                          <a:cs typeface="Arial" panose="020B0604020202020204" pitchFamily="34" charset="0"/>
                        </a:rPr>
                        <a:t>were declined with various reasons.</a:t>
                      </a:r>
                    </a:p>
                  </a:txBody>
                  <a:tcPr marL="62511" marR="62511" marT="34299" marB="34299"/>
                </a:tc>
                <a:extLst>
                  <a:ext uri="{0D108BD9-81ED-4DB2-BD59-A6C34878D82A}">
                    <a16:rowId xmlns:a16="http://schemas.microsoft.com/office/drawing/2014/main" val="10002"/>
                  </a:ext>
                </a:extLst>
              </a:tr>
              <a:tr h="1307774">
                <a:tc>
                  <a:txBody>
                    <a:bodyPr/>
                    <a:lstStyle/>
                    <a:p>
                      <a:pPr marL="0" marR="0" indent="0" algn="l" defTabSz="914400" rtl="0" eaLnBrk="1" fontAlgn="auto" latinLnBrk="0" hangingPunct="1">
                        <a:lnSpc>
                          <a:spcPct val="100000"/>
                        </a:lnSpc>
                        <a:spcBef>
                          <a:spcPts val="600"/>
                        </a:spcBef>
                        <a:spcAft>
                          <a:spcPts val="600"/>
                        </a:spcAft>
                        <a:buClrTx/>
                        <a:buSzTx/>
                        <a:buFont typeface="Arial" pitchFamily="34" charset="0"/>
                        <a:buNone/>
                        <a:tabLst/>
                        <a:defRPr/>
                      </a:pPr>
                      <a:r>
                        <a:rPr lang="en-US" sz="1800" kern="1200" dirty="0" smtClean="0">
                          <a:solidFill>
                            <a:schemeClr val="tx1"/>
                          </a:solidFill>
                          <a:effectLst/>
                          <a:latin typeface="Arial" panose="020B0604020202020204" pitchFamily="34" charset="0"/>
                          <a:ea typeface="Times New Roman"/>
                          <a:cs typeface="Arial" panose="020B0604020202020204" pitchFamily="34" charset="0"/>
                        </a:rPr>
                        <a:t>Turnaround time for processing grant applications:   </a:t>
                      </a:r>
                    </a:p>
                    <a:p>
                      <a:pPr marL="457200" marR="0" lvl="0" indent="-457200" algn="just"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lang="en-ZA" sz="1800" b="0" i="1" kern="1200" baseline="0" dirty="0" smtClean="0">
                          <a:solidFill>
                            <a:schemeClr val="tx1"/>
                          </a:solidFill>
                          <a:latin typeface="Arial" panose="020B0604020202020204" pitchFamily="34" charset="0"/>
                          <a:ea typeface="+mn-ea"/>
                          <a:cs typeface="Arial" panose="020B0604020202020204" pitchFamily="34" charset="0"/>
                        </a:rPr>
                        <a:t>95% of new applications processed within 10 days.</a:t>
                      </a:r>
                    </a:p>
                  </a:txBody>
                  <a:tcPr marL="46886" marR="46886" marT="0" marB="0">
                    <a:noFill/>
                  </a:tcPr>
                </a:tc>
                <a:tc>
                  <a:txBody>
                    <a:bodyPr/>
                    <a:lstStyle/>
                    <a:p>
                      <a:pPr marL="285750" marR="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800" kern="1200" dirty="0" smtClean="0">
                          <a:solidFill>
                            <a:schemeClr val="tx1"/>
                          </a:solidFill>
                          <a:effectLst/>
                          <a:latin typeface="Arial" panose="020B0604020202020204" pitchFamily="34" charset="0"/>
                          <a:ea typeface="+mn-ea"/>
                          <a:cs typeface="Arial" panose="020B0604020202020204" pitchFamily="34" charset="0"/>
                        </a:rPr>
                        <a:t>99% (1 713 151</a:t>
                      </a:r>
                      <a:r>
                        <a:rPr lang="en-GB" sz="1800" kern="1200" baseline="0" dirty="0" smtClean="0">
                          <a:solidFill>
                            <a:schemeClr val="tx1"/>
                          </a:solidFill>
                          <a:effectLst/>
                          <a:latin typeface="Arial" panose="020B0604020202020204" pitchFamily="34" charset="0"/>
                          <a:ea typeface="+mn-ea"/>
                          <a:cs typeface="Arial" panose="020B0604020202020204" pitchFamily="34" charset="0"/>
                        </a:rPr>
                        <a:t> of 1 725 761</a:t>
                      </a:r>
                      <a:r>
                        <a:rPr lang="en-GB" sz="1800" kern="1200" dirty="0" smtClean="0">
                          <a:solidFill>
                            <a:schemeClr val="tx1"/>
                          </a:solidFill>
                          <a:effectLst/>
                          <a:latin typeface="Arial" panose="020B0604020202020204" pitchFamily="34" charset="0"/>
                          <a:ea typeface="+mn-ea"/>
                          <a:cs typeface="Arial" panose="020B0604020202020204" pitchFamily="34" charset="0"/>
                        </a:rPr>
                        <a:t>) of new grant applications were processed within 10 days. </a:t>
                      </a:r>
                      <a:endParaRPr lang="en-US" sz="1800" dirty="0" smtClean="0">
                        <a:solidFill>
                          <a:schemeClr val="tx1"/>
                        </a:solidFill>
                        <a:effectLst/>
                        <a:latin typeface="Arial" panose="020B0604020202020204" pitchFamily="34" charset="0"/>
                        <a:cs typeface="Arial" panose="020B0604020202020204" pitchFamily="34" charset="0"/>
                      </a:endParaRPr>
                    </a:p>
                    <a:p>
                      <a:pPr marL="285750" indent="-285750" algn="just">
                        <a:lnSpc>
                          <a:spcPct val="100000"/>
                        </a:lnSpc>
                        <a:spcBef>
                          <a:spcPts val="600"/>
                        </a:spcBef>
                        <a:spcAft>
                          <a:spcPts val="0"/>
                        </a:spcAft>
                        <a:buFont typeface="Arial" panose="020B0604020202020204" pitchFamily="34" charset="0"/>
                        <a:buChar char="•"/>
                      </a:pPr>
                      <a:r>
                        <a:rPr lang="en-US" sz="1800" b="1" kern="1200" dirty="0" smtClean="0">
                          <a:solidFill>
                            <a:schemeClr val="tx1"/>
                          </a:solidFill>
                          <a:effectLst/>
                          <a:latin typeface="Arial" panose="020B0604020202020204" pitchFamily="34" charset="0"/>
                          <a:ea typeface="+mn-ea"/>
                          <a:cs typeface="Arial" panose="020B0604020202020204" pitchFamily="34" charset="0"/>
                        </a:rPr>
                        <a:t>NB:</a:t>
                      </a:r>
                      <a:r>
                        <a:rPr lang="en-US" sz="1800" kern="1200" dirty="0" smtClean="0">
                          <a:solidFill>
                            <a:schemeClr val="tx1"/>
                          </a:solidFill>
                          <a:effectLst/>
                          <a:latin typeface="Arial" panose="020B0604020202020204" pitchFamily="34" charset="0"/>
                          <a:ea typeface="+mn-ea"/>
                          <a:cs typeface="Arial" panose="020B0604020202020204" pitchFamily="34" charset="0"/>
                        </a:rPr>
                        <a:t> 86.3% (1 489 of 1 725 761) of the applications</a:t>
                      </a:r>
                      <a:r>
                        <a:rPr lang="en-US" sz="18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800" kern="1200" dirty="0" smtClean="0">
                          <a:solidFill>
                            <a:schemeClr val="tx1"/>
                          </a:solidFill>
                          <a:effectLst/>
                          <a:latin typeface="Arial" panose="020B0604020202020204" pitchFamily="34" charset="0"/>
                          <a:ea typeface="+mn-ea"/>
                          <a:cs typeface="Arial" panose="020B0604020202020204" pitchFamily="34" charset="0"/>
                        </a:rPr>
                        <a:t>were processed within 1 working day.</a:t>
                      </a:r>
                    </a:p>
                  </a:txBody>
                  <a:tcPr marL="62511" marR="62511" marT="34299" marB="34299"/>
                </a:tc>
                <a:extLst>
                  <a:ext uri="{0D108BD9-81ED-4DB2-BD59-A6C34878D82A}">
                    <a16:rowId xmlns:a16="http://schemas.microsoft.com/office/drawing/2014/main" val="10003"/>
                  </a:ext>
                </a:extLst>
              </a:tr>
              <a:tr h="1176029">
                <a:tc gridSpan="2">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800" b="1" i="1" kern="1200" baseline="0" dirty="0" smtClean="0">
                          <a:solidFill>
                            <a:schemeClr val="tx1"/>
                          </a:solidFill>
                          <a:latin typeface="Arial" panose="020B0604020202020204" pitchFamily="34" charset="0"/>
                          <a:ea typeface="+mn-ea"/>
                          <a:cs typeface="Arial" panose="020B0604020202020204" pitchFamily="34" charset="0"/>
                        </a:rPr>
                        <a:t>Impact of the Intervention:  </a:t>
                      </a:r>
                      <a:r>
                        <a:rPr lang="en-ZA" sz="1800" b="0" i="0" kern="1200" baseline="0" dirty="0" smtClean="0">
                          <a:solidFill>
                            <a:schemeClr val="tx1"/>
                          </a:solidFill>
                          <a:latin typeface="Arial" panose="020B0604020202020204" pitchFamily="34" charset="0"/>
                          <a:ea typeface="+mn-ea"/>
                          <a:cs typeface="Arial" panose="020B0604020202020204" pitchFamily="34" charset="0"/>
                        </a:rPr>
                        <a:t>Reducing the timelines for processing of new grants ensured that deserving citizens who are already in distress are not kept waiting for </a:t>
                      </a:r>
                      <a:r>
                        <a:rPr lang="en-ZA" sz="1800" b="0" i="0" kern="1200" baseline="0" dirty="0" err="1" smtClean="0">
                          <a:solidFill>
                            <a:schemeClr val="tx1"/>
                          </a:solidFill>
                          <a:latin typeface="Arial" panose="020B0604020202020204" pitchFamily="34" charset="0"/>
                          <a:ea typeface="+mn-ea"/>
                          <a:cs typeface="Arial" panose="020B0604020202020204" pitchFamily="34" charset="0"/>
                        </a:rPr>
                        <a:t>aa</a:t>
                      </a:r>
                      <a:r>
                        <a:rPr lang="en-ZA" sz="1800" b="0" i="0" kern="1200" baseline="0" dirty="0" smtClean="0">
                          <a:solidFill>
                            <a:schemeClr val="tx1"/>
                          </a:solidFill>
                          <a:latin typeface="Arial" panose="020B0604020202020204" pitchFamily="34" charset="0"/>
                          <a:ea typeface="+mn-ea"/>
                          <a:cs typeface="Arial" panose="020B0604020202020204" pitchFamily="34" charset="0"/>
                        </a:rPr>
                        <a:t> long time before knowing the outcomes of the applications and receiving the required financial assistance.  Furthermore, the a</a:t>
                      </a:r>
                      <a:r>
                        <a:rPr lang="en-ZA" sz="1800" b="0" i="0" kern="1200" dirty="0" smtClean="0">
                          <a:solidFill>
                            <a:schemeClr val="tx1"/>
                          </a:solidFill>
                          <a:effectLst/>
                          <a:latin typeface="Arial" panose="020B0604020202020204" pitchFamily="34" charset="0"/>
                          <a:ea typeface="+mn-ea"/>
                          <a:cs typeface="Arial" panose="020B0604020202020204" pitchFamily="34" charset="0"/>
                        </a:rPr>
                        <a:t>chievement of this target contributed to positive customer experience,</a:t>
                      </a:r>
                      <a:r>
                        <a:rPr lang="en-ZA" sz="1800" b="0" i="0" kern="1200" baseline="0" dirty="0" smtClean="0">
                          <a:solidFill>
                            <a:schemeClr val="tx1"/>
                          </a:solidFill>
                          <a:effectLst/>
                          <a:latin typeface="Arial" panose="020B0604020202020204" pitchFamily="34" charset="0"/>
                          <a:ea typeface="+mn-ea"/>
                          <a:cs typeface="Arial" panose="020B0604020202020204" pitchFamily="34" charset="0"/>
                        </a:rPr>
                        <a:t> which is key driver of SASSA’s services.</a:t>
                      </a:r>
                      <a:endParaRPr lang="en-ZA" sz="1800" b="0" i="0" dirty="0" smtClean="0">
                        <a:solidFill>
                          <a:schemeClr val="tx1"/>
                        </a:solidFill>
                        <a:effectLst/>
                        <a:latin typeface="Arial" panose="020B0604020202020204" pitchFamily="34" charset="0"/>
                        <a:cs typeface="Arial" panose="020B0604020202020204" pitchFamily="34" charset="0"/>
                      </a:endParaRPr>
                    </a:p>
                  </a:txBody>
                  <a:tcPr marL="46886" marR="46886" marT="0" marB="0">
                    <a:noFill/>
                  </a:tcPr>
                </a:tc>
                <a:tc hMerge="1">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800" b="0" dirty="0" smtClean="0">
                        <a:solidFill>
                          <a:schemeClr val="tx1"/>
                        </a:solidFill>
                        <a:effectLst/>
                        <a:latin typeface="Arial" panose="020B0604020202020204" pitchFamily="34" charset="0"/>
                        <a:cs typeface="Arial" panose="020B0604020202020204" pitchFamily="34" charset="0"/>
                      </a:endParaRPr>
                    </a:p>
                  </a:txBody>
                  <a:tcPr marL="62511" marR="62511" marT="34299" marB="34299"/>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4294967295"/>
          </p:nvPr>
        </p:nvSpPr>
        <p:spPr>
          <a:xfrm>
            <a:off x="6781800" y="6324600"/>
            <a:ext cx="1219200" cy="396875"/>
          </a:xfrm>
          <a:prstGeom prst="rect">
            <a:avLst/>
          </a:prstGeom>
        </p:spPr>
        <p:txBody>
          <a:bodyPr/>
          <a:lstStyle/>
          <a:p>
            <a:pPr algn="ctr"/>
            <a:fld id="{9D56938B-8917-4869-91D0-F9F507C443EE}" type="slidenum">
              <a:rPr lang="en-US" sz="1600" smtClean="0">
                <a:solidFill>
                  <a:schemeClr val="tx1"/>
                </a:solidFill>
              </a:rPr>
              <a:pPr algn="ctr"/>
              <a:t>15</a:t>
            </a:fld>
            <a:endParaRPr lang="en-US" sz="1600" dirty="0">
              <a:solidFill>
                <a:schemeClr val="tx1"/>
              </a:solidFill>
            </a:endParaRPr>
          </a:p>
        </p:txBody>
      </p:sp>
    </p:spTree>
    <p:extLst>
      <p:ext uri="{BB962C8B-B14F-4D97-AF65-F5344CB8AC3E}">
        <p14:creationId xmlns:p14="http://schemas.microsoft.com/office/powerpoint/2010/main" val="2350400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37846" y="228600"/>
            <a:ext cx="8053754" cy="609600"/>
          </a:xfrm>
          <a:noFill/>
        </p:spPr>
        <p:txBody>
          <a:bodyPr/>
          <a:lstStyle/>
          <a:p>
            <a:r>
              <a:rPr lang="en-US" sz="3200" dirty="0">
                <a:latin typeface="Arial" panose="020B0604020202020204" pitchFamily="34" charset="0"/>
                <a:ea typeface="Calibri" panose="020F0502020204030204" pitchFamily="34" charset="0"/>
                <a:cs typeface="Arial" panose="020B0604020202020204" pitchFamily="34" charset="0"/>
              </a:rPr>
              <a:t>Social </a:t>
            </a:r>
            <a:r>
              <a:rPr lang="en-US" sz="3200" dirty="0" smtClean="0">
                <a:latin typeface="Arial" panose="020B0604020202020204" pitchFamily="34" charset="0"/>
                <a:ea typeface="Calibri" panose="020F0502020204030204" pitchFamily="34" charset="0"/>
                <a:cs typeface="Arial" panose="020B0604020202020204" pitchFamily="34" charset="0"/>
              </a:rPr>
              <a:t>Assistance </a:t>
            </a:r>
            <a:r>
              <a:rPr lang="en-US" sz="3200" dirty="0">
                <a:latin typeface="Arial" panose="020B0604020202020204" pitchFamily="34" charset="0"/>
                <a:ea typeface="Calibri" panose="020F0502020204030204" pitchFamily="34" charset="0"/>
                <a:cs typeface="Arial" panose="020B0604020202020204" pitchFamily="34" charset="0"/>
              </a:rPr>
              <a:t>Programme</a:t>
            </a:r>
            <a:endParaRPr lang="en-GB" altLang="en-US" sz="3200" b="1" dirty="0" smtClean="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8303688"/>
              </p:ext>
            </p:extLst>
          </p:nvPr>
        </p:nvGraphicFramePr>
        <p:xfrm>
          <a:off x="0" y="930472"/>
          <a:ext cx="9144000" cy="5440081"/>
        </p:xfrm>
        <a:graphic>
          <a:graphicData uri="http://schemas.openxmlformats.org/drawingml/2006/table">
            <a:tbl>
              <a:tblPr firstRow="1" bandRow="1">
                <a:tableStyleId>{5940675A-B579-460E-94D1-54222C63F5DA}</a:tableStyleId>
              </a:tblPr>
              <a:tblGrid>
                <a:gridCol w="2743245">
                  <a:extLst>
                    <a:ext uri="{9D8B030D-6E8A-4147-A177-3AD203B41FA5}">
                      <a16:colId xmlns:a16="http://schemas.microsoft.com/office/drawing/2014/main" val="20000"/>
                    </a:ext>
                  </a:extLst>
                </a:gridCol>
                <a:gridCol w="6400755">
                  <a:extLst>
                    <a:ext uri="{9D8B030D-6E8A-4147-A177-3AD203B41FA5}">
                      <a16:colId xmlns:a16="http://schemas.microsoft.com/office/drawing/2014/main" val="20001"/>
                    </a:ext>
                  </a:extLst>
                </a:gridCol>
              </a:tblGrid>
              <a:tr h="259727">
                <a:tc gridSpan="2">
                  <a:txBody>
                    <a:bodyPr/>
                    <a:lstStyle/>
                    <a:p>
                      <a:pPr marL="0" marR="0" lvl="1" indent="0" algn="l" defTabSz="914400" rtl="0" eaLnBrk="1" fontAlgn="auto" latinLnBrk="0" hangingPunct="1">
                        <a:lnSpc>
                          <a:spcPct val="100000"/>
                        </a:lnSpc>
                        <a:spcBef>
                          <a:spcPts val="600"/>
                        </a:spcBef>
                        <a:spcAft>
                          <a:spcPts val="600"/>
                        </a:spcAft>
                        <a:buClrTx/>
                        <a:buSzTx/>
                        <a:buFontTx/>
                        <a:buNone/>
                        <a:tabLst/>
                        <a:defRPr/>
                      </a:pPr>
                      <a:r>
                        <a:rPr lang="en-US" sz="1800" b="1" dirty="0" smtClean="0">
                          <a:solidFill>
                            <a:schemeClr val="tx1"/>
                          </a:solidFill>
                          <a:latin typeface="Arial" panose="020B0604020202020204" pitchFamily="34" charset="0"/>
                          <a:cs typeface="Arial" panose="020B0604020202020204" pitchFamily="34" charset="0"/>
                        </a:rPr>
                        <a:t>Objective:</a:t>
                      </a:r>
                      <a:r>
                        <a:rPr lang="en-US" sz="1800" b="1" baseline="0" dirty="0" smtClean="0">
                          <a:solidFill>
                            <a:schemeClr val="tx1"/>
                          </a:solidFill>
                          <a:latin typeface="Arial" panose="020B0604020202020204" pitchFamily="34" charset="0"/>
                          <a:cs typeface="Arial" panose="020B0604020202020204" pitchFamily="34" charset="0"/>
                        </a:rPr>
                        <a:t> </a:t>
                      </a:r>
                      <a:r>
                        <a:rPr lang="en-US" sz="1800" b="1" kern="1200" dirty="0" smtClean="0">
                          <a:solidFill>
                            <a:schemeClr val="tx1"/>
                          </a:solidFill>
                          <a:latin typeface="Arial" panose="020B0604020202020204" pitchFamily="34" charset="0"/>
                          <a:ea typeface="+mn-ea"/>
                          <a:cs typeface="Arial" panose="020B0604020202020204" pitchFamily="34" charset="0"/>
                        </a:rPr>
                        <a:t>Taking service delivery to the people</a:t>
                      </a:r>
                    </a:p>
                  </a:txBody>
                  <a:tcPr marL="91443" marR="91443" marT="45723" marB="45723">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GB" sz="1400" b="1" dirty="0" smtClean="0">
                        <a:solidFill>
                          <a:schemeClr val="tx1"/>
                        </a:solidFill>
                        <a:latin typeface="+mn-lt"/>
                        <a:cs typeface="Arial" panose="020B0604020202020204" pitchFamily="34" charset="0"/>
                      </a:endParaRPr>
                    </a:p>
                  </a:txBody>
                  <a:tcPr>
                    <a:solidFill>
                      <a:srgbClr val="FFC000"/>
                    </a:solidFill>
                  </a:tcPr>
                </a:tc>
                <a:extLst>
                  <a:ext uri="{0D108BD9-81ED-4DB2-BD59-A6C34878D82A}">
                    <a16:rowId xmlns:a16="http://schemas.microsoft.com/office/drawing/2014/main" val="10000"/>
                  </a:ext>
                </a:extLst>
              </a:tr>
              <a:tr h="259727">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1800" b="1" dirty="0" smtClean="0">
                          <a:solidFill>
                            <a:schemeClr val="tx1"/>
                          </a:solidFill>
                          <a:effectLst/>
                          <a:latin typeface="Arial" panose="020B0604020202020204" pitchFamily="34" charset="0"/>
                          <a:cs typeface="Arial" panose="020B0604020202020204" pitchFamily="34" charset="0"/>
                        </a:rPr>
                        <a:t>Planned</a:t>
                      </a:r>
                      <a:r>
                        <a:rPr lang="en-US" sz="1800" b="1" baseline="0" dirty="0" smtClean="0">
                          <a:solidFill>
                            <a:schemeClr val="tx1"/>
                          </a:solidFill>
                          <a:effectLst/>
                          <a:latin typeface="Arial" panose="020B0604020202020204" pitchFamily="34" charset="0"/>
                          <a:cs typeface="Arial" panose="020B0604020202020204" pitchFamily="34" charset="0"/>
                        </a:rPr>
                        <a:t> Target</a:t>
                      </a:r>
                      <a:endParaRPr lang="en-US" sz="1800" b="1" dirty="0" smtClean="0">
                        <a:solidFill>
                          <a:schemeClr val="tx1"/>
                        </a:solidFill>
                        <a:effectLst/>
                        <a:latin typeface="Arial" panose="020B0604020202020204" pitchFamily="34" charset="0"/>
                        <a:cs typeface="Arial" panose="020B0604020202020204" pitchFamily="34" charset="0"/>
                      </a:endParaRPr>
                    </a:p>
                  </a:txBody>
                  <a:tcPr marL="91443" marR="91443" marT="45723" marB="45723">
                    <a:solidFill>
                      <a:srgbClr val="FFCC66"/>
                    </a:solid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GB" sz="1800" b="1" dirty="0" smtClean="0">
                          <a:solidFill>
                            <a:schemeClr val="tx1"/>
                          </a:solidFill>
                          <a:latin typeface="Arial" panose="020B0604020202020204" pitchFamily="34" charset="0"/>
                          <a:cs typeface="Arial" panose="020B0604020202020204" pitchFamily="34" charset="0"/>
                        </a:rPr>
                        <a:t>Status as at 31 March 2020</a:t>
                      </a:r>
                    </a:p>
                  </a:txBody>
                  <a:tcPr>
                    <a:solidFill>
                      <a:srgbClr val="FFCC66"/>
                    </a:solidFill>
                  </a:tcPr>
                </a:tc>
                <a:extLst>
                  <a:ext uri="{0D108BD9-81ED-4DB2-BD59-A6C34878D82A}">
                    <a16:rowId xmlns:a16="http://schemas.microsoft.com/office/drawing/2014/main" val="10001"/>
                  </a:ext>
                </a:extLst>
              </a:tr>
              <a:tr h="1475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Arial" panose="020B0604020202020204" pitchFamily="34" charset="0"/>
                          <a:cs typeface="Arial" panose="020B0604020202020204" pitchFamily="34" charset="0"/>
                        </a:rPr>
                        <a:t>Integrated Community outreach and registration programme conducted to areas with extensive needs – </a:t>
                      </a:r>
                      <a:r>
                        <a:rPr lang="en-US" sz="1800" b="1" i="1" dirty="0" smtClean="0">
                          <a:solidFill>
                            <a:schemeClr val="tx1"/>
                          </a:solidFill>
                          <a:latin typeface="Arial" panose="020B0604020202020204" pitchFamily="34" charset="0"/>
                          <a:cs typeface="Arial" panose="020B0604020202020204" pitchFamily="34" charset="0"/>
                        </a:rPr>
                        <a:t>targeting 400 wards</a:t>
                      </a:r>
                      <a:r>
                        <a:rPr lang="en-US" sz="1800" b="0" dirty="0" smtClean="0">
                          <a:solidFill>
                            <a:schemeClr val="tx1"/>
                          </a:solidFill>
                          <a:latin typeface="Arial" panose="020B0604020202020204" pitchFamily="34" charset="0"/>
                          <a:cs typeface="Arial" panose="020B0604020202020204" pitchFamily="34" charset="0"/>
                        </a:rPr>
                        <a:t>.  </a:t>
                      </a:r>
                    </a:p>
                  </a:txBody>
                  <a:tcPr marL="91443" marR="91443" marT="45723" marB="45723">
                    <a:solidFill>
                      <a:schemeClr val="bg1"/>
                    </a:solidFill>
                  </a:tcPr>
                </a:tc>
                <a:tc>
                  <a:txBody>
                    <a:bodyPr/>
                    <a:lstStyle/>
                    <a:p>
                      <a:pPr marL="285750" indent="-285750" algn="just">
                        <a:buFont typeface="Arial" panose="020B0604020202020204" pitchFamily="34" charset="0"/>
                        <a:buChar char="•"/>
                      </a:pPr>
                      <a:r>
                        <a:rPr lang="en-ZA" sz="1800" b="0" kern="1200" dirty="0" smtClean="0">
                          <a:solidFill>
                            <a:schemeClr val="tx1"/>
                          </a:solidFill>
                          <a:effectLst/>
                          <a:latin typeface="Arial" panose="020B0604020202020204" pitchFamily="34" charset="0"/>
                          <a:ea typeface="+mn-ea"/>
                          <a:cs typeface="Arial" panose="020B0604020202020204" pitchFamily="34" charset="0"/>
                        </a:rPr>
                        <a:t>SASSA implemented integrated community outreach in </a:t>
                      </a:r>
                      <a:r>
                        <a:rPr lang="en-ZA" sz="1800" b="1" kern="1200" dirty="0" smtClean="0">
                          <a:solidFill>
                            <a:schemeClr val="tx1"/>
                          </a:solidFill>
                          <a:effectLst/>
                          <a:latin typeface="Arial" panose="020B0604020202020204" pitchFamily="34" charset="0"/>
                          <a:ea typeface="+mn-ea"/>
                          <a:cs typeface="Arial" panose="020B0604020202020204" pitchFamily="34" charset="0"/>
                        </a:rPr>
                        <a:t>399</a:t>
                      </a:r>
                      <a:r>
                        <a:rPr lang="en-ZA" sz="1800" b="0" kern="1200" dirty="0" smtClean="0">
                          <a:solidFill>
                            <a:schemeClr val="tx1"/>
                          </a:solidFill>
                          <a:effectLst/>
                          <a:latin typeface="Arial" panose="020B0604020202020204" pitchFamily="34" charset="0"/>
                          <a:ea typeface="+mn-ea"/>
                          <a:cs typeface="Arial" panose="020B0604020202020204" pitchFamily="34" charset="0"/>
                        </a:rPr>
                        <a:t> </a:t>
                      </a:r>
                      <a:r>
                        <a:rPr lang="en-US" sz="1800" b="0" kern="1200" dirty="0" smtClean="0">
                          <a:solidFill>
                            <a:schemeClr val="tx1"/>
                          </a:solidFill>
                          <a:effectLst/>
                          <a:latin typeface="Arial" panose="020B0604020202020204" pitchFamily="34" charset="0"/>
                          <a:ea typeface="+mn-ea"/>
                          <a:cs typeface="Arial" panose="020B0604020202020204" pitchFamily="34" charset="0"/>
                        </a:rPr>
                        <a:t>wards </a:t>
                      </a:r>
                      <a:r>
                        <a:rPr lang="en-US" sz="1800" kern="1200" dirty="0" smtClean="0">
                          <a:solidFill>
                            <a:schemeClr val="tx1"/>
                          </a:solidFill>
                          <a:effectLst/>
                          <a:latin typeface="Arial" panose="020B0604020202020204" pitchFamily="34" charset="0"/>
                          <a:ea typeface="+mn-ea"/>
                          <a:cs typeface="Arial" panose="020B0604020202020204" pitchFamily="34" charset="0"/>
                        </a:rPr>
                        <a:t>with extensive social needs </a:t>
                      </a:r>
                      <a:r>
                        <a:rPr lang="en-US" sz="1800" b="0" kern="1200" dirty="0" smtClean="0">
                          <a:solidFill>
                            <a:schemeClr val="tx1"/>
                          </a:solidFill>
                          <a:effectLst/>
                          <a:latin typeface="Arial" panose="020B0604020202020204" pitchFamily="34" charset="0"/>
                          <a:ea typeface="+mn-ea"/>
                          <a:cs typeface="Arial" panose="020B0604020202020204" pitchFamily="34" charset="0"/>
                        </a:rPr>
                        <a:t>to enable</a:t>
                      </a:r>
                      <a:r>
                        <a:rPr lang="en-US" sz="1800" b="0" kern="1200" baseline="0" dirty="0" smtClean="0">
                          <a:solidFill>
                            <a:schemeClr val="tx1"/>
                          </a:solidFill>
                          <a:effectLst/>
                          <a:latin typeface="Arial" panose="020B0604020202020204" pitchFamily="34" charset="0"/>
                          <a:ea typeface="+mn-ea"/>
                          <a:cs typeface="Arial" panose="020B0604020202020204" pitchFamily="34" charset="0"/>
                        </a:rPr>
                        <a:t> the communities to access </a:t>
                      </a:r>
                      <a:r>
                        <a:rPr lang="en-US" sz="1800" b="0" kern="1200" dirty="0" smtClean="0">
                          <a:solidFill>
                            <a:schemeClr val="tx1"/>
                          </a:solidFill>
                          <a:effectLst/>
                          <a:latin typeface="Arial" panose="020B0604020202020204" pitchFamily="34" charset="0"/>
                          <a:ea typeface="+mn-ea"/>
                          <a:cs typeface="Arial" panose="020B0604020202020204" pitchFamily="34" charset="0"/>
                        </a:rPr>
                        <a:t>social assistance through ICROP.</a:t>
                      </a:r>
                    </a:p>
                    <a:p>
                      <a:pPr marL="0" indent="0" algn="l">
                        <a:buFont typeface="Arial" panose="020B0604020202020204" pitchFamily="34" charset="0"/>
                        <a:buNone/>
                      </a:pPr>
                      <a:endParaRPr lang="en-US" sz="1800" b="0" kern="1200" baseline="0" dirty="0" smtClean="0">
                        <a:solidFill>
                          <a:schemeClr val="tx1"/>
                        </a:solidFill>
                        <a:effectLst/>
                        <a:latin typeface="Arial" panose="020B0604020202020204" pitchFamily="34" charset="0"/>
                        <a:ea typeface="+mn-ea"/>
                        <a:cs typeface="Arial" panose="020B0604020202020204" pitchFamily="34" charset="0"/>
                      </a:endParaRPr>
                    </a:p>
                  </a:txBody>
                  <a:tcPr marL="91443" marR="91443" marT="45723" marB="45723"/>
                </a:tc>
                <a:extLst>
                  <a:ext uri="{0D108BD9-81ED-4DB2-BD59-A6C34878D82A}">
                    <a16:rowId xmlns:a16="http://schemas.microsoft.com/office/drawing/2014/main" val="10002"/>
                  </a:ext>
                </a:extLst>
              </a:tr>
              <a:tr h="123381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800" b="0" kern="1200" dirty="0" smtClean="0">
                          <a:solidFill>
                            <a:schemeClr val="tx1"/>
                          </a:solidFill>
                          <a:effectLst/>
                          <a:latin typeface="Arial" panose="020B0604020202020204" pitchFamily="34" charset="0"/>
                          <a:ea typeface="+mn-ea"/>
                          <a:cs typeface="Arial" panose="020B0604020202020204" pitchFamily="34" charset="0"/>
                        </a:rPr>
                        <a:t>ICROP Impact Assessment conducted.</a:t>
                      </a:r>
                      <a:endParaRPr lang="en-US" sz="1800" b="0" i="1"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kern="1200" dirty="0" smtClean="0">
                        <a:solidFill>
                          <a:schemeClr val="tx1"/>
                        </a:solidFill>
                        <a:latin typeface="Arial" panose="020B0604020202020204" pitchFamily="34" charset="0"/>
                        <a:ea typeface="+mn-ea"/>
                        <a:cs typeface="Arial" panose="020B0604020202020204" pitchFamily="34" charset="0"/>
                      </a:endParaRPr>
                    </a:p>
                  </a:txBody>
                  <a:tcPr marL="91443" marR="91443" marT="45723" marB="45723">
                    <a:solidFill>
                      <a:schemeClr val="bg1"/>
                    </a:solidFill>
                  </a:tcPr>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kern="1200" dirty="0" smtClean="0">
                          <a:solidFill>
                            <a:schemeClr val="tx1"/>
                          </a:solidFill>
                          <a:effectLst/>
                          <a:latin typeface="Arial" panose="020B0604020202020204" pitchFamily="34" charset="0"/>
                          <a:ea typeface="+mn-ea"/>
                          <a:cs typeface="Arial" panose="020B0604020202020204" pitchFamily="34" charset="0"/>
                        </a:rPr>
                        <a:t>Draft Terms of Reference and concept document were developed. However, the study could not be undertaken due to delays on</a:t>
                      </a:r>
                      <a:r>
                        <a:rPr lang="en-GB" sz="1800" b="0" kern="1200" baseline="0" dirty="0" smtClean="0">
                          <a:solidFill>
                            <a:schemeClr val="tx1"/>
                          </a:solidFill>
                          <a:effectLst/>
                          <a:latin typeface="Arial" panose="020B0604020202020204" pitchFamily="34" charset="0"/>
                          <a:ea typeface="+mn-ea"/>
                          <a:cs typeface="Arial" panose="020B0604020202020204" pitchFamily="34" charset="0"/>
                        </a:rPr>
                        <a:t> the procurement of an independent service provider. </a:t>
                      </a:r>
                      <a:endParaRPr lang="en-GB" sz="1800" b="0" kern="1200" dirty="0" smtClean="0">
                        <a:solidFill>
                          <a:schemeClr val="tx1"/>
                        </a:solidFill>
                        <a:effectLst/>
                        <a:latin typeface="Arial" panose="020B0604020202020204" pitchFamily="34" charset="0"/>
                        <a:ea typeface="+mn-ea"/>
                        <a:cs typeface="Arial" panose="020B0604020202020204" pitchFamily="34" charset="0"/>
                      </a:endParaRPr>
                    </a:p>
                  </a:txBody>
                  <a:tcPr marL="91443" marR="91443" marT="45723" marB="45723"/>
                </a:tc>
                <a:extLst>
                  <a:ext uri="{0D108BD9-81ED-4DB2-BD59-A6C34878D82A}">
                    <a16:rowId xmlns:a16="http://schemas.microsoft.com/office/drawing/2014/main" val="10003"/>
                  </a:ext>
                </a:extLst>
              </a:tr>
              <a:tr h="588283">
                <a:tc gridSpan="2">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Arial" panose="020B0604020202020204" pitchFamily="34" charset="0"/>
                          <a:ea typeface="+mn-ea"/>
                          <a:cs typeface="Arial" panose="020B0604020202020204" pitchFamily="34" charset="0"/>
                        </a:rPr>
                        <a:t>Impact of Programme:  </a:t>
                      </a:r>
                      <a:r>
                        <a:rPr lang="en-US" sz="1800" b="0" kern="1200" dirty="0" smtClean="0">
                          <a:solidFill>
                            <a:schemeClr val="tx1"/>
                          </a:solidFill>
                          <a:effectLst/>
                          <a:latin typeface="Arial" panose="020B0604020202020204" pitchFamily="34" charset="0"/>
                          <a:ea typeface="+mn-ea"/>
                          <a:cs typeface="Arial" panose="020B0604020202020204" pitchFamily="34" charset="0"/>
                        </a:rPr>
                        <a:t>ICROP</a:t>
                      </a:r>
                      <a:r>
                        <a:rPr lang="en-US" sz="1800" b="0" kern="1200" baseline="0" dirty="0" smtClean="0">
                          <a:solidFill>
                            <a:schemeClr val="tx1"/>
                          </a:solidFill>
                          <a:effectLst/>
                          <a:latin typeface="Arial" panose="020B0604020202020204" pitchFamily="34" charset="0"/>
                          <a:ea typeface="+mn-ea"/>
                          <a:cs typeface="Arial" panose="020B0604020202020204" pitchFamily="34" charset="0"/>
                        </a:rPr>
                        <a:t> increases access to government services associated with the provision of social assistance to the most vulnerable wards, especially in areas where SASSA does not have a footprint.</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1800" b="0" kern="1200" baseline="0" dirty="0" smtClean="0">
                          <a:solidFill>
                            <a:schemeClr val="tx1"/>
                          </a:solidFill>
                          <a:effectLst/>
                          <a:latin typeface="Arial" panose="020B0604020202020204" pitchFamily="34" charset="0"/>
                          <a:ea typeface="+mn-ea"/>
                          <a:cs typeface="Arial" panose="020B0604020202020204" pitchFamily="34" charset="0"/>
                        </a:rPr>
                        <a:t>The Impact assessment is anticipated to reveal impact of the ICROP programme since its inception to inform decision going forward whether this is still the appropriate channel for expanding services to the people.</a:t>
                      </a:r>
                      <a:endParaRPr lang="en-US" sz="1800" b="0" kern="1200" dirty="0" smtClean="0">
                        <a:solidFill>
                          <a:schemeClr val="tx1"/>
                        </a:solidFill>
                        <a:effectLst/>
                        <a:latin typeface="Arial" panose="020B0604020202020204" pitchFamily="34" charset="0"/>
                        <a:ea typeface="+mn-ea"/>
                        <a:cs typeface="Arial" panose="020B0604020202020204" pitchFamily="34" charset="0"/>
                      </a:endParaRPr>
                    </a:p>
                  </a:txBody>
                  <a:tcPr marL="91443" marR="91443" marT="45723" marB="45723">
                    <a:solidFill>
                      <a:schemeClr val="bg1"/>
                    </a:solidFill>
                  </a:tcPr>
                </a:tc>
                <a:tc hMerge="1">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0" kern="1200" dirty="0" smtClean="0">
                        <a:solidFill>
                          <a:schemeClr val="tx1"/>
                        </a:solidFill>
                        <a:effectLst/>
                        <a:latin typeface="Arial" panose="020B0604020202020204" pitchFamily="34" charset="0"/>
                        <a:ea typeface="+mn-ea"/>
                        <a:cs typeface="Arial" panose="020B0604020202020204" pitchFamily="34" charset="0"/>
                      </a:endParaRPr>
                    </a:p>
                  </a:txBody>
                  <a:tcPr marL="91443" marR="91443" marT="45723" marB="45723"/>
                </a:tc>
                <a:extLst>
                  <a:ext uri="{0D108BD9-81ED-4DB2-BD59-A6C34878D82A}">
                    <a16:rowId xmlns:a16="http://schemas.microsoft.com/office/drawing/2014/main" val="10004"/>
                  </a:ext>
                </a:extLst>
              </a:tr>
            </a:tbl>
          </a:graphicData>
        </a:graphic>
      </p:graphicFrame>
      <p:sp>
        <p:nvSpPr>
          <p:cNvPr id="13329" name="Slide Number Placeholder 1"/>
          <p:cNvSpPr>
            <a:spLocks noGrp="1"/>
          </p:cNvSpPr>
          <p:nvPr>
            <p:ph type="sldNum" sz="quarter" idx="4294967295"/>
          </p:nvPr>
        </p:nvSpPr>
        <p:spPr>
          <a:xfrm>
            <a:off x="6248400" y="6492875"/>
            <a:ext cx="902677"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7BD74BC-E847-490C-BE2C-08A535A35058}" type="slidenum">
              <a:rPr lang="en-US" altLang="en-US" sz="1400" smtClean="0">
                <a:solidFill>
                  <a:srgbClr val="000000"/>
                </a:solidFill>
                <a:ea typeface="ＭＳ Ｐゴシック" pitchFamily="34" charset="-128"/>
              </a:rPr>
              <a:pPr>
                <a:spcBef>
                  <a:spcPct val="0"/>
                </a:spcBef>
                <a:buFontTx/>
                <a:buNone/>
              </a:pPr>
              <a:t>16</a:t>
            </a:fld>
            <a:endParaRPr lang="en-US" altLang="en-US" sz="1400" dirty="0" smtClean="0">
              <a:solidFill>
                <a:srgbClr val="000000"/>
              </a:solidFill>
              <a:ea typeface="ＭＳ Ｐゴシック" pitchFamily="34" charset="-128"/>
            </a:endParaRPr>
          </a:p>
        </p:txBody>
      </p:sp>
    </p:spTree>
    <p:extLst>
      <p:ext uri="{BB962C8B-B14F-4D97-AF65-F5344CB8AC3E}">
        <p14:creationId xmlns:p14="http://schemas.microsoft.com/office/powerpoint/2010/main" val="4274582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6629400" cy="487362"/>
          </a:xfrm>
        </p:spPr>
        <p:txBody>
          <a:bodyPr>
            <a:normAutofit fontScale="90000"/>
          </a:bodyPr>
          <a:lstStyle/>
          <a:p>
            <a:r>
              <a:rPr lang="en-US" b="1" dirty="0">
                <a:ea typeface="Calibri" panose="020F0502020204030204" pitchFamily="34" charset="0"/>
              </a:rPr>
              <a:t>Social </a:t>
            </a:r>
            <a:r>
              <a:rPr lang="en-US" b="1" dirty="0" smtClean="0">
                <a:ea typeface="Calibri" panose="020F0502020204030204" pitchFamily="34" charset="0"/>
              </a:rPr>
              <a:t>Assistance </a:t>
            </a:r>
            <a:r>
              <a:rPr lang="en-US" b="1" dirty="0">
                <a:ea typeface="Calibri" panose="020F0502020204030204" pitchFamily="34" charset="0"/>
              </a:rPr>
              <a:t>Payments</a:t>
            </a:r>
            <a:endParaRPr lang="en-GB" b="1" dirty="0"/>
          </a:p>
        </p:txBody>
      </p:sp>
      <p:sp>
        <p:nvSpPr>
          <p:cNvPr id="3" name="Slide Number Placeholder 2"/>
          <p:cNvSpPr>
            <a:spLocks noGrp="1"/>
          </p:cNvSpPr>
          <p:nvPr>
            <p:ph type="sldNum" sz="quarter" idx="12"/>
          </p:nvPr>
        </p:nvSpPr>
        <p:spPr>
          <a:xfrm>
            <a:off x="5715000" y="6492874"/>
            <a:ext cx="2133600" cy="365125"/>
          </a:xfrm>
        </p:spPr>
        <p:txBody>
          <a:bodyPr/>
          <a:lstStyle/>
          <a:p>
            <a:pPr algn="ctr"/>
            <a:fld id="{14DD5B9B-BD38-45E9-8FFA-D5BF89BBF026}" type="slidenum">
              <a:rPr lang="en-US" smtClean="0">
                <a:solidFill>
                  <a:schemeClr val="tx1"/>
                </a:solidFill>
              </a:rPr>
              <a:pPr algn="ctr"/>
              <a:t>17</a:t>
            </a:fld>
            <a:endParaRPr lang="en-US" dirty="0">
              <a:solidFill>
                <a:schemeClr val="tx1"/>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1479800381"/>
              </p:ext>
            </p:extLst>
          </p:nvPr>
        </p:nvGraphicFramePr>
        <p:xfrm>
          <a:off x="0" y="609600"/>
          <a:ext cx="9067800" cy="6154994"/>
        </p:xfrm>
        <a:graphic>
          <a:graphicData uri="http://schemas.openxmlformats.org/drawingml/2006/table">
            <a:tbl>
              <a:tblPr firstRow="1" bandRow="1">
                <a:tableStyleId>{5940675A-B579-460E-94D1-54222C63F5DA}</a:tableStyleId>
              </a:tblPr>
              <a:tblGrid>
                <a:gridCol w="1905000">
                  <a:extLst>
                    <a:ext uri="{9D8B030D-6E8A-4147-A177-3AD203B41FA5}">
                      <a16:colId xmlns:a16="http://schemas.microsoft.com/office/drawing/2014/main" val="20000"/>
                    </a:ext>
                  </a:extLst>
                </a:gridCol>
                <a:gridCol w="7162800">
                  <a:extLst>
                    <a:ext uri="{9D8B030D-6E8A-4147-A177-3AD203B41FA5}">
                      <a16:colId xmlns:a16="http://schemas.microsoft.com/office/drawing/2014/main" val="20001"/>
                    </a:ext>
                  </a:extLst>
                </a:gridCol>
              </a:tblGrid>
              <a:tr h="586802">
                <a:tc gridSpan="2">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effectLst/>
                          <a:latin typeface="Arial" panose="020B0604020202020204" pitchFamily="34" charset="0"/>
                          <a:ea typeface="+mn-ea"/>
                          <a:cs typeface="Arial" panose="020B0604020202020204" pitchFamily="34" charset="0"/>
                        </a:rPr>
                        <a:t>Objective: </a:t>
                      </a:r>
                      <a:r>
                        <a:rPr lang="en-GB" sz="1600" b="1" kern="1200" dirty="0" smtClean="0">
                          <a:solidFill>
                            <a:schemeClr val="tx1"/>
                          </a:solidFill>
                          <a:effectLst/>
                          <a:latin typeface="Arial" panose="020B0604020202020204" pitchFamily="34" charset="0"/>
                          <a:ea typeface="+mn-ea"/>
                          <a:cs typeface="Arial" panose="020B0604020202020204" pitchFamily="34" charset="0"/>
                        </a:rPr>
                        <a:t>To insource the grant payment function by taking over controls and management of critical aspects of the grant payment and administration value chain.</a:t>
                      </a:r>
                    </a:p>
                  </a:txBody>
                  <a:tcPr marL="82327" marR="82327" marT="45723" marB="45723">
                    <a:solidFill>
                      <a:srgbClr val="FFCC66"/>
                    </a:solidFill>
                  </a:tcPr>
                </a:tc>
                <a:tc hMerge="1">
                  <a:txBody>
                    <a:bodyPr/>
                    <a:lstStyle/>
                    <a:p>
                      <a:pPr marL="0" marR="0" lvl="1" indent="0" algn="ctr" defTabSz="914400" rtl="0" eaLnBrk="1" fontAlgn="auto" latinLnBrk="0" hangingPunct="1">
                        <a:lnSpc>
                          <a:spcPct val="100000"/>
                        </a:lnSpc>
                        <a:spcBef>
                          <a:spcPts val="600"/>
                        </a:spcBef>
                        <a:spcAft>
                          <a:spcPts val="0"/>
                        </a:spcAft>
                        <a:buClrTx/>
                        <a:buSzTx/>
                        <a:buFont typeface="Arial" pitchFamily="34" charset="0"/>
                        <a:buNone/>
                        <a:tabLst/>
                        <a:defRPr/>
                      </a:pPr>
                      <a:endParaRPr lang="en-US" sz="1600" b="1" dirty="0" smtClean="0">
                        <a:solidFill>
                          <a:schemeClr val="tx1"/>
                        </a:solidFill>
                        <a:effectLst/>
                        <a:latin typeface="Arial" panose="020B0604020202020204" pitchFamily="34" charset="0"/>
                        <a:cs typeface="Arial" panose="020B0604020202020204" pitchFamily="34" charset="0"/>
                      </a:endParaRPr>
                    </a:p>
                  </a:txBody>
                  <a:tcPr marL="91443" marR="91443" marT="45723" marB="45723">
                    <a:solidFill>
                      <a:srgbClr val="FFC000"/>
                    </a:solidFill>
                  </a:tcPr>
                </a:tc>
                <a:extLst>
                  <a:ext uri="{0D108BD9-81ED-4DB2-BD59-A6C34878D82A}">
                    <a16:rowId xmlns:a16="http://schemas.microsoft.com/office/drawing/2014/main" val="10000"/>
                  </a:ext>
                </a:extLst>
              </a:tr>
              <a:tr h="347290">
                <a:tc>
                  <a:txBody>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b="1" kern="1200" dirty="0" smtClean="0">
                          <a:solidFill>
                            <a:schemeClr val="tx1"/>
                          </a:solidFill>
                          <a:effectLst/>
                          <a:latin typeface="Arial" panose="020B0604020202020204" pitchFamily="34" charset="0"/>
                          <a:ea typeface="+mn-ea"/>
                          <a:cs typeface="Arial" panose="020B0604020202020204" pitchFamily="34" charset="0"/>
                        </a:rPr>
                        <a:t>Planned Target</a:t>
                      </a:r>
                    </a:p>
                  </a:txBody>
                  <a:tcPr marL="82327" marR="82327" marT="45723" marB="45723">
                    <a:solidFill>
                      <a:srgbClr val="FFCC66"/>
                    </a:solid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GB" sz="1600" b="1" dirty="0" smtClean="0">
                          <a:solidFill>
                            <a:schemeClr val="tx1"/>
                          </a:solidFill>
                          <a:latin typeface="Arial" panose="020B0604020202020204" pitchFamily="34" charset="0"/>
                          <a:cs typeface="Arial" panose="020B0604020202020204" pitchFamily="34" charset="0"/>
                        </a:rPr>
                        <a:t>Status as at 31 March 2020</a:t>
                      </a:r>
                    </a:p>
                  </a:txBody>
                  <a:tcPr marL="82327" marR="82327" marT="45723" marB="45723">
                    <a:solidFill>
                      <a:srgbClr val="FFCC66"/>
                    </a:solidFill>
                  </a:tcPr>
                </a:tc>
                <a:extLst>
                  <a:ext uri="{0D108BD9-81ED-4DB2-BD59-A6C34878D82A}">
                    <a16:rowId xmlns:a16="http://schemas.microsoft.com/office/drawing/2014/main" val="10001"/>
                  </a:ext>
                </a:extLst>
              </a:tr>
              <a:tr h="1961508">
                <a:tc>
                  <a:txBody>
                    <a:bodyPr/>
                    <a:lstStyle/>
                    <a:p>
                      <a:pPr algn="just">
                        <a:lnSpc>
                          <a:spcPct val="100000"/>
                        </a:lnSpc>
                        <a:spcBef>
                          <a:spcPts val="600"/>
                        </a:spcBef>
                        <a:spcAft>
                          <a:spcPts val="0"/>
                        </a:spcAft>
                        <a:tabLst>
                          <a:tab pos="180340" algn="l"/>
                          <a:tab pos="540385" algn="l"/>
                        </a:tabLst>
                      </a:pPr>
                      <a:r>
                        <a:rPr lang="en-ZA" sz="1600" dirty="0" smtClean="0">
                          <a:solidFill>
                            <a:schemeClr val="tx1"/>
                          </a:solidFill>
                          <a:effectLst/>
                          <a:latin typeface="Arial" panose="020B0604020202020204" pitchFamily="34" charset="0"/>
                          <a:cs typeface="Arial" panose="020B0604020202020204" pitchFamily="34" charset="0"/>
                        </a:rPr>
                        <a:t>Management of service provider/s for the payment of social grants </a:t>
                      </a:r>
                      <a:r>
                        <a:rPr lang="en-ZA"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marL="0" marR="0" indent="0" algn="just" defTabSz="914400" rtl="0" eaLnBrk="1" fontAlgn="auto" latinLnBrk="0" hangingPunct="1">
                        <a:lnSpc>
                          <a:spcPct val="100000"/>
                        </a:lnSpc>
                        <a:spcBef>
                          <a:spcPts val="600"/>
                        </a:spcBef>
                        <a:spcAft>
                          <a:spcPts val="0"/>
                        </a:spcAft>
                        <a:buClrTx/>
                        <a:buSzTx/>
                        <a:buFontTx/>
                        <a:buNone/>
                        <a:tabLst/>
                        <a:defRPr/>
                      </a:pPr>
                      <a:endParaRPr lang="en-ZA" sz="1600" kern="1200" baseline="0" dirty="0" smtClean="0">
                        <a:solidFill>
                          <a:schemeClr val="tx1"/>
                        </a:solidFill>
                        <a:effectLst/>
                        <a:latin typeface="Arial" panose="020B0604020202020204" pitchFamily="34" charset="0"/>
                        <a:ea typeface="+mn-ea"/>
                        <a:cs typeface="Arial" panose="020B0604020202020204" pitchFamily="34" charset="0"/>
                      </a:endParaRPr>
                    </a:p>
                  </a:txBody>
                  <a:tcPr marL="82327" marR="82327" marT="45723" marB="45723">
                    <a:solidFill>
                      <a:schemeClr val="bg1"/>
                    </a:solidFill>
                  </a:tcPr>
                </a:tc>
                <a:tc>
                  <a:txBody>
                    <a:bodyPr/>
                    <a:lstStyle/>
                    <a:p>
                      <a:pPr marL="285750" indent="-285750" algn="just">
                        <a:lnSpc>
                          <a:spcPct val="100000"/>
                        </a:lnSpc>
                        <a:spcBef>
                          <a:spcPts val="0"/>
                        </a:spcBef>
                        <a:spcAft>
                          <a:spcPts val="0"/>
                        </a:spcAft>
                        <a:buFont typeface="Arial" panose="020B0604020202020204" pitchFamily="34" charset="0"/>
                        <a:buChar char="•"/>
                      </a:pPr>
                      <a:r>
                        <a:rPr lang="en-US" sz="1600" baseline="0" dirty="0" smtClean="0">
                          <a:solidFill>
                            <a:schemeClr val="tx1"/>
                          </a:solidFill>
                          <a:effectLst/>
                          <a:latin typeface="Arial" panose="020B0604020202020204" pitchFamily="34" charset="0"/>
                          <a:cs typeface="Arial" panose="020B0604020202020204" pitchFamily="34" charset="0"/>
                        </a:rPr>
                        <a:t>SASSA paid approximately 18.3 million social grants to approximately 11 million social grants beneficiaries (adult recipients) monthly.</a:t>
                      </a:r>
                    </a:p>
                    <a:p>
                      <a:pPr marL="285750" indent="-285750" algn="just">
                        <a:lnSpc>
                          <a:spcPct val="100000"/>
                        </a:lnSpc>
                        <a:spcBef>
                          <a:spcPts val="0"/>
                        </a:spcBef>
                        <a:spcAft>
                          <a:spcPts val="0"/>
                        </a:spcAft>
                        <a:buFont typeface="Arial" panose="020B0604020202020204" pitchFamily="34" charset="0"/>
                        <a:buChar char="•"/>
                      </a:pPr>
                      <a:r>
                        <a:rPr lang="en-US" sz="1600" baseline="0" dirty="0" smtClean="0">
                          <a:solidFill>
                            <a:schemeClr val="tx1"/>
                          </a:solidFill>
                          <a:effectLst/>
                          <a:latin typeface="Arial" panose="020B0604020202020204" pitchFamily="34" charset="0"/>
                          <a:cs typeface="Arial" panose="020B0604020202020204" pitchFamily="34" charset="0"/>
                        </a:rPr>
                        <a:t>By March 2020, a total of 8 066 895 (71%) beneficiaries were accessing their social grants through the SASSA card, issued in terms of the contract with SAPO. The remaining 3 231 484 (29%) were receiving their grants directly into their personal bank accounts.</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dirty="0" smtClean="0">
                          <a:solidFill>
                            <a:schemeClr val="tx1"/>
                          </a:solidFill>
                          <a:effectLst/>
                          <a:latin typeface="Arial" panose="020B0604020202020204" pitchFamily="34" charset="0"/>
                          <a:cs typeface="Arial" panose="020B0604020202020204" pitchFamily="34" charset="0"/>
                        </a:rPr>
                        <a:t>S</a:t>
                      </a:r>
                      <a:r>
                        <a:rPr lang="en-ZA" sz="1600" baseline="0" dirty="0" smtClean="0">
                          <a:solidFill>
                            <a:schemeClr val="tx1"/>
                          </a:solidFill>
                          <a:effectLst/>
                          <a:latin typeface="Arial" panose="020B0604020202020204" pitchFamily="34" charset="0"/>
                          <a:cs typeface="Arial" panose="020B0604020202020204" pitchFamily="34" charset="0"/>
                        </a:rPr>
                        <a:t>APO services are managed in terms of the signed </a:t>
                      </a:r>
                      <a:r>
                        <a:rPr lang="en-ZA" sz="1600" dirty="0" smtClean="0">
                          <a:solidFill>
                            <a:schemeClr val="tx1"/>
                          </a:solidFill>
                          <a:effectLst/>
                          <a:latin typeface="Arial" panose="020B0604020202020204" pitchFamily="34" charset="0"/>
                          <a:cs typeface="Arial" panose="020B0604020202020204" pitchFamily="34" charset="0"/>
                        </a:rPr>
                        <a:t>Service Level Agreement</a:t>
                      </a:r>
                      <a:r>
                        <a:rPr lang="en-ZA" sz="1600" baseline="0" dirty="0" smtClean="0">
                          <a:solidFill>
                            <a:schemeClr val="tx1"/>
                          </a:solidFill>
                          <a:effectLst/>
                          <a:latin typeface="Arial" panose="020B0604020202020204" pitchFamily="34" charset="0"/>
                          <a:cs typeface="Arial" panose="020B0604020202020204" pitchFamily="34" charset="0"/>
                        </a:rPr>
                        <a:t> and monitoring reports are compiled regularly.</a:t>
                      </a:r>
                    </a:p>
                  </a:txBody>
                  <a:tcPr marL="82327" marR="82327" marT="45723" marB="45723">
                    <a:solidFill>
                      <a:schemeClr val="bg1"/>
                    </a:solidFill>
                  </a:tcPr>
                </a:tc>
                <a:extLst>
                  <a:ext uri="{0D108BD9-81ED-4DB2-BD59-A6C34878D82A}">
                    <a16:rowId xmlns:a16="http://schemas.microsoft.com/office/drawing/2014/main" val="10002"/>
                  </a:ext>
                </a:extLst>
              </a:tr>
              <a:tr h="1136570">
                <a:tc>
                  <a:txBody>
                    <a:bodyPr/>
                    <a:lstStyle/>
                    <a:p>
                      <a:pPr marL="0" marR="0" indent="0" algn="just" defTabSz="914400" rtl="0" eaLnBrk="1" fontAlgn="auto" latinLnBrk="0" hangingPunct="1">
                        <a:lnSpc>
                          <a:spcPct val="100000"/>
                        </a:lnSpc>
                        <a:spcBef>
                          <a:spcPts val="600"/>
                        </a:spcBef>
                        <a:spcAft>
                          <a:spcPts val="0"/>
                        </a:spcAft>
                        <a:buClrTx/>
                        <a:buSzTx/>
                        <a:buFontTx/>
                        <a:buNone/>
                        <a:tabLst/>
                        <a:defRPr/>
                      </a:pPr>
                      <a:r>
                        <a:rPr lang="en-US" sz="1600" b="0" kern="1200" dirty="0" smtClean="0">
                          <a:solidFill>
                            <a:schemeClr val="tx1"/>
                          </a:solidFill>
                          <a:effectLst/>
                          <a:latin typeface="Arial" panose="020B0604020202020204" pitchFamily="34" charset="0"/>
                          <a:ea typeface="+mn-ea"/>
                          <a:cs typeface="Arial" panose="020B0604020202020204" pitchFamily="34" charset="0"/>
                        </a:rPr>
                        <a:t>100% </a:t>
                      </a:r>
                      <a:r>
                        <a:rPr lang="en-GB" sz="1600" b="0" kern="1200" dirty="0" smtClean="0">
                          <a:solidFill>
                            <a:schemeClr val="tx1"/>
                          </a:solidFill>
                          <a:effectLst/>
                          <a:latin typeface="Arial" panose="020B0604020202020204" pitchFamily="34" charset="0"/>
                          <a:ea typeface="+mn-ea"/>
                          <a:cs typeface="Arial" panose="020B0604020202020204" pitchFamily="34" charset="0"/>
                        </a:rPr>
                        <a:t>of active cash pay points monitored.</a:t>
                      </a:r>
                      <a:endParaRPr lang="en-US" sz="1600" b="0" kern="1200" dirty="0" smtClean="0">
                        <a:solidFill>
                          <a:schemeClr val="tx1"/>
                        </a:solidFill>
                        <a:effectLst/>
                        <a:latin typeface="Arial" panose="020B0604020202020204" pitchFamily="34" charset="0"/>
                        <a:ea typeface="+mn-ea"/>
                        <a:cs typeface="Arial" panose="020B0604020202020204" pitchFamily="34" charset="0"/>
                      </a:endParaRPr>
                    </a:p>
                  </a:txBody>
                  <a:tcPr marL="82327" marR="82327" marT="45723" marB="45723">
                    <a:solidFill>
                      <a:schemeClr val="bg1"/>
                    </a:solidFill>
                  </a:tcPr>
                </a:tc>
                <a:tc>
                  <a:txBody>
                    <a:bodyPr/>
                    <a:lstStyle/>
                    <a:p>
                      <a:pPr algn="just">
                        <a:lnSpc>
                          <a:spcPct val="100000"/>
                        </a:lnSpc>
                        <a:spcBef>
                          <a:spcPts val="600"/>
                        </a:spcBef>
                        <a:spcAft>
                          <a:spcPts val="0"/>
                        </a:spcAft>
                      </a:pPr>
                      <a:r>
                        <a:rPr lang="en-ZA" sz="1600" baseline="0" dirty="0" smtClean="0">
                          <a:solidFill>
                            <a:schemeClr val="tx1"/>
                          </a:solidFill>
                          <a:effectLst/>
                          <a:latin typeface="Arial" panose="020B0604020202020204" pitchFamily="34" charset="0"/>
                          <a:cs typeface="Arial" panose="020B0604020202020204" pitchFamily="34" charset="0"/>
                        </a:rPr>
                        <a:t>SASSA and SAPO contracted to pay 1 740 cash pay points, however on a monthly basis some pay points get realigned resulting in a reduced number.  For this period </a:t>
                      </a:r>
                      <a:r>
                        <a:rPr lang="en-GB" sz="1600" b="1" kern="1200" dirty="0" smtClean="0">
                          <a:solidFill>
                            <a:schemeClr val="tx1"/>
                          </a:solidFill>
                          <a:effectLst/>
                          <a:latin typeface="Arial" panose="020B0604020202020204" pitchFamily="34" charset="0"/>
                          <a:ea typeface="+mn-ea"/>
                          <a:cs typeface="Arial" panose="020B0604020202020204" pitchFamily="34" charset="0"/>
                        </a:rPr>
                        <a:t>1 629 </a:t>
                      </a:r>
                      <a:r>
                        <a:rPr lang="en-ZA" sz="1600" baseline="0" dirty="0" smtClean="0">
                          <a:solidFill>
                            <a:schemeClr val="tx1"/>
                          </a:solidFill>
                          <a:effectLst/>
                          <a:latin typeface="Arial" panose="020B0604020202020204" pitchFamily="34" charset="0"/>
                          <a:cs typeface="Arial" panose="020B0604020202020204" pitchFamily="34" charset="0"/>
                        </a:rPr>
                        <a:t>cash pay points were active, however, </a:t>
                      </a:r>
                      <a:r>
                        <a:rPr lang="en-ZA" sz="1600" b="1" baseline="0" dirty="0" smtClean="0">
                          <a:solidFill>
                            <a:schemeClr val="tx1"/>
                          </a:solidFill>
                          <a:effectLst/>
                          <a:latin typeface="Arial" panose="020B0604020202020204" pitchFamily="34" charset="0"/>
                          <a:cs typeface="Arial" panose="020B0604020202020204" pitchFamily="34" charset="0"/>
                        </a:rPr>
                        <a:t>1 625 </a:t>
                      </a:r>
                      <a:r>
                        <a:rPr lang="en-ZA" sz="1600" baseline="0" dirty="0" smtClean="0">
                          <a:solidFill>
                            <a:schemeClr val="tx1"/>
                          </a:solidFill>
                          <a:effectLst/>
                          <a:latin typeface="Arial" panose="020B0604020202020204" pitchFamily="34" charset="0"/>
                          <a:cs typeface="Arial" panose="020B0604020202020204" pitchFamily="34" charset="0"/>
                        </a:rPr>
                        <a:t>were monitored.</a:t>
                      </a:r>
                    </a:p>
                  </a:txBody>
                  <a:tcPr marL="82327" marR="82327" marT="45723" marB="45723">
                    <a:solidFill>
                      <a:schemeClr val="bg1"/>
                    </a:solidFill>
                  </a:tcPr>
                </a:tc>
                <a:extLst>
                  <a:ext uri="{0D108BD9-81ED-4DB2-BD59-A6C34878D82A}">
                    <a16:rowId xmlns:a16="http://schemas.microsoft.com/office/drawing/2014/main" val="10003"/>
                  </a:ext>
                </a:extLst>
              </a:tr>
              <a:tr h="1136570">
                <a:tc gridSpan="2">
                  <a:txBody>
                    <a:bodyPr/>
                    <a:lstStyle/>
                    <a:p>
                      <a:pPr marL="285750" indent="-285750" algn="just">
                        <a:lnSpc>
                          <a:spcPct val="100000"/>
                        </a:lnSpc>
                        <a:spcBef>
                          <a:spcPts val="0"/>
                        </a:spcBef>
                        <a:spcAft>
                          <a:spcPts val="0"/>
                        </a:spcAft>
                        <a:buFont typeface="Arial" panose="020B0604020202020204" pitchFamily="34" charset="0"/>
                        <a:buChar char="•"/>
                      </a:pPr>
                      <a:r>
                        <a:rPr lang="en-US" sz="1600" b="1" kern="1200" dirty="0" smtClean="0">
                          <a:solidFill>
                            <a:schemeClr val="tx1"/>
                          </a:solidFill>
                          <a:effectLst/>
                          <a:latin typeface="Arial" panose="020B0604020202020204" pitchFamily="34" charset="0"/>
                          <a:ea typeface="+mn-ea"/>
                          <a:cs typeface="Arial" panose="020B0604020202020204" pitchFamily="34" charset="0"/>
                        </a:rPr>
                        <a:t>Impact: </a:t>
                      </a:r>
                      <a:r>
                        <a:rPr lang="en-US" sz="1600" baseline="0" dirty="0" smtClean="0">
                          <a:solidFill>
                            <a:schemeClr val="tx1"/>
                          </a:solidFill>
                          <a:effectLst/>
                          <a:latin typeface="Arial" panose="020B0604020202020204" pitchFamily="34" charset="0"/>
                          <a:cs typeface="Arial" panose="020B0604020202020204" pitchFamily="34" charset="0"/>
                        </a:rPr>
                        <a:t>Through the monitoring undertaken, issues related to non-compliance and challenges affecting implementation of the SLA were dealt with at different levels by joint stakeholders.  </a:t>
                      </a:r>
                    </a:p>
                    <a:p>
                      <a:pPr marL="285750" indent="-285750" algn="just">
                        <a:lnSpc>
                          <a:spcPct val="100000"/>
                        </a:lnSpc>
                        <a:spcBef>
                          <a:spcPts val="0"/>
                        </a:spcBef>
                        <a:spcAft>
                          <a:spcPts val="0"/>
                        </a:spcAft>
                        <a:buFont typeface="Arial" panose="020B0604020202020204" pitchFamily="34" charset="0"/>
                        <a:buChar char="•"/>
                      </a:pPr>
                      <a:r>
                        <a:rPr lang="en-US" sz="1600" b="1" baseline="0" dirty="0" smtClean="0">
                          <a:solidFill>
                            <a:schemeClr val="tx1"/>
                          </a:solidFill>
                          <a:effectLst/>
                          <a:latin typeface="Arial" panose="020B0604020202020204" pitchFamily="34" charset="0"/>
                          <a:cs typeface="Arial" panose="020B0604020202020204" pitchFamily="34" charset="0"/>
                        </a:rPr>
                        <a:t>Challenges experienced included:</a:t>
                      </a:r>
                    </a:p>
                    <a:p>
                      <a:pPr marL="742950" lvl="1" indent="-285750" algn="just">
                        <a:lnSpc>
                          <a:spcPct val="100000"/>
                        </a:lnSpc>
                        <a:spcBef>
                          <a:spcPts val="0"/>
                        </a:spcBef>
                        <a:spcAft>
                          <a:spcPts val="0"/>
                        </a:spcAft>
                        <a:buFont typeface="Wingdings" panose="05000000000000000000" pitchFamily="2" charset="2"/>
                        <a:buChar char="ü"/>
                      </a:pPr>
                      <a:r>
                        <a:rPr lang="en-US" sz="1600" baseline="0" dirty="0" smtClean="0">
                          <a:solidFill>
                            <a:schemeClr val="tx1"/>
                          </a:solidFill>
                          <a:effectLst/>
                          <a:latin typeface="Arial" panose="020B0604020202020204" pitchFamily="34" charset="0"/>
                          <a:cs typeface="Arial" panose="020B0604020202020204" pitchFamily="34" charset="0"/>
                        </a:rPr>
                        <a:t>Instability of the IGPS;</a:t>
                      </a:r>
                    </a:p>
                    <a:p>
                      <a:pPr marL="742950" lvl="1" indent="-285750" algn="just">
                        <a:lnSpc>
                          <a:spcPct val="100000"/>
                        </a:lnSpc>
                        <a:spcBef>
                          <a:spcPts val="0"/>
                        </a:spcBef>
                        <a:spcAft>
                          <a:spcPts val="0"/>
                        </a:spcAft>
                        <a:buFont typeface="Wingdings" panose="05000000000000000000" pitchFamily="2" charset="2"/>
                        <a:buChar char="ü"/>
                      </a:pPr>
                      <a:r>
                        <a:rPr lang="en-US" sz="1600" baseline="0" dirty="0" smtClean="0">
                          <a:solidFill>
                            <a:schemeClr val="tx1"/>
                          </a:solidFill>
                          <a:effectLst/>
                          <a:latin typeface="Arial" panose="020B0604020202020204" pitchFamily="34" charset="0"/>
                          <a:cs typeface="Arial" panose="020B0604020202020204" pitchFamily="34" charset="0"/>
                        </a:rPr>
                        <a:t>Slow and/or absent connectivity at remote payment sites;</a:t>
                      </a:r>
                    </a:p>
                    <a:p>
                      <a:pPr marL="742950" lvl="1" indent="-285750" algn="just">
                        <a:lnSpc>
                          <a:spcPct val="100000"/>
                        </a:lnSpc>
                        <a:spcBef>
                          <a:spcPts val="0"/>
                        </a:spcBef>
                        <a:spcAft>
                          <a:spcPts val="0"/>
                        </a:spcAft>
                        <a:buFont typeface="Wingdings" panose="05000000000000000000" pitchFamily="2" charset="2"/>
                        <a:buChar char="ü"/>
                      </a:pPr>
                      <a:r>
                        <a:rPr lang="en-US" sz="1600" baseline="0" dirty="0" smtClean="0">
                          <a:solidFill>
                            <a:schemeClr val="tx1"/>
                          </a:solidFill>
                          <a:effectLst/>
                          <a:latin typeface="Arial" panose="020B0604020202020204" pitchFamily="34" charset="0"/>
                          <a:cs typeface="Arial" panose="020B0604020202020204" pitchFamily="34" charset="0"/>
                        </a:rPr>
                        <a:t>Fraud;</a:t>
                      </a:r>
                    </a:p>
                    <a:p>
                      <a:pPr marL="742950" lvl="1" indent="-285750" algn="just">
                        <a:lnSpc>
                          <a:spcPct val="100000"/>
                        </a:lnSpc>
                        <a:spcBef>
                          <a:spcPts val="0"/>
                        </a:spcBef>
                        <a:spcAft>
                          <a:spcPts val="0"/>
                        </a:spcAft>
                        <a:buFont typeface="Wingdings" panose="05000000000000000000" pitchFamily="2" charset="2"/>
                        <a:buChar char="ü"/>
                      </a:pPr>
                      <a:r>
                        <a:rPr lang="en-US" sz="1600" baseline="0" dirty="0" smtClean="0">
                          <a:solidFill>
                            <a:schemeClr val="tx1"/>
                          </a:solidFill>
                          <a:effectLst/>
                          <a:latin typeface="Arial" panose="020B0604020202020204" pitchFamily="34" charset="0"/>
                          <a:cs typeface="Arial" panose="020B0604020202020204" pitchFamily="34" charset="0"/>
                        </a:rPr>
                        <a:t>Late arrival of cash at pay points leading to late start of payments;</a:t>
                      </a:r>
                    </a:p>
                    <a:p>
                      <a:pPr marL="742950" lvl="1" indent="-285750" algn="just">
                        <a:lnSpc>
                          <a:spcPct val="100000"/>
                        </a:lnSpc>
                        <a:spcBef>
                          <a:spcPts val="0"/>
                        </a:spcBef>
                        <a:spcAft>
                          <a:spcPts val="0"/>
                        </a:spcAft>
                        <a:buFont typeface="Wingdings" panose="05000000000000000000" pitchFamily="2" charset="2"/>
                        <a:buChar char="ü"/>
                      </a:pPr>
                      <a:r>
                        <a:rPr lang="en-US" sz="1600" baseline="0" dirty="0" smtClean="0">
                          <a:solidFill>
                            <a:schemeClr val="tx1"/>
                          </a:solidFill>
                          <a:effectLst/>
                          <a:latin typeface="Arial" panose="020B0604020202020204" pitchFamily="34" charset="0"/>
                          <a:cs typeface="Arial" panose="020B0604020202020204" pitchFamily="34" charset="0"/>
                        </a:rPr>
                        <a:t>Reconciliations.</a:t>
                      </a:r>
                      <a:endParaRPr lang="en-US" sz="1600" b="0" kern="1200" dirty="0" smtClean="0">
                        <a:solidFill>
                          <a:schemeClr val="tx1"/>
                        </a:solidFill>
                        <a:effectLst/>
                        <a:latin typeface="Arial" panose="020B0604020202020204" pitchFamily="34" charset="0"/>
                        <a:ea typeface="+mn-ea"/>
                        <a:cs typeface="Arial" panose="020B0604020202020204" pitchFamily="34" charset="0"/>
                      </a:endParaRPr>
                    </a:p>
                  </a:txBody>
                  <a:tcPr marL="82327" marR="82327" marT="45723" marB="45723">
                    <a:solidFill>
                      <a:schemeClr val="bg1"/>
                    </a:solidFill>
                  </a:tcPr>
                </a:tc>
                <a:tc hMerge="1">
                  <a:txBody>
                    <a:bodyPr/>
                    <a:lstStyle/>
                    <a:p>
                      <a:pPr algn="just">
                        <a:lnSpc>
                          <a:spcPct val="100000"/>
                        </a:lnSpc>
                        <a:spcBef>
                          <a:spcPts val="600"/>
                        </a:spcBef>
                        <a:spcAft>
                          <a:spcPts val="0"/>
                        </a:spcAft>
                      </a:pPr>
                      <a:endParaRPr lang="en-ZA" sz="1600" baseline="0" dirty="0" smtClean="0">
                        <a:solidFill>
                          <a:schemeClr val="tx1"/>
                        </a:solidFill>
                        <a:effectLst/>
                        <a:latin typeface="Arial" panose="020B0604020202020204" pitchFamily="34" charset="0"/>
                        <a:cs typeface="Arial" panose="020B0604020202020204" pitchFamily="34" charset="0"/>
                      </a:endParaRPr>
                    </a:p>
                  </a:txBody>
                  <a:tcPr marL="82327" marR="82327" marT="45723" marB="45723">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03647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7563"/>
            <a:ext cx="6934200" cy="762000"/>
          </a:xfrm>
        </p:spPr>
        <p:txBody>
          <a:bodyPr>
            <a:normAutofit/>
          </a:bodyPr>
          <a:lstStyle/>
          <a:p>
            <a:r>
              <a:rPr lang="en-US" altLang="en-US" dirty="0" smtClean="0"/>
              <a:t>Governance</a:t>
            </a:r>
            <a:endParaRPr lang="en-GB" dirty="0"/>
          </a:p>
        </p:txBody>
      </p:sp>
      <p:sp>
        <p:nvSpPr>
          <p:cNvPr id="4" name="Slide Number Placeholder 3"/>
          <p:cNvSpPr>
            <a:spLocks noGrp="1"/>
          </p:cNvSpPr>
          <p:nvPr>
            <p:ph type="sldNum" sz="quarter" idx="4294967295"/>
          </p:nvPr>
        </p:nvSpPr>
        <p:spPr>
          <a:xfrm>
            <a:off x="5715000" y="6526145"/>
            <a:ext cx="2133600" cy="365125"/>
          </a:xfrm>
          <a:prstGeom prst="rect">
            <a:avLst/>
          </a:prstGeom>
        </p:spPr>
        <p:txBody>
          <a:bodyPr/>
          <a:lstStyle/>
          <a:p>
            <a:pPr algn="ctr"/>
            <a:fld id="{14DD5B9B-BD38-45E9-8FFA-D5BF89BBF026}" type="slidenum">
              <a:rPr lang="en-US" sz="1400" smtClean="0">
                <a:solidFill>
                  <a:schemeClr val="tx1"/>
                </a:solidFill>
              </a:rPr>
              <a:pPr algn="ctr"/>
              <a:t>18</a:t>
            </a:fld>
            <a:endParaRPr lang="en-US" sz="1400"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50774726"/>
              </p:ext>
            </p:extLst>
          </p:nvPr>
        </p:nvGraphicFramePr>
        <p:xfrm>
          <a:off x="0" y="822961"/>
          <a:ext cx="9115023" cy="5730240"/>
        </p:xfrm>
        <a:graphic>
          <a:graphicData uri="http://schemas.openxmlformats.org/drawingml/2006/table">
            <a:tbl>
              <a:tblPr firstRow="1" bandRow="1">
                <a:tableStyleId>{5940675A-B579-460E-94D1-54222C63F5DA}</a:tableStyleId>
              </a:tblPr>
              <a:tblGrid>
                <a:gridCol w="2671645">
                  <a:extLst>
                    <a:ext uri="{9D8B030D-6E8A-4147-A177-3AD203B41FA5}">
                      <a16:colId xmlns:a16="http://schemas.microsoft.com/office/drawing/2014/main" val="20000"/>
                    </a:ext>
                  </a:extLst>
                </a:gridCol>
                <a:gridCol w="6443378">
                  <a:extLst>
                    <a:ext uri="{9D8B030D-6E8A-4147-A177-3AD203B41FA5}">
                      <a16:colId xmlns:a16="http://schemas.microsoft.com/office/drawing/2014/main" val="20001"/>
                    </a:ext>
                  </a:extLst>
                </a:gridCol>
              </a:tblGrid>
              <a:tr h="228600">
                <a:tc gridSpan="2">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smtClean="0">
                          <a:solidFill>
                            <a:schemeClr val="tx1"/>
                          </a:solidFill>
                          <a:latin typeface="Arial" panose="020B0604020202020204" pitchFamily="34" charset="0"/>
                          <a:cs typeface="Arial" panose="020B0604020202020204" pitchFamily="34" charset="0"/>
                        </a:rPr>
                        <a:t>Objective: </a:t>
                      </a:r>
                      <a:r>
                        <a:rPr lang="en-US" sz="1600" b="1" kern="1200" dirty="0" smtClean="0">
                          <a:solidFill>
                            <a:schemeClr val="tx1"/>
                          </a:solidFill>
                          <a:effectLst/>
                          <a:latin typeface="Arial" panose="020B0604020202020204" pitchFamily="34" charset="0"/>
                          <a:ea typeface="+mn-ea"/>
                          <a:cs typeface="Arial" panose="020B0604020202020204" pitchFamily="34" charset="0"/>
                        </a:rPr>
                        <a:t>Prevention of Fraud and Corruption</a:t>
                      </a:r>
                    </a:p>
                  </a:txBody>
                  <a:tcPr>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GB" sz="1400" b="1" dirty="0" smtClean="0">
                        <a:solidFill>
                          <a:schemeClr val="tx1"/>
                        </a:solidFill>
                        <a:latin typeface="+mn-lt"/>
                        <a:cs typeface="Arial" panose="020B0604020202020204" pitchFamily="34" charset="0"/>
                      </a:endParaRPr>
                    </a:p>
                  </a:txBody>
                  <a:tcPr>
                    <a:solidFill>
                      <a:srgbClr val="FFCC66"/>
                    </a:solidFill>
                  </a:tcPr>
                </a:tc>
                <a:extLst>
                  <a:ext uri="{0D108BD9-81ED-4DB2-BD59-A6C34878D82A}">
                    <a16:rowId xmlns:a16="http://schemas.microsoft.com/office/drawing/2014/main" val="10000"/>
                  </a:ext>
                </a:extLst>
              </a:tr>
              <a:tr h="228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anose="020B0604020202020204" pitchFamily="34" charset="0"/>
                          <a:cs typeface="Arial" panose="020B0604020202020204" pitchFamily="34" charset="0"/>
                        </a:rPr>
                        <a:t>Planned 2019/20 Targets</a:t>
                      </a:r>
                      <a:r>
                        <a:rPr lang="en-US" sz="1600" b="1" baseline="0" dirty="0" smtClean="0">
                          <a:solidFill>
                            <a:schemeClr val="tx1"/>
                          </a:solidFill>
                          <a:latin typeface="Arial" panose="020B0604020202020204" pitchFamily="34" charset="0"/>
                          <a:cs typeface="Arial" panose="020B0604020202020204" pitchFamily="34" charset="0"/>
                        </a:rPr>
                        <a:t> </a:t>
                      </a:r>
                      <a:endParaRPr lang="en-GB" sz="1600" b="1" dirty="0" smtClean="0">
                        <a:solidFill>
                          <a:schemeClr val="tx1"/>
                        </a:solidFill>
                        <a:latin typeface="Arial" panose="020B0604020202020204" pitchFamily="34" charset="0"/>
                        <a:cs typeface="Arial" panose="020B0604020202020204" pitchFamily="34" charset="0"/>
                      </a:endParaRPr>
                    </a:p>
                  </a:txBody>
                  <a:tcPr>
                    <a:solidFill>
                      <a:srgbClr val="FFCC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tx1"/>
                          </a:solidFill>
                          <a:latin typeface="Arial" panose="020B0604020202020204" pitchFamily="34" charset="0"/>
                          <a:cs typeface="Arial" panose="020B0604020202020204" pitchFamily="34" charset="0"/>
                        </a:rPr>
                        <a:t>Status as at 31 March 2020</a:t>
                      </a:r>
                    </a:p>
                  </a:txBody>
                  <a:tcPr>
                    <a:solidFill>
                      <a:srgbClr val="FFCC66"/>
                    </a:solidFill>
                  </a:tcPr>
                </a:tc>
                <a:extLst>
                  <a:ext uri="{0D108BD9-81ED-4DB2-BD59-A6C34878D82A}">
                    <a16:rowId xmlns:a16="http://schemas.microsoft.com/office/drawing/2014/main" val="10001"/>
                  </a:ext>
                </a:extLst>
              </a:tr>
              <a:tr h="1524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dirty="0" smtClean="0">
                          <a:solidFill>
                            <a:schemeClr val="tx1"/>
                          </a:solidFill>
                          <a:effectLst/>
                          <a:latin typeface="Arial" panose="020B0604020202020204" pitchFamily="34" charset="0"/>
                          <a:ea typeface="+mn-ea"/>
                          <a:cs typeface="Arial" panose="020B0604020202020204" pitchFamily="34" charset="0"/>
                        </a:rPr>
                        <a:t>Investigate reported fraud and corruption cases</a:t>
                      </a:r>
                    </a:p>
                    <a:p>
                      <a:pPr marL="3429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b="1" i="0" kern="1200" baseline="0" dirty="0" smtClean="0">
                          <a:solidFill>
                            <a:schemeClr val="tx1"/>
                          </a:solidFill>
                          <a:effectLst/>
                          <a:latin typeface="Arial" panose="020B0604020202020204" pitchFamily="34" charset="0"/>
                          <a:ea typeface="+mn-ea"/>
                          <a:cs typeface="Arial" panose="020B0604020202020204" pitchFamily="34" charset="0"/>
                        </a:rPr>
                        <a:t>70% of reported cases finalised</a:t>
                      </a:r>
                    </a:p>
                  </a:txBody>
                  <a:tcPr/>
                </a:tc>
                <a:tc>
                  <a:txBody>
                    <a:bodyPr/>
                    <a:lstStyle/>
                    <a:p>
                      <a:pPr marL="2857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340" algn="l"/>
                          <a:tab pos="360045" algn="l"/>
                          <a:tab pos="540385" algn="l"/>
                        </a:tabLst>
                        <a:defRPr/>
                      </a:pPr>
                      <a:r>
                        <a:rPr lang="en-GB" sz="1600" kern="1200" dirty="0" smtClean="0">
                          <a:solidFill>
                            <a:schemeClr val="tx1"/>
                          </a:solidFill>
                          <a:effectLst/>
                          <a:latin typeface="Arial" panose="020B0604020202020204" pitchFamily="34" charset="0"/>
                          <a:ea typeface="+mn-ea"/>
                          <a:cs typeface="Arial" panose="020B0604020202020204" pitchFamily="34" charset="0"/>
                        </a:rPr>
                        <a:t>95% (450 of 473) of reported fraud</a:t>
                      </a:r>
                      <a:r>
                        <a:rPr lang="en-GB" sz="16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600" kern="1200" dirty="0" smtClean="0">
                          <a:solidFill>
                            <a:schemeClr val="tx1"/>
                          </a:solidFill>
                          <a:effectLst/>
                          <a:latin typeface="Arial" panose="020B0604020202020204" pitchFamily="34" charset="0"/>
                          <a:ea typeface="+mn-ea"/>
                          <a:cs typeface="Arial" panose="020B0604020202020204" pitchFamily="34" charset="0"/>
                        </a:rPr>
                        <a:t>and corruption cases were investigated finalised.  Cases involved</a:t>
                      </a:r>
                      <a:r>
                        <a:rPr lang="en-GB" sz="1600" kern="1200" baseline="0" dirty="0" smtClean="0">
                          <a:solidFill>
                            <a:schemeClr val="tx1"/>
                          </a:solidFill>
                          <a:effectLst/>
                          <a:latin typeface="Arial" panose="020B0604020202020204" pitchFamily="34" charset="0"/>
                          <a:ea typeface="+mn-ea"/>
                          <a:cs typeface="Arial" panose="020B0604020202020204" pitchFamily="34" charset="0"/>
                        </a:rPr>
                        <a:t> included fraudulent CSG, DG, multiple grants, corruption and financial misconduct.</a:t>
                      </a:r>
                    </a:p>
                    <a:p>
                      <a:pPr marL="2857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340" algn="l"/>
                          <a:tab pos="360045" algn="l"/>
                          <a:tab pos="540385" algn="l"/>
                        </a:tabLst>
                        <a:defRPr/>
                      </a:pPr>
                      <a:r>
                        <a:rPr lang="en-GB" sz="1600" kern="1200" dirty="0" smtClean="0">
                          <a:solidFill>
                            <a:schemeClr val="tx1"/>
                          </a:solidFill>
                          <a:effectLst/>
                          <a:latin typeface="Arial" panose="020B0604020202020204" pitchFamily="34" charset="0"/>
                          <a:ea typeface="+mn-ea"/>
                          <a:cs typeface="Arial" panose="020B0604020202020204" pitchFamily="34" charset="0"/>
                        </a:rPr>
                        <a:t>Fifty-six (56) cases were referred to Law Enforcement Agencies during this period, and most of these related to grants administration and supply</a:t>
                      </a:r>
                      <a:r>
                        <a:rPr lang="en-GB" sz="1600" kern="1200" baseline="0" dirty="0" smtClean="0">
                          <a:solidFill>
                            <a:schemeClr val="tx1"/>
                          </a:solidFill>
                          <a:effectLst/>
                          <a:latin typeface="Arial" panose="020B0604020202020204" pitchFamily="34" charset="0"/>
                          <a:ea typeface="+mn-ea"/>
                          <a:cs typeface="Arial" panose="020B0604020202020204" pitchFamily="34" charset="0"/>
                        </a:rPr>
                        <a:t> chain management</a:t>
                      </a:r>
                      <a:r>
                        <a:rPr lang="en-GB" sz="1600" kern="1200" dirty="0" smtClean="0">
                          <a:solidFill>
                            <a:schemeClr val="tx1"/>
                          </a:solidFill>
                          <a:effectLst/>
                          <a:latin typeface="Arial" panose="020B0604020202020204" pitchFamily="34" charset="0"/>
                          <a:ea typeface="+mn-ea"/>
                          <a:cs typeface="Arial" panose="020B0604020202020204" pitchFamily="34" charset="0"/>
                        </a:rPr>
                        <a:t>. </a:t>
                      </a:r>
                    </a:p>
                  </a:txBody>
                  <a:tcPr/>
                </a:tc>
                <a:extLst>
                  <a:ext uri="{0D108BD9-81ED-4DB2-BD59-A6C34878D82A}">
                    <a16:rowId xmlns:a16="http://schemas.microsoft.com/office/drawing/2014/main" val="10002"/>
                  </a:ext>
                </a:extLst>
              </a:tr>
              <a:tr h="120396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b="0" kern="1200" dirty="0" smtClean="0">
                          <a:solidFill>
                            <a:schemeClr val="tx1"/>
                          </a:solidFill>
                          <a:effectLst/>
                          <a:latin typeface="Arial" panose="020B0604020202020204" pitchFamily="34" charset="0"/>
                          <a:ea typeface="+mn-ea"/>
                          <a:cs typeface="Arial" panose="020B0604020202020204" pitchFamily="34" charset="0"/>
                        </a:rPr>
                        <a:t>Draft Fraud Management Strategy reviewed</a:t>
                      </a:r>
                      <a:endParaRPr lang="en-ZA" sz="1600" b="0" kern="1200" dirty="0" smtClean="0">
                        <a:solidFill>
                          <a:schemeClr val="tx1"/>
                        </a:solidFill>
                        <a:effectLst/>
                        <a:latin typeface="Arial" pitchFamily="34" charset="0"/>
                        <a:ea typeface="+mn-ea"/>
                        <a:cs typeface="Arial" pitchFamily="34" charset="0"/>
                      </a:endParaRPr>
                    </a:p>
                  </a:txBody>
                  <a:tcPr marL="68580" marR="68580" marT="34290" marB="34290"/>
                </a:tc>
                <a:tc>
                  <a:txBody>
                    <a:bodyPr/>
                    <a:lstStyle/>
                    <a:p>
                      <a:pPr marL="0" marR="0" lvl="1" indent="0" algn="just"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1600" b="0" kern="1200" dirty="0" smtClean="0">
                          <a:solidFill>
                            <a:schemeClr val="tx1"/>
                          </a:solidFill>
                          <a:effectLst/>
                          <a:latin typeface="Arial" panose="020B0604020202020204" pitchFamily="34" charset="0"/>
                          <a:ea typeface="+mn-ea"/>
                          <a:cs typeface="Arial" panose="020B0604020202020204" pitchFamily="34" charset="0"/>
                        </a:rPr>
                        <a:t>Draft Fraud Management Strategy was reviewed and approved.  The strategy</a:t>
                      </a:r>
                      <a:r>
                        <a:rPr lang="en-GB" sz="1600" b="0" kern="1200" baseline="0" dirty="0" smtClean="0">
                          <a:solidFill>
                            <a:schemeClr val="tx1"/>
                          </a:solidFill>
                          <a:effectLst/>
                          <a:latin typeface="Arial" panose="020B0604020202020204" pitchFamily="34" charset="0"/>
                          <a:ea typeface="+mn-ea"/>
                          <a:cs typeface="Arial" panose="020B0604020202020204" pitchFamily="34" charset="0"/>
                        </a:rPr>
                        <a:t> covered </a:t>
                      </a:r>
                      <a:r>
                        <a:rPr lang="en-GB" sz="1600" b="0" kern="1200" dirty="0" smtClean="0">
                          <a:solidFill>
                            <a:schemeClr val="tx1"/>
                          </a:solidFill>
                          <a:effectLst/>
                          <a:latin typeface="Arial" panose="020B0604020202020204" pitchFamily="34" charset="0"/>
                          <a:ea typeface="+mn-ea"/>
                          <a:cs typeface="Arial" panose="020B0604020202020204" pitchFamily="34" charset="0"/>
                        </a:rPr>
                        <a:t>element such as strengthening preventive elements by focusing on fraud risk management as identified by AG, Internal Audit and Compliance Inspections as</a:t>
                      </a:r>
                      <a:r>
                        <a:rPr lang="en-GB" sz="1600" b="0" kern="1200" baseline="0" dirty="0" smtClean="0">
                          <a:solidFill>
                            <a:schemeClr val="tx1"/>
                          </a:solidFill>
                          <a:effectLst/>
                          <a:latin typeface="Arial" panose="020B0604020202020204" pitchFamily="34" charset="0"/>
                          <a:ea typeface="+mn-ea"/>
                          <a:cs typeface="Arial" panose="020B0604020202020204" pitchFamily="34" charset="0"/>
                        </a:rPr>
                        <a:t> well as investing in f</a:t>
                      </a:r>
                      <a:r>
                        <a:rPr lang="en-US" sz="1600" b="0" kern="1200" baseline="0" dirty="0" err="1" smtClean="0">
                          <a:solidFill>
                            <a:schemeClr val="tx1"/>
                          </a:solidFill>
                          <a:effectLst/>
                          <a:latin typeface="Arial" panose="020B0604020202020204" pitchFamily="34" charset="0"/>
                          <a:ea typeface="+mn-ea"/>
                          <a:cs typeface="Arial" panose="020B0604020202020204" pitchFamily="34" charset="0"/>
                        </a:rPr>
                        <a:t>raud</a:t>
                      </a:r>
                      <a:r>
                        <a:rPr lang="en-GB" sz="1600" b="0" kern="1200" dirty="0" smtClean="0">
                          <a:solidFill>
                            <a:schemeClr val="tx1"/>
                          </a:solidFill>
                          <a:effectLst/>
                          <a:latin typeface="Arial" panose="020B0604020202020204" pitchFamily="34" charset="0"/>
                          <a:ea typeface="+mn-ea"/>
                          <a:cs typeface="Arial" panose="020B0604020202020204" pitchFamily="34" charset="0"/>
                        </a:rPr>
                        <a:t> detection using Business Intelligence capabilities.</a:t>
                      </a:r>
                      <a:endParaRPr lang="en-US" sz="160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0003"/>
                  </a:ext>
                </a:extLst>
              </a:tr>
              <a:tr h="2072639">
                <a:tc gridSpan="2">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i="0" kern="1200" baseline="0" dirty="0" smtClean="0">
                          <a:solidFill>
                            <a:schemeClr val="tx1"/>
                          </a:solidFill>
                          <a:effectLst/>
                          <a:latin typeface="Arial" panose="020B0604020202020204" pitchFamily="34" charset="0"/>
                          <a:ea typeface="+mn-ea"/>
                          <a:cs typeface="Arial" panose="020B0604020202020204" pitchFamily="34" charset="0"/>
                        </a:rPr>
                        <a:t>Impact of the Intervention:</a:t>
                      </a:r>
                    </a:p>
                    <a:p>
                      <a:pPr marL="2857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340" algn="l"/>
                          <a:tab pos="360045" algn="l"/>
                          <a:tab pos="540385" algn="l"/>
                        </a:tabLst>
                        <a:defRPr/>
                      </a:pPr>
                      <a:r>
                        <a:rPr lang="en-GB" sz="1600" kern="1200" dirty="0" smtClean="0">
                          <a:solidFill>
                            <a:schemeClr val="tx1"/>
                          </a:solidFill>
                          <a:effectLst/>
                          <a:latin typeface="Arial" panose="020B0604020202020204" pitchFamily="34" charset="0"/>
                          <a:ea typeface="+mn-ea"/>
                          <a:cs typeface="Arial" panose="020B0604020202020204" pitchFamily="34" charset="0"/>
                        </a:rPr>
                        <a:t>The investigation and detections implemented by SASSA</a:t>
                      </a:r>
                      <a:r>
                        <a:rPr lang="en-GB" sz="1600" kern="1200" baseline="0" dirty="0" smtClean="0">
                          <a:solidFill>
                            <a:schemeClr val="tx1"/>
                          </a:solidFill>
                          <a:effectLst/>
                          <a:latin typeface="Arial" panose="020B0604020202020204" pitchFamily="34" charset="0"/>
                          <a:ea typeface="+mn-ea"/>
                          <a:cs typeface="Arial" panose="020B0604020202020204" pitchFamily="34" charset="0"/>
                        </a:rPr>
                        <a:t> resulted in reduction in wastage and reported number of cases.  </a:t>
                      </a:r>
                      <a:r>
                        <a:rPr lang="en-GB" sz="1600" kern="1200" dirty="0" smtClean="0">
                          <a:solidFill>
                            <a:schemeClr val="tx1"/>
                          </a:solidFill>
                          <a:effectLst/>
                          <a:latin typeface="Arial" panose="020B0604020202020204" pitchFamily="34" charset="0"/>
                          <a:ea typeface="+mn-ea"/>
                          <a:cs typeface="Arial" panose="020B0604020202020204" pitchFamily="34" charset="0"/>
                        </a:rPr>
                        <a:t>SASSA, in collaboration with key stakeholders implemented controls leading to a decline </a:t>
                      </a:r>
                      <a:r>
                        <a:rPr lang="en-GB" sz="1600" kern="1200" baseline="0" dirty="0" smtClean="0">
                          <a:solidFill>
                            <a:schemeClr val="tx1"/>
                          </a:solidFill>
                          <a:effectLst/>
                          <a:latin typeface="Arial" panose="020B0604020202020204" pitchFamily="34" charset="0"/>
                          <a:ea typeface="+mn-ea"/>
                          <a:cs typeface="Arial" panose="020B0604020202020204" pitchFamily="34" charset="0"/>
                        </a:rPr>
                        <a:t>of </a:t>
                      </a:r>
                      <a:r>
                        <a:rPr lang="en-GB" sz="1600" kern="1200" dirty="0" smtClean="0">
                          <a:solidFill>
                            <a:schemeClr val="tx1"/>
                          </a:solidFill>
                          <a:effectLst/>
                          <a:latin typeface="Arial" panose="020B0604020202020204" pitchFamily="34" charset="0"/>
                          <a:ea typeface="+mn-ea"/>
                          <a:cs typeface="Arial" panose="020B0604020202020204" pitchFamily="34" charset="0"/>
                        </a:rPr>
                        <a:t>potentially fraudulent grant payments linked</a:t>
                      </a:r>
                      <a:r>
                        <a:rPr lang="en-GB" sz="1600" kern="1200" baseline="0" dirty="0" smtClean="0">
                          <a:solidFill>
                            <a:schemeClr val="tx1"/>
                          </a:solidFill>
                          <a:effectLst/>
                          <a:latin typeface="Arial" panose="020B0604020202020204" pitchFamily="34" charset="0"/>
                          <a:ea typeface="+mn-ea"/>
                          <a:cs typeface="Arial" panose="020B0604020202020204" pitchFamily="34" charset="0"/>
                        </a:rPr>
                        <a:t> to new SASSA card</a:t>
                      </a:r>
                      <a:r>
                        <a:rPr lang="en-GB" sz="1600" kern="1200" dirty="0" smtClean="0">
                          <a:solidFill>
                            <a:schemeClr val="tx1"/>
                          </a:solidFill>
                          <a:effectLst/>
                          <a:latin typeface="Arial" panose="020B0604020202020204" pitchFamily="34" charset="0"/>
                          <a:ea typeface="+mn-ea"/>
                          <a:cs typeface="Arial" panose="020B0604020202020204" pitchFamily="34" charset="0"/>
                        </a:rPr>
                        <a:t> from</a:t>
                      </a:r>
                      <a:r>
                        <a:rPr lang="en-GB" sz="1600" kern="1200" baseline="0" dirty="0" smtClean="0">
                          <a:solidFill>
                            <a:schemeClr val="tx1"/>
                          </a:solidFill>
                          <a:effectLst/>
                          <a:latin typeface="Arial" panose="020B0604020202020204" pitchFamily="34" charset="0"/>
                          <a:ea typeface="+mn-ea"/>
                          <a:cs typeface="Arial" panose="020B0604020202020204" pitchFamily="34" charset="0"/>
                        </a:rPr>
                        <a:t> over 5000 at the beginning of the financial year </a:t>
                      </a:r>
                      <a:r>
                        <a:rPr lang="en-GB" sz="1600" kern="1200" dirty="0" smtClean="0">
                          <a:solidFill>
                            <a:schemeClr val="tx1"/>
                          </a:solidFill>
                          <a:effectLst/>
                          <a:latin typeface="Arial" panose="020B0604020202020204" pitchFamily="34" charset="0"/>
                          <a:ea typeface="+mn-ea"/>
                          <a:cs typeface="Arial" panose="020B0604020202020204" pitchFamily="34" charset="0"/>
                        </a:rPr>
                        <a:t>to</a:t>
                      </a:r>
                      <a:r>
                        <a:rPr lang="en-GB" sz="16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600" kern="1200" dirty="0" smtClean="0">
                          <a:solidFill>
                            <a:schemeClr val="tx1"/>
                          </a:solidFill>
                          <a:effectLst/>
                          <a:latin typeface="Arial" panose="020B0604020202020204" pitchFamily="34" charset="0"/>
                          <a:ea typeface="+mn-ea"/>
                          <a:cs typeface="Arial" panose="020B0604020202020204" pitchFamily="34" charset="0"/>
                        </a:rPr>
                        <a:t>344</a:t>
                      </a:r>
                      <a:r>
                        <a:rPr lang="en-GB" sz="1600" kern="1200" baseline="0" dirty="0" smtClean="0">
                          <a:solidFill>
                            <a:schemeClr val="tx1"/>
                          </a:solidFill>
                          <a:effectLst/>
                          <a:latin typeface="Arial" panose="020B0604020202020204" pitchFamily="34" charset="0"/>
                          <a:ea typeface="+mn-ea"/>
                          <a:cs typeface="Arial" panose="020B0604020202020204" pitchFamily="34" charset="0"/>
                        </a:rPr>
                        <a:t> cases at the end of March 2020. </a:t>
                      </a:r>
                      <a:endParaRPr lang="en-GB" sz="1600" kern="1200" dirty="0" smtClean="0">
                        <a:solidFill>
                          <a:schemeClr val="tx1"/>
                        </a:solidFill>
                        <a:effectLst/>
                        <a:latin typeface="Arial" panose="020B0604020202020204" pitchFamily="34" charset="0"/>
                        <a:ea typeface="+mn-ea"/>
                        <a:cs typeface="Arial" panose="020B0604020202020204" pitchFamily="34" charset="0"/>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80340" algn="l"/>
                          <a:tab pos="360045" algn="l"/>
                          <a:tab pos="540385" algn="l"/>
                        </a:tabLst>
                        <a:defRPr/>
                      </a:pPr>
                      <a:r>
                        <a:rPr lang="en-ZA" sz="1600" b="1" i="0" u="none" strike="noStrike" kern="1200" baseline="0" dirty="0" smtClean="0">
                          <a:solidFill>
                            <a:schemeClr val="tx1"/>
                          </a:solidFill>
                          <a:latin typeface="Arial" panose="020B0604020202020204" pitchFamily="34" charset="0"/>
                          <a:ea typeface="+mn-ea"/>
                          <a:cs typeface="Arial" panose="020B0604020202020204" pitchFamily="34" charset="0"/>
                        </a:rPr>
                        <a:t>The controls implemented include:  </a:t>
                      </a:r>
                      <a:r>
                        <a:rPr lang="en-US" sz="1600" b="0" i="1" u="none" strike="noStrike" kern="1200" baseline="0" dirty="0" smtClean="0">
                          <a:solidFill>
                            <a:schemeClr val="tx1"/>
                          </a:solidFill>
                          <a:latin typeface="Arial" panose="020B0604020202020204" pitchFamily="34" charset="0"/>
                          <a:ea typeface="+mn-ea"/>
                          <a:cs typeface="Arial" panose="020B0604020202020204" pitchFamily="34" charset="0"/>
                        </a:rPr>
                        <a:t>Active monitoring of bank account changes by staff at </a:t>
                      </a:r>
                      <a:r>
                        <a:rPr lang="en-ZA" sz="1600" b="0" i="1" u="none" strike="noStrike" kern="1200" baseline="0" dirty="0" smtClean="0">
                          <a:solidFill>
                            <a:schemeClr val="tx1"/>
                          </a:solidFill>
                          <a:latin typeface="Arial" panose="020B0604020202020204" pitchFamily="34" charset="0"/>
                          <a:ea typeface="+mn-ea"/>
                          <a:cs typeface="Arial" panose="020B0604020202020204" pitchFamily="34" charset="0"/>
                        </a:rPr>
                        <a:t>local offices; </a:t>
                      </a:r>
                      <a:r>
                        <a:rPr lang="en-US" sz="1600" b="0" i="1" u="none" strike="noStrike" kern="1200" baseline="0" dirty="0" smtClean="0">
                          <a:solidFill>
                            <a:schemeClr val="tx1"/>
                          </a:solidFill>
                          <a:latin typeface="Arial" panose="020B0604020202020204" pitchFamily="34" charset="0"/>
                          <a:ea typeface="+mn-ea"/>
                          <a:cs typeface="Arial" panose="020B0604020202020204" pitchFamily="34" charset="0"/>
                        </a:rPr>
                        <a:t>Implementation of bank account verification in August 2019; Strengthening card stock management within the SAPO environment; and Close collaboration between SASSA and SAPO antifraud units</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a:t>
                      </a:r>
                      <a:endPar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endParaRPr>
                    </a:p>
                  </a:txBody>
                  <a:tcPr/>
                </a:tc>
                <a:tc hMerge="1">
                  <a:txBody>
                    <a:bodyPr/>
                    <a:lstStyle/>
                    <a:p>
                      <a:pPr marL="742950" lvl="1" indent="-285750">
                        <a:spcAft>
                          <a:spcPts val="600"/>
                        </a:spcAft>
                        <a:buFontTx/>
                        <a:buChar char="-"/>
                      </a:pPr>
                      <a:endPar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66343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8245"/>
            <a:ext cx="6934200" cy="685800"/>
          </a:xfrm>
        </p:spPr>
        <p:txBody>
          <a:bodyPr>
            <a:normAutofit/>
          </a:bodyPr>
          <a:lstStyle/>
          <a:p>
            <a:r>
              <a:rPr lang="en-US" altLang="en-US" dirty="0" smtClean="0"/>
              <a:t>Governance</a:t>
            </a:r>
            <a:endParaRPr lang="en-GB" dirty="0"/>
          </a:p>
        </p:txBody>
      </p:sp>
      <p:sp>
        <p:nvSpPr>
          <p:cNvPr id="4" name="Slide Number Placeholder 3"/>
          <p:cNvSpPr>
            <a:spLocks noGrp="1"/>
          </p:cNvSpPr>
          <p:nvPr>
            <p:ph type="sldNum" sz="quarter" idx="4294967295"/>
          </p:nvPr>
        </p:nvSpPr>
        <p:spPr>
          <a:xfrm>
            <a:off x="3429000" y="6492875"/>
            <a:ext cx="2133600" cy="365125"/>
          </a:xfrm>
          <a:prstGeom prst="rect">
            <a:avLst/>
          </a:prstGeom>
        </p:spPr>
        <p:txBody>
          <a:bodyPr/>
          <a:lstStyle/>
          <a:p>
            <a:pPr algn="ctr"/>
            <a:fld id="{14DD5B9B-BD38-45E9-8FFA-D5BF89BBF026}" type="slidenum">
              <a:rPr lang="en-US" sz="1400" smtClean="0"/>
              <a:pPr algn="ctr"/>
              <a:t>19</a:t>
            </a:fld>
            <a:endParaRPr lang="en-US" sz="140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09250714"/>
              </p:ext>
            </p:extLst>
          </p:nvPr>
        </p:nvGraphicFramePr>
        <p:xfrm>
          <a:off x="0" y="842493"/>
          <a:ext cx="9110730" cy="5676900"/>
        </p:xfrm>
        <a:graphic>
          <a:graphicData uri="http://schemas.openxmlformats.org/drawingml/2006/table">
            <a:tbl>
              <a:tblPr firstRow="1" bandRow="1">
                <a:tableStyleId>{5940675A-B579-460E-94D1-54222C63F5DA}</a:tableStyleId>
              </a:tblPr>
              <a:tblGrid>
                <a:gridCol w="2393497">
                  <a:extLst>
                    <a:ext uri="{9D8B030D-6E8A-4147-A177-3AD203B41FA5}">
                      <a16:colId xmlns:a16="http://schemas.microsoft.com/office/drawing/2014/main" val="20000"/>
                    </a:ext>
                  </a:extLst>
                </a:gridCol>
                <a:gridCol w="6717233">
                  <a:extLst>
                    <a:ext uri="{9D8B030D-6E8A-4147-A177-3AD203B41FA5}">
                      <a16:colId xmlns:a16="http://schemas.microsoft.com/office/drawing/2014/main" val="20001"/>
                    </a:ext>
                  </a:extLst>
                </a:gridCol>
              </a:tblGrid>
              <a:tr h="457200">
                <a:tc gridSpan="2">
                  <a:txBody>
                    <a:bodyPr/>
                    <a:lstStyle/>
                    <a:p>
                      <a:pPr marL="0" marR="0" lvl="1"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600" b="1" dirty="0" smtClean="0">
                          <a:solidFill>
                            <a:schemeClr val="tx1"/>
                          </a:solidFill>
                          <a:latin typeface="Arial" panose="020B0604020202020204" pitchFamily="34" charset="0"/>
                          <a:cs typeface="Arial" panose="020B0604020202020204" pitchFamily="34" charset="0"/>
                        </a:rPr>
                        <a:t>Objective: </a:t>
                      </a:r>
                      <a:r>
                        <a:rPr lang="en-US" sz="1600" b="1" kern="1200" dirty="0" smtClean="0">
                          <a:solidFill>
                            <a:schemeClr val="tx1"/>
                          </a:solidFill>
                          <a:effectLst/>
                          <a:latin typeface="Arial" panose="020B0604020202020204" pitchFamily="34" charset="0"/>
                          <a:ea typeface="+mn-ea"/>
                          <a:cs typeface="Arial" panose="020B0604020202020204" pitchFamily="34" charset="0"/>
                        </a:rPr>
                        <a:t>Effective Risk Management </a:t>
                      </a:r>
                    </a:p>
                  </a:txBody>
                  <a:tcPr>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GB" sz="1400" b="1" dirty="0" smtClean="0">
                        <a:solidFill>
                          <a:schemeClr val="tx1"/>
                        </a:solidFill>
                        <a:latin typeface="+mn-lt"/>
                        <a:cs typeface="Arial" panose="020B0604020202020204" pitchFamily="34" charset="0"/>
                      </a:endParaRPr>
                    </a:p>
                  </a:txBody>
                  <a:tcPr>
                    <a:solidFill>
                      <a:srgbClr val="FFCC66"/>
                    </a:solidFill>
                  </a:tcPr>
                </a:tc>
                <a:extLst>
                  <a:ext uri="{0D108BD9-81ED-4DB2-BD59-A6C34878D82A}">
                    <a16:rowId xmlns:a16="http://schemas.microsoft.com/office/drawing/2014/main" val="10000"/>
                  </a:ext>
                </a:extLst>
              </a:tr>
              <a:tr h="457200">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US" sz="1600" b="1" dirty="0" smtClean="0">
                          <a:solidFill>
                            <a:schemeClr val="tx1"/>
                          </a:solidFill>
                          <a:latin typeface="Arial" panose="020B0604020202020204" pitchFamily="34" charset="0"/>
                          <a:cs typeface="Arial" panose="020B0604020202020204" pitchFamily="34" charset="0"/>
                        </a:rPr>
                        <a:t>Planned 2019/20 Targets</a:t>
                      </a:r>
                      <a:r>
                        <a:rPr lang="en-US" sz="1600" b="1" baseline="0" dirty="0" smtClean="0">
                          <a:solidFill>
                            <a:schemeClr val="tx1"/>
                          </a:solidFill>
                          <a:latin typeface="Arial" panose="020B0604020202020204" pitchFamily="34" charset="0"/>
                          <a:cs typeface="Arial" panose="020B0604020202020204" pitchFamily="34" charset="0"/>
                        </a:rPr>
                        <a:t> </a:t>
                      </a:r>
                      <a:endParaRPr lang="en-GB" sz="1600" b="1" dirty="0" smtClean="0">
                        <a:solidFill>
                          <a:schemeClr val="tx1"/>
                        </a:solidFill>
                        <a:latin typeface="Arial" panose="020B0604020202020204" pitchFamily="34" charset="0"/>
                        <a:cs typeface="Arial" panose="020B0604020202020204" pitchFamily="34" charset="0"/>
                      </a:endParaRPr>
                    </a:p>
                  </a:txBody>
                  <a:tcPr>
                    <a:solidFill>
                      <a:srgbClr val="FFCC66"/>
                    </a:solid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GB" sz="1600" b="1" dirty="0" smtClean="0">
                          <a:solidFill>
                            <a:schemeClr val="tx1"/>
                          </a:solidFill>
                          <a:latin typeface="Arial" panose="020B0604020202020204" pitchFamily="34" charset="0"/>
                          <a:cs typeface="Arial" panose="020B0604020202020204" pitchFamily="34" charset="0"/>
                        </a:rPr>
                        <a:t>Status as at 31 March 2020</a:t>
                      </a:r>
                    </a:p>
                  </a:txBody>
                  <a:tcPr>
                    <a:solidFill>
                      <a:srgbClr val="FFCC66"/>
                    </a:solidFill>
                  </a:tcPr>
                </a:tc>
                <a:extLst>
                  <a:ext uri="{0D108BD9-81ED-4DB2-BD59-A6C34878D82A}">
                    <a16:rowId xmlns:a16="http://schemas.microsoft.com/office/drawing/2014/main" val="10001"/>
                  </a:ext>
                </a:extLst>
              </a:tr>
              <a:tr h="2286000">
                <a:tc>
                  <a:txBody>
                    <a:bodyPr/>
                    <a:lstStyle/>
                    <a:p>
                      <a:pPr marL="0" marR="0" lvl="1"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1600" b="0" kern="1200" dirty="0" smtClean="0">
                          <a:solidFill>
                            <a:schemeClr val="tx1"/>
                          </a:solidFill>
                          <a:effectLst/>
                          <a:latin typeface="Arial" panose="020B0604020202020204" pitchFamily="34" charset="0"/>
                          <a:ea typeface="+mn-ea"/>
                          <a:cs typeface="Arial" panose="020B0604020202020204" pitchFamily="34" charset="0"/>
                        </a:rPr>
                        <a:t>Strategic Risk Register maintained.</a:t>
                      </a:r>
                      <a:endParaRPr lang="en-ZA" sz="1600" b="0" kern="1200" dirty="0" smtClean="0">
                        <a:solidFill>
                          <a:schemeClr val="tx1"/>
                        </a:solidFill>
                        <a:effectLst/>
                        <a:latin typeface="Arial" pitchFamily="34" charset="0"/>
                        <a:ea typeface="+mn-ea"/>
                        <a:cs typeface="Arial" pitchFamily="34" charset="0"/>
                      </a:endParaRPr>
                    </a:p>
                  </a:txBody>
                  <a:tcPr marL="68580" marR="68580" marT="34290" marB="34290"/>
                </a:tc>
                <a:tc>
                  <a:txBody>
                    <a:bodyPr/>
                    <a:lstStyle/>
                    <a:p>
                      <a:pPr marL="285750" indent="-285750" algn="just">
                        <a:spcAft>
                          <a:spcPts val="600"/>
                        </a:spcAft>
                        <a:buFont typeface="Arial" panose="020B0604020202020204" pitchFamily="34" charset="0"/>
                        <a:buChar char="•"/>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Strategic Risk Mitigation Action Plan progress reports were produced and submitted to National Treasury on a quarterly basis together with performance information.</a:t>
                      </a:r>
                    </a:p>
                    <a:p>
                      <a:pPr marL="285750" indent="-285750">
                        <a:buFont typeface="Arial" panose="020B0604020202020204" pitchFamily="34" charset="0"/>
                        <a:buChar char="•"/>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Amongst the risks identified and managed were:</a:t>
                      </a:r>
                    </a:p>
                    <a:p>
                      <a:pPr marL="742950" lvl="1" indent="-285750">
                        <a:buFont typeface="Wingdings" panose="05000000000000000000" pitchFamily="2" charset="2"/>
                        <a:buChar char="ü"/>
                      </a:pPr>
                      <a:r>
                        <a:rPr lang="en-US" sz="1400" b="0" i="1" u="none" strike="noStrike" kern="1200" baseline="0" dirty="0" smtClean="0">
                          <a:solidFill>
                            <a:schemeClr val="tx1"/>
                          </a:solidFill>
                          <a:latin typeface="Arial" panose="020B0604020202020204" pitchFamily="34" charset="0"/>
                          <a:ea typeface="+mn-ea"/>
                          <a:cs typeface="Arial" panose="020B0604020202020204" pitchFamily="34" charset="0"/>
                        </a:rPr>
                        <a:t>Unavailability of business systems or network leading to failure to deliver on critical services.</a:t>
                      </a:r>
                    </a:p>
                    <a:p>
                      <a:pPr marL="742950" lvl="1" indent="-285750">
                        <a:buFont typeface="Wingdings" panose="05000000000000000000" pitchFamily="2" charset="2"/>
                        <a:buChar char="ü"/>
                      </a:pPr>
                      <a:r>
                        <a:rPr lang="en-US" sz="1400" b="0" i="1" u="none" strike="noStrike" kern="1200" baseline="0" dirty="0" smtClean="0">
                          <a:solidFill>
                            <a:schemeClr val="tx1"/>
                          </a:solidFill>
                          <a:latin typeface="Arial" panose="020B0604020202020204" pitchFamily="34" charset="0"/>
                          <a:ea typeface="+mn-ea"/>
                          <a:cs typeface="Arial" panose="020B0604020202020204" pitchFamily="34" charset="0"/>
                        </a:rPr>
                        <a:t>Inability to procure suitable and OHS- compliant </a:t>
                      </a:r>
                      <a:r>
                        <a:rPr lang="en-ZA" sz="1400" b="0" i="1" u="none" strike="noStrike" kern="1200" baseline="0" dirty="0" smtClean="0">
                          <a:solidFill>
                            <a:schemeClr val="tx1"/>
                          </a:solidFill>
                          <a:latin typeface="Arial" panose="020B0604020202020204" pitchFamily="34" charset="0"/>
                          <a:ea typeface="+mn-ea"/>
                          <a:cs typeface="Arial" panose="020B0604020202020204" pitchFamily="34" charset="0"/>
                        </a:rPr>
                        <a:t>office space.</a:t>
                      </a:r>
                    </a:p>
                    <a:p>
                      <a:pPr marL="742950" lvl="1" indent="-285750">
                        <a:buFont typeface="Wingdings" panose="05000000000000000000" pitchFamily="2" charset="2"/>
                        <a:buChar char="ü"/>
                      </a:pPr>
                      <a:r>
                        <a:rPr lang="en-US" sz="1400" b="0" i="1" u="none" strike="noStrike" kern="1200" baseline="0" dirty="0" smtClean="0">
                          <a:solidFill>
                            <a:schemeClr val="tx1"/>
                          </a:solidFill>
                          <a:latin typeface="Arial" panose="020B0604020202020204" pitchFamily="34" charset="0"/>
                          <a:ea typeface="+mn-ea"/>
                          <a:cs typeface="Arial" panose="020B0604020202020204" pitchFamily="34" charset="0"/>
                        </a:rPr>
                        <a:t>Adverse audit outcome due to ineffective </a:t>
                      </a:r>
                      <a:r>
                        <a:rPr lang="en-ZA" sz="1400" b="0" i="1" u="none" strike="noStrike" kern="1200" baseline="0" dirty="0" smtClean="0">
                          <a:solidFill>
                            <a:schemeClr val="tx1"/>
                          </a:solidFill>
                          <a:latin typeface="Arial" panose="020B0604020202020204" pitchFamily="34" charset="0"/>
                          <a:ea typeface="+mn-ea"/>
                          <a:cs typeface="Arial" panose="020B0604020202020204" pitchFamily="34" charset="0"/>
                        </a:rPr>
                        <a:t>implementation of SCM processes.</a:t>
                      </a:r>
                    </a:p>
                    <a:p>
                      <a:pPr marL="742950" lvl="1" indent="-285750">
                        <a:buFont typeface="Wingdings" panose="05000000000000000000" pitchFamily="2" charset="2"/>
                        <a:buChar char="ü"/>
                      </a:pPr>
                      <a:r>
                        <a:rPr lang="en-ZA" sz="1400" b="0" i="1" u="none" strike="noStrike" kern="1200" baseline="0" dirty="0" smtClean="0">
                          <a:solidFill>
                            <a:schemeClr val="tx1"/>
                          </a:solidFill>
                          <a:latin typeface="Arial" panose="020B0604020202020204" pitchFamily="34" charset="0"/>
                          <a:ea typeface="+mn-ea"/>
                          <a:cs typeface="Arial" panose="020B0604020202020204" pitchFamily="34" charset="0"/>
                        </a:rPr>
                        <a:t>Labour disputes.</a:t>
                      </a:r>
                    </a:p>
                    <a:p>
                      <a:pPr marL="742950" lvl="1" indent="-285750">
                        <a:buFont typeface="Wingdings" panose="05000000000000000000" pitchFamily="2" charset="2"/>
                        <a:buChar char="ü"/>
                      </a:pPr>
                      <a:r>
                        <a:rPr lang="en-ZA" sz="1400" b="0" i="1" u="none" strike="noStrike" kern="1200" baseline="0" dirty="0" smtClean="0">
                          <a:solidFill>
                            <a:schemeClr val="tx1"/>
                          </a:solidFill>
                          <a:latin typeface="Arial" panose="020B0604020202020204" pitchFamily="34" charset="0"/>
                          <a:ea typeface="+mn-ea"/>
                          <a:cs typeface="Arial" panose="020B0604020202020204" pitchFamily="34" charset="0"/>
                        </a:rPr>
                        <a:t>Fraud and corruption.</a:t>
                      </a:r>
                    </a:p>
                    <a:p>
                      <a:pPr marL="285750" indent="-285750" algn="just">
                        <a:spcBef>
                          <a:spcPts val="600"/>
                        </a:spcBef>
                        <a:buFont typeface="Arial" panose="020B0604020202020204" pitchFamily="34" charset="0"/>
                        <a:buChar char="•"/>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A number of measures were put in place to minimise the impact of the identified risks. These included upgrading the SASSA network connectivity infrastructure in 98 offices; lodging an application with the National Treasury to allow the Agency to extend the lease agreement where SASSA occupies offices that are still suitable and meet its service delivery requirements; training staff on SCM policies and related processes; and engagement with organised labour on implementation of the </a:t>
                      </a: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beneficiaries biometric solution.</a:t>
                      </a:r>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37541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dirty="0" smtClean="0">
                <a:latin typeface="Arial" panose="020B0604020202020204" pitchFamily="34" charset="0"/>
                <a:cs typeface="Arial" panose="020B0604020202020204" pitchFamily="34" charset="0"/>
              </a:rPr>
              <a:t>Presentation Outline</a:t>
            </a:r>
            <a:endParaRPr lang="en-ZA"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ZA" dirty="0" smtClean="0">
                <a:latin typeface="Arial" panose="020B0604020202020204" pitchFamily="34" charset="0"/>
                <a:cs typeface="Arial" panose="020B0604020202020204" pitchFamily="34" charset="0"/>
              </a:rPr>
              <a:t>Purpose </a:t>
            </a:r>
          </a:p>
          <a:p>
            <a:r>
              <a:rPr lang="en-ZA" dirty="0" smtClean="0">
                <a:latin typeface="Arial" panose="020B0604020202020204" pitchFamily="34" charset="0"/>
                <a:cs typeface="Arial" panose="020B0604020202020204" pitchFamily="34" charset="0"/>
              </a:rPr>
              <a:t>Context </a:t>
            </a:r>
          </a:p>
          <a:p>
            <a:r>
              <a:rPr lang="en-ZA" dirty="0" smtClean="0">
                <a:latin typeface="Arial" panose="020B0604020202020204" pitchFamily="34" charset="0"/>
                <a:cs typeface="Arial" panose="020B0604020202020204" pitchFamily="34" charset="0"/>
              </a:rPr>
              <a:t>Overview</a:t>
            </a:r>
          </a:p>
          <a:p>
            <a:r>
              <a:rPr lang="en-US" dirty="0" smtClean="0">
                <a:latin typeface="Arial" panose="020B0604020202020204" pitchFamily="34" charset="0"/>
                <a:cs typeface="Arial" panose="020B0604020202020204" pitchFamily="34" charset="0"/>
              </a:rPr>
              <a:t>Programmes’ Performance</a:t>
            </a:r>
          </a:p>
          <a:p>
            <a:r>
              <a:rPr lang="en-US" dirty="0" smtClean="0">
                <a:latin typeface="Arial" panose="020B0604020202020204" pitchFamily="34" charset="0"/>
                <a:cs typeface="Arial" panose="020B0604020202020204" pitchFamily="34" charset="0"/>
              </a:rPr>
              <a:t>Financial Report and Audit Outcomes</a:t>
            </a:r>
            <a:endParaRPr lang="en-US" dirty="0">
              <a:latin typeface="Arial" panose="020B0604020202020204" pitchFamily="34" charset="0"/>
              <a:cs typeface="Arial" panose="020B0604020202020204" pitchFamily="34" charset="0"/>
            </a:endParaRPr>
          </a:p>
          <a:p>
            <a:r>
              <a:rPr lang="en-ZA" dirty="0" smtClean="0">
                <a:latin typeface="Arial" panose="020B0604020202020204" pitchFamily="34" charset="0"/>
                <a:cs typeface="Arial" panose="020B0604020202020204" pitchFamily="34" charset="0"/>
              </a:rPr>
              <a:t>Recommendations </a:t>
            </a:r>
          </a:p>
        </p:txBody>
      </p:sp>
      <p:sp>
        <p:nvSpPr>
          <p:cNvPr id="5" name="Slide Number Placeholder 4"/>
          <p:cNvSpPr>
            <a:spLocks noGrp="1"/>
          </p:cNvSpPr>
          <p:nvPr>
            <p:ph type="sldNum" sz="quarter" idx="4294967295"/>
          </p:nvPr>
        </p:nvSpPr>
        <p:spPr>
          <a:xfrm>
            <a:off x="3032760" y="6277927"/>
            <a:ext cx="1524000" cy="320676"/>
          </a:xfrm>
          <a:prstGeom prst="rect">
            <a:avLst/>
          </a:prstGeom>
        </p:spPr>
        <p:txBody>
          <a:bodyPr/>
          <a:lstStyle/>
          <a:p>
            <a:pPr algn="ctr"/>
            <a:r>
              <a:rPr lang="en-US" sz="1600" b="1" dirty="0" smtClean="0">
                <a:solidFill>
                  <a:prstClr val="black">
                    <a:tint val="75000"/>
                  </a:prstClr>
                </a:solidFill>
              </a:rPr>
              <a:t>2</a:t>
            </a:r>
            <a:endParaRPr lang="en-US" sz="1600" b="1" dirty="0">
              <a:solidFill>
                <a:prstClr val="black">
                  <a:tint val="75000"/>
                </a:prstClr>
              </a:solidFill>
            </a:endParaRPr>
          </a:p>
        </p:txBody>
      </p:sp>
    </p:spTree>
    <p:extLst>
      <p:ext uri="{BB962C8B-B14F-4D97-AF65-F5344CB8AC3E}">
        <p14:creationId xmlns:p14="http://schemas.microsoft.com/office/powerpoint/2010/main" val="1466894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6629400" cy="715962"/>
          </a:xfrm>
        </p:spPr>
        <p:txBody>
          <a:bodyPr>
            <a:normAutofit/>
          </a:bodyPr>
          <a:lstStyle/>
          <a:p>
            <a:r>
              <a:rPr lang="en-US" altLang="en-US" b="1" dirty="0" smtClean="0"/>
              <a:t>Governance</a:t>
            </a:r>
            <a:endParaRPr lang="en-GB" b="1" dirty="0"/>
          </a:p>
        </p:txBody>
      </p:sp>
      <p:sp>
        <p:nvSpPr>
          <p:cNvPr id="4" name="Slide Number Placeholder 3"/>
          <p:cNvSpPr>
            <a:spLocks noGrp="1"/>
          </p:cNvSpPr>
          <p:nvPr>
            <p:ph type="sldNum" sz="quarter" idx="12"/>
          </p:nvPr>
        </p:nvSpPr>
        <p:spPr>
          <a:xfrm>
            <a:off x="6246254" y="6492875"/>
            <a:ext cx="2133600" cy="365125"/>
          </a:xfrm>
        </p:spPr>
        <p:txBody>
          <a:bodyPr/>
          <a:lstStyle/>
          <a:p>
            <a:pPr algn="ctr"/>
            <a:fld id="{14DD5B9B-BD38-45E9-8FFA-D5BF89BBF026}" type="slidenum">
              <a:rPr lang="en-US" sz="1600" smtClean="0">
                <a:solidFill>
                  <a:schemeClr val="tx1"/>
                </a:solidFill>
              </a:rPr>
              <a:pPr algn="ctr"/>
              <a:t>20</a:t>
            </a:fld>
            <a:endParaRPr lang="en-US" sz="1600"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835150398"/>
              </p:ext>
            </p:extLst>
          </p:nvPr>
        </p:nvGraphicFramePr>
        <p:xfrm>
          <a:off x="2146" y="926343"/>
          <a:ext cx="9141854" cy="5432350"/>
        </p:xfrm>
        <a:graphic>
          <a:graphicData uri="http://schemas.openxmlformats.org/drawingml/2006/table">
            <a:tbl>
              <a:tblPr firstRow="1" firstCol="1" bandRow="1">
                <a:tableStyleId>{5C22544A-7EE6-4342-B048-85BDC9FD1C3A}</a:tableStyleId>
              </a:tblPr>
              <a:tblGrid>
                <a:gridCol w="2131454">
                  <a:extLst>
                    <a:ext uri="{9D8B030D-6E8A-4147-A177-3AD203B41FA5}">
                      <a16:colId xmlns:a16="http://schemas.microsoft.com/office/drawing/2014/main" val="20000"/>
                    </a:ext>
                  </a:extLst>
                </a:gridCol>
                <a:gridCol w="7010400">
                  <a:extLst>
                    <a:ext uri="{9D8B030D-6E8A-4147-A177-3AD203B41FA5}">
                      <a16:colId xmlns:a16="http://schemas.microsoft.com/office/drawing/2014/main" val="20001"/>
                    </a:ext>
                  </a:extLst>
                </a:gridCol>
              </a:tblGrid>
              <a:tr h="274638">
                <a:tc gridSpan="2">
                  <a:txBody>
                    <a:bodyPr/>
                    <a:lstStyle/>
                    <a:p>
                      <a:pPr marL="0" marR="0" lvl="1"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ZA" sz="1800" b="1" kern="1200" dirty="0" smtClean="0">
                          <a:solidFill>
                            <a:schemeClr val="tx1"/>
                          </a:solidFill>
                          <a:effectLst/>
                          <a:latin typeface="Arial" panose="020B0604020202020204" pitchFamily="34" charset="0"/>
                          <a:ea typeface="+mn-ea"/>
                          <a:cs typeface="Arial" panose="020B0604020202020204" pitchFamily="34" charset="0"/>
                        </a:rPr>
                        <a:t>Objective: </a:t>
                      </a:r>
                      <a:r>
                        <a:rPr lang="en-US" sz="1800" b="1" kern="1200" baseline="0" dirty="0" smtClean="0">
                          <a:solidFill>
                            <a:schemeClr val="tx1"/>
                          </a:solidFill>
                          <a:effectLst/>
                          <a:latin typeface="Arial" panose="020B0604020202020204" pitchFamily="34" charset="0"/>
                          <a:ea typeface="+mn-ea"/>
                          <a:cs typeface="Arial" panose="020B0604020202020204" pitchFamily="34" charset="0"/>
                        </a:rPr>
                        <a:t>Effective internal audit</a:t>
                      </a:r>
                      <a:endParaRPr lang="en-ZA" sz="1800" b="1"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GB" sz="1400" b="1" dirty="0" smtClean="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extLst>
                  <a:ext uri="{0D108BD9-81ED-4DB2-BD59-A6C34878D82A}">
                    <a16:rowId xmlns:a16="http://schemas.microsoft.com/office/drawing/2014/main" val="10000"/>
                  </a:ext>
                </a:extLst>
              </a:tr>
              <a:tr h="536888">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US" sz="1600" b="1" dirty="0" smtClean="0">
                          <a:solidFill>
                            <a:schemeClr val="tx1"/>
                          </a:solidFill>
                          <a:latin typeface="Arial" panose="020B0604020202020204" pitchFamily="34" charset="0"/>
                          <a:cs typeface="Arial" panose="020B0604020202020204" pitchFamily="34" charset="0"/>
                        </a:rPr>
                        <a:t>Planned 2019/20 Targets</a:t>
                      </a:r>
                      <a:r>
                        <a:rPr lang="en-US" sz="1600" b="1" baseline="0" dirty="0" smtClean="0">
                          <a:solidFill>
                            <a:schemeClr val="tx1"/>
                          </a:solidFill>
                          <a:latin typeface="Arial" panose="020B0604020202020204" pitchFamily="34" charset="0"/>
                          <a:cs typeface="Arial" panose="020B0604020202020204" pitchFamily="34" charset="0"/>
                        </a:rPr>
                        <a:t> </a:t>
                      </a:r>
                      <a:endParaRPr lang="en-GB" sz="1600" b="1" dirty="0" smtClean="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GB" sz="1600" b="1" dirty="0" smtClean="0">
                          <a:solidFill>
                            <a:schemeClr val="tx1"/>
                          </a:solidFill>
                          <a:latin typeface="Arial" panose="020B0604020202020204" pitchFamily="34" charset="0"/>
                          <a:cs typeface="Arial" panose="020B0604020202020204" pitchFamily="34" charset="0"/>
                        </a:rPr>
                        <a:t>Status as at 31 March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extLst>
                  <a:ext uri="{0D108BD9-81ED-4DB2-BD59-A6C34878D82A}">
                    <a16:rowId xmlns:a16="http://schemas.microsoft.com/office/drawing/2014/main" val="10001"/>
                  </a:ext>
                </a:extLst>
              </a:tr>
              <a:tr h="34857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20  Internal Audit reviews conducted on high risk areas.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20 internal audit reviews were conducted. This represents 100% performance against the planned target. The areas of focus include:</a:t>
                      </a:r>
                    </a:p>
                    <a:p>
                      <a:pPr marL="742950" lvl="1" indent="-285750">
                        <a:buFont typeface="Wingdings" panose="05000000000000000000" pitchFamily="2" charset="2"/>
                        <a:buChar char="ü"/>
                      </a:pP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Assets and Inventory </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Management;</a:t>
                      </a:r>
                    </a:p>
                    <a:p>
                      <a:pPr marL="742950" lvl="1" indent="-285750">
                        <a:buFont typeface="Wingdings" panose="05000000000000000000" pitchFamily="2" charset="2"/>
                        <a:buChar char="ü"/>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Grant Debtors; </a:t>
                      </a:r>
                    </a:p>
                    <a:p>
                      <a:pPr marL="742950" lvl="1" indent="-285750">
                        <a:buFont typeface="Wingdings" panose="05000000000000000000" pitchFamily="2" charset="2"/>
                        <a:buChar char="ü"/>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Annual Financial Statements</a:t>
                      </a:r>
                    </a:p>
                    <a:p>
                      <a:pPr marL="742950" lvl="1" indent="-285750">
                        <a:buFont typeface="Wingdings" panose="05000000000000000000" pitchFamily="2" charset="2"/>
                        <a:buChar char="ü"/>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Annual Performance Information review</a:t>
                      </a:r>
                      <a:endPar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742950" lvl="1" indent="-285750">
                        <a:buFont typeface="Wingdings" panose="05000000000000000000" pitchFamily="2" charset="2"/>
                        <a:buChar char="ü"/>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Communication and Marketing Services</a:t>
                      </a:r>
                      <a:endPar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742950" lvl="1" indent="-285750">
                        <a:buFont typeface="Wingdings" panose="05000000000000000000" pitchFamily="2" charset="2"/>
                        <a:buChar char="ü"/>
                      </a:pP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Oracle Property Manager Module</a:t>
                      </a:r>
                    </a:p>
                    <a:p>
                      <a:pPr marL="742950" lvl="1" indent="-285750">
                        <a:buFont typeface="Wingdings" panose="05000000000000000000" pitchFamily="2" charset="2"/>
                        <a:buChar char="ü"/>
                      </a:pP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Performance Management and Development System</a:t>
                      </a:r>
                    </a:p>
                    <a:p>
                      <a:pPr marL="742950" lvl="1" indent="-285750">
                        <a:buFont typeface="Wingdings" panose="05000000000000000000" pitchFamily="2" charset="2"/>
                        <a:buChar char="ü"/>
                      </a:pP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SRD</a:t>
                      </a:r>
                    </a:p>
                    <a:p>
                      <a:pPr marL="742950" lvl="1" indent="-285750">
                        <a:buFont typeface="Wingdings" panose="05000000000000000000" pitchFamily="2" charset="2"/>
                        <a:buChar char="ü"/>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Biometric Identity and Access Management Non-</a:t>
                      </a: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Repudiation Deployment Review</a:t>
                      </a:r>
                    </a:p>
                    <a:p>
                      <a:pPr marL="742950" lvl="1" indent="-285750">
                        <a:buFont typeface="Wingdings" panose="05000000000000000000" pitchFamily="2" charset="2"/>
                        <a:buChar char="ü"/>
                      </a:pP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Social Grants Large Amounts</a:t>
                      </a:r>
                    </a:p>
                    <a:p>
                      <a:pPr marL="742950" lvl="1" indent="-285750">
                        <a:buFont typeface="Wingdings" panose="05000000000000000000" pitchFamily="2" charset="2"/>
                        <a:buChar char="ü"/>
                      </a:pP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Contract Management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47427">
                <a:tc gridSpan="2">
                  <a:txBody>
                    <a:bodyPr/>
                    <a:lstStyle/>
                    <a:p>
                      <a:pPr marL="0" indent="0" algn="just">
                        <a:buFont typeface="Arial" panose="020B0604020202020204" pitchFamily="34" charset="0"/>
                        <a:buNone/>
                      </a:pPr>
                      <a:r>
                        <a:rPr lang="en-US" sz="1600" b="1" i="0" u="none" strike="noStrike" kern="1200" baseline="0" dirty="0" smtClean="0">
                          <a:solidFill>
                            <a:schemeClr val="tx1"/>
                          </a:solidFill>
                          <a:latin typeface="Arial" panose="020B0604020202020204" pitchFamily="34" charset="0"/>
                          <a:ea typeface="+mn-ea"/>
                          <a:cs typeface="Arial" panose="020B0604020202020204" pitchFamily="34" charset="0"/>
                        </a:rPr>
                        <a:t>Impact of the Internal Audit:</a:t>
                      </a:r>
                    </a:p>
                    <a:p>
                      <a:pPr marL="0" indent="0" algn="just">
                        <a:buFont typeface="Arial" panose="020B0604020202020204" pitchFamily="34" charset="0"/>
                        <a:buNone/>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The Internal audit proactively helped in proactively identifying internal control deficiencies and recommended improvement plans.  These reviews (particularly Annual Financial Statements and Annual Performance Information) contributed to SASSA and DSD receiving an unqualified audit.</a:t>
                      </a:r>
                      <a:endPar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285750" indent="-285750">
                        <a:buFont typeface="Arial" panose="020B0604020202020204" pitchFamily="34" charset="0"/>
                        <a:buChar char="•"/>
                      </a:pPr>
                      <a:endPar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19875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6629400" cy="609600"/>
          </a:xfrm>
        </p:spPr>
        <p:txBody>
          <a:bodyPr>
            <a:normAutofit fontScale="90000"/>
          </a:bodyPr>
          <a:lstStyle/>
          <a:p>
            <a:r>
              <a:rPr lang="en-US" altLang="en-US" b="1" dirty="0" smtClean="0"/>
              <a:t>Governance</a:t>
            </a:r>
            <a:endParaRPr lang="en-GB" b="1" dirty="0"/>
          </a:p>
        </p:txBody>
      </p:sp>
      <p:sp>
        <p:nvSpPr>
          <p:cNvPr id="4" name="Slide Number Placeholder 3"/>
          <p:cNvSpPr>
            <a:spLocks noGrp="1"/>
          </p:cNvSpPr>
          <p:nvPr>
            <p:ph type="sldNum" sz="quarter" idx="12"/>
          </p:nvPr>
        </p:nvSpPr>
        <p:spPr>
          <a:xfrm>
            <a:off x="2590800" y="6492875"/>
            <a:ext cx="2133600" cy="365125"/>
          </a:xfrm>
        </p:spPr>
        <p:txBody>
          <a:bodyPr/>
          <a:lstStyle/>
          <a:p>
            <a:pPr algn="ctr"/>
            <a:fld id="{14DD5B9B-BD38-45E9-8FFA-D5BF89BBF026}" type="slidenum">
              <a:rPr lang="en-US" sz="1600" smtClean="0"/>
              <a:pPr algn="ctr"/>
              <a:t>21</a:t>
            </a:fld>
            <a:endParaRPr lang="en-US" sz="1600"/>
          </a:p>
        </p:txBody>
      </p:sp>
      <p:graphicFrame>
        <p:nvGraphicFramePr>
          <p:cNvPr id="6" name="Table 5"/>
          <p:cNvGraphicFramePr>
            <a:graphicFrameLocks noGrp="1"/>
          </p:cNvGraphicFramePr>
          <p:nvPr>
            <p:extLst>
              <p:ext uri="{D42A27DB-BD31-4B8C-83A1-F6EECF244321}">
                <p14:modId xmlns:p14="http://schemas.microsoft.com/office/powerpoint/2010/main" val="1242195464"/>
              </p:ext>
            </p:extLst>
          </p:nvPr>
        </p:nvGraphicFramePr>
        <p:xfrm>
          <a:off x="0" y="792162"/>
          <a:ext cx="9144000" cy="5940496"/>
        </p:xfrm>
        <a:graphic>
          <a:graphicData uri="http://schemas.openxmlformats.org/drawingml/2006/table">
            <a:tbl>
              <a:tblPr firstRow="1" firstCol="1" bandRow="1">
                <a:tableStyleId>{5C22544A-7EE6-4342-B048-85BDC9FD1C3A}</a:tableStyleId>
              </a:tblPr>
              <a:tblGrid>
                <a:gridCol w="2867186">
                  <a:extLst>
                    <a:ext uri="{9D8B030D-6E8A-4147-A177-3AD203B41FA5}">
                      <a16:colId xmlns:a16="http://schemas.microsoft.com/office/drawing/2014/main" val="20000"/>
                    </a:ext>
                  </a:extLst>
                </a:gridCol>
                <a:gridCol w="6276814">
                  <a:extLst>
                    <a:ext uri="{9D8B030D-6E8A-4147-A177-3AD203B41FA5}">
                      <a16:colId xmlns:a16="http://schemas.microsoft.com/office/drawing/2014/main" val="20001"/>
                    </a:ext>
                  </a:extLst>
                </a:gridCol>
              </a:tblGrid>
              <a:tr h="274638">
                <a:tc gridSpan="2">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1" kern="1200" dirty="0" smtClean="0">
                          <a:solidFill>
                            <a:schemeClr val="tx1"/>
                          </a:solidFill>
                          <a:effectLst/>
                          <a:latin typeface="+mn-lt"/>
                          <a:ea typeface="+mn-ea"/>
                          <a:cs typeface="Arial" panose="020B0604020202020204" pitchFamily="34" charset="0"/>
                        </a:rPr>
                        <a:t>Objective: </a:t>
                      </a:r>
                      <a:r>
                        <a:rPr lang="en-US" sz="1600" kern="1200" baseline="0" dirty="0" smtClean="0">
                          <a:solidFill>
                            <a:schemeClr val="tx1"/>
                          </a:solidFill>
                          <a:effectLst/>
                          <a:latin typeface="+mn-lt"/>
                          <a:ea typeface="+mn-ea"/>
                          <a:cs typeface="Arial" panose="020B0604020202020204" pitchFamily="34" charset="0"/>
                        </a:rPr>
                        <a:t>Improved Consequence Management</a:t>
                      </a:r>
                      <a:endParaRPr lang="en-ZA" sz="1600" b="1" kern="1200" dirty="0" smtClean="0">
                        <a:solidFill>
                          <a:schemeClr val="tx1"/>
                        </a:solidFill>
                        <a:effectLst/>
                        <a:latin typeface="+mn-lt"/>
                        <a:ea typeface="+mn-ea"/>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GB" sz="1400" b="1" dirty="0" smtClean="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extLst>
                  <a:ext uri="{0D108BD9-81ED-4DB2-BD59-A6C34878D82A}">
                    <a16:rowId xmlns:a16="http://schemas.microsoft.com/office/drawing/2014/main" val="10000"/>
                  </a:ext>
                </a:extLst>
              </a:tr>
              <a:tr h="3432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mn-lt"/>
                          <a:cs typeface="Arial" panose="020B0604020202020204" pitchFamily="34" charset="0"/>
                        </a:rPr>
                        <a:t>Planned 2019/20 Targets</a:t>
                      </a:r>
                      <a:r>
                        <a:rPr lang="en-US" sz="1600" b="1" baseline="0" dirty="0" smtClean="0">
                          <a:solidFill>
                            <a:schemeClr val="tx1"/>
                          </a:solidFill>
                          <a:latin typeface="+mn-lt"/>
                          <a:cs typeface="Arial" panose="020B0604020202020204" pitchFamily="34" charset="0"/>
                        </a:rPr>
                        <a:t> </a:t>
                      </a:r>
                      <a:endParaRPr lang="en-GB" sz="1600" b="1" dirty="0" smtClean="0">
                        <a:solidFill>
                          <a:schemeClr val="tx1"/>
                        </a:solidFill>
                        <a:latin typeface="+mn-lt"/>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tx1"/>
                          </a:solidFill>
                          <a:latin typeface="+mn-lt"/>
                          <a:cs typeface="Arial" panose="020B0604020202020204" pitchFamily="34" charset="0"/>
                        </a:rPr>
                        <a:t>Status as at 31 March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extLst>
                  <a:ext uri="{0D108BD9-81ED-4DB2-BD59-A6C34878D82A}">
                    <a16:rowId xmlns:a16="http://schemas.microsoft.com/office/drawing/2014/main" val="10001"/>
                  </a:ext>
                </a:extLst>
              </a:tr>
              <a:tr h="2225358">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kern="1200" dirty="0" smtClean="0">
                          <a:solidFill>
                            <a:schemeClr val="tx1"/>
                          </a:solidFill>
                          <a:effectLst/>
                          <a:latin typeface="+mn-lt"/>
                          <a:ea typeface="+mn-ea"/>
                          <a:cs typeface="Arial" panose="020B0604020202020204" pitchFamily="34" charset="0"/>
                        </a:rPr>
                        <a:t>60% labour relations cases finalised.</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kern="1200" dirty="0" smtClean="0">
                        <a:solidFill>
                          <a:schemeClr val="tx1"/>
                        </a:solidFill>
                        <a:effectLst/>
                        <a:latin typeface="+mn-l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kern="1200" dirty="0" smtClean="0">
                        <a:solidFill>
                          <a:schemeClr val="tx1"/>
                        </a:solidFill>
                        <a:effectLst/>
                        <a:latin typeface="+mn-l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kern="1200" dirty="0" smtClean="0">
                        <a:solidFill>
                          <a:schemeClr val="tx1"/>
                        </a:solidFill>
                        <a:effectLst/>
                        <a:latin typeface="+mn-l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kern="1200" dirty="0" smtClean="0">
                        <a:solidFill>
                          <a:schemeClr val="tx1"/>
                        </a:solidFill>
                        <a:effectLst/>
                        <a:latin typeface="+mn-l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kern="1200" dirty="0" smtClean="0">
                        <a:solidFill>
                          <a:schemeClr val="tx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smtClean="0">
                          <a:solidFill>
                            <a:schemeClr val="tx1"/>
                          </a:solidFill>
                          <a:effectLst/>
                          <a:latin typeface="+mn-lt"/>
                          <a:ea typeface="+mn-ea"/>
                          <a:cs typeface="Arial" panose="020B0604020202020204" pitchFamily="34" charset="0"/>
                        </a:rPr>
                        <a:t>A total of 516 </a:t>
                      </a:r>
                      <a:r>
                        <a:rPr lang="en-GB" sz="1600" b="0" kern="1200" dirty="0" smtClean="0">
                          <a:solidFill>
                            <a:schemeClr val="tx1"/>
                          </a:solidFill>
                          <a:effectLst/>
                          <a:latin typeface="+mn-lt"/>
                          <a:ea typeface="Calibri"/>
                          <a:cs typeface="Arial" pitchFamily="34" charset="0"/>
                        </a:rPr>
                        <a:t>labour relations </a:t>
                      </a:r>
                      <a:r>
                        <a:rPr lang="en-GB" sz="1600" kern="1200" dirty="0" smtClean="0">
                          <a:solidFill>
                            <a:schemeClr val="tx1"/>
                          </a:solidFill>
                          <a:effectLst/>
                          <a:latin typeface="+mn-lt"/>
                          <a:ea typeface="+mn-ea"/>
                          <a:cs typeface="Arial" panose="020B0604020202020204" pitchFamily="34" charset="0"/>
                        </a:rPr>
                        <a:t>cases were received </a:t>
                      </a:r>
                      <a:r>
                        <a:rPr lang="en-GB" sz="1600" kern="1200" baseline="0" dirty="0" smtClean="0">
                          <a:solidFill>
                            <a:schemeClr val="tx1"/>
                          </a:solidFill>
                          <a:effectLst/>
                          <a:latin typeface="+mn-lt"/>
                          <a:ea typeface="+mn-ea"/>
                          <a:cs typeface="Arial" panose="020B0604020202020204" pitchFamily="34" charset="0"/>
                        </a:rPr>
                        <a:t>with 350 finalised representing </a:t>
                      </a:r>
                      <a:r>
                        <a:rPr lang="en-GB" sz="1600" b="1" kern="1200" baseline="0" dirty="0" smtClean="0">
                          <a:solidFill>
                            <a:schemeClr val="tx1"/>
                          </a:solidFill>
                          <a:effectLst/>
                          <a:latin typeface="+mn-lt"/>
                          <a:ea typeface="+mn-ea"/>
                          <a:cs typeface="Arial" panose="020B0604020202020204" pitchFamily="34" charset="0"/>
                        </a:rPr>
                        <a:t>68%</a:t>
                      </a:r>
                      <a:r>
                        <a:rPr lang="en-GB" sz="1600" kern="1200" baseline="0" dirty="0" smtClean="0">
                          <a:solidFill>
                            <a:schemeClr val="tx1"/>
                          </a:solidFill>
                          <a:effectLst/>
                          <a:latin typeface="+mn-lt"/>
                          <a:ea typeface="+mn-ea"/>
                          <a:cs typeface="Arial" panose="020B0604020202020204" pitchFamily="34" charset="0"/>
                        </a:rPr>
                        <a:t>.</a:t>
                      </a:r>
                    </a:p>
                    <a:p>
                      <a:pPr marL="285750" indent="-285750" algn="l">
                        <a:lnSpc>
                          <a:spcPct val="100000"/>
                        </a:lnSpc>
                        <a:spcBef>
                          <a:spcPts val="0"/>
                        </a:spcBef>
                        <a:spcAft>
                          <a:spcPts val="0"/>
                        </a:spcAft>
                        <a:buFont typeface="Arial" panose="020B0604020202020204" pitchFamily="34" charset="0"/>
                        <a:buChar char="•"/>
                      </a:pPr>
                      <a:r>
                        <a:rPr lang="en-US" sz="1600" b="0" kern="1200" dirty="0" smtClean="0">
                          <a:solidFill>
                            <a:schemeClr val="tx1"/>
                          </a:solidFill>
                          <a:effectLst/>
                          <a:latin typeface="+mn-lt"/>
                          <a:ea typeface="+mn-ea"/>
                          <a:cs typeface="Arial" panose="020B0604020202020204" pitchFamily="34" charset="0"/>
                        </a:rPr>
                        <a:t>Outcome of the disciplinary</a:t>
                      </a:r>
                      <a:r>
                        <a:rPr lang="en-US" sz="1600" b="0" kern="1200" baseline="0" dirty="0" smtClean="0">
                          <a:solidFill>
                            <a:schemeClr val="tx1"/>
                          </a:solidFill>
                          <a:effectLst/>
                          <a:latin typeface="+mn-lt"/>
                          <a:ea typeface="+mn-ea"/>
                          <a:cs typeface="Arial" panose="020B0604020202020204" pitchFamily="34" charset="0"/>
                        </a:rPr>
                        <a:t> cases:</a:t>
                      </a:r>
                    </a:p>
                    <a:p>
                      <a:pPr marL="800100" lvl="1" indent="-342900" algn="l">
                        <a:lnSpc>
                          <a:spcPct val="100000"/>
                        </a:lnSpc>
                        <a:spcBef>
                          <a:spcPts val="0"/>
                        </a:spcBef>
                        <a:spcAft>
                          <a:spcPts val="0"/>
                        </a:spcAft>
                        <a:buFont typeface="Wingdings" panose="05000000000000000000" pitchFamily="2" charset="2"/>
                        <a:buChar char="ü"/>
                      </a:pPr>
                      <a:r>
                        <a:rPr lang="en-US" sz="1600" b="0" kern="1200" baseline="0" dirty="0" smtClean="0">
                          <a:solidFill>
                            <a:schemeClr val="tx1"/>
                          </a:solidFill>
                          <a:effectLst/>
                          <a:latin typeface="+mn-lt"/>
                          <a:ea typeface="+mn-ea"/>
                          <a:cs typeface="Arial" panose="020B0604020202020204" pitchFamily="34" charset="0"/>
                        </a:rPr>
                        <a:t>Verbal Warnings: 12</a:t>
                      </a:r>
                    </a:p>
                    <a:p>
                      <a:pPr marL="800100" lvl="1" indent="-342900" algn="l">
                        <a:lnSpc>
                          <a:spcPct val="100000"/>
                        </a:lnSpc>
                        <a:spcBef>
                          <a:spcPts val="0"/>
                        </a:spcBef>
                        <a:spcAft>
                          <a:spcPts val="0"/>
                        </a:spcAft>
                        <a:buFont typeface="Wingdings" panose="05000000000000000000" pitchFamily="2" charset="2"/>
                        <a:buChar char="ü"/>
                      </a:pPr>
                      <a:r>
                        <a:rPr lang="en-US" sz="1600" b="0" kern="1200" baseline="0" dirty="0" smtClean="0">
                          <a:solidFill>
                            <a:schemeClr val="tx1"/>
                          </a:solidFill>
                          <a:effectLst/>
                          <a:latin typeface="+mn-lt"/>
                          <a:ea typeface="+mn-ea"/>
                          <a:cs typeface="Arial" panose="020B0604020202020204" pitchFamily="34" charset="0"/>
                        </a:rPr>
                        <a:t>Written Warnings: 134</a:t>
                      </a:r>
                    </a:p>
                    <a:p>
                      <a:pPr marL="800100" lvl="1" indent="-342900" algn="l">
                        <a:lnSpc>
                          <a:spcPct val="100000"/>
                        </a:lnSpc>
                        <a:spcBef>
                          <a:spcPts val="0"/>
                        </a:spcBef>
                        <a:spcAft>
                          <a:spcPts val="0"/>
                        </a:spcAft>
                        <a:buFont typeface="Wingdings" panose="05000000000000000000" pitchFamily="2" charset="2"/>
                        <a:buChar char="ü"/>
                      </a:pPr>
                      <a:r>
                        <a:rPr lang="en-US" sz="1600" b="0" kern="1200" baseline="0" dirty="0" smtClean="0">
                          <a:solidFill>
                            <a:schemeClr val="tx1"/>
                          </a:solidFill>
                          <a:effectLst/>
                          <a:latin typeface="+mn-lt"/>
                          <a:ea typeface="+mn-ea"/>
                          <a:cs typeface="Arial" panose="020B0604020202020204" pitchFamily="34" charset="0"/>
                        </a:rPr>
                        <a:t>Final written warnings: 45</a:t>
                      </a:r>
                    </a:p>
                    <a:p>
                      <a:pPr marL="800100" lvl="1" indent="-342900" algn="l">
                        <a:lnSpc>
                          <a:spcPct val="100000"/>
                        </a:lnSpc>
                        <a:spcBef>
                          <a:spcPts val="0"/>
                        </a:spcBef>
                        <a:spcAft>
                          <a:spcPts val="0"/>
                        </a:spcAft>
                        <a:buFont typeface="Wingdings" panose="05000000000000000000" pitchFamily="2" charset="2"/>
                        <a:buChar char="ü"/>
                      </a:pPr>
                      <a:r>
                        <a:rPr lang="en-US" sz="1600" b="0" kern="1200" baseline="0" dirty="0" smtClean="0">
                          <a:solidFill>
                            <a:schemeClr val="tx1"/>
                          </a:solidFill>
                          <a:effectLst/>
                          <a:latin typeface="+mn-lt"/>
                          <a:ea typeface="+mn-ea"/>
                          <a:cs typeface="Arial" panose="020B0604020202020204" pitchFamily="34" charset="0"/>
                        </a:rPr>
                        <a:t>Dismissals: 21</a:t>
                      </a:r>
                    </a:p>
                    <a:p>
                      <a:pPr marL="800100" lvl="1" indent="-342900" algn="l">
                        <a:lnSpc>
                          <a:spcPct val="100000"/>
                        </a:lnSpc>
                        <a:spcBef>
                          <a:spcPts val="0"/>
                        </a:spcBef>
                        <a:spcAft>
                          <a:spcPts val="0"/>
                        </a:spcAft>
                        <a:buFont typeface="Wingdings" panose="05000000000000000000" pitchFamily="2" charset="2"/>
                        <a:buChar char="ü"/>
                      </a:pPr>
                      <a:r>
                        <a:rPr lang="en-US" sz="1600" b="0" kern="1200" baseline="0" dirty="0" smtClean="0">
                          <a:solidFill>
                            <a:schemeClr val="tx1"/>
                          </a:solidFill>
                          <a:effectLst/>
                          <a:latin typeface="+mn-lt"/>
                          <a:ea typeface="+mn-ea"/>
                          <a:cs typeface="Arial" panose="020B0604020202020204" pitchFamily="34" charset="0"/>
                        </a:rPr>
                        <a:t>Suspension without pay: 14</a:t>
                      </a:r>
                    </a:p>
                    <a:p>
                      <a:pPr marL="800100" lvl="1" indent="-342900" algn="l">
                        <a:lnSpc>
                          <a:spcPct val="100000"/>
                        </a:lnSpc>
                        <a:spcBef>
                          <a:spcPts val="0"/>
                        </a:spcBef>
                        <a:spcAft>
                          <a:spcPts val="0"/>
                        </a:spcAft>
                        <a:buFont typeface="Wingdings" panose="05000000000000000000" pitchFamily="2" charset="2"/>
                        <a:buChar char="ü"/>
                      </a:pPr>
                      <a:r>
                        <a:rPr lang="en-US" sz="1600" b="0" kern="1200" baseline="0" dirty="0" smtClean="0">
                          <a:solidFill>
                            <a:schemeClr val="tx1"/>
                          </a:solidFill>
                          <a:effectLst/>
                          <a:latin typeface="+mn-lt"/>
                          <a:ea typeface="+mn-ea"/>
                          <a:cs typeface="Arial" panose="020B0604020202020204" pitchFamily="34" charset="0"/>
                        </a:rPr>
                        <a:t>Demotion: 1; and Counselling: 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5763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600" b="0" kern="1200" dirty="0" smtClean="0">
                          <a:solidFill>
                            <a:schemeClr val="tx1"/>
                          </a:solidFill>
                          <a:effectLst/>
                          <a:latin typeface="+mn-lt"/>
                          <a:ea typeface="+mn-ea"/>
                          <a:cs typeface="Arial" panose="020B0604020202020204" pitchFamily="34" charset="0"/>
                        </a:rPr>
                        <a:t>60% of financial misconduct cases finalised within 120 days (</a:t>
                      </a:r>
                      <a:r>
                        <a:rPr lang="en-GB" sz="1600" b="1" kern="1200" dirty="0" smtClean="0">
                          <a:solidFill>
                            <a:schemeClr val="tx1"/>
                          </a:solidFill>
                          <a:effectLst/>
                          <a:latin typeface="+mn-lt"/>
                          <a:ea typeface="+mn-ea"/>
                          <a:cs typeface="Arial" panose="020B0604020202020204" pitchFamily="34" charset="0"/>
                        </a:rPr>
                        <a:t>current</a:t>
                      </a:r>
                      <a:r>
                        <a:rPr lang="en-GB" sz="1600" b="0" kern="1200" dirty="0" smtClean="0">
                          <a:solidFill>
                            <a:schemeClr val="tx1"/>
                          </a:solidFill>
                          <a:effectLst/>
                          <a:latin typeface="+mn-lt"/>
                          <a:ea typeface="+mn-ea"/>
                          <a:cs typeface="Arial" panose="020B0604020202020204" pitchFamily="34" charset="0"/>
                        </a:rPr>
                        <a:t>)</a:t>
                      </a:r>
                      <a:r>
                        <a:rPr lang="en-GB" sz="1600" b="0" kern="1200" baseline="0" dirty="0" smtClean="0">
                          <a:solidFill>
                            <a:schemeClr val="tx1"/>
                          </a:solidFill>
                          <a:effectLst/>
                          <a:latin typeface="+mn-lt"/>
                          <a:ea typeface="+mn-ea"/>
                          <a:cs typeface="Arial" panose="020B0604020202020204" pitchFamily="34" charset="0"/>
                        </a:rPr>
                        <a:t> </a:t>
                      </a:r>
                      <a:r>
                        <a:rPr lang="en-GB" sz="1600" b="0" kern="1200" dirty="0" smtClean="0">
                          <a:solidFill>
                            <a:schemeClr val="tx1"/>
                          </a:solidFill>
                          <a:effectLst/>
                          <a:latin typeface="+mn-lt"/>
                          <a:ea typeface="+mn-ea"/>
                          <a:cs typeface="Arial" panose="020B0604020202020204" pitchFamily="34" charset="0"/>
                        </a:rPr>
                        <a:t>cases</a:t>
                      </a:r>
                      <a:endParaRPr lang="en-US" sz="1600" kern="1200" dirty="0" smtClean="0">
                        <a:solidFill>
                          <a:schemeClr val="tx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0" kern="1200" dirty="0" smtClean="0">
                          <a:solidFill>
                            <a:schemeClr val="tx1"/>
                          </a:solidFill>
                          <a:effectLst/>
                          <a:latin typeface="+mn-lt"/>
                          <a:ea typeface="+mn-ea"/>
                          <a:cs typeface="Arial" panose="020B0604020202020204" pitchFamily="34" charset="0"/>
                        </a:rPr>
                        <a:t>78.45% (233 of 297) cases were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43256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600" b="0" kern="1200" baseline="0" dirty="0" smtClean="0">
                          <a:solidFill>
                            <a:schemeClr val="tx1"/>
                          </a:solidFill>
                          <a:effectLst/>
                          <a:latin typeface="+mn-lt"/>
                          <a:ea typeface="+mn-ea"/>
                          <a:cs typeface="Arial" panose="020B0604020202020204" pitchFamily="34" charset="0"/>
                        </a:rPr>
                        <a:t>95 </a:t>
                      </a:r>
                      <a:r>
                        <a:rPr lang="en-GB" sz="1600" b="0" kern="1200" dirty="0" smtClean="0">
                          <a:solidFill>
                            <a:schemeClr val="tx1"/>
                          </a:solidFill>
                          <a:effectLst/>
                          <a:latin typeface="+mn-lt"/>
                          <a:ea typeface="+mn-ea"/>
                          <a:cs typeface="Arial" panose="020B0604020202020204" pitchFamily="34" charset="0"/>
                        </a:rPr>
                        <a:t>% of financial misconduct cases finalised (</a:t>
                      </a:r>
                      <a:r>
                        <a:rPr lang="en-GB" sz="1600" b="1" kern="1200" dirty="0" smtClean="0">
                          <a:solidFill>
                            <a:schemeClr val="tx1"/>
                          </a:solidFill>
                          <a:effectLst/>
                          <a:latin typeface="+mn-lt"/>
                          <a:ea typeface="+mn-ea"/>
                          <a:cs typeface="Arial" panose="020B0604020202020204" pitchFamily="34" charset="0"/>
                        </a:rPr>
                        <a:t>backlog</a:t>
                      </a:r>
                      <a:r>
                        <a:rPr lang="en-GB" sz="1600" b="0" kern="1200" dirty="0" smtClean="0">
                          <a:solidFill>
                            <a:schemeClr val="tx1"/>
                          </a:solidFill>
                          <a:effectLst/>
                          <a:latin typeface="+mn-lt"/>
                          <a:ea typeface="+mn-ea"/>
                          <a:cs typeface="Arial" panose="020B0604020202020204" pitchFamily="34" charset="0"/>
                        </a:rPr>
                        <a:t>).</a:t>
                      </a:r>
                      <a:endParaRPr lang="en-US" sz="1600" b="0" kern="1200" dirty="0" smtClean="0">
                        <a:solidFill>
                          <a:schemeClr val="tx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smtClean="0">
                          <a:solidFill>
                            <a:schemeClr val="dk1"/>
                          </a:solidFill>
                          <a:effectLst/>
                          <a:latin typeface="+mn-lt"/>
                          <a:ea typeface="+mn-ea"/>
                          <a:cs typeface="+mn-cs"/>
                        </a:rPr>
                        <a:t>24% (285 of 1178)</a:t>
                      </a:r>
                      <a:r>
                        <a:rPr lang="en-ZA" sz="1600" b="0" kern="1200" dirty="0" smtClean="0">
                          <a:solidFill>
                            <a:schemeClr val="tx1"/>
                          </a:solidFill>
                          <a:effectLst/>
                          <a:latin typeface="+mn-lt"/>
                          <a:ea typeface="+mn-ea"/>
                          <a:cs typeface="Arial" panose="020B0604020202020204" pitchFamily="34" charset="0"/>
                        </a:rPr>
                        <a:t> cases were finalised.</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smtClean="0">
                          <a:solidFill>
                            <a:schemeClr val="tx1"/>
                          </a:solidFill>
                          <a:effectLst/>
                          <a:latin typeface="+mn-lt"/>
                          <a:ea typeface="+mn-ea"/>
                          <a:cs typeface="Arial" panose="020B0604020202020204" pitchFamily="34" charset="0"/>
                        </a:rPr>
                        <a:t> The categories</a:t>
                      </a:r>
                      <a:r>
                        <a:rPr lang="en-GB" sz="1600" b="0" kern="1200" baseline="0" dirty="0" smtClean="0">
                          <a:solidFill>
                            <a:schemeClr val="tx1"/>
                          </a:solidFill>
                          <a:effectLst/>
                          <a:latin typeface="+mn-lt"/>
                          <a:ea typeface="+mn-ea"/>
                          <a:cs typeface="Arial" panose="020B0604020202020204" pitchFamily="34" charset="0"/>
                        </a:rPr>
                        <a:t> of </a:t>
                      </a:r>
                      <a:r>
                        <a:rPr lang="en-GB" sz="1600" b="0" kern="1200" dirty="0" smtClean="0">
                          <a:solidFill>
                            <a:schemeClr val="tx1"/>
                          </a:solidFill>
                          <a:effectLst/>
                          <a:latin typeface="+mn-lt"/>
                          <a:ea typeface="+mn-ea"/>
                          <a:cs typeface="Arial" panose="020B0604020202020204" pitchFamily="34" charset="0"/>
                        </a:rPr>
                        <a:t>cases relates to:</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600" b="0" kern="1200" dirty="0" smtClean="0">
                          <a:solidFill>
                            <a:schemeClr val="tx1"/>
                          </a:solidFill>
                          <a:effectLst/>
                          <a:latin typeface="+mn-lt"/>
                          <a:ea typeface="+mn-ea"/>
                          <a:cs typeface="Arial" panose="020B0604020202020204" pitchFamily="34" charset="0"/>
                        </a:rPr>
                        <a:t>damages and loses;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600" b="0" kern="1200" dirty="0" smtClean="0">
                          <a:solidFill>
                            <a:schemeClr val="tx1"/>
                          </a:solidFill>
                          <a:effectLst/>
                          <a:latin typeface="+mn-lt"/>
                          <a:ea typeface="+mn-ea"/>
                          <a:cs typeface="Arial" panose="020B0604020202020204" pitchFamily="34" charset="0"/>
                        </a:rPr>
                        <a:t>irregular expenditure; and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600" b="0" kern="1200" dirty="0" smtClean="0">
                          <a:solidFill>
                            <a:schemeClr val="tx1"/>
                          </a:solidFill>
                          <a:effectLst/>
                          <a:latin typeface="+mn-lt"/>
                          <a:ea typeface="+mn-ea"/>
                          <a:cs typeface="Arial" panose="020B0604020202020204" pitchFamily="34" charset="0"/>
                        </a:rPr>
                        <a:t>fruitless and wasteful expenditure.</a:t>
                      </a:r>
                      <a:endParaRPr lang="en-US" sz="1600" b="0" kern="1200" dirty="0" smtClean="0">
                        <a:solidFill>
                          <a:schemeClr val="tx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82879">
                <a:tc gridSpan="2">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effectLst/>
                          <a:latin typeface="+mn-lt"/>
                          <a:ea typeface="+mn-ea"/>
                          <a:cs typeface="Arial" panose="020B0604020202020204" pitchFamily="34" charset="0"/>
                        </a:rPr>
                        <a:t>Impact:  Although implementation is regarded as generally</a:t>
                      </a:r>
                      <a:r>
                        <a:rPr lang="en-US" sz="1600" b="0" kern="1200" baseline="0" dirty="0" smtClean="0">
                          <a:solidFill>
                            <a:schemeClr val="tx1"/>
                          </a:solidFill>
                          <a:effectLst/>
                          <a:latin typeface="+mn-lt"/>
                          <a:ea typeface="+mn-ea"/>
                          <a:cs typeface="Arial" panose="020B0604020202020204" pitchFamily="34" charset="0"/>
                        </a:rPr>
                        <a:t> slow, SASSA is starting to make progress and The intention is to instil the culture of discipline and accountability</a:t>
                      </a:r>
                      <a:r>
                        <a:rPr lang="en-GB" sz="1600" b="0" kern="1200" baseline="0" dirty="0" smtClean="0">
                          <a:solidFill>
                            <a:schemeClr val="dk1"/>
                          </a:solidFill>
                          <a:effectLst/>
                          <a:latin typeface="+mn-lt"/>
                          <a:ea typeface="+mn-ea"/>
                          <a:cs typeface="Arial" panose="020B0604020202020204" pitchFamily="34" charset="0"/>
                        </a:rPr>
                        <a:t>.</a:t>
                      </a:r>
                      <a:endParaRPr lang="en-US" sz="1600" b="0" dirty="0" smtClean="0">
                        <a:solidFill>
                          <a:schemeClr val="tx1"/>
                        </a:solidFill>
                        <a:latin typeface="+mn-lt"/>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600" b="0" kern="1200" dirty="0" smtClean="0">
                        <a:solidFill>
                          <a:schemeClr val="tx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60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059893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38200" y="152400"/>
            <a:ext cx="8153400" cy="609600"/>
          </a:xfrm>
          <a:solidFill>
            <a:schemeClr val="bg1"/>
          </a:solidFill>
        </p:spPr>
        <p:txBody>
          <a:bodyPr>
            <a:noAutofit/>
          </a:bodyPr>
          <a:lstStyle/>
          <a:p>
            <a:r>
              <a:rPr lang="en-US" altLang="en-US" sz="3600" b="1" dirty="0" smtClean="0">
                <a:latin typeface="Arial" panose="020B0604020202020204" pitchFamily="34" charset="0"/>
                <a:cs typeface="Arial" panose="020B0604020202020204" pitchFamily="34" charset="0"/>
              </a:rPr>
              <a:t>Improved Organisational Efficiency</a:t>
            </a:r>
            <a:endParaRPr lang="en-GB" altLang="en-US" sz="3600" b="1" dirty="0" smtClean="0">
              <a:latin typeface="Arial" panose="020B0604020202020204" pitchFamily="34" charset="0"/>
              <a:cs typeface="Arial" panose="020B0604020202020204" pitchFamily="34" charset="0"/>
            </a:endParaRPr>
          </a:p>
        </p:txBody>
      </p:sp>
      <p:sp>
        <p:nvSpPr>
          <p:cNvPr id="13329" name="Slide Number Placeholder 1"/>
          <p:cNvSpPr>
            <a:spLocks noGrp="1"/>
          </p:cNvSpPr>
          <p:nvPr>
            <p:ph type="sldNum" sz="quarter" idx="12"/>
          </p:nvPr>
        </p:nvSpPr>
        <p:spPr>
          <a:xfrm>
            <a:off x="6014434" y="6356351"/>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fld id="{37BD74BC-E847-490C-BE2C-08A535A35058}" type="slidenum">
              <a:rPr lang="en-US" altLang="en-US" sz="1600" smtClean="0">
                <a:solidFill>
                  <a:srgbClr val="000000"/>
                </a:solidFill>
                <a:latin typeface="+mn-lt"/>
                <a:ea typeface="ＭＳ Ｐゴシック" pitchFamily="34" charset="-128"/>
              </a:rPr>
              <a:pPr algn="ctr">
                <a:spcBef>
                  <a:spcPct val="0"/>
                </a:spcBef>
                <a:buFontTx/>
                <a:buNone/>
              </a:pPr>
              <a:t>22</a:t>
            </a:fld>
            <a:endParaRPr lang="en-US" altLang="en-US" sz="1600" dirty="0" smtClean="0">
              <a:solidFill>
                <a:srgbClr val="000000"/>
              </a:solidFill>
              <a:latin typeface="+mn-lt"/>
              <a:ea typeface="ＭＳ Ｐゴシック" pitchFamily="34" charset="-128"/>
            </a:endParaRPr>
          </a:p>
        </p:txBody>
      </p:sp>
      <p:graphicFrame>
        <p:nvGraphicFramePr>
          <p:cNvPr id="4" name="Content Placeholder 3"/>
          <p:cNvGraphicFramePr>
            <a:graphicFrameLocks noGrp="1"/>
          </p:cNvGraphicFramePr>
          <p:nvPr>
            <p:ph idx="4294967295"/>
            <p:extLst/>
          </p:nvPr>
        </p:nvGraphicFramePr>
        <p:xfrm>
          <a:off x="31639" y="762000"/>
          <a:ext cx="9036161" cy="5486400"/>
        </p:xfrm>
        <a:graphic>
          <a:graphicData uri="http://schemas.openxmlformats.org/drawingml/2006/table">
            <a:tbl>
              <a:tblPr firstRow="1" bandRow="1">
                <a:tableStyleId>{5940675A-B579-460E-94D1-54222C63F5DA}</a:tableStyleId>
              </a:tblPr>
              <a:tblGrid>
                <a:gridCol w="2787761">
                  <a:extLst>
                    <a:ext uri="{9D8B030D-6E8A-4147-A177-3AD203B41FA5}">
                      <a16:colId xmlns:a16="http://schemas.microsoft.com/office/drawing/2014/main" val="20000"/>
                    </a:ext>
                  </a:extLst>
                </a:gridCol>
                <a:gridCol w="6248400">
                  <a:extLst>
                    <a:ext uri="{9D8B030D-6E8A-4147-A177-3AD203B41FA5}">
                      <a16:colId xmlns:a16="http://schemas.microsoft.com/office/drawing/2014/main" val="20001"/>
                    </a:ext>
                  </a:extLst>
                </a:gridCol>
              </a:tblGrid>
              <a:tr h="381000">
                <a:tc gridSpan="2">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600" b="1" dirty="0" smtClean="0">
                          <a:solidFill>
                            <a:schemeClr val="tx1"/>
                          </a:solidFill>
                          <a:latin typeface="Arial" panose="020B0604020202020204" pitchFamily="34" charset="0"/>
                          <a:cs typeface="Arial" panose="020B0604020202020204" pitchFamily="34" charset="0"/>
                        </a:rPr>
                        <a:t>Objective: Automation of grants processes. </a:t>
                      </a:r>
                      <a:endParaRPr lang="en-GB" sz="1600" b="1" dirty="0" smtClean="0">
                        <a:solidFill>
                          <a:schemeClr val="tx1"/>
                        </a:solidFill>
                        <a:latin typeface="Arial" panose="020B0604020202020204" pitchFamily="34" charset="0"/>
                        <a:cs typeface="Arial" panose="020B0604020202020204" pitchFamily="34" charset="0"/>
                      </a:endParaRPr>
                    </a:p>
                  </a:txBody>
                  <a:tcPr marL="91443" marR="91443" marT="45723" marB="45723">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GB" sz="1400" b="1" dirty="0" smtClean="0">
                        <a:solidFill>
                          <a:schemeClr val="tx1"/>
                        </a:solidFill>
                        <a:latin typeface="+mn-lt"/>
                        <a:cs typeface="Arial" panose="020B0604020202020204" pitchFamily="34" charset="0"/>
                      </a:endParaRPr>
                    </a:p>
                  </a:txBody>
                  <a:tcPr>
                    <a:solidFill>
                      <a:srgbClr val="FFC000"/>
                    </a:solidFill>
                  </a:tcPr>
                </a:tc>
                <a:extLst>
                  <a:ext uri="{0D108BD9-81ED-4DB2-BD59-A6C34878D82A}">
                    <a16:rowId xmlns:a16="http://schemas.microsoft.com/office/drawing/2014/main" val="10000"/>
                  </a:ext>
                </a:extLst>
              </a:tr>
              <a:tr h="457200">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1600" b="1" dirty="0" smtClean="0">
                          <a:solidFill>
                            <a:schemeClr val="tx1"/>
                          </a:solidFill>
                          <a:effectLst/>
                          <a:latin typeface="Arial" panose="020B0604020202020204" pitchFamily="34" charset="0"/>
                          <a:cs typeface="Arial" panose="020B0604020202020204" pitchFamily="34" charset="0"/>
                        </a:rPr>
                        <a:t>Planned</a:t>
                      </a:r>
                      <a:r>
                        <a:rPr lang="en-US" sz="1600" b="1" baseline="0" dirty="0" smtClean="0">
                          <a:solidFill>
                            <a:schemeClr val="tx1"/>
                          </a:solidFill>
                          <a:effectLst/>
                          <a:latin typeface="Arial" panose="020B0604020202020204" pitchFamily="34" charset="0"/>
                          <a:cs typeface="Arial" panose="020B0604020202020204" pitchFamily="34" charset="0"/>
                        </a:rPr>
                        <a:t> Target</a:t>
                      </a:r>
                      <a:endParaRPr lang="en-US" sz="1600" b="1" dirty="0" smtClean="0">
                        <a:solidFill>
                          <a:schemeClr val="tx1"/>
                        </a:solidFill>
                        <a:effectLst/>
                        <a:latin typeface="Arial" panose="020B0604020202020204" pitchFamily="34" charset="0"/>
                        <a:cs typeface="Arial" panose="020B0604020202020204" pitchFamily="34" charset="0"/>
                      </a:endParaRPr>
                    </a:p>
                  </a:txBody>
                  <a:tcPr marL="91443" marR="91443" marT="45723" marB="45723">
                    <a:solidFill>
                      <a:srgbClr val="FFCC66"/>
                    </a:solid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GB" sz="1600" b="1" dirty="0" smtClean="0">
                          <a:solidFill>
                            <a:schemeClr val="tx1"/>
                          </a:solidFill>
                          <a:latin typeface="Arial" panose="020B0604020202020204" pitchFamily="34" charset="0"/>
                          <a:cs typeface="Arial" panose="020B0604020202020204" pitchFamily="34" charset="0"/>
                        </a:rPr>
                        <a:t>Status as at 31 March</a:t>
                      </a:r>
                      <a:r>
                        <a:rPr lang="en-GB" sz="1600" b="1" baseline="0" dirty="0" smtClean="0">
                          <a:solidFill>
                            <a:schemeClr val="tx1"/>
                          </a:solidFill>
                          <a:latin typeface="Arial" panose="020B0604020202020204" pitchFamily="34" charset="0"/>
                          <a:cs typeface="Arial" panose="020B0604020202020204" pitchFamily="34" charset="0"/>
                        </a:rPr>
                        <a:t> 2020</a:t>
                      </a:r>
                      <a:endParaRPr lang="en-GB" sz="1600" b="1" dirty="0" smtClean="0">
                        <a:solidFill>
                          <a:schemeClr val="tx1"/>
                        </a:solidFill>
                        <a:latin typeface="Arial" panose="020B0604020202020204" pitchFamily="34" charset="0"/>
                        <a:cs typeface="Arial" panose="020B0604020202020204" pitchFamily="34" charset="0"/>
                      </a:endParaRPr>
                    </a:p>
                  </a:txBody>
                  <a:tcPr>
                    <a:solidFill>
                      <a:srgbClr val="FFCC66"/>
                    </a:solidFill>
                  </a:tcPr>
                </a:tc>
                <a:extLst>
                  <a:ext uri="{0D108BD9-81ED-4DB2-BD59-A6C34878D82A}">
                    <a16:rowId xmlns:a16="http://schemas.microsoft.com/office/drawing/2014/main" val="10001"/>
                  </a:ext>
                </a:extLst>
              </a:tr>
              <a:tr h="1013460">
                <a:tc>
                  <a:txBody>
                    <a:bodyPr/>
                    <a:lstStyle/>
                    <a:p>
                      <a:pPr marL="0" algn="just" defTabSz="914400" rtl="0" eaLnBrk="1" latinLnBrk="0" hangingPunct="1"/>
                      <a:r>
                        <a:rPr lang="en-GB" sz="1600" b="0" kern="1200" dirty="0" smtClean="0">
                          <a:solidFill>
                            <a:schemeClr val="tx1"/>
                          </a:solidFill>
                          <a:effectLst/>
                          <a:latin typeface="Arial" panose="020B0604020202020204" pitchFamily="34" charset="0"/>
                          <a:ea typeface="+mn-ea"/>
                          <a:cs typeface="Arial" panose="020B0604020202020204" pitchFamily="34" charset="0"/>
                        </a:rPr>
                        <a:t>Interfaces with SAPO, </a:t>
                      </a:r>
                      <a:r>
                        <a:rPr lang="en-GB" sz="1600" b="0" kern="1200" dirty="0" err="1" smtClean="0">
                          <a:solidFill>
                            <a:schemeClr val="tx1"/>
                          </a:solidFill>
                          <a:effectLst/>
                          <a:latin typeface="Arial" panose="020B0604020202020204" pitchFamily="34" charset="0"/>
                          <a:ea typeface="+mn-ea"/>
                          <a:cs typeface="Arial" panose="020B0604020202020204" pitchFamily="34" charset="0"/>
                        </a:rPr>
                        <a:t>BankServAfrica</a:t>
                      </a:r>
                      <a:r>
                        <a:rPr lang="en-GB" sz="1600" b="0" kern="1200" baseline="0" dirty="0" smtClean="0">
                          <a:solidFill>
                            <a:schemeClr val="tx1"/>
                          </a:solidFill>
                          <a:effectLst/>
                          <a:latin typeface="Arial" panose="020B0604020202020204" pitchFamily="34" charset="0"/>
                          <a:ea typeface="+mn-ea"/>
                          <a:cs typeface="Arial" panose="020B0604020202020204" pitchFamily="34" charset="0"/>
                        </a:rPr>
                        <a:t> and DSD established.</a:t>
                      </a:r>
                      <a:endParaRPr lang="en-US" sz="1600" kern="1200" baseline="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solidFill>
                      <a:schemeClr val="bg1"/>
                    </a:solidFill>
                  </a:tcPr>
                </a:tc>
                <a:tc>
                  <a:txBody>
                    <a:bodyPr/>
                    <a:lstStyle/>
                    <a:p>
                      <a:pPr marL="285750" indent="-285750" algn="just">
                        <a:buFont typeface="Arial" panose="020B0604020202020204" pitchFamily="34" charset="0"/>
                        <a:buChar char="•"/>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Interfaces with SAPO, </a:t>
                      </a:r>
                      <a:r>
                        <a:rPr lang="en-US" sz="1600" b="0" i="0" u="none" strike="noStrike" kern="1200" baseline="0" dirty="0" err="1" smtClean="0">
                          <a:solidFill>
                            <a:schemeClr val="tx1"/>
                          </a:solidFill>
                          <a:latin typeface="Arial" panose="020B0604020202020204" pitchFamily="34" charset="0"/>
                          <a:ea typeface="+mn-ea"/>
                          <a:cs typeface="Arial" panose="020B0604020202020204" pitchFamily="34" charset="0"/>
                        </a:rPr>
                        <a:t>BankservAfrica</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 and DSD have been established to facilitate exchange of data.</a:t>
                      </a:r>
                    </a:p>
                    <a:p>
                      <a:pPr marL="285750" indent="-285750" algn="just" defTabSz="914400" rtl="0" eaLnBrk="1" latinLnBrk="0" hangingPunct="1">
                        <a:buFont typeface="Arial" panose="020B0604020202020204" pitchFamily="34" charset="0"/>
                        <a:buChar char="•"/>
                      </a:pPr>
                      <a:r>
                        <a:rPr lang="en-US" sz="1600" kern="1200" baseline="0" dirty="0" smtClean="0">
                          <a:solidFill>
                            <a:schemeClr val="tx1"/>
                          </a:solidFill>
                          <a:effectLst/>
                          <a:latin typeface="Arial" panose="020B0604020202020204" pitchFamily="34" charset="0"/>
                          <a:ea typeface="+mn-ea"/>
                          <a:cs typeface="Arial" panose="020B0604020202020204" pitchFamily="34" charset="0"/>
                        </a:rPr>
                        <a:t>The interfaces will assists in the following ways:</a:t>
                      </a:r>
                    </a:p>
                    <a:p>
                      <a:pPr marL="742950" lvl="1" indent="-285750" algn="just">
                        <a:buFont typeface="Wingdings" panose="05000000000000000000" pitchFamily="2" charset="2"/>
                        <a:buChar char="ü"/>
                      </a:pPr>
                      <a:r>
                        <a:rPr lang="en-US" sz="1400" b="0" i="0" u="none" strike="noStrike" kern="1200" baseline="0" dirty="0" smtClean="0">
                          <a:solidFill>
                            <a:schemeClr val="tx1"/>
                          </a:solidFill>
                          <a:latin typeface="Arial" panose="020B0604020202020204" pitchFamily="34" charset="0"/>
                          <a:ea typeface="+mn-ea"/>
                          <a:cs typeface="Arial" panose="020B0604020202020204" pitchFamily="34" charset="0"/>
                        </a:rPr>
                        <a:t>Interface with SAPO will assist SASSA to access </a:t>
                      </a:r>
                      <a:r>
                        <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rPr>
                        <a:t>payment information for reconciliation purposes.</a:t>
                      </a:r>
                    </a:p>
                    <a:p>
                      <a:pPr marL="742950" lvl="1" indent="-285750" algn="just">
                        <a:buFont typeface="Wingdings" panose="05000000000000000000" pitchFamily="2" charset="2"/>
                        <a:buChar char="ü"/>
                      </a:pPr>
                      <a:r>
                        <a:rPr lang="en-US" sz="1400" b="0" i="0" u="none" strike="noStrike" kern="1200" baseline="0" dirty="0" err="1" smtClean="0">
                          <a:solidFill>
                            <a:schemeClr val="tx1"/>
                          </a:solidFill>
                          <a:latin typeface="Arial" panose="020B0604020202020204" pitchFamily="34" charset="0"/>
                          <a:ea typeface="+mn-ea"/>
                          <a:cs typeface="Arial" panose="020B0604020202020204" pitchFamily="34" charset="0"/>
                        </a:rPr>
                        <a:t>BankServAfrica</a:t>
                      </a:r>
                      <a:r>
                        <a:rPr lang="en-US" sz="1400" b="0" i="0" u="none" strike="noStrike" kern="1200" baseline="0" dirty="0" smtClean="0">
                          <a:solidFill>
                            <a:schemeClr val="tx1"/>
                          </a:solidFill>
                          <a:latin typeface="Arial" panose="020B0604020202020204" pitchFamily="34" charset="0"/>
                          <a:ea typeface="+mn-ea"/>
                          <a:cs typeface="Arial" panose="020B0604020202020204" pitchFamily="34" charset="0"/>
                        </a:rPr>
                        <a:t> interface will provide a platform for </a:t>
                      </a:r>
                      <a:r>
                        <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rPr>
                        <a:t>exchange of payment information.</a:t>
                      </a:r>
                    </a:p>
                    <a:p>
                      <a:pPr marL="742950" lvl="1" indent="-285750" algn="just">
                        <a:buFont typeface="Wingdings" panose="05000000000000000000" pitchFamily="2" charset="2"/>
                        <a:buChar char="ü"/>
                      </a:pPr>
                      <a:r>
                        <a:rPr lang="en-US" sz="1400" b="0" i="0" u="none" strike="noStrike" kern="1200" baseline="0" dirty="0" smtClean="0">
                          <a:solidFill>
                            <a:schemeClr val="tx1"/>
                          </a:solidFill>
                          <a:latin typeface="Arial" panose="020B0604020202020204" pitchFamily="34" charset="0"/>
                          <a:ea typeface="+mn-ea"/>
                          <a:cs typeface="Arial" panose="020B0604020202020204" pitchFamily="34" charset="0"/>
                        </a:rPr>
                        <a:t>DSD interface: exchange of beneficiaries’ details </a:t>
                      </a:r>
                      <a:r>
                        <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rPr>
                        <a:t>particularly during appeals processes.</a:t>
                      </a:r>
                      <a:endParaRPr lang="en-GB" sz="140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0002"/>
                  </a:ext>
                </a:extLst>
              </a:tr>
              <a:tr h="1464198">
                <a:tc>
                  <a:txBody>
                    <a:bodyPr/>
                    <a:lstStyle/>
                    <a:p>
                      <a:pPr marR="0" indent="-11430">
                        <a:spcBef>
                          <a:spcPts val="600"/>
                        </a:spcBef>
                        <a:spcAft>
                          <a:spcPts val="600"/>
                        </a:spcAft>
                      </a:pPr>
                      <a:r>
                        <a:rPr lang="en-ZA" sz="1600" kern="1200" dirty="0" smtClean="0">
                          <a:solidFill>
                            <a:schemeClr val="tx1"/>
                          </a:solidFill>
                          <a:effectLst/>
                          <a:latin typeface="+mn-lt"/>
                          <a:ea typeface="+mn-ea"/>
                          <a:cs typeface="+mn-cs"/>
                        </a:rPr>
                        <a:t>Scanning solution implemented in 45 local offices.</a:t>
                      </a:r>
                    </a:p>
                  </a:txBody>
                  <a:tcPr marL="68580" marR="68580" marT="0" marB="0">
                    <a:solidFill>
                      <a:schemeClr val="bg1"/>
                    </a:solidFill>
                  </a:tcPr>
                </a:tc>
                <a:tc>
                  <a:txBody>
                    <a:bodyPr/>
                    <a:lstStyle/>
                    <a:p>
                      <a:pPr marL="285750" indent="-285750" algn="just">
                        <a:buFont typeface="Arial" panose="020B0604020202020204" pitchFamily="34" charset="0"/>
                        <a:buChar char="•"/>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The scanning solution was implemented in 53 offices </a:t>
                      </a: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located in 5 regions (</a:t>
                      </a:r>
                      <a:r>
                        <a:rPr lang="en-ZA" sz="1600" b="1" kern="1200" dirty="0" smtClean="0">
                          <a:solidFill>
                            <a:schemeClr val="tx1"/>
                          </a:solidFill>
                          <a:effectLst/>
                          <a:latin typeface="Arial" panose="020B0604020202020204" pitchFamily="34" charset="0"/>
                          <a:ea typeface="+mn-ea"/>
                          <a:cs typeface="Arial" panose="020B0604020202020204" pitchFamily="34" charset="0"/>
                        </a:rPr>
                        <a:t>FS 9, GP 15, MP 13, NW 11, and WC 5</a:t>
                      </a:r>
                      <a:r>
                        <a:rPr lang="en-ZA" sz="1600" b="0" kern="1200" dirty="0" smtClean="0">
                          <a:solidFill>
                            <a:schemeClr val="tx1"/>
                          </a:solidFill>
                          <a:effectLst/>
                          <a:latin typeface="Arial" panose="020B0604020202020204" pitchFamily="34" charset="0"/>
                          <a:ea typeface="+mn-ea"/>
                          <a:cs typeface="Arial" panose="020B0604020202020204" pitchFamily="34" charset="0"/>
                        </a:rPr>
                        <a:t>).</a:t>
                      </a:r>
                    </a:p>
                    <a:p>
                      <a:pPr marL="285750" lvl="0" indent="-285750" algn="l" defTabSz="914400" rtl="0" eaLnBrk="1" latinLnBrk="0" hangingPunct="1">
                        <a:buFont typeface="Arial" panose="020B0604020202020204" pitchFamily="34" charset="0"/>
                        <a:buChar char="•"/>
                      </a:pPr>
                      <a:r>
                        <a:rPr lang="en-GB" sz="1600" kern="1200" dirty="0" smtClean="0">
                          <a:solidFill>
                            <a:schemeClr val="tx1"/>
                          </a:solidFill>
                          <a:effectLst/>
                          <a:latin typeface="Arial" panose="020B0604020202020204" pitchFamily="34" charset="0"/>
                          <a:ea typeface="+mn-ea"/>
                          <a:cs typeface="Arial" panose="020B0604020202020204" pitchFamily="34" charset="0"/>
                        </a:rPr>
                        <a:t>The scanning solution is aimed at improving beneficiaries’ records management by storing records electronically for ease of retrieval, minimal loss of critical documents and to have backup of all physical files.</a:t>
                      </a:r>
                      <a:endParaRPr lang="en-US" sz="160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0003"/>
                  </a:ext>
                </a:extLst>
              </a:tr>
              <a:tr h="1172322">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kern="1200" dirty="0" smtClean="0">
                          <a:solidFill>
                            <a:schemeClr val="tx1"/>
                          </a:solidFill>
                          <a:effectLst/>
                          <a:latin typeface="Arial" panose="020B0604020202020204" pitchFamily="34" charset="0"/>
                          <a:ea typeface="+mn-ea"/>
                          <a:cs typeface="Arial" panose="020B0604020202020204" pitchFamily="34" charset="0"/>
                        </a:rPr>
                        <a:t>Grants payment reports automated. </a:t>
                      </a:r>
                      <a:endParaRPr lang="en-US" sz="16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285750" indent="-285750" algn="just">
                        <a:buFont typeface="Arial" panose="020B0604020202020204" pitchFamily="34" charset="0"/>
                        <a:buChar char="•"/>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The grants payments reporting requirements were reviewed, mainly to incorporate the payment aspect </a:t>
                      </a: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of SAPO.</a:t>
                      </a:r>
                    </a:p>
                    <a:p>
                      <a:pPr marL="285750" indent="-285750" algn="just">
                        <a:buFont typeface="Arial" panose="020B0604020202020204" pitchFamily="34" charset="0"/>
                        <a:buChar char="•"/>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Grants payment reports were automated and shared with relevant stakeholders on a monthly </a:t>
                      </a: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basis.</a:t>
                      </a:r>
                      <a:endParaRPr lang="en-US" sz="16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noFill/>
                  </a:tcPr>
                </a:tc>
                <a:extLst>
                  <a:ext uri="{0D108BD9-81ED-4DB2-BD59-A6C34878D82A}">
                    <a16:rowId xmlns:a16="http://schemas.microsoft.com/office/drawing/2014/main" val="10004"/>
                  </a:ext>
                </a:extLst>
              </a:tr>
            </a:tbl>
          </a:graphicData>
        </a:graphic>
      </p:graphicFrame>
      <p:sp>
        <p:nvSpPr>
          <p:cNvPr id="2" name="Footer Placeholder 1"/>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02237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38200" y="0"/>
            <a:ext cx="8153400" cy="609600"/>
          </a:xfrm>
          <a:solidFill>
            <a:schemeClr val="bg1"/>
          </a:solidFill>
        </p:spPr>
        <p:txBody>
          <a:bodyPr>
            <a:noAutofit/>
          </a:bodyPr>
          <a:lstStyle/>
          <a:p>
            <a:r>
              <a:rPr lang="en-US" altLang="en-US" sz="3600" b="1" dirty="0" smtClean="0">
                <a:latin typeface="Arial" panose="020B0604020202020204" pitchFamily="34" charset="0"/>
                <a:cs typeface="Arial" panose="020B0604020202020204" pitchFamily="34" charset="0"/>
              </a:rPr>
              <a:t>Improved Organisational Efficiency</a:t>
            </a:r>
            <a:endParaRPr lang="en-GB" altLang="en-US" sz="3600" b="1" dirty="0" smtClean="0">
              <a:latin typeface="Arial" panose="020B0604020202020204" pitchFamily="34" charset="0"/>
              <a:cs typeface="Arial" panose="020B0604020202020204" pitchFamily="34" charset="0"/>
            </a:endParaRPr>
          </a:p>
        </p:txBody>
      </p:sp>
      <p:sp>
        <p:nvSpPr>
          <p:cNvPr id="13329" name="Slide Number Placeholder 1"/>
          <p:cNvSpPr>
            <a:spLocks noGrp="1"/>
          </p:cNvSpPr>
          <p:nvPr>
            <p:ph type="sldNum" sz="quarter" idx="12"/>
          </p:nvPr>
        </p:nvSpPr>
        <p:spPr>
          <a:xfrm>
            <a:off x="5791200" y="624840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fld id="{37BD74BC-E847-490C-BE2C-08A535A35058}" type="slidenum">
              <a:rPr lang="en-US" altLang="en-US" sz="1600" smtClean="0">
                <a:solidFill>
                  <a:srgbClr val="000000"/>
                </a:solidFill>
                <a:latin typeface="+mn-lt"/>
                <a:ea typeface="ＭＳ Ｐゴシック" pitchFamily="34" charset="-128"/>
              </a:rPr>
              <a:pPr algn="ctr">
                <a:spcBef>
                  <a:spcPct val="0"/>
                </a:spcBef>
                <a:buFontTx/>
                <a:buNone/>
              </a:pPr>
              <a:t>23</a:t>
            </a:fld>
            <a:endParaRPr lang="en-US" altLang="en-US" sz="1600" dirty="0" smtClean="0">
              <a:solidFill>
                <a:srgbClr val="000000"/>
              </a:solidFill>
              <a:latin typeface="+mn-lt"/>
              <a:ea typeface="ＭＳ Ｐゴシック" pitchFamily="34" charset="-128"/>
            </a:endParaRPr>
          </a:p>
        </p:txBody>
      </p:sp>
      <p:graphicFrame>
        <p:nvGraphicFramePr>
          <p:cNvPr id="4" name="Content Placeholder 3"/>
          <p:cNvGraphicFramePr>
            <a:graphicFrameLocks noGrp="1"/>
          </p:cNvGraphicFramePr>
          <p:nvPr>
            <p:ph idx="4294967295"/>
            <p:extLst/>
          </p:nvPr>
        </p:nvGraphicFramePr>
        <p:xfrm>
          <a:off x="0" y="1371601"/>
          <a:ext cx="9036161" cy="4678691"/>
        </p:xfrm>
        <a:graphic>
          <a:graphicData uri="http://schemas.openxmlformats.org/drawingml/2006/table">
            <a:tbl>
              <a:tblPr firstRow="1" bandRow="1">
                <a:tableStyleId>{5940675A-B579-460E-94D1-54222C63F5DA}</a:tableStyleId>
              </a:tblPr>
              <a:tblGrid>
                <a:gridCol w="2254361">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384555">
                <a:tc gridSpan="2">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800" b="1" dirty="0" smtClean="0">
                          <a:solidFill>
                            <a:schemeClr val="tx1"/>
                          </a:solidFill>
                          <a:latin typeface="Arial" panose="020B0604020202020204" pitchFamily="34" charset="0"/>
                          <a:cs typeface="Arial" panose="020B0604020202020204" pitchFamily="34" charset="0"/>
                        </a:rPr>
                        <a:t>Objective: Automation of grants processes. </a:t>
                      </a:r>
                      <a:endParaRPr lang="en-GB" sz="1800" b="1" dirty="0">
                        <a:solidFill>
                          <a:schemeClr val="tx1"/>
                        </a:solidFill>
                        <a:latin typeface="Arial" panose="020B0604020202020204" pitchFamily="34" charset="0"/>
                        <a:cs typeface="Arial" panose="020B0604020202020204" pitchFamily="34" charset="0"/>
                      </a:endParaRPr>
                    </a:p>
                  </a:txBody>
                  <a:tcPr marL="91443" marR="91443" marT="45723" marB="45723">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GB" sz="1400" b="1" dirty="0" smtClean="0">
                        <a:solidFill>
                          <a:schemeClr val="tx1"/>
                        </a:solidFill>
                        <a:latin typeface="+mn-lt"/>
                        <a:cs typeface="Arial" panose="020B0604020202020204" pitchFamily="34" charset="0"/>
                      </a:endParaRPr>
                    </a:p>
                  </a:txBody>
                  <a:tcPr>
                    <a:solidFill>
                      <a:srgbClr val="FFC000"/>
                    </a:solidFill>
                  </a:tcPr>
                </a:tc>
                <a:extLst>
                  <a:ext uri="{0D108BD9-81ED-4DB2-BD59-A6C34878D82A}">
                    <a16:rowId xmlns:a16="http://schemas.microsoft.com/office/drawing/2014/main" val="10000"/>
                  </a:ext>
                </a:extLst>
              </a:tr>
              <a:tr h="384555">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1800" b="1" dirty="0" smtClean="0">
                          <a:solidFill>
                            <a:schemeClr val="tx1"/>
                          </a:solidFill>
                          <a:effectLst/>
                          <a:latin typeface="Arial" panose="020B0604020202020204" pitchFamily="34" charset="0"/>
                          <a:cs typeface="Arial" panose="020B0604020202020204" pitchFamily="34" charset="0"/>
                        </a:rPr>
                        <a:t>Planned</a:t>
                      </a:r>
                      <a:r>
                        <a:rPr lang="en-US" sz="1800" b="1" baseline="0" dirty="0" smtClean="0">
                          <a:solidFill>
                            <a:schemeClr val="tx1"/>
                          </a:solidFill>
                          <a:effectLst/>
                          <a:latin typeface="Arial" panose="020B0604020202020204" pitchFamily="34" charset="0"/>
                          <a:cs typeface="Arial" panose="020B0604020202020204" pitchFamily="34" charset="0"/>
                        </a:rPr>
                        <a:t> Target</a:t>
                      </a:r>
                      <a:endParaRPr lang="en-US" sz="1800" b="1" dirty="0" smtClean="0">
                        <a:solidFill>
                          <a:schemeClr val="tx1"/>
                        </a:solidFill>
                        <a:effectLst/>
                        <a:latin typeface="Arial" panose="020B0604020202020204" pitchFamily="34" charset="0"/>
                        <a:cs typeface="Arial" panose="020B0604020202020204" pitchFamily="34" charset="0"/>
                      </a:endParaRPr>
                    </a:p>
                  </a:txBody>
                  <a:tcPr marL="91443" marR="91443" marT="45723" marB="45723">
                    <a:solidFill>
                      <a:srgbClr val="FFCC66"/>
                    </a:solid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GB" sz="1800" b="1" dirty="0" smtClean="0">
                          <a:solidFill>
                            <a:schemeClr val="tx1"/>
                          </a:solidFill>
                          <a:latin typeface="Arial" panose="020B0604020202020204" pitchFamily="34" charset="0"/>
                          <a:cs typeface="Arial" panose="020B0604020202020204" pitchFamily="34" charset="0"/>
                        </a:rPr>
                        <a:t>Status as at 31 March</a:t>
                      </a:r>
                      <a:r>
                        <a:rPr lang="en-GB" sz="1800" b="1" baseline="0" dirty="0" smtClean="0">
                          <a:solidFill>
                            <a:schemeClr val="tx1"/>
                          </a:solidFill>
                          <a:latin typeface="Arial" panose="020B0604020202020204" pitchFamily="34" charset="0"/>
                          <a:cs typeface="Arial" panose="020B0604020202020204" pitchFamily="34" charset="0"/>
                        </a:rPr>
                        <a:t> 2020</a:t>
                      </a:r>
                      <a:endParaRPr lang="en-GB" sz="1800" b="1" dirty="0" smtClean="0">
                        <a:solidFill>
                          <a:schemeClr val="tx1"/>
                        </a:solidFill>
                        <a:latin typeface="Arial" panose="020B0604020202020204" pitchFamily="34" charset="0"/>
                        <a:cs typeface="Arial" panose="020B0604020202020204" pitchFamily="34" charset="0"/>
                      </a:endParaRPr>
                    </a:p>
                  </a:txBody>
                  <a:tcPr>
                    <a:solidFill>
                      <a:srgbClr val="FFCC66"/>
                    </a:solidFill>
                  </a:tcPr>
                </a:tc>
                <a:extLst>
                  <a:ext uri="{0D108BD9-81ED-4DB2-BD59-A6C34878D82A}">
                    <a16:rowId xmlns:a16="http://schemas.microsoft.com/office/drawing/2014/main" val="10001"/>
                  </a:ext>
                </a:extLst>
              </a:tr>
              <a:tr h="2387408">
                <a:tc>
                  <a:txBody>
                    <a:bodyPr/>
                    <a:lstStyle/>
                    <a:p>
                      <a:pPr marL="0" marR="0" indent="0" algn="just" defTabSz="914400" rtl="0" eaLnBrk="1" fontAlgn="auto" latinLnBrk="0" hangingPunct="1">
                        <a:lnSpc>
                          <a:spcPct val="100000"/>
                        </a:lnSpc>
                        <a:spcBef>
                          <a:spcPts val="600"/>
                        </a:spcBef>
                        <a:spcAft>
                          <a:spcPts val="0"/>
                        </a:spcAft>
                        <a:buClrTx/>
                        <a:buSzTx/>
                        <a:buFontTx/>
                        <a:buNone/>
                        <a:tabLst/>
                        <a:defRPr/>
                      </a:pPr>
                      <a:r>
                        <a:rPr lang="en-GB" sz="1800" kern="1200" dirty="0" smtClean="0">
                          <a:solidFill>
                            <a:schemeClr val="tx1"/>
                          </a:solidFill>
                          <a:effectLst/>
                          <a:latin typeface="Arial" panose="020B0604020202020204" pitchFamily="34" charset="0"/>
                          <a:ea typeface="+mn-ea"/>
                          <a:cs typeface="Arial" panose="020B0604020202020204" pitchFamily="34" charset="0"/>
                        </a:rPr>
                        <a:t>Requirements analysis for grants E-forms applications completed.</a:t>
                      </a:r>
                      <a:endParaRPr lang="en-US" sz="18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solidFill>
                      <a:schemeClr val="bg1"/>
                    </a:solidFill>
                  </a:tcPr>
                </a:tc>
                <a:tc>
                  <a:txBody>
                    <a:bodyPr/>
                    <a:lstStyle/>
                    <a:p>
                      <a:pPr marL="285750" indent="-285750" algn="just">
                        <a:spcBef>
                          <a:spcPts val="600"/>
                        </a:spcBef>
                        <a:buFont typeface="Arial" panose="020B0604020202020204" pitchFamily="34" charset="0"/>
                        <a:buChar char="•"/>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The functional specifications for grants E-forms were completed based on the User Requirements. The scope of the business requirements is to develop the electronic forms focusing on the grants application </a:t>
                      </a:r>
                      <a:r>
                        <a:rPr lang="en-ZA" sz="1800" b="0" i="0" u="none" strike="noStrike" kern="1200" baseline="0" dirty="0" smtClean="0">
                          <a:solidFill>
                            <a:schemeClr val="tx1"/>
                          </a:solidFill>
                          <a:latin typeface="Arial" panose="020B0604020202020204" pitchFamily="34" charset="0"/>
                          <a:ea typeface="+mn-ea"/>
                          <a:cs typeface="Arial" panose="020B0604020202020204" pitchFamily="34" charset="0"/>
                        </a:rPr>
                        <a:t>and disability management process.</a:t>
                      </a:r>
                    </a:p>
                    <a:p>
                      <a:pPr marL="285750" indent="-285750" algn="just">
                        <a:spcBef>
                          <a:spcPts val="600"/>
                        </a:spcBef>
                        <a:buFont typeface="Arial" panose="020B0604020202020204" pitchFamily="34" charset="0"/>
                        <a:buChar char="•"/>
                      </a:pPr>
                      <a:r>
                        <a:rPr lang="en-US" sz="1800" b="1" i="0" u="sng" strike="noStrike" kern="1200" baseline="0" dirty="0" smtClean="0">
                          <a:solidFill>
                            <a:schemeClr val="tx1"/>
                          </a:solidFill>
                          <a:latin typeface="Arial" panose="020B0604020202020204" pitchFamily="34" charset="0"/>
                          <a:ea typeface="+mn-ea"/>
                          <a:cs typeface="Arial" panose="020B0604020202020204" pitchFamily="34" charset="0"/>
                        </a:rPr>
                        <a:t>Impact:  </a:t>
                      </a: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Automation of the application form will allow beneficiaries flexibility and reduce the use of paper and contributing to cost </a:t>
                      </a:r>
                      <a:r>
                        <a:rPr lang="en-ZA" sz="1800" b="0" i="0" u="none" strike="noStrike" kern="1200" baseline="0" dirty="0" smtClean="0">
                          <a:solidFill>
                            <a:schemeClr val="tx1"/>
                          </a:solidFill>
                          <a:latin typeface="Arial" panose="020B0604020202020204" pitchFamily="34" charset="0"/>
                          <a:ea typeface="+mn-ea"/>
                          <a:cs typeface="Arial" panose="020B0604020202020204" pitchFamily="34" charset="0"/>
                        </a:rPr>
                        <a:t>effectiveness.</a:t>
                      </a:r>
                      <a:endPar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0002"/>
                  </a:ext>
                </a:extLst>
              </a:tr>
              <a:tr h="1522173">
                <a:tc>
                  <a:txBody>
                    <a:bodyPr/>
                    <a:lstStyle/>
                    <a:p>
                      <a:pPr algn="just">
                        <a:spcBef>
                          <a:spcPts val="600"/>
                        </a:spcBef>
                      </a:pPr>
                      <a:r>
                        <a:rPr lang="en-ZA" sz="1800" b="0" kern="1200" dirty="0" smtClean="0">
                          <a:solidFill>
                            <a:schemeClr val="tx1"/>
                          </a:solidFill>
                          <a:effectLst/>
                          <a:latin typeface="Arial" panose="020B0604020202020204" pitchFamily="34" charset="0"/>
                          <a:ea typeface="+mn-ea"/>
                          <a:cs typeface="Arial" panose="020B0604020202020204" pitchFamily="34" charset="0"/>
                        </a:rPr>
                        <a:t>SASSA network connectivity infrastructure upgraded in 140 offices.</a:t>
                      </a:r>
                    </a:p>
                  </a:txBody>
                  <a:tcPr marL="68580" marR="68580" marT="0" marB="0">
                    <a:solidFill>
                      <a:schemeClr val="bg1"/>
                    </a:solidFill>
                  </a:tcPr>
                </a:tc>
                <a:tc>
                  <a:txBody>
                    <a:bodyPr/>
                    <a:lstStyle/>
                    <a:p>
                      <a:pPr marL="0" algn="just" defTabSz="914400" rtl="0" eaLnBrk="1" latinLnBrk="0" hangingPunct="1">
                        <a:spcBef>
                          <a:spcPts val="600"/>
                        </a:spcBef>
                      </a:pPr>
                      <a:r>
                        <a:rPr lang="en-ZA" sz="1800" b="0" kern="1200" dirty="0" smtClean="0">
                          <a:solidFill>
                            <a:schemeClr val="tx1"/>
                          </a:solidFill>
                          <a:effectLst/>
                          <a:latin typeface="Arial" panose="020B0604020202020204" pitchFamily="34" charset="0"/>
                          <a:ea typeface="+mn-ea"/>
                          <a:cs typeface="Arial" panose="020B0604020202020204" pitchFamily="34" charset="0"/>
                        </a:rPr>
                        <a:t>SASSA network connectivity infrastructure was upgraded from 512KB to 2MB in 98 offices across</a:t>
                      </a:r>
                      <a:r>
                        <a:rPr lang="en-ZA" sz="1800" b="0" kern="1200" baseline="0" dirty="0" smtClean="0">
                          <a:solidFill>
                            <a:schemeClr val="tx1"/>
                          </a:solidFill>
                          <a:effectLst/>
                          <a:latin typeface="Arial" panose="020B0604020202020204" pitchFamily="34" charset="0"/>
                          <a:ea typeface="+mn-ea"/>
                          <a:cs typeface="Arial" panose="020B0604020202020204" pitchFamily="34" charset="0"/>
                        </a:rPr>
                        <a:t> all nine provinces.</a:t>
                      </a:r>
                    </a:p>
                    <a:p>
                      <a:pPr marL="0" algn="just" defTabSz="914400" rtl="0" eaLnBrk="1" latinLnBrk="0" hangingPunct="1">
                        <a:spcBef>
                          <a:spcPts val="600"/>
                        </a:spcBef>
                      </a:pPr>
                      <a:r>
                        <a:rPr lang="en-ZA" sz="1800" b="1" u="sng" kern="1200" baseline="0" dirty="0" smtClean="0">
                          <a:solidFill>
                            <a:schemeClr val="tx1"/>
                          </a:solidFill>
                          <a:effectLst/>
                          <a:latin typeface="Arial" panose="020B0604020202020204" pitchFamily="34" charset="0"/>
                          <a:ea typeface="+mn-ea"/>
                          <a:cs typeface="Arial" panose="020B0604020202020204" pitchFamily="34" charset="0"/>
                        </a:rPr>
                        <a:t>Impact: </a:t>
                      </a:r>
                      <a:r>
                        <a:rPr lang="en-ZA" sz="1800" b="0" kern="1200" baseline="0" dirty="0" smtClean="0">
                          <a:solidFill>
                            <a:schemeClr val="tx1"/>
                          </a:solidFill>
                          <a:effectLst/>
                          <a:latin typeface="Arial" panose="020B0604020202020204" pitchFamily="34" charset="0"/>
                          <a:ea typeface="+mn-ea"/>
                          <a:cs typeface="Arial" panose="020B0604020202020204" pitchFamily="34" charset="0"/>
                        </a:rPr>
                        <a:t>upgraded connectivity infrastructure accommodates latest ICT developments and improved the speed for grants processing</a:t>
                      </a:r>
                      <a:endParaRPr lang="en-ZA" sz="18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475923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38200" y="0"/>
            <a:ext cx="8153400" cy="609600"/>
          </a:xfrm>
          <a:solidFill>
            <a:schemeClr val="bg1"/>
          </a:solidFill>
        </p:spPr>
        <p:txBody>
          <a:bodyPr>
            <a:noAutofit/>
          </a:bodyPr>
          <a:lstStyle/>
          <a:p>
            <a:r>
              <a:rPr lang="en-US" altLang="en-US" sz="3600" b="1" dirty="0" smtClean="0">
                <a:latin typeface="Arial" panose="020B0604020202020204" pitchFamily="34" charset="0"/>
                <a:cs typeface="Arial" panose="020B0604020202020204" pitchFamily="34" charset="0"/>
              </a:rPr>
              <a:t>Improved Organisational Efficiency</a:t>
            </a:r>
            <a:endParaRPr lang="en-GB" altLang="en-US" sz="3600" b="1" dirty="0" smtClean="0">
              <a:latin typeface="Arial" panose="020B0604020202020204" pitchFamily="34" charset="0"/>
              <a:cs typeface="Arial" panose="020B0604020202020204" pitchFamily="34" charset="0"/>
            </a:endParaRPr>
          </a:p>
        </p:txBody>
      </p:sp>
      <p:sp>
        <p:nvSpPr>
          <p:cNvPr id="13329" name="Slide Number Placeholder 1"/>
          <p:cNvSpPr>
            <a:spLocks noGrp="1"/>
          </p:cNvSpPr>
          <p:nvPr>
            <p:ph type="sldNum" sz="quarter" idx="12"/>
          </p:nvPr>
        </p:nvSpPr>
        <p:spPr>
          <a:xfrm>
            <a:off x="5715000" y="6492875"/>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fld id="{37BD74BC-E847-490C-BE2C-08A535A35058}" type="slidenum">
              <a:rPr lang="en-US" altLang="en-US" sz="1600" smtClean="0">
                <a:solidFill>
                  <a:srgbClr val="000000"/>
                </a:solidFill>
                <a:latin typeface="+mn-lt"/>
                <a:ea typeface="ＭＳ Ｐゴシック" pitchFamily="34" charset="-128"/>
              </a:rPr>
              <a:pPr algn="ctr">
                <a:spcBef>
                  <a:spcPct val="0"/>
                </a:spcBef>
                <a:buFontTx/>
                <a:buNone/>
              </a:pPr>
              <a:t>24</a:t>
            </a:fld>
            <a:endParaRPr lang="en-US" altLang="en-US" sz="1600" dirty="0" smtClean="0">
              <a:solidFill>
                <a:srgbClr val="000000"/>
              </a:solidFill>
              <a:latin typeface="+mn-lt"/>
              <a:ea typeface="ＭＳ Ｐゴシック" pitchFamily="34" charset="-128"/>
            </a:endParaRPr>
          </a:p>
        </p:txBody>
      </p:sp>
      <p:graphicFrame>
        <p:nvGraphicFramePr>
          <p:cNvPr id="4" name="Content Placeholder 3"/>
          <p:cNvGraphicFramePr>
            <a:graphicFrameLocks noGrp="1"/>
          </p:cNvGraphicFramePr>
          <p:nvPr>
            <p:ph idx="4294967295"/>
            <p:extLst/>
          </p:nvPr>
        </p:nvGraphicFramePr>
        <p:xfrm>
          <a:off x="107839" y="838200"/>
          <a:ext cx="9036161" cy="5471172"/>
        </p:xfrm>
        <a:graphic>
          <a:graphicData uri="http://schemas.openxmlformats.org/drawingml/2006/table">
            <a:tbl>
              <a:tblPr firstRow="1" bandRow="1">
                <a:tableStyleId>{5940675A-B579-460E-94D1-54222C63F5DA}</a:tableStyleId>
              </a:tblPr>
              <a:tblGrid>
                <a:gridCol w="2254361">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304800">
                <a:tc gridSpan="2">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800" b="1" dirty="0" smtClean="0">
                          <a:solidFill>
                            <a:schemeClr val="tx1"/>
                          </a:solidFill>
                          <a:latin typeface="Arial" panose="020B0604020202020204" pitchFamily="34" charset="0"/>
                          <a:cs typeface="Arial" panose="020B0604020202020204" pitchFamily="34" charset="0"/>
                        </a:rPr>
                        <a:t>Objective: Automation of grants processes. </a:t>
                      </a:r>
                      <a:endParaRPr lang="en-GB" sz="1800" b="1" dirty="0">
                        <a:solidFill>
                          <a:schemeClr val="tx1"/>
                        </a:solidFill>
                        <a:latin typeface="Arial" panose="020B0604020202020204" pitchFamily="34" charset="0"/>
                        <a:cs typeface="Arial" panose="020B0604020202020204" pitchFamily="34" charset="0"/>
                      </a:endParaRPr>
                    </a:p>
                  </a:txBody>
                  <a:tcPr marL="91443" marR="91443" marT="45723" marB="45723">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GB" sz="1400" b="1" dirty="0" smtClean="0">
                        <a:solidFill>
                          <a:schemeClr val="tx1"/>
                        </a:solidFill>
                        <a:latin typeface="+mn-lt"/>
                        <a:cs typeface="Arial" panose="020B0604020202020204" pitchFamily="34" charset="0"/>
                      </a:endParaRPr>
                    </a:p>
                  </a:txBody>
                  <a:tcPr>
                    <a:solidFill>
                      <a:srgbClr val="FFC000"/>
                    </a:solidFill>
                  </a:tcPr>
                </a:tc>
                <a:extLst>
                  <a:ext uri="{0D108BD9-81ED-4DB2-BD59-A6C34878D82A}">
                    <a16:rowId xmlns:a16="http://schemas.microsoft.com/office/drawing/2014/main" val="10000"/>
                  </a:ext>
                </a:extLst>
              </a:tr>
              <a:tr h="274314">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1800" b="1" dirty="0" smtClean="0">
                          <a:solidFill>
                            <a:schemeClr val="tx1"/>
                          </a:solidFill>
                          <a:effectLst/>
                          <a:latin typeface="Arial" panose="020B0604020202020204" pitchFamily="34" charset="0"/>
                          <a:cs typeface="Arial" panose="020B0604020202020204" pitchFamily="34" charset="0"/>
                        </a:rPr>
                        <a:t>Planned</a:t>
                      </a:r>
                      <a:r>
                        <a:rPr lang="en-US" sz="1800" b="1" baseline="0" dirty="0" smtClean="0">
                          <a:solidFill>
                            <a:schemeClr val="tx1"/>
                          </a:solidFill>
                          <a:effectLst/>
                          <a:latin typeface="Arial" panose="020B0604020202020204" pitchFamily="34" charset="0"/>
                          <a:cs typeface="Arial" panose="020B0604020202020204" pitchFamily="34" charset="0"/>
                        </a:rPr>
                        <a:t> Target</a:t>
                      </a:r>
                      <a:endParaRPr lang="en-US" sz="1800" b="1" dirty="0" smtClean="0">
                        <a:solidFill>
                          <a:schemeClr val="tx1"/>
                        </a:solidFill>
                        <a:effectLst/>
                        <a:latin typeface="Arial" panose="020B0604020202020204" pitchFamily="34" charset="0"/>
                        <a:cs typeface="Arial" panose="020B0604020202020204" pitchFamily="34" charset="0"/>
                      </a:endParaRPr>
                    </a:p>
                  </a:txBody>
                  <a:tcPr marL="91443" marR="91443" marT="45723" marB="45723">
                    <a:solidFill>
                      <a:srgbClr val="FFCC66"/>
                    </a:solid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GB" sz="1800" b="1" dirty="0" smtClean="0">
                          <a:solidFill>
                            <a:schemeClr val="tx1"/>
                          </a:solidFill>
                          <a:latin typeface="Arial" panose="020B0604020202020204" pitchFamily="34" charset="0"/>
                          <a:cs typeface="Arial" panose="020B0604020202020204" pitchFamily="34" charset="0"/>
                        </a:rPr>
                        <a:t>Status as at 31 March</a:t>
                      </a:r>
                      <a:r>
                        <a:rPr lang="en-GB" sz="1800" b="1" baseline="0" dirty="0" smtClean="0">
                          <a:solidFill>
                            <a:schemeClr val="tx1"/>
                          </a:solidFill>
                          <a:latin typeface="Arial" panose="020B0604020202020204" pitchFamily="34" charset="0"/>
                          <a:cs typeface="Arial" panose="020B0604020202020204" pitchFamily="34" charset="0"/>
                        </a:rPr>
                        <a:t> 2020</a:t>
                      </a:r>
                      <a:endParaRPr lang="en-GB" sz="1800" b="1" dirty="0" smtClean="0">
                        <a:solidFill>
                          <a:schemeClr val="tx1"/>
                        </a:solidFill>
                        <a:latin typeface="Arial" panose="020B0604020202020204" pitchFamily="34" charset="0"/>
                        <a:cs typeface="Arial" panose="020B0604020202020204" pitchFamily="34" charset="0"/>
                      </a:endParaRPr>
                    </a:p>
                  </a:txBody>
                  <a:tcPr>
                    <a:solidFill>
                      <a:srgbClr val="FFCC66"/>
                    </a:solidFill>
                  </a:tcPr>
                </a:tc>
                <a:extLst>
                  <a:ext uri="{0D108BD9-81ED-4DB2-BD59-A6C34878D82A}">
                    <a16:rowId xmlns:a16="http://schemas.microsoft.com/office/drawing/2014/main" val="10001"/>
                  </a:ext>
                </a:extLst>
              </a:tr>
              <a:tr h="833215">
                <a:tc>
                  <a:txBody>
                    <a:bodyPr/>
                    <a:lstStyle/>
                    <a:p>
                      <a:pPr marL="0" marR="0" indent="0" algn="just" defTabSz="914400" rtl="0" eaLnBrk="1" fontAlgn="auto" latinLnBrk="0" hangingPunct="1">
                        <a:lnSpc>
                          <a:spcPct val="100000"/>
                        </a:lnSpc>
                        <a:spcBef>
                          <a:spcPts val="600"/>
                        </a:spcBef>
                        <a:spcAft>
                          <a:spcPts val="0"/>
                        </a:spcAft>
                        <a:buClrTx/>
                        <a:buSzTx/>
                        <a:buFontTx/>
                        <a:buNone/>
                        <a:tabLst/>
                        <a:defRPr/>
                      </a:pPr>
                      <a:r>
                        <a:rPr lang="en-GB" sz="1800" kern="1200" dirty="0" smtClean="0">
                          <a:solidFill>
                            <a:schemeClr val="tx1"/>
                          </a:solidFill>
                          <a:effectLst/>
                          <a:latin typeface="Arial" panose="020B0604020202020204" pitchFamily="34" charset="0"/>
                          <a:ea typeface="+mn-ea"/>
                          <a:cs typeface="Arial" panose="020B0604020202020204" pitchFamily="34" charset="0"/>
                        </a:rPr>
                        <a:t>Electronic queue management</a:t>
                      </a:r>
                      <a:r>
                        <a:rPr lang="en-GB" sz="1800" kern="1200" baseline="0" dirty="0" smtClean="0">
                          <a:solidFill>
                            <a:schemeClr val="tx1"/>
                          </a:solidFill>
                          <a:effectLst/>
                          <a:latin typeface="Arial" panose="020B0604020202020204" pitchFamily="34" charset="0"/>
                          <a:ea typeface="+mn-ea"/>
                          <a:cs typeface="Arial" panose="020B0604020202020204" pitchFamily="34" charset="0"/>
                        </a:rPr>
                        <a:t> system piloted in 1 office.</a:t>
                      </a:r>
                      <a:endParaRPr lang="en-GB" sz="1800" kern="1200" dirty="0" smtClean="0">
                        <a:solidFill>
                          <a:schemeClr val="tx1"/>
                        </a:solidFill>
                        <a:effectLst/>
                        <a:latin typeface="Arial" panose="020B0604020202020204" pitchFamily="34" charset="0"/>
                        <a:ea typeface="+mn-ea"/>
                        <a:cs typeface="Arial" panose="020B0604020202020204" pitchFamily="34" charset="0"/>
                      </a:endParaRPr>
                    </a:p>
                    <a:p>
                      <a:pPr algn="just">
                        <a:spcBef>
                          <a:spcPts val="600"/>
                        </a:spcBef>
                      </a:pPr>
                      <a:endParaRPr lang="en-ZA" sz="180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285750" marR="0" indent="-285750" algn="l">
                        <a:spcBef>
                          <a:spcPts val="600"/>
                        </a:spcBef>
                        <a:spcAft>
                          <a:spcPts val="0"/>
                        </a:spcAft>
                        <a:buFont typeface="Arial" panose="020B0604020202020204" pitchFamily="34" charset="0"/>
                        <a:buChar char="•"/>
                      </a:pPr>
                      <a:r>
                        <a:rPr lang="en-US" sz="1800" kern="1200" dirty="0" smtClean="0">
                          <a:solidFill>
                            <a:schemeClr val="tx1"/>
                          </a:solidFill>
                          <a:effectLst/>
                          <a:latin typeface="Arial" panose="020B0604020202020204" pitchFamily="34" charset="0"/>
                          <a:ea typeface="+mn-ea"/>
                          <a:cs typeface="Arial" panose="020B0604020202020204" pitchFamily="34" charset="0"/>
                        </a:rPr>
                        <a:t>Electronic queue management system was piloted at Benoni Local Office (GP) with the following capabilities:</a:t>
                      </a:r>
                    </a:p>
                    <a:p>
                      <a:pPr marL="742950" marR="0" lvl="1" indent="-285750" algn="l">
                        <a:spcBef>
                          <a:spcPts val="0"/>
                        </a:spcBef>
                        <a:spcAft>
                          <a:spcPts val="0"/>
                        </a:spcAft>
                        <a:buFont typeface="Wingdings" panose="05000000000000000000" pitchFamily="2" charset="2"/>
                        <a:buChar char="ü"/>
                      </a:pPr>
                      <a:r>
                        <a:rPr lang="en-US" sz="1800" kern="1200" dirty="0" smtClean="0">
                          <a:solidFill>
                            <a:schemeClr val="tx1"/>
                          </a:solidFill>
                          <a:effectLst/>
                          <a:latin typeface="Arial" panose="020B0604020202020204" pitchFamily="34" charset="0"/>
                          <a:ea typeface="+mn-ea"/>
                          <a:cs typeface="Arial" panose="020B0604020202020204" pitchFamily="34" charset="0"/>
                        </a:rPr>
                        <a:t>Capturing of services and customers information (Customer ID, service, priority and ticket number)</a:t>
                      </a:r>
                    </a:p>
                    <a:p>
                      <a:pPr marL="742950" marR="0" lvl="1" indent="-285750" algn="l">
                        <a:spcBef>
                          <a:spcPts val="0"/>
                        </a:spcBef>
                        <a:spcAft>
                          <a:spcPts val="0"/>
                        </a:spcAft>
                        <a:buFont typeface="Wingdings" panose="05000000000000000000" pitchFamily="2" charset="2"/>
                        <a:buChar char="ü"/>
                      </a:pPr>
                      <a:r>
                        <a:rPr lang="en-US" sz="1800" kern="1200" dirty="0" smtClean="0">
                          <a:solidFill>
                            <a:schemeClr val="tx1"/>
                          </a:solidFill>
                          <a:effectLst/>
                          <a:latin typeface="Arial" panose="020B0604020202020204" pitchFamily="34" charset="0"/>
                          <a:ea typeface="+mn-ea"/>
                          <a:cs typeface="Arial" panose="020B0604020202020204" pitchFamily="34" charset="0"/>
                        </a:rPr>
                        <a:t>Customer Queuing (system assigns the customer to a service)</a:t>
                      </a:r>
                    </a:p>
                    <a:p>
                      <a:pPr marL="742950" marR="0" lvl="1" indent="-285750" algn="l">
                        <a:spcBef>
                          <a:spcPts val="0"/>
                        </a:spcBef>
                        <a:spcAft>
                          <a:spcPts val="0"/>
                        </a:spcAft>
                        <a:buFont typeface="Wingdings" panose="05000000000000000000" pitchFamily="2" charset="2"/>
                        <a:buChar char="ü"/>
                      </a:pPr>
                      <a:r>
                        <a:rPr lang="en-US" sz="1800" kern="1200" dirty="0" smtClean="0">
                          <a:solidFill>
                            <a:schemeClr val="tx1"/>
                          </a:solidFill>
                          <a:effectLst/>
                          <a:latin typeface="Arial" panose="020B0604020202020204" pitchFamily="34" charset="0"/>
                          <a:ea typeface="+mn-ea"/>
                          <a:cs typeface="Arial" panose="020B0604020202020204" pitchFamily="34" charset="0"/>
                        </a:rPr>
                        <a:t>Monitor services</a:t>
                      </a:r>
                    </a:p>
                    <a:p>
                      <a:pPr marL="742950" marR="0" lvl="1" indent="-285750" algn="l">
                        <a:spcBef>
                          <a:spcPts val="0"/>
                        </a:spcBef>
                        <a:spcAft>
                          <a:spcPts val="0"/>
                        </a:spcAft>
                        <a:buFont typeface="Wingdings" panose="05000000000000000000" pitchFamily="2" charset="2"/>
                        <a:buChar char="ü"/>
                      </a:pPr>
                      <a:r>
                        <a:rPr lang="en-US" sz="1800" kern="1200" dirty="0" smtClean="0">
                          <a:solidFill>
                            <a:schemeClr val="tx1"/>
                          </a:solidFill>
                          <a:effectLst/>
                          <a:latin typeface="Arial" panose="020B0604020202020204" pitchFamily="34" charset="0"/>
                          <a:ea typeface="+mn-ea"/>
                          <a:cs typeface="Arial" panose="020B0604020202020204" pitchFamily="34" charset="0"/>
                        </a:rPr>
                        <a:t>Display of serviced tickets.</a:t>
                      </a:r>
                    </a:p>
                    <a:p>
                      <a:pPr marL="285750" marR="0" indent="-285750" algn="l">
                        <a:spcBef>
                          <a:spcPts val="600"/>
                        </a:spcBef>
                        <a:spcAft>
                          <a:spcPts val="0"/>
                        </a:spcAft>
                        <a:buFont typeface="Arial" panose="020B0604020202020204" pitchFamily="34" charset="0"/>
                        <a:buChar char="•"/>
                      </a:pPr>
                      <a:r>
                        <a:rPr lang="en-US" sz="1800" b="1" u="sng" kern="1200" dirty="0" smtClean="0">
                          <a:solidFill>
                            <a:schemeClr val="tx1"/>
                          </a:solidFill>
                          <a:effectLst/>
                          <a:latin typeface="Arial" panose="020B0604020202020204" pitchFamily="34" charset="0"/>
                          <a:ea typeface="+mn-ea"/>
                          <a:cs typeface="Arial" panose="020B0604020202020204" pitchFamily="34" charset="0"/>
                        </a:rPr>
                        <a:t>Impact:  </a:t>
                      </a:r>
                      <a:r>
                        <a:rPr lang="en-US" sz="1800" kern="1200" dirty="0" smtClean="0">
                          <a:solidFill>
                            <a:schemeClr val="tx1"/>
                          </a:solidFill>
                          <a:effectLst/>
                          <a:latin typeface="Arial" panose="020B0604020202020204" pitchFamily="34" charset="0"/>
                          <a:ea typeface="+mn-ea"/>
                          <a:cs typeface="Arial" panose="020B0604020202020204" pitchFamily="34" charset="0"/>
                        </a:rPr>
                        <a:t>The queue management system is anticipated to improve the time spent by beneficiaries in the SASSA office.</a:t>
                      </a:r>
                    </a:p>
                  </a:txBody>
                  <a:tcPr marL="68580" marR="68580" marT="0" marB="0">
                    <a:noFill/>
                  </a:tcPr>
                </a:tc>
                <a:extLst>
                  <a:ext uri="{0D108BD9-81ED-4DB2-BD59-A6C34878D82A}">
                    <a16:rowId xmlns:a16="http://schemas.microsoft.com/office/drawing/2014/main" val="10002"/>
                  </a:ext>
                </a:extLst>
              </a:tr>
              <a:tr h="833215">
                <a:tc>
                  <a:txBody>
                    <a:bodyPr/>
                    <a:lstStyle/>
                    <a:p>
                      <a:r>
                        <a:rPr lang="en-GB" sz="1800" b="0" kern="1200" dirty="0" smtClean="0">
                          <a:solidFill>
                            <a:schemeClr val="tx1"/>
                          </a:solidFill>
                          <a:effectLst/>
                          <a:latin typeface="Arial" panose="020B0604020202020204" pitchFamily="34" charset="0"/>
                          <a:ea typeface="+mn-ea"/>
                          <a:cs typeface="Arial" panose="020B0604020202020204" pitchFamily="34" charset="0"/>
                        </a:rPr>
                        <a:t>Biometric identity access management system piloted for SOCPEN users in 4 Regions (GP, KZN, EC and MP) – 11 offices</a:t>
                      </a:r>
                      <a:endParaRPr lang="en-US" sz="18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285750" indent="-285750">
                        <a:buFont typeface="Arial" panose="020B0604020202020204" pitchFamily="34" charset="0"/>
                        <a:buChar char="•"/>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Biometric Identity Access Management System was piloted for SOCPEN users in 4 Regions (GP, KZN, EC and MP) </a:t>
                      </a:r>
                      <a:r>
                        <a:rPr lang="en-ZA" sz="1800" b="0" i="0" u="none" strike="noStrike" kern="1200" baseline="0" dirty="0" smtClean="0">
                          <a:solidFill>
                            <a:schemeClr val="tx1"/>
                          </a:solidFill>
                          <a:latin typeface="Arial" panose="020B0604020202020204" pitchFamily="34" charset="0"/>
                          <a:ea typeface="+mn-ea"/>
                          <a:cs typeface="Arial" panose="020B0604020202020204" pitchFamily="34" charset="0"/>
                        </a:rPr>
                        <a:t>– 33 offices.</a:t>
                      </a:r>
                    </a:p>
                    <a:p>
                      <a:pPr marL="285750" indent="-285750">
                        <a:buFont typeface="Arial" panose="020B0604020202020204" pitchFamily="34" charset="0"/>
                        <a:buChar char="•"/>
                      </a:pPr>
                      <a:endParaRPr lang="en-GB" sz="1800" kern="1200" baseline="0" dirty="0" smtClean="0">
                        <a:solidFill>
                          <a:schemeClr val="tx1"/>
                        </a:solidFill>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800" kern="1200" baseline="0" dirty="0" smtClean="0">
                          <a:solidFill>
                            <a:schemeClr val="tx1"/>
                          </a:solidFill>
                          <a:effectLst/>
                          <a:latin typeface="Arial" panose="020B0604020202020204" pitchFamily="34" charset="0"/>
                          <a:ea typeface="+mn-ea"/>
                          <a:cs typeface="Arial" panose="020B0604020202020204" pitchFamily="34" charset="0"/>
                        </a:rPr>
                        <a:t>More offices were identified in the EC region due to high number of fraud cases and associated risks.</a:t>
                      </a:r>
                      <a:endParaRPr lang="en-GB" sz="18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57372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38200" y="152400"/>
            <a:ext cx="8153400" cy="609600"/>
          </a:xfrm>
          <a:solidFill>
            <a:schemeClr val="bg1"/>
          </a:solidFill>
        </p:spPr>
        <p:txBody>
          <a:bodyPr>
            <a:noAutofit/>
          </a:bodyPr>
          <a:lstStyle/>
          <a:p>
            <a:r>
              <a:rPr lang="en-US" altLang="en-US" sz="3600" b="1" dirty="0" smtClean="0">
                <a:latin typeface="Arial" panose="020B0604020202020204" pitchFamily="34" charset="0"/>
                <a:cs typeface="Arial" panose="020B0604020202020204" pitchFamily="34" charset="0"/>
              </a:rPr>
              <a:t>Improved Organisational Efficiency</a:t>
            </a:r>
            <a:endParaRPr lang="en-GB" altLang="en-US" sz="3600" b="1" dirty="0" smtClean="0">
              <a:latin typeface="Arial" panose="020B0604020202020204" pitchFamily="34" charset="0"/>
              <a:cs typeface="Arial" panose="020B0604020202020204" pitchFamily="34" charset="0"/>
            </a:endParaRPr>
          </a:p>
        </p:txBody>
      </p:sp>
      <p:sp>
        <p:nvSpPr>
          <p:cNvPr id="13329" name="Slide Number Placeholder 1"/>
          <p:cNvSpPr>
            <a:spLocks noGrp="1"/>
          </p:cNvSpPr>
          <p:nvPr>
            <p:ph type="sldNum" sz="quarter" idx="12"/>
          </p:nvPr>
        </p:nvSpPr>
        <p:spPr>
          <a:xfrm>
            <a:off x="5562600" y="624840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fld id="{37BD74BC-E847-490C-BE2C-08A535A35058}" type="slidenum">
              <a:rPr lang="en-US" altLang="en-US" sz="1600" smtClean="0">
                <a:solidFill>
                  <a:srgbClr val="000000"/>
                </a:solidFill>
                <a:latin typeface="+mn-lt"/>
                <a:ea typeface="ＭＳ Ｐゴシック" pitchFamily="34" charset="-128"/>
              </a:rPr>
              <a:pPr algn="ctr">
                <a:spcBef>
                  <a:spcPct val="0"/>
                </a:spcBef>
                <a:buFontTx/>
                <a:buNone/>
              </a:pPr>
              <a:t>25</a:t>
            </a:fld>
            <a:endParaRPr lang="en-US" altLang="en-US" sz="1600" dirty="0" smtClean="0">
              <a:solidFill>
                <a:srgbClr val="000000"/>
              </a:solidFill>
              <a:latin typeface="+mn-lt"/>
              <a:ea typeface="ＭＳ Ｐゴシック" pitchFamily="34" charset="-128"/>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978703382"/>
              </p:ext>
            </p:extLst>
          </p:nvPr>
        </p:nvGraphicFramePr>
        <p:xfrm>
          <a:off x="0" y="1371600"/>
          <a:ext cx="9036161" cy="4329042"/>
        </p:xfrm>
        <a:graphic>
          <a:graphicData uri="http://schemas.openxmlformats.org/drawingml/2006/table">
            <a:tbl>
              <a:tblPr firstRow="1" bandRow="1">
                <a:tableStyleId>{5940675A-B579-460E-94D1-54222C63F5DA}</a:tableStyleId>
              </a:tblPr>
              <a:tblGrid>
                <a:gridCol w="3244961">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0">
                <a:tc gridSpan="2">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600" b="1" dirty="0" smtClean="0">
                          <a:solidFill>
                            <a:schemeClr val="tx1"/>
                          </a:solidFill>
                          <a:latin typeface="Arial" panose="020B0604020202020204" pitchFamily="34" charset="0"/>
                          <a:cs typeface="Arial" panose="020B0604020202020204" pitchFamily="34" charset="0"/>
                        </a:rPr>
                        <a:t>Objective: Effective</a:t>
                      </a:r>
                      <a:r>
                        <a:rPr lang="en-US" sz="1600" b="1" baseline="0" dirty="0" smtClean="0">
                          <a:solidFill>
                            <a:schemeClr val="tx1"/>
                          </a:solidFill>
                          <a:latin typeface="Arial" panose="020B0604020202020204" pitchFamily="34" charset="0"/>
                          <a:cs typeface="Arial" panose="020B0604020202020204" pitchFamily="34" charset="0"/>
                        </a:rPr>
                        <a:t> Human Resource Management </a:t>
                      </a:r>
                      <a:endParaRPr lang="en-GB" sz="1600" b="1" dirty="0">
                        <a:solidFill>
                          <a:schemeClr val="tx1"/>
                        </a:solidFill>
                        <a:latin typeface="Arial" panose="020B0604020202020204" pitchFamily="34" charset="0"/>
                        <a:cs typeface="Arial" panose="020B0604020202020204" pitchFamily="34" charset="0"/>
                      </a:endParaRPr>
                    </a:p>
                  </a:txBody>
                  <a:tcPr marL="91443" marR="91443" marT="45723" marB="45723">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GB" sz="1400" b="1" dirty="0" smtClean="0">
                        <a:solidFill>
                          <a:schemeClr val="tx1"/>
                        </a:solidFill>
                        <a:latin typeface="+mn-lt"/>
                        <a:cs typeface="Arial" panose="020B0604020202020204" pitchFamily="34" charset="0"/>
                      </a:endParaRPr>
                    </a:p>
                  </a:txBody>
                  <a:tcPr>
                    <a:solidFill>
                      <a:srgbClr val="FFC000"/>
                    </a:solidFill>
                  </a:tcPr>
                </a:tc>
                <a:extLst>
                  <a:ext uri="{0D108BD9-81ED-4DB2-BD59-A6C34878D82A}">
                    <a16:rowId xmlns:a16="http://schemas.microsoft.com/office/drawing/2014/main" val="10000"/>
                  </a:ext>
                </a:extLst>
              </a:tr>
              <a:tr h="356163">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defRPr/>
                      </a:pPr>
                      <a:r>
                        <a:rPr lang="en-US" sz="1600" b="1" dirty="0" smtClean="0">
                          <a:solidFill>
                            <a:schemeClr val="tx1"/>
                          </a:solidFill>
                          <a:effectLst/>
                          <a:latin typeface="Arial" panose="020B0604020202020204" pitchFamily="34" charset="0"/>
                          <a:cs typeface="Arial" panose="020B0604020202020204" pitchFamily="34" charset="0"/>
                        </a:rPr>
                        <a:t>Planned</a:t>
                      </a:r>
                      <a:r>
                        <a:rPr lang="en-US" sz="1600" b="1" baseline="0" dirty="0" smtClean="0">
                          <a:solidFill>
                            <a:schemeClr val="tx1"/>
                          </a:solidFill>
                          <a:effectLst/>
                          <a:latin typeface="Arial" panose="020B0604020202020204" pitchFamily="34" charset="0"/>
                          <a:cs typeface="Arial" panose="020B0604020202020204" pitchFamily="34" charset="0"/>
                        </a:rPr>
                        <a:t> Target</a:t>
                      </a:r>
                      <a:endParaRPr lang="en-US" sz="1600" b="1" dirty="0" smtClean="0">
                        <a:solidFill>
                          <a:schemeClr val="tx1"/>
                        </a:solidFill>
                        <a:effectLst/>
                        <a:latin typeface="Arial" panose="020B0604020202020204" pitchFamily="34" charset="0"/>
                        <a:cs typeface="Arial" panose="020B0604020202020204" pitchFamily="34" charset="0"/>
                      </a:endParaRPr>
                    </a:p>
                  </a:txBody>
                  <a:tcPr marL="91443" marR="91443" marT="45723" marB="45723">
                    <a:solidFill>
                      <a:srgbClr val="FFCC66"/>
                    </a:solid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GB" sz="1600" b="1" dirty="0" smtClean="0">
                          <a:solidFill>
                            <a:schemeClr val="tx1"/>
                          </a:solidFill>
                          <a:latin typeface="Arial" panose="020B0604020202020204" pitchFamily="34" charset="0"/>
                          <a:cs typeface="Arial" panose="020B0604020202020204" pitchFamily="34" charset="0"/>
                        </a:rPr>
                        <a:t>Status as at 31 March 2020</a:t>
                      </a:r>
                    </a:p>
                  </a:txBody>
                  <a:tcPr>
                    <a:solidFill>
                      <a:srgbClr val="FFCC66"/>
                    </a:solidFill>
                  </a:tcPr>
                </a:tc>
                <a:extLst>
                  <a:ext uri="{0D108BD9-81ED-4DB2-BD59-A6C34878D82A}">
                    <a16:rowId xmlns:a16="http://schemas.microsoft.com/office/drawing/2014/main" val="10001"/>
                  </a:ext>
                </a:extLst>
              </a:tr>
              <a:tr h="2803817">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ZA" sz="1600" kern="1200" dirty="0" smtClean="0">
                          <a:solidFill>
                            <a:schemeClr val="tx1"/>
                          </a:solidFill>
                          <a:effectLst/>
                          <a:latin typeface="Arial" panose="020B0604020202020204" pitchFamily="34" charset="0"/>
                          <a:ea typeface="+mn-ea"/>
                          <a:cs typeface="Arial" panose="020B0604020202020204" pitchFamily="34" charset="0"/>
                        </a:rPr>
                        <a:t>BPR Terms of Reference finalised and service provider appointed</a:t>
                      </a:r>
                      <a:r>
                        <a:rPr lang="en-US" sz="1600" b="0" kern="1200" dirty="0" smtClean="0">
                          <a:solidFill>
                            <a:schemeClr val="tx1"/>
                          </a:solidFill>
                          <a:effectLst/>
                          <a:latin typeface="Arial" panose="020B0604020202020204" pitchFamily="34" charset="0"/>
                          <a:ea typeface="+mn-ea"/>
                          <a:cs typeface="Arial" panose="020B0604020202020204" pitchFamily="34" charset="0"/>
                        </a:rPr>
                        <a:t>.</a:t>
                      </a:r>
                      <a:endParaRPr lang="en-ZA" sz="1600" b="0" kern="1200" dirty="0" smtClean="0">
                        <a:solidFill>
                          <a:schemeClr val="tx1"/>
                        </a:solidFill>
                        <a:effectLst/>
                        <a:latin typeface="Arial" pitchFamily="34" charset="0"/>
                        <a:ea typeface="+mn-ea"/>
                        <a:cs typeface="Arial" pitchFamily="34" charset="0"/>
                      </a:endParaRPr>
                    </a:p>
                  </a:txBody>
                  <a:tcPr marL="68580" marR="68580" marT="0" marB="0">
                    <a:solidFill>
                      <a:schemeClr val="bg1"/>
                    </a:solidFill>
                  </a:tcPr>
                </a:tc>
                <a:tc>
                  <a:txBody>
                    <a:bodyPr/>
                    <a:lstStyle/>
                    <a:p>
                      <a:pPr marL="285750" indent="-285750" algn="just">
                        <a:buFont typeface="Arial" panose="020B0604020202020204" pitchFamily="34" charset="0"/>
                        <a:buChar char="•"/>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Draft BPR Terms of Reference (</a:t>
                      </a:r>
                      <a:r>
                        <a:rPr lang="en-US" sz="1600" b="0" i="0" u="none" strike="noStrike" kern="1200" baseline="0" dirty="0" err="1" smtClean="0">
                          <a:solidFill>
                            <a:schemeClr val="tx1"/>
                          </a:solidFill>
                          <a:latin typeface="Arial" panose="020B0604020202020204" pitchFamily="34" charset="0"/>
                          <a:ea typeface="+mn-ea"/>
                          <a:cs typeface="Arial" panose="020B0604020202020204" pitchFamily="34" charset="0"/>
                        </a:rPr>
                        <a:t>ToR</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 and Business </a:t>
                      </a: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Case were developed. However:</a:t>
                      </a:r>
                    </a:p>
                    <a:p>
                      <a:pPr marL="742950" lvl="1" indent="-285750" algn="just">
                        <a:buFont typeface="Wingdings" panose="05000000000000000000" pitchFamily="2" charset="2"/>
                        <a:buChar char="ü"/>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After twelve years of existence, a need existed for SASSA to review its Operating Model for relevance and efficiency.</a:t>
                      </a:r>
                    </a:p>
                    <a:p>
                      <a:pPr marL="742950" lvl="1" indent="-285750" algn="just">
                        <a:buFont typeface="Wingdings" panose="05000000000000000000" pitchFamily="2" charset="2"/>
                        <a:buChar char="ü"/>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A decision was taken to prioritise the review of SASSA’s Operating Model and high level structure in relation to its new Strategic Plan.</a:t>
                      </a:r>
                    </a:p>
                    <a:p>
                      <a:pPr marL="742950" lvl="1" indent="-285750" algn="just">
                        <a:buFont typeface="Wingdings" panose="05000000000000000000" pitchFamily="2" charset="2"/>
                        <a:buChar char="ü"/>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The deliverable then became the Strategic Plan, the Operating Model and the high level </a:t>
                      </a: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organisational structure which were realised.</a:t>
                      </a:r>
                      <a:endParaRPr lang="en-US" sz="16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10002"/>
                  </a:ext>
                </a:extLst>
              </a:tr>
              <a:tr h="833776">
                <a:tc>
                  <a:txBody>
                    <a:bodyPr/>
                    <a:lstStyle/>
                    <a:p>
                      <a:pPr marL="0" marR="0" indent="0" algn="l" defTabSz="914400" rtl="0" eaLnBrk="1" fontAlgn="auto" latinLnBrk="0" hangingPunct="1">
                        <a:lnSpc>
                          <a:spcPct val="100000"/>
                        </a:lnSpc>
                        <a:spcBef>
                          <a:spcPts val="0"/>
                        </a:spcBef>
                        <a:spcAft>
                          <a:spcPts val="0"/>
                        </a:spcAft>
                        <a:buClrTx/>
                        <a:buSzTx/>
                        <a:buFontTx/>
                        <a:buNone/>
                        <a:tabLst>
                          <a:tab pos="180340" algn="l"/>
                          <a:tab pos="360045" algn="l"/>
                          <a:tab pos="540385" algn="l"/>
                        </a:tabLst>
                        <a:defRPr/>
                      </a:pPr>
                      <a:r>
                        <a:rPr lang="en-ZA" sz="1600" kern="1200" dirty="0" smtClean="0">
                          <a:solidFill>
                            <a:schemeClr val="tx1"/>
                          </a:solidFill>
                          <a:effectLst/>
                          <a:latin typeface="Arial" panose="020B0604020202020204" pitchFamily="34" charset="0"/>
                          <a:ea typeface="+mn-ea"/>
                          <a:cs typeface="Arial" panose="020B0604020202020204" pitchFamily="34" charset="0"/>
                        </a:rPr>
                        <a:t>Interim Organisational Structure reviewed.</a:t>
                      </a:r>
                      <a:endParaRPr lang="en-US" sz="1600" kern="1200" dirty="0" smtClean="0">
                        <a:solidFill>
                          <a:schemeClr val="tx1"/>
                        </a:solidFill>
                        <a:effectLst/>
                        <a:latin typeface="Arial" panose="020B0604020202020204" pitchFamily="34" charset="0"/>
                        <a:ea typeface="+mn-ea"/>
                        <a:cs typeface="Arial" panose="020B0604020202020204" pitchFamily="34" charset="0"/>
                      </a:endParaRPr>
                    </a:p>
                    <a:p>
                      <a:pPr algn="l">
                        <a:tabLst>
                          <a:tab pos="180340" algn="l"/>
                          <a:tab pos="360045" algn="l"/>
                          <a:tab pos="540385" algn="l"/>
                        </a:tabLst>
                      </a:pPr>
                      <a:endParaRPr lang="en-US" sz="1600" b="0" dirty="0">
                        <a:solidFill>
                          <a:schemeClr val="tx1"/>
                        </a:solidFill>
                        <a:effectLst/>
                        <a:latin typeface="Arial" panose="020B0604020202020204" pitchFamily="34" charset="0"/>
                        <a:cs typeface="Arial" panose="020B0604020202020204" pitchFamily="34" charset="0"/>
                      </a:endParaRPr>
                    </a:p>
                  </a:txBody>
                  <a:tcPr marL="91443" marR="91443" marT="45723" marB="45723">
                    <a:solidFill>
                      <a:schemeClr val="bg1"/>
                    </a:solidFill>
                  </a:tcPr>
                </a:tc>
                <a:tc>
                  <a:txBody>
                    <a:bodyPr/>
                    <a:lstStyle/>
                    <a:p>
                      <a:pPr algn="just"/>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The interim Organisational Structure was reviewed and the focus was on the high level structure towards alignment with the reviewed Strategic Plan </a:t>
                      </a: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and Operating Model.</a:t>
                      </a:r>
                      <a:endParaRPr lang="en-US" sz="16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79407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38200" y="76200"/>
            <a:ext cx="8153400" cy="609600"/>
          </a:xfrm>
          <a:solidFill>
            <a:schemeClr val="bg1"/>
          </a:solidFill>
        </p:spPr>
        <p:txBody>
          <a:bodyPr>
            <a:noAutofit/>
          </a:bodyPr>
          <a:lstStyle/>
          <a:p>
            <a:r>
              <a:rPr lang="en-US" altLang="en-US" sz="3600" b="1" dirty="0" smtClean="0">
                <a:latin typeface="Arial" panose="020B0604020202020204" pitchFamily="34" charset="0"/>
                <a:cs typeface="Arial" panose="020B0604020202020204" pitchFamily="34" charset="0"/>
              </a:rPr>
              <a:t>Effective </a:t>
            </a:r>
            <a:r>
              <a:rPr lang="en-GB" altLang="en-US" sz="3600" b="1" dirty="0" smtClean="0">
                <a:latin typeface="Arial" panose="020B0604020202020204" pitchFamily="34" charset="0"/>
                <a:cs typeface="Arial" panose="020B0604020202020204" pitchFamily="34" charset="0"/>
              </a:rPr>
              <a:t>Communication</a:t>
            </a:r>
          </a:p>
        </p:txBody>
      </p:sp>
      <p:sp>
        <p:nvSpPr>
          <p:cNvPr id="13329" name="Slide Number Placeholder 1"/>
          <p:cNvSpPr>
            <a:spLocks noGrp="1"/>
          </p:cNvSpPr>
          <p:nvPr>
            <p:ph type="sldNum" sz="quarter" idx="12"/>
          </p:nvPr>
        </p:nvSpPr>
        <p:spPr>
          <a:xfrm>
            <a:off x="3124200" y="6508115"/>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fld id="{37BD74BC-E847-490C-BE2C-08A535A35058}" type="slidenum">
              <a:rPr lang="en-US" altLang="en-US" sz="1600" smtClean="0">
                <a:solidFill>
                  <a:srgbClr val="000000"/>
                </a:solidFill>
                <a:latin typeface="+mn-lt"/>
                <a:ea typeface="ＭＳ Ｐゴシック" pitchFamily="34" charset="-128"/>
              </a:rPr>
              <a:pPr algn="ctr">
                <a:spcBef>
                  <a:spcPct val="0"/>
                </a:spcBef>
                <a:buFontTx/>
                <a:buNone/>
              </a:pPr>
              <a:t>26</a:t>
            </a:fld>
            <a:endParaRPr lang="en-US" altLang="en-US" sz="1600" dirty="0" smtClean="0">
              <a:solidFill>
                <a:srgbClr val="000000"/>
              </a:solidFill>
              <a:latin typeface="+mn-lt"/>
              <a:ea typeface="ＭＳ Ｐゴシック" pitchFamily="34" charset="-128"/>
            </a:endParaRPr>
          </a:p>
        </p:txBody>
      </p:sp>
      <p:graphicFrame>
        <p:nvGraphicFramePr>
          <p:cNvPr id="4" name="Content Placeholder 3"/>
          <p:cNvGraphicFramePr>
            <a:graphicFrameLocks noGrp="1"/>
          </p:cNvGraphicFramePr>
          <p:nvPr>
            <p:ph idx="4294967295"/>
            <p:extLst/>
          </p:nvPr>
        </p:nvGraphicFramePr>
        <p:xfrm>
          <a:off x="31639" y="908120"/>
          <a:ext cx="8883761" cy="4257082"/>
        </p:xfrm>
        <a:graphic>
          <a:graphicData uri="http://schemas.openxmlformats.org/drawingml/2006/table">
            <a:tbl>
              <a:tblPr firstRow="1" bandRow="1">
                <a:tableStyleId>{5940675A-B579-460E-94D1-54222C63F5DA}</a:tableStyleId>
              </a:tblPr>
              <a:tblGrid>
                <a:gridCol w="2211717">
                  <a:extLst>
                    <a:ext uri="{9D8B030D-6E8A-4147-A177-3AD203B41FA5}">
                      <a16:colId xmlns:a16="http://schemas.microsoft.com/office/drawing/2014/main" val="20000"/>
                    </a:ext>
                  </a:extLst>
                </a:gridCol>
                <a:gridCol w="6672044">
                  <a:extLst>
                    <a:ext uri="{9D8B030D-6E8A-4147-A177-3AD203B41FA5}">
                      <a16:colId xmlns:a16="http://schemas.microsoft.com/office/drawing/2014/main" val="20001"/>
                    </a:ext>
                  </a:extLst>
                </a:gridCol>
              </a:tblGrid>
              <a:tr h="463480">
                <a:tc gridSpan="2">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600" b="1" dirty="0" smtClean="0">
                          <a:solidFill>
                            <a:schemeClr val="tx1"/>
                          </a:solidFill>
                          <a:latin typeface="Arial" panose="020B0604020202020204" pitchFamily="34" charset="0"/>
                          <a:cs typeface="Arial" panose="020B0604020202020204" pitchFamily="34" charset="0"/>
                        </a:rPr>
                        <a:t>Objective:</a:t>
                      </a:r>
                      <a:r>
                        <a:rPr lang="en-US" sz="1600" b="1" baseline="0" dirty="0" smtClean="0">
                          <a:solidFill>
                            <a:schemeClr val="tx1"/>
                          </a:solidFill>
                          <a:latin typeface="Arial" panose="020B0604020202020204" pitchFamily="34" charset="0"/>
                          <a:cs typeface="Arial" panose="020B0604020202020204" pitchFamily="34" charset="0"/>
                        </a:rPr>
                        <a:t> </a:t>
                      </a:r>
                      <a:r>
                        <a:rPr lang="en-US" sz="1600" b="1" kern="1200" dirty="0" smtClean="0">
                          <a:solidFill>
                            <a:schemeClr val="tx1"/>
                          </a:solidFill>
                          <a:effectLst/>
                          <a:latin typeface="Arial" panose="020B0604020202020204" pitchFamily="34" charset="0"/>
                          <a:ea typeface="+mn-ea"/>
                          <a:cs typeface="Arial" panose="020B0604020202020204" pitchFamily="34" charset="0"/>
                        </a:rPr>
                        <a:t>Effective communication</a:t>
                      </a:r>
                    </a:p>
                  </a:txBody>
                  <a:tcPr marL="91443" marR="91443" marT="45723" marB="45723">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GB" sz="1400" b="1" dirty="0" smtClean="0">
                        <a:solidFill>
                          <a:schemeClr val="tx1"/>
                        </a:solidFill>
                        <a:latin typeface="+mn-lt"/>
                        <a:cs typeface="Arial" panose="020B0604020202020204" pitchFamily="34" charset="0"/>
                      </a:endParaRPr>
                    </a:p>
                  </a:txBody>
                  <a:tcPr>
                    <a:solidFill>
                      <a:srgbClr val="FFC000"/>
                    </a:solidFill>
                  </a:tcPr>
                </a:tc>
                <a:extLst>
                  <a:ext uri="{0D108BD9-81ED-4DB2-BD59-A6C34878D82A}">
                    <a16:rowId xmlns:a16="http://schemas.microsoft.com/office/drawing/2014/main" val="10000"/>
                  </a:ext>
                </a:extLst>
              </a:tr>
              <a:tr h="623682">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1600" b="1" dirty="0" smtClean="0">
                          <a:solidFill>
                            <a:schemeClr val="tx1"/>
                          </a:solidFill>
                          <a:effectLst/>
                          <a:latin typeface="Arial" panose="020B0604020202020204" pitchFamily="34" charset="0"/>
                          <a:cs typeface="Arial" panose="020B0604020202020204" pitchFamily="34" charset="0"/>
                        </a:rPr>
                        <a:t>Planned</a:t>
                      </a:r>
                      <a:r>
                        <a:rPr lang="en-US" sz="1600" b="1" baseline="0" dirty="0" smtClean="0">
                          <a:solidFill>
                            <a:schemeClr val="tx1"/>
                          </a:solidFill>
                          <a:effectLst/>
                          <a:latin typeface="Arial" panose="020B0604020202020204" pitchFamily="34" charset="0"/>
                          <a:cs typeface="Arial" panose="020B0604020202020204" pitchFamily="34" charset="0"/>
                        </a:rPr>
                        <a:t> Target</a:t>
                      </a:r>
                      <a:endParaRPr lang="en-US" sz="1600" b="1" dirty="0" smtClean="0">
                        <a:solidFill>
                          <a:schemeClr val="tx1"/>
                        </a:solidFill>
                        <a:effectLst/>
                        <a:latin typeface="Arial" panose="020B0604020202020204" pitchFamily="34" charset="0"/>
                        <a:cs typeface="Arial" panose="020B0604020202020204" pitchFamily="34" charset="0"/>
                      </a:endParaRPr>
                    </a:p>
                  </a:txBody>
                  <a:tcPr marL="91443" marR="91443" marT="45723" marB="45723">
                    <a:solidFill>
                      <a:srgbClr val="FFCC66"/>
                    </a:solid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GB" sz="1600" b="1" dirty="0" smtClean="0">
                          <a:solidFill>
                            <a:schemeClr val="tx1"/>
                          </a:solidFill>
                          <a:latin typeface="Arial" panose="020B0604020202020204" pitchFamily="34" charset="0"/>
                          <a:cs typeface="Arial" panose="020B0604020202020204" pitchFamily="34" charset="0"/>
                        </a:rPr>
                        <a:t>Status as at March</a:t>
                      </a:r>
                      <a:r>
                        <a:rPr lang="en-GB" sz="1600" b="1" baseline="0" dirty="0" smtClean="0">
                          <a:solidFill>
                            <a:schemeClr val="tx1"/>
                          </a:solidFill>
                          <a:latin typeface="Arial" panose="020B0604020202020204" pitchFamily="34" charset="0"/>
                          <a:cs typeface="Arial" panose="020B0604020202020204" pitchFamily="34" charset="0"/>
                        </a:rPr>
                        <a:t> 2020</a:t>
                      </a:r>
                      <a:endParaRPr lang="en-GB" sz="1600" b="1" dirty="0" smtClean="0">
                        <a:solidFill>
                          <a:schemeClr val="tx1"/>
                        </a:solidFill>
                        <a:latin typeface="Arial" panose="020B0604020202020204" pitchFamily="34" charset="0"/>
                        <a:cs typeface="Arial" panose="020B0604020202020204" pitchFamily="34" charset="0"/>
                      </a:endParaRPr>
                    </a:p>
                  </a:txBody>
                  <a:tcPr>
                    <a:solidFill>
                      <a:srgbClr val="FFCC66"/>
                    </a:solidFill>
                  </a:tcPr>
                </a:tc>
                <a:extLst>
                  <a:ext uri="{0D108BD9-81ED-4DB2-BD59-A6C34878D82A}">
                    <a16:rowId xmlns:a16="http://schemas.microsoft.com/office/drawing/2014/main" val="10001"/>
                  </a:ext>
                </a:extLst>
              </a:tr>
              <a:tr h="921832">
                <a:tc>
                  <a:txBody>
                    <a:bodyPr/>
                    <a:lstStyle/>
                    <a:p>
                      <a:pPr algn="just"/>
                      <a:r>
                        <a:rPr lang="en-GB" sz="1600" b="0" kern="1200" dirty="0" smtClean="0">
                          <a:solidFill>
                            <a:schemeClr val="tx1"/>
                          </a:solidFill>
                          <a:effectLst/>
                          <a:latin typeface="Arial" panose="020B0604020202020204" pitchFamily="34" charset="0"/>
                          <a:ea typeface="+mn-ea"/>
                          <a:cs typeface="Arial" panose="020B0604020202020204" pitchFamily="34" charset="0"/>
                        </a:rPr>
                        <a:t>369 Internal Communication programmes conducted.</a:t>
                      </a:r>
                      <a:endParaRPr lang="en-US" sz="16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solidFill>
                      <a:schemeClr val="bg1"/>
                    </a:solidFill>
                  </a:tcPr>
                </a:tc>
                <a:tc>
                  <a:txBody>
                    <a:bodyPr/>
                    <a:lstStyle/>
                    <a:p>
                      <a:pPr marL="0" indent="0" algn="just">
                        <a:buFont typeface="Arial" panose="020B0604020202020204" pitchFamily="34" charset="0"/>
                        <a:buNone/>
                      </a:pPr>
                      <a:r>
                        <a:rPr lang="en-GB" sz="1600" kern="1200" baseline="0" dirty="0" smtClean="0">
                          <a:solidFill>
                            <a:schemeClr val="tx1"/>
                          </a:solidFill>
                          <a:effectLst/>
                          <a:latin typeface="Arial" panose="020B0604020202020204" pitchFamily="34" charset="0"/>
                          <a:ea typeface="+mn-ea"/>
                          <a:cs typeface="Arial" panose="020B0604020202020204" pitchFamily="34" charset="0"/>
                        </a:rPr>
                        <a:t>In the period under review, </a:t>
                      </a:r>
                      <a:r>
                        <a:rPr lang="en-US" sz="1600" b="1" kern="1200" baseline="0" dirty="0" smtClean="0">
                          <a:solidFill>
                            <a:schemeClr val="tx1"/>
                          </a:solidFill>
                          <a:effectLst/>
                          <a:latin typeface="Arial" panose="020B0604020202020204" pitchFamily="34" charset="0"/>
                          <a:ea typeface="+mn-ea"/>
                          <a:cs typeface="Arial" panose="020B0604020202020204" pitchFamily="34" charset="0"/>
                        </a:rPr>
                        <a:t>454</a:t>
                      </a:r>
                      <a:r>
                        <a:rPr lang="en-US" sz="1600" kern="1200" baseline="0" dirty="0" smtClean="0">
                          <a:solidFill>
                            <a:schemeClr val="tx1"/>
                          </a:solidFill>
                          <a:effectLst/>
                          <a:latin typeface="Arial" panose="020B0604020202020204" pitchFamily="34" charset="0"/>
                          <a:ea typeface="+mn-ea"/>
                          <a:cs typeface="Arial" panose="020B0604020202020204" pitchFamily="34" charset="0"/>
                        </a:rPr>
                        <a:t> Internal Communication programmes were conducted including fraud, non-payment of beneficiaries, development of the new Strategic Plan and APP and the CEO’s staff engagement on the revised SASSA operating model and high level structure.</a:t>
                      </a:r>
                      <a:endParaRPr lang="en-GB" sz="16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0002"/>
                  </a:ext>
                </a:extLst>
              </a:tr>
              <a:tr h="16764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600" b="0" kern="1200" dirty="0" smtClean="0">
                          <a:solidFill>
                            <a:schemeClr val="tx1"/>
                          </a:solidFill>
                          <a:effectLst/>
                          <a:latin typeface="Arial" panose="020B0604020202020204" pitchFamily="34" charset="0"/>
                          <a:ea typeface="+mn-ea"/>
                          <a:cs typeface="Arial" panose="020B0604020202020204" pitchFamily="34" charset="0"/>
                        </a:rPr>
                        <a:t>1 201 External Communication programmes conducted.</a:t>
                      </a:r>
                      <a:endParaRPr lang="en-US" sz="1600" b="0" dirty="0" smtClean="0">
                        <a:solidFill>
                          <a:schemeClr val="tx1"/>
                        </a:solidFill>
                        <a:effectLst/>
                        <a:latin typeface="Arial" panose="020B0604020202020204" pitchFamily="34" charset="0"/>
                        <a:cs typeface="Arial" panose="020B0604020202020204" pitchFamily="34" charset="0"/>
                      </a:endParaRPr>
                    </a:p>
                  </a:txBody>
                  <a:tcPr marL="68580" marR="68580" marT="0" marB="0">
                    <a:solidFill>
                      <a:schemeClr val="bg1"/>
                    </a:solidFill>
                  </a:tcPr>
                </a:tc>
                <a:tc>
                  <a:txBody>
                    <a:bodyPr/>
                    <a:lstStyle/>
                    <a:p>
                      <a:pPr marL="285750" indent="-285750" algn="just">
                        <a:buFont typeface="Arial" panose="020B0604020202020204" pitchFamily="34" charset="0"/>
                        <a:buChar char="•"/>
                      </a:pPr>
                      <a:r>
                        <a:rPr lang="en-US" sz="1600" b="1" kern="1200" dirty="0" smtClean="0">
                          <a:solidFill>
                            <a:schemeClr val="tx1"/>
                          </a:solidFill>
                          <a:effectLst/>
                          <a:latin typeface="Arial" panose="020B0604020202020204" pitchFamily="34" charset="0"/>
                          <a:ea typeface="+mn-ea"/>
                          <a:cs typeface="Arial" panose="020B0604020202020204" pitchFamily="34" charset="0"/>
                        </a:rPr>
                        <a:t>1 653 </a:t>
                      </a:r>
                      <a:r>
                        <a:rPr lang="en-US" sz="1600" kern="1200" dirty="0" smtClean="0">
                          <a:solidFill>
                            <a:schemeClr val="tx1"/>
                          </a:solidFill>
                          <a:effectLst/>
                          <a:latin typeface="Arial" panose="020B0604020202020204" pitchFamily="34" charset="0"/>
                          <a:ea typeface="+mn-ea"/>
                          <a:cs typeface="Arial" panose="020B0604020202020204" pitchFamily="34" charset="0"/>
                        </a:rPr>
                        <a:t>External Communication programmes were conducted including fraud, non-payment of beneficiaries, media campaigns on social grants payment staggering and popularisation of new payment dates.</a:t>
                      </a:r>
                    </a:p>
                    <a:p>
                      <a:pPr marL="285750" indent="-285750" algn="just">
                        <a:buFont typeface="Arial" panose="020B0604020202020204" pitchFamily="34" charset="0"/>
                        <a:buChar char="•"/>
                      </a:pPr>
                      <a:r>
                        <a:rPr lang="en-US" sz="1600" kern="1200" dirty="0" smtClean="0">
                          <a:solidFill>
                            <a:schemeClr val="tx1"/>
                          </a:solidFill>
                          <a:effectLst/>
                          <a:latin typeface="Arial" panose="020B0604020202020204" pitchFamily="34" charset="0"/>
                          <a:ea typeface="+mn-ea"/>
                          <a:cs typeface="Arial" panose="020B0604020202020204" pitchFamily="34" charset="0"/>
                        </a:rPr>
                        <a:t>During the year under review, there was much progress made in creating awareness among beneficiaries about SASSA’s services and how to access them; however, there is still room for improvement to limit information gaps in the most remote areas of the country.</a:t>
                      </a:r>
                      <a:endParaRPr lang="en-GB" sz="16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
        <p:nvSpPr>
          <p:cNvPr id="2" name="Footer Placeholder 1"/>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8577343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38200" y="76200"/>
            <a:ext cx="8153400" cy="609600"/>
          </a:xfrm>
          <a:solidFill>
            <a:schemeClr val="bg1"/>
          </a:solidFill>
        </p:spPr>
        <p:txBody>
          <a:bodyPr>
            <a:noAutofit/>
          </a:bodyPr>
          <a:lstStyle/>
          <a:p>
            <a:r>
              <a:rPr lang="en-US" altLang="en-US" sz="3600" b="1" dirty="0" smtClean="0">
                <a:latin typeface="Arial" panose="020B0604020202020204" pitchFamily="34" charset="0"/>
                <a:cs typeface="Arial" panose="020B0604020202020204" pitchFamily="34" charset="0"/>
              </a:rPr>
              <a:t>Effective </a:t>
            </a:r>
            <a:r>
              <a:rPr lang="en-GB" altLang="en-US" sz="3600" b="1" dirty="0">
                <a:latin typeface="Arial" panose="020B0604020202020204" pitchFamily="34" charset="0"/>
                <a:cs typeface="Arial" panose="020B0604020202020204" pitchFamily="34" charset="0"/>
              </a:rPr>
              <a:t>Financial Management</a:t>
            </a:r>
            <a:endParaRPr lang="en-GB" altLang="en-US" sz="3600" b="1" dirty="0" smtClean="0">
              <a:latin typeface="Arial" panose="020B0604020202020204" pitchFamily="34" charset="0"/>
              <a:cs typeface="Arial" panose="020B0604020202020204" pitchFamily="34" charset="0"/>
            </a:endParaRPr>
          </a:p>
        </p:txBody>
      </p:sp>
      <p:sp>
        <p:nvSpPr>
          <p:cNvPr id="13329" name="Slide Number Placeholder 1"/>
          <p:cNvSpPr>
            <a:spLocks noGrp="1"/>
          </p:cNvSpPr>
          <p:nvPr>
            <p:ph type="sldNum" sz="quarter" idx="12"/>
          </p:nvPr>
        </p:nvSpPr>
        <p:spPr>
          <a:xfrm>
            <a:off x="3124200" y="6508115"/>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fld id="{37BD74BC-E847-490C-BE2C-08A535A35058}" type="slidenum">
              <a:rPr lang="en-US" altLang="en-US" sz="1600" smtClean="0">
                <a:solidFill>
                  <a:srgbClr val="000000"/>
                </a:solidFill>
                <a:latin typeface="+mn-lt"/>
                <a:ea typeface="ＭＳ Ｐゴシック" pitchFamily="34" charset="-128"/>
              </a:rPr>
              <a:pPr algn="ctr">
                <a:spcBef>
                  <a:spcPct val="0"/>
                </a:spcBef>
                <a:buFontTx/>
                <a:buNone/>
              </a:pPr>
              <a:t>27</a:t>
            </a:fld>
            <a:endParaRPr lang="en-US" altLang="en-US" sz="1600" dirty="0" smtClean="0">
              <a:solidFill>
                <a:srgbClr val="000000"/>
              </a:solidFill>
              <a:latin typeface="+mn-lt"/>
              <a:ea typeface="ＭＳ Ｐゴシック" pitchFamily="34" charset="-128"/>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724344926"/>
              </p:ext>
            </p:extLst>
          </p:nvPr>
        </p:nvGraphicFramePr>
        <p:xfrm>
          <a:off x="31639" y="908120"/>
          <a:ext cx="8883761" cy="5111680"/>
        </p:xfrm>
        <a:graphic>
          <a:graphicData uri="http://schemas.openxmlformats.org/drawingml/2006/table">
            <a:tbl>
              <a:tblPr firstRow="1" bandRow="1">
                <a:tableStyleId>{5940675A-B579-460E-94D1-54222C63F5DA}</a:tableStyleId>
              </a:tblPr>
              <a:tblGrid>
                <a:gridCol w="2211717">
                  <a:extLst>
                    <a:ext uri="{9D8B030D-6E8A-4147-A177-3AD203B41FA5}">
                      <a16:colId xmlns:a16="http://schemas.microsoft.com/office/drawing/2014/main" val="20000"/>
                    </a:ext>
                  </a:extLst>
                </a:gridCol>
                <a:gridCol w="6672044">
                  <a:extLst>
                    <a:ext uri="{9D8B030D-6E8A-4147-A177-3AD203B41FA5}">
                      <a16:colId xmlns:a16="http://schemas.microsoft.com/office/drawing/2014/main" val="20001"/>
                    </a:ext>
                  </a:extLst>
                </a:gridCol>
              </a:tblGrid>
              <a:tr h="463480">
                <a:tc gridSpan="2">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800" b="1" dirty="0" smtClean="0">
                          <a:solidFill>
                            <a:schemeClr val="tx1"/>
                          </a:solidFill>
                          <a:latin typeface="Arial" panose="020B0604020202020204" pitchFamily="34" charset="0"/>
                          <a:cs typeface="Arial" panose="020B0604020202020204" pitchFamily="34" charset="0"/>
                        </a:rPr>
                        <a:t>Objective:</a:t>
                      </a:r>
                      <a:r>
                        <a:rPr lang="en-US" sz="1800" b="1" baseline="0" dirty="0" smtClean="0">
                          <a:solidFill>
                            <a:schemeClr val="tx1"/>
                          </a:solidFill>
                          <a:latin typeface="Arial" panose="020B0604020202020204" pitchFamily="34" charset="0"/>
                          <a:cs typeface="Arial" panose="020B0604020202020204" pitchFamily="34" charset="0"/>
                        </a:rPr>
                        <a:t> </a:t>
                      </a:r>
                      <a:r>
                        <a:rPr lang="en-US" sz="1800" b="1" kern="1200" baseline="0" dirty="0" smtClean="0">
                          <a:solidFill>
                            <a:schemeClr val="tx1"/>
                          </a:solidFill>
                          <a:effectLst/>
                          <a:latin typeface="Arial" panose="020B0604020202020204" pitchFamily="34" charset="0"/>
                          <a:ea typeface="+mn-ea"/>
                          <a:cs typeface="Arial" panose="020B0604020202020204" pitchFamily="34" charset="0"/>
                        </a:rPr>
                        <a:t>Improved Financial Management</a:t>
                      </a:r>
                      <a:endParaRPr lang="en-GB" sz="1800" b="1" dirty="0">
                        <a:solidFill>
                          <a:schemeClr val="tx1"/>
                        </a:solidFill>
                        <a:latin typeface="Arial" panose="020B0604020202020204" pitchFamily="34" charset="0"/>
                        <a:cs typeface="Arial" panose="020B0604020202020204" pitchFamily="34" charset="0"/>
                      </a:endParaRPr>
                    </a:p>
                  </a:txBody>
                  <a:tcPr marL="91443" marR="91443" marT="45723" marB="45723">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GB" sz="1400" b="1" dirty="0" smtClean="0">
                        <a:solidFill>
                          <a:schemeClr val="tx1"/>
                        </a:solidFill>
                        <a:latin typeface="+mn-lt"/>
                        <a:cs typeface="Arial" panose="020B0604020202020204" pitchFamily="34" charset="0"/>
                      </a:endParaRPr>
                    </a:p>
                  </a:txBody>
                  <a:tcPr>
                    <a:solidFill>
                      <a:srgbClr val="FFC000"/>
                    </a:solidFill>
                  </a:tcPr>
                </a:tc>
                <a:extLst>
                  <a:ext uri="{0D108BD9-81ED-4DB2-BD59-A6C34878D82A}">
                    <a16:rowId xmlns:a16="http://schemas.microsoft.com/office/drawing/2014/main" val="10000"/>
                  </a:ext>
                </a:extLst>
              </a:tr>
              <a:tr h="623682">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1800" b="1" dirty="0" smtClean="0">
                          <a:solidFill>
                            <a:schemeClr val="tx1"/>
                          </a:solidFill>
                          <a:effectLst/>
                          <a:latin typeface="Arial" panose="020B0604020202020204" pitchFamily="34" charset="0"/>
                          <a:cs typeface="Arial" panose="020B0604020202020204" pitchFamily="34" charset="0"/>
                        </a:rPr>
                        <a:t>Planned</a:t>
                      </a:r>
                      <a:r>
                        <a:rPr lang="en-US" sz="1800" b="1" baseline="0" dirty="0" smtClean="0">
                          <a:solidFill>
                            <a:schemeClr val="tx1"/>
                          </a:solidFill>
                          <a:effectLst/>
                          <a:latin typeface="Arial" panose="020B0604020202020204" pitchFamily="34" charset="0"/>
                          <a:cs typeface="Arial" panose="020B0604020202020204" pitchFamily="34" charset="0"/>
                        </a:rPr>
                        <a:t> Target</a:t>
                      </a:r>
                      <a:endParaRPr lang="en-US" sz="1800" b="1" dirty="0" smtClean="0">
                        <a:solidFill>
                          <a:schemeClr val="tx1"/>
                        </a:solidFill>
                        <a:effectLst/>
                        <a:latin typeface="Arial" panose="020B0604020202020204" pitchFamily="34" charset="0"/>
                        <a:cs typeface="Arial" panose="020B0604020202020204" pitchFamily="34" charset="0"/>
                      </a:endParaRPr>
                    </a:p>
                  </a:txBody>
                  <a:tcPr marL="91443" marR="91443" marT="45723" marB="45723">
                    <a:solidFill>
                      <a:srgbClr val="FFCC66"/>
                    </a:solid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GB" sz="1800" b="1" dirty="0" smtClean="0">
                          <a:solidFill>
                            <a:schemeClr val="tx1"/>
                          </a:solidFill>
                          <a:latin typeface="Arial" panose="020B0604020202020204" pitchFamily="34" charset="0"/>
                          <a:cs typeface="Arial" panose="020B0604020202020204" pitchFamily="34" charset="0"/>
                        </a:rPr>
                        <a:t>Status as at 31 March</a:t>
                      </a:r>
                      <a:r>
                        <a:rPr lang="en-GB" sz="1800" b="1" baseline="0" dirty="0" smtClean="0">
                          <a:solidFill>
                            <a:schemeClr val="tx1"/>
                          </a:solidFill>
                          <a:latin typeface="Arial" panose="020B0604020202020204" pitchFamily="34" charset="0"/>
                          <a:cs typeface="Arial" panose="020B0604020202020204" pitchFamily="34" charset="0"/>
                        </a:rPr>
                        <a:t> 2020</a:t>
                      </a:r>
                      <a:endParaRPr lang="en-GB" sz="1800" b="1" dirty="0" smtClean="0">
                        <a:solidFill>
                          <a:schemeClr val="tx1"/>
                        </a:solidFill>
                        <a:latin typeface="Arial" panose="020B0604020202020204" pitchFamily="34" charset="0"/>
                        <a:cs typeface="Arial" panose="020B0604020202020204" pitchFamily="34" charset="0"/>
                      </a:endParaRPr>
                    </a:p>
                  </a:txBody>
                  <a:tcPr>
                    <a:solidFill>
                      <a:srgbClr val="FFCC66"/>
                    </a:solidFill>
                  </a:tcPr>
                </a:tc>
                <a:extLst>
                  <a:ext uri="{0D108BD9-81ED-4DB2-BD59-A6C34878D82A}">
                    <a16:rowId xmlns:a16="http://schemas.microsoft.com/office/drawing/2014/main" val="10001"/>
                  </a:ext>
                </a:extLst>
              </a:tr>
              <a:tr h="92183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800" kern="1200" dirty="0" smtClean="0">
                          <a:solidFill>
                            <a:schemeClr val="tx1"/>
                          </a:solidFill>
                          <a:effectLst/>
                          <a:latin typeface="Arial" panose="020B0604020202020204" pitchFamily="34" charset="0"/>
                          <a:ea typeface="+mn-ea"/>
                          <a:cs typeface="Arial" panose="020B0604020202020204" pitchFamily="34" charset="0"/>
                        </a:rPr>
                        <a:t>Unqualified audit outcome for achieved.</a:t>
                      </a:r>
                      <a:endParaRPr lang="en-GB" sz="180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tx1"/>
                          </a:solidFill>
                          <a:effectLst/>
                          <a:latin typeface="Arial" panose="020B0604020202020204" pitchFamily="34" charset="0"/>
                          <a:ea typeface="+mn-ea"/>
                          <a:cs typeface="Arial" panose="020B0604020202020204" pitchFamily="34" charset="0"/>
                        </a:rPr>
                        <a:t>SASSA has received an unqualified audit opinion from AGSA</a:t>
                      </a:r>
                      <a:r>
                        <a:rPr lang="en-GB" sz="1800" kern="1200" baseline="0" dirty="0" smtClean="0">
                          <a:solidFill>
                            <a:schemeClr val="tx1"/>
                          </a:solidFill>
                          <a:effectLst/>
                          <a:latin typeface="Arial" panose="020B0604020202020204" pitchFamily="34" charset="0"/>
                          <a:ea typeface="+mn-ea"/>
                          <a:cs typeface="Arial" panose="020B0604020202020204" pitchFamily="34" charset="0"/>
                        </a:rPr>
                        <a:t> both in 2018/19 and </a:t>
                      </a:r>
                      <a:r>
                        <a:rPr lang="en-GB" sz="1800" kern="1200" dirty="0" smtClean="0">
                          <a:solidFill>
                            <a:schemeClr val="tx1"/>
                          </a:solidFill>
                          <a:effectLst/>
                          <a:latin typeface="Arial" panose="020B0604020202020204" pitchFamily="34" charset="0"/>
                          <a:ea typeface="+mn-ea"/>
                          <a:cs typeface="Arial" panose="020B0604020202020204" pitchFamily="34" charset="0"/>
                        </a:rPr>
                        <a:t>2019/20 financial years. </a:t>
                      </a:r>
                      <a:endParaRPr lang="en-US" sz="1800" dirty="0" smtClean="0">
                        <a:solidFill>
                          <a:schemeClr val="tx1"/>
                        </a:solidFill>
                        <a:effectLst/>
                        <a:latin typeface="Arial" panose="020B060402020202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0002"/>
                  </a:ext>
                </a:extLst>
              </a:tr>
              <a:tr h="1578686">
                <a:tc>
                  <a:txBody>
                    <a:bodyPr/>
                    <a:lstStyle/>
                    <a:p>
                      <a:pPr algn="just">
                        <a:tabLst>
                          <a:tab pos="180340" algn="l"/>
                          <a:tab pos="360045" algn="l"/>
                          <a:tab pos="540385" algn="l"/>
                        </a:tabLst>
                      </a:pPr>
                      <a:r>
                        <a:rPr lang="en-GB" sz="1800" b="0" kern="1200" dirty="0" smtClean="0">
                          <a:solidFill>
                            <a:schemeClr val="tx1"/>
                          </a:solidFill>
                          <a:effectLst/>
                          <a:latin typeface="Arial" panose="020B0604020202020204" pitchFamily="34" charset="0"/>
                          <a:ea typeface="+mn-ea"/>
                          <a:cs typeface="Arial" panose="020B0604020202020204" pitchFamily="34" charset="0"/>
                        </a:rPr>
                        <a:t>5% of social assistance debts recovered</a:t>
                      </a:r>
                      <a:r>
                        <a:rPr lang="en-GB" sz="1800" b="0" kern="1200" baseline="0" dirty="0" smtClean="0">
                          <a:solidFill>
                            <a:schemeClr val="tx1"/>
                          </a:solidFill>
                          <a:effectLst/>
                          <a:latin typeface="Arial" panose="020B0604020202020204" pitchFamily="34" charset="0"/>
                          <a:ea typeface="+mn-ea"/>
                          <a:cs typeface="Arial" panose="020B0604020202020204" pitchFamily="34" charset="0"/>
                        </a:rPr>
                        <a:t> and or written off.</a:t>
                      </a:r>
                      <a:endParaRPr lang="en-US" sz="1800" b="0" dirty="0" smtClean="0">
                        <a:solidFill>
                          <a:schemeClr val="tx1"/>
                        </a:solidFill>
                        <a:effectLst/>
                        <a:latin typeface="Arial" panose="020B0604020202020204" pitchFamily="34" charset="0"/>
                        <a:cs typeface="Arial" panose="020B0604020202020204" pitchFamily="34" charset="0"/>
                      </a:endParaRPr>
                    </a:p>
                  </a:txBody>
                  <a:tcPr marL="68580" marR="68580" marT="0" marB="0">
                    <a:solidFill>
                      <a:schemeClr val="bg1"/>
                    </a:solidFill>
                  </a:tcPr>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tx1"/>
                          </a:solidFill>
                          <a:effectLst/>
                          <a:latin typeface="Arial" panose="020B0604020202020204" pitchFamily="34" charset="0"/>
                          <a:ea typeface="+mn-ea"/>
                          <a:cs typeface="Arial" panose="020B0604020202020204" pitchFamily="34" charset="0"/>
                        </a:rPr>
                        <a:t>31.42% (R 259,089,851.79 of R 824,595,269.28) of social assistance debts were recovered and written off.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kern="1200" dirty="0" smtClean="0">
                          <a:solidFill>
                            <a:schemeClr val="tx1"/>
                          </a:solidFill>
                          <a:effectLst/>
                          <a:latin typeface="Arial" panose="020B0604020202020204" pitchFamily="34" charset="0"/>
                          <a:ea typeface="+mn-ea"/>
                          <a:cs typeface="Arial" panose="020B0604020202020204" pitchFamily="34" charset="0"/>
                        </a:rPr>
                        <a:t>R 10,600,047.28 was recovered; and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kern="1200" dirty="0" smtClean="0">
                          <a:solidFill>
                            <a:schemeClr val="tx1"/>
                          </a:solidFill>
                          <a:effectLst/>
                          <a:latin typeface="Arial" panose="020B0604020202020204" pitchFamily="34" charset="0"/>
                          <a:ea typeface="+mn-ea"/>
                          <a:cs typeface="Arial" panose="020B0604020202020204" pitchFamily="34" charset="0"/>
                        </a:rPr>
                        <a:t>R 248,489,804.51 was written off.</a:t>
                      </a:r>
                    </a:p>
                  </a:txBody>
                  <a:tcPr marL="68580" marR="68580" marT="0" marB="0">
                    <a:solidFill>
                      <a:schemeClr val="bg1"/>
                    </a:solidFill>
                  </a:tcPr>
                </a:tc>
                <a:extLst>
                  <a:ext uri="{0D108BD9-81ED-4DB2-BD59-A6C34878D82A}">
                    <a16:rowId xmlns:a16="http://schemas.microsoft.com/office/drawing/2014/main" val="10003"/>
                  </a:ext>
                </a:extLst>
              </a:tr>
              <a:tr h="15240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effectLst/>
                          <a:latin typeface="Arial" pitchFamily="34" charset="0"/>
                          <a:cs typeface="Arial" pitchFamily="34" charset="0"/>
                        </a:rPr>
                        <a:t>100% eligible suppliers paid within 30 days</a:t>
                      </a:r>
                      <a:r>
                        <a:rPr lang="en-GB" sz="1800" b="0" baseline="0" dirty="0" smtClean="0">
                          <a:solidFill>
                            <a:schemeClr val="tx1"/>
                          </a:solidFill>
                          <a:effectLst/>
                          <a:latin typeface="Arial" pitchFamily="34" charset="0"/>
                          <a:cs typeface="Arial" pitchFamily="34" charset="0"/>
                        </a:rPr>
                        <a:t>.</a:t>
                      </a:r>
                      <a:endParaRPr lang="en-GB" sz="1800" b="0" dirty="0" smtClean="0">
                        <a:solidFill>
                          <a:schemeClr val="tx1"/>
                        </a:solidFill>
                        <a:effectLst/>
                        <a:latin typeface="Arial" pitchFamily="34" charset="0"/>
                        <a:cs typeface="Arial" pitchFamily="34" charset="0"/>
                      </a:endParaRPr>
                    </a:p>
                  </a:txBody>
                  <a:tcPr marL="68580" marR="68580" marT="0" marB="0">
                    <a:solidFill>
                      <a:schemeClr val="bg1"/>
                    </a:solidFill>
                  </a:tcPr>
                </a:tc>
                <a:tc>
                  <a:txBody>
                    <a:bodyPr/>
                    <a:lstStyle/>
                    <a:p>
                      <a:pPr marL="285750" indent="-285750" algn="just" defTabSz="914400" rtl="0" eaLnBrk="1" latinLnBrk="0" hangingPunct="1">
                        <a:buFont typeface="Arial" panose="020B0604020202020204" pitchFamily="34" charset="0"/>
                        <a:buChar char="•"/>
                      </a:pPr>
                      <a:r>
                        <a:rPr lang="en-GB" sz="1800" kern="1200" dirty="0" smtClean="0">
                          <a:solidFill>
                            <a:schemeClr val="tx1"/>
                          </a:solidFill>
                          <a:effectLst/>
                          <a:latin typeface="Arial" panose="020B0604020202020204" pitchFamily="34" charset="0"/>
                          <a:ea typeface="+mn-ea"/>
                          <a:cs typeface="Arial" panose="020B0604020202020204" pitchFamily="34" charset="0"/>
                        </a:rPr>
                        <a:t>100% (3 988 of 3 988) of eligible suppliers were paid within 30 days.</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smtClean="0">
                          <a:solidFill>
                            <a:schemeClr val="tx1"/>
                          </a:solidFill>
                          <a:effectLst/>
                          <a:latin typeface="Arial" panose="020B0604020202020204" pitchFamily="34" charset="0"/>
                          <a:ea typeface="+mn-ea"/>
                          <a:cs typeface="Arial" panose="020B0604020202020204" pitchFamily="34" charset="0"/>
                        </a:rPr>
                        <a:t>This is SASSA’s contribution towards sustaining small businesses which relies on these payments for successful running of their enterprises. </a:t>
                      </a:r>
                      <a:endParaRPr lang="en-US" sz="18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0004"/>
                  </a:ext>
                </a:extLst>
              </a:tr>
            </a:tbl>
          </a:graphicData>
        </a:graphic>
      </p:graphicFrame>
      <p:sp>
        <p:nvSpPr>
          <p:cNvPr id="2" name="Footer Placeholder 1"/>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4541218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Autofit/>
          </a:bodyPr>
          <a:lstStyle/>
          <a:p>
            <a:pPr algn="ctr"/>
            <a:r>
              <a:rPr lang="en-US" sz="2800" dirty="0"/>
              <a:t>Five-year Historical spending pattern</a:t>
            </a:r>
            <a:br>
              <a:rPr lang="en-US" sz="2800" dirty="0"/>
            </a:br>
            <a:endParaRPr lang="en-US" sz="28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r>
              <a:rPr lang="en-US" smtClean="0">
                <a:solidFill>
                  <a:prstClr val="black">
                    <a:tint val="75000"/>
                  </a:prstClr>
                </a:solidFill>
              </a:rPr>
              <a:t>2</a:t>
            </a:r>
            <a:endParaRPr lang="en-US" dirty="0">
              <a:solidFill>
                <a:prstClr val="black">
                  <a:tint val="75000"/>
                </a:prstClr>
              </a:solidFill>
            </a:endParaRPr>
          </a:p>
        </p:txBody>
      </p:sp>
      <p:graphicFrame>
        <p:nvGraphicFramePr>
          <p:cNvPr id="6" name="Object 5"/>
          <p:cNvGraphicFramePr>
            <a:graphicFrameLocks noChangeAspect="1"/>
          </p:cNvGraphicFramePr>
          <p:nvPr>
            <p:extLst/>
          </p:nvPr>
        </p:nvGraphicFramePr>
        <p:xfrm>
          <a:off x="685800" y="685800"/>
          <a:ext cx="7620000" cy="2286000"/>
        </p:xfrm>
        <a:graphic>
          <a:graphicData uri="http://schemas.openxmlformats.org/presentationml/2006/ole">
            <mc:AlternateContent xmlns:mc="http://schemas.openxmlformats.org/markup-compatibility/2006">
              <mc:Choice xmlns:v="urn:schemas-microsoft-com:vml" Requires="v">
                <p:oleObj spid="_x0000_s1033" name="Worksheet" r:id="rId3" imgW="4943531" imgH="1381038" progId="Excel.Sheet.12">
                  <p:embed/>
                </p:oleObj>
              </mc:Choice>
              <mc:Fallback>
                <p:oleObj name="Worksheet" r:id="rId3" imgW="4943531" imgH="1381038" progId="Excel.Sheet.12">
                  <p:embed/>
                  <p:pic>
                    <p:nvPicPr>
                      <p:cNvPr id="0" name=""/>
                      <p:cNvPicPr/>
                      <p:nvPr/>
                    </p:nvPicPr>
                    <p:blipFill>
                      <a:blip r:embed="rId4"/>
                      <a:stretch>
                        <a:fillRect/>
                      </a:stretch>
                    </p:blipFill>
                    <p:spPr>
                      <a:xfrm>
                        <a:off x="685800" y="685800"/>
                        <a:ext cx="7620000" cy="2286000"/>
                      </a:xfrm>
                      <a:prstGeom prst="rect">
                        <a:avLst/>
                      </a:prstGeom>
                    </p:spPr>
                  </p:pic>
                </p:oleObj>
              </mc:Fallback>
            </mc:AlternateContent>
          </a:graphicData>
        </a:graphic>
      </p:graphicFrame>
      <p:graphicFrame>
        <p:nvGraphicFramePr>
          <p:cNvPr id="7" name="Chart 6"/>
          <p:cNvGraphicFramePr>
            <a:graphicFrameLocks/>
          </p:cNvGraphicFramePr>
          <p:nvPr>
            <p:extLst/>
          </p:nvPr>
        </p:nvGraphicFramePr>
        <p:xfrm>
          <a:off x="1219200" y="3200400"/>
          <a:ext cx="54864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27425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5903"/>
            <a:ext cx="8229600" cy="563562"/>
          </a:xfrm>
        </p:spPr>
        <p:txBody>
          <a:bodyPr>
            <a:normAutofit/>
          </a:bodyPr>
          <a:lstStyle/>
          <a:p>
            <a:pPr algn="l"/>
            <a:r>
              <a:rPr lang="en-US" sz="2800" dirty="0" smtClean="0"/>
              <a:t>SASSA EXPENDITURE 2019/20</a:t>
            </a:r>
            <a:endParaRPr lang="en-US" sz="28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1CBD9FF5-4F38-4FC5-9C36-E6933442765B}" type="slidenum">
              <a:rPr lang="en-US" smtClean="0"/>
              <a:pPr>
                <a:defRPr/>
              </a:pPr>
              <a:t>29</a:t>
            </a:fld>
            <a:endParaRPr lang="en-US"/>
          </a:p>
        </p:txBody>
      </p:sp>
      <p:sp>
        <p:nvSpPr>
          <p:cNvPr id="3" name="Rectangle 2"/>
          <p:cNvSpPr>
            <a:spLocks noChangeArrowheads="1"/>
          </p:cNvSpPr>
          <p:nvPr/>
        </p:nvSpPr>
        <p:spPr bwMode="auto">
          <a:xfrm>
            <a:off x="990599" y="2438400"/>
            <a:ext cx="1123307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560230" y="5481638"/>
            <a:ext cx="7772398" cy="1077218"/>
          </a:xfrm>
          <a:prstGeom prst="rect">
            <a:avLst/>
          </a:prstGeom>
          <a:solidFill>
            <a:srgbClr val="FFCC66"/>
          </a:solidFill>
        </p:spPr>
        <p:txBody>
          <a:bodyPr wrap="square" rtlCol="0">
            <a:spAutoFit/>
          </a:bodyPr>
          <a:lstStyle/>
          <a:p>
            <a:pPr algn="just"/>
            <a:r>
              <a:rPr lang="en-US" sz="1600" dirty="0" smtClean="0"/>
              <a:t>SASSA’s budget is on cash accounting while reporting on financial performance is on accrual basis of accounting. On a cash basis the total spending  on the budget is R6,839,981 billion. Reporting on accrual includes non-cash items (R713,560 million) of </a:t>
            </a:r>
            <a:r>
              <a:rPr lang="en-US" sz="1600" dirty="0"/>
              <a:t>which </a:t>
            </a:r>
            <a:r>
              <a:rPr lang="en-US" sz="1600" dirty="0" smtClean="0"/>
              <a:t>R601, 975 million </a:t>
            </a:r>
            <a:r>
              <a:rPr lang="en-US" sz="1600" dirty="0"/>
              <a:t>is for  </a:t>
            </a:r>
            <a:r>
              <a:rPr lang="en-US" sz="1600" dirty="0" smtClean="0"/>
              <a:t>provision </a:t>
            </a:r>
            <a:r>
              <a:rPr lang="en-US" sz="1600" dirty="0"/>
              <a:t>for </a:t>
            </a:r>
            <a:r>
              <a:rPr lang="en-US" sz="1600" dirty="0" smtClean="0"/>
              <a:t>impairment. </a:t>
            </a:r>
            <a:endParaRPr lang="en-US" sz="1600" dirty="0"/>
          </a:p>
        </p:txBody>
      </p:sp>
      <p:graphicFrame>
        <p:nvGraphicFramePr>
          <p:cNvPr id="7" name="Object 6"/>
          <p:cNvGraphicFramePr>
            <a:graphicFrameLocks noChangeAspect="1"/>
          </p:cNvGraphicFramePr>
          <p:nvPr>
            <p:extLst>
              <p:ext uri="{D42A27DB-BD31-4B8C-83A1-F6EECF244321}">
                <p14:modId xmlns:p14="http://schemas.microsoft.com/office/powerpoint/2010/main" val="1821574019"/>
              </p:ext>
            </p:extLst>
          </p:nvPr>
        </p:nvGraphicFramePr>
        <p:xfrm>
          <a:off x="593500" y="1303689"/>
          <a:ext cx="7696199" cy="1963765"/>
        </p:xfrm>
        <a:graphic>
          <a:graphicData uri="http://schemas.openxmlformats.org/presentationml/2006/ole">
            <mc:AlternateContent xmlns:mc="http://schemas.openxmlformats.org/markup-compatibility/2006">
              <mc:Choice xmlns:v="urn:schemas-microsoft-com:vml" Requires="v">
                <p:oleObj spid="_x0000_s2063" name="Worksheet" r:id="rId3" imgW="5905545" imgH="1609705" progId="Excel.Sheet.12">
                  <p:embed/>
                </p:oleObj>
              </mc:Choice>
              <mc:Fallback>
                <p:oleObj name="Worksheet" r:id="rId3" imgW="5905545" imgH="1609705" progId="Excel.Sheet.12">
                  <p:embed/>
                  <p:pic>
                    <p:nvPicPr>
                      <p:cNvPr id="0" name=""/>
                      <p:cNvPicPr/>
                      <p:nvPr/>
                    </p:nvPicPr>
                    <p:blipFill>
                      <a:blip r:embed="rId4"/>
                      <a:stretch>
                        <a:fillRect/>
                      </a:stretch>
                    </p:blipFill>
                    <p:spPr>
                      <a:xfrm>
                        <a:off x="593500" y="1303689"/>
                        <a:ext cx="7696199" cy="196376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36123249"/>
              </p:ext>
            </p:extLst>
          </p:nvPr>
        </p:nvGraphicFramePr>
        <p:xfrm>
          <a:off x="572035" y="3653115"/>
          <a:ext cx="7772400" cy="1699420"/>
        </p:xfrm>
        <a:graphic>
          <a:graphicData uri="http://schemas.openxmlformats.org/presentationml/2006/ole">
            <mc:AlternateContent xmlns:mc="http://schemas.openxmlformats.org/markup-compatibility/2006">
              <mc:Choice xmlns:v="urn:schemas-microsoft-com:vml" Requires="v">
                <p:oleObj spid="_x0000_s2064" name="Worksheet" r:id="rId5" imgW="5905545" imgH="924063" progId="Excel.Sheet.12">
                  <p:embed/>
                </p:oleObj>
              </mc:Choice>
              <mc:Fallback>
                <p:oleObj name="Worksheet" r:id="rId5" imgW="5905545" imgH="924063" progId="Excel.Sheet.12">
                  <p:embed/>
                  <p:pic>
                    <p:nvPicPr>
                      <p:cNvPr id="0" name=""/>
                      <p:cNvPicPr/>
                      <p:nvPr/>
                    </p:nvPicPr>
                    <p:blipFill>
                      <a:blip r:embed="rId6"/>
                      <a:stretch>
                        <a:fillRect/>
                      </a:stretch>
                    </p:blipFill>
                    <p:spPr>
                      <a:xfrm>
                        <a:off x="572035" y="3653115"/>
                        <a:ext cx="7772400" cy="1699420"/>
                      </a:xfrm>
                      <a:prstGeom prst="rect">
                        <a:avLst/>
                      </a:prstGeom>
                    </p:spPr>
                  </p:pic>
                </p:oleObj>
              </mc:Fallback>
            </mc:AlternateContent>
          </a:graphicData>
        </a:graphic>
      </p:graphicFrame>
      <p:sp>
        <p:nvSpPr>
          <p:cNvPr id="9" name="Title 1"/>
          <p:cNvSpPr txBox="1">
            <a:spLocks/>
          </p:cNvSpPr>
          <p:nvPr/>
        </p:nvSpPr>
        <p:spPr>
          <a:xfrm>
            <a:off x="818326" y="3267454"/>
            <a:ext cx="7279817" cy="44608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tx1"/>
                </a:solidFill>
                <a:latin typeface="Arial Black" panose="020B0A04020102020204" pitchFamily="34" charset="0"/>
                <a:ea typeface="+mj-ea"/>
                <a:cs typeface="+mj-cs"/>
              </a:defRPr>
            </a:lvl1pPr>
          </a:lstStyle>
          <a:p>
            <a:r>
              <a:rPr lang="en-US" sz="1800" dirty="0" smtClean="0"/>
              <a:t>Expenditure per Programme</a:t>
            </a:r>
            <a:endParaRPr lang="en-US" sz="1800" dirty="0"/>
          </a:p>
        </p:txBody>
      </p:sp>
      <p:sp>
        <p:nvSpPr>
          <p:cNvPr id="10" name="Title 1"/>
          <p:cNvSpPr txBox="1">
            <a:spLocks/>
          </p:cNvSpPr>
          <p:nvPr/>
        </p:nvSpPr>
        <p:spPr>
          <a:xfrm>
            <a:off x="489397" y="894626"/>
            <a:ext cx="8229600" cy="312018"/>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3200" b="1" kern="1200">
                <a:solidFill>
                  <a:schemeClr val="tx1"/>
                </a:solidFill>
                <a:latin typeface="Arial Black" panose="020B0A04020102020204" pitchFamily="34" charset="0"/>
                <a:ea typeface="+mj-ea"/>
                <a:cs typeface="+mj-cs"/>
              </a:defRPr>
            </a:lvl1pPr>
          </a:lstStyle>
          <a:p>
            <a:pPr algn="l"/>
            <a:r>
              <a:rPr lang="en-US" sz="2800" dirty="0" smtClean="0"/>
              <a:t>Economic classification of expenditure</a:t>
            </a:r>
            <a:endParaRPr lang="en-US" sz="2800" dirty="0"/>
          </a:p>
        </p:txBody>
      </p:sp>
    </p:spTree>
    <p:extLst>
      <p:ext uri="{BB962C8B-B14F-4D97-AF65-F5344CB8AC3E}">
        <p14:creationId xmlns:p14="http://schemas.microsoft.com/office/powerpoint/2010/main" val="336251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239000" cy="1143000"/>
          </a:xfrm>
          <a:noFill/>
        </p:spPr>
        <p:txBody>
          <a:bodyPr vert="horz" lIns="91440" tIns="45720" rIns="91440" bIns="45720" rtlCol="0" anchor="ctr">
            <a:normAutofit/>
          </a:bodyPr>
          <a:lstStyle/>
          <a:p>
            <a:pPr algn="ctr"/>
            <a:r>
              <a:rPr lang="en-ZA" sz="4000" dirty="0">
                <a:latin typeface="Arial" panose="020B0604020202020204" pitchFamily="34" charset="0"/>
                <a:cs typeface="Arial" panose="020B0604020202020204" pitchFamily="34" charset="0"/>
              </a:rPr>
              <a:t>Purpose</a:t>
            </a:r>
          </a:p>
        </p:txBody>
      </p:sp>
      <p:sp>
        <p:nvSpPr>
          <p:cNvPr id="3" name="Content Placeholder 2"/>
          <p:cNvSpPr>
            <a:spLocks noGrp="1"/>
          </p:cNvSpPr>
          <p:nvPr>
            <p:ph idx="1"/>
          </p:nvPr>
        </p:nvSpPr>
        <p:spPr>
          <a:xfrm>
            <a:off x="457200" y="1722437"/>
            <a:ext cx="8229600" cy="4144963"/>
          </a:xfrm>
        </p:spPr>
        <p:txBody>
          <a:bodyPr>
            <a:noAutofit/>
          </a:bodyPr>
          <a:lstStyle/>
          <a:p>
            <a:pPr algn="just">
              <a:spcAft>
                <a:spcPts val="600"/>
              </a:spcAft>
              <a:defRPr/>
            </a:pPr>
            <a:r>
              <a:rPr lang="en-US" sz="2800" dirty="0">
                <a:latin typeface="Arial" panose="020B0604020202020204" pitchFamily="34" charset="0"/>
                <a:cs typeface="Arial" panose="020B0604020202020204" pitchFamily="34" charset="0"/>
              </a:rPr>
              <a:t>The purpose of this presentation is to present to the Portfolio Committee on Social </a:t>
            </a:r>
            <a:r>
              <a:rPr lang="en-US" sz="2800" dirty="0" smtClean="0">
                <a:latin typeface="Arial" panose="020B0604020202020204" pitchFamily="34" charset="0"/>
                <a:cs typeface="Arial" panose="020B0604020202020204" pitchFamily="34" charset="0"/>
              </a:rPr>
              <a:t>Development, SASSA’s </a:t>
            </a:r>
            <a:r>
              <a:rPr lang="en-GB" sz="2800" dirty="0" smtClean="0">
                <a:latin typeface="Arial" panose="020B0604020202020204" pitchFamily="34" charset="0"/>
                <a:cs typeface="Arial" panose="020B0604020202020204" pitchFamily="34" charset="0"/>
              </a:rPr>
              <a:t>2019/20 Annual </a:t>
            </a:r>
            <a:r>
              <a:rPr lang="en-US" sz="2800" dirty="0" smtClean="0">
                <a:latin typeface="Arial" panose="020B0604020202020204" pitchFamily="34" charset="0"/>
                <a:cs typeface="Arial" panose="020B0604020202020204" pitchFamily="34" charset="0"/>
              </a:rPr>
              <a:t>Report focusing </a:t>
            </a:r>
            <a:r>
              <a:rPr lang="en-US" sz="2800" dirty="0">
                <a:latin typeface="Arial" panose="020B0604020202020204" pitchFamily="34" charset="0"/>
                <a:cs typeface="Arial" panose="020B0604020202020204" pitchFamily="34" charset="0"/>
              </a:rPr>
              <a:t>on:</a:t>
            </a:r>
          </a:p>
          <a:p>
            <a:pPr lvl="1" algn="just">
              <a:spcAft>
                <a:spcPts val="600"/>
              </a:spcAft>
              <a:defRPr/>
            </a:pPr>
            <a:r>
              <a:rPr lang="en-US" sz="2800" dirty="0" smtClean="0">
                <a:latin typeface="Arial" panose="020B0604020202020204" pitchFamily="34" charset="0"/>
                <a:cs typeface="Arial" panose="020B0604020202020204" pitchFamily="34" charset="0"/>
              </a:rPr>
              <a:t>SASSA’s performance against its set objectives; </a:t>
            </a:r>
            <a:endParaRPr lang="en-US" sz="2800" dirty="0">
              <a:latin typeface="Arial" panose="020B0604020202020204" pitchFamily="34" charset="0"/>
              <a:cs typeface="Arial" panose="020B0604020202020204" pitchFamily="34" charset="0"/>
            </a:endParaRPr>
          </a:p>
          <a:p>
            <a:pPr lvl="1" algn="just">
              <a:defRPr/>
            </a:pPr>
            <a:r>
              <a:rPr lang="en-US" sz="2800" dirty="0">
                <a:latin typeface="Arial" panose="020B0604020202020204" pitchFamily="34" charset="0"/>
                <a:cs typeface="Arial" panose="020B0604020202020204" pitchFamily="34" charset="0"/>
              </a:rPr>
              <a:t>Budget and </a:t>
            </a:r>
            <a:r>
              <a:rPr lang="en-US" sz="2800" dirty="0" smtClean="0">
                <a:latin typeface="Arial" panose="020B0604020202020204" pitchFamily="34" charset="0"/>
                <a:cs typeface="Arial" panose="020B0604020202020204" pitchFamily="34" charset="0"/>
              </a:rPr>
              <a:t>Expenditure; </a:t>
            </a:r>
            <a:r>
              <a:rPr lang="en-US" sz="2800" dirty="0">
                <a:latin typeface="Arial" panose="020B0604020202020204" pitchFamily="34" charset="0"/>
                <a:cs typeface="Arial" panose="020B0604020202020204" pitchFamily="34" charset="0"/>
              </a:rPr>
              <a:t>and </a:t>
            </a:r>
          </a:p>
          <a:p>
            <a:pPr lvl="1" algn="just">
              <a:defRPr/>
            </a:pPr>
            <a:r>
              <a:rPr lang="en-US" sz="2800" dirty="0">
                <a:latin typeface="Arial" panose="020B0604020202020204" pitchFamily="34" charset="0"/>
                <a:cs typeface="Arial" panose="020B0604020202020204" pitchFamily="34" charset="0"/>
              </a:rPr>
              <a:t>Audit outcomes</a:t>
            </a:r>
          </a:p>
          <a:p>
            <a:pPr lvl="1" algn="just">
              <a:spcAft>
                <a:spcPts val="600"/>
              </a:spcAft>
              <a:defRPr/>
            </a:pPr>
            <a:endParaRPr lang="en-US" sz="2800" dirty="0">
              <a:latin typeface="Arial" panose="020B0604020202020204" pitchFamily="34" charset="0"/>
              <a:cs typeface="Arial" panose="020B0604020202020204" pitchFamily="34" charset="0"/>
            </a:endParaRPr>
          </a:p>
        </p:txBody>
      </p:sp>
      <p:sp>
        <p:nvSpPr>
          <p:cNvPr id="4" name="Slide Number Placeholder 1"/>
          <p:cNvSpPr>
            <a:spLocks noGrp="1"/>
          </p:cNvSpPr>
          <p:nvPr>
            <p:ph type="sldNum" sz="quarter" idx="4294967295"/>
          </p:nvPr>
        </p:nvSpPr>
        <p:spPr>
          <a:xfrm>
            <a:off x="2438400" y="6218237"/>
            <a:ext cx="2133600" cy="365125"/>
          </a:xfrm>
          <a:prstGeom prst="rect">
            <a:avLst/>
          </a:prstGeom>
        </p:spPr>
        <p:txBody>
          <a:bodyPr/>
          <a:lstStyle/>
          <a:p>
            <a:pPr algn="ctr"/>
            <a:r>
              <a:rPr lang="en-US" sz="1600" b="1" dirty="0" smtClean="0"/>
              <a:t>3</a:t>
            </a:r>
            <a:endParaRPr lang="en-US" sz="1600" b="1" dirty="0"/>
          </a:p>
        </p:txBody>
      </p:sp>
    </p:spTree>
    <p:extLst>
      <p:ext uri="{BB962C8B-B14F-4D97-AF65-F5344CB8AC3E}">
        <p14:creationId xmlns:p14="http://schemas.microsoft.com/office/powerpoint/2010/main" val="12973369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5317"/>
            <a:ext cx="8229600" cy="487362"/>
          </a:xfrm>
        </p:spPr>
        <p:txBody>
          <a:bodyPr>
            <a:noAutofit/>
          </a:bodyPr>
          <a:lstStyle/>
          <a:p>
            <a:pPr algn="l"/>
            <a:r>
              <a:rPr lang="en-US" sz="2800" dirty="0" smtClean="0"/>
              <a:t>Commentary on Expenditure 2019/20</a:t>
            </a:r>
            <a:endParaRPr lang="en-US" sz="2800" dirty="0"/>
          </a:p>
        </p:txBody>
      </p:sp>
      <p:sp>
        <p:nvSpPr>
          <p:cNvPr id="3" name="Content Placeholder 2"/>
          <p:cNvSpPr>
            <a:spLocks noGrp="1"/>
          </p:cNvSpPr>
          <p:nvPr>
            <p:ph idx="1"/>
          </p:nvPr>
        </p:nvSpPr>
        <p:spPr>
          <a:xfrm>
            <a:off x="457200" y="990600"/>
            <a:ext cx="8229600" cy="4983162"/>
          </a:xfrm>
        </p:spPr>
        <p:txBody>
          <a:bodyPr>
            <a:normAutofit fontScale="92500" lnSpcReduction="20000"/>
          </a:bodyPr>
          <a:lstStyle/>
          <a:p>
            <a:pPr algn="just"/>
            <a:r>
              <a:rPr lang="en-US" sz="2000" dirty="0" smtClean="0"/>
              <a:t>SASSA's </a:t>
            </a:r>
            <a:r>
              <a:rPr lang="en-US" sz="2000" dirty="0"/>
              <a:t>budget was adjusted downward by an amount of </a:t>
            </a:r>
            <a:r>
              <a:rPr lang="en-US" sz="2000" dirty="0" smtClean="0"/>
              <a:t>  R60</a:t>
            </a:r>
            <a:r>
              <a:rPr lang="en-US" sz="2000" dirty="0"/>
              <a:t>, </a:t>
            </a:r>
            <a:r>
              <a:rPr lang="en-US" sz="2000" dirty="0" smtClean="0"/>
              <a:t>million from </a:t>
            </a:r>
            <a:r>
              <a:rPr lang="en-US" sz="2000" dirty="0"/>
              <a:t>R 7,621,772,000 to R7, 561,773,000 during the reporting period. </a:t>
            </a:r>
            <a:endParaRPr lang="en-US" sz="2000" dirty="0" smtClean="0"/>
          </a:p>
          <a:p>
            <a:pPr algn="just"/>
            <a:r>
              <a:rPr lang="en-US" sz="2000" dirty="0" smtClean="0"/>
              <a:t>This adjustment was </a:t>
            </a:r>
            <a:r>
              <a:rPr lang="en-US" sz="2000" dirty="0"/>
              <a:t>effected by the National </a:t>
            </a:r>
            <a:r>
              <a:rPr lang="en-US" sz="2000" dirty="0" smtClean="0"/>
              <a:t>Treasury during the adjustment budget process in line with the Government’s budget cycle. </a:t>
            </a:r>
            <a:r>
              <a:rPr lang="en-US" sz="2000" dirty="0"/>
              <a:t>The funds were reprioritised towards funding the Government's initiative that deals with Gender-based Violence which is located at Department of Social Development</a:t>
            </a:r>
            <a:r>
              <a:rPr lang="en-US" sz="2000" dirty="0" smtClean="0"/>
              <a:t>.</a:t>
            </a:r>
          </a:p>
          <a:p>
            <a:pPr algn="just"/>
            <a:r>
              <a:rPr lang="en-US" sz="2000" dirty="0"/>
              <a:t>SASSA’s budget is on cash while reporting on financial performance is on accrual basis of accounting. </a:t>
            </a:r>
            <a:endParaRPr lang="en-US" sz="2000" dirty="0" smtClean="0"/>
          </a:p>
          <a:p>
            <a:pPr lvl="1" algn="just"/>
            <a:r>
              <a:rPr lang="en-US" dirty="0" smtClean="0"/>
              <a:t>On </a:t>
            </a:r>
            <a:r>
              <a:rPr lang="en-US" dirty="0"/>
              <a:t>a cash basis the total spending  on the budget is R6,839,981 </a:t>
            </a:r>
            <a:r>
              <a:rPr lang="en-US" dirty="0" smtClean="0"/>
              <a:t>billion which is 90% spending. </a:t>
            </a:r>
          </a:p>
          <a:p>
            <a:pPr lvl="1" algn="just"/>
            <a:r>
              <a:rPr lang="en-US" dirty="0" smtClean="0"/>
              <a:t>On accrual basis total expenditure reached R7,553,541 billion which is 100% spending. </a:t>
            </a:r>
          </a:p>
          <a:p>
            <a:pPr lvl="1" algn="just"/>
            <a:r>
              <a:rPr lang="en-US" dirty="0" smtClean="0"/>
              <a:t>The difference between the two is that the accrual reporting includes </a:t>
            </a:r>
            <a:r>
              <a:rPr lang="en-US" dirty="0"/>
              <a:t>non-cash items (R713,560 million) of which R601, 975 million is for  provision for </a:t>
            </a:r>
            <a:r>
              <a:rPr lang="en-US" dirty="0" smtClean="0"/>
              <a:t>impairment.</a:t>
            </a:r>
            <a:endParaRPr lang="en-GB" dirty="0" smtClean="0"/>
          </a:p>
          <a:p>
            <a:pPr marL="457200" lvl="1" indent="0">
              <a:buNone/>
            </a:pPr>
            <a:endParaRPr lang="en-US" sz="1600" dirty="0"/>
          </a:p>
        </p:txBody>
      </p:sp>
      <p:sp>
        <p:nvSpPr>
          <p:cNvPr id="4" name="Slide Number Placeholder 3"/>
          <p:cNvSpPr>
            <a:spLocks noGrp="1"/>
          </p:cNvSpPr>
          <p:nvPr>
            <p:ph type="sldNum" sz="quarter" idx="4294967295"/>
          </p:nvPr>
        </p:nvSpPr>
        <p:spPr>
          <a:xfrm>
            <a:off x="7010400" y="6553200"/>
            <a:ext cx="2133600" cy="476250"/>
          </a:xfrm>
          <a:prstGeom prst="rect">
            <a:avLst/>
          </a:prstGeom>
        </p:spPr>
        <p:txBody>
          <a:bodyPr/>
          <a:lstStyle/>
          <a:p>
            <a:pPr>
              <a:defRPr/>
            </a:pPr>
            <a:fld id="{1CBD9FF5-4F38-4FC5-9C36-E6933442765B}" type="slidenum">
              <a:rPr lang="en-US" smtClean="0">
                <a:solidFill>
                  <a:prstClr val="black">
                    <a:tint val="75000"/>
                  </a:prstClr>
                </a:solidFill>
              </a:rPr>
              <a:pPr>
                <a:defRPr/>
              </a:pPr>
              <a:t>30</a:t>
            </a:fld>
            <a:endParaRPr lang="en-US" dirty="0">
              <a:solidFill>
                <a:prstClr val="black">
                  <a:tint val="75000"/>
                </a:prstClr>
              </a:solidFill>
            </a:endParaRPr>
          </a:p>
        </p:txBody>
      </p:sp>
    </p:spTree>
    <p:extLst>
      <p:ext uri="{BB962C8B-B14F-4D97-AF65-F5344CB8AC3E}">
        <p14:creationId xmlns:p14="http://schemas.microsoft.com/office/powerpoint/2010/main" val="11505254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411162"/>
          </a:xfrm>
        </p:spPr>
        <p:txBody>
          <a:bodyPr>
            <a:normAutofit fontScale="90000"/>
          </a:bodyPr>
          <a:lstStyle/>
          <a:p>
            <a:r>
              <a:rPr lang="en-US" sz="3600" dirty="0"/>
              <a:t>Commentary on expenditure</a:t>
            </a:r>
          </a:p>
        </p:txBody>
      </p:sp>
      <p:sp>
        <p:nvSpPr>
          <p:cNvPr id="3" name="Content Placeholder 2"/>
          <p:cNvSpPr>
            <a:spLocks noGrp="1"/>
          </p:cNvSpPr>
          <p:nvPr>
            <p:ph idx="1"/>
          </p:nvPr>
        </p:nvSpPr>
        <p:spPr>
          <a:xfrm>
            <a:off x="381000" y="919207"/>
            <a:ext cx="8229600" cy="5440363"/>
          </a:xfrm>
        </p:spPr>
        <p:txBody>
          <a:bodyPr>
            <a:noAutofit/>
          </a:bodyPr>
          <a:lstStyle/>
          <a:p>
            <a:pPr algn="just"/>
            <a:r>
              <a:rPr lang="en-US" sz="1800" b="1" dirty="0"/>
              <a:t>Compensation of employees</a:t>
            </a:r>
          </a:p>
          <a:p>
            <a:pPr lvl="1" algn="just"/>
            <a:r>
              <a:rPr lang="en-US" sz="1800" dirty="0" smtClean="0"/>
              <a:t>There was underspending on this item as expenditure reached 90% due the </a:t>
            </a:r>
            <a:r>
              <a:rPr lang="en-US" sz="1800" dirty="0"/>
              <a:t>vacant funded posts </a:t>
            </a:r>
            <a:r>
              <a:rPr lang="en-US" sz="1800" dirty="0" smtClean="0"/>
              <a:t>which were not </a:t>
            </a:r>
            <a:r>
              <a:rPr lang="en-US" sz="1800" dirty="0"/>
              <a:t>filled </a:t>
            </a:r>
            <a:r>
              <a:rPr lang="en-US" sz="1800" dirty="0" smtClean="0"/>
              <a:t>by financial year-end mainly as a result of the moratorium that was placed on filling of posts to allow for the business review process. These posts included Senior </a:t>
            </a:r>
            <a:r>
              <a:rPr lang="en-US" sz="1800" dirty="0"/>
              <a:t>Management positions such Regional Executive Managers: Limpopo, Free State, </a:t>
            </a:r>
            <a:r>
              <a:rPr lang="en-US" sz="1800" dirty="0" smtClean="0"/>
              <a:t>KwaZulu-Natal, Northern Cape, Mpumalanga and </a:t>
            </a:r>
            <a:r>
              <a:rPr lang="en-US" sz="1800" dirty="0"/>
              <a:t>Western Cape. </a:t>
            </a:r>
            <a:endParaRPr lang="en-US" sz="1800" dirty="0" smtClean="0"/>
          </a:p>
          <a:p>
            <a:pPr algn="just"/>
            <a:r>
              <a:rPr lang="en-US" sz="1800" b="1" dirty="0" smtClean="0"/>
              <a:t>Goods </a:t>
            </a:r>
            <a:r>
              <a:rPr lang="en-US" sz="1800" b="1" dirty="0"/>
              <a:t>and services</a:t>
            </a:r>
          </a:p>
          <a:p>
            <a:pPr lvl="1" algn="just"/>
            <a:r>
              <a:rPr lang="en-US" sz="1800" b="1" dirty="0" smtClean="0"/>
              <a:t>Cash handling fees: </a:t>
            </a:r>
            <a:r>
              <a:rPr lang="en-US" sz="1800" dirty="0" smtClean="0"/>
              <a:t>The </a:t>
            </a:r>
            <a:r>
              <a:rPr lang="en-US" sz="1800" dirty="0"/>
              <a:t>contractual pricing structure between SASSA &amp; SAPO distinguishes the service fees charged per channel used by grant recipients when they withdraw their </a:t>
            </a:r>
            <a:r>
              <a:rPr lang="en-US" sz="1800" dirty="0" smtClean="0"/>
              <a:t>benefits. </a:t>
            </a:r>
            <a:r>
              <a:rPr lang="en-US" sz="1800" dirty="0"/>
              <a:t>The grant recipient may elect to be paid either from; National Payment System (NPS</a:t>
            </a:r>
            <a:r>
              <a:rPr lang="en-US" sz="1800" dirty="0" smtClean="0"/>
              <a:t>) infrastructure, i.e</a:t>
            </a:r>
            <a:r>
              <a:rPr lang="en-US" sz="1800" dirty="0"/>
              <a:t>. from the ATM or merchants, Over the Counter at SAPO outlets, or at the Cash pay-points. The </a:t>
            </a:r>
            <a:r>
              <a:rPr lang="en-US" sz="1800" dirty="0" smtClean="0"/>
              <a:t>majority </a:t>
            </a:r>
            <a:r>
              <a:rPr lang="en-US" sz="1800" dirty="0"/>
              <a:t>of recipient opted </a:t>
            </a:r>
            <a:r>
              <a:rPr lang="en-US" sz="1800" dirty="0" smtClean="0"/>
              <a:t>to receive their benefits from the </a:t>
            </a:r>
            <a:r>
              <a:rPr lang="en-US" sz="1800" dirty="0"/>
              <a:t>NPS </a:t>
            </a:r>
            <a:r>
              <a:rPr lang="en-US" sz="1800" dirty="0" smtClean="0"/>
              <a:t>infrastructure which </a:t>
            </a:r>
            <a:r>
              <a:rPr lang="en-US" sz="1800" dirty="0"/>
              <a:t>attracted the lowest fees, while a provision was also made for the other two channels and thus the </a:t>
            </a:r>
            <a:r>
              <a:rPr lang="en-US" sz="1800" dirty="0" smtClean="0"/>
              <a:t>underspending on the cash handling fees.</a:t>
            </a:r>
            <a:endParaRPr lang="en-US" sz="18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D56938B-8917-4869-91D0-F9F507C443EE}"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8230367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Commentary on expenditure</a:t>
            </a:r>
          </a:p>
        </p:txBody>
      </p:sp>
      <p:sp>
        <p:nvSpPr>
          <p:cNvPr id="3" name="Content Placeholder 2"/>
          <p:cNvSpPr>
            <a:spLocks noGrp="1"/>
          </p:cNvSpPr>
          <p:nvPr>
            <p:ph idx="1"/>
          </p:nvPr>
        </p:nvSpPr>
        <p:spPr/>
        <p:txBody>
          <a:bodyPr>
            <a:normAutofit/>
          </a:bodyPr>
          <a:lstStyle/>
          <a:p>
            <a:pPr algn="just"/>
            <a:r>
              <a:rPr lang="en-US" dirty="0"/>
              <a:t>The Agency also realised underspending on administrative expenses on items such as communication. This was as a result of the control mechanism that was put in place, namely; the telephone management system, which manages telephone usage within the Agency. </a:t>
            </a:r>
            <a:endParaRPr lang="en-US" dirty="0" smtClean="0"/>
          </a:p>
          <a:p>
            <a:pPr algn="just"/>
            <a:r>
              <a:rPr lang="en-US" dirty="0" smtClean="0"/>
              <a:t>Furthermore</a:t>
            </a:r>
            <a:r>
              <a:rPr lang="en-US" dirty="0"/>
              <a:t>, the Agency </a:t>
            </a:r>
            <a:r>
              <a:rPr lang="en-US" dirty="0" smtClean="0"/>
              <a:t>minimized </a:t>
            </a:r>
            <a:r>
              <a:rPr lang="en-US" dirty="0"/>
              <a:t>the use of consultants and instead utilised its internal capacity to conduct fraud investigations, which were previously outsourced. </a:t>
            </a:r>
            <a:endParaRPr lang="en-US" dirty="0" smtClean="0"/>
          </a:p>
          <a:p>
            <a:pPr algn="just"/>
            <a:r>
              <a:rPr lang="en-US" dirty="0" smtClean="0"/>
              <a:t>The </a:t>
            </a:r>
            <a:r>
              <a:rPr lang="en-US" dirty="0"/>
              <a:t>cost containment measures implemented on travel, use of external values and use of technology for meetings instead of traveling between head office and the provinces  also paid off  and resulted in significant savings. </a:t>
            </a:r>
            <a:r>
              <a:rPr lang="en-US" dirty="0" smtClean="0"/>
              <a:t> </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D56938B-8917-4869-91D0-F9F507C443EE}"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18402559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GB" dirty="0" smtClean="0"/>
              <a:t>Financial Health</a:t>
            </a:r>
            <a:endParaRPr lang="en-GB" dirty="0"/>
          </a:p>
        </p:txBody>
      </p:sp>
      <p:graphicFrame>
        <p:nvGraphicFramePr>
          <p:cNvPr id="6" name="Content Placeholder 5"/>
          <p:cNvGraphicFramePr>
            <a:graphicFrameLocks noGrp="1"/>
          </p:cNvGraphicFramePr>
          <p:nvPr>
            <p:ph idx="1"/>
            <p:extLst/>
          </p:nvPr>
        </p:nvGraphicFramePr>
        <p:xfrm>
          <a:off x="435935" y="1219200"/>
          <a:ext cx="8077200" cy="420624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396240">
                <a:tc>
                  <a:txBody>
                    <a:bodyPr/>
                    <a:lstStyle/>
                    <a:p>
                      <a:r>
                        <a:rPr lang="en-GB" sz="2000" dirty="0" smtClean="0">
                          <a:solidFill>
                            <a:schemeClr val="tx1"/>
                          </a:solidFill>
                        </a:rPr>
                        <a:t>Description</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smtClean="0">
                          <a:solidFill>
                            <a:schemeClr val="tx1"/>
                          </a:solidFill>
                        </a:rPr>
                        <a:t>2019/20</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smtClean="0">
                          <a:solidFill>
                            <a:schemeClr val="tx1"/>
                          </a:solidFill>
                        </a:rPr>
                        <a:t>2018/19</a:t>
                      </a: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ZA" sz="2000" b="0" dirty="0" smtClean="0">
                          <a:solidFill>
                            <a:schemeClr val="tx1"/>
                          </a:solidFill>
                        </a:rPr>
                        <a:t>Surplus/(deficit) for the year </a:t>
                      </a:r>
                      <a:endParaRPr lang="en-GB"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2000" b="0" dirty="0" smtClean="0">
                          <a:solidFill>
                            <a:schemeClr val="tx1"/>
                          </a:solidFill>
                        </a:rPr>
                        <a:t>R744,394,843</a:t>
                      </a:r>
                      <a:endParaRPr lang="en-GB"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0" dirty="0" smtClean="0">
                          <a:solidFill>
                            <a:schemeClr val="tx1"/>
                          </a:solidFill>
                        </a:rPr>
                        <a:t>R1,238,733,024</a:t>
                      </a:r>
                      <a:endParaRPr lang="en-GB" sz="2000" b="0" dirty="0" smtClean="0">
                        <a:solidFill>
                          <a:schemeClr val="tx1"/>
                        </a:solidFill>
                      </a:endParaRPr>
                    </a:p>
                    <a:p>
                      <a:endParaRPr lang="en-GB"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ZA" sz="2000" b="1" i="0" u="none" strike="noStrike" kern="1200" baseline="0" dirty="0" smtClean="0">
                          <a:solidFill>
                            <a:schemeClr val="tx1"/>
                          </a:solidFill>
                          <a:latin typeface="+mn-lt"/>
                          <a:ea typeface="+mn-ea"/>
                          <a:cs typeface="+mn-cs"/>
                        </a:rPr>
                        <a:t>Amount of cash and cash equivalents / (bank overdraft) at year-end (Accumulated surplus)</a:t>
                      </a: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pt-BR" sz="2000" b="1" dirty="0" smtClean="0">
                          <a:solidFill>
                            <a:schemeClr val="tx1"/>
                          </a:solidFill>
                        </a:rPr>
                        <a:t>R2,923,226,200 </a:t>
                      </a: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1" dirty="0" smtClean="0">
                          <a:solidFill>
                            <a:schemeClr val="tx1"/>
                          </a:solidFill>
                        </a:rPr>
                        <a:t>R1,927,186,421 </a:t>
                      </a: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GB" sz="2000" b="0" dirty="0" smtClean="0">
                          <a:solidFill>
                            <a:schemeClr val="tx1"/>
                          </a:solidFill>
                        </a:rPr>
                        <a:t>Retained</a:t>
                      </a:r>
                      <a:r>
                        <a:rPr lang="en-GB" sz="2000" b="0" baseline="0" dirty="0" smtClean="0">
                          <a:solidFill>
                            <a:schemeClr val="tx1"/>
                          </a:solidFill>
                        </a:rPr>
                        <a:t> surplus declared to National Treasury (NT) </a:t>
                      </a:r>
                      <a:endParaRPr lang="en-GB"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dirty="0" smtClean="0">
                          <a:solidFill>
                            <a:schemeClr val="tx1"/>
                          </a:solidFill>
                        </a:rPr>
                        <a:t>R1,751,651,399</a:t>
                      </a:r>
                      <a:endParaRPr lang="en-GB"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dirty="0" smtClean="0">
                          <a:solidFill>
                            <a:schemeClr val="tx1"/>
                          </a:solidFill>
                        </a:rPr>
                        <a:t>R649,594,000</a:t>
                      </a:r>
                      <a:endParaRPr lang="en-GB"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dirty="0" smtClean="0">
                          <a:solidFill>
                            <a:schemeClr val="tx1"/>
                          </a:solidFill>
                        </a:rPr>
                        <a:t>Retained</a:t>
                      </a:r>
                      <a:r>
                        <a:rPr lang="en-GB" sz="2000" b="0" baseline="0" dirty="0" smtClean="0">
                          <a:solidFill>
                            <a:schemeClr val="tx1"/>
                          </a:solidFill>
                        </a:rPr>
                        <a:t> surplus applied for from NT</a:t>
                      </a:r>
                      <a:endParaRPr lang="en-GB"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dirty="0" smtClean="0">
                          <a:solidFill>
                            <a:schemeClr val="tx1"/>
                          </a:solidFill>
                        </a:rPr>
                        <a:t>R1,179,021,077</a:t>
                      </a:r>
                      <a:endParaRPr lang="en-GB"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dirty="0" smtClean="0">
                          <a:solidFill>
                            <a:schemeClr val="tx1"/>
                          </a:solidFill>
                        </a:rPr>
                        <a:t>R649,594,000</a:t>
                      </a:r>
                      <a:endParaRPr lang="en-GB"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dirty="0" smtClean="0">
                          <a:solidFill>
                            <a:schemeClr val="tx1"/>
                          </a:solidFill>
                        </a:rPr>
                        <a:t>Funds to be surrendered to NT</a:t>
                      </a:r>
                      <a:endParaRPr lang="en-GB"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dirty="0" smtClean="0">
                          <a:solidFill>
                            <a:schemeClr val="tx1"/>
                          </a:solidFill>
                        </a:rPr>
                        <a:t>R572,630,322</a:t>
                      </a:r>
                      <a:endParaRPr lang="en-GB"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dirty="0" smtClean="0">
                          <a:solidFill>
                            <a:schemeClr val="tx1"/>
                          </a:solidFill>
                        </a:rPr>
                        <a:t>0</a:t>
                      </a:r>
                      <a:endParaRPr lang="en-GB"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D56938B-8917-4869-91D0-F9F507C443EE}"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33680364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0" y="2438400"/>
            <a:ext cx="9144000" cy="1356946"/>
          </a:xfrm>
          <a:solidFill>
            <a:schemeClr val="bg1"/>
          </a:solidFill>
          <a:ln>
            <a:solidFill>
              <a:schemeClr val="tx1"/>
            </a:solidFill>
            <a:miter lim="800000"/>
            <a:headEnd/>
            <a:tailEnd/>
          </a:ln>
        </p:spPr>
        <p:txBody>
          <a:bodyPr>
            <a:normAutofit/>
          </a:bodyPr>
          <a:lstStyle/>
          <a:p>
            <a:pPr eaLnBrk="1" hangingPunct="1"/>
            <a:r>
              <a:rPr lang="en-US" altLang="en-US" sz="3600" b="1" dirty="0">
                <a:latin typeface="+mn-lt"/>
                <a:cs typeface="Arial" pitchFamily="34" charset="0"/>
              </a:rPr>
              <a:t>Auditor-General Report and Comments</a:t>
            </a:r>
          </a:p>
        </p:txBody>
      </p:sp>
    </p:spTree>
    <p:extLst>
      <p:ext uri="{BB962C8B-B14F-4D97-AF65-F5344CB8AC3E}">
        <p14:creationId xmlns:p14="http://schemas.microsoft.com/office/powerpoint/2010/main" val="2707265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2019/20 </a:t>
            </a:r>
            <a:r>
              <a:rPr lang="en-ZA" dirty="0"/>
              <a:t>Audit Outcome</a:t>
            </a:r>
            <a:endParaRPr lang="en-GB" dirty="0"/>
          </a:p>
        </p:txBody>
      </p:sp>
      <p:sp>
        <p:nvSpPr>
          <p:cNvPr id="3" name="Content Placeholder 2"/>
          <p:cNvSpPr>
            <a:spLocks noGrp="1"/>
          </p:cNvSpPr>
          <p:nvPr>
            <p:ph idx="1"/>
          </p:nvPr>
        </p:nvSpPr>
        <p:spPr>
          <a:xfrm>
            <a:off x="457200" y="1295400"/>
            <a:ext cx="8229600" cy="4953000"/>
          </a:xfrm>
        </p:spPr>
        <p:txBody>
          <a:bodyPr>
            <a:normAutofit/>
          </a:bodyPr>
          <a:lstStyle/>
          <a:p>
            <a:pPr algn="just"/>
            <a:r>
              <a:rPr lang="en-ZA" b="1" dirty="0" smtClean="0"/>
              <a:t>Annual </a:t>
            </a:r>
            <a:r>
              <a:rPr lang="en-ZA" b="1" dirty="0"/>
              <a:t>Financial Statements (AFS</a:t>
            </a:r>
            <a:r>
              <a:rPr lang="en-ZA" b="1" dirty="0" smtClean="0"/>
              <a:t>):</a:t>
            </a:r>
          </a:p>
          <a:p>
            <a:pPr lvl="1" algn="just"/>
            <a:r>
              <a:rPr lang="en-ZA" dirty="0" smtClean="0"/>
              <a:t>Annual </a:t>
            </a:r>
            <a:r>
              <a:rPr lang="en-ZA" dirty="0"/>
              <a:t>Financial Statements were presented </a:t>
            </a:r>
            <a:r>
              <a:rPr lang="en-ZA" dirty="0" smtClean="0"/>
              <a:t>fairly</a:t>
            </a:r>
          </a:p>
          <a:p>
            <a:pPr lvl="1" algn="just"/>
            <a:r>
              <a:rPr lang="en-ZA" b="1" u="sng" dirty="0"/>
              <a:t>Unqualified audit opinion </a:t>
            </a:r>
            <a:r>
              <a:rPr lang="en-ZA" dirty="0"/>
              <a:t>was received for the year ended 31 March </a:t>
            </a:r>
            <a:r>
              <a:rPr lang="en-ZA" dirty="0" smtClean="0"/>
              <a:t>2020.</a:t>
            </a:r>
          </a:p>
          <a:p>
            <a:pPr algn="just"/>
            <a:r>
              <a:rPr lang="en-ZA" b="1" dirty="0" smtClean="0"/>
              <a:t>Performance Information</a:t>
            </a:r>
          </a:p>
          <a:p>
            <a:pPr lvl="1" algn="just"/>
            <a:r>
              <a:rPr lang="en-ZA" dirty="0" smtClean="0"/>
              <a:t>Similarly</a:t>
            </a:r>
            <a:r>
              <a:rPr lang="en-ZA" dirty="0"/>
              <a:t>, SASSA received an </a:t>
            </a:r>
            <a:r>
              <a:rPr lang="en-ZA" b="1" u="sng" dirty="0"/>
              <a:t>Unqualified audit </a:t>
            </a:r>
            <a:r>
              <a:rPr lang="en-ZA" b="1" u="sng" dirty="0" smtClean="0"/>
              <a:t>opinion </a:t>
            </a:r>
            <a:r>
              <a:rPr lang="en-ZA" dirty="0" smtClean="0"/>
              <a:t>on performance information.</a:t>
            </a:r>
          </a:p>
          <a:p>
            <a:pPr marL="342900" lvl="1" indent="-342900" algn="just">
              <a:buFont typeface="Arial" panose="020B0604020202020204" pitchFamily="34" charset="0"/>
              <a:buChar char="•"/>
            </a:pPr>
            <a:r>
              <a:rPr lang="en-ZA" sz="3200" b="1" dirty="0"/>
              <a:t>Material Adjustments</a:t>
            </a:r>
          </a:p>
          <a:p>
            <a:pPr lvl="1" algn="just"/>
            <a:r>
              <a:rPr lang="en-ZA" dirty="0" smtClean="0"/>
              <a:t>There were no material adjustments to both the Annual Financial Statements or Performance information. SASSA just developed Audit Action Plan to address the identified factual findings.</a:t>
            </a:r>
            <a:endParaRPr lang="en-ZA" dirty="0"/>
          </a:p>
          <a:p>
            <a:endParaRPr lang="en-GB" dirty="0"/>
          </a:p>
        </p:txBody>
      </p:sp>
      <p:sp>
        <p:nvSpPr>
          <p:cNvPr id="4" name="Slide Number Placeholder 1"/>
          <p:cNvSpPr>
            <a:spLocks noGrp="1"/>
          </p:cNvSpPr>
          <p:nvPr>
            <p:ph type="sldNum" sz="quarter" idx="4294967295"/>
          </p:nvPr>
        </p:nvSpPr>
        <p:spPr>
          <a:xfrm>
            <a:off x="6970295" y="632460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dirty="0" smtClean="0">
                <a:ea typeface="ＭＳ Ｐゴシック" pitchFamily="34" charset="-128"/>
              </a:rPr>
              <a:t>45</a:t>
            </a:r>
          </a:p>
        </p:txBody>
      </p:sp>
    </p:spTree>
    <p:extLst>
      <p:ext uri="{BB962C8B-B14F-4D97-AF65-F5344CB8AC3E}">
        <p14:creationId xmlns:p14="http://schemas.microsoft.com/office/powerpoint/2010/main" val="21838694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1"/>
            <a:ext cx="8229600" cy="563562"/>
          </a:xfrm>
        </p:spPr>
        <p:txBody>
          <a:bodyPr>
            <a:normAutofit fontScale="90000"/>
          </a:bodyPr>
          <a:lstStyle/>
          <a:p>
            <a:r>
              <a:rPr lang="en-ZA" dirty="0"/>
              <a:t>Summary of the audit results</a:t>
            </a:r>
            <a:endParaRPr lang="en-GB" dirty="0"/>
          </a:p>
        </p:txBody>
      </p:sp>
      <p:sp>
        <p:nvSpPr>
          <p:cNvPr id="3" name="Content Placeholder 2"/>
          <p:cNvSpPr>
            <a:spLocks noGrp="1"/>
          </p:cNvSpPr>
          <p:nvPr>
            <p:ph idx="1"/>
          </p:nvPr>
        </p:nvSpPr>
        <p:spPr>
          <a:xfrm>
            <a:off x="1166813" y="3730625"/>
            <a:ext cx="8229600" cy="4525963"/>
          </a:xfrm>
        </p:spPr>
        <p:txBody>
          <a:bodyPr/>
          <a:lstStyle/>
          <a:p>
            <a:endParaRPr lang="en-GB"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D56938B-8917-4869-91D0-F9F507C443EE}" type="slidenum">
              <a:rPr lang="en-US" smtClean="0">
                <a:solidFill>
                  <a:prstClr val="black">
                    <a:tint val="75000"/>
                  </a:prstClr>
                </a:solidFill>
              </a:rPr>
              <a:pPr/>
              <a:t>36</a:t>
            </a:fld>
            <a:endParaRPr lang="en-US">
              <a:solidFill>
                <a:prstClr val="black">
                  <a:tint val="75000"/>
                </a:prstClr>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9" y="589999"/>
            <a:ext cx="8686801" cy="601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4601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GB" dirty="0" smtClean="0"/>
              <a:t>Key Audit matters</a:t>
            </a:r>
            <a:endParaRPr lang="en-GB" dirty="0"/>
          </a:p>
        </p:txBody>
      </p:sp>
      <p:graphicFrame>
        <p:nvGraphicFramePr>
          <p:cNvPr id="5" name="Content Placeholder 4"/>
          <p:cNvGraphicFramePr>
            <a:graphicFrameLocks noGrp="1"/>
          </p:cNvGraphicFramePr>
          <p:nvPr>
            <p:ph idx="1"/>
            <p:extLst/>
          </p:nvPr>
        </p:nvGraphicFramePr>
        <p:xfrm>
          <a:off x="304802" y="869315"/>
          <a:ext cx="8534399" cy="5852160"/>
        </p:xfrm>
        <a:graphic>
          <a:graphicData uri="http://schemas.openxmlformats.org/drawingml/2006/table">
            <a:tbl>
              <a:tblPr firstRow="1" bandRow="1">
                <a:tableStyleId>{5C22544A-7EE6-4342-B048-85BDC9FD1C3A}</a:tableStyleId>
              </a:tblPr>
              <a:tblGrid>
                <a:gridCol w="1817511">
                  <a:extLst>
                    <a:ext uri="{9D8B030D-6E8A-4147-A177-3AD203B41FA5}">
                      <a16:colId xmlns:a16="http://schemas.microsoft.com/office/drawing/2014/main" val="20000"/>
                    </a:ext>
                  </a:extLst>
                </a:gridCol>
                <a:gridCol w="2686755">
                  <a:extLst>
                    <a:ext uri="{9D8B030D-6E8A-4147-A177-3AD203B41FA5}">
                      <a16:colId xmlns:a16="http://schemas.microsoft.com/office/drawing/2014/main" val="20001"/>
                    </a:ext>
                  </a:extLst>
                </a:gridCol>
                <a:gridCol w="4030133">
                  <a:extLst>
                    <a:ext uri="{9D8B030D-6E8A-4147-A177-3AD203B41FA5}">
                      <a16:colId xmlns:a16="http://schemas.microsoft.com/office/drawing/2014/main" val="20002"/>
                    </a:ext>
                  </a:extLst>
                </a:gridCol>
              </a:tblGrid>
              <a:tr h="331430">
                <a:tc>
                  <a:txBody>
                    <a:bodyPr/>
                    <a:lstStyle/>
                    <a:p>
                      <a:r>
                        <a:rPr lang="en-GB" dirty="0" smtClean="0">
                          <a:solidFill>
                            <a:schemeClr val="tx1"/>
                          </a:solidFill>
                        </a:rPr>
                        <a:t>Area</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chemeClr val="tx1"/>
                          </a:solidFill>
                        </a:rPr>
                        <a:t>Factual</a:t>
                      </a:r>
                      <a:r>
                        <a:rPr lang="en-GB" baseline="0" dirty="0" smtClean="0">
                          <a:solidFill>
                            <a:schemeClr val="tx1"/>
                          </a:solidFill>
                        </a:rPr>
                        <a:t> finding </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chemeClr val="tx1"/>
                          </a:solidFill>
                        </a:rPr>
                        <a:t>Intervention (s)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822867">
                <a:tc>
                  <a:txBody>
                    <a:bodyPr/>
                    <a:lstStyle/>
                    <a:p>
                      <a:pPr marL="342900" indent="-342900">
                        <a:buAutoNum type="arabicPeriod"/>
                      </a:pPr>
                      <a:r>
                        <a:rPr lang="en-GB" dirty="0" smtClean="0"/>
                        <a:t>Expenditure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t>No prevention of R102.4 million irregular expenditure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dirty="0" smtClean="0"/>
                        <a:t>Review Immovable Property</a:t>
                      </a:r>
                      <a:r>
                        <a:rPr lang="en-GB" baseline="0" dirty="0" smtClean="0"/>
                        <a:t> management policy, procedures and delegations</a:t>
                      </a:r>
                    </a:p>
                    <a:p>
                      <a:pPr marL="285750" indent="-285750">
                        <a:buFont typeface="Arial" panose="020B0604020202020204" pitchFamily="34" charset="0"/>
                        <a:buChar char="•"/>
                      </a:pPr>
                      <a:r>
                        <a:rPr lang="en-GB" baseline="0" dirty="0" smtClean="0"/>
                        <a:t>Finalise procurement of already expired lease</a:t>
                      </a:r>
                    </a:p>
                    <a:p>
                      <a:pPr marL="285750" indent="-285750">
                        <a:buFont typeface="Arial" panose="020B0604020202020204" pitchFamily="34" charset="0"/>
                        <a:buChar char="•"/>
                      </a:pPr>
                      <a:r>
                        <a:rPr lang="en-GB" baseline="0" dirty="0" smtClean="0"/>
                        <a:t>Review policies and procedures include repository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25721">
                <a:tc>
                  <a:txBody>
                    <a:bodyPr/>
                    <a:lstStyle/>
                    <a:p>
                      <a:r>
                        <a:rPr lang="en-GB" dirty="0" smtClean="0"/>
                        <a:t>2.</a:t>
                      </a:r>
                      <a:r>
                        <a:rPr lang="en-GB" baseline="0" dirty="0" smtClean="0"/>
                        <a:t> Procurement and contract management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dirty="0" smtClean="0"/>
                        <a:t>State of Disaster</a:t>
                      </a:r>
                      <a:r>
                        <a:rPr lang="en-GB" baseline="0" dirty="0" smtClean="0"/>
                        <a:t> (</a:t>
                      </a:r>
                      <a:r>
                        <a:rPr lang="en-GB" dirty="0" smtClean="0"/>
                        <a:t>Prices</a:t>
                      </a:r>
                      <a:r>
                        <a:rPr lang="en-GB" baseline="0" dirty="0" smtClean="0"/>
                        <a:t> on emergency goods or services higher than NT set)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dirty="0" smtClean="0"/>
                        <a:t>Implement</a:t>
                      </a:r>
                      <a:r>
                        <a:rPr lang="en-GB" baseline="0" dirty="0" smtClean="0"/>
                        <a:t> NT instruction 11 of 2020/21 (No blanket emergency due to State of Disaster)</a:t>
                      </a:r>
                    </a:p>
                    <a:p>
                      <a:pPr marL="285750" indent="-285750">
                        <a:buFont typeface="Arial" panose="020B0604020202020204" pitchFamily="34" charset="0"/>
                        <a:buChar char="•"/>
                      </a:pPr>
                      <a:r>
                        <a:rPr lang="en-GB" baseline="0" dirty="0" smtClean="0"/>
                        <a:t>Review and implement contract management guidelines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822867">
                <a:tc>
                  <a:txBody>
                    <a:bodyPr/>
                    <a:lstStyle/>
                    <a:p>
                      <a:r>
                        <a:rPr lang="en-GB" dirty="0" smtClean="0"/>
                        <a:t>3. Consequence</a:t>
                      </a:r>
                      <a:r>
                        <a:rPr lang="en-GB" baseline="0" dirty="0" smtClean="0"/>
                        <a:t> management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t>AGSA</a:t>
                      </a:r>
                      <a:r>
                        <a:rPr lang="en-GB" baseline="0" dirty="0" smtClean="0"/>
                        <a:t> unable to obtain sufficient appropriate audit evidence that disciplinary steps were taken against officials for irregular expenditure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GB" dirty="0" smtClean="0"/>
                        <a:t>Electronic</a:t>
                      </a:r>
                      <a:r>
                        <a:rPr lang="en-GB" baseline="0" dirty="0" smtClean="0"/>
                        <a:t> financial misconduct register implemented since June 2020</a:t>
                      </a:r>
                    </a:p>
                    <a:p>
                      <a:pPr marL="285750" indent="-285750">
                        <a:buFont typeface="Arial" panose="020B0604020202020204" pitchFamily="34" charset="0"/>
                        <a:buChar char="•"/>
                      </a:pPr>
                      <a:r>
                        <a:rPr lang="en-GB" dirty="0" smtClean="0"/>
                        <a:t>Finalise appeal cases</a:t>
                      </a:r>
                    </a:p>
                    <a:p>
                      <a:pPr marL="285750" indent="-285750">
                        <a:buFont typeface="Arial" panose="020B0604020202020204" pitchFamily="34" charset="0"/>
                        <a:buChar char="•"/>
                      </a:pPr>
                      <a:r>
                        <a:rPr lang="en-GB" dirty="0" smtClean="0"/>
                        <a:t>Follow up on cases</a:t>
                      </a:r>
                      <a:r>
                        <a:rPr lang="en-GB" baseline="0" dirty="0" smtClean="0"/>
                        <a:t> with NT</a:t>
                      </a:r>
                    </a:p>
                    <a:p>
                      <a:pPr marL="285750" indent="-285750">
                        <a:buFont typeface="Arial" panose="020B0604020202020204" pitchFamily="34" charset="0"/>
                        <a:buChar char="•"/>
                      </a:pPr>
                      <a:r>
                        <a:rPr lang="en-GB" baseline="0" dirty="0" smtClean="0"/>
                        <a:t>Finalise DC for outstanding cases by 31 March 2021</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D56938B-8917-4869-91D0-F9F507C443EE}"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val="36893413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Audit </a:t>
            </a:r>
            <a:r>
              <a:rPr lang="en-US" sz="3200" smtClean="0"/>
              <a:t>Matters: Key </a:t>
            </a:r>
            <a:r>
              <a:rPr lang="en-US" sz="3200" dirty="0" smtClean="0"/>
              <a:t>root causes</a:t>
            </a:r>
            <a:endParaRPr lang="en-US" sz="3200" dirty="0"/>
          </a:p>
        </p:txBody>
      </p:sp>
      <p:sp>
        <p:nvSpPr>
          <p:cNvPr id="3" name="Content Placeholder 2"/>
          <p:cNvSpPr>
            <a:spLocks noGrp="1"/>
          </p:cNvSpPr>
          <p:nvPr>
            <p:ph idx="1"/>
          </p:nvPr>
        </p:nvSpPr>
        <p:spPr>
          <a:xfrm>
            <a:off x="457200" y="1219200"/>
            <a:ext cx="8229600" cy="4906963"/>
          </a:xfrm>
        </p:spPr>
        <p:txBody>
          <a:bodyPr>
            <a:normAutofit lnSpcReduction="10000"/>
          </a:bodyPr>
          <a:lstStyle/>
          <a:p>
            <a:pPr marL="0" indent="0">
              <a:buNone/>
            </a:pPr>
            <a:r>
              <a:rPr lang="en-US" sz="2000" dirty="0" smtClean="0"/>
              <a:t>SCM Non-compliance</a:t>
            </a:r>
          </a:p>
          <a:p>
            <a:pPr marL="0" indent="0" algn="just">
              <a:buNone/>
            </a:pPr>
            <a:r>
              <a:rPr lang="en-US" sz="1800" dirty="0" smtClean="0"/>
              <a:t>It is acknowledged that a lot of weaknesses were detected in the SCM processes. Such weaknesses were primarily because of the procurement of goods and services in response to the national state of disaster as follows:</a:t>
            </a:r>
          </a:p>
          <a:p>
            <a:pPr marL="0" indent="0">
              <a:buNone/>
            </a:pPr>
            <a:endParaRPr lang="en-US" sz="1800" dirty="0"/>
          </a:p>
          <a:p>
            <a:pPr algn="just">
              <a:buFont typeface="Wingdings" panose="05000000000000000000" pitchFamily="2" charset="2"/>
              <a:buChar char="ü"/>
            </a:pPr>
            <a:r>
              <a:rPr lang="en-US" sz="1800" dirty="0" smtClean="0"/>
              <a:t>Procurement of Social Relief of Distress which was evaluated under extreme pressure under lockdown, level 5 resulting in major weaknesses.</a:t>
            </a:r>
          </a:p>
          <a:p>
            <a:pPr algn="just">
              <a:buFont typeface="Wingdings" panose="05000000000000000000" pitchFamily="2" charset="2"/>
              <a:buChar char="ü"/>
            </a:pPr>
            <a:r>
              <a:rPr lang="en-US" sz="1800" dirty="0" smtClean="0"/>
              <a:t>Procurement of PPEs </a:t>
            </a:r>
          </a:p>
          <a:p>
            <a:pPr algn="just">
              <a:buFont typeface="Wingdings" panose="05000000000000000000" pitchFamily="2" charset="2"/>
              <a:buChar char="ü"/>
            </a:pPr>
            <a:r>
              <a:rPr lang="en-US" sz="1800" dirty="0" smtClean="0"/>
              <a:t>Different Instruction notes issued and repealed within a very short space of time resulting in difficulty in managing procurement under the circumstances and complying with such – under emergency circumstances.</a:t>
            </a:r>
          </a:p>
          <a:p>
            <a:pPr algn="just">
              <a:buFont typeface="Wingdings" panose="05000000000000000000" pitchFamily="2" charset="2"/>
              <a:buChar char="ü"/>
            </a:pPr>
            <a:r>
              <a:rPr lang="en-US" sz="1800" dirty="0" smtClean="0"/>
              <a:t>Capacity shortage to manage and operate effectively under the circumstances.</a:t>
            </a:r>
          </a:p>
          <a:p>
            <a:pPr algn="just">
              <a:buFont typeface="Wingdings" panose="05000000000000000000" pitchFamily="2" charset="2"/>
              <a:buChar char="ü"/>
            </a:pPr>
            <a:r>
              <a:rPr lang="en-US" sz="1800" dirty="0" smtClean="0"/>
              <a:t>Different understanding in interpretation and application of Instruction notes by auditor and auditee – Treasury has since cleared such challenge.</a:t>
            </a:r>
            <a:endParaRPr lang="en-US" sz="18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D56938B-8917-4869-91D0-F9F507C443EE}"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39265162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Irregular Expenditure Note</a:t>
            </a:r>
            <a:endParaRPr lang="en-GB" sz="3200" dirty="0"/>
          </a:p>
        </p:txBody>
      </p:sp>
      <p:graphicFrame>
        <p:nvGraphicFramePr>
          <p:cNvPr id="5" name="Content Placeholder 4"/>
          <p:cNvGraphicFramePr>
            <a:graphicFrameLocks noGrp="1"/>
          </p:cNvGraphicFramePr>
          <p:nvPr>
            <p:ph idx="1"/>
            <p:extLst/>
          </p:nvPr>
        </p:nvGraphicFramePr>
        <p:xfrm>
          <a:off x="533400" y="1676400"/>
          <a:ext cx="8229600" cy="3631018"/>
        </p:xfrm>
        <a:graphic>
          <a:graphicData uri="http://schemas.openxmlformats.org/drawingml/2006/table">
            <a:tbl>
              <a:tblPr>
                <a:tableStyleId>{5C22544A-7EE6-4342-B048-85BDC9FD1C3A}</a:tableStyleId>
              </a:tblPr>
              <a:tblGrid>
                <a:gridCol w="5025044">
                  <a:extLst>
                    <a:ext uri="{9D8B030D-6E8A-4147-A177-3AD203B41FA5}">
                      <a16:colId xmlns:a16="http://schemas.microsoft.com/office/drawing/2014/main" val="20000"/>
                    </a:ext>
                  </a:extLst>
                </a:gridCol>
                <a:gridCol w="1920240">
                  <a:extLst>
                    <a:ext uri="{9D8B030D-6E8A-4147-A177-3AD203B41FA5}">
                      <a16:colId xmlns:a16="http://schemas.microsoft.com/office/drawing/2014/main" val="20001"/>
                    </a:ext>
                  </a:extLst>
                </a:gridCol>
                <a:gridCol w="1284316">
                  <a:extLst>
                    <a:ext uri="{9D8B030D-6E8A-4147-A177-3AD203B41FA5}">
                      <a16:colId xmlns:a16="http://schemas.microsoft.com/office/drawing/2014/main" val="20002"/>
                    </a:ext>
                  </a:extLst>
                </a:gridCol>
              </a:tblGrid>
              <a:tr h="286407">
                <a:tc gridSpan="3">
                  <a:txBody>
                    <a:bodyPr/>
                    <a:lstStyle/>
                    <a:p>
                      <a:pPr algn="l" fontAlgn="b"/>
                      <a:r>
                        <a:rPr lang="en-ZA" sz="1050" u="none" strike="noStrike" dirty="0">
                          <a:solidFill>
                            <a:schemeClr val="tx1"/>
                          </a:solidFill>
                          <a:effectLst/>
                        </a:rPr>
                        <a:t> </a:t>
                      </a:r>
                      <a:r>
                        <a:rPr lang="en-ZA" sz="1800" b="1" u="none" strike="noStrike" dirty="0">
                          <a:solidFill>
                            <a:schemeClr val="tx1"/>
                          </a:solidFill>
                          <a:effectLst/>
                        </a:rPr>
                        <a:t>Notes to the Annual Financial Statements </a:t>
                      </a:r>
                      <a:r>
                        <a:rPr lang="en-ZA" sz="1800" b="1" u="none" strike="noStrike" dirty="0" smtClean="0">
                          <a:solidFill>
                            <a:schemeClr val="tx1"/>
                          </a:solidFill>
                          <a:effectLst/>
                        </a:rPr>
                        <a:t>2019/20</a:t>
                      </a:r>
                      <a:endParaRPr lang="en-ZA" sz="1050" b="1"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GB" sz="1000" b="1"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GB" sz="1000" b="1"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05204">
                <a:tc>
                  <a:txBody>
                    <a:bodyPr/>
                    <a:lstStyle/>
                    <a:p>
                      <a:pPr algn="l" fontAlgn="b"/>
                      <a:endParaRPr lang="en-GB" sz="1400" b="1"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u="none" strike="noStrike" dirty="0">
                          <a:solidFill>
                            <a:schemeClr val="tx1"/>
                          </a:solidFill>
                          <a:effectLst/>
                        </a:rPr>
                        <a:t> 2019-2020 </a:t>
                      </a:r>
                      <a:endParaRPr lang="en-GB" sz="1400" b="1"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u="none" strike="noStrike" dirty="0">
                          <a:solidFill>
                            <a:schemeClr val="tx1"/>
                          </a:solidFill>
                          <a:effectLst/>
                        </a:rPr>
                        <a:t> 2018-2019 </a:t>
                      </a:r>
                      <a:endParaRPr lang="en-GB" sz="1400" b="1"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2997">
                <a:tc>
                  <a:txBody>
                    <a:bodyPr/>
                    <a:lstStyle/>
                    <a:p>
                      <a:pPr algn="l" fontAlgn="b"/>
                      <a:r>
                        <a:rPr lang="en-GB" sz="1400" u="none" strike="noStrike" dirty="0">
                          <a:solidFill>
                            <a:schemeClr val="tx1"/>
                          </a:solidFill>
                          <a:effectLst/>
                        </a:rPr>
                        <a:t> Opening balance </a:t>
                      </a:r>
                      <a:endParaRPr lang="en-GB" sz="1400" b="0"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dirty="0">
                          <a:solidFill>
                            <a:schemeClr val="tx1"/>
                          </a:solidFill>
                          <a:effectLst/>
                        </a:rPr>
                        <a:t>                           1,837,333,926 </a:t>
                      </a:r>
                      <a:endParaRPr lang="en-GB" sz="1400" b="0"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dirty="0">
                          <a:solidFill>
                            <a:schemeClr val="tx1"/>
                          </a:solidFill>
                          <a:effectLst/>
                        </a:rPr>
                        <a:t>           1,711,531,819 </a:t>
                      </a:r>
                      <a:endParaRPr lang="en-GB" sz="1400" b="0"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92997">
                <a:tc>
                  <a:txBody>
                    <a:bodyPr/>
                    <a:lstStyle/>
                    <a:p>
                      <a:pPr algn="l" fontAlgn="b"/>
                      <a:r>
                        <a:rPr lang="en-GB" sz="1400" u="none" strike="noStrike" dirty="0">
                          <a:solidFill>
                            <a:schemeClr val="tx1"/>
                          </a:solidFill>
                          <a:effectLst/>
                        </a:rPr>
                        <a:t> Add: Irregular expenditure -Current </a:t>
                      </a:r>
                      <a:endParaRPr lang="en-GB" sz="1400" b="0"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dirty="0">
                          <a:solidFill>
                            <a:schemeClr val="tx1"/>
                          </a:solidFill>
                          <a:effectLst/>
                        </a:rPr>
                        <a:t>                              102,409,302 </a:t>
                      </a:r>
                      <a:endParaRPr lang="en-GB" sz="1400" b="0"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dirty="0">
                          <a:solidFill>
                            <a:schemeClr val="tx1"/>
                          </a:solidFill>
                          <a:effectLst/>
                        </a:rPr>
                        <a:t>               67,139,472 </a:t>
                      </a:r>
                      <a:endParaRPr lang="en-GB" sz="1400" b="0"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92997">
                <a:tc>
                  <a:txBody>
                    <a:bodyPr/>
                    <a:lstStyle/>
                    <a:p>
                      <a:pPr algn="l" fontAlgn="b"/>
                      <a:r>
                        <a:rPr lang="en-ZA" sz="1400" u="none" strike="noStrike" dirty="0">
                          <a:solidFill>
                            <a:schemeClr val="tx1"/>
                          </a:solidFill>
                          <a:effectLst/>
                        </a:rPr>
                        <a:t> Add: Irregular expenditure – relating to the prior year </a:t>
                      </a:r>
                      <a:endParaRPr lang="en-ZA" sz="1400" b="0"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dirty="0">
                          <a:solidFill>
                            <a:schemeClr val="tx1"/>
                          </a:solidFill>
                          <a:effectLst/>
                        </a:rPr>
                        <a:t>                                  1,128,091 </a:t>
                      </a:r>
                      <a:endParaRPr lang="en-GB" sz="1400" b="0"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dirty="0">
                          <a:solidFill>
                            <a:schemeClr val="tx1"/>
                          </a:solidFill>
                          <a:effectLst/>
                        </a:rPr>
                        <a:t>                 5,430,420 </a:t>
                      </a:r>
                      <a:endParaRPr lang="en-GB" sz="1400" b="0"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92997">
                <a:tc>
                  <a:txBody>
                    <a:bodyPr/>
                    <a:lstStyle/>
                    <a:p>
                      <a:pPr algn="l" fontAlgn="b"/>
                      <a:r>
                        <a:rPr lang="en-ZA" sz="1400" u="none" strike="noStrike" dirty="0">
                          <a:solidFill>
                            <a:schemeClr val="tx1"/>
                          </a:solidFill>
                          <a:effectLst/>
                        </a:rPr>
                        <a:t> Add: </a:t>
                      </a:r>
                      <a:r>
                        <a:rPr lang="en-ZA" sz="1400" u="none" strike="noStrike" dirty="0" smtClean="0">
                          <a:solidFill>
                            <a:schemeClr val="tx1"/>
                          </a:solidFill>
                          <a:effectLst/>
                        </a:rPr>
                        <a:t>IE</a:t>
                      </a:r>
                      <a:r>
                        <a:rPr lang="en-ZA" sz="1400" u="none" strike="noStrike" baseline="0" dirty="0" smtClean="0">
                          <a:solidFill>
                            <a:schemeClr val="tx1"/>
                          </a:solidFill>
                          <a:effectLst/>
                        </a:rPr>
                        <a:t> </a:t>
                      </a:r>
                      <a:r>
                        <a:rPr lang="en-ZA" sz="1400" u="none" strike="noStrike" dirty="0" smtClean="0">
                          <a:solidFill>
                            <a:schemeClr val="tx1"/>
                          </a:solidFill>
                          <a:effectLst/>
                        </a:rPr>
                        <a:t>reversed </a:t>
                      </a:r>
                      <a:r>
                        <a:rPr lang="en-ZA" sz="1400" u="none" strike="noStrike" dirty="0">
                          <a:solidFill>
                            <a:schemeClr val="tx1"/>
                          </a:solidFill>
                          <a:effectLst/>
                        </a:rPr>
                        <a:t>due to condonation by inappropriate authority </a:t>
                      </a:r>
                      <a:endParaRPr lang="en-ZA" sz="1400" b="0"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dirty="0">
                          <a:solidFill>
                            <a:schemeClr val="tx1"/>
                          </a:solidFill>
                          <a:effectLst/>
                        </a:rPr>
                        <a:t>                                             -   </a:t>
                      </a:r>
                      <a:endParaRPr lang="en-GB" sz="1400" b="0"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dirty="0">
                          <a:solidFill>
                            <a:schemeClr val="tx1"/>
                          </a:solidFill>
                          <a:effectLst/>
                        </a:rPr>
                        <a:t>               75,614,609 </a:t>
                      </a:r>
                      <a:endParaRPr lang="en-GB" sz="1400" b="0"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92997">
                <a:tc>
                  <a:txBody>
                    <a:bodyPr/>
                    <a:lstStyle/>
                    <a:p>
                      <a:pPr algn="l" fontAlgn="b"/>
                      <a:r>
                        <a:rPr lang="en-GB" sz="1400" u="none" strike="noStrike">
                          <a:solidFill>
                            <a:schemeClr val="tx1"/>
                          </a:solidFill>
                          <a:effectLst/>
                        </a:rPr>
                        <a:t> Less: Irregular expendture condoned </a:t>
                      </a:r>
                      <a:endParaRPr lang="en-GB" sz="1400" b="0" i="0" u="none" strike="noStrike">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a:solidFill>
                            <a:schemeClr val="tx1"/>
                          </a:solidFill>
                          <a:effectLst/>
                        </a:rPr>
                        <a:t>                              388,242,061 </a:t>
                      </a:r>
                      <a:endParaRPr lang="en-GB" sz="1400" b="0" i="0" u="none" strike="noStrike">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dirty="0">
                          <a:solidFill>
                            <a:schemeClr val="tx1"/>
                          </a:solidFill>
                          <a:effectLst/>
                        </a:rPr>
                        <a:t>                            -   </a:t>
                      </a:r>
                      <a:endParaRPr lang="en-GB" sz="1400" b="0"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05204">
                <a:tc>
                  <a:txBody>
                    <a:bodyPr/>
                    <a:lstStyle/>
                    <a:p>
                      <a:pPr algn="l" fontAlgn="b"/>
                      <a:r>
                        <a:rPr lang="en-ZA" sz="1400" u="none" strike="noStrike">
                          <a:solidFill>
                            <a:schemeClr val="tx1"/>
                          </a:solidFill>
                          <a:effectLst/>
                        </a:rPr>
                        <a:t> Less: Amounts found not to be irregular expenditure # </a:t>
                      </a:r>
                      <a:endParaRPr lang="en-ZA" sz="1400" b="0" i="0" u="none" strike="noStrike">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dirty="0">
                          <a:solidFill>
                            <a:schemeClr val="tx1"/>
                          </a:solidFill>
                          <a:effectLst/>
                        </a:rPr>
                        <a:t>                              324,704,653 </a:t>
                      </a:r>
                      <a:endParaRPr lang="en-GB" sz="1400" b="0"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u="none" strike="noStrike" dirty="0">
                          <a:solidFill>
                            <a:schemeClr val="tx1"/>
                          </a:solidFill>
                          <a:effectLst/>
                        </a:rPr>
                        <a:t>               22,382,394 </a:t>
                      </a:r>
                      <a:endParaRPr lang="en-GB" sz="1400" b="0"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05204">
                <a:tc>
                  <a:txBody>
                    <a:bodyPr/>
                    <a:lstStyle/>
                    <a:p>
                      <a:pPr algn="l" fontAlgn="b"/>
                      <a:r>
                        <a:rPr lang="en-ZA" sz="1400" b="1" u="none" strike="noStrike" dirty="0">
                          <a:solidFill>
                            <a:schemeClr val="tx1"/>
                          </a:solidFill>
                          <a:effectLst/>
                        </a:rPr>
                        <a:t> Closing Balance as at 31 March 2020 </a:t>
                      </a:r>
                      <a:endParaRPr lang="en-ZA" sz="1400" b="1"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b="1" u="none" strike="noStrike" dirty="0">
                          <a:solidFill>
                            <a:schemeClr val="tx1"/>
                          </a:solidFill>
                          <a:effectLst/>
                        </a:rPr>
                        <a:t>                           1,227,924,605 </a:t>
                      </a:r>
                      <a:endParaRPr lang="en-GB" sz="1400" b="1"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400" b="1" u="none" strike="noStrike" dirty="0">
                          <a:solidFill>
                            <a:schemeClr val="tx1"/>
                          </a:solidFill>
                          <a:effectLst/>
                        </a:rPr>
                        <a:t>           1,837,333,926 </a:t>
                      </a:r>
                      <a:endParaRPr lang="en-GB" sz="1400" b="1"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D56938B-8917-4869-91D0-F9F507C443EE}"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1229630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715962"/>
          </a:xfrm>
        </p:spPr>
        <p:txBody>
          <a:bodyPr/>
          <a:lstStyle/>
          <a:p>
            <a:pPr algn="ctr"/>
            <a:r>
              <a:rPr lang="en-US" dirty="0" smtClean="0"/>
              <a:t>Context </a:t>
            </a:r>
            <a:endParaRPr lang="en-GB" dirty="0"/>
          </a:p>
        </p:txBody>
      </p:sp>
      <p:sp>
        <p:nvSpPr>
          <p:cNvPr id="4" name="Content Placeholder 3"/>
          <p:cNvSpPr>
            <a:spLocks noGrp="1"/>
          </p:cNvSpPr>
          <p:nvPr>
            <p:ph idx="1"/>
          </p:nvPr>
        </p:nvSpPr>
        <p:spPr>
          <a:xfrm>
            <a:off x="152400" y="838200"/>
            <a:ext cx="8686800" cy="5365376"/>
          </a:xfrm>
        </p:spPr>
        <p:txBody>
          <a:bodyPr>
            <a:noAutofit/>
          </a:bodyPr>
          <a:lstStyle/>
          <a:p>
            <a:pPr marL="342900" lvl="1" indent="-342900" algn="just">
              <a:buFont typeface="Arial" panose="020B0604020202020204" pitchFamily="34" charset="0"/>
              <a:buChar char="•"/>
            </a:pPr>
            <a:r>
              <a:rPr lang="en-US" sz="1800" dirty="0" smtClean="0"/>
              <a:t>SASSA’s core business is to provide social </a:t>
            </a:r>
            <a:r>
              <a:rPr lang="en-US" sz="1800" dirty="0"/>
              <a:t>assistance to eligible South Africans who are unable to support themselves and their dependents with the goal to alleviate </a:t>
            </a:r>
            <a:r>
              <a:rPr lang="en-US" sz="1800" dirty="0" smtClean="0"/>
              <a:t>poverty.  </a:t>
            </a:r>
            <a:endParaRPr lang="en-US" sz="1800" dirty="0"/>
          </a:p>
          <a:p>
            <a:pPr algn="just"/>
            <a:r>
              <a:rPr lang="en-ZA" sz="1800" dirty="0" smtClean="0">
                <a:cs typeface="Arial" panose="020B0604020202020204" pitchFamily="34" charset="0"/>
              </a:rPr>
              <a:t>The framework in which SASSA operates within is affected by a number of variables, these include the high levels of poverty, unemployment, disasters that face our people throughout the year. </a:t>
            </a:r>
          </a:p>
          <a:p>
            <a:pPr algn="just"/>
            <a:r>
              <a:rPr lang="en-US" sz="1800" dirty="0" smtClean="0"/>
              <a:t>Unemployment Rate in the country rose to 30.1% in the first quarter of 2020.</a:t>
            </a:r>
          </a:p>
          <a:p>
            <a:pPr algn="just"/>
            <a:r>
              <a:rPr lang="en-US" sz="1800" dirty="0" smtClean="0"/>
              <a:t>South Africa is currently operating under a national disaster and lockdown level 1 as part of the strategy to contain the spread of the Corona Virus (COVID-19) pandemic.</a:t>
            </a:r>
          </a:p>
          <a:p>
            <a:pPr algn="just"/>
            <a:r>
              <a:rPr lang="en-US" sz="1800" dirty="0" smtClean="0"/>
              <a:t>The national disaster regulations had an impact on the operations of SASSA, example, the prohibition of large gatherings that affected the community outreach programme, part. Outreach main objective is to improve access to the social assistance programme.</a:t>
            </a:r>
          </a:p>
          <a:p>
            <a:pPr algn="just"/>
            <a:r>
              <a:rPr lang="en-US" sz="1800" dirty="0" smtClean="0">
                <a:cs typeface="Arial" panose="020B0604020202020204" pitchFamily="34" charset="0"/>
              </a:rPr>
              <a:t>The pandemic has drastically increased the need for SASSA services particularly the social relief packages.</a:t>
            </a:r>
            <a:endParaRPr lang="en-ZA" sz="1800" dirty="0" smtClean="0">
              <a:cs typeface="Arial" panose="020B0604020202020204" pitchFamily="34" charset="0"/>
            </a:endParaRPr>
          </a:p>
        </p:txBody>
      </p:sp>
      <p:sp>
        <p:nvSpPr>
          <p:cNvPr id="2" name="Slide Number Placeholder 1"/>
          <p:cNvSpPr>
            <a:spLocks noGrp="1"/>
          </p:cNvSpPr>
          <p:nvPr>
            <p:ph type="sldNum" sz="quarter" idx="4294967295"/>
          </p:nvPr>
        </p:nvSpPr>
        <p:spPr>
          <a:xfrm>
            <a:off x="4029636" y="6324875"/>
            <a:ext cx="542364" cy="365501"/>
          </a:xfrm>
          <a:prstGeom prst="rect">
            <a:avLst/>
          </a:prstGeom>
        </p:spPr>
        <p:txBody>
          <a:bodyPr/>
          <a:lstStyle/>
          <a:p>
            <a:fld id="{9D56938B-8917-4869-91D0-F9F507C443EE}"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18898313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GB" sz="3100" dirty="0" smtClean="0"/>
              <a:t/>
            </a:r>
            <a:br>
              <a:rPr lang="en-GB" sz="3100" dirty="0" smtClean="0"/>
            </a:br>
            <a:r>
              <a:rPr lang="en-GB" sz="3100" dirty="0" smtClean="0"/>
              <a:t>Details of current year irregular expenditure as at 31 March 2020 </a:t>
            </a:r>
            <a:r>
              <a:rPr lang="en-GB" dirty="0">
                <a:latin typeface="Calibri" panose="020F0502020204030204" pitchFamily="34" charset="0"/>
                <a:ea typeface="Calibri" panose="020F0502020204030204" pitchFamily="34" charset="0"/>
                <a:cs typeface="Times New Roman" panose="02020603050405020304" pitchFamily="18" charset="0"/>
              </a:rPr>
              <a:t/>
            </a:r>
            <a:br>
              <a:rPr lang="en-GB"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graphicFrame>
        <p:nvGraphicFramePr>
          <p:cNvPr id="5" name="Content Placeholder 4"/>
          <p:cNvGraphicFramePr>
            <a:graphicFrameLocks noGrp="1"/>
          </p:cNvGraphicFramePr>
          <p:nvPr>
            <p:ph idx="1"/>
            <p:extLst/>
          </p:nvPr>
        </p:nvGraphicFramePr>
        <p:xfrm>
          <a:off x="593969" y="1524002"/>
          <a:ext cx="8077200" cy="3809995"/>
        </p:xfrm>
        <a:graphic>
          <a:graphicData uri="http://schemas.openxmlformats.org/drawingml/2006/table">
            <a:tbl>
              <a:tblPr firstRow="1" firstCol="1" bandRow="1">
                <a:tableStyleId>{5C22544A-7EE6-4342-B048-85BDC9FD1C3A}</a:tableStyleId>
              </a:tblPr>
              <a:tblGrid>
                <a:gridCol w="5652142">
                  <a:extLst>
                    <a:ext uri="{9D8B030D-6E8A-4147-A177-3AD203B41FA5}">
                      <a16:colId xmlns:a16="http://schemas.microsoft.com/office/drawing/2014/main" val="20000"/>
                    </a:ext>
                  </a:extLst>
                </a:gridCol>
                <a:gridCol w="2425058">
                  <a:extLst>
                    <a:ext uri="{9D8B030D-6E8A-4147-A177-3AD203B41FA5}">
                      <a16:colId xmlns:a16="http://schemas.microsoft.com/office/drawing/2014/main" val="20001"/>
                    </a:ext>
                  </a:extLst>
                </a:gridCol>
              </a:tblGrid>
              <a:tr h="346499">
                <a:tc gridSpan="2">
                  <a:txBody>
                    <a:bodyPr/>
                    <a:lstStyle/>
                    <a:p>
                      <a:pPr>
                        <a:lnSpc>
                          <a:spcPct val="107000"/>
                        </a:lnSpc>
                        <a:spcAft>
                          <a:spcPts val="0"/>
                        </a:spcAft>
                      </a:pP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nSpc>
                          <a:spcPct val="107000"/>
                        </a:lnSpc>
                      </a:pPr>
                      <a:endParaRPr lang="en-GB" sz="1100" dirty="0">
                        <a:effectLst/>
                        <a:latin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6499">
                <a:tc>
                  <a:txBody>
                    <a:bodyPr/>
                    <a:lstStyle/>
                    <a:p>
                      <a:pPr>
                        <a:lnSpc>
                          <a:spcPct val="107000"/>
                        </a:lnSpc>
                      </a:pPr>
                      <a:endParaRPr lang="en-GB" sz="1800" dirty="0">
                        <a:solidFill>
                          <a:schemeClr val="tx1"/>
                        </a:solidFill>
                        <a:effectLst/>
                        <a:latin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800" b="1" dirty="0">
                          <a:solidFill>
                            <a:schemeClr val="tx1"/>
                          </a:solidFill>
                          <a:effectLst/>
                        </a:rPr>
                        <a:t>2019-2020</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44302">
                <a:tc>
                  <a:txBody>
                    <a:bodyPr/>
                    <a:lstStyle/>
                    <a:p>
                      <a:pPr>
                        <a:lnSpc>
                          <a:spcPct val="107000"/>
                        </a:lnSpc>
                        <a:spcAft>
                          <a:spcPts val="0"/>
                        </a:spcAft>
                      </a:pPr>
                      <a:r>
                        <a:rPr lang="en-GB" sz="1800" b="0" dirty="0">
                          <a:solidFill>
                            <a:schemeClr val="tx1"/>
                          </a:solidFill>
                          <a:effectLst/>
                        </a:rPr>
                        <a:t>Extension of other contracts and lease payment's</a:t>
                      </a: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0"/>
                        </a:spcAft>
                      </a:pPr>
                      <a:r>
                        <a:rPr lang="en-GB" sz="1800" b="0" dirty="0">
                          <a:solidFill>
                            <a:schemeClr val="tx1"/>
                          </a:solidFill>
                          <a:effectLst/>
                        </a:rPr>
                        <a:t>                  57,692,896 </a:t>
                      </a: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06883">
                <a:tc>
                  <a:txBody>
                    <a:bodyPr/>
                    <a:lstStyle/>
                    <a:p>
                      <a:pPr>
                        <a:lnSpc>
                          <a:spcPct val="107000"/>
                        </a:lnSpc>
                        <a:spcAft>
                          <a:spcPts val="0"/>
                        </a:spcAft>
                      </a:pPr>
                      <a:r>
                        <a:rPr lang="en-GB" sz="1800" b="0" dirty="0">
                          <a:solidFill>
                            <a:schemeClr val="tx1"/>
                          </a:solidFill>
                          <a:effectLst/>
                        </a:rPr>
                        <a:t>CIDB non-compliance</a:t>
                      </a: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11125" algn="r">
                        <a:lnSpc>
                          <a:spcPct val="107000"/>
                        </a:lnSpc>
                        <a:spcAft>
                          <a:spcPts val="0"/>
                        </a:spcAft>
                      </a:pPr>
                      <a:r>
                        <a:rPr lang="en-GB" sz="1800" b="0" dirty="0">
                          <a:solidFill>
                            <a:schemeClr val="tx1"/>
                          </a:solidFill>
                          <a:effectLst/>
                        </a:rPr>
                        <a:t>                          </a:t>
                      </a:r>
                      <a:r>
                        <a:rPr lang="en-GB" sz="1800" b="0" dirty="0" smtClean="0">
                          <a:solidFill>
                            <a:schemeClr val="tx1"/>
                          </a:solidFill>
                          <a:effectLst/>
                        </a:rPr>
                        <a:t>  3,900 </a:t>
                      </a: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44302">
                <a:tc>
                  <a:txBody>
                    <a:bodyPr/>
                    <a:lstStyle/>
                    <a:p>
                      <a:pPr>
                        <a:lnSpc>
                          <a:spcPct val="107000"/>
                        </a:lnSpc>
                        <a:spcAft>
                          <a:spcPts val="0"/>
                        </a:spcAft>
                      </a:pPr>
                      <a:r>
                        <a:rPr lang="en-GB" sz="1800" b="0" dirty="0">
                          <a:solidFill>
                            <a:schemeClr val="tx1"/>
                          </a:solidFill>
                          <a:effectLst/>
                        </a:rPr>
                        <a:t>Local Content non-compliance</a:t>
                      </a: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0"/>
                        </a:spcAft>
                      </a:pPr>
                      <a:r>
                        <a:rPr lang="en-GB" sz="1800" b="0" dirty="0">
                          <a:solidFill>
                            <a:schemeClr val="tx1"/>
                          </a:solidFill>
                          <a:effectLst/>
                        </a:rPr>
                        <a:t>                       241,816 </a:t>
                      </a: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44302">
                <a:tc>
                  <a:txBody>
                    <a:bodyPr/>
                    <a:lstStyle/>
                    <a:p>
                      <a:pPr>
                        <a:lnSpc>
                          <a:spcPct val="107000"/>
                        </a:lnSpc>
                        <a:spcAft>
                          <a:spcPts val="0"/>
                        </a:spcAft>
                      </a:pPr>
                      <a:r>
                        <a:rPr lang="en-GB" sz="1800" b="0" dirty="0">
                          <a:solidFill>
                            <a:schemeClr val="tx1"/>
                          </a:solidFill>
                          <a:effectLst/>
                        </a:rPr>
                        <a:t>Irregular expenditure- Medical assessments</a:t>
                      </a: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0"/>
                        </a:spcAft>
                      </a:pPr>
                      <a:r>
                        <a:rPr lang="en-GB" sz="1800" b="0" dirty="0">
                          <a:solidFill>
                            <a:schemeClr val="tx1"/>
                          </a:solidFill>
                          <a:effectLst/>
                        </a:rPr>
                        <a:t>                  13,962,807 </a:t>
                      </a: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44302">
                <a:tc>
                  <a:txBody>
                    <a:bodyPr/>
                    <a:lstStyle/>
                    <a:p>
                      <a:pPr>
                        <a:lnSpc>
                          <a:spcPct val="107000"/>
                        </a:lnSpc>
                        <a:spcAft>
                          <a:spcPts val="0"/>
                        </a:spcAft>
                      </a:pPr>
                      <a:r>
                        <a:rPr lang="en-GB" sz="1800" b="0" dirty="0">
                          <a:solidFill>
                            <a:schemeClr val="tx1"/>
                          </a:solidFill>
                          <a:effectLst/>
                        </a:rPr>
                        <a:t>Expired Telkom contract</a:t>
                      </a: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0"/>
                        </a:spcAft>
                      </a:pPr>
                      <a:r>
                        <a:rPr lang="en-GB" sz="1800" b="0" dirty="0">
                          <a:solidFill>
                            <a:schemeClr val="tx1"/>
                          </a:solidFill>
                          <a:effectLst/>
                        </a:rPr>
                        <a:t>                  26,767,789 </a:t>
                      </a: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44302">
                <a:tc>
                  <a:txBody>
                    <a:bodyPr/>
                    <a:lstStyle/>
                    <a:p>
                      <a:pPr>
                        <a:lnSpc>
                          <a:spcPct val="107000"/>
                        </a:lnSpc>
                        <a:spcAft>
                          <a:spcPts val="0"/>
                        </a:spcAft>
                      </a:pPr>
                      <a:r>
                        <a:rPr lang="en-GB" sz="1800" b="0" dirty="0">
                          <a:solidFill>
                            <a:schemeClr val="tx1"/>
                          </a:solidFill>
                          <a:effectLst/>
                        </a:rPr>
                        <a:t>COVID 19 - procurement</a:t>
                      </a: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0"/>
                        </a:spcAft>
                      </a:pPr>
                      <a:r>
                        <a:rPr lang="en-GB" sz="1800" b="0" dirty="0">
                          <a:solidFill>
                            <a:schemeClr val="tx1"/>
                          </a:solidFill>
                          <a:effectLst/>
                        </a:rPr>
                        <a:t>                    2,279,210 </a:t>
                      </a: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44302">
                <a:tc>
                  <a:txBody>
                    <a:bodyPr/>
                    <a:lstStyle/>
                    <a:p>
                      <a:pPr>
                        <a:lnSpc>
                          <a:spcPct val="107000"/>
                        </a:lnSpc>
                        <a:spcAft>
                          <a:spcPts val="0"/>
                        </a:spcAft>
                      </a:pPr>
                      <a:r>
                        <a:rPr lang="en-GB" sz="1800" b="0">
                          <a:solidFill>
                            <a:schemeClr val="tx1"/>
                          </a:solidFill>
                          <a:effectLst/>
                        </a:rPr>
                        <a:t>Other matters</a:t>
                      </a:r>
                      <a:endParaRPr lang="en-GB"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0"/>
                        </a:spcAft>
                      </a:pPr>
                      <a:r>
                        <a:rPr lang="en-GB" sz="1800" b="0" dirty="0">
                          <a:solidFill>
                            <a:schemeClr val="tx1"/>
                          </a:solidFill>
                          <a:effectLst/>
                        </a:rPr>
                        <a:t>                    1,460,883 </a:t>
                      </a: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44302">
                <a:tc>
                  <a:txBody>
                    <a:bodyPr/>
                    <a:lstStyle/>
                    <a:p>
                      <a:pPr>
                        <a:lnSpc>
                          <a:spcPct val="107000"/>
                        </a:lnSpc>
                        <a:spcAft>
                          <a:spcPts val="0"/>
                        </a:spcAft>
                      </a:pPr>
                      <a:r>
                        <a:rPr lang="en-GB" sz="1800">
                          <a:solidFill>
                            <a:schemeClr val="tx1"/>
                          </a:solidFill>
                          <a:effectLst/>
                        </a:rPr>
                        <a:t>Total</a:t>
                      </a:r>
                      <a:endParaRPr lang="en-GB"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0"/>
                        </a:spcAft>
                      </a:pPr>
                      <a:r>
                        <a:rPr lang="en-GB" sz="1800" b="1" dirty="0">
                          <a:solidFill>
                            <a:schemeClr val="tx1"/>
                          </a:solidFill>
                          <a:effectLst/>
                        </a:rPr>
                        <a:t>                102,409,302 </a:t>
                      </a:r>
                      <a:endParaRPr lang="en-GB"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D56938B-8917-4869-91D0-F9F507C443EE}" type="slidenum">
              <a:rPr lang="en-US" smtClean="0">
                <a:solidFill>
                  <a:prstClr val="black">
                    <a:tint val="75000"/>
                  </a:prstClr>
                </a:solidFill>
              </a:rPr>
              <a:pPr/>
              <a:t>40</a:t>
            </a:fld>
            <a:endParaRPr lang="en-US">
              <a:solidFill>
                <a:prstClr val="black">
                  <a:tint val="75000"/>
                </a:prstClr>
              </a:solidFill>
            </a:endParaRPr>
          </a:p>
        </p:txBody>
      </p:sp>
    </p:spTree>
    <p:extLst>
      <p:ext uri="{BB962C8B-B14F-4D97-AF65-F5344CB8AC3E}">
        <p14:creationId xmlns:p14="http://schemas.microsoft.com/office/powerpoint/2010/main" val="5736391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Recommendations</a:t>
            </a:r>
            <a:endParaRPr lang="en-GB" dirty="0"/>
          </a:p>
        </p:txBody>
      </p:sp>
      <p:sp>
        <p:nvSpPr>
          <p:cNvPr id="3" name="Content Placeholder 2"/>
          <p:cNvSpPr>
            <a:spLocks noGrp="1"/>
          </p:cNvSpPr>
          <p:nvPr>
            <p:ph idx="1"/>
          </p:nvPr>
        </p:nvSpPr>
        <p:spPr/>
        <p:txBody>
          <a:bodyPr>
            <a:normAutofit/>
          </a:bodyPr>
          <a:lstStyle/>
          <a:p>
            <a:pPr algn="just"/>
            <a:r>
              <a:rPr lang="en-US" altLang="en-US" dirty="0" smtClean="0"/>
              <a:t>It </a:t>
            </a:r>
            <a:r>
              <a:rPr lang="en-US" altLang="en-US" dirty="0"/>
              <a:t>is recommended that the Portfolio Committee on Social Development notes and support;</a:t>
            </a:r>
          </a:p>
          <a:p>
            <a:pPr lvl="1" algn="just"/>
            <a:r>
              <a:rPr lang="en-US" altLang="en-US" dirty="0"/>
              <a:t>SASSA </a:t>
            </a:r>
            <a:r>
              <a:rPr lang="en-GB" altLang="en-US" dirty="0" smtClean="0"/>
              <a:t>2019/20 </a:t>
            </a:r>
            <a:r>
              <a:rPr lang="en-US" altLang="en-US" dirty="0"/>
              <a:t>Annual Performance Report; </a:t>
            </a:r>
          </a:p>
          <a:p>
            <a:pPr lvl="1" algn="just"/>
            <a:r>
              <a:rPr lang="en-US" altLang="en-US" dirty="0"/>
              <a:t>SASSA </a:t>
            </a:r>
            <a:r>
              <a:rPr lang="en-US" altLang="en-US" dirty="0" smtClean="0"/>
              <a:t>2019/20 Annual financial statements; and </a:t>
            </a:r>
          </a:p>
          <a:p>
            <a:pPr lvl="1" algn="just"/>
            <a:r>
              <a:rPr lang="en-US" altLang="en-US" dirty="0" smtClean="0"/>
              <a:t>The 2019/20 audit outcomes. </a:t>
            </a:r>
            <a:endParaRPr lang="en-GB" dirty="0"/>
          </a:p>
        </p:txBody>
      </p:sp>
      <p:sp>
        <p:nvSpPr>
          <p:cNvPr id="4" name="Slide Number Placeholder 3"/>
          <p:cNvSpPr>
            <a:spLocks noGrp="1"/>
          </p:cNvSpPr>
          <p:nvPr>
            <p:ph type="sldNum" sz="quarter" idx="4294967295"/>
          </p:nvPr>
        </p:nvSpPr>
        <p:spPr>
          <a:xfrm>
            <a:off x="3505200" y="6184435"/>
            <a:ext cx="2133600" cy="365125"/>
          </a:xfrm>
          <a:prstGeom prst="rect">
            <a:avLst/>
          </a:prstGeom>
        </p:spPr>
        <p:txBody>
          <a:bodyPr/>
          <a:lstStyle/>
          <a:p>
            <a:pPr algn="ctr"/>
            <a:fld id="{14DD5B9B-BD38-45E9-8FFA-D5BF89BBF026}" type="slidenum">
              <a:rPr lang="en-US" sz="1400" smtClean="0"/>
              <a:pPr algn="ctr"/>
              <a:t>41</a:t>
            </a:fld>
            <a:endParaRPr lang="en-US" sz="1400" dirty="0"/>
          </a:p>
        </p:txBody>
      </p:sp>
    </p:spTree>
    <p:extLst>
      <p:ext uri="{BB962C8B-B14F-4D97-AF65-F5344CB8AC3E}">
        <p14:creationId xmlns:p14="http://schemas.microsoft.com/office/powerpoint/2010/main" val="6728372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Placeholder 3"/>
          <p:cNvSpPr>
            <a:spLocks noGrp="1"/>
          </p:cNvSpPr>
          <p:nvPr>
            <p:ph type="body" idx="1"/>
          </p:nvPr>
        </p:nvSpPr>
        <p:spPr>
          <a:xfrm>
            <a:off x="685800" y="3200400"/>
            <a:ext cx="7772400" cy="914400"/>
          </a:xfrm>
          <a:solidFill>
            <a:srgbClr val="FFCC66"/>
          </a:solidFill>
        </p:spPr>
        <p:txBody>
          <a:bodyPr/>
          <a:lstStyle/>
          <a:p>
            <a:pPr algn="ctr"/>
            <a:r>
              <a:rPr lang="en-US" altLang="en-US" sz="5400" b="1" dirty="0" smtClean="0">
                <a:solidFill>
                  <a:schemeClr val="bg1"/>
                </a:solidFill>
                <a:latin typeface="Arial" panose="020B0604020202020204" pitchFamily="34" charset="0"/>
                <a:cs typeface="Arial" panose="020B0604020202020204" pitchFamily="34" charset="0"/>
              </a:rPr>
              <a:t>Thank you</a:t>
            </a:r>
            <a:endParaRPr lang="en-GB" altLang="en-US" sz="5400" b="1" dirty="0" smtClean="0">
              <a:solidFill>
                <a:schemeClr val="bg1"/>
              </a:solidFill>
              <a:latin typeface="Arial" panose="020B0604020202020204" pitchFamily="34" charset="0"/>
              <a:cs typeface="Arial" panose="020B0604020202020204" pitchFamily="34" charset="0"/>
            </a:endParaRPr>
          </a:p>
        </p:txBody>
      </p:sp>
      <p:sp>
        <p:nvSpPr>
          <p:cNvPr id="30724" name="Slide Number Placeholder 1"/>
          <p:cNvSpPr>
            <a:spLocks noGrp="1"/>
          </p:cNvSpPr>
          <p:nvPr>
            <p:ph type="sldNum" sz="quarter" idx="4294967295"/>
          </p:nvPr>
        </p:nvSpPr>
        <p:spPr>
          <a:xfrm>
            <a:off x="2590800" y="617220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E4242EC-B890-429F-ADA6-51CE9A28FF68}" type="slidenum">
              <a:rPr lang="en-US" altLang="en-US" sz="1400" smtClean="0">
                <a:ea typeface="ＭＳ Ｐゴシック" pitchFamily="34" charset="-128"/>
              </a:rPr>
              <a:pPr>
                <a:spcBef>
                  <a:spcPct val="0"/>
                </a:spcBef>
                <a:buFontTx/>
                <a:buNone/>
              </a:pPr>
              <a:t>42</a:t>
            </a:fld>
            <a:endParaRPr lang="en-US" altLang="en-US" sz="1400" dirty="0" smtClean="0">
              <a:ea typeface="ＭＳ Ｐゴシック" pitchFamily="34" charset="-128"/>
            </a:endParaRPr>
          </a:p>
        </p:txBody>
      </p:sp>
      <p:sp>
        <p:nvSpPr>
          <p:cNvPr id="2" name="Footer Placeholder 1"/>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976957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a:xfrm>
            <a:off x="1905000" y="229129"/>
            <a:ext cx="5844915" cy="558903"/>
          </a:xfrm>
        </p:spPr>
        <p:txBody>
          <a:bodyPr>
            <a:noAutofit/>
          </a:bodyPr>
          <a:lstStyle/>
          <a:p>
            <a:r>
              <a:rPr lang="en-ZA" altLang="en-US" b="1" dirty="0" smtClean="0">
                <a:latin typeface="Arial" panose="020B0604020202020204" pitchFamily="34" charset="0"/>
                <a:cs typeface="Arial" panose="020B0604020202020204" pitchFamily="34" charset="0"/>
              </a:rPr>
              <a:t>SASSA Fact sheet</a:t>
            </a:r>
          </a:p>
        </p:txBody>
      </p:sp>
      <p:sp>
        <p:nvSpPr>
          <p:cNvPr id="15363" name="Text Placeholder 5"/>
          <p:cNvSpPr>
            <a:spLocks noGrp="1"/>
          </p:cNvSpPr>
          <p:nvPr>
            <p:ph type="body" sz="half" idx="1"/>
          </p:nvPr>
        </p:nvSpPr>
        <p:spPr>
          <a:xfrm>
            <a:off x="685800" y="1014613"/>
            <a:ext cx="5298586" cy="5309987"/>
          </a:xfrm>
        </p:spPr>
        <p:txBody>
          <a:bodyPr>
            <a:noAutofit/>
          </a:bodyPr>
          <a:lstStyle/>
          <a:p>
            <a:pPr marL="457200" lvl="1" indent="0">
              <a:spcBef>
                <a:spcPts val="450"/>
              </a:spcBef>
              <a:spcAft>
                <a:spcPts val="450"/>
              </a:spcAft>
              <a:buNone/>
            </a:pPr>
            <a:r>
              <a:rPr lang="en-GB" altLang="en-US" sz="1800" dirty="0" smtClean="0">
                <a:latin typeface="Arial" panose="020B0604020202020204" pitchFamily="34" charset="0"/>
                <a:cs typeface="Arial" panose="020B0604020202020204" pitchFamily="34" charset="0"/>
              </a:rPr>
              <a:t>SASSA </a:t>
            </a:r>
            <a:r>
              <a:rPr lang="en-GB" altLang="en-US" sz="1800" dirty="0">
                <a:latin typeface="Arial" panose="020B0604020202020204" pitchFamily="34" charset="0"/>
                <a:cs typeface="Arial" panose="020B0604020202020204" pitchFamily="34" charset="0"/>
              </a:rPr>
              <a:t>has:</a:t>
            </a:r>
          </a:p>
          <a:p>
            <a:pPr lvl="1">
              <a:spcBef>
                <a:spcPts val="0"/>
              </a:spcBef>
              <a:spcAft>
                <a:spcPts val="450"/>
              </a:spcAft>
            </a:pPr>
            <a:r>
              <a:rPr lang="en-GB" altLang="en-US" sz="1800" dirty="0" smtClean="0">
                <a:latin typeface="Arial" panose="020B0604020202020204" pitchFamily="34" charset="0"/>
                <a:cs typeface="Arial" panose="020B0604020202020204" pitchFamily="34" charset="0"/>
              </a:rPr>
              <a:t>Approximately </a:t>
            </a:r>
            <a:r>
              <a:rPr lang="en-GB" altLang="en-US" sz="1800" dirty="0">
                <a:latin typeface="Arial" panose="020B0604020202020204" pitchFamily="34" charset="0"/>
                <a:cs typeface="Arial" panose="020B0604020202020204" pitchFamily="34" charset="0"/>
              </a:rPr>
              <a:t>8 269 staff</a:t>
            </a:r>
          </a:p>
          <a:p>
            <a:pPr lvl="1">
              <a:spcBef>
                <a:spcPts val="0"/>
              </a:spcBef>
              <a:spcAft>
                <a:spcPts val="450"/>
              </a:spcAft>
            </a:pPr>
            <a:r>
              <a:rPr lang="en-GB" altLang="en-US" sz="1800" dirty="0">
                <a:latin typeface="Arial" panose="020B0604020202020204" pitchFamily="34" charset="0"/>
                <a:cs typeface="Arial" panose="020B0604020202020204" pitchFamily="34" charset="0"/>
              </a:rPr>
              <a:t>9 Regional &amp; 46 District Offices</a:t>
            </a:r>
          </a:p>
          <a:p>
            <a:pPr lvl="1">
              <a:spcBef>
                <a:spcPts val="0"/>
              </a:spcBef>
              <a:spcAft>
                <a:spcPts val="450"/>
              </a:spcAft>
            </a:pPr>
            <a:r>
              <a:rPr lang="en-GB" altLang="en-US" sz="1800" dirty="0" smtClean="0">
                <a:latin typeface="Arial" panose="020B0604020202020204" pitchFamily="34" charset="0"/>
                <a:cs typeface="Arial" panose="020B0604020202020204" pitchFamily="34" charset="0"/>
              </a:rPr>
              <a:t>389 </a:t>
            </a:r>
            <a:r>
              <a:rPr lang="en-GB" altLang="en-US" sz="1800" dirty="0">
                <a:latin typeface="Arial" panose="020B0604020202020204" pitchFamily="34" charset="0"/>
                <a:cs typeface="Arial" panose="020B0604020202020204" pitchFamily="34" charset="0"/>
              </a:rPr>
              <a:t>local offices</a:t>
            </a:r>
          </a:p>
          <a:p>
            <a:pPr lvl="1">
              <a:spcBef>
                <a:spcPts val="0"/>
              </a:spcBef>
              <a:spcAft>
                <a:spcPts val="450"/>
              </a:spcAft>
            </a:pPr>
            <a:r>
              <a:rPr lang="en-GB" altLang="en-US" sz="1800" dirty="0" smtClean="0">
                <a:latin typeface="Arial" panose="020B0604020202020204" pitchFamily="34" charset="0"/>
                <a:cs typeface="Arial" panose="020B0604020202020204" pitchFamily="34" charset="0"/>
              </a:rPr>
              <a:t>1 163 </a:t>
            </a:r>
            <a:r>
              <a:rPr lang="en-GB" altLang="en-US" sz="1800" dirty="0">
                <a:latin typeface="Arial" panose="020B0604020202020204" pitchFamily="34" charset="0"/>
                <a:cs typeface="Arial" panose="020B0604020202020204" pitchFamily="34" charset="0"/>
              </a:rPr>
              <a:t>Service points</a:t>
            </a:r>
          </a:p>
          <a:p>
            <a:pPr lvl="1">
              <a:spcBef>
                <a:spcPts val="0"/>
              </a:spcBef>
              <a:spcAft>
                <a:spcPts val="450"/>
              </a:spcAft>
            </a:pPr>
            <a:r>
              <a:rPr lang="en-GB" altLang="en-US" sz="1800" dirty="0">
                <a:latin typeface="Arial" panose="020B0604020202020204" pitchFamily="34" charset="0"/>
                <a:cs typeface="Arial" panose="020B0604020202020204" pitchFamily="34" charset="0"/>
              </a:rPr>
              <a:t>38 Mobile Trucks</a:t>
            </a:r>
          </a:p>
          <a:p>
            <a:pPr lvl="1">
              <a:spcBef>
                <a:spcPts val="0"/>
              </a:spcBef>
              <a:spcAft>
                <a:spcPts val="450"/>
              </a:spcAft>
            </a:pPr>
            <a:r>
              <a:rPr lang="en-US" altLang="en-US" sz="1800" dirty="0" smtClean="0">
                <a:latin typeface="Arial" panose="020B0604020202020204" pitchFamily="34" charset="0"/>
                <a:ea typeface="Calibri" panose="020F0502020204030204" pitchFamily="34" charset="0"/>
                <a:cs typeface="Arial" panose="020B0604020202020204" pitchFamily="34" charset="0"/>
              </a:rPr>
              <a:t>1740 Contracted pay-points</a:t>
            </a:r>
            <a:endParaRPr lang="en-GB" altLang="en-US" sz="1800" dirty="0">
              <a:latin typeface="Arial" panose="020B0604020202020204" pitchFamily="34" charset="0"/>
              <a:cs typeface="Arial" panose="020B0604020202020204" pitchFamily="34" charset="0"/>
            </a:endParaRPr>
          </a:p>
          <a:p>
            <a:pPr lvl="1">
              <a:spcBef>
                <a:spcPts val="0"/>
              </a:spcBef>
              <a:spcAft>
                <a:spcPts val="450"/>
              </a:spcAft>
            </a:pPr>
            <a:r>
              <a:rPr lang="en-GB" altLang="en-US" sz="1800" dirty="0">
                <a:latin typeface="Arial" panose="020B0604020202020204" pitchFamily="34" charset="0"/>
                <a:cs typeface="Arial" panose="020B0604020202020204" pitchFamily="34" charset="0"/>
              </a:rPr>
              <a:t>1 National Call Centres</a:t>
            </a:r>
          </a:p>
          <a:p>
            <a:pPr lvl="1">
              <a:spcBef>
                <a:spcPts val="0"/>
              </a:spcBef>
              <a:spcAft>
                <a:spcPts val="450"/>
              </a:spcAft>
            </a:pPr>
            <a:r>
              <a:rPr lang="en-GB" altLang="en-US" sz="1800" b="1" dirty="0" smtClean="0">
                <a:latin typeface="Arial" panose="020B0604020202020204" pitchFamily="34" charset="0"/>
                <a:cs typeface="Arial" panose="020B0604020202020204" pitchFamily="34" charset="0"/>
              </a:rPr>
              <a:t>R7.7 </a:t>
            </a:r>
            <a:r>
              <a:rPr lang="en-GB" altLang="en-US" sz="1800" b="1" dirty="0">
                <a:latin typeface="Arial" panose="020B0604020202020204" pitchFamily="34" charset="0"/>
                <a:cs typeface="Arial" panose="020B0604020202020204" pitchFamily="34" charset="0"/>
              </a:rPr>
              <a:t>billion admin budget</a:t>
            </a:r>
          </a:p>
          <a:p>
            <a:pPr>
              <a:spcBef>
                <a:spcPts val="900"/>
              </a:spcBef>
              <a:spcAft>
                <a:spcPts val="450"/>
              </a:spcAft>
            </a:pPr>
            <a:r>
              <a:rPr lang="en-US" altLang="en-US" sz="1800" dirty="0">
                <a:latin typeface="Arial" panose="020B0604020202020204" pitchFamily="34" charset="0"/>
                <a:cs typeface="Arial" panose="020B0604020202020204" pitchFamily="34" charset="0"/>
              </a:rPr>
              <a:t>Our customers</a:t>
            </a:r>
          </a:p>
          <a:p>
            <a:pPr lvl="1">
              <a:spcBef>
                <a:spcPts val="0"/>
              </a:spcBef>
              <a:spcAft>
                <a:spcPts val="450"/>
              </a:spcAft>
            </a:pPr>
            <a:r>
              <a:rPr lang="en-US" altLang="en-US" sz="1800" dirty="0">
                <a:latin typeface="Arial" panose="020B0604020202020204" pitchFamily="34" charset="0"/>
                <a:cs typeface="Arial" panose="020B0604020202020204" pitchFamily="34" charset="0"/>
              </a:rPr>
              <a:t>Older persons, people with disabilities </a:t>
            </a:r>
            <a:r>
              <a:rPr lang="en-US" altLang="en-US" sz="1800" dirty="0" smtClean="0">
                <a:latin typeface="Arial" panose="020B0604020202020204" pitchFamily="34" charset="0"/>
                <a:cs typeface="Arial" panose="020B0604020202020204" pitchFamily="34" charset="0"/>
              </a:rPr>
              <a:t>and </a:t>
            </a:r>
            <a:r>
              <a:rPr lang="en-US" altLang="en-US" sz="1800" dirty="0">
                <a:latin typeface="Arial" panose="020B0604020202020204" pitchFamily="34" charset="0"/>
                <a:cs typeface="Arial" panose="020B0604020202020204" pitchFamily="34" charset="0"/>
              </a:rPr>
              <a:t>children</a:t>
            </a:r>
          </a:p>
          <a:p>
            <a:pPr lvl="1">
              <a:spcBef>
                <a:spcPts val="0"/>
              </a:spcBef>
              <a:spcAft>
                <a:spcPts val="450"/>
              </a:spcAft>
            </a:pPr>
            <a:r>
              <a:rPr lang="en-US" altLang="en-US" sz="1800" dirty="0">
                <a:latin typeface="Arial" panose="020B0604020202020204" pitchFamily="34" charset="0"/>
                <a:cs typeface="Arial" panose="020B0604020202020204" pitchFamily="34" charset="0"/>
              </a:rPr>
              <a:t>Approx. 32% of the population benefitting  </a:t>
            </a:r>
          </a:p>
          <a:p>
            <a:pPr lvl="1">
              <a:spcBef>
                <a:spcPts val="0"/>
              </a:spcBef>
              <a:spcAft>
                <a:spcPts val="450"/>
              </a:spcAft>
            </a:pPr>
            <a:r>
              <a:rPr lang="en-ZA" sz="1800" dirty="0">
                <a:latin typeface="Arial" panose="020B0604020202020204" pitchFamily="34" charset="0"/>
                <a:cs typeface="Arial" panose="020B0604020202020204" pitchFamily="34" charset="0"/>
              </a:rPr>
              <a:t>Social Assistance transfers - </a:t>
            </a:r>
            <a:r>
              <a:rPr lang="en-ZA" sz="1800" b="1" dirty="0" smtClean="0">
                <a:latin typeface="Arial" panose="020B0604020202020204" pitchFamily="34" charset="0"/>
                <a:cs typeface="Arial" panose="020B0604020202020204" pitchFamily="34" charset="0"/>
              </a:rPr>
              <a:t>R175 billion</a:t>
            </a:r>
            <a:endParaRPr lang="en-ZA" altLang="en-US" sz="1800" dirty="0">
              <a:latin typeface="Arial" panose="020B0604020202020204" pitchFamily="34" charset="0"/>
              <a:cs typeface="Arial" panose="020B0604020202020204" pitchFamily="34" charset="0"/>
            </a:endParaRPr>
          </a:p>
        </p:txBody>
      </p:sp>
      <p:sp>
        <p:nvSpPr>
          <p:cNvPr id="15364" name="Content Placeholder 2"/>
          <p:cNvSpPr>
            <a:spLocks noGrp="1"/>
          </p:cNvSpPr>
          <p:nvPr>
            <p:ph sz="half" idx="2"/>
          </p:nvPr>
        </p:nvSpPr>
        <p:spPr>
          <a:xfrm>
            <a:off x="5270643" y="2057401"/>
            <a:ext cx="3416159" cy="3394472"/>
          </a:xfrm>
        </p:spPr>
        <p:txBody>
          <a:bodyPr/>
          <a:lstStyle/>
          <a:p>
            <a:pPr>
              <a:lnSpc>
                <a:spcPct val="120000"/>
              </a:lnSpc>
              <a:spcBef>
                <a:spcPct val="0"/>
              </a:spcBef>
            </a:pPr>
            <a:endParaRPr lang="en-GB" altLang="en-US" dirty="0" smtClean="0">
              <a:latin typeface="Arial" panose="020B0604020202020204" pitchFamily="34" charset="0"/>
              <a:cs typeface="Arial" panose="020B0604020202020204" pitchFamily="34" charset="0"/>
            </a:endParaRPr>
          </a:p>
          <a:p>
            <a:pPr lvl="1"/>
            <a:endParaRPr lang="en-ZA" altLang="en-US" dirty="0" smtClean="0">
              <a:latin typeface="Arial" panose="020B0604020202020204" pitchFamily="34" charset="0"/>
              <a:cs typeface="Arial" panose="020B0604020202020204" pitchFamily="34" charset="0"/>
            </a:endParaRPr>
          </a:p>
        </p:txBody>
      </p:sp>
      <p:pic>
        <p:nvPicPr>
          <p:cNvPr id="15366" name="Picture 3" descr="C:\Users\PatNa\AppData\Local\Temp\XPgrpwise\All Offices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7606" y="762001"/>
            <a:ext cx="312420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8089" y="3448973"/>
            <a:ext cx="2987415" cy="2570828"/>
          </a:xfrm>
          <a:prstGeom prst="rect">
            <a:avLst/>
          </a:prstGeom>
        </p:spPr>
      </p:pic>
      <p:sp>
        <p:nvSpPr>
          <p:cNvPr id="2" name="TextBox 1"/>
          <p:cNvSpPr txBox="1"/>
          <p:nvPr/>
        </p:nvSpPr>
        <p:spPr>
          <a:xfrm>
            <a:off x="6069611" y="3093554"/>
            <a:ext cx="2827208" cy="307777"/>
          </a:xfrm>
          <a:prstGeom prst="rect">
            <a:avLst/>
          </a:prstGeom>
          <a:noFill/>
        </p:spPr>
        <p:txBody>
          <a:bodyPr wrap="square" rtlCol="0">
            <a:spAutoFit/>
          </a:bodyPr>
          <a:lstStyle/>
          <a:p>
            <a:r>
              <a:rPr lang="en-US" sz="1400" b="1" dirty="0" smtClean="0"/>
              <a:t>SASSA Re-aligned pay-points</a:t>
            </a:r>
            <a:endParaRPr lang="en-US" sz="1400" b="1" dirty="0"/>
          </a:p>
        </p:txBody>
      </p:sp>
      <p:sp>
        <p:nvSpPr>
          <p:cNvPr id="9" name="TextBox 8"/>
          <p:cNvSpPr txBox="1"/>
          <p:nvPr/>
        </p:nvSpPr>
        <p:spPr>
          <a:xfrm>
            <a:off x="6248401" y="1384730"/>
            <a:ext cx="2667000" cy="307777"/>
          </a:xfrm>
          <a:prstGeom prst="rect">
            <a:avLst/>
          </a:prstGeom>
          <a:noFill/>
        </p:spPr>
        <p:txBody>
          <a:bodyPr wrap="square" rtlCol="0">
            <a:spAutoFit/>
          </a:bodyPr>
          <a:lstStyle/>
          <a:p>
            <a:r>
              <a:rPr lang="en-US" sz="1400" dirty="0" smtClean="0"/>
              <a:t>SASSA Offices</a:t>
            </a:r>
            <a:endParaRPr lang="en-US" sz="1400" dirty="0"/>
          </a:p>
        </p:txBody>
      </p:sp>
      <p:sp>
        <p:nvSpPr>
          <p:cNvPr id="4" name="Slide Number Placeholder 3"/>
          <p:cNvSpPr>
            <a:spLocks noGrp="1"/>
          </p:cNvSpPr>
          <p:nvPr>
            <p:ph type="sldNum" sz="quarter" idx="12"/>
          </p:nvPr>
        </p:nvSpPr>
        <p:spPr>
          <a:xfrm>
            <a:off x="3200401" y="6324600"/>
            <a:ext cx="1066800" cy="490935"/>
          </a:xfrm>
        </p:spPr>
        <p:txBody>
          <a:bodyPr/>
          <a:lstStyle/>
          <a:p>
            <a:pPr algn="ctr"/>
            <a:fld id="{FE51F946-02B0-45D7-9C97-608323037B28}" type="slidenum">
              <a:rPr lang="en-ZA" sz="1600" b="1" smtClean="0">
                <a:solidFill>
                  <a:schemeClr val="tx1"/>
                </a:solidFill>
              </a:rPr>
              <a:pPr algn="ctr"/>
              <a:t>5</a:t>
            </a:fld>
            <a:endParaRPr lang="en-ZA" sz="1600" b="1" dirty="0">
              <a:solidFill>
                <a:schemeClr val="tx1"/>
              </a:solidFill>
            </a:endParaRPr>
          </a:p>
        </p:txBody>
      </p:sp>
      <p:sp>
        <p:nvSpPr>
          <p:cNvPr id="3" name="Footer Placeholder 2"/>
          <p:cNvSpPr>
            <a:spLocks noGrp="1"/>
          </p:cNvSpPr>
          <p:nvPr>
            <p:ph type="ftr" sz="quarter" idx="11"/>
          </p:nvPr>
        </p:nvSpPr>
        <p:spPr/>
        <p:txBody>
          <a:bodyPr/>
          <a:lstStyle/>
          <a:p>
            <a:endParaRPr lang="en-ZA"/>
          </a:p>
        </p:txBody>
      </p:sp>
    </p:spTree>
    <p:extLst>
      <p:ext uri="{BB962C8B-B14F-4D97-AF65-F5344CB8AC3E}">
        <p14:creationId xmlns:p14="http://schemas.microsoft.com/office/powerpoint/2010/main" val="469880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091" y="228600"/>
            <a:ext cx="7279817" cy="990600"/>
          </a:xfrm>
        </p:spPr>
        <p:txBody>
          <a:bodyPr/>
          <a:lstStyle/>
          <a:p>
            <a:r>
              <a:rPr lang="en-ZA" altLang="en-US" dirty="0"/>
              <a:t>Performance Trends Over the Past </a:t>
            </a:r>
            <a:r>
              <a:rPr lang="en-ZA" altLang="en-US" dirty="0" smtClean="0"/>
              <a:t>3 </a:t>
            </a:r>
            <a:r>
              <a:rPr lang="en-ZA" altLang="en-US" dirty="0"/>
              <a:t>F/</a:t>
            </a:r>
            <a:r>
              <a:rPr lang="en-ZA" altLang="en-US" dirty="0" err="1"/>
              <a:t>Ys</a:t>
            </a:r>
            <a:r>
              <a:rPr lang="en-ZA" altLang="en-US" dirty="0"/>
              <a:t> </a:t>
            </a:r>
            <a:r>
              <a:rPr lang="en-ZA" dirty="0"/>
              <a:t>: 2017/18 </a:t>
            </a:r>
            <a:r>
              <a:rPr lang="en-ZA" dirty="0" smtClean="0"/>
              <a:t>- 2019/20</a:t>
            </a:r>
            <a:endParaRPr lang="en-GB"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1606927055"/>
              </p:ext>
            </p:extLst>
          </p:nvPr>
        </p:nvGraphicFramePr>
        <p:xfrm>
          <a:off x="304800" y="1600200"/>
          <a:ext cx="8651209" cy="2819400"/>
        </p:xfrm>
        <a:graphic>
          <a:graphicData uri="http://schemas.openxmlformats.org/drawingml/2006/table">
            <a:tbl>
              <a:tblPr firstRow="1" bandRow="1">
                <a:tableStyleId>{5C22544A-7EE6-4342-B048-85BDC9FD1C3A}</a:tableStyleId>
              </a:tblPr>
              <a:tblGrid>
                <a:gridCol w="1361767">
                  <a:extLst>
                    <a:ext uri="{9D8B030D-6E8A-4147-A177-3AD203B41FA5}">
                      <a16:colId xmlns:a16="http://schemas.microsoft.com/office/drawing/2014/main" val="20000"/>
                    </a:ext>
                  </a:extLst>
                </a:gridCol>
                <a:gridCol w="1241323">
                  <a:extLst>
                    <a:ext uri="{9D8B030D-6E8A-4147-A177-3AD203B41FA5}">
                      <a16:colId xmlns:a16="http://schemas.microsoft.com/office/drawing/2014/main" val="20001"/>
                    </a:ext>
                  </a:extLst>
                </a:gridCol>
                <a:gridCol w="1349477">
                  <a:extLst>
                    <a:ext uri="{9D8B030D-6E8A-4147-A177-3AD203B41FA5}">
                      <a16:colId xmlns:a16="http://schemas.microsoft.com/office/drawing/2014/main" val="20002"/>
                    </a:ext>
                  </a:extLst>
                </a:gridCol>
                <a:gridCol w="750061">
                  <a:extLst>
                    <a:ext uri="{9D8B030D-6E8A-4147-A177-3AD203B41FA5}">
                      <a16:colId xmlns:a16="http://schemas.microsoft.com/office/drawing/2014/main" val="20003"/>
                    </a:ext>
                  </a:extLst>
                </a:gridCol>
                <a:gridCol w="1405662">
                  <a:extLst>
                    <a:ext uri="{9D8B030D-6E8A-4147-A177-3AD203B41FA5}">
                      <a16:colId xmlns:a16="http://schemas.microsoft.com/office/drawing/2014/main" val="20004"/>
                    </a:ext>
                  </a:extLst>
                </a:gridCol>
                <a:gridCol w="866519">
                  <a:extLst>
                    <a:ext uri="{9D8B030D-6E8A-4147-A177-3AD203B41FA5}">
                      <a16:colId xmlns:a16="http://schemas.microsoft.com/office/drawing/2014/main" val="20005"/>
                    </a:ext>
                  </a:extLst>
                </a:gridCol>
                <a:gridCol w="1676400">
                  <a:extLst>
                    <a:ext uri="{9D8B030D-6E8A-4147-A177-3AD203B41FA5}">
                      <a16:colId xmlns:a16="http://schemas.microsoft.com/office/drawing/2014/main" val="20006"/>
                    </a:ext>
                  </a:extLst>
                </a:gridCol>
              </a:tblGrid>
              <a:tr h="969212">
                <a:tc>
                  <a:txBody>
                    <a:bodyPr/>
                    <a:lstStyle/>
                    <a:p>
                      <a:pPr marL="0" marR="0" algn="ctr">
                        <a:spcBef>
                          <a:spcPts val="1200"/>
                        </a:spcBef>
                        <a:spcAft>
                          <a:spcPts val="0"/>
                        </a:spcAft>
                      </a:pPr>
                      <a:r>
                        <a:rPr lang="en-GB" sz="2000" dirty="0" smtClean="0">
                          <a:solidFill>
                            <a:schemeClr val="tx1"/>
                          </a:solidFill>
                          <a:effectLst/>
                          <a:latin typeface="Arial" panose="020B0604020202020204" pitchFamily="34" charset="0"/>
                          <a:cs typeface="Arial" panose="020B0604020202020204" pitchFamily="34" charset="0"/>
                        </a:rPr>
                        <a:t>Financial </a:t>
                      </a:r>
                      <a:r>
                        <a:rPr lang="en-GB" sz="2000" dirty="0">
                          <a:solidFill>
                            <a:schemeClr val="tx1"/>
                          </a:solidFill>
                          <a:effectLst/>
                          <a:latin typeface="Arial" panose="020B0604020202020204" pitchFamily="34" charset="0"/>
                          <a:cs typeface="Arial" panose="020B0604020202020204" pitchFamily="34" charset="0"/>
                        </a:rPr>
                        <a:t>year</a:t>
                      </a:r>
                      <a:endParaRPr lang="en-US" sz="2000" dirty="0">
                        <a:solidFill>
                          <a:schemeClr val="tx1"/>
                        </a:solidFill>
                        <a:effectLst/>
                        <a:latin typeface="Arial" panose="020B0604020202020204" pitchFamily="34" charset="0"/>
                        <a:ea typeface="Times New Roman"/>
                        <a:cs typeface="Arial" panose="020B0604020202020204" pitchFamily="34"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1200"/>
                        </a:spcBef>
                        <a:spcAft>
                          <a:spcPts val="0"/>
                        </a:spcAft>
                      </a:pPr>
                      <a:r>
                        <a:rPr lang="en-GB" sz="2000" dirty="0">
                          <a:solidFill>
                            <a:schemeClr val="tx1"/>
                          </a:solidFill>
                          <a:effectLst/>
                          <a:latin typeface="Arial" panose="020B0604020202020204" pitchFamily="34" charset="0"/>
                          <a:cs typeface="Arial" panose="020B0604020202020204" pitchFamily="34" charset="0"/>
                        </a:rPr>
                        <a:t>Total No. of APP Targets</a:t>
                      </a:r>
                      <a:endParaRPr lang="en-US" sz="2000" dirty="0">
                        <a:solidFill>
                          <a:schemeClr val="tx1"/>
                        </a:solidFill>
                        <a:effectLst/>
                        <a:latin typeface="Arial" panose="020B0604020202020204" pitchFamily="34" charset="0"/>
                        <a:ea typeface="Times New Roman"/>
                        <a:cs typeface="Arial" panose="020B0604020202020204" pitchFamily="34"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l" defTabSz="914400" rtl="0" eaLnBrk="1" latinLnBrk="0" hangingPunct="1">
                        <a:spcBef>
                          <a:spcPts val="1200"/>
                        </a:spcBef>
                        <a:spcAft>
                          <a:spcPts val="0"/>
                        </a:spcAft>
                      </a:pPr>
                      <a:endParaRPr lang="en-US" sz="2000" b="1" kern="1200" dirty="0">
                        <a:solidFill>
                          <a:schemeClr val="tx1"/>
                        </a:solidFill>
                        <a:effectLst/>
                        <a:latin typeface="Arial" pitchFamily="34" charset="0"/>
                        <a:ea typeface="Times New Roman"/>
                        <a:cs typeface="Arial" pitchFamily="34"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l" defTabSz="914400" rtl="0" eaLnBrk="1" latinLnBrk="0" hangingPunct="1">
                        <a:spcBef>
                          <a:spcPts val="1200"/>
                        </a:spcBef>
                        <a:spcAft>
                          <a:spcPts val="0"/>
                        </a:spcAft>
                      </a:pPr>
                      <a:r>
                        <a:rPr lang="en-US" sz="2000" b="1" kern="1200" dirty="0" smtClean="0">
                          <a:solidFill>
                            <a:schemeClr val="tx1"/>
                          </a:solidFill>
                          <a:effectLst/>
                          <a:latin typeface="Arial" pitchFamily="34" charset="0"/>
                          <a:ea typeface="Times New Roman"/>
                          <a:cs typeface="Arial" pitchFamily="34" charset="0"/>
                        </a:rPr>
                        <a:t>%</a:t>
                      </a:r>
                      <a:endParaRPr lang="en-US" sz="2000" b="1" kern="1200" dirty="0">
                        <a:solidFill>
                          <a:schemeClr val="tx1"/>
                        </a:solidFill>
                        <a:effectLst/>
                        <a:latin typeface="Arial" pitchFamily="34" charset="0"/>
                        <a:ea typeface="Times New Roman"/>
                        <a:cs typeface="Arial" pitchFamily="34"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1200"/>
                        </a:spcBef>
                        <a:spcAft>
                          <a:spcPts val="0"/>
                        </a:spcAft>
                      </a:pPr>
                      <a:r>
                        <a:rPr lang="en-GB" sz="2000" dirty="0" smtClean="0">
                          <a:solidFill>
                            <a:schemeClr val="tx1"/>
                          </a:solidFill>
                          <a:effectLst/>
                          <a:latin typeface="Arial" panose="020B0604020202020204" pitchFamily="34" charset="0"/>
                          <a:cs typeface="Arial" panose="020B0604020202020204" pitchFamily="34" charset="0"/>
                        </a:rPr>
                        <a:t>Targets Not</a:t>
                      </a:r>
                      <a:r>
                        <a:rPr lang="en-GB" sz="2000" baseline="0" dirty="0" smtClean="0">
                          <a:solidFill>
                            <a:schemeClr val="tx1"/>
                          </a:solidFill>
                          <a:effectLst/>
                          <a:latin typeface="Arial" panose="020B0604020202020204" pitchFamily="34" charset="0"/>
                          <a:cs typeface="Arial" panose="020B0604020202020204" pitchFamily="34" charset="0"/>
                        </a:rPr>
                        <a:t> Achieved </a:t>
                      </a:r>
                      <a:endParaRPr lang="en-US" sz="2000" dirty="0">
                        <a:solidFill>
                          <a:schemeClr val="tx1"/>
                        </a:solidFill>
                        <a:effectLst/>
                        <a:latin typeface="Arial" panose="020B0604020202020204" pitchFamily="34" charset="0"/>
                        <a:ea typeface="Times New Roman"/>
                        <a:cs typeface="Arial" panose="020B0604020202020204" pitchFamily="34"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1200"/>
                        </a:spcBef>
                        <a:spcAft>
                          <a:spcPts val="0"/>
                        </a:spcAft>
                      </a:pPr>
                      <a:r>
                        <a:rPr lang="en-US" sz="2000" dirty="0" smtClean="0">
                          <a:solidFill>
                            <a:schemeClr val="tx1"/>
                          </a:solidFill>
                          <a:effectLst/>
                          <a:latin typeface="Arial" panose="020B0604020202020204" pitchFamily="34" charset="0"/>
                          <a:ea typeface="Times New Roman"/>
                          <a:cs typeface="Arial" panose="020B0604020202020204" pitchFamily="34" charset="0"/>
                        </a:rPr>
                        <a:t>% </a:t>
                      </a:r>
                      <a:endParaRPr lang="en-US" sz="2000" dirty="0">
                        <a:solidFill>
                          <a:schemeClr val="tx1"/>
                        </a:solidFill>
                        <a:effectLst/>
                        <a:latin typeface="Arial" panose="020B0604020202020204" pitchFamily="34" charset="0"/>
                        <a:ea typeface="Times New Roman"/>
                        <a:cs typeface="Arial" panose="020B0604020202020204" pitchFamily="34"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1200"/>
                        </a:spcBef>
                        <a:spcAft>
                          <a:spcPts val="0"/>
                        </a:spcAft>
                      </a:pPr>
                      <a:r>
                        <a:rPr lang="en-US" sz="2000" dirty="0" smtClean="0">
                          <a:solidFill>
                            <a:schemeClr val="tx1"/>
                          </a:solidFill>
                          <a:effectLst/>
                          <a:latin typeface="Arial" panose="020B0604020202020204" pitchFamily="34" charset="0"/>
                          <a:ea typeface="Times New Roman"/>
                          <a:cs typeface="Arial" panose="020B0604020202020204" pitchFamily="34" charset="0"/>
                        </a:rPr>
                        <a:t>Audit</a:t>
                      </a:r>
                      <a:r>
                        <a:rPr lang="en-US" sz="2000" baseline="0" dirty="0" smtClean="0">
                          <a:solidFill>
                            <a:schemeClr val="tx1"/>
                          </a:solidFill>
                          <a:effectLst/>
                          <a:latin typeface="Arial" panose="020B0604020202020204" pitchFamily="34" charset="0"/>
                          <a:ea typeface="Times New Roman"/>
                          <a:cs typeface="Arial" panose="020B0604020202020204" pitchFamily="34" charset="0"/>
                        </a:rPr>
                        <a:t> Outcome</a:t>
                      </a:r>
                      <a:endParaRPr lang="en-US" sz="2000" dirty="0">
                        <a:solidFill>
                          <a:schemeClr val="tx1"/>
                        </a:solidFill>
                        <a:effectLst/>
                        <a:latin typeface="Arial" panose="020B0604020202020204" pitchFamily="34" charset="0"/>
                        <a:ea typeface="Times New Roman"/>
                        <a:cs typeface="Arial" panose="020B0604020202020204" pitchFamily="34"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478588">
                <a:tc>
                  <a:txBody>
                    <a:bodyPr/>
                    <a:lstStyle/>
                    <a:p>
                      <a:pPr marL="0" marR="0" algn="l">
                        <a:spcBef>
                          <a:spcPts val="1200"/>
                        </a:spcBef>
                        <a:spcAft>
                          <a:spcPts val="0"/>
                        </a:spcAft>
                      </a:pPr>
                      <a:r>
                        <a:rPr lang="en-US" sz="2000" b="1" dirty="0" smtClean="0">
                          <a:solidFill>
                            <a:schemeClr val="tx1"/>
                          </a:solidFill>
                          <a:effectLst/>
                          <a:latin typeface="Arial" pitchFamily="34" charset="0"/>
                          <a:ea typeface="Times New Roman"/>
                          <a:cs typeface="Arial" pitchFamily="34" charset="0"/>
                        </a:rPr>
                        <a:t>2017/18</a:t>
                      </a:r>
                      <a:endParaRPr lang="en-US" sz="2000" b="1" dirty="0">
                        <a:solidFill>
                          <a:schemeClr val="tx1"/>
                        </a:solidFill>
                        <a:effectLst/>
                        <a:latin typeface="Arial" pitchFamily="34" charset="0"/>
                        <a:ea typeface="Times New Roman"/>
                        <a:cs typeface="Arial" pitchFamily="34" charset="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200"/>
                        </a:spcBef>
                        <a:spcAft>
                          <a:spcPts val="0"/>
                        </a:spcAft>
                      </a:pPr>
                      <a:r>
                        <a:rPr lang="en-US" sz="2000" dirty="0" smtClean="0">
                          <a:solidFill>
                            <a:schemeClr val="tx1"/>
                          </a:solidFill>
                          <a:effectLst/>
                          <a:latin typeface="Arial" pitchFamily="34" charset="0"/>
                          <a:ea typeface="Times New Roman"/>
                          <a:cs typeface="Arial" pitchFamily="34" charset="0"/>
                        </a:rPr>
                        <a:t>42</a:t>
                      </a:r>
                      <a:endParaRPr lang="en-US" sz="2000" dirty="0">
                        <a:solidFill>
                          <a:schemeClr val="tx1"/>
                        </a:solidFill>
                        <a:effectLst/>
                        <a:latin typeface="Arial" pitchFamily="34" charset="0"/>
                        <a:ea typeface="Times New Roman"/>
                        <a:cs typeface="Arial" pitchFamily="34" charset="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200"/>
                        </a:spcBef>
                        <a:spcAft>
                          <a:spcPts val="0"/>
                        </a:spcAft>
                      </a:pPr>
                      <a:r>
                        <a:rPr lang="en-US" sz="2000" dirty="0" smtClean="0">
                          <a:solidFill>
                            <a:schemeClr val="tx1"/>
                          </a:solidFill>
                          <a:effectLst/>
                          <a:latin typeface="Arial" pitchFamily="34" charset="0"/>
                          <a:ea typeface="Times New Roman"/>
                          <a:cs typeface="Arial" pitchFamily="34" charset="0"/>
                        </a:rPr>
                        <a:t>27</a:t>
                      </a:r>
                      <a:endParaRPr lang="en-US" sz="2000" dirty="0">
                        <a:solidFill>
                          <a:schemeClr val="tx1"/>
                        </a:solidFill>
                        <a:effectLst/>
                        <a:latin typeface="Arial" pitchFamily="34" charset="0"/>
                        <a:ea typeface="Times New Roman"/>
                        <a:cs typeface="Arial" pitchFamily="34" charset="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1200"/>
                        </a:spcBef>
                        <a:spcAft>
                          <a:spcPts val="0"/>
                        </a:spcAft>
                      </a:pPr>
                      <a:r>
                        <a:rPr lang="en-US" sz="2000" dirty="0" smtClean="0">
                          <a:solidFill>
                            <a:schemeClr val="tx1"/>
                          </a:solidFill>
                          <a:effectLst/>
                          <a:latin typeface="Arial" pitchFamily="34" charset="0"/>
                          <a:ea typeface="Times New Roman"/>
                          <a:cs typeface="Arial" pitchFamily="34" charset="0"/>
                        </a:rPr>
                        <a:t>64%</a:t>
                      </a:r>
                      <a:endParaRPr lang="en-US" sz="2000" dirty="0">
                        <a:solidFill>
                          <a:schemeClr val="tx1"/>
                        </a:solidFill>
                        <a:effectLst/>
                        <a:latin typeface="Arial" pitchFamily="34" charset="0"/>
                        <a:ea typeface="Times New Roman"/>
                        <a:cs typeface="Arial" pitchFamily="34" charset="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1200"/>
                        </a:spcBef>
                        <a:spcAft>
                          <a:spcPts val="0"/>
                        </a:spcAft>
                      </a:pPr>
                      <a:r>
                        <a:rPr lang="en-US" sz="2000" dirty="0" smtClean="0">
                          <a:solidFill>
                            <a:schemeClr val="tx1"/>
                          </a:solidFill>
                          <a:effectLst/>
                          <a:latin typeface="Arial" pitchFamily="34" charset="0"/>
                          <a:ea typeface="Times New Roman"/>
                          <a:cs typeface="Arial" pitchFamily="34" charset="0"/>
                        </a:rPr>
                        <a:t>15</a:t>
                      </a:r>
                      <a:endParaRPr lang="en-US" sz="2000" dirty="0">
                        <a:solidFill>
                          <a:schemeClr val="tx1"/>
                        </a:solidFill>
                        <a:effectLst/>
                        <a:latin typeface="Arial" pitchFamily="34" charset="0"/>
                        <a:ea typeface="Times New Roman"/>
                        <a:cs typeface="Arial" pitchFamily="34" charset="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l">
                        <a:spcBef>
                          <a:spcPts val="1200"/>
                        </a:spcBef>
                        <a:spcAft>
                          <a:spcPts val="0"/>
                        </a:spcAft>
                      </a:pPr>
                      <a:r>
                        <a:rPr lang="en-US" sz="2000" dirty="0" smtClean="0">
                          <a:solidFill>
                            <a:schemeClr val="tx1"/>
                          </a:solidFill>
                          <a:effectLst/>
                          <a:latin typeface="Arial" pitchFamily="34" charset="0"/>
                          <a:ea typeface="Times New Roman"/>
                          <a:cs typeface="Arial" pitchFamily="34" charset="0"/>
                        </a:rPr>
                        <a:t>36%</a:t>
                      </a:r>
                      <a:endParaRPr lang="en-US" sz="2000" dirty="0">
                        <a:solidFill>
                          <a:schemeClr val="tx1"/>
                        </a:solidFill>
                        <a:effectLst/>
                        <a:latin typeface="Arial" pitchFamily="34" charset="0"/>
                        <a:ea typeface="Times New Roman"/>
                        <a:cs typeface="Arial" pitchFamily="34" charset="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l">
                        <a:spcBef>
                          <a:spcPts val="1200"/>
                        </a:spcBef>
                        <a:spcAft>
                          <a:spcPts val="0"/>
                        </a:spcAft>
                      </a:pPr>
                      <a:r>
                        <a:rPr lang="en-US" sz="2000" b="1" dirty="0" smtClean="0">
                          <a:solidFill>
                            <a:schemeClr val="tx1"/>
                          </a:solidFill>
                          <a:effectLst/>
                          <a:latin typeface="Arial" pitchFamily="34" charset="0"/>
                          <a:ea typeface="Times New Roman"/>
                          <a:cs typeface="Arial" pitchFamily="34" charset="0"/>
                        </a:rPr>
                        <a:t>Qualified </a:t>
                      </a:r>
                      <a:endParaRPr lang="en-US" sz="2000" b="1" dirty="0">
                        <a:solidFill>
                          <a:schemeClr val="tx1"/>
                        </a:solidFill>
                        <a:effectLst/>
                        <a:latin typeface="Arial" pitchFamily="34" charset="0"/>
                        <a:ea typeface="Times New Roman"/>
                        <a:cs typeface="Arial" pitchFamily="34" charset="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685800">
                <a:tc>
                  <a:txBody>
                    <a:bodyPr/>
                    <a:lstStyle/>
                    <a:p>
                      <a:pPr marL="0" marR="0" algn="l" defTabSz="914400" rtl="0" eaLnBrk="1" latinLnBrk="0" hangingPunct="1">
                        <a:spcBef>
                          <a:spcPts val="1200"/>
                        </a:spcBef>
                        <a:spcAft>
                          <a:spcPts val="0"/>
                        </a:spcAft>
                      </a:pPr>
                      <a:r>
                        <a:rPr lang="en-US" sz="2000" b="1" kern="1200" dirty="0" smtClean="0">
                          <a:solidFill>
                            <a:schemeClr val="tx1"/>
                          </a:solidFill>
                          <a:effectLst/>
                          <a:latin typeface="Arial" pitchFamily="34" charset="0"/>
                          <a:ea typeface="Times New Roman"/>
                          <a:cs typeface="Arial" pitchFamily="34" charset="0"/>
                        </a:rPr>
                        <a:t>2018/19</a:t>
                      </a:r>
                      <a:endParaRPr lang="en-US" sz="2000" b="1" kern="1200" dirty="0">
                        <a:solidFill>
                          <a:schemeClr val="tx1"/>
                        </a:solidFill>
                        <a:effectLst/>
                        <a:latin typeface="Arial" pitchFamily="34" charset="0"/>
                        <a:ea typeface="Times New Roman"/>
                        <a:cs typeface="Arial" pitchFamily="34" charset="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spcBef>
                          <a:spcPts val="1200"/>
                        </a:spcBef>
                        <a:spcAft>
                          <a:spcPts val="0"/>
                        </a:spcAft>
                      </a:pPr>
                      <a:r>
                        <a:rPr lang="en-US" sz="2000" b="0" kern="1200" dirty="0" smtClean="0">
                          <a:solidFill>
                            <a:schemeClr val="tx1"/>
                          </a:solidFill>
                          <a:effectLst/>
                          <a:latin typeface="Arial" pitchFamily="34" charset="0"/>
                          <a:ea typeface="Times New Roman"/>
                          <a:cs typeface="Arial" pitchFamily="34" charset="0"/>
                        </a:rPr>
                        <a:t>39</a:t>
                      </a:r>
                      <a:endParaRPr lang="en-US" sz="2000" b="0" kern="1200" dirty="0">
                        <a:solidFill>
                          <a:schemeClr val="tx1"/>
                        </a:solidFill>
                        <a:effectLst/>
                        <a:latin typeface="Arial" pitchFamily="34" charset="0"/>
                        <a:ea typeface="Times New Roman"/>
                        <a:cs typeface="Arial" pitchFamily="34" charset="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spcBef>
                          <a:spcPts val="1200"/>
                        </a:spcBef>
                        <a:spcAft>
                          <a:spcPts val="0"/>
                        </a:spcAft>
                      </a:pPr>
                      <a:r>
                        <a:rPr lang="en-US" sz="2000" b="0" kern="1200" dirty="0" smtClean="0">
                          <a:solidFill>
                            <a:schemeClr val="tx1"/>
                          </a:solidFill>
                          <a:effectLst/>
                          <a:latin typeface="Arial" pitchFamily="34" charset="0"/>
                          <a:ea typeface="Times New Roman"/>
                          <a:cs typeface="Arial" pitchFamily="34" charset="0"/>
                        </a:rPr>
                        <a:t>29</a:t>
                      </a:r>
                      <a:endParaRPr lang="en-US" sz="2000" b="0" kern="1200" dirty="0">
                        <a:solidFill>
                          <a:schemeClr val="tx1"/>
                        </a:solidFill>
                        <a:effectLst/>
                        <a:latin typeface="Arial" pitchFamily="34" charset="0"/>
                        <a:ea typeface="Times New Roman"/>
                        <a:cs typeface="Arial" pitchFamily="34" charset="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defTabSz="914400" rtl="0" eaLnBrk="1" latinLnBrk="0" hangingPunct="1">
                        <a:spcBef>
                          <a:spcPts val="1200"/>
                        </a:spcBef>
                        <a:spcAft>
                          <a:spcPts val="0"/>
                        </a:spcAft>
                      </a:pPr>
                      <a:r>
                        <a:rPr lang="en-US" sz="2000" b="0" kern="1200" dirty="0" smtClean="0">
                          <a:solidFill>
                            <a:schemeClr val="tx1"/>
                          </a:solidFill>
                          <a:effectLst/>
                          <a:latin typeface="Arial" pitchFamily="34" charset="0"/>
                          <a:ea typeface="Times New Roman"/>
                          <a:cs typeface="Arial" pitchFamily="34" charset="0"/>
                        </a:rPr>
                        <a:t>74%</a:t>
                      </a:r>
                      <a:endParaRPr lang="en-US" sz="2000" b="0" kern="1200" dirty="0">
                        <a:solidFill>
                          <a:schemeClr val="tx1"/>
                        </a:solidFill>
                        <a:effectLst/>
                        <a:latin typeface="Arial" pitchFamily="34" charset="0"/>
                        <a:ea typeface="Times New Roman"/>
                        <a:cs typeface="Arial" pitchFamily="34" charset="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defTabSz="914400" rtl="0" eaLnBrk="1" latinLnBrk="0" hangingPunct="1">
                        <a:spcBef>
                          <a:spcPts val="1200"/>
                        </a:spcBef>
                        <a:spcAft>
                          <a:spcPts val="0"/>
                        </a:spcAft>
                      </a:pPr>
                      <a:r>
                        <a:rPr lang="en-US" sz="2000" kern="1200" dirty="0" smtClean="0">
                          <a:solidFill>
                            <a:schemeClr val="tx1"/>
                          </a:solidFill>
                          <a:effectLst/>
                          <a:latin typeface="Arial" pitchFamily="34" charset="0"/>
                          <a:ea typeface="Times New Roman"/>
                          <a:cs typeface="Arial" pitchFamily="34" charset="0"/>
                        </a:rPr>
                        <a:t>10</a:t>
                      </a:r>
                      <a:endParaRPr lang="en-US" sz="2000" kern="1200" dirty="0">
                        <a:solidFill>
                          <a:schemeClr val="tx1"/>
                        </a:solidFill>
                        <a:effectLst/>
                        <a:latin typeface="Arial" pitchFamily="34" charset="0"/>
                        <a:ea typeface="Times New Roman"/>
                        <a:cs typeface="Arial" pitchFamily="34" charset="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defTabSz="914400" rtl="0" eaLnBrk="1" latinLnBrk="0" hangingPunct="1">
                        <a:spcBef>
                          <a:spcPts val="1200"/>
                        </a:spcBef>
                        <a:spcAft>
                          <a:spcPts val="0"/>
                        </a:spcAft>
                      </a:pPr>
                      <a:r>
                        <a:rPr lang="en-US" sz="2000" kern="1200" dirty="0" smtClean="0">
                          <a:solidFill>
                            <a:schemeClr val="tx1"/>
                          </a:solidFill>
                          <a:effectLst/>
                          <a:latin typeface="Arial" pitchFamily="34" charset="0"/>
                          <a:ea typeface="Times New Roman"/>
                          <a:cs typeface="Arial" pitchFamily="34" charset="0"/>
                        </a:rPr>
                        <a:t>26%</a:t>
                      </a:r>
                      <a:endParaRPr lang="en-US" sz="2000" kern="1200" dirty="0">
                        <a:solidFill>
                          <a:schemeClr val="tx1"/>
                        </a:solidFill>
                        <a:effectLst/>
                        <a:latin typeface="Arial" pitchFamily="34" charset="0"/>
                        <a:ea typeface="Times New Roman"/>
                        <a:cs typeface="Arial" pitchFamily="34" charset="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l">
                        <a:spcBef>
                          <a:spcPts val="1200"/>
                        </a:spcBef>
                        <a:spcAft>
                          <a:spcPts val="0"/>
                        </a:spcAft>
                      </a:pPr>
                      <a:r>
                        <a:rPr lang="en-US" sz="2000" b="1" dirty="0" smtClean="0">
                          <a:solidFill>
                            <a:schemeClr val="tx1"/>
                          </a:solidFill>
                          <a:effectLst/>
                          <a:latin typeface="Arial" pitchFamily="34" charset="0"/>
                          <a:ea typeface="Times New Roman"/>
                          <a:cs typeface="Arial" pitchFamily="34" charset="0"/>
                        </a:rPr>
                        <a:t>Unqualified </a:t>
                      </a:r>
                      <a:endParaRPr lang="en-US" sz="2000" b="1" dirty="0">
                        <a:solidFill>
                          <a:schemeClr val="tx1"/>
                        </a:solidFill>
                        <a:effectLst/>
                        <a:latin typeface="Arial" pitchFamily="34" charset="0"/>
                        <a:ea typeface="Times New Roman"/>
                        <a:cs typeface="Arial" pitchFamily="34" charset="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2"/>
                  </a:ext>
                </a:extLst>
              </a:tr>
              <a:tr h="685800">
                <a:tc>
                  <a:txBody>
                    <a:bodyPr/>
                    <a:lstStyle/>
                    <a:p>
                      <a:pPr marL="0" marR="0" algn="l" defTabSz="914400" rtl="0" eaLnBrk="1" latinLnBrk="0" hangingPunct="1">
                        <a:spcBef>
                          <a:spcPts val="1200"/>
                        </a:spcBef>
                        <a:spcAft>
                          <a:spcPts val="0"/>
                        </a:spcAft>
                      </a:pPr>
                      <a:r>
                        <a:rPr lang="en-US" sz="2000" b="1" kern="1200" dirty="0" smtClean="0">
                          <a:solidFill>
                            <a:schemeClr val="tx1"/>
                          </a:solidFill>
                          <a:effectLst/>
                          <a:latin typeface="Arial" pitchFamily="34" charset="0"/>
                          <a:ea typeface="Times New Roman"/>
                          <a:cs typeface="Arial" pitchFamily="34" charset="0"/>
                        </a:rPr>
                        <a:t>2019/20</a:t>
                      </a:r>
                      <a:endParaRPr lang="en-US" sz="2000" b="1" kern="1200" dirty="0">
                        <a:solidFill>
                          <a:schemeClr val="tx1"/>
                        </a:solidFill>
                        <a:effectLst/>
                        <a:latin typeface="Arial" pitchFamily="34" charset="0"/>
                        <a:ea typeface="Times New Roman"/>
                        <a:cs typeface="Arial" pitchFamily="34" charset="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spcBef>
                          <a:spcPts val="1200"/>
                        </a:spcBef>
                        <a:spcAft>
                          <a:spcPts val="0"/>
                        </a:spcAft>
                      </a:pPr>
                      <a:r>
                        <a:rPr lang="en-US" sz="2000" b="1" kern="1200" dirty="0" smtClean="0">
                          <a:solidFill>
                            <a:schemeClr val="tx1"/>
                          </a:solidFill>
                          <a:effectLst/>
                          <a:latin typeface="Arial" pitchFamily="34" charset="0"/>
                          <a:ea typeface="Times New Roman"/>
                          <a:cs typeface="Arial" pitchFamily="34" charset="0"/>
                        </a:rPr>
                        <a:t>35</a:t>
                      </a:r>
                      <a:endParaRPr lang="en-US" sz="2000" b="1" kern="1200" dirty="0">
                        <a:solidFill>
                          <a:schemeClr val="tx1"/>
                        </a:solidFill>
                        <a:effectLst/>
                        <a:latin typeface="Arial" pitchFamily="34" charset="0"/>
                        <a:ea typeface="Times New Roman"/>
                        <a:cs typeface="Arial" pitchFamily="34" charset="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spcBef>
                          <a:spcPts val="1200"/>
                        </a:spcBef>
                        <a:spcAft>
                          <a:spcPts val="0"/>
                        </a:spcAft>
                      </a:pPr>
                      <a:r>
                        <a:rPr lang="en-US" sz="2000" b="1" kern="1200" dirty="0" smtClean="0">
                          <a:solidFill>
                            <a:schemeClr val="tx1"/>
                          </a:solidFill>
                          <a:effectLst/>
                          <a:latin typeface="Arial" pitchFamily="34" charset="0"/>
                          <a:ea typeface="Times New Roman"/>
                          <a:cs typeface="Arial" pitchFamily="34" charset="0"/>
                        </a:rPr>
                        <a:t>26</a:t>
                      </a:r>
                      <a:endParaRPr lang="en-US" sz="2000" b="1" kern="1200" dirty="0">
                        <a:solidFill>
                          <a:schemeClr val="tx1"/>
                        </a:solidFill>
                        <a:effectLst/>
                        <a:latin typeface="Arial" pitchFamily="34" charset="0"/>
                        <a:ea typeface="Times New Roman"/>
                        <a:cs typeface="Arial" pitchFamily="34" charset="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defTabSz="914400" rtl="0" eaLnBrk="1" latinLnBrk="0" hangingPunct="1">
                        <a:spcBef>
                          <a:spcPts val="1200"/>
                        </a:spcBef>
                        <a:spcAft>
                          <a:spcPts val="0"/>
                        </a:spcAft>
                      </a:pPr>
                      <a:r>
                        <a:rPr lang="en-US" sz="2000" b="1" kern="1200" dirty="0" smtClean="0">
                          <a:solidFill>
                            <a:schemeClr val="tx1"/>
                          </a:solidFill>
                          <a:effectLst/>
                          <a:latin typeface="Arial" pitchFamily="34" charset="0"/>
                          <a:ea typeface="Times New Roman"/>
                          <a:cs typeface="Arial" pitchFamily="34" charset="0"/>
                        </a:rPr>
                        <a:t>74%</a:t>
                      </a:r>
                      <a:endParaRPr lang="en-US" sz="2000" b="1" kern="1200" dirty="0">
                        <a:solidFill>
                          <a:schemeClr val="tx1"/>
                        </a:solidFill>
                        <a:effectLst/>
                        <a:latin typeface="Arial" pitchFamily="34" charset="0"/>
                        <a:ea typeface="Times New Roman"/>
                        <a:cs typeface="Arial" pitchFamily="34" charset="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defTabSz="914400" rtl="0" eaLnBrk="1" latinLnBrk="0" hangingPunct="1">
                        <a:spcBef>
                          <a:spcPts val="1200"/>
                        </a:spcBef>
                        <a:spcAft>
                          <a:spcPts val="0"/>
                        </a:spcAft>
                      </a:pPr>
                      <a:r>
                        <a:rPr lang="en-US" sz="2000" b="1" kern="1200" dirty="0" smtClean="0">
                          <a:solidFill>
                            <a:schemeClr val="tx1"/>
                          </a:solidFill>
                          <a:effectLst/>
                          <a:latin typeface="Arial" pitchFamily="34" charset="0"/>
                          <a:ea typeface="Times New Roman"/>
                          <a:cs typeface="Arial" pitchFamily="34" charset="0"/>
                        </a:rPr>
                        <a:t>08</a:t>
                      </a:r>
                      <a:endParaRPr lang="en-US" sz="2000" b="1" kern="1200" dirty="0">
                        <a:solidFill>
                          <a:schemeClr val="tx1"/>
                        </a:solidFill>
                        <a:effectLst/>
                        <a:latin typeface="Arial" pitchFamily="34" charset="0"/>
                        <a:ea typeface="Times New Roman"/>
                        <a:cs typeface="Arial" pitchFamily="34" charset="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l" defTabSz="914400" rtl="0" eaLnBrk="1" latinLnBrk="0" hangingPunct="1">
                        <a:spcBef>
                          <a:spcPts val="1200"/>
                        </a:spcBef>
                        <a:spcAft>
                          <a:spcPts val="0"/>
                        </a:spcAft>
                      </a:pPr>
                      <a:r>
                        <a:rPr lang="en-US" sz="2000" b="1" kern="1200" dirty="0" smtClean="0">
                          <a:solidFill>
                            <a:schemeClr val="tx1"/>
                          </a:solidFill>
                          <a:effectLst/>
                          <a:latin typeface="Arial" pitchFamily="34" charset="0"/>
                          <a:ea typeface="Times New Roman"/>
                          <a:cs typeface="Arial" pitchFamily="34" charset="0"/>
                        </a:rPr>
                        <a:t>23%</a:t>
                      </a:r>
                      <a:endParaRPr lang="en-US" sz="2000" b="1" kern="1200" dirty="0">
                        <a:solidFill>
                          <a:schemeClr val="tx1"/>
                        </a:solidFill>
                        <a:effectLst/>
                        <a:latin typeface="Arial" pitchFamily="34" charset="0"/>
                        <a:ea typeface="Times New Roman"/>
                        <a:cs typeface="Arial" pitchFamily="34" charset="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l" defTabSz="914400" rtl="0" eaLnBrk="1" latinLnBrk="0" hangingPunct="1">
                        <a:spcBef>
                          <a:spcPts val="1200"/>
                        </a:spcBef>
                        <a:spcAft>
                          <a:spcPts val="0"/>
                        </a:spcAft>
                      </a:pPr>
                      <a:r>
                        <a:rPr lang="en-US" sz="2000" b="1" kern="1200" dirty="0" smtClean="0">
                          <a:solidFill>
                            <a:schemeClr val="tx1"/>
                          </a:solidFill>
                          <a:effectLst/>
                          <a:latin typeface="Arial" pitchFamily="34" charset="0"/>
                          <a:ea typeface="Times New Roman"/>
                          <a:cs typeface="Arial" pitchFamily="34" charset="0"/>
                        </a:rPr>
                        <a:t>Unqualified </a:t>
                      </a:r>
                      <a:endParaRPr lang="en-US" sz="2000" b="1" kern="1200" dirty="0">
                        <a:solidFill>
                          <a:schemeClr val="tx1"/>
                        </a:solidFill>
                        <a:effectLst/>
                        <a:latin typeface="Arial" pitchFamily="34" charset="0"/>
                        <a:ea typeface="Times New Roman"/>
                        <a:cs typeface="Arial" pitchFamily="34" charset="0"/>
                      </a:endParaRP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3"/>
                  </a:ext>
                </a:extLst>
              </a:tr>
            </a:tbl>
          </a:graphicData>
        </a:graphic>
      </p:graphicFrame>
      <p:sp>
        <p:nvSpPr>
          <p:cNvPr id="5" name="Rectangle 4"/>
          <p:cNvSpPr/>
          <p:nvPr/>
        </p:nvSpPr>
        <p:spPr>
          <a:xfrm>
            <a:off x="228599" y="4876800"/>
            <a:ext cx="8686800" cy="1015663"/>
          </a:xfrm>
          <a:prstGeom prst="rect">
            <a:avLst/>
          </a:prstGeom>
          <a:solidFill>
            <a:schemeClr val="bg1"/>
          </a:solidFill>
          <a:ln>
            <a:solidFill>
              <a:schemeClr val="tx1"/>
            </a:solidFill>
          </a:ln>
        </p:spPr>
        <p:txBody>
          <a:bodyPr wrap="square">
            <a:spAutoFit/>
          </a:bodyPr>
          <a:lstStyle/>
          <a:p>
            <a:pPr algn="just">
              <a:spcBef>
                <a:spcPts val="0"/>
              </a:spcBef>
              <a:spcAft>
                <a:spcPts val="1800"/>
              </a:spcAft>
            </a:pPr>
            <a:r>
              <a:rPr lang="en-ZA" sz="2000" dirty="0"/>
              <a:t>SASSA’s annual performance for 2019/20 financial year is </a:t>
            </a:r>
            <a:r>
              <a:rPr lang="en-ZA" sz="2000" b="1" dirty="0"/>
              <a:t>74%</a:t>
            </a:r>
            <a:r>
              <a:rPr lang="en-ZA" sz="2000" dirty="0"/>
              <a:t>, which equals performance during the </a:t>
            </a:r>
            <a:r>
              <a:rPr lang="en-GB" sz="2000" dirty="0"/>
              <a:t>same period in the previous 2018/19 financial year.</a:t>
            </a:r>
            <a:r>
              <a:rPr lang="en-ZA" sz="2000" dirty="0"/>
              <a:t> </a:t>
            </a:r>
          </a:p>
        </p:txBody>
      </p:sp>
    </p:spTree>
    <p:extLst>
      <p:ext uri="{BB962C8B-B14F-4D97-AF65-F5344CB8AC3E}">
        <p14:creationId xmlns:p14="http://schemas.microsoft.com/office/powerpoint/2010/main" val="3977395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219200"/>
            <a:ext cx="8991600" cy="5243512"/>
          </a:xfrm>
        </p:spPr>
        <p:txBody>
          <a:bodyPr>
            <a:noAutofit/>
          </a:bodyPr>
          <a:lstStyle/>
          <a:p>
            <a:pPr>
              <a:spcBef>
                <a:spcPts val="300"/>
              </a:spcBef>
              <a:spcAft>
                <a:spcPts val="300"/>
              </a:spcAft>
            </a:pPr>
            <a:r>
              <a:rPr lang="en-US" altLang="en-US" sz="1800" dirty="0" smtClean="0">
                <a:latin typeface="Arial" panose="020B0604020202020204" pitchFamily="34" charset="0"/>
                <a:cs typeface="Arial" panose="020B0604020202020204" pitchFamily="34" charset="0"/>
              </a:rPr>
              <a:t>The </a:t>
            </a:r>
            <a:r>
              <a:rPr lang="en-US" altLang="en-US" sz="1800" dirty="0">
                <a:latin typeface="Arial" panose="020B0604020202020204" pitchFamily="34" charset="0"/>
                <a:cs typeface="Arial" panose="020B0604020202020204" pitchFamily="34" charset="0"/>
              </a:rPr>
              <a:t>following are some of the areas where we did not fully achieve as per the APP 2019/20. </a:t>
            </a:r>
            <a:r>
              <a:rPr lang="en-US" altLang="en-US" sz="1800" dirty="0" smtClean="0">
                <a:latin typeface="Arial" panose="020B0604020202020204" pitchFamily="34" charset="0"/>
                <a:cs typeface="Arial" panose="020B0604020202020204" pitchFamily="34" charset="0"/>
              </a:rPr>
              <a:t>Significant </a:t>
            </a:r>
            <a:r>
              <a:rPr lang="en-US" altLang="en-US" sz="1800" dirty="0">
                <a:latin typeface="Arial" panose="020B0604020202020204" pitchFamily="34" charset="0"/>
                <a:cs typeface="Arial" panose="020B0604020202020204" pitchFamily="34" charset="0"/>
              </a:rPr>
              <a:t>progress is now being made in these areas: </a:t>
            </a:r>
          </a:p>
          <a:p>
            <a:pPr>
              <a:spcBef>
                <a:spcPts val="300"/>
              </a:spcBef>
              <a:spcAft>
                <a:spcPts val="300"/>
              </a:spcAft>
            </a:pPr>
            <a:r>
              <a:rPr lang="en-US" sz="1800" b="1" dirty="0" smtClean="0">
                <a:latin typeface="Arial" panose="020B0604020202020204" pitchFamily="34" charset="0"/>
                <a:cs typeface="Arial" panose="020B0604020202020204" pitchFamily="34" charset="0"/>
              </a:rPr>
              <a:t>Benefits </a:t>
            </a:r>
            <a:r>
              <a:rPr lang="en-US" sz="1800" b="1" dirty="0">
                <a:latin typeface="Arial" panose="020B0604020202020204" pitchFamily="34" charset="0"/>
                <a:cs typeface="Arial" panose="020B0604020202020204" pitchFamily="34" charset="0"/>
              </a:rPr>
              <a:t>Admin and Support</a:t>
            </a:r>
          </a:p>
          <a:p>
            <a:pPr lvl="1" algn="just">
              <a:spcBef>
                <a:spcPts val="300"/>
              </a:spcBef>
              <a:spcAft>
                <a:spcPts val="300"/>
              </a:spcAft>
            </a:pPr>
            <a:r>
              <a:rPr lang="en-GB" sz="1800" b="1" dirty="0" smtClean="0">
                <a:latin typeface="Arial" panose="020B0604020202020204" pitchFamily="34" charset="0"/>
                <a:cs typeface="Arial" panose="020B0604020202020204" pitchFamily="34" charset="0"/>
              </a:rPr>
              <a:t>SRD rand value (30%) awarded to Cooperatives and SMMEs - </a:t>
            </a:r>
            <a:r>
              <a:rPr lang="en-GB" sz="1800" dirty="0" smtClean="0">
                <a:latin typeface="Arial" panose="020B0604020202020204" pitchFamily="34" charset="0"/>
                <a:cs typeface="Arial" panose="020B0604020202020204" pitchFamily="34" charset="0"/>
              </a:rPr>
              <a:t> SASSA’s commitment of spending 30% towards </a:t>
            </a:r>
            <a:r>
              <a:rPr lang="en-GB" sz="1800" dirty="0">
                <a:latin typeface="Arial" panose="020B0604020202020204" pitchFamily="34" charset="0"/>
                <a:cs typeface="Arial" panose="020B0604020202020204" pitchFamily="34" charset="0"/>
              </a:rPr>
              <a:t>Cooperatives and </a:t>
            </a:r>
            <a:r>
              <a:rPr lang="en-GB" sz="1800" dirty="0" smtClean="0">
                <a:latin typeface="Arial" panose="020B0604020202020204" pitchFamily="34" charset="0"/>
                <a:cs typeface="Arial" panose="020B0604020202020204" pitchFamily="34" charset="0"/>
              </a:rPr>
              <a:t>SMMEs was realised, however, the </a:t>
            </a:r>
            <a:r>
              <a:rPr lang="en-GB" sz="1800" b="1" i="1" dirty="0" smtClean="0">
                <a:latin typeface="Arial" panose="020B0604020202020204" pitchFamily="34" charset="0"/>
                <a:cs typeface="Arial" panose="020B0604020202020204" pitchFamily="34" charset="0"/>
              </a:rPr>
              <a:t>actual payment had not been fully paid </a:t>
            </a:r>
            <a:r>
              <a:rPr lang="en-GB" sz="1800" dirty="0" smtClean="0">
                <a:latin typeface="Arial" panose="020B0604020202020204" pitchFamily="34" charset="0"/>
                <a:cs typeface="Arial" panose="020B0604020202020204" pitchFamily="34" charset="0"/>
              </a:rPr>
              <a:t>by end of March 2020.</a:t>
            </a:r>
          </a:p>
          <a:p>
            <a:pPr lvl="1" algn="just">
              <a:spcBef>
                <a:spcPts val="300"/>
              </a:spcBef>
              <a:spcAft>
                <a:spcPts val="300"/>
              </a:spcAft>
            </a:pPr>
            <a:r>
              <a:rPr lang="en-GB" sz="1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Social grants reviews </a:t>
            </a:r>
            <a:r>
              <a:rPr lang="en-GB"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process affected by clients who did not have postable addresses which were to be traced manually.</a:t>
            </a:r>
            <a:endParaRPr lang="en-US" sz="1800" dirty="0">
              <a:latin typeface="Arial" panose="020B0604020202020204" pitchFamily="34" charset="0"/>
              <a:cs typeface="Arial" panose="020B0604020202020204" pitchFamily="34" charset="0"/>
            </a:endParaRPr>
          </a:p>
          <a:p>
            <a:pPr lvl="1" algn="just">
              <a:spcBef>
                <a:spcPts val="300"/>
              </a:spcBef>
              <a:spcAft>
                <a:spcPts val="300"/>
              </a:spcAft>
            </a:pPr>
            <a:r>
              <a:rPr lang="en-US" sz="1800" b="1" dirty="0">
                <a:latin typeface="Arial" panose="020B0604020202020204" pitchFamily="34" charset="0"/>
                <a:cs typeface="Arial" panose="020B0604020202020204" pitchFamily="34" charset="0"/>
              </a:rPr>
              <a:t>Beneficiaries’ biometric enrolment </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challenged </a:t>
            </a:r>
            <a:r>
              <a:rPr lang="en-US" sz="1800" dirty="0">
                <a:latin typeface="Arial" panose="020B0604020202020204" pitchFamily="34" charset="0"/>
                <a:cs typeface="Arial" panose="020B0604020202020204" pitchFamily="34" charset="0"/>
              </a:rPr>
              <a:t>by </a:t>
            </a:r>
            <a:r>
              <a:rPr lang="en-US" sz="1800" dirty="0" smtClean="0">
                <a:latin typeface="Arial" panose="020B0604020202020204" pitchFamily="34" charset="0"/>
                <a:cs typeface="Arial" panose="020B0604020202020204" pitchFamily="34" charset="0"/>
              </a:rPr>
              <a:t>among others system related challenges and organised labour. </a:t>
            </a:r>
            <a:endParaRPr lang="en-US" sz="1800" dirty="0">
              <a:latin typeface="Arial" panose="020B0604020202020204" pitchFamily="34" charset="0"/>
              <a:cs typeface="Arial" panose="020B0604020202020204" pitchFamily="34" charset="0"/>
            </a:endParaRPr>
          </a:p>
          <a:p>
            <a:pPr lvl="1" algn="just">
              <a:spcBef>
                <a:spcPts val="300"/>
              </a:spcBef>
              <a:spcAft>
                <a:spcPts val="300"/>
              </a:spcAft>
            </a:pPr>
            <a:r>
              <a:rPr lang="en-US" sz="1800" b="1" dirty="0" smtClean="0">
                <a:latin typeface="Arial" panose="020B0604020202020204" pitchFamily="34" charset="0"/>
                <a:cs typeface="Arial" panose="020B0604020202020204" pitchFamily="34" charset="0"/>
              </a:rPr>
              <a:t>ICROP implementation - </a:t>
            </a:r>
            <a:r>
              <a:rPr lang="en-GB" sz="1800" dirty="0">
                <a:latin typeface="Arial" panose="020B0604020202020204" pitchFamily="34" charset="0"/>
                <a:cs typeface="Arial" panose="020B0604020202020204" pitchFamily="34" charset="0"/>
              </a:rPr>
              <a:t>some of the planned </a:t>
            </a:r>
            <a:r>
              <a:rPr lang="en-GB" sz="1800" dirty="0" smtClean="0">
                <a:latin typeface="Arial" panose="020B0604020202020204" pitchFamily="34" charset="0"/>
                <a:cs typeface="Arial" panose="020B0604020202020204" pitchFamily="34" charset="0"/>
              </a:rPr>
              <a:t>events (2) for the last quarter were cancelled due </a:t>
            </a:r>
            <a:r>
              <a:rPr lang="en-GB" sz="1800" dirty="0">
                <a:latin typeface="Arial" panose="020B0604020202020204" pitchFamily="34" charset="0"/>
                <a:cs typeface="Arial" panose="020B0604020202020204" pitchFamily="34" charset="0"/>
              </a:rPr>
              <a:t>to </a:t>
            </a:r>
            <a:r>
              <a:rPr lang="en-GB" sz="1800" dirty="0" smtClean="0">
                <a:latin typeface="Arial" panose="020B0604020202020204" pitchFamily="34" charset="0"/>
                <a:cs typeface="Arial" panose="020B0604020202020204" pitchFamily="34" charset="0"/>
              </a:rPr>
              <a:t>the state </a:t>
            </a:r>
            <a:r>
              <a:rPr lang="en-GB" sz="1800" dirty="0">
                <a:latin typeface="Arial" panose="020B0604020202020204" pitchFamily="34" charset="0"/>
                <a:cs typeface="Arial" panose="020B0604020202020204" pitchFamily="34" charset="0"/>
              </a:rPr>
              <a:t>of disaster </a:t>
            </a:r>
            <a:r>
              <a:rPr lang="en-GB" sz="1800" dirty="0" smtClean="0">
                <a:latin typeface="Arial" panose="020B0604020202020204" pitchFamily="34" charset="0"/>
                <a:cs typeface="Arial" panose="020B0604020202020204" pitchFamily="34" charset="0"/>
              </a:rPr>
              <a:t>declared by </a:t>
            </a:r>
            <a:r>
              <a:rPr lang="en-GB" sz="1800" dirty="0">
                <a:latin typeface="Arial" panose="020B0604020202020204" pitchFamily="34" charset="0"/>
                <a:cs typeface="Arial" panose="020B0604020202020204" pitchFamily="34" charset="0"/>
              </a:rPr>
              <a:t>the </a:t>
            </a:r>
            <a:r>
              <a:rPr lang="en-GB" sz="1800" dirty="0" smtClean="0">
                <a:latin typeface="Arial" panose="020B0604020202020204" pitchFamily="34" charset="0"/>
                <a:cs typeface="Arial" panose="020B0604020202020204" pitchFamily="34" charset="0"/>
              </a:rPr>
              <a:t>President</a:t>
            </a:r>
            <a:r>
              <a:rPr lang="en-GB" sz="1800" dirty="0">
                <a:latin typeface="Arial" panose="020B0604020202020204" pitchFamily="34" charset="0"/>
                <a:cs typeface="Arial" panose="020B0604020202020204" pitchFamily="34" charset="0"/>
              </a:rPr>
              <a:t>.</a:t>
            </a:r>
            <a:endParaRPr lang="en-US" sz="1800" b="1" dirty="0" smtClean="0">
              <a:latin typeface="Arial" panose="020B0604020202020204" pitchFamily="34" charset="0"/>
              <a:cs typeface="Arial" panose="020B0604020202020204" pitchFamily="34" charset="0"/>
            </a:endParaRPr>
          </a:p>
          <a:p>
            <a:pPr lvl="1" algn="just">
              <a:spcBef>
                <a:spcPts val="300"/>
              </a:spcBef>
              <a:spcAft>
                <a:spcPts val="300"/>
              </a:spcAft>
            </a:pPr>
            <a:r>
              <a:rPr lang="en-US" sz="1800" b="1" dirty="0" smtClean="0">
                <a:latin typeface="Arial" panose="020B0604020202020204" pitchFamily="34" charset="0"/>
                <a:cs typeface="Arial" panose="020B0604020202020204" pitchFamily="34" charset="0"/>
              </a:rPr>
              <a:t>ICROP </a:t>
            </a:r>
            <a:r>
              <a:rPr lang="en-US" sz="1800" b="1" dirty="0">
                <a:latin typeface="Arial" panose="020B0604020202020204" pitchFamily="34" charset="0"/>
                <a:cs typeface="Arial" panose="020B0604020202020204" pitchFamily="34" charset="0"/>
              </a:rPr>
              <a:t>Impact Assessment </a:t>
            </a:r>
            <a:r>
              <a:rPr lang="en-US" sz="1800" dirty="0" smtClean="0">
                <a:latin typeface="Arial" panose="020B0604020202020204" pitchFamily="34" charset="0"/>
                <a:cs typeface="Arial" panose="020B0604020202020204" pitchFamily="34" charset="0"/>
              </a:rPr>
              <a:t>– project was dependent on the appointment of an independent service provider which could not be concluded on time.</a:t>
            </a:r>
          </a:p>
          <a:p>
            <a:pPr lvl="1" algn="just">
              <a:spcBef>
                <a:spcPts val="300"/>
              </a:spcBef>
              <a:spcAft>
                <a:spcPts val="300"/>
              </a:spcAft>
            </a:pPr>
            <a:r>
              <a:rPr lang="en-GB" sz="1800" b="1" dirty="0">
                <a:latin typeface="Arial" panose="020B0604020202020204" pitchFamily="34" charset="0"/>
                <a:cs typeface="Arial" panose="020B0604020202020204" pitchFamily="34" charset="0"/>
              </a:rPr>
              <a:t>Percentage of active cash pay points </a:t>
            </a:r>
            <a:r>
              <a:rPr lang="en-GB" sz="1800" b="1" dirty="0" smtClean="0">
                <a:latin typeface="Arial" panose="020B0604020202020204" pitchFamily="34" charset="0"/>
                <a:cs typeface="Arial" panose="020B0604020202020204" pitchFamily="34" charset="0"/>
              </a:rPr>
              <a:t>monitored – </a:t>
            </a:r>
            <a:r>
              <a:rPr lang="en-GB" sz="1800" dirty="0" smtClean="0">
                <a:latin typeface="Arial" panose="020B0604020202020204" pitchFamily="34" charset="0"/>
                <a:cs typeface="Arial" panose="020B0604020202020204" pitchFamily="34" charset="0"/>
              </a:rPr>
              <a:t>affected by the re-opening of pay points in the NW region.  </a:t>
            </a:r>
            <a:endParaRPr lang="en-US" sz="1800" dirty="0" smtClean="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4294967295"/>
          </p:nvPr>
        </p:nvSpPr>
        <p:spPr>
          <a:xfrm>
            <a:off x="5562600" y="6280149"/>
            <a:ext cx="2133600" cy="365125"/>
          </a:xfrm>
          <a:prstGeom prst="rect">
            <a:avLst/>
          </a:prstGeom>
        </p:spPr>
        <p:txBody>
          <a:bodyPr/>
          <a:lstStyle/>
          <a:p>
            <a:pPr algn="ctr"/>
            <a:fld id="{9D56938B-8917-4869-91D0-F9F507C443EE}" type="slidenum">
              <a:rPr lang="en-US" sz="1600" b="1" smtClean="0">
                <a:solidFill>
                  <a:prstClr val="black">
                    <a:tint val="75000"/>
                  </a:prstClr>
                </a:solidFill>
              </a:rPr>
              <a:pPr algn="ctr"/>
              <a:t>7</a:t>
            </a:fld>
            <a:endParaRPr lang="en-US" sz="1600" b="1" dirty="0">
              <a:solidFill>
                <a:prstClr val="black">
                  <a:tint val="75000"/>
                </a:prstClr>
              </a:solidFill>
            </a:endParaRPr>
          </a:p>
        </p:txBody>
      </p:sp>
      <p:sp>
        <p:nvSpPr>
          <p:cNvPr id="6" name="Title 3"/>
          <p:cNvSpPr txBox="1">
            <a:spLocks/>
          </p:cNvSpPr>
          <p:nvPr/>
        </p:nvSpPr>
        <p:spPr>
          <a:xfrm>
            <a:off x="914400" y="76200"/>
            <a:ext cx="7239000" cy="99060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ctr"/>
            <a:r>
              <a:rPr lang="en-US" dirty="0" smtClean="0"/>
              <a:t>Performance Overview: Targets not Achieved</a:t>
            </a:r>
            <a:endParaRPr lang="en-GB" dirty="0"/>
          </a:p>
        </p:txBody>
      </p:sp>
    </p:spTree>
    <p:extLst>
      <p:ext uri="{BB962C8B-B14F-4D97-AF65-F5344CB8AC3E}">
        <p14:creationId xmlns:p14="http://schemas.microsoft.com/office/powerpoint/2010/main" val="2679854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219200"/>
            <a:ext cx="8991600" cy="4572000"/>
          </a:xfrm>
        </p:spPr>
        <p:txBody>
          <a:bodyPr>
            <a:noAutofit/>
          </a:bodyPr>
          <a:lstStyle/>
          <a:p>
            <a:r>
              <a:rPr lang="en-US" sz="1800" b="1" dirty="0">
                <a:latin typeface="Arial" panose="020B0604020202020204" pitchFamily="34" charset="0"/>
                <a:cs typeface="Arial" panose="020B0604020202020204" pitchFamily="34" charset="0"/>
              </a:rPr>
              <a:t>Corporate Services</a:t>
            </a:r>
          </a:p>
          <a:p>
            <a:pPr lvl="1" algn="just"/>
            <a:r>
              <a:rPr lang="en-GB" sz="1800" b="1" dirty="0">
                <a:latin typeface="Arial" panose="020B0604020202020204" pitchFamily="34" charset="0"/>
                <a:cs typeface="Arial" panose="020B0604020202020204" pitchFamily="34" charset="0"/>
              </a:rPr>
              <a:t>Appointment of a service provider for the Business Process re-engineering - </a:t>
            </a:r>
            <a:r>
              <a:rPr lang="en-GB" sz="1800" dirty="0">
                <a:latin typeface="Arial" panose="020B0604020202020204" pitchFamily="34" charset="0"/>
                <a:cs typeface="Arial" panose="020B0604020202020204" pitchFamily="34" charset="0"/>
              </a:rPr>
              <a:t> decision taken to prioritise the review of SASSA Operating Model and high level structure against the new strategic plan.</a:t>
            </a:r>
          </a:p>
          <a:p>
            <a:pPr algn="just"/>
            <a:r>
              <a:rPr lang="en-GB" sz="1800" b="1" dirty="0" smtClean="0">
                <a:latin typeface="Arial" panose="020B0604020202020204" pitchFamily="34" charset="0"/>
                <a:cs typeface="Arial" panose="020B0604020202020204" pitchFamily="34" charset="0"/>
              </a:rPr>
              <a:t>ICT</a:t>
            </a:r>
            <a:endParaRPr lang="en-GB" sz="1800" b="1" dirty="0">
              <a:latin typeface="Arial" panose="020B0604020202020204" pitchFamily="34" charset="0"/>
              <a:cs typeface="Arial" panose="020B0604020202020204" pitchFamily="34" charset="0"/>
            </a:endParaRPr>
          </a:p>
          <a:p>
            <a:pPr lvl="1" algn="just"/>
            <a:r>
              <a:rPr lang="en-GB" sz="1800" b="1" dirty="0">
                <a:solidFill>
                  <a:srgbClr val="000000"/>
                </a:solidFill>
                <a:latin typeface="Arial" panose="020B0604020202020204" pitchFamily="34" charset="0"/>
                <a:ea typeface="Times New Roman" panose="02020603050405020304" pitchFamily="18" charset="0"/>
              </a:rPr>
              <a:t>Upgrading of SASSA network connectivity infrastructure </a:t>
            </a:r>
            <a:r>
              <a:rPr lang="en-GB" sz="1800" dirty="0">
                <a:solidFill>
                  <a:srgbClr val="000000"/>
                </a:solidFill>
                <a:latin typeface="Arial" panose="020B0604020202020204" pitchFamily="34" charset="0"/>
                <a:ea typeface="Times New Roman" panose="02020603050405020304" pitchFamily="18" charset="0"/>
              </a:rPr>
              <a:t>– challenged by lack of fibre infrastructure in certain parts of the country.</a:t>
            </a:r>
          </a:p>
          <a:p>
            <a:pPr algn="just"/>
            <a:r>
              <a:rPr lang="en-GB" sz="1800" b="1" dirty="0" smtClean="0">
                <a:solidFill>
                  <a:srgbClr val="000000"/>
                </a:solidFill>
                <a:latin typeface="Arial" panose="020B0604020202020204" pitchFamily="34" charset="0"/>
                <a:cs typeface="Arial" panose="020B0604020202020204" pitchFamily="34" charset="0"/>
              </a:rPr>
              <a:t>Financial </a:t>
            </a:r>
            <a:r>
              <a:rPr lang="en-GB" sz="1800" b="1" dirty="0">
                <a:solidFill>
                  <a:srgbClr val="000000"/>
                </a:solidFill>
                <a:latin typeface="Arial" panose="020B0604020202020204" pitchFamily="34" charset="0"/>
                <a:cs typeface="Arial" panose="020B0604020202020204" pitchFamily="34" charset="0"/>
              </a:rPr>
              <a:t>Management </a:t>
            </a:r>
            <a:endParaRPr lang="en-US" sz="1800" b="1" dirty="0">
              <a:latin typeface="Arial" panose="020B0604020202020204" pitchFamily="34" charset="0"/>
              <a:cs typeface="Arial" panose="020B0604020202020204" pitchFamily="34" charset="0"/>
            </a:endParaRPr>
          </a:p>
          <a:p>
            <a:pPr lvl="1" algn="just"/>
            <a:r>
              <a:rPr lang="en-US" sz="1800" b="1" dirty="0" err="1">
                <a:latin typeface="Arial" panose="020B0604020202020204" pitchFamily="34" charset="0"/>
                <a:cs typeface="Arial" panose="020B0604020202020204" pitchFamily="34" charset="0"/>
              </a:rPr>
              <a:t>Finalisation</a:t>
            </a:r>
            <a:r>
              <a:rPr lang="en-US" sz="1800" b="1" dirty="0">
                <a:latin typeface="Arial" panose="020B0604020202020204" pitchFamily="34" charset="0"/>
                <a:cs typeface="Arial" panose="020B0604020202020204" pitchFamily="34" charset="0"/>
              </a:rPr>
              <a:t> of financial misconduct cases (</a:t>
            </a:r>
            <a:r>
              <a:rPr lang="en-US" sz="1800" b="1" i="1" dirty="0">
                <a:latin typeface="Arial" panose="020B0604020202020204" pitchFamily="34" charset="0"/>
                <a:cs typeface="Arial" panose="020B0604020202020204" pitchFamily="34" charset="0"/>
              </a:rPr>
              <a:t>backlog</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 underachievement is attributed to irregular expenditure cases submitted to National Treasury for </a:t>
            </a:r>
            <a:r>
              <a:rPr lang="en-US" sz="1800" dirty="0" err="1">
                <a:latin typeface="Arial" panose="020B0604020202020204" pitchFamily="34" charset="0"/>
                <a:cs typeface="Arial" panose="020B0604020202020204" pitchFamily="34" charset="0"/>
              </a:rPr>
              <a:t>condonation</a:t>
            </a:r>
            <a:r>
              <a:rPr lang="en-US" sz="1800" dirty="0">
                <a:latin typeface="Arial" panose="020B0604020202020204" pitchFamily="34" charset="0"/>
                <a:cs typeface="Arial" panose="020B0604020202020204" pitchFamily="34" charset="0"/>
              </a:rPr>
              <a:t> and some were still undergoing internal labour relations processes.</a:t>
            </a:r>
            <a:endParaRPr lang="en-US" sz="1800" dirty="0" smtClean="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4294967295"/>
          </p:nvPr>
        </p:nvSpPr>
        <p:spPr>
          <a:xfrm>
            <a:off x="5562600" y="6280149"/>
            <a:ext cx="2133600" cy="365125"/>
          </a:xfrm>
          <a:prstGeom prst="rect">
            <a:avLst/>
          </a:prstGeom>
        </p:spPr>
        <p:txBody>
          <a:bodyPr/>
          <a:lstStyle/>
          <a:p>
            <a:pPr algn="ctr"/>
            <a:fld id="{9D56938B-8917-4869-91D0-F9F507C443EE}" type="slidenum">
              <a:rPr lang="en-US" sz="1600" b="1" smtClean="0">
                <a:solidFill>
                  <a:prstClr val="black">
                    <a:tint val="75000"/>
                  </a:prstClr>
                </a:solidFill>
              </a:rPr>
              <a:pPr algn="ctr"/>
              <a:t>8</a:t>
            </a:fld>
            <a:endParaRPr lang="en-US" sz="1600" b="1" dirty="0">
              <a:solidFill>
                <a:prstClr val="black">
                  <a:tint val="75000"/>
                </a:prstClr>
              </a:solidFill>
            </a:endParaRPr>
          </a:p>
        </p:txBody>
      </p:sp>
      <p:sp>
        <p:nvSpPr>
          <p:cNvPr id="6" name="Title 3"/>
          <p:cNvSpPr txBox="1">
            <a:spLocks/>
          </p:cNvSpPr>
          <p:nvPr/>
        </p:nvSpPr>
        <p:spPr>
          <a:xfrm>
            <a:off x="914400" y="76200"/>
            <a:ext cx="7239000" cy="99060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ctr"/>
            <a:r>
              <a:rPr lang="en-US" dirty="0" smtClean="0"/>
              <a:t>Performance Overview: Targets not Achieved (</a:t>
            </a:r>
            <a:r>
              <a:rPr lang="en-US" dirty="0" err="1" smtClean="0"/>
              <a:t>cont</a:t>
            </a:r>
            <a:r>
              <a:rPr lang="en-US" dirty="0" smtClean="0"/>
              <a:t>…)</a:t>
            </a:r>
            <a:endParaRPr lang="en-GB" dirty="0"/>
          </a:p>
        </p:txBody>
      </p:sp>
    </p:spTree>
    <p:extLst>
      <p:ext uri="{BB962C8B-B14F-4D97-AF65-F5344CB8AC3E}">
        <p14:creationId xmlns:p14="http://schemas.microsoft.com/office/powerpoint/2010/main" val="3569933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209800"/>
            <a:ext cx="9144000" cy="2057400"/>
          </a:xfrm>
          <a:prstGeom prst="rect">
            <a:avLst/>
          </a:prstGeom>
          <a:solidFill>
            <a:srgbClr val="FFCC66"/>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latin typeface="Arial" panose="020B0604020202020204" pitchFamily="34" charset="0"/>
                <a:cs typeface="Arial" panose="020B0604020202020204" pitchFamily="34" charset="0"/>
              </a:rPr>
              <a:t>Detailed Performance Per Outcome </a:t>
            </a:r>
            <a:endParaRPr lang="en-US"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2895600" y="6324783"/>
            <a:ext cx="1600200" cy="365125"/>
          </a:xfrm>
        </p:spPr>
        <p:txBody>
          <a:bodyPr/>
          <a:lstStyle/>
          <a:p>
            <a:pPr algn="ctr"/>
            <a:fld id="{9D56938B-8917-4869-91D0-F9F507C443EE}" type="slidenum">
              <a:rPr lang="en-US" sz="1600" smtClean="0">
                <a:solidFill>
                  <a:schemeClr val="tx1"/>
                </a:solidFill>
              </a:rPr>
              <a:pPr algn="ctr"/>
              <a:t>9</a:t>
            </a:fld>
            <a:endParaRPr lang="en-US" sz="1600" dirty="0">
              <a:solidFill>
                <a:schemeClr val="tx1"/>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333867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accent2"/>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accent2"/>
            </a:solidFill>
            <a:effectLst/>
            <a:latin typeface="Arial" charset="0"/>
            <a:ea typeface="ＭＳ Ｐゴシック" pitchFamily="48"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9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accent2"/>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accent2"/>
            </a:solidFill>
            <a:effectLst/>
            <a:latin typeface="Arial" charset="0"/>
            <a:ea typeface="ＭＳ Ｐゴシック" pitchFamily="48"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20076</TotalTime>
  <Words>5010</Words>
  <Application>Microsoft Office PowerPoint</Application>
  <PresentationFormat>On-screen Show (4:3)</PresentationFormat>
  <Paragraphs>568</Paragraphs>
  <Slides>42</Slides>
  <Notes>7</Notes>
  <HiddenSlides>1</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42</vt:i4>
      </vt:variant>
    </vt:vector>
  </HeadingPairs>
  <TitlesOfParts>
    <vt:vector size="55" baseType="lpstr">
      <vt:lpstr>MS PGothic</vt:lpstr>
      <vt:lpstr>MS PGothic</vt:lpstr>
      <vt:lpstr>Arial</vt:lpstr>
      <vt:lpstr>Arial Black</vt:lpstr>
      <vt:lpstr>Arial Narrow</vt:lpstr>
      <vt:lpstr>Calibri</vt:lpstr>
      <vt:lpstr>Times New Roman</vt:lpstr>
      <vt:lpstr>Wingdings</vt:lpstr>
      <vt:lpstr>ヒラギノ角ゴ Pro W3</vt:lpstr>
      <vt:lpstr>Custom Design</vt:lpstr>
      <vt:lpstr>29_Custom Design</vt:lpstr>
      <vt:lpstr>1_Office Theme</vt:lpstr>
      <vt:lpstr>Worksheet</vt:lpstr>
      <vt:lpstr>SASSA ANNUAL REPORT    (01  APRIL 2019 – 31 MARCH 2020)</vt:lpstr>
      <vt:lpstr>Presentation Outline</vt:lpstr>
      <vt:lpstr>Purpose</vt:lpstr>
      <vt:lpstr>Context </vt:lpstr>
      <vt:lpstr>SASSA Fact sheet</vt:lpstr>
      <vt:lpstr>Performance Trends Over the Past 3 F/Ys : 2017/18 - 2019/20</vt:lpstr>
      <vt:lpstr>PowerPoint Presentation</vt:lpstr>
      <vt:lpstr>PowerPoint Presentation</vt:lpstr>
      <vt:lpstr>PowerPoint Presentation</vt:lpstr>
      <vt:lpstr>Implementation of the Social Assistance Programme</vt:lpstr>
      <vt:lpstr>Total Number of Social Grants</vt:lpstr>
      <vt:lpstr>Social Assistance Programme: SRD</vt:lpstr>
      <vt:lpstr>Implementation of the Social Assistance Programme</vt:lpstr>
      <vt:lpstr>Implementation of the Social Assistance Programme</vt:lpstr>
      <vt:lpstr>Social Assistance Programme: Service Delivery Improvements </vt:lpstr>
      <vt:lpstr>Social Assistance Programme</vt:lpstr>
      <vt:lpstr>Social Assistance Payments</vt:lpstr>
      <vt:lpstr>Governance</vt:lpstr>
      <vt:lpstr>Governance</vt:lpstr>
      <vt:lpstr>Governance</vt:lpstr>
      <vt:lpstr>Governance</vt:lpstr>
      <vt:lpstr>Improved Organisational Efficiency</vt:lpstr>
      <vt:lpstr>Improved Organisational Efficiency</vt:lpstr>
      <vt:lpstr>Improved Organisational Efficiency</vt:lpstr>
      <vt:lpstr>Improved Organisational Efficiency</vt:lpstr>
      <vt:lpstr>Effective Communication</vt:lpstr>
      <vt:lpstr>Effective Financial Management</vt:lpstr>
      <vt:lpstr>Five-year Historical spending pattern </vt:lpstr>
      <vt:lpstr>SASSA EXPENDITURE 2019/20</vt:lpstr>
      <vt:lpstr>Commentary on Expenditure 2019/20</vt:lpstr>
      <vt:lpstr>Commentary on expenditure</vt:lpstr>
      <vt:lpstr>Commentary on expenditure</vt:lpstr>
      <vt:lpstr>Financial Health</vt:lpstr>
      <vt:lpstr>Auditor-General Report and Comments</vt:lpstr>
      <vt:lpstr>2019/20 Audit Outcome</vt:lpstr>
      <vt:lpstr>Summary of the audit results</vt:lpstr>
      <vt:lpstr>Key Audit matters</vt:lpstr>
      <vt:lpstr>Audit Matters: Key root causes</vt:lpstr>
      <vt:lpstr>Irregular Expenditure Note</vt:lpstr>
      <vt:lpstr> Details of current year irregular expenditure as at 31 March 2020  </vt:lpstr>
      <vt:lpstr>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DineoMotsh</dc:creator>
  <cp:lastModifiedBy>Thabani Buthelezi</cp:lastModifiedBy>
  <cp:revision>830</cp:revision>
  <cp:lastPrinted>2020-06-12T13:23:54Z</cp:lastPrinted>
  <dcterms:created xsi:type="dcterms:W3CDTF">2016-03-01T10:31:26Z</dcterms:created>
  <dcterms:modified xsi:type="dcterms:W3CDTF">2020-11-19T12:59:51Z</dcterms:modified>
</cp:coreProperties>
</file>