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5" r:id="rId2"/>
  </p:sldMasterIdLst>
  <p:notesMasterIdLst>
    <p:notesMasterId r:id="rId15"/>
  </p:notesMasterIdLst>
  <p:handoutMasterIdLst>
    <p:handoutMasterId r:id="rId16"/>
  </p:handoutMasterIdLst>
  <p:sldIdLst>
    <p:sldId id="256" r:id="rId3"/>
    <p:sldId id="333" r:id="rId4"/>
    <p:sldId id="348" r:id="rId5"/>
    <p:sldId id="345" r:id="rId6"/>
    <p:sldId id="349" r:id="rId7"/>
    <p:sldId id="351" r:id="rId8"/>
    <p:sldId id="352" r:id="rId9"/>
    <p:sldId id="353" r:id="rId10"/>
    <p:sldId id="354" r:id="rId11"/>
    <p:sldId id="355" r:id="rId12"/>
    <p:sldId id="356" r:id="rId13"/>
    <p:sldId id="340" r:id="rId14"/>
  </p:sldIdLst>
  <p:sldSz cx="9144000" cy="6858000" type="screen4x3"/>
  <p:notesSz cx="6797675" cy="9926638"/>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6529"/>
    <a:srgbClr val="FCE404"/>
    <a:srgbClr val="3399FF"/>
    <a:srgbClr val="EF4718"/>
    <a:srgbClr val="E15415"/>
    <a:srgbClr val="CC6600"/>
    <a:srgbClr val="FFCC00"/>
    <a:srgbClr val="006600"/>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9" autoAdjust="0"/>
    <p:restoredTop sz="94654" autoAdjust="0"/>
  </p:normalViewPr>
  <p:slideViewPr>
    <p:cSldViewPr>
      <p:cViewPr varScale="1">
        <p:scale>
          <a:sx n="73" d="100"/>
          <a:sy n="73" d="100"/>
        </p:scale>
        <p:origin x="1428"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262FEF6-2BDC-49A2-8AE2-47B78B8789B7}" type="datetimeFigureOut">
              <a:rPr lang="en-ZA" smtClean="0"/>
              <a:t>2020/11/24</a:t>
            </a:fld>
            <a:endParaRPr lang="en-ZA"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4E8E325-035B-41F4-85E4-22A0853C64A3}" type="slidenum">
              <a:rPr lang="en-ZA" smtClean="0"/>
              <a:t>‹#›</a:t>
            </a:fld>
            <a:endParaRPr lang="en-ZA" dirty="0"/>
          </a:p>
        </p:txBody>
      </p:sp>
    </p:spTree>
    <p:extLst>
      <p:ext uri="{BB962C8B-B14F-4D97-AF65-F5344CB8AC3E}">
        <p14:creationId xmlns:p14="http://schemas.microsoft.com/office/powerpoint/2010/main" val="20572277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49CDFE4-4552-4B35-BDB0-2CB3B546C751}" type="datetimeFigureOut">
              <a:rPr lang="en-ZA" smtClean="0"/>
              <a:t>2020/11/24</a:t>
            </a:fld>
            <a:endParaRPr lang="en-ZA"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5A497AE-4649-49E7-B440-548FA4D529C1}" type="slidenum">
              <a:rPr lang="en-ZA" smtClean="0"/>
              <a:t>‹#›</a:t>
            </a:fld>
            <a:endParaRPr lang="en-ZA" dirty="0"/>
          </a:p>
        </p:txBody>
      </p:sp>
    </p:spTree>
    <p:extLst>
      <p:ext uri="{BB962C8B-B14F-4D97-AF65-F5344CB8AC3E}">
        <p14:creationId xmlns:p14="http://schemas.microsoft.com/office/powerpoint/2010/main" val="35942523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1</a:t>
            </a:fld>
            <a:endParaRPr lang="en-ZA" dirty="0"/>
          </a:p>
        </p:txBody>
      </p:sp>
    </p:spTree>
    <p:extLst>
      <p:ext uri="{BB962C8B-B14F-4D97-AF65-F5344CB8AC3E}">
        <p14:creationId xmlns:p14="http://schemas.microsoft.com/office/powerpoint/2010/main" val="1086070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10</a:t>
            </a:fld>
            <a:endParaRPr lang="en-ZA" dirty="0"/>
          </a:p>
        </p:txBody>
      </p:sp>
    </p:spTree>
    <p:extLst>
      <p:ext uri="{BB962C8B-B14F-4D97-AF65-F5344CB8AC3E}">
        <p14:creationId xmlns:p14="http://schemas.microsoft.com/office/powerpoint/2010/main" val="3991551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11</a:t>
            </a:fld>
            <a:endParaRPr lang="en-ZA" dirty="0"/>
          </a:p>
        </p:txBody>
      </p:sp>
    </p:spTree>
    <p:extLst>
      <p:ext uri="{BB962C8B-B14F-4D97-AF65-F5344CB8AC3E}">
        <p14:creationId xmlns:p14="http://schemas.microsoft.com/office/powerpoint/2010/main" val="1236871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12</a:t>
            </a:fld>
            <a:endParaRPr lang="en-ZA" dirty="0"/>
          </a:p>
        </p:txBody>
      </p:sp>
    </p:spTree>
    <p:extLst>
      <p:ext uri="{BB962C8B-B14F-4D97-AF65-F5344CB8AC3E}">
        <p14:creationId xmlns:p14="http://schemas.microsoft.com/office/powerpoint/2010/main" val="119555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2</a:t>
            </a:fld>
            <a:endParaRPr lang="en-ZA" dirty="0"/>
          </a:p>
        </p:txBody>
      </p:sp>
    </p:spTree>
    <p:extLst>
      <p:ext uri="{BB962C8B-B14F-4D97-AF65-F5344CB8AC3E}">
        <p14:creationId xmlns:p14="http://schemas.microsoft.com/office/powerpoint/2010/main" val="1974316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3</a:t>
            </a:fld>
            <a:endParaRPr lang="en-ZA" dirty="0"/>
          </a:p>
        </p:txBody>
      </p:sp>
    </p:spTree>
    <p:extLst>
      <p:ext uri="{BB962C8B-B14F-4D97-AF65-F5344CB8AC3E}">
        <p14:creationId xmlns:p14="http://schemas.microsoft.com/office/powerpoint/2010/main" val="1275661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4</a:t>
            </a:fld>
            <a:endParaRPr lang="en-ZA" dirty="0"/>
          </a:p>
        </p:txBody>
      </p:sp>
    </p:spTree>
    <p:extLst>
      <p:ext uri="{BB962C8B-B14F-4D97-AF65-F5344CB8AC3E}">
        <p14:creationId xmlns:p14="http://schemas.microsoft.com/office/powerpoint/2010/main" val="3136930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5</a:t>
            </a:fld>
            <a:endParaRPr lang="en-ZA" dirty="0"/>
          </a:p>
        </p:txBody>
      </p:sp>
    </p:spTree>
    <p:extLst>
      <p:ext uri="{BB962C8B-B14F-4D97-AF65-F5344CB8AC3E}">
        <p14:creationId xmlns:p14="http://schemas.microsoft.com/office/powerpoint/2010/main" val="1668873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6</a:t>
            </a:fld>
            <a:endParaRPr lang="en-ZA" dirty="0"/>
          </a:p>
        </p:txBody>
      </p:sp>
    </p:spTree>
    <p:extLst>
      <p:ext uri="{BB962C8B-B14F-4D97-AF65-F5344CB8AC3E}">
        <p14:creationId xmlns:p14="http://schemas.microsoft.com/office/powerpoint/2010/main" val="3545850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7</a:t>
            </a:fld>
            <a:endParaRPr lang="en-ZA" dirty="0"/>
          </a:p>
        </p:txBody>
      </p:sp>
    </p:spTree>
    <p:extLst>
      <p:ext uri="{BB962C8B-B14F-4D97-AF65-F5344CB8AC3E}">
        <p14:creationId xmlns:p14="http://schemas.microsoft.com/office/powerpoint/2010/main" val="4268762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8</a:t>
            </a:fld>
            <a:endParaRPr lang="en-ZA" dirty="0"/>
          </a:p>
        </p:txBody>
      </p:sp>
    </p:spTree>
    <p:extLst>
      <p:ext uri="{BB962C8B-B14F-4D97-AF65-F5344CB8AC3E}">
        <p14:creationId xmlns:p14="http://schemas.microsoft.com/office/powerpoint/2010/main" val="1910425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5A497AE-4649-49E7-B440-548FA4D529C1}" type="slidenum">
              <a:rPr lang="en-ZA" smtClean="0"/>
              <a:t>9</a:t>
            </a:fld>
            <a:endParaRPr lang="en-ZA" dirty="0"/>
          </a:p>
        </p:txBody>
      </p:sp>
    </p:spTree>
    <p:extLst>
      <p:ext uri="{BB962C8B-B14F-4D97-AF65-F5344CB8AC3E}">
        <p14:creationId xmlns:p14="http://schemas.microsoft.com/office/powerpoint/2010/main" val="3316761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dirty="0"/>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77524D01-1AE4-4D37-9144-60BB9F385A7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dirty="0"/>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3EC24E7A-7641-4AC2-BAC7-280295D8C6B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675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74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dirty="0"/>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9DB8B379-2703-465C-AFA4-21AFDF7A3E4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5163" cy="1143000"/>
          </a:xfrm>
        </p:spPr>
        <p:txBody>
          <a:bodyPr/>
          <a:lstStyle/>
          <a:p>
            <a:r>
              <a:rPr lang="en-US"/>
              <a:t>Click to edit Master title style</a:t>
            </a:r>
            <a:endParaRPr lang="en-ZA"/>
          </a:p>
        </p:txBody>
      </p:sp>
      <p:sp>
        <p:nvSpPr>
          <p:cNvPr id="3" name="Text Placeholder 2"/>
          <p:cNvSpPr>
            <a:spLocks noGrp="1"/>
          </p:cNvSpPr>
          <p:nvPr>
            <p:ph type="body" sz="half" idx="1"/>
          </p:nvPr>
        </p:nvSpPr>
        <p:spPr>
          <a:xfrm>
            <a:off x="457200" y="1600200"/>
            <a:ext cx="4038600"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lipArt Placeholder 3"/>
          <p:cNvSpPr>
            <a:spLocks noGrp="1"/>
          </p:cNvSpPr>
          <p:nvPr>
            <p:ph type="clipArt" sz="half" idx="2"/>
          </p:nvPr>
        </p:nvSpPr>
        <p:spPr>
          <a:xfrm>
            <a:off x="4648200" y="1600200"/>
            <a:ext cx="4038600" cy="4421188"/>
          </a:xfrm>
        </p:spPr>
        <p:txBody>
          <a:bodyPr/>
          <a:lstStyle/>
          <a:p>
            <a:pPr lvl="0"/>
            <a:endParaRPr lang="en-ZA" noProof="0" dirty="0"/>
          </a:p>
        </p:txBody>
      </p:sp>
      <p:sp>
        <p:nvSpPr>
          <p:cNvPr id="5" name="Date Placeholder 4"/>
          <p:cNvSpPr>
            <a:spLocks noGrp="1"/>
          </p:cNvSpPr>
          <p:nvPr>
            <p:ph type="dt" sz="half" idx="10"/>
          </p:nvPr>
        </p:nvSpPr>
        <p:spPr/>
        <p:txBody>
          <a:bodyPr/>
          <a:lstStyle>
            <a:lvl1pPr>
              <a:defRPr smtClean="0"/>
            </a:lvl1pPr>
          </a:lstStyle>
          <a:p>
            <a:pPr>
              <a:defRPr/>
            </a:pPr>
            <a:endParaRPr lang="en-US" dirty="0"/>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FF7A930C-9F51-4BB6-8DBB-EDAB0DE2C28C}"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119319" y="80577"/>
            <a:ext cx="8912401" cy="376624"/>
          </a:xfrm>
          <a:prstGeom prst="rect">
            <a:avLst/>
          </a:prstGeom>
        </p:spPr>
        <p:txBody>
          <a:bodyPr anchor="ctr"/>
          <a:lstStyle>
            <a:lvl1pPr>
              <a:lnSpc>
                <a:spcPct val="100000"/>
              </a:lnSpc>
              <a:defRPr sz="2099"/>
            </a:lvl1pPr>
          </a:lstStyle>
          <a:p>
            <a:r>
              <a:rPr lang="en-US" dirty="0"/>
              <a:t>Click to edit Master title style</a:t>
            </a:r>
            <a:endParaRPr lang="en-GB" dirty="0"/>
          </a:p>
        </p:txBody>
      </p:sp>
      <p:sp>
        <p:nvSpPr>
          <p:cNvPr id="3" name="Content Placeholder 2"/>
          <p:cNvSpPr>
            <a:spLocks noGrp="1"/>
          </p:cNvSpPr>
          <p:nvPr>
            <p:ph idx="1"/>
          </p:nvPr>
        </p:nvSpPr>
        <p:spPr>
          <a:xfrm>
            <a:off x="119319" y="968400"/>
            <a:ext cx="8905362" cy="531137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Line 10"/>
          <p:cNvSpPr>
            <a:spLocks noChangeShapeType="1"/>
          </p:cNvSpPr>
          <p:nvPr userDrawn="1"/>
        </p:nvSpPr>
        <p:spPr bwMode="auto">
          <a:xfrm>
            <a:off x="119319" y="801954"/>
            <a:ext cx="8905362"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sz="1349" b="0" dirty="0">
              <a:solidFill>
                <a:srgbClr val="646464"/>
              </a:solidFill>
            </a:endParaRPr>
          </a:p>
        </p:txBody>
      </p:sp>
      <p:sp>
        <p:nvSpPr>
          <p:cNvPr id="9" name="Footer Placeholder 8"/>
          <p:cNvSpPr>
            <a:spLocks noGrp="1"/>
          </p:cNvSpPr>
          <p:nvPr>
            <p:ph type="ftr" sz="quarter" idx="11"/>
          </p:nvPr>
        </p:nvSpPr>
        <p:spPr>
          <a:xfrm>
            <a:off x="2588401" y="6519672"/>
            <a:ext cx="3434400" cy="201168"/>
          </a:xfrm>
          <a:prstGeom prst="rect">
            <a:avLst/>
          </a:prstGeom>
        </p:spPr>
        <p:txBody>
          <a:bodyPr anchor="ctr"/>
          <a:lstStyle>
            <a:lvl1pPr algn="ctr">
              <a:defRPr sz="787">
                <a:solidFill>
                  <a:schemeClr val="bg1"/>
                </a:solidFill>
                <a:latin typeface="EYInterstate Light" panose="02000506000000020004" pitchFamily="2" charset="0"/>
              </a:defRPr>
            </a:lvl1pPr>
          </a:lstStyle>
          <a:p>
            <a:pPr fontAlgn="auto">
              <a:spcBef>
                <a:spcPts val="0"/>
              </a:spcBef>
              <a:spcAft>
                <a:spcPts val="0"/>
              </a:spcAft>
            </a:pPr>
            <a:r>
              <a:rPr lang="en-GB" b="0" dirty="0">
                <a:solidFill>
                  <a:srgbClr val="646464"/>
                </a:solidFill>
              </a:rPr>
              <a:t>DCDT COVID-19 Response Programme </a:t>
            </a:r>
          </a:p>
        </p:txBody>
      </p:sp>
      <p:sp>
        <p:nvSpPr>
          <p:cNvPr id="6" name="Text Placeholder 5"/>
          <p:cNvSpPr>
            <a:spLocks noGrp="1"/>
          </p:cNvSpPr>
          <p:nvPr>
            <p:ph type="body" sz="quarter" idx="12" hasCustomPrompt="1"/>
          </p:nvPr>
        </p:nvSpPr>
        <p:spPr>
          <a:xfrm>
            <a:off x="119319" y="493325"/>
            <a:ext cx="8912820" cy="268288"/>
          </a:xfrm>
          <a:prstGeom prst="rect">
            <a:avLst/>
          </a:prstGeom>
        </p:spPr>
        <p:txBody>
          <a:bodyPr anchor="ctr"/>
          <a:lstStyle>
            <a:lvl1pPr marL="0" marR="0" indent="0" algn="l" defTabSz="685434" rtl="0" eaLnBrk="1" fontAlgn="auto" latinLnBrk="0" hangingPunct="1">
              <a:lnSpc>
                <a:spcPct val="100000"/>
              </a:lnSpc>
              <a:spcBef>
                <a:spcPts val="0"/>
              </a:spcBef>
              <a:spcAft>
                <a:spcPts val="450"/>
              </a:spcAft>
              <a:buClr>
                <a:srgbClr val="FFE600"/>
              </a:buClr>
              <a:buSzPct val="70000"/>
              <a:buFont typeface="Arial" pitchFamily="34" charset="0"/>
              <a:buNone/>
              <a:tabLst/>
              <a:defRPr/>
            </a:lvl1pPr>
          </a:lstStyle>
          <a:p>
            <a:pPr marL="0" marR="0" lvl="0" indent="0" algn="l" defTabSz="685434" rtl="0" eaLnBrk="1" fontAlgn="auto" latinLnBrk="0" hangingPunct="1">
              <a:lnSpc>
                <a:spcPct val="85000"/>
              </a:lnSpc>
              <a:spcBef>
                <a:spcPts val="0"/>
              </a:spcBef>
              <a:spcAft>
                <a:spcPts val="450"/>
              </a:spcAft>
              <a:buClr>
                <a:srgbClr val="FFE600"/>
              </a:buClr>
              <a:buSzPct val="70000"/>
              <a:buFont typeface="Arial" pitchFamily="34" charset="0"/>
              <a:buNone/>
              <a:tabLst/>
              <a:defRPr/>
            </a:pPr>
            <a:r>
              <a:rPr kumimoji="0" lang="en-US" sz="1049" b="1" i="0" u="none" strike="noStrike" kern="1200" cap="none" spc="0" normalizeH="0" baseline="0" noProof="0" dirty="0">
                <a:ln>
                  <a:noFill/>
                </a:ln>
                <a:solidFill>
                  <a:srgbClr val="646464">
                    <a:lumMod val="60000"/>
                    <a:lumOff val="40000"/>
                  </a:srgbClr>
                </a:solidFill>
                <a:effectLst/>
                <a:uLnTx/>
                <a:uFillTx/>
                <a:latin typeface="EYInterstate" panose="02000503020000020004" pitchFamily="2" charset="0"/>
                <a:ea typeface="+mn-ea"/>
                <a:cs typeface="+mn-cs"/>
              </a:rPr>
              <a:t>Subheading</a:t>
            </a:r>
            <a:endParaRPr kumimoji="0" lang="en-IN" sz="1049" b="1" i="0" u="none" strike="noStrike" kern="1200" cap="none" spc="0" normalizeH="0" baseline="0" noProof="0" dirty="0" err="1">
              <a:ln>
                <a:noFill/>
              </a:ln>
              <a:solidFill>
                <a:srgbClr val="646464">
                  <a:lumMod val="60000"/>
                  <a:lumOff val="40000"/>
                </a:srgbClr>
              </a:solidFill>
              <a:effectLst/>
              <a:uLnTx/>
              <a:uFillTx/>
              <a:latin typeface="EYInterstate" panose="02000503020000020004" pitchFamily="2" charset="0"/>
              <a:ea typeface="+mn-ea"/>
              <a:cs typeface="+mn-cs"/>
            </a:endParaRPr>
          </a:p>
        </p:txBody>
      </p:sp>
      <p:sp>
        <p:nvSpPr>
          <p:cNvPr id="11" name="Line 11"/>
          <p:cNvSpPr>
            <a:spLocks noChangeShapeType="1"/>
          </p:cNvSpPr>
          <p:nvPr userDrawn="1"/>
        </p:nvSpPr>
        <p:spPr bwMode="auto">
          <a:xfrm>
            <a:off x="119319" y="6406716"/>
            <a:ext cx="8905362"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sz="1349" b="0" dirty="0">
              <a:solidFill>
                <a:srgbClr val="646464"/>
              </a:solidFill>
            </a:endParaRPr>
          </a:p>
        </p:txBody>
      </p:sp>
      <p:pic>
        <p:nvPicPr>
          <p:cNvPr id="8" name="Picture 7" descr="A screenshot of a cell phone&#10;&#10;Description automatically generated">
            <a:extLst>
              <a:ext uri="{FF2B5EF4-FFF2-40B4-BE49-F238E27FC236}">
                <a16:creationId xmlns:a16="http://schemas.microsoft.com/office/drawing/2014/main" id="{C4C3C7ED-AF25-491A-8154-910081A5FD4A}"/>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7375778" y="6446222"/>
            <a:ext cx="1240167" cy="390006"/>
          </a:xfrm>
          <a:prstGeom prst="rect">
            <a:avLst/>
          </a:prstGeom>
        </p:spPr>
      </p:pic>
    </p:spTree>
    <p:extLst>
      <p:ext uri="{BB962C8B-B14F-4D97-AF65-F5344CB8AC3E}">
        <p14:creationId xmlns:p14="http://schemas.microsoft.com/office/powerpoint/2010/main" val="3918202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Approved question tall">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726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28650" y="6356352"/>
            <a:ext cx="2057400" cy="365125"/>
          </a:xfrm>
          <a:prstGeom prst="rect">
            <a:avLst/>
          </a:prstGeom>
        </p:spPr>
        <p:txBody>
          <a:bodyPr/>
          <a:lstStyle>
            <a:lvl1pPr>
              <a:defRPr/>
            </a:lvl1pPr>
          </a:lstStyle>
          <a:p>
            <a:pPr fontAlgn="auto">
              <a:spcBef>
                <a:spcPts val="0"/>
              </a:spcBef>
              <a:spcAft>
                <a:spcPts val="0"/>
              </a:spcAft>
              <a:defRPr/>
            </a:pPr>
            <a:endParaRPr lang="en-ZA" altLang="en-US" b="0" dirty="0">
              <a:solidFill>
                <a:srgbClr val="000000"/>
              </a:solidFill>
              <a:latin typeface="Arial"/>
            </a:endParaRPr>
          </a:p>
        </p:txBody>
      </p:sp>
      <p:sp>
        <p:nvSpPr>
          <p:cNvPr id="3" name="Footer Placeholder 4"/>
          <p:cNvSpPr>
            <a:spLocks noGrp="1"/>
          </p:cNvSpPr>
          <p:nvPr>
            <p:ph type="ftr" sz="quarter" idx="11"/>
          </p:nvPr>
        </p:nvSpPr>
        <p:spPr>
          <a:xfrm>
            <a:off x="3028951" y="6356352"/>
            <a:ext cx="3086100" cy="365125"/>
          </a:xfrm>
          <a:prstGeom prst="rect">
            <a:avLst/>
          </a:prstGeom>
        </p:spPr>
        <p:txBody>
          <a:bodyPr/>
          <a:lstStyle>
            <a:lvl1pPr>
              <a:defRPr/>
            </a:lvl1pPr>
          </a:lstStyle>
          <a:p>
            <a:pPr fontAlgn="auto">
              <a:spcBef>
                <a:spcPts val="0"/>
              </a:spcBef>
              <a:spcAft>
                <a:spcPts val="0"/>
              </a:spcAft>
              <a:defRPr/>
            </a:pPr>
            <a:r>
              <a:rPr lang="en-ZA" b="0" dirty="0">
                <a:solidFill>
                  <a:srgbClr val="000000"/>
                </a:solidFill>
                <a:latin typeface="Arial"/>
              </a:rPr>
              <a:t>SECRET</a:t>
            </a:r>
          </a:p>
        </p:txBody>
      </p:sp>
      <p:sp>
        <p:nvSpPr>
          <p:cNvPr id="4" name="Slide Number Placeholder 5"/>
          <p:cNvSpPr>
            <a:spLocks noGrp="1"/>
          </p:cNvSpPr>
          <p:nvPr>
            <p:ph type="sldNum" sz="quarter" idx="12"/>
          </p:nvPr>
        </p:nvSpPr>
        <p:spPr>
          <a:xfrm>
            <a:off x="7051104" y="6520261"/>
            <a:ext cx="2057400" cy="365125"/>
          </a:xfrm>
          <a:prstGeom prst="rect">
            <a:avLst/>
          </a:prstGeom>
        </p:spPr>
        <p:txBody>
          <a:bodyPr/>
          <a:lstStyle>
            <a:lvl1pPr>
              <a:defRPr/>
            </a:lvl1pPr>
          </a:lstStyle>
          <a:p>
            <a:pPr fontAlgn="auto">
              <a:spcBef>
                <a:spcPts val="0"/>
              </a:spcBef>
              <a:spcAft>
                <a:spcPts val="0"/>
              </a:spcAft>
              <a:defRPr/>
            </a:pPr>
            <a:fld id="{C47F3444-A069-4FBE-9E0D-5D341386CFB4}" type="slidenum">
              <a:rPr lang="en-ZA" altLang="en-US" b="0" smtClean="0">
                <a:solidFill>
                  <a:srgbClr val="000000"/>
                </a:solidFill>
                <a:latin typeface="Arial"/>
              </a:rPr>
              <a:pPr fontAlgn="auto">
                <a:spcBef>
                  <a:spcPts val="0"/>
                </a:spcBef>
                <a:spcAft>
                  <a:spcPts val="0"/>
                </a:spcAft>
                <a:defRPr/>
              </a:pPr>
              <a:t>‹#›</a:t>
            </a:fld>
            <a:endParaRPr lang="en-ZA" altLang="en-US" b="0" dirty="0">
              <a:solidFill>
                <a:srgbClr val="000000"/>
              </a:solidFill>
              <a:latin typeface="Arial"/>
            </a:endParaRPr>
          </a:p>
        </p:txBody>
      </p:sp>
    </p:spTree>
    <p:extLst>
      <p:ext uri="{BB962C8B-B14F-4D97-AF65-F5344CB8AC3E}">
        <p14:creationId xmlns:p14="http://schemas.microsoft.com/office/powerpoint/2010/main" val="3707353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BB1E9-015A-49C9-A7AB-3E7DAA09AC80}"/>
              </a:ext>
            </a:extLst>
          </p:cNvPr>
          <p:cNvSpPr>
            <a:spLocks noGrp="1"/>
          </p:cNvSpPr>
          <p:nvPr>
            <p:ph type="title"/>
          </p:nvPr>
        </p:nvSpPr>
        <p:spPr>
          <a:xfrm>
            <a:off x="628651" y="365127"/>
            <a:ext cx="7886700" cy="1325563"/>
          </a:xfrm>
          <a:prstGeom prst="rect">
            <a:avLst/>
          </a:prstGeom>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E7287B90-BEA8-4BAE-9837-5C77E630D683}"/>
              </a:ext>
            </a:extLst>
          </p:cNvPr>
          <p:cNvSpPr>
            <a:spLocks noGrp="1"/>
          </p:cNvSpPr>
          <p:nvPr>
            <p:ph idx="1"/>
          </p:nvPr>
        </p:nvSpPr>
        <p:spPr>
          <a:xfrm>
            <a:off x="628651"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1B33D35-0CA3-4EC0-9568-03A37757B97B}"/>
              </a:ext>
            </a:extLst>
          </p:cNvPr>
          <p:cNvSpPr>
            <a:spLocks noGrp="1"/>
          </p:cNvSpPr>
          <p:nvPr>
            <p:ph type="dt" sz="half" idx="10"/>
          </p:nvPr>
        </p:nvSpPr>
        <p:spPr>
          <a:xfrm>
            <a:off x="628650" y="6356352"/>
            <a:ext cx="2057400" cy="365125"/>
          </a:xfrm>
          <a:prstGeom prst="rect">
            <a:avLst/>
          </a:prstGeom>
        </p:spPr>
        <p:txBody>
          <a:bodyPr/>
          <a:lstStyle/>
          <a:p>
            <a:pPr fontAlgn="auto">
              <a:spcBef>
                <a:spcPts val="0"/>
              </a:spcBef>
              <a:spcAft>
                <a:spcPts val="0"/>
              </a:spcAft>
            </a:pPr>
            <a:fld id="{47BE87CB-1032-48F1-A042-B6D2B72B26F2}" type="datetimeFigureOut">
              <a:rPr lang="en-ZA" b="0" smtClean="0">
                <a:solidFill>
                  <a:srgbClr val="000000"/>
                </a:solidFill>
                <a:latin typeface="Arial"/>
              </a:rPr>
              <a:pPr fontAlgn="auto">
                <a:spcBef>
                  <a:spcPts val="0"/>
                </a:spcBef>
                <a:spcAft>
                  <a:spcPts val="0"/>
                </a:spcAft>
              </a:pPr>
              <a:t>2020/11/24</a:t>
            </a:fld>
            <a:endParaRPr lang="en-ZA" b="0" dirty="0">
              <a:solidFill>
                <a:srgbClr val="000000"/>
              </a:solidFill>
              <a:latin typeface="Arial"/>
            </a:endParaRPr>
          </a:p>
        </p:txBody>
      </p:sp>
      <p:sp>
        <p:nvSpPr>
          <p:cNvPr id="5" name="Footer Placeholder 4">
            <a:extLst>
              <a:ext uri="{FF2B5EF4-FFF2-40B4-BE49-F238E27FC236}">
                <a16:creationId xmlns:a16="http://schemas.microsoft.com/office/drawing/2014/main" id="{0D0E8271-B65E-45A0-BA37-47D4C9A50DD0}"/>
              </a:ext>
            </a:extLst>
          </p:cNvPr>
          <p:cNvSpPr>
            <a:spLocks noGrp="1"/>
          </p:cNvSpPr>
          <p:nvPr>
            <p:ph type="ftr" sz="quarter" idx="11"/>
          </p:nvPr>
        </p:nvSpPr>
        <p:spPr>
          <a:xfrm>
            <a:off x="3028951" y="6356352"/>
            <a:ext cx="3086100" cy="365125"/>
          </a:xfrm>
          <a:prstGeom prst="rect">
            <a:avLst/>
          </a:prstGeom>
        </p:spPr>
        <p:txBody>
          <a:bodyPr/>
          <a:lstStyle/>
          <a:p>
            <a:pPr fontAlgn="auto">
              <a:spcBef>
                <a:spcPts val="0"/>
              </a:spcBef>
              <a:spcAft>
                <a:spcPts val="0"/>
              </a:spcAft>
            </a:pPr>
            <a:endParaRPr lang="en-ZA" b="0" dirty="0">
              <a:solidFill>
                <a:srgbClr val="000000"/>
              </a:solidFill>
              <a:latin typeface="Arial"/>
            </a:endParaRPr>
          </a:p>
        </p:txBody>
      </p:sp>
      <p:sp>
        <p:nvSpPr>
          <p:cNvPr id="6" name="Slide Number Placeholder 5">
            <a:extLst>
              <a:ext uri="{FF2B5EF4-FFF2-40B4-BE49-F238E27FC236}">
                <a16:creationId xmlns:a16="http://schemas.microsoft.com/office/drawing/2014/main" id="{7DB03176-5107-4767-A240-F89547A25422}"/>
              </a:ext>
            </a:extLst>
          </p:cNvPr>
          <p:cNvSpPr>
            <a:spLocks noGrp="1"/>
          </p:cNvSpPr>
          <p:nvPr>
            <p:ph type="sldNum" sz="quarter" idx="12"/>
          </p:nvPr>
        </p:nvSpPr>
        <p:spPr>
          <a:xfrm>
            <a:off x="6457951" y="6356352"/>
            <a:ext cx="2057400" cy="365125"/>
          </a:xfrm>
          <a:prstGeom prst="rect">
            <a:avLst/>
          </a:prstGeom>
        </p:spPr>
        <p:txBody>
          <a:bodyPr/>
          <a:lstStyle/>
          <a:p>
            <a:pPr fontAlgn="auto">
              <a:spcBef>
                <a:spcPts val="0"/>
              </a:spcBef>
              <a:spcAft>
                <a:spcPts val="0"/>
              </a:spcAft>
            </a:pPr>
            <a:fld id="{741773A3-A7B5-467E-BD33-DBB390381E95}" type="slidenum">
              <a:rPr lang="en-ZA" b="0" smtClean="0">
                <a:solidFill>
                  <a:srgbClr val="000000"/>
                </a:solidFill>
                <a:latin typeface="Arial"/>
              </a:rPr>
              <a:pPr fontAlgn="auto">
                <a:spcBef>
                  <a:spcPts val="0"/>
                </a:spcBef>
                <a:spcAft>
                  <a:spcPts val="0"/>
                </a:spcAft>
              </a:pPr>
              <a:t>‹#›</a:t>
            </a:fld>
            <a:endParaRPr lang="en-ZA" b="0" dirty="0">
              <a:solidFill>
                <a:srgbClr val="000000"/>
              </a:solidFill>
              <a:latin typeface="Arial"/>
            </a:endParaRPr>
          </a:p>
        </p:txBody>
      </p:sp>
    </p:spTree>
    <p:extLst>
      <p:ext uri="{BB962C8B-B14F-4D97-AF65-F5344CB8AC3E}">
        <p14:creationId xmlns:p14="http://schemas.microsoft.com/office/powerpoint/2010/main" val="4065133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28" y="2130440"/>
            <a:ext cx="7773145" cy="1470703"/>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2212" y="3886344"/>
            <a:ext cx="6399577" cy="1753032"/>
          </a:xfrm>
          <a:prstGeom prst="rect">
            <a:avLst/>
          </a:prstGeom>
        </p:spPr>
        <p:txBody>
          <a:bodyPr/>
          <a:lstStyle>
            <a:lvl1pPr marL="0" indent="0" algn="ctr">
              <a:buNone/>
              <a:defRPr/>
            </a:lvl1pPr>
            <a:lvl2pPr marL="342717" indent="0" algn="ctr">
              <a:buNone/>
              <a:defRPr/>
            </a:lvl2pPr>
            <a:lvl3pPr marL="685434" indent="0" algn="ctr">
              <a:buNone/>
              <a:defRPr/>
            </a:lvl3pPr>
            <a:lvl4pPr marL="1028151" indent="0" algn="ctr">
              <a:buNone/>
              <a:defRPr/>
            </a:lvl4pPr>
            <a:lvl5pPr marL="1370868" indent="0" algn="ctr">
              <a:buNone/>
              <a:defRPr/>
            </a:lvl5pPr>
            <a:lvl6pPr marL="1713586" indent="0" algn="ctr">
              <a:buNone/>
              <a:defRPr/>
            </a:lvl6pPr>
            <a:lvl7pPr marL="2056303" indent="0" algn="ctr">
              <a:buNone/>
              <a:defRPr/>
            </a:lvl7pPr>
            <a:lvl8pPr marL="2399020" indent="0" algn="ctr">
              <a:buNone/>
              <a:defRPr/>
            </a:lvl8pPr>
            <a:lvl9pPr marL="2741737"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755141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smtClean="0"/>
            </a:lvl1pPr>
          </a:lstStyle>
          <a:p>
            <a:pPr>
              <a:defRPr/>
            </a:pPr>
            <a:endParaRPr lang="en-US" dirty="0"/>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9D44A426-DFCB-4D22-8628-9A98DE19880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endParaRPr lang="en-US" dirty="0"/>
          </a:p>
        </p:txBody>
      </p:sp>
      <p:sp>
        <p:nvSpPr>
          <p:cNvPr id="5" name="Footer Placeholder 4"/>
          <p:cNvSpPr>
            <a:spLocks noGrp="1"/>
          </p:cNvSpPr>
          <p:nvPr>
            <p:ph type="ftr" sz="quarter" idx="11"/>
          </p:nvPr>
        </p:nvSpPr>
        <p:spPr/>
        <p:txBody>
          <a:bodyPr/>
          <a:lstStyle>
            <a:lvl1pPr>
              <a:defRPr smtClean="0">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E1310D1B-3A25-4AB5-BBA7-8FF8B7239A1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lvl1pPr>
              <a:defRPr smtClean="0"/>
            </a:lvl1pPr>
          </a:lstStyle>
          <a:p>
            <a:pPr>
              <a:defRPr/>
            </a:pPr>
            <a:endParaRPr lang="en-US" dirty="0"/>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BA121AFD-2AA0-4253-BE75-42DD9A9B65B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lvl1pPr>
              <a:defRPr smtClean="0"/>
            </a:lvl1pPr>
          </a:lstStyle>
          <a:p>
            <a:pPr>
              <a:defRPr/>
            </a:pPr>
            <a:endParaRPr lang="en-US" dirty="0"/>
          </a:p>
        </p:txBody>
      </p:sp>
      <p:sp>
        <p:nvSpPr>
          <p:cNvPr id="8" name="Footer Placeholder 7"/>
          <p:cNvSpPr>
            <a:spLocks noGrp="1"/>
          </p:cNvSpPr>
          <p:nvPr>
            <p:ph type="ftr" sz="quarter" idx="11"/>
          </p:nvPr>
        </p:nvSpPr>
        <p:spPr/>
        <p:txBody>
          <a:bodyPr/>
          <a:lstStyle>
            <a:lvl1pPr>
              <a:defRPr smtClean="0">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9" name="Slide Number Placeholder 8"/>
          <p:cNvSpPr>
            <a:spLocks noGrp="1"/>
          </p:cNvSpPr>
          <p:nvPr>
            <p:ph type="sldNum" sz="quarter" idx="12"/>
          </p:nvPr>
        </p:nvSpPr>
        <p:spPr/>
        <p:txBody>
          <a:bodyPr/>
          <a:lstStyle>
            <a:lvl1pPr>
              <a:defRPr smtClean="0"/>
            </a:lvl1pPr>
          </a:lstStyle>
          <a:p>
            <a:pPr>
              <a:defRPr/>
            </a:pPr>
            <a:fld id="{0C9176EB-7C4C-480E-9F48-FF9FCB2C86F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lvl1pPr>
              <a:defRPr smtClean="0"/>
            </a:lvl1pPr>
          </a:lstStyle>
          <a:p>
            <a:pPr>
              <a:defRPr/>
            </a:pPr>
            <a:endParaRPr lang="en-US" dirty="0"/>
          </a:p>
        </p:txBody>
      </p:sp>
      <p:sp>
        <p:nvSpPr>
          <p:cNvPr id="4" name="Footer Placeholder 3"/>
          <p:cNvSpPr>
            <a:spLocks noGrp="1"/>
          </p:cNvSpPr>
          <p:nvPr>
            <p:ph type="ftr" sz="quarter" idx="11"/>
          </p:nvPr>
        </p:nvSpPr>
        <p:spPr/>
        <p:txBody>
          <a:bodyPr/>
          <a:lstStyle>
            <a:lvl1pPr>
              <a:defRPr smtClean="0">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5" name="Slide Number Placeholder 4"/>
          <p:cNvSpPr>
            <a:spLocks noGrp="1"/>
          </p:cNvSpPr>
          <p:nvPr>
            <p:ph type="sldNum" sz="quarter" idx="12"/>
          </p:nvPr>
        </p:nvSpPr>
        <p:spPr/>
        <p:txBody>
          <a:bodyPr/>
          <a:lstStyle>
            <a:lvl1pPr>
              <a:defRPr smtClean="0"/>
            </a:lvl1pPr>
          </a:lstStyle>
          <a:p>
            <a:pPr>
              <a:defRPr/>
            </a:pPr>
            <a:fld id="{724897F3-50A6-4180-A788-158029C75BB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US" dirty="0"/>
          </a:p>
        </p:txBody>
      </p:sp>
      <p:sp>
        <p:nvSpPr>
          <p:cNvPr id="3" name="Footer Placeholder 2"/>
          <p:cNvSpPr>
            <a:spLocks noGrp="1"/>
          </p:cNvSpPr>
          <p:nvPr>
            <p:ph type="ftr" sz="quarter" idx="11"/>
          </p:nvPr>
        </p:nvSpPr>
        <p:spPr/>
        <p:txBody>
          <a:bodyPr/>
          <a:lstStyle>
            <a:lvl1pPr>
              <a:defRPr smtClean="0">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4" name="Slide Number Placeholder 3"/>
          <p:cNvSpPr>
            <a:spLocks noGrp="1"/>
          </p:cNvSpPr>
          <p:nvPr>
            <p:ph type="sldNum" sz="quarter" idx="12"/>
          </p:nvPr>
        </p:nvSpPr>
        <p:spPr/>
        <p:txBody>
          <a:bodyPr/>
          <a:lstStyle>
            <a:lvl1pPr>
              <a:defRPr smtClean="0"/>
            </a:lvl1pPr>
          </a:lstStyle>
          <a:p>
            <a:pPr>
              <a:defRPr/>
            </a:pPr>
            <a:fld id="{A8C910BE-9E39-405E-B6AD-E908957B785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dirty="0"/>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46F45D79-EE7F-43F1-A620-17187EB0827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dirty="0"/>
          </a:p>
        </p:txBody>
      </p:sp>
      <p:sp>
        <p:nvSpPr>
          <p:cNvPr id="6" name="Footer Placeholder 5"/>
          <p:cNvSpPr>
            <a:spLocks noGrp="1"/>
          </p:cNvSpPr>
          <p:nvPr>
            <p:ph type="ftr" sz="quarter" idx="11"/>
          </p:nvPr>
        </p:nvSpPr>
        <p:spPr/>
        <p:txBody>
          <a:bodyPr/>
          <a:lstStyle>
            <a:lvl1pPr>
              <a:defRPr smtClean="0">
                <a:solidFill>
                  <a:srgbClr val="E15415"/>
                </a:solidFill>
              </a:defRPr>
            </a:lvl1pPr>
          </a:lstStyle>
          <a:p>
            <a:pPr>
              <a:defRPr/>
            </a:pPr>
            <a:r>
              <a:rPr lang="en-ZA" dirty="0"/>
              <a:t>Building a better life for all through an enabling and sustainable world class information and communication technologies environment</a:t>
            </a: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6B8A749A-B9D9-42D5-A4CB-EAA5E237F18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44751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 Third level</a:t>
            </a:r>
          </a:p>
          <a:p>
            <a:pPr lvl="3"/>
            <a:endParaRPr lang="en-US"/>
          </a:p>
        </p:txBody>
      </p:sp>
      <p:sp>
        <p:nvSpPr>
          <p:cNvPr id="1028" name="Rectangle 4"/>
          <p:cNvSpPr>
            <a:spLocks noGrp="1" noChangeArrowheads="1"/>
          </p:cNvSpPr>
          <p:nvPr>
            <p:ph type="dt" sz="half" idx="2"/>
          </p:nvPr>
        </p:nvSpPr>
        <p:spPr bwMode="auto">
          <a:xfrm>
            <a:off x="457200" y="6245225"/>
            <a:ext cx="101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US" dirty="0"/>
          </a:p>
        </p:txBody>
      </p:sp>
      <p:sp>
        <p:nvSpPr>
          <p:cNvPr id="1029" name="Rectangle 5"/>
          <p:cNvSpPr>
            <a:spLocks noGrp="1" noChangeArrowheads="1"/>
          </p:cNvSpPr>
          <p:nvPr>
            <p:ph type="ftr" sz="quarter" idx="3"/>
          </p:nvPr>
        </p:nvSpPr>
        <p:spPr bwMode="auto">
          <a:xfrm>
            <a:off x="2254250" y="6426200"/>
            <a:ext cx="4679950"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smtClean="0">
                <a:solidFill>
                  <a:srgbClr val="E15415"/>
                </a:solidFill>
                <a:latin typeface="+mn-lt"/>
              </a:defRPr>
            </a:lvl1pPr>
          </a:lstStyle>
          <a:p>
            <a:pPr>
              <a:defRPr/>
            </a:pPr>
            <a:r>
              <a:rPr lang="en-ZA" dirty="0"/>
              <a:t>Building a better life for all through an enabling and sustainable world class information and communication technologies environment</a:t>
            </a:r>
            <a:endParaRPr lang="en-US" dirty="0"/>
          </a:p>
        </p:txBody>
      </p:sp>
      <p:sp>
        <p:nvSpPr>
          <p:cNvPr id="1030" name="Rectangle 6"/>
          <p:cNvSpPr>
            <a:spLocks noGrp="1" noChangeArrowheads="1"/>
          </p:cNvSpPr>
          <p:nvPr>
            <p:ph type="sldNum" sz="quarter" idx="4"/>
          </p:nvPr>
        </p:nvSpPr>
        <p:spPr bwMode="auto">
          <a:xfrm>
            <a:off x="7092950" y="6245225"/>
            <a:ext cx="15938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C76E20B3-BAA3-4D1A-8F42-3DC6E5335D8A}" type="slidenum">
              <a:rPr lang="en-US"/>
              <a:pPr>
                <a:defRPr/>
              </a:pPr>
              <a:t>‹#›</a:t>
            </a:fld>
            <a:endParaRPr lang="en-US" dirty="0"/>
          </a:p>
        </p:txBody>
      </p:sp>
      <p:pic>
        <p:nvPicPr>
          <p:cNvPr id="1031" name="Picture 7" descr="DoC Corporate ID"/>
          <p:cNvPicPr>
            <a:picLocks noChangeAspect="1" noChangeArrowheads="1"/>
          </p:cNvPicPr>
          <p:nvPr userDrawn="1"/>
        </p:nvPicPr>
        <p:blipFill>
          <a:blip r:embed="rId14" cstate="print"/>
          <a:srcRect/>
          <a:stretch>
            <a:fillRect/>
          </a:stretch>
        </p:blipFill>
        <p:spPr bwMode="auto">
          <a:xfrm>
            <a:off x="5943600" y="0"/>
            <a:ext cx="3149600" cy="1025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7" name="TextBox 6"/>
          <p:cNvSpPr txBox="1"/>
          <p:nvPr/>
        </p:nvSpPr>
        <p:spPr>
          <a:xfrm>
            <a:off x="205200" y="6519672"/>
            <a:ext cx="663854" cy="201168"/>
          </a:xfrm>
          <a:prstGeom prst="rect">
            <a:avLst/>
          </a:prstGeom>
          <a:noFill/>
        </p:spPr>
        <p:txBody>
          <a:bodyPr wrap="square" lIns="0" tIns="0" rIns="0" bIns="0" rtlCol="0" anchor="ctr" anchorCtr="0">
            <a:noAutofit/>
          </a:bodyPr>
          <a:lstStyle/>
          <a:p>
            <a:pPr fontAlgn="auto">
              <a:spcBef>
                <a:spcPts val="0"/>
              </a:spcBef>
              <a:spcAft>
                <a:spcPts val="0"/>
              </a:spcAft>
            </a:pPr>
            <a:r>
              <a:rPr lang="en-GB" sz="787" b="0" dirty="0">
                <a:solidFill>
                  <a:srgbClr val="646464"/>
                </a:solidFill>
                <a:latin typeface="EYInterstate Light" panose="02000506000000020004" pitchFamily="2" charset="0"/>
              </a:rPr>
              <a:t>Page </a:t>
            </a:r>
            <a:fld id="{9AE4D82F-B047-469B-AC52-A46321747EAF}" type="slidenum">
              <a:rPr lang="en-GB" sz="787" b="0" smtClean="0">
                <a:solidFill>
                  <a:srgbClr val="646464"/>
                </a:solidFill>
                <a:latin typeface="EYInterstate Light" panose="02000506000000020004" pitchFamily="2" charset="0"/>
              </a:rPr>
              <a:pPr fontAlgn="auto">
                <a:spcBef>
                  <a:spcPts val="0"/>
                </a:spcBef>
                <a:spcAft>
                  <a:spcPts val="0"/>
                </a:spcAft>
              </a:pPr>
              <a:t>‹#›</a:t>
            </a:fld>
            <a:endParaRPr lang="en-GB" sz="787" b="0" dirty="0">
              <a:solidFill>
                <a:srgbClr val="646464"/>
              </a:solidFill>
              <a:latin typeface="EYInterstate Light" panose="02000506000000020004" pitchFamily="2" charset="0"/>
            </a:endParaRPr>
          </a:p>
        </p:txBody>
      </p:sp>
    </p:spTree>
    <p:extLst>
      <p:ext uri="{BB962C8B-B14F-4D97-AF65-F5344CB8AC3E}">
        <p14:creationId xmlns:p14="http://schemas.microsoft.com/office/powerpoint/2010/main" val="263723838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Lst>
  <p:hf sldNum="0" hdr="0" dt="0"/>
  <p:txStyles>
    <p:titleStyle>
      <a:lvl1pPr algn="l" defTabSz="685434" rtl="0" eaLnBrk="1" latinLnBrk="0" hangingPunct="1">
        <a:lnSpc>
          <a:spcPct val="85000"/>
        </a:lnSpc>
        <a:spcBef>
          <a:spcPct val="0"/>
        </a:spcBef>
        <a:buNone/>
        <a:defRPr sz="2249" b="1" kern="1200">
          <a:solidFill>
            <a:schemeClr val="bg1"/>
          </a:solidFill>
          <a:latin typeface="EYInterstate" panose="02000503020000020004" pitchFamily="2" charset="0"/>
          <a:ea typeface="+mj-ea"/>
          <a:cs typeface="Arial" pitchFamily="34" charset="0"/>
        </a:defRPr>
      </a:lvl1pPr>
    </p:titleStyle>
    <p:bodyStyle>
      <a:lvl1pPr marL="267319" indent="-267319" algn="l" defTabSz="685434" rtl="0" eaLnBrk="1" latinLnBrk="0" hangingPunct="1">
        <a:spcBef>
          <a:spcPct val="20000"/>
        </a:spcBef>
        <a:buClr>
          <a:schemeClr val="accent2"/>
        </a:buClr>
        <a:buSzPct val="70000"/>
        <a:buFont typeface="Arial" pitchFamily="34" charset="0"/>
        <a:buChar char="►"/>
        <a:defRPr sz="1049" kern="1200">
          <a:solidFill>
            <a:schemeClr val="bg1"/>
          </a:solidFill>
          <a:latin typeface="EYInterstate Light" panose="02000506000000020004" pitchFamily="2" charset="0"/>
          <a:ea typeface="+mn-ea"/>
          <a:cs typeface="+mn-cs"/>
        </a:defRPr>
      </a:lvl1pPr>
      <a:lvl2pPr marL="534639" indent="-267319" algn="l" defTabSz="685434" rtl="0" eaLnBrk="1" latinLnBrk="0" hangingPunct="1">
        <a:spcBef>
          <a:spcPct val="20000"/>
        </a:spcBef>
        <a:buClr>
          <a:schemeClr val="accent2"/>
        </a:buClr>
        <a:buSzPct val="70000"/>
        <a:buFont typeface="Arial" pitchFamily="34" charset="0"/>
        <a:buChar char="►"/>
        <a:defRPr sz="900" kern="1200">
          <a:solidFill>
            <a:schemeClr val="bg1"/>
          </a:solidFill>
          <a:latin typeface="EYInterstate Light" panose="02000506000000020004" pitchFamily="2" charset="0"/>
          <a:ea typeface="+mn-ea"/>
          <a:cs typeface="+mn-cs"/>
        </a:defRPr>
      </a:lvl2pPr>
      <a:lvl3pPr marL="801958" indent="-267319" algn="l" defTabSz="685434" rtl="0" eaLnBrk="1" latinLnBrk="0" hangingPunct="1">
        <a:spcBef>
          <a:spcPct val="20000"/>
        </a:spcBef>
        <a:buClr>
          <a:schemeClr val="accent2"/>
        </a:buClr>
        <a:buSzPct val="70000"/>
        <a:buFont typeface="Arial" pitchFamily="34" charset="0"/>
        <a:buChar char="►"/>
        <a:defRPr sz="825" kern="1200">
          <a:solidFill>
            <a:schemeClr val="bg1"/>
          </a:solidFill>
          <a:latin typeface="EYInterstate Light" panose="02000506000000020004" pitchFamily="2" charset="0"/>
          <a:ea typeface="+mn-ea"/>
          <a:cs typeface="+mn-cs"/>
        </a:defRPr>
      </a:lvl3pPr>
      <a:lvl4pPr marL="1069277" indent="-267319" algn="l" defTabSz="685434" rtl="0" eaLnBrk="1" latinLnBrk="0" hangingPunct="1">
        <a:spcBef>
          <a:spcPct val="20000"/>
        </a:spcBef>
        <a:buClr>
          <a:schemeClr val="accent2"/>
        </a:buClr>
        <a:buSzPct val="70000"/>
        <a:buFont typeface="Arial" pitchFamily="34" charset="0"/>
        <a:buChar char="►"/>
        <a:defRPr sz="787" kern="1200">
          <a:solidFill>
            <a:schemeClr val="bg1"/>
          </a:solidFill>
          <a:latin typeface="EYInterstate Light" panose="02000506000000020004" pitchFamily="2" charset="0"/>
          <a:ea typeface="+mn-ea"/>
          <a:cs typeface="+mn-cs"/>
        </a:defRPr>
      </a:lvl4pPr>
      <a:lvl5pPr marL="1336597" indent="-267319" algn="l" defTabSz="685434" rtl="0" eaLnBrk="1" latinLnBrk="0" hangingPunct="1">
        <a:spcBef>
          <a:spcPct val="20000"/>
        </a:spcBef>
        <a:buClr>
          <a:schemeClr val="accent2"/>
        </a:buClr>
        <a:buSzPct val="70000"/>
        <a:buFont typeface="Arial" pitchFamily="34" charset="0"/>
        <a:buChar char="►"/>
        <a:defRPr sz="787" kern="1200">
          <a:solidFill>
            <a:schemeClr val="bg1"/>
          </a:solidFill>
          <a:latin typeface="EYInterstate Light" panose="02000506000000020004" pitchFamily="2" charset="0"/>
          <a:ea typeface="+mn-ea"/>
          <a:cs typeface="+mn-cs"/>
        </a:defRPr>
      </a:lvl5pPr>
      <a:lvl6pPr marL="1884944" indent="-171359" algn="l" defTabSz="685434" rtl="0" eaLnBrk="1" latinLnBrk="0" hangingPunct="1">
        <a:spcBef>
          <a:spcPct val="20000"/>
        </a:spcBef>
        <a:buFont typeface="Arial" pitchFamily="34" charset="0"/>
        <a:buChar char="•"/>
        <a:defRPr sz="1499" kern="1200">
          <a:solidFill>
            <a:schemeClr val="tx1"/>
          </a:solidFill>
          <a:latin typeface="+mn-lt"/>
          <a:ea typeface="+mn-ea"/>
          <a:cs typeface="+mn-cs"/>
        </a:defRPr>
      </a:lvl6pPr>
      <a:lvl7pPr marL="2227661" indent="-171359" algn="l" defTabSz="685434" rtl="0" eaLnBrk="1" latinLnBrk="0" hangingPunct="1">
        <a:spcBef>
          <a:spcPct val="20000"/>
        </a:spcBef>
        <a:buFont typeface="Arial" pitchFamily="34" charset="0"/>
        <a:buChar char="•"/>
        <a:defRPr sz="1499" kern="1200">
          <a:solidFill>
            <a:schemeClr val="tx1"/>
          </a:solidFill>
          <a:latin typeface="+mn-lt"/>
          <a:ea typeface="+mn-ea"/>
          <a:cs typeface="+mn-cs"/>
        </a:defRPr>
      </a:lvl7pPr>
      <a:lvl8pPr marL="2570378" indent="-171359" algn="l" defTabSz="685434" rtl="0" eaLnBrk="1" latinLnBrk="0" hangingPunct="1">
        <a:spcBef>
          <a:spcPct val="20000"/>
        </a:spcBef>
        <a:buFont typeface="Arial" pitchFamily="34" charset="0"/>
        <a:buChar char="•"/>
        <a:defRPr sz="1499" kern="1200">
          <a:solidFill>
            <a:schemeClr val="tx1"/>
          </a:solidFill>
          <a:latin typeface="+mn-lt"/>
          <a:ea typeface="+mn-ea"/>
          <a:cs typeface="+mn-cs"/>
        </a:defRPr>
      </a:lvl8pPr>
      <a:lvl9pPr marL="2913096" indent="-171359" algn="l" defTabSz="685434" rtl="0" eaLnBrk="1" latinLnBrk="0" hangingPunct="1">
        <a:spcBef>
          <a:spcPct val="20000"/>
        </a:spcBef>
        <a:buFont typeface="Arial" pitchFamily="34" charset="0"/>
        <a:buChar char="•"/>
        <a:defRPr sz="1499" kern="1200">
          <a:solidFill>
            <a:schemeClr val="tx1"/>
          </a:solidFill>
          <a:latin typeface="+mn-lt"/>
          <a:ea typeface="+mn-ea"/>
          <a:cs typeface="+mn-cs"/>
        </a:defRPr>
      </a:lvl9pPr>
    </p:bodyStyle>
    <p:otherStyle>
      <a:defPPr>
        <a:defRPr lang="en-US"/>
      </a:defPPr>
      <a:lvl1pPr marL="0" algn="l" defTabSz="685434" rtl="0" eaLnBrk="1" latinLnBrk="0" hangingPunct="1">
        <a:defRPr sz="1349" kern="1200">
          <a:solidFill>
            <a:schemeClr val="tx1"/>
          </a:solidFill>
          <a:latin typeface="+mn-lt"/>
          <a:ea typeface="+mn-ea"/>
          <a:cs typeface="+mn-cs"/>
        </a:defRPr>
      </a:lvl1pPr>
      <a:lvl2pPr marL="342717" algn="l" defTabSz="685434" rtl="0" eaLnBrk="1" latinLnBrk="0" hangingPunct="1">
        <a:defRPr sz="1349" kern="1200">
          <a:solidFill>
            <a:schemeClr val="tx1"/>
          </a:solidFill>
          <a:latin typeface="+mn-lt"/>
          <a:ea typeface="+mn-ea"/>
          <a:cs typeface="+mn-cs"/>
        </a:defRPr>
      </a:lvl2pPr>
      <a:lvl3pPr marL="685434" algn="l" defTabSz="685434" rtl="0" eaLnBrk="1" latinLnBrk="0" hangingPunct="1">
        <a:defRPr sz="1349" kern="1200">
          <a:solidFill>
            <a:schemeClr val="tx1"/>
          </a:solidFill>
          <a:latin typeface="+mn-lt"/>
          <a:ea typeface="+mn-ea"/>
          <a:cs typeface="+mn-cs"/>
        </a:defRPr>
      </a:lvl3pPr>
      <a:lvl4pPr marL="1028151" algn="l" defTabSz="685434" rtl="0" eaLnBrk="1" latinLnBrk="0" hangingPunct="1">
        <a:defRPr sz="1349" kern="1200">
          <a:solidFill>
            <a:schemeClr val="tx1"/>
          </a:solidFill>
          <a:latin typeface="+mn-lt"/>
          <a:ea typeface="+mn-ea"/>
          <a:cs typeface="+mn-cs"/>
        </a:defRPr>
      </a:lvl4pPr>
      <a:lvl5pPr marL="1370868" algn="l" defTabSz="685434" rtl="0" eaLnBrk="1" latinLnBrk="0" hangingPunct="1">
        <a:defRPr sz="1349" kern="1200">
          <a:solidFill>
            <a:schemeClr val="tx1"/>
          </a:solidFill>
          <a:latin typeface="+mn-lt"/>
          <a:ea typeface="+mn-ea"/>
          <a:cs typeface="+mn-cs"/>
        </a:defRPr>
      </a:lvl5pPr>
      <a:lvl6pPr marL="1713586" algn="l" defTabSz="685434" rtl="0" eaLnBrk="1" latinLnBrk="0" hangingPunct="1">
        <a:defRPr sz="1349" kern="1200">
          <a:solidFill>
            <a:schemeClr val="tx1"/>
          </a:solidFill>
          <a:latin typeface="+mn-lt"/>
          <a:ea typeface="+mn-ea"/>
          <a:cs typeface="+mn-cs"/>
        </a:defRPr>
      </a:lvl6pPr>
      <a:lvl7pPr marL="2056303" algn="l" defTabSz="685434" rtl="0" eaLnBrk="1" latinLnBrk="0" hangingPunct="1">
        <a:defRPr sz="1349" kern="1200">
          <a:solidFill>
            <a:schemeClr val="tx1"/>
          </a:solidFill>
          <a:latin typeface="+mn-lt"/>
          <a:ea typeface="+mn-ea"/>
          <a:cs typeface="+mn-cs"/>
        </a:defRPr>
      </a:lvl7pPr>
      <a:lvl8pPr marL="2399020" algn="l" defTabSz="685434" rtl="0" eaLnBrk="1" latinLnBrk="0" hangingPunct="1">
        <a:defRPr sz="1349" kern="1200">
          <a:solidFill>
            <a:schemeClr val="tx1"/>
          </a:solidFill>
          <a:latin typeface="+mn-lt"/>
          <a:ea typeface="+mn-ea"/>
          <a:cs typeface="+mn-cs"/>
        </a:defRPr>
      </a:lvl8pPr>
      <a:lvl9pPr marL="2741737" algn="l" defTabSz="685434" rtl="0" eaLnBrk="1" latinLnBrk="0" hangingPunct="1">
        <a:defRPr sz="13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2"/>
          <p:cNvSpPr>
            <a:spLocks noGrp="1" noChangeArrowheads="1"/>
          </p:cNvSpPr>
          <p:nvPr>
            <p:ph type="ctrTitle"/>
          </p:nvPr>
        </p:nvSpPr>
        <p:spPr>
          <a:xfrm>
            <a:off x="395536" y="1916832"/>
            <a:ext cx="8141161" cy="2701594"/>
          </a:xfrm>
        </p:spPr>
        <p:txBody>
          <a:bodyPr/>
          <a:lstStyle/>
          <a:p>
            <a:pPr eaLnBrk="1" fontAlgn="auto" hangingPunct="1">
              <a:lnSpc>
                <a:spcPct val="107000"/>
              </a:lnSpc>
              <a:spcBef>
                <a:spcPts val="0"/>
              </a:spcBef>
              <a:spcAft>
                <a:spcPts val="0"/>
              </a:spcAft>
              <a:defRPr/>
            </a:pPr>
            <a:r>
              <a:rPr lang="en-US" sz="2500" b="0" dirty="0" smtClean="0">
                <a:solidFill>
                  <a:srgbClr val="000000"/>
                </a:solidFill>
              </a:rPr>
              <a:t> </a:t>
            </a:r>
            <a:br>
              <a:rPr lang="en-US" sz="2500" b="0" dirty="0" smtClean="0">
                <a:solidFill>
                  <a:srgbClr val="000000"/>
                </a:solidFill>
              </a:rPr>
            </a:br>
            <a:r>
              <a:rPr lang="en-US" sz="2400" dirty="0" smtClean="0">
                <a:solidFill>
                  <a:srgbClr val="FF0000"/>
                </a:solidFill>
                <a:latin typeface="Arial" pitchFamily="34" charset="0"/>
                <a:ea typeface="ＭＳ Ｐゴシック" pitchFamily="34" charset="-128"/>
              </a:rPr>
              <a:t/>
            </a:r>
            <a:br>
              <a:rPr lang="en-US" sz="2400" dirty="0" smtClean="0">
                <a:solidFill>
                  <a:srgbClr val="FF0000"/>
                </a:solidFill>
                <a:latin typeface="Arial" pitchFamily="34" charset="0"/>
                <a:ea typeface="ＭＳ Ｐゴシック" pitchFamily="34" charset="-128"/>
              </a:rPr>
            </a:br>
            <a:r>
              <a:rPr lang="en-US" sz="2400" dirty="0" smtClean="0">
                <a:solidFill>
                  <a:srgbClr val="FF0000"/>
                </a:solidFill>
                <a:latin typeface="Arial" pitchFamily="34" charset="0"/>
                <a:ea typeface="ＭＳ Ｐゴシック" pitchFamily="34" charset="-128"/>
              </a:rPr>
              <a:t/>
            </a:r>
            <a:br>
              <a:rPr lang="en-US" sz="2400" dirty="0" smtClean="0">
                <a:solidFill>
                  <a:srgbClr val="FF0000"/>
                </a:solidFill>
                <a:latin typeface="Arial" pitchFamily="34" charset="0"/>
                <a:ea typeface="ＭＳ Ｐゴシック" pitchFamily="34" charset="-128"/>
              </a:rPr>
            </a:br>
            <a:r>
              <a:rPr lang="en-US" sz="2400" dirty="0" smtClean="0">
                <a:solidFill>
                  <a:srgbClr val="FF0000"/>
                </a:solidFill>
                <a:latin typeface="Arial" pitchFamily="34" charset="0"/>
                <a:ea typeface="ＭＳ Ｐゴシック" pitchFamily="34" charset="-128"/>
              </a:rPr>
              <a:t>Presentation to the Portfolio Committee on Justice and Correctional Services on the DCDT state of readiness to implement Bills related to Gender Based Violence </a:t>
            </a:r>
            <a:r>
              <a:rPr lang="en-US" dirty="0" smtClean="0">
                <a:solidFill>
                  <a:schemeClr val="accent5">
                    <a:lumMod val="75000"/>
                  </a:schemeClr>
                </a:solidFill>
                <a:latin typeface="Calibri" panose="020F0502020204030204" pitchFamily="34" charset="0"/>
                <a:cs typeface="Calibri" panose="020F0502020204030204" pitchFamily="34" charset="0"/>
              </a:rPr>
              <a:t/>
            </a:r>
            <a:br>
              <a:rPr lang="en-US" dirty="0" smtClean="0">
                <a:solidFill>
                  <a:schemeClr val="accent5">
                    <a:lumMod val="75000"/>
                  </a:schemeClr>
                </a:solidFill>
                <a:latin typeface="Calibri" panose="020F0502020204030204" pitchFamily="34" charset="0"/>
                <a:cs typeface="Calibri" panose="020F0502020204030204" pitchFamily="34" charset="0"/>
              </a:rPr>
            </a:br>
            <a:r>
              <a:rPr lang="en-ZA" dirty="0" smtClean="0">
                <a:solidFill>
                  <a:srgbClr val="FF0000"/>
                </a:solidFill>
                <a:latin typeface="Calibri" panose="020F0502020204030204" pitchFamily="34" charset="0"/>
                <a:ea typeface="ＭＳ Ｐゴシック" pitchFamily="34" charset="-128"/>
                <a:cs typeface="Calibri" panose="020F0502020204030204" pitchFamily="34" charset="0"/>
              </a:rPr>
              <a:t/>
            </a:r>
            <a:br>
              <a:rPr lang="en-ZA" dirty="0" smtClean="0">
                <a:solidFill>
                  <a:srgbClr val="FF0000"/>
                </a:solidFill>
                <a:latin typeface="Calibri" panose="020F0502020204030204" pitchFamily="34" charset="0"/>
                <a:ea typeface="ＭＳ Ｐゴシック" pitchFamily="34" charset="-128"/>
                <a:cs typeface="Calibri" panose="020F0502020204030204" pitchFamily="34" charset="0"/>
              </a:rPr>
            </a:br>
            <a:r>
              <a:rPr lang="en-ZA" sz="2400" dirty="0" smtClean="0">
                <a:solidFill>
                  <a:srgbClr val="FF0000"/>
                </a:solidFill>
                <a:latin typeface="Arial" pitchFamily="34" charset="0"/>
                <a:ea typeface="ＭＳ Ｐゴシック" pitchFamily="34" charset="-128"/>
              </a:rPr>
              <a:t>						</a:t>
            </a:r>
            <a:r>
              <a:rPr lang="en-ZA" sz="2000" dirty="0" smtClean="0">
                <a:solidFill>
                  <a:schemeClr val="tx1"/>
                </a:solidFill>
                <a:latin typeface="Arial" pitchFamily="34" charset="0"/>
                <a:ea typeface="ＭＳ Ｐゴシック" pitchFamily="34" charset="-128"/>
              </a:rPr>
              <a:t>25 November  2020</a:t>
            </a:r>
            <a:r>
              <a:rPr lang="en-US" sz="2400" dirty="0" smtClean="0">
                <a:solidFill>
                  <a:srgbClr val="FF0000"/>
                </a:solidFill>
                <a:latin typeface="Arial" pitchFamily="34" charset="0"/>
                <a:ea typeface="ＭＳ Ｐゴシック" pitchFamily="34" charset="-128"/>
              </a:rPr>
              <a:t/>
            </a:r>
            <a:br>
              <a:rPr lang="en-US" sz="2400" dirty="0" smtClean="0">
                <a:solidFill>
                  <a:srgbClr val="FF0000"/>
                </a:solidFill>
                <a:latin typeface="Arial" pitchFamily="34" charset="0"/>
                <a:ea typeface="ＭＳ Ｐゴシック" pitchFamily="34" charset="-128"/>
              </a:rPr>
            </a:br>
            <a:r>
              <a:rPr lang="en-US" sz="2400" dirty="0" smtClean="0">
                <a:solidFill>
                  <a:srgbClr val="FF0000"/>
                </a:solidFill>
                <a:latin typeface="Arial" pitchFamily="34" charset="0"/>
                <a:ea typeface="ＭＳ Ｐゴシック" pitchFamily="34" charset="-128"/>
              </a:rPr>
              <a:t>							</a:t>
            </a:r>
            <a:br>
              <a:rPr lang="en-US" sz="2400" dirty="0" smtClean="0">
                <a:solidFill>
                  <a:srgbClr val="FF0000"/>
                </a:solidFill>
                <a:latin typeface="Arial" pitchFamily="34" charset="0"/>
                <a:ea typeface="ＭＳ Ｐゴシック" pitchFamily="34" charset="-128"/>
              </a:rPr>
            </a:br>
            <a:endParaRPr lang="en-US" sz="2100" dirty="0">
              <a:solidFill>
                <a:srgbClr val="000000"/>
              </a:solidFill>
            </a:endParaRPr>
          </a:p>
        </p:txBody>
      </p:sp>
      <p:cxnSp>
        <p:nvCxnSpPr>
          <p:cNvPr id="8" name="Straight Connector 7"/>
          <p:cNvCxnSpPr/>
          <p:nvPr/>
        </p:nvCxnSpPr>
        <p:spPr bwMode="auto">
          <a:xfrm>
            <a:off x="10344" y="117065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3225" y="146350"/>
            <a:ext cx="901700" cy="901700"/>
          </a:xfrm>
          <a:prstGeom prst="rect">
            <a:avLst/>
          </a:prstGeom>
        </p:spPr>
      </p:pic>
      <p:pic>
        <p:nvPicPr>
          <p:cNvPr id="6" name="Picture 5">
            <a:extLst>
              <a:ext uri="{FF2B5EF4-FFF2-40B4-BE49-F238E27FC236}">
                <a16:creationId xmlns:a16="http://schemas.microsoft.com/office/drawing/2014/main" id="{67863213-3552-41CF-A592-C1CC3F14A87B}"/>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8841" y="53343"/>
            <a:ext cx="2930525" cy="92138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a:extLst>
              <a:ext uri="{FF2B5EF4-FFF2-40B4-BE49-F238E27FC236}">
                <a16:creationId xmlns:a16="http://schemas.microsoft.com/office/drawing/2014/main" id="{23CD66A8-CC63-4136-A214-44C60977A5EB}"/>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10</a:t>
            </a:fld>
            <a:endParaRPr lang="en-US" sz="1000" dirty="0"/>
          </a:p>
        </p:txBody>
      </p:sp>
      <p:sp>
        <p:nvSpPr>
          <p:cNvPr id="13" name="Rectangle 12"/>
          <p:cNvSpPr/>
          <p:nvPr/>
        </p:nvSpPr>
        <p:spPr>
          <a:xfrm>
            <a:off x="0" y="-1719"/>
            <a:ext cx="9144000" cy="523220"/>
          </a:xfrm>
          <a:prstGeom prst="rect">
            <a:avLst/>
          </a:prstGeom>
          <a:solidFill>
            <a:srgbClr val="EB6529"/>
          </a:solidFill>
        </p:spPr>
        <p:txBody>
          <a:bodyPr wrap="square">
            <a:spAutoFit/>
          </a:bodyPr>
          <a:lstStyle/>
          <a:p>
            <a:pPr eaLnBrk="0" hangingPunct="0">
              <a:defRPr/>
            </a:pPr>
            <a:r>
              <a:rPr lang="en-US" sz="2800" kern="0" dirty="0">
                <a:solidFill>
                  <a:schemeClr val="bg1"/>
                </a:solidFill>
                <a:latin typeface="Calibri" panose="020F0502020204030204" pitchFamily="34" charset="0"/>
                <a:cs typeface="Calibri" panose="020F0502020204030204" pitchFamily="34" charset="0"/>
              </a:rPr>
              <a:t>State of Readiness of DCDT </a:t>
            </a:r>
            <a:r>
              <a:rPr lang="en-US" sz="2800" kern="0" dirty="0" smtClean="0">
                <a:solidFill>
                  <a:schemeClr val="bg1"/>
                </a:solidFill>
                <a:latin typeface="Calibri" panose="020F0502020204030204" pitchFamily="34" charset="0"/>
                <a:cs typeface="Calibri" panose="020F0502020204030204" pitchFamily="34" charset="0"/>
              </a:rPr>
              <a:t>Institutional Arrangements [2]</a:t>
            </a:r>
            <a:endParaRPr lang="en-US" sz="2800" b="1" kern="0" dirty="0">
              <a:solidFill>
                <a:schemeClr val="bg1"/>
              </a:solidFill>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9" name="Content Placeholder 2">
            <a:extLst>
              <a:ext uri="{FF2B5EF4-FFF2-40B4-BE49-F238E27FC236}">
                <a16:creationId xmlns:a16="http://schemas.microsoft.com/office/drawing/2014/main" id="{7206AA46-6988-4CDB-AD41-FA72245644FB}"/>
              </a:ext>
            </a:extLst>
          </p:cNvPr>
          <p:cNvSpPr txBox="1">
            <a:spLocks/>
          </p:cNvSpPr>
          <p:nvPr/>
        </p:nvSpPr>
        <p:spPr bwMode="auto">
          <a:xfrm>
            <a:off x="21416" y="1076691"/>
            <a:ext cx="9122584"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buFont typeface="Wingdings" pitchFamily="2" charset="2"/>
              <a:buChar char="ü"/>
            </a:pPr>
            <a:endParaRPr lang="en-US" altLang="en-US" sz="1400" b="0" kern="0"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DE0B923B-CB6C-4EB1-BDE6-9732C268539C}"/>
              </a:ext>
            </a:extLst>
          </p:cNvPr>
          <p:cNvSpPr txBox="1">
            <a:spLocks/>
          </p:cNvSpPr>
          <p:nvPr/>
        </p:nvSpPr>
        <p:spPr bwMode="auto">
          <a:xfrm>
            <a:off x="329642" y="107669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lvl="0" indent="0">
              <a:buNone/>
              <a:defRPr/>
            </a:pPr>
            <a:endParaRPr lang="en-ZA" sz="1400" b="0" dirty="0">
              <a:solidFill>
                <a:prstClr val="black"/>
              </a:solidFill>
              <a:latin typeface="Arial" panose="020B0604020202020204" pitchFamily="34" charset="0"/>
              <a:cs typeface="Arial" panose="020B0604020202020204" pitchFamily="34" charset="0"/>
            </a:endParaRPr>
          </a:p>
        </p:txBody>
      </p:sp>
      <p:sp>
        <p:nvSpPr>
          <p:cNvPr id="14" name="Content Placeholder 2">
            <a:extLst>
              <a:ext uri="{FF2B5EF4-FFF2-40B4-BE49-F238E27FC236}">
                <a16:creationId xmlns:a16="http://schemas.microsoft.com/office/drawing/2014/main" id="{FBC0C7C8-8F18-4553-A9F3-14DA6FBDC2FE}"/>
              </a:ext>
            </a:extLst>
          </p:cNvPr>
          <p:cNvSpPr txBox="1">
            <a:spLocks/>
          </p:cNvSpPr>
          <p:nvPr/>
        </p:nvSpPr>
        <p:spPr bwMode="auto">
          <a:xfrm>
            <a:off x="-14285" y="1052736"/>
            <a:ext cx="9126313"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spcAft>
                <a:spcPts val="0"/>
              </a:spcAft>
              <a:buFont typeface="Wingdings" panose="05000000000000000000" pitchFamily="2" charset="2"/>
              <a:buChar char="Ø"/>
              <a:defRPr/>
            </a:pP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The DCDT has also been tasked with the responsibility to oversee the implementation of  getting the country for 4IR compliant. </a:t>
            </a:r>
            <a:endPar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buFont typeface="Wingdings" panose="05000000000000000000" pitchFamily="2" charset="2"/>
              <a:buChar char="Ø"/>
              <a:defRPr/>
            </a:pP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There </a:t>
            </a: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is a great opportunity to support the implementation of these </a:t>
            </a: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Bill </a:t>
            </a: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as one of the key </a:t>
            </a: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factors </a:t>
            </a: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contributing to Gender </a:t>
            </a: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Based Violence. </a:t>
            </a:r>
            <a:endPar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buFont typeface="Wingdings" panose="05000000000000000000" pitchFamily="2" charset="2"/>
              <a:buChar char="Ø"/>
              <a:defRPr/>
            </a:pP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There is </a:t>
            </a: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 </a:t>
            </a: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need to influence the Bills to include content on the role of technology in combatting GBV, Domestic Violence and Sexual Offences in South Africa and the DCDT will be the best place to provide this insight and support </a:t>
            </a: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the committee as Bills are </a:t>
            </a: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developed.</a:t>
            </a:r>
            <a:endPar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buFont typeface="Wingdings" panose="05000000000000000000" pitchFamily="2" charset="2"/>
              <a:buChar char="Ø"/>
              <a:defRPr/>
            </a:pP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DCTD supports the insertion in the Gender Based Violence Bill compelling electronic communications service providers to provide courts with information. </a:t>
            </a:r>
          </a:p>
          <a:p>
            <a:pPr algn="just">
              <a:spcAft>
                <a:spcPts val="0"/>
              </a:spcAft>
              <a:buFont typeface="Wingdings" panose="05000000000000000000" pitchFamily="2" charset="2"/>
              <a:buChar char="Ø"/>
              <a:defRPr/>
            </a:pP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In terms the Sexual Offences Bill there is a need to  understand the issues of Sexual Offences that are either perpetrated online or through utilizing online platforms to access the persons against whom these offences are perpetrated. </a:t>
            </a:r>
          </a:p>
        </p:txBody>
      </p:sp>
    </p:spTree>
    <p:extLst>
      <p:ext uri="{BB962C8B-B14F-4D97-AF65-F5344CB8AC3E}">
        <p14:creationId xmlns:p14="http://schemas.microsoft.com/office/powerpoint/2010/main" val="3169251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a:extLst>
              <a:ext uri="{FF2B5EF4-FFF2-40B4-BE49-F238E27FC236}">
                <a16:creationId xmlns:a16="http://schemas.microsoft.com/office/drawing/2014/main" id="{23CD66A8-CC63-4136-A214-44C60977A5EB}"/>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11</a:t>
            </a:fld>
            <a:endParaRPr lang="en-US" sz="1000" dirty="0"/>
          </a:p>
        </p:txBody>
      </p:sp>
      <p:sp>
        <p:nvSpPr>
          <p:cNvPr id="13" name="Rectangle 12"/>
          <p:cNvSpPr/>
          <p:nvPr/>
        </p:nvSpPr>
        <p:spPr>
          <a:xfrm>
            <a:off x="0" y="-1719"/>
            <a:ext cx="9144000" cy="523220"/>
          </a:xfrm>
          <a:prstGeom prst="rect">
            <a:avLst/>
          </a:prstGeom>
          <a:solidFill>
            <a:srgbClr val="EB6529"/>
          </a:solidFill>
        </p:spPr>
        <p:txBody>
          <a:bodyPr wrap="square">
            <a:spAutoFit/>
          </a:bodyPr>
          <a:lstStyle/>
          <a:p>
            <a:pPr eaLnBrk="0" hangingPunct="0">
              <a:defRPr/>
            </a:pPr>
            <a:r>
              <a:rPr lang="en-US" sz="2800" kern="0" dirty="0" smtClean="0">
                <a:solidFill>
                  <a:schemeClr val="bg1"/>
                </a:solidFill>
                <a:latin typeface="Calibri" panose="020F0502020204030204" pitchFamily="34" charset="0"/>
                <a:cs typeface="Calibri" panose="020F0502020204030204" pitchFamily="34" charset="0"/>
              </a:rPr>
              <a:t>Concluding remarks </a:t>
            </a:r>
            <a:endParaRPr lang="en-US" sz="2800" b="1" kern="0" dirty="0">
              <a:solidFill>
                <a:schemeClr val="bg1"/>
              </a:solidFill>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9" name="Content Placeholder 2">
            <a:extLst>
              <a:ext uri="{FF2B5EF4-FFF2-40B4-BE49-F238E27FC236}">
                <a16:creationId xmlns:a16="http://schemas.microsoft.com/office/drawing/2014/main" id="{7206AA46-6988-4CDB-AD41-FA72245644FB}"/>
              </a:ext>
            </a:extLst>
          </p:cNvPr>
          <p:cNvSpPr txBox="1">
            <a:spLocks/>
          </p:cNvSpPr>
          <p:nvPr/>
        </p:nvSpPr>
        <p:spPr bwMode="auto">
          <a:xfrm>
            <a:off x="21416" y="1076691"/>
            <a:ext cx="9122584"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buFont typeface="Wingdings" pitchFamily="2" charset="2"/>
              <a:buChar char="ü"/>
            </a:pPr>
            <a:endParaRPr lang="en-US" altLang="en-US" sz="1400" b="0" kern="0"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DE0B923B-CB6C-4EB1-BDE6-9732C268539C}"/>
              </a:ext>
            </a:extLst>
          </p:cNvPr>
          <p:cNvSpPr txBox="1">
            <a:spLocks/>
          </p:cNvSpPr>
          <p:nvPr/>
        </p:nvSpPr>
        <p:spPr bwMode="auto">
          <a:xfrm>
            <a:off x="329642" y="107669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lvl="0" indent="0">
              <a:buNone/>
              <a:defRPr/>
            </a:pPr>
            <a:endParaRPr lang="en-ZA" sz="1400" b="0" dirty="0">
              <a:solidFill>
                <a:prstClr val="black"/>
              </a:solidFill>
              <a:latin typeface="Arial" panose="020B0604020202020204" pitchFamily="34" charset="0"/>
              <a:cs typeface="Arial" panose="020B0604020202020204" pitchFamily="34" charset="0"/>
            </a:endParaRPr>
          </a:p>
        </p:txBody>
      </p:sp>
      <p:sp>
        <p:nvSpPr>
          <p:cNvPr id="14" name="Content Placeholder 2">
            <a:extLst>
              <a:ext uri="{FF2B5EF4-FFF2-40B4-BE49-F238E27FC236}">
                <a16:creationId xmlns:a16="http://schemas.microsoft.com/office/drawing/2014/main" id="{FBC0C7C8-8F18-4553-A9F3-14DA6FBDC2FE}"/>
              </a:ext>
            </a:extLst>
          </p:cNvPr>
          <p:cNvSpPr txBox="1">
            <a:spLocks/>
          </p:cNvSpPr>
          <p:nvPr/>
        </p:nvSpPr>
        <p:spPr bwMode="auto">
          <a:xfrm>
            <a:off x="-14285" y="1052736"/>
            <a:ext cx="9126313"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spcAft>
                <a:spcPts val="0"/>
              </a:spcAft>
              <a:buFont typeface="Wingdings" panose="05000000000000000000" pitchFamily="2" charset="2"/>
              <a:buChar char="Ø"/>
              <a:defRPr/>
            </a:pP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The President of the country launched the National Strategic Plan on Combatting Gender </a:t>
            </a: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Based </a:t>
            </a: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Violence earlier in 2020 and in this plan all departments including the DCDT are obligated to </a:t>
            </a: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respond </a:t>
            </a: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to combatting Gender </a:t>
            </a: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Based </a:t>
            </a: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Violence in their work and ensure that they incorporate this into how they implement their respective mandates</a:t>
            </a: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spcAft>
                <a:spcPts val="0"/>
              </a:spcAft>
              <a:buFont typeface="Wingdings" panose="05000000000000000000" pitchFamily="2" charset="2"/>
              <a:buChar char="Ø"/>
              <a:defRPr/>
            </a:pP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The introduction of the Bills that are discussed by the Portfolio Committee is a direct response to the National Strategic Plan and therefore the DCDT in support of the Bills and support the implementation thereof through working with  the Ministry of Correctional Services and Justice, and supporting the Department of Justice and the Department of Women, Youth and Persons with Disabilities as the lead departments. </a:t>
            </a:r>
          </a:p>
          <a:p>
            <a:pPr algn="just">
              <a:spcAft>
                <a:spcPts val="0"/>
              </a:spcAft>
              <a:buFont typeface="Wingdings" panose="05000000000000000000" pitchFamily="2" charset="2"/>
              <a:buChar char="Ø"/>
              <a:defRPr/>
            </a:pP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Although there are no direct obligations in the Bills pertaining to the DCDT we would have support the implementation of the provisions in the bills as Technology is cross cutting and therefore all obligations would pertain to our mandate in so far as supporting the work of the DWYPD to implement the NSP on GBV is concerned </a:t>
            </a:r>
          </a:p>
          <a:p>
            <a:pPr algn="just">
              <a:spcAft>
                <a:spcPts val="0"/>
              </a:spcAft>
              <a:buFont typeface="Wingdings" panose="05000000000000000000" pitchFamily="2" charset="2"/>
              <a:buChar char="Ø"/>
              <a:defRPr/>
            </a:pP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The above are the main areas of </a:t>
            </a: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readiness.</a:t>
            </a:r>
          </a:p>
          <a:p>
            <a:pPr algn="just">
              <a:spcAft>
                <a:spcPts val="0"/>
              </a:spcAft>
              <a:buFont typeface="Wingdings" panose="05000000000000000000" pitchFamily="2" charset="2"/>
              <a:buChar char="Ø"/>
              <a:defRPr/>
            </a:pP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The department will </a:t>
            </a:r>
            <a:r>
              <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rPr>
              <a:t>engage the entire department and the SOCs around </a:t>
            </a:r>
            <a:r>
              <a:rPr lang="en-US" altLang="en-US" sz="1800" b="0" kern="0" dirty="0" smtClean="0">
                <a:solidFill>
                  <a:schemeClr val="tx1"/>
                </a:solidFill>
                <a:latin typeface="Calibri" panose="020F0502020204030204" pitchFamily="34" charset="0"/>
                <a:ea typeface="Calibri" panose="020F0502020204030204" pitchFamily="34" charset="0"/>
                <a:cs typeface="Calibri" panose="020F0502020204030204" pitchFamily="34" charset="0"/>
              </a:rPr>
              <a:t>this and provide a comprehensive response.          </a:t>
            </a:r>
            <a:endParaRPr lang="en-US" altLang="en-US" sz="1800" b="0" kern="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just">
              <a:spcAft>
                <a:spcPts val="0"/>
              </a:spcAft>
              <a:buNone/>
              <a:defRPr/>
            </a:pPr>
            <a:endParaRPr lang="en-US" altLang="en-US" sz="1400" b="0" kern="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6487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a:spLocks noGrp="1"/>
          </p:cNvSpPr>
          <p:nvPr>
            <p:ph type="title"/>
          </p:nvPr>
        </p:nvSpPr>
        <p:spPr>
          <a:xfrm>
            <a:off x="-42117" y="3124199"/>
            <a:ext cx="9144000" cy="609601"/>
          </a:xfrm>
          <a:solidFill>
            <a:srgbClr val="EB6529"/>
          </a:solidFill>
        </p:spPr>
        <p:txBody>
          <a:bodyPr>
            <a:noAutofit/>
          </a:bodyPr>
          <a:lstStyle/>
          <a:p>
            <a:r>
              <a:rPr lang="en-US" sz="4000" dirty="0" smtClean="0">
                <a:solidFill>
                  <a:schemeClr val="bg1"/>
                </a:solidFill>
                <a:latin typeface="Calibri" panose="020F0502020204030204" pitchFamily="34" charset="0"/>
                <a:cs typeface="Calibri" panose="020F0502020204030204" pitchFamily="34" charset="0"/>
              </a:rPr>
              <a:t>DISCUSSION</a:t>
            </a:r>
            <a:endParaRPr lang="en-ZA" sz="4000" dirty="0">
              <a:solidFill>
                <a:schemeClr val="bg1"/>
              </a:solidFill>
              <a:latin typeface="Calibri" panose="020F0502020204030204" pitchFamily="34" charset="0"/>
              <a:cs typeface="Calibri" panose="020F0502020204030204" pitchFamily="34" charset="0"/>
            </a:endParaRPr>
          </a:p>
        </p:txBody>
      </p:sp>
      <p:sp>
        <p:nvSpPr>
          <p:cNvPr id="11" name="Footer Placeholder 5">
            <a:extLst>
              <a:ext uri="{FF2B5EF4-FFF2-40B4-BE49-F238E27FC236}">
                <a16:creationId xmlns:a16="http://schemas.microsoft.com/office/drawing/2014/main" id="{23CD66A8-CC63-4136-A214-44C60977A5EB}"/>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12</a:t>
            </a:fld>
            <a:endParaRPr lang="en-US" sz="1000" dirty="0"/>
          </a:p>
        </p:txBody>
      </p:sp>
      <p:sp>
        <p:nvSpPr>
          <p:cNvPr id="15" name="Rectangle 14">
            <a:extLst>
              <a:ext uri="{FF2B5EF4-FFF2-40B4-BE49-F238E27FC236}">
                <a16:creationId xmlns:a16="http://schemas.microsoft.com/office/drawing/2014/main" id="{1CF1069F-4905-4208-AE63-21C3B88AE45D}"/>
              </a:ext>
            </a:extLst>
          </p:cNvPr>
          <p:cNvSpPr/>
          <p:nvPr/>
        </p:nvSpPr>
        <p:spPr>
          <a:xfrm>
            <a:off x="251521" y="1858490"/>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7824" y="692592"/>
            <a:ext cx="2530929" cy="2024743"/>
          </a:xfrm>
          <a:prstGeom prst="rect">
            <a:avLst/>
          </a:prstGeom>
        </p:spPr>
      </p:pic>
    </p:spTree>
    <p:extLst>
      <p:ext uri="{BB962C8B-B14F-4D97-AF65-F5344CB8AC3E}">
        <p14:creationId xmlns:p14="http://schemas.microsoft.com/office/powerpoint/2010/main" val="2114139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a:extLst>
              <a:ext uri="{FF2B5EF4-FFF2-40B4-BE49-F238E27FC236}">
                <a16:creationId xmlns:a16="http://schemas.microsoft.com/office/drawing/2014/main" id="{23CD66A8-CC63-4136-A214-44C60977A5EB}"/>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2</a:t>
            </a:fld>
            <a:endParaRPr lang="en-US" sz="1000" dirty="0"/>
          </a:p>
        </p:txBody>
      </p:sp>
      <p:sp>
        <p:nvSpPr>
          <p:cNvPr id="13" name="Rectangle 12"/>
          <p:cNvSpPr/>
          <p:nvPr/>
        </p:nvSpPr>
        <p:spPr>
          <a:xfrm>
            <a:off x="-9506" y="3855802"/>
            <a:ext cx="9144000" cy="646331"/>
          </a:xfrm>
          <a:prstGeom prst="rect">
            <a:avLst/>
          </a:prstGeom>
          <a:solidFill>
            <a:srgbClr val="EB6529"/>
          </a:solidFill>
        </p:spPr>
        <p:txBody>
          <a:bodyPr wrap="square">
            <a:spAutoFit/>
          </a:bodyPr>
          <a:lstStyle/>
          <a:p>
            <a:pPr algn="ctr" eaLnBrk="0" hangingPunct="0">
              <a:defRPr/>
            </a:pPr>
            <a:r>
              <a:rPr lang="en-US" sz="3600" kern="0" dirty="0" smtClean="0">
                <a:solidFill>
                  <a:schemeClr val="bg1"/>
                </a:solidFill>
                <a:latin typeface="Calibri" panose="020F0502020204030204" pitchFamily="34" charset="0"/>
                <a:cs typeface="Calibri" panose="020F0502020204030204" pitchFamily="34" charset="0"/>
              </a:rPr>
              <a:t>Presentation Purpose </a:t>
            </a:r>
            <a:endParaRPr lang="en-US" sz="3600" b="1" kern="0" dirty="0">
              <a:solidFill>
                <a:schemeClr val="bg1"/>
              </a:solidFill>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2" name="TextBox 1"/>
          <p:cNvSpPr txBox="1"/>
          <p:nvPr/>
        </p:nvSpPr>
        <p:spPr>
          <a:xfrm>
            <a:off x="25990" y="706260"/>
            <a:ext cx="9108504" cy="2858539"/>
          </a:xfrm>
          <a:prstGeom prst="rect">
            <a:avLst/>
          </a:prstGeom>
          <a:solidFill>
            <a:schemeClr val="bg1">
              <a:lumMod val="95000"/>
            </a:schemeClr>
          </a:solidFill>
        </p:spPr>
        <p:txBody>
          <a:bodyPr wrap="square" rtlCol="0">
            <a:spAutoFit/>
          </a:bodyPr>
          <a:lstStyle/>
          <a:p>
            <a:pPr marL="457200" indent="-457200" algn="just" eaLnBrk="1" fontAlgn="auto" hangingPunct="1">
              <a:lnSpc>
                <a:spcPct val="107000"/>
              </a:lnSpc>
              <a:spcBef>
                <a:spcPts val="0"/>
              </a:spcBef>
              <a:spcAft>
                <a:spcPts val="0"/>
              </a:spcAft>
              <a:buAutoNum type="arabicPeriod"/>
              <a:defRPr/>
            </a:pPr>
            <a:r>
              <a:rPr lang="en-US" sz="2400" b="0" dirty="0" smtClean="0">
                <a:latin typeface="Calibri" panose="020F0502020204030204" pitchFamily="34" charset="0"/>
                <a:cs typeface="Calibri" panose="020F0502020204030204" pitchFamily="34" charset="0"/>
              </a:rPr>
              <a:t>DCDT Vision, Mission and Mandate</a:t>
            </a:r>
          </a:p>
          <a:p>
            <a:pPr marL="457200" indent="-457200" algn="just" eaLnBrk="1" fontAlgn="auto" hangingPunct="1">
              <a:lnSpc>
                <a:spcPct val="107000"/>
              </a:lnSpc>
              <a:spcBef>
                <a:spcPts val="0"/>
              </a:spcBef>
              <a:spcAft>
                <a:spcPts val="0"/>
              </a:spcAft>
              <a:buAutoNum type="arabicPeriod"/>
              <a:defRPr/>
            </a:pPr>
            <a:r>
              <a:rPr lang="en-US" sz="2400" b="0" dirty="0" smtClean="0">
                <a:latin typeface="Calibri" panose="020F0502020204030204" pitchFamily="34" charset="0"/>
                <a:cs typeface="Calibri" panose="020F0502020204030204" pitchFamily="34" charset="0"/>
              </a:rPr>
              <a:t>Overview of the DCDT</a:t>
            </a:r>
          </a:p>
          <a:p>
            <a:pPr marL="457200" indent="-457200" algn="just" eaLnBrk="1" fontAlgn="auto" hangingPunct="1">
              <a:lnSpc>
                <a:spcPct val="107000"/>
              </a:lnSpc>
              <a:spcBef>
                <a:spcPts val="0"/>
              </a:spcBef>
              <a:spcAft>
                <a:spcPts val="0"/>
              </a:spcAft>
              <a:buAutoNum type="arabicPeriod"/>
              <a:defRPr/>
            </a:pPr>
            <a:r>
              <a:rPr lang="en-US" sz="2400" b="0" dirty="0" smtClean="0">
                <a:latin typeface="Calibri" panose="020F0502020204030204" pitchFamily="34" charset="0"/>
                <a:cs typeface="Calibri" panose="020F0502020204030204" pitchFamily="34" charset="0"/>
              </a:rPr>
              <a:t>Gender, Disability, Youth and Children [GDYC] at DCDT</a:t>
            </a:r>
          </a:p>
          <a:p>
            <a:pPr marL="457200" indent="-457200" algn="just" eaLnBrk="1" fontAlgn="auto" hangingPunct="1">
              <a:lnSpc>
                <a:spcPct val="107000"/>
              </a:lnSpc>
              <a:spcBef>
                <a:spcPts val="0"/>
              </a:spcBef>
              <a:spcAft>
                <a:spcPts val="0"/>
              </a:spcAft>
              <a:buAutoNum type="arabicPeriod"/>
              <a:defRPr/>
            </a:pPr>
            <a:r>
              <a:rPr lang="en-US" sz="2400" b="0" dirty="0" smtClean="0">
                <a:latin typeface="Calibri" panose="020F0502020204030204" pitchFamily="34" charset="0"/>
                <a:cs typeface="Calibri" panose="020F0502020204030204" pitchFamily="34" charset="0"/>
              </a:rPr>
              <a:t>DCDT strategies and programmes</a:t>
            </a:r>
          </a:p>
          <a:p>
            <a:pPr marL="457200" indent="-457200" algn="just" eaLnBrk="1" fontAlgn="auto" hangingPunct="1">
              <a:lnSpc>
                <a:spcPct val="107000"/>
              </a:lnSpc>
              <a:spcBef>
                <a:spcPts val="0"/>
              </a:spcBef>
              <a:spcAft>
                <a:spcPts val="0"/>
              </a:spcAft>
              <a:buAutoNum type="arabicPeriod"/>
              <a:defRPr/>
            </a:pPr>
            <a:r>
              <a:rPr lang="en-US" sz="2400" b="0" dirty="0">
                <a:latin typeface="Calibri" panose="020F0502020204030204" pitchFamily="34" charset="0"/>
                <a:cs typeface="Calibri" panose="020F0502020204030204" pitchFamily="34" charset="0"/>
              </a:rPr>
              <a:t>Interventions implemented to date in support of  the </a:t>
            </a:r>
            <a:r>
              <a:rPr lang="en-US" sz="2400" b="0" dirty="0" smtClean="0">
                <a:latin typeface="Calibri" panose="020F0502020204030204" pitchFamily="34" charset="0"/>
                <a:cs typeface="Calibri" panose="020F0502020204030204" pitchFamily="34" charset="0"/>
              </a:rPr>
              <a:t>strategies</a:t>
            </a:r>
          </a:p>
          <a:p>
            <a:pPr marL="457200" indent="-457200" algn="just" eaLnBrk="1" fontAlgn="auto" hangingPunct="1">
              <a:lnSpc>
                <a:spcPct val="107000"/>
              </a:lnSpc>
              <a:spcBef>
                <a:spcPts val="0"/>
              </a:spcBef>
              <a:spcAft>
                <a:spcPts val="0"/>
              </a:spcAft>
              <a:buAutoNum type="arabicPeriod"/>
              <a:defRPr/>
            </a:pPr>
            <a:r>
              <a:rPr lang="en-US" sz="2400" b="0" dirty="0">
                <a:latin typeface="Calibri" panose="020F0502020204030204" pitchFamily="34" charset="0"/>
                <a:cs typeface="Calibri" panose="020F0502020204030204" pitchFamily="34" charset="0"/>
              </a:rPr>
              <a:t> State of Readiness of DCDT Institutional Arrangements </a:t>
            </a:r>
            <a:endParaRPr lang="en-US" sz="2400" b="0" dirty="0" smtClean="0">
              <a:latin typeface="Calibri" panose="020F0502020204030204" pitchFamily="34" charset="0"/>
              <a:cs typeface="Calibri" panose="020F0502020204030204" pitchFamily="34" charset="0"/>
            </a:endParaRPr>
          </a:p>
          <a:p>
            <a:pPr marL="457200" indent="-457200" algn="just" eaLnBrk="1" fontAlgn="auto" hangingPunct="1">
              <a:lnSpc>
                <a:spcPct val="107000"/>
              </a:lnSpc>
              <a:spcBef>
                <a:spcPts val="0"/>
              </a:spcBef>
              <a:spcAft>
                <a:spcPts val="0"/>
              </a:spcAft>
              <a:buAutoNum type="arabicPeriod"/>
              <a:defRPr/>
            </a:pPr>
            <a:r>
              <a:rPr lang="en-US" sz="2400" b="0" dirty="0" smtClean="0">
                <a:latin typeface="Calibri" panose="020F0502020204030204" pitchFamily="34" charset="0"/>
                <a:cs typeface="Calibri" panose="020F0502020204030204" pitchFamily="34" charset="0"/>
              </a:rPr>
              <a:t>Closing remarks </a:t>
            </a:r>
            <a:endParaRPr lang="en-US" sz="2400" b="0" dirty="0">
              <a:latin typeface="Calibri" panose="020F0502020204030204" pitchFamily="34" charset="0"/>
              <a:cs typeface="Calibri" panose="020F050202020403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9" name="Rectangle 8"/>
          <p:cNvSpPr/>
          <p:nvPr/>
        </p:nvSpPr>
        <p:spPr>
          <a:xfrm>
            <a:off x="0" y="130255"/>
            <a:ext cx="9144000" cy="646331"/>
          </a:xfrm>
          <a:prstGeom prst="rect">
            <a:avLst/>
          </a:prstGeom>
          <a:solidFill>
            <a:srgbClr val="EB6529"/>
          </a:solidFill>
        </p:spPr>
        <p:txBody>
          <a:bodyPr wrap="square">
            <a:spAutoFit/>
          </a:bodyPr>
          <a:lstStyle/>
          <a:p>
            <a:pPr algn="ctr" eaLnBrk="0" hangingPunct="0">
              <a:defRPr/>
            </a:pPr>
            <a:r>
              <a:rPr lang="en-US" sz="3600" kern="0" dirty="0" smtClean="0">
                <a:solidFill>
                  <a:schemeClr val="bg1"/>
                </a:solidFill>
                <a:latin typeface="Calibri" panose="020F0502020204030204" pitchFamily="34" charset="0"/>
                <a:cs typeface="Calibri" panose="020F0502020204030204" pitchFamily="34" charset="0"/>
              </a:rPr>
              <a:t>Presentation Overview </a:t>
            </a:r>
            <a:endParaRPr lang="en-US" sz="3600" b="1" kern="0" dirty="0">
              <a:solidFill>
                <a:schemeClr val="bg1"/>
              </a:solidFill>
              <a:latin typeface="Calibri" panose="020F0502020204030204" pitchFamily="34" charset="0"/>
              <a:cs typeface="Calibri" panose="020F0502020204030204" pitchFamily="34" charset="0"/>
            </a:endParaRPr>
          </a:p>
        </p:txBody>
      </p:sp>
      <p:sp>
        <p:nvSpPr>
          <p:cNvPr id="10" name="TextBox 9"/>
          <p:cNvSpPr txBox="1"/>
          <p:nvPr/>
        </p:nvSpPr>
        <p:spPr>
          <a:xfrm>
            <a:off x="49290" y="4522127"/>
            <a:ext cx="9098766" cy="1277850"/>
          </a:xfrm>
          <a:prstGeom prst="rect">
            <a:avLst/>
          </a:prstGeom>
          <a:solidFill>
            <a:schemeClr val="bg1">
              <a:lumMod val="95000"/>
            </a:schemeClr>
          </a:solidFill>
        </p:spPr>
        <p:txBody>
          <a:bodyPr wrap="square" rtlCol="0">
            <a:spAutoFit/>
          </a:bodyPr>
          <a:lstStyle/>
          <a:p>
            <a:pPr algn="just" eaLnBrk="1" fontAlgn="auto" hangingPunct="1">
              <a:lnSpc>
                <a:spcPct val="107000"/>
              </a:lnSpc>
              <a:spcBef>
                <a:spcPts val="0"/>
              </a:spcBef>
              <a:spcAft>
                <a:spcPts val="0"/>
              </a:spcAft>
              <a:defRPr/>
            </a:pPr>
            <a:r>
              <a:rPr lang="en-US" sz="2400" b="0" dirty="0" smtClean="0">
                <a:latin typeface="Calibri" panose="020F0502020204030204" pitchFamily="34" charset="0"/>
                <a:cs typeface="Calibri" panose="020F0502020204030204" pitchFamily="34" charset="0"/>
              </a:rPr>
              <a:t>To brief the Portfolio Committee on Justice and Correctional Services on the DCDT readiness to implement the Bills related to Gender Based Violence. </a:t>
            </a:r>
            <a:endParaRPr lang="en-ZA" sz="24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5382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sp>
        <p:nvSpPr>
          <p:cNvPr id="4" name="Rectangle 3"/>
          <p:cNvSpPr/>
          <p:nvPr/>
        </p:nvSpPr>
        <p:spPr>
          <a:xfrm>
            <a:off x="323528" y="22413"/>
            <a:ext cx="8640959" cy="523220"/>
          </a:xfrm>
          <a:prstGeom prst="rect">
            <a:avLst/>
          </a:prstGeom>
          <a:solidFill>
            <a:srgbClr val="EB6529"/>
          </a:solidFill>
        </p:spPr>
        <p:txBody>
          <a:bodyPr wrap="square">
            <a:spAutoFit/>
          </a:bodyPr>
          <a:lstStyle/>
          <a:p>
            <a:pPr algn="ctr" eaLnBrk="0" hangingPunct="0">
              <a:spcBef>
                <a:spcPct val="50000"/>
              </a:spcBef>
              <a:buClr>
                <a:schemeClr val="tx2"/>
              </a:buClr>
            </a:pPr>
            <a:r>
              <a:rPr lang="en-ZA" altLang="en-US" sz="2800" dirty="0">
                <a:solidFill>
                  <a:schemeClr val="bg1"/>
                </a:solidFill>
              </a:rPr>
              <a:t>DCDT </a:t>
            </a:r>
            <a:r>
              <a:rPr lang="en-ZA" altLang="en-US" sz="2800" dirty="0" smtClean="0">
                <a:solidFill>
                  <a:schemeClr val="bg1"/>
                </a:solidFill>
              </a:rPr>
              <a:t>Vision, Mission and Mandate</a:t>
            </a:r>
            <a:endParaRPr lang="en-ZA" altLang="en-US" sz="2800" dirty="0">
              <a:solidFill>
                <a:schemeClr val="bg1"/>
              </a:solidFill>
            </a:endParaRPr>
          </a:p>
        </p:txBody>
      </p:sp>
      <p:sp>
        <p:nvSpPr>
          <p:cNvPr id="11" name="Slide Number Placeholder 10"/>
          <p:cNvSpPr>
            <a:spLocks noGrp="1"/>
          </p:cNvSpPr>
          <p:nvPr>
            <p:ph type="sldNum" sz="quarter" idx="12"/>
          </p:nvPr>
        </p:nvSpPr>
        <p:spPr>
          <a:xfrm flipH="1">
            <a:off x="8844517" y="6572272"/>
            <a:ext cx="299483" cy="285728"/>
          </a:xfrm>
        </p:spPr>
        <p:txBody>
          <a:bodyPr/>
          <a:lstStyle/>
          <a:p>
            <a:pPr>
              <a:defRPr/>
            </a:pPr>
            <a:fld id="{FF7A930C-9F51-4BB6-8DBB-EDAB0DE2C28C}" type="slidenum">
              <a:rPr lang="en-US" sz="1000" smtClean="0"/>
              <a:pPr>
                <a:defRPr/>
              </a:pPr>
              <a:t>3</a:t>
            </a:fld>
            <a:endParaRPr lang="en-US" sz="1000" dirty="0"/>
          </a:p>
        </p:txBody>
      </p:sp>
      <p:sp>
        <p:nvSpPr>
          <p:cNvPr id="15" name="Rectangle: Rounded Corners 14">
            <a:extLst>
              <a:ext uri="{FF2B5EF4-FFF2-40B4-BE49-F238E27FC236}">
                <a16:creationId xmlns:a16="http://schemas.microsoft.com/office/drawing/2014/main" id="{09F953E9-12DA-47E5-BB89-958140FAB895}"/>
              </a:ext>
            </a:extLst>
          </p:cNvPr>
          <p:cNvSpPr/>
          <p:nvPr/>
        </p:nvSpPr>
        <p:spPr>
          <a:xfrm>
            <a:off x="304331" y="836712"/>
            <a:ext cx="8527508" cy="142745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latin typeface="Arial" panose="020B0604020202020204" pitchFamily="34" charset="0"/>
                <a:cs typeface="Arial" panose="020B0604020202020204" pitchFamily="34" charset="0"/>
              </a:rPr>
              <a:t>VISION:</a:t>
            </a:r>
          </a:p>
          <a:p>
            <a:pPr algn="ctr"/>
            <a:endParaRPr lang="en-ZA" sz="1200" b="1" dirty="0">
              <a:solidFill>
                <a:schemeClr val="tx1"/>
              </a:solidFill>
              <a:latin typeface="Arial" panose="020B0604020202020204" pitchFamily="34" charset="0"/>
              <a:cs typeface="Arial" panose="020B0604020202020204" pitchFamily="34" charset="0"/>
            </a:endParaRPr>
          </a:p>
          <a:p>
            <a:pPr algn="ctr"/>
            <a:r>
              <a:rPr lang="en-GB" b="1" dirty="0">
                <a:solidFill>
                  <a:schemeClr val="tx1"/>
                </a:solidFill>
                <a:latin typeface="Arial" panose="020B0604020202020204" pitchFamily="34" charset="0"/>
                <a:cs typeface="Arial" panose="020B0604020202020204" pitchFamily="34" charset="0"/>
              </a:rPr>
              <a:t>A leader in enabling a connected and digitally transformed South Africa</a:t>
            </a:r>
            <a:endParaRPr lang="en-ZA" dirty="0">
              <a:latin typeface="Arial" panose="020B0604020202020204" pitchFamily="34" charset="0"/>
              <a:cs typeface="Arial" panose="020B0604020202020204" pitchFamily="34" charset="0"/>
            </a:endParaRPr>
          </a:p>
        </p:txBody>
      </p:sp>
      <p:sp>
        <p:nvSpPr>
          <p:cNvPr id="16" name="Rectangle: Rounded Corners 15">
            <a:extLst>
              <a:ext uri="{FF2B5EF4-FFF2-40B4-BE49-F238E27FC236}">
                <a16:creationId xmlns:a16="http://schemas.microsoft.com/office/drawing/2014/main" id="{F530E36D-CB76-46F5-95A3-886DA04F1750}"/>
              </a:ext>
            </a:extLst>
          </p:cNvPr>
          <p:cNvSpPr/>
          <p:nvPr/>
        </p:nvSpPr>
        <p:spPr>
          <a:xfrm>
            <a:off x="345958" y="2492896"/>
            <a:ext cx="8505078" cy="1656184"/>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latin typeface="Arial" panose="020B0604020202020204" pitchFamily="34" charset="0"/>
                <a:cs typeface="Arial" panose="020B0604020202020204" pitchFamily="34" charset="0"/>
              </a:rPr>
              <a:t>MISSION:</a:t>
            </a:r>
          </a:p>
          <a:p>
            <a:pPr algn="ctr"/>
            <a:endParaRPr lang="en-ZA" sz="1200" b="1" dirty="0">
              <a:solidFill>
                <a:schemeClr val="tx1"/>
              </a:solidFill>
              <a:latin typeface="Arial" panose="020B0604020202020204" pitchFamily="34" charset="0"/>
              <a:cs typeface="Arial" panose="020B0604020202020204" pitchFamily="34" charset="0"/>
            </a:endParaRPr>
          </a:p>
          <a:p>
            <a:pPr algn="ctr"/>
            <a:r>
              <a:rPr lang="en-GB" dirty="0">
                <a:solidFill>
                  <a:schemeClr val="tx1"/>
                </a:solidFill>
                <a:latin typeface="Arial" panose="020B0604020202020204" pitchFamily="34" charset="0"/>
                <a:cs typeface="Arial" panose="020B0604020202020204" pitchFamily="34" charset="0"/>
              </a:rPr>
              <a:t>Leading SA’s inclusive digital transformation journey through creating an enabling environment towards a digital society to foster socio-economic growth</a:t>
            </a:r>
            <a:endParaRPr lang="en-ZA" dirty="0">
              <a:latin typeface="Arial" panose="020B0604020202020204" pitchFamily="34" charset="0"/>
              <a:cs typeface="Arial" panose="020B0604020202020204" pitchFamily="34" charset="0"/>
            </a:endParaRPr>
          </a:p>
        </p:txBody>
      </p:sp>
      <p:sp>
        <p:nvSpPr>
          <p:cNvPr id="17" name="Rectangle: Rounded Corners 16">
            <a:extLst>
              <a:ext uri="{FF2B5EF4-FFF2-40B4-BE49-F238E27FC236}">
                <a16:creationId xmlns:a16="http://schemas.microsoft.com/office/drawing/2014/main" id="{CADC97CB-B5F5-447F-9BCD-CFC83786EFC8}"/>
              </a:ext>
            </a:extLst>
          </p:cNvPr>
          <p:cNvSpPr/>
          <p:nvPr/>
        </p:nvSpPr>
        <p:spPr>
          <a:xfrm>
            <a:off x="334047" y="4390710"/>
            <a:ext cx="8527508" cy="175060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solidFill>
                <a:latin typeface="Arial" panose="020B0604020202020204" pitchFamily="34" charset="0"/>
                <a:cs typeface="Arial" panose="020B0604020202020204" pitchFamily="34" charset="0"/>
              </a:rPr>
              <a:t>MANDATE:</a:t>
            </a:r>
          </a:p>
          <a:p>
            <a:pPr algn="ctr"/>
            <a:endParaRPr lang="en-ZA" sz="1200" b="1" dirty="0">
              <a:solidFill>
                <a:schemeClr val="tx1"/>
              </a:solidFill>
              <a:latin typeface="Arial" panose="020B0604020202020204" pitchFamily="34" charset="0"/>
              <a:cs typeface="Arial" panose="020B0604020202020204" pitchFamily="34" charset="0"/>
            </a:endParaRPr>
          </a:p>
          <a:p>
            <a:pPr algn="ctr"/>
            <a:r>
              <a:rPr lang="en-GB" b="1" dirty="0">
                <a:solidFill>
                  <a:schemeClr val="tx1"/>
                </a:solidFill>
                <a:latin typeface="Arial" panose="020B0604020202020204" pitchFamily="34" charset="0"/>
                <a:cs typeface="Arial" panose="020B0604020202020204" pitchFamily="34" charset="0"/>
              </a:rPr>
              <a:t>To lead South Africa’s digital transformation to achieve digital inclusion that must result in economic growth through creating an enabling policy and regulatory environment</a:t>
            </a:r>
          </a:p>
        </p:txBody>
      </p:sp>
    </p:spTree>
    <p:extLst>
      <p:ext uri="{BB962C8B-B14F-4D97-AF65-F5344CB8AC3E}">
        <p14:creationId xmlns:p14="http://schemas.microsoft.com/office/powerpoint/2010/main" val="1965084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a:extLst>
              <a:ext uri="{FF2B5EF4-FFF2-40B4-BE49-F238E27FC236}">
                <a16:creationId xmlns:a16="http://schemas.microsoft.com/office/drawing/2014/main" id="{23CD66A8-CC63-4136-A214-44C60977A5EB}"/>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4</a:t>
            </a:fld>
            <a:endParaRPr lang="en-US" sz="1000" dirty="0"/>
          </a:p>
        </p:txBody>
      </p:sp>
      <p:sp>
        <p:nvSpPr>
          <p:cNvPr id="13" name="Rectangle 12"/>
          <p:cNvSpPr/>
          <p:nvPr/>
        </p:nvSpPr>
        <p:spPr>
          <a:xfrm>
            <a:off x="0" y="-1719"/>
            <a:ext cx="9144000" cy="523220"/>
          </a:xfrm>
          <a:prstGeom prst="rect">
            <a:avLst/>
          </a:prstGeom>
          <a:solidFill>
            <a:srgbClr val="EB6529"/>
          </a:solidFill>
        </p:spPr>
        <p:txBody>
          <a:bodyPr wrap="square">
            <a:spAutoFit/>
          </a:bodyPr>
          <a:lstStyle/>
          <a:p>
            <a:pPr algn="ctr" eaLnBrk="0" hangingPunct="0">
              <a:defRPr/>
            </a:pPr>
            <a:r>
              <a:rPr lang="en-US" sz="2800" kern="0" dirty="0" smtClean="0">
                <a:solidFill>
                  <a:schemeClr val="bg1"/>
                </a:solidFill>
                <a:latin typeface="Calibri" panose="020F0502020204030204" pitchFamily="34" charset="0"/>
                <a:cs typeface="Calibri" panose="020F0502020204030204" pitchFamily="34" charset="0"/>
              </a:rPr>
              <a:t>Overview and Background of DCDT</a:t>
            </a:r>
            <a:endParaRPr lang="en-US" sz="2800" b="1" kern="0" dirty="0">
              <a:solidFill>
                <a:schemeClr val="bg1"/>
              </a:solidFill>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9" name="Content Placeholder 1">
            <a:extLst>
              <a:ext uri="{FF2B5EF4-FFF2-40B4-BE49-F238E27FC236}">
                <a16:creationId xmlns:a16="http://schemas.microsoft.com/office/drawing/2014/main" id="{4BF3AAF4-52A2-4B0B-B7C4-28F16893A2B5}"/>
              </a:ext>
            </a:extLst>
          </p:cNvPr>
          <p:cNvSpPr txBox="1">
            <a:spLocks/>
          </p:cNvSpPr>
          <p:nvPr/>
        </p:nvSpPr>
        <p:spPr bwMode="auto">
          <a:xfrm>
            <a:off x="0" y="1103992"/>
            <a:ext cx="9144000" cy="57540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Font typeface="Arial" panose="020B0604020202020204" pitchFamily="34" charset="0"/>
              <a:buNone/>
              <a:defRPr/>
            </a:pPr>
            <a:r>
              <a:rPr lang="en-US" sz="2000" b="1" i="1" kern="0" dirty="0" smtClean="0">
                <a:solidFill>
                  <a:srgbClr val="000000"/>
                </a:solidFill>
                <a:latin typeface="Arial" panose="020B0604020202020204" pitchFamily="34" charset="0"/>
                <a:ea typeface="Calibri" panose="020F0502020204030204" pitchFamily="34" charset="0"/>
              </a:rPr>
              <a:t>Constitutional Mandate </a:t>
            </a:r>
          </a:p>
          <a:p>
            <a:pPr marL="0" indent="0" algn="just">
              <a:buNone/>
              <a:defRPr/>
            </a:pPr>
            <a:r>
              <a:rPr lang="en-US" sz="1800" b="0" kern="0" dirty="0" smtClean="0">
                <a:solidFill>
                  <a:schemeClr val="tx1"/>
                </a:solidFill>
                <a:latin typeface="Calibri" panose="020F0502020204030204" pitchFamily="34" charset="0"/>
                <a:cs typeface="Calibri" panose="020F0502020204030204" pitchFamily="34" charset="0"/>
              </a:rPr>
              <a:t>As supreme law of the country, the Constitution of the Republic of South Africa (1996) applies to all laws, and binds all organs of state, including National Government Departments such as the Department of Communications and Digital Technologies (DCDT). </a:t>
            </a:r>
          </a:p>
          <a:p>
            <a:pPr lvl="1" algn="just">
              <a:buFont typeface="Wingdings" pitchFamily="2" charset="2"/>
              <a:buChar char="Ø"/>
              <a:defRPr/>
            </a:pPr>
            <a:r>
              <a:rPr lang="en-US" sz="1800" b="0" kern="0" dirty="0" smtClean="0">
                <a:solidFill>
                  <a:schemeClr val="tx1"/>
                </a:solidFill>
                <a:latin typeface="Calibri" panose="020F0502020204030204" pitchFamily="34" charset="0"/>
                <a:cs typeface="Calibri" panose="020F0502020204030204" pitchFamily="34" charset="0"/>
              </a:rPr>
              <a:t>The values enshrined in the Bill of Rights outlined in Chapter 2 which is a cornerstone of democracy in South Africa.</a:t>
            </a:r>
          </a:p>
          <a:p>
            <a:pPr lvl="1" algn="just">
              <a:buFont typeface="Wingdings" pitchFamily="2" charset="2"/>
              <a:buChar char="Ø"/>
              <a:defRPr/>
            </a:pPr>
            <a:r>
              <a:rPr lang="en-US" sz="1800" b="0" kern="0" dirty="0" smtClean="0">
                <a:solidFill>
                  <a:schemeClr val="tx1"/>
                </a:solidFill>
                <a:latin typeface="Calibri" panose="020F0502020204030204" pitchFamily="34" charset="0"/>
                <a:cs typeface="Calibri" panose="020F0502020204030204" pitchFamily="34" charset="0"/>
              </a:rPr>
              <a:t> It enshrines the rights of all people in our country and affirms the democratic values of human dignity, equality and freedom. </a:t>
            </a:r>
            <a:endParaRPr lang="en-US" sz="1800" b="0" kern="0" dirty="0" smtClean="0">
              <a:latin typeface="Calibri" panose="020F0502020204030204" pitchFamily="34" charset="0"/>
              <a:cs typeface="Calibri" panose="020F0502020204030204" pitchFamily="34" charset="0"/>
            </a:endParaRPr>
          </a:p>
          <a:p>
            <a:pPr marL="0" indent="0" algn="just">
              <a:buNone/>
              <a:defRPr/>
            </a:pPr>
            <a:endParaRPr lang="en-US" sz="1800" b="0" kern="0" dirty="0" smtClean="0">
              <a:solidFill>
                <a:prstClr val="black"/>
              </a:solidFill>
              <a:latin typeface="Calibri" panose="020F0502020204030204" pitchFamily="34" charset="0"/>
              <a:cs typeface="Calibri" panose="020F0502020204030204" pitchFamily="34" charset="0"/>
            </a:endParaRPr>
          </a:p>
          <a:p>
            <a:pPr marL="0" indent="0" algn="just">
              <a:buNone/>
              <a:defRPr/>
            </a:pPr>
            <a:r>
              <a:rPr lang="en-US" sz="1800" b="0" kern="0" dirty="0" smtClean="0">
                <a:solidFill>
                  <a:prstClr val="black"/>
                </a:solidFill>
                <a:latin typeface="Calibri" panose="020F0502020204030204" pitchFamily="34" charset="0"/>
                <a:cs typeface="Calibri" panose="020F0502020204030204" pitchFamily="34" charset="0"/>
              </a:rPr>
              <a:t>DCDT plays a role in fostering broader economic and social participation by all citizens through digital transformation underpinned by the Fourth Industrial Revolution (4IR). </a:t>
            </a:r>
          </a:p>
          <a:p>
            <a:pPr lvl="1" algn="just">
              <a:buFont typeface="Wingdings" pitchFamily="2" charset="2"/>
              <a:buChar char="Ø"/>
              <a:defRPr/>
            </a:pPr>
            <a:r>
              <a:rPr lang="en-US" sz="1800" b="0" kern="0" dirty="0" smtClean="0">
                <a:solidFill>
                  <a:prstClr val="black"/>
                </a:solidFill>
                <a:latin typeface="Calibri" panose="020F0502020204030204" pitchFamily="34" charset="0"/>
                <a:cs typeface="Calibri" panose="020F0502020204030204" pitchFamily="34" charset="0"/>
              </a:rPr>
              <a:t>The Department is focused on creating a South Africa where citizens can enjoy greater economic and social prosperity and comfort, enjoy higher levels of health, wellbeing and safety through levering the 4IR. </a:t>
            </a:r>
          </a:p>
          <a:p>
            <a:pPr lvl="1" algn="just">
              <a:buFont typeface="Wingdings" pitchFamily="2" charset="2"/>
              <a:buChar char="Ø"/>
              <a:defRPr/>
            </a:pPr>
            <a:r>
              <a:rPr lang="en-US" sz="1800" b="0" kern="0" dirty="0" smtClean="0">
                <a:solidFill>
                  <a:prstClr val="black"/>
                </a:solidFill>
                <a:latin typeface="Calibri" panose="020F0502020204030204" pitchFamily="34" charset="0"/>
                <a:cs typeface="Calibri" panose="020F0502020204030204" pitchFamily="34" charset="0"/>
              </a:rPr>
              <a:t>The benefits that come with the adoption of these advanced 4IR technologies bring both economic and social advantages and benefits, transforming how we relate as individuals, groups, and organizations across the globe.</a:t>
            </a:r>
            <a:endParaRPr lang="en-US" sz="1800" b="0" kern="0" dirty="0" smtClean="0">
              <a:latin typeface="Calibri" panose="020F0502020204030204" pitchFamily="34" charset="0"/>
              <a:cs typeface="Calibri" panose="020F0502020204030204" pitchFamily="34" charset="0"/>
            </a:endParaRPr>
          </a:p>
          <a:p>
            <a:pPr marL="0" indent="0">
              <a:buFont typeface="Wingdings" pitchFamily="2" charset="2"/>
              <a:buNone/>
              <a:defRPr/>
            </a:pPr>
            <a:endParaRPr lang="en-ZA" altLang="en-US" sz="2800" b="0" kern="0" dirty="0"/>
          </a:p>
        </p:txBody>
      </p:sp>
    </p:spTree>
    <p:extLst>
      <p:ext uri="{BB962C8B-B14F-4D97-AF65-F5344CB8AC3E}">
        <p14:creationId xmlns:p14="http://schemas.microsoft.com/office/powerpoint/2010/main" val="3220810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a:extLst>
              <a:ext uri="{FF2B5EF4-FFF2-40B4-BE49-F238E27FC236}">
                <a16:creationId xmlns:a16="http://schemas.microsoft.com/office/drawing/2014/main" id="{23CD66A8-CC63-4136-A214-44C60977A5EB}"/>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5</a:t>
            </a:fld>
            <a:endParaRPr lang="en-US" sz="1000" dirty="0"/>
          </a:p>
        </p:txBody>
      </p:sp>
      <p:sp>
        <p:nvSpPr>
          <p:cNvPr id="13" name="Rectangle 12"/>
          <p:cNvSpPr/>
          <p:nvPr/>
        </p:nvSpPr>
        <p:spPr>
          <a:xfrm>
            <a:off x="0" y="-1719"/>
            <a:ext cx="9144000" cy="523220"/>
          </a:xfrm>
          <a:prstGeom prst="rect">
            <a:avLst/>
          </a:prstGeom>
          <a:solidFill>
            <a:srgbClr val="EB6529"/>
          </a:solidFill>
        </p:spPr>
        <p:txBody>
          <a:bodyPr wrap="square">
            <a:spAutoFit/>
          </a:bodyPr>
          <a:lstStyle/>
          <a:p>
            <a:pPr algn="ctr" eaLnBrk="0" hangingPunct="0">
              <a:defRPr/>
            </a:pPr>
            <a:r>
              <a:rPr lang="en-US" sz="2800" kern="0" dirty="0" smtClean="0">
                <a:solidFill>
                  <a:schemeClr val="bg1"/>
                </a:solidFill>
                <a:latin typeface="Calibri" panose="020F0502020204030204" pitchFamily="34" charset="0"/>
                <a:cs typeface="Calibri" panose="020F0502020204030204" pitchFamily="34" charset="0"/>
              </a:rPr>
              <a:t>GDYC at DCDT</a:t>
            </a:r>
            <a:endParaRPr lang="en-US" sz="2800" b="1" kern="0" dirty="0">
              <a:solidFill>
                <a:schemeClr val="bg1"/>
              </a:solidFill>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9" name="Content Placeholder 2">
            <a:extLst>
              <a:ext uri="{FF2B5EF4-FFF2-40B4-BE49-F238E27FC236}">
                <a16:creationId xmlns:a16="http://schemas.microsoft.com/office/drawing/2014/main" id="{7206AA46-6988-4CDB-AD41-FA72245644FB}"/>
              </a:ext>
            </a:extLst>
          </p:cNvPr>
          <p:cNvSpPr txBox="1">
            <a:spLocks/>
          </p:cNvSpPr>
          <p:nvPr/>
        </p:nvSpPr>
        <p:spPr bwMode="auto">
          <a:xfrm>
            <a:off x="21416" y="861683"/>
            <a:ext cx="9122584" cy="50875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buFont typeface="Wingdings" panose="05000000000000000000" pitchFamily="2" charset="2"/>
              <a:buChar char="Ø"/>
            </a:pPr>
            <a:r>
              <a:rPr lang="en-US" altLang="en-US" sz="1800" b="0" kern="0" dirty="0" smtClean="0">
                <a:solidFill>
                  <a:schemeClr val="tx1"/>
                </a:solidFill>
                <a:latin typeface="Calibri" panose="020F0502020204030204" pitchFamily="34" charset="0"/>
                <a:cs typeface="Calibri" panose="020F0502020204030204" pitchFamily="34" charset="0"/>
              </a:rPr>
              <a:t>To ensure that women, youth, persons with disabilities and children have access to and usage of ICT’s for socio-economic development and to monitor the impact of digital transformation on these four target groups.    </a:t>
            </a:r>
          </a:p>
          <a:p>
            <a:pPr algn="just">
              <a:buFont typeface="Wingdings" panose="05000000000000000000" pitchFamily="2" charset="2"/>
              <a:buChar char="Ø"/>
            </a:pPr>
            <a:r>
              <a:rPr lang="en-GB" altLang="en-US" sz="1800" b="0" kern="0" dirty="0" smtClean="0">
                <a:solidFill>
                  <a:schemeClr val="tx1"/>
                </a:solidFill>
                <a:latin typeface="Calibri" panose="020F0502020204030204" pitchFamily="34" charset="0"/>
                <a:cs typeface="Calibri" panose="020F0502020204030204" pitchFamily="34" charset="0"/>
              </a:rPr>
              <a:t>Influence policy development to ensure that the policies generated by the department is responsive to the needs of women, young people, children and persons with disabilities and inclusive of a GDYC perspective </a:t>
            </a:r>
          </a:p>
          <a:p>
            <a:pPr algn="just">
              <a:buFont typeface="Wingdings" panose="05000000000000000000" pitchFamily="2" charset="2"/>
              <a:buChar char="Ø"/>
            </a:pPr>
            <a:r>
              <a:rPr lang="en-GB" altLang="en-US" sz="1800" b="0" kern="0" dirty="0" smtClean="0">
                <a:solidFill>
                  <a:schemeClr val="tx1"/>
                </a:solidFill>
                <a:latin typeface="Calibri" panose="020F0502020204030204" pitchFamily="34" charset="0"/>
                <a:cs typeface="Calibri" panose="020F0502020204030204" pitchFamily="34" charset="0"/>
              </a:rPr>
              <a:t>Support branches through providing strategic guidance on GDYC matters</a:t>
            </a:r>
          </a:p>
          <a:p>
            <a:pPr algn="just">
              <a:buFont typeface="Wingdings" panose="05000000000000000000" pitchFamily="2" charset="2"/>
              <a:buChar char="Ø"/>
            </a:pPr>
            <a:r>
              <a:rPr lang="en-GB" altLang="en-US" sz="1800" b="0" kern="0" dirty="0" smtClean="0">
                <a:solidFill>
                  <a:schemeClr val="tx1"/>
                </a:solidFill>
                <a:latin typeface="Calibri" panose="020F0502020204030204" pitchFamily="34" charset="0"/>
                <a:cs typeface="Calibri" panose="020F0502020204030204" pitchFamily="34" charset="0"/>
              </a:rPr>
              <a:t>Facilitate mainstreaming and integration of the GDYC matters within the core business of the department through collaborating with other branches and SoEs</a:t>
            </a:r>
          </a:p>
          <a:p>
            <a:pPr algn="just">
              <a:buFont typeface="Wingdings" panose="05000000000000000000" pitchFamily="2" charset="2"/>
              <a:buChar char="Ø"/>
            </a:pPr>
            <a:r>
              <a:rPr lang="en-GB" altLang="en-US" sz="1800" b="0" kern="0" dirty="0" smtClean="0">
                <a:solidFill>
                  <a:schemeClr val="tx1"/>
                </a:solidFill>
                <a:latin typeface="Calibri" panose="020F0502020204030204" pitchFamily="34" charset="0"/>
                <a:cs typeface="Calibri" panose="020F0502020204030204" pitchFamily="34" charset="0"/>
              </a:rPr>
              <a:t>Coordinate and facilitate awareness raising on GDYC matters within the department, SoEs and broader ICT sector.</a:t>
            </a:r>
          </a:p>
          <a:p>
            <a:pPr algn="just">
              <a:buFont typeface="Wingdings" panose="05000000000000000000" pitchFamily="2" charset="2"/>
              <a:buChar char="Ø"/>
            </a:pPr>
            <a:r>
              <a:rPr lang="en-GB" altLang="en-US" sz="1800" b="0" kern="0" dirty="0" smtClean="0">
                <a:solidFill>
                  <a:schemeClr val="tx1"/>
                </a:solidFill>
                <a:latin typeface="Calibri" panose="020F0502020204030204" pitchFamily="34" charset="0"/>
                <a:cs typeface="Calibri" panose="020F0502020204030204" pitchFamily="34" charset="0"/>
              </a:rPr>
              <a:t>To act as the Coordination/Focal Point on all GDYC related matters within the department and to specifically coordinate the E-Cadre Program as the department’s Flagship programme.</a:t>
            </a:r>
          </a:p>
          <a:p>
            <a:pPr algn="just">
              <a:buFont typeface="Wingdings" panose="05000000000000000000" pitchFamily="2" charset="2"/>
              <a:buChar char="Ø"/>
            </a:pPr>
            <a:r>
              <a:rPr lang="en-US" altLang="en-US" sz="1800" b="0" kern="0" dirty="0" smtClean="0">
                <a:solidFill>
                  <a:schemeClr val="tx1"/>
                </a:solidFill>
                <a:latin typeface="Calibri" panose="020F0502020204030204" pitchFamily="34" charset="0"/>
                <a:cs typeface="Calibri" panose="020F0502020204030204" pitchFamily="34" charset="0"/>
              </a:rPr>
              <a:t>Monitoring the progress the department is making with regard to implementing matters relating to GDYC in all the branches and the SoEs and reporting to the relevant external bodies such as DWYPD, DSD and DIRCO on behalf of the department.</a:t>
            </a:r>
            <a:endParaRPr lang="en-GB" altLang="en-US" sz="1400" b="0" kern="0" dirty="0" smtClean="0">
              <a:latin typeface="Arial" panose="020B0604020202020204" pitchFamily="34" charset="0"/>
              <a:cs typeface="Arial" panose="020B0604020202020204" pitchFamily="34" charset="0"/>
            </a:endParaRPr>
          </a:p>
          <a:p>
            <a:pPr algn="just">
              <a:buFont typeface="Wingdings" pitchFamily="2" charset="2"/>
              <a:buChar char="ü"/>
            </a:pPr>
            <a:endParaRPr lang="en-GB" altLang="en-US" sz="1400" b="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2971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a:extLst>
              <a:ext uri="{FF2B5EF4-FFF2-40B4-BE49-F238E27FC236}">
                <a16:creationId xmlns:a16="http://schemas.microsoft.com/office/drawing/2014/main" id="{23CD66A8-CC63-4136-A214-44C60977A5EB}"/>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6</a:t>
            </a:fld>
            <a:endParaRPr lang="en-US" sz="1000" dirty="0"/>
          </a:p>
        </p:txBody>
      </p:sp>
      <p:sp>
        <p:nvSpPr>
          <p:cNvPr id="13" name="Rectangle 12"/>
          <p:cNvSpPr/>
          <p:nvPr/>
        </p:nvSpPr>
        <p:spPr>
          <a:xfrm>
            <a:off x="0" y="-1719"/>
            <a:ext cx="9144000" cy="523220"/>
          </a:xfrm>
          <a:prstGeom prst="rect">
            <a:avLst/>
          </a:prstGeom>
          <a:solidFill>
            <a:srgbClr val="EB6529"/>
          </a:solidFill>
        </p:spPr>
        <p:txBody>
          <a:bodyPr wrap="square">
            <a:spAutoFit/>
          </a:bodyPr>
          <a:lstStyle/>
          <a:p>
            <a:pPr algn="ctr" eaLnBrk="0" hangingPunct="0">
              <a:defRPr/>
            </a:pPr>
            <a:r>
              <a:rPr lang="en-US" sz="2800" kern="0" dirty="0" smtClean="0">
                <a:solidFill>
                  <a:schemeClr val="bg1"/>
                </a:solidFill>
                <a:latin typeface="Calibri" panose="020F0502020204030204" pitchFamily="34" charset="0"/>
                <a:cs typeface="Calibri" panose="020F0502020204030204" pitchFamily="34" charset="0"/>
              </a:rPr>
              <a:t>Strategies and Programmes</a:t>
            </a:r>
            <a:endParaRPr lang="en-US" sz="2800" b="1" kern="0" dirty="0">
              <a:solidFill>
                <a:schemeClr val="bg1"/>
              </a:solidFill>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9" name="Content Placeholder 2">
            <a:extLst>
              <a:ext uri="{FF2B5EF4-FFF2-40B4-BE49-F238E27FC236}">
                <a16:creationId xmlns:a16="http://schemas.microsoft.com/office/drawing/2014/main" id="{7206AA46-6988-4CDB-AD41-FA72245644FB}"/>
              </a:ext>
            </a:extLst>
          </p:cNvPr>
          <p:cNvSpPr txBox="1">
            <a:spLocks/>
          </p:cNvSpPr>
          <p:nvPr/>
        </p:nvSpPr>
        <p:spPr bwMode="auto">
          <a:xfrm>
            <a:off x="0" y="1029201"/>
            <a:ext cx="9122584"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spcBef>
                <a:spcPts val="1200"/>
              </a:spcBef>
              <a:buFont typeface="Wingdings" panose="05000000000000000000" pitchFamily="2" charset="2"/>
              <a:buChar char="Ø"/>
            </a:pPr>
            <a:r>
              <a:rPr lang="en-US" altLang="en-US" sz="2000" b="0" kern="0" dirty="0">
                <a:solidFill>
                  <a:schemeClr val="tx1"/>
                </a:solidFill>
                <a:latin typeface="Arial" panose="020B0604020202020204" pitchFamily="34" charset="0"/>
                <a:cs typeface="Arial" panose="020B0604020202020204" pitchFamily="34" charset="0"/>
              </a:rPr>
              <a:t>Gender and ICT </a:t>
            </a:r>
            <a:r>
              <a:rPr lang="en-US" altLang="en-US" sz="2000" b="0" kern="0" dirty="0" smtClean="0">
                <a:solidFill>
                  <a:schemeClr val="tx1"/>
                </a:solidFill>
                <a:latin typeface="Arial" panose="020B0604020202020204" pitchFamily="34" charset="0"/>
                <a:cs typeface="Arial" panose="020B0604020202020204" pitchFamily="34" charset="0"/>
              </a:rPr>
              <a:t>Strategy</a:t>
            </a:r>
            <a:endParaRPr lang="en-US" altLang="en-US" sz="2000" b="0" kern="0" dirty="0">
              <a:solidFill>
                <a:schemeClr val="tx1"/>
              </a:solidFill>
              <a:latin typeface="Arial" panose="020B0604020202020204" pitchFamily="34" charset="0"/>
              <a:cs typeface="Arial" panose="020B0604020202020204" pitchFamily="34" charset="0"/>
            </a:endParaRPr>
          </a:p>
          <a:p>
            <a:pPr algn="just">
              <a:spcBef>
                <a:spcPts val="1200"/>
              </a:spcBef>
              <a:buFont typeface="Wingdings" panose="05000000000000000000" pitchFamily="2" charset="2"/>
              <a:buChar char="Ø"/>
            </a:pPr>
            <a:r>
              <a:rPr lang="en-US" altLang="en-US" sz="2000" b="0" kern="0" dirty="0">
                <a:solidFill>
                  <a:schemeClr val="tx1"/>
                </a:solidFill>
                <a:latin typeface="Arial" panose="020B0604020202020204" pitchFamily="34" charset="0"/>
                <a:cs typeface="Arial" panose="020B0604020202020204" pitchFamily="34" charset="0"/>
              </a:rPr>
              <a:t>Disability and ICT </a:t>
            </a:r>
            <a:r>
              <a:rPr lang="en-US" altLang="en-US" sz="2000" b="0" kern="0" dirty="0" smtClean="0">
                <a:solidFill>
                  <a:schemeClr val="tx1"/>
                </a:solidFill>
                <a:latin typeface="Arial" panose="020B0604020202020204" pitchFamily="34" charset="0"/>
                <a:cs typeface="Arial" panose="020B0604020202020204" pitchFamily="34" charset="0"/>
              </a:rPr>
              <a:t>Strategy</a:t>
            </a:r>
            <a:endParaRPr lang="en-US" altLang="en-US" sz="2000" b="0" kern="0" dirty="0">
              <a:solidFill>
                <a:schemeClr val="tx1"/>
              </a:solidFill>
              <a:latin typeface="Arial" panose="020B0604020202020204" pitchFamily="34" charset="0"/>
              <a:cs typeface="Arial" panose="020B0604020202020204" pitchFamily="34" charset="0"/>
            </a:endParaRPr>
          </a:p>
          <a:p>
            <a:pPr algn="just">
              <a:spcBef>
                <a:spcPts val="1200"/>
              </a:spcBef>
              <a:buFont typeface="Wingdings" panose="05000000000000000000" pitchFamily="2" charset="2"/>
              <a:buChar char="Ø"/>
            </a:pPr>
            <a:r>
              <a:rPr lang="en-US" altLang="en-US" sz="2000" b="0" kern="0" dirty="0">
                <a:solidFill>
                  <a:schemeClr val="tx1"/>
                </a:solidFill>
                <a:latin typeface="Arial" panose="020B0604020202020204" pitchFamily="34" charset="0"/>
                <a:cs typeface="Arial" panose="020B0604020202020204" pitchFamily="34" charset="0"/>
              </a:rPr>
              <a:t>Youth and ICT </a:t>
            </a:r>
            <a:r>
              <a:rPr lang="en-US" altLang="en-US" sz="2000" b="0" kern="0" dirty="0" smtClean="0">
                <a:solidFill>
                  <a:schemeClr val="tx1"/>
                </a:solidFill>
                <a:latin typeface="Arial" panose="020B0604020202020204" pitchFamily="34" charset="0"/>
                <a:cs typeface="Arial" panose="020B0604020202020204" pitchFamily="34" charset="0"/>
              </a:rPr>
              <a:t>Strategy</a:t>
            </a:r>
            <a:endParaRPr lang="en-US" altLang="en-US" sz="2000" b="0" kern="0" dirty="0">
              <a:solidFill>
                <a:schemeClr val="tx1"/>
              </a:solidFill>
              <a:latin typeface="Arial" panose="020B0604020202020204" pitchFamily="34" charset="0"/>
              <a:cs typeface="Arial" panose="020B0604020202020204" pitchFamily="34" charset="0"/>
            </a:endParaRPr>
          </a:p>
          <a:p>
            <a:pPr algn="just">
              <a:spcBef>
                <a:spcPts val="1200"/>
              </a:spcBef>
              <a:buFont typeface="Wingdings" panose="05000000000000000000" pitchFamily="2" charset="2"/>
              <a:buChar char="Ø"/>
            </a:pPr>
            <a:r>
              <a:rPr lang="en-US" altLang="en-US" sz="2000" b="0" kern="0" dirty="0">
                <a:solidFill>
                  <a:schemeClr val="tx1"/>
                </a:solidFill>
                <a:latin typeface="Arial" panose="020B0604020202020204" pitchFamily="34" charset="0"/>
                <a:cs typeface="Arial" panose="020B0604020202020204" pitchFamily="34" charset="0"/>
              </a:rPr>
              <a:t>Children and Empowerment ICT Strategy</a:t>
            </a:r>
          </a:p>
          <a:p>
            <a:pPr algn="just">
              <a:buFont typeface="Wingdings" pitchFamily="2" charset="2"/>
              <a:buChar char="ü"/>
            </a:pPr>
            <a:endParaRPr lang="en-US" altLang="en-US" sz="1400" b="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6859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a:extLst>
              <a:ext uri="{FF2B5EF4-FFF2-40B4-BE49-F238E27FC236}">
                <a16:creationId xmlns:a16="http://schemas.microsoft.com/office/drawing/2014/main" id="{23CD66A8-CC63-4136-A214-44C60977A5EB}"/>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7</a:t>
            </a:fld>
            <a:endParaRPr lang="en-US" sz="1000" dirty="0"/>
          </a:p>
        </p:txBody>
      </p:sp>
      <p:sp>
        <p:nvSpPr>
          <p:cNvPr id="13" name="Rectangle 12"/>
          <p:cNvSpPr/>
          <p:nvPr/>
        </p:nvSpPr>
        <p:spPr>
          <a:xfrm>
            <a:off x="0" y="-1719"/>
            <a:ext cx="9144000" cy="954107"/>
          </a:xfrm>
          <a:prstGeom prst="rect">
            <a:avLst/>
          </a:prstGeom>
          <a:solidFill>
            <a:srgbClr val="EB6529"/>
          </a:solidFill>
        </p:spPr>
        <p:txBody>
          <a:bodyPr wrap="square">
            <a:spAutoFit/>
          </a:bodyPr>
          <a:lstStyle/>
          <a:p>
            <a:pPr algn="ctr" eaLnBrk="0" hangingPunct="0">
              <a:defRPr/>
            </a:pPr>
            <a:r>
              <a:rPr lang="en-US" sz="2800" kern="0" dirty="0">
                <a:solidFill>
                  <a:schemeClr val="bg1"/>
                </a:solidFill>
                <a:latin typeface="Calibri" panose="020F0502020204030204" pitchFamily="34" charset="0"/>
                <a:cs typeface="Calibri" panose="020F0502020204030204" pitchFamily="34" charset="0"/>
              </a:rPr>
              <a:t>Interventions implemented to date in support of  the strategies </a:t>
            </a:r>
            <a:r>
              <a:rPr lang="en-US" sz="2800" kern="0" dirty="0" smtClean="0">
                <a:solidFill>
                  <a:schemeClr val="bg1"/>
                </a:solidFill>
                <a:latin typeface="Calibri" panose="020F0502020204030204" pitchFamily="34" charset="0"/>
                <a:cs typeface="Calibri" panose="020F0502020204030204" pitchFamily="34" charset="0"/>
              </a:rPr>
              <a:t>[1]</a:t>
            </a:r>
            <a:endParaRPr lang="en-US" sz="2800" b="1" kern="0" dirty="0">
              <a:solidFill>
                <a:schemeClr val="bg1"/>
              </a:solidFill>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9" name="Content Placeholder 2">
            <a:extLst>
              <a:ext uri="{FF2B5EF4-FFF2-40B4-BE49-F238E27FC236}">
                <a16:creationId xmlns:a16="http://schemas.microsoft.com/office/drawing/2014/main" id="{7206AA46-6988-4CDB-AD41-FA72245644FB}"/>
              </a:ext>
            </a:extLst>
          </p:cNvPr>
          <p:cNvSpPr txBox="1">
            <a:spLocks/>
          </p:cNvSpPr>
          <p:nvPr/>
        </p:nvSpPr>
        <p:spPr bwMode="auto">
          <a:xfrm>
            <a:off x="21416" y="1076691"/>
            <a:ext cx="9122584"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buFont typeface="Wingdings" pitchFamily="2" charset="2"/>
              <a:buChar char="ü"/>
            </a:pPr>
            <a:endParaRPr lang="en-US" altLang="en-US" sz="1400" b="0" kern="0"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DE0B923B-CB6C-4EB1-BDE6-9732C268539C}"/>
              </a:ext>
            </a:extLst>
          </p:cNvPr>
          <p:cNvSpPr txBox="1">
            <a:spLocks/>
          </p:cNvSpPr>
          <p:nvPr/>
        </p:nvSpPr>
        <p:spPr bwMode="auto">
          <a:xfrm>
            <a:off x="319088" y="115093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Font typeface="Arial" panose="020B0604020202020204" pitchFamily="34" charset="0"/>
              <a:buNone/>
              <a:defRPr/>
            </a:pPr>
            <a:r>
              <a:rPr lang="en-ZA" sz="1800" b="1" i="1" kern="0" dirty="0" smtClean="0">
                <a:solidFill>
                  <a:schemeClr val="tx1"/>
                </a:solidFill>
                <a:latin typeface="Calibri" panose="020F0502020204030204" pitchFamily="34" charset="0"/>
                <a:cs typeface="Calibri" panose="020F0502020204030204" pitchFamily="34" charset="0"/>
              </a:rPr>
              <a:t>Gender</a:t>
            </a:r>
          </a:p>
          <a:p>
            <a:pPr>
              <a:buFont typeface="Wingdings" panose="05000000000000000000" pitchFamily="2" charset="2"/>
              <a:buChar char="Ø"/>
              <a:defRPr/>
            </a:pPr>
            <a:r>
              <a:rPr lang="en-ZA" sz="1800" b="0" kern="0" dirty="0" smtClean="0">
                <a:solidFill>
                  <a:schemeClr val="tx1"/>
                </a:solidFill>
                <a:latin typeface="Calibri" panose="020F0502020204030204" pitchFamily="34" charset="0"/>
                <a:cs typeface="Calibri" panose="020F0502020204030204" pitchFamily="34" charset="0"/>
              </a:rPr>
              <a:t>Support to the implementation of the Technogirl Programme</a:t>
            </a:r>
          </a:p>
          <a:p>
            <a:pPr>
              <a:buFont typeface="Wingdings" panose="05000000000000000000" pitchFamily="2" charset="2"/>
              <a:buChar char="Ø"/>
              <a:defRPr/>
            </a:pPr>
            <a:r>
              <a:rPr lang="en-ZA" sz="1800" b="0" kern="0" dirty="0" smtClean="0">
                <a:solidFill>
                  <a:schemeClr val="tx1"/>
                </a:solidFill>
                <a:latin typeface="Calibri" panose="020F0502020204030204" pitchFamily="34" charset="0"/>
                <a:cs typeface="Calibri" panose="020F0502020204030204" pitchFamily="34" charset="0"/>
              </a:rPr>
              <a:t>Support to the implementation of the Mobinet Programme</a:t>
            </a:r>
          </a:p>
          <a:p>
            <a:pPr>
              <a:buFont typeface="Wingdings" panose="05000000000000000000" pitchFamily="2" charset="2"/>
              <a:buChar char="Ø"/>
              <a:defRPr/>
            </a:pPr>
            <a:r>
              <a:rPr lang="en-ZA" sz="1800" b="0" kern="0" dirty="0" smtClean="0">
                <a:solidFill>
                  <a:schemeClr val="tx1"/>
                </a:solidFill>
                <a:latin typeface="Calibri" panose="020F0502020204030204" pitchFamily="34" charset="0"/>
                <a:cs typeface="Calibri" panose="020F0502020204030204" pitchFamily="34" charset="0"/>
              </a:rPr>
              <a:t>Young Women and ICT Dialogues(FS, KZN &amp;MP) (both Youth and Gender Programme</a:t>
            </a:r>
          </a:p>
          <a:p>
            <a:pPr>
              <a:buFont typeface="Wingdings" panose="05000000000000000000" pitchFamily="2" charset="2"/>
              <a:buChar char="Ø"/>
              <a:defRPr/>
            </a:pPr>
            <a:r>
              <a:rPr lang="en-ZA" sz="1800" b="0" kern="0" dirty="0" smtClean="0">
                <a:solidFill>
                  <a:schemeClr val="tx1"/>
                </a:solidFill>
                <a:latin typeface="Calibri" panose="020F0502020204030204" pitchFamily="34" charset="0"/>
                <a:cs typeface="Calibri" panose="020F0502020204030204" pitchFamily="34" charset="0"/>
              </a:rPr>
              <a:t>Gender and ICT Literacy Programme</a:t>
            </a:r>
          </a:p>
          <a:p>
            <a:pPr>
              <a:buFont typeface="Wingdings" pitchFamily="2" charset="2"/>
              <a:buChar char="ü"/>
              <a:defRPr/>
            </a:pPr>
            <a:endParaRPr lang="en-ZA" sz="1800" b="0" kern="0" dirty="0" smtClean="0">
              <a:solidFill>
                <a:schemeClr val="tx1"/>
              </a:solidFill>
              <a:latin typeface="Calibri" panose="020F0502020204030204" pitchFamily="34" charset="0"/>
              <a:cs typeface="Calibri" panose="020F0502020204030204" pitchFamily="34" charset="0"/>
            </a:endParaRPr>
          </a:p>
          <a:p>
            <a:pPr marL="0" indent="0">
              <a:buFont typeface="Wingdings" pitchFamily="2" charset="2"/>
              <a:buNone/>
              <a:defRPr/>
            </a:pPr>
            <a:r>
              <a:rPr lang="en-ZA" sz="1800" b="1" i="1" kern="0" dirty="0" smtClean="0">
                <a:solidFill>
                  <a:schemeClr val="tx1"/>
                </a:solidFill>
                <a:latin typeface="Calibri" panose="020F0502020204030204" pitchFamily="34" charset="0"/>
                <a:cs typeface="Calibri" panose="020F0502020204030204" pitchFamily="34" charset="0"/>
              </a:rPr>
              <a:t>Disability</a:t>
            </a:r>
          </a:p>
          <a:p>
            <a:pPr>
              <a:buFont typeface="Wingdings" panose="05000000000000000000" pitchFamily="2" charset="2"/>
              <a:buChar char="Ø"/>
              <a:defRPr/>
            </a:pPr>
            <a:r>
              <a:rPr lang="en-ZA" sz="1800" b="0" kern="0" dirty="0" smtClean="0">
                <a:solidFill>
                  <a:schemeClr val="tx1"/>
                </a:solidFill>
                <a:latin typeface="Calibri" panose="020F0502020204030204" pitchFamily="34" charset="0"/>
                <a:cs typeface="Calibri" panose="020F0502020204030204" pitchFamily="34" charset="0"/>
              </a:rPr>
              <a:t>Hosted the ICT Accessibility Symposium</a:t>
            </a:r>
          </a:p>
          <a:p>
            <a:pPr>
              <a:buFont typeface="Wingdings" panose="05000000000000000000" pitchFamily="2" charset="2"/>
              <a:buChar char="Ø"/>
              <a:defRPr/>
            </a:pPr>
            <a:r>
              <a:rPr lang="en-ZA" sz="1800" b="0" kern="0" dirty="0" smtClean="0">
                <a:solidFill>
                  <a:schemeClr val="tx1"/>
                </a:solidFill>
                <a:latin typeface="Calibri" panose="020F0502020204030204" pitchFamily="34" charset="0"/>
                <a:cs typeface="Calibri" panose="020F0502020204030204" pitchFamily="34" charset="0"/>
              </a:rPr>
              <a:t>Provided support to disability organisations and special schools</a:t>
            </a:r>
          </a:p>
          <a:p>
            <a:pPr>
              <a:buFont typeface="Wingdings" panose="05000000000000000000" pitchFamily="2" charset="2"/>
              <a:buChar char="Ø"/>
              <a:defRPr/>
            </a:pPr>
            <a:r>
              <a:rPr lang="en-ZA" sz="1800" b="0" kern="0" dirty="0" smtClean="0">
                <a:solidFill>
                  <a:schemeClr val="tx1"/>
                </a:solidFill>
                <a:latin typeface="Calibri" panose="020F0502020204030204" pitchFamily="34" charset="0"/>
                <a:cs typeface="Calibri" panose="020F0502020204030204" pitchFamily="34" charset="0"/>
              </a:rPr>
              <a:t>Supported the Disability Chamber of the National ICT Forum</a:t>
            </a:r>
          </a:p>
          <a:p>
            <a:pPr>
              <a:buFont typeface="Wingdings" panose="05000000000000000000" pitchFamily="2" charset="2"/>
              <a:buChar char="Ø"/>
              <a:defRPr/>
            </a:pPr>
            <a:r>
              <a:rPr lang="en-ZA" sz="1800" b="0" kern="0" dirty="0" smtClean="0">
                <a:solidFill>
                  <a:schemeClr val="tx1"/>
                </a:solidFill>
                <a:latin typeface="Calibri" panose="020F0502020204030204" pitchFamily="34" charset="0"/>
                <a:cs typeface="Calibri" panose="020F0502020204030204" pitchFamily="34" charset="0"/>
              </a:rPr>
              <a:t>Supported the Standardisation and ICT Accessibility Promotion Processes </a:t>
            </a:r>
          </a:p>
          <a:p>
            <a:pPr>
              <a:buFont typeface="Wingdings" pitchFamily="2" charset="2"/>
              <a:buChar char="ü"/>
              <a:defRPr/>
            </a:pPr>
            <a:endParaRPr lang="en-ZA" sz="1400" b="0" kern="0" dirty="0" smtClean="0">
              <a:latin typeface="Arial" panose="020B0604020202020204" pitchFamily="34" charset="0"/>
              <a:cs typeface="Arial" panose="020B0604020202020204" pitchFamily="34" charset="0"/>
            </a:endParaRPr>
          </a:p>
          <a:p>
            <a:pPr>
              <a:defRPr/>
            </a:pPr>
            <a:endParaRPr lang="en-ZA" b="0" kern="0" dirty="0"/>
          </a:p>
        </p:txBody>
      </p:sp>
    </p:spTree>
    <p:extLst>
      <p:ext uri="{BB962C8B-B14F-4D97-AF65-F5344CB8AC3E}">
        <p14:creationId xmlns:p14="http://schemas.microsoft.com/office/powerpoint/2010/main" val="355771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a:extLst>
              <a:ext uri="{FF2B5EF4-FFF2-40B4-BE49-F238E27FC236}">
                <a16:creationId xmlns:a16="http://schemas.microsoft.com/office/drawing/2014/main" id="{23CD66A8-CC63-4136-A214-44C60977A5EB}"/>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8</a:t>
            </a:fld>
            <a:endParaRPr lang="en-US" sz="1000" dirty="0"/>
          </a:p>
        </p:txBody>
      </p:sp>
      <p:sp>
        <p:nvSpPr>
          <p:cNvPr id="13" name="Rectangle 12"/>
          <p:cNvSpPr/>
          <p:nvPr/>
        </p:nvSpPr>
        <p:spPr>
          <a:xfrm>
            <a:off x="0" y="-1719"/>
            <a:ext cx="9144000" cy="954107"/>
          </a:xfrm>
          <a:prstGeom prst="rect">
            <a:avLst/>
          </a:prstGeom>
          <a:solidFill>
            <a:srgbClr val="EB6529"/>
          </a:solidFill>
        </p:spPr>
        <p:txBody>
          <a:bodyPr wrap="square">
            <a:spAutoFit/>
          </a:bodyPr>
          <a:lstStyle/>
          <a:p>
            <a:pPr algn="ctr" eaLnBrk="0" hangingPunct="0">
              <a:defRPr/>
            </a:pPr>
            <a:r>
              <a:rPr lang="en-US" sz="2800" kern="0" dirty="0">
                <a:solidFill>
                  <a:schemeClr val="bg1"/>
                </a:solidFill>
                <a:latin typeface="Calibri" panose="020F0502020204030204" pitchFamily="34" charset="0"/>
                <a:cs typeface="Calibri" panose="020F0502020204030204" pitchFamily="34" charset="0"/>
              </a:rPr>
              <a:t>Interventions implemented to date in support of  the strategies </a:t>
            </a:r>
            <a:r>
              <a:rPr lang="en-US" sz="2800" kern="0" dirty="0" smtClean="0">
                <a:solidFill>
                  <a:schemeClr val="bg1"/>
                </a:solidFill>
                <a:latin typeface="Calibri" panose="020F0502020204030204" pitchFamily="34" charset="0"/>
                <a:cs typeface="Calibri" panose="020F0502020204030204" pitchFamily="34" charset="0"/>
              </a:rPr>
              <a:t>[2]</a:t>
            </a:r>
            <a:endParaRPr lang="en-US" sz="2800" b="1" kern="0" dirty="0">
              <a:solidFill>
                <a:schemeClr val="bg1"/>
              </a:solidFill>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9" name="Content Placeholder 2">
            <a:extLst>
              <a:ext uri="{FF2B5EF4-FFF2-40B4-BE49-F238E27FC236}">
                <a16:creationId xmlns:a16="http://schemas.microsoft.com/office/drawing/2014/main" id="{7206AA46-6988-4CDB-AD41-FA72245644FB}"/>
              </a:ext>
            </a:extLst>
          </p:cNvPr>
          <p:cNvSpPr txBox="1">
            <a:spLocks/>
          </p:cNvSpPr>
          <p:nvPr/>
        </p:nvSpPr>
        <p:spPr bwMode="auto">
          <a:xfrm>
            <a:off x="21416" y="1076691"/>
            <a:ext cx="9122584"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buFont typeface="Wingdings" pitchFamily="2" charset="2"/>
              <a:buChar char="ü"/>
            </a:pPr>
            <a:endParaRPr lang="en-US" altLang="en-US" sz="1400" b="0" kern="0"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DE0B923B-CB6C-4EB1-BDE6-9732C268539C}"/>
              </a:ext>
            </a:extLst>
          </p:cNvPr>
          <p:cNvSpPr txBox="1">
            <a:spLocks/>
          </p:cNvSpPr>
          <p:nvPr/>
        </p:nvSpPr>
        <p:spPr bwMode="auto">
          <a:xfrm>
            <a:off x="319088" y="1150938"/>
            <a:ext cx="8229600" cy="52089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lvl="0" indent="0">
              <a:buNone/>
              <a:defRPr/>
            </a:pPr>
            <a:r>
              <a:rPr lang="en-ZA" sz="1800" i="1" dirty="0">
                <a:solidFill>
                  <a:prstClr val="black"/>
                </a:solidFill>
                <a:latin typeface="Calibri" panose="020F0502020204030204" pitchFamily="34" charset="0"/>
                <a:cs typeface="Calibri" panose="020F0502020204030204" pitchFamily="34" charset="0"/>
              </a:rPr>
              <a:t>Youth </a:t>
            </a:r>
          </a:p>
          <a:p>
            <a:pPr lvl="0">
              <a:buFont typeface="Wingdings" panose="05000000000000000000" pitchFamily="2" charset="2"/>
              <a:buChar char="Ø"/>
              <a:defRPr/>
            </a:pPr>
            <a:r>
              <a:rPr lang="en-ZA" sz="1800" b="0" dirty="0">
                <a:solidFill>
                  <a:prstClr val="black"/>
                </a:solidFill>
                <a:latin typeface="Calibri" panose="020F0502020204030204" pitchFamily="34" charset="0"/>
                <a:cs typeface="Calibri" panose="020F0502020204030204" pitchFamily="34" charset="0"/>
              </a:rPr>
              <a:t>The e-Social Cohesion </a:t>
            </a:r>
            <a:r>
              <a:rPr lang="en-ZA" sz="1800" b="0" dirty="0" smtClean="0">
                <a:solidFill>
                  <a:prstClr val="black"/>
                </a:solidFill>
                <a:latin typeface="Calibri" panose="020F0502020204030204" pitchFamily="34" charset="0"/>
                <a:cs typeface="Calibri" panose="020F0502020204030204" pitchFamily="34" charset="0"/>
              </a:rPr>
              <a:t>Programme</a:t>
            </a:r>
            <a:endParaRPr lang="en-ZA" sz="1800" b="0" dirty="0">
              <a:solidFill>
                <a:prstClr val="black"/>
              </a:solidFill>
              <a:latin typeface="Calibri" panose="020F0502020204030204" pitchFamily="34" charset="0"/>
              <a:cs typeface="Calibri" panose="020F0502020204030204" pitchFamily="34" charset="0"/>
            </a:endParaRPr>
          </a:p>
          <a:p>
            <a:pPr lvl="0">
              <a:buFont typeface="Wingdings" panose="05000000000000000000" pitchFamily="2" charset="2"/>
              <a:buChar char="Ø"/>
              <a:defRPr/>
            </a:pPr>
            <a:r>
              <a:rPr lang="en-ZA" sz="1800" b="0" dirty="0">
                <a:solidFill>
                  <a:prstClr val="black"/>
                </a:solidFill>
                <a:latin typeface="Calibri" panose="020F0502020204030204" pitchFamily="34" charset="0"/>
                <a:cs typeface="Calibri" panose="020F0502020204030204" pitchFamily="34" charset="0"/>
              </a:rPr>
              <a:t>The e-Cadre National Youth Service </a:t>
            </a:r>
            <a:r>
              <a:rPr lang="en-ZA" sz="1800" b="0" dirty="0" smtClean="0">
                <a:solidFill>
                  <a:prstClr val="black"/>
                </a:solidFill>
                <a:latin typeface="Calibri" panose="020F0502020204030204" pitchFamily="34" charset="0"/>
                <a:cs typeface="Calibri" panose="020F0502020204030204" pitchFamily="34" charset="0"/>
              </a:rPr>
              <a:t>Programme</a:t>
            </a:r>
            <a:endParaRPr lang="en-ZA" sz="1800" b="0" dirty="0">
              <a:solidFill>
                <a:prstClr val="black"/>
              </a:solidFill>
              <a:latin typeface="Calibri" panose="020F0502020204030204" pitchFamily="34" charset="0"/>
              <a:cs typeface="Calibri" panose="020F0502020204030204" pitchFamily="34" charset="0"/>
            </a:endParaRPr>
          </a:p>
          <a:p>
            <a:pPr lvl="0">
              <a:buFont typeface="Wingdings" panose="05000000000000000000" pitchFamily="2" charset="2"/>
              <a:buChar char="Ø"/>
              <a:defRPr/>
            </a:pPr>
            <a:r>
              <a:rPr lang="en-ZA" sz="1800" b="0" dirty="0">
                <a:solidFill>
                  <a:prstClr val="black"/>
                </a:solidFill>
                <a:latin typeface="Calibri" panose="020F0502020204030204" pitchFamily="34" charset="0"/>
                <a:cs typeface="Calibri" panose="020F0502020204030204" pitchFamily="34" charset="0"/>
              </a:rPr>
              <a:t>Child Online Protection Programme (primarily a children initiative but also benefits young people)</a:t>
            </a:r>
          </a:p>
          <a:p>
            <a:pPr marL="0" lvl="0" indent="0">
              <a:buNone/>
              <a:defRPr/>
            </a:pPr>
            <a:endParaRPr lang="en-ZA" sz="1800" i="1" dirty="0">
              <a:solidFill>
                <a:prstClr val="black"/>
              </a:solidFill>
              <a:latin typeface="Calibri" panose="020F0502020204030204" pitchFamily="34" charset="0"/>
              <a:cs typeface="Calibri" panose="020F0502020204030204" pitchFamily="34" charset="0"/>
            </a:endParaRPr>
          </a:p>
          <a:p>
            <a:pPr marL="0" lvl="0" indent="0">
              <a:buNone/>
              <a:defRPr/>
            </a:pPr>
            <a:r>
              <a:rPr lang="en-ZA" sz="1800" i="1" dirty="0">
                <a:solidFill>
                  <a:prstClr val="black"/>
                </a:solidFill>
                <a:latin typeface="Calibri" panose="020F0502020204030204" pitchFamily="34" charset="0"/>
                <a:cs typeface="Calibri" panose="020F0502020204030204" pitchFamily="34" charset="0"/>
              </a:rPr>
              <a:t>Children</a:t>
            </a:r>
          </a:p>
          <a:p>
            <a:pPr lvl="0">
              <a:buFont typeface="Wingdings" panose="05000000000000000000" pitchFamily="2" charset="2"/>
              <a:buChar char="Ø"/>
              <a:defRPr/>
            </a:pPr>
            <a:r>
              <a:rPr lang="en-ZA" sz="1800" b="0" dirty="0">
                <a:solidFill>
                  <a:prstClr val="black"/>
                </a:solidFill>
                <a:latin typeface="Calibri" panose="020F0502020204030204" pitchFamily="34" charset="0"/>
                <a:cs typeface="Calibri" panose="020F0502020204030204" pitchFamily="34" charset="0"/>
              </a:rPr>
              <a:t>e-Parenting Programme (Parents Interactive Sessions)</a:t>
            </a:r>
          </a:p>
          <a:p>
            <a:pPr lvl="0">
              <a:buFont typeface="Wingdings" panose="05000000000000000000" pitchFamily="2" charset="2"/>
              <a:buChar char="Ø"/>
              <a:defRPr/>
            </a:pPr>
            <a:r>
              <a:rPr lang="en-ZA" sz="1800" b="0" dirty="0">
                <a:solidFill>
                  <a:prstClr val="black"/>
                </a:solidFill>
                <a:latin typeface="Calibri" panose="020F0502020204030204" pitchFamily="34" charset="0"/>
                <a:cs typeface="Calibri" panose="020F0502020204030204" pitchFamily="34" charset="0"/>
              </a:rPr>
              <a:t>Child Online Protection School Based Awareness Workshops</a:t>
            </a:r>
          </a:p>
          <a:p>
            <a:pPr lvl="0">
              <a:buFont typeface="Wingdings" panose="05000000000000000000" pitchFamily="2" charset="2"/>
              <a:buChar char="Ø"/>
              <a:defRPr/>
            </a:pPr>
            <a:r>
              <a:rPr lang="en-ZA" sz="1800" b="0" dirty="0">
                <a:solidFill>
                  <a:prstClr val="black"/>
                </a:solidFill>
                <a:latin typeface="Calibri" panose="020F0502020204030204" pitchFamily="34" charset="0"/>
                <a:cs typeface="Calibri" panose="020F0502020204030204" pitchFamily="34" charset="0"/>
              </a:rPr>
              <a:t>Provided support to the following programs:</a:t>
            </a:r>
          </a:p>
          <a:p>
            <a:pPr lvl="1">
              <a:buFont typeface="Wingdings" panose="05000000000000000000" pitchFamily="2" charset="2"/>
              <a:buChar char="Ø"/>
              <a:defRPr/>
            </a:pPr>
            <a:r>
              <a:rPr lang="en-ZA" sz="1800" b="0" dirty="0">
                <a:solidFill>
                  <a:prstClr val="black"/>
                </a:solidFill>
                <a:latin typeface="Calibri" panose="020F0502020204030204" pitchFamily="34" charset="0"/>
                <a:cs typeface="Calibri" panose="020F0502020204030204" pitchFamily="34" charset="0"/>
              </a:rPr>
              <a:t>Safer Internet Day</a:t>
            </a:r>
          </a:p>
          <a:p>
            <a:pPr lvl="1">
              <a:buFont typeface="Wingdings" panose="05000000000000000000" pitchFamily="2" charset="2"/>
              <a:buChar char="Ø"/>
              <a:defRPr/>
            </a:pPr>
            <a:r>
              <a:rPr lang="en-ZA" sz="1800" b="0" dirty="0">
                <a:solidFill>
                  <a:prstClr val="black"/>
                </a:solidFill>
                <a:latin typeface="Calibri" panose="020F0502020204030204" pitchFamily="34" charset="0"/>
                <a:cs typeface="Calibri" panose="020F0502020204030204" pitchFamily="34" charset="0"/>
              </a:rPr>
              <a:t>Child Protection Week</a:t>
            </a:r>
          </a:p>
          <a:p>
            <a:pPr lvl="1">
              <a:buFont typeface="Wingdings" panose="05000000000000000000" pitchFamily="2" charset="2"/>
              <a:buChar char="Ø"/>
              <a:defRPr/>
            </a:pPr>
            <a:r>
              <a:rPr lang="en-ZA" sz="1800" b="0" dirty="0">
                <a:solidFill>
                  <a:prstClr val="black"/>
                </a:solidFill>
                <a:latin typeface="Calibri" panose="020F0502020204030204" pitchFamily="34" charset="0"/>
                <a:cs typeface="Calibri" panose="020F0502020204030204" pitchFamily="34" charset="0"/>
              </a:rPr>
              <a:t>National Children’s Day</a:t>
            </a:r>
          </a:p>
          <a:p>
            <a:pPr lvl="1">
              <a:buFont typeface="Wingdings" panose="05000000000000000000" pitchFamily="2" charset="2"/>
              <a:buChar char="Ø"/>
              <a:defRPr/>
            </a:pPr>
            <a:r>
              <a:rPr lang="en-ZA" sz="1800" b="0" dirty="0">
                <a:solidFill>
                  <a:prstClr val="black"/>
                </a:solidFill>
                <a:latin typeface="Calibri" panose="020F0502020204030204" pitchFamily="34" charset="0"/>
                <a:cs typeface="Calibri" panose="020F0502020204030204" pitchFamily="34" charset="0"/>
              </a:rPr>
              <a:t>Cyberbullying Roundtable (in partnership with CJCP)</a:t>
            </a:r>
          </a:p>
          <a:p>
            <a:pPr lvl="1">
              <a:buFont typeface="Wingdings" panose="05000000000000000000" pitchFamily="2" charset="2"/>
              <a:buChar char="Ø"/>
              <a:defRPr/>
            </a:pPr>
            <a:r>
              <a:rPr lang="en-ZA" sz="1800" b="0" dirty="0">
                <a:solidFill>
                  <a:prstClr val="black"/>
                </a:solidFill>
                <a:latin typeface="Calibri" panose="020F0502020204030204" pitchFamily="34" charset="0"/>
                <a:cs typeface="Calibri" panose="020F0502020204030204" pitchFamily="34" charset="0"/>
              </a:rPr>
              <a:t>UNISA YRU Bi-Annual Conference on Children and Mobile Technology, Online Behaviour and Substance Abuse</a:t>
            </a:r>
          </a:p>
        </p:txBody>
      </p:sp>
    </p:spTree>
    <p:extLst>
      <p:ext uri="{BB962C8B-B14F-4D97-AF65-F5344CB8AC3E}">
        <p14:creationId xmlns:p14="http://schemas.microsoft.com/office/powerpoint/2010/main" val="4270751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a:extLst>
              <a:ext uri="{FF2B5EF4-FFF2-40B4-BE49-F238E27FC236}">
                <a16:creationId xmlns:a16="http://schemas.microsoft.com/office/drawing/2014/main" id="{23CD66A8-CC63-4136-A214-44C60977A5EB}"/>
              </a:ext>
            </a:extLst>
          </p:cNvPr>
          <p:cNvSpPr>
            <a:spLocks noGrp="1"/>
          </p:cNvSpPr>
          <p:nvPr>
            <p:ph type="ftr" sz="quarter" idx="11"/>
          </p:nvPr>
        </p:nvSpPr>
        <p:spPr>
          <a:xfrm>
            <a:off x="0" y="6572272"/>
            <a:ext cx="9144000" cy="285728"/>
          </a:xfrm>
          <a:solidFill>
            <a:srgbClr val="EF4718"/>
          </a:solidFill>
          <a:ln>
            <a:noFill/>
          </a:ln>
        </p:spPr>
        <p:txBody>
          <a:bodyPr/>
          <a:lstStyle/>
          <a:p>
            <a:pPr>
              <a:spcBef>
                <a:spcPts val="600"/>
              </a:spcBef>
              <a:defRPr/>
            </a:pPr>
            <a:r>
              <a:rPr lang="en-ZA" sz="1100" dirty="0">
                <a:solidFill>
                  <a:schemeClr val="bg1"/>
                </a:solidFill>
                <a:latin typeface="Arial" pitchFamily="34" charset="0"/>
                <a:cs typeface="Arial" pitchFamily="34" charset="0"/>
              </a:rPr>
              <a:t> A leader in enabling a connected and digitally transformed South Africa</a:t>
            </a:r>
            <a:endParaRPr lang="en-US" sz="1100" dirty="0">
              <a:solidFill>
                <a:schemeClr val="bg1"/>
              </a:solidFill>
              <a:latin typeface="Arial" pitchFamily="34" charset="0"/>
              <a:cs typeface="Arial" pitchFamily="34" charset="0"/>
            </a:endParaRPr>
          </a:p>
        </p:txBody>
      </p:sp>
      <p:cxnSp>
        <p:nvCxnSpPr>
          <p:cNvPr id="7" name="Straight Connector 6"/>
          <p:cNvCxnSpPr/>
          <p:nvPr/>
        </p:nvCxnSpPr>
        <p:spPr bwMode="auto">
          <a:xfrm>
            <a:off x="0" y="73843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12" name="Slide Number Placeholder 11"/>
          <p:cNvSpPr>
            <a:spLocks noGrp="1"/>
          </p:cNvSpPr>
          <p:nvPr>
            <p:ph type="sldNum" sz="quarter" idx="12"/>
          </p:nvPr>
        </p:nvSpPr>
        <p:spPr>
          <a:xfrm>
            <a:off x="8820472" y="6552003"/>
            <a:ext cx="323528" cy="476250"/>
          </a:xfrm>
        </p:spPr>
        <p:txBody>
          <a:bodyPr/>
          <a:lstStyle/>
          <a:p>
            <a:pPr>
              <a:defRPr/>
            </a:pPr>
            <a:fld id="{FF7A930C-9F51-4BB6-8DBB-EDAB0DE2C28C}" type="slidenum">
              <a:rPr lang="en-US" sz="1000" smtClean="0"/>
              <a:pPr>
                <a:defRPr/>
              </a:pPr>
              <a:t>9</a:t>
            </a:fld>
            <a:endParaRPr lang="en-US" sz="1000" dirty="0"/>
          </a:p>
        </p:txBody>
      </p:sp>
      <p:sp>
        <p:nvSpPr>
          <p:cNvPr id="13" name="Rectangle 12"/>
          <p:cNvSpPr/>
          <p:nvPr/>
        </p:nvSpPr>
        <p:spPr>
          <a:xfrm>
            <a:off x="0" y="-1719"/>
            <a:ext cx="9144000" cy="523220"/>
          </a:xfrm>
          <a:prstGeom prst="rect">
            <a:avLst/>
          </a:prstGeom>
          <a:solidFill>
            <a:srgbClr val="EB6529"/>
          </a:solidFill>
        </p:spPr>
        <p:txBody>
          <a:bodyPr wrap="square">
            <a:spAutoFit/>
          </a:bodyPr>
          <a:lstStyle/>
          <a:p>
            <a:pPr eaLnBrk="0" hangingPunct="0">
              <a:defRPr/>
            </a:pPr>
            <a:r>
              <a:rPr lang="en-US" sz="2800" kern="0" dirty="0">
                <a:solidFill>
                  <a:schemeClr val="bg1"/>
                </a:solidFill>
                <a:latin typeface="Calibri" panose="020F0502020204030204" pitchFamily="34" charset="0"/>
                <a:cs typeface="Calibri" panose="020F0502020204030204" pitchFamily="34" charset="0"/>
              </a:rPr>
              <a:t>State of Readiness of DCDT </a:t>
            </a:r>
            <a:r>
              <a:rPr lang="en-US" sz="2800" kern="0" dirty="0" smtClean="0">
                <a:solidFill>
                  <a:schemeClr val="bg1"/>
                </a:solidFill>
                <a:latin typeface="Calibri" panose="020F0502020204030204" pitchFamily="34" charset="0"/>
                <a:cs typeface="Calibri" panose="020F0502020204030204" pitchFamily="34" charset="0"/>
              </a:rPr>
              <a:t>Institutional Arrangements [1]</a:t>
            </a:r>
            <a:endParaRPr lang="en-US" sz="2800" b="1" kern="0" dirty="0">
              <a:solidFill>
                <a:schemeClr val="bg1"/>
              </a:solidFill>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1CF1069F-4905-4208-AE63-21C3B88AE45D}"/>
              </a:ext>
            </a:extLst>
          </p:cNvPr>
          <p:cNvSpPr/>
          <p:nvPr/>
        </p:nvSpPr>
        <p:spPr>
          <a:xfrm>
            <a:off x="329642" y="980001"/>
            <a:ext cx="8556724" cy="3514726"/>
          </a:xfrm>
          <a:prstGeom prst="rect">
            <a:avLst/>
          </a:prstGeom>
        </p:spPr>
        <p:txBody>
          <a:bodyPr wrap="square">
            <a:noAutofit/>
          </a:bodyPr>
          <a:lstStyle/>
          <a:p>
            <a:pPr algn="just">
              <a:spcBef>
                <a:spcPts val="450"/>
              </a:spcBef>
              <a:spcAft>
                <a:spcPts val="450"/>
              </a:spcAft>
              <a:defRPr/>
            </a:pPr>
            <a:endParaRPr lang="en-ZA" dirty="0">
              <a:latin typeface="Arial" panose="020B0604020202020204" pitchFamily="34" charset="0"/>
              <a:cs typeface="Arial" panose="020B0604020202020204" pitchFamily="34" charset="0"/>
            </a:endParaRPr>
          </a:p>
        </p:txBody>
      </p:sp>
      <p:sp>
        <p:nvSpPr>
          <p:cNvPr id="8" name="TextBox 7"/>
          <p:cNvSpPr txBox="1"/>
          <p:nvPr/>
        </p:nvSpPr>
        <p:spPr>
          <a:xfrm>
            <a:off x="251519" y="3683366"/>
            <a:ext cx="3024337" cy="400110"/>
          </a:xfrm>
          <a:prstGeom prst="rect">
            <a:avLst/>
          </a:prstGeom>
          <a:noFill/>
        </p:spPr>
        <p:txBody>
          <a:bodyPr wrap="square" rtlCol="0">
            <a:spAutoFit/>
          </a:bodyPr>
          <a:lstStyle/>
          <a:p>
            <a:pPr marL="342900" indent="-342900">
              <a:spcBef>
                <a:spcPts val="1200"/>
              </a:spcBef>
              <a:buFont typeface="Wingdings" panose="05000000000000000000" pitchFamily="2" charset="2"/>
              <a:buChar char="ü"/>
            </a:pPr>
            <a:endParaRPr lang="en-US" sz="2000" b="0" dirty="0"/>
          </a:p>
        </p:txBody>
      </p:sp>
      <p:sp>
        <p:nvSpPr>
          <p:cNvPr id="9" name="Content Placeholder 2">
            <a:extLst>
              <a:ext uri="{FF2B5EF4-FFF2-40B4-BE49-F238E27FC236}">
                <a16:creationId xmlns:a16="http://schemas.microsoft.com/office/drawing/2014/main" id="{7206AA46-6988-4CDB-AD41-FA72245644FB}"/>
              </a:ext>
            </a:extLst>
          </p:cNvPr>
          <p:cNvSpPr txBox="1">
            <a:spLocks/>
          </p:cNvSpPr>
          <p:nvPr/>
        </p:nvSpPr>
        <p:spPr bwMode="auto">
          <a:xfrm>
            <a:off x="21416" y="1076691"/>
            <a:ext cx="9122584"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buFont typeface="Wingdings" pitchFamily="2" charset="2"/>
              <a:buChar char="ü"/>
            </a:pPr>
            <a:endParaRPr lang="en-US" altLang="en-US" sz="1400" b="0" kern="0" dirty="0">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DE0B923B-CB6C-4EB1-BDE6-9732C268539C}"/>
              </a:ext>
            </a:extLst>
          </p:cNvPr>
          <p:cNvSpPr txBox="1">
            <a:spLocks/>
          </p:cNvSpPr>
          <p:nvPr/>
        </p:nvSpPr>
        <p:spPr bwMode="auto">
          <a:xfrm>
            <a:off x="329642" y="107669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lvl="0" indent="0">
              <a:buNone/>
              <a:defRPr/>
            </a:pPr>
            <a:endParaRPr lang="en-ZA" sz="1400" b="0" dirty="0">
              <a:solidFill>
                <a:prstClr val="black"/>
              </a:solidFill>
              <a:latin typeface="Arial" panose="020B0604020202020204" pitchFamily="34" charset="0"/>
              <a:cs typeface="Arial" panose="020B0604020202020204" pitchFamily="34" charset="0"/>
            </a:endParaRPr>
          </a:p>
        </p:txBody>
      </p:sp>
      <p:sp>
        <p:nvSpPr>
          <p:cNvPr id="14" name="Content Placeholder 2">
            <a:extLst>
              <a:ext uri="{FF2B5EF4-FFF2-40B4-BE49-F238E27FC236}">
                <a16:creationId xmlns:a16="http://schemas.microsoft.com/office/drawing/2014/main" id="{FBC0C7C8-8F18-4553-A9F3-14DA6FBDC2FE}"/>
              </a:ext>
            </a:extLst>
          </p:cNvPr>
          <p:cNvSpPr txBox="1">
            <a:spLocks/>
          </p:cNvSpPr>
          <p:nvPr/>
        </p:nvSpPr>
        <p:spPr bwMode="auto">
          <a:xfrm>
            <a:off x="-14285" y="1052736"/>
            <a:ext cx="9126313"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just">
              <a:spcAft>
                <a:spcPts val="0"/>
              </a:spcAft>
              <a:buFont typeface="Wingdings" panose="05000000000000000000" pitchFamily="2" charset="2"/>
              <a:buChar char="Ø"/>
              <a:defRPr/>
            </a:pPr>
            <a:r>
              <a:rPr lang="en-ZA" sz="1600" b="0" kern="0" dirty="0" smtClean="0">
                <a:solidFill>
                  <a:schemeClr val="tx1"/>
                </a:solidFill>
                <a:latin typeface="Arial" panose="020B0604020202020204" pitchFamily="34" charset="0"/>
                <a:ea typeface="Calibri" panose="020F0502020204030204" pitchFamily="34" charset="0"/>
                <a:cs typeface="Arial" panose="020B0604020202020204" pitchFamily="34" charset="0"/>
              </a:rPr>
              <a:t>The DCDT has a structure in its organisational structure that is tasked with coordinating and overseeing its work as it relates to Gender Equity and Women’s Empowerment, although this structure is not exclusively responsible for this function </a:t>
            </a:r>
          </a:p>
          <a:p>
            <a:pPr algn="just">
              <a:spcAft>
                <a:spcPts val="0"/>
              </a:spcAft>
              <a:buFont typeface="Wingdings" panose="05000000000000000000" pitchFamily="2" charset="2"/>
              <a:buChar char="Ø"/>
              <a:defRPr/>
            </a:pPr>
            <a:r>
              <a:rPr lang="en-ZA" sz="1600" b="0" kern="0" dirty="0" smtClean="0">
                <a:solidFill>
                  <a:schemeClr val="tx1"/>
                </a:solidFill>
                <a:latin typeface="Arial" panose="020B0604020202020204" pitchFamily="34" charset="0"/>
                <a:ea typeface="Calibri" panose="020F0502020204030204" pitchFamily="34" charset="0"/>
                <a:cs typeface="Arial" panose="020B0604020202020204" pitchFamily="34" charset="0"/>
              </a:rPr>
              <a:t>DCDT has included Gender Equity and Women’s Empowerment Targets in its Business Plan for the current financial year. Should the Bills be finalized in this financial year the DCDT does have a focus on gender </a:t>
            </a:r>
            <a:r>
              <a:rPr lang="en-ZA" sz="1600" b="0" kern="0" dirty="0">
                <a:solidFill>
                  <a:schemeClr val="tx1"/>
                </a:solidFill>
                <a:latin typeface="Arial" panose="020B0604020202020204" pitchFamily="34" charset="0"/>
                <a:ea typeface="Calibri" panose="020F0502020204030204" pitchFamily="34" charset="0"/>
                <a:cs typeface="Arial" panose="020B0604020202020204" pitchFamily="34" charset="0"/>
              </a:rPr>
              <a:t>m</a:t>
            </a:r>
            <a:r>
              <a:rPr lang="en-ZA" sz="1600" b="0" kern="0" dirty="0" smtClean="0">
                <a:solidFill>
                  <a:schemeClr val="tx1"/>
                </a:solidFill>
                <a:latin typeface="Arial" panose="020B0604020202020204" pitchFamily="34" charset="0"/>
                <a:ea typeface="Calibri" panose="020F0502020204030204" pitchFamily="34" charset="0"/>
                <a:cs typeface="Arial" panose="020B0604020202020204" pitchFamily="34" charset="0"/>
              </a:rPr>
              <a:t>atters and will then be able to respond to supporting the implementation of the Bills in that manner.</a:t>
            </a:r>
          </a:p>
          <a:p>
            <a:pPr algn="just">
              <a:buFont typeface="Wingdings" pitchFamily="2" charset="2"/>
              <a:buChar char="Ø"/>
            </a:pPr>
            <a:r>
              <a:rPr lang="en-ZA" altLang="en-US" sz="1600" b="0" kern="0" dirty="0" smtClean="0">
                <a:solidFill>
                  <a:schemeClr val="tx1"/>
                </a:solidFill>
                <a:latin typeface="Arial" panose="020B0604020202020204" pitchFamily="34" charset="0"/>
                <a:ea typeface="Calibri" panose="020F0502020204030204" pitchFamily="34" charset="0"/>
                <a:cs typeface="Arial" panose="020B0604020202020204" pitchFamily="34" charset="0"/>
              </a:rPr>
              <a:t>DCDT has the mandate to enable the country to be digitally ready and in this regard it will be best placed to advise on how technology can play a role in combatting Gender Base Violence and Domestic Violence. </a:t>
            </a:r>
            <a:r>
              <a:rPr lang="en-ZA" altLang="en-US" sz="1600" b="0" kern="0" dirty="0">
                <a:solidFill>
                  <a:schemeClr val="tx1"/>
                </a:solidFill>
                <a:latin typeface="Arial" panose="020B0604020202020204" pitchFamily="34" charset="0"/>
                <a:ea typeface="Calibri" panose="020F0502020204030204" pitchFamily="34" charset="0"/>
                <a:cs typeface="Arial" panose="020B0604020202020204" pitchFamily="34" charset="0"/>
              </a:rPr>
              <a:t>T</a:t>
            </a:r>
            <a:r>
              <a:rPr lang="en-ZA" altLang="en-US" sz="1600" b="0" kern="0" dirty="0" smtClean="0">
                <a:solidFill>
                  <a:schemeClr val="tx1"/>
                </a:solidFill>
                <a:latin typeface="Arial" panose="020B0604020202020204" pitchFamily="34" charset="0"/>
                <a:ea typeface="Calibri" panose="020F0502020204030204" pitchFamily="34" charset="0"/>
                <a:cs typeface="Arial" panose="020B0604020202020204" pitchFamily="34" charset="0"/>
              </a:rPr>
              <a:t>his is one of the key roles the DCDT could play. In terms of readiness to play this role it should be noted that the DCDT has implemented programs in regard.</a:t>
            </a:r>
          </a:p>
          <a:p>
            <a:pPr algn="just">
              <a:buFont typeface="Wingdings" pitchFamily="2" charset="2"/>
              <a:buChar char="Ø"/>
            </a:pPr>
            <a:r>
              <a:rPr lang="en-ZA" altLang="en-US" sz="1600" b="0" kern="0" dirty="0" smtClean="0">
                <a:solidFill>
                  <a:schemeClr val="tx1"/>
                </a:solidFill>
                <a:latin typeface="Arial" panose="020B0604020202020204" pitchFamily="34" charset="0"/>
                <a:ea typeface="Calibri" panose="020F0502020204030204" pitchFamily="34" charset="0"/>
                <a:cs typeface="Arial" panose="020B0604020202020204" pitchFamily="34" charset="0"/>
              </a:rPr>
              <a:t>There would be a need to expand on some of the programmes to include matters related to Domestic Violence and in this regard there may be a need to review the financial and human resources available to do this.</a:t>
            </a:r>
          </a:p>
          <a:p>
            <a:pPr algn="just">
              <a:buFont typeface="Wingdings" pitchFamily="2" charset="2"/>
              <a:buChar char="Ø"/>
            </a:pPr>
            <a:r>
              <a:rPr lang="en-ZA" altLang="en-US" sz="1600" b="0" kern="0" dirty="0" smtClean="0">
                <a:solidFill>
                  <a:schemeClr val="tx1"/>
                </a:solidFill>
                <a:latin typeface="Arial" panose="020B0604020202020204" pitchFamily="34" charset="0"/>
                <a:ea typeface="Calibri" panose="020F0502020204030204" pitchFamily="34" charset="0"/>
                <a:cs typeface="Arial" panose="020B0604020202020204" pitchFamily="34" charset="0"/>
              </a:rPr>
              <a:t> DCDT has SoE’s in its area of focus that can assist with raising awareness on the existence of the Bills amongst citizenry in terms of the readiness. To do this  it will have to be discussed with the relevant SOCs but, the observation is that they do have the capacity and expertise to provide this service to have clear enforcement clauses in this  regard .  </a:t>
            </a:r>
            <a:r>
              <a:rPr lang="en-ZA" altLang="en-US" sz="1400" b="0" kern="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p>
          <a:p>
            <a:pPr marL="0" indent="0" algn="just">
              <a:spcAft>
                <a:spcPts val="0"/>
              </a:spcAft>
              <a:buFont typeface="Wingdings" pitchFamily="2" charset="2"/>
              <a:buNone/>
              <a:defRPr/>
            </a:pPr>
            <a:r>
              <a:rPr lang="en-ZA" sz="1400" b="0" kern="0" dirty="0" smtClean="0">
                <a:latin typeface="Arial" panose="020B0604020202020204" pitchFamily="34" charset="0"/>
                <a:ea typeface="Calibri" panose="020F0502020204030204" pitchFamily="34" charset="0"/>
                <a:cs typeface="Arial" panose="020B0604020202020204" pitchFamily="34" charset="0"/>
              </a:rPr>
              <a:t> </a:t>
            </a:r>
          </a:p>
          <a:p>
            <a:pPr>
              <a:spcAft>
                <a:spcPts val="0"/>
              </a:spcAft>
              <a:buFont typeface="Symbol" panose="05050102010706020507" pitchFamily="18" charset="2"/>
              <a:buChar char=""/>
              <a:defRPr/>
            </a:pPr>
            <a:endParaRPr lang="en-ZA" sz="2000" b="0" kern="0" dirty="0" smtClean="0">
              <a:latin typeface="Arial" panose="020B0604020202020204" pitchFamily="34" charset="0"/>
              <a:ea typeface="Calibri" panose="020F0502020204030204" pitchFamily="34" charset="0"/>
              <a:cs typeface="Arial" panose="020B0604020202020204" pitchFamily="34" charset="0"/>
            </a:endParaRPr>
          </a:p>
          <a:p>
            <a:pPr marL="0" indent="0">
              <a:spcAft>
                <a:spcPts val="0"/>
              </a:spcAft>
              <a:buFont typeface="Arial" panose="020B0604020202020204" pitchFamily="34" charset="0"/>
              <a:buNone/>
              <a:defRPr/>
            </a:pPr>
            <a:r>
              <a:rPr lang="en-ZA" sz="2000" b="0" kern="0" dirty="0" smtClean="0">
                <a:latin typeface="Arial" panose="020B0604020202020204" pitchFamily="34" charset="0"/>
                <a:ea typeface="Calibri" panose="020F0502020204030204" pitchFamily="34" charset="0"/>
                <a:cs typeface="Arial" panose="020B0604020202020204" pitchFamily="34" charset="0"/>
              </a:rPr>
              <a:t> </a:t>
            </a:r>
          </a:p>
          <a:p>
            <a:pPr indent="0">
              <a:spcAft>
                <a:spcPts val="0"/>
              </a:spcAft>
              <a:buFont typeface="Wingdings" pitchFamily="2" charset="2"/>
              <a:buNone/>
              <a:defRPr/>
            </a:pPr>
            <a:endParaRPr lang="en-ZA" sz="1100" b="0" kern="0" dirty="0">
              <a:ea typeface="Calibri" panose="020F0502020204030204" pitchFamily="34" charset="0"/>
            </a:endParaRPr>
          </a:p>
        </p:txBody>
      </p:sp>
    </p:spTree>
    <p:extLst>
      <p:ext uri="{BB962C8B-B14F-4D97-AF65-F5344CB8AC3E}">
        <p14:creationId xmlns:p14="http://schemas.microsoft.com/office/powerpoint/2010/main" val="959335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EY widescreen presentation 2015 v1">
  <a:themeElements>
    <a:clrScheme name="Custom 2">
      <a:dk1>
        <a:srgbClr val="000000"/>
      </a:dk1>
      <a:lt1>
        <a:srgbClr val="646464"/>
      </a:lt1>
      <a:dk2>
        <a:srgbClr val="FFFFFF"/>
      </a:dk2>
      <a:lt2>
        <a:srgbClr val="646464"/>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9250</TotalTime>
  <Words>1529</Words>
  <Application>Microsoft Office PowerPoint</Application>
  <PresentationFormat>On-screen Show (4:3)</PresentationFormat>
  <Paragraphs>126</Paragraphs>
  <Slides>12</Slides>
  <Notes>12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ＭＳ Ｐゴシック</vt:lpstr>
      <vt:lpstr>Arial</vt:lpstr>
      <vt:lpstr>Bookman Old Style</vt:lpstr>
      <vt:lpstr>Calibri</vt:lpstr>
      <vt:lpstr>EYInterstate</vt:lpstr>
      <vt:lpstr>EYInterstate Light</vt:lpstr>
      <vt:lpstr>Symbol</vt:lpstr>
      <vt:lpstr>Wingdings</vt:lpstr>
      <vt:lpstr>Default Design</vt:lpstr>
      <vt:lpstr>4_EY widescreen presentation 2015 v1</vt:lpstr>
      <vt:lpstr>    Presentation to the Portfolio Committee on Justice and Correctional Services on the DCDT state of readiness to implement Bills related to Gender Based Violence         25 November  2020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vector>
  </TitlesOfParts>
  <Company>Department Of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Vhonani Ramaano</cp:lastModifiedBy>
  <cp:revision>350</cp:revision>
  <cp:lastPrinted>2017-04-05T10:59:56Z</cp:lastPrinted>
  <dcterms:created xsi:type="dcterms:W3CDTF">2006-03-29T18:40:00Z</dcterms:created>
  <dcterms:modified xsi:type="dcterms:W3CDTF">2020-11-24T14:18:23Z</dcterms:modified>
</cp:coreProperties>
</file>