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1"/>
  </p:notesMasterIdLst>
  <p:handoutMasterIdLst>
    <p:handoutMasterId r:id="rId22"/>
  </p:handoutMasterIdLst>
  <p:sldIdLst>
    <p:sldId id="256" r:id="rId2"/>
    <p:sldId id="506" r:id="rId3"/>
    <p:sldId id="525" r:id="rId4"/>
    <p:sldId id="578" r:id="rId5"/>
    <p:sldId id="577" r:id="rId6"/>
    <p:sldId id="538" r:id="rId7"/>
    <p:sldId id="540" r:id="rId8"/>
    <p:sldId id="559" r:id="rId9"/>
    <p:sldId id="560" r:id="rId10"/>
    <p:sldId id="568" r:id="rId11"/>
    <p:sldId id="569" r:id="rId12"/>
    <p:sldId id="571" r:id="rId13"/>
    <p:sldId id="572" r:id="rId14"/>
    <p:sldId id="573" r:id="rId15"/>
    <p:sldId id="574" r:id="rId16"/>
    <p:sldId id="575" r:id="rId17"/>
    <p:sldId id="576" r:id="rId18"/>
    <p:sldId id="507" r:id="rId19"/>
    <p:sldId id="258" r:id="rId20"/>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96395" autoAdjust="0"/>
  </p:normalViewPr>
  <p:slideViewPr>
    <p:cSldViewPr>
      <p:cViewPr varScale="1">
        <p:scale>
          <a:sx n="111" d="100"/>
          <a:sy n="111" d="100"/>
        </p:scale>
        <p:origin x="1650" y="102"/>
      </p:cViewPr>
      <p:guideLst>
        <p:guide orient="horz" pos="2160"/>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NDAFS61\User%20Data\BenM\Graphs%20Select%20Committe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NDAFS61\User%20Data\BenM\Graphs%20Select%20Committee.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US"/>
              <a:t>Organisational Performance</a:t>
            </a:r>
          </a:p>
        </c:rich>
      </c:tx>
      <c:layout/>
      <c:overlay val="0"/>
      <c:spPr>
        <a:noFill/>
        <a:ln w="9525">
          <a:solidFill>
            <a:sysClr val="windowText" lastClr="000000"/>
          </a:solid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pieChart>
        <c:varyColors val="1"/>
        <c:ser>
          <c:idx val="0"/>
          <c:order val="0"/>
          <c:tx>
            <c:strRef>
              <c:f>Sheet1!$J$14:$K$14</c:f>
              <c:strCache>
                <c:ptCount val="2"/>
                <c:pt idx="0">
                  <c:v>Achieved</c:v>
                </c:pt>
                <c:pt idx="1">
                  <c:v>Not Achieved</c:v>
                </c:pt>
              </c:strCache>
            </c:strRef>
          </c:tx>
          <c:spPr>
            <a:scene3d>
              <a:camera prst="orthographicFront"/>
              <a:lightRig rig="threePt" dir="t"/>
            </a:scene3d>
            <a:sp3d prstMaterial="matte">
              <a:bevelT w="63500" h="63500"/>
              <a:contourClr>
                <a:srgbClr val="000000"/>
              </a:contourClr>
            </a:sp3d>
          </c:spPr>
          <c:dPt>
            <c:idx val="0"/>
            <c:bubble3D val="0"/>
            <c:spPr>
              <a:solidFill>
                <a:srgbClr val="00B050"/>
              </a:solidFill>
              <a:ln w="19050">
                <a:solidFill>
                  <a:schemeClr val="lt1"/>
                </a:solidFill>
              </a:ln>
              <a:effectLst/>
              <a:scene3d>
                <a:camera prst="orthographicFront"/>
                <a:lightRig rig="threePt" dir="t"/>
              </a:scene3d>
              <a:sp3d prstMaterial="matte">
                <a:bevelT w="63500" h="63500"/>
                <a:contourClr>
                  <a:srgbClr val="000000"/>
                </a:contourClr>
              </a:sp3d>
            </c:spPr>
            <c:extLst>
              <c:ext xmlns:c16="http://schemas.microsoft.com/office/drawing/2014/chart" uri="{C3380CC4-5D6E-409C-BE32-E72D297353CC}">
                <c16:uniqueId val="{00000001-0C67-43F8-B35E-EA01789F8F62}"/>
              </c:ext>
            </c:extLst>
          </c:dPt>
          <c:dPt>
            <c:idx val="1"/>
            <c:bubble3D val="0"/>
            <c:spPr>
              <a:solidFill>
                <a:srgbClr val="FF0000"/>
              </a:solidFill>
              <a:ln w="19050">
                <a:solidFill>
                  <a:schemeClr val="lt1"/>
                </a:solidFill>
              </a:ln>
              <a:effectLst/>
              <a:scene3d>
                <a:camera prst="orthographicFront"/>
                <a:lightRig rig="threePt" dir="t"/>
              </a:scene3d>
              <a:sp3d prstMaterial="matte">
                <a:bevelT w="63500" h="63500"/>
                <a:contourClr>
                  <a:srgbClr val="000000"/>
                </a:contourClr>
              </a:sp3d>
            </c:spPr>
            <c:extLst>
              <c:ext xmlns:c16="http://schemas.microsoft.com/office/drawing/2014/chart" uri="{C3380CC4-5D6E-409C-BE32-E72D297353CC}">
                <c16:uniqueId val="{00000003-0C67-43F8-B35E-EA01789F8F62}"/>
              </c:ext>
            </c:extLst>
          </c:dPt>
          <c:dLbls>
            <c:dLbl>
              <c:idx val="0"/>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0C67-43F8-B35E-EA01789F8F62}"/>
                </c:ext>
              </c:extLst>
            </c:dLbl>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Sheet1!$I$19</c:f>
              <c:strCache>
                <c:ptCount val="1"/>
                <c:pt idx="0">
                  <c:v>Performance</c:v>
                </c:pt>
              </c:strCache>
            </c:strRef>
          </c:cat>
          <c:val>
            <c:numRef>
              <c:f>Sheet1!$J$19:$K$19</c:f>
              <c:numCache>
                <c:formatCode>0%</c:formatCode>
                <c:ptCount val="2"/>
                <c:pt idx="0">
                  <c:v>0.6428571428571429</c:v>
                </c:pt>
                <c:pt idx="1">
                  <c:v>0.35714285714285715</c:v>
                </c:pt>
              </c:numCache>
            </c:numRef>
          </c:val>
          <c:extLst>
            <c:ext xmlns:c16="http://schemas.microsoft.com/office/drawing/2014/chart" uri="{C3380CC4-5D6E-409C-BE32-E72D297353CC}">
              <c16:uniqueId val="{00000004-0C67-43F8-B35E-EA01789F8F62}"/>
            </c:ext>
          </c:extLst>
        </c:ser>
        <c:ser>
          <c:idx val="1"/>
          <c:order val="1"/>
          <c:tx>
            <c:strRef>
              <c:f>Sheet1!$K$14</c:f>
              <c:strCache>
                <c:ptCount val="1"/>
                <c:pt idx="0">
                  <c:v>Not Achieved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6-0C67-43F8-B35E-EA01789F8F62}"/>
              </c:ext>
            </c:extLst>
          </c:dPt>
          <c:cat>
            <c:strRef>
              <c:f>Sheet1!$I$19</c:f>
              <c:strCache>
                <c:ptCount val="1"/>
                <c:pt idx="0">
                  <c:v>Performance</c:v>
                </c:pt>
              </c:strCache>
            </c:strRef>
          </c:cat>
          <c:val>
            <c:numRef>
              <c:f>Sheet1!$K$19</c:f>
              <c:numCache>
                <c:formatCode>0%</c:formatCode>
                <c:ptCount val="1"/>
                <c:pt idx="0">
                  <c:v>0.35714285714285715</c:v>
                </c:pt>
              </c:numCache>
            </c:numRef>
          </c:val>
          <c:extLst>
            <c:ext xmlns:c16="http://schemas.microsoft.com/office/drawing/2014/chart" uri="{C3380CC4-5D6E-409C-BE32-E72D297353CC}">
              <c16:uniqueId val="{00000007-0C67-43F8-B35E-EA01789F8F6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a:scene3d>
      <a:camera prst="orthographicFront"/>
      <a:lightRig rig="threePt" dir="t"/>
    </a:scene3d>
    <a:sp3d>
      <a:bevelT w="165100" prst="coolSlant"/>
    </a:sp3d>
  </c:spPr>
  <c:txPr>
    <a:bodyPr/>
    <a:lstStyle/>
    <a:p>
      <a:pPr>
        <a:defRPr>
          <a:solidFill>
            <a:srgbClr val="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r>
              <a:rPr lang="en-ZA"/>
              <a:t>Programme Performance</a:t>
            </a:r>
          </a:p>
        </c:rich>
      </c:tx>
      <c:layout/>
      <c:overlay val="0"/>
      <c:spPr>
        <a:noFill/>
        <a:ln>
          <a:solidFill>
            <a:sysClr val="windowText" lastClr="000000"/>
          </a:solidFill>
        </a:ln>
        <a:effectLst/>
      </c:spPr>
      <c:txPr>
        <a:bodyPr rot="0" spcFirstLastPara="1" vertOverflow="ellipsis" vert="horz" wrap="square" anchor="ctr" anchorCtr="1"/>
        <a:lstStyle/>
        <a:p>
          <a:pPr>
            <a:defRPr sz="1400" b="0" i="0" u="none" strike="noStrike" kern="1200" spc="0" baseline="0">
              <a:solidFill>
                <a:srgbClr val="000000"/>
              </a:solidFill>
              <a:latin typeface="+mn-lt"/>
              <a:ea typeface="+mn-ea"/>
              <a:cs typeface="+mn-cs"/>
            </a:defRPr>
          </a:pPr>
          <a:endParaRPr lang="en-US"/>
        </a:p>
      </c:txPr>
    </c:title>
    <c:autoTitleDeleted val="0"/>
    <c:plotArea>
      <c:layout/>
      <c:barChart>
        <c:barDir val="col"/>
        <c:grouping val="percentStacked"/>
        <c:varyColors val="0"/>
        <c:ser>
          <c:idx val="0"/>
          <c:order val="0"/>
          <c:tx>
            <c:strRef>
              <c:f>Sheet1!$J$14</c:f>
              <c:strCache>
                <c:ptCount val="1"/>
                <c:pt idx="0">
                  <c:v>Achieved</c:v>
                </c:pt>
              </c:strCache>
            </c:strRef>
          </c:tx>
          <c:spPr>
            <a:solidFill>
              <a:srgbClr val="00B050"/>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Sheet1!$I$15:$I$17</c:f>
              <c:strCache>
                <c:ptCount val="3"/>
                <c:pt idx="0">
                  <c:v>Programme 1</c:v>
                </c:pt>
                <c:pt idx="1">
                  <c:v>Programme 2</c:v>
                </c:pt>
                <c:pt idx="2">
                  <c:v>Programme 3</c:v>
                </c:pt>
              </c:strCache>
            </c:strRef>
          </c:cat>
          <c:val>
            <c:numRef>
              <c:f>Sheet1!$J$15:$J$17</c:f>
              <c:numCache>
                <c:formatCode>General</c:formatCode>
                <c:ptCount val="3"/>
                <c:pt idx="1">
                  <c:v>6</c:v>
                </c:pt>
                <c:pt idx="2">
                  <c:v>3</c:v>
                </c:pt>
              </c:numCache>
            </c:numRef>
          </c:val>
          <c:extLst>
            <c:ext xmlns:c16="http://schemas.microsoft.com/office/drawing/2014/chart" uri="{C3380CC4-5D6E-409C-BE32-E72D297353CC}">
              <c16:uniqueId val="{00000000-6BE1-4866-B574-93DF5CB6CE7B}"/>
            </c:ext>
          </c:extLst>
        </c:ser>
        <c:ser>
          <c:idx val="1"/>
          <c:order val="1"/>
          <c:tx>
            <c:strRef>
              <c:f>Sheet1!$K$14</c:f>
              <c:strCache>
                <c:ptCount val="1"/>
                <c:pt idx="0">
                  <c:v>Not Achieved</c:v>
                </c:pt>
              </c:strCache>
            </c:strRef>
          </c:tx>
          <c:spPr>
            <a:solidFill>
              <a:srgbClr val="FF0000"/>
            </a:solidFill>
            <a:ln>
              <a:noFill/>
            </a:ln>
            <a:effectLst/>
            <a:scene3d>
              <a:camera prst="orthographicFront"/>
              <a:lightRig rig="threePt" dir="t"/>
            </a:scene3d>
            <a:sp3d>
              <a:bevelT/>
            </a:sp3d>
          </c:spPr>
          <c:invertIfNegative val="0"/>
          <c:dLbls>
            <c:dLbl>
              <c:idx val="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2-6BE1-4866-B574-93DF5CB6CE7B}"/>
                </c:ext>
              </c:extLst>
            </c:dLbl>
            <c:dLbl>
              <c:idx val="1"/>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6BE1-4866-B574-93DF5CB6CE7B}"/>
                </c:ext>
              </c:extLst>
            </c:dLbl>
            <c:dLbl>
              <c:idx val="2"/>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BE1-4866-B574-93DF5CB6CE7B}"/>
                </c:ext>
              </c:extLst>
            </c:dLbl>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Sheet1!$I$15:$I$17</c:f>
              <c:strCache>
                <c:ptCount val="3"/>
                <c:pt idx="0">
                  <c:v>Programme 1</c:v>
                </c:pt>
                <c:pt idx="1">
                  <c:v>Programme 2</c:v>
                </c:pt>
                <c:pt idx="2">
                  <c:v>Programme 3</c:v>
                </c:pt>
              </c:strCache>
            </c:strRef>
          </c:cat>
          <c:val>
            <c:numRef>
              <c:f>Sheet1!$K$15:$K$17</c:f>
              <c:numCache>
                <c:formatCode>General</c:formatCode>
                <c:ptCount val="3"/>
                <c:pt idx="0">
                  <c:v>3</c:v>
                </c:pt>
                <c:pt idx="1">
                  <c:v>1</c:v>
                </c:pt>
                <c:pt idx="2">
                  <c:v>1</c:v>
                </c:pt>
              </c:numCache>
            </c:numRef>
          </c:val>
          <c:extLst>
            <c:ext xmlns:c16="http://schemas.microsoft.com/office/drawing/2014/chart" uri="{C3380CC4-5D6E-409C-BE32-E72D297353CC}">
              <c16:uniqueId val="{00000001-6BE1-4866-B574-93DF5CB6CE7B}"/>
            </c:ext>
          </c:extLst>
        </c:ser>
        <c:dLbls>
          <c:showLegendKey val="0"/>
          <c:showVal val="0"/>
          <c:showCatName val="0"/>
          <c:showSerName val="0"/>
          <c:showPercent val="0"/>
          <c:showBubbleSize val="0"/>
        </c:dLbls>
        <c:gapWidth val="150"/>
        <c:overlap val="100"/>
        <c:axId val="1682032959"/>
        <c:axId val="1682033375"/>
      </c:barChart>
      <c:catAx>
        <c:axId val="16820329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n-US"/>
          </a:p>
        </c:txPr>
        <c:crossAx val="1682033375"/>
        <c:crosses val="autoZero"/>
        <c:auto val="1"/>
        <c:lblAlgn val="ctr"/>
        <c:lblOffset val="100"/>
        <c:noMultiLvlLbl val="0"/>
      </c:catAx>
      <c:valAx>
        <c:axId val="168203337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n-US"/>
          </a:p>
        </c:txPr>
        <c:crossAx val="168203295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en-US"/>
        </a:p>
      </c:txPr>
    </c:legend>
    <c:plotVisOnly val="1"/>
    <c:dispBlanksAs val="gap"/>
    <c:showDLblsOverMax val="0"/>
  </c:chart>
  <c:spPr>
    <a:solidFill>
      <a:schemeClr val="bg1"/>
    </a:solidFill>
    <a:ln w="9525" cap="flat" cmpd="sng" algn="ctr">
      <a:solidFill>
        <a:sysClr val="windowText" lastClr="000000"/>
      </a:solidFill>
      <a:round/>
    </a:ln>
    <a:effectLst/>
    <a:scene3d>
      <a:camera prst="orthographicFront"/>
      <a:lightRig rig="threePt" dir="t"/>
    </a:scene3d>
    <a:sp3d>
      <a:bevelT/>
    </a:sp3d>
  </c:spPr>
  <c:txPr>
    <a:bodyPr/>
    <a:lstStyle/>
    <a:p>
      <a:pPr>
        <a:defRPr>
          <a:solidFill>
            <a:srgbClr val="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0" cy="496809"/>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sz="quarter" idx="1"/>
          </p:nvPr>
        </p:nvSpPr>
        <p:spPr>
          <a:xfrm>
            <a:off x="3849688" y="2"/>
            <a:ext cx="2946400" cy="496809"/>
          </a:xfrm>
          <a:prstGeom prst="rect">
            <a:avLst/>
          </a:prstGeom>
        </p:spPr>
        <p:txBody>
          <a:bodyPr vert="horz" lIns="91440" tIns="45720" rIns="91440" bIns="45720" rtlCol="0"/>
          <a:lstStyle>
            <a:lvl1pPr algn="r">
              <a:defRPr sz="1200"/>
            </a:lvl1pPr>
          </a:lstStyle>
          <a:p>
            <a:pPr>
              <a:defRPr/>
            </a:pPr>
            <a:fld id="{460F2338-ACC5-4BE9-88A2-5D1E574798B4}" type="datetime1">
              <a:rPr lang="en-US"/>
              <a:pPr>
                <a:defRPr/>
              </a:pPr>
              <a:t>11/19/2020</a:t>
            </a:fld>
            <a:endParaRPr lang="en-ZA" dirty="0"/>
          </a:p>
        </p:txBody>
      </p:sp>
      <p:sp>
        <p:nvSpPr>
          <p:cNvPr id="4" name="Footer Placeholder 3"/>
          <p:cNvSpPr>
            <a:spLocks noGrp="1"/>
          </p:cNvSpPr>
          <p:nvPr>
            <p:ph type="ftr" sz="quarter" idx="2"/>
          </p:nvPr>
        </p:nvSpPr>
        <p:spPr>
          <a:xfrm>
            <a:off x="0" y="9428244"/>
            <a:ext cx="2946400" cy="496809"/>
          </a:xfrm>
          <a:prstGeom prst="rect">
            <a:avLst/>
          </a:prstGeom>
        </p:spPr>
        <p:txBody>
          <a:bodyPr vert="horz" lIns="91440" tIns="45720" rIns="91440" bIns="45720" rtlCol="0" anchor="b"/>
          <a:lstStyle>
            <a:lvl1pPr algn="l">
              <a:defRPr sz="1200"/>
            </a:lvl1pPr>
          </a:lstStyle>
          <a:p>
            <a:pPr>
              <a:defRPr/>
            </a:pPr>
            <a:endParaRPr lang="en-ZA"/>
          </a:p>
        </p:txBody>
      </p:sp>
      <p:sp>
        <p:nvSpPr>
          <p:cNvPr id="5" name="Slide Number Placeholder 4"/>
          <p:cNvSpPr>
            <a:spLocks noGrp="1"/>
          </p:cNvSpPr>
          <p:nvPr>
            <p:ph type="sldNum" sz="quarter" idx="3"/>
          </p:nvPr>
        </p:nvSpPr>
        <p:spPr>
          <a:xfrm>
            <a:off x="3849688" y="9428244"/>
            <a:ext cx="2946400" cy="496809"/>
          </a:xfrm>
          <a:prstGeom prst="rect">
            <a:avLst/>
          </a:prstGeom>
        </p:spPr>
        <p:txBody>
          <a:bodyPr vert="horz" lIns="91440" tIns="45720" rIns="91440" bIns="45720" rtlCol="0" anchor="b"/>
          <a:lstStyle>
            <a:lvl1pPr algn="r">
              <a:defRPr sz="1200"/>
            </a:lvl1pPr>
          </a:lstStyle>
          <a:p>
            <a:pPr>
              <a:defRPr/>
            </a:pPr>
            <a:fld id="{D472CC25-31D2-4930-AD16-5BC8A0EA45CF}" type="slidenum">
              <a:rPr lang="en-ZA"/>
              <a:pPr>
                <a:defRPr/>
              </a:pPr>
              <a:t>‹#›</a:t>
            </a:fld>
            <a:endParaRPr lang="en-ZA" dirty="0"/>
          </a:p>
        </p:txBody>
      </p:sp>
    </p:spTree>
    <p:extLst>
      <p:ext uri="{BB962C8B-B14F-4D97-AF65-F5344CB8AC3E}">
        <p14:creationId xmlns:p14="http://schemas.microsoft.com/office/powerpoint/2010/main" val="140526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2"/>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3851275" y="2"/>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66C90E3D-C290-42F8-B881-0D9BB6590C31}" type="datetime1">
              <a:rPr lang="en-US"/>
              <a:pPr>
                <a:defRPr/>
              </a:pPr>
              <a:t>11/19/2020</a:t>
            </a:fld>
            <a:endParaRPr lang="en-US" dirty="0"/>
          </a:p>
        </p:txBody>
      </p:sp>
      <p:sp>
        <p:nvSpPr>
          <p:cNvPr id="4403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06463" y="4715710"/>
            <a:ext cx="4984750" cy="44665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429831"/>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3" name="Rectangle 7"/>
          <p:cNvSpPr>
            <a:spLocks noGrp="1" noChangeArrowheads="1"/>
          </p:cNvSpPr>
          <p:nvPr>
            <p:ph type="sldNum" sz="quarter" idx="5"/>
          </p:nvPr>
        </p:nvSpPr>
        <p:spPr bwMode="auto">
          <a:xfrm>
            <a:off x="3851275" y="9429831"/>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0009DFC-4451-491B-93F3-2FB1FB78F8F9}" type="slidenum">
              <a:rPr lang="en-US"/>
              <a:pPr>
                <a:defRPr/>
              </a:pPr>
              <a:t>‹#›</a:t>
            </a:fld>
            <a:endParaRPr lang="en-US" dirty="0"/>
          </a:p>
        </p:txBody>
      </p:sp>
    </p:spTree>
    <p:extLst>
      <p:ext uri="{BB962C8B-B14F-4D97-AF65-F5344CB8AC3E}">
        <p14:creationId xmlns:p14="http://schemas.microsoft.com/office/powerpoint/2010/main" val="2922192917"/>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Rot="1" noChangeAspect="1" noChangeArrowheads="1" noTextEdit="1"/>
          </p:cNvSpPr>
          <p:nvPr>
            <p:ph type="sldImg"/>
          </p:nvPr>
        </p:nvSpPr>
        <p:spPr>
          <a:ln/>
        </p:spPr>
      </p:sp>
      <p:sp>
        <p:nvSpPr>
          <p:cNvPr id="45059" name="Rectangle 1027"/>
          <p:cNvSpPr>
            <a:spLocks noGrp="1" noChangeArrowheads="1"/>
          </p:cNvSpPr>
          <p:nvPr>
            <p:ph type="body" idx="1"/>
          </p:nvPr>
        </p:nvSpPr>
        <p:spPr>
          <a:noFill/>
          <a:ln/>
        </p:spPr>
        <p:txBody>
          <a:bodyPr/>
          <a:lstStyle/>
          <a:p>
            <a:pPr eaLnBrk="1" hangingPunct="1"/>
            <a:endParaRPr lang="en-US" altLang="en-US" smtClean="0"/>
          </a:p>
        </p:txBody>
      </p:sp>
      <p:sp>
        <p:nvSpPr>
          <p:cNvPr id="45060" name="Date Placeholder 6"/>
          <p:cNvSpPr>
            <a:spLocks noGrp="1"/>
          </p:cNvSpPr>
          <p:nvPr>
            <p:ph type="dt" sz="quarter" idx="1"/>
          </p:nvPr>
        </p:nvSpPr>
        <p:spPr>
          <a:noFill/>
        </p:spPr>
        <p:txBody>
          <a:bodyPr/>
          <a:lstStyle/>
          <a:p>
            <a:fld id="{E4831DC6-647B-4951-933B-75F3D5023CED}" type="datetime1">
              <a:rPr lang="en-US" altLang="en-US" smtClean="0"/>
              <a:pPr/>
              <a:t>11/19/2020</a:t>
            </a:fld>
            <a:endParaRPr lang="en-US" altLang="en-US" smtClean="0"/>
          </a:p>
        </p:txBody>
      </p:sp>
    </p:spTree>
    <p:extLst>
      <p:ext uri="{BB962C8B-B14F-4D97-AF65-F5344CB8AC3E}">
        <p14:creationId xmlns:p14="http://schemas.microsoft.com/office/powerpoint/2010/main" val="3733622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altLang="en-US" smtClean="0"/>
          </a:p>
        </p:txBody>
      </p:sp>
      <p:sp>
        <p:nvSpPr>
          <p:cNvPr id="56324" name="Date Placeholder 6"/>
          <p:cNvSpPr>
            <a:spLocks noGrp="1"/>
          </p:cNvSpPr>
          <p:nvPr>
            <p:ph type="dt" sz="quarter" idx="1"/>
          </p:nvPr>
        </p:nvSpPr>
        <p:spPr>
          <a:noFill/>
        </p:spPr>
        <p:txBody>
          <a:bodyPr/>
          <a:lstStyle/>
          <a:p>
            <a:fld id="{DC2DAF64-9908-4AA3-8EEA-68DDA5F9CA32}" type="datetime1">
              <a:rPr lang="en-US" altLang="en-US" smtClean="0"/>
              <a:pPr/>
              <a:t>11/19/2020</a:t>
            </a:fld>
            <a:endParaRPr lang="en-US" altLang="en-US" smtClean="0"/>
          </a:p>
        </p:txBody>
      </p:sp>
    </p:spTree>
    <p:extLst>
      <p:ext uri="{BB962C8B-B14F-4D97-AF65-F5344CB8AC3E}">
        <p14:creationId xmlns:p14="http://schemas.microsoft.com/office/powerpoint/2010/main" val="2630982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archive:TWOTONE%20jhb%20WIP:1405%20NDA%20CI%20&amp;%20manual:DESIGNED%20CI%20ELEMENTS:1405%20NDA%20ppt:1405%20NDA%20ppt%20final%20main.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6" descr="archive:TWOTONE jhb WIP:1405 NDA CI &amp; manual:DESIGNED CI ELEMENTS:1405 NDA ppt:1405 NDA ppt final main.jpg"/>
          <p:cNvPicPr>
            <a:picLocks noChangeAspect="1" noChangeArrowheads="1"/>
          </p:cNvPicPr>
          <p:nvPr userDrawn="1"/>
        </p:nvPicPr>
        <p:blipFill>
          <a:blip r:embed="rId2" r:link="rId3" cstate="print"/>
          <a:srcRect/>
          <a:stretch>
            <a:fillRect/>
          </a:stretch>
        </p:blipFill>
        <p:spPr bwMode="auto">
          <a:xfrm>
            <a:off x="0" y="0"/>
            <a:ext cx="9145588" cy="6859588"/>
          </a:xfrm>
          <a:prstGeom prst="rect">
            <a:avLst/>
          </a:prstGeom>
          <a:noFill/>
          <a:ln w="9525">
            <a:noFill/>
            <a:miter lim="800000"/>
            <a:headEnd/>
            <a:tailEnd/>
          </a:ln>
        </p:spPr>
      </p:pic>
      <p:sp>
        <p:nvSpPr>
          <p:cNvPr id="4130" name="Rectangle 34"/>
          <p:cNvSpPr>
            <a:spLocks noGrp="1" noChangeArrowheads="1"/>
          </p:cNvSpPr>
          <p:nvPr>
            <p:ph type="ctrTitle" sz="quarter"/>
          </p:nvPr>
        </p:nvSpPr>
        <p:spPr>
          <a:xfrm>
            <a:off x="914400" y="2667000"/>
            <a:ext cx="6705600" cy="947738"/>
          </a:xfrm>
        </p:spPr>
        <p:txBody>
          <a:bodyPr anchor="b"/>
          <a:lstStyle>
            <a:lvl1pPr algn="r">
              <a:defRPr sz="2800">
                <a:solidFill>
                  <a:schemeClr val="tx1"/>
                </a:solidFill>
              </a:defRPr>
            </a:lvl1pPr>
          </a:lstStyle>
          <a:p>
            <a:r>
              <a:rPr lang="en-US" smtClean="0"/>
              <a:t>Click to edit Master title style</a:t>
            </a:r>
            <a:endParaRPr lang="en-US"/>
          </a:p>
        </p:txBody>
      </p:sp>
      <p:sp>
        <p:nvSpPr>
          <p:cNvPr id="4131" name="Rectangle 35"/>
          <p:cNvSpPr>
            <a:spLocks noGrp="1" noChangeArrowheads="1"/>
          </p:cNvSpPr>
          <p:nvPr>
            <p:ph type="subTitle" sz="quarter" idx="1"/>
          </p:nvPr>
        </p:nvSpPr>
        <p:spPr>
          <a:xfrm>
            <a:off x="914400" y="3848100"/>
            <a:ext cx="6705600" cy="1028700"/>
          </a:xfrm>
        </p:spPr>
        <p:txBody>
          <a:bodyPr/>
          <a:lstStyle>
            <a:lvl1pPr marL="0" indent="0" algn="r">
              <a:buFont typeface="Times" charset="0"/>
              <a:buNone/>
              <a:defRPr sz="1400">
                <a:solidFill>
                  <a:schemeClr val="accent1"/>
                </a:solidFill>
              </a:defRPr>
            </a:lvl1pPr>
          </a:lstStyle>
          <a:p>
            <a:r>
              <a:rPr lang="en-US" smtClean="0"/>
              <a:t>Click to edit Master subtitle style</a:t>
            </a:r>
            <a:endParaRPr lang="en-US"/>
          </a:p>
        </p:txBody>
      </p:sp>
      <p:sp>
        <p:nvSpPr>
          <p:cNvPr id="5" name="Rectangle 36"/>
          <p:cNvSpPr>
            <a:spLocks noGrp="1" noChangeArrowheads="1"/>
          </p:cNvSpPr>
          <p:nvPr>
            <p:ph type="dt" sz="quarter" idx="10"/>
          </p:nvPr>
        </p:nvSpPr>
        <p:spPr>
          <a:xfrm>
            <a:off x="1905000" y="6248400"/>
            <a:ext cx="1905000" cy="457200"/>
          </a:xfrm>
        </p:spPr>
        <p:txBody>
          <a:bodyPr/>
          <a:lstStyle>
            <a:lvl1pPr>
              <a:defRPr>
                <a:solidFill>
                  <a:schemeClr val="tx2"/>
                </a:solidFill>
              </a:defRPr>
            </a:lvl1pPr>
          </a:lstStyle>
          <a:p>
            <a:pPr>
              <a:defRPr/>
            </a:pPr>
            <a:r>
              <a:rPr lang="en-US"/>
              <a:t> 1</a:t>
            </a:r>
          </a:p>
        </p:txBody>
      </p:sp>
      <p:sp>
        <p:nvSpPr>
          <p:cNvPr id="6" name="Rectangle 37"/>
          <p:cNvSpPr>
            <a:spLocks noGrp="1" noChangeArrowheads="1"/>
          </p:cNvSpPr>
          <p:nvPr>
            <p:ph type="ftr" sz="quarter" idx="11"/>
          </p:nvPr>
        </p:nvSpPr>
        <p:spPr>
          <a:xfrm>
            <a:off x="4191000" y="6248400"/>
            <a:ext cx="2667000" cy="457200"/>
          </a:xfrm>
        </p:spPr>
        <p:txBody>
          <a:bodyPr/>
          <a:lstStyle>
            <a:lvl1pPr>
              <a:defRPr>
                <a:solidFill>
                  <a:schemeClr val="tx2"/>
                </a:solidFill>
              </a:defRPr>
            </a:lvl1pPr>
          </a:lstStyle>
          <a:p>
            <a:pPr>
              <a:defRPr/>
            </a:pPr>
            <a:endParaRPr lang="en-US"/>
          </a:p>
        </p:txBody>
      </p:sp>
      <p:sp>
        <p:nvSpPr>
          <p:cNvPr id="7" name="Rectangle 38"/>
          <p:cNvSpPr>
            <a:spLocks noGrp="1" noChangeArrowheads="1"/>
          </p:cNvSpPr>
          <p:nvPr>
            <p:ph type="sldNum" sz="quarter" idx="12"/>
          </p:nvPr>
        </p:nvSpPr>
        <p:spPr>
          <a:xfrm>
            <a:off x="7086600" y="6248400"/>
            <a:ext cx="1333500" cy="457200"/>
          </a:xfrm>
        </p:spPr>
        <p:txBody>
          <a:bodyPr/>
          <a:lstStyle>
            <a:lvl1pPr>
              <a:defRPr>
                <a:solidFill>
                  <a:schemeClr val="tx2"/>
                </a:solidFill>
              </a:defRPr>
            </a:lvl1pPr>
          </a:lstStyle>
          <a:p>
            <a:pPr>
              <a:defRPr/>
            </a:pPr>
            <a:fld id="{A856C271-1B1E-4434-B969-160E66F28F76}"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739E0BC4-20BB-42E4-98DA-B2AB11D3D472}"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8913" y="0"/>
            <a:ext cx="1924050" cy="56388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762000" y="0"/>
            <a:ext cx="5624513"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6CF517C8-5DF2-4793-BBC2-5DB8E01CE3A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56AA2101-C1C2-4057-8262-EB528C86E1AF}"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2BAF04BA-9EE7-4D86-8F69-644E809532A5}"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762000" y="1524000"/>
            <a:ext cx="37734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87888" y="1524000"/>
            <a:ext cx="3775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EAB54CC5-90A5-4F96-AF1C-172649A14BA0}"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35"/>
          <p:cNvSpPr>
            <a:spLocks noGrp="1" noChangeArrowheads="1"/>
          </p:cNvSpPr>
          <p:nvPr>
            <p:ph type="dt" sz="half" idx="10"/>
          </p:nvPr>
        </p:nvSpPr>
        <p:spPr>
          <a:ln/>
        </p:spPr>
        <p:txBody>
          <a:bodyPr/>
          <a:lstStyle>
            <a:lvl1pPr>
              <a:defRPr/>
            </a:lvl1pPr>
          </a:lstStyle>
          <a:p>
            <a:pPr>
              <a:defRPr/>
            </a:pPr>
            <a:r>
              <a:rPr lang="en-US"/>
              <a:t> 1</a:t>
            </a:r>
          </a:p>
        </p:txBody>
      </p:sp>
      <p:sp>
        <p:nvSpPr>
          <p:cNvPr id="8" name="Rectangle 36"/>
          <p:cNvSpPr>
            <a:spLocks noGrp="1" noChangeArrowheads="1"/>
          </p:cNvSpPr>
          <p:nvPr>
            <p:ph type="ftr" sz="quarter" idx="11"/>
          </p:nvPr>
        </p:nvSpPr>
        <p:spPr>
          <a:ln/>
        </p:spPr>
        <p:txBody>
          <a:bodyPr/>
          <a:lstStyle>
            <a:lvl1pPr>
              <a:defRPr/>
            </a:lvl1pPr>
          </a:lstStyle>
          <a:p>
            <a:pPr>
              <a:defRPr/>
            </a:pPr>
            <a:endParaRPr lang="en-US"/>
          </a:p>
        </p:txBody>
      </p:sp>
      <p:sp>
        <p:nvSpPr>
          <p:cNvPr id="9" name="Rectangle 37"/>
          <p:cNvSpPr>
            <a:spLocks noGrp="1" noChangeArrowheads="1"/>
          </p:cNvSpPr>
          <p:nvPr>
            <p:ph type="sldNum" sz="quarter" idx="12"/>
          </p:nvPr>
        </p:nvSpPr>
        <p:spPr>
          <a:ln/>
        </p:spPr>
        <p:txBody>
          <a:bodyPr/>
          <a:lstStyle>
            <a:lvl1pPr>
              <a:defRPr/>
            </a:lvl1pPr>
          </a:lstStyle>
          <a:p>
            <a:pPr>
              <a:defRPr/>
            </a:pPr>
            <a:fld id="{ED2907EB-491B-4FD1-9CED-179C44060184}"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35"/>
          <p:cNvSpPr>
            <a:spLocks noGrp="1" noChangeArrowheads="1"/>
          </p:cNvSpPr>
          <p:nvPr>
            <p:ph type="dt" sz="half" idx="10"/>
          </p:nvPr>
        </p:nvSpPr>
        <p:spPr>
          <a:ln/>
        </p:spPr>
        <p:txBody>
          <a:bodyPr/>
          <a:lstStyle>
            <a:lvl1pPr>
              <a:defRPr/>
            </a:lvl1pPr>
          </a:lstStyle>
          <a:p>
            <a:pPr>
              <a:defRPr/>
            </a:pPr>
            <a:r>
              <a:rPr lang="en-US"/>
              <a:t> 1</a:t>
            </a:r>
          </a:p>
        </p:txBody>
      </p:sp>
      <p:sp>
        <p:nvSpPr>
          <p:cNvPr id="4" name="Rectangle 36"/>
          <p:cNvSpPr>
            <a:spLocks noGrp="1" noChangeArrowheads="1"/>
          </p:cNvSpPr>
          <p:nvPr>
            <p:ph type="ftr" sz="quarter" idx="11"/>
          </p:nvPr>
        </p:nvSpPr>
        <p:spPr>
          <a:ln/>
        </p:spPr>
        <p:txBody>
          <a:bodyPr/>
          <a:lstStyle>
            <a:lvl1pPr>
              <a:defRPr/>
            </a:lvl1pPr>
          </a:lstStyle>
          <a:p>
            <a:pPr>
              <a:defRPr/>
            </a:pPr>
            <a:endParaRPr lang="en-US"/>
          </a:p>
        </p:txBody>
      </p:sp>
      <p:sp>
        <p:nvSpPr>
          <p:cNvPr id="5" name="Rectangle 37"/>
          <p:cNvSpPr>
            <a:spLocks noGrp="1" noChangeArrowheads="1"/>
          </p:cNvSpPr>
          <p:nvPr>
            <p:ph type="sldNum" sz="quarter" idx="12"/>
          </p:nvPr>
        </p:nvSpPr>
        <p:spPr>
          <a:ln/>
        </p:spPr>
        <p:txBody>
          <a:bodyPr/>
          <a:lstStyle>
            <a:lvl1pPr>
              <a:defRPr/>
            </a:lvl1pPr>
          </a:lstStyle>
          <a:p>
            <a:pPr>
              <a:defRPr/>
            </a:pPr>
            <a:fld id="{4B1C481C-EBB3-46B8-82E0-717F3C347144}"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r>
              <a:rPr lang="en-US"/>
              <a:t> 1</a:t>
            </a:r>
          </a:p>
        </p:txBody>
      </p:sp>
      <p:sp>
        <p:nvSpPr>
          <p:cNvPr id="3" name="Rectangle 36"/>
          <p:cNvSpPr>
            <a:spLocks noGrp="1" noChangeArrowheads="1"/>
          </p:cNvSpPr>
          <p:nvPr>
            <p:ph type="ftr" sz="quarter" idx="11"/>
          </p:nvPr>
        </p:nvSpPr>
        <p:spPr>
          <a:ln/>
        </p:spPr>
        <p:txBody>
          <a:bodyPr/>
          <a:lstStyle>
            <a:lvl1pPr>
              <a:defRPr/>
            </a:lvl1pPr>
          </a:lstStyle>
          <a:p>
            <a:pPr>
              <a:defRPr/>
            </a:pPr>
            <a:endParaRPr lang="en-US"/>
          </a:p>
        </p:txBody>
      </p:sp>
      <p:sp>
        <p:nvSpPr>
          <p:cNvPr id="4" name="Rectangle 37"/>
          <p:cNvSpPr>
            <a:spLocks noGrp="1" noChangeArrowheads="1"/>
          </p:cNvSpPr>
          <p:nvPr>
            <p:ph type="sldNum" sz="quarter" idx="12"/>
          </p:nvPr>
        </p:nvSpPr>
        <p:spPr>
          <a:ln/>
        </p:spPr>
        <p:txBody>
          <a:bodyPr/>
          <a:lstStyle>
            <a:lvl1pPr>
              <a:defRPr/>
            </a:lvl1pPr>
          </a:lstStyle>
          <a:p>
            <a:pPr>
              <a:defRPr/>
            </a:pPr>
            <a:fld id="{11B4F63D-5BA7-4943-B08E-7EDF1690FFB3}"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61B78509-8F94-4E2A-B750-1EDF97D2E5EE}"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51163336-F225-4748-A342-5A90557612ED}"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archive:TWOTONE%20jhb%20WIP:1405%20NDA%20CI%20&amp;%20manual:DESIGNED%20CI%20ELEMENTS:1405%20NDA%20ppt:NDA%201-02.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53" descr="archive:TWOTONE jhb WIP:1405 NDA CI &amp; manual:DESIGNED CI ELEMENTS:1405 NDA ppt:NDA 1-02.jpg"/>
          <p:cNvPicPr>
            <a:picLocks noChangeAspect="1" noChangeArrowheads="1"/>
          </p:cNvPicPr>
          <p:nvPr userDrawn="1"/>
        </p:nvPicPr>
        <p:blipFill>
          <a:blip r:embed="rId13" r:link="rId14" cstate="print"/>
          <a:srcRect/>
          <a:stretch>
            <a:fillRect/>
          </a:stretch>
        </p:blipFill>
        <p:spPr bwMode="auto">
          <a:xfrm>
            <a:off x="-1588" y="0"/>
            <a:ext cx="9145588" cy="815975"/>
          </a:xfrm>
          <a:prstGeom prst="rect">
            <a:avLst/>
          </a:prstGeom>
          <a:noFill/>
          <a:ln w="9525">
            <a:noFill/>
            <a:miter lim="800000"/>
            <a:headEnd/>
            <a:tailEnd/>
          </a:ln>
        </p:spPr>
      </p:pic>
      <p:sp>
        <p:nvSpPr>
          <p:cNvPr id="3107" name="Rectangle 35"/>
          <p:cNvSpPr>
            <a:spLocks noGrp="1" noChangeArrowheads="1"/>
          </p:cNvSpPr>
          <p:nvPr>
            <p:ph type="dt" sz="half" idx="2"/>
          </p:nvPr>
        </p:nvSpPr>
        <p:spPr bwMode="auto">
          <a:xfrm>
            <a:off x="719138"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000">
                <a:latin typeface="+mn-lt"/>
              </a:defRPr>
            </a:lvl1pPr>
          </a:lstStyle>
          <a:p>
            <a:pPr>
              <a:defRPr/>
            </a:pPr>
            <a:r>
              <a:rPr lang="en-US"/>
              <a:t> 1</a:t>
            </a:r>
          </a:p>
        </p:txBody>
      </p:sp>
      <p:sp>
        <p:nvSpPr>
          <p:cNvPr id="3108" name="Rectangle 36"/>
          <p:cNvSpPr>
            <a:spLocks noGrp="1" noChangeArrowheads="1"/>
          </p:cNvSpPr>
          <p:nvPr>
            <p:ph type="ftr" sz="quarter" idx="3"/>
          </p:nvPr>
        </p:nvSpPr>
        <p:spPr bwMode="auto">
          <a:xfrm>
            <a:off x="3125788"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000">
                <a:latin typeface="+mn-lt"/>
              </a:defRPr>
            </a:lvl1pPr>
          </a:lstStyle>
          <a:p>
            <a:pPr>
              <a:defRPr/>
            </a:pPr>
            <a:endParaRPr lang="en-US"/>
          </a:p>
        </p:txBody>
      </p:sp>
      <p:sp>
        <p:nvSpPr>
          <p:cNvPr id="3109" name="Rectangle 37"/>
          <p:cNvSpPr>
            <a:spLocks noGrp="1" noChangeArrowheads="1"/>
          </p:cNvSpPr>
          <p:nvPr>
            <p:ph type="sldNum" sz="quarter" idx="4"/>
          </p:nvPr>
        </p:nvSpPr>
        <p:spPr bwMode="auto">
          <a:xfrm>
            <a:off x="65151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000">
                <a:latin typeface="+mn-lt"/>
              </a:defRPr>
            </a:lvl1pPr>
          </a:lstStyle>
          <a:p>
            <a:pPr>
              <a:defRPr/>
            </a:pPr>
            <a:fld id="{C1C3471C-B1D1-45C0-A155-C4C96DA51855}" type="slidenum">
              <a:rPr lang="en-US"/>
              <a:pPr>
                <a:defRPr/>
              </a:pPr>
              <a:t>‹#›</a:t>
            </a:fld>
            <a:endParaRPr lang="en-US" dirty="0"/>
          </a:p>
        </p:txBody>
      </p:sp>
      <p:sp>
        <p:nvSpPr>
          <p:cNvPr id="2054" name="Rectangle 38"/>
          <p:cNvSpPr>
            <a:spLocks noGrp="1" noChangeArrowheads="1"/>
          </p:cNvSpPr>
          <p:nvPr>
            <p:ph type="body" idx="1"/>
          </p:nvPr>
        </p:nvSpPr>
        <p:spPr bwMode="auto">
          <a:xfrm>
            <a:off x="762000" y="1524000"/>
            <a:ext cx="7700963"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5" name="Rectangle 34"/>
          <p:cNvSpPr>
            <a:spLocks noGrp="1" noChangeArrowheads="1"/>
          </p:cNvSpPr>
          <p:nvPr>
            <p:ph type="title"/>
          </p:nvPr>
        </p:nvSpPr>
        <p:spPr bwMode="auto">
          <a:xfrm>
            <a:off x="762000" y="0"/>
            <a:ext cx="7662863"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022"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ransition/>
  <p:hf hdr="0" ftr="0"/>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defRPr>
      </a:lvl2pPr>
      <a:lvl3pPr algn="l" rtl="0" eaLnBrk="1" fontAlgn="base" hangingPunct="1">
        <a:spcBef>
          <a:spcPct val="0"/>
        </a:spcBef>
        <a:spcAft>
          <a:spcPct val="0"/>
        </a:spcAft>
        <a:defRPr sz="2400">
          <a:solidFill>
            <a:schemeClr val="tx2"/>
          </a:solidFill>
          <a:latin typeface="Arial" charset="0"/>
        </a:defRPr>
      </a:lvl3pPr>
      <a:lvl4pPr algn="l" rtl="0" eaLnBrk="1" fontAlgn="base" hangingPunct="1">
        <a:spcBef>
          <a:spcPct val="0"/>
        </a:spcBef>
        <a:spcAft>
          <a:spcPct val="0"/>
        </a:spcAft>
        <a:defRPr sz="2400">
          <a:solidFill>
            <a:schemeClr val="tx2"/>
          </a:solidFill>
          <a:latin typeface="Arial" charset="0"/>
        </a:defRPr>
      </a:lvl4pPr>
      <a:lvl5pPr algn="l" rtl="0" eaLnBrk="1" fontAlgn="base" hangingPunct="1">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eaLnBrk="1" fontAlgn="base" hangingPunct="1">
        <a:spcBef>
          <a:spcPct val="20000"/>
        </a:spcBef>
        <a:spcAft>
          <a:spcPct val="0"/>
        </a:spcAft>
        <a:buClr>
          <a:schemeClr val="accent2"/>
        </a:buClr>
        <a:buSzPct val="95000"/>
        <a:buFont typeface="Times" charset="0"/>
        <a:buChar char="•"/>
        <a:defRPr>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2pPr>
      <a:lvl3pPr marL="11430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3pPr>
      <a:lvl4pPr marL="16002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4pPr>
      <a:lvl5pPr marL="20574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5pPr>
      <a:lvl6pPr marL="25146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6pPr>
      <a:lvl7pPr marL="29718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7pPr>
      <a:lvl8pPr marL="34290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8pPr>
      <a:lvl9pPr marL="38862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323528" y="3068960"/>
            <a:ext cx="7416800" cy="1944216"/>
          </a:xfrm>
        </p:spPr>
        <p:txBody>
          <a:bodyPr/>
          <a:lstStyle/>
          <a:p>
            <a:pPr lvl="1" algn="ctr"/>
            <a:r>
              <a:rPr lang="en-US" altLang="en-US" sz="2400" b="1" dirty="0" smtClean="0"/>
              <a:t/>
            </a:r>
            <a:br>
              <a:rPr lang="en-US" altLang="en-US" sz="2400" b="1" dirty="0" smtClean="0"/>
            </a:br>
            <a:r>
              <a:rPr lang="en-US" altLang="en-US" sz="2400" b="1" dirty="0" smtClean="0"/>
              <a:t/>
            </a:r>
            <a:br>
              <a:rPr lang="en-US" altLang="en-US" sz="2400" b="1" dirty="0" smtClean="0"/>
            </a:br>
            <a:r>
              <a:rPr lang="en-US" altLang="en-US" sz="2400" b="1" dirty="0" smtClean="0"/>
              <a:t/>
            </a:r>
            <a:br>
              <a:rPr lang="en-US" altLang="en-US" sz="2400" b="1" dirty="0" smtClean="0"/>
            </a:br>
            <a:r>
              <a:rPr lang="en-US" altLang="en-US" sz="2400" b="1" dirty="0" smtClean="0"/>
              <a:t/>
            </a:r>
            <a:br>
              <a:rPr lang="en-US" altLang="en-US" sz="2400" b="1" dirty="0" smtClean="0"/>
            </a:br>
            <a:r>
              <a:rPr lang="en-US" altLang="en-US" sz="2400" b="1" dirty="0" smtClean="0"/>
              <a:t/>
            </a:r>
            <a:br>
              <a:rPr lang="en-US" altLang="en-US" sz="2400" b="1" dirty="0" smtClean="0"/>
            </a:br>
            <a:r>
              <a:rPr lang="en-US" altLang="en-US" sz="2400" b="1" dirty="0" smtClean="0"/>
              <a:t/>
            </a:r>
            <a:br>
              <a:rPr lang="en-US" altLang="en-US" sz="2400" b="1" dirty="0" smtClean="0"/>
            </a:br>
            <a:r>
              <a:rPr lang="en-US" altLang="en-US" sz="2400" b="1" dirty="0" smtClean="0"/>
              <a:t/>
            </a:r>
            <a:br>
              <a:rPr lang="en-US" altLang="en-US" sz="2400" b="1" dirty="0" smtClean="0"/>
            </a:br>
            <a:r>
              <a:rPr lang="en-ZA" sz="2800" b="1" cap="all" dirty="0" smtClean="0">
                <a:solidFill>
                  <a:srgbClr val="000000"/>
                </a:solidFill>
              </a:rPr>
              <a:t>annual report (2019/20)</a:t>
            </a:r>
            <a:br>
              <a:rPr lang="en-ZA" sz="2800" b="1" cap="all" dirty="0" smtClean="0">
                <a:solidFill>
                  <a:srgbClr val="000000"/>
                </a:solidFill>
              </a:rPr>
            </a:br>
            <a:r>
              <a:rPr lang="en-ZA" sz="2800" b="1" cap="all" dirty="0" smtClean="0">
                <a:solidFill>
                  <a:srgbClr val="000000"/>
                </a:solidFill>
              </a:rPr>
              <a:t/>
            </a:r>
            <a:br>
              <a:rPr lang="en-ZA" sz="2800" b="1" cap="all" dirty="0" smtClean="0">
                <a:solidFill>
                  <a:srgbClr val="000000"/>
                </a:solidFill>
              </a:rPr>
            </a:br>
            <a:r>
              <a:rPr lang="en-US" altLang="en-US" sz="2800" b="1" cap="all" dirty="0" smtClean="0">
                <a:solidFill>
                  <a:srgbClr val="000000"/>
                </a:solidFill>
              </a:rPr>
              <a:t>PORTFOLIO COMMITTEE</a:t>
            </a:r>
            <a:br>
              <a:rPr lang="en-US" altLang="en-US" sz="2800" b="1" cap="all" dirty="0" smtClean="0">
                <a:solidFill>
                  <a:srgbClr val="000000"/>
                </a:solidFill>
              </a:rPr>
            </a:br>
            <a:r>
              <a:rPr lang="en-US" altLang="en-US" sz="2800" b="1" cap="all" dirty="0">
                <a:solidFill>
                  <a:srgbClr val="000000"/>
                </a:solidFill>
              </a:rPr>
              <a:t/>
            </a:r>
            <a:br>
              <a:rPr lang="en-US" altLang="en-US" sz="2800" b="1" cap="all" dirty="0">
                <a:solidFill>
                  <a:srgbClr val="000000"/>
                </a:solidFill>
              </a:rPr>
            </a:br>
            <a:r>
              <a:rPr lang="en-US" altLang="en-US" sz="2800" b="1" cap="all" dirty="0" smtClean="0">
                <a:solidFill>
                  <a:srgbClr val="000000"/>
                </a:solidFill>
              </a:rPr>
              <a:t>25 November 2020</a:t>
            </a:r>
            <a:endParaRPr lang="en-US" altLang="en-US" sz="2800" b="1" cap="all" dirty="0">
              <a:solidFill>
                <a:srgbClr val="000000"/>
              </a:solidFill>
            </a:endParaRPr>
          </a:p>
        </p:txBody>
      </p:sp>
      <p:pic>
        <p:nvPicPr>
          <p:cNvPr id="5" name="Picture 5"/>
          <p:cNvPicPr>
            <a:picLocks noChangeAspect="1" noChangeArrowheads="1"/>
          </p:cNvPicPr>
          <p:nvPr/>
        </p:nvPicPr>
        <p:blipFill>
          <a:blip r:embed="rId3" cstate="print"/>
          <a:srcRect/>
          <a:stretch>
            <a:fillRect/>
          </a:stretch>
        </p:blipFill>
        <p:spPr bwMode="auto">
          <a:xfrm>
            <a:off x="251520" y="332656"/>
            <a:ext cx="2232248" cy="959597"/>
          </a:xfrm>
          <a:prstGeom prst="rect">
            <a:avLst/>
          </a:prstGeom>
          <a:ln>
            <a:noFill/>
          </a:ln>
          <a:effectLst>
            <a:softEdge rad="112500"/>
          </a:effectLst>
        </p:spPr>
      </p:pic>
      <p:pic>
        <p:nvPicPr>
          <p:cNvPr id="6" name="Picture 5" descr="https://encrypted-tbn0.gstatic.com/images?q=tbn:ANd9GcQ9-GpgvbTswanqNRN2pSNTmgFzNDceXLo9Yt_trGfRFRpNz2F8cQ"/>
          <p:cNvPicPr>
            <a:picLocks noChangeAspect="1" noChangeArrowheads="1"/>
          </p:cNvPicPr>
          <p:nvPr/>
        </p:nvPicPr>
        <p:blipFill>
          <a:blip r:embed="rId4" cstate="print"/>
          <a:srcRect/>
          <a:stretch>
            <a:fillRect/>
          </a:stretch>
        </p:blipFill>
        <p:spPr bwMode="auto">
          <a:xfrm>
            <a:off x="6948264" y="4653136"/>
            <a:ext cx="1224136" cy="1155213"/>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3: - Research</a:t>
            </a:r>
            <a:r>
              <a:rPr lang="en-ZA" sz="1800" cap="all" dirty="0"/>
              <a:t> </a:t>
            </a:r>
            <a:endParaRPr lang="en-ZA" sz="1050" cap="all" dirty="0"/>
          </a:p>
        </p:txBody>
      </p:sp>
      <p:sp>
        <p:nvSpPr>
          <p:cNvPr id="5" name="Slide Number Placeholder 4"/>
          <p:cNvSpPr>
            <a:spLocks noGrp="1"/>
          </p:cNvSpPr>
          <p:nvPr>
            <p:ph type="sldNum" sz="quarter" idx="12"/>
          </p:nvPr>
        </p:nvSpPr>
        <p:spPr>
          <a:xfrm>
            <a:off x="8424863" y="6453336"/>
            <a:ext cx="467617" cy="144016"/>
          </a:xfrm>
        </p:spPr>
        <p:txBody>
          <a:bodyPr/>
          <a:lstStyle/>
          <a:p>
            <a:pPr>
              <a:defRPr/>
            </a:pPr>
            <a:fld id="{56AA2101-C1C2-4057-8262-EB528C86E1AF}" type="slidenum">
              <a:rPr lang="en-US" smtClean="0"/>
              <a:pPr>
                <a:defRPr/>
              </a:pPr>
              <a:t>10</a:t>
            </a:fld>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6846192"/>
              </p:ext>
            </p:extLst>
          </p:nvPr>
        </p:nvGraphicFramePr>
        <p:xfrm>
          <a:off x="1" y="806883"/>
          <a:ext cx="9143999" cy="5780345"/>
        </p:xfrm>
        <a:graphic>
          <a:graphicData uri="http://schemas.openxmlformats.org/drawingml/2006/table">
            <a:tbl>
              <a:tblPr firstRow="1" firstCol="1" bandRow="1">
                <a:tableStyleId>{5C22544A-7EE6-4342-B048-85BDC9FD1C3A}</a:tableStyleId>
              </a:tblPr>
              <a:tblGrid>
                <a:gridCol w="683567">
                  <a:extLst>
                    <a:ext uri="{9D8B030D-6E8A-4147-A177-3AD203B41FA5}">
                      <a16:colId xmlns:a16="http://schemas.microsoft.com/office/drawing/2014/main" val="4019248178"/>
                    </a:ext>
                  </a:extLst>
                </a:gridCol>
                <a:gridCol w="3816424">
                  <a:extLst>
                    <a:ext uri="{9D8B030D-6E8A-4147-A177-3AD203B41FA5}">
                      <a16:colId xmlns:a16="http://schemas.microsoft.com/office/drawing/2014/main" val="1742364759"/>
                    </a:ext>
                  </a:extLst>
                </a:gridCol>
                <a:gridCol w="144016">
                  <a:extLst>
                    <a:ext uri="{9D8B030D-6E8A-4147-A177-3AD203B41FA5}">
                      <a16:colId xmlns:a16="http://schemas.microsoft.com/office/drawing/2014/main" val="2669771171"/>
                    </a:ext>
                  </a:extLst>
                </a:gridCol>
                <a:gridCol w="1656184">
                  <a:extLst>
                    <a:ext uri="{9D8B030D-6E8A-4147-A177-3AD203B41FA5}">
                      <a16:colId xmlns:a16="http://schemas.microsoft.com/office/drawing/2014/main" val="1824974600"/>
                    </a:ext>
                  </a:extLst>
                </a:gridCol>
                <a:gridCol w="2843808">
                  <a:extLst>
                    <a:ext uri="{9D8B030D-6E8A-4147-A177-3AD203B41FA5}">
                      <a16:colId xmlns:a16="http://schemas.microsoft.com/office/drawing/2014/main" val="1299047530"/>
                    </a:ext>
                  </a:extLst>
                </a:gridCol>
              </a:tblGrid>
              <a:tr h="212422">
                <a:tc>
                  <a:txBody>
                    <a:bodyPr/>
                    <a:lstStyle/>
                    <a:p>
                      <a:pPr algn="ctr" hangingPunct="0">
                        <a:lnSpc>
                          <a:spcPct val="150000"/>
                        </a:lnSpc>
                        <a:spcAft>
                          <a:spcPts val="0"/>
                        </a:spcAft>
                      </a:pPr>
                      <a:r>
                        <a:rPr lang="en-GB" sz="1200" b="0" kern="1400" dirty="0">
                          <a:effectLst/>
                          <a:uFill>
                            <a:solidFill>
                              <a:srgbClr val="000000"/>
                            </a:solidFill>
                          </a:uFill>
                        </a:rPr>
                        <a:t>KPI#</a:t>
                      </a:r>
                      <a:endParaRPr lang="en-ZA" sz="1200" b="0"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a:txBody>
                    <a:bodyPr/>
                    <a:lstStyle/>
                    <a:p>
                      <a:pPr algn="ctr" hangingPunct="0">
                        <a:lnSpc>
                          <a:spcPct val="150000"/>
                        </a:lnSpc>
                        <a:spcAft>
                          <a:spcPts val="0"/>
                        </a:spcAft>
                      </a:pPr>
                      <a:r>
                        <a:rPr lang="en-GB" sz="1200" b="0" kern="1400" dirty="0" smtClean="0">
                          <a:effectLst/>
                          <a:uFill>
                            <a:solidFill>
                              <a:srgbClr val="000000"/>
                            </a:solidFill>
                          </a:uFill>
                        </a:rPr>
                        <a:t>KPI</a:t>
                      </a:r>
                      <a:endParaRPr lang="en-ZA" sz="1200" b="0"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gridSpan="2">
                  <a:txBody>
                    <a:bodyPr/>
                    <a:lstStyle/>
                    <a:p>
                      <a:pPr algn="ctr" hangingPunct="0">
                        <a:lnSpc>
                          <a:spcPct val="150000"/>
                        </a:lnSpc>
                        <a:spcBef>
                          <a:spcPts val="600"/>
                        </a:spcBef>
                        <a:spcAft>
                          <a:spcPts val="600"/>
                        </a:spcAft>
                      </a:pPr>
                      <a:r>
                        <a:rPr lang="en-GB" sz="1200" b="0" kern="1400" dirty="0" smtClean="0">
                          <a:solidFill>
                            <a:schemeClr val="bg1"/>
                          </a:solidFill>
                          <a:effectLst/>
                          <a:uFill>
                            <a:solidFill>
                              <a:srgbClr val="000000"/>
                            </a:solidFill>
                          </a:uFill>
                        </a:rPr>
                        <a:t>Annual Target</a:t>
                      </a:r>
                      <a:endParaRPr lang="en-ZA" sz="1200" b="0"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66" marR="56966" marT="0" marB="0" anchor="ctr"/>
                </a:tc>
                <a:tc hMerge="1">
                  <a:txBody>
                    <a:bodyPr/>
                    <a:lstStyle/>
                    <a:p>
                      <a:endParaRPr lang="en-US"/>
                    </a:p>
                  </a:txBody>
                  <a:tcPr/>
                </a:tc>
                <a:tc>
                  <a:txBody>
                    <a:bodyPr/>
                    <a:lstStyle/>
                    <a:p>
                      <a:pPr algn="ctr" hangingPunct="0">
                        <a:lnSpc>
                          <a:spcPct val="150000"/>
                        </a:lnSpc>
                        <a:spcBef>
                          <a:spcPts val="600"/>
                        </a:spcBef>
                        <a:spcAft>
                          <a:spcPts val="600"/>
                        </a:spcAft>
                      </a:pPr>
                      <a:r>
                        <a:rPr lang="en-ZA" sz="1200" b="0" kern="1400" dirty="0" smtClean="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Actual</a:t>
                      </a:r>
                      <a:endParaRPr lang="en-ZA" sz="1200" b="0"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66" marR="56966" marT="0" marB="0" anchor="ctr"/>
                </a:tc>
                <a:extLst>
                  <a:ext uri="{0D108BD9-81ED-4DB2-BD59-A6C34878D82A}">
                    <a16:rowId xmlns:a16="http://schemas.microsoft.com/office/drawing/2014/main" val="439033176"/>
                  </a:ext>
                </a:extLst>
              </a:tr>
              <a:tr h="212422">
                <a:tc>
                  <a:txBody>
                    <a:bodyPr/>
                    <a:lstStyle/>
                    <a:p>
                      <a:pPr algn="just" hangingPunct="0">
                        <a:lnSpc>
                          <a:spcPct val="150000"/>
                        </a:lnSpc>
                        <a:spcAft>
                          <a:spcPts val="0"/>
                        </a:spcAft>
                      </a:pPr>
                      <a:r>
                        <a:rPr lang="en-GB" sz="1000" b="1" kern="1400" dirty="0" smtClean="0">
                          <a:effectLst/>
                          <a:uFill>
                            <a:solidFill>
                              <a:srgbClr val="000000"/>
                            </a:solidFill>
                          </a:uFill>
                        </a:rPr>
                        <a:t>KPI-11</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a:txBody>
                    <a:bodyPr/>
                    <a:lstStyle/>
                    <a:p>
                      <a:pPr algn="just" hangingPunct="0">
                        <a:lnSpc>
                          <a:spcPct val="150000"/>
                        </a:lnSpc>
                        <a:spcAft>
                          <a:spcPts val="0"/>
                        </a:spcAft>
                      </a:pPr>
                      <a:r>
                        <a:rPr lang="en-GB" sz="1000" b="0" kern="1400" dirty="0">
                          <a:effectLst/>
                          <a:uFill>
                            <a:solidFill>
                              <a:srgbClr val="000000"/>
                            </a:solidFill>
                          </a:uFill>
                          <a:latin typeface="+mj-lt"/>
                        </a:rPr>
                        <a:t>Number of research reports and </a:t>
                      </a:r>
                      <a:r>
                        <a:rPr lang="en-GB" sz="1000" b="0" kern="1400" dirty="0" smtClean="0">
                          <a:effectLst/>
                          <a:uFill>
                            <a:solidFill>
                              <a:srgbClr val="000000"/>
                            </a:solidFill>
                          </a:uFill>
                          <a:latin typeface="+mj-lt"/>
                        </a:rPr>
                        <a:t>policy </a:t>
                      </a:r>
                      <a:r>
                        <a:rPr lang="en-GB" sz="1000" b="0" kern="1400" dirty="0">
                          <a:effectLst/>
                          <a:uFill>
                            <a:solidFill>
                              <a:srgbClr val="000000"/>
                            </a:solidFill>
                          </a:uFill>
                          <a:latin typeface="+mj-lt"/>
                        </a:rPr>
                        <a:t>briefs produced per year</a:t>
                      </a:r>
                      <a:endParaRPr lang="en-ZA" sz="1000" b="0"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6939" marR="56939" marT="0" marB="0" anchor="ctr">
                    <a:solidFill>
                      <a:schemeClr val="accent3">
                        <a:lumMod val="85000"/>
                      </a:schemeClr>
                    </a:solidFill>
                  </a:tcPr>
                </a:tc>
                <a:tc gridSpan="2">
                  <a:txBody>
                    <a:bodyPr/>
                    <a:lstStyle/>
                    <a:p>
                      <a:pPr algn="ctr" fontAlgn="ctr">
                        <a:lnSpc>
                          <a:spcPct val="115000"/>
                        </a:lnSpc>
                        <a:spcAft>
                          <a:spcPts val="0"/>
                        </a:spcAft>
                      </a:pPr>
                      <a:r>
                        <a:rPr lang="en-ZA" sz="1000" b="0" dirty="0" smtClean="0">
                          <a:effectLst/>
                          <a:uFill>
                            <a:solidFill>
                              <a:srgbClr val="FFFFFF"/>
                            </a:solidFill>
                          </a:uFill>
                          <a:latin typeface="+mj-lt"/>
                          <a:ea typeface="Times New Roman" panose="02020603050405020304" pitchFamily="18" charset="0"/>
                          <a:cs typeface="Times New Roman" panose="02020603050405020304" pitchFamily="18" charset="0"/>
                        </a:rPr>
                        <a:t>16</a:t>
                      </a:r>
                      <a:endParaRPr lang="en-ZA" sz="1000" b="0" dirty="0">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85000"/>
                      </a:schemeClr>
                    </a:solidFill>
                  </a:tcPr>
                </a:tc>
                <a:tc hMerge="1">
                  <a:txBody>
                    <a:bodyPr/>
                    <a:lstStyle/>
                    <a:p>
                      <a:endParaRPr lang="en-US"/>
                    </a:p>
                  </a:txBody>
                  <a:tcPr/>
                </a:tc>
                <a:tc>
                  <a:txBody>
                    <a:bodyPr/>
                    <a:lstStyle/>
                    <a:p>
                      <a:pPr algn="ctr" fontAlgn="ctr">
                        <a:lnSpc>
                          <a:spcPct val="115000"/>
                        </a:lnSpc>
                        <a:spcAft>
                          <a:spcPts val="0"/>
                        </a:spcAft>
                      </a:pPr>
                      <a:r>
                        <a:rPr lang="en-ZA" sz="1000" b="0" dirty="0" smtClean="0">
                          <a:effectLst/>
                          <a:uFill>
                            <a:solidFill>
                              <a:srgbClr val="FFFFFF"/>
                            </a:solidFill>
                          </a:uFill>
                          <a:latin typeface="+mj-lt"/>
                          <a:ea typeface="Times New Roman" panose="02020603050405020304" pitchFamily="18" charset="0"/>
                          <a:cs typeface="Times New Roman" panose="02020603050405020304" pitchFamily="18" charset="0"/>
                        </a:rPr>
                        <a:t>16</a:t>
                      </a:r>
                      <a:endParaRPr lang="en-ZA" sz="1000" b="0" dirty="0">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85000"/>
                      </a:schemeClr>
                    </a:solidFill>
                  </a:tcPr>
                </a:tc>
                <a:extLst>
                  <a:ext uri="{0D108BD9-81ED-4DB2-BD59-A6C34878D82A}">
                    <a16:rowId xmlns:a16="http://schemas.microsoft.com/office/drawing/2014/main" val="2540117864"/>
                  </a:ext>
                </a:extLst>
              </a:tr>
              <a:tr h="2261640">
                <a:tc gridSpan="5">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a:t>
                      </a:r>
                      <a:r>
                        <a:rPr lang="en-US" sz="1000" b="0" kern="1200" dirty="0" smtClean="0">
                          <a:solidFill>
                            <a:srgbClr val="000000"/>
                          </a:solidFill>
                          <a:latin typeface="+mn-lt"/>
                          <a:ea typeface="+mn-ea"/>
                          <a:cs typeface="+mn-cs"/>
                        </a:rPr>
                        <a:t>o create a body of knowledge and empirical information that can inform development policy debates and engagements between state organs, civil society and private sector.</a:t>
                      </a:r>
                      <a:endParaRPr lang="en-ZA" sz="1000" b="0" kern="1200" dirty="0" smtClean="0">
                        <a:solidFill>
                          <a:srgbClr val="000000"/>
                        </a:solidFill>
                        <a:latin typeface="+mn-lt"/>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a:t>
                      </a:r>
                    </a:p>
                    <a:p>
                      <a:pPr marL="0" indent="0">
                        <a:lnSpc>
                          <a:spcPct val="150000"/>
                        </a:lnSpc>
                        <a:buNone/>
                      </a:pPr>
                      <a:r>
                        <a:rPr lang="en-ZA" sz="1000" b="0" dirty="0" smtClean="0">
                          <a:solidFill>
                            <a:srgbClr val="000000"/>
                          </a:solidFill>
                        </a:rPr>
                        <a:t>This KPI</a:t>
                      </a:r>
                      <a:r>
                        <a:rPr lang="en-ZA" sz="1000" b="0" baseline="0" dirty="0" smtClean="0">
                          <a:solidFill>
                            <a:srgbClr val="000000"/>
                          </a:solidFill>
                        </a:rPr>
                        <a:t> was fully achieved. In particular, t</a:t>
                      </a:r>
                      <a:r>
                        <a:rPr lang="en-ZA" sz="1000" b="0" dirty="0" smtClean="0">
                          <a:solidFill>
                            <a:srgbClr val="000000"/>
                          </a:solidFill>
                        </a:rPr>
                        <a:t>he research conducted under three thematic areas: poverty, inequalities and social exclusion; Early childhood Development Policy; and food and nutrition security policy has created a palpable platform that has seen the state, civil society sector and private sector to continuously engage issues relating to: </a:t>
                      </a:r>
                      <a:r>
                        <a:rPr lang="en-US" sz="1000" b="0" dirty="0" smtClean="0">
                          <a:solidFill>
                            <a:srgbClr val="000000"/>
                          </a:solidFill>
                        </a:rPr>
                        <a:t>The variation in the frequency and quality of engagement with poverty, inequality and social exclusion across legislative, policy and strategic documents which is critical for dislodging these challenges; Direct involvement of non-state actors in coordination across all stages of policy development based on the principles and best-practice evidence of transformative participation and the establishment of national and subnational forums that unite diverse but complementary expertise in </a:t>
                      </a:r>
                      <a:r>
                        <a:rPr lang="en-US" sz="1000" b="0" dirty="0" err="1" smtClean="0">
                          <a:solidFill>
                            <a:srgbClr val="000000"/>
                          </a:solidFill>
                        </a:rPr>
                        <a:t>optimising</a:t>
                      </a:r>
                      <a:r>
                        <a:rPr lang="en-US" sz="1000" b="0" dirty="0" smtClean="0">
                          <a:solidFill>
                            <a:srgbClr val="000000"/>
                          </a:solidFill>
                        </a:rPr>
                        <a:t> benefits for people afflicted by inadequate food access, poor dietary intake and malnutrition crises; and, the enhancement of the ECD policy to ensure participation of families, communities and male figures in particular in the learning and teaching processes at pre-schools in South Africa, and how the ECD curriculum include social and emotional learning at that early age. </a:t>
                      </a:r>
                    </a:p>
                    <a:p>
                      <a:pPr marL="0" indent="0">
                        <a:lnSpc>
                          <a:spcPct val="150000"/>
                        </a:lnSpc>
                        <a:buNone/>
                      </a:pPr>
                      <a:endParaRPr lang="en-ZA" sz="1000" b="0"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93892899"/>
                  </a:ext>
                </a:extLst>
              </a:tr>
              <a:tr h="212422">
                <a:tc>
                  <a:txBody>
                    <a:bodyPr/>
                    <a:lstStyle/>
                    <a:p>
                      <a:pPr algn="just" hangingPunct="0">
                        <a:lnSpc>
                          <a:spcPct val="150000"/>
                        </a:lnSpc>
                        <a:spcAft>
                          <a:spcPts val="0"/>
                        </a:spcAft>
                      </a:pPr>
                      <a:r>
                        <a:rPr lang="en-GB" sz="1000" b="1" kern="1400" dirty="0" smtClean="0">
                          <a:effectLst/>
                          <a:uFill>
                            <a:solidFill>
                              <a:srgbClr val="000000"/>
                            </a:solidFill>
                          </a:uFill>
                        </a:rPr>
                        <a:t>KPI-12</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gridSpan="2">
                  <a:txBody>
                    <a:bodyPr/>
                    <a:lstStyle/>
                    <a:p>
                      <a:pPr algn="just" hangingPunct="0">
                        <a:lnSpc>
                          <a:spcPct val="150000"/>
                        </a:lnSpc>
                        <a:spcAft>
                          <a:spcPts val="0"/>
                        </a:spcAft>
                      </a:pPr>
                      <a:r>
                        <a:rPr lang="en-GB" sz="1000" b="0" kern="1400" dirty="0">
                          <a:effectLst/>
                          <a:uFill>
                            <a:solidFill>
                              <a:srgbClr val="000000"/>
                            </a:solidFill>
                          </a:uFill>
                          <a:latin typeface="+mj-lt"/>
                        </a:rPr>
                        <a:t>Number of evaluation reports, evaluation reports </a:t>
                      </a:r>
                      <a:r>
                        <a:rPr lang="en-GB" sz="1000" b="0" kern="1400" dirty="0" smtClean="0">
                          <a:effectLst/>
                          <a:uFill>
                            <a:solidFill>
                              <a:srgbClr val="000000"/>
                            </a:solidFill>
                          </a:uFill>
                          <a:latin typeface="+mj-lt"/>
                        </a:rPr>
                        <a:t>produced </a:t>
                      </a:r>
                      <a:r>
                        <a:rPr lang="en-GB" sz="1000" b="0" kern="1400" dirty="0">
                          <a:effectLst/>
                          <a:uFill>
                            <a:solidFill>
                              <a:srgbClr val="000000"/>
                            </a:solidFill>
                          </a:uFill>
                          <a:latin typeface="+mj-lt"/>
                        </a:rPr>
                        <a:t>per year</a:t>
                      </a:r>
                      <a:endParaRPr lang="en-ZA" sz="1000" b="0"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6939" marR="56939" marT="0" marB="0" anchor="ctr">
                    <a:solidFill>
                      <a:schemeClr val="accent3">
                        <a:lumMod val="95000"/>
                      </a:schemeClr>
                    </a:solidFill>
                  </a:tcPr>
                </a:tc>
                <a:tc hMerge="1">
                  <a:txBody>
                    <a:bodyPr/>
                    <a:lstStyle/>
                    <a:p>
                      <a:pPr marL="0" algn="ctr" defTabSz="914400" rtl="0" eaLnBrk="1" fontAlgn="ctr" latinLnBrk="0" hangingPunct="1">
                        <a:lnSpc>
                          <a:spcPct val="115000"/>
                        </a:lnSpc>
                        <a:spcAft>
                          <a:spcPts val="0"/>
                        </a:spcAft>
                      </a:pPr>
                      <a:endParaRPr lang="en-US" sz="1200" b="0" kern="1200" dirty="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95000"/>
                      </a:schemeClr>
                    </a:solidFill>
                  </a:tcPr>
                </a:tc>
                <a:tc>
                  <a:txBody>
                    <a:bodyPr/>
                    <a:lstStyle/>
                    <a:p>
                      <a:pPr marL="0" algn="ctr" defTabSz="914400" rtl="0" eaLnBrk="1" fontAlgn="ctr" latinLnBrk="0" hangingPunct="1">
                        <a:lnSpc>
                          <a:spcPct val="115000"/>
                        </a:lnSpc>
                        <a:spcAft>
                          <a:spcPts val="0"/>
                        </a:spcAft>
                      </a:pPr>
                      <a:r>
                        <a:rPr lang="en-GB" sz="1000" b="0" kern="1200" dirty="0" smtClean="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rPr>
                        <a:t>9</a:t>
                      </a:r>
                      <a:endParaRPr lang="en-US" sz="1000" b="0" kern="1200" dirty="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95000"/>
                      </a:schemeClr>
                    </a:solidFill>
                  </a:tcPr>
                </a:tc>
                <a:tc>
                  <a:txBody>
                    <a:bodyPr/>
                    <a:lstStyle/>
                    <a:p>
                      <a:pPr marL="0" algn="ctr" defTabSz="914400" rtl="0" eaLnBrk="1" fontAlgn="ctr" latinLnBrk="0" hangingPunct="1">
                        <a:lnSpc>
                          <a:spcPct val="115000"/>
                        </a:lnSpc>
                        <a:spcAft>
                          <a:spcPts val="0"/>
                        </a:spcAft>
                      </a:pPr>
                      <a:r>
                        <a:rPr lang="en-ZA" sz="1000" b="0" kern="1200" dirty="0" smtClean="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rPr>
                        <a:t>10</a:t>
                      </a:r>
                      <a:endParaRPr lang="en-US" sz="1000" b="0" kern="1200" dirty="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95000"/>
                      </a:schemeClr>
                    </a:solidFill>
                  </a:tcPr>
                </a:tc>
                <a:extLst>
                  <a:ext uri="{0D108BD9-81ED-4DB2-BD59-A6C34878D82A}">
                    <a16:rowId xmlns:a16="http://schemas.microsoft.com/office/drawing/2014/main" val="4071384297"/>
                  </a:ext>
                </a:extLst>
              </a:tr>
              <a:tr h="2171483">
                <a:tc gridSpan="5">
                  <a:txBody>
                    <a:bodyPr/>
                    <a:lstStyle/>
                    <a:p>
                      <a:pPr marL="0" marR="0" lvl="0" indent="0" algn="just" defTabSz="914400" rtl="0" eaLnBrk="1" fontAlgn="auto" latinLnBrk="0" hangingPunct="0">
                        <a:lnSpc>
                          <a:spcPct val="150000"/>
                        </a:lnSpc>
                        <a:spcBef>
                          <a:spcPts val="0"/>
                        </a:spcBef>
                        <a:spcAft>
                          <a:spcPts val="0"/>
                        </a:spcAft>
                        <a:buClrTx/>
                        <a:buSzTx/>
                        <a:buFontTx/>
                        <a:buNone/>
                        <a:tabLst/>
                        <a:defRPr/>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 measure the effectiveness of NDA </a:t>
                      </a:r>
                      <a:r>
                        <a:rPr lang="en-US" sz="1000" b="0" kern="1400" baseline="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programmes</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and interventions provided to civil society, and improve </a:t>
                      </a:r>
                      <a:r>
                        <a:rPr lang="en-US" sz="1000" b="0" kern="1400" baseline="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programme</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and project quality, effectiveness and outcomes.</a:t>
                      </a:r>
                      <a:endPar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0">
                        <a:lnSpc>
                          <a:spcPct val="150000"/>
                        </a:lnSpc>
                        <a:spcBef>
                          <a:spcPts val="0"/>
                        </a:spcBef>
                        <a:spcAft>
                          <a:spcPts val="0"/>
                        </a:spcAft>
                        <a:buClrTx/>
                        <a:buSzTx/>
                        <a:buFontTx/>
                        <a:buNone/>
                        <a:tabLst/>
                        <a:defRPr/>
                      </a:pPr>
                      <a:endPar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0">
                        <a:lnSpc>
                          <a:spcPct val="150000"/>
                        </a:lnSpc>
                        <a:spcBef>
                          <a:spcPts val="0"/>
                        </a:spcBef>
                        <a:spcAft>
                          <a:spcPts val="0"/>
                        </a:spcAft>
                        <a:buClrTx/>
                        <a:buSzTx/>
                        <a:buFontTx/>
                        <a:buNone/>
                        <a:tabLst/>
                        <a:defRPr/>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a:t>
                      </a:r>
                    </a:p>
                    <a:p>
                      <a:pPr marL="0" marR="0" lvl="0" indent="0" algn="just" defTabSz="914400" rtl="0" eaLnBrk="1" fontAlgn="auto" latinLnBrk="0" hangingPunct="0">
                        <a:lnSpc>
                          <a:spcPct val="150000"/>
                        </a:lnSpc>
                        <a:spcBef>
                          <a:spcPts val="0"/>
                        </a:spcBef>
                        <a:spcAft>
                          <a:spcPts val="0"/>
                        </a:spcAft>
                        <a:buClrTx/>
                        <a:buSzTx/>
                        <a:buFontTx/>
                        <a:buNone/>
                        <a:tabLst/>
                        <a:defRPr/>
                      </a:pP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The KPI</a:t>
                      </a:r>
                      <a:r>
                        <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target was met and exceeded. The NDA programme evaluations informed the design of projects funded by the NDA resulting in focusing on funding projects that have value add on community empowerment such as funding cooperatives and community based income generation projects. The evaluations also identified gaps in the support of community based funded projects that need additional support from experts in technical areas which the NDA does not have in-house.</a:t>
                      </a:r>
                      <a:endParaRPr lang="en-ZA" sz="1000" b="0"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3881885"/>
                  </a:ext>
                </a:extLst>
              </a:tr>
            </a:tbl>
          </a:graphicData>
        </a:graphic>
      </p:graphicFrame>
    </p:spTree>
    <p:extLst>
      <p:ext uri="{BB962C8B-B14F-4D97-AF65-F5344CB8AC3E}">
        <p14:creationId xmlns:p14="http://schemas.microsoft.com/office/powerpoint/2010/main" val="159108922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3: - Research</a:t>
            </a:r>
            <a:r>
              <a:rPr lang="en-ZA" sz="1800" cap="all" dirty="0"/>
              <a:t> </a:t>
            </a:r>
            <a:endParaRPr lang="en-ZA" sz="1050" cap="all" dirty="0"/>
          </a:p>
        </p:txBody>
      </p:sp>
      <p:sp>
        <p:nvSpPr>
          <p:cNvPr id="5" name="Slide Number Placeholder 4"/>
          <p:cNvSpPr>
            <a:spLocks noGrp="1"/>
          </p:cNvSpPr>
          <p:nvPr>
            <p:ph type="sldNum" sz="quarter" idx="12"/>
          </p:nvPr>
        </p:nvSpPr>
        <p:spPr>
          <a:xfrm>
            <a:off x="8424863" y="6453336"/>
            <a:ext cx="467617" cy="144016"/>
          </a:xfrm>
        </p:spPr>
        <p:txBody>
          <a:bodyPr/>
          <a:lstStyle/>
          <a:p>
            <a:pPr>
              <a:defRPr/>
            </a:pPr>
            <a:fld id="{56AA2101-C1C2-4057-8262-EB528C86E1AF}" type="slidenum">
              <a:rPr lang="en-US" smtClean="0"/>
              <a:pPr>
                <a:defRPr/>
              </a:pPr>
              <a:t>11</a:t>
            </a:fld>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8818652"/>
              </p:ext>
            </p:extLst>
          </p:nvPr>
        </p:nvGraphicFramePr>
        <p:xfrm>
          <a:off x="1" y="806883"/>
          <a:ext cx="9143999" cy="5584583"/>
        </p:xfrm>
        <a:graphic>
          <a:graphicData uri="http://schemas.openxmlformats.org/drawingml/2006/table">
            <a:tbl>
              <a:tblPr firstRow="1" firstCol="1" bandRow="1">
                <a:tableStyleId>{5C22544A-7EE6-4342-B048-85BDC9FD1C3A}</a:tableStyleId>
              </a:tblPr>
              <a:tblGrid>
                <a:gridCol w="683567">
                  <a:extLst>
                    <a:ext uri="{9D8B030D-6E8A-4147-A177-3AD203B41FA5}">
                      <a16:colId xmlns:a16="http://schemas.microsoft.com/office/drawing/2014/main" val="4019248178"/>
                    </a:ext>
                  </a:extLst>
                </a:gridCol>
                <a:gridCol w="4608512">
                  <a:extLst>
                    <a:ext uri="{9D8B030D-6E8A-4147-A177-3AD203B41FA5}">
                      <a16:colId xmlns:a16="http://schemas.microsoft.com/office/drawing/2014/main" val="459079548"/>
                    </a:ext>
                  </a:extLst>
                </a:gridCol>
                <a:gridCol w="144016">
                  <a:extLst>
                    <a:ext uri="{9D8B030D-6E8A-4147-A177-3AD203B41FA5}">
                      <a16:colId xmlns:a16="http://schemas.microsoft.com/office/drawing/2014/main" val="2885742918"/>
                    </a:ext>
                  </a:extLst>
                </a:gridCol>
                <a:gridCol w="1656184">
                  <a:extLst>
                    <a:ext uri="{9D8B030D-6E8A-4147-A177-3AD203B41FA5}">
                      <a16:colId xmlns:a16="http://schemas.microsoft.com/office/drawing/2014/main" val="4153686648"/>
                    </a:ext>
                  </a:extLst>
                </a:gridCol>
                <a:gridCol w="2051720">
                  <a:extLst>
                    <a:ext uri="{9D8B030D-6E8A-4147-A177-3AD203B41FA5}">
                      <a16:colId xmlns:a16="http://schemas.microsoft.com/office/drawing/2014/main" val="2794418120"/>
                    </a:ext>
                  </a:extLst>
                </a:gridCol>
              </a:tblGrid>
              <a:tr h="224348">
                <a:tc>
                  <a:txBody>
                    <a:bodyPr/>
                    <a:lstStyle/>
                    <a:p>
                      <a:pPr algn="ctr" hangingPunct="0">
                        <a:lnSpc>
                          <a:spcPct val="150000"/>
                        </a:lnSpc>
                        <a:spcAft>
                          <a:spcPts val="0"/>
                        </a:spcAft>
                      </a:pPr>
                      <a:r>
                        <a:rPr lang="en-GB" sz="1000" b="1" kern="1400" dirty="0">
                          <a:effectLst/>
                          <a:uFill>
                            <a:solidFill>
                              <a:srgbClr val="000000"/>
                            </a:solidFill>
                          </a:uFill>
                        </a:rPr>
                        <a:t>KPI#</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a:txBody>
                    <a:bodyPr/>
                    <a:lstStyle/>
                    <a:p>
                      <a:pPr algn="ctr" hangingPunct="0">
                        <a:lnSpc>
                          <a:spcPct val="150000"/>
                        </a:lnSpc>
                        <a:spcAft>
                          <a:spcPts val="0"/>
                        </a:spcAft>
                      </a:pPr>
                      <a:r>
                        <a:rPr lang="en-GB" sz="1000" b="1" kern="1400" dirty="0" smtClean="0">
                          <a:effectLst/>
                          <a:uFill>
                            <a:solidFill>
                              <a:srgbClr val="000000"/>
                            </a:solidFill>
                          </a:uFill>
                        </a:rPr>
                        <a:t>KPI</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gridSpan="2">
                  <a:txBody>
                    <a:bodyPr/>
                    <a:lstStyle/>
                    <a:p>
                      <a:pPr algn="ctr" hangingPunct="0">
                        <a:lnSpc>
                          <a:spcPct val="150000"/>
                        </a:lnSpc>
                        <a:spcBef>
                          <a:spcPts val="600"/>
                        </a:spcBef>
                        <a:spcAft>
                          <a:spcPts val="600"/>
                        </a:spcAft>
                      </a:pPr>
                      <a:r>
                        <a:rPr lang="en-GB" sz="1000" b="1" kern="1400" dirty="0" smtClean="0">
                          <a:effectLst/>
                          <a:uFill>
                            <a:solidFill>
                              <a:srgbClr val="000000"/>
                            </a:solidFill>
                          </a:uFill>
                        </a:rPr>
                        <a:t>Annual Target</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66" marR="56966" marT="0" marB="0" anchor="ctr"/>
                </a:tc>
                <a:tc hMerge="1">
                  <a:txBody>
                    <a:bodyPr/>
                    <a:lstStyle/>
                    <a:p>
                      <a:endParaRPr lang="en-US"/>
                    </a:p>
                  </a:txBody>
                  <a:tcPr/>
                </a:tc>
                <a:tc>
                  <a:txBody>
                    <a:bodyPr/>
                    <a:lstStyle/>
                    <a:p>
                      <a:r>
                        <a:rPr lang="en-ZA" sz="1000" dirty="0" smtClean="0"/>
                        <a:t>Actual</a:t>
                      </a:r>
                      <a:endParaRPr lang="en-US" sz="1000" dirty="0"/>
                    </a:p>
                  </a:txBody>
                  <a:tcPr marL="56966" marR="56966" marT="0" marB="0" anchor="ctr"/>
                </a:tc>
                <a:extLst>
                  <a:ext uri="{0D108BD9-81ED-4DB2-BD59-A6C34878D82A}">
                    <a16:rowId xmlns:a16="http://schemas.microsoft.com/office/drawing/2014/main" val="439033176"/>
                  </a:ext>
                </a:extLst>
              </a:tr>
              <a:tr h="224348">
                <a:tc>
                  <a:txBody>
                    <a:bodyPr/>
                    <a:lstStyle/>
                    <a:p>
                      <a:pPr algn="just" hangingPunct="0">
                        <a:lnSpc>
                          <a:spcPct val="150000"/>
                        </a:lnSpc>
                        <a:spcAft>
                          <a:spcPts val="0"/>
                        </a:spcAft>
                      </a:pPr>
                      <a:r>
                        <a:rPr lang="en-GB" sz="1000" b="1" kern="1400" dirty="0" smtClean="0">
                          <a:effectLst/>
                          <a:uFill>
                            <a:solidFill>
                              <a:srgbClr val="000000"/>
                            </a:solidFill>
                          </a:uFill>
                        </a:rPr>
                        <a:t>KPI-13</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a:txBody>
                    <a:bodyPr/>
                    <a:lstStyle/>
                    <a:p>
                      <a:pPr algn="just" hangingPunct="0">
                        <a:lnSpc>
                          <a:spcPct val="150000"/>
                        </a:lnSpc>
                        <a:spcAft>
                          <a:spcPts val="0"/>
                        </a:spcAft>
                      </a:pPr>
                      <a:r>
                        <a:rPr lang="en-GB" sz="1000" b="0" kern="1400" dirty="0">
                          <a:effectLst/>
                          <a:uFill>
                            <a:solidFill>
                              <a:srgbClr val="000000"/>
                            </a:solidFill>
                          </a:uFill>
                          <a:latin typeface="+mj-lt"/>
                        </a:rPr>
                        <a:t>Number of knowledge management publications produced per year</a:t>
                      </a:r>
                      <a:endParaRPr lang="en-ZA" sz="1000" b="0"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6939" marR="56939" marT="0" marB="0">
                    <a:solidFill>
                      <a:schemeClr val="accent3">
                        <a:lumMod val="85000"/>
                      </a:schemeClr>
                    </a:solidFill>
                  </a:tcPr>
                </a:tc>
                <a:tc gridSpan="2">
                  <a:txBody>
                    <a:bodyPr/>
                    <a:lstStyle/>
                    <a:p>
                      <a:pPr marL="0" algn="ctr" defTabSz="914400" rtl="0" eaLnBrk="1" fontAlgn="ctr" latinLnBrk="0" hangingPunct="1">
                        <a:lnSpc>
                          <a:spcPct val="115000"/>
                        </a:lnSpc>
                        <a:spcAft>
                          <a:spcPts val="0"/>
                        </a:spcAft>
                      </a:pPr>
                      <a:r>
                        <a:rPr lang="en-GB" sz="1000" b="0" kern="1200" dirty="0" smtClean="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rPr>
                        <a:t>15</a:t>
                      </a:r>
                      <a:endParaRPr lang="en-US" sz="1000" b="0" kern="1200" dirty="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85000"/>
                      </a:schemeClr>
                    </a:solidFill>
                  </a:tcPr>
                </a:tc>
                <a:tc hMerge="1">
                  <a:txBody>
                    <a:bodyPr/>
                    <a:lstStyle/>
                    <a:p>
                      <a:endParaRPr lang="en-US"/>
                    </a:p>
                  </a:txBody>
                  <a:tcPr/>
                </a:tc>
                <a:tc>
                  <a:txBody>
                    <a:bodyPr/>
                    <a:lstStyle/>
                    <a:p>
                      <a:r>
                        <a:rPr lang="en-ZA" sz="1000" dirty="0" smtClean="0"/>
                        <a:t>15</a:t>
                      </a:r>
                      <a:endParaRPr lang="en-US" sz="1000" dirty="0"/>
                    </a:p>
                  </a:txBody>
                  <a:tcPr marL="68580" marR="68580" marT="0" marB="0" anchor="ctr">
                    <a:solidFill>
                      <a:schemeClr val="accent3">
                        <a:lumMod val="85000"/>
                      </a:schemeClr>
                    </a:solidFill>
                  </a:tcPr>
                </a:tc>
                <a:extLst>
                  <a:ext uri="{0D108BD9-81ED-4DB2-BD59-A6C34878D82A}">
                    <a16:rowId xmlns:a16="http://schemas.microsoft.com/office/drawing/2014/main" val="1963945022"/>
                  </a:ext>
                </a:extLst>
              </a:tr>
              <a:tr h="2285195">
                <a:tc gridSpan="5">
                  <a:txBody>
                    <a:bodyPr/>
                    <a:lstStyle/>
                    <a:p>
                      <a:pPr marL="0" marR="0" lvl="0" indent="0" algn="just" defTabSz="914400" rtl="0" eaLnBrk="1" fontAlgn="auto" latinLnBrk="0" hangingPunct="0">
                        <a:lnSpc>
                          <a:spcPct val="150000"/>
                        </a:lnSpc>
                        <a:spcBef>
                          <a:spcPts val="0"/>
                        </a:spcBef>
                        <a:spcAft>
                          <a:spcPts val="0"/>
                        </a:spcAft>
                        <a:buClrTx/>
                        <a:buSzTx/>
                        <a:buFontTx/>
                        <a:buNone/>
                        <a:tabLst/>
                        <a:defRPr/>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To </a:t>
                      </a:r>
                      <a:r>
                        <a:rPr lang="en-ZA" sz="1000" b="0" kern="140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i</a:t>
                      </a:r>
                      <a:r>
                        <a:rPr lang="en-US" sz="1000" b="0" kern="1400" baseline="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ncrease</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access to best practice information on implementing </a:t>
                      </a:r>
                      <a:r>
                        <a:rPr lang="en-US" sz="1000" b="0" kern="1400" baseline="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programmes</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aimed and supporting civil society </a:t>
                      </a:r>
                      <a:r>
                        <a:rPr lang="en-US" sz="1000" b="0" kern="1400" baseline="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organisations</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working in poor communities.</a:t>
                      </a:r>
                      <a:endPar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0">
                        <a:lnSpc>
                          <a:spcPct val="150000"/>
                        </a:lnSpc>
                        <a:spcBef>
                          <a:spcPts val="0"/>
                        </a:spcBef>
                        <a:spcAft>
                          <a:spcPts val="0"/>
                        </a:spcAft>
                        <a:buClrTx/>
                        <a:buSzTx/>
                        <a:buFontTx/>
                        <a:buNone/>
                        <a:tabLst/>
                        <a:defRPr/>
                      </a:pPr>
                      <a:endPar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0">
                        <a:lnSpc>
                          <a:spcPct val="150000"/>
                        </a:lnSpc>
                        <a:spcBef>
                          <a:spcPts val="0"/>
                        </a:spcBef>
                        <a:spcAft>
                          <a:spcPts val="0"/>
                        </a:spcAft>
                        <a:buClrTx/>
                        <a:buSzTx/>
                        <a:buFontTx/>
                        <a:buNone/>
                        <a:tabLst/>
                        <a:defRPr/>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a:t>
                      </a:r>
                    </a:p>
                    <a:p>
                      <a:pPr algn="just" hangingPunct="0">
                        <a:lnSpc>
                          <a:spcPct val="150000"/>
                        </a:lnSpc>
                        <a:spcAft>
                          <a:spcPts val="0"/>
                        </a:spcAft>
                      </a:pP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The target</a:t>
                      </a:r>
                      <a:r>
                        <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was met. The lessons learned and best practices produced from NDA has been shared widely within the NDA for purposes of improving the quality of support provided to CSOs. The publications of best practice have also been shared with the civil society organisations and other organisations that work with the civil society sector thus improving the quality of contribution the civil society sector organisations is making in the development of poor communities. These publications has also made accessible to the public through the NDA website.</a:t>
                      </a:r>
                      <a:endPar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endPar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endParaRPr lang="en-ZA" sz="1000" b="0"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27428552"/>
                  </a:ext>
                </a:extLst>
              </a:tr>
              <a:tr h="227770">
                <a:tc>
                  <a:txBody>
                    <a:bodyPr/>
                    <a:lstStyle/>
                    <a:p>
                      <a:pPr algn="just" hangingPunct="0">
                        <a:lnSpc>
                          <a:spcPct val="150000"/>
                        </a:lnSpc>
                        <a:spcAft>
                          <a:spcPts val="0"/>
                        </a:spcAft>
                      </a:pPr>
                      <a:r>
                        <a:rPr lang="en-GB" sz="1000" b="1" kern="1400" dirty="0" smtClean="0">
                          <a:effectLst/>
                          <a:uFill>
                            <a:solidFill>
                              <a:srgbClr val="000000"/>
                            </a:solidFill>
                          </a:uFill>
                        </a:rPr>
                        <a:t>KPI-14</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gridSpan="2">
                  <a:txBody>
                    <a:bodyPr/>
                    <a:lstStyle/>
                    <a:p>
                      <a:pPr algn="just" hangingPunct="0">
                        <a:lnSpc>
                          <a:spcPct val="150000"/>
                        </a:lnSpc>
                        <a:spcAft>
                          <a:spcPts val="0"/>
                        </a:spcAft>
                      </a:pPr>
                      <a:r>
                        <a:rPr lang="en-GB" sz="1000" b="0" kern="1400" dirty="0">
                          <a:effectLst/>
                          <a:uFill>
                            <a:solidFill>
                              <a:srgbClr val="000000"/>
                            </a:solidFill>
                          </a:uFill>
                          <a:latin typeface="+mj-lt"/>
                        </a:rPr>
                        <a:t>Number of development policy dialogues and consultation sessions held per year</a:t>
                      </a:r>
                      <a:endParaRPr lang="en-ZA" sz="1000" b="0"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6939" marR="56939" marT="0" marB="0" anchor="ctr">
                    <a:solidFill>
                      <a:schemeClr val="accent3">
                        <a:lumMod val="95000"/>
                      </a:schemeClr>
                    </a:solidFill>
                  </a:tcPr>
                </a:tc>
                <a:tc hMerge="1">
                  <a:txBody>
                    <a:bodyPr/>
                    <a:lstStyle/>
                    <a:p>
                      <a:pPr marL="0" marR="0" indent="-89535" algn="ctr" defTabSz="914400" rtl="0" eaLnBrk="1" fontAlgn="ctr" latinLnBrk="0" hangingPunct="1">
                        <a:lnSpc>
                          <a:spcPct val="115000"/>
                        </a:lnSpc>
                        <a:spcBef>
                          <a:spcPts val="0"/>
                        </a:spcBef>
                        <a:spcAft>
                          <a:spcPts val="0"/>
                        </a:spcAft>
                      </a:pPr>
                      <a:endParaRPr lang="en-US" sz="1000" b="0" kern="1200" dirty="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95000"/>
                      </a:schemeClr>
                    </a:solidFill>
                  </a:tcPr>
                </a:tc>
                <a:tc>
                  <a:txBody>
                    <a:bodyPr/>
                    <a:lstStyle/>
                    <a:p>
                      <a:pPr marL="0" marR="0" indent="-89535" algn="ctr" defTabSz="914400" rtl="0" eaLnBrk="1" fontAlgn="ctr" latinLnBrk="0" hangingPunct="1">
                        <a:lnSpc>
                          <a:spcPct val="115000"/>
                        </a:lnSpc>
                        <a:spcBef>
                          <a:spcPts val="0"/>
                        </a:spcBef>
                        <a:spcAft>
                          <a:spcPts val="0"/>
                        </a:spcAft>
                      </a:pPr>
                      <a:r>
                        <a:rPr lang="en-GB" sz="1000" b="0" kern="1200" dirty="0" smtClean="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rPr>
                        <a:t>12</a:t>
                      </a:r>
                      <a:endParaRPr lang="en-US" sz="1000" b="0" kern="1200" dirty="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95000"/>
                      </a:schemeClr>
                    </a:solidFill>
                  </a:tcPr>
                </a:tc>
                <a:tc>
                  <a:txBody>
                    <a:bodyPr/>
                    <a:lstStyle/>
                    <a:p>
                      <a:r>
                        <a:rPr lang="en-ZA" sz="1000" dirty="0" smtClean="0"/>
                        <a:t>6</a:t>
                      </a:r>
                      <a:endParaRPr lang="en-US" sz="1000" dirty="0"/>
                    </a:p>
                  </a:txBody>
                  <a:tcPr marL="68580" marR="68580" marT="0" marB="0" anchor="ctr">
                    <a:solidFill>
                      <a:schemeClr val="accent3">
                        <a:lumMod val="95000"/>
                      </a:schemeClr>
                    </a:solidFill>
                  </a:tcPr>
                </a:tc>
                <a:extLst>
                  <a:ext uri="{0D108BD9-81ED-4DB2-BD59-A6C34878D82A}">
                    <a16:rowId xmlns:a16="http://schemas.microsoft.com/office/drawing/2014/main" val="2039542927"/>
                  </a:ext>
                </a:extLst>
              </a:tr>
              <a:tr h="2612783">
                <a:tc gridSpan="5">
                  <a:txBody>
                    <a:bodyPr/>
                    <a:lstStyle/>
                    <a:p>
                      <a:pPr marL="0" marR="0" lvl="0" indent="0" algn="just" defTabSz="914400" rtl="0" eaLnBrk="1" fontAlgn="auto" latinLnBrk="0" hangingPunct="0">
                        <a:lnSpc>
                          <a:spcPct val="150000"/>
                        </a:lnSpc>
                        <a:spcBef>
                          <a:spcPts val="0"/>
                        </a:spcBef>
                        <a:spcAft>
                          <a:spcPts val="0"/>
                        </a:spcAft>
                        <a:buClrTx/>
                        <a:buSzTx/>
                        <a:buFontTx/>
                        <a:buNone/>
                        <a:tabLst/>
                        <a:defRPr/>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To c</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reating platforms for engagements, consultation and debates between the state organs, civil society and private sector on key priorities that are impacted by development policy. </a:t>
                      </a:r>
                      <a:endPar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0">
                        <a:lnSpc>
                          <a:spcPct val="150000"/>
                        </a:lnSpc>
                        <a:spcBef>
                          <a:spcPts val="0"/>
                        </a:spcBef>
                        <a:spcAft>
                          <a:spcPts val="0"/>
                        </a:spcAft>
                        <a:buClrTx/>
                        <a:buSzTx/>
                        <a:buFontTx/>
                        <a:buNone/>
                        <a:tabLst/>
                        <a:defRPr/>
                      </a:pPr>
                      <a:endPar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0">
                        <a:lnSpc>
                          <a:spcPct val="150000"/>
                        </a:lnSpc>
                        <a:spcBef>
                          <a:spcPts val="0"/>
                        </a:spcBef>
                        <a:spcAft>
                          <a:spcPts val="0"/>
                        </a:spcAft>
                        <a:buClrTx/>
                        <a:buSzTx/>
                        <a:buFontTx/>
                        <a:buNone/>
                        <a:tabLst/>
                        <a:defRPr/>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a:t>
                      </a:r>
                    </a:p>
                    <a:p>
                      <a:pPr marL="0" marR="0" lvl="0" indent="0" algn="just" defTabSz="914400" rtl="0" eaLnBrk="1" fontAlgn="auto" latinLnBrk="0" hangingPunct="0">
                        <a:lnSpc>
                          <a:spcPct val="150000"/>
                        </a:lnSpc>
                        <a:spcBef>
                          <a:spcPts val="0"/>
                        </a:spcBef>
                        <a:spcAft>
                          <a:spcPts val="0"/>
                        </a:spcAft>
                        <a:buClrTx/>
                        <a:buSzTx/>
                        <a:buFontTx/>
                        <a:buNone/>
                        <a:tabLst/>
                        <a:defRPr/>
                      </a:pP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The target was not met. However, a total of 6 dialogues</a:t>
                      </a:r>
                      <a:r>
                        <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were held with the aim of engaging state organs and civil society sector representatives development policy issues. On the research outcomes on ECD presented during engagements has resulted in proposing the inclusion of social and emotional learning for children at the age of two years. Social and emotional learning has shown to have benefits for children in their later years especially in increasing their emotional intelligence thus reducing anti-social behaviour in the society.</a:t>
                      </a:r>
                      <a:endParaRPr lang="en-ZA" sz="1000" b="0"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34939170"/>
                  </a:ext>
                </a:extLst>
              </a:tr>
            </a:tbl>
          </a:graphicData>
        </a:graphic>
      </p:graphicFrame>
    </p:spTree>
    <p:extLst>
      <p:ext uri="{BB962C8B-B14F-4D97-AF65-F5344CB8AC3E}">
        <p14:creationId xmlns:p14="http://schemas.microsoft.com/office/powerpoint/2010/main" val="209842248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4744"/>
            <a:ext cx="9108504" cy="5123656"/>
          </a:xfrm>
        </p:spPr>
        <p:txBody>
          <a:bodyPr/>
          <a:lstStyle/>
          <a:p>
            <a:pPr marL="0" indent="0">
              <a:buNone/>
            </a:pPr>
            <a:endParaRPr lang="en-US" sz="2200" b="1" dirty="0" smtClean="0"/>
          </a:p>
          <a:p>
            <a:pPr marL="0" indent="0">
              <a:buNone/>
            </a:pPr>
            <a:endParaRPr lang="en-US" sz="2200" b="1" dirty="0"/>
          </a:p>
          <a:p>
            <a:pPr marL="0" indent="0">
              <a:buNone/>
            </a:pPr>
            <a:endParaRPr lang="en-US" sz="2200" b="1" dirty="0" smtClean="0"/>
          </a:p>
          <a:p>
            <a:pPr marL="0" indent="0">
              <a:buNone/>
            </a:pPr>
            <a:endParaRPr lang="en-US" sz="2200" b="1" dirty="0"/>
          </a:p>
          <a:p>
            <a:pPr marL="0" indent="0">
              <a:buNone/>
            </a:pPr>
            <a:endParaRPr lang="en-US" sz="2200" b="1" dirty="0" smtClean="0"/>
          </a:p>
          <a:p>
            <a:pPr marL="0" indent="0">
              <a:buNone/>
            </a:pPr>
            <a:endParaRPr lang="en-US" sz="2200" b="1" dirty="0" smtClean="0"/>
          </a:p>
          <a:p>
            <a:pPr marL="0" indent="0" algn="ctr">
              <a:buNone/>
            </a:pPr>
            <a:r>
              <a:rPr lang="en-US" sz="3200" b="1" dirty="0" smtClean="0"/>
              <a:t>ANNUAL </a:t>
            </a:r>
            <a:r>
              <a:rPr lang="en-US" sz="3200" b="1" dirty="0" smtClean="0"/>
              <a:t>FINANCIAL STATEMENTS</a:t>
            </a:r>
          </a:p>
          <a:p>
            <a:pPr marL="0" indent="0" algn="ctr">
              <a:buNone/>
            </a:pPr>
            <a:r>
              <a:rPr lang="en-US" sz="3200" b="1" dirty="0" smtClean="0"/>
              <a:t>FOR THE YEAR ENDED 31 MARCH 2020</a:t>
            </a:r>
            <a:endParaRPr lang="en-US" sz="32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12</a:t>
            </a:fld>
            <a:endParaRPr lang="en-US" dirty="0"/>
          </a:p>
        </p:txBody>
      </p:sp>
    </p:spTree>
    <p:extLst>
      <p:ext uri="{BB962C8B-B14F-4D97-AF65-F5344CB8AC3E}">
        <p14:creationId xmlns:p14="http://schemas.microsoft.com/office/powerpoint/2010/main" val="11091836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FINANCIAL PERFORMANCE AS AT 31 MARCH 2020</a:t>
            </a:r>
            <a:endParaRPr lang="en-ZA"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13</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181569411"/>
              </p:ext>
            </p:extLst>
          </p:nvPr>
        </p:nvGraphicFramePr>
        <p:xfrm>
          <a:off x="251520" y="838205"/>
          <a:ext cx="8568952" cy="5410197"/>
        </p:xfrm>
        <a:graphic>
          <a:graphicData uri="http://schemas.openxmlformats.org/drawingml/2006/table">
            <a:tbl>
              <a:tblPr firstRow="1" firstCol="1" lastRow="1" lastCol="1" bandRow="1" bandCol="1"/>
              <a:tblGrid>
                <a:gridCol w="4877661">
                  <a:extLst>
                    <a:ext uri="{9D8B030D-6E8A-4147-A177-3AD203B41FA5}">
                      <a16:colId xmlns:a16="http://schemas.microsoft.com/office/drawing/2014/main" val="1383581097"/>
                    </a:ext>
                  </a:extLst>
                </a:gridCol>
                <a:gridCol w="1801863">
                  <a:extLst>
                    <a:ext uri="{9D8B030D-6E8A-4147-A177-3AD203B41FA5}">
                      <a16:colId xmlns:a16="http://schemas.microsoft.com/office/drawing/2014/main" val="24579607"/>
                    </a:ext>
                  </a:extLst>
                </a:gridCol>
                <a:gridCol w="1009546">
                  <a:extLst>
                    <a:ext uri="{9D8B030D-6E8A-4147-A177-3AD203B41FA5}">
                      <a16:colId xmlns:a16="http://schemas.microsoft.com/office/drawing/2014/main" val="547699441"/>
                    </a:ext>
                  </a:extLst>
                </a:gridCol>
                <a:gridCol w="879882">
                  <a:extLst>
                    <a:ext uri="{9D8B030D-6E8A-4147-A177-3AD203B41FA5}">
                      <a16:colId xmlns:a16="http://schemas.microsoft.com/office/drawing/2014/main" val="2128436177"/>
                    </a:ext>
                  </a:extLst>
                </a:gridCol>
              </a:tblGrid>
              <a:tr h="397001">
                <a:tc>
                  <a:txBody>
                    <a:bodyPr/>
                    <a:lstStyle/>
                    <a:p>
                      <a:pPr>
                        <a:lnSpc>
                          <a:spcPct val="107000"/>
                        </a:lnSpc>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marL="254000">
                        <a:lnSpc>
                          <a:spcPct val="107000"/>
                        </a:lnSpc>
                        <a:spcBef>
                          <a:spcPts val="120"/>
                        </a:spcBef>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2020</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marL="76200" marR="142240" algn="ctr">
                        <a:lnSpc>
                          <a:spcPts val="1035"/>
                        </a:lnSpc>
                        <a:spcBef>
                          <a:spcPts val="120"/>
                        </a:spcBef>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2019</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6835" marR="142240" algn="ctr">
                        <a:lnSpc>
                          <a:spcPts val="1035"/>
                        </a:lnSpc>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Restated*</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613942127"/>
                  </a:ext>
                </a:extLst>
              </a:tr>
              <a:tr h="186920">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125095" algn="r">
                        <a:lnSpc>
                          <a:spcPts val="1015"/>
                        </a:lnSpc>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Note(s)</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92710" algn="ctr">
                        <a:lnSpc>
                          <a:spcPts val="1015"/>
                        </a:lnSpc>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5405" algn="ctr">
                        <a:lnSpc>
                          <a:spcPts val="1015"/>
                        </a:lnSpc>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718328134"/>
                  </a:ext>
                </a:extLst>
              </a:tr>
              <a:tr h="373843">
                <a:tc>
                  <a:txBody>
                    <a:bodyPr/>
                    <a:lstStyle/>
                    <a:p>
                      <a:pPr>
                        <a:lnSpc>
                          <a:spcPct val="107000"/>
                        </a:lnSpc>
                        <a:spcBef>
                          <a:spcPts val="1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715">
                        <a:lnSpc>
                          <a:spcPct val="107000"/>
                        </a:lnSpc>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Revenue</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r">
                        <a:lnSpc>
                          <a:spcPct val="107000"/>
                        </a:lnSpc>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1573181130"/>
                  </a:ext>
                </a:extLst>
              </a:tr>
              <a:tr h="552227">
                <a:tc>
                  <a:txBody>
                    <a:bodyPr/>
                    <a:lstStyle/>
                    <a:p>
                      <a:pPr marL="5715">
                        <a:lnSpc>
                          <a:spcPct val="107000"/>
                        </a:lnSpc>
                        <a:spcBef>
                          <a:spcPts val="310"/>
                        </a:spcBef>
                        <a:spcAft>
                          <a:spcPts val="0"/>
                        </a:spcAft>
                      </a:pPr>
                      <a:r>
                        <a:rPr lang="en-US" sz="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Non-exchange revenue</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715">
                        <a:lnSpc>
                          <a:spcPct val="107000"/>
                        </a:lnSpc>
                        <a:spcBef>
                          <a:spcPts val="120"/>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Transfer Revenue</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nSpc>
                          <a:spcPct val="107000"/>
                        </a:lnSpc>
                        <a:spcBef>
                          <a:spcPts val="1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R="194945" algn="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gn="r">
                        <a:lnSpc>
                          <a:spcPct val="107000"/>
                        </a:lnSpc>
                        <a:spcBef>
                          <a:spcPts val="30"/>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147320" algn="r">
                        <a:lnSpc>
                          <a:spcPct val="107000"/>
                        </a:lnSpc>
                        <a:spcAft>
                          <a:spcPts val="0"/>
                        </a:spcAft>
                      </a:pPr>
                      <a:r>
                        <a:rPr lang="en-US" sz="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212,355,000</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tc>
                  <a:txBody>
                    <a:bodyPr/>
                    <a:lstStyle/>
                    <a:p>
                      <a:pPr algn="r">
                        <a:lnSpc>
                          <a:spcPct val="107000"/>
                        </a:lnSpc>
                        <a:spcBef>
                          <a:spcPts val="30"/>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107315" algn="r">
                        <a:lnSpc>
                          <a:spcPct val="107000"/>
                        </a:lnSpc>
                        <a:spcAft>
                          <a:spcPts val="0"/>
                        </a:spcAft>
                      </a:pPr>
                      <a:r>
                        <a:rPr lang="en-US" sz="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202,578,000</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3777117721"/>
                  </a:ext>
                </a:extLst>
              </a:tr>
              <a:tr h="305824">
                <a:tc>
                  <a:txBody>
                    <a:bodyPr/>
                    <a:lstStyle/>
                    <a:p>
                      <a:pPr marL="5715">
                        <a:lnSpc>
                          <a:spcPct val="107000"/>
                        </a:lnSpc>
                        <a:spcBef>
                          <a:spcPts val="110"/>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Other grants - Third party funds</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194945" algn="r">
                        <a:lnSpc>
                          <a:spcPts val="1015"/>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205740" algn="r">
                        <a:lnSpc>
                          <a:spcPct val="107000"/>
                        </a:lnSpc>
                        <a:spcBef>
                          <a:spcPts val="110"/>
                        </a:spcBef>
                        <a:spcAft>
                          <a:spcPts val="0"/>
                        </a:spcAft>
                      </a:pPr>
                      <a:r>
                        <a:rPr lang="en-US" sz="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24,975,999</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165735" algn="r">
                        <a:lnSpc>
                          <a:spcPct val="107000"/>
                        </a:lnSpc>
                        <a:spcBef>
                          <a:spcPts val="110"/>
                        </a:spcBef>
                        <a:spcAft>
                          <a:spcPts val="0"/>
                        </a:spcAft>
                      </a:pPr>
                      <a:r>
                        <a:rPr lang="en-US" sz="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13,486,902</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167097900"/>
                  </a:ext>
                </a:extLst>
              </a:tr>
              <a:tr h="305824">
                <a:tc>
                  <a:txBody>
                    <a:bodyPr/>
                    <a:lstStyle/>
                    <a:p>
                      <a:pPr marL="5715">
                        <a:lnSpc>
                          <a:spcPct val="107000"/>
                        </a:lnSpc>
                        <a:spcBef>
                          <a:spcPts val="120"/>
                        </a:spcBef>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revenue from non-exchange transactions</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147320" algn="r">
                        <a:lnSpc>
                          <a:spcPct val="107000"/>
                        </a:lnSpc>
                        <a:spcBef>
                          <a:spcPts val="120"/>
                        </a:spcBef>
                        <a:spcAft>
                          <a:spcPts val="0"/>
                        </a:spcAft>
                      </a:pPr>
                      <a:r>
                        <a:rPr lang="en-US" sz="8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237,330,999</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107315" algn="r">
                        <a:lnSpc>
                          <a:spcPct val="107000"/>
                        </a:lnSpc>
                        <a:spcBef>
                          <a:spcPts val="120"/>
                        </a:spcBef>
                        <a:spcAft>
                          <a:spcPts val="0"/>
                        </a:spcAft>
                      </a:pPr>
                      <a:r>
                        <a:rPr lang="en-US" sz="8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216,064,902</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964884182"/>
                  </a:ext>
                </a:extLst>
              </a:tr>
              <a:tr h="288021">
                <a:tc>
                  <a:txBody>
                    <a:bodyPr/>
                    <a:lstStyle/>
                    <a:p>
                      <a:pPr marL="5715">
                        <a:lnSpc>
                          <a:spcPct val="107000"/>
                        </a:lnSpc>
                        <a:spcBef>
                          <a:spcPts val="795"/>
                        </a:spcBef>
                        <a:spcAft>
                          <a:spcPts val="0"/>
                        </a:spcAft>
                      </a:pPr>
                      <a:r>
                        <a:rPr lang="en-US" sz="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Exchange revenue</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715">
                        <a:lnSpc>
                          <a:spcPct val="107000"/>
                        </a:lnSpc>
                        <a:spcBef>
                          <a:spcPts val="120"/>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Other income</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nSpc>
                          <a:spcPct val="107000"/>
                        </a:lnSpc>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35"/>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r">
                        <a:lnSpc>
                          <a:spcPct val="107000"/>
                        </a:lnSpc>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263525" algn="r">
                        <a:lnSpc>
                          <a:spcPct val="107000"/>
                        </a:lnSpc>
                        <a:spcAft>
                          <a:spcPts val="0"/>
                        </a:spcAft>
                      </a:pPr>
                      <a:r>
                        <a:rPr lang="en-US" sz="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2,694,179</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r">
                        <a:lnSpc>
                          <a:spcPct val="107000"/>
                        </a:lnSpc>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223520" algn="r">
                        <a:lnSpc>
                          <a:spcPct val="107000"/>
                        </a:lnSpc>
                        <a:spcAft>
                          <a:spcPts val="0"/>
                        </a:spcAft>
                      </a:pPr>
                      <a:r>
                        <a:rPr lang="en-US" sz="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3,130,159</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147906929"/>
                  </a:ext>
                </a:extLst>
              </a:tr>
              <a:tr h="305824">
                <a:tc>
                  <a:txBody>
                    <a:bodyPr/>
                    <a:lstStyle/>
                    <a:p>
                      <a:pPr marL="5715">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Finance income</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263525" marR="106680" algn="r" defTabSz="914400" rtl="0" eaLnBrk="1" latinLnBrk="0" hangingPunct="1">
                        <a:lnSpc>
                          <a:spcPct val="107000"/>
                        </a:lnSpc>
                        <a:spcBef>
                          <a:spcPts val="45"/>
                        </a:spcBef>
                        <a:spcAft>
                          <a:spcPts val="0"/>
                        </a:spcAft>
                      </a:pPr>
                      <a:r>
                        <a:rPr lang="en-US" sz="800"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839,892</a:t>
                      </a:r>
                      <a:endParaRPr lang="en-ZA" sz="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223520" algn="r">
                        <a:lnSpc>
                          <a:spcPct val="107000"/>
                        </a:lnSpc>
                        <a:spcBef>
                          <a:spcPts val="45"/>
                        </a:spcBef>
                        <a:spcAft>
                          <a:spcPts val="0"/>
                        </a:spcAft>
                      </a:pPr>
                      <a:r>
                        <a:rPr lang="en-US" sz="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2,298,756</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81989269"/>
                  </a:ext>
                </a:extLst>
              </a:tr>
              <a:tr h="305824">
                <a:tc>
                  <a:txBody>
                    <a:bodyPr/>
                    <a:lstStyle/>
                    <a:p>
                      <a:pPr marL="5715">
                        <a:lnSpc>
                          <a:spcPct val="107000"/>
                        </a:lnSpc>
                        <a:spcBef>
                          <a:spcPts val="120"/>
                        </a:spcBef>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revenue from exchange transactions</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263525" algn="r">
                        <a:lnSpc>
                          <a:spcPct val="107000"/>
                        </a:lnSpc>
                        <a:spcBef>
                          <a:spcPts val="120"/>
                        </a:spcBef>
                        <a:spcAft>
                          <a:spcPts val="0"/>
                        </a:spcAft>
                      </a:pPr>
                      <a:r>
                        <a:rPr lang="en-US" sz="8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3,534,071</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223520" algn="r">
                        <a:lnSpc>
                          <a:spcPct val="107000"/>
                        </a:lnSpc>
                        <a:spcBef>
                          <a:spcPts val="120"/>
                        </a:spcBef>
                        <a:spcAft>
                          <a:spcPts val="0"/>
                        </a:spcAft>
                      </a:pPr>
                      <a:r>
                        <a:rPr lang="en-US" sz="8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5,428,915</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277460037"/>
                  </a:ext>
                </a:extLst>
              </a:tr>
              <a:tr h="305824">
                <a:tc>
                  <a:txBody>
                    <a:bodyPr/>
                    <a:lstStyle/>
                    <a:p>
                      <a:pPr marL="5715">
                        <a:lnSpc>
                          <a:spcPct val="107000"/>
                        </a:lnSpc>
                        <a:spcBef>
                          <a:spcPts val="120"/>
                        </a:spcBef>
                        <a:spcAft>
                          <a:spcPts val="0"/>
                        </a:spcAft>
                      </a:pPr>
                      <a:r>
                        <a:rPr lang="en-US" sz="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revenue</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147320" algn="r">
                        <a:lnSpc>
                          <a:spcPct val="107000"/>
                        </a:lnSpc>
                        <a:spcBef>
                          <a:spcPts val="120"/>
                        </a:spcBef>
                        <a:spcAft>
                          <a:spcPts val="0"/>
                        </a:spcAft>
                      </a:pPr>
                      <a:r>
                        <a:rPr lang="en-US" sz="8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240,865,070</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107315" algn="r">
                        <a:lnSpc>
                          <a:spcPct val="107000"/>
                        </a:lnSpc>
                        <a:spcBef>
                          <a:spcPts val="120"/>
                        </a:spcBef>
                        <a:spcAft>
                          <a:spcPts val="0"/>
                        </a:spcAft>
                      </a:pPr>
                      <a:r>
                        <a:rPr lang="en-US" sz="8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221,493,817</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85539163"/>
                  </a:ext>
                </a:extLst>
              </a:tr>
              <a:tr h="297088">
                <a:tc>
                  <a:txBody>
                    <a:bodyPr/>
                    <a:lstStyle/>
                    <a:p>
                      <a:pPr marL="5715">
                        <a:lnSpc>
                          <a:spcPct val="107000"/>
                        </a:lnSpc>
                        <a:spcBef>
                          <a:spcPts val="795"/>
                        </a:spcBef>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Expenditure</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r">
                        <a:lnSpc>
                          <a:spcPct val="107000"/>
                        </a:lnSpc>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1444569936"/>
                  </a:ext>
                </a:extLst>
              </a:tr>
              <a:tr h="186920">
                <a:tc>
                  <a:txBody>
                    <a:bodyPr/>
                    <a:lstStyle/>
                    <a:p>
                      <a:pPr marL="5715">
                        <a:lnSpc>
                          <a:spcPct val="107000"/>
                        </a:lnSpc>
                        <a:spcBef>
                          <a:spcPts val="310"/>
                        </a:spcBef>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Mandate expenses</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gn="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tc>
                  <a:txBody>
                    <a:bodyPr/>
                    <a:lstStyle/>
                    <a:p>
                      <a:pPr algn="r">
                        <a:lnSpc>
                          <a:spcPct val="107000"/>
                        </a:lnSpc>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3502134541"/>
                  </a:ext>
                </a:extLst>
              </a:tr>
              <a:tr h="186920">
                <a:tc>
                  <a:txBody>
                    <a:bodyPr/>
                    <a:lstStyle/>
                    <a:p>
                      <a:pPr marL="5715">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Disbursements to NDA funded projects</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(10,087,647)</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tc>
                  <a:txBody>
                    <a:bodyPr/>
                    <a:lstStyle/>
                    <a:p>
                      <a:pPr marR="635" algn="r">
                        <a:lnSpc>
                          <a:spcPct val="107000"/>
                        </a:lnSpc>
                        <a:spcBef>
                          <a:spcPts val="45"/>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(8,569,411)</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2864735651"/>
                  </a:ext>
                </a:extLst>
              </a:tr>
              <a:tr h="186920">
                <a:tc>
                  <a:txBody>
                    <a:bodyPr/>
                    <a:lstStyle/>
                    <a:p>
                      <a:pPr marL="5715">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Disbursements to third party funded projects</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106680" algn="r">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tc>
                  <a:txBody>
                    <a:bodyPr/>
                    <a:lstStyle/>
                    <a:p>
                      <a:pPr marR="635" algn="r">
                        <a:lnSpc>
                          <a:spcPct val="107000"/>
                        </a:lnSpc>
                        <a:spcBef>
                          <a:spcPts val="45"/>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(1,410,944)</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2688194226"/>
                  </a:ext>
                </a:extLst>
              </a:tr>
              <a:tr h="159179">
                <a:tc>
                  <a:txBody>
                    <a:bodyPr/>
                    <a:lstStyle/>
                    <a:p>
                      <a:pPr marL="5715">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Third party funded capacity building costs</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156845" algn="r">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20.3</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(24,918,479)</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tc>
                  <a:txBody>
                    <a:bodyPr/>
                    <a:lstStyle/>
                    <a:p>
                      <a:pPr marR="635" algn="r">
                        <a:lnSpc>
                          <a:spcPct val="107000"/>
                        </a:lnSpc>
                        <a:spcBef>
                          <a:spcPts val="45"/>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(2,429,712)</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1472657313"/>
                  </a:ext>
                </a:extLst>
              </a:tr>
              <a:tr h="159179">
                <a:tc>
                  <a:txBody>
                    <a:bodyPr/>
                    <a:lstStyle/>
                    <a:p>
                      <a:pPr marL="5715">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CSO development programme implementation costs</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156845" algn="r">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(8,738,567)</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tc>
                  <a:txBody>
                    <a:bodyPr/>
                    <a:lstStyle/>
                    <a:p>
                      <a:pPr marR="635" algn="r">
                        <a:lnSpc>
                          <a:spcPct val="107000"/>
                        </a:lnSpc>
                        <a:spcBef>
                          <a:spcPts val="45"/>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(11,630,130)</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2220514495"/>
                  </a:ext>
                </a:extLst>
              </a:tr>
              <a:tr h="186920">
                <a:tc>
                  <a:txBody>
                    <a:bodyPr/>
                    <a:lstStyle/>
                    <a:p>
                      <a:pPr marL="5715">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Research, monitoring and evaluation costs</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(2,650,504)</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tc>
                  <a:txBody>
                    <a:bodyPr/>
                    <a:lstStyle/>
                    <a:p>
                      <a:pPr marR="635" algn="r">
                        <a:lnSpc>
                          <a:spcPct val="107000"/>
                        </a:lnSpc>
                        <a:spcBef>
                          <a:spcPts val="45"/>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(2,768,072)</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1254547295"/>
                  </a:ext>
                </a:extLst>
              </a:tr>
              <a:tr h="159179">
                <a:tc>
                  <a:txBody>
                    <a:bodyPr/>
                    <a:lstStyle/>
                    <a:p>
                      <a:pPr marL="5715">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NDA funded capacity building costs</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156845" algn="r">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(8,151,862)</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tc>
                  <a:txBody>
                    <a:bodyPr/>
                    <a:lstStyle/>
                    <a:p>
                      <a:pPr marR="635" algn="r">
                        <a:lnSpc>
                          <a:spcPct val="107000"/>
                        </a:lnSpc>
                        <a:spcBef>
                          <a:spcPts val="45"/>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(13,056,999)</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4185095506"/>
                  </a:ext>
                </a:extLst>
              </a:tr>
              <a:tr h="186920">
                <a:tc>
                  <a:txBody>
                    <a:bodyPr/>
                    <a:lstStyle/>
                    <a:p>
                      <a:pPr marL="5715">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Mandate staff costs</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(77,171,020)</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tc>
                  <a:txBody>
                    <a:bodyPr/>
                    <a:lstStyle/>
                    <a:p>
                      <a:pPr marR="635" algn="r">
                        <a:lnSpc>
                          <a:spcPct val="107000"/>
                        </a:lnSpc>
                        <a:spcBef>
                          <a:spcPts val="45"/>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(75,401,162)</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1839999006"/>
                  </a:ext>
                </a:extLst>
              </a:tr>
              <a:tr h="186920">
                <a:tc>
                  <a:txBody>
                    <a:bodyPr/>
                    <a:lstStyle/>
                    <a:p>
                      <a:pPr marL="5715">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Third party funded summits</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106680" algn="r">
                        <a:lnSpc>
                          <a:spcPct val="107000"/>
                        </a:lnSpc>
                        <a:spcBef>
                          <a:spcPts val="45"/>
                        </a:spcBef>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35" algn="r">
                        <a:lnSpc>
                          <a:spcPct val="107000"/>
                        </a:lnSpc>
                        <a:spcBef>
                          <a:spcPts val="45"/>
                        </a:spcBef>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(9,646,244)</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88502689"/>
                  </a:ext>
                </a:extLst>
              </a:tr>
              <a:tr h="186920">
                <a:tc>
                  <a:txBody>
                    <a:bodyPr/>
                    <a:lstStyle/>
                    <a:p>
                      <a:pPr marL="5715">
                        <a:lnSpc>
                          <a:spcPct val="107000"/>
                        </a:lnSpc>
                        <a:spcBef>
                          <a:spcPts val="120"/>
                        </a:spcBef>
                        <a:spcAft>
                          <a:spcPts val="0"/>
                        </a:spcAft>
                      </a:pPr>
                      <a:r>
                        <a:rPr lang="en-US" sz="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mandate expenses</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7945" algn="r">
                        <a:lnSpc>
                          <a:spcPct val="107000"/>
                        </a:lnSpc>
                        <a:spcBef>
                          <a:spcPts val="120"/>
                        </a:spcBef>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(131,718,079)</a:t>
                      </a:r>
                      <a:endParaRPr lang="en-ZA"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35" algn="r">
                        <a:lnSpc>
                          <a:spcPct val="107000"/>
                        </a:lnSpc>
                        <a:spcBef>
                          <a:spcPts val="120"/>
                        </a:spcBef>
                        <a:spcAft>
                          <a:spcPts val="0"/>
                        </a:spcAft>
                      </a:pPr>
                      <a:r>
                        <a:rPr lang="en-US" sz="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(124,912,674)</a:t>
                      </a:r>
                      <a:endParaRPr lang="en-ZA"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318025703"/>
                  </a:ext>
                </a:extLst>
              </a:tr>
            </a:tbl>
          </a:graphicData>
        </a:graphic>
      </p:graphicFrame>
    </p:spTree>
    <p:extLst>
      <p:ext uri="{BB962C8B-B14F-4D97-AF65-F5344CB8AC3E}">
        <p14:creationId xmlns:p14="http://schemas.microsoft.com/office/powerpoint/2010/main" val="388765955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STATEMENT OF FINANCIAL </a:t>
            </a:r>
            <a:r>
              <a:rPr lang="en-US" dirty="0" smtClean="0"/>
              <a:t>PERFORMANCE AS AT 31 MARCH 2020 continued</a:t>
            </a:r>
            <a:endParaRPr lang="en-ZA"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232047681"/>
              </p:ext>
            </p:extLst>
          </p:nvPr>
        </p:nvGraphicFramePr>
        <p:xfrm>
          <a:off x="539552" y="1052732"/>
          <a:ext cx="8136904" cy="5195667"/>
        </p:xfrm>
        <a:graphic>
          <a:graphicData uri="http://schemas.openxmlformats.org/drawingml/2006/table">
            <a:tbl>
              <a:tblPr firstRow="1" firstCol="1" lastRow="1" lastCol="1" bandRow="1" bandCol="1"/>
              <a:tblGrid>
                <a:gridCol w="4297447">
                  <a:extLst>
                    <a:ext uri="{9D8B030D-6E8A-4147-A177-3AD203B41FA5}">
                      <a16:colId xmlns:a16="http://schemas.microsoft.com/office/drawing/2014/main" val="3031598837"/>
                    </a:ext>
                  </a:extLst>
                </a:gridCol>
                <a:gridCol w="1874249">
                  <a:extLst>
                    <a:ext uri="{9D8B030D-6E8A-4147-A177-3AD203B41FA5}">
                      <a16:colId xmlns:a16="http://schemas.microsoft.com/office/drawing/2014/main" val="2884438002"/>
                    </a:ext>
                  </a:extLst>
                </a:gridCol>
                <a:gridCol w="1050026">
                  <a:extLst>
                    <a:ext uri="{9D8B030D-6E8A-4147-A177-3AD203B41FA5}">
                      <a16:colId xmlns:a16="http://schemas.microsoft.com/office/drawing/2014/main" val="1770210323"/>
                    </a:ext>
                  </a:extLst>
                </a:gridCol>
                <a:gridCol w="915182">
                  <a:extLst>
                    <a:ext uri="{9D8B030D-6E8A-4147-A177-3AD203B41FA5}">
                      <a16:colId xmlns:a16="http://schemas.microsoft.com/office/drawing/2014/main" val="1448812983"/>
                    </a:ext>
                  </a:extLst>
                </a:gridCol>
              </a:tblGrid>
              <a:tr h="404029">
                <a:tc>
                  <a:txBody>
                    <a:bodyPr/>
                    <a:lstStyle/>
                    <a:p>
                      <a:pPr marL="5715">
                        <a:lnSpc>
                          <a:spcPct val="107000"/>
                        </a:lnSpc>
                        <a:spcBef>
                          <a:spcPts val="790"/>
                        </a:spcBef>
                        <a:spcAft>
                          <a:spcPts val="0"/>
                        </a:spcAft>
                      </a:pPr>
                      <a:r>
                        <a:rPr lang="en-US"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Administration expenses</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nSpc>
                          <a:spcPct val="107000"/>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nSpc>
                          <a:spcPct val="107000"/>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nSpc>
                          <a:spcPct val="107000"/>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1446928888"/>
                  </a:ext>
                </a:extLst>
              </a:tr>
              <a:tr h="245793">
                <a:tc>
                  <a:txBody>
                    <a:bodyPr/>
                    <a:lstStyle/>
                    <a:p>
                      <a:pPr marL="5715">
                        <a:lnSpc>
                          <a:spcPct val="107000"/>
                        </a:lnSpc>
                        <a:spcBef>
                          <a:spcPts val="45"/>
                        </a:spcBef>
                        <a:spcAft>
                          <a:spcPts val="0"/>
                        </a:spcAft>
                      </a:pPr>
                      <a:r>
                        <a:rPr lang="en-US"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Accommodation and travel</a:t>
                      </a:r>
                      <a:endParaRPr lang="en-ZA"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128270"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20.4</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(17,206,962)</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35"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(10,125,734)</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2707620888"/>
                  </a:ext>
                </a:extLst>
              </a:tr>
              <a:tr h="298012">
                <a:tc>
                  <a:txBody>
                    <a:bodyPr/>
                    <a:lstStyle/>
                    <a:p>
                      <a:pPr marL="5715">
                        <a:lnSpc>
                          <a:spcPct val="107000"/>
                        </a:lnSpc>
                        <a:spcBef>
                          <a:spcPts val="45"/>
                        </a:spcBef>
                        <a:spcAft>
                          <a:spcPts val="0"/>
                        </a:spcAft>
                      </a:pPr>
                      <a:r>
                        <a:rPr lang="en-US"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Audit fees</a:t>
                      </a:r>
                      <a:endParaRPr lang="en-ZA"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nSpc>
                          <a:spcPct val="107000"/>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(4,498,981)</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35"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(3,018,177)</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3086961436"/>
                  </a:ext>
                </a:extLst>
              </a:tr>
              <a:tr h="259507">
                <a:tc>
                  <a:txBody>
                    <a:bodyPr/>
                    <a:lstStyle/>
                    <a:p>
                      <a:pPr marL="5715">
                        <a:lnSpc>
                          <a:spcPct val="107000"/>
                        </a:lnSpc>
                        <a:spcBef>
                          <a:spcPts val="110"/>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Board fees</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194945" algn="r">
                        <a:lnSpc>
                          <a:spcPts val="1015"/>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7945" algn="r">
                        <a:lnSpc>
                          <a:spcPct val="107000"/>
                        </a:lnSpc>
                        <a:spcBef>
                          <a:spcPts val="110"/>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(684,436)</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35" algn="r">
                        <a:lnSpc>
                          <a:spcPct val="107000"/>
                        </a:lnSpc>
                        <a:spcBef>
                          <a:spcPts val="110"/>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(1,691,293)</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1531903616"/>
                  </a:ext>
                </a:extLst>
              </a:tr>
              <a:tr h="245793">
                <a:tc>
                  <a:txBody>
                    <a:bodyPr/>
                    <a:lstStyle/>
                    <a:p>
                      <a:pPr marL="5715">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Consulting and professional fees</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128270"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20.5</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(3,942,107)</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35"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(4,053,693)</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3655795423"/>
                  </a:ext>
                </a:extLst>
              </a:tr>
              <a:tr h="298012">
                <a:tc>
                  <a:txBody>
                    <a:bodyPr/>
                    <a:lstStyle/>
                    <a:p>
                      <a:pPr marL="5715">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Depreciation and amortisation</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nSpc>
                          <a:spcPct val="107000"/>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(2,904,309)</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35"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(2,374,479)</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3677492690"/>
                  </a:ext>
                </a:extLst>
              </a:tr>
              <a:tr h="245793">
                <a:tc>
                  <a:txBody>
                    <a:bodyPr/>
                    <a:lstStyle/>
                    <a:p>
                      <a:pPr marL="5715">
                        <a:lnSpc>
                          <a:spcPct val="107000"/>
                        </a:lnSpc>
                        <a:spcBef>
                          <a:spcPts val="110"/>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Operating leases</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109220" algn="r">
                        <a:lnSpc>
                          <a:spcPts val="1015"/>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20.6</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110"/>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(13,352,385)</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35" algn="r">
                        <a:lnSpc>
                          <a:spcPct val="107000"/>
                        </a:lnSpc>
                        <a:spcBef>
                          <a:spcPts val="110"/>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(12,405,967)</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1248886212"/>
                  </a:ext>
                </a:extLst>
              </a:tr>
              <a:tr h="259507">
                <a:tc>
                  <a:txBody>
                    <a:bodyPr/>
                    <a:lstStyle/>
                    <a:p>
                      <a:pPr marL="5715">
                        <a:lnSpc>
                          <a:spcPct val="107000"/>
                        </a:lnSpc>
                        <a:spcBef>
                          <a:spcPts val="110"/>
                        </a:spcBef>
                        <a:spcAft>
                          <a:spcPts val="0"/>
                        </a:spcAft>
                      </a:pPr>
                      <a:r>
                        <a:rPr lang="en-US"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Admin staff costs</a:t>
                      </a:r>
                      <a:endParaRPr lang="en-ZA"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194945" algn="r">
                        <a:lnSpc>
                          <a:spcPts val="1015"/>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110"/>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(50,454,853)</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35" algn="r">
                        <a:lnSpc>
                          <a:spcPct val="107000"/>
                        </a:lnSpc>
                        <a:spcBef>
                          <a:spcPts val="110"/>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(52,131,979)</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2332862392"/>
                  </a:ext>
                </a:extLst>
              </a:tr>
              <a:tr h="298012">
                <a:tc>
                  <a:txBody>
                    <a:bodyPr/>
                    <a:lstStyle/>
                    <a:p>
                      <a:pPr marL="5715">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communication costs</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nSpc>
                          <a:spcPct val="107000"/>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(3,985,627)</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35"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(3,979,386)</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1003852232"/>
                  </a:ext>
                </a:extLst>
              </a:tr>
              <a:tr h="298012">
                <a:tc>
                  <a:txBody>
                    <a:bodyPr/>
                    <a:lstStyle/>
                    <a:p>
                      <a:pPr marL="5715">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Relocation of offices</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nSpc>
                          <a:spcPct val="107000"/>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(1,399,977)</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35"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(1,664,771)</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2624671640"/>
                  </a:ext>
                </a:extLst>
              </a:tr>
              <a:tr h="298012">
                <a:tc>
                  <a:txBody>
                    <a:bodyPr/>
                    <a:lstStyle/>
                    <a:p>
                      <a:pPr marL="5715">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Impairment losses</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nSpc>
                          <a:spcPct val="107000"/>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(3,981)</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39370"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160942914"/>
                  </a:ext>
                </a:extLst>
              </a:tr>
              <a:tr h="298012">
                <a:tc>
                  <a:txBody>
                    <a:bodyPr/>
                    <a:lstStyle/>
                    <a:p>
                      <a:pPr marL="5715">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Increase in allowance for loss</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nSpc>
                          <a:spcPct val="107000"/>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106680"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1905"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(54,990)</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4078585675"/>
                  </a:ext>
                </a:extLst>
              </a:tr>
              <a:tr h="298012">
                <a:tc>
                  <a:txBody>
                    <a:bodyPr/>
                    <a:lstStyle/>
                    <a:p>
                      <a:pPr marL="5715">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Loss on disposal of assets</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nSpc>
                          <a:spcPct val="107000"/>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7945"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(207,873)</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1905" algn="r">
                        <a:lnSpc>
                          <a:spcPct val="107000"/>
                        </a:lnSpc>
                        <a:spcBef>
                          <a:spcPts val="45"/>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(85,754)</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3523248474"/>
                  </a:ext>
                </a:extLst>
              </a:tr>
              <a:tr h="311198">
                <a:tc>
                  <a:txBody>
                    <a:bodyPr/>
                    <a:lstStyle/>
                    <a:p>
                      <a:pPr marL="5715">
                        <a:lnSpc>
                          <a:spcPct val="107000"/>
                        </a:lnSpc>
                        <a:spcBef>
                          <a:spcPts val="110"/>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General expenses</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151765" algn="r">
                        <a:lnSpc>
                          <a:spcPts val="1015"/>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20.7</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8580" algn="r">
                        <a:lnSpc>
                          <a:spcPct val="107000"/>
                        </a:lnSpc>
                        <a:spcBef>
                          <a:spcPts val="110"/>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(15,157,156)</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35" algn="r">
                        <a:lnSpc>
                          <a:spcPct val="107000"/>
                        </a:lnSpc>
                        <a:spcBef>
                          <a:spcPts val="110"/>
                        </a:spcBef>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(10,118,313)</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227099555"/>
                  </a:ext>
                </a:extLst>
              </a:tr>
              <a:tr h="418518">
                <a:tc>
                  <a:txBody>
                    <a:bodyPr/>
                    <a:lstStyle/>
                    <a:p>
                      <a:pPr marL="5715">
                        <a:lnSpc>
                          <a:spcPct val="107000"/>
                        </a:lnSpc>
                        <a:spcBef>
                          <a:spcPts val="110"/>
                        </a:spcBef>
                        <a:spcAft>
                          <a:spcPts val="0"/>
                        </a:spcAft>
                      </a:pPr>
                      <a:r>
                        <a:rPr lang="en-US"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administration expenses</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186690" algn="r">
                        <a:lnSpc>
                          <a:spcPts val="1015"/>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8580" algn="r">
                        <a:lnSpc>
                          <a:spcPct val="107000"/>
                        </a:lnSpc>
                        <a:spcBef>
                          <a:spcPts val="110"/>
                        </a:spcBef>
                        <a:spcAft>
                          <a:spcPts val="0"/>
                        </a:spcAft>
                      </a:pPr>
                      <a:r>
                        <a:rPr lang="en-US"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(113 798 647)</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35" algn="ctr">
                        <a:lnSpc>
                          <a:spcPct val="107000"/>
                        </a:lnSpc>
                        <a:spcBef>
                          <a:spcPts val="110"/>
                        </a:spcBef>
                        <a:spcAft>
                          <a:spcPts val="0"/>
                        </a:spcAft>
                      </a:pPr>
                      <a:r>
                        <a:rPr lang="en-US"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5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(101 704 536)</a:t>
                      </a:r>
                      <a:endParaRPr lang="en-ZA"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116862938"/>
                  </a:ext>
                </a:extLst>
              </a:tr>
              <a:tr h="410358">
                <a:tc>
                  <a:txBody>
                    <a:bodyPr/>
                    <a:lstStyle/>
                    <a:p>
                      <a:pPr marL="5715">
                        <a:lnSpc>
                          <a:spcPct val="107000"/>
                        </a:lnSpc>
                        <a:spcBef>
                          <a:spcPts val="120"/>
                        </a:spcBef>
                        <a:spcAft>
                          <a:spcPts val="0"/>
                        </a:spcAft>
                      </a:pPr>
                      <a:r>
                        <a:rPr lang="en-US"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expenditure</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7945" algn="r">
                        <a:lnSpc>
                          <a:spcPct val="107000"/>
                        </a:lnSpc>
                        <a:spcBef>
                          <a:spcPts val="120"/>
                        </a:spcBef>
                        <a:spcAft>
                          <a:spcPts val="0"/>
                        </a:spcAft>
                      </a:pPr>
                      <a:r>
                        <a:rPr lang="en-US"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(245,516,726)</a:t>
                      </a:r>
                      <a:endParaRPr lang="en-ZA"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35" algn="r">
                        <a:lnSpc>
                          <a:spcPct val="107000"/>
                        </a:lnSpc>
                        <a:spcBef>
                          <a:spcPts val="120"/>
                        </a:spcBef>
                        <a:spcAft>
                          <a:spcPts val="0"/>
                        </a:spcAft>
                      </a:pPr>
                      <a:r>
                        <a:rPr lang="en-US"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(226,617,210)</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272131853"/>
                  </a:ext>
                </a:extLst>
              </a:tr>
              <a:tr h="309087">
                <a:tc>
                  <a:txBody>
                    <a:bodyPr/>
                    <a:lstStyle/>
                    <a:p>
                      <a:pPr marL="5715">
                        <a:lnSpc>
                          <a:spcPct val="107000"/>
                        </a:lnSpc>
                        <a:spcBef>
                          <a:spcPts val="120"/>
                        </a:spcBef>
                        <a:spcAft>
                          <a:spcPts val="0"/>
                        </a:spcAft>
                      </a:pPr>
                      <a:r>
                        <a:rPr lang="en-US"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Deficit</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0"/>
                        </a:spcAft>
                      </a:pPr>
                      <a:r>
                        <a:rPr lang="en-US" sz="10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8580" algn="r">
                        <a:lnSpc>
                          <a:spcPct val="107000"/>
                        </a:lnSpc>
                        <a:spcBef>
                          <a:spcPts val="120"/>
                        </a:spcBef>
                        <a:spcAft>
                          <a:spcPts val="0"/>
                        </a:spcAft>
                      </a:pPr>
                      <a:r>
                        <a:rPr lang="en-US"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(4,651,656)</a:t>
                      </a:r>
                      <a:endParaRPr lang="en-ZA"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35" algn="r">
                        <a:lnSpc>
                          <a:spcPct val="107000"/>
                        </a:lnSpc>
                        <a:spcBef>
                          <a:spcPts val="120"/>
                        </a:spcBef>
                        <a:spcAft>
                          <a:spcPts val="0"/>
                        </a:spcAft>
                      </a:pPr>
                      <a:r>
                        <a:rPr lang="en-US"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(5,123,393)</a:t>
                      </a:r>
                      <a:endParaRPr lang="en-ZA"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825800250"/>
                  </a:ext>
                </a:extLst>
              </a:tr>
            </a:tbl>
          </a:graphicData>
        </a:graphic>
      </p:graphicFrame>
    </p:spTree>
    <p:extLst>
      <p:ext uri="{BB962C8B-B14F-4D97-AF65-F5344CB8AC3E}">
        <p14:creationId xmlns:p14="http://schemas.microsoft.com/office/powerpoint/2010/main" val="23562280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FINANCIAL POSITION AS AT 31 MARCH 2020</a:t>
            </a:r>
            <a:endParaRPr lang="en-ZA"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15</a:t>
            </a:fld>
            <a:endParaRPr lang="en-US" dirty="0"/>
          </a:p>
        </p:txBody>
      </p:sp>
      <p:graphicFrame>
        <p:nvGraphicFramePr>
          <p:cNvPr id="41" name="Table 40"/>
          <p:cNvGraphicFramePr>
            <a:graphicFrameLocks noGrp="1"/>
          </p:cNvGraphicFramePr>
          <p:nvPr>
            <p:extLst>
              <p:ext uri="{D42A27DB-BD31-4B8C-83A1-F6EECF244321}">
                <p14:modId xmlns:p14="http://schemas.microsoft.com/office/powerpoint/2010/main" val="3992910244"/>
              </p:ext>
            </p:extLst>
          </p:nvPr>
        </p:nvGraphicFramePr>
        <p:xfrm>
          <a:off x="179512" y="1052731"/>
          <a:ext cx="8640959" cy="5206937"/>
        </p:xfrm>
        <a:graphic>
          <a:graphicData uri="http://schemas.openxmlformats.org/drawingml/2006/table">
            <a:tbl>
              <a:tblPr firstRow="1" firstCol="1" lastRow="1" lastCol="1" bandRow="1" bandCol="1"/>
              <a:tblGrid>
                <a:gridCol w="4441431">
                  <a:extLst>
                    <a:ext uri="{9D8B030D-6E8A-4147-A177-3AD203B41FA5}">
                      <a16:colId xmlns:a16="http://schemas.microsoft.com/office/drawing/2014/main" val="3373458291"/>
                    </a:ext>
                  </a:extLst>
                </a:gridCol>
                <a:gridCol w="2166466">
                  <a:extLst>
                    <a:ext uri="{9D8B030D-6E8A-4147-A177-3AD203B41FA5}">
                      <a16:colId xmlns:a16="http://schemas.microsoft.com/office/drawing/2014/main" val="3351638466"/>
                    </a:ext>
                  </a:extLst>
                </a:gridCol>
                <a:gridCol w="1050326">
                  <a:extLst>
                    <a:ext uri="{9D8B030D-6E8A-4147-A177-3AD203B41FA5}">
                      <a16:colId xmlns:a16="http://schemas.microsoft.com/office/drawing/2014/main" val="1837191881"/>
                    </a:ext>
                  </a:extLst>
                </a:gridCol>
                <a:gridCol w="982736">
                  <a:extLst>
                    <a:ext uri="{9D8B030D-6E8A-4147-A177-3AD203B41FA5}">
                      <a16:colId xmlns:a16="http://schemas.microsoft.com/office/drawing/2014/main" val="445729113"/>
                    </a:ext>
                  </a:extLst>
                </a:gridCol>
              </a:tblGrid>
              <a:tr h="381940">
                <a:tc rowSpan="2">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marL="214630" algn="l">
                        <a:lnSpc>
                          <a:spcPct val="107000"/>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2020</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marL="85090" marR="142240" algn="ctr">
                        <a:lnSpc>
                          <a:spcPts val="1035"/>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2019</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85725" marR="142240" algn="ctr">
                        <a:lnSpc>
                          <a:spcPts val="1035"/>
                        </a:lnSpc>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Restated*</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92464308"/>
                  </a:ext>
                </a:extLst>
              </a:tr>
              <a:tr h="166780">
                <a:tc vMerge="1">
                  <a:txBody>
                    <a:bodyPr/>
                    <a:lstStyle/>
                    <a:p>
                      <a:endParaRPr lang="en-ZA"/>
                    </a:p>
                  </a:txBody>
                  <a:tcPr/>
                </a:tc>
                <a:tc>
                  <a:txBody>
                    <a:bodyPr/>
                    <a:lstStyle/>
                    <a:p>
                      <a:pPr marR="164465" algn="r">
                        <a:lnSpc>
                          <a:spcPts val="1015"/>
                        </a:lnSpc>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Note(s)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123825" algn="ctr">
                        <a:lnSpc>
                          <a:spcPts val="1015"/>
                        </a:lnSpc>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57785" algn="ctr">
                        <a:lnSpc>
                          <a:spcPts val="1015"/>
                        </a:lnSpc>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75498994"/>
                  </a:ext>
                </a:extLst>
              </a:tr>
              <a:tr h="367937">
                <a:tc>
                  <a:txBody>
                    <a:bodyPr/>
                    <a:lstStyle/>
                    <a:p>
                      <a:pPr algn="l">
                        <a:lnSpc>
                          <a:spcPct val="107000"/>
                        </a:lnSpc>
                        <a:spcBef>
                          <a:spcPts val="1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 algn="l">
                        <a:lnSpc>
                          <a:spcPct val="107000"/>
                        </a:lnSpc>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ASSETS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2478280633"/>
                  </a:ext>
                </a:extLst>
              </a:tr>
              <a:tr h="375957">
                <a:tc>
                  <a:txBody>
                    <a:bodyPr/>
                    <a:lstStyle/>
                    <a:p>
                      <a:pPr marL="5715" algn="l">
                        <a:lnSpc>
                          <a:spcPct val="107000"/>
                        </a:lnSpc>
                        <a:spcBef>
                          <a:spcPts val="31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Current Assets</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 algn="l">
                        <a:lnSpc>
                          <a:spcPct val="107000"/>
                        </a:lnSpc>
                        <a:spcBef>
                          <a:spcPts val="27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Cash and cash equivalents</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gn="l">
                        <a:lnSpc>
                          <a:spcPct val="107000"/>
                        </a:lnSpc>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264160" algn="r">
                        <a:lnSpc>
                          <a:spcPct val="107000"/>
                        </a:lnSpc>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gn="l">
                        <a:lnSpc>
                          <a:spcPct val="107000"/>
                        </a:lnSpc>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98425" algn="r">
                        <a:lnSpc>
                          <a:spcPct val="107000"/>
                        </a:lnSpc>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51,624,407</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gn="l">
                        <a:lnSpc>
                          <a:spcPct val="107000"/>
                        </a:lnSpc>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40640" algn="r">
                        <a:lnSpc>
                          <a:spcPct val="107000"/>
                        </a:lnSpc>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60,088,989</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2777941021"/>
                  </a:ext>
                </a:extLst>
              </a:tr>
              <a:tr h="166145">
                <a:tc>
                  <a:txBody>
                    <a:bodyPr/>
                    <a:lstStyle/>
                    <a:p>
                      <a:pPr marL="5715" algn="l">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Receivables from exchange transactions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264160"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9842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1,861,451</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39370"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901,674</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3902743454"/>
                  </a:ext>
                </a:extLst>
              </a:tr>
              <a:tr h="187151">
                <a:tc>
                  <a:txBody>
                    <a:bodyPr/>
                    <a:lstStyle/>
                    <a:p>
                      <a:pPr marL="5715" algn="l">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Receivables from non-exchange transactions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264160"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9842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449,574</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39370"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56,222</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43083296"/>
                  </a:ext>
                </a:extLst>
              </a:tr>
              <a:tr h="188424">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98425" algn="r">
                        <a:lnSpc>
                          <a:spcPct val="107000"/>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53,935,432</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40640" algn="r">
                        <a:lnSpc>
                          <a:spcPct val="107000"/>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61,046,885</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260696808"/>
                  </a:ext>
                </a:extLst>
              </a:tr>
              <a:tr h="477935">
                <a:tc>
                  <a:txBody>
                    <a:bodyPr/>
                    <a:lstStyle/>
                    <a:p>
                      <a:pPr marL="5715" algn="l">
                        <a:lnSpc>
                          <a:spcPct val="107000"/>
                        </a:lnSpc>
                        <a:spcBef>
                          <a:spcPts val="79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Non-Current Assets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 algn="l">
                        <a:lnSpc>
                          <a:spcPct val="107000"/>
                        </a:lnSpc>
                        <a:spcBef>
                          <a:spcPts val="27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Property, plant and equipment</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l">
                        <a:lnSpc>
                          <a:spcPct val="107000"/>
                        </a:lnSpc>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07000"/>
                        </a:lnSpc>
                        <a:spcBef>
                          <a:spcPts val="3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264160" algn="r">
                        <a:lnSpc>
                          <a:spcPct val="107000"/>
                        </a:lnSpc>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l">
                        <a:lnSpc>
                          <a:spcPct val="107000"/>
                        </a:lnSpc>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07000"/>
                        </a:lnSpc>
                        <a:spcBef>
                          <a:spcPts val="3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98425" algn="r">
                        <a:lnSpc>
                          <a:spcPct val="107000"/>
                        </a:lnSpc>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5,400,712</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l">
                        <a:lnSpc>
                          <a:spcPct val="107000"/>
                        </a:lnSpc>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07000"/>
                        </a:lnSpc>
                        <a:spcBef>
                          <a:spcPts val="3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40005" algn="r">
                        <a:lnSpc>
                          <a:spcPct val="107000"/>
                        </a:lnSpc>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6,442,498</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2830347776"/>
                  </a:ext>
                </a:extLst>
              </a:tr>
              <a:tr h="187151">
                <a:tc>
                  <a:txBody>
                    <a:bodyPr/>
                    <a:lstStyle/>
                    <a:p>
                      <a:pPr marL="5715" algn="l">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Intangible assets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264160"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9842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3,881,176</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39370"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107,348</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874722965"/>
                  </a:ext>
                </a:extLst>
              </a:tr>
              <a:tr h="188424">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98425" algn="r">
                        <a:lnSpc>
                          <a:spcPct val="107000"/>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9,281,888</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40005" algn="r">
                        <a:lnSpc>
                          <a:spcPct val="107000"/>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6,549,846</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905922907"/>
                  </a:ext>
                </a:extLst>
              </a:tr>
              <a:tr h="185241">
                <a:tc>
                  <a:txBody>
                    <a:bodyPr/>
                    <a:lstStyle/>
                    <a:p>
                      <a:pPr marL="5715" algn="l">
                        <a:lnSpc>
                          <a:spcPct val="107000"/>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Assets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98425" algn="r">
                        <a:lnSpc>
                          <a:spcPct val="107000"/>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63,217,320</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40640" algn="r">
                        <a:lnSpc>
                          <a:spcPct val="107000"/>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67,596,731</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822769971"/>
                  </a:ext>
                </a:extLst>
              </a:tr>
              <a:tr h="309371">
                <a:tc>
                  <a:txBody>
                    <a:bodyPr/>
                    <a:lstStyle/>
                    <a:p>
                      <a:pPr marL="5715" algn="l">
                        <a:lnSpc>
                          <a:spcPct val="107000"/>
                        </a:lnSpc>
                        <a:spcBef>
                          <a:spcPts val="8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LIABILITIES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2377793869"/>
                  </a:ext>
                </a:extLst>
              </a:tr>
              <a:tr h="375957">
                <a:tc>
                  <a:txBody>
                    <a:bodyPr/>
                    <a:lstStyle/>
                    <a:p>
                      <a:pPr marL="5715" algn="l">
                        <a:lnSpc>
                          <a:spcPct val="107000"/>
                        </a:lnSpc>
                        <a:spcBef>
                          <a:spcPts val="31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Current Liabilities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 algn="l">
                        <a:lnSpc>
                          <a:spcPct val="107000"/>
                        </a:lnSpc>
                        <a:spcBef>
                          <a:spcPts val="27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Payables from exchange transactions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gn="l">
                        <a:lnSpc>
                          <a:spcPct val="107000"/>
                        </a:lnSpc>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264160" algn="r">
                        <a:lnSpc>
                          <a:spcPct val="107000"/>
                        </a:lnSpc>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gn="l">
                        <a:lnSpc>
                          <a:spcPct val="107000"/>
                        </a:lnSpc>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98425" algn="r">
                        <a:lnSpc>
                          <a:spcPct val="107000"/>
                        </a:lnSpc>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6,575,121</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gn="l">
                        <a:lnSpc>
                          <a:spcPct val="107000"/>
                        </a:lnSpc>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40005" algn="r">
                        <a:lnSpc>
                          <a:spcPct val="107000"/>
                        </a:lnSpc>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6,440,805</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126608629"/>
                  </a:ext>
                </a:extLst>
              </a:tr>
              <a:tr h="166145">
                <a:tc>
                  <a:txBody>
                    <a:bodyPr/>
                    <a:lstStyle/>
                    <a:p>
                      <a:pPr marL="5715" algn="l">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Payables from non-exchange transactions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23431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9842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299,926</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40640"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6,852</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973378177"/>
                  </a:ext>
                </a:extLst>
              </a:tr>
              <a:tr h="166145">
                <a:tc>
                  <a:txBody>
                    <a:bodyPr/>
                    <a:lstStyle/>
                    <a:p>
                      <a:pPr marL="5715" algn="l">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Provisions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23431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9842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5,890,711</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4000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5,890,711</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5966247"/>
                  </a:ext>
                </a:extLst>
              </a:tr>
              <a:tr h="166145">
                <a:tc>
                  <a:txBody>
                    <a:bodyPr/>
                    <a:lstStyle/>
                    <a:p>
                      <a:pPr marL="5715" algn="l">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Short- term employee benefits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23431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9842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10,506,358</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4000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9,197,615</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3449529184"/>
                  </a:ext>
                </a:extLst>
              </a:tr>
              <a:tr h="166145">
                <a:tc>
                  <a:txBody>
                    <a:bodyPr/>
                    <a:lstStyle/>
                    <a:p>
                      <a:pPr marL="5715" algn="l">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Accrual for committed projects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23431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9842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9,498,532</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4000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3,217,137</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4059294677"/>
                  </a:ext>
                </a:extLst>
              </a:tr>
              <a:tr h="187151">
                <a:tc>
                  <a:txBody>
                    <a:bodyPr/>
                    <a:lstStyle/>
                    <a:p>
                      <a:pPr marL="5715" algn="l">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Unutilised third party funds (deferred liabilities)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23431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98425"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12,627,707</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40640" algn="r">
                        <a:lnSpc>
                          <a:spcPct val="107000"/>
                        </a:lnSpc>
                        <a:spcBef>
                          <a:spcPts val="1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10,966,453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02766742"/>
                  </a:ext>
                </a:extLst>
              </a:tr>
              <a:tr h="188424">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98425" algn="r">
                        <a:lnSpc>
                          <a:spcPct val="107000"/>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45,398,355</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40640" algn="r">
                        <a:lnSpc>
                          <a:spcPct val="107000"/>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35,719,573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921741914"/>
                  </a:ext>
                </a:extLst>
              </a:tr>
              <a:tr h="185241">
                <a:tc>
                  <a:txBody>
                    <a:bodyPr/>
                    <a:lstStyle/>
                    <a:p>
                      <a:pPr marL="5715" algn="l">
                        <a:lnSpc>
                          <a:spcPct val="107000"/>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Liabilities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98425" algn="r">
                        <a:lnSpc>
                          <a:spcPct val="107000"/>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45,398,355</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40640" algn="r">
                        <a:lnSpc>
                          <a:spcPct val="107000"/>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35,719,573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477162324"/>
                  </a:ext>
                </a:extLst>
              </a:tr>
              <a:tr h="188424">
                <a:tc>
                  <a:txBody>
                    <a:bodyPr/>
                    <a:lstStyle/>
                    <a:p>
                      <a:pPr marL="5715" algn="l">
                        <a:lnSpc>
                          <a:spcPct val="107000"/>
                        </a:lnSpc>
                        <a:spcBef>
                          <a:spcPts val="14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Net Assets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en-ZA"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98425" algn="r">
                        <a:lnSpc>
                          <a:spcPct val="107000"/>
                        </a:lnSpc>
                        <a:spcBef>
                          <a:spcPts val="14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17,818,965</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40640" algn="r">
                        <a:lnSpc>
                          <a:spcPct val="107000"/>
                        </a:lnSpc>
                        <a:spcBef>
                          <a:spcPts val="14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31,877,158</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780858528"/>
                  </a:ext>
                </a:extLst>
              </a:tr>
              <a:tr h="223435">
                <a:tc>
                  <a:txBody>
                    <a:bodyPr/>
                    <a:lstStyle/>
                    <a:p>
                      <a:pPr marL="5715" algn="l">
                        <a:lnSpc>
                          <a:spcPct val="107000"/>
                        </a:lnSpc>
                        <a:spcBef>
                          <a:spcPts val="42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Accumulated surplus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en-ZA"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98425" algn="r">
                        <a:lnSpc>
                          <a:spcPct val="107000"/>
                        </a:lnSpc>
                        <a:spcBef>
                          <a:spcPts val="42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17,818,965</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40640" algn="r">
                        <a:lnSpc>
                          <a:spcPct val="107000"/>
                        </a:lnSpc>
                        <a:spcBef>
                          <a:spcPts val="42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31,877,158</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419158800"/>
                  </a:ext>
                </a:extLst>
              </a:tr>
            </a:tbl>
          </a:graphicData>
        </a:graphic>
      </p:graphicFrame>
    </p:spTree>
    <p:extLst>
      <p:ext uri="{BB962C8B-B14F-4D97-AF65-F5344CB8AC3E}">
        <p14:creationId xmlns:p14="http://schemas.microsoft.com/office/powerpoint/2010/main" val="56000369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CHANGES IN NET ASSETS </a:t>
            </a:r>
            <a:endParaRPr lang="en-ZA"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65674688"/>
              </p:ext>
            </p:extLst>
          </p:nvPr>
        </p:nvGraphicFramePr>
        <p:xfrm>
          <a:off x="323527" y="1052736"/>
          <a:ext cx="8352928" cy="5195666"/>
        </p:xfrm>
        <a:graphic>
          <a:graphicData uri="http://schemas.openxmlformats.org/drawingml/2006/table">
            <a:tbl>
              <a:tblPr firstRow="1" firstCol="1" lastRow="1" lastCol="1" bandRow="1" bandCol="1"/>
              <a:tblGrid>
                <a:gridCol w="4422663">
                  <a:extLst>
                    <a:ext uri="{9D8B030D-6E8A-4147-A177-3AD203B41FA5}">
                      <a16:colId xmlns:a16="http://schemas.microsoft.com/office/drawing/2014/main" val="3043801168"/>
                    </a:ext>
                  </a:extLst>
                </a:gridCol>
                <a:gridCol w="2889495">
                  <a:extLst>
                    <a:ext uri="{9D8B030D-6E8A-4147-A177-3AD203B41FA5}">
                      <a16:colId xmlns:a16="http://schemas.microsoft.com/office/drawing/2014/main" val="1363564641"/>
                    </a:ext>
                  </a:extLst>
                </a:gridCol>
                <a:gridCol w="1040770">
                  <a:extLst>
                    <a:ext uri="{9D8B030D-6E8A-4147-A177-3AD203B41FA5}">
                      <a16:colId xmlns:a16="http://schemas.microsoft.com/office/drawing/2014/main" val="2049070254"/>
                    </a:ext>
                  </a:extLst>
                </a:gridCol>
              </a:tblGrid>
              <a:tr h="528049">
                <a:tc rowSpan="2">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1671955" indent="-140335" algn="l">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Accumulated surplus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marR="55245" algn="r">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net assets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747546769"/>
                  </a:ext>
                </a:extLst>
              </a:tr>
              <a:tr h="315396">
                <a:tc vMerge="1">
                  <a:txBody>
                    <a:bodyPr/>
                    <a:lstStyle/>
                    <a:p>
                      <a:endParaRPr lang="en-ZA"/>
                    </a:p>
                  </a:txBody>
                  <a:tcPr/>
                </a:tc>
                <a:tc>
                  <a:txBody>
                    <a:bodyPr/>
                    <a:lstStyle/>
                    <a:p>
                      <a:pPr marR="368300" algn="r">
                        <a:lnSpc>
                          <a:spcPts val="1015"/>
                        </a:lnSpc>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43815" algn="ctr">
                        <a:lnSpc>
                          <a:spcPts val="1015"/>
                        </a:lnSpc>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21262378"/>
                  </a:ext>
                </a:extLst>
              </a:tr>
              <a:tr h="425306">
                <a:tc>
                  <a:txBody>
                    <a:bodyPr/>
                    <a:lstStyle/>
                    <a:p>
                      <a:pPr marL="31750" algn="l">
                        <a:spcBef>
                          <a:spcPts val="72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Balance at April 1, 2018</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marR="50165" algn="r">
                        <a:spcBef>
                          <a:spcPts val="72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37,000,551</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marR="69215" algn="r">
                        <a:spcBef>
                          <a:spcPts val="7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37,000,551</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4261527539"/>
                  </a:ext>
                </a:extLst>
              </a:tr>
              <a:tr h="567473">
                <a:tc>
                  <a:txBody>
                    <a:bodyPr/>
                    <a:lstStyle/>
                    <a:p>
                      <a:pPr marL="31750" marR="2442210" algn="l">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Changes in net assets Deficit for the year</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a:spcBef>
                          <a:spcPts val="3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10795" algn="r">
                        <a:spcBef>
                          <a:spcPts val="5"/>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(5,123,393)</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a:spcBef>
                          <a:spcPts val="3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30480" algn="r">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(5,123,393)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79810939"/>
                  </a:ext>
                </a:extLst>
              </a:tr>
              <a:tr h="356015">
                <a:tc>
                  <a:txBody>
                    <a:bodyPr/>
                    <a:lstStyle/>
                    <a:p>
                      <a:pPr marL="31750" algn="l">
                        <a:spcBef>
                          <a:spcPts val="12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changes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10795" algn="r">
                        <a:spcBef>
                          <a:spcPts val="12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(5,123,393)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30480" algn="r">
                        <a:spcBef>
                          <a:spcPts val="12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(5,123,393)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52129724"/>
                  </a:ext>
                </a:extLst>
              </a:tr>
              <a:tr h="310616">
                <a:tc>
                  <a:txBody>
                    <a:bodyPr/>
                    <a:lstStyle/>
                    <a:p>
                      <a:pPr marL="31750" algn="l">
                        <a:spcBef>
                          <a:spcPts val="24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Opening balance as previously reported</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marR="50165" algn="r">
                        <a:spcBef>
                          <a:spcPts val="24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31,877,131</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marR="69215" algn="r">
                        <a:spcBef>
                          <a:spcPts val="24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31,877,131</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2452283648"/>
                  </a:ext>
                </a:extLst>
              </a:tr>
              <a:tr h="501766">
                <a:tc>
                  <a:txBody>
                    <a:bodyPr/>
                    <a:lstStyle/>
                    <a:p>
                      <a:pPr marL="31750" algn="l">
                        <a:lnSpc>
                          <a:spcPts val="1015"/>
                        </a:lnSpc>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Adjustments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1750" algn="l">
                        <a:lnSpc>
                          <a:spcPts val="1035"/>
                        </a:lnSpc>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Surplus surrendered to National Treasury</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gn="l">
                        <a:spcBef>
                          <a:spcPts val="3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10795" algn="r">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(10,485,399)</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lgn="l">
                        <a:spcBef>
                          <a:spcPts val="3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30480" algn="r">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(10,485,399)</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825159142"/>
                  </a:ext>
                </a:extLst>
              </a:tr>
              <a:tr h="320175">
                <a:tc>
                  <a:txBody>
                    <a:bodyPr/>
                    <a:lstStyle/>
                    <a:p>
                      <a:pPr marL="31750" algn="l">
                        <a:lnSpc>
                          <a:spcPts val="1015"/>
                        </a:lnSpc>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Prior year adjustments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50165" algn="r">
                        <a:lnSpc>
                          <a:spcPts val="1015"/>
                        </a:lnSpc>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1,078,889</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9215" algn="r">
                        <a:lnSpc>
                          <a:spcPts val="1015"/>
                        </a:lnSpc>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1,078,889</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185369424"/>
                  </a:ext>
                </a:extLst>
              </a:tr>
              <a:tr h="281945">
                <a:tc>
                  <a:txBody>
                    <a:bodyPr/>
                    <a:lstStyle/>
                    <a:p>
                      <a:pPr marL="31750" algn="l">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Balance at April 1, 2019 as restated*</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marR="50165" algn="r">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22,470,621</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marR="69215" algn="r">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22,470,621</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1661398388"/>
                  </a:ext>
                </a:extLst>
              </a:tr>
              <a:tr h="567473">
                <a:tc>
                  <a:txBody>
                    <a:bodyPr/>
                    <a:lstStyle/>
                    <a:p>
                      <a:pPr marL="31750" marR="2442210" algn="l">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Changes in net assets Surplus for the year</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a:spcBef>
                          <a:spcPts val="3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10795" algn="r">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(4,651,656)</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a:spcBef>
                          <a:spcPts val="3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30480" algn="r">
                        <a:spcBef>
                          <a:spcPts val="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(4,651,656)</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859851635"/>
                  </a:ext>
                </a:extLst>
              </a:tr>
              <a:tr h="356015">
                <a:tc>
                  <a:txBody>
                    <a:bodyPr/>
                    <a:lstStyle/>
                    <a:p>
                      <a:pPr marL="31750" algn="l">
                        <a:spcBef>
                          <a:spcPts val="12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changes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10795" algn="r">
                        <a:spcBef>
                          <a:spcPts val="12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(4,651,656)</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30480" algn="r">
                        <a:spcBef>
                          <a:spcPts val="12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(4,651,656)</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479595420"/>
                  </a:ext>
                </a:extLst>
              </a:tr>
              <a:tr h="350041">
                <a:tc>
                  <a:txBody>
                    <a:bodyPr/>
                    <a:lstStyle/>
                    <a:p>
                      <a:pPr marL="31750" algn="l">
                        <a:spcBef>
                          <a:spcPts val="12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Balance at March 31, 2020</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50165" algn="r">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17,818,965</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9215" algn="r">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17,818,965</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514680900"/>
                  </a:ext>
                </a:extLst>
              </a:tr>
              <a:tr h="315396">
                <a:tc>
                  <a:txBody>
                    <a:bodyPr/>
                    <a:lstStyle/>
                    <a:p>
                      <a:pPr marL="31750" algn="l">
                        <a:spcBef>
                          <a:spcPts val="26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Note(s)</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1344561651"/>
                  </a:ext>
                </a:extLst>
              </a:tr>
            </a:tbl>
          </a:graphicData>
        </a:graphic>
      </p:graphicFrame>
    </p:spTree>
    <p:extLst>
      <p:ext uri="{BB962C8B-B14F-4D97-AF65-F5344CB8AC3E}">
        <p14:creationId xmlns:p14="http://schemas.microsoft.com/office/powerpoint/2010/main" val="425523046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FLOW STATEMENT</a:t>
            </a:r>
            <a:endParaRPr lang="en-ZA"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14324062"/>
              </p:ext>
            </p:extLst>
          </p:nvPr>
        </p:nvGraphicFramePr>
        <p:xfrm>
          <a:off x="179511" y="838201"/>
          <a:ext cx="8712969" cy="5410198"/>
        </p:xfrm>
        <a:graphic>
          <a:graphicData uri="http://schemas.openxmlformats.org/drawingml/2006/table">
            <a:tbl>
              <a:tblPr firstRow="1" firstCol="1" lastRow="1" lastCol="1" bandRow="1" bandCol="1"/>
              <a:tblGrid>
                <a:gridCol w="5088348">
                  <a:extLst>
                    <a:ext uri="{9D8B030D-6E8A-4147-A177-3AD203B41FA5}">
                      <a16:colId xmlns:a16="http://schemas.microsoft.com/office/drawing/2014/main" val="3676300513"/>
                    </a:ext>
                  </a:extLst>
                </a:gridCol>
                <a:gridCol w="1489107">
                  <a:extLst>
                    <a:ext uri="{9D8B030D-6E8A-4147-A177-3AD203B41FA5}">
                      <a16:colId xmlns:a16="http://schemas.microsoft.com/office/drawing/2014/main" val="3845822241"/>
                    </a:ext>
                  </a:extLst>
                </a:gridCol>
                <a:gridCol w="1126136">
                  <a:extLst>
                    <a:ext uri="{9D8B030D-6E8A-4147-A177-3AD203B41FA5}">
                      <a16:colId xmlns:a16="http://schemas.microsoft.com/office/drawing/2014/main" val="1593409630"/>
                    </a:ext>
                  </a:extLst>
                </a:gridCol>
                <a:gridCol w="1009378">
                  <a:extLst>
                    <a:ext uri="{9D8B030D-6E8A-4147-A177-3AD203B41FA5}">
                      <a16:colId xmlns:a16="http://schemas.microsoft.com/office/drawing/2014/main" val="692100422"/>
                    </a:ext>
                  </a:extLst>
                </a:gridCol>
              </a:tblGrid>
              <a:tr h="268257">
                <a:tc rowSpan="2">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marL="260985" algn="l">
                        <a:spcBef>
                          <a:spcPts val="12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2020</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marL="74295" marR="175260" algn="ctr">
                        <a:lnSpc>
                          <a:spcPts val="1035"/>
                        </a:lnSpc>
                        <a:spcBef>
                          <a:spcPts val="12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2019</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 marR="175260" algn="ctr">
                        <a:lnSpc>
                          <a:spcPts val="1035"/>
                        </a:lnSpc>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Restated*</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902481314"/>
                  </a:ext>
                </a:extLst>
              </a:tr>
              <a:tr h="129057">
                <a:tc vMerge="1">
                  <a:txBody>
                    <a:bodyPr/>
                    <a:lstStyle/>
                    <a:p>
                      <a:endParaRPr lang="en-ZA"/>
                    </a:p>
                  </a:txBody>
                  <a:tcPr/>
                </a:tc>
                <a:tc>
                  <a:txBody>
                    <a:bodyPr/>
                    <a:lstStyle/>
                    <a:p>
                      <a:pPr marL="636270" marR="106045" algn="ctr">
                        <a:lnSpc>
                          <a:spcPts val="1015"/>
                        </a:lnSpc>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Note(s)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88900" algn="ctr">
                        <a:lnSpc>
                          <a:spcPts val="1015"/>
                        </a:lnSpc>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100965" algn="ctr">
                        <a:lnSpc>
                          <a:spcPts val="1015"/>
                        </a:lnSpc>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024200389"/>
                  </a:ext>
                </a:extLst>
              </a:tr>
              <a:tr h="375780">
                <a:tc>
                  <a:txBody>
                    <a:bodyPr/>
                    <a:lstStyle/>
                    <a:p>
                      <a:pPr algn="l">
                        <a:spcBef>
                          <a:spcPts val="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1750" algn="l">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CASH FLOWS FROM OPERATING ACTIVITIES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3511839912"/>
                  </a:ext>
                </a:extLst>
              </a:tr>
              <a:tr h="186270">
                <a:tc>
                  <a:txBody>
                    <a:bodyPr/>
                    <a:lstStyle/>
                    <a:p>
                      <a:pPr marL="37465" algn="l">
                        <a:spcBef>
                          <a:spcPts val="545"/>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Receipts</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2631471797"/>
                  </a:ext>
                </a:extLst>
              </a:tr>
              <a:tr h="309736">
                <a:tc>
                  <a:txBody>
                    <a:bodyPr/>
                    <a:lstStyle/>
                    <a:p>
                      <a:pPr marL="37465" algn="l">
                        <a:spcBef>
                          <a:spcPts val="10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Transfer revenue</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L="157480" algn="l">
                        <a:spcBef>
                          <a:spcPts val="105"/>
                        </a:spcBef>
                        <a:spcAft>
                          <a:spcPts val="0"/>
                        </a:spcAft>
                      </a:pPr>
                      <a:r>
                        <a:rPr lang="en-US" sz="1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238,992,253</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L="107315" algn="l">
                        <a:spcBef>
                          <a:spcPts val="105"/>
                        </a:spcBef>
                        <a:spcAft>
                          <a:spcPts val="0"/>
                        </a:spcAft>
                      </a:pPr>
                      <a:r>
                        <a:rPr lang="en-US" sz="1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205,505,567</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348709935"/>
                  </a:ext>
                </a:extLst>
              </a:tr>
              <a:tr h="309736">
                <a:tc>
                  <a:txBody>
                    <a:bodyPr/>
                    <a:lstStyle/>
                    <a:p>
                      <a:pPr marL="37465" algn="l">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Interest income</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106680" algn="r">
                        <a:spcBef>
                          <a:spcPts val="5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945,770</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L="223520" algn="l">
                        <a:spcBef>
                          <a:spcPts val="50"/>
                        </a:spcBef>
                        <a:spcAft>
                          <a:spcPts val="0"/>
                        </a:spcAft>
                      </a:pPr>
                      <a:r>
                        <a:rPr lang="en-US" sz="1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2,280,007</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774355905"/>
                  </a:ext>
                </a:extLst>
              </a:tr>
              <a:tr h="309736">
                <a:tc>
                  <a:txBody>
                    <a:bodyPr/>
                    <a:lstStyle/>
                    <a:p>
                      <a:pPr marL="37465" algn="l">
                        <a:spcBef>
                          <a:spcPts val="5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Other receipts</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273685" algn="l">
                        <a:spcBef>
                          <a:spcPts val="50"/>
                        </a:spcBef>
                        <a:spcAft>
                          <a:spcPts val="0"/>
                        </a:spcAft>
                      </a:pPr>
                      <a:r>
                        <a:rPr lang="en-US" sz="1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1,235,173</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223520" algn="l">
                        <a:spcBef>
                          <a:spcPts val="50"/>
                        </a:spcBef>
                        <a:spcAft>
                          <a:spcPts val="0"/>
                        </a:spcAft>
                      </a:pPr>
                      <a:r>
                        <a:rPr lang="en-US" sz="1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3,229,469</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287137584"/>
                  </a:ext>
                </a:extLst>
              </a:tr>
              <a:tr h="309736">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157480" algn="l">
                        <a:spcBef>
                          <a:spcPts val="260"/>
                        </a:spcBef>
                        <a:spcAft>
                          <a:spcPts val="0"/>
                        </a:spcAft>
                      </a:pPr>
                      <a:r>
                        <a:rPr lang="en-US" sz="1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241,173,196</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107315" algn="l">
                        <a:spcBef>
                          <a:spcPts val="260"/>
                        </a:spcBef>
                        <a:spcAft>
                          <a:spcPts val="0"/>
                        </a:spcAft>
                      </a:pPr>
                      <a:r>
                        <a:rPr lang="en-US" sz="1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211,015,043</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985296360"/>
                  </a:ext>
                </a:extLst>
              </a:tr>
              <a:tr h="309736">
                <a:tc>
                  <a:txBody>
                    <a:bodyPr/>
                    <a:lstStyle/>
                    <a:p>
                      <a:pPr algn="l">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7465" algn="l">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Payments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1300303981"/>
                  </a:ext>
                </a:extLst>
              </a:tr>
              <a:tr h="154868">
                <a:tc>
                  <a:txBody>
                    <a:bodyPr/>
                    <a:lstStyle/>
                    <a:p>
                      <a:pPr marL="37465" algn="l">
                        <a:spcBef>
                          <a:spcPts val="10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Employee costs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7945" algn="r">
                        <a:spcBef>
                          <a:spcPts val="10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(127,001,566)</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30480" algn="r">
                        <a:spcBef>
                          <a:spcPts val="10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(125,916,356)</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1790915097"/>
                  </a:ext>
                </a:extLst>
              </a:tr>
              <a:tr h="154868">
                <a:tc>
                  <a:txBody>
                    <a:bodyPr/>
                    <a:lstStyle/>
                    <a:p>
                      <a:pPr marL="37465" algn="l">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Suppliers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7945" algn="r">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(103,143,277)</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30480" algn="r">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(86,516,872)</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1516767076"/>
                  </a:ext>
                </a:extLst>
              </a:tr>
              <a:tr h="154868">
                <a:tc>
                  <a:txBody>
                    <a:bodyPr/>
                    <a:lstStyle/>
                    <a:p>
                      <a:pPr marL="37465" algn="l">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Funded projects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9215" algn="r">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(3,159,307)</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30480" algn="r">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(9,474,708)</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2624405257"/>
                  </a:ext>
                </a:extLst>
              </a:tr>
              <a:tr h="154868">
                <a:tc>
                  <a:txBody>
                    <a:bodyPr/>
                    <a:lstStyle/>
                    <a:p>
                      <a:pPr marL="37465" algn="l">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National Treasury: surplus surrender</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9215" algn="r">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(10,485,399)</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8580" algn="r">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3913920299"/>
                  </a:ext>
                </a:extLst>
              </a:tr>
              <a:tr h="154868">
                <a:tc>
                  <a:txBody>
                    <a:bodyPr/>
                    <a:lstStyle/>
                    <a:p>
                      <a:pPr marL="37465" algn="l">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Kwazulu Natal department of social development</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106680" algn="r">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30480" algn="r">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(7,352,373)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301467743"/>
                  </a:ext>
                </a:extLst>
              </a:tr>
              <a:tr h="176011">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7945" algn="r">
                        <a:spcBef>
                          <a:spcPts val="26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(243,789,549)</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30480" algn="r">
                        <a:spcBef>
                          <a:spcPts val="26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(229,260,309)</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738146991"/>
                  </a:ext>
                </a:extLst>
              </a:tr>
              <a:tr h="173852">
                <a:tc>
                  <a:txBody>
                    <a:bodyPr/>
                    <a:lstStyle/>
                    <a:p>
                      <a:pPr marL="37465" algn="l">
                        <a:spcBef>
                          <a:spcPts val="26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Net cash flows from operating activities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636270" marR="7620" algn="ctr">
                        <a:spcBef>
                          <a:spcPts val="12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9215" algn="r">
                        <a:spcBef>
                          <a:spcPts val="26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(2,616,353)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30480" algn="r">
                        <a:spcBef>
                          <a:spcPts val="26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(18,245,266)</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520596527"/>
                  </a:ext>
                </a:extLst>
              </a:tr>
              <a:tr h="326648">
                <a:tc>
                  <a:txBody>
                    <a:bodyPr/>
                    <a:lstStyle/>
                    <a:p>
                      <a:pPr algn="l">
                        <a:spcBef>
                          <a:spcPts val="1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1750" algn="l">
                        <a:spcBef>
                          <a:spcPts val="5"/>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CASH FLOWS FROM INVESTING ACTIVITIES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708478248"/>
                  </a:ext>
                </a:extLst>
              </a:tr>
              <a:tr h="187889">
                <a:tc>
                  <a:txBody>
                    <a:bodyPr/>
                    <a:lstStyle/>
                    <a:p>
                      <a:pPr marL="37465" algn="l">
                        <a:spcBef>
                          <a:spcPts val="69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 of property, plant and equipment</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L="627380" algn="ctr">
                        <a:spcBef>
                          <a:spcPts val="54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69215" algn="r">
                        <a:spcBef>
                          <a:spcPts val="69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(1,869,236)</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tc>
                  <a:txBody>
                    <a:bodyPr/>
                    <a:lstStyle/>
                    <a:p>
                      <a:pPr marR="30480" algn="r">
                        <a:spcBef>
                          <a:spcPts val="69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(2,340,653)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chemeClr val="accent6">
                        <a:lumMod val="40000"/>
                        <a:lumOff val="60000"/>
                      </a:schemeClr>
                    </a:solidFill>
                  </a:tcPr>
                </a:tc>
                <a:extLst>
                  <a:ext uri="{0D108BD9-81ED-4DB2-BD59-A6C34878D82A}">
                    <a16:rowId xmlns:a16="http://schemas.microsoft.com/office/drawing/2014/main" val="982164067"/>
                  </a:ext>
                </a:extLst>
              </a:tr>
              <a:tr h="160354">
                <a:tc>
                  <a:txBody>
                    <a:bodyPr/>
                    <a:lstStyle/>
                    <a:p>
                      <a:pPr marL="37465" algn="l">
                        <a:spcBef>
                          <a:spcPts val="12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 of other intangible assets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627380" algn="ctr">
                        <a:lnSpc>
                          <a:spcPts val="1015"/>
                        </a:lnSpc>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9215" algn="r">
                        <a:spcBef>
                          <a:spcPts val="12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(3,978,993)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8580" algn="r">
                        <a:spcBef>
                          <a:spcPts val="12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62680192"/>
                  </a:ext>
                </a:extLst>
              </a:tr>
              <a:tr h="173852">
                <a:tc>
                  <a:txBody>
                    <a:bodyPr/>
                    <a:lstStyle/>
                    <a:p>
                      <a:pPr marL="37465" algn="l">
                        <a:spcBef>
                          <a:spcPts val="26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Net cash flows from investing activities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69215" algn="r">
                        <a:spcBef>
                          <a:spcPts val="26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(5,848,229)</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R="30480" algn="r">
                        <a:spcBef>
                          <a:spcPts val="26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(2,340,653)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149531121"/>
                  </a:ext>
                </a:extLst>
              </a:tr>
              <a:tr h="309736">
                <a:tc>
                  <a:txBody>
                    <a:bodyPr/>
                    <a:lstStyle/>
                    <a:p>
                      <a:pPr algn="l">
                        <a:spcBef>
                          <a:spcPts val="4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7465" algn="l">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Net increase/(decrease) in cash and cash equivalents</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l">
                        <a:spcBef>
                          <a:spcPts val="45"/>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69215" algn="r">
                        <a:spcAft>
                          <a:spcPts val="0"/>
                        </a:spcAft>
                      </a:pPr>
                      <a:r>
                        <a:rPr lang="en-US" sz="1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(8,464,582)</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tc>
                  <a:txBody>
                    <a:bodyPr/>
                    <a:lstStyle/>
                    <a:p>
                      <a:pPr algn="l">
                        <a:spcBef>
                          <a:spcPts val="45"/>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30480" algn="r">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(20,585,919)</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accent6">
                        <a:lumMod val="40000"/>
                        <a:lumOff val="60000"/>
                      </a:schemeClr>
                    </a:solidFill>
                  </a:tcPr>
                </a:tc>
                <a:extLst>
                  <a:ext uri="{0D108BD9-81ED-4DB2-BD59-A6C34878D82A}">
                    <a16:rowId xmlns:a16="http://schemas.microsoft.com/office/drawing/2014/main" val="535409774"/>
                  </a:ext>
                </a:extLst>
              </a:tr>
              <a:tr h="309736">
                <a:tc>
                  <a:txBody>
                    <a:bodyPr/>
                    <a:lstStyle/>
                    <a:p>
                      <a:pPr marL="37465" algn="l">
                        <a:spcBef>
                          <a:spcPts val="5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Cash and cash equivalents at the beginning of the year</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215265" algn="l">
                        <a:spcBef>
                          <a:spcPts val="50"/>
                        </a:spcBef>
                        <a:spcAft>
                          <a:spcPts val="0"/>
                        </a:spcAft>
                      </a:pPr>
                      <a:r>
                        <a:rPr lang="en-US" sz="1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60,088,989</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165735" algn="l">
                        <a:spcBef>
                          <a:spcPts val="50"/>
                        </a:spcBef>
                        <a:spcAft>
                          <a:spcPts val="0"/>
                        </a:spcAft>
                      </a:pPr>
                      <a:r>
                        <a:rPr lang="en-US" sz="1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80,674,908</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118444927"/>
                  </a:ext>
                </a:extLst>
              </a:tr>
              <a:tr h="309736">
                <a:tc>
                  <a:txBody>
                    <a:bodyPr/>
                    <a:lstStyle/>
                    <a:p>
                      <a:pPr marL="37465" algn="l">
                        <a:spcBef>
                          <a:spcPts val="26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Cash and cash equivalents at the end of the year</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627380" algn="ctr">
                        <a:spcBef>
                          <a:spcPts val="120"/>
                        </a:spcBef>
                        <a:spcAft>
                          <a:spcPts val="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ZA"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215265" algn="l">
                        <a:spcBef>
                          <a:spcPts val="260"/>
                        </a:spcBef>
                        <a:spcAft>
                          <a:spcPts val="0"/>
                        </a:spcAft>
                      </a:pPr>
                      <a:r>
                        <a:rPr lang="en-US" sz="1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51,624,407</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165735" algn="l">
                        <a:spcBef>
                          <a:spcPts val="260"/>
                        </a:spcBef>
                        <a:spcAft>
                          <a:spcPts val="0"/>
                        </a:spcAft>
                      </a:pPr>
                      <a:r>
                        <a:rPr lang="en-US" sz="1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60,088,989</a:t>
                      </a:r>
                      <a:endParaRPr lang="en-ZA"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352068551"/>
                  </a:ext>
                </a:extLst>
              </a:tr>
            </a:tbl>
          </a:graphicData>
        </a:graphic>
      </p:graphicFrame>
    </p:spTree>
    <p:extLst>
      <p:ext uri="{BB962C8B-B14F-4D97-AF65-F5344CB8AC3E}">
        <p14:creationId xmlns:p14="http://schemas.microsoft.com/office/powerpoint/2010/main" val="357779784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179512" y="1524000"/>
            <a:ext cx="8856984" cy="4114800"/>
          </a:xfrm>
        </p:spPr>
        <p:txBody>
          <a:bodyPr/>
          <a:lstStyle/>
          <a:p>
            <a:pPr marL="0" indent="0">
              <a:buNone/>
            </a:pPr>
            <a:r>
              <a:rPr lang="en-US" sz="2800" dirty="0"/>
              <a:t>It is proposed </a:t>
            </a:r>
            <a:r>
              <a:rPr lang="en-US" sz="2800" dirty="0" smtClean="0"/>
              <a:t>that the Portfolio Committee notes the Annual Report 2019/20.  </a:t>
            </a:r>
            <a:endParaRPr lang="en-US" sz="2800"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18</a:t>
            </a:fld>
            <a:endParaRPr lang="en-US" dirty="0"/>
          </a:p>
        </p:txBody>
      </p:sp>
    </p:spTree>
    <p:extLst>
      <p:ext uri="{BB962C8B-B14F-4D97-AF65-F5344CB8AC3E}">
        <p14:creationId xmlns:p14="http://schemas.microsoft.com/office/powerpoint/2010/main" val="54550620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ctrTitle" sz="quarter"/>
          </p:nvPr>
        </p:nvSpPr>
        <p:spPr>
          <a:xfrm>
            <a:off x="762000" y="2709863"/>
            <a:ext cx="7700963" cy="719137"/>
          </a:xfrm>
        </p:spPr>
        <p:txBody>
          <a:bodyPr/>
          <a:lstStyle/>
          <a:p>
            <a:pPr algn="ctr" eaLnBrk="1" hangingPunct="1"/>
            <a:r>
              <a:rPr lang="en-US" altLang="en-US" smtClean="0"/>
              <a:t>Thank you</a:t>
            </a:r>
          </a:p>
        </p:txBody>
      </p:sp>
      <p:pic>
        <p:nvPicPr>
          <p:cNvPr id="43012" name="Picture 5" descr="E:\Beyond_10yrs_of_Unlocking_Potential___various_logo_formats\FULL_COLOUR\JPEG\For_Screen\Beyond_10yrs_of_Unlocking_Potential__Low_Resolution.jpg"/>
          <p:cNvPicPr>
            <a:picLocks noChangeAspect="1" noChangeArrowheads="1"/>
          </p:cNvPicPr>
          <p:nvPr/>
        </p:nvPicPr>
        <p:blipFill>
          <a:blip r:embed="rId3" cstate="print"/>
          <a:srcRect/>
          <a:stretch>
            <a:fillRect/>
          </a:stretch>
        </p:blipFill>
        <p:spPr bwMode="auto">
          <a:xfrm>
            <a:off x="250825" y="5876925"/>
            <a:ext cx="1441450" cy="720725"/>
          </a:xfrm>
          <a:prstGeom prst="rect">
            <a:avLst/>
          </a:prstGeom>
          <a:noFill/>
          <a:ln w="9525">
            <a:noFill/>
            <a:miter lim="800000"/>
            <a:headEnd/>
            <a:tailEnd/>
          </a:ln>
        </p:spPr>
      </p:pic>
      <p:sp>
        <p:nvSpPr>
          <p:cNvPr id="5" name="TextBox 4"/>
          <p:cNvSpPr txBox="1"/>
          <p:nvPr/>
        </p:nvSpPr>
        <p:spPr>
          <a:xfrm>
            <a:off x="1372393" y="2990968"/>
            <a:ext cx="6480175" cy="1107996"/>
          </a:xfrm>
          <a:prstGeom prst="rect">
            <a:avLst/>
          </a:prstGeom>
          <a:noFill/>
        </p:spPr>
        <p:txBody>
          <a:bodyPr>
            <a:spAutoFit/>
          </a:bodyPr>
          <a:lstStyle/>
          <a:p>
            <a:pPr algn="ctr">
              <a:defRPr/>
            </a:pPr>
            <a:r>
              <a:rPr lang="en-ZA" sz="6600" dirty="0">
                <a:solidFill>
                  <a:schemeClr val="bg1"/>
                </a:solidFill>
                <a:latin typeface="+mn-lt"/>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a:t>
            </a:r>
            <a:endParaRPr lang="en-US" b="1" dirty="0"/>
          </a:p>
        </p:txBody>
      </p:sp>
      <p:sp>
        <p:nvSpPr>
          <p:cNvPr id="3" name="Content Placeholder 2"/>
          <p:cNvSpPr>
            <a:spLocks noGrp="1"/>
          </p:cNvSpPr>
          <p:nvPr>
            <p:ph idx="1"/>
          </p:nvPr>
        </p:nvSpPr>
        <p:spPr>
          <a:xfrm>
            <a:off x="762000" y="1329680"/>
            <a:ext cx="7700963" cy="4907632"/>
          </a:xfrm>
        </p:spPr>
        <p:txBody>
          <a:bodyPr/>
          <a:lstStyle/>
          <a:p>
            <a:r>
              <a:rPr lang="en-US" sz="2400" dirty="0" smtClean="0"/>
              <a:t>To present to the Portfolio Committee the 2019/20 Annual Report made up mainly of:</a:t>
            </a:r>
          </a:p>
          <a:p>
            <a:endParaRPr lang="en-US" sz="2400" dirty="0"/>
          </a:p>
          <a:p>
            <a:pPr lvl="1"/>
            <a:r>
              <a:rPr lang="en-US" sz="2200" dirty="0" smtClean="0"/>
              <a:t>Performance Information; and</a:t>
            </a:r>
          </a:p>
          <a:p>
            <a:pPr lvl="1"/>
            <a:endParaRPr lang="en-US" sz="2200" dirty="0" smtClean="0"/>
          </a:p>
          <a:p>
            <a:pPr lvl="1"/>
            <a:r>
              <a:rPr lang="en-US" sz="2200" dirty="0" smtClean="0"/>
              <a:t>Annual Financial Statements. </a:t>
            </a:r>
          </a:p>
          <a:p>
            <a:pPr marL="914400" lvl="2" indent="0">
              <a:buNone/>
            </a:pPr>
            <a:r>
              <a:rPr lang="en-US" sz="2200" dirty="0" smtClean="0"/>
              <a:t> </a:t>
            </a: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a:t>
            </a:fld>
            <a:endParaRPr lang="en-US" dirty="0"/>
          </a:p>
        </p:txBody>
      </p:sp>
    </p:spTree>
    <p:extLst>
      <p:ext uri="{BB962C8B-B14F-4D97-AF65-F5344CB8AC3E}">
        <p14:creationId xmlns:p14="http://schemas.microsoft.com/office/powerpoint/2010/main" val="18067602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4744"/>
            <a:ext cx="9144000" cy="5123656"/>
          </a:xfrm>
        </p:spPr>
        <p:txBody>
          <a:bodyPr/>
          <a:lstStyle/>
          <a:p>
            <a:pPr marL="0" indent="0">
              <a:buNone/>
            </a:pPr>
            <a:endParaRPr lang="en-US" sz="2200" b="1" dirty="0" smtClean="0"/>
          </a:p>
          <a:p>
            <a:pPr marL="0" indent="0">
              <a:buNone/>
            </a:pPr>
            <a:endParaRPr lang="en-US" sz="2200" b="1" dirty="0" smtClean="0"/>
          </a:p>
          <a:p>
            <a:pPr marL="0" indent="0">
              <a:buNone/>
            </a:pPr>
            <a:endParaRPr lang="en-US" sz="2200" b="1" dirty="0"/>
          </a:p>
          <a:p>
            <a:pPr marL="0" indent="0">
              <a:buNone/>
            </a:pPr>
            <a:endParaRPr lang="en-US" sz="2200" b="1" dirty="0" smtClean="0"/>
          </a:p>
          <a:p>
            <a:pPr marL="0" indent="0">
              <a:buNone/>
            </a:pPr>
            <a:endParaRPr lang="en-US" sz="2200" b="1" dirty="0"/>
          </a:p>
          <a:p>
            <a:pPr marL="0" indent="0">
              <a:buNone/>
            </a:pPr>
            <a:endParaRPr lang="en-US" sz="2200" b="1" dirty="0" smtClean="0"/>
          </a:p>
          <a:p>
            <a:pPr marL="0" indent="0" algn="ctr">
              <a:buNone/>
            </a:pPr>
            <a:r>
              <a:rPr lang="en-US" sz="3600" b="1" dirty="0" smtClean="0"/>
              <a:t>PERFORMANCE INFORMATION</a:t>
            </a:r>
          </a:p>
          <a:p>
            <a:pPr marL="0" indent="0">
              <a:buNone/>
            </a:pPr>
            <a:endParaRPr lang="en-US" sz="2200" b="1" dirty="0" smtClean="0"/>
          </a:p>
          <a:p>
            <a:pPr marL="0" indent="0">
              <a:buNone/>
            </a:pPr>
            <a:endParaRPr lang="en-US" sz="2200" b="1" dirty="0" smtClean="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3</a:t>
            </a:fld>
            <a:endParaRPr lang="en-US" dirty="0"/>
          </a:p>
        </p:txBody>
      </p:sp>
    </p:spTree>
    <p:extLst>
      <p:ext uri="{BB962C8B-B14F-4D97-AF65-F5344CB8AC3E}">
        <p14:creationId xmlns:p14="http://schemas.microsoft.com/office/powerpoint/2010/main" val="244577456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KEY PEFORMANCE HIGHLIGHTS</a:t>
            </a:r>
            <a:endParaRPr lang="en-US" b="1" dirty="0"/>
          </a:p>
        </p:txBody>
      </p:sp>
      <p:sp>
        <p:nvSpPr>
          <p:cNvPr id="3" name="Content Placeholder 2"/>
          <p:cNvSpPr>
            <a:spLocks noGrp="1"/>
          </p:cNvSpPr>
          <p:nvPr>
            <p:ph idx="1"/>
          </p:nvPr>
        </p:nvSpPr>
        <p:spPr>
          <a:xfrm>
            <a:off x="323528" y="980728"/>
            <a:ext cx="8424936" cy="4658072"/>
          </a:xfrm>
        </p:spPr>
        <p:txBody>
          <a:bodyPr/>
          <a:lstStyle/>
          <a:p>
            <a:r>
              <a:rPr lang="en-US" sz="1200" dirty="0"/>
              <a:t>The 2019/20 financial year marked the end of the Medium Term Strategic Framework (MTSF) period which saw the NDA revamp its programming and delivery model. </a:t>
            </a:r>
            <a:endParaRPr lang="en-US" sz="1200" dirty="0" smtClean="0"/>
          </a:p>
          <a:p>
            <a:endParaRPr lang="en-US" sz="1200" dirty="0" smtClean="0"/>
          </a:p>
          <a:p>
            <a:pPr lvl="0"/>
            <a:r>
              <a:rPr lang="en-GB" sz="1200" dirty="0" smtClean="0"/>
              <a:t>Through the Integrated </a:t>
            </a:r>
            <a:r>
              <a:rPr lang="en-GB" sz="1200" dirty="0"/>
              <a:t>Human Resource Management &amp; Development Strategy &amp; </a:t>
            </a:r>
            <a:r>
              <a:rPr lang="en-GB" sz="1200" dirty="0" smtClean="0"/>
              <a:t>Plan, the </a:t>
            </a:r>
            <a:r>
              <a:rPr lang="en-GB" sz="1200" dirty="0"/>
              <a:t>NDA </a:t>
            </a:r>
            <a:r>
              <a:rPr lang="en-GB" sz="1200" dirty="0" smtClean="0"/>
              <a:t>was able to implement improved </a:t>
            </a:r>
            <a:r>
              <a:rPr lang="en-GB" sz="1200" dirty="0"/>
              <a:t>policies, tools and processes for performance management and development </a:t>
            </a:r>
            <a:r>
              <a:rPr lang="en-GB" sz="1200" dirty="0" smtClean="0"/>
              <a:t>in line with NDA </a:t>
            </a:r>
            <a:r>
              <a:rPr lang="en-GB" sz="1200" dirty="0"/>
              <a:t>goals and </a:t>
            </a:r>
            <a:r>
              <a:rPr lang="en-GB" sz="1200" dirty="0" smtClean="0"/>
              <a:t>objectives.</a:t>
            </a:r>
          </a:p>
          <a:p>
            <a:pPr lvl="0"/>
            <a:endParaRPr lang="en-GB" sz="1200" dirty="0" smtClean="0"/>
          </a:p>
          <a:p>
            <a:r>
              <a:rPr lang="en-GB" sz="1200" dirty="0"/>
              <a:t>The </a:t>
            </a:r>
            <a:r>
              <a:rPr lang="en-GB" sz="1200" dirty="0" smtClean="0"/>
              <a:t>NDA implemented </a:t>
            </a:r>
            <a:r>
              <a:rPr lang="en-GB" sz="1200" dirty="0"/>
              <a:t>the </a:t>
            </a:r>
            <a:r>
              <a:rPr lang="en-GB" sz="1200" dirty="0" smtClean="0"/>
              <a:t>Master </a:t>
            </a:r>
            <a:r>
              <a:rPr lang="en-GB" sz="1200" dirty="0"/>
              <a:t>Systems Plan (MSP), </a:t>
            </a:r>
            <a:r>
              <a:rPr lang="en-GB" sz="1200" dirty="0" smtClean="0"/>
              <a:t>through </a:t>
            </a:r>
            <a:r>
              <a:rPr lang="en-GB" sz="1200" dirty="0"/>
              <a:t>the CSO Database &amp; IMS System, aimed at automating key programmatic and service delivery oriented </a:t>
            </a:r>
            <a:r>
              <a:rPr lang="en-GB" sz="1200" dirty="0" smtClean="0"/>
              <a:t>processes and also through </a:t>
            </a:r>
            <a:r>
              <a:rPr lang="en-GB" sz="1200" dirty="0"/>
              <a:t>various ICT projects and solutions aimed at improving business efficiencies </a:t>
            </a:r>
            <a:r>
              <a:rPr lang="en-GB" sz="1200" dirty="0" smtClean="0"/>
              <a:t>within the </a:t>
            </a:r>
            <a:r>
              <a:rPr lang="en-GB" sz="1200" dirty="0"/>
              <a:t>NDA</a:t>
            </a:r>
            <a:r>
              <a:rPr lang="en-GB" sz="1200" dirty="0" smtClean="0"/>
              <a:t>. </a:t>
            </a:r>
          </a:p>
          <a:p>
            <a:endParaRPr lang="en-GB" sz="1200" dirty="0" smtClean="0"/>
          </a:p>
          <a:p>
            <a:pPr lvl="0"/>
            <a:r>
              <a:rPr lang="en-GB" sz="1200" dirty="0" smtClean="0"/>
              <a:t>The </a:t>
            </a:r>
            <a:r>
              <a:rPr lang="en-GB" sz="1200" dirty="0"/>
              <a:t>NDA has been able to increase its services to civil society organisations through the implementation of the CSO Development Model, particularly in the areas of mobilisation, formalisation and capacity-building of CSOs. </a:t>
            </a:r>
            <a:endParaRPr lang="en-GB" sz="1200" dirty="0" smtClean="0"/>
          </a:p>
          <a:p>
            <a:endParaRPr lang="en-GB" sz="1200" dirty="0" smtClean="0"/>
          </a:p>
          <a:p>
            <a:r>
              <a:rPr lang="en-GB" sz="1200" dirty="0" smtClean="0"/>
              <a:t>In fulfilling the mandate of mobilising resources and acting as a conduit for disbursement of the same funds to CSOs in the pursuance of their developmental aspirations, the NDA raised R55,7 million worth of financial.</a:t>
            </a:r>
          </a:p>
          <a:p>
            <a:endParaRPr lang="en-GB" sz="1200" dirty="0" smtClean="0"/>
          </a:p>
          <a:p>
            <a:r>
              <a:rPr lang="en-GB" sz="1200" dirty="0" smtClean="0"/>
              <a:t>The NDA has furthermore grant-funded 153 CSOs enabling them to implement poverty relief programmes targeting the vulnerable and poor in our society. These CSOs have ensured that the NDA makes inroads in ridding society of the dire effects of poverty, especially in areas where these CSOs operate.</a:t>
            </a:r>
          </a:p>
          <a:p>
            <a:endParaRPr lang="en-GB" sz="1200" dirty="0" smtClean="0"/>
          </a:p>
          <a:p>
            <a:r>
              <a:rPr lang="en-GB" sz="1200" dirty="0" smtClean="0"/>
              <a:t>In the fight against the Covid-19 pandemic, the NDA involved implementation of the Volunteer Programme, through which CSOs assisted communities with distribution of food parcels, support of elderly and disabled persons and dissemination of Covid-19 information at hot spots as well as door-to-door within communities</a:t>
            </a:r>
          </a:p>
          <a:p>
            <a:endParaRPr lang="en-GB" sz="1200" dirty="0" smtClean="0"/>
          </a:p>
          <a:p>
            <a:r>
              <a:rPr lang="en-GB" sz="1200" dirty="0" smtClean="0"/>
              <a:t>The research and evaluation activities undertaken have provided insights on how policies and strategies need to be reviewed for the country to effectively address policy gaps and developmental aspirations espoused in the NDP</a:t>
            </a:r>
            <a:endParaRPr lang="en-US" sz="1200"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4</a:t>
            </a:fld>
            <a:endParaRPr lang="en-US" dirty="0"/>
          </a:p>
        </p:txBody>
      </p:sp>
    </p:spTree>
    <p:extLst>
      <p:ext uri="{BB962C8B-B14F-4D97-AF65-F5344CB8AC3E}">
        <p14:creationId xmlns:p14="http://schemas.microsoft.com/office/powerpoint/2010/main" val="395322928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PERFORMANCE </a:t>
            </a:r>
            <a:r>
              <a:rPr lang="en-ZA" b="1" dirty="0" smtClean="0"/>
              <a:t>SUMMARY</a:t>
            </a:r>
            <a:endParaRPr lang="en-US"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5</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40469057"/>
              </p:ext>
            </p:extLst>
          </p:nvPr>
        </p:nvGraphicFramePr>
        <p:xfrm>
          <a:off x="4716016" y="1196752"/>
          <a:ext cx="3704084" cy="39212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3528404126"/>
              </p:ext>
            </p:extLst>
          </p:nvPr>
        </p:nvGraphicFramePr>
        <p:xfrm>
          <a:off x="395536" y="1196753"/>
          <a:ext cx="4183363" cy="39212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931472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381999" cy="838200"/>
          </a:xfrm>
        </p:spPr>
        <p:txBody>
          <a:bodyPr/>
          <a:lstStyle/>
          <a:p>
            <a:r>
              <a:rPr lang="en-ZA" b="1" cap="all" dirty="0"/>
              <a:t>Program </a:t>
            </a:r>
            <a:r>
              <a:rPr lang="en-ZA" b="1" dirty="0"/>
              <a:t>1: GOVERNANCE AND ADMINISTRATION </a:t>
            </a:r>
            <a:endParaRPr lang="en-ZA" sz="1050" cap="all" dirty="0"/>
          </a:p>
        </p:txBody>
      </p:sp>
      <p:sp>
        <p:nvSpPr>
          <p:cNvPr id="5" name="Slide Number Placeholder 4"/>
          <p:cNvSpPr>
            <a:spLocks noGrp="1"/>
          </p:cNvSpPr>
          <p:nvPr>
            <p:ph type="sldNum" sz="quarter" idx="12"/>
          </p:nvPr>
        </p:nvSpPr>
        <p:spPr>
          <a:xfrm>
            <a:off x="8424863" y="6453336"/>
            <a:ext cx="467617" cy="144016"/>
          </a:xfrm>
        </p:spPr>
        <p:txBody>
          <a:bodyPr/>
          <a:lstStyle/>
          <a:p>
            <a:pPr>
              <a:defRPr/>
            </a:pPr>
            <a:fld id="{56AA2101-C1C2-4057-8262-EB528C86E1AF}" type="slidenum">
              <a:rPr lang="en-US" smtClean="0"/>
              <a:pPr>
                <a:defRPr/>
              </a:pPr>
              <a:t>6</a:t>
            </a:fld>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7184839"/>
              </p:ext>
            </p:extLst>
          </p:nvPr>
        </p:nvGraphicFramePr>
        <p:xfrm>
          <a:off x="1" y="806883"/>
          <a:ext cx="9143999" cy="5751576"/>
        </p:xfrm>
        <a:graphic>
          <a:graphicData uri="http://schemas.openxmlformats.org/drawingml/2006/table">
            <a:tbl>
              <a:tblPr firstRow="1" firstCol="1" bandRow="1">
                <a:tableStyleId>{5C22544A-7EE6-4342-B048-85BDC9FD1C3A}</a:tableStyleId>
              </a:tblPr>
              <a:tblGrid>
                <a:gridCol w="584980">
                  <a:extLst>
                    <a:ext uri="{9D8B030D-6E8A-4147-A177-3AD203B41FA5}">
                      <a16:colId xmlns:a16="http://schemas.microsoft.com/office/drawing/2014/main" val="4019248178"/>
                    </a:ext>
                  </a:extLst>
                </a:gridCol>
                <a:gridCol w="170595">
                  <a:extLst>
                    <a:ext uri="{9D8B030D-6E8A-4147-A177-3AD203B41FA5}">
                      <a16:colId xmlns:a16="http://schemas.microsoft.com/office/drawing/2014/main" val="1855836820"/>
                    </a:ext>
                  </a:extLst>
                </a:gridCol>
                <a:gridCol w="2664296">
                  <a:extLst>
                    <a:ext uri="{9D8B030D-6E8A-4147-A177-3AD203B41FA5}">
                      <a16:colId xmlns:a16="http://schemas.microsoft.com/office/drawing/2014/main" val="1885891982"/>
                    </a:ext>
                  </a:extLst>
                </a:gridCol>
                <a:gridCol w="504056">
                  <a:extLst>
                    <a:ext uri="{9D8B030D-6E8A-4147-A177-3AD203B41FA5}">
                      <a16:colId xmlns:a16="http://schemas.microsoft.com/office/drawing/2014/main" val="2989247662"/>
                    </a:ext>
                  </a:extLst>
                </a:gridCol>
                <a:gridCol w="1944216">
                  <a:extLst>
                    <a:ext uri="{9D8B030D-6E8A-4147-A177-3AD203B41FA5}">
                      <a16:colId xmlns:a16="http://schemas.microsoft.com/office/drawing/2014/main" val="2844920625"/>
                    </a:ext>
                  </a:extLst>
                </a:gridCol>
                <a:gridCol w="413792">
                  <a:extLst>
                    <a:ext uri="{9D8B030D-6E8A-4147-A177-3AD203B41FA5}">
                      <a16:colId xmlns:a16="http://schemas.microsoft.com/office/drawing/2014/main" val="3411365431"/>
                    </a:ext>
                  </a:extLst>
                </a:gridCol>
                <a:gridCol w="2862064">
                  <a:extLst>
                    <a:ext uri="{9D8B030D-6E8A-4147-A177-3AD203B41FA5}">
                      <a16:colId xmlns:a16="http://schemas.microsoft.com/office/drawing/2014/main" val="966909759"/>
                    </a:ext>
                  </a:extLst>
                </a:gridCol>
              </a:tblGrid>
              <a:tr h="29829">
                <a:tc gridSpan="2">
                  <a:txBody>
                    <a:bodyPr/>
                    <a:lstStyle/>
                    <a:p>
                      <a:pPr algn="ctr" hangingPunct="0">
                        <a:lnSpc>
                          <a:spcPct val="150000"/>
                        </a:lnSpc>
                        <a:spcAft>
                          <a:spcPts val="0"/>
                        </a:spcAft>
                      </a:pPr>
                      <a:r>
                        <a:rPr lang="en-GB" sz="1200" b="1" kern="1400" dirty="0">
                          <a:effectLst/>
                          <a:uFill>
                            <a:solidFill>
                              <a:srgbClr val="000000"/>
                            </a:solidFill>
                          </a:uFill>
                        </a:rPr>
                        <a:t>KPI#</a:t>
                      </a:r>
                      <a:endParaRPr lang="en-ZA" sz="14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hMerge="1">
                  <a:txBody>
                    <a:bodyPr/>
                    <a:lstStyle/>
                    <a:p>
                      <a:pPr algn="ctr" hangingPunct="0">
                        <a:lnSpc>
                          <a:spcPct val="150000"/>
                        </a:lnSpc>
                        <a:spcAft>
                          <a:spcPts val="0"/>
                        </a:spcAft>
                      </a:pPr>
                      <a:endParaRPr lang="en-ZA" sz="14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a:txBody>
                    <a:bodyPr/>
                    <a:lstStyle/>
                    <a:p>
                      <a:pPr algn="ctr" hangingPunct="0">
                        <a:lnSpc>
                          <a:spcPct val="150000"/>
                        </a:lnSpc>
                        <a:spcAft>
                          <a:spcPts val="0"/>
                        </a:spcAft>
                      </a:pPr>
                      <a:r>
                        <a:rPr lang="en-GB" sz="1000" b="1" kern="1400" dirty="0" smtClean="0">
                          <a:effectLst/>
                          <a:uFill>
                            <a:solidFill>
                              <a:srgbClr val="000000"/>
                            </a:solidFill>
                          </a:uFill>
                        </a:rPr>
                        <a:t>KPI</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gridSpan="2">
                  <a:txBody>
                    <a:bodyPr/>
                    <a:lstStyle/>
                    <a:p>
                      <a:pPr algn="ctr" hangingPunct="0">
                        <a:lnSpc>
                          <a:spcPct val="150000"/>
                        </a:lnSpc>
                        <a:spcBef>
                          <a:spcPts val="600"/>
                        </a:spcBef>
                        <a:spcAft>
                          <a:spcPts val="600"/>
                        </a:spcAft>
                      </a:pPr>
                      <a:r>
                        <a:rPr lang="en-GB" sz="1000" kern="1400" dirty="0" smtClean="0">
                          <a:solidFill>
                            <a:schemeClr val="bg1"/>
                          </a:solidFill>
                          <a:effectLst/>
                          <a:uFill>
                            <a:solidFill>
                              <a:srgbClr val="000000"/>
                            </a:solidFill>
                          </a:uFill>
                        </a:rPr>
                        <a:t>Annual Target</a:t>
                      </a:r>
                      <a:endParaRPr lang="en-ZA" sz="1000"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66" marR="56966" marT="0" marB="0" anchor="ctr"/>
                </a:tc>
                <a:tc hMerge="1">
                  <a:txBody>
                    <a:bodyPr/>
                    <a:lstStyle/>
                    <a:p>
                      <a:endParaRPr lang="en-US"/>
                    </a:p>
                  </a:txBody>
                  <a:tcPr/>
                </a:tc>
                <a:tc gridSpan="2">
                  <a:txBody>
                    <a:bodyPr/>
                    <a:lstStyle/>
                    <a:p>
                      <a:pPr algn="ctr" hangingPunct="0">
                        <a:lnSpc>
                          <a:spcPct val="150000"/>
                        </a:lnSpc>
                        <a:spcBef>
                          <a:spcPts val="600"/>
                        </a:spcBef>
                        <a:spcAft>
                          <a:spcPts val="600"/>
                        </a:spcAft>
                      </a:pPr>
                      <a:r>
                        <a:rPr lang="en-ZA" sz="1000" kern="1400" dirty="0" smtClean="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Actual</a:t>
                      </a:r>
                      <a:endParaRPr lang="en-ZA" sz="1000"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66" marR="56966" marT="0" marB="0" anchor="ctr"/>
                </a:tc>
                <a:tc hMerge="1">
                  <a:txBody>
                    <a:bodyPr/>
                    <a:lstStyle/>
                    <a:p>
                      <a:pPr algn="ctr" hangingPunct="0">
                        <a:lnSpc>
                          <a:spcPct val="150000"/>
                        </a:lnSpc>
                        <a:spcBef>
                          <a:spcPts val="600"/>
                        </a:spcBef>
                        <a:spcAft>
                          <a:spcPts val="600"/>
                        </a:spcAft>
                      </a:pPr>
                      <a:endParaRPr lang="en-ZA" sz="1000"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66" marR="56966" marT="0" marB="0" anchor="ctr"/>
                </a:tc>
                <a:extLst>
                  <a:ext uri="{0D108BD9-81ED-4DB2-BD59-A6C34878D82A}">
                    <a16:rowId xmlns:a16="http://schemas.microsoft.com/office/drawing/2014/main" val="439033176"/>
                  </a:ext>
                </a:extLst>
              </a:tr>
              <a:tr h="0">
                <a:tc gridSpan="2">
                  <a:txBody>
                    <a:bodyPr/>
                    <a:lstStyle/>
                    <a:p>
                      <a:pPr algn="just" hangingPunct="0">
                        <a:lnSpc>
                          <a:spcPct val="150000"/>
                        </a:lnSpc>
                        <a:spcAft>
                          <a:spcPts val="0"/>
                        </a:spcAft>
                      </a:pPr>
                      <a:r>
                        <a:rPr lang="en-GB" sz="1000" b="1" kern="1400" dirty="0" smtClean="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KPI-01</a:t>
                      </a:r>
                      <a:endParaRPr lang="en-ZA" sz="1000" b="1"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hMerge="1">
                  <a:txBody>
                    <a:bodyPr/>
                    <a:lstStyle/>
                    <a:p>
                      <a:pPr algn="l" hangingPunct="0">
                        <a:lnSpc>
                          <a:spcPct val="115000"/>
                        </a:lnSpc>
                        <a:spcBef>
                          <a:spcPts val="600"/>
                        </a:spcBef>
                        <a:spcAft>
                          <a:spcPts val="600"/>
                        </a:spcAft>
                      </a:pPr>
                      <a:endParaRPr lang="en-ZA" sz="1200" b="0" kern="1400" dirty="0">
                        <a:solidFill>
                          <a:schemeClr val="dk1"/>
                        </a:solidFill>
                        <a:effectLst/>
                        <a:uFill>
                          <a:solidFill>
                            <a:srgbClr val="000000"/>
                          </a:solidFill>
                        </a:uFill>
                        <a:latin typeface="+mn-lt"/>
                        <a:ea typeface="+mn-ea"/>
                        <a:cs typeface="+mn-cs"/>
                      </a:endParaRPr>
                    </a:p>
                  </a:txBody>
                  <a:tcPr marL="56966" marR="56966" marT="0" marB="0" anchor="ctr">
                    <a:solidFill>
                      <a:schemeClr val="accent3">
                        <a:lumMod val="85000"/>
                      </a:schemeClr>
                    </a:solidFill>
                  </a:tcPr>
                </a:tc>
                <a:tc>
                  <a:txBody>
                    <a:bodyPr/>
                    <a:lstStyle/>
                    <a:p>
                      <a:pPr algn="l" hangingPunct="0">
                        <a:lnSpc>
                          <a:spcPct val="115000"/>
                        </a:lnSpc>
                        <a:spcBef>
                          <a:spcPts val="600"/>
                        </a:spcBef>
                        <a:spcAft>
                          <a:spcPts val="600"/>
                        </a:spcAft>
                      </a:pPr>
                      <a:r>
                        <a:rPr lang="en-GB" sz="1000" b="0" kern="1400" dirty="0" smtClean="0">
                          <a:solidFill>
                            <a:schemeClr val="dk1"/>
                          </a:solidFill>
                          <a:effectLst/>
                          <a:uFill>
                            <a:solidFill>
                              <a:srgbClr val="000000"/>
                            </a:solidFill>
                          </a:uFill>
                          <a:latin typeface="+mn-lt"/>
                          <a:ea typeface="+mn-ea"/>
                          <a:cs typeface="+mn-cs"/>
                        </a:rPr>
                        <a:t>Integrated </a:t>
                      </a:r>
                      <a:r>
                        <a:rPr lang="en-GB" sz="1000" b="0" kern="1400" dirty="0">
                          <a:solidFill>
                            <a:schemeClr val="dk1"/>
                          </a:solidFill>
                          <a:effectLst/>
                          <a:uFill>
                            <a:solidFill>
                              <a:srgbClr val="000000"/>
                            </a:solidFill>
                          </a:uFill>
                          <a:latin typeface="+mn-lt"/>
                          <a:ea typeface="+mn-ea"/>
                          <a:cs typeface="+mn-cs"/>
                        </a:rPr>
                        <a:t>HRM&amp;D Strategy Developed</a:t>
                      </a:r>
                      <a:endParaRPr lang="en-ZA" sz="1000" b="0" kern="1400" dirty="0">
                        <a:solidFill>
                          <a:schemeClr val="dk1"/>
                        </a:solidFill>
                        <a:effectLst/>
                        <a:uFill>
                          <a:solidFill>
                            <a:srgbClr val="000000"/>
                          </a:solidFill>
                        </a:uFill>
                        <a:latin typeface="+mn-lt"/>
                        <a:ea typeface="+mn-ea"/>
                        <a:cs typeface="+mn-cs"/>
                      </a:endParaRPr>
                    </a:p>
                  </a:txBody>
                  <a:tcPr marL="56966" marR="56966" marT="0" marB="0" anchor="ctr">
                    <a:solidFill>
                      <a:schemeClr val="accent3">
                        <a:lumMod val="85000"/>
                      </a:schemeClr>
                    </a:solidFill>
                  </a:tcPr>
                </a:tc>
                <a:tc gridSpan="2">
                  <a:txBody>
                    <a:bodyPr/>
                    <a:lstStyle/>
                    <a:p>
                      <a:pPr marL="0" lvl="0" indent="0" algn="l" defTabSz="914400" rtl="0" eaLnBrk="1" latinLnBrk="0" hangingPunct="0">
                        <a:lnSpc>
                          <a:spcPct val="115000"/>
                        </a:lnSpc>
                        <a:spcBef>
                          <a:spcPts val="600"/>
                        </a:spcBef>
                        <a:spcAft>
                          <a:spcPts val="600"/>
                        </a:spcAft>
                        <a:buFont typeface="Arial" panose="020B0604020202020204" pitchFamily="34" charset="0"/>
                        <a:buNone/>
                      </a:pPr>
                      <a:r>
                        <a:rPr lang="en-GB" sz="1000" b="0" kern="1400" dirty="0" smtClean="0">
                          <a:solidFill>
                            <a:schemeClr val="dk1"/>
                          </a:solidFill>
                          <a:effectLst/>
                          <a:uFill>
                            <a:solidFill>
                              <a:srgbClr val="000000"/>
                            </a:solidFill>
                          </a:uFill>
                          <a:latin typeface="+mn-lt"/>
                          <a:ea typeface="+mn-ea"/>
                          <a:cs typeface="+mn-cs"/>
                        </a:rPr>
                        <a:t>Approval and Implementation of the Key Salary Scale / Notch System for the NDA</a:t>
                      </a:r>
                    </a:p>
                  </a:txBody>
                  <a:tcPr marL="56966" marR="56966" marT="0" marB="0" anchor="ctr">
                    <a:solidFill>
                      <a:schemeClr val="accent3">
                        <a:lumMod val="85000"/>
                      </a:schemeClr>
                    </a:solidFill>
                  </a:tcPr>
                </a:tc>
                <a:tc hMerge="1">
                  <a:txBody>
                    <a:bodyPr/>
                    <a:lstStyle/>
                    <a:p>
                      <a:endParaRPr lang="en-US"/>
                    </a:p>
                  </a:txBody>
                  <a:tcPr/>
                </a:tc>
                <a:tc gridSpan="2">
                  <a:txBody>
                    <a:bodyPr/>
                    <a:lstStyle/>
                    <a:p>
                      <a:pPr marL="0" marR="0" lvl="0" indent="0" algn="l" defTabSz="914400" rtl="0" eaLnBrk="1" fontAlgn="auto" latinLnBrk="0" hangingPunct="0">
                        <a:lnSpc>
                          <a:spcPct val="115000"/>
                        </a:lnSpc>
                        <a:spcBef>
                          <a:spcPts val="600"/>
                        </a:spcBef>
                        <a:spcAft>
                          <a:spcPts val="600"/>
                        </a:spcAft>
                        <a:buClrTx/>
                        <a:buSzTx/>
                        <a:buFont typeface="Arial" panose="020B0604020202020204" pitchFamily="34" charset="0"/>
                        <a:buNone/>
                        <a:tabLst/>
                        <a:defRPr/>
                      </a:pPr>
                      <a:r>
                        <a:rPr lang="en-ZA" sz="1000" b="0" kern="1400" dirty="0" smtClean="0">
                          <a:solidFill>
                            <a:schemeClr val="dk1"/>
                          </a:solidFill>
                          <a:effectLst/>
                          <a:uFill>
                            <a:solidFill>
                              <a:srgbClr val="000000"/>
                            </a:solidFill>
                          </a:uFill>
                          <a:latin typeface="+mn-lt"/>
                          <a:ea typeface="+mn-ea"/>
                          <a:cs typeface="+mn-cs"/>
                        </a:rPr>
                        <a:t>The Salary Key Scale has been developed but it has not been approved for implementation</a:t>
                      </a:r>
                      <a:endParaRPr lang="en-GB" sz="1000" b="0" kern="1400" dirty="0" smtClean="0">
                        <a:solidFill>
                          <a:schemeClr val="dk1"/>
                        </a:solidFill>
                        <a:effectLst/>
                        <a:uFill>
                          <a:solidFill>
                            <a:srgbClr val="000000"/>
                          </a:solidFill>
                        </a:uFill>
                        <a:latin typeface="+mn-lt"/>
                        <a:ea typeface="+mn-ea"/>
                        <a:cs typeface="+mn-cs"/>
                      </a:endParaRPr>
                    </a:p>
                  </a:txBody>
                  <a:tcPr marL="56966" marR="56966" marT="0" marB="0" anchor="ctr">
                    <a:solidFill>
                      <a:schemeClr val="accent3">
                        <a:lumMod val="85000"/>
                      </a:schemeClr>
                    </a:solidFill>
                  </a:tcPr>
                </a:tc>
                <a:tc hMerge="1">
                  <a:txBody>
                    <a:bodyPr/>
                    <a:lstStyle/>
                    <a:p>
                      <a:pPr marL="0" marR="0" lvl="0" indent="0" algn="l" defTabSz="914400" rtl="0" eaLnBrk="1" fontAlgn="auto" latinLnBrk="0" hangingPunct="0">
                        <a:lnSpc>
                          <a:spcPct val="115000"/>
                        </a:lnSpc>
                        <a:spcBef>
                          <a:spcPts val="600"/>
                        </a:spcBef>
                        <a:spcAft>
                          <a:spcPts val="600"/>
                        </a:spcAft>
                        <a:buClrTx/>
                        <a:buSzTx/>
                        <a:buFont typeface="Arial" panose="020B0604020202020204" pitchFamily="34" charset="0"/>
                        <a:buNone/>
                        <a:tabLst/>
                        <a:defRPr/>
                      </a:pPr>
                      <a:endParaRPr lang="en-GB" sz="1000" b="0" kern="1400" dirty="0" smtClean="0">
                        <a:solidFill>
                          <a:schemeClr val="dk1"/>
                        </a:solidFill>
                        <a:effectLst/>
                        <a:uFill>
                          <a:solidFill>
                            <a:srgbClr val="000000"/>
                          </a:solidFill>
                        </a:uFill>
                        <a:latin typeface="+mn-lt"/>
                        <a:ea typeface="+mn-ea"/>
                        <a:cs typeface="+mn-cs"/>
                      </a:endParaRPr>
                    </a:p>
                  </a:txBody>
                  <a:tcPr marL="56966" marR="56966" marT="0" marB="0" anchor="ctr">
                    <a:solidFill>
                      <a:schemeClr val="accent3">
                        <a:lumMod val="85000"/>
                      </a:schemeClr>
                    </a:solidFill>
                  </a:tcPr>
                </a:tc>
                <a:extLst>
                  <a:ext uri="{0D108BD9-81ED-4DB2-BD59-A6C34878D82A}">
                    <a16:rowId xmlns:a16="http://schemas.microsoft.com/office/drawing/2014/main" val="2540117864"/>
                  </a:ext>
                </a:extLst>
              </a:tr>
              <a:tr h="1064496">
                <a:tc gridSpan="7">
                  <a:txBody>
                    <a:bodyPr/>
                    <a:lstStyle/>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To remedy remuneration anomalies in the organisation and reduce the employment cost over time</a:t>
                      </a:r>
                      <a:r>
                        <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in comparison to the mandate expenditure</a:t>
                      </a:r>
                      <a:endPar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 </a:t>
                      </a:r>
                      <a:r>
                        <a:rPr lang="en-ZA" sz="1000" b="0" kern="1400" dirty="0" smtClean="0">
                          <a:solidFill>
                            <a:srgbClr val="000000"/>
                          </a:solidFill>
                          <a:effectLst/>
                          <a:uFill>
                            <a:solidFill>
                              <a:srgbClr val="000000"/>
                            </a:solidFill>
                          </a:uFill>
                          <a:latin typeface="+mn-lt"/>
                          <a:ea typeface="+mn-ea"/>
                          <a:cs typeface="+mn-cs"/>
                        </a:rPr>
                        <a:t>This KPI was not achieved due to a dependency on the finalisation of the Job Evaluation which took longer than anticipated due to procurement challenges and extensive consultative processes. The implementation of this KPI was meant to allow NDA to have a viable salary structure that is based on modern remuneration norms and principles aimed at promoting transparency, equity, attraction and retention of staff.  This process has introduced a remuneration system that is proportional, fair and equitable for the NDA staff.</a:t>
                      </a:r>
                      <a:endParaRPr lang="en-US" sz="1000" b="0" kern="1400" dirty="0">
                        <a:solidFill>
                          <a:schemeClr val="dk1"/>
                        </a:solidFill>
                        <a:effectLst/>
                        <a:uFill>
                          <a:solidFill>
                            <a:srgbClr val="000000"/>
                          </a:solidFill>
                        </a:uFill>
                        <a:latin typeface="+mn-lt"/>
                        <a:ea typeface="+mn-ea"/>
                        <a:cs typeface="+mn-cs"/>
                      </a:endParaRPr>
                    </a:p>
                  </a:txBody>
                  <a:tcPr marL="56939" marR="56939" marT="0" marB="0" anchor="ctr">
                    <a:solidFill>
                      <a:schemeClr val="accent6">
                        <a:lumMod val="40000"/>
                        <a:lumOff val="60000"/>
                      </a:schemeClr>
                    </a:solidFill>
                  </a:tcPr>
                </a:tc>
                <a:tc hMerge="1">
                  <a:txBody>
                    <a:bodyPr/>
                    <a:lstStyle/>
                    <a:p>
                      <a:pPr marL="0" marR="0" algn="l">
                        <a:lnSpc>
                          <a:spcPct val="107000"/>
                        </a:lnSpc>
                        <a:spcBef>
                          <a:spcPts val="0"/>
                        </a:spcBef>
                        <a:spcAft>
                          <a:spcPts val="0"/>
                        </a:spcAft>
                      </a:pPr>
                      <a:endParaRPr lang="en-US" sz="1200" b="0" kern="1400" dirty="0">
                        <a:solidFill>
                          <a:schemeClr val="dk1"/>
                        </a:solidFill>
                        <a:effectLst/>
                        <a:uFill>
                          <a:solidFill>
                            <a:srgbClr val="000000"/>
                          </a:solidFill>
                        </a:uFill>
                        <a:latin typeface="+mn-lt"/>
                        <a:ea typeface="+mn-ea"/>
                        <a:cs typeface="+mn-cs"/>
                      </a:endParaRPr>
                    </a:p>
                  </a:txBody>
                  <a:tcPr marL="68580" marR="68580" marT="0" marB="0" anchor="ctr">
                    <a:solidFill>
                      <a:schemeClr val="accent6">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221695"/>
                  </a:ext>
                </a:extLst>
              </a:tr>
              <a:tr h="54629">
                <a:tc>
                  <a:txBody>
                    <a:bodyPr/>
                    <a:lstStyle/>
                    <a:p>
                      <a:pPr algn="just" hangingPunct="0">
                        <a:lnSpc>
                          <a:spcPct val="150000"/>
                        </a:lnSpc>
                        <a:spcAft>
                          <a:spcPts val="0"/>
                        </a:spcAft>
                      </a:pPr>
                      <a:r>
                        <a:rPr lang="en-ZA" sz="1000" b="1" kern="1400" dirty="0" smtClean="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KPI-02</a:t>
                      </a:r>
                      <a:endParaRPr lang="en-ZA" sz="1000" b="1"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gridSpan="2">
                  <a:txBody>
                    <a:bodyPr/>
                    <a:lstStyle/>
                    <a:p>
                      <a:pPr marL="0" marR="0" algn="l">
                        <a:lnSpc>
                          <a:spcPct val="107000"/>
                        </a:lnSpc>
                        <a:spcBef>
                          <a:spcPts val="0"/>
                        </a:spcBef>
                        <a:spcAft>
                          <a:spcPts val="0"/>
                        </a:spcAft>
                      </a:pPr>
                      <a:r>
                        <a:rPr lang="en-GB" sz="1000" b="0" kern="1400" dirty="0">
                          <a:solidFill>
                            <a:schemeClr val="dk1"/>
                          </a:solidFill>
                          <a:effectLst/>
                          <a:uFill>
                            <a:solidFill>
                              <a:srgbClr val="000000"/>
                            </a:solidFill>
                          </a:uFill>
                          <a:latin typeface="+mn-lt"/>
                          <a:ea typeface="+mn-ea"/>
                          <a:cs typeface="+mn-cs"/>
                        </a:rPr>
                        <a:t>Integrated ICT system</a:t>
                      </a:r>
                      <a:endParaRPr lang="en-US" sz="1000" b="0" kern="1400" dirty="0">
                        <a:solidFill>
                          <a:schemeClr val="dk1"/>
                        </a:solidFill>
                        <a:effectLst/>
                        <a:uFill>
                          <a:solidFill>
                            <a:srgbClr val="000000"/>
                          </a:solidFill>
                        </a:uFill>
                        <a:latin typeface="+mn-lt"/>
                        <a:ea typeface="+mn-ea"/>
                        <a:cs typeface="+mn-cs"/>
                      </a:endParaRPr>
                    </a:p>
                  </a:txBody>
                  <a:tcPr marL="68580" marR="68580" marT="0" marB="0" anchor="ctr">
                    <a:solidFill>
                      <a:schemeClr val="accent3">
                        <a:lumMod val="85000"/>
                      </a:schemeClr>
                    </a:solidFill>
                  </a:tcPr>
                </a:tc>
                <a:tc hMerge="1">
                  <a:txBody>
                    <a:bodyPr/>
                    <a:lstStyle/>
                    <a:p>
                      <a:endParaRPr lang="en-US"/>
                    </a:p>
                  </a:txBody>
                  <a:tcPr/>
                </a:tc>
                <a:tc gridSpan="2">
                  <a:txBody>
                    <a:bodyPr/>
                    <a:lstStyle/>
                    <a:p>
                      <a:pPr marL="0" marR="0" algn="l">
                        <a:lnSpc>
                          <a:spcPct val="107000"/>
                        </a:lnSpc>
                        <a:spcBef>
                          <a:spcPts val="0"/>
                        </a:spcBef>
                        <a:spcAft>
                          <a:spcPts val="0"/>
                        </a:spcAft>
                      </a:pPr>
                      <a:r>
                        <a:rPr lang="en-GB" sz="1000" b="0" kern="1400" dirty="0">
                          <a:solidFill>
                            <a:schemeClr val="dk1"/>
                          </a:solidFill>
                          <a:effectLst/>
                          <a:uFill>
                            <a:solidFill>
                              <a:srgbClr val="000000"/>
                            </a:solidFill>
                          </a:uFill>
                          <a:latin typeface="+mn-lt"/>
                          <a:ea typeface="+mn-ea"/>
                          <a:cs typeface="+mn-cs"/>
                        </a:rPr>
                        <a:t>CSO Database &amp; Information Management System developed</a:t>
                      </a:r>
                      <a:endParaRPr lang="en-US" sz="1000" b="0" kern="1400" dirty="0">
                        <a:solidFill>
                          <a:schemeClr val="dk1"/>
                        </a:solidFill>
                        <a:effectLst/>
                        <a:uFill>
                          <a:solidFill>
                            <a:srgbClr val="000000"/>
                          </a:solidFill>
                        </a:uFill>
                        <a:latin typeface="+mn-lt"/>
                        <a:ea typeface="+mn-ea"/>
                        <a:cs typeface="+mn-cs"/>
                      </a:endParaRPr>
                    </a:p>
                  </a:txBody>
                  <a:tcPr marL="68580" marR="68580" marT="0" marB="0" anchor="ctr">
                    <a:solidFill>
                      <a:schemeClr val="accent3">
                        <a:lumMod val="85000"/>
                      </a:schemeClr>
                    </a:solidFill>
                  </a:tcPr>
                </a:tc>
                <a:tc hMerge="1">
                  <a:txBody>
                    <a:bodyPr/>
                    <a:lstStyle/>
                    <a:p>
                      <a:endParaRPr lang="en-US"/>
                    </a:p>
                  </a:txBody>
                  <a:tcPr/>
                </a:tc>
                <a:tc gridSpan="2">
                  <a:txBody>
                    <a:bodyPr/>
                    <a:lstStyle/>
                    <a:p>
                      <a:r>
                        <a:rPr lang="en-ZA" sz="1000" b="0" kern="1400" dirty="0" smtClean="0">
                          <a:solidFill>
                            <a:schemeClr val="dk1"/>
                          </a:solidFill>
                          <a:effectLst/>
                          <a:uFill>
                            <a:solidFill>
                              <a:srgbClr val="000000"/>
                            </a:solidFill>
                          </a:uFill>
                          <a:latin typeface="+mn-lt"/>
                          <a:ea typeface="+mn-ea"/>
                          <a:cs typeface="+mn-cs"/>
                        </a:rPr>
                        <a:t>All modules of the system were fully developed with the exception of the Grant funding module. </a:t>
                      </a:r>
                      <a:endParaRPr lang="en-US" sz="1000" b="0" kern="1400" dirty="0">
                        <a:solidFill>
                          <a:schemeClr val="dk1"/>
                        </a:solidFill>
                        <a:effectLst/>
                        <a:uFill>
                          <a:solidFill>
                            <a:srgbClr val="000000"/>
                          </a:solidFill>
                        </a:uFill>
                        <a:latin typeface="+mn-lt"/>
                        <a:ea typeface="+mn-ea"/>
                        <a:cs typeface="+mn-cs"/>
                      </a:endParaRPr>
                    </a:p>
                  </a:txBody>
                  <a:tcPr marL="68580" marR="68580" marT="0" marB="0" anchor="ctr">
                    <a:solidFill>
                      <a:schemeClr val="accent3">
                        <a:lumMod val="85000"/>
                      </a:schemeClr>
                    </a:solidFill>
                  </a:tcPr>
                </a:tc>
                <a:tc hMerge="1">
                  <a:txBody>
                    <a:bodyPr/>
                    <a:lstStyle/>
                    <a:p>
                      <a:pPr marL="0" marR="0" algn="l">
                        <a:lnSpc>
                          <a:spcPct val="107000"/>
                        </a:lnSpc>
                        <a:spcBef>
                          <a:spcPts val="0"/>
                        </a:spcBef>
                        <a:spcAft>
                          <a:spcPts val="0"/>
                        </a:spcAft>
                      </a:pPr>
                      <a:endParaRPr lang="en-US" sz="1000" b="0" kern="1400" dirty="0">
                        <a:solidFill>
                          <a:schemeClr val="dk1"/>
                        </a:solidFill>
                        <a:effectLst/>
                        <a:uFill>
                          <a:solidFill>
                            <a:srgbClr val="000000"/>
                          </a:solidFill>
                        </a:uFill>
                        <a:latin typeface="+mn-lt"/>
                        <a:ea typeface="+mn-ea"/>
                        <a:cs typeface="+mn-cs"/>
                      </a:endParaRPr>
                    </a:p>
                  </a:txBody>
                  <a:tcPr marL="68580" marR="68580" marT="0" marB="0" anchor="ctr">
                    <a:solidFill>
                      <a:schemeClr val="accent3">
                        <a:lumMod val="85000"/>
                      </a:schemeClr>
                    </a:solidFill>
                  </a:tcPr>
                </a:tc>
                <a:extLst>
                  <a:ext uri="{0D108BD9-81ED-4DB2-BD59-A6C34878D82A}">
                    <a16:rowId xmlns:a16="http://schemas.microsoft.com/office/drawing/2014/main" val="47681834"/>
                  </a:ext>
                </a:extLst>
              </a:tr>
              <a:tr h="1607939">
                <a:tc gridSpan="7">
                  <a:txBody>
                    <a:bodyPr/>
                    <a:lstStyle/>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To develop a single central repository in the country to facilitate information exchange between</a:t>
                      </a:r>
                      <a:r>
                        <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funders and CSOs for ultimate economic development of</a:t>
                      </a:r>
                      <a:r>
                        <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CSOs</a:t>
                      </a:r>
                      <a:endPar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 </a:t>
                      </a:r>
                      <a:r>
                        <a:rPr lang="en-ZA" sz="1000" b="0" kern="1400" dirty="0" smtClean="0">
                          <a:solidFill>
                            <a:srgbClr val="000000"/>
                          </a:solidFill>
                          <a:effectLst/>
                          <a:uFill>
                            <a:solidFill>
                              <a:srgbClr val="000000"/>
                            </a:solidFill>
                          </a:uFill>
                          <a:latin typeface="+mn-lt"/>
                          <a:ea typeface="+mn-ea"/>
                          <a:cs typeface="+mn-cs"/>
                        </a:rPr>
                        <a:t>This KPI has not been fully met.</a:t>
                      </a:r>
                      <a:r>
                        <a:rPr lang="en-ZA" sz="1000" b="0" kern="1400" baseline="0" dirty="0" smtClean="0">
                          <a:solidFill>
                            <a:srgbClr val="000000"/>
                          </a:solidFill>
                          <a:effectLst/>
                          <a:uFill>
                            <a:solidFill>
                              <a:srgbClr val="000000"/>
                            </a:solidFill>
                          </a:uFill>
                          <a:latin typeface="+mn-lt"/>
                          <a:ea typeface="+mn-ea"/>
                          <a:cs typeface="+mn-cs"/>
                        </a:rPr>
                        <a:t> This being a dual KPI, the CSO Database has been fully developed, however the Integrated Information Management System was not completed, though, a</a:t>
                      </a:r>
                      <a:r>
                        <a:rPr lang="en-ZA" sz="1000" b="0" kern="1400" dirty="0" smtClean="0">
                          <a:solidFill>
                            <a:srgbClr val="000000"/>
                          </a:solidFill>
                          <a:effectLst/>
                          <a:uFill>
                            <a:solidFill>
                              <a:srgbClr val="000000"/>
                            </a:solidFill>
                          </a:uFill>
                          <a:latin typeface="+mn-lt"/>
                          <a:ea typeface="+mn-ea"/>
                          <a:cs typeface="+mn-cs"/>
                        </a:rPr>
                        <a:t>ll modules of the IIMS system were developed, tested and deployed to the live environment, with the exception of the integration of the Grant funding and the Financial system. The lengthy development, testing and deployment of other IIMS modules delayed the full development and integration of the Grant Funding module to the financial system. </a:t>
                      </a:r>
                      <a:r>
                        <a:rPr lang="en-ZA" sz="1000" b="0" dirty="0" smtClean="0">
                          <a:solidFill>
                            <a:srgbClr val="000000"/>
                          </a:solidFill>
                        </a:rPr>
                        <a:t>The integrated ICT systems has created a central repository for data management and has also enabled the NDA to </a:t>
                      </a:r>
                      <a:r>
                        <a:rPr lang="en-ZA" sz="1000" b="0" kern="1400" dirty="0" smtClean="0">
                          <a:solidFill>
                            <a:srgbClr val="000000"/>
                          </a:solidFill>
                          <a:effectLst/>
                          <a:uFill>
                            <a:solidFill>
                              <a:srgbClr val="000000"/>
                            </a:solidFill>
                          </a:uFill>
                          <a:latin typeface="+mn-lt"/>
                          <a:ea typeface="+mn-ea"/>
                          <a:cs typeface="+mn-cs"/>
                        </a:rPr>
                        <a:t>fulfil Section 4 of the NDA Act which enjoins the NDA</a:t>
                      </a:r>
                      <a:r>
                        <a:rPr lang="en-ZA" sz="1000" b="0" kern="1400" baseline="0" dirty="0" smtClean="0">
                          <a:solidFill>
                            <a:srgbClr val="000000"/>
                          </a:solidFill>
                          <a:effectLst/>
                          <a:uFill>
                            <a:solidFill>
                              <a:srgbClr val="000000"/>
                            </a:solidFill>
                          </a:uFill>
                          <a:latin typeface="+mn-lt"/>
                          <a:ea typeface="+mn-ea"/>
                          <a:cs typeface="+mn-cs"/>
                        </a:rPr>
                        <a:t> to develop a CSO database and share it with relevant organs of state and other stakeholders</a:t>
                      </a:r>
                      <a:r>
                        <a:rPr lang="en-ZA" sz="1000" b="0" dirty="0" smtClean="0">
                          <a:solidFill>
                            <a:srgbClr val="000000"/>
                          </a:solidFill>
                        </a:rPr>
                        <a:t>. The sharing of the CSO database with other stakeholders will in turn</a:t>
                      </a:r>
                      <a:r>
                        <a:rPr lang="en-ZA" sz="1000" b="0" baseline="0" dirty="0" smtClean="0">
                          <a:solidFill>
                            <a:srgbClr val="000000"/>
                          </a:solidFill>
                        </a:rPr>
                        <a:t> increase CSO access to economic opportunities and other forms of support. </a:t>
                      </a:r>
                      <a:endParaRPr lang="en-ZA" sz="1000" b="0"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solidFill>
                      <a:schemeClr val="accent6">
                        <a:lumMod val="40000"/>
                        <a:lumOff val="60000"/>
                      </a:schemeClr>
                    </a:solidFill>
                  </a:tcPr>
                </a:tc>
                <a:tc hMerge="1">
                  <a:txBody>
                    <a:bodyPr/>
                    <a:lstStyle/>
                    <a:p>
                      <a:pPr marL="0" marR="0" algn="l">
                        <a:lnSpc>
                          <a:spcPct val="107000"/>
                        </a:lnSpc>
                        <a:spcBef>
                          <a:spcPts val="0"/>
                        </a:spcBef>
                        <a:spcAft>
                          <a:spcPts val="0"/>
                        </a:spcAft>
                      </a:pPr>
                      <a:endParaRPr lang="en-US" sz="1200" b="0" kern="1400" dirty="0">
                        <a:solidFill>
                          <a:schemeClr val="dk1"/>
                        </a:solidFill>
                        <a:effectLst/>
                        <a:uFill>
                          <a:solidFill>
                            <a:srgbClr val="000000"/>
                          </a:solidFill>
                        </a:uFill>
                        <a:latin typeface="+mn-lt"/>
                        <a:ea typeface="+mn-ea"/>
                        <a:cs typeface="+mn-cs"/>
                      </a:endParaRPr>
                    </a:p>
                  </a:txBody>
                  <a:tcPr marL="68580" marR="68580" marT="0" marB="0" anchor="ctr">
                    <a:solidFill>
                      <a:schemeClr val="accent6">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2640016"/>
                  </a:ext>
                </a:extLst>
              </a:tr>
              <a:tr h="0">
                <a:tc>
                  <a:txBody>
                    <a:bodyPr/>
                    <a:lstStyle/>
                    <a:p>
                      <a:pPr marL="0" marR="0" lvl="0" indent="0" algn="just" defTabSz="914400" rtl="0" eaLnBrk="1" fontAlgn="auto" latinLnBrk="0" hangingPunct="0">
                        <a:lnSpc>
                          <a:spcPct val="150000"/>
                        </a:lnSpc>
                        <a:spcBef>
                          <a:spcPts val="0"/>
                        </a:spcBef>
                        <a:spcAft>
                          <a:spcPts val="0"/>
                        </a:spcAft>
                        <a:buClrTx/>
                        <a:buSzTx/>
                        <a:buFontTx/>
                        <a:buNone/>
                        <a:tabLst/>
                        <a:defRPr/>
                      </a:pPr>
                      <a:r>
                        <a:rPr lang="en-ZA" sz="1000" b="1" kern="1400" dirty="0" smtClean="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KPI-03</a:t>
                      </a:r>
                      <a:endParaRPr lang="en-ZA" sz="1000" b="1"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gridSpan="3">
                  <a:txBody>
                    <a:bodyPr/>
                    <a:lstStyle/>
                    <a:p>
                      <a:pPr marL="0" marR="0" algn="l">
                        <a:lnSpc>
                          <a:spcPct val="107000"/>
                        </a:lnSpc>
                        <a:spcBef>
                          <a:spcPts val="0"/>
                        </a:spcBef>
                        <a:spcAft>
                          <a:spcPts val="0"/>
                        </a:spcAft>
                      </a:pPr>
                      <a:r>
                        <a:rPr lang="en-GB" sz="1000" b="0" kern="1400" dirty="0">
                          <a:solidFill>
                            <a:schemeClr val="dk1"/>
                          </a:solidFill>
                          <a:effectLst/>
                          <a:uFill>
                            <a:solidFill>
                              <a:srgbClr val="000000"/>
                            </a:solidFill>
                          </a:uFill>
                          <a:latin typeface="+mn-lt"/>
                          <a:ea typeface="+mn-ea"/>
                          <a:cs typeface="+mn-cs"/>
                        </a:rPr>
                        <a:t>% compliance to legislative </a:t>
                      </a:r>
                      <a:r>
                        <a:rPr lang="en-GB" sz="1000" b="0" kern="1400" dirty="0" smtClean="0">
                          <a:solidFill>
                            <a:schemeClr val="dk1"/>
                          </a:solidFill>
                          <a:effectLst/>
                          <a:uFill>
                            <a:solidFill>
                              <a:srgbClr val="000000"/>
                            </a:solidFill>
                          </a:uFill>
                          <a:latin typeface="+mn-lt"/>
                          <a:ea typeface="+mn-ea"/>
                          <a:cs typeface="+mn-cs"/>
                        </a:rPr>
                        <a:t>and regulatory </a:t>
                      </a:r>
                      <a:r>
                        <a:rPr lang="en-GB" sz="1000" b="0" kern="1400" dirty="0">
                          <a:solidFill>
                            <a:schemeClr val="dk1"/>
                          </a:solidFill>
                          <a:effectLst/>
                          <a:uFill>
                            <a:solidFill>
                              <a:srgbClr val="000000"/>
                            </a:solidFill>
                          </a:uFill>
                          <a:latin typeface="+mn-lt"/>
                          <a:ea typeface="+mn-ea"/>
                          <a:cs typeface="+mn-cs"/>
                        </a:rPr>
                        <a:t>requirements</a:t>
                      </a:r>
                      <a:endParaRPr lang="en-US" sz="1000" b="0" kern="1400" dirty="0">
                        <a:solidFill>
                          <a:schemeClr val="dk1"/>
                        </a:solidFill>
                        <a:effectLst/>
                        <a:uFill>
                          <a:solidFill>
                            <a:srgbClr val="000000"/>
                          </a:solidFill>
                        </a:uFill>
                        <a:latin typeface="+mn-lt"/>
                        <a:ea typeface="+mn-ea"/>
                        <a:cs typeface="+mn-cs"/>
                      </a:endParaRPr>
                    </a:p>
                  </a:txBody>
                  <a:tcPr marL="68580" marR="68580" marT="0" marB="0" anchor="ctr">
                    <a:solidFill>
                      <a:schemeClr val="accent3">
                        <a:lumMod val="85000"/>
                      </a:schemeClr>
                    </a:solidFill>
                  </a:tcPr>
                </a:tc>
                <a:tc hMerge="1">
                  <a:txBody>
                    <a:bodyPr/>
                    <a:lstStyle/>
                    <a:p>
                      <a:endParaRPr lang="en-US"/>
                    </a:p>
                  </a:txBody>
                  <a:tcPr/>
                </a:tc>
                <a:tc hMerge="1">
                  <a:txBody>
                    <a:bodyPr/>
                    <a:lstStyle/>
                    <a:p>
                      <a:endParaRPr lang="en-US"/>
                    </a:p>
                  </a:txBody>
                  <a:tcPr/>
                </a:tc>
                <a:tc gridSpan="2">
                  <a:txBody>
                    <a:bodyPr/>
                    <a:lstStyle/>
                    <a:p>
                      <a:pPr marL="0" marR="0" algn="l">
                        <a:lnSpc>
                          <a:spcPct val="107000"/>
                        </a:lnSpc>
                        <a:spcBef>
                          <a:spcPts val="0"/>
                        </a:spcBef>
                        <a:spcAft>
                          <a:spcPts val="0"/>
                        </a:spcAft>
                      </a:pPr>
                      <a:r>
                        <a:rPr lang="en-GB" sz="1000" b="0" kern="1400" dirty="0">
                          <a:solidFill>
                            <a:schemeClr val="dk1"/>
                          </a:solidFill>
                          <a:effectLst/>
                          <a:uFill>
                            <a:solidFill>
                              <a:srgbClr val="000000"/>
                            </a:solidFill>
                          </a:uFill>
                          <a:latin typeface="+mn-lt"/>
                          <a:ea typeface="+mn-ea"/>
                          <a:cs typeface="+mn-cs"/>
                        </a:rPr>
                        <a:t>100%</a:t>
                      </a:r>
                      <a:endParaRPr lang="en-US" sz="1000" b="0" kern="1400" dirty="0">
                        <a:solidFill>
                          <a:schemeClr val="dk1"/>
                        </a:solidFill>
                        <a:effectLst/>
                        <a:uFill>
                          <a:solidFill>
                            <a:srgbClr val="000000"/>
                          </a:solidFill>
                        </a:uFill>
                        <a:latin typeface="+mn-lt"/>
                        <a:ea typeface="+mn-ea"/>
                        <a:cs typeface="+mn-cs"/>
                      </a:endParaRPr>
                    </a:p>
                  </a:txBody>
                  <a:tcPr marL="68580" marR="68580" marT="0" marB="0" anchor="ctr">
                    <a:solidFill>
                      <a:schemeClr val="accent3">
                        <a:lumMod val="85000"/>
                      </a:schemeClr>
                    </a:solidFill>
                  </a:tcPr>
                </a:tc>
                <a:tc hMerge="1">
                  <a:txBody>
                    <a:bodyPr/>
                    <a:lstStyle/>
                    <a:p>
                      <a:endParaRPr lang="en-US"/>
                    </a:p>
                  </a:txBody>
                  <a:tcPr/>
                </a:tc>
                <a:tc>
                  <a:txBody>
                    <a:bodyPr/>
                    <a:lstStyle/>
                    <a:p>
                      <a:r>
                        <a:rPr lang="en-ZA" sz="1000" dirty="0" smtClean="0"/>
                        <a:t>85%</a:t>
                      </a:r>
                      <a:endParaRPr lang="en-US" sz="1000" dirty="0"/>
                    </a:p>
                  </a:txBody>
                  <a:tcPr marL="68580" marR="68580" marT="0" marB="0" anchor="ctr">
                    <a:solidFill>
                      <a:schemeClr val="accent3">
                        <a:lumMod val="85000"/>
                      </a:schemeClr>
                    </a:solidFill>
                  </a:tcPr>
                </a:tc>
                <a:extLst>
                  <a:ext uri="{0D108BD9-81ED-4DB2-BD59-A6C34878D82A}">
                    <a16:rowId xmlns:a16="http://schemas.microsoft.com/office/drawing/2014/main" val="1954723572"/>
                  </a:ext>
                </a:extLst>
              </a:tr>
              <a:tr h="1245644">
                <a:tc gridSpan="7">
                  <a:txBody>
                    <a:bodyPr/>
                    <a:lstStyle/>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To improve NDA’s </a:t>
                      </a:r>
                      <a:r>
                        <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audit outcome</a:t>
                      </a:r>
                      <a:endPar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 </a:t>
                      </a:r>
                      <a:r>
                        <a:rPr lang="en-US" sz="1000" b="0" dirty="0" smtClean="0">
                          <a:solidFill>
                            <a:srgbClr val="000000"/>
                          </a:solidFill>
                        </a:rPr>
                        <a:t>This KPI served</a:t>
                      </a:r>
                      <a:r>
                        <a:rPr lang="en-US" sz="1000" b="0" baseline="0" dirty="0" smtClean="0">
                          <a:solidFill>
                            <a:srgbClr val="000000"/>
                          </a:solidFill>
                        </a:rPr>
                        <a:t> as an early warning system towards identifying governance and compliance gaps in the organisation. It contributed significantly towards </a:t>
                      </a:r>
                      <a:r>
                        <a:rPr lang="en-US" sz="1000" b="0" dirty="0" smtClean="0">
                          <a:solidFill>
                            <a:srgbClr val="000000"/>
                          </a:solidFill>
                        </a:rPr>
                        <a:t>the attainment of the favorable audit outcome as it was an early warning sign on critical areas of non-compliance with legislative requirements. C</a:t>
                      </a:r>
                      <a:r>
                        <a:rPr lang="en-ZA" sz="1000" b="0" kern="1400" dirty="0" smtClean="0">
                          <a:solidFill>
                            <a:srgbClr val="000000"/>
                          </a:solidFill>
                          <a:effectLst/>
                          <a:uFill>
                            <a:solidFill>
                              <a:srgbClr val="000000"/>
                            </a:solidFill>
                          </a:uFill>
                          <a:latin typeface="+mn-lt"/>
                          <a:ea typeface="+mn-ea"/>
                          <a:cs typeface="+mn-cs"/>
                        </a:rPr>
                        <a:t>apacity constraints and governance challenges in Quarters 2 and 3 which resulted in non-submission of the quarterly report have since been fully addressed. The post of </a:t>
                      </a:r>
                      <a:r>
                        <a:rPr lang="en-US" sz="1000" b="0" kern="1200" dirty="0" smtClean="0">
                          <a:solidFill>
                            <a:srgbClr val="000000"/>
                          </a:solidFill>
                          <a:latin typeface="+mn-lt"/>
                          <a:ea typeface="+mn-ea"/>
                          <a:cs typeface="+mn-cs"/>
                        </a:rPr>
                        <a:t>CFO has since been filled and the incumbent has greatly assisted the organization to strengthen internal controls in the area of SCM. </a:t>
                      </a:r>
                      <a:endParaRPr lang="en-ZA" sz="1000" b="0" kern="1200" dirty="0">
                        <a:solidFill>
                          <a:srgbClr val="000000"/>
                        </a:solidFill>
                        <a:latin typeface="+mn-lt"/>
                        <a:ea typeface="+mn-ea"/>
                        <a:cs typeface="+mn-cs"/>
                      </a:endParaRPr>
                    </a:p>
                  </a:txBody>
                  <a:tcPr marL="56939" marR="56939" marT="0" marB="0">
                    <a:solidFill>
                      <a:schemeClr val="accent6">
                        <a:lumMod val="40000"/>
                        <a:lumOff val="60000"/>
                      </a:schemeClr>
                    </a:solidFill>
                  </a:tcPr>
                </a:tc>
                <a:tc hMerge="1">
                  <a:txBody>
                    <a:bodyPr/>
                    <a:lstStyle/>
                    <a:p>
                      <a:pPr marL="0" marR="0" algn="l">
                        <a:lnSpc>
                          <a:spcPct val="107000"/>
                        </a:lnSpc>
                        <a:spcBef>
                          <a:spcPts val="0"/>
                        </a:spcBef>
                        <a:spcAft>
                          <a:spcPts val="0"/>
                        </a:spcAft>
                      </a:pPr>
                      <a:endParaRPr lang="en-US" sz="1200" b="0" kern="1400" dirty="0">
                        <a:solidFill>
                          <a:schemeClr val="dk1"/>
                        </a:solidFill>
                        <a:effectLst/>
                        <a:uFill>
                          <a:solidFill>
                            <a:srgbClr val="000000"/>
                          </a:solidFill>
                        </a:uFill>
                        <a:latin typeface="+mn-lt"/>
                        <a:ea typeface="+mn-ea"/>
                        <a:cs typeface="+mn-cs"/>
                      </a:endParaRPr>
                    </a:p>
                  </a:txBody>
                  <a:tcPr marL="68580" marR="68580" marT="0" marB="0" anchor="ctr">
                    <a:solidFill>
                      <a:schemeClr val="accent6">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71684175"/>
                  </a:ext>
                </a:extLst>
              </a:tr>
            </a:tbl>
          </a:graphicData>
        </a:graphic>
      </p:graphicFrame>
    </p:spTree>
    <p:extLst>
      <p:ext uri="{BB962C8B-B14F-4D97-AF65-F5344CB8AC3E}">
        <p14:creationId xmlns:p14="http://schemas.microsoft.com/office/powerpoint/2010/main" val="249058952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2 : </a:t>
            </a:r>
            <a:r>
              <a:rPr lang="en-ZA" b="1" cap="all" dirty="0" err="1" smtClean="0"/>
              <a:t>CSo</a:t>
            </a:r>
            <a:r>
              <a:rPr lang="en-ZA" b="1" cap="all" dirty="0" smtClean="0"/>
              <a:t> DEVELOPMENT</a:t>
            </a:r>
            <a:endParaRPr lang="en-ZA" cap="all" dirty="0"/>
          </a:p>
        </p:txBody>
      </p:sp>
      <p:sp>
        <p:nvSpPr>
          <p:cNvPr id="5" name="Slide Number Placeholder 4"/>
          <p:cNvSpPr>
            <a:spLocks noGrp="1"/>
          </p:cNvSpPr>
          <p:nvPr>
            <p:ph type="sldNum" sz="quarter" idx="12"/>
          </p:nvPr>
        </p:nvSpPr>
        <p:spPr>
          <a:xfrm>
            <a:off x="8424863" y="6489103"/>
            <a:ext cx="467617" cy="368897"/>
          </a:xfrm>
        </p:spPr>
        <p:txBody>
          <a:bodyPr/>
          <a:lstStyle/>
          <a:p>
            <a:pPr algn="ctr">
              <a:defRPr/>
            </a:pPr>
            <a:fld id="{56AA2101-C1C2-4057-8262-EB528C86E1AF}" type="slidenum">
              <a:rPr lang="en-US" smtClean="0"/>
              <a:pPr algn="ctr">
                <a:defRPr/>
              </a:pPr>
              <a:t>7</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2769655"/>
              </p:ext>
            </p:extLst>
          </p:nvPr>
        </p:nvGraphicFramePr>
        <p:xfrm>
          <a:off x="0" y="838201"/>
          <a:ext cx="9144000" cy="5650902"/>
        </p:xfrm>
        <a:graphic>
          <a:graphicData uri="http://schemas.openxmlformats.org/drawingml/2006/table">
            <a:tbl>
              <a:tblPr firstRow="1" firstCol="1" bandRow="1">
                <a:tableStyleId>{5C22544A-7EE6-4342-B048-85BDC9FD1C3A}</a:tableStyleId>
              </a:tblPr>
              <a:tblGrid>
                <a:gridCol w="770535">
                  <a:extLst>
                    <a:ext uri="{9D8B030D-6E8A-4147-A177-3AD203B41FA5}">
                      <a16:colId xmlns:a16="http://schemas.microsoft.com/office/drawing/2014/main" val="3096129107"/>
                    </a:ext>
                  </a:extLst>
                </a:gridCol>
                <a:gridCol w="4233513">
                  <a:extLst>
                    <a:ext uri="{9D8B030D-6E8A-4147-A177-3AD203B41FA5}">
                      <a16:colId xmlns:a16="http://schemas.microsoft.com/office/drawing/2014/main" val="1291179345"/>
                    </a:ext>
                  </a:extLst>
                </a:gridCol>
                <a:gridCol w="2069976">
                  <a:extLst>
                    <a:ext uri="{9D8B030D-6E8A-4147-A177-3AD203B41FA5}">
                      <a16:colId xmlns:a16="http://schemas.microsoft.com/office/drawing/2014/main" val="2494649003"/>
                    </a:ext>
                  </a:extLst>
                </a:gridCol>
                <a:gridCol w="2069976">
                  <a:extLst>
                    <a:ext uri="{9D8B030D-6E8A-4147-A177-3AD203B41FA5}">
                      <a16:colId xmlns:a16="http://schemas.microsoft.com/office/drawing/2014/main" val="349806387"/>
                    </a:ext>
                  </a:extLst>
                </a:gridCol>
              </a:tblGrid>
              <a:tr h="244892">
                <a:tc>
                  <a:txBody>
                    <a:bodyPr/>
                    <a:lstStyle/>
                    <a:p>
                      <a:pPr algn="ctr" hangingPunct="0">
                        <a:lnSpc>
                          <a:spcPct val="150000"/>
                        </a:lnSpc>
                        <a:spcBef>
                          <a:spcPts val="600"/>
                        </a:spcBef>
                        <a:spcAft>
                          <a:spcPts val="600"/>
                        </a:spcAft>
                      </a:pPr>
                      <a:r>
                        <a:rPr lang="en-GB" sz="1000" b="1" kern="1400" dirty="0">
                          <a:effectLst/>
                          <a:uFill>
                            <a:solidFill>
                              <a:srgbClr val="000000"/>
                            </a:solidFill>
                          </a:uFill>
                        </a:rPr>
                        <a:t>KPI#</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nchor="ctr"/>
                </a:tc>
                <a:tc>
                  <a:txBody>
                    <a:bodyPr/>
                    <a:lstStyle/>
                    <a:p>
                      <a:pPr algn="ctr" hangingPunct="0">
                        <a:lnSpc>
                          <a:spcPct val="150000"/>
                        </a:lnSpc>
                        <a:spcAft>
                          <a:spcPts val="0"/>
                        </a:spcAft>
                      </a:pPr>
                      <a:r>
                        <a:rPr lang="en-GB" sz="1000" b="1" kern="1400" dirty="0" smtClean="0">
                          <a:effectLst/>
                          <a:uFill>
                            <a:solidFill>
                              <a:srgbClr val="000000"/>
                            </a:solidFill>
                          </a:uFill>
                        </a:rPr>
                        <a:t>KPI</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a:txBody>
                    <a:bodyPr/>
                    <a:lstStyle/>
                    <a:p>
                      <a:pPr algn="ctr" hangingPunct="0">
                        <a:lnSpc>
                          <a:spcPct val="150000"/>
                        </a:lnSpc>
                        <a:spcBef>
                          <a:spcPts val="600"/>
                        </a:spcBef>
                        <a:spcAft>
                          <a:spcPts val="600"/>
                        </a:spcAft>
                      </a:pPr>
                      <a:r>
                        <a:rPr lang="en-GB" sz="1000" b="1" kern="1400" dirty="0" smtClean="0">
                          <a:solidFill>
                            <a:schemeClr val="bg1"/>
                          </a:solidFill>
                          <a:effectLst/>
                          <a:uFill>
                            <a:solidFill>
                              <a:srgbClr val="000000"/>
                            </a:solidFill>
                          </a:uFill>
                        </a:rPr>
                        <a:t>Annual Target</a:t>
                      </a:r>
                      <a:endParaRPr lang="en-ZA" sz="1000" b="1"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66" marR="56966" marT="0" marB="0" anchor="ctr"/>
                </a:tc>
                <a:tc>
                  <a:txBody>
                    <a:bodyPr/>
                    <a:lstStyle/>
                    <a:p>
                      <a:pPr algn="ctr" hangingPunct="0">
                        <a:lnSpc>
                          <a:spcPct val="150000"/>
                        </a:lnSpc>
                        <a:spcBef>
                          <a:spcPts val="600"/>
                        </a:spcBef>
                        <a:spcAft>
                          <a:spcPts val="600"/>
                        </a:spcAft>
                      </a:pPr>
                      <a:r>
                        <a:rPr lang="en-ZA" sz="1000" b="1" kern="1400" dirty="0" smtClean="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Actual</a:t>
                      </a:r>
                      <a:endParaRPr lang="en-ZA" sz="1000" b="1"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66" marR="56966" marT="0" marB="0" anchor="ctr"/>
                </a:tc>
                <a:extLst>
                  <a:ext uri="{0D108BD9-81ED-4DB2-BD59-A6C34878D82A}">
                    <a16:rowId xmlns:a16="http://schemas.microsoft.com/office/drawing/2014/main" val="1712531009"/>
                  </a:ext>
                </a:extLst>
              </a:tr>
              <a:tr h="163261">
                <a:tc>
                  <a:txBody>
                    <a:bodyPr/>
                    <a:lstStyle/>
                    <a:p>
                      <a:pPr algn="just" hangingPunct="0">
                        <a:spcBef>
                          <a:spcPts val="600"/>
                        </a:spcBef>
                        <a:spcAft>
                          <a:spcPts val="600"/>
                        </a:spcAft>
                      </a:pPr>
                      <a:r>
                        <a:rPr lang="en-GB" sz="1000" b="1" kern="1400" dirty="0">
                          <a:effectLst/>
                          <a:uFill>
                            <a:solidFill>
                              <a:srgbClr val="000000"/>
                            </a:solidFill>
                          </a:uFill>
                        </a:rPr>
                        <a:t>KPI-04</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nchor="ctr"/>
                </a:tc>
                <a:tc>
                  <a:txBody>
                    <a:bodyPr/>
                    <a:lstStyle/>
                    <a:p>
                      <a:pPr algn="l" hangingPunct="0">
                        <a:spcBef>
                          <a:spcPts val="600"/>
                        </a:spcBef>
                        <a:spcAft>
                          <a:spcPts val="600"/>
                        </a:spcAft>
                      </a:pPr>
                      <a:r>
                        <a:rPr lang="en-GB" sz="1000" b="0" kern="1400" dirty="0">
                          <a:effectLst/>
                          <a:uFill>
                            <a:solidFill>
                              <a:srgbClr val="000000"/>
                            </a:solidFill>
                          </a:uFill>
                          <a:latin typeface="+mj-lt"/>
                        </a:rPr>
                        <a:t>Number of CSOs participated in CSO mobilisation programmes per year </a:t>
                      </a:r>
                      <a:endParaRPr lang="en-ZA" sz="1000" b="0"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7522" marR="57522" marT="0" marB="0" anchor="ctr">
                    <a:solidFill>
                      <a:schemeClr val="accent3">
                        <a:lumMod val="85000"/>
                      </a:schemeClr>
                    </a:solidFill>
                  </a:tcPr>
                </a:tc>
                <a:tc>
                  <a:txBody>
                    <a:bodyPr/>
                    <a:lstStyle/>
                    <a:p>
                      <a:pPr algn="ctr" fontAlgn="ctr">
                        <a:spcBef>
                          <a:spcPts val="600"/>
                        </a:spcBef>
                        <a:spcAft>
                          <a:spcPts val="600"/>
                        </a:spcAft>
                      </a:pPr>
                      <a:r>
                        <a:rPr lang="en-ZA" sz="1000" b="0" dirty="0" smtClean="0">
                          <a:effectLst/>
                          <a:uFill>
                            <a:solidFill>
                              <a:srgbClr val="FFFFFF"/>
                            </a:solidFill>
                          </a:uFill>
                          <a:latin typeface="+mj-lt"/>
                          <a:ea typeface="Times New Roman" panose="02020603050405020304" pitchFamily="18" charset="0"/>
                          <a:cs typeface="Times New Roman" panose="02020603050405020304" pitchFamily="18" charset="0"/>
                        </a:rPr>
                        <a:t>9500</a:t>
                      </a:r>
                      <a:endParaRPr lang="en-ZA" sz="1000" b="0" dirty="0">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85000"/>
                      </a:schemeClr>
                    </a:solidFill>
                  </a:tcPr>
                </a:tc>
                <a:tc>
                  <a:txBody>
                    <a:bodyPr/>
                    <a:lstStyle/>
                    <a:p>
                      <a:pPr algn="ctr" fontAlgn="ctr">
                        <a:spcBef>
                          <a:spcPts val="600"/>
                        </a:spcBef>
                        <a:spcAft>
                          <a:spcPts val="600"/>
                        </a:spcAft>
                      </a:pPr>
                      <a:r>
                        <a:rPr lang="en-ZA" sz="1000" b="0" dirty="0" smtClean="0">
                          <a:effectLst/>
                          <a:uFill>
                            <a:solidFill>
                              <a:srgbClr val="FFFFFF"/>
                            </a:solidFill>
                          </a:uFill>
                          <a:latin typeface="+mj-lt"/>
                          <a:ea typeface="Times New Roman" panose="02020603050405020304" pitchFamily="18" charset="0"/>
                          <a:cs typeface="Times New Roman" panose="02020603050405020304" pitchFamily="18" charset="0"/>
                        </a:rPr>
                        <a:t>9504</a:t>
                      </a:r>
                      <a:endParaRPr lang="en-ZA" sz="1000" b="0" dirty="0">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85000"/>
                      </a:schemeClr>
                    </a:solidFill>
                  </a:tcPr>
                </a:tc>
                <a:extLst>
                  <a:ext uri="{0D108BD9-81ED-4DB2-BD59-A6C34878D82A}">
                    <a16:rowId xmlns:a16="http://schemas.microsoft.com/office/drawing/2014/main" val="2527816606"/>
                  </a:ext>
                </a:extLst>
              </a:tr>
              <a:tr h="2010492">
                <a:tc gridSpan="4">
                  <a:txBody>
                    <a:bodyPr/>
                    <a:lstStyle/>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To mobilise communities to engage</a:t>
                      </a:r>
                      <a:r>
                        <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and participate in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their economic </a:t>
                      </a:r>
                      <a:r>
                        <a:rPr lang="en-ZA" sz="1000" b="0" kern="140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upliftment</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through formation CSOs </a:t>
                      </a:r>
                    </a:p>
                    <a:p>
                      <a:pPr algn="just" hangingPunct="0">
                        <a:lnSpc>
                          <a:spcPct val="150000"/>
                        </a:lnSpc>
                        <a:spcAft>
                          <a:spcPts val="0"/>
                        </a:spcAft>
                      </a:pPr>
                      <a:endPar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a:t>
                      </a:r>
                    </a:p>
                    <a:p>
                      <a:pPr marL="0" marR="0" lvl="0" indent="0" algn="just" defTabSz="914400" rtl="0" eaLnBrk="1" fontAlgn="auto" latinLnBrk="0" hangingPunct="0">
                        <a:lnSpc>
                          <a:spcPct val="150000"/>
                        </a:lnSpc>
                        <a:spcBef>
                          <a:spcPts val="600"/>
                        </a:spcBef>
                        <a:spcAft>
                          <a:spcPts val="600"/>
                        </a:spcAft>
                        <a:buClrTx/>
                        <a:buSzTx/>
                        <a:buFontTx/>
                        <a:buNone/>
                        <a:tabLst/>
                        <a:defRPr/>
                      </a:pP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The annual target has been fully achieved and the </a:t>
                      </a:r>
                      <a:r>
                        <a:rPr lang="en-US" sz="1000" b="0" kern="1400" baseline="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mobilisation</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a:t>
                      </a:r>
                      <a:r>
                        <a:rPr lang="en-US" sz="1000" b="0" kern="1400" baseline="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programme</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provided NDA with a platform to interface with Civil Society Organisations and community structures at a local level. Rural CSO’s benefited through access to information on the NDA and other government department services as </a:t>
                      </a:r>
                      <a:r>
                        <a:rPr lang="en-US" sz="1000" b="0" kern="1400" baseline="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mobilisation</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sessions were conducted in local languages which made it easy for them to engage with government officials. These Organisations and structures are comprised of community members who are active in implementation of poverty eradication initiatives. A CSO would be made of 5 – 10 or more members, which means that the mobilisation programme has the potential to reach five to ten times more people within a community. </a:t>
                      </a:r>
                    </a:p>
                  </a:txBody>
                  <a:tcPr marL="57522" marR="57522" marT="0" marB="0" anchor="ctr">
                    <a:solidFill>
                      <a:schemeClr val="accent6">
                        <a:lumMod val="40000"/>
                        <a:lumOff val="60000"/>
                      </a:schemeClr>
                    </a:solidFill>
                  </a:tcPr>
                </a:tc>
                <a:tc hMerge="1">
                  <a:txBody>
                    <a:bodyPr/>
                    <a:lstStyle/>
                    <a:p>
                      <a:pPr algn="l" hangingPunct="0">
                        <a:spcBef>
                          <a:spcPts val="600"/>
                        </a:spcBef>
                        <a:spcAft>
                          <a:spcPts val="600"/>
                        </a:spcAft>
                      </a:pPr>
                      <a:endParaRPr lang="en-ZA" sz="1400" b="1"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7522" marR="57522" marT="0"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2634460"/>
                  </a:ext>
                </a:extLst>
              </a:tr>
              <a:tr h="194908">
                <a:tc>
                  <a:txBody>
                    <a:bodyPr/>
                    <a:lstStyle/>
                    <a:p>
                      <a:pPr algn="just" hangingPunct="0">
                        <a:spcBef>
                          <a:spcPts val="600"/>
                        </a:spcBef>
                        <a:spcAft>
                          <a:spcPts val="600"/>
                        </a:spcAft>
                      </a:pPr>
                      <a:r>
                        <a:rPr lang="en-GB" sz="1000" b="1" kern="1400" dirty="0">
                          <a:effectLst/>
                          <a:uFill>
                            <a:solidFill>
                              <a:srgbClr val="000000"/>
                            </a:solidFill>
                          </a:uFill>
                        </a:rPr>
                        <a:t>KPI-05</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nchor="ctr"/>
                </a:tc>
                <a:tc>
                  <a:txBody>
                    <a:bodyPr/>
                    <a:lstStyle/>
                    <a:p>
                      <a:pPr algn="l" hangingPunct="0">
                        <a:spcBef>
                          <a:spcPts val="600"/>
                        </a:spcBef>
                        <a:spcAft>
                          <a:spcPts val="600"/>
                        </a:spcAft>
                      </a:pPr>
                      <a:r>
                        <a:rPr lang="en-GB" sz="1000" b="0" kern="1400" dirty="0">
                          <a:effectLst/>
                          <a:uFill>
                            <a:solidFill>
                              <a:srgbClr val="000000"/>
                            </a:solidFill>
                          </a:uFill>
                          <a:latin typeface="+mj-lt"/>
                        </a:rPr>
                        <a:t>Number of CSOs assisted to formalize their structures per year</a:t>
                      </a:r>
                      <a:endParaRPr lang="en-ZA" sz="1000" b="0"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7522" marR="57522" marT="0" marB="0" anchor="ctr">
                    <a:solidFill>
                      <a:schemeClr val="accent3">
                        <a:lumMod val="85000"/>
                      </a:schemeClr>
                    </a:solidFill>
                  </a:tcPr>
                </a:tc>
                <a:tc>
                  <a:txBody>
                    <a:bodyPr/>
                    <a:lstStyle/>
                    <a:p>
                      <a:pPr marL="0" algn="ctr" defTabSz="914400" rtl="0" eaLnBrk="1" fontAlgn="ctr" latinLnBrk="0" hangingPunct="1">
                        <a:spcBef>
                          <a:spcPts val="600"/>
                        </a:spcBef>
                        <a:spcAft>
                          <a:spcPts val="600"/>
                        </a:spcAft>
                      </a:pPr>
                      <a:r>
                        <a:rPr lang="en-GB" sz="1000" b="0" kern="1200" dirty="0" smtClean="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rPr>
                        <a:t>1000</a:t>
                      </a:r>
                      <a:endParaRPr lang="en-ZA" sz="1000" b="0" kern="1200" dirty="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85000"/>
                      </a:schemeClr>
                    </a:solidFill>
                  </a:tcPr>
                </a:tc>
                <a:tc>
                  <a:txBody>
                    <a:bodyPr/>
                    <a:lstStyle/>
                    <a:p>
                      <a:pPr algn="ctr"/>
                      <a:r>
                        <a:rPr lang="en-ZA" sz="1000" dirty="0" smtClean="0"/>
                        <a:t>1008</a:t>
                      </a:r>
                      <a:endParaRPr lang="en-US" sz="1000" dirty="0"/>
                    </a:p>
                  </a:txBody>
                  <a:tcPr marL="68580" marR="68580" marT="0" marB="0" anchor="ctr">
                    <a:solidFill>
                      <a:schemeClr val="accent3">
                        <a:lumMod val="85000"/>
                      </a:schemeClr>
                    </a:solidFill>
                  </a:tcPr>
                </a:tc>
                <a:extLst>
                  <a:ext uri="{0D108BD9-81ED-4DB2-BD59-A6C34878D82A}">
                    <a16:rowId xmlns:a16="http://schemas.microsoft.com/office/drawing/2014/main" val="2199308863"/>
                  </a:ext>
                </a:extLst>
              </a:tr>
              <a:tr h="3037349">
                <a:tc gridSpan="4">
                  <a:txBody>
                    <a:bodyPr/>
                    <a:lstStyle/>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To formalise</a:t>
                      </a:r>
                      <a:r>
                        <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CSO’s in order to enhance their access to funding and support and ultimate linkage to markets for the benefit of the communities they operate in</a:t>
                      </a:r>
                      <a:endPar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endPar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a:t>
                      </a:r>
                    </a:p>
                    <a:p>
                      <a:pPr algn="just" hangingPunct="0">
                        <a:lnSpc>
                          <a:spcPct val="150000"/>
                        </a:lnSpc>
                        <a:spcBef>
                          <a:spcPts val="600"/>
                        </a:spcBef>
                        <a:spcAft>
                          <a:spcPts val="600"/>
                        </a:spcAft>
                      </a:pP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The performance of this work and full achievement thereof </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afforded the NDA to play a key transformative role to </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many CSOs who operate loosely without any structure or governance system, albeit implementing good poverty eradication initiatives in communities. Through this KPI, the NDA assisted  such organisations to formally organise themselves. </a:t>
                      </a:r>
                    </a:p>
                    <a:p>
                      <a:pPr algn="just" hangingPunct="0">
                        <a:lnSpc>
                          <a:spcPct val="150000"/>
                        </a:lnSpc>
                        <a:spcBef>
                          <a:spcPts val="600"/>
                        </a:spcBef>
                        <a:spcAft>
                          <a:spcPts val="600"/>
                        </a:spcAft>
                      </a:pP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In many instances the Development Practitioners on the ground incubate these organisations through processes such as opening of bank accounts, making representations to local municipalities and traditional leaders to obtain land or premises from which to operate. The formalization of these CSO’s set them on a path to economic upliftment</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as they could now access support funding and technical support as well as getting linked to economic markets for their commodities or agricultural produce.</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a:t>
                      </a:r>
                    </a:p>
                  </a:txBody>
                  <a:tcPr marL="57522" marR="57522" marT="0" marB="0">
                    <a:solidFill>
                      <a:schemeClr val="accent6">
                        <a:lumMod val="40000"/>
                        <a:lumOff val="60000"/>
                      </a:schemeClr>
                    </a:solidFill>
                  </a:tcPr>
                </a:tc>
                <a:tc hMerge="1">
                  <a:txBody>
                    <a:bodyPr/>
                    <a:lstStyle/>
                    <a:p>
                      <a:pPr algn="l" hangingPunct="0">
                        <a:spcBef>
                          <a:spcPts val="600"/>
                        </a:spcBef>
                        <a:spcAft>
                          <a:spcPts val="600"/>
                        </a:spcAft>
                      </a:pPr>
                      <a:endParaRPr lang="en-ZA" sz="1400" b="1"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7522" marR="57522" marT="0"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20742976"/>
                  </a:ext>
                </a:extLst>
              </a:tr>
            </a:tbl>
          </a:graphicData>
        </a:graphic>
      </p:graphicFrame>
    </p:spTree>
    <p:extLst>
      <p:ext uri="{BB962C8B-B14F-4D97-AF65-F5344CB8AC3E}">
        <p14:creationId xmlns:p14="http://schemas.microsoft.com/office/powerpoint/2010/main" val="376307225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2 : </a:t>
            </a:r>
            <a:r>
              <a:rPr lang="en-ZA" b="1" cap="all" dirty="0" err="1" smtClean="0"/>
              <a:t>CSo</a:t>
            </a:r>
            <a:r>
              <a:rPr lang="en-ZA" b="1" cap="all" dirty="0" smtClean="0"/>
              <a:t> DEVELOPMENT</a:t>
            </a:r>
            <a:endParaRPr lang="en-ZA" cap="all" dirty="0"/>
          </a:p>
        </p:txBody>
      </p:sp>
      <p:sp>
        <p:nvSpPr>
          <p:cNvPr id="5" name="Slide Number Placeholder 4"/>
          <p:cNvSpPr>
            <a:spLocks noGrp="1"/>
          </p:cNvSpPr>
          <p:nvPr>
            <p:ph type="sldNum" sz="quarter" idx="12"/>
          </p:nvPr>
        </p:nvSpPr>
        <p:spPr>
          <a:xfrm>
            <a:off x="8424863" y="6489103"/>
            <a:ext cx="467617" cy="368897"/>
          </a:xfrm>
        </p:spPr>
        <p:txBody>
          <a:bodyPr/>
          <a:lstStyle/>
          <a:p>
            <a:pPr algn="ctr">
              <a:defRPr/>
            </a:pPr>
            <a:fld id="{56AA2101-C1C2-4057-8262-EB528C86E1AF}" type="slidenum">
              <a:rPr lang="en-US" smtClean="0"/>
              <a:pPr algn="ctr">
                <a:defRPr/>
              </a:pPr>
              <a:t>8</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25066552"/>
              </p:ext>
            </p:extLst>
          </p:nvPr>
        </p:nvGraphicFramePr>
        <p:xfrm>
          <a:off x="0" y="838201"/>
          <a:ext cx="9144000" cy="6042551"/>
        </p:xfrm>
        <a:graphic>
          <a:graphicData uri="http://schemas.openxmlformats.org/drawingml/2006/table">
            <a:tbl>
              <a:tblPr firstRow="1" firstCol="1" bandRow="1">
                <a:tableStyleId>{5C22544A-7EE6-4342-B048-85BDC9FD1C3A}</a:tableStyleId>
              </a:tblPr>
              <a:tblGrid>
                <a:gridCol w="770535">
                  <a:extLst>
                    <a:ext uri="{9D8B030D-6E8A-4147-A177-3AD203B41FA5}">
                      <a16:colId xmlns:a16="http://schemas.microsoft.com/office/drawing/2014/main" val="3096129107"/>
                    </a:ext>
                  </a:extLst>
                </a:gridCol>
                <a:gridCol w="4737569">
                  <a:extLst>
                    <a:ext uri="{9D8B030D-6E8A-4147-A177-3AD203B41FA5}">
                      <a16:colId xmlns:a16="http://schemas.microsoft.com/office/drawing/2014/main" val="1291179345"/>
                    </a:ext>
                  </a:extLst>
                </a:gridCol>
                <a:gridCol w="1817948">
                  <a:extLst>
                    <a:ext uri="{9D8B030D-6E8A-4147-A177-3AD203B41FA5}">
                      <a16:colId xmlns:a16="http://schemas.microsoft.com/office/drawing/2014/main" val="2466819565"/>
                    </a:ext>
                  </a:extLst>
                </a:gridCol>
                <a:gridCol w="1817948">
                  <a:extLst>
                    <a:ext uri="{9D8B030D-6E8A-4147-A177-3AD203B41FA5}">
                      <a16:colId xmlns:a16="http://schemas.microsoft.com/office/drawing/2014/main" val="375196139"/>
                    </a:ext>
                  </a:extLst>
                </a:gridCol>
              </a:tblGrid>
              <a:tr h="205847">
                <a:tc>
                  <a:txBody>
                    <a:bodyPr/>
                    <a:lstStyle/>
                    <a:p>
                      <a:pPr algn="ctr" hangingPunct="0">
                        <a:lnSpc>
                          <a:spcPct val="150000"/>
                        </a:lnSpc>
                        <a:spcBef>
                          <a:spcPts val="600"/>
                        </a:spcBef>
                        <a:spcAft>
                          <a:spcPts val="600"/>
                        </a:spcAft>
                      </a:pPr>
                      <a:r>
                        <a:rPr lang="en-GB" sz="1000" b="1" kern="1400" dirty="0">
                          <a:effectLst/>
                          <a:uFill>
                            <a:solidFill>
                              <a:srgbClr val="000000"/>
                            </a:solidFill>
                          </a:uFill>
                        </a:rPr>
                        <a:t>KPI#</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nchor="ctr"/>
                </a:tc>
                <a:tc>
                  <a:txBody>
                    <a:bodyPr/>
                    <a:lstStyle/>
                    <a:p>
                      <a:pPr algn="ctr" hangingPunct="0">
                        <a:lnSpc>
                          <a:spcPct val="150000"/>
                        </a:lnSpc>
                        <a:spcAft>
                          <a:spcPts val="0"/>
                        </a:spcAft>
                      </a:pPr>
                      <a:r>
                        <a:rPr lang="en-GB" sz="1000" b="1" kern="1400" dirty="0" smtClean="0">
                          <a:effectLst/>
                          <a:uFill>
                            <a:solidFill>
                              <a:srgbClr val="000000"/>
                            </a:solidFill>
                          </a:uFill>
                        </a:rPr>
                        <a:t>KPI</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a:txBody>
                    <a:bodyPr/>
                    <a:lstStyle/>
                    <a:p>
                      <a:pPr algn="ctr" hangingPunct="0">
                        <a:lnSpc>
                          <a:spcPct val="150000"/>
                        </a:lnSpc>
                        <a:spcBef>
                          <a:spcPts val="600"/>
                        </a:spcBef>
                        <a:spcAft>
                          <a:spcPts val="600"/>
                        </a:spcAft>
                      </a:pPr>
                      <a:r>
                        <a:rPr lang="en-GB" sz="1000" b="1" kern="1400" dirty="0" smtClean="0">
                          <a:solidFill>
                            <a:schemeClr val="bg1"/>
                          </a:solidFill>
                          <a:effectLst/>
                          <a:uFill>
                            <a:solidFill>
                              <a:srgbClr val="000000"/>
                            </a:solidFill>
                          </a:uFill>
                        </a:rPr>
                        <a:t>Annual Target</a:t>
                      </a:r>
                      <a:endParaRPr lang="en-ZA" sz="1000" b="1"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66" marR="56966" marT="0" marB="0" anchor="ctr"/>
                </a:tc>
                <a:tc>
                  <a:txBody>
                    <a:bodyPr/>
                    <a:lstStyle/>
                    <a:p>
                      <a:pPr algn="ctr" hangingPunct="0">
                        <a:lnSpc>
                          <a:spcPct val="150000"/>
                        </a:lnSpc>
                        <a:spcBef>
                          <a:spcPts val="600"/>
                        </a:spcBef>
                        <a:spcAft>
                          <a:spcPts val="600"/>
                        </a:spcAft>
                      </a:pPr>
                      <a:r>
                        <a:rPr lang="en-ZA" sz="1000" b="1" kern="1400" dirty="0" smtClean="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Actual</a:t>
                      </a:r>
                      <a:endParaRPr lang="en-ZA" sz="1000" b="1"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66" marR="56966" marT="0" marB="0" anchor="ctr"/>
                </a:tc>
                <a:extLst>
                  <a:ext uri="{0D108BD9-81ED-4DB2-BD59-A6C34878D82A}">
                    <a16:rowId xmlns:a16="http://schemas.microsoft.com/office/drawing/2014/main" val="1712531009"/>
                  </a:ext>
                </a:extLst>
              </a:tr>
              <a:tr h="156587">
                <a:tc>
                  <a:txBody>
                    <a:bodyPr/>
                    <a:lstStyle/>
                    <a:p>
                      <a:pPr algn="just" hangingPunct="0">
                        <a:spcBef>
                          <a:spcPts val="600"/>
                        </a:spcBef>
                        <a:spcAft>
                          <a:spcPts val="600"/>
                        </a:spcAft>
                      </a:pPr>
                      <a:r>
                        <a:rPr lang="en-GB" sz="1000" b="1" kern="1400" dirty="0">
                          <a:effectLst/>
                          <a:uFill>
                            <a:solidFill>
                              <a:srgbClr val="000000"/>
                            </a:solidFill>
                          </a:uFill>
                        </a:rPr>
                        <a:t>KPI-06</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nchor="ctr"/>
                </a:tc>
                <a:tc>
                  <a:txBody>
                    <a:bodyPr/>
                    <a:lstStyle/>
                    <a:p>
                      <a:pPr algn="l" hangingPunct="0">
                        <a:spcBef>
                          <a:spcPts val="600"/>
                        </a:spcBef>
                        <a:spcAft>
                          <a:spcPts val="600"/>
                        </a:spcAft>
                      </a:pPr>
                      <a:r>
                        <a:rPr lang="en-GB" sz="1000" b="0" kern="1400" dirty="0">
                          <a:effectLst/>
                          <a:uFill>
                            <a:solidFill>
                              <a:srgbClr val="000000"/>
                            </a:solidFill>
                          </a:uFill>
                          <a:latin typeface="+mj-lt"/>
                        </a:rPr>
                        <a:t>Number of CSOs trained to comply with registration legislations per year</a:t>
                      </a:r>
                      <a:endParaRPr lang="en-ZA" sz="1000" b="0"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7522" marR="57522" marT="0" marB="0" anchor="ctr">
                    <a:solidFill>
                      <a:schemeClr val="accent3">
                        <a:lumMod val="85000"/>
                      </a:schemeClr>
                    </a:solidFill>
                  </a:tcPr>
                </a:tc>
                <a:tc>
                  <a:txBody>
                    <a:bodyPr/>
                    <a:lstStyle/>
                    <a:p>
                      <a:pPr marL="0" algn="ctr" defTabSz="914400" rtl="0" eaLnBrk="1" fontAlgn="ctr" latinLnBrk="0" hangingPunct="1">
                        <a:spcBef>
                          <a:spcPts val="600"/>
                        </a:spcBef>
                        <a:spcAft>
                          <a:spcPts val="600"/>
                        </a:spcAft>
                      </a:pPr>
                      <a:r>
                        <a:rPr lang="en-GB" sz="1000" b="0" kern="1200" dirty="0" smtClean="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rPr>
                        <a:t>5000</a:t>
                      </a:r>
                      <a:endParaRPr lang="en-ZA" sz="1000" b="0" kern="1200" dirty="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85000"/>
                      </a:schemeClr>
                    </a:solidFill>
                  </a:tcPr>
                </a:tc>
                <a:tc>
                  <a:txBody>
                    <a:bodyPr/>
                    <a:lstStyle/>
                    <a:p>
                      <a:pPr marL="0" algn="ctr" defTabSz="914400" rtl="0" eaLnBrk="1" fontAlgn="ctr" latinLnBrk="0" hangingPunct="1">
                        <a:spcBef>
                          <a:spcPts val="600"/>
                        </a:spcBef>
                        <a:spcAft>
                          <a:spcPts val="600"/>
                        </a:spcAft>
                      </a:pPr>
                      <a:r>
                        <a:rPr lang="en-ZA" sz="1000" b="0" kern="1200" dirty="0" smtClean="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rPr>
                        <a:t>5011</a:t>
                      </a:r>
                      <a:endParaRPr lang="en-ZA" sz="1000" b="0" kern="1200" dirty="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85000"/>
                      </a:schemeClr>
                    </a:solidFill>
                  </a:tcPr>
                </a:tc>
                <a:extLst>
                  <a:ext uri="{0D108BD9-81ED-4DB2-BD59-A6C34878D82A}">
                    <a16:rowId xmlns:a16="http://schemas.microsoft.com/office/drawing/2014/main" val="2527816606"/>
                  </a:ext>
                </a:extLst>
              </a:tr>
              <a:tr h="1380251">
                <a:tc gridSpan="4">
                  <a:txBody>
                    <a:bodyPr/>
                    <a:lstStyle/>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To increase compliance to legislative requirements and reduce deregistration of</a:t>
                      </a:r>
                      <a:r>
                        <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CSOs</a:t>
                      </a:r>
                      <a:endPar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endPar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 </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The NDA provided assistance to CSOs to comply with the provisions of their registration, either as NPOs or Co-operatives. As a result the CSOs were able to submit compliance</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documents such as </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Annual Performance and Financial Reports. The submission of these vital documents ensured that the NPO’s </a:t>
                      </a:r>
                      <a:r>
                        <a:rPr lang="en-US" sz="1000" b="0" kern="140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particulary</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ECD </a:t>
                      </a:r>
                      <a:r>
                        <a:rPr lang="en-US" sz="1000" b="0" kern="140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centres</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could continue</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getting monthly support grant from DSD and therefore continue to impact the developmental growth of learners. </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a:t>
                      </a:r>
                    </a:p>
                  </a:txBody>
                  <a:tcPr marL="57522" marR="57522" marT="0" marB="0" anchor="ctr">
                    <a:solidFill>
                      <a:schemeClr val="accent6">
                        <a:lumMod val="40000"/>
                        <a:lumOff val="60000"/>
                      </a:schemeClr>
                    </a:solidFill>
                  </a:tcPr>
                </a:tc>
                <a:tc hMerge="1">
                  <a:txBody>
                    <a:bodyPr/>
                    <a:lstStyle/>
                    <a:p>
                      <a:pPr algn="l" hangingPunct="0">
                        <a:spcBef>
                          <a:spcPts val="600"/>
                        </a:spcBef>
                        <a:spcAft>
                          <a:spcPts val="600"/>
                        </a:spcAft>
                      </a:pPr>
                      <a:endParaRPr lang="en-ZA" sz="1400" b="1"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7522" marR="57522" marT="0"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2634460"/>
                  </a:ext>
                </a:extLst>
              </a:tr>
              <a:tr h="156587">
                <a:tc>
                  <a:txBody>
                    <a:bodyPr/>
                    <a:lstStyle/>
                    <a:p>
                      <a:pPr algn="just" hangingPunct="0">
                        <a:spcBef>
                          <a:spcPts val="600"/>
                        </a:spcBef>
                        <a:spcAft>
                          <a:spcPts val="600"/>
                        </a:spcAft>
                      </a:pPr>
                      <a:r>
                        <a:rPr lang="en-GB" sz="1000" b="1" kern="1400" dirty="0">
                          <a:effectLst/>
                          <a:uFill>
                            <a:solidFill>
                              <a:srgbClr val="000000"/>
                            </a:solidFill>
                          </a:uFill>
                        </a:rPr>
                        <a:t>KPI-07</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nchor="ctr"/>
                </a:tc>
                <a:tc>
                  <a:txBody>
                    <a:bodyPr/>
                    <a:lstStyle/>
                    <a:p>
                      <a:pPr algn="l" hangingPunct="0">
                        <a:spcBef>
                          <a:spcPts val="600"/>
                        </a:spcBef>
                        <a:spcAft>
                          <a:spcPts val="600"/>
                        </a:spcAft>
                      </a:pPr>
                      <a:r>
                        <a:rPr lang="en-GB" sz="1000" b="0" kern="1400" dirty="0">
                          <a:effectLst/>
                          <a:uFill>
                            <a:solidFill>
                              <a:srgbClr val="000000"/>
                            </a:solidFill>
                          </a:uFill>
                          <a:latin typeface="+mj-lt"/>
                        </a:rPr>
                        <a:t>Number of CSOs capacitated in civil society organisational management per year</a:t>
                      </a:r>
                      <a:endParaRPr lang="en-ZA" sz="1000" b="0"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7522" marR="57522" marT="0" marB="0" anchor="ctr">
                    <a:solidFill>
                      <a:schemeClr val="accent3">
                        <a:lumMod val="85000"/>
                      </a:schemeClr>
                    </a:solidFill>
                  </a:tcPr>
                </a:tc>
                <a:tc>
                  <a:txBody>
                    <a:bodyPr/>
                    <a:lstStyle/>
                    <a:p>
                      <a:pPr marL="0" algn="ctr" defTabSz="914400" rtl="0" eaLnBrk="1" fontAlgn="ctr" latinLnBrk="0" hangingPunct="1">
                        <a:spcBef>
                          <a:spcPts val="600"/>
                        </a:spcBef>
                        <a:spcAft>
                          <a:spcPts val="600"/>
                        </a:spcAft>
                      </a:pPr>
                      <a:r>
                        <a:rPr lang="en-GB" sz="1000" b="0" kern="1200" dirty="0" smtClean="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rPr>
                        <a:t>5500</a:t>
                      </a:r>
                      <a:endParaRPr lang="en-ZA" sz="1000" b="0" kern="1200" dirty="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85000"/>
                      </a:schemeClr>
                    </a:solidFill>
                  </a:tcPr>
                </a:tc>
                <a:tc>
                  <a:txBody>
                    <a:bodyPr/>
                    <a:lstStyle/>
                    <a:p>
                      <a:pPr marL="0" algn="ctr" defTabSz="914400" rtl="0" eaLnBrk="1" fontAlgn="ctr" latinLnBrk="0" hangingPunct="1">
                        <a:spcBef>
                          <a:spcPts val="600"/>
                        </a:spcBef>
                        <a:spcAft>
                          <a:spcPts val="600"/>
                        </a:spcAft>
                      </a:pPr>
                      <a:r>
                        <a:rPr lang="en-ZA" sz="1000" b="0" kern="1200" dirty="0" smtClean="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rPr>
                        <a:t>5263</a:t>
                      </a:r>
                      <a:endParaRPr lang="en-ZA" sz="1000" b="0" kern="1200" dirty="0">
                        <a:solidFill>
                          <a:schemeClr val="dk1"/>
                        </a:solidFill>
                        <a:effectLst/>
                        <a:uFill>
                          <a:solidFill>
                            <a:srgbClr val="FFFFFF"/>
                          </a:solidFill>
                        </a:uFill>
                        <a:latin typeface="+mj-lt"/>
                        <a:ea typeface="Times New Roman" panose="02020603050405020304" pitchFamily="18" charset="0"/>
                        <a:cs typeface="Times New Roman" panose="02020603050405020304" pitchFamily="18" charset="0"/>
                      </a:endParaRPr>
                    </a:p>
                  </a:txBody>
                  <a:tcPr marL="68580" marR="68580" marT="0" marB="0" anchor="ctr">
                    <a:solidFill>
                      <a:schemeClr val="accent3">
                        <a:lumMod val="85000"/>
                      </a:schemeClr>
                    </a:solidFill>
                  </a:tcPr>
                </a:tc>
                <a:extLst>
                  <a:ext uri="{0D108BD9-81ED-4DB2-BD59-A6C34878D82A}">
                    <a16:rowId xmlns:a16="http://schemas.microsoft.com/office/drawing/2014/main" val="2199308863"/>
                  </a:ext>
                </a:extLst>
              </a:tr>
              <a:tr h="1615132">
                <a:tc gridSpan="4">
                  <a:txBody>
                    <a:bodyPr/>
                    <a:lstStyle/>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To empower CSOs with financial and management skills to be able to operate sustainably and prevent collapse of governance systems as</a:t>
                      </a:r>
                      <a:r>
                        <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well as eventual collapse of CSOs</a:t>
                      </a:r>
                      <a:endPar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endPar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 </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This KPI focused on strengthening institutional capacities of CSOs and assisting with organizational development of CSOs to ensure acquisition of comprehensive systems; processes and skills to deliver quality services. The particular interventions are provided based on the unique needs of each specific CSO. Al though this KPI was not achieved, it should be noted that the 5 263 CSOs trained, were represented by at least two delegates each. This translated to 10 526 members of civil society being capacitated. This has increased the skill base of civil society in the country. </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nchor="ctr">
                    <a:solidFill>
                      <a:schemeClr val="accent6">
                        <a:lumMod val="40000"/>
                        <a:lumOff val="60000"/>
                      </a:schemeClr>
                    </a:solidFill>
                  </a:tcPr>
                </a:tc>
                <a:tc hMerge="1">
                  <a:txBody>
                    <a:bodyPr/>
                    <a:lstStyle/>
                    <a:p>
                      <a:pPr algn="l" hangingPunct="0">
                        <a:spcBef>
                          <a:spcPts val="600"/>
                        </a:spcBef>
                        <a:spcAft>
                          <a:spcPts val="600"/>
                        </a:spcAft>
                      </a:pPr>
                      <a:endParaRPr lang="en-ZA" sz="1400" b="1"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7522" marR="57522" marT="0"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20742976"/>
                  </a:ext>
                </a:extLst>
              </a:tr>
              <a:tr h="156587">
                <a:tc>
                  <a:txBody>
                    <a:bodyPr/>
                    <a:lstStyle/>
                    <a:p>
                      <a:pPr algn="just" hangingPunct="0">
                        <a:spcBef>
                          <a:spcPts val="600"/>
                        </a:spcBef>
                        <a:spcAft>
                          <a:spcPts val="600"/>
                        </a:spcAft>
                      </a:pPr>
                      <a:r>
                        <a:rPr lang="en-GB" sz="1000" b="1" kern="1400" dirty="0">
                          <a:effectLst/>
                          <a:uFill>
                            <a:solidFill>
                              <a:srgbClr val="000000"/>
                            </a:solidFill>
                          </a:uFill>
                        </a:rPr>
                        <a:t>KPI-08</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nchor="ctr">
                    <a:solidFill>
                      <a:schemeClr val="accent2"/>
                    </a:solidFill>
                  </a:tcPr>
                </a:tc>
                <a:tc>
                  <a:txBody>
                    <a:bodyPr/>
                    <a:lstStyle/>
                    <a:p>
                      <a:pPr marL="0" algn="l" defTabSz="914400" rtl="0" eaLnBrk="1" fontAlgn="ctr" latinLnBrk="0" hangingPunct="1">
                        <a:spcBef>
                          <a:spcPts val="600"/>
                        </a:spcBef>
                        <a:spcAft>
                          <a:spcPts val="600"/>
                        </a:spcAft>
                      </a:pPr>
                      <a:r>
                        <a:rPr lang="en-GB" sz="1000" b="0" kern="1400" dirty="0">
                          <a:solidFill>
                            <a:schemeClr val="dk1"/>
                          </a:solidFill>
                          <a:effectLst/>
                          <a:uFill>
                            <a:solidFill>
                              <a:srgbClr val="000000"/>
                            </a:solidFill>
                          </a:uFill>
                          <a:latin typeface="+mj-lt"/>
                          <a:ea typeface="+mn-ea"/>
                          <a:cs typeface="+mn-cs"/>
                        </a:rPr>
                        <a:t>Number of CSOs that receive grant funding per year</a:t>
                      </a:r>
                      <a:endParaRPr lang="en-ZA" sz="1000" b="0" kern="1400" dirty="0">
                        <a:solidFill>
                          <a:schemeClr val="dk1"/>
                        </a:solidFill>
                        <a:effectLst/>
                        <a:uFill>
                          <a:solidFill>
                            <a:srgbClr val="000000"/>
                          </a:solidFill>
                        </a:uFill>
                        <a:latin typeface="+mj-lt"/>
                        <a:ea typeface="+mn-ea"/>
                        <a:cs typeface="+mn-cs"/>
                      </a:endParaRPr>
                    </a:p>
                  </a:txBody>
                  <a:tcPr marL="57522" marR="57522" marT="0" marB="0" anchor="ctr"/>
                </a:tc>
                <a:tc>
                  <a:txBody>
                    <a:bodyPr/>
                    <a:lstStyle/>
                    <a:p>
                      <a:pPr marL="0" algn="ctr" defTabSz="914400" rtl="0" eaLnBrk="1" fontAlgn="ctr" latinLnBrk="0" hangingPunct="1">
                        <a:spcBef>
                          <a:spcPts val="600"/>
                        </a:spcBef>
                        <a:spcAft>
                          <a:spcPts val="600"/>
                        </a:spcAft>
                      </a:pPr>
                      <a:r>
                        <a:rPr lang="en-GB" sz="1000" b="0" kern="1400" dirty="0" smtClean="0">
                          <a:solidFill>
                            <a:schemeClr val="dk1"/>
                          </a:solidFill>
                          <a:effectLst/>
                          <a:uFill>
                            <a:solidFill>
                              <a:srgbClr val="000000"/>
                            </a:solidFill>
                          </a:uFill>
                          <a:latin typeface="+mj-lt"/>
                          <a:ea typeface="+mn-ea"/>
                          <a:cs typeface="+mn-cs"/>
                        </a:rPr>
                        <a:t>90</a:t>
                      </a:r>
                      <a:endParaRPr lang="en-ZA" sz="1000" b="0" kern="1400" dirty="0">
                        <a:solidFill>
                          <a:schemeClr val="dk1"/>
                        </a:solidFill>
                        <a:effectLst/>
                        <a:uFill>
                          <a:solidFill>
                            <a:srgbClr val="000000"/>
                          </a:solidFill>
                        </a:uFill>
                        <a:latin typeface="+mj-lt"/>
                        <a:ea typeface="+mn-ea"/>
                        <a:cs typeface="+mn-cs"/>
                      </a:endParaRPr>
                    </a:p>
                  </a:txBody>
                  <a:tcPr marL="68580" marR="68580" marT="0" marB="0" anchor="ctr">
                    <a:solidFill>
                      <a:schemeClr val="bg1">
                        <a:lumMod val="85000"/>
                      </a:schemeClr>
                    </a:solidFill>
                  </a:tcPr>
                </a:tc>
                <a:tc>
                  <a:txBody>
                    <a:bodyPr/>
                    <a:lstStyle/>
                    <a:p>
                      <a:pPr marL="0" algn="ctr" defTabSz="914400" rtl="0" eaLnBrk="1" fontAlgn="ctr" latinLnBrk="0" hangingPunct="1">
                        <a:spcBef>
                          <a:spcPts val="600"/>
                        </a:spcBef>
                        <a:spcAft>
                          <a:spcPts val="600"/>
                        </a:spcAft>
                      </a:pPr>
                      <a:r>
                        <a:rPr lang="en-ZA" sz="1000" b="0" kern="1400" dirty="0" smtClean="0">
                          <a:solidFill>
                            <a:schemeClr val="dk1"/>
                          </a:solidFill>
                          <a:effectLst/>
                          <a:uFill>
                            <a:solidFill>
                              <a:srgbClr val="000000"/>
                            </a:solidFill>
                          </a:uFill>
                          <a:latin typeface="+mj-lt"/>
                          <a:ea typeface="+mn-ea"/>
                          <a:cs typeface="+mn-cs"/>
                        </a:rPr>
                        <a:t>153</a:t>
                      </a:r>
                      <a:endParaRPr lang="en-ZA" sz="1000" b="0" kern="1400" dirty="0">
                        <a:solidFill>
                          <a:schemeClr val="dk1"/>
                        </a:solidFill>
                        <a:effectLst/>
                        <a:uFill>
                          <a:solidFill>
                            <a:srgbClr val="000000"/>
                          </a:solidFill>
                        </a:uFill>
                        <a:latin typeface="+mj-lt"/>
                        <a:ea typeface="+mn-ea"/>
                        <a:cs typeface="+mn-cs"/>
                      </a:endParaRPr>
                    </a:p>
                  </a:txBody>
                  <a:tcPr marL="68580" marR="68580" marT="0" marB="0" anchor="ctr">
                    <a:solidFill>
                      <a:schemeClr val="bg1">
                        <a:lumMod val="85000"/>
                      </a:schemeClr>
                    </a:solidFill>
                  </a:tcPr>
                </a:tc>
                <a:extLst>
                  <a:ext uri="{0D108BD9-81ED-4DB2-BD59-A6C34878D82A}">
                    <a16:rowId xmlns:a16="http://schemas.microsoft.com/office/drawing/2014/main" val="973509519"/>
                  </a:ext>
                </a:extLst>
              </a:tr>
              <a:tr h="2348807">
                <a:tc gridSpan="4">
                  <a:txBody>
                    <a:bodyPr/>
                    <a:lstStyle/>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To provide funding to CSOs in order to enable them to carry out developmental projects in their communities </a:t>
                      </a:r>
                    </a:p>
                    <a:p>
                      <a:pPr algn="just" hangingPunct="0">
                        <a:lnSpc>
                          <a:spcPct val="150000"/>
                        </a:lnSpc>
                        <a:spcAft>
                          <a:spcPts val="0"/>
                        </a:spcAft>
                      </a:pPr>
                      <a:endPar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 </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The grant funding focused on assisting CSOs with seed funding that enabled them to provide services to communities. The funding specifically targeted CSOs that do not meet funding requirements of most funding institutions. NDA unlocked their potential for more funding and increase their sustainability. As a result of the funding: </a:t>
                      </a:r>
                    </a:p>
                    <a:p>
                      <a:pPr marL="171450" indent="-171450" algn="just" hangingPunct="0">
                        <a:spcBef>
                          <a:spcPts val="600"/>
                        </a:spcBef>
                        <a:spcAft>
                          <a:spcPts val="600"/>
                        </a:spcAft>
                        <a:buFont typeface="Arial" panose="020B0604020202020204" pitchFamily="34" charset="0"/>
                        <a:buChar char="•"/>
                      </a:pP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Children within the ECD </a:t>
                      </a:r>
                      <a:r>
                        <a:rPr lang="en-US" sz="1000" b="0" kern="140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Centres</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were able to access ECD services which meet the norms and standards of the sector. This increased their development prospects and provides an opportunity for caregivers to be involved in economic activities;</a:t>
                      </a:r>
                    </a:p>
                    <a:p>
                      <a:pPr marL="171450" indent="-171450" algn="just" hangingPunct="0">
                        <a:spcBef>
                          <a:spcPts val="600"/>
                        </a:spcBef>
                        <a:spcAft>
                          <a:spcPts val="600"/>
                        </a:spcAft>
                        <a:buFont typeface="Arial" panose="020B0604020202020204" pitchFamily="34" charset="0"/>
                        <a:buChar char="•"/>
                      </a:pP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Household Food security has been improved through support to communal food gardens and small-holder farmers;</a:t>
                      </a:r>
                    </a:p>
                    <a:p>
                      <a:pPr marL="171450" indent="-171450" algn="just" hangingPunct="0">
                        <a:spcBef>
                          <a:spcPts val="600"/>
                        </a:spcBef>
                        <a:spcAft>
                          <a:spcPts val="600"/>
                        </a:spcAft>
                        <a:buFont typeface="Arial" panose="020B0604020202020204" pitchFamily="34" charset="0"/>
                        <a:buChar char="•"/>
                      </a:pP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Household income from the funded CSOs and Co-operatives involved in economic activities  has been increased  thereby increasing the asset base in their respective communities</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nchor="ctr">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0131118"/>
                  </a:ext>
                </a:extLst>
              </a:tr>
            </a:tbl>
          </a:graphicData>
        </a:graphic>
      </p:graphicFrame>
    </p:spTree>
    <p:extLst>
      <p:ext uri="{BB962C8B-B14F-4D97-AF65-F5344CB8AC3E}">
        <p14:creationId xmlns:p14="http://schemas.microsoft.com/office/powerpoint/2010/main" val="268569383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604447" cy="838200"/>
          </a:xfrm>
        </p:spPr>
        <p:txBody>
          <a:bodyPr/>
          <a:lstStyle/>
          <a:p>
            <a:r>
              <a:rPr lang="en-ZA" b="1" cap="all" dirty="0"/>
              <a:t>Program 2 : </a:t>
            </a:r>
            <a:r>
              <a:rPr lang="en-ZA" b="1" cap="all" dirty="0" err="1"/>
              <a:t>CSo</a:t>
            </a:r>
            <a:r>
              <a:rPr lang="en-ZA" b="1" cap="all" dirty="0"/>
              <a:t> DEVELOPMENT</a:t>
            </a:r>
            <a:endParaRPr lang="en-ZA" cap="all" dirty="0"/>
          </a:p>
        </p:txBody>
      </p:sp>
      <p:sp>
        <p:nvSpPr>
          <p:cNvPr id="5" name="Slide Number Placeholder 4"/>
          <p:cNvSpPr>
            <a:spLocks noGrp="1"/>
          </p:cNvSpPr>
          <p:nvPr>
            <p:ph type="sldNum" sz="quarter" idx="12"/>
          </p:nvPr>
        </p:nvSpPr>
        <p:spPr>
          <a:xfrm>
            <a:off x="8460432" y="6381328"/>
            <a:ext cx="391716" cy="324272"/>
          </a:xfrm>
        </p:spPr>
        <p:txBody>
          <a:bodyPr/>
          <a:lstStyle/>
          <a:p>
            <a:pPr algn="ctr">
              <a:defRPr/>
            </a:pPr>
            <a:fld id="{56AA2101-C1C2-4057-8262-EB528C86E1AF}" type="slidenum">
              <a:rPr lang="en-US" smtClean="0"/>
              <a:pPr algn="ctr">
                <a:defRPr/>
              </a:pPr>
              <a:t>9</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13772288"/>
              </p:ext>
            </p:extLst>
          </p:nvPr>
        </p:nvGraphicFramePr>
        <p:xfrm>
          <a:off x="-1" y="838200"/>
          <a:ext cx="9165973" cy="5543129"/>
        </p:xfrm>
        <a:graphic>
          <a:graphicData uri="http://schemas.openxmlformats.org/drawingml/2006/table">
            <a:tbl>
              <a:tblPr firstRow="1" firstCol="1" bandRow="1">
                <a:tableStyleId>{5C22544A-7EE6-4342-B048-85BDC9FD1C3A}</a:tableStyleId>
              </a:tblPr>
              <a:tblGrid>
                <a:gridCol w="785718">
                  <a:extLst>
                    <a:ext uri="{9D8B030D-6E8A-4147-A177-3AD203B41FA5}">
                      <a16:colId xmlns:a16="http://schemas.microsoft.com/office/drawing/2014/main" val="3863560170"/>
                    </a:ext>
                  </a:extLst>
                </a:gridCol>
                <a:gridCol w="4290339">
                  <a:extLst>
                    <a:ext uri="{9D8B030D-6E8A-4147-A177-3AD203B41FA5}">
                      <a16:colId xmlns:a16="http://schemas.microsoft.com/office/drawing/2014/main" val="3244628305"/>
                    </a:ext>
                  </a:extLst>
                </a:gridCol>
                <a:gridCol w="1961964">
                  <a:extLst>
                    <a:ext uri="{9D8B030D-6E8A-4147-A177-3AD203B41FA5}">
                      <a16:colId xmlns:a16="http://schemas.microsoft.com/office/drawing/2014/main" val="911961774"/>
                    </a:ext>
                  </a:extLst>
                </a:gridCol>
                <a:gridCol w="2127952">
                  <a:extLst>
                    <a:ext uri="{9D8B030D-6E8A-4147-A177-3AD203B41FA5}">
                      <a16:colId xmlns:a16="http://schemas.microsoft.com/office/drawing/2014/main" val="1966174624"/>
                    </a:ext>
                  </a:extLst>
                </a:gridCol>
              </a:tblGrid>
              <a:tr h="281236">
                <a:tc>
                  <a:txBody>
                    <a:bodyPr/>
                    <a:lstStyle/>
                    <a:p>
                      <a:pPr algn="ctr" hangingPunct="0">
                        <a:lnSpc>
                          <a:spcPct val="150000"/>
                        </a:lnSpc>
                        <a:spcBef>
                          <a:spcPts val="600"/>
                        </a:spcBef>
                        <a:spcAft>
                          <a:spcPts val="600"/>
                        </a:spcAft>
                      </a:pPr>
                      <a:r>
                        <a:rPr lang="en-GB" sz="1000" b="1" kern="1400" dirty="0">
                          <a:effectLst/>
                          <a:uFill>
                            <a:solidFill>
                              <a:srgbClr val="000000"/>
                            </a:solidFill>
                          </a:uFill>
                        </a:rPr>
                        <a:t>KPI#</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nchor="ctr"/>
                </a:tc>
                <a:tc>
                  <a:txBody>
                    <a:bodyPr/>
                    <a:lstStyle/>
                    <a:p>
                      <a:pPr algn="ctr" hangingPunct="0">
                        <a:lnSpc>
                          <a:spcPct val="150000"/>
                        </a:lnSpc>
                        <a:spcAft>
                          <a:spcPts val="0"/>
                        </a:spcAft>
                      </a:pPr>
                      <a:r>
                        <a:rPr lang="en-GB" sz="1000" b="1" kern="1400" dirty="0" smtClean="0">
                          <a:effectLst/>
                          <a:uFill>
                            <a:solidFill>
                              <a:srgbClr val="000000"/>
                            </a:solidFill>
                          </a:uFill>
                        </a:rPr>
                        <a:t>KPI</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39" marR="56939" marT="0" marB="0" anchor="ctr"/>
                </a:tc>
                <a:tc>
                  <a:txBody>
                    <a:bodyPr/>
                    <a:lstStyle/>
                    <a:p>
                      <a:pPr algn="ctr" hangingPunct="0">
                        <a:lnSpc>
                          <a:spcPct val="150000"/>
                        </a:lnSpc>
                        <a:spcBef>
                          <a:spcPts val="600"/>
                        </a:spcBef>
                        <a:spcAft>
                          <a:spcPts val="600"/>
                        </a:spcAft>
                      </a:pPr>
                      <a:r>
                        <a:rPr lang="en-GB" sz="1000" kern="1400" dirty="0" smtClean="0">
                          <a:solidFill>
                            <a:schemeClr val="bg1"/>
                          </a:solidFill>
                          <a:effectLst/>
                          <a:uFill>
                            <a:solidFill>
                              <a:srgbClr val="000000"/>
                            </a:solidFill>
                          </a:uFill>
                        </a:rPr>
                        <a:t>Annual Target</a:t>
                      </a:r>
                      <a:endParaRPr lang="en-ZA" sz="1000"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66" marR="56966" marT="0" marB="0" anchor="ctr"/>
                </a:tc>
                <a:tc>
                  <a:txBody>
                    <a:bodyPr/>
                    <a:lstStyle/>
                    <a:p>
                      <a:pPr algn="ctr" hangingPunct="0">
                        <a:lnSpc>
                          <a:spcPct val="150000"/>
                        </a:lnSpc>
                        <a:spcBef>
                          <a:spcPts val="600"/>
                        </a:spcBef>
                        <a:spcAft>
                          <a:spcPts val="600"/>
                        </a:spcAft>
                      </a:pPr>
                      <a:r>
                        <a:rPr lang="en-ZA" sz="1000" kern="1400" dirty="0" smtClean="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Actual</a:t>
                      </a:r>
                      <a:endParaRPr lang="en-ZA" sz="1000" kern="1400" dirty="0">
                        <a:solidFill>
                          <a:schemeClr val="bg1"/>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6966" marR="56966" marT="0" marB="0" anchor="ctr"/>
                </a:tc>
                <a:extLst>
                  <a:ext uri="{0D108BD9-81ED-4DB2-BD59-A6C34878D82A}">
                    <a16:rowId xmlns:a16="http://schemas.microsoft.com/office/drawing/2014/main" val="2381115645"/>
                  </a:ext>
                </a:extLst>
              </a:tr>
              <a:tr h="187491">
                <a:tc>
                  <a:txBody>
                    <a:bodyPr/>
                    <a:lstStyle/>
                    <a:p>
                      <a:pPr algn="just" hangingPunct="0">
                        <a:spcBef>
                          <a:spcPts val="600"/>
                        </a:spcBef>
                        <a:spcAft>
                          <a:spcPts val="600"/>
                        </a:spcAft>
                      </a:pPr>
                      <a:r>
                        <a:rPr lang="en-GB" sz="1000" b="1" kern="1400" dirty="0">
                          <a:effectLst/>
                          <a:uFill>
                            <a:solidFill>
                              <a:srgbClr val="000000"/>
                            </a:solidFill>
                          </a:uFill>
                        </a:rPr>
                        <a:t>KPI-09</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nchor="ctr"/>
                </a:tc>
                <a:tc>
                  <a:txBody>
                    <a:bodyPr/>
                    <a:lstStyle/>
                    <a:p>
                      <a:pPr algn="just" hangingPunct="0">
                        <a:spcBef>
                          <a:spcPts val="600"/>
                        </a:spcBef>
                        <a:spcAft>
                          <a:spcPts val="600"/>
                        </a:spcAft>
                      </a:pPr>
                      <a:r>
                        <a:rPr lang="en-GB" sz="1000" b="0" kern="1400" dirty="0">
                          <a:effectLst/>
                          <a:uFill>
                            <a:solidFill>
                              <a:srgbClr val="000000"/>
                            </a:solidFill>
                          </a:uFill>
                          <a:latin typeface="+mj-lt"/>
                        </a:rPr>
                        <a:t>Rand Value of resources raised per year</a:t>
                      </a:r>
                      <a:endParaRPr lang="en-ZA" sz="1000" b="0"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7522" marR="57522" marT="0" marB="0" anchor="ctr">
                    <a:solidFill>
                      <a:schemeClr val="accent5">
                        <a:lumMod val="20000"/>
                        <a:lumOff val="80000"/>
                      </a:schemeClr>
                    </a:solidFill>
                  </a:tcPr>
                </a:tc>
                <a:tc>
                  <a:txBody>
                    <a:bodyPr/>
                    <a:lstStyle/>
                    <a:p>
                      <a:pPr marL="0" algn="ctr" defTabSz="914400" rtl="0" eaLnBrk="1" fontAlgn="ctr" latinLnBrk="0" hangingPunct="1">
                        <a:spcBef>
                          <a:spcPts val="600"/>
                        </a:spcBef>
                        <a:spcAft>
                          <a:spcPts val="600"/>
                        </a:spcAft>
                      </a:pPr>
                      <a:r>
                        <a:rPr lang="en-GB" sz="1000" b="0" kern="1400" dirty="0" smtClean="0">
                          <a:solidFill>
                            <a:schemeClr val="dk1"/>
                          </a:solidFill>
                          <a:effectLst/>
                          <a:uFill>
                            <a:solidFill>
                              <a:srgbClr val="000000"/>
                            </a:solidFill>
                          </a:uFill>
                          <a:latin typeface="+mj-lt"/>
                          <a:ea typeface="+mn-ea"/>
                          <a:cs typeface="+mn-cs"/>
                        </a:rPr>
                        <a:t>R55,000,000</a:t>
                      </a:r>
                      <a:endParaRPr lang="en-ZA" sz="1000" b="0" kern="1400" dirty="0">
                        <a:solidFill>
                          <a:schemeClr val="dk1"/>
                        </a:solidFill>
                        <a:effectLst/>
                        <a:uFill>
                          <a:solidFill>
                            <a:srgbClr val="000000"/>
                          </a:solidFill>
                        </a:uFill>
                        <a:latin typeface="+mj-lt"/>
                        <a:ea typeface="+mn-ea"/>
                        <a:cs typeface="+mn-cs"/>
                      </a:endParaRPr>
                    </a:p>
                  </a:txBody>
                  <a:tcPr marL="68580" marR="68580" marT="0" marB="0" anchor="ctr">
                    <a:solidFill>
                      <a:schemeClr val="accent5">
                        <a:lumMod val="20000"/>
                        <a:lumOff val="80000"/>
                      </a:schemeClr>
                    </a:solidFill>
                  </a:tcPr>
                </a:tc>
                <a:tc>
                  <a:txBody>
                    <a:bodyPr/>
                    <a:lstStyle/>
                    <a:p>
                      <a:pPr algn="ctr"/>
                      <a:r>
                        <a:rPr lang="en-ZA" sz="1000" dirty="0" smtClean="0"/>
                        <a:t>R55,660,000</a:t>
                      </a:r>
                      <a:endParaRPr lang="en-US" sz="1000" dirty="0"/>
                    </a:p>
                  </a:txBody>
                  <a:tcPr marL="68580" marR="68580" marT="0" marB="0" anchor="ctr">
                    <a:solidFill>
                      <a:schemeClr val="accent5">
                        <a:lumMod val="20000"/>
                        <a:lumOff val="80000"/>
                      </a:schemeClr>
                    </a:solidFill>
                  </a:tcPr>
                </a:tc>
                <a:extLst>
                  <a:ext uri="{0D108BD9-81ED-4DB2-BD59-A6C34878D82A}">
                    <a16:rowId xmlns:a16="http://schemas.microsoft.com/office/drawing/2014/main" val="1904967322"/>
                  </a:ext>
                </a:extLst>
              </a:tr>
              <a:tr h="2343638">
                <a:tc gridSpan="4">
                  <a:txBody>
                    <a:bodyPr/>
                    <a:lstStyle/>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To raise funds for funding of CSOs for the advancement of community based socioeconomic interventions and transformational projects</a:t>
                      </a:r>
                    </a:p>
                    <a:p>
                      <a:pPr algn="just" hangingPunct="0">
                        <a:lnSpc>
                          <a:spcPct val="150000"/>
                        </a:lnSpc>
                        <a:spcAft>
                          <a:spcPts val="0"/>
                        </a:spcAft>
                      </a:pPr>
                      <a:endPar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a:t>
                      </a:r>
                    </a:p>
                    <a:p>
                      <a:pPr marL="0" marR="0" lvl="0" indent="0" algn="just" defTabSz="914400" rtl="0" eaLnBrk="1" fontAlgn="auto" latinLnBrk="0" hangingPunct="0">
                        <a:lnSpc>
                          <a:spcPct val="150000"/>
                        </a:lnSpc>
                        <a:spcBef>
                          <a:spcPts val="600"/>
                        </a:spcBef>
                        <a:spcAft>
                          <a:spcPts val="600"/>
                        </a:spcAft>
                        <a:buClrTx/>
                        <a:buSzTx/>
                        <a:buFontTx/>
                        <a:buNone/>
                        <a:tabLst/>
                        <a:defRPr/>
                      </a:pP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The target was met and exceeded due to the funding raised from the Criminal Asset Recovery Account (CARA) for Emergency Response Action Plan (ERAP) on gender-based violence. </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Section 4 of the NDA Act 1998 requires the Agency to “ Act as a key conduit for funding from the Government of the Republic, foreign governments and other national and international donors for development work to be carried out by CSOs.” In fulfilling this mandate, the NDA entered into partnerships with other social partners to mobilise financial resources for the benefit of civil society organisations (CSOs). The partnership and collaboration with DSD will lead to more individual and community awareness of GBVF and possible </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reduction in acts of violence against women and girls.</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solidFill>
                      <a:schemeClr val="accent6">
                        <a:lumMod val="40000"/>
                        <a:lumOff val="60000"/>
                      </a:schemeClr>
                    </a:solidFill>
                  </a:tcPr>
                </a:tc>
                <a:tc hMerge="1">
                  <a:txBody>
                    <a:bodyPr/>
                    <a:lstStyle/>
                    <a:p>
                      <a:pPr algn="just" hangingPunct="0">
                        <a:spcBef>
                          <a:spcPts val="600"/>
                        </a:spcBef>
                        <a:spcAft>
                          <a:spcPts val="600"/>
                        </a:spcAft>
                      </a:pPr>
                      <a:endParaRPr lang="en-ZA" sz="1400" b="1" kern="14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endParaRPr>
                    </a:p>
                  </a:txBody>
                  <a:tcPr marL="57522" marR="57522" marT="0" marB="0" anchor="ctr">
                    <a:solidFill>
                      <a:schemeClr val="accent5">
                        <a:lumMod val="20000"/>
                        <a:lumOff val="80000"/>
                      </a:schemeClr>
                    </a:solidFill>
                  </a:tcPr>
                </a:tc>
                <a:tc hMerge="1">
                  <a:txBody>
                    <a:bodyPr/>
                    <a:lstStyle/>
                    <a:p>
                      <a:pPr marL="0" algn="ctr" defTabSz="914400" rtl="0" eaLnBrk="1" fontAlgn="ctr" latinLnBrk="0" hangingPunct="1">
                        <a:spcBef>
                          <a:spcPts val="600"/>
                        </a:spcBef>
                        <a:spcAft>
                          <a:spcPts val="600"/>
                        </a:spcAft>
                      </a:pPr>
                      <a:endParaRPr lang="en-ZA" sz="1400" b="0" kern="1400" dirty="0">
                        <a:solidFill>
                          <a:schemeClr val="dk1"/>
                        </a:solidFill>
                        <a:effectLst/>
                        <a:uFill>
                          <a:solidFill>
                            <a:srgbClr val="000000"/>
                          </a:solidFill>
                        </a:uFill>
                        <a:latin typeface="+mj-lt"/>
                        <a:ea typeface="+mn-ea"/>
                        <a:cs typeface="+mn-cs"/>
                      </a:endParaRPr>
                    </a:p>
                  </a:txBody>
                  <a:tcPr marL="68580" marR="68580" marT="0" marB="0" anchor="ctr">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3527051482"/>
                  </a:ext>
                </a:extLst>
              </a:tr>
              <a:tr h="234398">
                <a:tc>
                  <a:txBody>
                    <a:bodyPr/>
                    <a:lstStyle/>
                    <a:p>
                      <a:pPr algn="just" hangingPunct="0">
                        <a:lnSpc>
                          <a:spcPct val="150000"/>
                        </a:lnSpc>
                        <a:spcBef>
                          <a:spcPts val="600"/>
                        </a:spcBef>
                        <a:spcAft>
                          <a:spcPts val="600"/>
                        </a:spcAft>
                      </a:pPr>
                      <a:r>
                        <a:rPr lang="en-GB" sz="1000" b="1" kern="1400" dirty="0">
                          <a:effectLst/>
                          <a:uFill>
                            <a:solidFill>
                              <a:srgbClr val="000000"/>
                            </a:solidFill>
                          </a:uFill>
                        </a:rPr>
                        <a:t>KPI-10</a:t>
                      </a: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nchor="ctr">
                    <a:solidFill>
                      <a:schemeClr val="accent2"/>
                    </a:solidFill>
                  </a:tcPr>
                </a:tc>
                <a:tc>
                  <a:txBody>
                    <a:bodyPr/>
                    <a:lstStyle/>
                    <a:p>
                      <a:pPr marL="0" algn="l" defTabSz="914400" rtl="0" eaLnBrk="1" fontAlgn="ctr" latinLnBrk="0" hangingPunct="1">
                        <a:lnSpc>
                          <a:spcPct val="150000"/>
                        </a:lnSpc>
                        <a:spcBef>
                          <a:spcPts val="600"/>
                        </a:spcBef>
                        <a:spcAft>
                          <a:spcPts val="600"/>
                        </a:spcAft>
                      </a:pPr>
                      <a:r>
                        <a:rPr lang="en-GB" sz="1000" b="0" kern="1400" dirty="0">
                          <a:solidFill>
                            <a:schemeClr val="dk1"/>
                          </a:solidFill>
                          <a:effectLst/>
                          <a:uFill>
                            <a:solidFill>
                              <a:srgbClr val="000000"/>
                            </a:solidFill>
                          </a:uFill>
                          <a:latin typeface="+mj-lt"/>
                          <a:ea typeface="+mn-ea"/>
                          <a:cs typeface="+mn-cs"/>
                        </a:rPr>
                        <a:t>Number of CSOs referred to sustainable resource opportunities per year</a:t>
                      </a:r>
                      <a:endParaRPr lang="en-ZA" sz="1000" b="0" kern="1400" dirty="0">
                        <a:solidFill>
                          <a:schemeClr val="dk1"/>
                        </a:solidFill>
                        <a:effectLst/>
                        <a:uFill>
                          <a:solidFill>
                            <a:srgbClr val="000000"/>
                          </a:solidFill>
                        </a:uFill>
                        <a:latin typeface="+mj-lt"/>
                        <a:ea typeface="+mn-ea"/>
                        <a:cs typeface="+mn-cs"/>
                      </a:endParaRPr>
                    </a:p>
                  </a:txBody>
                  <a:tcPr marL="57522" marR="57522" marT="0" marB="0" anchor="ctr"/>
                </a:tc>
                <a:tc>
                  <a:txBody>
                    <a:bodyPr/>
                    <a:lstStyle/>
                    <a:p>
                      <a:pPr marL="0" algn="ctr" defTabSz="914400" rtl="0" eaLnBrk="1" fontAlgn="ctr" latinLnBrk="0" hangingPunct="1">
                        <a:spcBef>
                          <a:spcPts val="600"/>
                        </a:spcBef>
                        <a:spcAft>
                          <a:spcPts val="600"/>
                        </a:spcAft>
                      </a:pPr>
                      <a:r>
                        <a:rPr lang="en-GB" sz="1000" b="0" kern="1400" dirty="0" smtClean="0">
                          <a:solidFill>
                            <a:schemeClr val="dk1"/>
                          </a:solidFill>
                          <a:effectLst/>
                          <a:uFill>
                            <a:solidFill>
                              <a:srgbClr val="000000"/>
                            </a:solidFill>
                          </a:uFill>
                          <a:latin typeface="+mj-lt"/>
                          <a:ea typeface="+mn-ea"/>
                          <a:cs typeface="+mn-cs"/>
                        </a:rPr>
                        <a:t>2000</a:t>
                      </a:r>
                      <a:endParaRPr lang="en-ZA" sz="1000" b="0" kern="1400" dirty="0">
                        <a:solidFill>
                          <a:schemeClr val="dk1"/>
                        </a:solidFill>
                        <a:effectLst/>
                        <a:uFill>
                          <a:solidFill>
                            <a:srgbClr val="000000"/>
                          </a:solidFill>
                        </a:uFill>
                        <a:latin typeface="+mj-lt"/>
                        <a:ea typeface="+mn-ea"/>
                        <a:cs typeface="+mn-cs"/>
                      </a:endParaRPr>
                    </a:p>
                  </a:txBody>
                  <a:tcPr marL="68580" marR="68580" marT="0" marB="0" anchor="ctr"/>
                </a:tc>
                <a:tc>
                  <a:txBody>
                    <a:bodyPr/>
                    <a:lstStyle/>
                    <a:p>
                      <a:pPr marL="0" algn="ctr" defTabSz="914400" rtl="0" eaLnBrk="1" fontAlgn="ctr" latinLnBrk="0" hangingPunct="1">
                        <a:spcBef>
                          <a:spcPts val="600"/>
                        </a:spcBef>
                        <a:spcAft>
                          <a:spcPts val="600"/>
                        </a:spcAft>
                      </a:pPr>
                      <a:r>
                        <a:rPr lang="en-ZA" sz="1000" b="0" kern="1400" dirty="0" smtClean="0">
                          <a:solidFill>
                            <a:schemeClr val="dk1"/>
                          </a:solidFill>
                          <a:effectLst/>
                          <a:uFill>
                            <a:solidFill>
                              <a:srgbClr val="000000"/>
                            </a:solidFill>
                          </a:uFill>
                          <a:latin typeface="+mj-lt"/>
                          <a:ea typeface="+mn-ea"/>
                          <a:cs typeface="+mn-cs"/>
                        </a:rPr>
                        <a:t>2272</a:t>
                      </a:r>
                      <a:endParaRPr lang="en-ZA" sz="1000" b="0" kern="1400" dirty="0">
                        <a:solidFill>
                          <a:schemeClr val="dk1"/>
                        </a:solidFill>
                        <a:effectLst/>
                        <a:uFill>
                          <a:solidFill>
                            <a:srgbClr val="000000"/>
                          </a:solidFill>
                        </a:uFill>
                        <a:latin typeface="+mj-lt"/>
                        <a:ea typeface="+mn-ea"/>
                        <a:cs typeface="+mn-cs"/>
                      </a:endParaRPr>
                    </a:p>
                  </a:txBody>
                  <a:tcPr marL="68580" marR="68580" marT="0" marB="0" anchor="ctr"/>
                </a:tc>
                <a:extLst>
                  <a:ext uri="{0D108BD9-81ED-4DB2-BD59-A6C34878D82A}">
                    <a16:rowId xmlns:a16="http://schemas.microsoft.com/office/drawing/2014/main" val="2181836972"/>
                  </a:ext>
                </a:extLst>
              </a:tr>
              <a:tr h="2496366">
                <a:tc gridSpan="4">
                  <a:txBody>
                    <a:bodyPr/>
                    <a:lstStyle/>
                    <a:p>
                      <a:pPr marL="0" marR="0" lvl="0" indent="0" algn="just" defTabSz="914400" rtl="0" eaLnBrk="1" fontAlgn="auto" latinLnBrk="0" hangingPunct="0">
                        <a:lnSpc>
                          <a:spcPct val="150000"/>
                        </a:lnSpc>
                        <a:spcBef>
                          <a:spcPts val="0"/>
                        </a:spcBef>
                        <a:spcAft>
                          <a:spcPts val="0"/>
                        </a:spcAft>
                        <a:buClrTx/>
                        <a:buSzTx/>
                        <a:buFontTx/>
                        <a:buNone/>
                        <a:tabLst/>
                        <a:defRPr/>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Object of Change: </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To link CSOs to economic opportunities with</a:t>
                      </a:r>
                      <a:r>
                        <a:rPr lang="en-ZA"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the aim of increasing their disposable income for further growth and expansion of their business activities</a:t>
                      </a:r>
                      <a:r>
                        <a:rPr lang="en-ZA"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a:t>
                      </a:r>
                    </a:p>
                    <a:p>
                      <a:pPr algn="just" hangingPunct="0">
                        <a:lnSpc>
                          <a:spcPct val="150000"/>
                        </a:lnSpc>
                        <a:spcAft>
                          <a:spcPts val="0"/>
                        </a:spcAft>
                      </a:pPr>
                      <a:endPar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algn="just" hangingPunct="0">
                        <a:lnSpc>
                          <a:spcPct val="150000"/>
                        </a:lnSpc>
                        <a:spcAft>
                          <a:spcPts val="0"/>
                        </a:spcAft>
                      </a:pPr>
                      <a:r>
                        <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Performance achievement and Impact realised</a:t>
                      </a:r>
                    </a:p>
                    <a:p>
                      <a:pPr algn="just" hangingPunct="0">
                        <a:lnSpc>
                          <a:spcPct val="150000"/>
                        </a:lnSpc>
                        <a:spcBef>
                          <a:spcPts val="600"/>
                        </a:spcBef>
                        <a:spcAft>
                          <a:spcPts val="600"/>
                        </a:spcAft>
                      </a:pP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Through this KPI which was fully achieved, the NDA strengthened the capacity of CSOs and linked them to economic opportunities available from other partners such as government and the private sector. Additionally, the NDA has linked 193 Co-operatives to the SASSA SRD </a:t>
                      </a:r>
                      <a:r>
                        <a:rPr lang="en-US" sz="1000" b="0" kern="140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programme</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who earned a total amount of R26m</a:t>
                      </a:r>
                      <a:r>
                        <a:rPr lang="en-US" sz="1000" b="0" kern="1400" baseline="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thus increasing household income. </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We also linked CSOs to other private sector opportunities such as ESKOM, Mondi, SANPARKS and Hope Worldwide (which runs the KFC Corporate Social Investment </a:t>
                      </a:r>
                      <a:r>
                        <a:rPr lang="en-US" sz="1000" b="0" kern="1400" dirty="0" err="1"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programme</a:t>
                      </a:r>
                      <a:r>
                        <a:rPr lang="en-US" sz="1000" b="0"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a:t>
                      </a:r>
                      <a:endParaRPr lang="en-ZA" sz="1000" b="1" kern="1400" dirty="0" smtClean="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0">
                        <a:lnSpc>
                          <a:spcPct val="150000"/>
                        </a:lnSpc>
                        <a:spcBef>
                          <a:spcPts val="600"/>
                        </a:spcBef>
                        <a:spcAft>
                          <a:spcPts val="600"/>
                        </a:spcAft>
                        <a:buClrTx/>
                        <a:buSzTx/>
                        <a:buFontTx/>
                        <a:buNone/>
                        <a:tabLst/>
                        <a:defRPr/>
                      </a:pPr>
                      <a:endParaRPr lang="en-ZA" sz="1000" b="1" kern="1400" dirty="0">
                        <a:solidFill>
                          <a:srgbClr val="000000"/>
                        </a:solidFill>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endParaRPr>
                    </a:p>
                  </a:txBody>
                  <a:tcPr marL="57522" marR="57522" marT="0" marB="0">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8340354"/>
                  </a:ext>
                </a:extLst>
              </a:tr>
            </a:tbl>
          </a:graphicData>
        </a:graphic>
      </p:graphicFrame>
    </p:spTree>
    <p:extLst>
      <p:ext uri="{BB962C8B-B14F-4D97-AF65-F5344CB8AC3E}">
        <p14:creationId xmlns:p14="http://schemas.microsoft.com/office/powerpoint/2010/main" val="343494412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Azure">
  <a:themeElements>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MONTHLY REPORTING June 17 OCEO EXCO Presentation</Template>
  <TotalTime>624</TotalTime>
  <Words>3566</Words>
  <Application>Microsoft Office PowerPoint</Application>
  <PresentationFormat>On-screen Show (4:3)</PresentationFormat>
  <Paragraphs>620</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Times</vt:lpstr>
      <vt:lpstr>Times New Roman</vt:lpstr>
      <vt:lpstr>Azure</vt:lpstr>
      <vt:lpstr>       annual report (2019/20)  PORTFOLIO COMMITTEE  25 November 2020</vt:lpstr>
      <vt:lpstr>PURPOSE</vt:lpstr>
      <vt:lpstr>PowerPoint Presentation</vt:lpstr>
      <vt:lpstr>KEY PEFORMANCE HIGHLIGHTS</vt:lpstr>
      <vt:lpstr>PERFORMANCE SUMMARY</vt:lpstr>
      <vt:lpstr>Program 1: GOVERNANCE AND ADMINISTRATION </vt:lpstr>
      <vt:lpstr>Program 2 : CSo DEVELOPMENT</vt:lpstr>
      <vt:lpstr>Program 2 : CSo DEVELOPMENT</vt:lpstr>
      <vt:lpstr>Program 2 : CSo DEVELOPMENT</vt:lpstr>
      <vt:lpstr>Program 3: - Research </vt:lpstr>
      <vt:lpstr>Program 3: - Research </vt:lpstr>
      <vt:lpstr>PowerPoint Presentation</vt:lpstr>
      <vt:lpstr>STATEMENT OF FINANCIAL PERFORMANCE AS AT 31 MARCH 2020</vt:lpstr>
      <vt:lpstr>STATEMENT OF FINANCIAL PERFORMANCE AS AT 31 MARCH 2020 continued</vt:lpstr>
      <vt:lpstr>STATEMENT OF FINANCIAL POSITION AS AT 31 MARCH 2020</vt:lpstr>
      <vt:lpstr>STATEMENT OF CHANGES IN NET ASSETS </vt:lpstr>
      <vt:lpstr>CASH FLOW STATEMENT</vt:lpstr>
      <vt:lpstr>CONCLUSION</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THE CEO - PERFORMANCE PLANNING, MONITORING AND REPORTING   APRIL MONTHLY REPORT (2017/2018 13 JUNE 2017</dc:title>
  <dc:creator>Zweli Mngadi</dc:creator>
  <cp:lastModifiedBy>Ben  Morule</cp:lastModifiedBy>
  <cp:revision>465</cp:revision>
  <cp:lastPrinted>2018-05-22T06:50:56Z</cp:lastPrinted>
  <dcterms:created xsi:type="dcterms:W3CDTF">2017-07-04T09:02:51Z</dcterms:created>
  <dcterms:modified xsi:type="dcterms:W3CDTF">2020-11-19T08:28:42Z</dcterms:modified>
</cp:coreProperties>
</file>