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3"/>
  </p:notesMasterIdLst>
  <p:handoutMasterIdLst>
    <p:handoutMasterId r:id="rId34"/>
  </p:handoutMasterIdLst>
  <p:sldIdLst>
    <p:sldId id="411" r:id="rId2"/>
    <p:sldId id="336" r:id="rId3"/>
    <p:sldId id="525" r:id="rId4"/>
    <p:sldId id="524" r:id="rId5"/>
    <p:sldId id="394" r:id="rId6"/>
    <p:sldId id="504" r:id="rId7"/>
    <p:sldId id="505" r:id="rId8"/>
    <p:sldId id="452" r:id="rId9"/>
    <p:sldId id="454" r:id="rId10"/>
    <p:sldId id="506" r:id="rId11"/>
    <p:sldId id="513" r:id="rId12"/>
    <p:sldId id="495" r:id="rId13"/>
    <p:sldId id="517" r:id="rId14"/>
    <p:sldId id="498" r:id="rId15"/>
    <p:sldId id="500" r:id="rId16"/>
    <p:sldId id="508" r:id="rId17"/>
    <p:sldId id="469" r:id="rId18"/>
    <p:sldId id="509" r:id="rId19"/>
    <p:sldId id="476" r:id="rId20"/>
    <p:sldId id="510" r:id="rId21"/>
    <p:sldId id="482" r:id="rId22"/>
    <p:sldId id="518" r:id="rId23"/>
    <p:sldId id="519" r:id="rId24"/>
    <p:sldId id="520" r:id="rId25"/>
    <p:sldId id="511" r:id="rId26"/>
    <p:sldId id="491" r:id="rId27"/>
    <p:sldId id="512" r:id="rId28"/>
    <p:sldId id="492" r:id="rId29"/>
    <p:sldId id="493" r:id="rId30"/>
    <p:sldId id="494" r:id="rId31"/>
    <p:sldId id="52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8" pos="7440" userDrawn="1">
          <p15:clr>
            <a:srgbClr val="A4A3A4"/>
          </p15:clr>
        </p15:guide>
        <p15:guide id="18" pos="4815" userDrawn="1">
          <p15:clr>
            <a:srgbClr val="A4A3A4"/>
          </p15:clr>
        </p15:guide>
        <p15:guide id="19"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8D9"/>
    <a:srgbClr val="FFFFFF"/>
    <a:srgbClr val="353535"/>
    <a:srgbClr val="E8E8E8"/>
    <a:srgbClr val="595959"/>
    <a:srgbClr val="F58323"/>
    <a:srgbClr val="000000"/>
    <a:srgbClr val="4A66AC"/>
    <a:srgbClr val="3E5692"/>
    <a:srgbClr val="377C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69" autoAdjust="0"/>
    <p:restoredTop sz="95221" autoAdjust="0"/>
  </p:normalViewPr>
  <p:slideViewPr>
    <p:cSldViewPr snapToGrid="0" showGuides="1">
      <p:cViewPr varScale="1">
        <p:scale>
          <a:sx n="67" d="100"/>
          <a:sy n="67" d="100"/>
        </p:scale>
        <p:origin x="48" y="66"/>
      </p:cViewPr>
      <p:guideLst>
        <p:guide pos="7440"/>
        <p:guide pos="4815"/>
        <p:guide orient="horz" pos="2160"/>
      </p:guideLst>
    </p:cSldViewPr>
  </p:slideViewPr>
  <p:outlineViewPr>
    <p:cViewPr>
      <p:scale>
        <a:sx n="33" d="100"/>
        <a:sy n="33" d="100"/>
      </p:scale>
      <p:origin x="0" y="-15684"/>
    </p:cViewPr>
  </p:outlineViewPr>
  <p:notesTextViewPr>
    <p:cViewPr>
      <p:scale>
        <a:sx n="1" d="1"/>
        <a:sy n="1" d="1"/>
      </p:scale>
      <p:origin x="0" y="0"/>
    </p:cViewPr>
  </p:notesTextViewPr>
  <p:sorterViewPr>
    <p:cViewPr varScale="1">
      <p:scale>
        <a:sx n="1" d="1"/>
        <a:sy n="1" d="1"/>
      </p:scale>
      <p:origin x="0" y="-4770"/>
    </p:cViewPr>
  </p:sorterViewPr>
  <p:notesViewPr>
    <p:cSldViewPr snapToGrid="0" showGuides="1">
      <p:cViewPr varScale="1">
        <p:scale>
          <a:sx n="62" d="100"/>
          <a:sy n="62" d="100"/>
        </p:scale>
        <p:origin x="2237"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30BC5F-1669-4601-9800-8576199928AF}" type="datetimeFigureOut">
              <a:rPr lang="en-GB" smtClean="0"/>
              <a:t>23/11/2020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C7DE56-B7B8-46C4-9BA0-56EA1D6C5471}" type="slidenum">
              <a:rPr lang="en-GB" smtClean="0"/>
              <a:t>‹#›</a:t>
            </a:fld>
            <a:endParaRPr lang="en-GB"/>
          </a:p>
        </p:txBody>
      </p:sp>
    </p:spTree>
    <p:extLst>
      <p:ext uri="{BB962C8B-B14F-4D97-AF65-F5344CB8AC3E}">
        <p14:creationId xmlns:p14="http://schemas.microsoft.com/office/powerpoint/2010/main" val="732805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C655F-54C7-4D03-AD26-E0C40F01563A}" type="datetimeFigureOut">
              <a:rPr lang="id-ID" smtClean="0"/>
              <a:t>23/11/2020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34AC2-3728-4A8B-B58F-6888FAEC3D20}" type="slidenum">
              <a:rPr lang="id-ID" smtClean="0"/>
              <a:t>‹#›</a:t>
            </a:fld>
            <a:endParaRPr lang="id-ID"/>
          </a:p>
        </p:txBody>
      </p:sp>
    </p:spTree>
    <p:extLst>
      <p:ext uri="{BB962C8B-B14F-4D97-AF65-F5344CB8AC3E}">
        <p14:creationId xmlns:p14="http://schemas.microsoft.com/office/powerpoint/2010/main" val="108617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5FD34AC2-3728-4A8B-B58F-6888FAEC3D20}" type="slidenum">
              <a:rPr lang="id-ID" smtClean="0"/>
              <a:t>1</a:t>
            </a:fld>
            <a:endParaRPr lang="id-ID"/>
          </a:p>
        </p:txBody>
      </p:sp>
    </p:spTree>
    <p:extLst>
      <p:ext uri="{BB962C8B-B14F-4D97-AF65-F5344CB8AC3E}">
        <p14:creationId xmlns:p14="http://schemas.microsoft.com/office/powerpoint/2010/main" val="281012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5FD34AC2-3728-4A8B-B58F-6888FAEC3D20}" type="slidenum">
              <a:rPr lang="id-ID" smtClean="0"/>
              <a:t>2</a:t>
            </a:fld>
            <a:endParaRPr lang="id-ID"/>
          </a:p>
        </p:txBody>
      </p:sp>
    </p:spTree>
    <p:extLst>
      <p:ext uri="{BB962C8B-B14F-4D97-AF65-F5344CB8AC3E}">
        <p14:creationId xmlns:p14="http://schemas.microsoft.com/office/powerpoint/2010/main" val="103692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5FD34AC2-3728-4A8B-B58F-6888FAEC3D20}" type="slidenum">
              <a:rPr lang="id-ID" smtClean="0"/>
              <a:t>3</a:t>
            </a:fld>
            <a:endParaRPr lang="id-ID"/>
          </a:p>
        </p:txBody>
      </p:sp>
    </p:spTree>
    <p:extLst>
      <p:ext uri="{BB962C8B-B14F-4D97-AF65-F5344CB8AC3E}">
        <p14:creationId xmlns:p14="http://schemas.microsoft.com/office/powerpoint/2010/main" val="314402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5FD34AC2-3728-4A8B-B58F-6888FAEC3D20}" type="slidenum">
              <a:rPr lang="id-ID" smtClean="0">
                <a:solidFill>
                  <a:prstClr val="black"/>
                </a:solidFill>
              </a:rPr>
              <a:pPr/>
              <a:t>11</a:t>
            </a:fld>
            <a:endParaRPr lang="id-ID">
              <a:solidFill>
                <a:prstClr val="black"/>
              </a:solidFill>
            </a:endParaRPr>
          </a:p>
        </p:txBody>
      </p:sp>
    </p:spTree>
    <p:extLst>
      <p:ext uri="{BB962C8B-B14F-4D97-AF65-F5344CB8AC3E}">
        <p14:creationId xmlns:p14="http://schemas.microsoft.com/office/powerpoint/2010/main" val="74930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34AC2-3728-4A8B-B58F-6888FAEC3D20}" type="slidenum">
              <a:rPr lang="id-ID" smtClean="0"/>
              <a:t>15</a:t>
            </a:fld>
            <a:endParaRPr lang="id-ID"/>
          </a:p>
        </p:txBody>
      </p:sp>
    </p:spTree>
    <p:extLst>
      <p:ext uri="{BB962C8B-B14F-4D97-AF65-F5344CB8AC3E}">
        <p14:creationId xmlns:p14="http://schemas.microsoft.com/office/powerpoint/2010/main" val="270323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5FD34AC2-3728-4A8B-B58F-6888FAEC3D20}" type="slidenum">
              <a:rPr lang="id-ID" smtClean="0">
                <a:solidFill>
                  <a:prstClr val="black"/>
                </a:solidFill>
              </a:rPr>
              <a:pPr/>
              <a:t>31</a:t>
            </a:fld>
            <a:endParaRPr lang="id-ID">
              <a:solidFill>
                <a:prstClr val="black"/>
              </a:solidFill>
            </a:endParaRPr>
          </a:p>
        </p:txBody>
      </p:sp>
    </p:spTree>
    <p:extLst>
      <p:ext uri="{BB962C8B-B14F-4D97-AF65-F5344CB8AC3E}">
        <p14:creationId xmlns:p14="http://schemas.microsoft.com/office/powerpoint/2010/main" val="2822188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3525" y="5047483"/>
            <a:ext cx="11664950" cy="784144"/>
          </a:xfrm>
        </p:spPr>
        <p:txBody>
          <a:bodyPr lIns="36000" tIns="36000" rIns="36000" bIns="36000" anchor="b" anchorCtr="0">
            <a:noAutofit/>
          </a:bodyPr>
          <a:lstStyle>
            <a:lvl1pPr algn="l">
              <a:lnSpc>
                <a:spcPct val="100000"/>
              </a:lnSpc>
              <a:spcBef>
                <a:spcPts val="0"/>
              </a:spcBef>
              <a:defRPr sz="32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263525" y="5892067"/>
            <a:ext cx="11664950" cy="489683"/>
          </a:xfrm>
        </p:spPr>
        <p:txBody>
          <a:bodyPr lIns="36000" tIns="36000" rIns="36000" bIns="36000" anchor="t" anchorCtr="0">
            <a:noAutofit/>
          </a:bodyPr>
          <a:lstStyle>
            <a:lvl1pPr marL="0" indent="0" algn="l">
              <a:lnSpc>
                <a:spcPct val="100000"/>
              </a:lnSpc>
              <a:spcBef>
                <a:spcPts val="0"/>
              </a:spcBef>
              <a:buNone/>
              <a:tabLst>
                <a:tab pos="263525" algn="l"/>
              </a:tabLst>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AutoShape 3">
            <a:extLst>
              <a:ext uri="{FF2B5EF4-FFF2-40B4-BE49-F238E27FC236}">
                <a16:creationId xmlns:a16="http://schemas.microsoft.com/office/drawing/2014/main" id="{18B85E4F-F322-4B11-8E19-E746FF552047}"/>
              </a:ext>
            </a:extLst>
          </p:cNvPr>
          <p:cNvSpPr>
            <a:spLocks noChangeAspect="1" noChangeArrowheads="1" noTextEdit="1"/>
          </p:cNvSpPr>
          <p:nvPr userDrawn="1"/>
        </p:nvSpPr>
        <p:spPr bwMode="auto">
          <a:xfrm>
            <a:off x="14525330" y="0"/>
            <a:ext cx="12050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 name="Rectangle 3">
            <a:extLst>
              <a:ext uri="{FF2B5EF4-FFF2-40B4-BE49-F238E27FC236}">
                <a16:creationId xmlns:a16="http://schemas.microsoft.com/office/drawing/2014/main" id="{A3BA6204-35DB-4DB0-A2F5-BF0EFB89B6D6}"/>
              </a:ext>
            </a:extLst>
          </p:cNvPr>
          <p:cNvSpPr/>
          <p:nvPr userDrawn="1"/>
        </p:nvSpPr>
        <p:spPr>
          <a:xfrm>
            <a:off x="0" y="0"/>
            <a:ext cx="12191999" cy="26088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62BDB0A9-E5C1-4720-AFCB-D061242B0B21}"/>
              </a:ext>
            </a:extLst>
          </p:cNvPr>
          <p:cNvSpPr/>
          <p:nvPr userDrawn="1"/>
        </p:nvSpPr>
        <p:spPr>
          <a:xfrm>
            <a:off x="8264088" y="0"/>
            <a:ext cx="1309303" cy="1309303"/>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ectangle 23">
            <a:extLst>
              <a:ext uri="{FF2B5EF4-FFF2-40B4-BE49-F238E27FC236}">
                <a16:creationId xmlns:a16="http://schemas.microsoft.com/office/drawing/2014/main" id="{81939461-01A9-49A1-BD32-143403360ACB}"/>
              </a:ext>
            </a:extLst>
          </p:cNvPr>
          <p:cNvSpPr/>
          <p:nvPr userDrawn="1"/>
        </p:nvSpPr>
        <p:spPr>
          <a:xfrm>
            <a:off x="6954786" y="1304444"/>
            <a:ext cx="1309303" cy="1309303"/>
          </a:xfrm>
          <a:prstGeom prst="rect">
            <a:avLst/>
          </a:prstGeom>
          <a:solidFill>
            <a:srgbClr val="595959">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a:extLst>
              <a:ext uri="{FF2B5EF4-FFF2-40B4-BE49-F238E27FC236}">
                <a16:creationId xmlns:a16="http://schemas.microsoft.com/office/drawing/2014/main" id="{17835CBE-F197-4BD9-B478-2BA230360B69}"/>
              </a:ext>
            </a:extLst>
          </p:cNvPr>
          <p:cNvSpPr/>
          <p:nvPr userDrawn="1"/>
        </p:nvSpPr>
        <p:spPr>
          <a:xfrm>
            <a:off x="10882697" y="2603345"/>
            <a:ext cx="1309303" cy="130930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Freeform: Shape 54">
            <a:extLst>
              <a:ext uri="{FF2B5EF4-FFF2-40B4-BE49-F238E27FC236}">
                <a16:creationId xmlns:a16="http://schemas.microsoft.com/office/drawing/2014/main" id="{CF524D17-8F9D-4D2F-A536-2C64F645CDAD}"/>
              </a:ext>
            </a:extLst>
          </p:cNvPr>
          <p:cNvSpPr/>
          <p:nvPr userDrawn="1"/>
        </p:nvSpPr>
        <p:spPr>
          <a:xfrm>
            <a:off x="8264089" y="-1"/>
            <a:ext cx="3927911" cy="3918190"/>
          </a:xfrm>
          <a:custGeom>
            <a:avLst/>
            <a:gdLst>
              <a:gd name="connsiteX0" fmla="*/ 1309302 w 3927911"/>
              <a:gd name="connsiteY0" fmla="*/ 0 h 3918190"/>
              <a:gd name="connsiteX1" fmla="*/ 2618605 w 3927911"/>
              <a:gd name="connsiteY1" fmla="*/ 0 h 3918190"/>
              <a:gd name="connsiteX2" fmla="*/ 2618605 w 3927911"/>
              <a:gd name="connsiteY2" fmla="*/ 1304444 h 3918190"/>
              <a:gd name="connsiteX3" fmla="*/ 2618606 w 3927911"/>
              <a:gd name="connsiteY3" fmla="*/ 1304444 h 3918190"/>
              <a:gd name="connsiteX4" fmla="*/ 2618606 w 3927911"/>
              <a:gd name="connsiteY4" fmla="*/ 2608887 h 3918190"/>
              <a:gd name="connsiteX5" fmla="*/ 2618606 w 3927911"/>
              <a:gd name="connsiteY5" fmla="*/ 2613747 h 3918190"/>
              <a:gd name="connsiteX6" fmla="*/ 2618606 w 3927911"/>
              <a:gd name="connsiteY6" fmla="*/ 3918190 h 3918190"/>
              <a:gd name="connsiteX7" fmla="*/ 1309303 w 3927911"/>
              <a:gd name="connsiteY7" fmla="*/ 3918190 h 3918190"/>
              <a:gd name="connsiteX8" fmla="*/ 1309303 w 3927911"/>
              <a:gd name="connsiteY8" fmla="*/ 2613747 h 3918190"/>
              <a:gd name="connsiteX9" fmla="*/ 0 w 3927911"/>
              <a:gd name="connsiteY9" fmla="*/ 2613747 h 3918190"/>
              <a:gd name="connsiteX10" fmla="*/ 0 w 3927911"/>
              <a:gd name="connsiteY10" fmla="*/ 1304444 h 3918190"/>
              <a:gd name="connsiteX11" fmla="*/ 1309302 w 3927911"/>
              <a:gd name="connsiteY11" fmla="*/ 1304444 h 3918190"/>
              <a:gd name="connsiteX12" fmla="*/ 2618607 w 3927911"/>
              <a:gd name="connsiteY12" fmla="*/ 0 h 3918190"/>
              <a:gd name="connsiteX13" fmla="*/ 3927910 w 3927911"/>
              <a:gd name="connsiteY13" fmla="*/ 0 h 3918190"/>
              <a:gd name="connsiteX14" fmla="*/ 3927910 w 3927911"/>
              <a:gd name="connsiteY14" fmla="*/ 1304444 h 3918190"/>
              <a:gd name="connsiteX15" fmla="*/ 3927911 w 3927911"/>
              <a:gd name="connsiteY15" fmla="*/ 1304444 h 3918190"/>
              <a:gd name="connsiteX16" fmla="*/ 3927911 w 3927911"/>
              <a:gd name="connsiteY16" fmla="*/ 2613747 h 3918190"/>
              <a:gd name="connsiteX17" fmla="*/ 2618608 w 3927911"/>
              <a:gd name="connsiteY17" fmla="*/ 2613747 h 3918190"/>
              <a:gd name="connsiteX18" fmla="*/ 2618608 w 3927911"/>
              <a:gd name="connsiteY18" fmla="*/ 1309303 h 3918190"/>
              <a:gd name="connsiteX19" fmla="*/ 2618607 w 3927911"/>
              <a:gd name="connsiteY19" fmla="*/ 1309303 h 391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27911" h="3918190">
                <a:moveTo>
                  <a:pt x="1309302" y="0"/>
                </a:moveTo>
                <a:lnTo>
                  <a:pt x="2618605" y="0"/>
                </a:lnTo>
                <a:lnTo>
                  <a:pt x="2618605" y="1304444"/>
                </a:lnTo>
                <a:lnTo>
                  <a:pt x="2618606" y="1304444"/>
                </a:lnTo>
                <a:lnTo>
                  <a:pt x="2618606" y="2608887"/>
                </a:lnTo>
                <a:lnTo>
                  <a:pt x="2618606" y="2613747"/>
                </a:lnTo>
                <a:lnTo>
                  <a:pt x="2618606" y="3918190"/>
                </a:lnTo>
                <a:lnTo>
                  <a:pt x="1309303" y="3918190"/>
                </a:lnTo>
                <a:lnTo>
                  <a:pt x="1309303" y="2613747"/>
                </a:lnTo>
                <a:lnTo>
                  <a:pt x="0" y="2613747"/>
                </a:lnTo>
                <a:lnTo>
                  <a:pt x="0" y="1304444"/>
                </a:lnTo>
                <a:lnTo>
                  <a:pt x="1309302" y="1304444"/>
                </a:lnTo>
                <a:close/>
                <a:moveTo>
                  <a:pt x="2618607" y="0"/>
                </a:moveTo>
                <a:lnTo>
                  <a:pt x="3927910" y="0"/>
                </a:lnTo>
                <a:lnTo>
                  <a:pt x="3927910" y="1304444"/>
                </a:lnTo>
                <a:lnTo>
                  <a:pt x="3927911" y="1304444"/>
                </a:lnTo>
                <a:lnTo>
                  <a:pt x="3927911" y="2613747"/>
                </a:lnTo>
                <a:lnTo>
                  <a:pt x="2618608" y="2613747"/>
                </a:lnTo>
                <a:lnTo>
                  <a:pt x="2618608" y="1309303"/>
                </a:lnTo>
                <a:lnTo>
                  <a:pt x="2618607" y="1309303"/>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a:p>
        </p:txBody>
      </p:sp>
      <p:sp>
        <p:nvSpPr>
          <p:cNvPr id="28" name="Rectangle 27">
            <a:extLst>
              <a:ext uri="{FF2B5EF4-FFF2-40B4-BE49-F238E27FC236}">
                <a16:creationId xmlns:a16="http://schemas.microsoft.com/office/drawing/2014/main" id="{0AAD125D-B8E7-426A-BDD4-FC0AC9D35D0C}"/>
              </a:ext>
            </a:extLst>
          </p:cNvPr>
          <p:cNvSpPr/>
          <p:nvPr userDrawn="1"/>
        </p:nvSpPr>
        <p:spPr>
          <a:xfrm>
            <a:off x="8264089" y="2614429"/>
            <a:ext cx="1309303" cy="1309303"/>
          </a:xfrm>
          <a:prstGeom prst="rect">
            <a:avLst/>
          </a:prstGeom>
          <a:solidFill>
            <a:srgbClr val="35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9" name="Rectangle 28">
            <a:extLst>
              <a:ext uri="{FF2B5EF4-FFF2-40B4-BE49-F238E27FC236}">
                <a16:creationId xmlns:a16="http://schemas.microsoft.com/office/drawing/2014/main" id="{7015F431-C4C8-42AC-8EE1-7B8EC44E26EF}"/>
              </a:ext>
            </a:extLst>
          </p:cNvPr>
          <p:cNvSpPr/>
          <p:nvPr userDrawn="1"/>
        </p:nvSpPr>
        <p:spPr>
          <a:xfrm>
            <a:off x="6954786" y="2614429"/>
            <a:ext cx="1309303" cy="1309303"/>
          </a:xfrm>
          <a:prstGeom prst="rect">
            <a:avLst/>
          </a:prstGeom>
          <a:solidFill>
            <a:schemeClr val="accent1">
              <a:alpha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30" name="Group 29">
            <a:extLst>
              <a:ext uri="{FF2B5EF4-FFF2-40B4-BE49-F238E27FC236}">
                <a16:creationId xmlns:a16="http://schemas.microsoft.com/office/drawing/2014/main" id="{FE42A6DE-F12E-4746-AF7C-CD49721E50AA}"/>
              </a:ext>
            </a:extLst>
          </p:cNvPr>
          <p:cNvGrpSpPr/>
          <p:nvPr userDrawn="1"/>
        </p:nvGrpSpPr>
        <p:grpSpPr>
          <a:xfrm>
            <a:off x="8264089" y="3922121"/>
            <a:ext cx="2618606" cy="1309303"/>
            <a:chOff x="9438082" y="0"/>
            <a:chExt cx="1835944" cy="917972"/>
          </a:xfrm>
        </p:grpSpPr>
        <p:sp>
          <p:nvSpPr>
            <p:cNvPr id="32" name="Rectangle 31">
              <a:extLst>
                <a:ext uri="{FF2B5EF4-FFF2-40B4-BE49-F238E27FC236}">
                  <a16:creationId xmlns:a16="http://schemas.microsoft.com/office/drawing/2014/main" id="{9665C3C1-5EF5-41F0-8568-7FE6FF999018}"/>
                </a:ext>
              </a:extLst>
            </p:cNvPr>
            <p:cNvSpPr/>
            <p:nvPr userDrawn="1"/>
          </p:nvSpPr>
          <p:spPr>
            <a:xfrm>
              <a:off x="10356054" y="0"/>
              <a:ext cx="917972" cy="917972"/>
            </a:xfrm>
            <a:prstGeom prst="rect">
              <a:avLst/>
            </a:prstGeom>
            <a:solidFill>
              <a:schemeClr val="accent1">
                <a:alpha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ectangle 32">
              <a:extLst>
                <a:ext uri="{FF2B5EF4-FFF2-40B4-BE49-F238E27FC236}">
                  <a16:creationId xmlns:a16="http://schemas.microsoft.com/office/drawing/2014/main" id="{F67E1EA2-4E62-432D-BCC9-F413C68AE604}"/>
                </a:ext>
              </a:extLst>
            </p:cNvPr>
            <p:cNvSpPr/>
            <p:nvPr userDrawn="1"/>
          </p:nvSpPr>
          <p:spPr>
            <a:xfrm>
              <a:off x="9438082" y="0"/>
              <a:ext cx="917972" cy="917972"/>
            </a:xfrm>
            <a:prstGeom prst="rect">
              <a:avLst/>
            </a:prstGeom>
            <a:solidFill>
              <a:schemeClr val="accent1">
                <a:alpha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36" name="Group 35">
            <a:extLst>
              <a:ext uri="{FF2B5EF4-FFF2-40B4-BE49-F238E27FC236}">
                <a16:creationId xmlns:a16="http://schemas.microsoft.com/office/drawing/2014/main" id="{C892E4D7-1BEB-4D11-929F-ED620825E4C1}"/>
              </a:ext>
            </a:extLst>
          </p:cNvPr>
          <p:cNvGrpSpPr/>
          <p:nvPr userDrawn="1"/>
        </p:nvGrpSpPr>
        <p:grpSpPr>
          <a:xfrm>
            <a:off x="9573392" y="-1"/>
            <a:ext cx="2618608" cy="1309303"/>
            <a:chOff x="10356054" y="0"/>
            <a:chExt cx="1835945" cy="917972"/>
          </a:xfrm>
          <a:solidFill>
            <a:schemeClr val="accent1">
              <a:alpha val="60000"/>
            </a:schemeClr>
          </a:solidFill>
        </p:grpSpPr>
        <p:sp>
          <p:nvSpPr>
            <p:cNvPr id="37" name="Rectangle 36">
              <a:extLst>
                <a:ext uri="{FF2B5EF4-FFF2-40B4-BE49-F238E27FC236}">
                  <a16:creationId xmlns:a16="http://schemas.microsoft.com/office/drawing/2014/main" id="{BB5748FE-8420-4E72-B947-7FD568F42F6C}"/>
                </a:ext>
              </a:extLst>
            </p:cNvPr>
            <p:cNvSpPr/>
            <p:nvPr userDrawn="1"/>
          </p:nvSpPr>
          <p:spPr>
            <a:xfrm>
              <a:off x="11274027"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ectangle 37">
              <a:extLst>
                <a:ext uri="{FF2B5EF4-FFF2-40B4-BE49-F238E27FC236}">
                  <a16:creationId xmlns:a16="http://schemas.microsoft.com/office/drawing/2014/main" id="{457A6147-6442-4F50-924F-B61A88747686}"/>
                </a:ext>
              </a:extLst>
            </p:cNvPr>
            <p:cNvSpPr/>
            <p:nvPr userDrawn="1"/>
          </p:nvSpPr>
          <p:spPr>
            <a:xfrm>
              <a:off x="10356054"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40" name="Group 39">
            <a:extLst>
              <a:ext uri="{FF2B5EF4-FFF2-40B4-BE49-F238E27FC236}">
                <a16:creationId xmlns:a16="http://schemas.microsoft.com/office/drawing/2014/main" id="{2679DD95-4012-4D99-81C1-17CDBDAF0C41}"/>
              </a:ext>
            </a:extLst>
          </p:cNvPr>
          <p:cNvGrpSpPr/>
          <p:nvPr userDrawn="1"/>
        </p:nvGrpSpPr>
        <p:grpSpPr>
          <a:xfrm>
            <a:off x="8264090" y="1304443"/>
            <a:ext cx="3927911" cy="1309303"/>
            <a:chOff x="9438082" y="0"/>
            <a:chExt cx="2753917" cy="917972"/>
          </a:xfrm>
        </p:grpSpPr>
        <p:sp>
          <p:nvSpPr>
            <p:cNvPr id="41" name="Rectangle 40">
              <a:extLst>
                <a:ext uri="{FF2B5EF4-FFF2-40B4-BE49-F238E27FC236}">
                  <a16:creationId xmlns:a16="http://schemas.microsoft.com/office/drawing/2014/main" id="{FC953EA0-6FE6-4DA8-BA16-FB2779EC49E7}"/>
                </a:ext>
              </a:extLst>
            </p:cNvPr>
            <p:cNvSpPr/>
            <p:nvPr userDrawn="1"/>
          </p:nvSpPr>
          <p:spPr>
            <a:xfrm>
              <a:off x="11274027"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ectangle 41">
              <a:extLst>
                <a:ext uri="{FF2B5EF4-FFF2-40B4-BE49-F238E27FC236}">
                  <a16:creationId xmlns:a16="http://schemas.microsoft.com/office/drawing/2014/main" id="{597103D0-3DE8-42EC-8949-0CA44D18DE4F}"/>
                </a:ext>
              </a:extLst>
            </p:cNvPr>
            <p:cNvSpPr/>
            <p:nvPr userDrawn="1"/>
          </p:nvSpPr>
          <p:spPr>
            <a:xfrm>
              <a:off x="10356054"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Rectangle 42">
              <a:extLst>
                <a:ext uri="{FF2B5EF4-FFF2-40B4-BE49-F238E27FC236}">
                  <a16:creationId xmlns:a16="http://schemas.microsoft.com/office/drawing/2014/main" id="{50081AC5-3DE8-4EDE-A2E8-F2C5A6661D54}"/>
                </a:ext>
              </a:extLst>
            </p:cNvPr>
            <p:cNvSpPr/>
            <p:nvPr userDrawn="1"/>
          </p:nvSpPr>
          <p:spPr>
            <a:xfrm>
              <a:off x="9438082"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47" name="Rectangle 46">
            <a:extLst>
              <a:ext uri="{FF2B5EF4-FFF2-40B4-BE49-F238E27FC236}">
                <a16:creationId xmlns:a16="http://schemas.microsoft.com/office/drawing/2014/main" id="{7233CA38-CA48-4624-BDE8-9D8EB5E82693}"/>
              </a:ext>
            </a:extLst>
          </p:cNvPr>
          <p:cNvSpPr/>
          <p:nvPr userDrawn="1"/>
        </p:nvSpPr>
        <p:spPr>
          <a:xfrm>
            <a:off x="9573391" y="2614428"/>
            <a:ext cx="1309303" cy="1309303"/>
          </a:xfrm>
          <a:prstGeom prst="rect">
            <a:avLst/>
          </a:prstGeom>
          <a:solidFill>
            <a:schemeClr val="accent1">
              <a:alpha val="2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5" name="Picture 34" descr="A picture containing drawing&#10;&#10;Description automatically generated">
            <a:extLst>
              <a:ext uri="{FF2B5EF4-FFF2-40B4-BE49-F238E27FC236}">
                <a16:creationId xmlns:a16="http://schemas.microsoft.com/office/drawing/2014/main" id="{88E19D59-1CB9-4626-A14E-63921350FB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3525" y="22888"/>
            <a:ext cx="3299946" cy="1535815"/>
          </a:xfrm>
          <a:prstGeom prst="rect">
            <a:avLst/>
          </a:prstGeom>
        </p:spPr>
      </p:pic>
    </p:spTree>
    <p:extLst>
      <p:ext uri="{BB962C8B-B14F-4D97-AF65-F5344CB8AC3E}">
        <p14:creationId xmlns:p14="http://schemas.microsoft.com/office/powerpoint/2010/main" val="263505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11A20F8F-F597-4A0F-9DB2-82AB0379F484}"/>
              </a:ext>
            </a:extLst>
          </p:cNvPr>
          <p:cNvSpPr>
            <a:spLocks noGrp="1"/>
          </p:cNvSpPr>
          <p:nvPr>
            <p:ph type="body" sz="quarter" idx="14" hasCustomPrompt="1"/>
          </p:nvPr>
        </p:nvSpPr>
        <p:spPr>
          <a:xfrm>
            <a:off x="263526" y="1357212"/>
            <a:ext cx="5660008" cy="467920"/>
          </a:xfrm>
        </p:spPr>
        <p:txBody>
          <a:bodyPr anchor="ctr" anchorCtr="0">
            <a:noAutofit/>
          </a:bodyPr>
          <a:lstStyle>
            <a:lvl1pPr marL="0" indent="0" algn="l">
              <a:buFontTx/>
              <a:buNone/>
              <a:defRPr sz="1800" b="1" spc="300">
                <a:solidFill>
                  <a:schemeClr val="accent1"/>
                </a:solidFill>
              </a:defRPr>
            </a:lvl1pPr>
            <a:lvl2pPr marL="358775" indent="0" algn="ctr">
              <a:buFontTx/>
              <a:buNone/>
              <a:defRPr sz="1400" b="1">
                <a:solidFill>
                  <a:schemeClr val="accent1"/>
                </a:solidFill>
              </a:defRPr>
            </a:lvl2pPr>
            <a:lvl3pPr marL="717550" indent="0" algn="ctr">
              <a:buFontTx/>
              <a:buNone/>
              <a:defRPr sz="1400" b="1">
                <a:solidFill>
                  <a:schemeClr val="accent1"/>
                </a:solidFill>
              </a:defRPr>
            </a:lvl3pPr>
            <a:lvl4pPr marL="895350" indent="0" algn="ctr">
              <a:buFontTx/>
              <a:buNone/>
              <a:defRPr sz="1400" b="1">
                <a:solidFill>
                  <a:schemeClr val="accent1"/>
                </a:solidFill>
              </a:defRPr>
            </a:lvl4pPr>
            <a:lvl5pPr marL="1168400" indent="0" algn="ctr">
              <a:buFontTx/>
              <a:buNone/>
              <a:defRPr sz="1400" b="1">
                <a:solidFill>
                  <a:schemeClr val="accent1"/>
                </a:solidFill>
              </a:defRPr>
            </a:lvl5pPr>
          </a:lstStyle>
          <a:p>
            <a:pPr lvl="0"/>
            <a:r>
              <a:rPr lang="en-US" dirty="0"/>
              <a:t>CLICK TO EDIT MASTER TEXT STYLES</a:t>
            </a:r>
          </a:p>
        </p:txBody>
      </p:sp>
      <p:sp>
        <p:nvSpPr>
          <p:cNvPr id="9" name="Rectangle 8">
            <a:extLst>
              <a:ext uri="{FF2B5EF4-FFF2-40B4-BE49-F238E27FC236}">
                <a16:creationId xmlns:a16="http://schemas.microsoft.com/office/drawing/2014/main" id="{B8F8A47C-62C5-4E86-8766-5BF05F738267}"/>
              </a:ext>
            </a:extLst>
          </p:cNvPr>
          <p:cNvSpPr/>
          <p:nvPr userDrawn="1"/>
        </p:nvSpPr>
        <p:spPr>
          <a:xfrm>
            <a:off x="6107995" y="1352145"/>
            <a:ext cx="5820480" cy="493192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FC9F7B99-D775-400C-A0C0-6C234A80AB68}"/>
              </a:ext>
            </a:extLst>
          </p:cNvPr>
          <p:cNvSpPr/>
          <p:nvPr userDrawn="1"/>
        </p:nvSpPr>
        <p:spPr>
          <a:xfrm>
            <a:off x="6084006" y="1352145"/>
            <a:ext cx="45719" cy="4931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63525" y="1918010"/>
            <a:ext cx="5660007" cy="4456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ln>
            <a:noFill/>
          </a:ln>
        </p:spPr>
        <p:txBody>
          <a:bodyPr/>
          <a:lstStyle/>
          <a:p>
            <a:fld id="{A428E537-E56B-49CA-B596-52598082FBE8}" type="slidenum">
              <a:rPr lang="en-US" smtClean="0"/>
              <a:t>‹#›</a:t>
            </a:fld>
            <a:endParaRPr lang="en-US" dirty="0"/>
          </a:p>
        </p:txBody>
      </p:sp>
      <p:sp>
        <p:nvSpPr>
          <p:cNvPr id="7" name="Content Placeholder 2">
            <a:extLst>
              <a:ext uri="{FF2B5EF4-FFF2-40B4-BE49-F238E27FC236}">
                <a16:creationId xmlns:a16="http://schemas.microsoft.com/office/drawing/2014/main" id="{0C523669-0A67-4D22-A8EB-86C04BEC1F0E}"/>
              </a:ext>
            </a:extLst>
          </p:cNvPr>
          <p:cNvSpPr>
            <a:spLocks noGrp="1"/>
          </p:cNvSpPr>
          <p:nvPr>
            <p:ph idx="13"/>
          </p:nvPr>
        </p:nvSpPr>
        <p:spPr>
          <a:xfrm>
            <a:off x="6275389" y="1925373"/>
            <a:ext cx="5540214" cy="42770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a:extLst>
              <a:ext uri="{FF2B5EF4-FFF2-40B4-BE49-F238E27FC236}">
                <a16:creationId xmlns:a16="http://schemas.microsoft.com/office/drawing/2014/main" id="{1F1A64A4-C0E6-4AB8-94E0-3924AD21EA7B}"/>
              </a:ext>
            </a:extLst>
          </p:cNvPr>
          <p:cNvSpPr>
            <a:spLocks noGrp="1"/>
          </p:cNvSpPr>
          <p:nvPr>
            <p:ph type="body" sz="quarter" idx="15" hasCustomPrompt="1"/>
          </p:nvPr>
        </p:nvSpPr>
        <p:spPr>
          <a:xfrm>
            <a:off x="6275388" y="1357212"/>
            <a:ext cx="5660008" cy="467920"/>
          </a:xfrm>
        </p:spPr>
        <p:txBody>
          <a:bodyPr anchor="ctr" anchorCtr="0">
            <a:noAutofit/>
          </a:bodyPr>
          <a:lstStyle>
            <a:lvl1pPr marL="0" indent="0" algn="l">
              <a:buFontTx/>
              <a:buNone/>
              <a:defRPr sz="1800" b="1" spc="300">
                <a:solidFill>
                  <a:schemeClr val="accent1"/>
                </a:solidFill>
              </a:defRPr>
            </a:lvl1pPr>
            <a:lvl2pPr marL="358775" indent="0" algn="ctr">
              <a:buFontTx/>
              <a:buNone/>
              <a:defRPr sz="1400" b="1">
                <a:solidFill>
                  <a:schemeClr val="accent1"/>
                </a:solidFill>
              </a:defRPr>
            </a:lvl2pPr>
            <a:lvl3pPr marL="717550" indent="0" algn="ctr">
              <a:buFontTx/>
              <a:buNone/>
              <a:defRPr sz="1400" b="1">
                <a:solidFill>
                  <a:schemeClr val="accent1"/>
                </a:solidFill>
              </a:defRPr>
            </a:lvl3pPr>
            <a:lvl4pPr marL="895350" indent="0" algn="ctr">
              <a:buFontTx/>
              <a:buNone/>
              <a:defRPr sz="1400" b="1">
                <a:solidFill>
                  <a:schemeClr val="accent1"/>
                </a:solidFill>
              </a:defRPr>
            </a:lvl4pPr>
            <a:lvl5pPr marL="1168400" indent="0" algn="ctr">
              <a:buFontTx/>
              <a:buNone/>
              <a:defRPr sz="1400" b="1">
                <a:solidFill>
                  <a:schemeClr val="accent1"/>
                </a:solidFill>
              </a:defRPr>
            </a:lvl5pPr>
          </a:lstStyle>
          <a:p>
            <a:pPr lvl="0"/>
            <a:r>
              <a:rPr lang="en-US" dirty="0"/>
              <a:t>CLICK TO EDIT MASTER TEXT STYLES</a:t>
            </a:r>
          </a:p>
        </p:txBody>
      </p:sp>
    </p:spTree>
    <p:extLst>
      <p:ext uri="{BB962C8B-B14F-4D97-AF65-F5344CB8AC3E}">
        <p14:creationId xmlns:p14="http://schemas.microsoft.com/office/powerpoint/2010/main" val="391875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11A20F8F-F597-4A0F-9DB2-82AB0379F484}"/>
              </a:ext>
            </a:extLst>
          </p:cNvPr>
          <p:cNvSpPr>
            <a:spLocks noGrp="1"/>
          </p:cNvSpPr>
          <p:nvPr>
            <p:ph type="body" sz="quarter" idx="14" hasCustomPrompt="1"/>
          </p:nvPr>
        </p:nvSpPr>
        <p:spPr>
          <a:xfrm>
            <a:off x="263526" y="1357212"/>
            <a:ext cx="11664950" cy="467920"/>
          </a:xfrm>
        </p:spPr>
        <p:txBody>
          <a:bodyPr anchor="ctr" anchorCtr="0">
            <a:noAutofit/>
          </a:bodyPr>
          <a:lstStyle>
            <a:lvl1pPr marL="0" indent="0" algn="l">
              <a:buFontTx/>
              <a:buNone/>
              <a:defRPr sz="1800" b="1" spc="300">
                <a:solidFill>
                  <a:schemeClr val="accent1"/>
                </a:solidFill>
              </a:defRPr>
            </a:lvl1pPr>
            <a:lvl2pPr marL="358775" indent="0" algn="ctr">
              <a:buFontTx/>
              <a:buNone/>
              <a:defRPr sz="1400" b="1">
                <a:solidFill>
                  <a:schemeClr val="accent1"/>
                </a:solidFill>
              </a:defRPr>
            </a:lvl2pPr>
            <a:lvl3pPr marL="717550" indent="0" algn="ctr">
              <a:buFontTx/>
              <a:buNone/>
              <a:defRPr sz="1400" b="1">
                <a:solidFill>
                  <a:schemeClr val="accent1"/>
                </a:solidFill>
              </a:defRPr>
            </a:lvl3pPr>
            <a:lvl4pPr marL="895350" indent="0" algn="ctr">
              <a:buFontTx/>
              <a:buNone/>
              <a:defRPr sz="1400" b="1">
                <a:solidFill>
                  <a:schemeClr val="accent1"/>
                </a:solidFill>
              </a:defRPr>
            </a:lvl4pPr>
            <a:lvl5pPr marL="1168400" indent="0" algn="ctr">
              <a:buFontTx/>
              <a:buNone/>
              <a:defRPr sz="1400" b="1">
                <a:solidFill>
                  <a:schemeClr val="accent1"/>
                </a:solidFill>
              </a:defRPr>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ln>
            <a:noFill/>
          </a:ln>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25549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F8A47C-62C5-4E86-8766-5BF05F738267}"/>
              </a:ext>
            </a:extLst>
          </p:cNvPr>
          <p:cNvSpPr/>
          <p:nvPr userDrawn="1"/>
        </p:nvSpPr>
        <p:spPr>
          <a:xfrm>
            <a:off x="427086" y="1352145"/>
            <a:ext cx="11501389" cy="482400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FC9F7B99-D775-400C-A0C0-6C234A80AB68}"/>
              </a:ext>
            </a:extLst>
          </p:cNvPr>
          <p:cNvSpPr/>
          <p:nvPr userDrawn="1"/>
        </p:nvSpPr>
        <p:spPr>
          <a:xfrm>
            <a:off x="381367" y="1352145"/>
            <a:ext cx="45719" cy="48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ln>
            <a:noFill/>
          </a:ln>
        </p:spPr>
        <p:txBody>
          <a:bodyPr/>
          <a:lstStyle/>
          <a:p>
            <a:fld id="{A428E537-E56B-49CA-B596-52598082FBE8}" type="slidenum">
              <a:rPr lang="en-US" smtClean="0"/>
              <a:t>‹#›</a:t>
            </a:fld>
            <a:endParaRPr lang="en-US" dirty="0"/>
          </a:p>
        </p:txBody>
      </p:sp>
      <p:sp>
        <p:nvSpPr>
          <p:cNvPr id="7" name="Content Placeholder 2">
            <a:extLst>
              <a:ext uri="{FF2B5EF4-FFF2-40B4-BE49-F238E27FC236}">
                <a16:creationId xmlns:a16="http://schemas.microsoft.com/office/drawing/2014/main" id="{0C523669-0A67-4D22-A8EB-86C04BEC1F0E}"/>
              </a:ext>
            </a:extLst>
          </p:cNvPr>
          <p:cNvSpPr>
            <a:spLocks noGrp="1"/>
          </p:cNvSpPr>
          <p:nvPr>
            <p:ph idx="13"/>
          </p:nvPr>
        </p:nvSpPr>
        <p:spPr>
          <a:xfrm>
            <a:off x="555785" y="1925373"/>
            <a:ext cx="11095913" cy="4277019"/>
          </a:xfrm>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a:extLst>
              <a:ext uri="{FF2B5EF4-FFF2-40B4-BE49-F238E27FC236}">
                <a16:creationId xmlns:a16="http://schemas.microsoft.com/office/drawing/2014/main" id="{1F1A64A4-C0E6-4AB8-94E0-3924AD21EA7B}"/>
              </a:ext>
            </a:extLst>
          </p:cNvPr>
          <p:cNvSpPr>
            <a:spLocks noGrp="1"/>
          </p:cNvSpPr>
          <p:nvPr>
            <p:ph type="body" sz="quarter" idx="15" hasCustomPrompt="1"/>
          </p:nvPr>
        </p:nvSpPr>
        <p:spPr>
          <a:xfrm>
            <a:off x="555785" y="1357212"/>
            <a:ext cx="11335836" cy="467920"/>
          </a:xfrm>
        </p:spPr>
        <p:txBody>
          <a:bodyPr anchor="ctr" anchorCtr="0">
            <a:noAutofit/>
          </a:bodyPr>
          <a:lstStyle>
            <a:lvl1pPr marL="0" indent="0" algn="l">
              <a:buFontTx/>
              <a:buNone/>
              <a:defRPr sz="1800" b="1" spc="300">
                <a:solidFill>
                  <a:schemeClr val="accent1"/>
                </a:solidFill>
              </a:defRPr>
            </a:lvl1pPr>
            <a:lvl2pPr marL="358775" indent="0" algn="ctr">
              <a:buFontTx/>
              <a:buNone/>
              <a:defRPr sz="1400" b="1">
                <a:solidFill>
                  <a:schemeClr val="accent1"/>
                </a:solidFill>
              </a:defRPr>
            </a:lvl2pPr>
            <a:lvl3pPr marL="717550" indent="0" algn="ctr">
              <a:buFontTx/>
              <a:buNone/>
              <a:defRPr sz="1400" b="1">
                <a:solidFill>
                  <a:schemeClr val="accent1"/>
                </a:solidFill>
              </a:defRPr>
            </a:lvl3pPr>
            <a:lvl4pPr marL="895350" indent="0" algn="ctr">
              <a:buFontTx/>
              <a:buNone/>
              <a:defRPr sz="1400" b="1">
                <a:solidFill>
                  <a:schemeClr val="accent1"/>
                </a:solidFill>
              </a:defRPr>
            </a:lvl4pPr>
            <a:lvl5pPr marL="1168400" indent="0" algn="ctr">
              <a:buFontTx/>
              <a:buNone/>
              <a:defRPr sz="1400" b="1">
                <a:solidFill>
                  <a:schemeClr val="accent1"/>
                </a:solidFill>
              </a:defRPr>
            </a:lvl5pPr>
          </a:lstStyle>
          <a:p>
            <a:pPr lvl="0"/>
            <a:r>
              <a:rPr lang="en-US" dirty="0"/>
              <a:t>CLICK TO EDIT MASTER TEXT STYLES</a:t>
            </a:r>
          </a:p>
        </p:txBody>
      </p:sp>
    </p:spTree>
    <p:extLst>
      <p:ext uri="{BB962C8B-B14F-4D97-AF65-F5344CB8AC3E}">
        <p14:creationId xmlns:p14="http://schemas.microsoft.com/office/powerpoint/2010/main" val="15977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723CC6-DE53-441E-887F-C1078AA54866}"/>
              </a:ext>
            </a:extLst>
          </p:cNvPr>
          <p:cNvSpPr/>
          <p:nvPr userDrawn="1"/>
        </p:nvSpPr>
        <p:spPr>
          <a:xfrm>
            <a:off x="263524" y="1357211"/>
            <a:ext cx="5832475" cy="4679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9D9EEA-7AC4-4065-9824-F3537ABFE4E8}"/>
              </a:ext>
            </a:extLst>
          </p:cNvPr>
          <p:cNvSpPr/>
          <p:nvPr userDrawn="1"/>
        </p:nvSpPr>
        <p:spPr>
          <a:xfrm>
            <a:off x="263524" y="1357210"/>
            <a:ext cx="486487" cy="467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A428E537-E56B-49CA-B596-52598082FBE8}" type="slidenum">
              <a:rPr lang="en-US" smtClean="0"/>
              <a:t>‹#›</a:t>
            </a:fld>
            <a:endParaRPr lang="en-US" dirty="0"/>
          </a:p>
        </p:txBody>
      </p:sp>
      <p:sp>
        <p:nvSpPr>
          <p:cNvPr id="4" name="Text Placeholder 3">
            <a:extLst>
              <a:ext uri="{FF2B5EF4-FFF2-40B4-BE49-F238E27FC236}">
                <a16:creationId xmlns:a16="http://schemas.microsoft.com/office/drawing/2014/main" id="{5506CA43-BC82-408D-9C95-6CB1666BB145}"/>
              </a:ext>
            </a:extLst>
          </p:cNvPr>
          <p:cNvSpPr>
            <a:spLocks noGrp="1"/>
          </p:cNvSpPr>
          <p:nvPr>
            <p:ph type="body" sz="quarter" idx="13"/>
          </p:nvPr>
        </p:nvSpPr>
        <p:spPr>
          <a:xfrm>
            <a:off x="842200" y="1357212"/>
            <a:ext cx="5260720" cy="467920"/>
          </a:xfrm>
        </p:spPr>
        <p:txBody>
          <a:bodyPr anchor="ctr" anchorCtr="0">
            <a:noAutofit/>
          </a:bodyPr>
          <a:lstStyle>
            <a:lvl1pPr marL="0" indent="0" algn="l">
              <a:buFontTx/>
              <a:buNone/>
              <a:defRPr sz="1600" b="1">
                <a:solidFill>
                  <a:schemeClr val="accent1"/>
                </a:solidFill>
              </a:defRPr>
            </a:lvl1pPr>
            <a:lvl2pPr marL="358775" indent="0" algn="ctr">
              <a:buFontTx/>
              <a:buNone/>
              <a:defRPr sz="1400" b="1">
                <a:solidFill>
                  <a:schemeClr val="accent1"/>
                </a:solidFill>
              </a:defRPr>
            </a:lvl2pPr>
            <a:lvl3pPr marL="717550" indent="0" algn="ctr">
              <a:buFontTx/>
              <a:buNone/>
              <a:defRPr sz="1400" b="1">
                <a:solidFill>
                  <a:schemeClr val="accent1"/>
                </a:solidFill>
              </a:defRPr>
            </a:lvl3pPr>
            <a:lvl4pPr marL="895350" indent="0" algn="ctr">
              <a:buFontTx/>
              <a:buNone/>
              <a:defRPr sz="1400" b="1">
                <a:solidFill>
                  <a:schemeClr val="accent1"/>
                </a:solidFill>
              </a:defRPr>
            </a:lvl4pPr>
            <a:lvl5pPr marL="1168400" indent="0" algn="ctr">
              <a:buFontTx/>
              <a:buNone/>
              <a:defRPr sz="1400" b="1">
                <a:solidFill>
                  <a:schemeClr val="accent1"/>
                </a:solidFill>
              </a:defRPr>
            </a:lvl5pPr>
          </a:lstStyle>
          <a:p>
            <a:pPr lvl="0"/>
            <a:r>
              <a:rPr lang="en-US" dirty="0"/>
              <a:t>Click to edit Master text styles</a:t>
            </a:r>
          </a:p>
        </p:txBody>
      </p:sp>
      <p:sp>
        <p:nvSpPr>
          <p:cNvPr id="7" name="Text Placeholder 3">
            <a:extLst>
              <a:ext uri="{FF2B5EF4-FFF2-40B4-BE49-F238E27FC236}">
                <a16:creationId xmlns:a16="http://schemas.microsoft.com/office/drawing/2014/main" id="{026E01D4-31A9-4602-AF88-38FC1FDBAD2D}"/>
              </a:ext>
            </a:extLst>
          </p:cNvPr>
          <p:cNvSpPr>
            <a:spLocks noGrp="1"/>
          </p:cNvSpPr>
          <p:nvPr>
            <p:ph type="body" sz="quarter" idx="14" hasCustomPrompt="1"/>
          </p:nvPr>
        </p:nvSpPr>
        <p:spPr>
          <a:xfrm>
            <a:off x="263524" y="1357210"/>
            <a:ext cx="486487" cy="467920"/>
          </a:xfrm>
        </p:spPr>
        <p:txBody>
          <a:bodyPr rIns="0" anchor="ctr" anchorCtr="0">
            <a:noAutofit/>
          </a:bodyPr>
          <a:lstStyle>
            <a:lvl1pPr marL="0" indent="0" algn="ctr">
              <a:buFontTx/>
              <a:buNone/>
              <a:defRPr sz="1400" b="1">
                <a:solidFill>
                  <a:schemeClr val="bg1"/>
                </a:solidFill>
                <a:effectLst>
                  <a:outerShdw blurRad="38100" dist="38100" dir="2700000" algn="tl">
                    <a:srgbClr val="000000">
                      <a:alpha val="43137"/>
                    </a:srgbClr>
                  </a:outerShdw>
                </a:effectLst>
              </a:defRPr>
            </a:lvl1pPr>
            <a:lvl2pPr marL="358775" indent="0" algn="ctr">
              <a:buFontTx/>
              <a:buNone/>
              <a:defRPr sz="1400" b="1">
                <a:solidFill>
                  <a:schemeClr val="accent1"/>
                </a:solidFill>
              </a:defRPr>
            </a:lvl2pPr>
            <a:lvl3pPr marL="717550" indent="0" algn="ctr">
              <a:buFontTx/>
              <a:buNone/>
              <a:defRPr sz="1400" b="1">
                <a:solidFill>
                  <a:schemeClr val="accent1"/>
                </a:solidFill>
              </a:defRPr>
            </a:lvl3pPr>
            <a:lvl4pPr marL="895350" indent="0" algn="ctr">
              <a:buFontTx/>
              <a:buNone/>
              <a:defRPr sz="1400" b="1">
                <a:solidFill>
                  <a:schemeClr val="accent1"/>
                </a:solidFill>
              </a:defRPr>
            </a:lvl4pPr>
            <a:lvl5pPr marL="1168400" indent="0" algn="ctr">
              <a:buFontTx/>
              <a:buNone/>
              <a:defRPr sz="1400" b="1">
                <a:solidFill>
                  <a:schemeClr val="accent1"/>
                </a:solidFill>
              </a:defRPr>
            </a:lvl5pPr>
          </a:lstStyle>
          <a:p>
            <a:pPr lvl="0"/>
            <a:r>
              <a:rPr lang="en-US" dirty="0"/>
              <a:t>#</a:t>
            </a:r>
          </a:p>
        </p:txBody>
      </p:sp>
    </p:spTree>
    <p:extLst>
      <p:ext uri="{BB962C8B-B14F-4D97-AF65-F5344CB8AC3E}">
        <p14:creationId xmlns:p14="http://schemas.microsoft.com/office/powerpoint/2010/main" val="68103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330239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76057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A428E537-E56B-49CA-B596-52598082FBE8}" type="slidenum">
              <a:rPr lang="en-US" smtClean="0"/>
              <a:t>‹#›</a:t>
            </a:fld>
            <a:endParaRPr lang="en-US" dirty="0"/>
          </a:p>
        </p:txBody>
      </p:sp>
    </p:spTree>
    <p:extLst>
      <p:ext uri="{BB962C8B-B14F-4D97-AF65-F5344CB8AC3E}">
        <p14:creationId xmlns:p14="http://schemas.microsoft.com/office/powerpoint/2010/main" val="143264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723CC6-DE53-441E-887F-C1078AA54866}"/>
              </a:ext>
            </a:extLst>
          </p:cNvPr>
          <p:cNvSpPr/>
          <p:nvPr userDrawn="1"/>
        </p:nvSpPr>
        <p:spPr>
          <a:xfrm>
            <a:off x="263525" y="1357211"/>
            <a:ext cx="5653088" cy="4679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9D9EEA-7AC4-4065-9824-F3537ABFE4E8}"/>
              </a:ext>
            </a:extLst>
          </p:cNvPr>
          <p:cNvSpPr/>
          <p:nvPr userDrawn="1"/>
        </p:nvSpPr>
        <p:spPr>
          <a:xfrm>
            <a:off x="263524" y="1357210"/>
            <a:ext cx="486487" cy="467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A428E537-E56B-49CA-B596-52598082FBE8}" type="slidenum">
              <a:rPr lang="en-US" smtClean="0"/>
              <a:t>‹#›</a:t>
            </a:fld>
            <a:endParaRPr lang="en-US" dirty="0"/>
          </a:p>
        </p:txBody>
      </p:sp>
      <p:sp>
        <p:nvSpPr>
          <p:cNvPr id="4" name="Text Placeholder 3">
            <a:extLst>
              <a:ext uri="{FF2B5EF4-FFF2-40B4-BE49-F238E27FC236}">
                <a16:creationId xmlns:a16="http://schemas.microsoft.com/office/drawing/2014/main" id="{5506CA43-BC82-408D-9C95-6CB1666BB145}"/>
              </a:ext>
            </a:extLst>
          </p:cNvPr>
          <p:cNvSpPr>
            <a:spLocks noGrp="1"/>
          </p:cNvSpPr>
          <p:nvPr>
            <p:ph type="body" sz="quarter" idx="13"/>
          </p:nvPr>
        </p:nvSpPr>
        <p:spPr>
          <a:xfrm>
            <a:off x="842200" y="1357212"/>
            <a:ext cx="5081333" cy="467920"/>
          </a:xfrm>
        </p:spPr>
        <p:txBody>
          <a:bodyPr anchor="ctr" anchorCtr="0">
            <a:noAutofit/>
          </a:bodyPr>
          <a:lstStyle>
            <a:lvl1pPr marL="0" indent="0" algn="l">
              <a:buFontTx/>
              <a:buNone/>
              <a:defRPr sz="1600" b="1">
                <a:solidFill>
                  <a:schemeClr val="accent1"/>
                </a:solidFill>
              </a:defRPr>
            </a:lvl1pPr>
            <a:lvl2pPr marL="358775" indent="0" algn="ctr">
              <a:buFontTx/>
              <a:buNone/>
              <a:defRPr sz="1400" b="1">
                <a:solidFill>
                  <a:schemeClr val="accent1"/>
                </a:solidFill>
              </a:defRPr>
            </a:lvl2pPr>
            <a:lvl3pPr marL="717550" indent="0" algn="ctr">
              <a:buFontTx/>
              <a:buNone/>
              <a:defRPr sz="1400" b="1">
                <a:solidFill>
                  <a:schemeClr val="accent1"/>
                </a:solidFill>
              </a:defRPr>
            </a:lvl3pPr>
            <a:lvl4pPr marL="895350" indent="0" algn="ctr">
              <a:buFontTx/>
              <a:buNone/>
              <a:defRPr sz="1400" b="1">
                <a:solidFill>
                  <a:schemeClr val="accent1"/>
                </a:solidFill>
              </a:defRPr>
            </a:lvl4pPr>
            <a:lvl5pPr marL="1168400" indent="0" algn="ctr">
              <a:buFontTx/>
              <a:buNone/>
              <a:defRPr sz="1400" b="1">
                <a:solidFill>
                  <a:schemeClr val="accent1"/>
                </a:solidFill>
              </a:defRPr>
            </a:lvl5pPr>
          </a:lstStyle>
          <a:p>
            <a:pPr lvl="0"/>
            <a:r>
              <a:rPr lang="en-US" dirty="0"/>
              <a:t>Click to edit Master text styles</a:t>
            </a:r>
          </a:p>
        </p:txBody>
      </p:sp>
      <p:sp>
        <p:nvSpPr>
          <p:cNvPr id="7" name="Text Placeholder 3">
            <a:extLst>
              <a:ext uri="{FF2B5EF4-FFF2-40B4-BE49-F238E27FC236}">
                <a16:creationId xmlns:a16="http://schemas.microsoft.com/office/drawing/2014/main" id="{026E01D4-31A9-4602-AF88-38FC1FDBAD2D}"/>
              </a:ext>
            </a:extLst>
          </p:cNvPr>
          <p:cNvSpPr>
            <a:spLocks noGrp="1"/>
          </p:cNvSpPr>
          <p:nvPr>
            <p:ph type="body" sz="quarter" idx="14" hasCustomPrompt="1"/>
          </p:nvPr>
        </p:nvSpPr>
        <p:spPr>
          <a:xfrm>
            <a:off x="263524" y="1357210"/>
            <a:ext cx="486487" cy="467920"/>
          </a:xfrm>
        </p:spPr>
        <p:txBody>
          <a:bodyPr rIns="0" anchor="ctr" anchorCtr="0">
            <a:noAutofit/>
          </a:bodyPr>
          <a:lstStyle>
            <a:lvl1pPr marL="0" indent="0" algn="ctr">
              <a:buFontTx/>
              <a:buNone/>
              <a:defRPr sz="1400" b="1">
                <a:solidFill>
                  <a:schemeClr val="bg1"/>
                </a:solidFill>
                <a:effectLst>
                  <a:outerShdw blurRad="38100" dist="38100" dir="2700000" algn="tl">
                    <a:srgbClr val="000000">
                      <a:alpha val="43137"/>
                    </a:srgbClr>
                  </a:outerShdw>
                </a:effectLst>
              </a:defRPr>
            </a:lvl1pPr>
            <a:lvl2pPr marL="358775" indent="0" algn="ctr">
              <a:buFontTx/>
              <a:buNone/>
              <a:defRPr sz="1400" b="1">
                <a:solidFill>
                  <a:schemeClr val="accent1"/>
                </a:solidFill>
              </a:defRPr>
            </a:lvl2pPr>
            <a:lvl3pPr marL="717550" indent="0" algn="ctr">
              <a:buFontTx/>
              <a:buNone/>
              <a:defRPr sz="1400" b="1">
                <a:solidFill>
                  <a:schemeClr val="accent1"/>
                </a:solidFill>
              </a:defRPr>
            </a:lvl3pPr>
            <a:lvl4pPr marL="895350" indent="0" algn="ctr">
              <a:buFontTx/>
              <a:buNone/>
              <a:defRPr sz="1400" b="1">
                <a:solidFill>
                  <a:schemeClr val="accent1"/>
                </a:solidFill>
              </a:defRPr>
            </a:lvl4pPr>
            <a:lvl5pPr marL="1168400" indent="0" algn="ctr">
              <a:buFontTx/>
              <a:buNone/>
              <a:defRPr sz="1400" b="1">
                <a:solidFill>
                  <a:schemeClr val="accent1"/>
                </a:solidFill>
              </a:defRPr>
            </a:lvl5pPr>
          </a:lstStyle>
          <a:p>
            <a:pPr lvl="0"/>
            <a:r>
              <a:rPr lang="en-US" dirty="0"/>
              <a:t>#</a:t>
            </a:r>
          </a:p>
        </p:txBody>
      </p:sp>
      <p:sp>
        <p:nvSpPr>
          <p:cNvPr id="9" name="Rectangle 8">
            <a:extLst>
              <a:ext uri="{FF2B5EF4-FFF2-40B4-BE49-F238E27FC236}">
                <a16:creationId xmlns:a16="http://schemas.microsoft.com/office/drawing/2014/main" id="{A09CD31A-7889-480B-BF7C-CE9844F481E4}"/>
              </a:ext>
            </a:extLst>
          </p:cNvPr>
          <p:cNvSpPr/>
          <p:nvPr userDrawn="1"/>
        </p:nvSpPr>
        <p:spPr>
          <a:xfrm>
            <a:off x="270445" y="3748504"/>
            <a:ext cx="5653088" cy="4679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F756C0-1E2D-4F79-BBD1-3A57E75AFCD3}"/>
              </a:ext>
            </a:extLst>
          </p:cNvPr>
          <p:cNvSpPr/>
          <p:nvPr userDrawn="1"/>
        </p:nvSpPr>
        <p:spPr>
          <a:xfrm>
            <a:off x="270444" y="3748503"/>
            <a:ext cx="486487" cy="467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A4C1986D-84EB-4627-8CCC-16777B53EE98}"/>
              </a:ext>
            </a:extLst>
          </p:cNvPr>
          <p:cNvSpPr>
            <a:spLocks noGrp="1"/>
          </p:cNvSpPr>
          <p:nvPr>
            <p:ph type="body" sz="quarter" idx="15"/>
          </p:nvPr>
        </p:nvSpPr>
        <p:spPr>
          <a:xfrm>
            <a:off x="849120" y="3748505"/>
            <a:ext cx="5081333" cy="467920"/>
          </a:xfrm>
        </p:spPr>
        <p:txBody>
          <a:bodyPr anchor="ctr" anchorCtr="0">
            <a:noAutofit/>
          </a:bodyPr>
          <a:lstStyle>
            <a:lvl1pPr marL="0" indent="0" algn="l">
              <a:buFontTx/>
              <a:buNone/>
              <a:defRPr sz="1600" b="1">
                <a:solidFill>
                  <a:schemeClr val="accent1"/>
                </a:solidFill>
              </a:defRPr>
            </a:lvl1pPr>
            <a:lvl2pPr marL="358775" indent="0" algn="ctr">
              <a:buFontTx/>
              <a:buNone/>
              <a:defRPr sz="1400" b="1">
                <a:solidFill>
                  <a:schemeClr val="accent1"/>
                </a:solidFill>
              </a:defRPr>
            </a:lvl2pPr>
            <a:lvl3pPr marL="717550" indent="0" algn="ctr">
              <a:buFontTx/>
              <a:buNone/>
              <a:defRPr sz="1400" b="1">
                <a:solidFill>
                  <a:schemeClr val="accent1"/>
                </a:solidFill>
              </a:defRPr>
            </a:lvl3pPr>
            <a:lvl4pPr marL="895350" indent="0" algn="ctr">
              <a:buFontTx/>
              <a:buNone/>
              <a:defRPr sz="1400" b="1">
                <a:solidFill>
                  <a:schemeClr val="accent1"/>
                </a:solidFill>
              </a:defRPr>
            </a:lvl4pPr>
            <a:lvl5pPr marL="1168400" indent="0" algn="ctr">
              <a:buFontTx/>
              <a:buNone/>
              <a:defRPr sz="1400" b="1">
                <a:solidFill>
                  <a:schemeClr val="accent1"/>
                </a:solidFill>
              </a:defRPr>
            </a:lvl5pPr>
          </a:lstStyle>
          <a:p>
            <a:pPr lvl="0"/>
            <a:r>
              <a:rPr lang="en-US" dirty="0"/>
              <a:t>Click to edit Master text styles</a:t>
            </a:r>
          </a:p>
        </p:txBody>
      </p:sp>
      <p:sp>
        <p:nvSpPr>
          <p:cNvPr id="12" name="Text Placeholder 3">
            <a:extLst>
              <a:ext uri="{FF2B5EF4-FFF2-40B4-BE49-F238E27FC236}">
                <a16:creationId xmlns:a16="http://schemas.microsoft.com/office/drawing/2014/main" id="{A5EB04AD-5936-4DEF-A4AD-9016E132A330}"/>
              </a:ext>
            </a:extLst>
          </p:cNvPr>
          <p:cNvSpPr>
            <a:spLocks noGrp="1"/>
          </p:cNvSpPr>
          <p:nvPr>
            <p:ph type="body" sz="quarter" idx="16" hasCustomPrompt="1"/>
          </p:nvPr>
        </p:nvSpPr>
        <p:spPr>
          <a:xfrm>
            <a:off x="270444" y="3748503"/>
            <a:ext cx="486487" cy="467920"/>
          </a:xfrm>
        </p:spPr>
        <p:txBody>
          <a:bodyPr rIns="0" anchor="ctr" anchorCtr="0">
            <a:noAutofit/>
          </a:bodyPr>
          <a:lstStyle>
            <a:lvl1pPr marL="0" indent="0" algn="ctr">
              <a:buFontTx/>
              <a:buNone/>
              <a:defRPr sz="1400" b="1">
                <a:solidFill>
                  <a:schemeClr val="bg1"/>
                </a:solidFill>
                <a:effectLst>
                  <a:outerShdw blurRad="38100" dist="38100" dir="2700000" algn="tl">
                    <a:srgbClr val="000000">
                      <a:alpha val="43137"/>
                    </a:srgbClr>
                  </a:outerShdw>
                </a:effectLst>
              </a:defRPr>
            </a:lvl1pPr>
            <a:lvl2pPr marL="358775" indent="0" algn="ctr">
              <a:buFontTx/>
              <a:buNone/>
              <a:defRPr sz="1400" b="1">
                <a:solidFill>
                  <a:schemeClr val="accent1"/>
                </a:solidFill>
              </a:defRPr>
            </a:lvl2pPr>
            <a:lvl3pPr marL="717550" indent="0" algn="ctr">
              <a:buFontTx/>
              <a:buNone/>
              <a:defRPr sz="1400" b="1">
                <a:solidFill>
                  <a:schemeClr val="accent1"/>
                </a:solidFill>
              </a:defRPr>
            </a:lvl3pPr>
            <a:lvl4pPr marL="895350" indent="0" algn="ctr">
              <a:buFontTx/>
              <a:buNone/>
              <a:defRPr sz="1400" b="1">
                <a:solidFill>
                  <a:schemeClr val="accent1"/>
                </a:solidFill>
              </a:defRPr>
            </a:lvl4pPr>
            <a:lvl5pPr marL="1168400" indent="0" algn="ctr">
              <a:buFontTx/>
              <a:buNone/>
              <a:defRPr sz="1400" b="1">
                <a:solidFill>
                  <a:schemeClr val="accent1"/>
                </a:solidFill>
              </a:defRPr>
            </a:lvl5pPr>
          </a:lstStyle>
          <a:p>
            <a:pPr lvl="0"/>
            <a:r>
              <a:rPr lang="en-US" dirty="0"/>
              <a:t>#</a:t>
            </a:r>
          </a:p>
        </p:txBody>
      </p:sp>
      <p:sp>
        <p:nvSpPr>
          <p:cNvPr id="13" name="Rectangle 12">
            <a:extLst>
              <a:ext uri="{FF2B5EF4-FFF2-40B4-BE49-F238E27FC236}">
                <a16:creationId xmlns:a16="http://schemas.microsoft.com/office/drawing/2014/main" id="{103CDCCF-B8B4-48A8-866D-580F8BDFC5A3}"/>
              </a:ext>
            </a:extLst>
          </p:cNvPr>
          <p:cNvSpPr/>
          <p:nvPr userDrawn="1"/>
        </p:nvSpPr>
        <p:spPr>
          <a:xfrm>
            <a:off x="6107995" y="1352145"/>
            <a:ext cx="5820480" cy="493192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A575F640-964F-438D-A5E0-C6D9BCF227AF}"/>
              </a:ext>
            </a:extLst>
          </p:cNvPr>
          <p:cNvSpPr/>
          <p:nvPr userDrawn="1"/>
        </p:nvSpPr>
        <p:spPr>
          <a:xfrm>
            <a:off x="6084006" y="1352145"/>
            <a:ext cx="45719" cy="4931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Text Placeholder 17">
            <a:extLst>
              <a:ext uri="{FF2B5EF4-FFF2-40B4-BE49-F238E27FC236}">
                <a16:creationId xmlns:a16="http://schemas.microsoft.com/office/drawing/2014/main" id="{110E9226-EA3F-4D03-9B1C-E301E6E65C35}"/>
              </a:ext>
            </a:extLst>
          </p:cNvPr>
          <p:cNvSpPr>
            <a:spLocks noGrp="1"/>
          </p:cNvSpPr>
          <p:nvPr>
            <p:ph type="body" sz="quarter" idx="17"/>
          </p:nvPr>
        </p:nvSpPr>
        <p:spPr>
          <a:xfrm>
            <a:off x="6275388" y="1352550"/>
            <a:ext cx="5600700" cy="4930775"/>
          </a:xfrm>
        </p:spPr>
        <p:txBody>
          <a:bodyPr tIns="72000">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241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723CC6-DE53-441E-887F-C1078AA54866}"/>
              </a:ext>
            </a:extLst>
          </p:cNvPr>
          <p:cNvSpPr/>
          <p:nvPr userDrawn="1"/>
        </p:nvSpPr>
        <p:spPr>
          <a:xfrm>
            <a:off x="263525" y="1357211"/>
            <a:ext cx="5653088" cy="4679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9D9EEA-7AC4-4065-9824-F3537ABFE4E8}"/>
              </a:ext>
            </a:extLst>
          </p:cNvPr>
          <p:cNvSpPr/>
          <p:nvPr userDrawn="1"/>
        </p:nvSpPr>
        <p:spPr>
          <a:xfrm>
            <a:off x="263524" y="1357210"/>
            <a:ext cx="486487" cy="467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A428E537-E56B-49CA-B596-52598082FBE8}" type="slidenum">
              <a:rPr lang="en-US" smtClean="0"/>
              <a:t>‹#›</a:t>
            </a:fld>
            <a:endParaRPr lang="en-US" dirty="0"/>
          </a:p>
        </p:txBody>
      </p:sp>
      <p:sp>
        <p:nvSpPr>
          <p:cNvPr id="4" name="Text Placeholder 3">
            <a:extLst>
              <a:ext uri="{FF2B5EF4-FFF2-40B4-BE49-F238E27FC236}">
                <a16:creationId xmlns:a16="http://schemas.microsoft.com/office/drawing/2014/main" id="{5506CA43-BC82-408D-9C95-6CB1666BB145}"/>
              </a:ext>
            </a:extLst>
          </p:cNvPr>
          <p:cNvSpPr>
            <a:spLocks noGrp="1"/>
          </p:cNvSpPr>
          <p:nvPr>
            <p:ph type="body" sz="quarter" idx="13"/>
          </p:nvPr>
        </p:nvSpPr>
        <p:spPr>
          <a:xfrm>
            <a:off x="842200" y="1357212"/>
            <a:ext cx="5081333" cy="467920"/>
          </a:xfrm>
        </p:spPr>
        <p:txBody>
          <a:bodyPr anchor="ctr" anchorCtr="0">
            <a:noAutofit/>
          </a:bodyPr>
          <a:lstStyle>
            <a:lvl1pPr marL="0" indent="0" algn="l">
              <a:buFontTx/>
              <a:buNone/>
              <a:defRPr sz="1600" b="1">
                <a:solidFill>
                  <a:schemeClr val="accent1"/>
                </a:solidFill>
              </a:defRPr>
            </a:lvl1pPr>
            <a:lvl2pPr marL="358775" indent="0" algn="ctr">
              <a:buFontTx/>
              <a:buNone/>
              <a:defRPr sz="1400" b="1">
                <a:solidFill>
                  <a:schemeClr val="accent1"/>
                </a:solidFill>
              </a:defRPr>
            </a:lvl2pPr>
            <a:lvl3pPr marL="717550" indent="0" algn="ctr">
              <a:buFontTx/>
              <a:buNone/>
              <a:defRPr sz="1400" b="1">
                <a:solidFill>
                  <a:schemeClr val="accent1"/>
                </a:solidFill>
              </a:defRPr>
            </a:lvl3pPr>
            <a:lvl4pPr marL="895350" indent="0" algn="ctr">
              <a:buFontTx/>
              <a:buNone/>
              <a:defRPr sz="1400" b="1">
                <a:solidFill>
                  <a:schemeClr val="accent1"/>
                </a:solidFill>
              </a:defRPr>
            </a:lvl4pPr>
            <a:lvl5pPr marL="1168400" indent="0" algn="ctr">
              <a:buFontTx/>
              <a:buNone/>
              <a:defRPr sz="1400" b="1">
                <a:solidFill>
                  <a:schemeClr val="accent1"/>
                </a:solidFill>
              </a:defRPr>
            </a:lvl5pPr>
          </a:lstStyle>
          <a:p>
            <a:pPr lvl="0"/>
            <a:r>
              <a:rPr lang="en-US" dirty="0"/>
              <a:t>Click to edit Master text styles</a:t>
            </a:r>
          </a:p>
        </p:txBody>
      </p:sp>
      <p:sp>
        <p:nvSpPr>
          <p:cNvPr id="7" name="Text Placeholder 3">
            <a:extLst>
              <a:ext uri="{FF2B5EF4-FFF2-40B4-BE49-F238E27FC236}">
                <a16:creationId xmlns:a16="http://schemas.microsoft.com/office/drawing/2014/main" id="{026E01D4-31A9-4602-AF88-38FC1FDBAD2D}"/>
              </a:ext>
            </a:extLst>
          </p:cNvPr>
          <p:cNvSpPr>
            <a:spLocks noGrp="1"/>
          </p:cNvSpPr>
          <p:nvPr>
            <p:ph type="body" sz="quarter" idx="14" hasCustomPrompt="1"/>
          </p:nvPr>
        </p:nvSpPr>
        <p:spPr>
          <a:xfrm>
            <a:off x="263524" y="1357210"/>
            <a:ext cx="486487" cy="467920"/>
          </a:xfrm>
        </p:spPr>
        <p:txBody>
          <a:bodyPr rIns="0" anchor="ctr" anchorCtr="0">
            <a:noAutofit/>
          </a:bodyPr>
          <a:lstStyle>
            <a:lvl1pPr marL="0" indent="0" algn="ctr">
              <a:buFontTx/>
              <a:buNone/>
              <a:defRPr sz="1400" b="1">
                <a:solidFill>
                  <a:schemeClr val="bg1"/>
                </a:solidFill>
                <a:effectLst>
                  <a:outerShdw blurRad="38100" dist="38100" dir="2700000" algn="tl">
                    <a:srgbClr val="000000">
                      <a:alpha val="43137"/>
                    </a:srgbClr>
                  </a:outerShdw>
                </a:effectLst>
              </a:defRPr>
            </a:lvl1pPr>
            <a:lvl2pPr marL="358775" indent="0" algn="ctr">
              <a:buFontTx/>
              <a:buNone/>
              <a:defRPr sz="1400" b="1">
                <a:solidFill>
                  <a:schemeClr val="accent1"/>
                </a:solidFill>
              </a:defRPr>
            </a:lvl2pPr>
            <a:lvl3pPr marL="717550" indent="0" algn="ctr">
              <a:buFontTx/>
              <a:buNone/>
              <a:defRPr sz="1400" b="1">
                <a:solidFill>
                  <a:schemeClr val="accent1"/>
                </a:solidFill>
              </a:defRPr>
            </a:lvl3pPr>
            <a:lvl4pPr marL="895350" indent="0" algn="ctr">
              <a:buFontTx/>
              <a:buNone/>
              <a:defRPr sz="1400" b="1">
                <a:solidFill>
                  <a:schemeClr val="accent1"/>
                </a:solidFill>
              </a:defRPr>
            </a:lvl4pPr>
            <a:lvl5pPr marL="1168400" indent="0" algn="ctr">
              <a:buFontTx/>
              <a:buNone/>
              <a:defRPr sz="1400" b="1">
                <a:solidFill>
                  <a:schemeClr val="accent1"/>
                </a:solidFill>
              </a:defRPr>
            </a:lvl5pPr>
          </a:lstStyle>
          <a:p>
            <a:pPr lvl="0"/>
            <a:r>
              <a:rPr lang="en-US" dirty="0"/>
              <a:t>#</a:t>
            </a:r>
          </a:p>
        </p:txBody>
      </p:sp>
      <p:sp>
        <p:nvSpPr>
          <p:cNvPr id="13" name="Rectangle 12">
            <a:extLst>
              <a:ext uri="{FF2B5EF4-FFF2-40B4-BE49-F238E27FC236}">
                <a16:creationId xmlns:a16="http://schemas.microsoft.com/office/drawing/2014/main" id="{103CDCCF-B8B4-48A8-866D-580F8BDFC5A3}"/>
              </a:ext>
            </a:extLst>
          </p:cNvPr>
          <p:cNvSpPr/>
          <p:nvPr userDrawn="1"/>
        </p:nvSpPr>
        <p:spPr>
          <a:xfrm>
            <a:off x="6107995" y="1352145"/>
            <a:ext cx="5820480" cy="493192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A575F640-964F-438D-A5E0-C6D9BCF227AF}"/>
              </a:ext>
            </a:extLst>
          </p:cNvPr>
          <p:cNvSpPr/>
          <p:nvPr userDrawn="1"/>
        </p:nvSpPr>
        <p:spPr>
          <a:xfrm>
            <a:off x="6084006" y="1352145"/>
            <a:ext cx="45719" cy="4931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Text Placeholder 17">
            <a:extLst>
              <a:ext uri="{FF2B5EF4-FFF2-40B4-BE49-F238E27FC236}">
                <a16:creationId xmlns:a16="http://schemas.microsoft.com/office/drawing/2014/main" id="{110E9226-EA3F-4D03-9B1C-E301E6E65C35}"/>
              </a:ext>
            </a:extLst>
          </p:cNvPr>
          <p:cNvSpPr>
            <a:spLocks noGrp="1"/>
          </p:cNvSpPr>
          <p:nvPr>
            <p:ph type="body" sz="quarter" idx="17"/>
          </p:nvPr>
        </p:nvSpPr>
        <p:spPr>
          <a:xfrm>
            <a:off x="6275388" y="1352550"/>
            <a:ext cx="5600700" cy="4930775"/>
          </a:xfrm>
        </p:spPr>
        <p:txBody>
          <a:bodyPr tIns="72000">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33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723CC6-DE53-441E-887F-C1078AA54866}"/>
              </a:ext>
            </a:extLst>
          </p:cNvPr>
          <p:cNvSpPr/>
          <p:nvPr userDrawn="1"/>
        </p:nvSpPr>
        <p:spPr>
          <a:xfrm>
            <a:off x="263525" y="1357211"/>
            <a:ext cx="5653088" cy="4679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A428E537-E56B-49CA-B596-52598082FBE8}" type="slidenum">
              <a:rPr lang="en-US" smtClean="0"/>
              <a:t>‹#›</a:t>
            </a:fld>
            <a:endParaRPr lang="en-US" dirty="0"/>
          </a:p>
        </p:txBody>
      </p:sp>
      <p:sp>
        <p:nvSpPr>
          <p:cNvPr id="4" name="Text Placeholder 3">
            <a:extLst>
              <a:ext uri="{FF2B5EF4-FFF2-40B4-BE49-F238E27FC236}">
                <a16:creationId xmlns:a16="http://schemas.microsoft.com/office/drawing/2014/main" id="{5506CA43-BC82-408D-9C95-6CB1666BB145}"/>
              </a:ext>
            </a:extLst>
          </p:cNvPr>
          <p:cNvSpPr>
            <a:spLocks noGrp="1"/>
          </p:cNvSpPr>
          <p:nvPr>
            <p:ph type="body" sz="quarter" idx="13"/>
          </p:nvPr>
        </p:nvSpPr>
        <p:spPr>
          <a:xfrm>
            <a:off x="315912" y="1357212"/>
            <a:ext cx="5607622" cy="467920"/>
          </a:xfrm>
        </p:spPr>
        <p:txBody>
          <a:bodyPr anchor="ctr" anchorCtr="0">
            <a:noAutofit/>
          </a:bodyPr>
          <a:lstStyle>
            <a:lvl1pPr marL="0" indent="0" algn="l">
              <a:buFontTx/>
              <a:buNone/>
              <a:defRPr sz="1600" b="1">
                <a:solidFill>
                  <a:schemeClr val="accent1"/>
                </a:solidFill>
              </a:defRPr>
            </a:lvl1pPr>
            <a:lvl2pPr marL="358775" indent="0" algn="ctr">
              <a:buFontTx/>
              <a:buNone/>
              <a:defRPr sz="1400" b="1">
                <a:solidFill>
                  <a:schemeClr val="accent1"/>
                </a:solidFill>
              </a:defRPr>
            </a:lvl2pPr>
            <a:lvl3pPr marL="717550" indent="0" algn="ctr">
              <a:buFontTx/>
              <a:buNone/>
              <a:defRPr sz="1400" b="1">
                <a:solidFill>
                  <a:schemeClr val="accent1"/>
                </a:solidFill>
              </a:defRPr>
            </a:lvl3pPr>
            <a:lvl4pPr marL="895350" indent="0" algn="ctr">
              <a:buFontTx/>
              <a:buNone/>
              <a:defRPr sz="1400" b="1">
                <a:solidFill>
                  <a:schemeClr val="accent1"/>
                </a:solidFill>
              </a:defRPr>
            </a:lvl4pPr>
            <a:lvl5pPr marL="1168400" indent="0" algn="ctr">
              <a:buFontTx/>
              <a:buNone/>
              <a:defRPr sz="1400" b="1">
                <a:solidFill>
                  <a:schemeClr val="accent1"/>
                </a:solidFill>
              </a:defRPr>
            </a:lvl5pPr>
          </a:lstStyle>
          <a:p>
            <a:pPr lvl="0"/>
            <a:r>
              <a:rPr lang="en-US" dirty="0"/>
              <a:t>Click to edit Master text styles</a:t>
            </a:r>
          </a:p>
        </p:txBody>
      </p:sp>
      <p:sp>
        <p:nvSpPr>
          <p:cNvPr id="13" name="Rectangle 12">
            <a:extLst>
              <a:ext uri="{FF2B5EF4-FFF2-40B4-BE49-F238E27FC236}">
                <a16:creationId xmlns:a16="http://schemas.microsoft.com/office/drawing/2014/main" id="{103CDCCF-B8B4-48A8-866D-580F8BDFC5A3}"/>
              </a:ext>
            </a:extLst>
          </p:cNvPr>
          <p:cNvSpPr/>
          <p:nvPr userDrawn="1"/>
        </p:nvSpPr>
        <p:spPr>
          <a:xfrm>
            <a:off x="6107995" y="1352145"/>
            <a:ext cx="5820480" cy="493192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A575F640-964F-438D-A5E0-C6D9BCF227AF}"/>
              </a:ext>
            </a:extLst>
          </p:cNvPr>
          <p:cNvSpPr/>
          <p:nvPr userDrawn="1"/>
        </p:nvSpPr>
        <p:spPr>
          <a:xfrm>
            <a:off x="6084006" y="1352145"/>
            <a:ext cx="45719" cy="4931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Text Placeholder 17">
            <a:extLst>
              <a:ext uri="{FF2B5EF4-FFF2-40B4-BE49-F238E27FC236}">
                <a16:creationId xmlns:a16="http://schemas.microsoft.com/office/drawing/2014/main" id="{110E9226-EA3F-4D03-9B1C-E301E6E65C35}"/>
              </a:ext>
            </a:extLst>
          </p:cNvPr>
          <p:cNvSpPr>
            <a:spLocks noGrp="1"/>
          </p:cNvSpPr>
          <p:nvPr>
            <p:ph type="body" sz="quarter" idx="17"/>
          </p:nvPr>
        </p:nvSpPr>
        <p:spPr>
          <a:xfrm>
            <a:off x="6275388" y="1352550"/>
            <a:ext cx="5600700" cy="4930775"/>
          </a:xfrm>
        </p:spPr>
        <p:txBody>
          <a:bodyPr tIns="72000">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319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left  content righ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1629AD8-FFBE-4B14-9143-BAC834DD106F}"/>
              </a:ext>
            </a:extLst>
          </p:cNvPr>
          <p:cNvSpPr/>
          <p:nvPr userDrawn="1"/>
        </p:nvSpPr>
        <p:spPr>
          <a:xfrm>
            <a:off x="263525" y="1268413"/>
            <a:ext cx="4723254" cy="617537"/>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A428E537-E56B-49CA-B596-52598082FBE8}" type="slidenum">
              <a:rPr lang="en-US" smtClean="0"/>
              <a:t>‹#›</a:t>
            </a:fld>
            <a:endParaRPr lang="en-US" dirty="0"/>
          </a:p>
        </p:txBody>
      </p:sp>
      <p:sp>
        <p:nvSpPr>
          <p:cNvPr id="7" name="Chart Placeholder 6">
            <a:extLst>
              <a:ext uri="{FF2B5EF4-FFF2-40B4-BE49-F238E27FC236}">
                <a16:creationId xmlns:a16="http://schemas.microsoft.com/office/drawing/2014/main" id="{B5EC3E21-1F65-44F1-997D-56FEDEBF0173}"/>
              </a:ext>
            </a:extLst>
          </p:cNvPr>
          <p:cNvSpPr>
            <a:spLocks noGrp="1"/>
          </p:cNvSpPr>
          <p:nvPr>
            <p:ph type="chart" sz="quarter" idx="13"/>
          </p:nvPr>
        </p:nvSpPr>
        <p:spPr>
          <a:xfrm>
            <a:off x="263525" y="2017336"/>
            <a:ext cx="4723254" cy="4339014"/>
          </a:xfrm>
        </p:spPr>
        <p:txBody>
          <a:bodyPr/>
          <a:lstStyle/>
          <a:p>
            <a:endParaRPr lang="en-ZA"/>
          </a:p>
        </p:txBody>
      </p:sp>
      <p:sp>
        <p:nvSpPr>
          <p:cNvPr id="9" name="Text Placeholder 8">
            <a:extLst>
              <a:ext uri="{FF2B5EF4-FFF2-40B4-BE49-F238E27FC236}">
                <a16:creationId xmlns:a16="http://schemas.microsoft.com/office/drawing/2014/main" id="{01170556-22A0-4468-AF0F-1C2080D207EA}"/>
              </a:ext>
            </a:extLst>
          </p:cNvPr>
          <p:cNvSpPr>
            <a:spLocks noGrp="1"/>
          </p:cNvSpPr>
          <p:nvPr>
            <p:ph type="body" sz="quarter" idx="14"/>
          </p:nvPr>
        </p:nvSpPr>
        <p:spPr>
          <a:xfrm>
            <a:off x="263525" y="1268413"/>
            <a:ext cx="4723254" cy="617537"/>
          </a:xfrm>
          <a:noFill/>
        </p:spPr>
        <p:txBody>
          <a:bodyPr lIns="612000" tIns="36000" rIns="108000" bIns="36000" anchor="ctr" anchorCtr="0">
            <a:noAutofit/>
          </a:bodyPr>
          <a:lstStyle>
            <a:lvl1pPr marL="0" indent="0">
              <a:buNone/>
              <a:defRPr sz="1600">
                <a:solidFill>
                  <a:schemeClr val="bg2"/>
                </a:solidFill>
              </a:defRPr>
            </a:lvl1pPr>
          </a:lstStyle>
          <a:p>
            <a:pPr lvl="0"/>
            <a:r>
              <a:rPr lang="en-US" dirty="0"/>
              <a:t>Click to edit Master text styles</a:t>
            </a:r>
            <a:endParaRPr lang="en-ZA" dirty="0"/>
          </a:p>
        </p:txBody>
      </p:sp>
      <p:sp>
        <p:nvSpPr>
          <p:cNvPr id="11" name="Text Placeholder 10">
            <a:extLst>
              <a:ext uri="{FF2B5EF4-FFF2-40B4-BE49-F238E27FC236}">
                <a16:creationId xmlns:a16="http://schemas.microsoft.com/office/drawing/2014/main" id="{1430F520-3C86-43DE-AE94-5EFDA6DD75BC}"/>
              </a:ext>
            </a:extLst>
          </p:cNvPr>
          <p:cNvSpPr>
            <a:spLocks noGrp="1"/>
          </p:cNvSpPr>
          <p:nvPr>
            <p:ph type="body" sz="quarter" idx="15"/>
          </p:nvPr>
        </p:nvSpPr>
        <p:spPr>
          <a:xfrm>
            <a:off x="5194300" y="1268413"/>
            <a:ext cx="6997700" cy="5113337"/>
          </a:xfrm>
          <a:solidFill>
            <a:schemeClr val="accent1"/>
          </a:solidFill>
        </p:spPr>
        <p:txBody>
          <a:bodyPr lIns="180000" tIns="144000">
            <a:noAutofit/>
          </a:bodyPr>
          <a:lstStyle>
            <a:lvl1pPr>
              <a:spcAft>
                <a:spcPts val="200"/>
              </a:spcAft>
              <a:buClr>
                <a:schemeClr val="bg1"/>
              </a:buClr>
              <a:defRPr>
                <a:solidFill>
                  <a:schemeClr val="bg2"/>
                </a:solidFill>
              </a:defRPr>
            </a:lvl1pPr>
            <a:lvl2pPr>
              <a:spcAft>
                <a:spcPts val="200"/>
              </a:spcAft>
              <a:buClr>
                <a:schemeClr val="bg1"/>
              </a:buClr>
              <a:defRPr>
                <a:solidFill>
                  <a:schemeClr val="bg2"/>
                </a:solidFill>
              </a:defRPr>
            </a:lvl2pPr>
            <a:lvl3pPr>
              <a:spcAft>
                <a:spcPts val="200"/>
              </a:spcAft>
              <a:buClr>
                <a:schemeClr val="bg1"/>
              </a:buClr>
              <a:defRPr>
                <a:solidFill>
                  <a:schemeClr val="bg2"/>
                </a:solidFill>
              </a:defRPr>
            </a:lvl3pPr>
            <a:lvl4pPr>
              <a:spcAft>
                <a:spcPts val="200"/>
              </a:spcAft>
              <a:buClr>
                <a:schemeClr val="bg1"/>
              </a:buClr>
              <a:defRPr>
                <a:solidFill>
                  <a:schemeClr val="bg2"/>
                </a:solidFill>
              </a:defRPr>
            </a:lvl4pPr>
            <a:lvl5pPr>
              <a:spcAft>
                <a:spcPts val="200"/>
              </a:spcAft>
              <a:buClr>
                <a:schemeClr val="bg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Rectangle 13">
            <a:extLst>
              <a:ext uri="{FF2B5EF4-FFF2-40B4-BE49-F238E27FC236}">
                <a16:creationId xmlns:a16="http://schemas.microsoft.com/office/drawing/2014/main" id="{327D2496-E232-4D1F-877C-91AF421C4320}"/>
              </a:ext>
            </a:extLst>
          </p:cNvPr>
          <p:cNvSpPr/>
          <p:nvPr userDrawn="1"/>
        </p:nvSpPr>
        <p:spPr>
          <a:xfrm>
            <a:off x="171703" y="1363212"/>
            <a:ext cx="540977" cy="427938"/>
          </a:xfrm>
          <a:prstGeom prst="rect">
            <a:avLst/>
          </a:pr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b="1">
              <a:latin typeface="+mj-lt"/>
            </a:endParaRPr>
          </a:p>
        </p:txBody>
      </p:sp>
      <p:sp>
        <p:nvSpPr>
          <p:cNvPr id="15" name="Rectangle 14">
            <a:extLst>
              <a:ext uri="{FF2B5EF4-FFF2-40B4-BE49-F238E27FC236}">
                <a16:creationId xmlns:a16="http://schemas.microsoft.com/office/drawing/2014/main" id="{F2ECBBBF-CEF9-4EF4-9462-9B9F241D00FA}"/>
              </a:ext>
            </a:extLst>
          </p:cNvPr>
          <p:cNvSpPr/>
          <p:nvPr userDrawn="1"/>
        </p:nvSpPr>
        <p:spPr>
          <a:xfrm>
            <a:off x="637561" y="1448111"/>
            <a:ext cx="119253" cy="261257"/>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 Placeholder 12">
            <a:extLst>
              <a:ext uri="{FF2B5EF4-FFF2-40B4-BE49-F238E27FC236}">
                <a16:creationId xmlns:a16="http://schemas.microsoft.com/office/drawing/2014/main" id="{7C98FFE7-784C-487E-A81C-58C92F70C9B4}"/>
              </a:ext>
            </a:extLst>
          </p:cNvPr>
          <p:cNvSpPr>
            <a:spLocks noGrp="1"/>
          </p:cNvSpPr>
          <p:nvPr>
            <p:ph type="body" sz="quarter" idx="16"/>
          </p:nvPr>
        </p:nvSpPr>
        <p:spPr>
          <a:xfrm>
            <a:off x="225066" y="1401844"/>
            <a:ext cx="434250" cy="350674"/>
          </a:xfrm>
          <a:prstGeom prst="rect">
            <a:avLst/>
          </a:prstGeom>
          <a:noFill/>
          <a:ln>
            <a:noFill/>
          </a:ln>
        </p:spPr>
        <p:txBody>
          <a:bodyPr lIns="36000" tIns="36000" rIns="36000" bIns="36000" anchor="ctr" anchorCtr="0">
            <a:noAutofit/>
          </a:bodyPr>
          <a:lstStyle>
            <a:lvl1pPr marL="0" indent="0" algn="ctr">
              <a:buFontTx/>
              <a:buNone/>
              <a:defRPr sz="1400" b="1">
                <a:latin typeface="+mj-lt"/>
              </a:defRPr>
            </a:lvl1pPr>
          </a:lstStyle>
          <a:p>
            <a:pPr lvl="0"/>
            <a:endParaRPr lang="en-ZA" dirty="0"/>
          </a:p>
        </p:txBody>
      </p:sp>
    </p:spTree>
    <p:extLst>
      <p:ext uri="{BB962C8B-B14F-4D97-AF65-F5344CB8AC3E}">
        <p14:creationId xmlns:p14="http://schemas.microsoft.com/office/powerpoint/2010/main" val="36407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White onl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0F1D6D1-B68C-4906-A20B-9E91D898D9B0}"/>
              </a:ext>
            </a:extLst>
          </p:cNvPr>
          <p:cNvSpPr>
            <a:spLocks noGrp="1"/>
          </p:cNvSpPr>
          <p:nvPr>
            <p:ph type="pic" sz="quarter" idx="13"/>
          </p:nvPr>
        </p:nvSpPr>
        <p:spPr>
          <a:xfrm>
            <a:off x="1" y="0"/>
            <a:ext cx="6020632" cy="6858000"/>
          </a:xfrm>
        </p:spPr>
        <p:txBody>
          <a:bodyPr/>
          <a:lstStyle/>
          <a:p>
            <a:endParaRPr lang="en-ZA"/>
          </a:p>
        </p:txBody>
      </p:sp>
      <p:sp>
        <p:nvSpPr>
          <p:cNvPr id="6" name="Slide Number Placeholder 5"/>
          <p:cNvSpPr>
            <a:spLocks noGrp="1"/>
          </p:cNvSpPr>
          <p:nvPr>
            <p:ph type="sldNum" sz="quarter" idx="12"/>
          </p:nvPr>
        </p:nvSpPr>
        <p:spPr>
          <a:xfrm>
            <a:off x="11767157" y="6586372"/>
            <a:ext cx="344937" cy="222509"/>
          </a:xfrm>
        </p:spPr>
        <p:txBody>
          <a:bodyPr/>
          <a:lstStyle/>
          <a:p>
            <a:fld id="{A428E537-E56B-49CA-B596-52598082FBE8}" type="slidenum">
              <a:rPr lang="en-US" smtClean="0"/>
              <a:t>‹#›</a:t>
            </a:fld>
            <a:endParaRPr lang="en-US" dirty="0"/>
          </a:p>
        </p:txBody>
      </p:sp>
      <p:sp>
        <p:nvSpPr>
          <p:cNvPr id="9" name="Text Placeholder 7">
            <a:extLst>
              <a:ext uri="{FF2B5EF4-FFF2-40B4-BE49-F238E27FC236}">
                <a16:creationId xmlns:a16="http://schemas.microsoft.com/office/drawing/2014/main" id="{FDABD735-2441-43E7-8AB3-568D402411F5}"/>
              </a:ext>
            </a:extLst>
          </p:cNvPr>
          <p:cNvSpPr>
            <a:spLocks noGrp="1"/>
          </p:cNvSpPr>
          <p:nvPr>
            <p:ph type="body" sz="quarter" idx="15"/>
          </p:nvPr>
        </p:nvSpPr>
        <p:spPr>
          <a:xfrm>
            <a:off x="6020633" y="5269533"/>
            <a:ext cx="5907842" cy="717550"/>
          </a:xfrm>
        </p:spPr>
        <p:txBody>
          <a:bodyPr anchor="ctr" anchorCtr="0">
            <a:noAutofit/>
          </a:bodyPr>
          <a:lstStyle>
            <a:lvl1pPr marL="0" indent="0" algn="r">
              <a:spcAft>
                <a:spcPts val="0"/>
              </a:spcAft>
              <a:buFontTx/>
              <a:buNone/>
              <a:defRPr sz="3200" b="0">
                <a:solidFill>
                  <a:schemeClr val="tx1"/>
                </a:solidFill>
                <a:latin typeface="+mj-lt"/>
              </a:defRPr>
            </a:lvl1pPr>
            <a:lvl2pPr marL="358775" indent="0" algn="r">
              <a:buFontTx/>
              <a:buNone/>
              <a:defRPr/>
            </a:lvl2pPr>
            <a:lvl3pPr marL="717550" indent="0" algn="r">
              <a:buFontTx/>
              <a:buNone/>
              <a:defRPr/>
            </a:lvl3pPr>
            <a:lvl4pPr marL="895350" indent="0" algn="r">
              <a:buFontTx/>
              <a:buNone/>
              <a:defRPr/>
            </a:lvl4pPr>
            <a:lvl5pPr marL="1168400" indent="0" algn="r">
              <a:buFontTx/>
              <a:buNone/>
              <a:defRPr/>
            </a:lvl5pPr>
          </a:lstStyle>
          <a:p>
            <a:pPr lvl="0"/>
            <a:r>
              <a:rPr lang="en-US" dirty="0"/>
              <a:t>Click to edit Master text styles</a:t>
            </a:r>
          </a:p>
        </p:txBody>
      </p:sp>
      <p:grpSp>
        <p:nvGrpSpPr>
          <p:cNvPr id="28" name="Group 27">
            <a:extLst>
              <a:ext uri="{FF2B5EF4-FFF2-40B4-BE49-F238E27FC236}">
                <a16:creationId xmlns:a16="http://schemas.microsoft.com/office/drawing/2014/main" id="{C7297318-3DED-4FA4-9AAE-14D7CB91CF13}"/>
              </a:ext>
            </a:extLst>
          </p:cNvPr>
          <p:cNvGrpSpPr/>
          <p:nvPr userDrawn="1"/>
        </p:nvGrpSpPr>
        <p:grpSpPr>
          <a:xfrm>
            <a:off x="7254910" y="0"/>
            <a:ext cx="4937090" cy="4931631"/>
            <a:chOff x="6954786" y="-1"/>
            <a:chExt cx="5237215" cy="5231425"/>
          </a:xfrm>
        </p:grpSpPr>
        <p:sp>
          <p:nvSpPr>
            <p:cNvPr id="29" name="Rectangle 28">
              <a:extLst>
                <a:ext uri="{FF2B5EF4-FFF2-40B4-BE49-F238E27FC236}">
                  <a16:creationId xmlns:a16="http://schemas.microsoft.com/office/drawing/2014/main" id="{09D3D0E7-BB9A-4C4A-8CD2-46A16C3258A7}"/>
                </a:ext>
              </a:extLst>
            </p:cNvPr>
            <p:cNvSpPr/>
            <p:nvPr/>
          </p:nvSpPr>
          <p:spPr>
            <a:xfrm>
              <a:off x="8264088" y="0"/>
              <a:ext cx="1309303" cy="1309303"/>
            </a:xfrm>
            <a:prstGeom prst="rect">
              <a:avLst/>
            </a:prstGeom>
            <a:solidFill>
              <a:schemeClr val="accent1">
                <a:alpha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ectangle 29">
              <a:extLst>
                <a:ext uri="{FF2B5EF4-FFF2-40B4-BE49-F238E27FC236}">
                  <a16:creationId xmlns:a16="http://schemas.microsoft.com/office/drawing/2014/main" id="{CFAE6990-FE13-447E-A281-800772E56D5B}"/>
                </a:ext>
              </a:extLst>
            </p:cNvPr>
            <p:cNvSpPr/>
            <p:nvPr/>
          </p:nvSpPr>
          <p:spPr>
            <a:xfrm>
              <a:off x="6954786" y="1304444"/>
              <a:ext cx="1309303" cy="1309303"/>
            </a:xfrm>
            <a:prstGeom prst="rect">
              <a:avLst/>
            </a:prstGeom>
            <a:solidFill>
              <a:srgbClr val="595959">
                <a:alpha val="6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ectangle 30">
              <a:extLst>
                <a:ext uri="{FF2B5EF4-FFF2-40B4-BE49-F238E27FC236}">
                  <a16:creationId xmlns:a16="http://schemas.microsoft.com/office/drawing/2014/main" id="{8A0CA46F-B885-4FA6-B3F2-54FA9EF2F42C}"/>
                </a:ext>
              </a:extLst>
            </p:cNvPr>
            <p:cNvSpPr/>
            <p:nvPr/>
          </p:nvSpPr>
          <p:spPr>
            <a:xfrm>
              <a:off x="10882697" y="2610425"/>
              <a:ext cx="1309303" cy="1309303"/>
            </a:xfrm>
            <a:prstGeom prst="rect">
              <a:avLst/>
            </a:prstGeom>
            <a:solidFill>
              <a:schemeClr val="tx1">
                <a:lumMod val="65000"/>
                <a:lumOff val="3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Freeform: Shape 31">
              <a:extLst>
                <a:ext uri="{FF2B5EF4-FFF2-40B4-BE49-F238E27FC236}">
                  <a16:creationId xmlns:a16="http://schemas.microsoft.com/office/drawing/2014/main" id="{1F8798A2-CBFE-4728-94CB-B733861B051E}"/>
                </a:ext>
              </a:extLst>
            </p:cNvPr>
            <p:cNvSpPr/>
            <p:nvPr/>
          </p:nvSpPr>
          <p:spPr>
            <a:xfrm>
              <a:off x="8264089" y="-1"/>
              <a:ext cx="3927911" cy="3918190"/>
            </a:xfrm>
            <a:custGeom>
              <a:avLst/>
              <a:gdLst>
                <a:gd name="connsiteX0" fmla="*/ 1309302 w 3927911"/>
                <a:gd name="connsiteY0" fmla="*/ 0 h 3918190"/>
                <a:gd name="connsiteX1" fmla="*/ 2618605 w 3927911"/>
                <a:gd name="connsiteY1" fmla="*/ 0 h 3918190"/>
                <a:gd name="connsiteX2" fmla="*/ 2618605 w 3927911"/>
                <a:gd name="connsiteY2" fmla="*/ 1304444 h 3918190"/>
                <a:gd name="connsiteX3" fmla="*/ 2618606 w 3927911"/>
                <a:gd name="connsiteY3" fmla="*/ 1304444 h 3918190"/>
                <a:gd name="connsiteX4" fmla="*/ 2618606 w 3927911"/>
                <a:gd name="connsiteY4" fmla="*/ 2608887 h 3918190"/>
                <a:gd name="connsiteX5" fmla="*/ 2618606 w 3927911"/>
                <a:gd name="connsiteY5" fmla="*/ 2613747 h 3918190"/>
                <a:gd name="connsiteX6" fmla="*/ 2618606 w 3927911"/>
                <a:gd name="connsiteY6" fmla="*/ 3918190 h 3918190"/>
                <a:gd name="connsiteX7" fmla="*/ 1309303 w 3927911"/>
                <a:gd name="connsiteY7" fmla="*/ 3918190 h 3918190"/>
                <a:gd name="connsiteX8" fmla="*/ 1309303 w 3927911"/>
                <a:gd name="connsiteY8" fmla="*/ 2613747 h 3918190"/>
                <a:gd name="connsiteX9" fmla="*/ 0 w 3927911"/>
                <a:gd name="connsiteY9" fmla="*/ 2613747 h 3918190"/>
                <a:gd name="connsiteX10" fmla="*/ 0 w 3927911"/>
                <a:gd name="connsiteY10" fmla="*/ 1304444 h 3918190"/>
                <a:gd name="connsiteX11" fmla="*/ 1309302 w 3927911"/>
                <a:gd name="connsiteY11" fmla="*/ 1304444 h 3918190"/>
                <a:gd name="connsiteX12" fmla="*/ 2618607 w 3927911"/>
                <a:gd name="connsiteY12" fmla="*/ 0 h 3918190"/>
                <a:gd name="connsiteX13" fmla="*/ 3927910 w 3927911"/>
                <a:gd name="connsiteY13" fmla="*/ 0 h 3918190"/>
                <a:gd name="connsiteX14" fmla="*/ 3927910 w 3927911"/>
                <a:gd name="connsiteY14" fmla="*/ 1304444 h 3918190"/>
                <a:gd name="connsiteX15" fmla="*/ 3927911 w 3927911"/>
                <a:gd name="connsiteY15" fmla="*/ 1304444 h 3918190"/>
                <a:gd name="connsiteX16" fmla="*/ 3927911 w 3927911"/>
                <a:gd name="connsiteY16" fmla="*/ 2613747 h 3918190"/>
                <a:gd name="connsiteX17" fmla="*/ 2618608 w 3927911"/>
                <a:gd name="connsiteY17" fmla="*/ 2613747 h 3918190"/>
                <a:gd name="connsiteX18" fmla="*/ 2618608 w 3927911"/>
                <a:gd name="connsiteY18" fmla="*/ 1309303 h 3918190"/>
                <a:gd name="connsiteX19" fmla="*/ 2618607 w 3927911"/>
                <a:gd name="connsiteY19" fmla="*/ 1309303 h 391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27911" h="3918190">
                  <a:moveTo>
                    <a:pt x="1309302" y="0"/>
                  </a:moveTo>
                  <a:lnTo>
                    <a:pt x="2618605" y="0"/>
                  </a:lnTo>
                  <a:lnTo>
                    <a:pt x="2618605" y="1304444"/>
                  </a:lnTo>
                  <a:lnTo>
                    <a:pt x="2618606" y="1304444"/>
                  </a:lnTo>
                  <a:lnTo>
                    <a:pt x="2618606" y="2608887"/>
                  </a:lnTo>
                  <a:lnTo>
                    <a:pt x="2618606" y="2613747"/>
                  </a:lnTo>
                  <a:lnTo>
                    <a:pt x="2618606" y="3918190"/>
                  </a:lnTo>
                  <a:lnTo>
                    <a:pt x="1309303" y="3918190"/>
                  </a:lnTo>
                  <a:lnTo>
                    <a:pt x="1309303" y="2613747"/>
                  </a:lnTo>
                  <a:lnTo>
                    <a:pt x="0" y="2613747"/>
                  </a:lnTo>
                  <a:lnTo>
                    <a:pt x="0" y="1304444"/>
                  </a:lnTo>
                  <a:lnTo>
                    <a:pt x="1309302" y="1304444"/>
                  </a:lnTo>
                  <a:close/>
                  <a:moveTo>
                    <a:pt x="2618607" y="0"/>
                  </a:moveTo>
                  <a:lnTo>
                    <a:pt x="3927910" y="0"/>
                  </a:lnTo>
                  <a:lnTo>
                    <a:pt x="3927910" y="1304444"/>
                  </a:lnTo>
                  <a:lnTo>
                    <a:pt x="3927911" y="1304444"/>
                  </a:lnTo>
                  <a:lnTo>
                    <a:pt x="3927911" y="2613747"/>
                  </a:lnTo>
                  <a:lnTo>
                    <a:pt x="2618608" y="2613747"/>
                  </a:lnTo>
                  <a:lnTo>
                    <a:pt x="2618608" y="1309303"/>
                  </a:lnTo>
                  <a:lnTo>
                    <a:pt x="2618607" y="1309303"/>
                  </a:lnTo>
                  <a:close/>
                </a:path>
              </a:pathLst>
            </a:custGeom>
            <a:blipFill>
              <a:blip r:embed="rId2"/>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a:p>
          </p:txBody>
        </p:sp>
        <p:sp>
          <p:nvSpPr>
            <p:cNvPr id="33" name="Rectangle 32">
              <a:extLst>
                <a:ext uri="{FF2B5EF4-FFF2-40B4-BE49-F238E27FC236}">
                  <a16:creationId xmlns:a16="http://schemas.microsoft.com/office/drawing/2014/main" id="{7A41610C-44D9-4F76-91DF-31963785E61F}"/>
                </a:ext>
              </a:extLst>
            </p:cNvPr>
            <p:cNvSpPr/>
            <p:nvPr/>
          </p:nvSpPr>
          <p:spPr>
            <a:xfrm>
              <a:off x="8264089" y="2614429"/>
              <a:ext cx="1309303" cy="1309303"/>
            </a:xfrm>
            <a:prstGeom prst="rect">
              <a:avLst/>
            </a:prstGeom>
            <a:solidFill>
              <a:srgbClr val="35353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33">
              <a:extLst>
                <a:ext uri="{FF2B5EF4-FFF2-40B4-BE49-F238E27FC236}">
                  <a16:creationId xmlns:a16="http://schemas.microsoft.com/office/drawing/2014/main" id="{5CECB014-07B7-402F-9382-A47A932F85B1}"/>
                </a:ext>
              </a:extLst>
            </p:cNvPr>
            <p:cNvSpPr/>
            <p:nvPr/>
          </p:nvSpPr>
          <p:spPr>
            <a:xfrm>
              <a:off x="6954786" y="2614429"/>
              <a:ext cx="1309303" cy="1309303"/>
            </a:xfrm>
            <a:prstGeom prst="rect">
              <a:avLst/>
            </a:prstGeom>
            <a:solidFill>
              <a:schemeClr val="accent1">
                <a:alpha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35" name="Group 34">
              <a:extLst>
                <a:ext uri="{FF2B5EF4-FFF2-40B4-BE49-F238E27FC236}">
                  <a16:creationId xmlns:a16="http://schemas.microsoft.com/office/drawing/2014/main" id="{9FC7B042-B46D-45A4-98A6-35E8CB55EA73}"/>
                </a:ext>
              </a:extLst>
            </p:cNvPr>
            <p:cNvGrpSpPr/>
            <p:nvPr/>
          </p:nvGrpSpPr>
          <p:grpSpPr>
            <a:xfrm>
              <a:off x="8264089" y="3922121"/>
              <a:ext cx="2618606" cy="1309303"/>
              <a:chOff x="9438082" y="0"/>
              <a:chExt cx="1835944" cy="917972"/>
            </a:xfrm>
          </p:grpSpPr>
          <p:sp>
            <p:nvSpPr>
              <p:cNvPr id="44" name="Rectangle 43">
                <a:extLst>
                  <a:ext uri="{FF2B5EF4-FFF2-40B4-BE49-F238E27FC236}">
                    <a16:creationId xmlns:a16="http://schemas.microsoft.com/office/drawing/2014/main" id="{10A00770-EE6D-4AEE-8CFB-CB19E64D3108}"/>
                  </a:ext>
                </a:extLst>
              </p:cNvPr>
              <p:cNvSpPr/>
              <p:nvPr userDrawn="1"/>
            </p:nvSpPr>
            <p:spPr>
              <a:xfrm>
                <a:off x="10356054" y="0"/>
                <a:ext cx="917972" cy="917972"/>
              </a:xfrm>
              <a:prstGeom prst="rect">
                <a:avLst/>
              </a:prstGeom>
              <a:solidFill>
                <a:schemeClr val="accent1">
                  <a:alpha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5" name="Rectangle 44">
                <a:extLst>
                  <a:ext uri="{FF2B5EF4-FFF2-40B4-BE49-F238E27FC236}">
                    <a16:creationId xmlns:a16="http://schemas.microsoft.com/office/drawing/2014/main" id="{429A72E3-AC89-48B5-864C-6F582FC6ACFA}"/>
                  </a:ext>
                </a:extLst>
              </p:cNvPr>
              <p:cNvSpPr/>
              <p:nvPr userDrawn="1"/>
            </p:nvSpPr>
            <p:spPr>
              <a:xfrm>
                <a:off x="9438082" y="0"/>
                <a:ext cx="917972" cy="917972"/>
              </a:xfrm>
              <a:prstGeom prst="rect">
                <a:avLst/>
              </a:prstGeom>
              <a:solidFill>
                <a:schemeClr val="accent1">
                  <a:alpha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36" name="Group 35">
              <a:extLst>
                <a:ext uri="{FF2B5EF4-FFF2-40B4-BE49-F238E27FC236}">
                  <a16:creationId xmlns:a16="http://schemas.microsoft.com/office/drawing/2014/main" id="{BF988DF3-7872-4DFC-B522-CA70A5D56A26}"/>
                </a:ext>
              </a:extLst>
            </p:cNvPr>
            <p:cNvGrpSpPr/>
            <p:nvPr/>
          </p:nvGrpSpPr>
          <p:grpSpPr>
            <a:xfrm>
              <a:off x="9573392" y="-1"/>
              <a:ext cx="2618608" cy="1309303"/>
              <a:chOff x="10356054" y="0"/>
              <a:chExt cx="1835945" cy="917972"/>
            </a:xfrm>
            <a:solidFill>
              <a:schemeClr val="accent1">
                <a:alpha val="60000"/>
              </a:schemeClr>
            </a:solidFill>
          </p:grpSpPr>
          <p:sp>
            <p:nvSpPr>
              <p:cNvPr id="42" name="Rectangle 41">
                <a:extLst>
                  <a:ext uri="{FF2B5EF4-FFF2-40B4-BE49-F238E27FC236}">
                    <a16:creationId xmlns:a16="http://schemas.microsoft.com/office/drawing/2014/main" id="{5111BFC8-317D-4783-9705-CB214EADAEF0}"/>
                  </a:ext>
                </a:extLst>
              </p:cNvPr>
              <p:cNvSpPr/>
              <p:nvPr userDrawn="1"/>
            </p:nvSpPr>
            <p:spPr>
              <a:xfrm>
                <a:off x="11274027"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Rectangle 42">
                <a:extLst>
                  <a:ext uri="{FF2B5EF4-FFF2-40B4-BE49-F238E27FC236}">
                    <a16:creationId xmlns:a16="http://schemas.microsoft.com/office/drawing/2014/main" id="{37AD30C4-0F27-442E-84D9-C90DBB062200}"/>
                  </a:ext>
                </a:extLst>
              </p:cNvPr>
              <p:cNvSpPr/>
              <p:nvPr userDrawn="1"/>
            </p:nvSpPr>
            <p:spPr>
              <a:xfrm>
                <a:off x="10356054"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7" name="Group 36">
              <a:extLst>
                <a:ext uri="{FF2B5EF4-FFF2-40B4-BE49-F238E27FC236}">
                  <a16:creationId xmlns:a16="http://schemas.microsoft.com/office/drawing/2014/main" id="{4C5A0B57-A50F-4F28-96F2-4B0FE18DD217}"/>
                </a:ext>
              </a:extLst>
            </p:cNvPr>
            <p:cNvGrpSpPr/>
            <p:nvPr/>
          </p:nvGrpSpPr>
          <p:grpSpPr>
            <a:xfrm>
              <a:off x="8264090" y="1304443"/>
              <a:ext cx="3927911" cy="1309303"/>
              <a:chOff x="9438082" y="0"/>
              <a:chExt cx="2753917" cy="917972"/>
            </a:xfrm>
          </p:grpSpPr>
          <p:sp>
            <p:nvSpPr>
              <p:cNvPr id="39" name="Rectangle 38">
                <a:extLst>
                  <a:ext uri="{FF2B5EF4-FFF2-40B4-BE49-F238E27FC236}">
                    <a16:creationId xmlns:a16="http://schemas.microsoft.com/office/drawing/2014/main" id="{12ED53BB-E779-4423-B7B9-6D7E8508B576}"/>
                  </a:ext>
                </a:extLst>
              </p:cNvPr>
              <p:cNvSpPr/>
              <p:nvPr userDrawn="1"/>
            </p:nvSpPr>
            <p:spPr>
              <a:xfrm>
                <a:off x="11274027"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ectangle 39">
                <a:extLst>
                  <a:ext uri="{FF2B5EF4-FFF2-40B4-BE49-F238E27FC236}">
                    <a16:creationId xmlns:a16="http://schemas.microsoft.com/office/drawing/2014/main" id="{7410C3BC-ABE3-4C75-9926-F0B4994646D9}"/>
                  </a:ext>
                </a:extLst>
              </p:cNvPr>
              <p:cNvSpPr/>
              <p:nvPr userDrawn="1"/>
            </p:nvSpPr>
            <p:spPr>
              <a:xfrm>
                <a:off x="10356054"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Rectangle 40">
                <a:extLst>
                  <a:ext uri="{FF2B5EF4-FFF2-40B4-BE49-F238E27FC236}">
                    <a16:creationId xmlns:a16="http://schemas.microsoft.com/office/drawing/2014/main" id="{A66A697A-284B-40C4-9B89-14D40933924A}"/>
                  </a:ext>
                </a:extLst>
              </p:cNvPr>
              <p:cNvSpPr/>
              <p:nvPr userDrawn="1"/>
            </p:nvSpPr>
            <p:spPr>
              <a:xfrm>
                <a:off x="9438082"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8" name="Rectangle 37">
              <a:extLst>
                <a:ext uri="{FF2B5EF4-FFF2-40B4-BE49-F238E27FC236}">
                  <a16:creationId xmlns:a16="http://schemas.microsoft.com/office/drawing/2014/main" id="{7C0E9766-FD9A-4E56-9B1A-3478A31434BA}"/>
                </a:ext>
              </a:extLst>
            </p:cNvPr>
            <p:cNvSpPr/>
            <p:nvPr/>
          </p:nvSpPr>
          <p:spPr>
            <a:xfrm>
              <a:off x="9573391" y="2614428"/>
              <a:ext cx="1309303" cy="1309303"/>
            </a:xfrm>
            <a:prstGeom prst="rect">
              <a:avLst/>
            </a:prstGeom>
            <a:solidFill>
              <a:schemeClr val="accent1">
                <a:alpha val="2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46" name="Rectangle 45">
            <a:extLst>
              <a:ext uri="{FF2B5EF4-FFF2-40B4-BE49-F238E27FC236}">
                <a16:creationId xmlns:a16="http://schemas.microsoft.com/office/drawing/2014/main" id="{59E40CE9-50F6-4B16-B56D-25A236425008}"/>
              </a:ext>
            </a:extLst>
          </p:cNvPr>
          <p:cNvSpPr/>
          <p:nvPr userDrawn="1"/>
        </p:nvSpPr>
        <p:spPr>
          <a:xfrm>
            <a:off x="9723453" y="2463964"/>
            <a:ext cx="1234272" cy="1234272"/>
          </a:xfrm>
          <a:prstGeom prst="rect">
            <a:avLst/>
          </a:prstGeom>
          <a:solidFill>
            <a:srgbClr val="595959">
              <a:alpha val="6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Rectangle 47">
            <a:extLst>
              <a:ext uri="{FF2B5EF4-FFF2-40B4-BE49-F238E27FC236}">
                <a16:creationId xmlns:a16="http://schemas.microsoft.com/office/drawing/2014/main" id="{805F3E59-C6DC-48A7-8514-C9F9B2A1AEAC}"/>
              </a:ext>
            </a:extLst>
          </p:cNvPr>
          <p:cNvSpPr/>
          <p:nvPr userDrawn="1"/>
        </p:nvSpPr>
        <p:spPr>
          <a:xfrm>
            <a:off x="7254907" y="-9806"/>
            <a:ext cx="1234272" cy="1234272"/>
          </a:xfrm>
          <a:prstGeom prst="rect">
            <a:avLst/>
          </a:prstGeom>
          <a:solidFill>
            <a:srgbClr val="35353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9" name="Rectangle 48">
            <a:extLst>
              <a:ext uri="{FF2B5EF4-FFF2-40B4-BE49-F238E27FC236}">
                <a16:creationId xmlns:a16="http://schemas.microsoft.com/office/drawing/2014/main" id="{736283FB-F641-4885-9015-5FFDDDDC099A}"/>
              </a:ext>
            </a:extLst>
          </p:cNvPr>
          <p:cNvSpPr/>
          <p:nvPr userDrawn="1"/>
        </p:nvSpPr>
        <p:spPr>
          <a:xfrm>
            <a:off x="10957723" y="3698878"/>
            <a:ext cx="1234272" cy="1234272"/>
          </a:xfrm>
          <a:prstGeom prst="rect">
            <a:avLst/>
          </a:prstGeom>
          <a:solidFill>
            <a:srgbClr val="35353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Rectangle 2">
            <a:extLst>
              <a:ext uri="{FF2B5EF4-FFF2-40B4-BE49-F238E27FC236}">
                <a16:creationId xmlns:a16="http://schemas.microsoft.com/office/drawing/2014/main" id="{60E88D95-C3B1-46FE-98AA-9590CFDA2448}"/>
              </a:ext>
            </a:extLst>
          </p:cNvPr>
          <p:cNvSpPr/>
          <p:nvPr userDrawn="1"/>
        </p:nvSpPr>
        <p:spPr>
          <a:xfrm>
            <a:off x="6020637" y="-11151"/>
            <a:ext cx="1234272" cy="1234272"/>
          </a:xfrm>
          <a:prstGeom prst="rect">
            <a:avLst/>
          </a:prstGeom>
          <a:solidFill>
            <a:schemeClr val="accent1">
              <a:alpha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5146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B6E09-0861-4312-AD6E-B4FFE0EC53C1}"/>
              </a:ext>
            </a:extLst>
          </p:cNvPr>
          <p:cNvSpPr/>
          <p:nvPr userDrawn="1"/>
        </p:nvSpPr>
        <p:spPr>
          <a:xfrm>
            <a:off x="-13742" y="-1"/>
            <a:ext cx="12191999" cy="9257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Placeholder 1"/>
          <p:cNvSpPr>
            <a:spLocks noGrp="1"/>
          </p:cNvSpPr>
          <p:nvPr>
            <p:ph type="title"/>
          </p:nvPr>
        </p:nvSpPr>
        <p:spPr>
          <a:xfrm>
            <a:off x="320170" y="119749"/>
            <a:ext cx="11664950" cy="681036"/>
          </a:xfrm>
          <a:prstGeom prst="rect">
            <a:avLst/>
          </a:prstGeom>
        </p:spPr>
        <p:txBody>
          <a:bodyPr vert="horz" lIns="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63525" y="1268412"/>
            <a:ext cx="11664950" cy="5105975"/>
          </a:xfrm>
          <a:prstGeom prst="rect">
            <a:avLst/>
          </a:prstGeom>
        </p:spPr>
        <p:txBody>
          <a:bodyPr vert="horz" lIns="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A picture containing drawing&#10;&#10;Description automatically generated">
            <a:extLst>
              <a:ext uri="{FF2B5EF4-FFF2-40B4-BE49-F238E27FC236}">
                <a16:creationId xmlns:a16="http://schemas.microsoft.com/office/drawing/2014/main" id="{73D5E929-C367-4FFE-8FC0-E92CA5FE990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248523" y="6355449"/>
            <a:ext cx="1679952" cy="416517"/>
          </a:xfrm>
          <a:prstGeom prst="rect">
            <a:avLst/>
          </a:prstGeom>
        </p:spPr>
      </p:pic>
      <p:grpSp>
        <p:nvGrpSpPr>
          <p:cNvPr id="52" name="Group 51">
            <a:extLst>
              <a:ext uri="{FF2B5EF4-FFF2-40B4-BE49-F238E27FC236}">
                <a16:creationId xmlns:a16="http://schemas.microsoft.com/office/drawing/2014/main" id="{DFC33071-65AC-42FB-AAEB-73AD930ACA43}"/>
              </a:ext>
            </a:extLst>
          </p:cNvPr>
          <p:cNvGrpSpPr/>
          <p:nvPr userDrawn="1"/>
        </p:nvGrpSpPr>
        <p:grpSpPr>
          <a:xfrm>
            <a:off x="10961574" y="-1"/>
            <a:ext cx="1230427" cy="1234441"/>
            <a:chOff x="10922184" y="-1"/>
            <a:chExt cx="1269817" cy="1273960"/>
          </a:xfrm>
        </p:grpSpPr>
        <p:sp>
          <p:nvSpPr>
            <p:cNvPr id="8" name="Rectangle 7">
              <a:extLst>
                <a:ext uri="{FF2B5EF4-FFF2-40B4-BE49-F238E27FC236}">
                  <a16:creationId xmlns:a16="http://schemas.microsoft.com/office/drawing/2014/main" id="{05D5B6D2-3183-41C4-A42B-4C1B2C2BB612}"/>
                </a:ext>
              </a:extLst>
            </p:cNvPr>
            <p:cNvSpPr/>
            <p:nvPr userDrawn="1"/>
          </p:nvSpPr>
          <p:spPr>
            <a:xfrm>
              <a:off x="11239638" y="-1"/>
              <a:ext cx="317454" cy="317454"/>
            </a:xfrm>
            <a:prstGeom prst="rect">
              <a:avLst/>
            </a:prstGeom>
            <a:solidFill>
              <a:schemeClr val="accent1">
                <a:alpha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B24788A1-3F7A-421A-AFD8-8EFD20D5A64A}"/>
                </a:ext>
              </a:extLst>
            </p:cNvPr>
            <p:cNvSpPr/>
            <p:nvPr userDrawn="1"/>
          </p:nvSpPr>
          <p:spPr>
            <a:xfrm>
              <a:off x="10922184" y="319472"/>
              <a:ext cx="317454" cy="317454"/>
            </a:xfrm>
            <a:prstGeom prst="rect">
              <a:avLst/>
            </a:prstGeom>
            <a:solidFill>
              <a:srgbClr val="595959">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D8FFB382-2A38-4AFA-9F4E-162CF037AC09}"/>
                </a:ext>
              </a:extLst>
            </p:cNvPr>
            <p:cNvSpPr/>
            <p:nvPr userDrawn="1"/>
          </p:nvSpPr>
          <p:spPr>
            <a:xfrm>
              <a:off x="11874547" y="634404"/>
              <a:ext cx="317454" cy="317454"/>
            </a:xfrm>
            <a:prstGeom prst="rect">
              <a:avLst/>
            </a:prstGeom>
            <a:solidFill>
              <a:schemeClr val="tx1">
                <a:lumMod val="65000"/>
                <a:lumOff val="3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Freeform: Shape 11">
              <a:extLst>
                <a:ext uri="{FF2B5EF4-FFF2-40B4-BE49-F238E27FC236}">
                  <a16:creationId xmlns:a16="http://schemas.microsoft.com/office/drawing/2014/main" id="{45BB8BFD-4F28-4B9F-9FC5-B90690831086}"/>
                </a:ext>
              </a:extLst>
            </p:cNvPr>
            <p:cNvSpPr/>
            <p:nvPr userDrawn="1"/>
          </p:nvSpPr>
          <p:spPr>
            <a:xfrm>
              <a:off x="11239638" y="-1"/>
              <a:ext cx="952363" cy="950006"/>
            </a:xfrm>
            <a:custGeom>
              <a:avLst/>
              <a:gdLst>
                <a:gd name="connsiteX0" fmla="*/ 1309302 w 3927911"/>
                <a:gd name="connsiteY0" fmla="*/ 0 h 3918190"/>
                <a:gd name="connsiteX1" fmla="*/ 2618605 w 3927911"/>
                <a:gd name="connsiteY1" fmla="*/ 0 h 3918190"/>
                <a:gd name="connsiteX2" fmla="*/ 2618605 w 3927911"/>
                <a:gd name="connsiteY2" fmla="*/ 1304444 h 3918190"/>
                <a:gd name="connsiteX3" fmla="*/ 2618606 w 3927911"/>
                <a:gd name="connsiteY3" fmla="*/ 1304444 h 3918190"/>
                <a:gd name="connsiteX4" fmla="*/ 2618606 w 3927911"/>
                <a:gd name="connsiteY4" fmla="*/ 2608887 h 3918190"/>
                <a:gd name="connsiteX5" fmla="*/ 2618606 w 3927911"/>
                <a:gd name="connsiteY5" fmla="*/ 2613747 h 3918190"/>
                <a:gd name="connsiteX6" fmla="*/ 2618606 w 3927911"/>
                <a:gd name="connsiteY6" fmla="*/ 3918190 h 3918190"/>
                <a:gd name="connsiteX7" fmla="*/ 1309303 w 3927911"/>
                <a:gd name="connsiteY7" fmla="*/ 3918190 h 3918190"/>
                <a:gd name="connsiteX8" fmla="*/ 1309303 w 3927911"/>
                <a:gd name="connsiteY8" fmla="*/ 2613747 h 3918190"/>
                <a:gd name="connsiteX9" fmla="*/ 0 w 3927911"/>
                <a:gd name="connsiteY9" fmla="*/ 2613747 h 3918190"/>
                <a:gd name="connsiteX10" fmla="*/ 0 w 3927911"/>
                <a:gd name="connsiteY10" fmla="*/ 1304444 h 3918190"/>
                <a:gd name="connsiteX11" fmla="*/ 1309302 w 3927911"/>
                <a:gd name="connsiteY11" fmla="*/ 1304444 h 3918190"/>
                <a:gd name="connsiteX12" fmla="*/ 2618607 w 3927911"/>
                <a:gd name="connsiteY12" fmla="*/ 0 h 3918190"/>
                <a:gd name="connsiteX13" fmla="*/ 3927910 w 3927911"/>
                <a:gd name="connsiteY13" fmla="*/ 0 h 3918190"/>
                <a:gd name="connsiteX14" fmla="*/ 3927910 w 3927911"/>
                <a:gd name="connsiteY14" fmla="*/ 1304444 h 3918190"/>
                <a:gd name="connsiteX15" fmla="*/ 3927911 w 3927911"/>
                <a:gd name="connsiteY15" fmla="*/ 1304444 h 3918190"/>
                <a:gd name="connsiteX16" fmla="*/ 3927911 w 3927911"/>
                <a:gd name="connsiteY16" fmla="*/ 2613747 h 3918190"/>
                <a:gd name="connsiteX17" fmla="*/ 2618608 w 3927911"/>
                <a:gd name="connsiteY17" fmla="*/ 2613747 h 3918190"/>
                <a:gd name="connsiteX18" fmla="*/ 2618608 w 3927911"/>
                <a:gd name="connsiteY18" fmla="*/ 1309303 h 3918190"/>
                <a:gd name="connsiteX19" fmla="*/ 2618607 w 3927911"/>
                <a:gd name="connsiteY19" fmla="*/ 1309303 h 391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27911" h="3918190">
                  <a:moveTo>
                    <a:pt x="1309302" y="0"/>
                  </a:moveTo>
                  <a:lnTo>
                    <a:pt x="2618605" y="0"/>
                  </a:lnTo>
                  <a:lnTo>
                    <a:pt x="2618605" y="1304444"/>
                  </a:lnTo>
                  <a:lnTo>
                    <a:pt x="2618606" y="1304444"/>
                  </a:lnTo>
                  <a:lnTo>
                    <a:pt x="2618606" y="2608887"/>
                  </a:lnTo>
                  <a:lnTo>
                    <a:pt x="2618606" y="2613747"/>
                  </a:lnTo>
                  <a:lnTo>
                    <a:pt x="2618606" y="3918190"/>
                  </a:lnTo>
                  <a:lnTo>
                    <a:pt x="1309303" y="3918190"/>
                  </a:lnTo>
                  <a:lnTo>
                    <a:pt x="1309303" y="2613747"/>
                  </a:lnTo>
                  <a:lnTo>
                    <a:pt x="0" y="2613747"/>
                  </a:lnTo>
                  <a:lnTo>
                    <a:pt x="0" y="1304444"/>
                  </a:lnTo>
                  <a:lnTo>
                    <a:pt x="1309302" y="1304444"/>
                  </a:lnTo>
                  <a:close/>
                  <a:moveTo>
                    <a:pt x="2618607" y="0"/>
                  </a:moveTo>
                  <a:lnTo>
                    <a:pt x="3927910" y="0"/>
                  </a:lnTo>
                  <a:lnTo>
                    <a:pt x="3927910" y="1304444"/>
                  </a:lnTo>
                  <a:lnTo>
                    <a:pt x="3927911" y="1304444"/>
                  </a:lnTo>
                  <a:lnTo>
                    <a:pt x="3927911" y="2613747"/>
                  </a:lnTo>
                  <a:lnTo>
                    <a:pt x="2618608" y="2613747"/>
                  </a:lnTo>
                  <a:lnTo>
                    <a:pt x="2618608" y="1309303"/>
                  </a:lnTo>
                  <a:lnTo>
                    <a:pt x="2618607" y="1309303"/>
                  </a:lnTo>
                  <a:close/>
                </a:path>
              </a:pathLst>
            </a:custGeom>
            <a:blipFill>
              <a:blip r:embed="rId1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a:p>
          </p:txBody>
        </p:sp>
        <p:sp>
          <p:nvSpPr>
            <p:cNvPr id="13" name="Rectangle 12">
              <a:extLst>
                <a:ext uri="{FF2B5EF4-FFF2-40B4-BE49-F238E27FC236}">
                  <a16:creationId xmlns:a16="http://schemas.microsoft.com/office/drawing/2014/main" id="{E3C5711B-CF22-4141-8543-40B839EC97A6}"/>
                </a:ext>
              </a:extLst>
            </p:cNvPr>
            <p:cNvSpPr/>
            <p:nvPr userDrawn="1"/>
          </p:nvSpPr>
          <p:spPr>
            <a:xfrm>
              <a:off x="11239638" y="637092"/>
              <a:ext cx="317454" cy="317454"/>
            </a:xfrm>
            <a:prstGeom prst="rect">
              <a:avLst/>
            </a:prstGeom>
            <a:solidFill>
              <a:srgbClr val="35353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24985CA7-9F66-405B-A94A-A474F8F00838}"/>
                </a:ext>
              </a:extLst>
            </p:cNvPr>
            <p:cNvSpPr/>
            <p:nvPr userDrawn="1"/>
          </p:nvSpPr>
          <p:spPr>
            <a:xfrm>
              <a:off x="10922184" y="633895"/>
              <a:ext cx="317454" cy="317454"/>
            </a:xfrm>
            <a:prstGeom prst="rect">
              <a:avLst/>
            </a:prstGeom>
            <a:solidFill>
              <a:schemeClr val="accent1">
                <a:alpha val="8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6" name="Group 15">
              <a:extLst>
                <a:ext uri="{FF2B5EF4-FFF2-40B4-BE49-F238E27FC236}">
                  <a16:creationId xmlns:a16="http://schemas.microsoft.com/office/drawing/2014/main" id="{821646AE-2FD3-433F-8804-9EE223516AD8}"/>
                </a:ext>
              </a:extLst>
            </p:cNvPr>
            <p:cNvGrpSpPr/>
            <p:nvPr userDrawn="1"/>
          </p:nvGrpSpPr>
          <p:grpSpPr>
            <a:xfrm>
              <a:off x="11239638" y="956505"/>
              <a:ext cx="634908" cy="317454"/>
              <a:chOff x="9438082" y="0"/>
              <a:chExt cx="1835944" cy="917972"/>
            </a:xfrm>
          </p:grpSpPr>
          <p:sp>
            <p:nvSpPr>
              <p:cNvPr id="17" name="Rectangle 16">
                <a:extLst>
                  <a:ext uri="{FF2B5EF4-FFF2-40B4-BE49-F238E27FC236}">
                    <a16:creationId xmlns:a16="http://schemas.microsoft.com/office/drawing/2014/main" id="{E7E2CBC8-63F8-41DC-93E0-37A56630DE6E}"/>
                  </a:ext>
                </a:extLst>
              </p:cNvPr>
              <p:cNvSpPr/>
              <p:nvPr userDrawn="1"/>
            </p:nvSpPr>
            <p:spPr>
              <a:xfrm>
                <a:off x="10356054" y="0"/>
                <a:ext cx="917972" cy="917972"/>
              </a:xfrm>
              <a:prstGeom prst="rect">
                <a:avLst/>
              </a:prstGeom>
              <a:solidFill>
                <a:schemeClr val="accent1">
                  <a:alpha val="6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a:extLst>
                  <a:ext uri="{FF2B5EF4-FFF2-40B4-BE49-F238E27FC236}">
                    <a16:creationId xmlns:a16="http://schemas.microsoft.com/office/drawing/2014/main" id="{09338631-B044-4D9B-9BD0-43AAE6A7E205}"/>
                  </a:ext>
                </a:extLst>
              </p:cNvPr>
              <p:cNvSpPr/>
              <p:nvPr userDrawn="1"/>
            </p:nvSpPr>
            <p:spPr>
              <a:xfrm>
                <a:off x="9438082" y="0"/>
                <a:ext cx="917972" cy="917972"/>
              </a:xfrm>
              <a:prstGeom prst="rect">
                <a:avLst/>
              </a:prstGeom>
              <a:solidFill>
                <a:schemeClr val="accent1">
                  <a:alpha val="8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19" name="Group 18">
              <a:extLst>
                <a:ext uri="{FF2B5EF4-FFF2-40B4-BE49-F238E27FC236}">
                  <a16:creationId xmlns:a16="http://schemas.microsoft.com/office/drawing/2014/main" id="{AFFE022C-24D0-449C-9F26-C3FBAAC3B1BF}"/>
                </a:ext>
              </a:extLst>
            </p:cNvPr>
            <p:cNvGrpSpPr/>
            <p:nvPr userDrawn="1"/>
          </p:nvGrpSpPr>
          <p:grpSpPr>
            <a:xfrm>
              <a:off x="11557092" y="-1"/>
              <a:ext cx="634909" cy="317454"/>
              <a:chOff x="10356054" y="0"/>
              <a:chExt cx="1835945" cy="917972"/>
            </a:xfrm>
            <a:solidFill>
              <a:schemeClr val="accent1">
                <a:alpha val="60000"/>
              </a:schemeClr>
            </a:solidFill>
          </p:grpSpPr>
          <p:sp>
            <p:nvSpPr>
              <p:cNvPr id="20" name="Rectangle 19">
                <a:extLst>
                  <a:ext uri="{FF2B5EF4-FFF2-40B4-BE49-F238E27FC236}">
                    <a16:creationId xmlns:a16="http://schemas.microsoft.com/office/drawing/2014/main" id="{802A298D-FB26-4480-981E-6CFA7075F95E}"/>
                  </a:ext>
                </a:extLst>
              </p:cNvPr>
              <p:cNvSpPr/>
              <p:nvPr userDrawn="1"/>
            </p:nvSpPr>
            <p:spPr>
              <a:xfrm>
                <a:off x="11274027" y="0"/>
                <a:ext cx="917972" cy="917972"/>
              </a:xfrm>
              <a:prstGeom prst="rect">
                <a:avLst/>
              </a:prstGeom>
              <a:solidFill>
                <a:schemeClr val="accent1">
                  <a:alpha val="1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a:extLst>
                  <a:ext uri="{FF2B5EF4-FFF2-40B4-BE49-F238E27FC236}">
                    <a16:creationId xmlns:a16="http://schemas.microsoft.com/office/drawing/2014/main" id="{47A03301-AEC8-4909-8E81-8952631EE061}"/>
                  </a:ext>
                </a:extLst>
              </p:cNvPr>
              <p:cNvSpPr/>
              <p:nvPr userDrawn="1"/>
            </p:nvSpPr>
            <p:spPr>
              <a:xfrm>
                <a:off x="10356054" y="0"/>
                <a:ext cx="917972" cy="917972"/>
              </a:xfrm>
              <a:prstGeom prst="rect">
                <a:avLst/>
              </a:prstGeom>
              <a:solidFill>
                <a:schemeClr val="accent1">
                  <a:alpha val="1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22" name="Group 21">
              <a:extLst>
                <a:ext uri="{FF2B5EF4-FFF2-40B4-BE49-F238E27FC236}">
                  <a16:creationId xmlns:a16="http://schemas.microsoft.com/office/drawing/2014/main" id="{702F13E6-B9D4-4698-AAE6-632C4F206A0E}"/>
                </a:ext>
              </a:extLst>
            </p:cNvPr>
            <p:cNvGrpSpPr/>
            <p:nvPr userDrawn="1"/>
          </p:nvGrpSpPr>
          <p:grpSpPr>
            <a:xfrm>
              <a:off x="11239639" y="320106"/>
              <a:ext cx="952362" cy="317454"/>
              <a:chOff x="9438082" y="0"/>
              <a:chExt cx="2753916" cy="917972"/>
            </a:xfrm>
          </p:grpSpPr>
          <p:sp>
            <p:nvSpPr>
              <p:cNvPr id="23" name="Rectangle 22">
                <a:extLst>
                  <a:ext uri="{FF2B5EF4-FFF2-40B4-BE49-F238E27FC236}">
                    <a16:creationId xmlns:a16="http://schemas.microsoft.com/office/drawing/2014/main" id="{E379C8B6-3AA2-4117-B81E-088821FC2DFE}"/>
                  </a:ext>
                </a:extLst>
              </p:cNvPr>
              <p:cNvSpPr/>
              <p:nvPr userDrawn="1"/>
            </p:nvSpPr>
            <p:spPr>
              <a:xfrm>
                <a:off x="11274026" y="0"/>
                <a:ext cx="917972" cy="917972"/>
              </a:xfrm>
              <a:prstGeom prst="rect">
                <a:avLst/>
              </a:prstGeom>
              <a:solidFill>
                <a:schemeClr val="accent1">
                  <a:alpha val="1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ectangle 23">
                <a:extLst>
                  <a:ext uri="{FF2B5EF4-FFF2-40B4-BE49-F238E27FC236}">
                    <a16:creationId xmlns:a16="http://schemas.microsoft.com/office/drawing/2014/main" id="{F47D67A0-6644-4436-8319-1A658425F1C6}"/>
                  </a:ext>
                </a:extLst>
              </p:cNvPr>
              <p:cNvSpPr/>
              <p:nvPr userDrawn="1"/>
            </p:nvSpPr>
            <p:spPr>
              <a:xfrm>
                <a:off x="10356054" y="0"/>
                <a:ext cx="917972" cy="917972"/>
              </a:xfrm>
              <a:prstGeom prst="rect">
                <a:avLst/>
              </a:prstGeom>
              <a:solidFill>
                <a:schemeClr val="accent1">
                  <a:alpha val="1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a:extLst>
                  <a:ext uri="{FF2B5EF4-FFF2-40B4-BE49-F238E27FC236}">
                    <a16:creationId xmlns:a16="http://schemas.microsoft.com/office/drawing/2014/main" id="{8EBFDD60-762B-46E1-9EEF-A6DC3BB57251}"/>
                  </a:ext>
                </a:extLst>
              </p:cNvPr>
              <p:cNvSpPr/>
              <p:nvPr userDrawn="1"/>
            </p:nvSpPr>
            <p:spPr>
              <a:xfrm>
                <a:off x="9438082" y="0"/>
                <a:ext cx="917972" cy="917972"/>
              </a:xfrm>
              <a:prstGeom prst="rect">
                <a:avLst/>
              </a:prstGeom>
              <a:solidFill>
                <a:schemeClr val="accent1">
                  <a:alpha val="1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6" name="Rectangle 25">
              <a:extLst>
                <a:ext uri="{FF2B5EF4-FFF2-40B4-BE49-F238E27FC236}">
                  <a16:creationId xmlns:a16="http://schemas.microsoft.com/office/drawing/2014/main" id="{77EF5A69-20D6-4766-AF02-221056B566B4}"/>
                </a:ext>
              </a:extLst>
            </p:cNvPr>
            <p:cNvSpPr/>
            <p:nvPr userDrawn="1"/>
          </p:nvSpPr>
          <p:spPr>
            <a:xfrm>
              <a:off x="11557092" y="637091"/>
              <a:ext cx="317454" cy="317454"/>
            </a:xfrm>
            <a:prstGeom prst="rect">
              <a:avLst/>
            </a:prstGeom>
            <a:solidFill>
              <a:schemeClr val="accent1">
                <a:alpha val="2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5" name="Group 4">
            <a:extLst>
              <a:ext uri="{FF2B5EF4-FFF2-40B4-BE49-F238E27FC236}">
                <a16:creationId xmlns:a16="http://schemas.microsoft.com/office/drawing/2014/main" id="{373DAE07-7559-4E8B-A11A-E9393305E021}"/>
              </a:ext>
            </a:extLst>
          </p:cNvPr>
          <p:cNvGrpSpPr/>
          <p:nvPr userDrawn="1"/>
        </p:nvGrpSpPr>
        <p:grpSpPr>
          <a:xfrm>
            <a:off x="0" y="5903513"/>
            <a:ext cx="952362" cy="954487"/>
            <a:chOff x="-16858" y="5886823"/>
            <a:chExt cx="952362" cy="954487"/>
          </a:xfrm>
        </p:grpSpPr>
        <p:sp>
          <p:nvSpPr>
            <p:cNvPr id="45" name="Rectangle 44">
              <a:extLst>
                <a:ext uri="{FF2B5EF4-FFF2-40B4-BE49-F238E27FC236}">
                  <a16:creationId xmlns:a16="http://schemas.microsoft.com/office/drawing/2014/main" id="{C8F58534-7354-41B4-B4CE-EB60923F6FC2}"/>
                </a:ext>
              </a:extLst>
            </p:cNvPr>
            <p:cNvSpPr/>
            <p:nvPr userDrawn="1"/>
          </p:nvSpPr>
          <p:spPr>
            <a:xfrm>
              <a:off x="-16858" y="5886823"/>
              <a:ext cx="317454" cy="317454"/>
            </a:xfrm>
            <a:prstGeom prst="rect">
              <a:avLst/>
            </a:prstGeom>
            <a:solidFill>
              <a:srgbClr val="595959">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7" name="Rectangle 46">
              <a:extLst>
                <a:ext uri="{FF2B5EF4-FFF2-40B4-BE49-F238E27FC236}">
                  <a16:creationId xmlns:a16="http://schemas.microsoft.com/office/drawing/2014/main" id="{8254724F-4402-4281-B4C5-830CD1CED5AB}"/>
                </a:ext>
              </a:extLst>
            </p:cNvPr>
            <p:cNvSpPr/>
            <p:nvPr userDrawn="1"/>
          </p:nvSpPr>
          <p:spPr>
            <a:xfrm>
              <a:off x="-16858" y="6201246"/>
              <a:ext cx="317454" cy="317454"/>
            </a:xfrm>
            <a:prstGeom prst="rect">
              <a:avLst/>
            </a:prstGeom>
            <a:solidFill>
              <a:schemeClr val="accent1">
                <a:alpha val="8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48" name="Group 47">
              <a:extLst>
                <a:ext uri="{FF2B5EF4-FFF2-40B4-BE49-F238E27FC236}">
                  <a16:creationId xmlns:a16="http://schemas.microsoft.com/office/drawing/2014/main" id="{4923CDA6-21A2-47FE-BB3C-39E2A0E40CB2}"/>
                </a:ext>
              </a:extLst>
            </p:cNvPr>
            <p:cNvGrpSpPr/>
            <p:nvPr userDrawn="1"/>
          </p:nvGrpSpPr>
          <p:grpSpPr>
            <a:xfrm>
              <a:off x="300596" y="6523856"/>
              <a:ext cx="634908" cy="317454"/>
              <a:chOff x="9438082" y="0"/>
              <a:chExt cx="1835944" cy="917972"/>
            </a:xfrm>
          </p:grpSpPr>
          <p:sp>
            <p:nvSpPr>
              <p:cNvPr id="49" name="Rectangle 48">
                <a:extLst>
                  <a:ext uri="{FF2B5EF4-FFF2-40B4-BE49-F238E27FC236}">
                    <a16:creationId xmlns:a16="http://schemas.microsoft.com/office/drawing/2014/main" id="{1AA4AA1B-79AF-4574-B096-46CDBA176ACD}"/>
                  </a:ext>
                </a:extLst>
              </p:cNvPr>
              <p:cNvSpPr/>
              <p:nvPr userDrawn="1"/>
            </p:nvSpPr>
            <p:spPr>
              <a:xfrm>
                <a:off x="10356054" y="0"/>
                <a:ext cx="917972" cy="917972"/>
              </a:xfrm>
              <a:prstGeom prst="rect">
                <a:avLst/>
              </a:prstGeom>
              <a:solidFill>
                <a:schemeClr val="accent1">
                  <a:alpha val="6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Rectangle 49">
                <a:extLst>
                  <a:ext uri="{FF2B5EF4-FFF2-40B4-BE49-F238E27FC236}">
                    <a16:creationId xmlns:a16="http://schemas.microsoft.com/office/drawing/2014/main" id="{D2317F8E-D3A7-47A6-AD84-056632470FED}"/>
                  </a:ext>
                </a:extLst>
              </p:cNvPr>
              <p:cNvSpPr/>
              <p:nvPr userDrawn="1"/>
            </p:nvSpPr>
            <p:spPr>
              <a:xfrm>
                <a:off x="9438082" y="0"/>
                <a:ext cx="917972" cy="917972"/>
              </a:xfrm>
              <a:prstGeom prst="rect">
                <a:avLst/>
              </a:prstGeom>
              <a:solidFill>
                <a:schemeClr val="accent1">
                  <a:alpha val="8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51" name="Rectangle 50">
              <a:extLst>
                <a:ext uri="{FF2B5EF4-FFF2-40B4-BE49-F238E27FC236}">
                  <a16:creationId xmlns:a16="http://schemas.microsoft.com/office/drawing/2014/main" id="{9BC205AF-C87C-49E4-8070-9A61C2A0E645}"/>
                </a:ext>
              </a:extLst>
            </p:cNvPr>
            <p:cNvSpPr/>
            <p:nvPr userDrawn="1"/>
          </p:nvSpPr>
          <p:spPr>
            <a:xfrm>
              <a:off x="-16858" y="6523856"/>
              <a:ext cx="317454" cy="317454"/>
            </a:xfrm>
            <a:prstGeom prst="rect">
              <a:avLst/>
            </a:prstGeom>
            <a:solidFill>
              <a:srgbClr val="353535"/>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Rectangle 45">
              <a:extLst>
                <a:ext uri="{FF2B5EF4-FFF2-40B4-BE49-F238E27FC236}">
                  <a16:creationId xmlns:a16="http://schemas.microsoft.com/office/drawing/2014/main" id="{FEA1A162-FD91-46F0-9AE1-79EBDEDCE7E8}"/>
                </a:ext>
              </a:extLst>
            </p:cNvPr>
            <p:cNvSpPr/>
            <p:nvPr userDrawn="1"/>
          </p:nvSpPr>
          <p:spPr>
            <a:xfrm>
              <a:off x="300596" y="6204443"/>
              <a:ext cx="317454" cy="317454"/>
            </a:xfrm>
            <a:prstGeom prst="rect">
              <a:avLst/>
            </a:prstGeom>
            <a:solidFill>
              <a:srgbClr val="35353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6" name="Slide Number Placeholder 5"/>
          <p:cNvSpPr>
            <a:spLocks noGrp="1"/>
          </p:cNvSpPr>
          <p:nvPr>
            <p:ph type="sldNum" sz="quarter" idx="4"/>
          </p:nvPr>
        </p:nvSpPr>
        <p:spPr>
          <a:xfrm>
            <a:off x="-13742" y="6607721"/>
            <a:ext cx="344937" cy="222509"/>
          </a:xfrm>
          <a:prstGeom prst="rect">
            <a:avLst/>
          </a:prstGeom>
          <a:ln w="15875">
            <a:noFill/>
          </a:ln>
        </p:spPr>
        <p:txBody>
          <a:bodyPr vert="horz" lIns="0" tIns="36000" rIns="0" bIns="72000" rtlCol="0" anchor="ctr"/>
          <a:lstStyle>
            <a:lvl1pPr algn="ctr">
              <a:defRPr sz="1050">
                <a:solidFill>
                  <a:schemeClr val="bg1"/>
                </a:solidFill>
              </a:defRPr>
            </a:lvl1pPr>
          </a:lstStyle>
          <a:p>
            <a:fld id="{A428E537-E56B-49CA-B596-52598082FBE8}" type="slidenum">
              <a:rPr lang="en-US" smtClean="0"/>
              <a:pPr/>
              <a:t>‹#›</a:t>
            </a:fld>
            <a:endParaRPr lang="en-US" dirty="0"/>
          </a:p>
        </p:txBody>
      </p:sp>
    </p:spTree>
    <p:extLst>
      <p:ext uri="{BB962C8B-B14F-4D97-AF65-F5344CB8AC3E}">
        <p14:creationId xmlns:p14="http://schemas.microsoft.com/office/powerpoint/2010/main" val="2844759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97" r:id="rId3"/>
    <p:sldLayoutId id="2147483678" r:id="rId4"/>
    <p:sldLayoutId id="2147483798" r:id="rId5"/>
    <p:sldLayoutId id="2147483799" r:id="rId6"/>
    <p:sldLayoutId id="2147483804" r:id="rId7"/>
    <p:sldLayoutId id="2147483795" r:id="rId8"/>
    <p:sldLayoutId id="2147483800" r:id="rId9"/>
    <p:sldLayoutId id="2147483801" r:id="rId10"/>
    <p:sldLayoutId id="2147483806" r:id="rId11"/>
    <p:sldLayoutId id="2147483805" r:id="rId12"/>
    <p:sldLayoutId id="214748380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69875" indent="-269875" algn="l" defTabSz="914400" rtl="0" eaLnBrk="1" latinLnBrk="0" hangingPunct="1">
        <a:lnSpc>
          <a:spcPct val="100000"/>
        </a:lnSpc>
        <a:spcBef>
          <a:spcPts val="0"/>
        </a:spcBef>
        <a:spcAft>
          <a:spcPts val="600"/>
        </a:spcAft>
        <a:buClr>
          <a:schemeClr val="accent1"/>
        </a:buClr>
        <a:buSzPct val="80000"/>
        <a:buFont typeface="Wingdings 2" panose="05020102010507070707" pitchFamily="18" charset="2"/>
        <a:buChar char="®"/>
        <a:defRPr sz="1800" kern="1200">
          <a:solidFill>
            <a:schemeClr val="tx1"/>
          </a:solidFill>
          <a:latin typeface="+mn-lt"/>
          <a:ea typeface="+mn-ea"/>
          <a:cs typeface="+mn-cs"/>
        </a:defRPr>
      </a:lvl1pPr>
      <a:lvl2pPr marL="623888" indent="-265113" algn="l" defTabSz="914400" rtl="0" eaLnBrk="1" latinLnBrk="0" hangingPunct="1">
        <a:lnSpc>
          <a:spcPct val="100000"/>
        </a:lnSpc>
        <a:spcBef>
          <a:spcPts val="0"/>
        </a:spcBef>
        <a:spcAft>
          <a:spcPts val="600"/>
        </a:spcAft>
        <a:buClr>
          <a:schemeClr val="accent1"/>
        </a:buClr>
        <a:buSzPct val="100000"/>
        <a:buFont typeface="Wingdings" panose="05000000000000000000" pitchFamily="2" charset="2"/>
        <a:buChar char=""/>
        <a:defRPr sz="1600" kern="1200">
          <a:solidFill>
            <a:schemeClr val="tx1"/>
          </a:solidFill>
          <a:latin typeface="+mn-lt"/>
          <a:ea typeface="+mn-ea"/>
          <a:cs typeface="+mn-cs"/>
        </a:defRPr>
      </a:lvl2pPr>
      <a:lvl3pPr marL="893763" indent="-176213" algn="l" defTabSz="914400" rtl="0" eaLnBrk="1" latinLnBrk="0" hangingPunct="1">
        <a:lnSpc>
          <a:spcPct val="100000"/>
        </a:lnSpc>
        <a:spcBef>
          <a:spcPts val="0"/>
        </a:spcBef>
        <a:spcAft>
          <a:spcPts val="600"/>
        </a:spcAft>
        <a:buClr>
          <a:schemeClr val="accent1"/>
        </a:buClr>
        <a:buFont typeface="Arial" panose="020B0604020202020204" pitchFamily="34" charset="0"/>
        <a:buChar char="•"/>
        <a:tabLst/>
        <a:defRPr sz="1400" kern="1200">
          <a:solidFill>
            <a:schemeClr val="tx1"/>
          </a:solidFill>
          <a:latin typeface="+mn-lt"/>
          <a:ea typeface="+mn-ea"/>
          <a:cs typeface="+mn-cs"/>
        </a:defRPr>
      </a:lvl3pPr>
      <a:lvl4pPr marL="1074738" indent="-17938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1347788" indent="-17938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66">
          <p15:clr>
            <a:srgbClr val="F26B43"/>
          </p15:clr>
        </p15:guide>
        <p15:guide id="3" pos="7514">
          <p15:clr>
            <a:srgbClr val="F26B43"/>
          </p15:clr>
        </p15:guide>
        <p15:guide id="4" orient="horz" pos="799">
          <p15:clr>
            <a:srgbClr val="F26B43"/>
          </p15:clr>
        </p15:guide>
        <p15:guide id="5" pos="3727">
          <p15:clr>
            <a:srgbClr val="F26B43"/>
          </p15:clr>
        </p15:guide>
        <p15:guide id="6" pos="3953">
          <p15:clr>
            <a:srgbClr val="F26B43"/>
          </p15:clr>
        </p15:guide>
        <p15:guide id="7" orient="horz" pos="40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C71F-ED3B-414B-BA8C-33D3AB4CFF59}"/>
              </a:ext>
            </a:extLst>
          </p:cNvPr>
          <p:cNvSpPr>
            <a:spLocks noGrp="1"/>
          </p:cNvSpPr>
          <p:nvPr>
            <p:ph type="ctrTitle"/>
          </p:nvPr>
        </p:nvSpPr>
        <p:spPr/>
        <p:txBody>
          <a:bodyPr/>
          <a:lstStyle/>
          <a:p>
            <a:r>
              <a:rPr lang="en-ZA" dirty="0">
                <a:latin typeface="Trebuchet MS" panose="020B0603020202020204" pitchFamily="34" charset="0"/>
              </a:rPr>
              <a:t>SOUTH AFRICAN CITIES NETWORK</a:t>
            </a:r>
          </a:p>
        </p:txBody>
      </p:sp>
      <p:sp>
        <p:nvSpPr>
          <p:cNvPr id="3" name="Subtitle 2">
            <a:extLst>
              <a:ext uri="{FF2B5EF4-FFF2-40B4-BE49-F238E27FC236}">
                <a16:creationId xmlns:a16="http://schemas.microsoft.com/office/drawing/2014/main" id="{66A5AB6E-E69D-443B-B8F3-B0CD9F333642}"/>
              </a:ext>
            </a:extLst>
          </p:cNvPr>
          <p:cNvSpPr>
            <a:spLocks noGrp="1"/>
          </p:cNvSpPr>
          <p:nvPr>
            <p:ph type="subTitle" idx="1"/>
          </p:nvPr>
        </p:nvSpPr>
        <p:spPr/>
        <p:txBody>
          <a:bodyPr/>
          <a:lstStyle/>
          <a:p>
            <a:r>
              <a:rPr lang="en-ZA" dirty="0"/>
              <a:t>Annual Business Plan Presentation</a:t>
            </a:r>
          </a:p>
        </p:txBody>
      </p:sp>
    </p:spTree>
    <p:extLst>
      <p:ext uri="{BB962C8B-B14F-4D97-AF65-F5344CB8AC3E}">
        <p14:creationId xmlns:p14="http://schemas.microsoft.com/office/powerpoint/2010/main" val="15427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group of people standing around a table&#10;&#10;Description automatically generated">
            <a:extLst>
              <a:ext uri="{FF2B5EF4-FFF2-40B4-BE49-F238E27FC236}">
                <a16:creationId xmlns:a16="http://schemas.microsoft.com/office/drawing/2014/main" id="{B2A21CF6-948C-4C36-BB0A-EC95CA0D1C9C}"/>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3" b="13"/>
          <a:stretch>
            <a:fillRect/>
          </a:stretch>
        </p:blipFill>
        <p:spPr/>
      </p:pic>
      <p:sp>
        <p:nvSpPr>
          <p:cNvPr id="5" name="Slide Number Placeholder 4"/>
          <p:cNvSpPr>
            <a:spLocks noGrp="1"/>
          </p:cNvSpPr>
          <p:nvPr>
            <p:ph type="sldNum" sz="quarter" idx="12"/>
          </p:nvPr>
        </p:nvSpPr>
        <p:spPr/>
        <p:txBody>
          <a:bodyPr/>
          <a:lstStyle/>
          <a:p>
            <a:fld id="{A428E537-E56B-49CA-B596-52598082FBE8}" type="slidenum">
              <a:rPr lang="en-US" smtClean="0"/>
              <a:pPr/>
              <a:t>10</a:t>
            </a:fld>
            <a:endParaRPr lang="en-US" dirty="0"/>
          </a:p>
        </p:txBody>
      </p:sp>
      <p:sp>
        <p:nvSpPr>
          <p:cNvPr id="8" name="Text Placeholder 7">
            <a:extLst>
              <a:ext uri="{FF2B5EF4-FFF2-40B4-BE49-F238E27FC236}">
                <a16:creationId xmlns:a16="http://schemas.microsoft.com/office/drawing/2014/main" id="{412EB9E7-0093-446D-A359-F93A7EFDEEF9}"/>
              </a:ext>
            </a:extLst>
          </p:cNvPr>
          <p:cNvSpPr>
            <a:spLocks noGrp="1"/>
          </p:cNvSpPr>
          <p:nvPr>
            <p:ph type="body" sz="quarter" idx="15"/>
          </p:nvPr>
        </p:nvSpPr>
        <p:spPr/>
        <p:txBody>
          <a:bodyPr/>
          <a:lstStyle/>
          <a:p>
            <a:r>
              <a:rPr lang="en-US" dirty="0">
                <a:latin typeface="Trebuchet MS" panose="020B0603020202020204" pitchFamily="34" charset="0"/>
              </a:rPr>
              <a:t>STRATEGIC </a:t>
            </a:r>
            <a:r>
              <a:rPr lang="en-ZA" dirty="0">
                <a:latin typeface="Trebuchet MS" panose="020B0603020202020204" pitchFamily="34" charset="0"/>
              </a:rPr>
              <a:t>OBJECTIVES </a:t>
            </a:r>
          </a:p>
          <a:p>
            <a:r>
              <a:rPr lang="en-US" sz="2400" dirty="0">
                <a:solidFill>
                  <a:schemeClr val="accent1"/>
                </a:solidFill>
                <a:latin typeface="Trebuchet MS" panose="020B0603020202020204" pitchFamily="34" charset="0"/>
              </a:rPr>
              <a:t>2016/2020 – 2019/2020</a:t>
            </a:r>
            <a:endParaRPr lang="en-ZA" dirty="0">
              <a:solidFill>
                <a:schemeClr val="accent1"/>
              </a:solidFill>
              <a:latin typeface="Trebuchet MS" panose="020B0603020202020204" pitchFamily="34" charset="0"/>
            </a:endParaRPr>
          </a:p>
        </p:txBody>
      </p:sp>
    </p:spTree>
    <p:extLst>
      <p:ext uri="{BB962C8B-B14F-4D97-AF65-F5344CB8AC3E}">
        <p14:creationId xmlns:p14="http://schemas.microsoft.com/office/powerpoint/2010/main" val="121382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2C19-D7B8-48F8-BABB-87D544CEED2D}"/>
              </a:ext>
            </a:extLst>
          </p:cNvPr>
          <p:cNvSpPr>
            <a:spLocks noGrp="1"/>
          </p:cNvSpPr>
          <p:nvPr>
            <p:ph type="title"/>
          </p:nvPr>
        </p:nvSpPr>
        <p:spPr/>
        <p:txBody>
          <a:bodyPr/>
          <a:lstStyle/>
          <a:p>
            <a:r>
              <a:rPr lang="en-ZA" dirty="0">
                <a:latin typeface="Trebuchet MS" panose="020B0603020202020204" pitchFamily="34" charset="0"/>
              </a:rPr>
              <a:t>STRATEGIC OBJECTIVES</a:t>
            </a:r>
          </a:p>
        </p:txBody>
      </p:sp>
      <p:sp>
        <p:nvSpPr>
          <p:cNvPr id="4" name="Slide Number Placeholder 3"/>
          <p:cNvSpPr>
            <a:spLocks noGrp="1"/>
          </p:cNvSpPr>
          <p:nvPr>
            <p:ph type="sldNum" sz="quarter" idx="12"/>
          </p:nvPr>
        </p:nvSpPr>
        <p:spPr/>
        <p:txBody>
          <a:bodyPr/>
          <a:lstStyle/>
          <a:p>
            <a:fld id="{A428E537-E56B-49CA-B596-52598082FBE8}" type="slidenum">
              <a:rPr lang="en-US" smtClean="0"/>
              <a:pPr/>
              <a:t>11</a:t>
            </a:fld>
            <a:endParaRPr lang="en-US" dirty="0"/>
          </a:p>
        </p:txBody>
      </p:sp>
      <p:grpSp>
        <p:nvGrpSpPr>
          <p:cNvPr id="3" name="Group 2">
            <a:extLst>
              <a:ext uri="{FF2B5EF4-FFF2-40B4-BE49-F238E27FC236}">
                <a16:creationId xmlns:a16="http://schemas.microsoft.com/office/drawing/2014/main" id="{EFD79D52-F11F-4179-982E-BD9D0B2B7D5C}"/>
              </a:ext>
            </a:extLst>
          </p:cNvPr>
          <p:cNvGrpSpPr/>
          <p:nvPr/>
        </p:nvGrpSpPr>
        <p:grpSpPr>
          <a:xfrm>
            <a:off x="539191" y="1432851"/>
            <a:ext cx="11113617" cy="4593045"/>
            <a:chOff x="230072" y="1195107"/>
            <a:chExt cx="11678647" cy="4826561"/>
          </a:xfrm>
        </p:grpSpPr>
        <p:sp>
          <p:nvSpPr>
            <p:cNvPr id="13" name="Freeform 5">
              <a:extLst>
                <a:ext uri="{FF2B5EF4-FFF2-40B4-BE49-F238E27FC236}">
                  <a16:creationId xmlns:a16="http://schemas.microsoft.com/office/drawing/2014/main" id="{61C5B444-FD5F-46EB-AAEF-9E6B3475A7F6}"/>
                </a:ext>
              </a:extLst>
            </p:cNvPr>
            <p:cNvSpPr>
              <a:spLocks/>
            </p:cNvSpPr>
            <p:nvPr/>
          </p:nvSpPr>
          <p:spPr bwMode="auto">
            <a:xfrm>
              <a:off x="5026220" y="1195107"/>
              <a:ext cx="2142604" cy="4826561"/>
            </a:xfrm>
            <a:custGeom>
              <a:avLst/>
              <a:gdLst>
                <a:gd name="T0" fmla="*/ 0 w 1409"/>
                <a:gd name="T1" fmla="*/ 944 h 3174"/>
                <a:gd name="T2" fmla="*/ 0 w 1409"/>
                <a:gd name="T3" fmla="*/ 3174 h 3174"/>
                <a:gd name="T4" fmla="*/ 1409 w 1409"/>
                <a:gd name="T5" fmla="*/ 3174 h 3174"/>
                <a:gd name="T6" fmla="*/ 1409 w 1409"/>
                <a:gd name="T7" fmla="*/ 0 h 3174"/>
                <a:gd name="T8" fmla="*/ 0 w 1409"/>
                <a:gd name="T9" fmla="*/ 0 h 3174"/>
                <a:gd name="T10" fmla="*/ 0 w 1409"/>
                <a:gd name="T11" fmla="*/ 814 h 3174"/>
                <a:gd name="T12" fmla="*/ 1270 w 1409"/>
                <a:gd name="T13" fmla="*/ 814 h 3174"/>
              </a:gdLst>
              <a:ahLst/>
              <a:cxnLst>
                <a:cxn ang="0">
                  <a:pos x="T0" y="T1"/>
                </a:cxn>
                <a:cxn ang="0">
                  <a:pos x="T2" y="T3"/>
                </a:cxn>
                <a:cxn ang="0">
                  <a:pos x="T4" y="T5"/>
                </a:cxn>
                <a:cxn ang="0">
                  <a:pos x="T6" y="T7"/>
                </a:cxn>
                <a:cxn ang="0">
                  <a:pos x="T8" y="T9"/>
                </a:cxn>
                <a:cxn ang="0">
                  <a:pos x="T10" y="T11"/>
                </a:cxn>
                <a:cxn ang="0">
                  <a:pos x="T12" y="T13"/>
                </a:cxn>
              </a:cxnLst>
              <a:rect l="0" t="0" r="r" b="b"/>
              <a:pathLst>
                <a:path w="1409" h="3174">
                  <a:moveTo>
                    <a:pt x="0" y="944"/>
                  </a:moveTo>
                  <a:lnTo>
                    <a:pt x="0" y="3174"/>
                  </a:lnTo>
                  <a:lnTo>
                    <a:pt x="1409" y="3174"/>
                  </a:lnTo>
                  <a:lnTo>
                    <a:pt x="1409" y="0"/>
                  </a:lnTo>
                  <a:lnTo>
                    <a:pt x="0" y="0"/>
                  </a:lnTo>
                  <a:lnTo>
                    <a:pt x="0" y="814"/>
                  </a:lnTo>
                  <a:lnTo>
                    <a:pt x="1270" y="814"/>
                  </a:lnTo>
                </a:path>
              </a:pathLst>
            </a:custGeom>
            <a:noFill/>
            <a:ln w="3492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5" name="Oval 6">
              <a:extLst>
                <a:ext uri="{FF2B5EF4-FFF2-40B4-BE49-F238E27FC236}">
                  <a16:creationId xmlns:a16="http://schemas.microsoft.com/office/drawing/2014/main" id="{ABF35F84-987D-453B-879E-2C7CBD99E1EA}"/>
                </a:ext>
              </a:extLst>
            </p:cNvPr>
            <p:cNvSpPr>
              <a:spLocks noChangeArrowheads="1"/>
            </p:cNvSpPr>
            <p:nvPr/>
          </p:nvSpPr>
          <p:spPr bwMode="auto">
            <a:xfrm>
              <a:off x="4956270" y="2560656"/>
              <a:ext cx="139900" cy="139900"/>
            </a:xfrm>
            <a:prstGeom prst="ellipse">
              <a:avLst/>
            </a:pr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17" name="Freeform 7">
              <a:extLst>
                <a:ext uri="{FF2B5EF4-FFF2-40B4-BE49-F238E27FC236}">
                  <a16:creationId xmlns:a16="http://schemas.microsoft.com/office/drawing/2014/main" id="{C089373D-D643-439E-B14B-9CC9A30A753C}"/>
                </a:ext>
              </a:extLst>
            </p:cNvPr>
            <p:cNvSpPr>
              <a:spLocks/>
            </p:cNvSpPr>
            <p:nvPr/>
          </p:nvSpPr>
          <p:spPr bwMode="auto">
            <a:xfrm>
              <a:off x="6957453" y="2332557"/>
              <a:ext cx="100363" cy="200727"/>
            </a:xfrm>
            <a:custGeom>
              <a:avLst/>
              <a:gdLst>
                <a:gd name="T0" fmla="*/ 66 w 66"/>
                <a:gd name="T1" fmla="*/ 66 h 132"/>
                <a:gd name="T2" fmla="*/ 0 w 66"/>
                <a:gd name="T3" fmla="*/ 132 h 132"/>
                <a:gd name="T4" fmla="*/ 0 w 66"/>
                <a:gd name="T5" fmla="*/ 0 h 132"/>
                <a:gd name="T6" fmla="*/ 66 w 66"/>
                <a:gd name="T7" fmla="*/ 66 h 132"/>
              </a:gdLst>
              <a:ahLst/>
              <a:cxnLst>
                <a:cxn ang="0">
                  <a:pos x="T0" y="T1"/>
                </a:cxn>
                <a:cxn ang="0">
                  <a:pos x="T2" y="T3"/>
                </a:cxn>
                <a:cxn ang="0">
                  <a:pos x="T4" y="T5"/>
                </a:cxn>
                <a:cxn ang="0">
                  <a:pos x="T6" y="T7"/>
                </a:cxn>
              </a:cxnLst>
              <a:rect l="0" t="0" r="r" b="b"/>
              <a:pathLst>
                <a:path w="66" h="132">
                  <a:moveTo>
                    <a:pt x="66" y="66"/>
                  </a:moveTo>
                  <a:lnTo>
                    <a:pt x="0" y="132"/>
                  </a:lnTo>
                  <a:lnTo>
                    <a:pt x="0" y="0"/>
                  </a:lnTo>
                  <a:lnTo>
                    <a:pt x="66" y="66"/>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18" name="Freeform 8">
              <a:extLst>
                <a:ext uri="{FF2B5EF4-FFF2-40B4-BE49-F238E27FC236}">
                  <a16:creationId xmlns:a16="http://schemas.microsoft.com/office/drawing/2014/main" id="{4AB11C90-F4EF-4977-97AD-A9E9A6EC676E}"/>
                </a:ext>
              </a:extLst>
            </p:cNvPr>
            <p:cNvSpPr>
              <a:spLocks/>
            </p:cNvSpPr>
            <p:nvPr/>
          </p:nvSpPr>
          <p:spPr bwMode="auto">
            <a:xfrm>
              <a:off x="2664642" y="1195107"/>
              <a:ext cx="2141083" cy="4826561"/>
            </a:xfrm>
            <a:custGeom>
              <a:avLst/>
              <a:gdLst>
                <a:gd name="T0" fmla="*/ 0 w 1408"/>
                <a:gd name="T1" fmla="*/ 944 h 3174"/>
                <a:gd name="T2" fmla="*/ 0 w 1408"/>
                <a:gd name="T3" fmla="*/ 3174 h 3174"/>
                <a:gd name="T4" fmla="*/ 1408 w 1408"/>
                <a:gd name="T5" fmla="*/ 3174 h 3174"/>
                <a:gd name="T6" fmla="*/ 1408 w 1408"/>
                <a:gd name="T7" fmla="*/ 0 h 3174"/>
                <a:gd name="T8" fmla="*/ 0 w 1408"/>
                <a:gd name="T9" fmla="*/ 0 h 3174"/>
                <a:gd name="T10" fmla="*/ 0 w 1408"/>
                <a:gd name="T11" fmla="*/ 814 h 3174"/>
                <a:gd name="T12" fmla="*/ 1268 w 1408"/>
                <a:gd name="T13" fmla="*/ 814 h 3174"/>
              </a:gdLst>
              <a:ahLst/>
              <a:cxnLst>
                <a:cxn ang="0">
                  <a:pos x="T0" y="T1"/>
                </a:cxn>
                <a:cxn ang="0">
                  <a:pos x="T2" y="T3"/>
                </a:cxn>
                <a:cxn ang="0">
                  <a:pos x="T4" y="T5"/>
                </a:cxn>
                <a:cxn ang="0">
                  <a:pos x="T6" y="T7"/>
                </a:cxn>
                <a:cxn ang="0">
                  <a:pos x="T8" y="T9"/>
                </a:cxn>
                <a:cxn ang="0">
                  <a:pos x="T10" y="T11"/>
                </a:cxn>
                <a:cxn ang="0">
                  <a:pos x="T12" y="T13"/>
                </a:cxn>
              </a:cxnLst>
              <a:rect l="0" t="0" r="r" b="b"/>
              <a:pathLst>
                <a:path w="1408" h="3174">
                  <a:moveTo>
                    <a:pt x="0" y="944"/>
                  </a:moveTo>
                  <a:lnTo>
                    <a:pt x="0" y="3174"/>
                  </a:lnTo>
                  <a:lnTo>
                    <a:pt x="1408" y="3174"/>
                  </a:lnTo>
                  <a:lnTo>
                    <a:pt x="1408" y="0"/>
                  </a:lnTo>
                  <a:lnTo>
                    <a:pt x="0" y="0"/>
                  </a:lnTo>
                  <a:lnTo>
                    <a:pt x="0" y="814"/>
                  </a:lnTo>
                  <a:lnTo>
                    <a:pt x="1268" y="814"/>
                  </a:lnTo>
                </a:path>
              </a:pathLst>
            </a:custGeom>
            <a:noFill/>
            <a:ln w="3492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0" name="Oval 9">
              <a:extLst>
                <a:ext uri="{FF2B5EF4-FFF2-40B4-BE49-F238E27FC236}">
                  <a16:creationId xmlns:a16="http://schemas.microsoft.com/office/drawing/2014/main" id="{3514938F-BEA6-4253-8C14-C1CD4E3F2B9F}"/>
                </a:ext>
              </a:extLst>
            </p:cNvPr>
            <p:cNvSpPr>
              <a:spLocks noChangeArrowheads="1"/>
            </p:cNvSpPr>
            <p:nvPr/>
          </p:nvSpPr>
          <p:spPr bwMode="auto">
            <a:xfrm>
              <a:off x="2594692" y="2560656"/>
              <a:ext cx="138380" cy="1399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21" name="Freeform 10">
              <a:extLst>
                <a:ext uri="{FF2B5EF4-FFF2-40B4-BE49-F238E27FC236}">
                  <a16:creationId xmlns:a16="http://schemas.microsoft.com/office/drawing/2014/main" id="{855EB0AF-4D0E-4076-BB27-CF51B625C4D4}"/>
                </a:ext>
              </a:extLst>
            </p:cNvPr>
            <p:cNvSpPr>
              <a:spLocks/>
            </p:cNvSpPr>
            <p:nvPr/>
          </p:nvSpPr>
          <p:spPr bwMode="auto">
            <a:xfrm>
              <a:off x="4592833" y="2332557"/>
              <a:ext cx="100363" cy="200727"/>
            </a:xfrm>
            <a:custGeom>
              <a:avLst/>
              <a:gdLst>
                <a:gd name="T0" fmla="*/ 66 w 66"/>
                <a:gd name="T1" fmla="*/ 66 h 132"/>
                <a:gd name="T2" fmla="*/ 0 w 66"/>
                <a:gd name="T3" fmla="*/ 132 h 132"/>
                <a:gd name="T4" fmla="*/ 0 w 66"/>
                <a:gd name="T5" fmla="*/ 0 h 132"/>
                <a:gd name="T6" fmla="*/ 66 w 66"/>
                <a:gd name="T7" fmla="*/ 66 h 132"/>
              </a:gdLst>
              <a:ahLst/>
              <a:cxnLst>
                <a:cxn ang="0">
                  <a:pos x="T0" y="T1"/>
                </a:cxn>
                <a:cxn ang="0">
                  <a:pos x="T2" y="T3"/>
                </a:cxn>
                <a:cxn ang="0">
                  <a:pos x="T4" y="T5"/>
                </a:cxn>
                <a:cxn ang="0">
                  <a:pos x="T6" y="T7"/>
                </a:cxn>
              </a:cxnLst>
              <a:rect l="0" t="0" r="r" b="b"/>
              <a:pathLst>
                <a:path w="66" h="132">
                  <a:moveTo>
                    <a:pt x="66" y="66"/>
                  </a:moveTo>
                  <a:lnTo>
                    <a:pt x="0" y="132"/>
                  </a:lnTo>
                  <a:lnTo>
                    <a:pt x="0" y="0"/>
                  </a:lnTo>
                  <a:lnTo>
                    <a:pt x="66" y="66"/>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23" name="Freeform 11">
              <a:extLst>
                <a:ext uri="{FF2B5EF4-FFF2-40B4-BE49-F238E27FC236}">
                  <a16:creationId xmlns:a16="http://schemas.microsoft.com/office/drawing/2014/main" id="{863F427E-16E6-482C-A7B5-F0603115611E}"/>
                </a:ext>
              </a:extLst>
            </p:cNvPr>
            <p:cNvSpPr>
              <a:spLocks/>
            </p:cNvSpPr>
            <p:nvPr/>
          </p:nvSpPr>
          <p:spPr bwMode="auto">
            <a:xfrm>
              <a:off x="7389319" y="1195107"/>
              <a:ext cx="2141083" cy="4826561"/>
            </a:xfrm>
            <a:custGeom>
              <a:avLst/>
              <a:gdLst>
                <a:gd name="T0" fmla="*/ 0 w 1408"/>
                <a:gd name="T1" fmla="*/ 944 h 3174"/>
                <a:gd name="T2" fmla="*/ 0 w 1408"/>
                <a:gd name="T3" fmla="*/ 3174 h 3174"/>
                <a:gd name="T4" fmla="*/ 1408 w 1408"/>
                <a:gd name="T5" fmla="*/ 3174 h 3174"/>
                <a:gd name="T6" fmla="*/ 1408 w 1408"/>
                <a:gd name="T7" fmla="*/ 0 h 3174"/>
                <a:gd name="T8" fmla="*/ 0 w 1408"/>
                <a:gd name="T9" fmla="*/ 0 h 3174"/>
                <a:gd name="T10" fmla="*/ 0 w 1408"/>
                <a:gd name="T11" fmla="*/ 814 h 3174"/>
                <a:gd name="T12" fmla="*/ 1269 w 1408"/>
                <a:gd name="T13" fmla="*/ 814 h 3174"/>
              </a:gdLst>
              <a:ahLst/>
              <a:cxnLst>
                <a:cxn ang="0">
                  <a:pos x="T0" y="T1"/>
                </a:cxn>
                <a:cxn ang="0">
                  <a:pos x="T2" y="T3"/>
                </a:cxn>
                <a:cxn ang="0">
                  <a:pos x="T4" y="T5"/>
                </a:cxn>
                <a:cxn ang="0">
                  <a:pos x="T6" y="T7"/>
                </a:cxn>
                <a:cxn ang="0">
                  <a:pos x="T8" y="T9"/>
                </a:cxn>
                <a:cxn ang="0">
                  <a:pos x="T10" y="T11"/>
                </a:cxn>
                <a:cxn ang="0">
                  <a:pos x="T12" y="T13"/>
                </a:cxn>
              </a:cxnLst>
              <a:rect l="0" t="0" r="r" b="b"/>
              <a:pathLst>
                <a:path w="1408" h="3174">
                  <a:moveTo>
                    <a:pt x="0" y="944"/>
                  </a:moveTo>
                  <a:lnTo>
                    <a:pt x="0" y="3174"/>
                  </a:lnTo>
                  <a:lnTo>
                    <a:pt x="1408" y="3174"/>
                  </a:lnTo>
                  <a:lnTo>
                    <a:pt x="1408" y="0"/>
                  </a:lnTo>
                  <a:lnTo>
                    <a:pt x="0" y="0"/>
                  </a:lnTo>
                  <a:lnTo>
                    <a:pt x="0" y="814"/>
                  </a:lnTo>
                  <a:lnTo>
                    <a:pt x="1269" y="814"/>
                  </a:lnTo>
                </a:path>
              </a:pathLst>
            </a:custGeom>
            <a:noFill/>
            <a:ln w="349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4" name="Oval 12">
              <a:extLst>
                <a:ext uri="{FF2B5EF4-FFF2-40B4-BE49-F238E27FC236}">
                  <a16:creationId xmlns:a16="http://schemas.microsoft.com/office/drawing/2014/main" id="{718FC308-886B-4DCB-87C9-DD74F5498FCA}"/>
                </a:ext>
              </a:extLst>
            </p:cNvPr>
            <p:cNvSpPr>
              <a:spLocks noChangeArrowheads="1"/>
            </p:cNvSpPr>
            <p:nvPr/>
          </p:nvSpPr>
          <p:spPr bwMode="auto">
            <a:xfrm>
              <a:off x="7317848" y="2560656"/>
              <a:ext cx="141421" cy="139900"/>
            </a:xfrm>
            <a:prstGeom prst="ellipse">
              <a:avLst/>
            </a:pr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26" name="Freeform 13">
              <a:extLst>
                <a:ext uri="{FF2B5EF4-FFF2-40B4-BE49-F238E27FC236}">
                  <a16:creationId xmlns:a16="http://schemas.microsoft.com/office/drawing/2014/main" id="{25B2F707-11CA-493F-BDE8-592FE9128E5C}"/>
                </a:ext>
              </a:extLst>
            </p:cNvPr>
            <p:cNvSpPr>
              <a:spLocks/>
            </p:cNvSpPr>
            <p:nvPr/>
          </p:nvSpPr>
          <p:spPr bwMode="auto">
            <a:xfrm>
              <a:off x="9319031" y="2332557"/>
              <a:ext cx="100363" cy="200727"/>
            </a:xfrm>
            <a:custGeom>
              <a:avLst/>
              <a:gdLst>
                <a:gd name="T0" fmla="*/ 66 w 66"/>
                <a:gd name="T1" fmla="*/ 66 h 132"/>
                <a:gd name="T2" fmla="*/ 0 w 66"/>
                <a:gd name="T3" fmla="*/ 132 h 132"/>
                <a:gd name="T4" fmla="*/ 0 w 66"/>
                <a:gd name="T5" fmla="*/ 0 h 132"/>
                <a:gd name="T6" fmla="*/ 66 w 66"/>
                <a:gd name="T7" fmla="*/ 66 h 132"/>
              </a:gdLst>
              <a:ahLst/>
              <a:cxnLst>
                <a:cxn ang="0">
                  <a:pos x="T0" y="T1"/>
                </a:cxn>
                <a:cxn ang="0">
                  <a:pos x="T2" y="T3"/>
                </a:cxn>
                <a:cxn ang="0">
                  <a:pos x="T4" y="T5"/>
                </a:cxn>
                <a:cxn ang="0">
                  <a:pos x="T6" y="T7"/>
                </a:cxn>
              </a:cxnLst>
              <a:rect l="0" t="0" r="r" b="b"/>
              <a:pathLst>
                <a:path w="66" h="132">
                  <a:moveTo>
                    <a:pt x="66" y="66"/>
                  </a:moveTo>
                  <a:lnTo>
                    <a:pt x="0" y="132"/>
                  </a:lnTo>
                  <a:lnTo>
                    <a:pt x="0" y="0"/>
                  </a:lnTo>
                  <a:lnTo>
                    <a:pt x="66" y="6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27" name="Freeform 14">
              <a:extLst>
                <a:ext uri="{FF2B5EF4-FFF2-40B4-BE49-F238E27FC236}">
                  <a16:creationId xmlns:a16="http://schemas.microsoft.com/office/drawing/2014/main" id="{BA3D4827-FB16-4294-B0F0-2BC956545856}"/>
                </a:ext>
              </a:extLst>
            </p:cNvPr>
            <p:cNvSpPr>
              <a:spLocks/>
            </p:cNvSpPr>
            <p:nvPr/>
          </p:nvSpPr>
          <p:spPr bwMode="auto">
            <a:xfrm>
              <a:off x="9752418" y="1195107"/>
              <a:ext cx="2142604" cy="4826561"/>
            </a:xfrm>
            <a:custGeom>
              <a:avLst/>
              <a:gdLst>
                <a:gd name="T0" fmla="*/ 0 w 1409"/>
                <a:gd name="T1" fmla="*/ 944 h 3174"/>
                <a:gd name="T2" fmla="*/ 0 w 1409"/>
                <a:gd name="T3" fmla="*/ 3174 h 3174"/>
                <a:gd name="T4" fmla="*/ 1409 w 1409"/>
                <a:gd name="T5" fmla="*/ 3174 h 3174"/>
                <a:gd name="T6" fmla="*/ 1409 w 1409"/>
                <a:gd name="T7" fmla="*/ 0 h 3174"/>
                <a:gd name="T8" fmla="*/ 0 w 1409"/>
                <a:gd name="T9" fmla="*/ 0 h 3174"/>
                <a:gd name="T10" fmla="*/ 0 w 1409"/>
                <a:gd name="T11" fmla="*/ 814 h 3174"/>
                <a:gd name="T12" fmla="*/ 1268 w 1409"/>
                <a:gd name="T13" fmla="*/ 814 h 3174"/>
              </a:gdLst>
              <a:ahLst/>
              <a:cxnLst>
                <a:cxn ang="0">
                  <a:pos x="T0" y="T1"/>
                </a:cxn>
                <a:cxn ang="0">
                  <a:pos x="T2" y="T3"/>
                </a:cxn>
                <a:cxn ang="0">
                  <a:pos x="T4" y="T5"/>
                </a:cxn>
                <a:cxn ang="0">
                  <a:pos x="T6" y="T7"/>
                </a:cxn>
                <a:cxn ang="0">
                  <a:pos x="T8" y="T9"/>
                </a:cxn>
                <a:cxn ang="0">
                  <a:pos x="T10" y="T11"/>
                </a:cxn>
                <a:cxn ang="0">
                  <a:pos x="T12" y="T13"/>
                </a:cxn>
              </a:cxnLst>
              <a:rect l="0" t="0" r="r" b="b"/>
              <a:pathLst>
                <a:path w="1409" h="3174">
                  <a:moveTo>
                    <a:pt x="0" y="944"/>
                  </a:moveTo>
                  <a:lnTo>
                    <a:pt x="0" y="3174"/>
                  </a:lnTo>
                  <a:lnTo>
                    <a:pt x="1409" y="3174"/>
                  </a:lnTo>
                  <a:lnTo>
                    <a:pt x="1409" y="0"/>
                  </a:lnTo>
                  <a:lnTo>
                    <a:pt x="0" y="0"/>
                  </a:lnTo>
                  <a:lnTo>
                    <a:pt x="0" y="814"/>
                  </a:lnTo>
                  <a:lnTo>
                    <a:pt x="1268" y="814"/>
                  </a:lnTo>
                </a:path>
              </a:pathLst>
            </a:custGeom>
            <a:noFill/>
            <a:ln w="34925"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8" name="Oval 15">
              <a:extLst>
                <a:ext uri="{FF2B5EF4-FFF2-40B4-BE49-F238E27FC236}">
                  <a16:creationId xmlns:a16="http://schemas.microsoft.com/office/drawing/2014/main" id="{15F5E44E-EF3C-42CA-873C-AA2865B78CCF}"/>
                </a:ext>
              </a:extLst>
            </p:cNvPr>
            <p:cNvSpPr>
              <a:spLocks noChangeArrowheads="1"/>
            </p:cNvSpPr>
            <p:nvPr/>
          </p:nvSpPr>
          <p:spPr bwMode="auto">
            <a:xfrm>
              <a:off x="9682468" y="2560656"/>
              <a:ext cx="139900" cy="139900"/>
            </a:xfrm>
            <a:prstGeom prst="ellipse">
              <a:avLst/>
            </a:pr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29" name="Freeform 16">
              <a:extLst>
                <a:ext uri="{FF2B5EF4-FFF2-40B4-BE49-F238E27FC236}">
                  <a16:creationId xmlns:a16="http://schemas.microsoft.com/office/drawing/2014/main" id="{2130889D-1B92-441E-A64F-E3830A006428}"/>
                </a:ext>
              </a:extLst>
            </p:cNvPr>
            <p:cNvSpPr>
              <a:spLocks/>
            </p:cNvSpPr>
            <p:nvPr/>
          </p:nvSpPr>
          <p:spPr bwMode="auto">
            <a:xfrm>
              <a:off x="11680610" y="2332557"/>
              <a:ext cx="100363" cy="200727"/>
            </a:xfrm>
            <a:custGeom>
              <a:avLst/>
              <a:gdLst>
                <a:gd name="T0" fmla="*/ 66 w 66"/>
                <a:gd name="T1" fmla="*/ 66 h 132"/>
                <a:gd name="T2" fmla="*/ 0 w 66"/>
                <a:gd name="T3" fmla="*/ 132 h 132"/>
                <a:gd name="T4" fmla="*/ 0 w 66"/>
                <a:gd name="T5" fmla="*/ 0 h 132"/>
                <a:gd name="T6" fmla="*/ 66 w 66"/>
                <a:gd name="T7" fmla="*/ 66 h 132"/>
              </a:gdLst>
              <a:ahLst/>
              <a:cxnLst>
                <a:cxn ang="0">
                  <a:pos x="T0" y="T1"/>
                </a:cxn>
                <a:cxn ang="0">
                  <a:pos x="T2" y="T3"/>
                </a:cxn>
                <a:cxn ang="0">
                  <a:pos x="T4" y="T5"/>
                </a:cxn>
                <a:cxn ang="0">
                  <a:pos x="T6" y="T7"/>
                </a:cxn>
              </a:cxnLst>
              <a:rect l="0" t="0" r="r" b="b"/>
              <a:pathLst>
                <a:path w="66" h="132">
                  <a:moveTo>
                    <a:pt x="66" y="66"/>
                  </a:moveTo>
                  <a:lnTo>
                    <a:pt x="0" y="132"/>
                  </a:lnTo>
                  <a:lnTo>
                    <a:pt x="0" y="0"/>
                  </a:lnTo>
                  <a:lnTo>
                    <a:pt x="66" y="66"/>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30" name="Freeform 17">
              <a:extLst>
                <a:ext uri="{FF2B5EF4-FFF2-40B4-BE49-F238E27FC236}">
                  <a16:creationId xmlns:a16="http://schemas.microsoft.com/office/drawing/2014/main" id="{B14942C9-13E5-4B16-B9F2-B0FCDB324BF8}"/>
                </a:ext>
              </a:extLst>
            </p:cNvPr>
            <p:cNvSpPr>
              <a:spLocks/>
            </p:cNvSpPr>
            <p:nvPr/>
          </p:nvSpPr>
          <p:spPr bwMode="auto">
            <a:xfrm>
              <a:off x="301543" y="1195107"/>
              <a:ext cx="2141083" cy="4826561"/>
            </a:xfrm>
            <a:custGeom>
              <a:avLst/>
              <a:gdLst>
                <a:gd name="T0" fmla="*/ 0 w 1408"/>
                <a:gd name="T1" fmla="*/ 944 h 3174"/>
                <a:gd name="T2" fmla="*/ 0 w 1408"/>
                <a:gd name="T3" fmla="*/ 3174 h 3174"/>
                <a:gd name="T4" fmla="*/ 1408 w 1408"/>
                <a:gd name="T5" fmla="*/ 3174 h 3174"/>
                <a:gd name="T6" fmla="*/ 1408 w 1408"/>
                <a:gd name="T7" fmla="*/ 0 h 3174"/>
                <a:gd name="T8" fmla="*/ 0 w 1408"/>
                <a:gd name="T9" fmla="*/ 0 h 3174"/>
                <a:gd name="T10" fmla="*/ 0 w 1408"/>
                <a:gd name="T11" fmla="*/ 814 h 3174"/>
                <a:gd name="T12" fmla="*/ 1269 w 1408"/>
                <a:gd name="T13" fmla="*/ 814 h 3174"/>
              </a:gdLst>
              <a:ahLst/>
              <a:cxnLst>
                <a:cxn ang="0">
                  <a:pos x="T0" y="T1"/>
                </a:cxn>
                <a:cxn ang="0">
                  <a:pos x="T2" y="T3"/>
                </a:cxn>
                <a:cxn ang="0">
                  <a:pos x="T4" y="T5"/>
                </a:cxn>
                <a:cxn ang="0">
                  <a:pos x="T6" y="T7"/>
                </a:cxn>
                <a:cxn ang="0">
                  <a:pos x="T8" y="T9"/>
                </a:cxn>
                <a:cxn ang="0">
                  <a:pos x="T10" y="T11"/>
                </a:cxn>
                <a:cxn ang="0">
                  <a:pos x="T12" y="T13"/>
                </a:cxn>
              </a:cxnLst>
              <a:rect l="0" t="0" r="r" b="b"/>
              <a:pathLst>
                <a:path w="1408" h="3174">
                  <a:moveTo>
                    <a:pt x="0" y="944"/>
                  </a:moveTo>
                  <a:lnTo>
                    <a:pt x="0" y="3174"/>
                  </a:lnTo>
                  <a:lnTo>
                    <a:pt x="1408" y="3174"/>
                  </a:lnTo>
                  <a:lnTo>
                    <a:pt x="1408" y="0"/>
                  </a:lnTo>
                  <a:lnTo>
                    <a:pt x="0" y="0"/>
                  </a:lnTo>
                  <a:lnTo>
                    <a:pt x="0" y="814"/>
                  </a:lnTo>
                  <a:lnTo>
                    <a:pt x="1269" y="814"/>
                  </a:lnTo>
                </a:path>
              </a:pathLst>
            </a:custGeom>
            <a:noFill/>
            <a:ln w="349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31" name="Oval 18">
              <a:extLst>
                <a:ext uri="{FF2B5EF4-FFF2-40B4-BE49-F238E27FC236}">
                  <a16:creationId xmlns:a16="http://schemas.microsoft.com/office/drawing/2014/main" id="{C6E21042-67B4-4C54-A3DA-0EF55CAFA17C}"/>
                </a:ext>
              </a:extLst>
            </p:cNvPr>
            <p:cNvSpPr>
              <a:spLocks noChangeArrowheads="1"/>
            </p:cNvSpPr>
            <p:nvPr/>
          </p:nvSpPr>
          <p:spPr bwMode="auto">
            <a:xfrm>
              <a:off x="230072" y="2560656"/>
              <a:ext cx="141421" cy="139900"/>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32" name="Freeform 19">
              <a:extLst>
                <a:ext uri="{FF2B5EF4-FFF2-40B4-BE49-F238E27FC236}">
                  <a16:creationId xmlns:a16="http://schemas.microsoft.com/office/drawing/2014/main" id="{FD8F4430-8DA8-4751-8333-826C2E677FA7}"/>
                </a:ext>
              </a:extLst>
            </p:cNvPr>
            <p:cNvSpPr>
              <a:spLocks/>
            </p:cNvSpPr>
            <p:nvPr/>
          </p:nvSpPr>
          <p:spPr bwMode="auto">
            <a:xfrm>
              <a:off x="2231255" y="2332557"/>
              <a:ext cx="100363" cy="200727"/>
            </a:xfrm>
            <a:custGeom>
              <a:avLst/>
              <a:gdLst>
                <a:gd name="T0" fmla="*/ 66 w 66"/>
                <a:gd name="T1" fmla="*/ 66 h 132"/>
                <a:gd name="T2" fmla="*/ 0 w 66"/>
                <a:gd name="T3" fmla="*/ 132 h 132"/>
                <a:gd name="T4" fmla="*/ 0 w 66"/>
                <a:gd name="T5" fmla="*/ 0 h 132"/>
                <a:gd name="T6" fmla="*/ 66 w 66"/>
                <a:gd name="T7" fmla="*/ 66 h 132"/>
              </a:gdLst>
              <a:ahLst/>
              <a:cxnLst>
                <a:cxn ang="0">
                  <a:pos x="T0" y="T1"/>
                </a:cxn>
                <a:cxn ang="0">
                  <a:pos x="T2" y="T3"/>
                </a:cxn>
                <a:cxn ang="0">
                  <a:pos x="T4" y="T5"/>
                </a:cxn>
                <a:cxn ang="0">
                  <a:pos x="T6" y="T7"/>
                </a:cxn>
              </a:cxnLst>
              <a:rect l="0" t="0" r="r" b="b"/>
              <a:pathLst>
                <a:path w="66" h="132">
                  <a:moveTo>
                    <a:pt x="66" y="66"/>
                  </a:moveTo>
                  <a:lnTo>
                    <a:pt x="0" y="132"/>
                  </a:lnTo>
                  <a:lnTo>
                    <a:pt x="0" y="0"/>
                  </a:lnTo>
                  <a:lnTo>
                    <a:pt x="66" y="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34" name="TextBox 33">
              <a:extLst>
                <a:ext uri="{FF2B5EF4-FFF2-40B4-BE49-F238E27FC236}">
                  <a16:creationId xmlns:a16="http://schemas.microsoft.com/office/drawing/2014/main" id="{5DF23761-8931-41A0-B36B-C61FBFE92DF7}"/>
                </a:ext>
              </a:extLst>
            </p:cNvPr>
            <p:cNvSpPr txBox="1"/>
            <p:nvPr/>
          </p:nvSpPr>
          <p:spPr>
            <a:xfrm>
              <a:off x="301543" y="2858279"/>
              <a:ext cx="2141083" cy="1015663"/>
            </a:xfrm>
            <a:prstGeom prst="rect">
              <a:avLst/>
            </a:prstGeom>
            <a:noFill/>
          </p:spPr>
          <p:txBody>
            <a:bodyPr wrap="square" rtlCol="0" anchor="ctr" anchorCtr="0">
              <a:spAutoFit/>
            </a:bodyPr>
            <a:lstStyle/>
            <a:p>
              <a:pPr algn="ctr"/>
              <a:r>
                <a:rPr lang="en-GB" dirty="0">
                  <a:solidFill>
                    <a:schemeClr val="accent1"/>
                  </a:solidFill>
                </a:rPr>
                <a:t>Strategic </a:t>
              </a:r>
              <a:br>
                <a:rPr lang="en-GB" dirty="0">
                  <a:solidFill>
                    <a:schemeClr val="accent1"/>
                  </a:solidFill>
                </a:rPr>
              </a:br>
              <a:r>
                <a:rPr lang="en-GB" dirty="0">
                  <a:solidFill>
                    <a:schemeClr val="accent1"/>
                  </a:solidFill>
                </a:rPr>
                <a:t>Objective </a:t>
              </a:r>
            </a:p>
            <a:p>
              <a:pPr algn="ctr"/>
              <a:r>
                <a:rPr lang="en-GB" sz="2400" b="1" dirty="0">
                  <a:solidFill>
                    <a:schemeClr val="accent1"/>
                  </a:solidFill>
                </a:rPr>
                <a:t>1</a:t>
              </a:r>
            </a:p>
          </p:txBody>
        </p:sp>
        <p:sp>
          <p:nvSpPr>
            <p:cNvPr id="36" name="TextBox 35">
              <a:extLst>
                <a:ext uri="{FF2B5EF4-FFF2-40B4-BE49-F238E27FC236}">
                  <a16:creationId xmlns:a16="http://schemas.microsoft.com/office/drawing/2014/main" id="{1F82FDFE-4C52-4CBA-B85F-1E6A9D810379}"/>
                </a:ext>
              </a:extLst>
            </p:cNvPr>
            <p:cNvSpPr txBox="1"/>
            <p:nvPr/>
          </p:nvSpPr>
          <p:spPr>
            <a:xfrm>
              <a:off x="2668066" y="2858278"/>
              <a:ext cx="2141083" cy="1015663"/>
            </a:xfrm>
            <a:prstGeom prst="rect">
              <a:avLst/>
            </a:prstGeom>
            <a:noFill/>
          </p:spPr>
          <p:txBody>
            <a:bodyPr wrap="square" rtlCol="0" anchor="ctr" anchorCtr="0">
              <a:spAutoFit/>
            </a:bodyPr>
            <a:lstStyle/>
            <a:p>
              <a:pPr algn="ctr"/>
              <a:r>
                <a:rPr lang="en-GB" dirty="0">
                  <a:solidFill>
                    <a:schemeClr val="accent2"/>
                  </a:solidFill>
                </a:rPr>
                <a:t>Strategic </a:t>
              </a:r>
              <a:br>
                <a:rPr lang="en-GB" dirty="0">
                  <a:solidFill>
                    <a:schemeClr val="accent2"/>
                  </a:solidFill>
                </a:rPr>
              </a:br>
              <a:r>
                <a:rPr lang="en-GB" dirty="0">
                  <a:solidFill>
                    <a:schemeClr val="accent2"/>
                  </a:solidFill>
                </a:rPr>
                <a:t>Objective </a:t>
              </a:r>
            </a:p>
            <a:p>
              <a:pPr algn="ctr"/>
              <a:r>
                <a:rPr lang="en-GB" sz="2400" b="1" dirty="0">
                  <a:solidFill>
                    <a:schemeClr val="accent2"/>
                  </a:solidFill>
                </a:rPr>
                <a:t>2</a:t>
              </a:r>
            </a:p>
          </p:txBody>
        </p:sp>
        <p:sp>
          <p:nvSpPr>
            <p:cNvPr id="38" name="TextBox 37">
              <a:extLst>
                <a:ext uri="{FF2B5EF4-FFF2-40B4-BE49-F238E27FC236}">
                  <a16:creationId xmlns:a16="http://schemas.microsoft.com/office/drawing/2014/main" id="{D56D9376-FBAB-4C6F-A723-CE30C6AD6AA2}"/>
                </a:ext>
              </a:extLst>
            </p:cNvPr>
            <p:cNvSpPr txBox="1"/>
            <p:nvPr/>
          </p:nvSpPr>
          <p:spPr>
            <a:xfrm>
              <a:off x="5034589" y="2858278"/>
              <a:ext cx="2141083" cy="1015663"/>
            </a:xfrm>
            <a:prstGeom prst="rect">
              <a:avLst/>
            </a:prstGeom>
            <a:noFill/>
          </p:spPr>
          <p:txBody>
            <a:bodyPr wrap="square" rtlCol="0" anchor="ctr" anchorCtr="0">
              <a:spAutoFit/>
            </a:bodyPr>
            <a:lstStyle/>
            <a:p>
              <a:pPr algn="ctr"/>
              <a:r>
                <a:rPr lang="en-GB" dirty="0">
                  <a:solidFill>
                    <a:schemeClr val="accent4"/>
                  </a:solidFill>
                </a:rPr>
                <a:t>Strategic </a:t>
              </a:r>
              <a:br>
                <a:rPr lang="en-GB" dirty="0">
                  <a:solidFill>
                    <a:schemeClr val="accent4"/>
                  </a:solidFill>
                </a:rPr>
              </a:br>
              <a:r>
                <a:rPr lang="en-GB" dirty="0">
                  <a:solidFill>
                    <a:schemeClr val="accent4"/>
                  </a:solidFill>
                </a:rPr>
                <a:t>Objective </a:t>
              </a:r>
            </a:p>
            <a:p>
              <a:pPr algn="ctr"/>
              <a:r>
                <a:rPr lang="en-GB" sz="2400" b="1" dirty="0">
                  <a:solidFill>
                    <a:schemeClr val="accent4"/>
                  </a:solidFill>
                </a:rPr>
                <a:t>3</a:t>
              </a:r>
            </a:p>
          </p:txBody>
        </p:sp>
        <p:sp>
          <p:nvSpPr>
            <p:cNvPr id="40" name="TextBox 39">
              <a:extLst>
                <a:ext uri="{FF2B5EF4-FFF2-40B4-BE49-F238E27FC236}">
                  <a16:creationId xmlns:a16="http://schemas.microsoft.com/office/drawing/2014/main" id="{E917EEB2-C7E1-4940-AF9E-4820ADCEA790}"/>
                </a:ext>
              </a:extLst>
            </p:cNvPr>
            <p:cNvSpPr txBox="1"/>
            <p:nvPr/>
          </p:nvSpPr>
          <p:spPr>
            <a:xfrm>
              <a:off x="7401112" y="2858278"/>
              <a:ext cx="2141083" cy="1015663"/>
            </a:xfrm>
            <a:prstGeom prst="rect">
              <a:avLst/>
            </a:prstGeom>
            <a:noFill/>
          </p:spPr>
          <p:txBody>
            <a:bodyPr wrap="square" rtlCol="0" anchor="ctr" anchorCtr="0">
              <a:spAutoFit/>
            </a:bodyPr>
            <a:lstStyle/>
            <a:p>
              <a:pPr algn="ctr"/>
              <a:r>
                <a:rPr lang="en-GB" dirty="0">
                  <a:solidFill>
                    <a:schemeClr val="accent5"/>
                  </a:solidFill>
                </a:rPr>
                <a:t>Strategic </a:t>
              </a:r>
              <a:br>
                <a:rPr lang="en-GB" dirty="0">
                  <a:solidFill>
                    <a:schemeClr val="accent5"/>
                  </a:solidFill>
                </a:rPr>
              </a:br>
              <a:r>
                <a:rPr lang="en-GB" dirty="0">
                  <a:solidFill>
                    <a:schemeClr val="accent5"/>
                  </a:solidFill>
                </a:rPr>
                <a:t>Objective </a:t>
              </a:r>
            </a:p>
            <a:p>
              <a:pPr algn="ctr"/>
              <a:r>
                <a:rPr lang="en-GB" sz="2400" b="1" dirty="0">
                  <a:solidFill>
                    <a:schemeClr val="accent5"/>
                  </a:solidFill>
                </a:rPr>
                <a:t>4</a:t>
              </a:r>
            </a:p>
          </p:txBody>
        </p:sp>
        <p:sp>
          <p:nvSpPr>
            <p:cNvPr id="42" name="TextBox 41">
              <a:extLst>
                <a:ext uri="{FF2B5EF4-FFF2-40B4-BE49-F238E27FC236}">
                  <a16:creationId xmlns:a16="http://schemas.microsoft.com/office/drawing/2014/main" id="{A1C0517F-B0C1-4E6C-8AA6-76111FB74BFF}"/>
                </a:ext>
              </a:extLst>
            </p:cNvPr>
            <p:cNvSpPr txBox="1"/>
            <p:nvPr/>
          </p:nvSpPr>
          <p:spPr>
            <a:xfrm>
              <a:off x="9767636" y="2858278"/>
              <a:ext cx="2141083" cy="1015663"/>
            </a:xfrm>
            <a:prstGeom prst="rect">
              <a:avLst/>
            </a:prstGeom>
            <a:noFill/>
          </p:spPr>
          <p:txBody>
            <a:bodyPr wrap="square" rtlCol="0" anchor="ctr" anchorCtr="0">
              <a:spAutoFit/>
            </a:bodyPr>
            <a:lstStyle/>
            <a:p>
              <a:pPr algn="ctr"/>
              <a:r>
                <a:rPr lang="en-GB" dirty="0">
                  <a:solidFill>
                    <a:schemeClr val="accent6"/>
                  </a:solidFill>
                </a:rPr>
                <a:t>Strategic </a:t>
              </a:r>
              <a:br>
                <a:rPr lang="en-GB" dirty="0">
                  <a:solidFill>
                    <a:schemeClr val="accent6"/>
                  </a:solidFill>
                </a:rPr>
              </a:br>
              <a:r>
                <a:rPr lang="en-GB" dirty="0">
                  <a:solidFill>
                    <a:schemeClr val="accent6"/>
                  </a:solidFill>
                </a:rPr>
                <a:t>Objective </a:t>
              </a:r>
            </a:p>
            <a:p>
              <a:pPr algn="ctr"/>
              <a:r>
                <a:rPr lang="en-GB" sz="2400" b="1" dirty="0">
                  <a:solidFill>
                    <a:schemeClr val="accent6"/>
                  </a:solidFill>
                </a:rPr>
                <a:t>5</a:t>
              </a:r>
            </a:p>
          </p:txBody>
        </p:sp>
        <p:sp>
          <p:nvSpPr>
            <p:cNvPr id="47" name="TextBox 46">
              <a:extLst>
                <a:ext uri="{FF2B5EF4-FFF2-40B4-BE49-F238E27FC236}">
                  <a16:creationId xmlns:a16="http://schemas.microsoft.com/office/drawing/2014/main" id="{5980DC8F-059E-4593-B3A1-B5C7779BC31D}"/>
                </a:ext>
              </a:extLst>
            </p:cNvPr>
            <p:cNvSpPr txBox="1"/>
            <p:nvPr/>
          </p:nvSpPr>
          <p:spPr>
            <a:xfrm>
              <a:off x="294930" y="4044648"/>
              <a:ext cx="2141083" cy="1077218"/>
            </a:xfrm>
            <a:prstGeom prst="rect">
              <a:avLst/>
            </a:prstGeom>
            <a:noFill/>
          </p:spPr>
          <p:txBody>
            <a:bodyPr wrap="square" rtlCol="0" anchor="t" anchorCtr="0">
              <a:spAutoFit/>
            </a:bodyPr>
            <a:lstStyle/>
            <a:p>
              <a:pPr algn="ctr"/>
              <a:r>
                <a:rPr lang="en-US" sz="1500" dirty="0">
                  <a:solidFill>
                    <a:schemeClr val="tx2"/>
                  </a:solidFill>
                </a:rPr>
                <a:t>Optimize the company’s financial management  and sustainability</a:t>
              </a:r>
            </a:p>
          </p:txBody>
        </p:sp>
        <p:sp>
          <p:nvSpPr>
            <p:cNvPr id="49" name="TextBox 48">
              <a:extLst>
                <a:ext uri="{FF2B5EF4-FFF2-40B4-BE49-F238E27FC236}">
                  <a16:creationId xmlns:a16="http://schemas.microsoft.com/office/drawing/2014/main" id="{07500335-1CF6-41DC-B599-1A12EA7EEDB8}"/>
                </a:ext>
              </a:extLst>
            </p:cNvPr>
            <p:cNvSpPr txBox="1"/>
            <p:nvPr/>
          </p:nvSpPr>
          <p:spPr>
            <a:xfrm>
              <a:off x="2661453" y="4044648"/>
              <a:ext cx="2141083" cy="1323439"/>
            </a:xfrm>
            <a:prstGeom prst="rect">
              <a:avLst/>
            </a:prstGeom>
            <a:noFill/>
          </p:spPr>
          <p:txBody>
            <a:bodyPr wrap="square" rtlCol="0" anchor="t" anchorCtr="0">
              <a:spAutoFit/>
            </a:bodyPr>
            <a:lstStyle/>
            <a:p>
              <a:pPr algn="ctr"/>
              <a:r>
                <a:rPr lang="en-US" sz="1500" dirty="0">
                  <a:solidFill>
                    <a:schemeClr val="tx2"/>
                  </a:solidFill>
                </a:rPr>
                <a:t>Instill and sustain a well-governed environment at the South African Cities Network</a:t>
              </a:r>
            </a:p>
          </p:txBody>
        </p:sp>
        <p:sp>
          <p:nvSpPr>
            <p:cNvPr id="51" name="TextBox 50">
              <a:extLst>
                <a:ext uri="{FF2B5EF4-FFF2-40B4-BE49-F238E27FC236}">
                  <a16:creationId xmlns:a16="http://schemas.microsoft.com/office/drawing/2014/main" id="{66F65A19-D2E8-434F-A607-A5B2C4025FFC}"/>
                </a:ext>
              </a:extLst>
            </p:cNvPr>
            <p:cNvSpPr txBox="1"/>
            <p:nvPr/>
          </p:nvSpPr>
          <p:spPr>
            <a:xfrm>
              <a:off x="5027976" y="4044648"/>
              <a:ext cx="2141083" cy="1323439"/>
            </a:xfrm>
            <a:prstGeom prst="rect">
              <a:avLst/>
            </a:prstGeom>
            <a:noFill/>
          </p:spPr>
          <p:txBody>
            <a:bodyPr wrap="square" rtlCol="0" anchor="t" anchorCtr="0">
              <a:spAutoFit/>
            </a:bodyPr>
            <a:lstStyle/>
            <a:p>
              <a:pPr algn="ctr"/>
              <a:r>
                <a:rPr lang="en-US" sz="1500" dirty="0">
                  <a:solidFill>
                    <a:schemeClr val="tx2"/>
                  </a:solidFill>
                </a:rPr>
                <a:t>Enable SACN to achieve its objectives through effective and efficient strategic HR delivery</a:t>
              </a:r>
            </a:p>
          </p:txBody>
        </p:sp>
        <p:sp>
          <p:nvSpPr>
            <p:cNvPr id="53" name="TextBox 52">
              <a:extLst>
                <a:ext uri="{FF2B5EF4-FFF2-40B4-BE49-F238E27FC236}">
                  <a16:creationId xmlns:a16="http://schemas.microsoft.com/office/drawing/2014/main" id="{7FE5F7AF-7AED-4316-9911-2AB516ACE3F9}"/>
                </a:ext>
              </a:extLst>
            </p:cNvPr>
            <p:cNvSpPr txBox="1"/>
            <p:nvPr/>
          </p:nvSpPr>
          <p:spPr>
            <a:xfrm>
              <a:off x="7394499" y="4044648"/>
              <a:ext cx="2141083" cy="1569660"/>
            </a:xfrm>
            <a:prstGeom prst="rect">
              <a:avLst/>
            </a:prstGeom>
            <a:noFill/>
          </p:spPr>
          <p:txBody>
            <a:bodyPr wrap="square" rtlCol="0" anchor="t" anchorCtr="0">
              <a:spAutoFit/>
            </a:bodyPr>
            <a:lstStyle/>
            <a:p>
              <a:pPr algn="ctr"/>
              <a:r>
                <a:rPr lang="en-US" sz="1500" dirty="0">
                  <a:solidFill>
                    <a:schemeClr val="tx2"/>
                  </a:solidFill>
                </a:rPr>
                <a:t>Collect, collate, analyse, disseminate and apply the experience of large city government in a South African context </a:t>
              </a:r>
            </a:p>
          </p:txBody>
        </p:sp>
        <p:sp>
          <p:nvSpPr>
            <p:cNvPr id="55" name="TextBox 54">
              <a:extLst>
                <a:ext uri="{FF2B5EF4-FFF2-40B4-BE49-F238E27FC236}">
                  <a16:creationId xmlns:a16="http://schemas.microsoft.com/office/drawing/2014/main" id="{A3F57BC4-9542-42A8-B580-6F25CBA69A36}"/>
                </a:ext>
              </a:extLst>
            </p:cNvPr>
            <p:cNvSpPr txBox="1"/>
            <p:nvPr/>
          </p:nvSpPr>
          <p:spPr>
            <a:xfrm>
              <a:off x="9761023" y="4044648"/>
              <a:ext cx="2141083" cy="1569660"/>
            </a:xfrm>
            <a:prstGeom prst="rect">
              <a:avLst/>
            </a:prstGeom>
            <a:noFill/>
          </p:spPr>
          <p:txBody>
            <a:bodyPr wrap="square" rtlCol="0" anchor="t" anchorCtr="0">
              <a:spAutoFit/>
            </a:bodyPr>
            <a:lstStyle/>
            <a:p>
              <a:pPr algn="ctr"/>
              <a:r>
                <a:rPr lang="en-US" sz="1500" dirty="0">
                  <a:solidFill>
                    <a:schemeClr val="tx2"/>
                  </a:solidFill>
                </a:rPr>
                <a:t>Promote a shared learning partnership between different actors to support the governance of South African Cities</a:t>
              </a:r>
            </a:p>
          </p:txBody>
        </p:sp>
        <p:grpSp>
          <p:nvGrpSpPr>
            <p:cNvPr id="60" name="Group 22">
              <a:extLst>
                <a:ext uri="{FF2B5EF4-FFF2-40B4-BE49-F238E27FC236}">
                  <a16:creationId xmlns:a16="http://schemas.microsoft.com/office/drawing/2014/main" id="{7B5849F0-1CEC-4243-893C-72AFB53C6A80}"/>
                </a:ext>
              </a:extLst>
            </p:cNvPr>
            <p:cNvGrpSpPr>
              <a:grpSpLocks noChangeAspect="1"/>
            </p:cNvGrpSpPr>
            <p:nvPr/>
          </p:nvGrpSpPr>
          <p:grpSpPr bwMode="auto">
            <a:xfrm>
              <a:off x="3290545" y="1393903"/>
              <a:ext cx="835164" cy="835868"/>
              <a:chOff x="2654" y="974"/>
              <a:chExt cx="2370" cy="2372"/>
            </a:xfrm>
            <a:solidFill>
              <a:schemeClr val="accent2"/>
            </a:solidFill>
          </p:grpSpPr>
          <p:sp>
            <p:nvSpPr>
              <p:cNvPr id="62" name="Freeform 23">
                <a:extLst>
                  <a:ext uri="{FF2B5EF4-FFF2-40B4-BE49-F238E27FC236}">
                    <a16:creationId xmlns:a16="http://schemas.microsoft.com/office/drawing/2014/main" id="{88D0C91B-5F26-4F1B-96E9-8E376A4B0968}"/>
                  </a:ext>
                </a:extLst>
              </p:cNvPr>
              <p:cNvSpPr>
                <a:spLocks noEditPoints="1"/>
              </p:cNvSpPr>
              <p:nvPr/>
            </p:nvSpPr>
            <p:spPr bwMode="auto">
              <a:xfrm>
                <a:off x="2654" y="976"/>
                <a:ext cx="2370" cy="2370"/>
              </a:xfrm>
              <a:custGeom>
                <a:avLst/>
                <a:gdLst>
                  <a:gd name="T0" fmla="*/ 498 w 997"/>
                  <a:gd name="T1" fmla="*/ 997 h 997"/>
                  <a:gd name="T2" fmla="*/ 0 w 997"/>
                  <a:gd name="T3" fmla="*/ 498 h 997"/>
                  <a:gd name="T4" fmla="*/ 498 w 997"/>
                  <a:gd name="T5" fmla="*/ 0 h 997"/>
                  <a:gd name="T6" fmla="*/ 997 w 997"/>
                  <a:gd name="T7" fmla="*/ 498 h 997"/>
                  <a:gd name="T8" fmla="*/ 498 w 997"/>
                  <a:gd name="T9" fmla="*/ 997 h 997"/>
                  <a:gd name="T10" fmla="*/ 498 w 997"/>
                  <a:gd name="T11" fmla="*/ 31 h 997"/>
                  <a:gd name="T12" fmla="*/ 31 w 997"/>
                  <a:gd name="T13" fmla="*/ 498 h 997"/>
                  <a:gd name="T14" fmla="*/ 498 w 997"/>
                  <a:gd name="T15" fmla="*/ 965 h 997"/>
                  <a:gd name="T16" fmla="*/ 965 w 997"/>
                  <a:gd name="T17" fmla="*/ 498 h 997"/>
                  <a:gd name="T18" fmla="*/ 498 w 997"/>
                  <a:gd name="T19" fmla="*/ 31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7" h="997">
                    <a:moveTo>
                      <a:pt x="498" y="997"/>
                    </a:moveTo>
                    <a:cubicBezTo>
                      <a:pt x="223" y="997"/>
                      <a:pt x="0" y="773"/>
                      <a:pt x="0" y="498"/>
                    </a:cubicBezTo>
                    <a:cubicBezTo>
                      <a:pt x="0" y="223"/>
                      <a:pt x="223" y="0"/>
                      <a:pt x="498" y="0"/>
                    </a:cubicBezTo>
                    <a:cubicBezTo>
                      <a:pt x="773" y="0"/>
                      <a:pt x="997" y="223"/>
                      <a:pt x="997" y="498"/>
                    </a:cubicBezTo>
                    <a:cubicBezTo>
                      <a:pt x="997" y="773"/>
                      <a:pt x="773" y="997"/>
                      <a:pt x="498" y="997"/>
                    </a:cubicBezTo>
                    <a:close/>
                    <a:moveTo>
                      <a:pt x="498" y="31"/>
                    </a:moveTo>
                    <a:cubicBezTo>
                      <a:pt x="241" y="31"/>
                      <a:pt x="31" y="241"/>
                      <a:pt x="31" y="498"/>
                    </a:cubicBezTo>
                    <a:cubicBezTo>
                      <a:pt x="31" y="755"/>
                      <a:pt x="241" y="965"/>
                      <a:pt x="498" y="965"/>
                    </a:cubicBezTo>
                    <a:cubicBezTo>
                      <a:pt x="755" y="965"/>
                      <a:pt x="965" y="755"/>
                      <a:pt x="965" y="498"/>
                    </a:cubicBezTo>
                    <a:cubicBezTo>
                      <a:pt x="965" y="241"/>
                      <a:pt x="755" y="31"/>
                      <a:pt x="498"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63" name="Freeform 24">
                <a:extLst>
                  <a:ext uri="{FF2B5EF4-FFF2-40B4-BE49-F238E27FC236}">
                    <a16:creationId xmlns:a16="http://schemas.microsoft.com/office/drawing/2014/main" id="{31C57033-C977-4AA3-8328-B766D3927C3D}"/>
                  </a:ext>
                </a:extLst>
              </p:cNvPr>
              <p:cNvSpPr>
                <a:spLocks/>
              </p:cNvSpPr>
              <p:nvPr/>
            </p:nvSpPr>
            <p:spPr bwMode="auto">
              <a:xfrm>
                <a:off x="4479" y="2122"/>
                <a:ext cx="545" cy="76"/>
              </a:xfrm>
              <a:custGeom>
                <a:avLst/>
                <a:gdLst>
                  <a:gd name="T0" fmla="*/ 213 w 229"/>
                  <a:gd name="T1" fmla="*/ 32 h 32"/>
                  <a:gd name="T2" fmla="*/ 16 w 229"/>
                  <a:gd name="T3" fmla="*/ 32 h 32"/>
                  <a:gd name="T4" fmla="*/ 0 w 229"/>
                  <a:gd name="T5" fmla="*/ 16 h 32"/>
                  <a:gd name="T6" fmla="*/ 16 w 229"/>
                  <a:gd name="T7" fmla="*/ 0 h 32"/>
                  <a:gd name="T8" fmla="*/ 213 w 229"/>
                  <a:gd name="T9" fmla="*/ 0 h 32"/>
                  <a:gd name="T10" fmla="*/ 229 w 229"/>
                  <a:gd name="T11" fmla="*/ 16 h 32"/>
                  <a:gd name="T12" fmla="*/ 213 w 229"/>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29" h="32">
                    <a:moveTo>
                      <a:pt x="213" y="32"/>
                    </a:moveTo>
                    <a:cubicBezTo>
                      <a:pt x="16" y="32"/>
                      <a:pt x="16" y="32"/>
                      <a:pt x="16" y="32"/>
                    </a:cubicBezTo>
                    <a:cubicBezTo>
                      <a:pt x="8" y="32"/>
                      <a:pt x="0" y="25"/>
                      <a:pt x="0" y="16"/>
                    </a:cubicBezTo>
                    <a:cubicBezTo>
                      <a:pt x="0" y="7"/>
                      <a:pt x="8" y="0"/>
                      <a:pt x="16" y="0"/>
                    </a:cubicBezTo>
                    <a:cubicBezTo>
                      <a:pt x="213" y="0"/>
                      <a:pt x="213" y="0"/>
                      <a:pt x="213" y="0"/>
                    </a:cubicBezTo>
                    <a:cubicBezTo>
                      <a:pt x="221" y="0"/>
                      <a:pt x="229" y="7"/>
                      <a:pt x="229" y="16"/>
                    </a:cubicBezTo>
                    <a:cubicBezTo>
                      <a:pt x="229" y="25"/>
                      <a:pt x="221" y="32"/>
                      <a:pt x="213"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64" name="Freeform 25">
                <a:extLst>
                  <a:ext uri="{FF2B5EF4-FFF2-40B4-BE49-F238E27FC236}">
                    <a16:creationId xmlns:a16="http://schemas.microsoft.com/office/drawing/2014/main" id="{14F06419-0633-4164-B59E-653EC5E291EB}"/>
                  </a:ext>
                </a:extLst>
              </p:cNvPr>
              <p:cNvSpPr>
                <a:spLocks/>
              </p:cNvSpPr>
              <p:nvPr/>
            </p:nvSpPr>
            <p:spPr bwMode="auto">
              <a:xfrm>
                <a:off x="2654" y="2122"/>
                <a:ext cx="1609" cy="76"/>
              </a:xfrm>
              <a:custGeom>
                <a:avLst/>
                <a:gdLst>
                  <a:gd name="T0" fmla="*/ 661 w 677"/>
                  <a:gd name="T1" fmla="*/ 32 h 32"/>
                  <a:gd name="T2" fmla="*/ 16 w 677"/>
                  <a:gd name="T3" fmla="*/ 32 h 32"/>
                  <a:gd name="T4" fmla="*/ 0 w 677"/>
                  <a:gd name="T5" fmla="*/ 16 h 32"/>
                  <a:gd name="T6" fmla="*/ 16 w 677"/>
                  <a:gd name="T7" fmla="*/ 0 h 32"/>
                  <a:gd name="T8" fmla="*/ 661 w 677"/>
                  <a:gd name="T9" fmla="*/ 0 h 32"/>
                  <a:gd name="T10" fmla="*/ 677 w 677"/>
                  <a:gd name="T11" fmla="*/ 16 h 32"/>
                  <a:gd name="T12" fmla="*/ 661 w 677"/>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677" h="32">
                    <a:moveTo>
                      <a:pt x="661" y="32"/>
                    </a:moveTo>
                    <a:cubicBezTo>
                      <a:pt x="16" y="32"/>
                      <a:pt x="16" y="32"/>
                      <a:pt x="16" y="32"/>
                    </a:cubicBezTo>
                    <a:cubicBezTo>
                      <a:pt x="7" y="32"/>
                      <a:pt x="0" y="25"/>
                      <a:pt x="0" y="16"/>
                    </a:cubicBezTo>
                    <a:cubicBezTo>
                      <a:pt x="0" y="7"/>
                      <a:pt x="7" y="0"/>
                      <a:pt x="16" y="0"/>
                    </a:cubicBezTo>
                    <a:cubicBezTo>
                      <a:pt x="661" y="0"/>
                      <a:pt x="661" y="0"/>
                      <a:pt x="661" y="0"/>
                    </a:cubicBezTo>
                    <a:cubicBezTo>
                      <a:pt x="670" y="0"/>
                      <a:pt x="677" y="7"/>
                      <a:pt x="677" y="16"/>
                    </a:cubicBezTo>
                    <a:cubicBezTo>
                      <a:pt x="677" y="25"/>
                      <a:pt x="670" y="32"/>
                      <a:pt x="661"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65" name="Freeform 26">
                <a:extLst>
                  <a:ext uri="{FF2B5EF4-FFF2-40B4-BE49-F238E27FC236}">
                    <a16:creationId xmlns:a16="http://schemas.microsoft.com/office/drawing/2014/main" id="{AE37D5F5-C3E8-43E7-81DF-C5AEAFF4BB85}"/>
                  </a:ext>
                </a:extLst>
              </p:cNvPr>
              <p:cNvSpPr>
                <a:spLocks/>
              </p:cNvSpPr>
              <p:nvPr/>
            </p:nvSpPr>
            <p:spPr bwMode="auto">
              <a:xfrm>
                <a:off x="3614" y="2179"/>
                <a:ext cx="823" cy="1167"/>
              </a:xfrm>
              <a:custGeom>
                <a:avLst/>
                <a:gdLst>
                  <a:gd name="T0" fmla="*/ 94 w 346"/>
                  <a:gd name="T1" fmla="*/ 491 h 491"/>
                  <a:gd name="T2" fmla="*/ 85 w 346"/>
                  <a:gd name="T3" fmla="*/ 488 h 491"/>
                  <a:gd name="T4" fmla="*/ 6 w 346"/>
                  <a:gd name="T5" fmla="*/ 415 h 491"/>
                  <a:gd name="T6" fmla="*/ 7 w 346"/>
                  <a:gd name="T7" fmla="*/ 392 h 491"/>
                  <a:gd name="T8" fmla="*/ 30 w 346"/>
                  <a:gd name="T9" fmla="*/ 394 h 491"/>
                  <a:gd name="T10" fmla="*/ 94 w 346"/>
                  <a:gd name="T11" fmla="*/ 455 h 491"/>
                  <a:gd name="T12" fmla="*/ 314 w 346"/>
                  <a:gd name="T13" fmla="*/ 16 h 491"/>
                  <a:gd name="T14" fmla="*/ 330 w 346"/>
                  <a:gd name="T15" fmla="*/ 1 h 491"/>
                  <a:gd name="T16" fmla="*/ 345 w 346"/>
                  <a:gd name="T17" fmla="*/ 18 h 491"/>
                  <a:gd name="T18" fmla="*/ 103 w 346"/>
                  <a:gd name="T19" fmla="*/ 488 h 491"/>
                  <a:gd name="T20" fmla="*/ 94 w 346"/>
                  <a:gd name="T21"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6" h="491">
                    <a:moveTo>
                      <a:pt x="94" y="491"/>
                    </a:moveTo>
                    <a:cubicBezTo>
                      <a:pt x="91" y="491"/>
                      <a:pt x="88" y="490"/>
                      <a:pt x="85" y="488"/>
                    </a:cubicBezTo>
                    <a:cubicBezTo>
                      <a:pt x="84" y="487"/>
                      <a:pt x="49" y="462"/>
                      <a:pt x="6" y="415"/>
                    </a:cubicBezTo>
                    <a:cubicBezTo>
                      <a:pt x="0" y="408"/>
                      <a:pt x="1" y="398"/>
                      <a:pt x="7" y="392"/>
                    </a:cubicBezTo>
                    <a:cubicBezTo>
                      <a:pt x="14" y="386"/>
                      <a:pt x="24" y="387"/>
                      <a:pt x="30" y="394"/>
                    </a:cubicBezTo>
                    <a:cubicBezTo>
                      <a:pt x="57" y="424"/>
                      <a:pt x="82" y="445"/>
                      <a:pt x="94" y="455"/>
                    </a:cubicBezTo>
                    <a:cubicBezTo>
                      <a:pt x="135" y="422"/>
                      <a:pt x="304" y="272"/>
                      <a:pt x="314" y="16"/>
                    </a:cubicBezTo>
                    <a:cubicBezTo>
                      <a:pt x="314" y="7"/>
                      <a:pt x="322" y="0"/>
                      <a:pt x="330" y="1"/>
                    </a:cubicBezTo>
                    <a:cubicBezTo>
                      <a:pt x="339" y="1"/>
                      <a:pt x="346" y="9"/>
                      <a:pt x="345" y="18"/>
                    </a:cubicBezTo>
                    <a:cubicBezTo>
                      <a:pt x="333" y="324"/>
                      <a:pt x="113" y="481"/>
                      <a:pt x="103" y="488"/>
                    </a:cubicBezTo>
                    <a:cubicBezTo>
                      <a:pt x="100" y="490"/>
                      <a:pt x="97" y="491"/>
                      <a:pt x="94" y="4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66" name="Freeform 27">
                <a:extLst>
                  <a:ext uri="{FF2B5EF4-FFF2-40B4-BE49-F238E27FC236}">
                    <a16:creationId xmlns:a16="http://schemas.microsoft.com/office/drawing/2014/main" id="{22C17C80-CD06-4472-976A-EC518912D243}"/>
                  </a:ext>
                </a:extLst>
              </p:cNvPr>
              <p:cNvSpPr>
                <a:spLocks/>
              </p:cNvSpPr>
              <p:nvPr/>
            </p:nvSpPr>
            <p:spPr bwMode="auto">
              <a:xfrm>
                <a:off x="3238" y="974"/>
                <a:ext cx="859" cy="1283"/>
              </a:xfrm>
              <a:custGeom>
                <a:avLst/>
                <a:gdLst>
                  <a:gd name="T0" fmla="*/ 17 w 361"/>
                  <a:gd name="T1" fmla="*/ 540 h 540"/>
                  <a:gd name="T2" fmla="*/ 1 w 361"/>
                  <a:gd name="T3" fmla="*/ 525 h 540"/>
                  <a:gd name="T4" fmla="*/ 0 w 361"/>
                  <a:gd name="T5" fmla="*/ 499 h 540"/>
                  <a:gd name="T6" fmla="*/ 243 w 361"/>
                  <a:gd name="T7" fmla="*/ 3 h 540"/>
                  <a:gd name="T8" fmla="*/ 261 w 361"/>
                  <a:gd name="T9" fmla="*/ 3 h 540"/>
                  <a:gd name="T10" fmla="*/ 355 w 361"/>
                  <a:gd name="T11" fmla="*/ 94 h 540"/>
                  <a:gd name="T12" fmla="*/ 353 w 361"/>
                  <a:gd name="T13" fmla="*/ 116 h 540"/>
                  <a:gd name="T14" fmla="*/ 331 w 361"/>
                  <a:gd name="T15" fmla="*/ 114 h 540"/>
                  <a:gd name="T16" fmla="*/ 252 w 361"/>
                  <a:gd name="T17" fmla="*/ 37 h 540"/>
                  <a:gd name="T18" fmla="*/ 32 w 361"/>
                  <a:gd name="T19" fmla="*/ 499 h 540"/>
                  <a:gd name="T20" fmla="*/ 33 w 361"/>
                  <a:gd name="T21" fmla="*/ 523 h 540"/>
                  <a:gd name="T22" fmla="*/ 17 w 361"/>
                  <a:gd name="T23" fmla="*/ 540 h 540"/>
                  <a:gd name="T24" fmla="*/ 17 w 361"/>
                  <a:gd name="T2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540">
                    <a:moveTo>
                      <a:pt x="17" y="540"/>
                    </a:moveTo>
                    <a:cubicBezTo>
                      <a:pt x="8" y="540"/>
                      <a:pt x="1" y="533"/>
                      <a:pt x="1" y="525"/>
                    </a:cubicBezTo>
                    <a:cubicBezTo>
                      <a:pt x="0" y="516"/>
                      <a:pt x="0" y="508"/>
                      <a:pt x="0" y="499"/>
                    </a:cubicBezTo>
                    <a:cubicBezTo>
                      <a:pt x="0" y="176"/>
                      <a:pt x="233" y="10"/>
                      <a:pt x="243" y="3"/>
                    </a:cubicBezTo>
                    <a:cubicBezTo>
                      <a:pt x="248" y="0"/>
                      <a:pt x="256" y="0"/>
                      <a:pt x="261" y="3"/>
                    </a:cubicBezTo>
                    <a:cubicBezTo>
                      <a:pt x="263" y="5"/>
                      <a:pt x="306" y="35"/>
                      <a:pt x="355" y="94"/>
                    </a:cubicBezTo>
                    <a:cubicBezTo>
                      <a:pt x="361" y="101"/>
                      <a:pt x="360" y="111"/>
                      <a:pt x="353" y="116"/>
                    </a:cubicBezTo>
                    <a:cubicBezTo>
                      <a:pt x="347" y="122"/>
                      <a:pt x="337" y="121"/>
                      <a:pt x="331" y="114"/>
                    </a:cubicBezTo>
                    <a:cubicBezTo>
                      <a:pt x="297" y="74"/>
                      <a:pt x="267" y="48"/>
                      <a:pt x="252" y="37"/>
                    </a:cubicBezTo>
                    <a:cubicBezTo>
                      <a:pt x="210" y="71"/>
                      <a:pt x="32" y="229"/>
                      <a:pt x="32" y="499"/>
                    </a:cubicBezTo>
                    <a:cubicBezTo>
                      <a:pt x="32" y="507"/>
                      <a:pt x="32" y="515"/>
                      <a:pt x="33" y="523"/>
                    </a:cubicBezTo>
                    <a:cubicBezTo>
                      <a:pt x="33" y="532"/>
                      <a:pt x="26" y="540"/>
                      <a:pt x="17" y="540"/>
                    </a:cubicBezTo>
                    <a:cubicBezTo>
                      <a:pt x="17" y="540"/>
                      <a:pt x="17" y="540"/>
                      <a:pt x="17" y="5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67" name="Freeform 28">
                <a:extLst>
                  <a:ext uri="{FF2B5EF4-FFF2-40B4-BE49-F238E27FC236}">
                    <a16:creationId xmlns:a16="http://schemas.microsoft.com/office/drawing/2014/main" id="{B8FFC8BF-4100-4614-96ED-477433AAF049}"/>
                  </a:ext>
                </a:extLst>
              </p:cNvPr>
              <p:cNvSpPr>
                <a:spLocks/>
              </p:cNvSpPr>
              <p:nvPr/>
            </p:nvSpPr>
            <p:spPr bwMode="auto">
              <a:xfrm>
                <a:off x="3800" y="2890"/>
                <a:ext cx="76" cy="454"/>
              </a:xfrm>
              <a:custGeom>
                <a:avLst/>
                <a:gdLst>
                  <a:gd name="T0" fmla="*/ 16 w 32"/>
                  <a:gd name="T1" fmla="*/ 191 h 191"/>
                  <a:gd name="T2" fmla="*/ 0 w 32"/>
                  <a:gd name="T3" fmla="*/ 175 h 191"/>
                  <a:gd name="T4" fmla="*/ 0 w 32"/>
                  <a:gd name="T5" fmla="*/ 16 h 191"/>
                  <a:gd name="T6" fmla="*/ 16 w 32"/>
                  <a:gd name="T7" fmla="*/ 0 h 191"/>
                  <a:gd name="T8" fmla="*/ 32 w 32"/>
                  <a:gd name="T9" fmla="*/ 16 h 191"/>
                  <a:gd name="T10" fmla="*/ 32 w 32"/>
                  <a:gd name="T11" fmla="*/ 175 h 191"/>
                  <a:gd name="T12" fmla="*/ 16 w 32"/>
                  <a:gd name="T13" fmla="*/ 191 h 191"/>
                </a:gdLst>
                <a:ahLst/>
                <a:cxnLst>
                  <a:cxn ang="0">
                    <a:pos x="T0" y="T1"/>
                  </a:cxn>
                  <a:cxn ang="0">
                    <a:pos x="T2" y="T3"/>
                  </a:cxn>
                  <a:cxn ang="0">
                    <a:pos x="T4" y="T5"/>
                  </a:cxn>
                  <a:cxn ang="0">
                    <a:pos x="T6" y="T7"/>
                  </a:cxn>
                  <a:cxn ang="0">
                    <a:pos x="T8" y="T9"/>
                  </a:cxn>
                  <a:cxn ang="0">
                    <a:pos x="T10" y="T11"/>
                  </a:cxn>
                  <a:cxn ang="0">
                    <a:pos x="T12" y="T13"/>
                  </a:cxn>
                </a:cxnLst>
                <a:rect l="0" t="0" r="r" b="b"/>
                <a:pathLst>
                  <a:path w="32" h="191">
                    <a:moveTo>
                      <a:pt x="16" y="191"/>
                    </a:moveTo>
                    <a:cubicBezTo>
                      <a:pt x="7" y="191"/>
                      <a:pt x="0" y="184"/>
                      <a:pt x="0" y="175"/>
                    </a:cubicBezTo>
                    <a:cubicBezTo>
                      <a:pt x="0" y="16"/>
                      <a:pt x="0" y="16"/>
                      <a:pt x="0" y="16"/>
                    </a:cubicBezTo>
                    <a:cubicBezTo>
                      <a:pt x="0" y="7"/>
                      <a:pt x="7" y="0"/>
                      <a:pt x="16" y="0"/>
                    </a:cubicBezTo>
                    <a:cubicBezTo>
                      <a:pt x="25" y="0"/>
                      <a:pt x="32" y="7"/>
                      <a:pt x="32" y="16"/>
                    </a:cubicBezTo>
                    <a:cubicBezTo>
                      <a:pt x="32" y="175"/>
                      <a:pt x="32" y="175"/>
                      <a:pt x="32" y="175"/>
                    </a:cubicBezTo>
                    <a:cubicBezTo>
                      <a:pt x="32" y="184"/>
                      <a:pt x="25" y="191"/>
                      <a:pt x="16" y="1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68" name="Freeform 29">
                <a:extLst>
                  <a:ext uri="{FF2B5EF4-FFF2-40B4-BE49-F238E27FC236}">
                    <a16:creationId xmlns:a16="http://schemas.microsoft.com/office/drawing/2014/main" id="{7C20DA0C-346F-44DD-A039-7B873A7E56CA}"/>
                  </a:ext>
                </a:extLst>
              </p:cNvPr>
              <p:cNvSpPr>
                <a:spLocks/>
              </p:cNvSpPr>
              <p:nvPr/>
            </p:nvSpPr>
            <p:spPr bwMode="auto">
              <a:xfrm>
                <a:off x="3800" y="976"/>
                <a:ext cx="76" cy="1462"/>
              </a:xfrm>
              <a:custGeom>
                <a:avLst/>
                <a:gdLst>
                  <a:gd name="T0" fmla="*/ 16 w 32"/>
                  <a:gd name="T1" fmla="*/ 615 h 615"/>
                  <a:gd name="T2" fmla="*/ 0 w 32"/>
                  <a:gd name="T3" fmla="*/ 599 h 615"/>
                  <a:gd name="T4" fmla="*/ 0 w 32"/>
                  <a:gd name="T5" fmla="*/ 15 h 615"/>
                  <a:gd name="T6" fmla="*/ 16 w 32"/>
                  <a:gd name="T7" fmla="*/ 0 h 615"/>
                  <a:gd name="T8" fmla="*/ 32 w 32"/>
                  <a:gd name="T9" fmla="*/ 15 h 615"/>
                  <a:gd name="T10" fmla="*/ 32 w 32"/>
                  <a:gd name="T11" fmla="*/ 599 h 615"/>
                  <a:gd name="T12" fmla="*/ 16 w 32"/>
                  <a:gd name="T13" fmla="*/ 615 h 615"/>
                </a:gdLst>
                <a:ahLst/>
                <a:cxnLst>
                  <a:cxn ang="0">
                    <a:pos x="T0" y="T1"/>
                  </a:cxn>
                  <a:cxn ang="0">
                    <a:pos x="T2" y="T3"/>
                  </a:cxn>
                  <a:cxn ang="0">
                    <a:pos x="T4" y="T5"/>
                  </a:cxn>
                  <a:cxn ang="0">
                    <a:pos x="T6" y="T7"/>
                  </a:cxn>
                  <a:cxn ang="0">
                    <a:pos x="T8" y="T9"/>
                  </a:cxn>
                  <a:cxn ang="0">
                    <a:pos x="T10" y="T11"/>
                  </a:cxn>
                  <a:cxn ang="0">
                    <a:pos x="T12" y="T13"/>
                  </a:cxn>
                </a:cxnLst>
                <a:rect l="0" t="0" r="r" b="b"/>
                <a:pathLst>
                  <a:path w="32" h="615">
                    <a:moveTo>
                      <a:pt x="16" y="615"/>
                    </a:moveTo>
                    <a:cubicBezTo>
                      <a:pt x="7" y="615"/>
                      <a:pt x="0" y="608"/>
                      <a:pt x="0" y="599"/>
                    </a:cubicBezTo>
                    <a:cubicBezTo>
                      <a:pt x="0" y="15"/>
                      <a:pt x="0" y="15"/>
                      <a:pt x="0" y="15"/>
                    </a:cubicBezTo>
                    <a:cubicBezTo>
                      <a:pt x="0" y="7"/>
                      <a:pt x="7" y="0"/>
                      <a:pt x="16" y="0"/>
                    </a:cubicBezTo>
                    <a:cubicBezTo>
                      <a:pt x="25" y="0"/>
                      <a:pt x="32" y="7"/>
                      <a:pt x="32" y="15"/>
                    </a:cubicBezTo>
                    <a:cubicBezTo>
                      <a:pt x="32" y="599"/>
                      <a:pt x="32" y="599"/>
                      <a:pt x="32" y="599"/>
                    </a:cubicBezTo>
                    <a:cubicBezTo>
                      <a:pt x="32" y="608"/>
                      <a:pt x="25" y="615"/>
                      <a:pt x="16" y="6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69" name="Freeform 30">
                <a:extLst>
                  <a:ext uri="{FF2B5EF4-FFF2-40B4-BE49-F238E27FC236}">
                    <a16:creationId xmlns:a16="http://schemas.microsoft.com/office/drawing/2014/main" id="{FDC5BAEA-16D7-4C86-8308-6977828B2141}"/>
                  </a:ext>
                </a:extLst>
              </p:cNvPr>
              <p:cNvSpPr>
                <a:spLocks/>
              </p:cNvSpPr>
              <p:nvPr/>
            </p:nvSpPr>
            <p:spPr bwMode="auto">
              <a:xfrm>
                <a:off x="2970" y="1321"/>
                <a:ext cx="906" cy="378"/>
              </a:xfrm>
              <a:custGeom>
                <a:avLst/>
                <a:gdLst>
                  <a:gd name="T0" fmla="*/ 365 w 381"/>
                  <a:gd name="T1" fmla="*/ 159 h 159"/>
                  <a:gd name="T2" fmla="*/ 3 w 381"/>
                  <a:gd name="T3" fmla="*/ 24 h 159"/>
                  <a:gd name="T4" fmla="*/ 12 w 381"/>
                  <a:gd name="T5" fmla="*/ 3 h 159"/>
                  <a:gd name="T6" fmla="*/ 33 w 381"/>
                  <a:gd name="T7" fmla="*/ 12 h 159"/>
                  <a:gd name="T8" fmla="*/ 365 w 381"/>
                  <a:gd name="T9" fmla="*/ 127 h 159"/>
                  <a:gd name="T10" fmla="*/ 381 w 381"/>
                  <a:gd name="T11" fmla="*/ 143 h 159"/>
                  <a:gd name="T12" fmla="*/ 365 w 381"/>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381" h="159">
                    <a:moveTo>
                      <a:pt x="365" y="159"/>
                    </a:moveTo>
                    <a:cubicBezTo>
                      <a:pt x="61" y="159"/>
                      <a:pt x="5" y="30"/>
                      <a:pt x="3" y="24"/>
                    </a:cubicBezTo>
                    <a:cubicBezTo>
                      <a:pt x="0" y="16"/>
                      <a:pt x="4" y="7"/>
                      <a:pt x="12" y="3"/>
                    </a:cubicBezTo>
                    <a:cubicBezTo>
                      <a:pt x="20" y="0"/>
                      <a:pt x="29" y="4"/>
                      <a:pt x="33" y="12"/>
                    </a:cubicBezTo>
                    <a:cubicBezTo>
                      <a:pt x="33" y="14"/>
                      <a:pt x="86" y="127"/>
                      <a:pt x="365" y="127"/>
                    </a:cubicBezTo>
                    <a:cubicBezTo>
                      <a:pt x="374" y="127"/>
                      <a:pt x="381" y="134"/>
                      <a:pt x="381" y="143"/>
                    </a:cubicBezTo>
                    <a:cubicBezTo>
                      <a:pt x="381" y="152"/>
                      <a:pt x="374" y="159"/>
                      <a:pt x="365" y="1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70" name="Freeform 31">
                <a:extLst>
                  <a:ext uri="{FF2B5EF4-FFF2-40B4-BE49-F238E27FC236}">
                    <a16:creationId xmlns:a16="http://schemas.microsoft.com/office/drawing/2014/main" id="{3F77B1B7-DE53-40C5-B382-A26D524943C2}"/>
                  </a:ext>
                </a:extLst>
              </p:cNvPr>
              <p:cNvSpPr>
                <a:spLocks/>
              </p:cNvSpPr>
              <p:nvPr/>
            </p:nvSpPr>
            <p:spPr bwMode="auto">
              <a:xfrm>
                <a:off x="3883" y="2621"/>
                <a:ext cx="825" cy="371"/>
              </a:xfrm>
              <a:custGeom>
                <a:avLst/>
                <a:gdLst>
                  <a:gd name="T0" fmla="*/ 328 w 347"/>
                  <a:gd name="T1" fmla="*/ 156 h 156"/>
                  <a:gd name="T2" fmla="*/ 314 w 347"/>
                  <a:gd name="T3" fmla="*/ 146 h 156"/>
                  <a:gd name="T4" fmla="*/ 16 w 347"/>
                  <a:gd name="T5" fmla="*/ 32 h 156"/>
                  <a:gd name="T6" fmla="*/ 1 w 347"/>
                  <a:gd name="T7" fmla="*/ 15 h 156"/>
                  <a:gd name="T8" fmla="*/ 17 w 347"/>
                  <a:gd name="T9" fmla="*/ 0 h 156"/>
                  <a:gd name="T10" fmla="*/ 343 w 347"/>
                  <a:gd name="T11" fmla="*/ 134 h 156"/>
                  <a:gd name="T12" fmla="*/ 334 w 347"/>
                  <a:gd name="T13" fmla="*/ 155 h 156"/>
                  <a:gd name="T14" fmla="*/ 328 w 347"/>
                  <a:gd name="T15" fmla="*/ 15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156">
                    <a:moveTo>
                      <a:pt x="328" y="156"/>
                    </a:moveTo>
                    <a:cubicBezTo>
                      <a:pt x="322" y="156"/>
                      <a:pt x="316" y="153"/>
                      <a:pt x="314" y="146"/>
                    </a:cubicBezTo>
                    <a:cubicBezTo>
                      <a:pt x="313" y="145"/>
                      <a:pt x="266" y="41"/>
                      <a:pt x="16" y="32"/>
                    </a:cubicBezTo>
                    <a:cubicBezTo>
                      <a:pt x="7" y="31"/>
                      <a:pt x="0" y="24"/>
                      <a:pt x="1" y="15"/>
                    </a:cubicBezTo>
                    <a:cubicBezTo>
                      <a:pt x="1" y="6"/>
                      <a:pt x="9" y="0"/>
                      <a:pt x="17" y="0"/>
                    </a:cubicBezTo>
                    <a:cubicBezTo>
                      <a:pt x="290" y="10"/>
                      <a:pt x="341" y="129"/>
                      <a:pt x="343" y="134"/>
                    </a:cubicBezTo>
                    <a:cubicBezTo>
                      <a:pt x="347" y="143"/>
                      <a:pt x="343" y="152"/>
                      <a:pt x="334" y="155"/>
                    </a:cubicBezTo>
                    <a:cubicBezTo>
                      <a:pt x="332" y="156"/>
                      <a:pt x="330" y="156"/>
                      <a:pt x="328" y="1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71" name="Freeform 32">
                <a:extLst>
                  <a:ext uri="{FF2B5EF4-FFF2-40B4-BE49-F238E27FC236}">
                    <a16:creationId xmlns:a16="http://schemas.microsoft.com/office/drawing/2014/main" id="{C41A17D3-9371-4B21-B09B-74AD6B0DEB85}"/>
                  </a:ext>
                </a:extLst>
              </p:cNvPr>
              <p:cNvSpPr>
                <a:spLocks/>
              </p:cNvSpPr>
              <p:nvPr/>
            </p:nvSpPr>
            <p:spPr bwMode="auto">
              <a:xfrm>
                <a:off x="2970" y="2859"/>
                <a:ext cx="119" cy="133"/>
              </a:xfrm>
              <a:custGeom>
                <a:avLst/>
                <a:gdLst>
                  <a:gd name="T0" fmla="*/ 18 w 50"/>
                  <a:gd name="T1" fmla="*/ 56 h 56"/>
                  <a:gd name="T2" fmla="*/ 12 w 50"/>
                  <a:gd name="T3" fmla="*/ 55 h 56"/>
                  <a:gd name="T4" fmla="*/ 3 w 50"/>
                  <a:gd name="T5" fmla="*/ 34 h 56"/>
                  <a:gd name="T6" fmla="*/ 20 w 50"/>
                  <a:gd name="T7" fmla="*/ 8 h 56"/>
                  <a:gd name="T8" fmla="*/ 43 w 50"/>
                  <a:gd name="T9" fmla="*/ 6 h 56"/>
                  <a:gd name="T10" fmla="*/ 45 w 50"/>
                  <a:gd name="T11" fmla="*/ 28 h 56"/>
                  <a:gd name="T12" fmla="*/ 32 w 50"/>
                  <a:gd name="T13" fmla="*/ 46 h 56"/>
                  <a:gd name="T14" fmla="*/ 18 w 5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6">
                    <a:moveTo>
                      <a:pt x="18" y="56"/>
                    </a:moveTo>
                    <a:cubicBezTo>
                      <a:pt x="16" y="56"/>
                      <a:pt x="14" y="56"/>
                      <a:pt x="12" y="55"/>
                    </a:cubicBezTo>
                    <a:cubicBezTo>
                      <a:pt x="4" y="52"/>
                      <a:pt x="0" y="43"/>
                      <a:pt x="3" y="34"/>
                    </a:cubicBezTo>
                    <a:cubicBezTo>
                      <a:pt x="3" y="33"/>
                      <a:pt x="8" y="23"/>
                      <a:pt x="20" y="8"/>
                    </a:cubicBezTo>
                    <a:cubicBezTo>
                      <a:pt x="26" y="1"/>
                      <a:pt x="36" y="0"/>
                      <a:pt x="43" y="6"/>
                    </a:cubicBezTo>
                    <a:cubicBezTo>
                      <a:pt x="49" y="12"/>
                      <a:pt x="50" y="22"/>
                      <a:pt x="45" y="28"/>
                    </a:cubicBezTo>
                    <a:cubicBezTo>
                      <a:pt x="36" y="39"/>
                      <a:pt x="33" y="46"/>
                      <a:pt x="32" y="46"/>
                    </a:cubicBezTo>
                    <a:cubicBezTo>
                      <a:pt x="30" y="53"/>
                      <a:pt x="24" y="56"/>
                      <a:pt x="18"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72" name="Freeform 33">
                <a:extLst>
                  <a:ext uri="{FF2B5EF4-FFF2-40B4-BE49-F238E27FC236}">
                    <a16:creationId xmlns:a16="http://schemas.microsoft.com/office/drawing/2014/main" id="{C2797615-5DE5-475B-A739-315CAD7CE4FA}"/>
                  </a:ext>
                </a:extLst>
              </p:cNvPr>
              <p:cNvSpPr>
                <a:spLocks noEditPoints="1"/>
              </p:cNvSpPr>
              <p:nvPr/>
            </p:nvSpPr>
            <p:spPr bwMode="auto">
              <a:xfrm>
                <a:off x="3918" y="1309"/>
                <a:ext cx="783" cy="782"/>
              </a:xfrm>
              <a:custGeom>
                <a:avLst/>
                <a:gdLst>
                  <a:gd name="T0" fmla="*/ 165 w 329"/>
                  <a:gd name="T1" fmla="*/ 329 h 329"/>
                  <a:gd name="T2" fmla="*/ 0 w 329"/>
                  <a:gd name="T3" fmla="*/ 164 h 329"/>
                  <a:gd name="T4" fmla="*/ 165 w 329"/>
                  <a:gd name="T5" fmla="*/ 0 h 329"/>
                  <a:gd name="T6" fmla="*/ 329 w 329"/>
                  <a:gd name="T7" fmla="*/ 164 h 329"/>
                  <a:gd name="T8" fmla="*/ 165 w 329"/>
                  <a:gd name="T9" fmla="*/ 329 h 329"/>
                  <a:gd name="T10" fmla="*/ 165 w 329"/>
                  <a:gd name="T11" fmla="*/ 31 h 329"/>
                  <a:gd name="T12" fmla="*/ 32 w 329"/>
                  <a:gd name="T13" fmla="*/ 164 h 329"/>
                  <a:gd name="T14" fmla="*/ 165 w 329"/>
                  <a:gd name="T15" fmla="*/ 297 h 329"/>
                  <a:gd name="T16" fmla="*/ 298 w 329"/>
                  <a:gd name="T17" fmla="*/ 164 h 329"/>
                  <a:gd name="T18" fmla="*/ 165 w 329"/>
                  <a:gd name="T19" fmla="*/ 3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329">
                    <a:moveTo>
                      <a:pt x="165" y="329"/>
                    </a:moveTo>
                    <a:cubicBezTo>
                      <a:pt x="74" y="329"/>
                      <a:pt x="0" y="255"/>
                      <a:pt x="0" y="164"/>
                    </a:cubicBezTo>
                    <a:cubicBezTo>
                      <a:pt x="0" y="73"/>
                      <a:pt x="74" y="0"/>
                      <a:pt x="165" y="0"/>
                    </a:cubicBezTo>
                    <a:cubicBezTo>
                      <a:pt x="255" y="0"/>
                      <a:pt x="329" y="73"/>
                      <a:pt x="329" y="164"/>
                    </a:cubicBezTo>
                    <a:cubicBezTo>
                      <a:pt x="329" y="255"/>
                      <a:pt x="255" y="329"/>
                      <a:pt x="165" y="329"/>
                    </a:cubicBezTo>
                    <a:close/>
                    <a:moveTo>
                      <a:pt x="165" y="31"/>
                    </a:moveTo>
                    <a:cubicBezTo>
                      <a:pt x="91" y="31"/>
                      <a:pt x="32" y="91"/>
                      <a:pt x="32" y="164"/>
                    </a:cubicBezTo>
                    <a:cubicBezTo>
                      <a:pt x="32" y="238"/>
                      <a:pt x="91" y="297"/>
                      <a:pt x="165" y="297"/>
                    </a:cubicBezTo>
                    <a:cubicBezTo>
                      <a:pt x="238" y="297"/>
                      <a:pt x="298" y="238"/>
                      <a:pt x="298" y="164"/>
                    </a:cubicBezTo>
                    <a:cubicBezTo>
                      <a:pt x="298" y="91"/>
                      <a:pt x="238" y="31"/>
                      <a:pt x="165"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73" name="Freeform 34">
                <a:extLst>
                  <a:ext uri="{FF2B5EF4-FFF2-40B4-BE49-F238E27FC236}">
                    <a16:creationId xmlns:a16="http://schemas.microsoft.com/office/drawing/2014/main" id="{66585C3A-0382-42B0-B88E-9E4B9DB4D11E}"/>
                  </a:ext>
                </a:extLst>
              </p:cNvPr>
              <p:cNvSpPr>
                <a:spLocks noEditPoints="1"/>
              </p:cNvSpPr>
              <p:nvPr/>
            </p:nvSpPr>
            <p:spPr bwMode="auto">
              <a:xfrm>
                <a:off x="4125" y="1470"/>
                <a:ext cx="371" cy="371"/>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32 h 156"/>
                  <a:gd name="T12" fmla="*/ 31 w 156"/>
                  <a:gd name="T13" fmla="*/ 78 h 156"/>
                  <a:gd name="T14" fmla="*/ 78 w 156"/>
                  <a:gd name="T15" fmla="*/ 124 h 156"/>
                  <a:gd name="T16" fmla="*/ 124 w 156"/>
                  <a:gd name="T17" fmla="*/ 78 h 156"/>
                  <a:gd name="T18" fmla="*/ 78 w 156"/>
                  <a:gd name="T19" fmla="*/ 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32"/>
                    </a:moveTo>
                    <a:cubicBezTo>
                      <a:pt x="52" y="32"/>
                      <a:pt x="31" y="52"/>
                      <a:pt x="31" y="78"/>
                    </a:cubicBezTo>
                    <a:cubicBezTo>
                      <a:pt x="31" y="103"/>
                      <a:pt x="52" y="124"/>
                      <a:pt x="78" y="124"/>
                    </a:cubicBezTo>
                    <a:cubicBezTo>
                      <a:pt x="103" y="124"/>
                      <a:pt x="124" y="103"/>
                      <a:pt x="124" y="78"/>
                    </a:cubicBezTo>
                    <a:cubicBezTo>
                      <a:pt x="124" y="52"/>
                      <a:pt x="103" y="32"/>
                      <a:pt x="78"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74" name="Freeform 35">
                <a:extLst>
                  <a:ext uri="{FF2B5EF4-FFF2-40B4-BE49-F238E27FC236}">
                    <a16:creationId xmlns:a16="http://schemas.microsoft.com/office/drawing/2014/main" id="{8DB8C522-42CE-4C7E-A41F-85B7D2114BA8}"/>
                  </a:ext>
                </a:extLst>
              </p:cNvPr>
              <p:cNvSpPr>
                <a:spLocks/>
              </p:cNvSpPr>
              <p:nvPr/>
            </p:nvSpPr>
            <p:spPr bwMode="auto">
              <a:xfrm>
                <a:off x="4025" y="1758"/>
                <a:ext cx="566" cy="238"/>
              </a:xfrm>
              <a:custGeom>
                <a:avLst/>
                <a:gdLst>
                  <a:gd name="T0" fmla="*/ 18 w 238"/>
                  <a:gd name="T1" fmla="*/ 100 h 100"/>
                  <a:gd name="T2" fmla="*/ 13 w 238"/>
                  <a:gd name="T3" fmla="*/ 99 h 100"/>
                  <a:gd name="T4" fmla="*/ 4 w 238"/>
                  <a:gd name="T5" fmla="*/ 79 h 100"/>
                  <a:gd name="T6" fmla="*/ 120 w 238"/>
                  <a:gd name="T7" fmla="*/ 0 h 100"/>
                  <a:gd name="T8" fmla="*/ 234 w 238"/>
                  <a:gd name="T9" fmla="*/ 76 h 100"/>
                  <a:gd name="T10" fmla="*/ 226 w 238"/>
                  <a:gd name="T11" fmla="*/ 97 h 100"/>
                  <a:gd name="T12" fmla="*/ 205 w 238"/>
                  <a:gd name="T13" fmla="*/ 88 h 100"/>
                  <a:gd name="T14" fmla="*/ 120 w 238"/>
                  <a:gd name="T15" fmla="*/ 32 h 100"/>
                  <a:gd name="T16" fmla="*/ 33 w 238"/>
                  <a:gd name="T17" fmla="*/ 90 h 100"/>
                  <a:gd name="T18" fmla="*/ 18 w 238"/>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00">
                    <a:moveTo>
                      <a:pt x="18" y="100"/>
                    </a:moveTo>
                    <a:cubicBezTo>
                      <a:pt x="17" y="100"/>
                      <a:pt x="15" y="100"/>
                      <a:pt x="13" y="99"/>
                    </a:cubicBezTo>
                    <a:cubicBezTo>
                      <a:pt x="4" y="96"/>
                      <a:pt x="0" y="87"/>
                      <a:pt x="4" y="79"/>
                    </a:cubicBezTo>
                    <a:cubicBezTo>
                      <a:pt x="23" y="31"/>
                      <a:pt x="68" y="0"/>
                      <a:pt x="120" y="0"/>
                    </a:cubicBezTo>
                    <a:cubicBezTo>
                      <a:pt x="170" y="0"/>
                      <a:pt x="215" y="30"/>
                      <a:pt x="234" y="76"/>
                    </a:cubicBezTo>
                    <a:cubicBezTo>
                      <a:pt x="238" y="84"/>
                      <a:pt x="234" y="93"/>
                      <a:pt x="226" y="97"/>
                    </a:cubicBezTo>
                    <a:cubicBezTo>
                      <a:pt x="218" y="100"/>
                      <a:pt x="208" y="96"/>
                      <a:pt x="205" y="88"/>
                    </a:cubicBezTo>
                    <a:cubicBezTo>
                      <a:pt x="190" y="54"/>
                      <a:pt x="157" y="32"/>
                      <a:pt x="120" y="32"/>
                    </a:cubicBezTo>
                    <a:cubicBezTo>
                      <a:pt x="81" y="32"/>
                      <a:pt x="47" y="55"/>
                      <a:pt x="33" y="90"/>
                    </a:cubicBezTo>
                    <a:cubicBezTo>
                      <a:pt x="31" y="97"/>
                      <a:pt x="25" y="100"/>
                      <a:pt x="18"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75" name="Freeform 36">
                <a:extLst>
                  <a:ext uri="{FF2B5EF4-FFF2-40B4-BE49-F238E27FC236}">
                    <a16:creationId xmlns:a16="http://schemas.microsoft.com/office/drawing/2014/main" id="{4941E139-77A4-4406-B017-F15CD548825A}"/>
                  </a:ext>
                </a:extLst>
              </p:cNvPr>
              <p:cNvSpPr>
                <a:spLocks noEditPoints="1"/>
              </p:cNvSpPr>
              <p:nvPr/>
            </p:nvSpPr>
            <p:spPr bwMode="auto">
              <a:xfrm>
                <a:off x="3048" y="2265"/>
                <a:ext cx="782" cy="784"/>
              </a:xfrm>
              <a:custGeom>
                <a:avLst/>
                <a:gdLst>
                  <a:gd name="T0" fmla="*/ 165 w 329"/>
                  <a:gd name="T1" fmla="*/ 330 h 330"/>
                  <a:gd name="T2" fmla="*/ 0 w 329"/>
                  <a:gd name="T3" fmla="*/ 165 h 330"/>
                  <a:gd name="T4" fmla="*/ 165 w 329"/>
                  <a:gd name="T5" fmla="*/ 0 h 330"/>
                  <a:gd name="T6" fmla="*/ 329 w 329"/>
                  <a:gd name="T7" fmla="*/ 165 h 330"/>
                  <a:gd name="T8" fmla="*/ 165 w 329"/>
                  <a:gd name="T9" fmla="*/ 330 h 330"/>
                  <a:gd name="T10" fmla="*/ 165 w 329"/>
                  <a:gd name="T11" fmla="*/ 32 h 330"/>
                  <a:gd name="T12" fmla="*/ 32 w 329"/>
                  <a:gd name="T13" fmla="*/ 165 h 330"/>
                  <a:gd name="T14" fmla="*/ 165 w 329"/>
                  <a:gd name="T15" fmla="*/ 298 h 330"/>
                  <a:gd name="T16" fmla="*/ 298 w 329"/>
                  <a:gd name="T17" fmla="*/ 165 h 330"/>
                  <a:gd name="T18" fmla="*/ 165 w 329"/>
                  <a:gd name="T19" fmla="*/ 3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330">
                    <a:moveTo>
                      <a:pt x="165" y="330"/>
                    </a:moveTo>
                    <a:cubicBezTo>
                      <a:pt x="74" y="330"/>
                      <a:pt x="0" y="256"/>
                      <a:pt x="0" y="165"/>
                    </a:cubicBezTo>
                    <a:cubicBezTo>
                      <a:pt x="0" y="74"/>
                      <a:pt x="74" y="0"/>
                      <a:pt x="165" y="0"/>
                    </a:cubicBezTo>
                    <a:cubicBezTo>
                      <a:pt x="255" y="0"/>
                      <a:pt x="329" y="74"/>
                      <a:pt x="329" y="165"/>
                    </a:cubicBezTo>
                    <a:cubicBezTo>
                      <a:pt x="329" y="256"/>
                      <a:pt x="255" y="330"/>
                      <a:pt x="165" y="330"/>
                    </a:cubicBezTo>
                    <a:close/>
                    <a:moveTo>
                      <a:pt x="165" y="32"/>
                    </a:moveTo>
                    <a:cubicBezTo>
                      <a:pt x="91" y="32"/>
                      <a:pt x="32" y="92"/>
                      <a:pt x="32" y="165"/>
                    </a:cubicBezTo>
                    <a:cubicBezTo>
                      <a:pt x="32" y="239"/>
                      <a:pt x="91" y="298"/>
                      <a:pt x="165" y="298"/>
                    </a:cubicBezTo>
                    <a:cubicBezTo>
                      <a:pt x="238" y="298"/>
                      <a:pt x="298" y="239"/>
                      <a:pt x="298" y="165"/>
                    </a:cubicBezTo>
                    <a:cubicBezTo>
                      <a:pt x="298" y="92"/>
                      <a:pt x="238" y="32"/>
                      <a:pt x="165"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76" name="Freeform 37">
                <a:extLst>
                  <a:ext uri="{FF2B5EF4-FFF2-40B4-BE49-F238E27FC236}">
                    <a16:creationId xmlns:a16="http://schemas.microsoft.com/office/drawing/2014/main" id="{88758D43-CF19-498A-9109-5594D0EA8687}"/>
                  </a:ext>
                </a:extLst>
              </p:cNvPr>
              <p:cNvSpPr>
                <a:spLocks noEditPoints="1"/>
              </p:cNvSpPr>
              <p:nvPr/>
            </p:nvSpPr>
            <p:spPr bwMode="auto">
              <a:xfrm>
                <a:off x="3255" y="2429"/>
                <a:ext cx="371" cy="37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32 h 156"/>
                  <a:gd name="T12" fmla="*/ 32 w 156"/>
                  <a:gd name="T13" fmla="*/ 78 h 156"/>
                  <a:gd name="T14" fmla="*/ 78 w 156"/>
                  <a:gd name="T15" fmla="*/ 124 h 156"/>
                  <a:gd name="T16" fmla="*/ 124 w 156"/>
                  <a:gd name="T17" fmla="*/ 78 h 156"/>
                  <a:gd name="T18" fmla="*/ 78 w 156"/>
                  <a:gd name="T19" fmla="*/ 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32"/>
                    </a:moveTo>
                    <a:cubicBezTo>
                      <a:pt x="52" y="32"/>
                      <a:pt x="32" y="52"/>
                      <a:pt x="32" y="78"/>
                    </a:cubicBezTo>
                    <a:cubicBezTo>
                      <a:pt x="32" y="103"/>
                      <a:pt x="52" y="124"/>
                      <a:pt x="78" y="124"/>
                    </a:cubicBezTo>
                    <a:cubicBezTo>
                      <a:pt x="103" y="124"/>
                      <a:pt x="124" y="103"/>
                      <a:pt x="124" y="78"/>
                    </a:cubicBezTo>
                    <a:cubicBezTo>
                      <a:pt x="124" y="52"/>
                      <a:pt x="103" y="32"/>
                      <a:pt x="78"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77" name="Freeform 38">
                <a:extLst>
                  <a:ext uri="{FF2B5EF4-FFF2-40B4-BE49-F238E27FC236}">
                    <a16:creationId xmlns:a16="http://schemas.microsoft.com/office/drawing/2014/main" id="{CBA66DCA-3ACD-4CD8-B40D-705DCBBF3A45}"/>
                  </a:ext>
                </a:extLst>
              </p:cNvPr>
              <p:cNvSpPr>
                <a:spLocks/>
              </p:cNvSpPr>
              <p:nvPr/>
            </p:nvSpPr>
            <p:spPr bwMode="auto">
              <a:xfrm>
                <a:off x="3155" y="2716"/>
                <a:ext cx="566" cy="238"/>
              </a:xfrm>
              <a:custGeom>
                <a:avLst/>
                <a:gdLst>
                  <a:gd name="T0" fmla="*/ 19 w 238"/>
                  <a:gd name="T1" fmla="*/ 100 h 100"/>
                  <a:gd name="T2" fmla="*/ 13 w 238"/>
                  <a:gd name="T3" fmla="*/ 99 h 100"/>
                  <a:gd name="T4" fmla="*/ 4 w 238"/>
                  <a:gd name="T5" fmla="*/ 79 h 100"/>
                  <a:gd name="T6" fmla="*/ 120 w 238"/>
                  <a:gd name="T7" fmla="*/ 0 h 100"/>
                  <a:gd name="T8" fmla="*/ 234 w 238"/>
                  <a:gd name="T9" fmla="*/ 76 h 100"/>
                  <a:gd name="T10" fmla="*/ 226 w 238"/>
                  <a:gd name="T11" fmla="*/ 97 h 100"/>
                  <a:gd name="T12" fmla="*/ 205 w 238"/>
                  <a:gd name="T13" fmla="*/ 88 h 100"/>
                  <a:gd name="T14" fmla="*/ 120 w 238"/>
                  <a:gd name="T15" fmla="*/ 32 h 100"/>
                  <a:gd name="T16" fmla="*/ 33 w 238"/>
                  <a:gd name="T17" fmla="*/ 90 h 100"/>
                  <a:gd name="T18" fmla="*/ 19 w 238"/>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00">
                    <a:moveTo>
                      <a:pt x="19" y="100"/>
                    </a:moveTo>
                    <a:cubicBezTo>
                      <a:pt x="17" y="100"/>
                      <a:pt x="15" y="100"/>
                      <a:pt x="13" y="99"/>
                    </a:cubicBezTo>
                    <a:cubicBezTo>
                      <a:pt x="4" y="96"/>
                      <a:pt x="0" y="87"/>
                      <a:pt x="4" y="79"/>
                    </a:cubicBezTo>
                    <a:cubicBezTo>
                      <a:pt x="23" y="31"/>
                      <a:pt x="68" y="0"/>
                      <a:pt x="120" y="0"/>
                    </a:cubicBezTo>
                    <a:cubicBezTo>
                      <a:pt x="170" y="0"/>
                      <a:pt x="215" y="29"/>
                      <a:pt x="234" y="76"/>
                    </a:cubicBezTo>
                    <a:cubicBezTo>
                      <a:pt x="238" y="84"/>
                      <a:pt x="234" y="93"/>
                      <a:pt x="226" y="97"/>
                    </a:cubicBezTo>
                    <a:cubicBezTo>
                      <a:pt x="218" y="100"/>
                      <a:pt x="208" y="96"/>
                      <a:pt x="205" y="88"/>
                    </a:cubicBezTo>
                    <a:cubicBezTo>
                      <a:pt x="190" y="54"/>
                      <a:pt x="157" y="32"/>
                      <a:pt x="120" y="32"/>
                    </a:cubicBezTo>
                    <a:cubicBezTo>
                      <a:pt x="81" y="32"/>
                      <a:pt x="47" y="55"/>
                      <a:pt x="33" y="90"/>
                    </a:cubicBezTo>
                    <a:cubicBezTo>
                      <a:pt x="31" y="97"/>
                      <a:pt x="25" y="100"/>
                      <a:pt x="19"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ZA"/>
              </a:p>
            </p:txBody>
          </p:sp>
        </p:grpSp>
        <p:grpSp>
          <p:nvGrpSpPr>
            <p:cNvPr id="82" name="Group 41">
              <a:extLst>
                <a:ext uri="{FF2B5EF4-FFF2-40B4-BE49-F238E27FC236}">
                  <a16:creationId xmlns:a16="http://schemas.microsoft.com/office/drawing/2014/main" id="{7F714F98-C7D6-4E24-A379-71CC4D25B117}"/>
                </a:ext>
              </a:extLst>
            </p:cNvPr>
            <p:cNvGrpSpPr>
              <a:grpSpLocks noChangeAspect="1"/>
            </p:cNvGrpSpPr>
            <p:nvPr/>
          </p:nvGrpSpPr>
          <p:grpSpPr bwMode="auto">
            <a:xfrm>
              <a:off x="891112" y="1393903"/>
              <a:ext cx="948718" cy="809086"/>
              <a:chOff x="3113" y="1540"/>
              <a:chExt cx="1454" cy="1240"/>
            </a:xfrm>
            <a:solidFill>
              <a:schemeClr val="accent1"/>
            </a:solidFill>
          </p:grpSpPr>
          <p:sp>
            <p:nvSpPr>
              <p:cNvPr id="84" name="Freeform 42">
                <a:extLst>
                  <a:ext uri="{FF2B5EF4-FFF2-40B4-BE49-F238E27FC236}">
                    <a16:creationId xmlns:a16="http://schemas.microsoft.com/office/drawing/2014/main" id="{EC1EE80F-E9D9-43F4-A625-457F47E27A92}"/>
                  </a:ext>
                </a:extLst>
              </p:cNvPr>
              <p:cNvSpPr>
                <a:spLocks noEditPoints="1"/>
              </p:cNvSpPr>
              <p:nvPr/>
            </p:nvSpPr>
            <p:spPr bwMode="auto">
              <a:xfrm>
                <a:off x="3683" y="2005"/>
                <a:ext cx="314" cy="308"/>
              </a:xfrm>
              <a:custGeom>
                <a:avLst/>
                <a:gdLst>
                  <a:gd name="T0" fmla="*/ 66 w 132"/>
                  <a:gd name="T1" fmla="*/ 129 h 129"/>
                  <a:gd name="T2" fmla="*/ 66 w 132"/>
                  <a:gd name="T3" fmla="*/ 129 h 129"/>
                  <a:gd name="T4" fmla="*/ 6 w 132"/>
                  <a:gd name="T5" fmla="*/ 89 h 129"/>
                  <a:gd name="T6" fmla="*/ 6 w 132"/>
                  <a:gd name="T7" fmla="*/ 40 h 129"/>
                  <a:gd name="T8" fmla="*/ 41 w 132"/>
                  <a:gd name="T9" fmla="*/ 5 h 129"/>
                  <a:gd name="T10" fmla="*/ 66 w 132"/>
                  <a:gd name="T11" fmla="*/ 0 h 129"/>
                  <a:gd name="T12" fmla="*/ 126 w 132"/>
                  <a:gd name="T13" fmla="*/ 40 h 129"/>
                  <a:gd name="T14" fmla="*/ 126 w 132"/>
                  <a:gd name="T15" fmla="*/ 89 h 129"/>
                  <a:gd name="T16" fmla="*/ 91 w 132"/>
                  <a:gd name="T17" fmla="*/ 124 h 129"/>
                  <a:gd name="T18" fmla="*/ 66 w 132"/>
                  <a:gd name="T19" fmla="*/ 129 h 129"/>
                  <a:gd name="T20" fmla="*/ 66 w 132"/>
                  <a:gd name="T21" fmla="*/ 13 h 129"/>
                  <a:gd name="T22" fmla="*/ 46 w 132"/>
                  <a:gd name="T23" fmla="*/ 17 h 129"/>
                  <a:gd name="T24" fmla="*/ 18 w 132"/>
                  <a:gd name="T25" fmla="*/ 45 h 129"/>
                  <a:gd name="T26" fmla="*/ 18 w 132"/>
                  <a:gd name="T27" fmla="*/ 84 h 129"/>
                  <a:gd name="T28" fmla="*/ 66 w 132"/>
                  <a:gd name="T29" fmla="*/ 116 h 129"/>
                  <a:gd name="T30" fmla="*/ 66 w 132"/>
                  <a:gd name="T31" fmla="*/ 116 h 129"/>
                  <a:gd name="T32" fmla="*/ 86 w 132"/>
                  <a:gd name="T33" fmla="*/ 112 h 129"/>
                  <a:gd name="T34" fmla="*/ 114 w 132"/>
                  <a:gd name="T35" fmla="*/ 84 h 129"/>
                  <a:gd name="T36" fmla="*/ 114 w 132"/>
                  <a:gd name="T37" fmla="*/ 45 h 129"/>
                  <a:gd name="T38" fmla="*/ 66 w 132"/>
                  <a:gd name="T3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29">
                    <a:moveTo>
                      <a:pt x="66" y="129"/>
                    </a:moveTo>
                    <a:cubicBezTo>
                      <a:pt x="66" y="129"/>
                      <a:pt x="66" y="129"/>
                      <a:pt x="66" y="129"/>
                    </a:cubicBezTo>
                    <a:cubicBezTo>
                      <a:pt x="40" y="129"/>
                      <a:pt x="16" y="114"/>
                      <a:pt x="6" y="89"/>
                    </a:cubicBezTo>
                    <a:cubicBezTo>
                      <a:pt x="0" y="73"/>
                      <a:pt x="0" y="56"/>
                      <a:pt x="6" y="40"/>
                    </a:cubicBezTo>
                    <a:cubicBezTo>
                      <a:pt x="13" y="24"/>
                      <a:pt x="25" y="11"/>
                      <a:pt x="41" y="5"/>
                    </a:cubicBezTo>
                    <a:cubicBezTo>
                      <a:pt x="49" y="2"/>
                      <a:pt x="57" y="0"/>
                      <a:pt x="66" y="0"/>
                    </a:cubicBezTo>
                    <a:cubicBezTo>
                      <a:pt x="92" y="0"/>
                      <a:pt x="116" y="16"/>
                      <a:pt x="126" y="40"/>
                    </a:cubicBezTo>
                    <a:cubicBezTo>
                      <a:pt x="132" y="56"/>
                      <a:pt x="132" y="73"/>
                      <a:pt x="126" y="89"/>
                    </a:cubicBezTo>
                    <a:cubicBezTo>
                      <a:pt x="119" y="105"/>
                      <a:pt x="107" y="118"/>
                      <a:pt x="91" y="124"/>
                    </a:cubicBezTo>
                    <a:cubicBezTo>
                      <a:pt x="83" y="128"/>
                      <a:pt x="75" y="129"/>
                      <a:pt x="66" y="129"/>
                    </a:cubicBezTo>
                    <a:close/>
                    <a:moveTo>
                      <a:pt x="66" y="13"/>
                    </a:moveTo>
                    <a:cubicBezTo>
                      <a:pt x="59" y="13"/>
                      <a:pt x="53" y="14"/>
                      <a:pt x="46" y="17"/>
                    </a:cubicBezTo>
                    <a:cubicBezTo>
                      <a:pt x="33" y="22"/>
                      <a:pt x="23" y="32"/>
                      <a:pt x="18" y="45"/>
                    </a:cubicBezTo>
                    <a:cubicBezTo>
                      <a:pt x="13" y="58"/>
                      <a:pt x="13" y="72"/>
                      <a:pt x="18" y="84"/>
                    </a:cubicBezTo>
                    <a:cubicBezTo>
                      <a:pt x="26" y="104"/>
                      <a:pt x="45" y="116"/>
                      <a:pt x="66" y="116"/>
                    </a:cubicBezTo>
                    <a:cubicBezTo>
                      <a:pt x="66" y="116"/>
                      <a:pt x="66" y="116"/>
                      <a:pt x="66" y="116"/>
                    </a:cubicBezTo>
                    <a:cubicBezTo>
                      <a:pt x="73" y="116"/>
                      <a:pt x="79" y="115"/>
                      <a:pt x="86" y="112"/>
                    </a:cubicBezTo>
                    <a:cubicBezTo>
                      <a:pt x="99" y="107"/>
                      <a:pt x="109" y="97"/>
                      <a:pt x="114" y="84"/>
                    </a:cubicBezTo>
                    <a:cubicBezTo>
                      <a:pt x="119" y="72"/>
                      <a:pt x="119" y="58"/>
                      <a:pt x="114" y="45"/>
                    </a:cubicBezTo>
                    <a:cubicBezTo>
                      <a:pt x="106" y="25"/>
                      <a:pt x="87" y="13"/>
                      <a:pt x="6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5" name="Freeform 43">
                <a:extLst>
                  <a:ext uri="{FF2B5EF4-FFF2-40B4-BE49-F238E27FC236}">
                    <a16:creationId xmlns:a16="http://schemas.microsoft.com/office/drawing/2014/main" id="{37B89321-04F1-4226-BF34-215993B550DB}"/>
                  </a:ext>
                </a:extLst>
              </p:cNvPr>
              <p:cNvSpPr>
                <a:spLocks noEditPoints="1"/>
              </p:cNvSpPr>
              <p:nvPr/>
            </p:nvSpPr>
            <p:spPr bwMode="auto">
              <a:xfrm>
                <a:off x="3456" y="1776"/>
                <a:ext cx="767" cy="765"/>
              </a:xfrm>
              <a:custGeom>
                <a:avLst/>
                <a:gdLst>
                  <a:gd name="T0" fmla="*/ 180 w 322"/>
                  <a:gd name="T1" fmla="*/ 290 h 321"/>
                  <a:gd name="T2" fmla="*/ 124 w 322"/>
                  <a:gd name="T3" fmla="*/ 321 h 321"/>
                  <a:gd name="T4" fmla="*/ 83 w 322"/>
                  <a:gd name="T5" fmla="*/ 265 h 321"/>
                  <a:gd name="T6" fmla="*/ 21 w 322"/>
                  <a:gd name="T7" fmla="*/ 248 h 321"/>
                  <a:gd name="T8" fmla="*/ 32 w 322"/>
                  <a:gd name="T9" fmla="*/ 179 h 321"/>
                  <a:gd name="T10" fmla="*/ 0 w 322"/>
                  <a:gd name="T11" fmla="*/ 123 h 321"/>
                  <a:gd name="T12" fmla="*/ 57 w 322"/>
                  <a:gd name="T13" fmla="*/ 83 h 321"/>
                  <a:gd name="T14" fmla="*/ 74 w 322"/>
                  <a:gd name="T15" fmla="*/ 21 h 321"/>
                  <a:gd name="T16" fmla="*/ 142 w 322"/>
                  <a:gd name="T17" fmla="*/ 32 h 321"/>
                  <a:gd name="T18" fmla="*/ 198 w 322"/>
                  <a:gd name="T19" fmla="*/ 0 h 321"/>
                  <a:gd name="T20" fmla="*/ 239 w 322"/>
                  <a:gd name="T21" fmla="*/ 56 h 321"/>
                  <a:gd name="T22" fmla="*/ 301 w 322"/>
                  <a:gd name="T23" fmla="*/ 74 h 321"/>
                  <a:gd name="T24" fmla="*/ 290 w 322"/>
                  <a:gd name="T25" fmla="*/ 142 h 321"/>
                  <a:gd name="T26" fmla="*/ 322 w 322"/>
                  <a:gd name="T27" fmla="*/ 198 h 321"/>
                  <a:gd name="T28" fmla="*/ 265 w 322"/>
                  <a:gd name="T29" fmla="*/ 239 h 321"/>
                  <a:gd name="T30" fmla="*/ 248 w 322"/>
                  <a:gd name="T31" fmla="*/ 301 h 321"/>
                  <a:gd name="T32" fmla="*/ 186 w 322"/>
                  <a:gd name="T33" fmla="*/ 275 h 321"/>
                  <a:gd name="T34" fmla="*/ 233 w 322"/>
                  <a:gd name="T35" fmla="*/ 293 h 321"/>
                  <a:gd name="T36" fmla="*/ 228 w 322"/>
                  <a:gd name="T37" fmla="*/ 257 h 321"/>
                  <a:gd name="T38" fmla="*/ 260 w 322"/>
                  <a:gd name="T39" fmla="*/ 224 h 321"/>
                  <a:gd name="T40" fmla="*/ 305 w 322"/>
                  <a:gd name="T41" fmla="*/ 204 h 321"/>
                  <a:gd name="T42" fmla="*/ 276 w 322"/>
                  <a:gd name="T43" fmla="*/ 182 h 321"/>
                  <a:gd name="T44" fmla="*/ 276 w 322"/>
                  <a:gd name="T45" fmla="*/ 135 h 321"/>
                  <a:gd name="T46" fmla="*/ 293 w 322"/>
                  <a:gd name="T47" fmla="*/ 89 h 321"/>
                  <a:gd name="T48" fmla="*/ 257 w 322"/>
                  <a:gd name="T49" fmla="*/ 94 h 321"/>
                  <a:gd name="T50" fmla="*/ 224 w 322"/>
                  <a:gd name="T51" fmla="*/ 62 h 321"/>
                  <a:gd name="T52" fmla="*/ 204 w 322"/>
                  <a:gd name="T53" fmla="*/ 16 h 321"/>
                  <a:gd name="T54" fmla="*/ 182 w 322"/>
                  <a:gd name="T55" fmla="*/ 45 h 321"/>
                  <a:gd name="T56" fmla="*/ 136 w 322"/>
                  <a:gd name="T57" fmla="*/ 46 h 321"/>
                  <a:gd name="T58" fmla="*/ 89 w 322"/>
                  <a:gd name="T59" fmla="*/ 28 h 321"/>
                  <a:gd name="T60" fmla="*/ 94 w 322"/>
                  <a:gd name="T61" fmla="*/ 64 h 321"/>
                  <a:gd name="T62" fmla="*/ 62 w 322"/>
                  <a:gd name="T63" fmla="*/ 97 h 321"/>
                  <a:gd name="T64" fmla="*/ 17 w 322"/>
                  <a:gd name="T65" fmla="*/ 118 h 321"/>
                  <a:gd name="T66" fmla="*/ 46 w 322"/>
                  <a:gd name="T67" fmla="*/ 140 h 321"/>
                  <a:gd name="T68" fmla="*/ 46 w 322"/>
                  <a:gd name="T69" fmla="*/ 186 h 321"/>
                  <a:gd name="T70" fmla="*/ 29 w 322"/>
                  <a:gd name="T71" fmla="*/ 232 h 321"/>
                  <a:gd name="T72" fmla="*/ 65 w 322"/>
                  <a:gd name="T73" fmla="*/ 227 h 321"/>
                  <a:gd name="T74" fmla="*/ 98 w 322"/>
                  <a:gd name="T75" fmla="*/ 260 h 321"/>
                  <a:gd name="T76" fmla="*/ 118 w 322"/>
                  <a:gd name="T77" fmla="*/ 305 h 321"/>
                  <a:gd name="T78" fmla="*/ 140 w 322"/>
                  <a:gd name="T79" fmla="*/ 276 h 321"/>
                  <a:gd name="T80" fmla="*/ 186 w 322"/>
                  <a:gd name="T81" fmla="*/ 27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2" h="321">
                    <a:moveTo>
                      <a:pt x="198" y="321"/>
                    </a:moveTo>
                    <a:cubicBezTo>
                      <a:pt x="180" y="290"/>
                      <a:pt x="180" y="290"/>
                      <a:pt x="180" y="290"/>
                    </a:cubicBezTo>
                    <a:cubicBezTo>
                      <a:pt x="167" y="291"/>
                      <a:pt x="155" y="291"/>
                      <a:pt x="142" y="290"/>
                    </a:cubicBezTo>
                    <a:cubicBezTo>
                      <a:pt x="124" y="321"/>
                      <a:pt x="124" y="321"/>
                      <a:pt x="124" y="321"/>
                    </a:cubicBezTo>
                    <a:cubicBezTo>
                      <a:pt x="74" y="301"/>
                      <a:pt x="74" y="301"/>
                      <a:pt x="74" y="301"/>
                    </a:cubicBezTo>
                    <a:cubicBezTo>
                      <a:pt x="83" y="265"/>
                      <a:pt x="83" y="265"/>
                      <a:pt x="83" y="265"/>
                    </a:cubicBezTo>
                    <a:cubicBezTo>
                      <a:pt x="73" y="258"/>
                      <a:pt x="64" y="249"/>
                      <a:pt x="57" y="239"/>
                    </a:cubicBezTo>
                    <a:cubicBezTo>
                      <a:pt x="21" y="248"/>
                      <a:pt x="21" y="248"/>
                      <a:pt x="21" y="248"/>
                    </a:cubicBezTo>
                    <a:cubicBezTo>
                      <a:pt x="0" y="198"/>
                      <a:pt x="0" y="198"/>
                      <a:pt x="0" y="198"/>
                    </a:cubicBezTo>
                    <a:cubicBezTo>
                      <a:pt x="32" y="179"/>
                      <a:pt x="32" y="179"/>
                      <a:pt x="32" y="179"/>
                    </a:cubicBezTo>
                    <a:cubicBezTo>
                      <a:pt x="30" y="167"/>
                      <a:pt x="30" y="154"/>
                      <a:pt x="32" y="142"/>
                    </a:cubicBezTo>
                    <a:cubicBezTo>
                      <a:pt x="0" y="123"/>
                      <a:pt x="0" y="123"/>
                      <a:pt x="0" y="123"/>
                    </a:cubicBezTo>
                    <a:cubicBezTo>
                      <a:pt x="21" y="74"/>
                      <a:pt x="21" y="74"/>
                      <a:pt x="21" y="74"/>
                    </a:cubicBezTo>
                    <a:cubicBezTo>
                      <a:pt x="57" y="83"/>
                      <a:pt x="57" y="83"/>
                      <a:pt x="57" y="83"/>
                    </a:cubicBezTo>
                    <a:cubicBezTo>
                      <a:pt x="64" y="73"/>
                      <a:pt x="73" y="64"/>
                      <a:pt x="83" y="56"/>
                    </a:cubicBezTo>
                    <a:cubicBezTo>
                      <a:pt x="74" y="21"/>
                      <a:pt x="74" y="21"/>
                      <a:pt x="74" y="21"/>
                    </a:cubicBezTo>
                    <a:cubicBezTo>
                      <a:pt x="124" y="0"/>
                      <a:pt x="124" y="0"/>
                      <a:pt x="124" y="0"/>
                    </a:cubicBezTo>
                    <a:cubicBezTo>
                      <a:pt x="142" y="32"/>
                      <a:pt x="142" y="32"/>
                      <a:pt x="142" y="32"/>
                    </a:cubicBezTo>
                    <a:cubicBezTo>
                      <a:pt x="155" y="30"/>
                      <a:pt x="167" y="30"/>
                      <a:pt x="180" y="32"/>
                    </a:cubicBezTo>
                    <a:cubicBezTo>
                      <a:pt x="198" y="0"/>
                      <a:pt x="198" y="0"/>
                      <a:pt x="198" y="0"/>
                    </a:cubicBezTo>
                    <a:cubicBezTo>
                      <a:pt x="248" y="21"/>
                      <a:pt x="248" y="21"/>
                      <a:pt x="248" y="21"/>
                    </a:cubicBezTo>
                    <a:cubicBezTo>
                      <a:pt x="239" y="56"/>
                      <a:pt x="239" y="56"/>
                      <a:pt x="239" y="56"/>
                    </a:cubicBezTo>
                    <a:cubicBezTo>
                      <a:pt x="249" y="64"/>
                      <a:pt x="258" y="73"/>
                      <a:pt x="265" y="83"/>
                    </a:cubicBezTo>
                    <a:cubicBezTo>
                      <a:pt x="301" y="74"/>
                      <a:pt x="301" y="74"/>
                      <a:pt x="301" y="74"/>
                    </a:cubicBezTo>
                    <a:cubicBezTo>
                      <a:pt x="322" y="123"/>
                      <a:pt x="322" y="123"/>
                      <a:pt x="322" y="123"/>
                    </a:cubicBezTo>
                    <a:cubicBezTo>
                      <a:pt x="290" y="142"/>
                      <a:pt x="290" y="142"/>
                      <a:pt x="290" y="142"/>
                    </a:cubicBezTo>
                    <a:cubicBezTo>
                      <a:pt x="292" y="154"/>
                      <a:pt x="292" y="167"/>
                      <a:pt x="290" y="179"/>
                    </a:cubicBezTo>
                    <a:cubicBezTo>
                      <a:pt x="322" y="198"/>
                      <a:pt x="322" y="198"/>
                      <a:pt x="322" y="198"/>
                    </a:cubicBezTo>
                    <a:cubicBezTo>
                      <a:pt x="301" y="248"/>
                      <a:pt x="301" y="248"/>
                      <a:pt x="301" y="248"/>
                    </a:cubicBezTo>
                    <a:cubicBezTo>
                      <a:pt x="265" y="239"/>
                      <a:pt x="265" y="239"/>
                      <a:pt x="265" y="239"/>
                    </a:cubicBezTo>
                    <a:cubicBezTo>
                      <a:pt x="258" y="249"/>
                      <a:pt x="249" y="258"/>
                      <a:pt x="239" y="265"/>
                    </a:cubicBezTo>
                    <a:cubicBezTo>
                      <a:pt x="248" y="301"/>
                      <a:pt x="248" y="301"/>
                      <a:pt x="248" y="301"/>
                    </a:cubicBezTo>
                    <a:lnTo>
                      <a:pt x="198" y="321"/>
                    </a:lnTo>
                    <a:close/>
                    <a:moveTo>
                      <a:pt x="186" y="275"/>
                    </a:moveTo>
                    <a:cubicBezTo>
                      <a:pt x="204" y="305"/>
                      <a:pt x="204" y="305"/>
                      <a:pt x="204" y="305"/>
                    </a:cubicBezTo>
                    <a:cubicBezTo>
                      <a:pt x="233" y="293"/>
                      <a:pt x="233" y="293"/>
                      <a:pt x="233" y="293"/>
                    </a:cubicBezTo>
                    <a:cubicBezTo>
                      <a:pt x="224" y="260"/>
                      <a:pt x="224" y="260"/>
                      <a:pt x="224" y="260"/>
                    </a:cubicBezTo>
                    <a:cubicBezTo>
                      <a:pt x="228" y="257"/>
                      <a:pt x="228" y="257"/>
                      <a:pt x="228" y="257"/>
                    </a:cubicBezTo>
                    <a:cubicBezTo>
                      <a:pt x="240" y="249"/>
                      <a:pt x="249" y="239"/>
                      <a:pt x="257" y="227"/>
                    </a:cubicBezTo>
                    <a:cubicBezTo>
                      <a:pt x="260" y="224"/>
                      <a:pt x="260" y="224"/>
                      <a:pt x="260" y="224"/>
                    </a:cubicBezTo>
                    <a:cubicBezTo>
                      <a:pt x="293" y="232"/>
                      <a:pt x="293" y="232"/>
                      <a:pt x="293" y="232"/>
                    </a:cubicBezTo>
                    <a:cubicBezTo>
                      <a:pt x="305" y="204"/>
                      <a:pt x="305" y="204"/>
                      <a:pt x="305" y="204"/>
                    </a:cubicBezTo>
                    <a:cubicBezTo>
                      <a:pt x="276" y="186"/>
                      <a:pt x="276" y="186"/>
                      <a:pt x="276" y="186"/>
                    </a:cubicBezTo>
                    <a:cubicBezTo>
                      <a:pt x="276" y="182"/>
                      <a:pt x="276" y="182"/>
                      <a:pt x="276" y="182"/>
                    </a:cubicBezTo>
                    <a:cubicBezTo>
                      <a:pt x="279" y="168"/>
                      <a:pt x="279" y="154"/>
                      <a:pt x="276" y="140"/>
                    </a:cubicBezTo>
                    <a:cubicBezTo>
                      <a:pt x="276" y="135"/>
                      <a:pt x="276" y="135"/>
                      <a:pt x="276" y="135"/>
                    </a:cubicBezTo>
                    <a:cubicBezTo>
                      <a:pt x="305" y="118"/>
                      <a:pt x="305" y="118"/>
                      <a:pt x="305" y="118"/>
                    </a:cubicBezTo>
                    <a:cubicBezTo>
                      <a:pt x="293" y="89"/>
                      <a:pt x="293" y="89"/>
                      <a:pt x="293" y="89"/>
                    </a:cubicBezTo>
                    <a:cubicBezTo>
                      <a:pt x="261" y="97"/>
                      <a:pt x="261" y="97"/>
                      <a:pt x="261" y="97"/>
                    </a:cubicBezTo>
                    <a:cubicBezTo>
                      <a:pt x="257" y="94"/>
                      <a:pt x="257" y="94"/>
                      <a:pt x="257" y="94"/>
                    </a:cubicBezTo>
                    <a:cubicBezTo>
                      <a:pt x="249" y="82"/>
                      <a:pt x="239" y="72"/>
                      <a:pt x="228" y="64"/>
                    </a:cubicBezTo>
                    <a:cubicBezTo>
                      <a:pt x="224" y="62"/>
                      <a:pt x="224" y="62"/>
                      <a:pt x="224" y="62"/>
                    </a:cubicBezTo>
                    <a:cubicBezTo>
                      <a:pt x="233" y="28"/>
                      <a:pt x="233" y="28"/>
                      <a:pt x="233" y="28"/>
                    </a:cubicBezTo>
                    <a:cubicBezTo>
                      <a:pt x="204" y="16"/>
                      <a:pt x="204" y="16"/>
                      <a:pt x="204" y="16"/>
                    </a:cubicBezTo>
                    <a:cubicBezTo>
                      <a:pt x="186" y="46"/>
                      <a:pt x="186" y="46"/>
                      <a:pt x="186" y="46"/>
                    </a:cubicBezTo>
                    <a:cubicBezTo>
                      <a:pt x="182" y="45"/>
                      <a:pt x="182" y="45"/>
                      <a:pt x="182" y="45"/>
                    </a:cubicBezTo>
                    <a:cubicBezTo>
                      <a:pt x="168" y="43"/>
                      <a:pt x="154" y="43"/>
                      <a:pt x="140" y="45"/>
                    </a:cubicBezTo>
                    <a:cubicBezTo>
                      <a:pt x="136" y="46"/>
                      <a:pt x="136" y="46"/>
                      <a:pt x="136" y="46"/>
                    </a:cubicBezTo>
                    <a:cubicBezTo>
                      <a:pt x="118" y="16"/>
                      <a:pt x="118" y="16"/>
                      <a:pt x="118" y="16"/>
                    </a:cubicBezTo>
                    <a:cubicBezTo>
                      <a:pt x="89" y="28"/>
                      <a:pt x="89" y="28"/>
                      <a:pt x="89" y="28"/>
                    </a:cubicBezTo>
                    <a:cubicBezTo>
                      <a:pt x="98" y="62"/>
                      <a:pt x="98" y="62"/>
                      <a:pt x="98" y="62"/>
                    </a:cubicBezTo>
                    <a:cubicBezTo>
                      <a:pt x="94" y="64"/>
                      <a:pt x="94" y="64"/>
                      <a:pt x="94" y="64"/>
                    </a:cubicBezTo>
                    <a:cubicBezTo>
                      <a:pt x="82" y="72"/>
                      <a:pt x="73" y="82"/>
                      <a:pt x="65" y="94"/>
                    </a:cubicBezTo>
                    <a:cubicBezTo>
                      <a:pt x="62" y="97"/>
                      <a:pt x="62" y="97"/>
                      <a:pt x="62" y="97"/>
                    </a:cubicBezTo>
                    <a:cubicBezTo>
                      <a:pt x="29" y="89"/>
                      <a:pt x="29" y="89"/>
                      <a:pt x="29" y="89"/>
                    </a:cubicBezTo>
                    <a:cubicBezTo>
                      <a:pt x="17" y="118"/>
                      <a:pt x="17" y="118"/>
                      <a:pt x="17" y="118"/>
                    </a:cubicBezTo>
                    <a:cubicBezTo>
                      <a:pt x="46" y="135"/>
                      <a:pt x="46" y="135"/>
                      <a:pt x="46" y="135"/>
                    </a:cubicBezTo>
                    <a:cubicBezTo>
                      <a:pt x="46" y="140"/>
                      <a:pt x="46" y="140"/>
                      <a:pt x="46" y="140"/>
                    </a:cubicBezTo>
                    <a:cubicBezTo>
                      <a:pt x="43" y="154"/>
                      <a:pt x="43" y="168"/>
                      <a:pt x="46" y="182"/>
                    </a:cubicBezTo>
                    <a:cubicBezTo>
                      <a:pt x="46" y="186"/>
                      <a:pt x="46" y="186"/>
                      <a:pt x="46" y="186"/>
                    </a:cubicBezTo>
                    <a:cubicBezTo>
                      <a:pt x="17" y="204"/>
                      <a:pt x="17" y="204"/>
                      <a:pt x="17" y="204"/>
                    </a:cubicBezTo>
                    <a:cubicBezTo>
                      <a:pt x="29" y="232"/>
                      <a:pt x="29" y="232"/>
                      <a:pt x="29" y="232"/>
                    </a:cubicBezTo>
                    <a:cubicBezTo>
                      <a:pt x="62" y="224"/>
                      <a:pt x="62" y="224"/>
                      <a:pt x="62" y="224"/>
                    </a:cubicBezTo>
                    <a:cubicBezTo>
                      <a:pt x="65" y="227"/>
                      <a:pt x="65" y="227"/>
                      <a:pt x="65" y="227"/>
                    </a:cubicBezTo>
                    <a:cubicBezTo>
                      <a:pt x="73" y="239"/>
                      <a:pt x="83" y="249"/>
                      <a:pt x="94" y="257"/>
                    </a:cubicBezTo>
                    <a:cubicBezTo>
                      <a:pt x="98" y="260"/>
                      <a:pt x="98" y="260"/>
                      <a:pt x="98" y="260"/>
                    </a:cubicBezTo>
                    <a:cubicBezTo>
                      <a:pt x="89" y="293"/>
                      <a:pt x="89" y="293"/>
                      <a:pt x="89" y="293"/>
                    </a:cubicBezTo>
                    <a:cubicBezTo>
                      <a:pt x="118" y="305"/>
                      <a:pt x="118" y="305"/>
                      <a:pt x="118" y="305"/>
                    </a:cubicBezTo>
                    <a:cubicBezTo>
                      <a:pt x="136" y="275"/>
                      <a:pt x="136" y="275"/>
                      <a:pt x="136" y="275"/>
                    </a:cubicBezTo>
                    <a:cubicBezTo>
                      <a:pt x="140" y="276"/>
                      <a:pt x="140" y="276"/>
                      <a:pt x="140" y="276"/>
                    </a:cubicBezTo>
                    <a:cubicBezTo>
                      <a:pt x="154" y="279"/>
                      <a:pt x="168" y="279"/>
                      <a:pt x="182" y="276"/>
                    </a:cubicBezTo>
                    <a:lnTo>
                      <a:pt x="186" y="2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6" name="Freeform 44">
                <a:extLst>
                  <a:ext uri="{FF2B5EF4-FFF2-40B4-BE49-F238E27FC236}">
                    <a16:creationId xmlns:a16="http://schemas.microsoft.com/office/drawing/2014/main" id="{4C9053D9-0F9E-4FB3-B075-4D076E4F3067}"/>
                  </a:ext>
                </a:extLst>
              </p:cNvPr>
              <p:cNvSpPr>
                <a:spLocks noEditPoints="1"/>
              </p:cNvSpPr>
              <p:nvPr/>
            </p:nvSpPr>
            <p:spPr bwMode="auto">
              <a:xfrm>
                <a:off x="4252" y="2089"/>
                <a:ext cx="143" cy="140"/>
              </a:xfrm>
              <a:custGeom>
                <a:avLst/>
                <a:gdLst>
                  <a:gd name="T0" fmla="*/ 30 w 60"/>
                  <a:gd name="T1" fmla="*/ 59 h 59"/>
                  <a:gd name="T2" fmla="*/ 0 w 60"/>
                  <a:gd name="T3" fmla="*/ 30 h 59"/>
                  <a:gd name="T4" fmla="*/ 30 w 60"/>
                  <a:gd name="T5" fmla="*/ 0 h 59"/>
                  <a:gd name="T6" fmla="*/ 60 w 60"/>
                  <a:gd name="T7" fmla="*/ 30 h 59"/>
                  <a:gd name="T8" fmla="*/ 30 w 60"/>
                  <a:gd name="T9" fmla="*/ 59 h 59"/>
                  <a:gd name="T10" fmla="*/ 30 w 60"/>
                  <a:gd name="T11" fmla="*/ 13 h 59"/>
                  <a:gd name="T12" fmla="*/ 13 w 60"/>
                  <a:gd name="T13" fmla="*/ 30 h 59"/>
                  <a:gd name="T14" fmla="*/ 30 w 60"/>
                  <a:gd name="T15" fmla="*/ 46 h 59"/>
                  <a:gd name="T16" fmla="*/ 47 w 60"/>
                  <a:gd name="T17" fmla="*/ 30 h 59"/>
                  <a:gd name="T18" fmla="*/ 30 w 60"/>
                  <a:gd name="T19"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30" y="59"/>
                    </a:moveTo>
                    <a:cubicBezTo>
                      <a:pt x="14" y="59"/>
                      <a:pt x="0" y="46"/>
                      <a:pt x="0" y="30"/>
                    </a:cubicBezTo>
                    <a:cubicBezTo>
                      <a:pt x="0" y="13"/>
                      <a:pt x="14" y="0"/>
                      <a:pt x="30" y="0"/>
                    </a:cubicBezTo>
                    <a:cubicBezTo>
                      <a:pt x="47" y="0"/>
                      <a:pt x="60" y="13"/>
                      <a:pt x="60" y="30"/>
                    </a:cubicBezTo>
                    <a:cubicBezTo>
                      <a:pt x="60" y="46"/>
                      <a:pt x="47" y="59"/>
                      <a:pt x="30" y="59"/>
                    </a:cubicBezTo>
                    <a:close/>
                    <a:moveTo>
                      <a:pt x="30" y="13"/>
                    </a:moveTo>
                    <a:cubicBezTo>
                      <a:pt x="21" y="13"/>
                      <a:pt x="13" y="20"/>
                      <a:pt x="13" y="30"/>
                    </a:cubicBezTo>
                    <a:cubicBezTo>
                      <a:pt x="13" y="39"/>
                      <a:pt x="21" y="46"/>
                      <a:pt x="30" y="46"/>
                    </a:cubicBezTo>
                    <a:cubicBezTo>
                      <a:pt x="39" y="46"/>
                      <a:pt x="47" y="39"/>
                      <a:pt x="47" y="30"/>
                    </a:cubicBezTo>
                    <a:cubicBezTo>
                      <a:pt x="47" y="20"/>
                      <a:pt x="39" y="13"/>
                      <a:pt x="3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7" name="Freeform 45">
                <a:extLst>
                  <a:ext uri="{FF2B5EF4-FFF2-40B4-BE49-F238E27FC236}">
                    <a16:creationId xmlns:a16="http://schemas.microsoft.com/office/drawing/2014/main" id="{01B40A24-BFB1-4C9C-9A93-0F6DF0FADBB1}"/>
                  </a:ext>
                </a:extLst>
              </p:cNvPr>
              <p:cNvSpPr>
                <a:spLocks/>
              </p:cNvSpPr>
              <p:nvPr/>
            </p:nvSpPr>
            <p:spPr bwMode="auto">
              <a:xfrm>
                <a:off x="4226" y="1915"/>
                <a:ext cx="341" cy="488"/>
              </a:xfrm>
              <a:custGeom>
                <a:avLst/>
                <a:gdLst>
                  <a:gd name="T0" fmla="*/ 121 w 143"/>
                  <a:gd name="T1" fmla="*/ 125 h 205"/>
                  <a:gd name="T2" fmla="*/ 113 w 143"/>
                  <a:gd name="T3" fmla="*/ 143 h 205"/>
                  <a:gd name="T4" fmla="*/ 127 w 143"/>
                  <a:gd name="T5" fmla="*/ 162 h 205"/>
                  <a:gd name="T6" fmla="*/ 100 w 143"/>
                  <a:gd name="T7" fmla="*/ 188 h 205"/>
                  <a:gd name="T8" fmla="*/ 82 w 143"/>
                  <a:gd name="T9" fmla="*/ 174 h 205"/>
                  <a:gd name="T10" fmla="*/ 63 w 143"/>
                  <a:gd name="T11" fmla="*/ 182 h 205"/>
                  <a:gd name="T12" fmla="*/ 60 w 143"/>
                  <a:gd name="T13" fmla="*/ 205 h 205"/>
                  <a:gd name="T14" fmla="*/ 23 w 143"/>
                  <a:gd name="T15" fmla="*/ 205 h 205"/>
                  <a:gd name="T16" fmla="*/ 19 w 143"/>
                  <a:gd name="T17" fmla="*/ 182 h 205"/>
                  <a:gd name="T18" fmla="*/ 0 w 143"/>
                  <a:gd name="T19" fmla="*/ 174 h 205"/>
                  <a:gd name="T20" fmla="*/ 5 w 143"/>
                  <a:gd name="T21" fmla="*/ 162 h 205"/>
                  <a:gd name="T22" fmla="*/ 26 w 143"/>
                  <a:gd name="T23" fmla="*/ 170 h 205"/>
                  <a:gd name="T24" fmla="*/ 31 w 143"/>
                  <a:gd name="T25" fmla="*/ 171 h 205"/>
                  <a:gd name="T26" fmla="*/ 34 w 143"/>
                  <a:gd name="T27" fmla="*/ 192 h 205"/>
                  <a:gd name="T28" fmla="*/ 49 w 143"/>
                  <a:gd name="T29" fmla="*/ 192 h 205"/>
                  <a:gd name="T30" fmla="*/ 52 w 143"/>
                  <a:gd name="T31" fmla="*/ 171 h 205"/>
                  <a:gd name="T32" fmla="*/ 56 w 143"/>
                  <a:gd name="T33" fmla="*/ 170 h 205"/>
                  <a:gd name="T34" fmla="*/ 79 w 143"/>
                  <a:gd name="T35" fmla="*/ 161 h 205"/>
                  <a:gd name="T36" fmla="*/ 83 w 143"/>
                  <a:gd name="T37" fmla="*/ 159 h 205"/>
                  <a:gd name="T38" fmla="*/ 99 w 143"/>
                  <a:gd name="T39" fmla="*/ 171 h 205"/>
                  <a:gd name="T40" fmla="*/ 110 w 143"/>
                  <a:gd name="T41" fmla="*/ 160 h 205"/>
                  <a:gd name="T42" fmla="*/ 97 w 143"/>
                  <a:gd name="T43" fmla="*/ 144 h 205"/>
                  <a:gd name="T44" fmla="*/ 100 w 143"/>
                  <a:gd name="T45" fmla="*/ 140 h 205"/>
                  <a:gd name="T46" fmla="*/ 109 w 143"/>
                  <a:gd name="T47" fmla="*/ 117 h 205"/>
                  <a:gd name="T48" fmla="*/ 110 w 143"/>
                  <a:gd name="T49" fmla="*/ 113 h 205"/>
                  <a:gd name="T50" fmla="*/ 130 w 143"/>
                  <a:gd name="T51" fmla="*/ 110 h 205"/>
                  <a:gd name="T52" fmla="*/ 130 w 143"/>
                  <a:gd name="T53" fmla="*/ 95 h 205"/>
                  <a:gd name="T54" fmla="*/ 110 w 143"/>
                  <a:gd name="T55" fmla="*/ 92 h 205"/>
                  <a:gd name="T56" fmla="*/ 109 w 143"/>
                  <a:gd name="T57" fmla="*/ 88 h 205"/>
                  <a:gd name="T58" fmla="*/ 100 w 143"/>
                  <a:gd name="T59" fmla="*/ 65 h 205"/>
                  <a:gd name="T60" fmla="*/ 97 w 143"/>
                  <a:gd name="T61" fmla="*/ 61 h 205"/>
                  <a:gd name="T62" fmla="*/ 110 w 143"/>
                  <a:gd name="T63" fmla="*/ 45 h 205"/>
                  <a:gd name="T64" fmla="*/ 99 w 143"/>
                  <a:gd name="T65" fmla="*/ 34 h 205"/>
                  <a:gd name="T66" fmla="*/ 83 w 143"/>
                  <a:gd name="T67" fmla="*/ 47 h 205"/>
                  <a:gd name="T68" fmla="*/ 79 w 143"/>
                  <a:gd name="T69" fmla="*/ 44 h 205"/>
                  <a:gd name="T70" fmla="*/ 56 w 143"/>
                  <a:gd name="T71" fmla="*/ 35 h 205"/>
                  <a:gd name="T72" fmla="*/ 52 w 143"/>
                  <a:gd name="T73" fmla="*/ 34 h 205"/>
                  <a:gd name="T74" fmla="*/ 49 w 143"/>
                  <a:gd name="T75" fmla="*/ 13 h 205"/>
                  <a:gd name="T76" fmla="*/ 34 w 143"/>
                  <a:gd name="T77" fmla="*/ 13 h 205"/>
                  <a:gd name="T78" fmla="*/ 31 w 143"/>
                  <a:gd name="T79" fmla="*/ 34 h 205"/>
                  <a:gd name="T80" fmla="*/ 26 w 143"/>
                  <a:gd name="T81" fmla="*/ 35 h 205"/>
                  <a:gd name="T82" fmla="*/ 5 w 143"/>
                  <a:gd name="T83" fmla="*/ 44 h 205"/>
                  <a:gd name="T84" fmla="*/ 0 w 143"/>
                  <a:gd name="T85" fmla="*/ 32 h 205"/>
                  <a:gd name="T86" fmla="*/ 19 w 143"/>
                  <a:gd name="T87" fmla="*/ 23 h 205"/>
                  <a:gd name="T88" fmla="*/ 23 w 143"/>
                  <a:gd name="T89" fmla="*/ 0 h 205"/>
                  <a:gd name="T90" fmla="*/ 60 w 143"/>
                  <a:gd name="T91" fmla="*/ 0 h 205"/>
                  <a:gd name="T92" fmla="*/ 63 w 143"/>
                  <a:gd name="T93" fmla="*/ 23 h 205"/>
                  <a:gd name="T94" fmla="*/ 82 w 143"/>
                  <a:gd name="T95" fmla="*/ 31 h 205"/>
                  <a:gd name="T96" fmla="*/ 100 w 143"/>
                  <a:gd name="T97" fmla="*/ 17 h 205"/>
                  <a:gd name="T98" fmla="*/ 127 w 143"/>
                  <a:gd name="T99" fmla="*/ 44 h 205"/>
                  <a:gd name="T100" fmla="*/ 113 w 143"/>
                  <a:gd name="T101" fmla="*/ 62 h 205"/>
                  <a:gd name="T102" fmla="*/ 121 w 143"/>
                  <a:gd name="T103" fmla="*/ 81 h 205"/>
                  <a:gd name="T104" fmla="*/ 143 w 143"/>
                  <a:gd name="T105" fmla="*/ 84 h 205"/>
                  <a:gd name="T106" fmla="*/ 143 w 143"/>
                  <a:gd name="T107" fmla="*/ 121 h 205"/>
                  <a:gd name="T108" fmla="*/ 121 w 143"/>
                  <a:gd name="T109" fmla="*/ 12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 h="205">
                    <a:moveTo>
                      <a:pt x="121" y="125"/>
                    </a:moveTo>
                    <a:cubicBezTo>
                      <a:pt x="119" y="131"/>
                      <a:pt x="116" y="137"/>
                      <a:pt x="113" y="143"/>
                    </a:cubicBezTo>
                    <a:cubicBezTo>
                      <a:pt x="127" y="162"/>
                      <a:pt x="127" y="162"/>
                      <a:pt x="127" y="162"/>
                    </a:cubicBezTo>
                    <a:cubicBezTo>
                      <a:pt x="100" y="188"/>
                      <a:pt x="100" y="188"/>
                      <a:pt x="100" y="188"/>
                    </a:cubicBezTo>
                    <a:cubicBezTo>
                      <a:pt x="82" y="174"/>
                      <a:pt x="82" y="174"/>
                      <a:pt x="82" y="174"/>
                    </a:cubicBezTo>
                    <a:cubicBezTo>
                      <a:pt x="76" y="178"/>
                      <a:pt x="70" y="180"/>
                      <a:pt x="63" y="182"/>
                    </a:cubicBezTo>
                    <a:cubicBezTo>
                      <a:pt x="60" y="205"/>
                      <a:pt x="60" y="205"/>
                      <a:pt x="60" y="205"/>
                    </a:cubicBezTo>
                    <a:cubicBezTo>
                      <a:pt x="23" y="205"/>
                      <a:pt x="23" y="205"/>
                      <a:pt x="23" y="205"/>
                    </a:cubicBezTo>
                    <a:cubicBezTo>
                      <a:pt x="19" y="182"/>
                      <a:pt x="19" y="182"/>
                      <a:pt x="19" y="182"/>
                    </a:cubicBezTo>
                    <a:cubicBezTo>
                      <a:pt x="12" y="180"/>
                      <a:pt x="6" y="177"/>
                      <a:pt x="0" y="174"/>
                    </a:cubicBezTo>
                    <a:cubicBezTo>
                      <a:pt x="5" y="162"/>
                      <a:pt x="5" y="162"/>
                      <a:pt x="5" y="162"/>
                    </a:cubicBezTo>
                    <a:cubicBezTo>
                      <a:pt x="11" y="166"/>
                      <a:pt x="19" y="169"/>
                      <a:pt x="26" y="170"/>
                    </a:cubicBezTo>
                    <a:cubicBezTo>
                      <a:pt x="31" y="171"/>
                      <a:pt x="31" y="171"/>
                      <a:pt x="31" y="171"/>
                    </a:cubicBezTo>
                    <a:cubicBezTo>
                      <a:pt x="34" y="192"/>
                      <a:pt x="34" y="192"/>
                      <a:pt x="34" y="192"/>
                    </a:cubicBezTo>
                    <a:cubicBezTo>
                      <a:pt x="49" y="192"/>
                      <a:pt x="49" y="192"/>
                      <a:pt x="49" y="192"/>
                    </a:cubicBezTo>
                    <a:cubicBezTo>
                      <a:pt x="52" y="171"/>
                      <a:pt x="52" y="171"/>
                      <a:pt x="52" y="171"/>
                    </a:cubicBezTo>
                    <a:cubicBezTo>
                      <a:pt x="56" y="170"/>
                      <a:pt x="56" y="170"/>
                      <a:pt x="56" y="170"/>
                    </a:cubicBezTo>
                    <a:cubicBezTo>
                      <a:pt x="64" y="169"/>
                      <a:pt x="72" y="166"/>
                      <a:pt x="79" y="161"/>
                    </a:cubicBezTo>
                    <a:cubicBezTo>
                      <a:pt x="83" y="159"/>
                      <a:pt x="83" y="159"/>
                      <a:pt x="83" y="159"/>
                    </a:cubicBezTo>
                    <a:cubicBezTo>
                      <a:pt x="99" y="171"/>
                      <a:pt x="99" y="171"/>
                      <a:pt x="99" y="171"/>
                    </a:cubicBezTo>
                    <a:cubicBezTo>
                      <a:pt x="110" y="160"/>
                      <a:pt x="110" y="160"/>
                      <a:pt x="110" y="160"/>
                    </a:cubicBezTo>
                    <a:cubicBezTo>
                      <a:pt x="97" y="144"/>
                      <a:pt x="97" y="144"/>
                      <a:pt x="97" y="144"/>
                    </a:cubicBezTo>
                    <a:cubicBezTo>
                      <a:pt x="100" y="140"/>
                      <a:pt x="100" y="140"/>
                      <a:pt x="100" y="140"/>
                    </a:cubicBezTo>
                    <a:cubicBezTo>
                      <a:pt x="104" y="133"/>
                      <a:pt x="107" y="126"/>
                      <a:pt x="109" y="117"/>
                    </a:cubicBezTo>
                    <a:cubicBezTo>
                      <a:pt x="110" y="113"/>
                      <a:pt x="110" y="113"/>
                      <a:pt x="110" y="113"/>
                    </a:cubicBezTo>
                    <a:cubicBezTo>
                      <a:pt x="130" y="110"/>
                      <a:pt x="130" y="110"/>
                      <a:pt x="130" y="110"/>
                    </a:cubicBezTo>
                    <a:cubicBezTo>
                      <a:pt x="130" y="95"/>
                      <a:pt x="130" y="95"/>
                      <a:pt x="130" y="95"/>
                    </a:cubicBezTo>
                    <a:cubicBezTo>
                      <a:pt x="110" y="92"/>
                      <a:pt x="110" y="92"/>
                      <a:pt x="110" y="92"/>
                    </a:cubicBezTo>
                    <a:cubicBezTo>
                      <a:pt x="109" y="88"/>
                      <a:pt x="109" y="88"/>
                      <a:pt x="109" y="88"/>
                    </a:cubicBezTo>
                    <a:cubicBezTo>
                      <a:pt x="107" y="80"/>
                      <a:pt x="104" y="72"/>
                      <a:pt x="100" y="65"/>
                    </a:cubicBezTo>
                    <a:cubicBezTo>
                      <a:pt x="97" y="61"/>
                      <a:pt x="97" y="61"/>
                      <a:pt x="97" y="61"/>
                    </a:cubicBezTo>
                    <a:cubicBezTo>
                      <a:pt x="110" y="45"/>
                      <a:pt x="110" y="45"/>
                      <a:pt x="110" y="45"/>
                    </a:cubicBezTo>
                    <a:cubicBezTo>
                      <a:pt x="99" y="34"/>
                      <a:pt x="99" y="34"/>
                      <a:pt x="99" y="34"/>
                    </a:cubicBezTo>
                    <a:cubicBezTo>
                      <a:pt x="83" y="47"/>
                      <a:pt x="83" y="47"/>
                      <a:pt x="83" y="47"/>
                    </a:cubicBezTo>
                    <a:cubicBezTo>
                      <a:pt x="79" y="44"/>
                      <a:pt x="79" y="44"/>
                      <a:pt x="79" y="44"/>
                    </a:cubicBezTo>
                    <a:cubicBezTo>
                      <a:pt x="72" y="40"/>
                      <a:pt x="64" y="37"/>
                      <a:pt x="56" y="35"/>
                    </a:cubicBezTo>
                    <a:cubicBezTo>
                      <a:pt x="52" y="34"/>
                      <a:pt x="52" y="34"/>
                      <a:pt x="52" y="34"/>
                    </a:cubicBezTo>
                    <a:cubicBezTo>
                      <a:pt x="49" y="13"/>
                      <a:pt x="49" y="13"/>
                      <a:pt x="49" y="13"/>
                    </a:cubicBezTo>
                    <a:cubicBezTo>
                      <a:pt x="34" y="13"/>
                      <a:pt x="34" y="13"/>
                      <a:pt x="34" y="13"/>
                    </a:cubicBezTo>
                    <a:cubicBezTo>
                      <a:pt x="31" y="34"/>
                      <a:pt x="31" y="34"/>
                      <a:pt x="31" y="34"/>
                    </a:cubicBezTo>
                    <a:cubicBezTo>
                      <a:pt x="26" y="35"/>
                      <a:pt x="26" y="35"/>
                      <a:pt x="26" y="35"/>
                    </a:cubicBezTo>
                    <a:cubicBezTo>
                      <a:pt x="19" y="36"/>
                      <a:pt x="11" y="39"/>
                      <a:pt x="5" y="44"/>
                    </a:cubicBezTo>
                    <a:cubicBezTo>
                      <a:pt x="0" y="32"/>
                      <a:pt x="0" y="32"/>
                      <a:pt x="0" y="32"/>
                    </a:cubicBezTo>
                    <a:cubicBezTo>
                      <a:pt x="6" y="28"/>
                      <a:pt x="12" y="25"/>
                      <a:pt x="19" y="23"/>
                    </a:cubicBezTo>
                    <a:cubicBezTo>
                      <a:pt x="23" y="0"/>
                      <a:pt x="23" y="0"/>
                      <a:pt x="23" y="0"/>
                    </a:cubicBezTo>
                    <a:cubicBezTo>
                      <a:pt x="60" y="0"/>
                      <a:pt x="60" y="0"/>
                      <a:pt x="60" y="0"/>
                    </a:cubicBezTo>
                    <a:cubicBezTo>
                      <a:pt x="63" y="23"/>
                      <a:pt x="63" y="23"/>
                      <a:pt x="63" y="23"/>
                    </a:cubicBezTo>
                    <a:cubicBezTo>
                      <a:pt x="70" y="25"/>
                      <a:pt x="76" y="28"/>
                      <a:pt x="82" y="31"/>
                    </a:cubicBezTo>
                    <a:cubicBezTo>
                      <a:pt x="100" y="17"/>
                      <a:pt x="100" y="17"/>
                      <a:pt x="100" y="17"/>
                    </a:cubicBezTo>
                    <a:cubicBezTo>
                      <a:pt x="127" y="44"/>
                      <a:pt x="127" y="44"/>
                      <a:pt x="127" y="44"/>
                    </a:cubicBezTo>
                    <a:cubicBezTo>
                      <a:pt x="113" y="62"/>
                      <a:pt x="113" y="62"/>
                      <a:pt x="113" y="62"/>
                    </a:cubicBezTo>
                    <a:cubicBezTo>
                      <a:pt x="116" y="68"/>
                      <a:pt x="119" y="74"/>
                      <a:pt x="121" y="81"/>
                    </a:cubicBezTo>
                    <a:cubicBezTo>
                      <a:pt x="143" y="84"/>
                      <a:pt x="143" y="84"/>
                      <a:pt x="143" y="84"/>
                    </a:cubicBezTo>
                    <a:cubicBezTo>
                      <a:pt x="143" y="121"/>
                      <a:pt x="143" y="121"/>
                      <a:pt x="143" y="121"/>
                    </a:cubicBezTo>
                    <a:lnTo>
                      <a:pt x="121"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8" name="Freeform 46">
                <a:extLst>
                  <a:ext uri="{FF2B5EF4-FFF2-40B4-BE49-F238E27FC236}">
                    <a16:creationId xmlns:a16="http://schemas.microsoft.com/office/drawing/2014/main" id="{EBDB5737-7C60-4526-BB5D-D29DBF621E3B}"/>
                  </a:ext>
                </a:extLst>
              </p:cNvPr>
              <p:cNvSpPr>
                <a:spLocks noEditPoints="1"/>
              </p:cNvSpPr>
              <p:nvPr/>
            </p:nvSpPr>
            <p:spPr bwMode="auto">
              <a:xfrm>
                <a:off x="3285" y="2089"/>
                <a:ext cx="143" cy="140"/>
              </a:xfrm>
              <a:custGeom>
                <a:avLst/>
                <a:gdLst>
                  <a:gd name="T0" fmla="*/ 30 w 60"/>
                  <a:gd name="T1" fmla="*/ 59 h 59"/>
                  <a:gd name="T2" fmla="*/ 0 w 60"/>
                  <a:gd name="T3" fmla="*/ 30 h 59"/>
                  <a:gd name="T4" fmla="*/ 30 w 60"/>
                  <a:gd name="T5" fmla="*/ 0 h 59"/>
                  <a:gd name="T6" fmla="*/ 60 w 60"/>
                  <a:gd name="T7" fmla="*/ 30 h 59"/>
                  <a:gd name="T8" fmla="*/ 30 w 60"/>
                  <a:gd name="T9" fmla="*/ 59 h 59"/>
                  <a:gd name="T10" fmla="*/ 30 w 60"/>
                  <a:gd name="T11" fmla="*/ 13 h 59"/>
                  <a:gd name="T12" fmla="*/ 13 w 60"/>
                  <a:gd name="T13" fmla="*/ 30 h 59"/>
                  <a:gd name="T14" fmla="*/ 30 w 60"/>
                  <a:gd name="T15" fmla="*/ 46 h 59"/>
                  <a:gd name="T16" fmla="*/ 47 w 60"/>
                  <a:gd name="T17" fmla="*/ 30 h 59"/>
                  <a:gd name="T18" fmla="*/ 30 w 60"/>
                  <a:gd name="T19"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30" y="59"/>
                    </a:moveTo>
                    <a:cubicBezTo>
                      <a:pt x="13" y="59"/>
                      <a:pt x="0" y="46"/>
                      <a:pt x="0" y="30"/>
                    </a:cubicBezTo>
                    <a:cubicBezTo>
                      <a:pt x="0" y="13"/>
                      <a:pt x="13" y="0"/>
                      <a:pt x="30" y="0"/>
                    </a:cubicBezTo>
                    <a:cubicBezTo>
                      <a:pt x="46" y="0"/>
                      <a:pt x="60" y="13"/>
                      <a:pt x="60" y="30"/>
                    </a:cubicBezTo>
                    <a:cubicBezTo>
                      <a:pt x="60" y="46"/>
                      <a:pt x="46" y="59"/>
                      <a:pt x="30" y="59"/>
                    </a:cubicBezTo>
                    <a:close/>
                    <a:moveTo>
                      <a:pt x="30" y="13"/>
                    </a:moveTo>
                    <a:cubicBezTo>
                      <a:pt x="21" y="13"/>
                      <a:pt x="13" y="20"/>
                      <a:pt x="13" y="30"/>
                    </a:cubicBezTo>
                    <a:cubicBezTo>
                      <a:pt x="13" y="39"/>
                      <a:pt x="21" y="46"/>
                      <a:pt x="30" y="46"/>
                    </a:cubicBezTo>
                    <a:cubicBezTo>
                      <a:pt x="39" y="46"/>
                      <a:pt x="47" y="39"/>
                      <a:pt x="47" y="30"/>
                    </a:cubicBezTo>
                    <a:cubicBezTo>
                      <a:pt x="47" y="20"/>
                      <a:pt x="39" y="13"/>
                      <a:pt x="3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9" name="Freeform 47">
                <a:extLst>
                  <a:ext uri="{FF2B5EF4-FFF2-40B4-BE49-F238E27FC236}">
                    <a16:creationId xmlns:a16="http://schemas.microsoft.com/office/drawing/2014/main" id="{438AA502-15F1-4990-892B-6C6E3A41875E}"/>
                  </a:ext>
                </a:extLst>
              </p:cNvPr>
              <p:cNvSpPr>
                <a:spLocks/>
              </p:cNvSpPr>
              <p:nvPr/>
            </p:nvSpPr>
            <p:spPr bwMode="auto">
              <a:xfrm>
                <a:off x="3113" y="1915"/>
                <a:ext cx="343" cy="488"/>
              </a:xfrm>
              <a:custGeom>
                <a:avLst/>
                <a:gdLst>
                  <a:gd name="T0" fmla="*/ 144 w 144"/>
                  <a:gd name="T1" fmla="*/ 173 h 205"/>
                  <a:gd name="T2" fmla="*/ 124 w 144"/>
                  <a:gd name="T3" fmla="*/ 182 h 205"/>
                  <a:gd name="T4" fmla="*/ 120 w 144"/>
                  <a:gd name="T5" fmla="*/ 205 h 205"/>
                  <a:gd name="T6" fmla="*/ 83 w 144"/>
                  <a:gd name="T7" fmla="*/ 205 h 205"/>
                  <a:gd name="T8" fmla="*/ 80 w 144"/>
                  <a:gd name="T9" fmla="*/ 182 h 205"/>
                  <a:gd name="T10" fmla="*/ 61 w 144"/>
                  <a:gd name="T11" fmla="*/ 174 h 205"/>
                  <a:gd name="T12" fmla="*/ 43 w 144"/>
                  <a:gd name="T13" fmla="*/ 188 h 205"/>
                  <a:gd name="T14" fmla="*/ 16 w 144"/>
                  <a:gd name="T15" fmla="*/ 162 h 205"/>
                  <a:gd name="T16" fmla="*/ 30 w 144"/>
                  <a:gd name="T17" fmla="*/ 143 h 205"/>
                  <a:gd name="T18" fmla="*/ 22 w 144"/>
                  <a:gd name="T19" fmla="*/ 125 h 205"/>
                  <a:gd name="T20" fmla="*/ 0 w 144"/>
                  <a:gd name="T21" fmla="*/ 121 h 205"/>
                  <a:gd name="T22" fmla="*/ 0 w 144"/>
                  <a:gd name="T23" fmla="*/ 84 h 205"/>
                  <a:gd name="T24" fmla="*/ 22 w 144"/>
                  <a:gd name="T25" fmla="*/ 81 h 205"/>
                  <a:gd name="T26" fmla="*/ 30 w 144"/>
                  <a:gd name="T27" fmla="*/ 62 h 205"/>
                  <a:gd name="T28" fmla="*/ 16 w 144"/>
                  <a:gd name="T29" fmla="*/ 44 h 205"/>
                  <a:gd name="T30" fmla="*/ 43 w 144"/>
                  <a:gd name="T31" fmla="*/ 17 h 205"/>
                  <a:gd name="T32" fmla="*/ 61 w 144"/>
                  <a:gd name="T33" fmla="*/ 31 h 205"/>
                  <a:gd name="T34" fmla="*/ 80 w 144"/>
                  <a:gd name="T35" fmla="*/ 23 h 205"/>
                  <a:gd name="T36" fmla="*/ 83 w 144"/>
                  <a:gd name="T37" fmla="*/ 0 h 205"/>
                  <a:gd name="T38" fmla="*/ 120 w 144"/>
                  <a:gd name="T39" fmla="*/ 0 h 205"/>
                  <a:gd name="T40" fmla="*/ 124 w 144"/>
                  <a:gd name="T41" fmla="*/ 23 h 205"/>
                  <a:gd name="T42" fmla="*/ 144 w 144"/>
                  <a:gd name="T43" fmla="*/ 32 h 205"/>
                  <a:gd name="T44" fmla="*/ 139 w 144"/>
                  <a:gd name="T45" fmla="*/ 44 h 205"/>
                  <a:gd name="T46" fmla="*/ 117 w 144"/>
                  <a:gd name="T47" fmla="*/ 35 h 205"/>
                  <a:gd name="T48" fmla="*/ 112 w 144"/>
                  <a:gd name="T49" fmla="*/ 34 h 205"/>
                  <a:gd name="T50" fmla="*/ 109 w 144"/>
                  <a:gd name="T51" fmla="*/ 13 h 205"/>
                  <a:gd name="T52" fmla="*/ 94 w 144"/>
                  <a:gd name="T53" fmla="*/ 13 h 205"/>
                  <a:gd name="T54" fmla="*/ 91 w 144"/>
                  <a:gd name="T55" fmla="*/ 34 h 205"/>
                  <a:gd name="T56" fmla="*/ 87 w 144"/>
                  <a:gd name="T57" fmla="*/ 35 h 205"/>
                  <a:gd name="T58" fmla="*/ 64 w 144"/>
                  <a:gd name="T59" fmla="*/ 44 h 205"/>
                  <a:gd name="T60" fmla="*/ 60 w 144"/>
                  <a:gd name="T61" fmla="*/ 47 h 205"/>
                  <a:gd name="T62" fmla="*/ 44 w 144"/>
                  <a:gd name="T63" fmla="*/ 34 h 205"/>
                  <a:gd name="T64" fmla="*/ 33 w 144"/>
                  <a:gd name="T65" fmla="*/ 45 h 205"/>
                  <a:gd name="T66" fmla="*/ 46 w 144"/>
                  <a:gd name="T67" fmla="*/ 61 h 205"/>
                  <a:gd name="T68" fmla="*/ 43 w 144"/>
                  <a:gd name="T69" fmla="*/ 65 h 205"/>
                  <a:gd name="T70" fmla="*/ 34 w 144"/>
                  <a:gd name="T71" fmla="*/ 88 h 205"/>
                  <a:gd name="T72" fmla="*/ 34 w 144"/>
                  <a:gd name="T73" fmla="*/ 89 h 205"/>
                  <a:gd name="T74" fmla="*/ 32 w 144"/>
                  <a:gd name="T75" fmla="*/ 92 h 205"/>
                  <a:gd name="T76" fmla="*/ 13 w 144"/>
                  <a:gd name="T77" fmla="*/ 95 h 205"/>
                  <a:gd name="T78" fmla="*/ 13 w 144"/>
                  <a:gd name="T79" fmla="*/ 110 h 205"/>
                  <a:gd name="T80" fmla="*/ 33 w 144"/>
                  <a:gd name="T81" fmla="*/ 113 h 205"/>
                  <a:gd name="T82" fmla="*/ 34 w 144"/>
                  <a:gd name="T83" fmla="*/ 117 h 205"/>
                  <a:gd name="T84" fmla="*/ 43 w 144"/>
                  <a:gd name="T85" fmla="*/ 140 h 205"/>
                  <a:gd name="T86" fmla="*/ 46 w 144"/>
                  <a:gd name="T87" fmla="*/ 144 h 205"/>
                  <a:gd name="T88" fmla="*/ 33 w 144"/>
                  <a:gd name="T89" fmla="*/ 160 h 205"/>
                  <a:gd name="T90" fmla="*/ 44 w 144"/>
                  <a:gd name="T91" fmla="*/ 171 h 205"/>
                  <a:gd name="T92" fmla="*/ 60 w 144"/>
                  <a:gd name="T93" fmla="*/ 159 h 205"/>
                  <a:gd name="T94" fmla="*/ 64 w 144"/>
                  <a:gd name="T95" fmla="*/ 161 h 205"/>
                  <a:gd name="T96" fmla="*/ 87 w 144"/>
                  <a:gd name="T97" fmla="*/ 170 h 205"/>
                  <a:gd name="T98" fmla="*/ 91 w 144"/>
                  <a:gd name="T99" fmla="*/ 171 h 205"/>
                  <a:gd name="T100" fmla="*/ 94 w 144"/>
                  <a:gd name="T101" fmla="*/ 192 h 205"/>
                  <a:gd name="T102" fmla="*/ 109 w 144"/>
                  <a:gd name="T103" fmla="*/ 192 h 205"/>
                  <a:gd name="T104" fmla="*/ 112 w 144"/>
                  <a:gd name="T105" fmla="*/ 171 h 205"/>
                  <a:gd name="T106" fmla="*/ 117 w 144"/>
                  <a:gd name="T107" fmla="*/ 170 h 205"/>
                  <a:gd name="T108" fmla="*/ 139 w 144"/>
                  <a:gd name="T109" fmla="*/ 161 h 205"/>
                  <a:gd name="T110" fmla="*/ 144 w 144"/>
                  <a:gd name="T111" fmla="*/ 17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205">
                    <a:moveTo>
                      <a:pt x="144" y="173"/>
                    </a:moveTo>
                    <a:cubicBezTo>
                      <a:pt x="137" y="177"/>
                      <a:pt x="131" y="180"/>
                      <a:pt x="124" y="182"/>
                    </a:cubicBezTo>
                    <a:cubicBezTo>
                      <a:pt x="120" y="205"/>
                      <a:pt x="120" y="205"/>
                      <a:pt x="120" y="205"/>
                    </a:cubicBezTo>
                    <a:cubicBezTo>
                      <a:pt x="83" y="205"/>
                      <a:pt x="83" y="205"/>
                      <a:pt x="83" y="205"/>
                    </a:cubicBezTo>
                    <a:cubicBezTo>
                      <a:pt x="80" y="182"/>
                      <a:pt x="80" y="182"/>
                      <a:pt x="80" y="182"/>
                    </a:cubicBezTo>
                    <a:cubicBezTo>
                      <a:pt x="73" y="180"/>
                      <a:pt x="67" y="178"/>
                      <a:pt x="61" y="174"/>
                    </a:cubicBezTo>
                    <a:cubicBezTo>
                      <a:pt x="43" y="188"/>
                      <a:pt x="43" y="188"/>
                      <a:pt x="43" y="188"/>
                    </a:cubicBezTo>
                    <a:cubicBezTo>
                      <a:pt x="16" y="162"/>
                      <a:pt x="16" y="162"/>
                      <a:pt x="16" y="162"/>
                    </a:cubicBezTo>
                    <a:cubicBezTo>
                      <a:pt x="30" y="143"/>
                      <a:pt x="30" y="143"/>
                      <a:pt x="30" y="143"/>
                    </a:cubicBezTo>
                    <a:cubicBezTo>
                      <a:pt x="27" y="137"/>
                      <a:pt x="24" y="131"/>
                      <a:pt x="22" y="125"/>
                    </a:cubicBezTo>
                    <a:cubicBezTo>
                      <a:pt x="0" y="121"/>
                      <a:pt x="0" y="121"/>
                      <a:pt x="0" y="121"/>
                    </a:cubicBezTo>
                    <a:cubicBezTo>
                      <a:pt x="0" y="84"/>
                      <a:pt x="0" y="84"/>
                      <a:pt x="0" y="84"/>
                    </a:cubicBezTo>
                    <a:cubicBezTo>
                      <a:pt x="22" y="81"/>
                      <a:pt x="22" y="81"/>
                      <a:pt x="22" y="81"/>
                    </a:cubicBezTo>
                    <a:cubicBezTo>
                      <a:pt x="24" y="74"/>
                      <a:pt x="27" y="68"/>
                      <a:pt x="30" y="62"/>
                    </a:cubicBezTo>
                    <a:cubicBezTo>
                      <a:pt x="16" y="44"/>
                      <a:pt x="16" y="44"/>
                      <a:pt x="16" y="44"/>
                    </a:cubicBezTo>
                    <a:cubicBezTo>
                      <a:pt x="43" y="17"/>
                      <a:pt x="43" y="17"/>
                      <a:pt x="43" y="17"/>
                    </a:cubicBezTo>
                    <a:cubicBezTo>
                      <a:pt x="61" y="31"/>
                      <a:pt x="61" y="31"/>
                      <a:pt x="61" y="31"/>
                    </a:cubicBezTo>
                    <a:cubicBezTo>
                      <a:pt x="67" y="28"/>
                      <a:pt x="73" y="25"/>
                      <a:pt x="80" y="23"/>
                    </a:cubicBezTo>
                    <a:cubicBezTo>
                      <a:pt x="83" y="0"/>
                      <a:pt x="83" y="0"/>
                      <a:pt x="83" y="0"/>
                    </a:cubicBezTo>
                    <a:cubicBezTo>
                      <a:pt x="120" y="0"/>
                      <a:pt x="120" y="0"/>
                      <a:pt x="120" y="0"/>
                    </a:cubicBezTo>
                    <a:cubicBezTo>
                      <a:pt x="124" y="23"/>
                      <a:pt x="124" y="23"/>
                      <a:pt x="124" y="23"/>
                    </a:cubicBezTo>
                    <a:cubicBezTo>
                      <a:pt x="131" y="25"/>
                      <a:pt x="137" y="28"/>
                      <a:pt x="144" y="32"/>
                    </a:cubicBezTo>
                    <a:cubicBezTo>
                      <a:pt x="139" y="44"/>
                      <a:pt x="139" y="44"/>
                      <a:pt x="139" y="44"/>
                    </a:cubicBezTo>
                    <a:cubicBezTo>
                      <a:pt x="132" y="40"/>
                      <a:pt x="124" y="37"/>
                      <a:pt x="117" y="35"/>
                    </a:cubicBezTo>
                    <a:cubicBezTo>
                      <a:pt x="112" y="34"/>
                      <a:pt x="112" y="34"/>
                      <a:pt x="112" y="34"/>
                    </a:cubicBezTo>
                    <a:cubicBezTo>
                      <a:pt x="109" y="13"/>
                      <a:pt x="109" y="13"/>
                      <a:pt x="109" y="13"/>
                    </a:cubicBezTo>
                    <a:cubicBezTo>
                      <a:pt x="94" y="13"/>
                      <a:pt x="94" y="13"/>
                      <a:pt x="94" y="13"/>
                    </a:cubicBezTo>
                    <a:cubicBezTo>
                      <a:pt x="91" y="34"/>
                      <a:pt x="91" y="34"/>
                      <a:pt x="91" y="34"/>
                    </a:cubicBezTo>
                    <a:cubicBezTo>
                      <a:pt x="87" y="35"/>
                      <a:pt x="87" y="35"/>
                      <a:pt x="87" y="35"/>
                    </a:cubicBezTo>
                    <a:cubicBezTo>
                      <a:pt x="79" y="37"/>
                      <a:pt x="71" y="40"/>
                      <a:pt x="64" y="44"/>
                    </a:cubicBezTo>
                    <a:cubicBezTo>
                      <a:pt x="60" y="47"/>
                      <a:pt x="60" y="47"/>
                      <a:pt x="60" y="47"/>
                    </a:cubicBezTo>
                    <a:cubicBezTo>
                      <a:pt x="44" y="34"/>
                      <a:pt x="44" y="34"/>
                      <a:pt x="44" y="34"/>
                    </a:cubicBezTo>
                    <a:cubicBezTo>
                      <a:pt x="33" y="45"/>
                      <a:pt x="33" y="45"/>
                      <a:pt x="33" y="45"/>
                    </a:cubicBezTo>
                    <a:cubicBezTo>
                      <a:pt x="46" y="61"/>
                      <a:pt x="46" y="61"/>
                      <a:pt x="46" y="61"/>
                    </a:cubicBezTo>
                    <a:cubicBezTo>
                      <a:pt x="43" y="65"/>
                      <a:pt x="43" y="65"/>
                      <a:pt x="43" y="65"/>
                    </a:cubicBezTo>
                    <a:cubicBezTo>
                      <a:pt x="39" y="72"/>
                      <a:pt x="36" y="80"/>
                      <a:pt x="34" y="88"/>
                    </a:cubicBezTo>
                    <a:cubicBezTo>
                      <a:pt x="34" y="89"/>
                      <a:pt x="34" y="89"/>
                      <a:pt x="34" y="89"/>
                    </a:cubicBezTo>
                    <a:cubicBezTo>
                      <a:pt x="32" y="92"/>
                      <a:pt x="32" y="92"/>
                      <a:pt x="32" y="92"/>
                    </a:cubicBezTo>
                    <a:cubicBezTo>
                      <a:pt x="13" y="95"/>
                      <a:pt x="13" y="95"/>
                      <a:pt x="13" y="95"/>
                    </a:cubicBezTo>
                    <a:cubicBezTo>
                      <a:pt x="13" y="110"/>
                      <a:pt x="13" y="110"/>
                      <a:pt x="13" y="110"/>
                    </a:cubicBezTo>
                    <a:cubicBezTo>
                      <a:pt x="33" y="113"/>
                      <a:pt x="33" y="113"/>
                      <a:pt x="33" y="113"/>
                    </a:cubicBezTo>
                    <a:cubicBezTo>
                      <a:pt x="34" y="117"/>
                      <a:pt x="34" y="117"/>
                      <a:pt x="34" y="117"/>
                    </a:cubicBezTo>
                    <a:cubicBezTo>
                      <a:pt x="36" y="125"/>
                      <a:pt x="39" y="133"/>
                      <a:pt x="43" y="140"/>
                    </a:cubicBezTo>
                    <a:cubicBezTo>
                      <a:pt x="46" y="144"/>
                      <a:pt x="46" y="144"/>
                      <a:pt x="46" y="144"/>
                    </a:cubicBezTo>
                    <a:cubicBezTo>
                      <a:pt x="33" y="160"/>
                      <a:pt x="33" y="160"/>
                      <a:pt x="33" y="160"/>
                    </a:cubicBezTo>
                    <a:cubicBezTo>
                      <a:pt x="44" y="171"/>
                      <a:pt x="44" y="171"/>
                      <a:pt x="44" y="171"/>
                    </a:cubicBezTo>
                    <a:cubicBezTo>
                      <a:pt x="60" y="159"/>
                      <a:pt x="60" y="159"/>
                      <a:pt x="60" y="159"/>
                    </a:cubicBezTo>
                    <a:cubicBezTo>
                      <a:pt x="64" y="161"/>
                      <a:pt x="64" y="161"/>
                      <a:pt x="64" y="161"/>
                    </a:cubicBezTo>
                    <a:cubicBezTo>
                      <a:pt x="71" y="166"/>
                      <a:pt x="79" y="169"/>
                      <a:pt x="87" y="170"/>
                    </a:cubicBezTo>
                    <a:cubicBezTo>
                      <a:pt x="91" y="171"/>
                      <a:pt x="91" y="171"/>
                      <a:pt x="91" y="171"/>
                    </a:cubicBezTo>
                    <a:cubicBezTo>
                      <a:pt x="94" y="192"/>
                      <a:pt x="94" y="192"/>
                      <a:pt x="94" y="192"/>
                    </a:cubicBezTo>
                    <a:cubicBezTo>
                      <a:pt x="109" y="192"/>
                      <a:pt x="109" y="192"/>
                      <a:pt x="109" y="192"/>
                    </a:cubicBezTo>
                    <a:cubicBezTo>
                      <a:pt x="112" y="171"/>
                      <a:pt x="112" y="171"/>
                      <a:pt x="112" y="171"/>
                    </a:cubicBezTo>
                    <a:cubicBezTo>
                      <a:pt x="117" y="170"/>
                      <a:pt x="117" y="170"/>
                      <a:pt x="117" y="170"/>
                    </a:cubicBezTo>
                    <a:cubicBezTo>
                      <a:pt x="124" y="169"/>
                      <a:pt x="132" y="166"/>
                      <a:pt x="139" y="161"/>
                    </a:cubicBezTo>
                    <a:lnTo>
                      <a:pt x="14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0" name="Freeform 48">
                <a:extLst>
                  <a:ext uri="{FF2B5EF4-FFF2-40B4-BE49-F238E27FC236}">
                    <a16:creationId xmlns:a16="http://schemas.microsoft.com/office/drawing/2014/main" id="{9AFB0384-43A0-4F56-94C7-886645438F45}"/>
                  </a:ext>
                </a:extLst>
              </p:cNvPr>
              <p:cNvSpPr>
                <a:spLocks/>
              </p:cNvSpPr>
              <p:nvPr/>
            </p:nvSpPr>
            <p:spPr bwMode="auto">
              <a:xfrm>
                <a:off x="4226" y="2470"/>
                <a:ext cx="131" cy="121"/>
              </a:xfrm>
              <a:custGeom>
                <a:avLst/>
                <a:gdLst>
                  <a:gd name="T0" fmla="*/ 102 w 131"/>
                  <a:gd name="T1" fmla="*/ 121 h 121"/>
                  <a:gd name="T2" fmla="*/ 90 w 131"/>
                  <a:gd name="T3" fmla="*/ 33 h 121"/>
                  <a:gd name="T4" fmla="*/ 2 w 131"/>
                  <a:gd name="T5" fmla="*/ 45 h 121"/>
                  <a:gd name="T6" fmla="*/ 0 w 131"/>
                  <a:gd name="T7" fmla="*/ 14 h 121"/>
                  <a:gd name="T8" fmla="*/ 117 w 131"/>
                  <a:gd name="T9" fmla="*/ 0 h 121"/>
                  <a:gd name="T10" fmla="*/ 131 w 131"/>
                  <a:gd name="T11" fmla="*/ 119 h 121"/>
                  <a:gd name="T12" fmla="*/ 102 w 131"/>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131" h="121">
                    <a:moveTo>
                      <a:pt x="102" y="121"/>
                    </a:moveTo>
                    <a:lnTo>
                      <a:pt x="90" y="33"/>
                    </a:lnTo>
                    <a:lnTo>
                      <a:pt x="2" y="45"/>
                    </a:lnTo>
                    <a:lnTo>
                      <a:pt x="0" y="14"/>
                    </a:lnTo>
                    <a:lnTo>
                      <a:pt x="117" y="0"/>
                    </a:lnTo>
                    <a:lnTo>
                      <a:pt x="131" y="119"/>
                    </a:lnTo>
                    <a:lnTo>
                      <a:pt x="102"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1" name="Freeform 49">
                <a:extLst>
                  <a:ext uri="{FF2B5EF4-FFF2-40B4-BE49-F238E27FC236}">
                    <a16:creationId xmlns:a16="http://schemas.microsoft.com/office/drawing/2014/main" id="{7A1E127D-9548-4169-B46F-E0928FA681D1}"/>
                  </a:ext>
                </a:extLst>
              </p:cNvPr>
              <p:cNvSpPr>
                <a:spLocks/>
              </p:cNvSpPr>
              <p:nvPr/>
            </p:nvSpPr>
            <p:spPr bwMode="auto">
              <a:xfrm>
                <a:off x="3330" y="2494"/>
                <a:ext cx="998" cy="286"/>
              </a:xfrm>
              <a:custGeom>
                <a:avLst/>
                <a:gdLst>
                  <a:gd name="T0" fmla="*/ 210 w 419"/>
                  <a:gd name="T1" fmla="*/ 120 h 120"/>
                  <a:gd name="T2" fmla="*/ 0 w 419"/>
                  <a:gd name="T3" fmla="*/ 7 h 120"/>
                  <a:gd name="T4" fmla="*/ 11 w 419"/>
                  <a:gd name="T5" fmla="*/ 0 h 120"/>
                  <a:gd name="T6" fmla="*/ 210 w 419"/>
                  <a:gd name="T7" fmla="*/ 107 h 120"/>
                  <a:gd name="T8" fmla="*/ 409 w 419"/>
                  <a:gd name="T9" fmla="*/ 0 h 120"/>
                  <a:gd name="T10" fmla="*/ 419 w 419"/>
                  <a:gd name="T11" fmla="*/ 7 h 120"/>
                  <a:gd name="T12" fmla="*/ 210 w 419"/>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419" h="120">
                    <a:moveTo>
                      <a:pt x="210" y="120"/>
                    </a:moveTo>
                    <a:cubicBezTo>
                      <a:pt x="125" y="120"/>
                      <a:pt x="47" y="78"/>
                      <a:pt x="0" y="7"/>
                    </a:cubicBezTo>
                    <a:cubicBezTo>
                      <a:pt x="11" y="0"/>
                      <a:pt x="11" y="0"/>
                      <a:pt x="11" y="0"/>
                    </a:cubicBezTo>
                    <a:cubicBezTo>
                      <a:pt x="55" y="67"/>
                      <a:pt x="130" y="107"/>
                      <a:pt x="210" y="107"/>
                    </a:cubicBezTo>
                    <a:cubicBezTo>
                      <a:pt x="290" y="107"/>
                      <a:pt x="364" y="67"/>
                      <a:pt x="409" y="0"/>
                    </a:cubicBezTo>
                    <a:cubicBezTo>
                      <a:pt x="419" y="7"/>
                      <a:pt x="419" y="7"/>
                      <a:pt x="419" y="7"/>
                    </a:cubicBezTo>
                    <a:cubicBezTo>
                      <a:pt x="373" y="78"/>
                      <a:pt x="294" y="120"/>
                      <a:pt x="210"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2" name="Freeform 50">
                <a:extLst>
                  <a:ext uri="{FF2B5EF4-FFF2-40B4-BE49-F238E27FC236}">
                    <a16:creationId xmlns:a16="http://schemas.microsoft.com/office/drawing/2014/main" id="{F6860FC1-56E7-4FA3-B601-06358183B4B8}"/>
                  </a:ext>
                </a:extLst>
              </p:cNvPr>
              <p:cNvSpPr>
                <a:spLocks/>
              </p:cNvSpPr>
              <p:nvPr/>
            </p:nvSpPr>
            <p:spPr bwMode="auto">
              <a:xfrm>
                <a:off x="3321" y="1726"/>
                <a:ext cx="133" cy="124"/>
              </a:xfrm>
              <a:custGeom>
                <a:avLst/>
                <a:gdLst>
                  <a:gd name="T0" fmla="*/ 14 w 133"/>
                  <a:gd name="T1" fmla="*/ 124 h 124"/>
                  <a:gd name="T2" fmla="*/ 0 w 133"/>
                  <a:gd name="T3" fmla="*/ 5 h 124"/>
                  <a:gd name="T4" fmla="*/ 31 w 133"/>
                  <a:gd name="T5" fmla="*/ 0 h 124"/>
                  <a:gd name="T6" fmla="*/ 42 w 133"/>
                  <a:gd name="T7" fmla="*/ 89 h 124"/>
                  <a:gd name="T8" fmla="*/ 131 w 133"/>
                  <a:gd name="T9" fmla="*/ 79 h 124"/>
                  <a:gd name="T10" fmla="*/ 133 w 133"/>
                  <a:gd name="T11" fmla="*/ 110 h 124"/>
                  <a:gd name="T12" fmla="*/ 14 w 133"/>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33" h="124">
                    <a:moveTo>
                      <a:pt x="14" y="124"/>
                    </a:moveTo>
                    <a:lnTo>
                      <a:pt x="0" y="5"/>
                    </a:lnTo>
                    <a:lnTo>
                      <a:pt x="31" y="0"/>
                    </a:lnTo>
                    <a:lnTo>
                      <a:pt x="42" y="89"/>
                    </a:lnTo>
                    <a:lnTo>
                      <a:pt x="131" y="79"/>
                    </a:lnTo>
                    <a:lnTo>
                      <a:pt x="133" y="110"/>
                    </a:lnTo>
                    <a:lnTo>
                      <a:pt x="14"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3" name="Freeform 51">
                <a:extLst>
                  <a:ext uri="{FF2B5EF4-FFF2-40B4-BE49-F238E27FC236}">
                    <a16:creationId xmlns:a16="http://schemas.microsoft.com/office/drawing/2014/main" id="{C41FCC8F-7A08-4347-B8BB-6C1C042B2352}"/>
                  </a:ext>
                </a:extLst>
              </p:cNvPr>
              <p:cNvSpPr>
                <a:spLocks/>
              </p:cNvSpPr>
              <p:nvPr/>
            </p:nvSpPr>
            <p:spPr bwMode="auto">
              <a:xfrm>
                <a:off x="3352" y="1540"/>
                <a:ext cx="998" cy="284"/>
              </a:xfrm>
              <a:custGeom>
                <a:avLst/>
                <a:gdLst>
                  <a:gd name="T0" fmla="*/ 408 w 419"/>
                  <a:gd name="T1" fmla="*/ 119 h 119"/>
                  <a:gd name="T2" fmla="*/ 209 w 419"/>
                  <a:gd name="T3" fmla="*/ 13 h 119"/>
                  <a:gd name="T4" fmla="*/ 11 w 419"/>
                  <a:gd name="T5" fmla="*/ 119 h 119"/>
                  <a:gd name="T6" fmla="*/ 0 w 419"/>
                  <a:gd name="T7" fmla="*/ 112 h 119"/>
                  <a:gd name="T8" fmla="*/ 209 w 419"/>
                  <a:gd name="T9" fmla="*/ 0 h 119"/>
                  <a:gd name="T10" fmla="*/ 419 w 419"/>
                  <a:gd name="T11" fmla="*/ 112 h 119"/>
                  <a:gd name="T12" fmla="*/ 408 w 419"/>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419" h="119">
                    <a:moveTo>
                      <a:pt x="408" y="119"/>
                    </a:moveTo>
                    <a:cubicBezTo>
                      <a:pt x="364" y="52"/>
                      <a:pt x="289" y="13"/>
                      <a:pt x="209" y="13"/>
                    </a:cubicBezTo>
                    <a:cubicBezTo>
                      <a:pt x="129" y="13"/>
                      <a:pt x="55" y="52"/>
                      <a:pt x="11" y="119"/>
                    </a:cubicBezTo>
                    <a:cubicBezTo>
                      <a:pt x="0" y="112"/>
                      <a:pt x="0" y="112"/>
                      <a:pt x="0" y="112"/>
                    </a:cubicBezTo>
                    <a:cubicBezTo>
                      <a:pt x="46" y="42"/>
                      <a:pt x="125" y="0"/>
                      <a:pt x="209" y="0"/>
                    </a:cubicBezTo>
                    <a:cubicBezTo>
                      <a:pt x="294" y="0"/>
                      <a:pt x="372" y="42"/>
                      <a:pt x="419" y="112"/>
                    </a:cubicBezTo>
                    <a:lnTo>
                      <a:pt x="40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grpSp>
          <p:nvGrpSpPr>
            <p:cNvPr id="96" name="Group 54">
              <a:extLst>
                <a:ext uri="{FF2B5EF4-FFF2-40B4-BE49-F238E27FC236}">
                  <a16:creationId xmlns:a16="http://schemas.microsoft.com/office/drawing/2014/main" id="{FB8CF26D-E8BA-49F8-9765-7FF48D2484B3}"/>
                </a:ext>
              </a:extLst>
            </p:cNvPr>
            <p:cNvGrpSpPr>
              <a:grpSpLocks noChangeAspect="1"/>
            </p:cNvGrpSpPr>
            <p:nvPr/>
          </p:nvGrpSpPr>
          <p:grpSpPr bwMode="auto">
            <a:xfrm>
              <a:off x="7839320" y="1460458"/>
              <a:ext cx="1264665" cy="804008"/>
              <a:chOff x="3619" y="2021"/>
              <a:chExt cx="442" cy="281"/>
            </a:xfrm>
          </p:grpSpPr>
          <p:sp>
            <p:nvSpPr>
              <p:cNvPr id="98" name="Oval 55">
                <a:extLst>
                  <a:ext uri="{FF2B5EF4-FFF2-40B4-BE49-F238E27FC236}">
                    <a16:creationId xmlns:a16="http://schemas.microsoft.com/office/drawing/2014/main" id="{F64866F3-C333-47F1-B87C-4890BF6D00A2}"/>
                  </a:ext>
                </a:extLst>
              </p:cNvPr>
              <p:cNvSpPr>
                <a:spLocks noChangeArrowheads="1"/>
              </p:cNvSpPr>
              <p:nvPr/>
            </p:nvSpPr>
            <p:spPr bwMode="auto">
              <a:xfrm>
                <a:off x="3734" y="2021"/>
                <a:ext cx="212" cy="213"/>
              </a:xfrm>
              <a:prstGeom prst="ellipse">
                <a:avLst/>
              </a:prstGeom>
              <a:noFill/>
              <a:ln w="30163"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9" name="Freeform 56">
                <a:extLst>
                  <a:ext uri="{FF2B5EF4-FFF2-40B4-BE49-F238E27FC236}">
                    <a16:creationId xmlns:a16="http://schemas.microsoft.com/office/drawing/2014/main" id="{848AC613-4118-4849-A82C-1F27D7D32EB7}"/>
                  </a:ext>
                </a:extLst>
              </p:cNvPr>
              <p:cNvSpPr>
                <a:spLocks/>
              </p:cNvSpPr>
              <p:nvPr/>
            </p:nvSpPr>
            <p:spPr bwMode="auto">
              <a:xfrm>
                <a:off x="3956" y="2040"/>
                <a:ext cx="105" cy="136"/>
              </a:xfrm>
              <a:custGeom>
                <a:avLst/>
                <a:gdLst>
                  <a:gd name="T0" fmla="*/ 0 w 105"/>
                  <a:gd name="T1" fmla="*/ 29 h 136"/>
                  <a:gd name="T2" fmla="*/ 38 w 105"/>
                  <a:gd name="T3" fmla="*/ 29 h 136"/>
                  <a:gd name="T4" fmla="*/ 38 w 105"/>
                  <a:gd name="T5" fmla="*/ 0 h 136"/>
                  <a:gd name="T6" fmla="*/ 105 w 105"/>
                  <a:gd name="T7" fmla="*/ 68 h 136"/>
                  <a:gd name="T8" fmla="*/ 38 w 105"/>
                  <a:gd name="T9" fmla="*/ 136 h 136"/>
                  <a:gd name="T10" fmla="*/ 38 w 105"/>
                  <a:gd name="T11" fmla="*/ 107 h 136"/>
                  <a:gd name="T12" fmla="*/ 9 w 105"/>
                  <a:gd name="T13" fmla="*/ 107 h 136"/>
                </a:gdLst>
                <a:ahLst/>
                <a:cxnLst>
                  <a:cxn ang="0">
                    <a:pos x="T0" y="T1"/>
                  </a:cxn>
                  <a:cxn ang="0">
                    <a:pos x="T2" y="T3"/>
                  </a:cxn>
                  <a:cxn ang="0">
                    <a:pos x="T4" y="T5"/>
                  </a:cxn>
                  <a:cxn ang="0">
                    <a:pos x="T6" y="T7"/>
                  </a:cxn>
                  <a:cxn ang="0">
                    <a:pos x="T8" y="T9"/>
                  </a:cxn>
                  <a:cxn ang="0">
                    <a:pos x="T10" y="T11"/>
                  </a:cxn>
                  <a:cxn ang="0">
                    <a:pos x="T12" y="T13"/>
                  </a:cxn>
                </a:cxnLst>
                <a:rect l="0" t="0" r="r" b="b"/>
                <a:pathLst>
                  <a:path w="105" h="136">
                    <a:moveTo>
                      <a:pt x="0" y="29"/>
                    </a:moveTo>
                    <a:lnTo>
                      <a:pt x="38" y="29"/>
                    </a:lnTo>
                    <a:lnTo>
                      <a:pt x="38" y="0"/>
                    </a:lnTo>
                    <a:lnTo>
                      <a:pt x="105" y="68"/>
                    </a:lnTo>
                    <a:lnTo>
                      <a:pt x="38" y="136"/>
                    </a:lnTo>
                    <a:lnTo>
                      <a:pt x="38" y="107"/>
                    </a:lnTo>
                    <a:lnTo>
                      <a:pt x="9" y="107"/>
                    </a:lnTo>
                  </a:path>
                </a:pathLst>
              </a:custGeom>
              <a:noFill/>
              <a:ln w="30163" cap="flat">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0" name="Freeform 57">
                <a:extLst>
                  <a:ext uri="{FF2B5EF4-FFF2-40B4-BE49-F238E27FC236}">
                    <a16:creationId xmlns:a16="http://schemas.microsoft.com/office/drawing/2014/main" id="{3C1C8182-6C86-4D5F-9BBE-D1BE29EEBB22}"/>
                  </a:ext>
                </a:extLst>
              </p:cNvPr>
              <p:cNvSpPr>
                <a:spLocks/>
              </p:cNvSpPr>
              <p:nvPr/>
            </p:nvSpPr>
            <p:spPr bwMode="auto">
              <a:xfrm>
                <a:off x="3619" y="2079"/>
                <a:ext cx="106" cy="136"/>
              </a:xfrm>
              <a:custGeom>
                <a:avLst/>
                <a:gdLst>
                  <a:gd name="T0" fmla="*/ 106 w 106"/>
                  <a:gd name="T1" fmla="*/ 107 h 136"/>
                  <a:gd name="T2" fmla="*/ 67 w 106"/>
                  <a:gd name="T3" fmla="*/ 107 h 136"/>
                  <a:gd name="T4" fmla="*/ 67 w 106"/>
                  <a:gd name="T5" fmla="*/ 136 h 136"/>
                  <a:gd name="T6" fmla="*/ 0 w 106"/>
                  <a:gd name="T7" fmla="*/ 68 h 136"/>
                  <a:gd name="T8" fmla="*/ 67 w 106"/>
                  <a:gd name="T9" fmla="*/ 0 h 136"/>
                  <a:gd name="T10" fmla="*/ 67 w 106"/>
                  <a:gd name="T11" fmla="*/ 29 h 136"/>
                  <a:gd name="T12" fmla="*/ 96 w 106"/>
                  <a:gd name="T13" fmla="*/ 29 h 136"/>
                </a:gdLst>
                <a:ahLst/>
                <a:cxnLst>
                  <a:cxn ang="0">
                    <a:pos x="T0" y="T1"/>
                  </a:cxn>
                  <a:cxn ang="0">
                    <a:pos x="T2" y="T3"/>
                  </a:cxn>
                  <a:cxn ang="0">
                    <a:pos x="T4" y="T5"/>
                  </a:cxn>
                  <a:cxn ang="0">
                    <a:pos x="T6" y="T7"/>
                  </a:cxn>
                  <a:cxn ang="0">
                    <a:pos x="T8" y="T9"/>
                  </a:cxn>
                  <a:cxn ang="0">
                    <a:pos x="T10" y="T11"/>
                  </a:cxn>
                  <a:cxn ang="0">
                    <a:pos x="T12" y="T13"/>
                  </a:cxn>
                </a:cxnLst>
                <a:rect l="0" t="0" r="r" b="b"/>
                <a:pathLst>
                  <a:path w="106" h="136">
                    <a:moveTo>
                      <a:pt x="106" y="107"/>
                    </a:moveTo>
                    <a:lnTo>
                      <a:pt x="67" y="107"/>
                    </a:lnTo>
                    <a:lnTo>
                      <a:pt x="67" y="136"/>
                    </a:lnTo>
                    <a:lnTo>
                      <a:pt x="0" y="68"/>
                    </a:lnTo>
                    <a:lnTo>
                      <a:pt x="67" y="0"/>
                    </a:lnTo>
                    <a:lnTo>
                      <a:pt x="67" y="29"/>
                    </a:lnTo>
                    <a:lnTo>
                      <a:pt x="96" y="29"/>
                    </a:lnTo>
                  </a:path>
                </a:pathLst>
              </a:custGeom>
              <a:noFill/>
              <a:ln w="30163" cap="flat">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1" name="Line 58">
                <a:extLst>
                  <a:ext uri="{FF2B5EF4-FFF2-40B4-BE49-F238E27FC236}">
                    <a16:creationId xmlns:a16="http://schemas.microsoft.com/office/drawing/2014/main" id="{6D3B0E0A-EB95-4228-B7D7-FF7B38411190}"/>
                  </a:ext>
                </a:extLst>
              </p:cNvPr>
              <p:cNvSpPr>
                <a:spLocks noChangeShapeType="1"/>
              </p:cNvSpPr>
              <p:nvPr/>
            </p:nvSpPr>
            <p:spPr bwMode="auto">
              <a:xfrm>
                <a:off x="3907" y="2215"/>
                <a:ext cx="87" cy="87"/>
              </a:xfrm>
              <a:prstGeom prst="line">
                <a:avLst/>
              </a:prstGeom>
              <a:noFill/>
              <a:ln w="30163"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2" name="Line 59">
                <a:extLst>
                  <a:ext uri="{FF2B5EF4-FFF2-40B4-BE49-F238E27FC236}">
                    <a16:creationId xmlns:a16="http://schemas.microsoft.com/office/drawing/2014/main" id="{2A6D6C47-2C2D-41E8-B6A7-430190B3956F}"/>
                  </a:ext>
                </a:extLst>
              </p:cNvPr>
              <p:cNvSpPr>
                <a:spLocks noChangeShapeType="1"/>
              </p:cNvSpPr>
              <p:nvPr/>
            </p:nvSpPr>
            <p:spPr bwMode="auto">
              <a:xfrm flipH="1">
                <a:off x="3830" y="2069"/>
                <a:ext cx="68" cy="0"/>
              </a:xfrm>
              <a:prstGeom prst="line">
                <a:avLst/>
              </a:prstGeom>
              <a:noFill/>
              <a:ln w="30163"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3" name="Line 60">
                <a:extLst>
                  <a:ext uri="{FF2B5EF4-FFF2-40B4-BE49-F238E27FC236}">
                    <a16:creationId xmlns:a16="http://schemas.microsoft.com/office/drawing/2014/main" id="{F6001861-4806-4C2E-8325-27BB0E8B1B3D}"/>
                  </a:ext>
                </a:extLst>
              </p:cNvPr>
              <p:cNvSpPr>
                <a:spLocks noChangeShapeType="1"/>
              </p:cNvSpPr>
              <p:nvPr/>
            </p:nvSpPr>
            <p:spPr bwMode="auto">
              <a:xfrm flipH="1">
                <a:off x="3782" y="2186"/>
                <a:ext cx="68" cy="0"/>
              </a:xfrm>
              <a:prstGeom prst="line">
                <a:avLst/>
              </a:prstGeom>
              <a:noFill/>
              <a:ln w="30163"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4" name="Line 61">
                <a:extLst>
                  <a:ext uri="{FF2B5EF4-FFF2-40B4-BE49-F238E27FC236}">
                    <a16:creationId xmlns:a16="http://schemas.microsoft.com/office/drawing/2014/main" id="{2B36A59D-8015-412A-AF55-EB8ECDBD72DD}"/>
                  </a:ext>
                </a:extLst>
              </p:cNvPr>
              <p:cNvSpPr>
                <a:spLocks noChangeShapeType="1"/>
              </p:cNvSpPr>
              <p:nvPr/>
            </p:nvSpPr>
            <p:spPr bwMode="auto">
              <a:xfrm flipH="1">
                <a:off x="3763" y="2108"/>
                <a:ext cx="106" cy="0"/>
              </a:xfrm>
              <a:prstGeom prst="line">
                <a:avLst/>
              </a:prstGeom>
              <a:noFill/>
              <a:ln w="30163"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5" name="Line 62">
                <a:extLst>
                  <a:ext uri="{FF2B5EF4-FFF2-40B4-BE49-F238E27FC236}">
                    <a16:creationId xmlns:a16="http://schemas.microsoft.com/office/drawing/2014/main" id="{A9004642-71C4-4305-91ED-94E89B989360}"/>
                  </a:ext>
                </a:extLst>
              </p:cNvPr>
              <p:cNvSpPr>
                <a:spLocks noChangeShapeType="1"/>
              </p:cNvSpPr>
              <p:nvPr/>
            </p:nvSpPr>
            <p:spPr bwMode="auto">
              <a:xfrm flipH="1">
                <a:off x="3811" y="2147"/>
                <a:ext cx="106" cy="0"/>
              </a:xfrm>
              <a:prstGeom prst="line">
                <a:avLst/>
              </a:prstGeom>
              <a:noFill/>
              <a:ln w="30163"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grpSp>
        <p:grpSp>
          <p:nvGrpSpPr>
            <p:cNvPr id="108" name="Group 65">
              <a:extLst>
                <a:ext uri="{FF2B5EF4-FFF2-40B4-BE49-F238E27FC236}">
                  <a16:creationId xmlns:a16="http://schemas.microsoft.com/office/drawing/2014/main" id="{CBA39779-3F8C-45B0-84B2-D8D4495EFB0E}"/>
                </a:ext>
              </a:extLst>
            </p:cNvPr>
            <p:cNvGrpSpPr>
              <a:grpSpLocks noChangeAspect="1"/>
            </p:cNvGrpSpPr>
            <p:nvPr/>
          </p:nvGrpSpPr>
          <p:grpSpPr bwMode="auto">
            <a:xfrm>
              <a:off x="5650053" y="1390649"/>
              <a:ext cx="824989" cy="826568"/>
              <a:chOff x="1750" y="67"/>
              <a:chExt cx="4180" cy="4188"/>
            </a:xfrm>
          </p:grpSpPr>
          <p:sp>
            <p:nvSpPr>
              <p:cNvPr id="110" name="Freeform 66">
                <a:extLst>
                  <a:ext uri="{FF2B5EF4-FFF2-40B4-BE49-F238E27FC236}">
                    <a16:creationId xmlns:a16="http://schemas.microsoft.com/office/drawing/2014/main" id="{99B06501-39F5-4D38-A0BC-A583DCFCF787}"/>
                  </a:ext>
                </a:extLst>
              </p:cNvPr>
              <p:cNvSpPr>
                <a:spLocks/>
              </p:cNvSpPr>
              <p:nvPr/>
            </p:nvSpPr>
            <p:spPr bwMode="auto">
              <a:xfrm>
                <a:off x="2785" y="1959"/>
                <a:ext cx="1262" cy="1261"/>
              </a:xfrm>
              <a:custGeom>
                <a:avLst/>
                <a:gdLst>
                  <a:gd name="T0" fmla="*/ 573 w 586"/>
                  <a:gd name="T1" fmla="*/ 205 h 586"/>
                  <a:gd name="T2" fmla="*/ 586 w 586"/>
                  <a:gd name="T3" fmla="*/ 293 h 586"/>
                  <a:gd name="T4" fmla="*/ 293 w 586"/>
                  <a:gd name="T5" fmla="*/ 586 h 586"/>
                  <a:gd name="T6" fmla="*/ 0 w 586"/>
                  <a:gd name="T7" fmla="*/ 293 h 586"/>
                  <a:gd name="T8" fmla="*/ 293 w 586"/>
                  <a:gd name="T9" fmla="*/ 0 h 586"/>
                  <a:gd name="T10" fmla="*/ 498 w 586"/>
                  <a:gd name="T11" fmla="*/ 84 h 586"/>
                </a:gdLst>
                <a:ahLst/>
                <a:cxnLst>
                  <a:cxn ang="0">
                    <a:pos x="T0" y="T1"/>
                  </a:cxn>
                  <a:cxn ang="0">
                    <a:pos x="T2" y="T3"/>
                  </a:cxn>
                  <a:cxn ang="0">
                    <a:pos x="T4" y="T5"/>
                  </a:cxn>
                  <a:cxn ang="0">
                    <a:pos x="T6" y="T7"/>
                  </a:cxn>
                  <a:cxn ang="0">
                    <a:pos x="T8" y="T9"/>
                  </a:cxn>
                  <a:cxn ang="0">
                    <a:pos x="T10" y="T11"/>
                  </a:cxn>
                </a:cxnLst>
                <a:rect l="0" t="0" r="r" b="b"/>
                <a:pathLst>
                  <a:path w="586" h="586">
                    <a:moveTo>
                      <a:pt x="573" y="205"/>
                    </a:moveTo>
                    <a:cubicBezTo>
                      <a:pt x="581" y="232"/>
                      <a:pt x="586" y="262"/>
                      <a:pt x="586" y="293"/>
                    </a:cubicBezTo>
                    <a:cubicBezTo>
                      <a:pt x="586" y="455"/>
                      <a:pt x="455" y="586"/>
                      <a:pt x="293" y="586"/>
                    </a:cubicBezTo>
                    <a:cubicBezTo>
                      <a:pt x="131" y="586"/>
                      <a:pt x="0" y="455"/>
                      <a:pt x="0" y="293"/>
                    </a:cubicBezTo>
                    <a:cubicBezTo>
                      <a:pt x="0" y="131"/>
                      <a:pt x="131" y="0"/>
                      <a:pt x="293" y="0"/>
                    </a:cubicBezTo>
                    <a:cubicBezTo>
                      <a:pt x="373" y="0"/>
                      <a:pt x="445" y="32"/>
                      <a:pt x="498" y="84"/>
                    </a:cubicBezTo>
                  </a:path>
                </a:pathLst>
              </a:custGeom>
              <a:noFill/>
              <a:ln w="19050" cap="rnd">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1" name="Freeform 67">
                <a:extLst>
                  <a:ext uri="{FF2B5EF4-FFF2-40B4-BE49-F238E27FC236}">
                    <a16:creationId xmlns:a16="http://schemas.microsoft.com/office/drawing/2014/main" id="{C82C1DE9-0EB7-4FEB-8394-BDCE9CC7CF93}"/>
                  </a:ext>
                </a:extLst>
              </p:cNvPr>
              <p:cNvSpPr>
                <a:spLocks/>
              </p:cNvSpPr>
              <p:nvPr/>
            </p:nvSpPr>
            <p:spPr bwMode="auto">
              <a:xfrm>
                <a:off x="2251" y="1425"/>
                <a:ext cx="2329" cy="2329"/>
              </a:xfrm>
              <a:custGeom>
                <a:avLst/>
                <a:gdLst>
                  <a:gd name="T0" fmla="*/ 1017 w 1082"/>
                  <a:gd name="T1" fmla="*/ 283 h 1082"/>
                  <a:gd name="T2" fmla="*/ 1082 w 1082"/>
                  <a:gd name="T3" fmla="*/ 541 h 1082"/>
                  <a:gd name="T4" fmla="*/ 541 w 1082"/>
                  <a:gd name="T5" fmla="*/ 1082 h 1082"/>
                  <a:gd name="T6" fmla="*/ 0 w 1082"/>
                  <a:gd name="T7" fmla="*/ 541 h 1082"/>
                  <a:gd name="T8" fmla="*/ 541 w 1082"/>
                  <a:gd name="T9" fmla="*/ 0 h 1082"/>
                  <a:gd name="T10" fmla="*/ 922 w 1082"/>
                  <a:gd name="T11" fmla="*/ 156 h 1082"/>
                </a:gdLst>
                <a:ahLst/>
                <a:cxnLst>
                  <a:cxn ang="0">
                    <a:pos x="T0" y="T1"/>
                  </a:cxn>
                  <a:cxn ang="0">
                    <a:pos x="T2" y="T3"/>
                  </a:cxn>
                  <a:cxn ang="0">
                    <a:pos x="T4" y="T5"/>
                  </a:cxn>
                  <a:cxn ang="0">
                    <a:pos x="T6" y="T7"/>
                  </a:cxn>
                  <a:cxn ang="0">
                    <a:pos x="T8" y="T9"/>
                  </a:cxn>
                  <a:cxn ang="0">
                    <a:pos x="T10" y="T11"/>
                  </a:cxn>
                </a:cxnLst>
                <a:rect l="0" t="0" r="r" b="b"/>
                <a:pathLst>
                  <a:path w="1082" h="1082">
                    <a:moveTo>
                      <a:pt x="1017" y="283"/>
                    </a:moveTo>
                    <a:cubicBezTo>
                      <a:pt x="1059" y="359"/>
                      <a:pt x="1082" y="447"/>
                      <a:pt x="1082" y="541"/>
                    </a:cubicBezTo>
                    <a:cubicBezTo>
                      <a:pt x="1082" y="840"/>
                      <a:pt x="840" y="1082"/>
                      <a:pt x="541" y="1082"/>
                    </a:cubicBezTo>
                    <a:cubicBezTo>
                      <a:pt x="242" y="1082"/>
                      <a:pt x="0" y="840"/>
                      <a:pt x="0" y="541"/>
                    </a:cubicBezTo>
                    <a:cubicBezTo>
                      <a:pt x="0" y="242"/>
                      <a:pt x="242" y="0"/>
                      <a:pt x="541" y="0"/>
                    </a:cubicBezTo>
                    <a:cubicBezTo>
                      <a:pt x="689" y="0"/>
                      <a:pt x="824" y="59"/>
                      <a:pt x="922" y="156"/>
                    </a:cubicBezTo>
                  </a:path>
                </a:pathLst>
              </a:custGeom>
              <a:noFill/>
              <a:ln w="19050" cap="rnd">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2" name="Freeform 68">
                <a:extLst>
                  <a:ext uri="{FF2B5EF4-FFF2-40B4-BE49-F238E27FC236}">
                    <a16:creationId xmlns:a16="http://schemas.microsoft.com/office/drawing/2014/main" id="{4969F650-95E9-463C-AB62-3F99980E8F60}"/>
                  </a:ext>
                </a:extLst>
              </p:cNvPr>
              <p:cNvSpPr>
                <a:spLocks/>
              </p:cNvSpPr>
              <p:nvPr/>
            </p:nvSpPr>
            <p:spPr bwMode="auto">
              <a:xfrm>
                <a:off x="1750" y="923"/>
                <a:ext cx="3332" cy="3332"/>
              </a:xfrm>
              <a:custGeom>
                <a:avLst/>
                <a:gdLst>
                  <a:gd name="T0" fmla="*/ 1415 w 1548"/>
                  <a:gd name="T1" fmla="*/ 339 h 1548"/>
                  <a:gd name="T2" fmla="*/ 1548 w 1548"/>
                  <a:gd name="T3" fmla="*/ 774 h 1548"/>
                  <a:gd name="T4" fmla="*/ 774 w 1548"/>
                  <a:gd name="T5" fmla="*/ 1548 h 1548"/>
                  <a:gd name="T6" fmla="*/ 0 w 1548"/>
                  <a:gd name="T7" fmla="*/ 774 h 1548"/>
                  <a:gd name="T8" fmla="*/ 774 w 1548"/>
                  <a:gd name="T9" fmla="*/ 0 h 1548"/>
                  <a:gd name="T10" fmla="*/ 1320 w 1548"/>
                  <a:gd name="T11" fmla="*/ 224 h 1548"/>
                </a:gdLst>
                <a:ahLst/>
                <a:cxnLst>
                  <a:cxn ang="0">
                    <a:pos x="T0" y="T1"/>
                  </a:cxn>
                  <a:cxn ang="0">
                    <a:pos x="T2" y="T3"/>
                  </a:cxn>
                  <a:cxn ang="0">
                    <a:pos x="T4" y="T5"/>
                  </a:cxn>
                  <a:cxn ang="0">
                    <a:pos x="T6" y="T7"/>
                  </a:cxn>
                  <a:cxn ang="0">
                    <a:pos x="T8" y="T9"/>
                  </a:cxn>
                  <a:cxn ang="0">
                    <a:pos x="T10" y="T11"/>
                  </a:cxn>
                </a:cxnLst>
                <a:rect l="0" t="0" r="r" b="b"/>
                <a:pathLst>
                  <a:path w="1548" h="1548">
                    <a:moveTo>
                      <a:pt x="1415" y="339"/>
                    </a:moveTo>
                    <a:cubicBezTo>
                      <a:pt x="1499" y="463"/>
                      <a:pt x="1548" y="613"/>
                      <a:pt x="1548" y="774"/>
                    </a:cubicBezTo>
                    <a:cubicBezTo>
                      <a:pt x="1548" y="1201"/>
                      <a:pt x="1202" y="1548"/>
                      <a:pt x="774" y="1548"/>
                    </a:cubicBezTo>
                    <a:cubicBezTo>
                      <a:pt x="346" y="1548"/>
                      <a:pt x="0" y="1201"/>
                      <a:pt x="0" y="774"/>
                    </a:cubicBezTo>
                    <a:cubicBezTo>
                      <a:pt x="0" y="346"/>
                      <a:pt x="346" y="0"/>
                      <a:pt x="774" y="0"/>
                    </a:cubicBezTo>
                    <a:cubicBezTo>
                      <a:pt x="987" y="0"/>
                      <a:pt x="1180" y="85"/>
                      <a:pt x="1320" y="224"/>
                    </a:cubicBezTo>
                  </a:path>
                </a:pathLst>
              </a:custGeom>
              <a:noFill/>
              <a:ln w="19050" cap="rnd">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3" name="Line 69">
                <a:extLst>
                  <a:ext uri="{FF2B5EF4-FFF2-40B4-BE49-F238E27FC236}">
                    <a16:creationId xmlns:a16="http://schemas.microsoft.com/office/drawing/2014/main" id="{DEE398CD-A717-4CFF-9E85-3835CBB9B864}"/>
                  </a:ext>
                </a:extLst>
              </p:cNvPr>
              <p:cNvSpPr>
                <a:spLocks noChangeShapeType="1"/>
              </p:cNvSpPr>
              <p:nvPr/>
            </p:nvSpPr>
            <p:spPr bwMode="auto">
              <a:xfrm flipV="1">
                <a:off x="3412" y="1236"/>
                <a:ext cx="1349" cy="1349"/>
              </a:xfrm>
              <a:prstGeom prst="line">
                <a:avLst/>
              </a:prstGeom>
              <a:noFill/>
              <a:ln w="1905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4" name="Line 70">
                <a:extLst>
                  <a:ext uri="{FF2B5EF4-FFF2-40B4-BE49-F238E27FC236}">
                    <a16:creationId xmlns:a16="http://schemas.microsoft.com/office/drawing/2014/main" id="{CBF61E5C-B98A-483B-BAC7-A9561E195504}"/>
                  </a:ext>
                </a:extLst>
              </p:cNvPr>
              <p:cNvSpPr>
                <a:spLocks noChangeShapeType="1"/>
              </p:cNvSpPr>
              <p:nvPr/>
            </p:nvSpPr>
            <p:spPr bwMode="auto">
              <a:xfrm flipH="1">
                <a:off x="5295" y="702"/>
                <a:ext cx="635" cy="635"/>
              </a:xfrm>
              <a:prstGeom prst="line">
                <a:avLst/>
              </a:prstGeom>
              <a:noFill/>
              <a:ln w="1905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5" name="Line 71">
                <a:extLst>
                  <a:ext uri="{FF2B5EF4-FFF2-40B4-BE49-F238E27FC236}">
                    <a16:creationId xmlns:a16="http://schemas.microsoft.com/office/drawing/2014/main" id="{8D25156F-3F85-4424-87D7-EA631BE9EA38}"/>
                  </a:ext>
                </a:extLst>
              </p:cNvPr>
              <p:cNvSpPr>
                <a:spLocks noChangeShapeType="1"/>
              </p:cNvSpPr>
              <p:nvPr/>
            </p:nvSpPr>
            <p:spPr bwMode="auto">
              <a:xfrm>
                <a:off x="5396" y="601"/>
                <a:ext cx="534" cy="101"/>
              </a:xfrm>
              <a:prstGeom prst="line">
                <a:avLst/>
              </a:prstGeom>
              <a:noFill/>
              <a:ln w="1905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6" name="Line 72">
                <a:extLst>
                  <a:ext uri="{FF2B5EF4-FFF2-40B4-BE49-F238E27FC236}">
                    <a16:creationId xmlns:a16="http://schemas.microsoft.com/office/drawing/2014/main" id="{8256E400-6DDB-4476-8836-0FF48DFD1EFC}"/>
                  </a:ext>
                </a:extLst>
              </p:cNvPr>
              <p:cNvSpPr>
                <a:spLocks noChangeShapeType="1"/>
              </p:cNvSpPr>
              <p:nvPr/>
            </p:nvSpPr>
            <p:spPr bwMode="auto">
              <a:xfrm>
                <a:off x="5295" y="67"/>
                <a:ext cx="101" cy="534"/>
              </a:xfrm>
              <a:prstGeom prst="line">
                <a:avLst/>
              </a:prstGeom>
              <a:noFill/>
              <a:ln w="1905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7" name="Line 73">
                <a:extLst>
                  <a:ext uri="{FF2B5EF4-FFF2-40B4-BE49-F238E27FC236}">
                    <a16:creationId xmlns:a16="http://schemas.microsoft.com/office/drawing/2014/main" id="{EBF19858-1946-4028-B4B9-BB83AA1C259A}"/>
                  </a:ext>
                </a:extLst>
              </p:cNvPr>
              <p:cNvSpPr>
                <a:spLocks noChangeShapeType="1"/>
              </p:cNvSpPr>
              <p:nvPr/>
            </p:nvSpPr>
            <p:spPr bwMode="auto">
              <a:xfrm flipV="1">
                <a:off x="4660" y="67"/>
                <a:ext cx="635" cy="635"/>
              </a:xfrm>
              <a:prstGeom prst="line">
                <a:avLst/>
              </a:prstGeom>
              <a:noFill/>
              <a:ln w="1905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8" name="Freeform 74">
                <a:extLst>
                  <a:ext uri="{FF2B5EF4-FFF2-40B4-BE49-F238E27FC236}">
                    <a16:creationId xmlns:a16="http://schemas.microsoft.com/office/drawing/2014/main" id="{456553EA-A1A8-4F5B-AC7A-45E75F2F8ED0}"/>
                  </a:ext>
                </a:extLst>
              </p:cNvPr>
              <p:cNvSpPr>
                <a:spLocks/>
              </p:cNvSpPr>
              <p:nvPr/>
            </p:nvSpPr>
            <p:spPr bwMode="auto">
              <a:xfrm>
                <a:off x="4660" y="702"/>
                <a:ext cx="635" cy="635"/>
              </a:xfrm>
              <a:custGeom>
                <a:avLst/>
                <a:gdLst>
                  <a:gd name="T0" fmla="*/ 635 w 635"/>
                  <a:gd name="T1" fmla="*/ 635 h 635"/>
                  <a:gd name="T2" fmla="*/ 101 w 635"/>
                  <a:gd name="T3" fmla="*/ 534 h 635"/>
                  <a:gd name="T4" fmla="*/ 0 w 635"/>
                  <a:gd name="T5" fmla="*/ 0 h 635"/>
                </a:gdLst>
                <a:ahLst/>
                <a:cxnLst>
                  <a:cxn ang="0">
                    <a:pos x="T0" y="T1"/>
                  </a:cxn>
                  <a:cxn ang="0">
                    <a:pos x="T2" y="T3"/>
                  </a:cxn>
                  <a:cxn ang="0">
                    <a:pos x="T4" y="T5"/>
                  </a:cxn>
                </a:cxnLst>
                <a:rect l="0" t="0" r="r" b="b"/>
                <a:pathLst>
                  <a:path w="635" h="635">
                    <a:moveTo>
                      <a:pt x="635" y="635"/>
                    </a:moveTo>
                    <a:lnTo>
                      <a:pt x="101" y="534"/>
                    </a:lnTo>
                    <a:lnTo>
                      <a:pt x="0" y="0"/>
                    </a:lnTo>
                  </a:path>
                </a:pathLst>
              </a:custGeom>
              <a:noFill/>
              <a:ln w="19050" cap="rnd">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9" name="Oval 75">
                <a:extLst>
                  <a:ext uri="{FF2B5EF4-FFF2-40B4-BE49-F238E27FC236}">
                    <a16:creationId xmlns:a16="http://schemas.microsoft.com/office/drawing/2014/main" id="{92D20CE9-BA61-477D-9D2C-ED35B6723504}"/>
                  </a:ext>
                </a:extLst>
              </p:cNvPr>
              <p:cNvSpPr>
                <a:spLocks noChangeArrowheads="1"/>
              </p:cNvSpPr>
              <p:nvPr/>
            </p:nvSpPr>
            <p:spPr bwMode="auto">
              <a:xfrm>
                <a:off x="3226" y="2400"/>
                <a:ext cx="371" cy="370"/>
              </a:xfrm>
              <a:prstGeom prst="ellipse">
                <a:avLst/>
              </a:prstGeom>
              <a:solidFill>
                <a:schemeClr val="accent4"/>
              </a:solidFill>
              <a:ln w="19050">
                <a:noFill/>
                <a:round/>
                <a:headEnd/>
                <a:tailEnd/>
              </a:ln>
            </p:spPr>
            <p:txBody>
              <a:bodyPr vert="horz" wrap="square" lIns="91440" tIns="45720" rIns="91440" bIns="45720" numCol="1" anchor="t" anchorCtr="0" compatLnSpc="1">
                <a:prstTxWarp prst="textNoShape">
                  <a:avLst/>
                </a:prstTxWarp>
              </a:bodyPr>
              <a:lstStyle/>
              <a:p>
                <a:endParaRPr lang="en-ZA" dirty="0"/>
              </a:p>
            </p:txBody>
          </p:sp>
        </p:grpSp>
        <p:grpSp>
          <p:nvGrpSpPr>
            <p:cNvPr id="122" name="Group 78">
              <a:extLst>
                <a:ext uri="{FF2B5EF4-FFF2-40B4-BE49-F238E27FC236}">
                  <a16:creationId xmlns:a16="http://schemas.microsoft.com/office/drawing/2014/main" id="{35AE9733-DC11-41BB-9EA3-DE44E35D227F}"/>
                </a:ext>
              </a:extLst>
            </p:cNvPr>
            <p:cNvGrpSpPr>
              <a:grpSpLocks noChangeAspect="1"/>
            </p:cNvGrpSpPr>
            <p:nvPr/>
          </p:nvGrpSpPr>
          <p:grpSpPr bwMode="auto">
            <a:xfrm>
              <a:off x="10233774" y="1481609"/>
              <a:ext cx="1179892" cy="780689"/>
              <a:chOff x="577" y="1"/>
              <a:chExt cx="6526" cy="4318"/>
            </a:xfrm>
            <a:solidFill>
              <a:schemeClr val="accent6"/>
            </a:solidFill>
          </p:grpSpPr>
          <p:sp>
            <p:nvSpPr>
              <p:cNvPr id="124" name="Freeform 79">
                <a:extLst>
                  <a:ext uri="{FF2B5EF4-FFF2-40B4-BE49-F238E27FC236}">
                    <a16:creationId xmlns:a16="http://schemas.microsoft.com/office/drawing/2014/main" id="{36AEEE4C-771D-49DE-BE2D-95C37E88DACE}"/>
                  </a:ext>
                </a:extLst>
              </p:cNvPr>
              <p:cNvSpPr>
                <a:spLocks noEditPoints="1"/>
              </p:cNvSpPr>
              <p:nvPr/>
            </p:nvSpPr>
            <p:spPr bwMode="auto">
              <a:xfrm>
                <a:off x="6348" y="1677"/>
                <a:ext cx="446" cy="446"/>
              </a:xfrm>
              <a:custGeom>
                <a:avLst/>
                <a:gdLst>
                  <a:gd name="T0" fmla="*/ 275 w 550"/>
                  <a:gd name="T1" fmla="*/ 0 h 550"/>
                  <a:gd name="T2" fmla="*/ 0 w 550"/>
                  <a:gd name="T3" fmla="*/ 275 h 550"/>
                  <a:gd name="T4" fmla="*/ 275 w 550"/>
                  <a:gd name="T5" fmla="*/ 550 h 550"/>
                  <a:gd name="T6" fmla="*/ 550 w 550"/>
                  <a:gd name="T7" fmla="*/ 275 h 550"/>
                  <a:gd name="T8" fmla="*/ 275 w 550"/>
                  <a:gd name="T9" fmla="*/ 0 h 550"/>
                  <a:gd name="T10" fmla="*/ 275 w 550"/>
                  <a:gd name="T11" fmla="*/ 393 h 550"/>
                  <a:gd name="T12" fmla="*/ 157 w 550"/>
                  <a:gd name="T13" fmla="*/ 275 h 550"/>
                  <a:gd name="T14" fmla="*/ 275 w 550"/>
                  <a:gd name="T15" fmla="*/ 157 h 550"/>
                  <a:gd name="T16" fmla="*/ 393 w 550"/>
                  <a:gd name="T17" fmla="*/ 275 h 550"/>
                  <a:gd name="T18" fmla="*/ 275 w 550"/>
                  <a:gd name="T19" fmla="*/ 393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550">
                    <a:moveTo>
                      <a:pt x="275" y="0"/>
                    </a:moveTo>
                    <a:cubicBezTo>
                      <a:pt x="123" y="0"/>
                      <a:pt x="0" y="123"/>
                      <a:pt x="0" y="275"/>
                    </a:cubicBezTo>
                    <a:cubicBezTo>
                      <a:pt x="0" y="427"/>
                      <a:pt x="123" y="550"/>
                      <a:pt x="275" y="550"/>
                    </a:cubicBezTo>
                    <a:cubicBezTo>
                      <a:pt x="427" y="550"/>
                      <a:pt x="550" y="427"/>
                      <a:pt x="550" y="275"/>
                    </a:cubicBezTo>
                    <a:cubicBezTo>
                      <a:pt x="550" y="123"/>
                      <a:pt x="427" y="0"/>
                      <a:pt x="275" y="0"/>
                    </a:cubicBezTo>
                    <a:close/>
                    <a:moveTo>
                      <a:pt x="275" y="393"/>
                    </a:moveTo>
                    <a:cubicBezTo>
                      <a:pt x="210" y="393"/>
                      <a:pt x="157" y="340"/>
                      <a:pt x="157" y="275"/>
                    </a:cubicBezTo>
                    <a:cubicBezTo>
                      <a:pt x="157" y="210"/>
                      <a:pt x="210" y="157"/>
                      <a:pt x="275" y="157"/>
                    </a:cubicBezTo>
                    <a:cubicBezTo>
                      <a:pt x="340" y="157"/>
                      <a:pt x="393" y="210"/>
                      <a:pt x="393" y="275"/>
                    </a:cubicBezTo>
                    <a:cubicBezTo>
                      <a:pt x="393" y="340"/>
                      <a:pt x="340" y="393"/>
                      <a:pt x="275" y="3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5" name="Freeform 80">
                <a:extLst>
                  <a:ext uri="{FF2B5EF4-FFF2-40B4-BE49-F238E27FC236}">
                    <a16:creationId xmlns:a16="http://schemas.microsoft.com/office/drawing/2014/main" id="{2BC6C3BB-5160-4BAF-811F-81BEC30501F3}"/>
                  </a:ext>
                </a:extLst>
              </p:cNvPr>
              <p:cNvSpPr>
                <a:spLocks noEditPoints="1"/>
              </p:cNvSpPr>
              <p:nvPr/>
            </p:nvSpPr>
            <p:spPr bwMode="auto">
              <a:xfrm>
                <a:off x="577" y="1"/>
                <a:ext cx="6526" cy="4318"/>
              </a:xfrm>
              <a:custGeom>
                <a:avLst/>
                <a:gdLst>
                  <a:gd name="T0" fmla="*/ 6955 w 8050"/>
                  <a:gd name="T1" fmla="*/ 12 h 5326"/>
                  <a:gd name="T2" fmla="*/ 6176 w 8050"/>
                  <a:gd name="T3" fmla="*/ 581 h 5326"/>
                  <a:gd name="T4" fmla="*/ 3046 w 8050"/>
                  <a:gd name="T5" fmla="*/ 733 h 5326"/>
                  <a:gd name="T6" fmla="*/ 1900 w 8050"/>
                  <a:gd name="T7" fmla="*/ 508 h 5326"/>
                  <a:gd name="T8" fmla="*/ 1028 w 8050"/>
                  <a:gd name="T9" fmla="*/ 0 h 5326"/>
                  <a:gd name="T10" fmla="*/ 841 w 8050"/>
                  <a:gd name="T11" fmla="*/ 2914 h 5326"/>
                  <a:gd name="T12" fmla="*/ 1099 w 8050"/>
                  <a:gd name="T13" fmla="*/ 2785 h 5326"/>
                  <a:gd name="T14" fmla="*/ 1526 w 8050"/>
                  <a:gd name="T15" fmla="*/ 3811 h 5326"/>
                  <a:gd name="T16" fmla="*/ 1981 w 8050"/>
                  <a:gd name="T17" fmla="*/ 4151 h 5326"/>
                  <a:gd name="T18" fmla="*/ 2504 w 8050"/>
                  <a:gd name="T19" fmla="*/ 4517 h 5326"/>
                  <a:gd name="T20" fmla="*/ 3187 w 8050"/>
                  <a:gd name="T21" fmla="*/ 5068 h 5326"/>
                  <a:gd name="T22" fmla="*/ 4059 w 8050"/>
                  <a:gd name="T23" fmla="*/ 5263 h 5326"/>
                  <a:gd name="T24" fmla="*/ 4772 w 8050"/>
                  <a:gd name="T25" fmla="*/ 4855 h 5326"/>
                  <a:gd name="T26" fmla="*/ 5611 w 8050"/>
                  <a:gd name="T27" fmla="*/ 4784 h 5326"/>
                  <a:gd name="T28" fmla="*/ 6272 w 8050"/>
                  <a:gd name="T29" fmla="*/ 4361 h 5326"/>
                  <a:gd name="T30" fmla="*/ 6828 w 8050"/>
                  <a:gd name="T31" fmla="*/ 3476 h 5326"/>
                  <a:gd name="T32" fmla="*/ 6952 w 8050"/>
                  <a:gd name="T33" fmla="*/ 2791 h 5326"/>
                  <a:gd name="T34" fmla="*/ 8014 w 8050"/>
                  <a:gd name="T35" fmla="*/ 2418 h 5326"/>
                  <a:gd name="T36" fmla="*/ 184 w 8050"/>
                  <a:gd name="T37" fmla="*/ 2470 h 5326"/>
                  <a:gd name="T38" fmla="*/ 1725 w 8050"/>
                  <a:gd name="T39" fmla="*/ 399 h 5326"/>
                  <a:gd name="T40" fmla="*/ 908 w 8050"/>
                  <a:gd name="T41" fmla="*/ 2768 h 5326"/>
                  <a:gd name="T42" fmla="*/ 1836 w 8050"/>
                  <a:gd name="T43" fmla="*/ 3494 h 5326"/>
                  <a:gd name="T44" fmla="*/ 2140 w 8050"/>
                  <a:gd name="T45" fmla="*/ 3725 h 5326"/>
                  <a:gd name="T46" fmla="*/ 2223 w 8050"/>
                  <a:gd name="T47" fmla="*/ 4287 h 5326"/>
                  <a:gd name="T48" fmla="*/ 2525 w 8050"/>
                  <a:gd name="T49" fmla="*/ 3670 h 5326"/>
                  <a:gd name="T50" fmla="*/ 2357 w 8050"/>
                  <a:gd name="T51" fmla="*/ 4332 h 5326"/>
                  <a:gd name="T52" fmla="*/ 2711 w 8050"/>
                  <a:gd name="T53" fmla="*/ 4320 h 5326"/>
                  <a:gd name="T54" fmla="*/ 3267 w 8050"/>
                  <a:gd name="T55" fmla="*/ 4234 h 5326"/>
                  <a:gd name="T56" fmla="*/ 2746 w 8050"/>
                  <a:gd name="T57" fmla="*/ 4652 h 5326"/>
                  <a:gd name="T58" fmla="*/ 3364 w 8050"/>
                  <a:gd name="T59" fmla="*/ 4520 h 5326"/>
                  <a:gd name="T60" fmla="*/ 3578 w 8050"/>
                  <a:gd name="T61" fmla="*/ 4871 h 5326"/>
                  <a:gd name="T62" fmla="*/ 6651 w 8050"/>
                  <a:gd name="T63" fmla="*/ 3756 h 5326"/>
                  <a:gd name="T64" fmla="*/ 5097 w 8050"/>
                  <a:gd name="T65" fmla="*/ 3329 h 5326"/>
                  <a:gd name="T66" fmla="*/ 6166 w 8050"/>
                  <a:gd name="T67" fmla="*/ 4042 h 5326"/>
                  <a:gd name="T68" fmla="*/ 4660 w 8050"/>
                  <a:gd name="T69" fmla="*/ 3811 h 5326"/>
                  <a:gd name="T70" fmla="*/ 5474 w 8050"/>
                  <a:gd name="T71" fmla="*/ 4706 h 5326"/>
                  <a:gd name="T72" fmla="*/ 4000 w 8050"/>
                  <a:gd name="T73" fmla="*/ 4325 h 5326"/>
                  <a:gd name="T74" fmla="*/ 4380 w 8050"/>
                  <a:gd name="T75" fmla="*/ 5157 h 5326"/>
                  <a:gd name="T76" fmla="*/ 3727 w 8050"/>
                  <a:gd name="T77" fmla="*/ 4359 h 5326"/>
                  <a:gd name="T78" fmla="*/ 3276 w 8050"/>
                  <a:gd name="T79" fmla="*/ 3955 h 5326"/>
                  <a:gd name="T80" fmla="*/ 2525 w 8050"/>
                  <a:gd name="T81" fmla="*/ 3513 h 5326"/>
                  <a:gd name="T82" fmla="*/ 1779 w 8050"/>
                  <a:gd name="T83" fmla="*/ 3332 h 5326"/>
                  <a:gd name="T84" fmla="*/ 2767 w 8050"/>
                  <a:gd name="T85" fmla="*/ 908 h 5326"/>
                  <a:gd name="T86" fmla="*/ 2522 w 8050"/>
                  <a:gd name="T87" fmla="*/ 1252 h 5326"/>
                  <a:gd name="T88" fmla="*/ 2746 w 8050"/>
                  <a:gd name="T89" fmla="*/ 1952 h 5326"/>
                  <a:gd name="T90" fmla="*/ 4050 w 8050"/>
                  <a:gd name="T91" fmla="*/ 1491 h 5326"/>
                  <a:gd name="T92" fmla="*/ 6398 w 8050"/>
                  <a:gd name="T93" fmla="*/ 3022 h 5326"/>
                  <a:gd name="T94" fmla="*/ 3610 w 8050"/>
                  <a:gd name="T95" fmla="*/ 1385 h 5326"/>
                  <a:gd name="T96" fmla="*/ 2456 w 8050"/>
                  <a:gd name="T97" fmla="*/ 1726 h 5326"/>
                  <a:gd name="T98" fmla="*/ 2957 w 8050"/>
                  <a:gd name="T99" fmla="*/ 1046 h 5326"/>
                  <a:gd name="T100" fmla="*/ 4794 w 8050"/>
                  <a:gd name="T101" fmla="*/ 673 h 5326"/>
                  <a:gd name="T102" fmla="*/ 6398 w 8050"/>
                  <a:gd name="T103" fmla="*/ 3022 h 5326"/>
                  <a:gd name="T104" fmla="*/ 7100 w 8050"/>
                  <a:gd name="T105" fmla="*/ 2739 h 5326"/>
                  <a:gd name="T106" fmla="*/ 7007 w 8050"/>
                  <a:gd name="T107" fmla="*/ 160 h 5326"/>
                  <a:gd name="T108" fmla="*/ 7839 w 8050"/>
                  <a:gd name="T109" fmla="*/ 2526 h 5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50" h="5326">
                    <a:moveTo>
                      <a:pt x="8014" y="2418"/>
                    </a:moveTo>
                    <a:cubicBezTo>
                      <a:pt x="7211" y="135"/>
                      <a:pt x="7211" y="135"/>
                      <a:pt x="7211" y="135"/>
                    </a:cubicBezTo>
                    <a:cubicBezTo>
                      <a:pt x="7183" y="54"/>
                      <a:pt x="7107" y="0"/>
                      <a:pt x="7022" y="0"/>
                    </a:cubicBezTo>
                    <a:cubicBezTo>
                      <a:pt x="6999" y="0"/>
                      <a:pt x="6977" y="4"/>
                      <a:pt x="6955" y="12"/>
                    </a:cubicBezTo>
                    <a:cubicBezTo>
                      <a:pt x="6273" y="251"/>
                      <a:pt x="6273" y="251"/>
                      <a:pt x="6273" y="251"/>
                    </a:cubicBezTo>
                    <a:cubicBezTo>
                      <a:pt x="6222" y="269"/>
                      <a:pt x="6182" y="306"/>
                      <a:pt x="6158" y="354"/>
                    </a:cubicBezTo>
                    <a:cubicBezTo>
                      <a:pt x="6135" y="402"/>
                      <a:pt x="6132" y="457"/>
                      <a:pt x="6150" y="508"/>
                    </a:cubicBezTo>
                    <a:cubicBezTo>
                      <a:pt x="6176" y="581"/>
                      <a:pt x="6176" y="581"/>
                      <a:pt x="6176" y="581"/>
                    </a:cubicBezTo>
                    <a:cubicBezTo>
                      <a:pt x="5646" y="725"/>
                      <a:pt x="5214" y="617"/>
                      <a:pt x="4832" y="521"/>
                    </a:cubicBezTo>
                    <a:cubicBezTo>
                      <a:pt x="4753" y="501"/>
                      <a:pt x="4679" y="483"/>
                      <a:pt x="4605" y="466"/>
                    </a:cubicBezTo>
                    <a:cubicBezTo>
                      <a:pt x="4280" y="394"/>
                      <a:pt x="3947" y="327"/>
                      <a:pt x="3759" y="360"/>
                    </a:cubicBezTo>
                    <a:cubicBezTo>
                      <a:pt x="3541" y="398"/>
                      <a:pt x="3261" y="544"/>
                      <a:pt x="3046" y="733"/>
                    </a:cubicBezTo>
                    <a:cubicBezTo>
                      <a:pt x="3040" y="738"/>
                      <a:pt x="3034" y="743"/>
                      <a:pt x="3028" y="749"/>
                    </a:cubicBezTo>
                    <a:cubicBezTo>
                      <a:pt x="2992" y="749"/>
                      <a:pt x="2955" y="750"/>
                      <a:pt x="2917" y="750"/>
                    </a:cubicBezTo>
                    <a:cubicBezTo>
                      <a:pt x="2586" y="755"/>
                      <a:pt x="2214" y="759"/>
                      <a:pt x="1879" y="567"/>
                    </a:cubicBezTo>
                    <a:cubicBezTo>
                      <a:pt x="1900" y="508"/>
                      <a:pt x="1900" y="508"/>
                      <a:pt x="1900" y="508"/>
                    </a:cubicBezTo>
                    <a:cubicBezTo>
                      <a:pt x="1918" y="457"/>
                      <a:pt x="1915" y="402"/>
                      <a:pt x="1892" y="354"/>
                    </a:cubicBezTo>
                    <a:cubicBezTo>
                      <a:pt x="1868" y="306"/>
                      <a:pt x="1828" y="269"/>
                      <a:pt x="1777" y="251"/>
                    </a:cubicBezTo>
                    <a:cubicBezTo>
                      <a:pt x="1095" y="12"/>
                      <a:pt x="1095" y="12"/>
                      <a:pt x="1095" y="12"/>
                    </a:cubicBezTo>
                    <a:cubicBezTo>
                      <a:pt x="1073" y="4"/>
                      <a:pt x="1051" y="0"/>
                      <a:pt x="1028" y="0"/>
                    </a:cubicBezTo>
                    <a:cubicBezTo>
                      <a:pt x="943" y="0"/>
                      <a:pt x="867" y="54"/>
                      <a:pt x="839" y="135"/>
                    </a:cubicBezTo>
                    <a:cubicBezTo>
                      <a:pt x="36" y="2418"/>
                      <a:pt x="36" y="2418"/>
                      <a:pt x="36" y="2418"/>
                    </a:cubicBezTo>
                    <a:cubicBezTo>
                      <a:pt x="0" y="2522"/>
                      <a:pt x="55" y="2637"/>
                      <a:pt x="159" y="2674"/>
                    </a:cubicBezTo>
                    <a:cubicBezTo>
                      <a:pt x="841" y="2914"/>
                      <a:pt x="841" y="2914"/>
                      <a:pt x="841" y="2914"/>
                    </a:cubicBezTo>
                    <a:cubicBezTo>
                      <a:pt x="863" y="2921"/>
                      <a:pt x="885" y="2925"/>
                      <a:pt x="908" y="2925"/>
                    </a:cubicBezTo>
                    <a:cubicBezTo>
                      <a:pt x="908" y="2925"/>
                      <a:pt x="908" y="2925"/>
                      <a:pt x="908" y="2925"/>
                    </a:cubicBezTo>
                    <a:cubicBezTo>
                      <a:pt x="993" y="2925"/>
                      <a:pt x="1069" y="2871"/>
                      <a:pt x="1098" y="2791"/>
                    </a:cubicBezTo>
                    <a:cubicBezTo>
                      <a:pt x="1099" y="2785"/>
                      <a:pt x="1099" y="2785"/>
                      <a:pt x="1099" y="2785"/>
                    </a:cubicBezTo>
                    <a:cubicBezTo>
                      <a:pt x="1182" y="2861"/>
                      <a:pt x="1290" y="2991"/>
                      <a:pt x="1422" y="3151"/>
                    </a:cubicBezTo>
                    <a:cubicBezTo>
                      <a:pt x="1497" y="3241"/>
                      <a:pt x="1581" y="3343"/>
                      <a:pt x="1673" y="3450"/>
                    </a:cubicBezTo>
                    <a:cubicBezTo>
                      <a:pt x="1594" y="3554"/>
                      <a:pt x="1594" y="3554"/>
                      <a:pt x="1594" y="3554"/>
                    </a:cubicBezTo>
                    <a:cubicBezTo>
                      <a:pt x="1537" y="3628"/>
                      <a:pt x="1513" y="3719"/>
                      <a:pt x="1526" y="3811"/>
                    </a:cubicBezTo>
                    <a:cubicBezTo>
                      <a:pt x="1538" y="3903"/>
                      <a:pt x="1586" y="3985"/>
                      <a:pt x="1660" y="4041"/>
                    </a:cubicBezTo>
                    <a:cubicBezTo>
                      <a:pt x="1721" y="4088"/>
                      <a:pt x="1794" y="4113"/>
                      <a:pt x="1870" y="4113"/>
                    </a:cubicBezTo>
                    <a:cubicBezTo>
                      <a:pt x="1908" y="4113"/>
                      <a:pt x="1944" y="4107"/>
                      <a:pt x="1979" y="4096"/>
                    </a:cubicBezTo>
                    <a:cubicBezTo>
                      <a:pt x="1978" y="4114"/>
                      <a:pt x="1979" y="4133"/>
                      <a:pt x="1981" y="4151"/>
                    </a:cubicBezTo>
                    <a:cubicBezTo>
                      <a:pt x="1993" y="4256"/>
                      <a:pt x="2045" y="4349"/>
                      <a:pt x="2128" y="4412"/>
                    </a:cubicBezTo>
                    <a:cubicBezTo>
                      <a:pt x="2194" y="4462"/>
                      <a:pt x="2273" y="4489"/>
                      <a:pt x="2357" y="4489"/>
                    </a:cubicBezTo>
                    <a:cubicBezTo>
                      <a:pt x="2406" y="4489"/>
                      <a:pt x="2456" y="4479"/>
                      <a:pt x="2502" y="4461"/>
                    </a:cubicBezTo>
                    <a:cubicBezTo>
                      <a:pt x="2501" y="4479"/>
                      <a:pt x="2502" y="4498"/>
                      <a:pt x="2504" y="4517"/>
                    </a:cubicBezTo>
                    <a:cubicBezTo>
                      <a:pt x="2516" y="4622"/>
                      <a:pt x="2568" y="4714"/>
                      <a:pt x="2651" y="4777"/>
                    </a:cubicBezTo>
                    <a:cubicBezTo>
                      <a:pt x="2717" y="4827"/>
                      <a:pt x="2796" y="4854"/>
                      <a:pt x="2880" y="4854"/>
                    </a:cubicBezTo>
                    <a:cubicBezTo>
                      <a:pt x="2939" y="4854"/>
                      <a:pt x="2998" y="4840"/>
                      <a:pt x="3051" y="4814"/>
                    </a:cubicBezTo>
                    <a:cubicBezTo>
                      <a:pt x="3058" y="4911"/>
                      <a:pt x="3104" y="5004"/>
                      <a:pt x="3187" y="5068"/>
                    </a:cubicBezTo>
                    <a:cubicBezTo>
                      <a:pt x="3248" y="5114"/>
                      <a:pt x="3321" y="5139"/>
                      <a:pt x="3398" y="5139"/>
                    </a:cubicBezTo>
                    <a:cubicBezTo>
                      <a:pt x="3498" y="5139"/>
                      <a:pt x="3591" y="5097"/>
                      <a:pt x="3657" y="5023"/>
                    </a:cubicBezTo>
                    <a:cubicBezTo>
                      <a:pt x="4058" y="5262"/>
                      <a:pt x="4058" y="5262"/>
                      <a:pt x="4058" y="5262"/>
                    </a:cubicBezTo>
                    <a:cubicBezTo>
                      <a:pt x="4059" y="5263"/>
                      <a:pt x="4059" y="5263"/>
                      <a:pt x="4059" y="5263"/>
                    </a:cubicBezTo>
                    <a:cubicBezTo>
                      <a:pt x="4132" y="5305"/>
                      <a:pt x="4213" y="5326"/>
                      <a:pt x="4294" y="5326"/>
                    </a:cubicBezTo>
                    <a:cubicBezTo>
                      <a:pt x="4337" y="5326"/>
                      <a:pt x="4379" y="5320"/>
                      <a:pt x="4421" y="5309"/>
                    </a:cubicBezTo>
                    <a:cubicBezTo>
                      <a:pt x="4544" y="5275"/>
                      <a:pt x="4646" y="5195"/>
                      <a:pt x="4709" y="5085"/>
                    </a:cubicBezTo>
                    <a:cubicBezTo>
                      <a:pt x="4750" y="5014"/>
                      <a:pt x="4771" y="4935"/>
                      <a:pt x="4772" y="4855"/>
                    </a:cubicBezTo>
                    <a:cubicBezTo>
                      <a:pt x="4961" y="4962"/>
                      <a:pt x="4961" y="4962"/>
                      <a:pt x="4961" y="4962"/>
                    </a:cubicBezTo>
                    <a:cubicBezTo>
                      <a:pt x="5033" y="5004"/>
                      <a:pt x="5114" y="5025"/>
                      <a:pt x="5196" y="5025"/>
                    </a:cubicBezTo>
                    <a:cubicBezTo>
                      <a:pt x="5238" y="5025"/>
                      <a:pt x="5281" y="5019"/>
                      <a:pt x="5323" y="5008"/>
                    </a:cubicBezTo>
                    <a:cubicBezTo>
                      <a:pt x="5445" y="4974"/>
                      <a:pt x="5548" y="4895"/>
                      <a:pt x="5611" y="4784"/>
                    </a:cubicBezTo>
                    <a:cubicBezTo>
                      <a:pt x="5649" y="4716"/>
                      <a:pt x="5670" y="4641"/>
                      <a:pt x="5673" y="4565"/>
                    </a:cubicBezTo>
                    <a:cubicBezTo>
                      <a:pt x="5731" y="4589"/>
                      <a:pt x="5794" y="4602"/>
                      <a:pt x="5857" y="4602"/>
                    </a:cubicBezTo>
                    <a:cubicBezTo>
                      <a:pt x="5899" y="4602"/>
                      <a:pt x="5941" y="4596"/>
                      <a:pt x="5983" y="4585"/>
                    </a:cubicBezTo>
                    <a:cubicBezTo>
                      <a:pt x="6106" y="4551"/>
                      <a:pt x="6209" y="4472"/>
                      <a:pt x="6272" y="4361"/>
                    </a:cubicBezTo>
                    <a:cubicBezTo>
                      <a:pt x="6322" y="4272"/>
                      <a:pt x="6342" y="4172"/>
                      <a:pt x="6331" y="4073"/>
                    </a:cubicBezTo>
                    <a:cubicBezTo>
                      <a:pt x="6345" y="4074"/>
                      <a:pt x="6359" y="4075"/>
                      <a:pt x="6373" y="4075"/>
                    </a:cubicBezTo>
                    <a:cubicBezTo>
                      <a:pt x="6540" y="4075"/>
                      <a:pt x="6700" y="3986"/>
                      <a:pt x="6787" y="3834"/>
                    </a:cubicBezTo>
                    <a:cubicBezTo>
                      <a:pt x="6849" y="3724"/>
                      <a:pt x="6864" y="3597"/>
                      <a:pt x="6828" y="3476"/>
                    </a:cubicBezTo>
                    <a:cubicBezTo>
                      <a:pt x="6795" y="3361"/>
                      <a:pt x="6719" y="3259"/>
                      <a:pt x="6614" y="3187"/>
                    </a:cubicBezTo>
                    <a:cubicBezTo>
                      <a:pt x="6586" y="3168"/>
                      <a:pt x="6555" y="3145"/>
                      <a:pt x="6522" y="3120"/>
                    </a:cubicBezTo>
                    <a:cubicBezTo>
                      <a:pt x="6585" y="3049"/>
                      <a:pt x="6740" y="2893"/>
                      <a:pt x="6952" y="2788"/>
                    </a:cubicBezTo>
                    <a:cubicBezTo>
                      <a:pt x="6952" y="2791"/>
                      <a:pt x="6952" y="2791"/>
                      <a:pt x="6952" y="2791"/>
                    </a:cubicBezTo>
                    <a:cubicBezTo>
                      <a:pt x="6981" y="2871"/>
                      <a:pt x="7057" y="2925"/>
                      <a:pt x="7142" y="2925"/>
                    </a:cubicBezTo>
                    <a:cubicBezTo>
                      <a:pt x="7165" y="2925"/>
                      <a:pt x="7187" y="2921"/>
                      <a:pt x="7209" y="2914"/>
                    </a:cubicBezTo>
                    <a:cubicBezTo>
                      <a:pt x="7891" y="2674"/>
                      <a:pt x="7891" y="2674"/>
                      <a:pt x="7891" y="2674"/>
                    </a:cubicBezTo>
                    <a:cubicBezTo>
                      <a:pt x="7995" y="2637"/>
                      <a:pt x="8050" y="2522"/>
                      <a:pt x="8014" y="2418"/>
                    </a:cubicBezTo>
                    <a:close/>
                    <a:moveTo>
                      <a:pt x="908" y="2768"/>
                    </a:moveTo>
                    <a:cubicBezTo>
                      <a:pt x="903" y="2768"/>
                      <a:pt x="898" y="2767"/>
                      <a:pt x="893" y="2766"/>
                    </a:cubicBezTo>
                    <a:cubicBezTo>
                      <a:pt x="211" y="2526"/>
                      <a:pt x="211" y="2526"/>
                      <a:pt x="211" y="2526"/>
                    </a:cubicBezTo>
                    <a:cubicBezTo>
                      <a:pt x="188" y="2518"/>
                      <a:pt x="176" y="2493"/>
                      <a:pt x="184" y="2470"/>
                    </a:cubicBezTo>
                    <a:cubicBezTo>
                      <a:pt x="987" y="187"/>
                      <a:pt x="987" y="187"/>
                      <a:pt x="987" y="187"/>
                    </a:cubicBezTo>
                    <a:cubicBezTo>
                      <a:pt x="993" y="169"/>
                      <a:pt x="1010" y="157"/>
                      <a:pt x="1028" y="157"/>
                    </a:cubicBezTo>
                    <a:cubicBezTo>
                      <a:pt x="1033" y="157"/>
                      <a:pt x="1038" y="158"/>
                      <a:pt x="1043" y="160"/>
                    </a:cubicBezTo>
                    <a:cubicBezTo>
                      <a:pt x="1725" y="399"/>
                      <a:pt x="1725" y="399"/>
                      <a:pt x="1725" y="399"/>
                    </a:cubicBezTo>
                    <a:cubicBezTo>
                      <a:pt x="1736" y="403"/>
                      <a:pt x="1745" y="411"/>
                      <a:pt x="1750" y="422"/>
                    </a:cubicBezTo>
                    <a:cubicBezTo>
                      <a:pt x="1755" y="432"/>
                      <a:pt x="1756" y="444"/>
                      <a:pt x="1752" y="456"/>
                    </a:cubicBezTo>
                    <a:cubicBezTo>
                      <a:pt x="950" y="2739"/>
                      <a:pt x="950" y="2739"/>
                      <a:pt x="950" y="2739"/>
                    </a:cubicBezTo>
                    <a:cubicBezTo>
                      <a:pt x="943" y="2756"/>
                      <a:pt x="927" y="2768"/>
                      <a:pt x="908" y="2768"/>
                    </a:cubicBezTo>
                    <a:close/>
                    <a:moveTo>
                      <a:pt x="1755" y="3917"/>
                    </a:moveTo>
                    <a:cubicBezTo>
                      <a:pt x="1714" y="3886"/>
                      <a:pt x="1688" y="3841"/>
                      <a:pt x="1681" y="3790"/>
                    </a:cubicBezTo>
                    <a:cubicBezTo>
                      <a:pt x="1674" y="3740"/>
                      <a:pt x="1687" y="3689"/>
                      <a:pt x="1718" y="3649"/>
                    </a:cubicBezTo>
                    <a:cubicBezTo>
                      <a:pt x="1836" y="3494"/>
                      <a:pt x="1836" y="3494"/>
                      <a:pt x="1836" y="3494"/>
                    </a:cubicBezTo>
                    <a:cubicBezTo>
                      <a:pt x="1836" y="3494"/>
                      <a:pt x="1836" y="3494"/>
                      <a:pt x="1837" y="3494"/>
                    </a:cubicBezTo>
                    <a:cubicBezTo>
                      <a:pt x="1873" y="3446"/>
                      <a:pt x="1928" y="3419"/>
                      <a:pt x="1989" y="3419"/>
                    </a:cubicBezTo>
                    <a:cubicBezTo>
                      <a:pt x="2031" y="3419"/>
                      <a:pt x="2071" y="3432"/>
                      <a:pt x="2104" y="3458"/>
                    </a:cubicBezTo>
                    <a:cubicBezTo>
                      <a:pt x="2188" y="3521"/>
                      <a:pt x="2204" y="3642"/>
                      <a:pt x="2140" y="3725"/>
                    </a:cubicBezTo>
                    <a:cubicBezTo>
                      <a:pt x="2023" y="3880"/>
                      <a:pt x="2023" y="3880"/>
                      <a:pt x="2023" y="3880"/>
                    </a:cubicBezTo>
                    <a:cubicBezTo>
                      <a:pt x="1986" y="3928"/>
                      <a:pt x="1931" y="3956"/>
                      <a:pt x="1870" y="3956"/>
                    </a:cubicBezTo>
                    <a:cubicBezTo>
                      <a:pt x="1828" y="3956"/>
                      <a:pt x="1788" y="3942"/>
                      <a:pt x="1755" y="3917"/>
                    </a:cubicBezTo>
                    <a:close/>
                    <a:moveTo>
                      <a:pt x="2223" y="4287"/>
                    </a:moveTo>
                    <a:cubicBezTo>
                      <a:pt x="2175" y="4250"/>
                      <a:pt x="2144" y="4196"/>
                      <a:pt x="2137" y="4134"/>
                    </a:cubicBezTo>
                    <a:cubicBezTo>
                      <a:pt x="2130" y="4070"/>
                      <a:pt x="2148" y="4006"/>
                      <a:pt x="2188" y="3954"/>
                    </a:cubicBezTo>
                    <a:cubicBezTo>
                      <a:pt x="2329" y="3769"/>
                      <a:pt x="2329" y="3769"/>
                      <a:pt x="2329" y="3769"/>
                    </a:cubicBezTo>
                    <a:cubicBezTo>
                      <a:pt x="2376" y="3707"/>
                      <a:pt x="2449" y="3670"/>
                      <a:pt x="2525" y="3670"/>
                    </a:cubicBezTo>
                    <a:cubicBezTo>
                      <a:pt x="2574" y="3670"/>
                      <a:pt x="2620" y="3685"/>
                      <a:pt x="2659" y="3715"/>
                    </a:cubicBezTo>
                    <a:cubicBezTo>
                      <a:pt x="2759" y="3791"/>
                      <a:pt x="2775" y="3941"/>
                      <a:pt x="2694" y="4047"/>
                    </a:cubicBezTo>
                    <a:cubicBezTo>
                      <a:pt x="2553" y="4232"/>
                      <a:pt x="2553" y="4232"/>
                      <a:pt x="2553" y="4232"/>
                    </a:cubicBezTo>
                    <a:cubicBezTo>
                      <a:pt x="2505" y="4295"/>
                      <a:pt x="2432" y="4332"/>
                      <a:pt x="2357" y="4332"/>
                    </a:cubicBezTo>
                    <a:cubicBezTo>
                      <a:pt x="2307" y="4332"/>
                      <a:pt x="2261" y="4316"/>
                      <a:pt x="2223" y="4287"/>
                    </a:cubicBezTo>
                    <a:close/>
                    <a:moveTo>
                      <a:pt x="2746" y="4652"/>
                    </a:moveTo>
                    <a:cubicBezTo>
                      <a:pt x="2697" y="4616"/>
                      <a:pt x="2667" y="4561"/>
                      <a:pt x="2660" y="4499"/>
                    </a:cubicBezTo>
                    <a:cubicBezTo>
                      <a:pt x="2653" y="4436"/>
                      <a:pt x="2671" y="4372"/>
                      <a:pt x="2711" y="4320"/>
                    </a:cubicBezTo>
                    <a:cubicBezTo>
                      <a:pt x="2851" y="4135"/>
                      <a:pt x="2851" y="4135"/>
                      <a:pt x="2851" y="4135"/>
                    </a:cubicBezTo>
                    <a:cubicBezTo>
                      <a:pt x="2899" y="4073"/>
                      <a:pt x="2972" y="4035"/>
                      <a:pt x="3048" y="4035"/>
                    </a:cubicBezTo>
                    <a:cubicBezTo>
                      <a:pt x="3097" y="4035"/>
                      <a:pt x="3143" y="4051"/>
                      <a:pt x="3181" y="4080"/>
                    </a:cubicBezTo>
                    <a:cubicBezTo>
                      <a:pt x="3230" y="4117"/>
                      <a:pt x="3260" y="4171"/>
                      <a:pt x="3267" y="4234"/>
                    </a:cubicBezTo>
                    <a:cubicBezTo>
                      <a:pt x="3274" y="4297"/>
                      <a:pt x="3256" y="4361"/>
                      <a:pt x="3216" y="4413"/>
                    </a:cubicBezTo>
                    <a:cubicBezTo>
                      <a:pt x="3076" y="4598"/>
                      <a:pt x="3076" y="4598"/>
                      <a:pt x="3076" y="4598"/>
                    </a:cubicBezTo>
                    <a:cubicBezTo>
                      <a:pt x="3028" y="4660"/>
                      <a:pt x="2955" y="4697"/>
                      <a:pt x="2880" y="4697"/>
                    </a:cubicBezTo>
                    <a:cubicBezTo>
                      <a:pt x="2830" y="4697"/>
                      <a:pt x="2784" y="4682"/>
                      <a:pt x="2746" y="4652"/>
                    </a:cubicBezTo>
                    <a:close/>
                    <a:moveTo>
                      <a:pt x="3398" y="4982"/>
                    </a:moveTo>
                    <a:cubicBezTo>
                      <a:pt x="3356" y="4982"/>
                      <a:pt x="3316" y="4968"/>
                      <a:pt x="3282" y="4943"/>
                    </a:cubicBezTo>
                    <a:cubicBezTo>
                      <a:pt x="3199" y="4879"/>
                      <a:pt x="3182" y="4759"/>
                      <a:pt x="3246" y="4675"/>
                    </a:cubicBezTo>
                    <a:cubicBezTo>
                      <a:pt x="3364" y="4520"/>
                      <a:pt x="3364" y="4520"/>
                      <a:pt x="3364" y="4520"/>
                    </a:cubicBezTo>
                    <a:cubicBezTo>
                      <a:pt x="3401" y="4472"/>
                      <a:pt x="3456" y="4445"/>
                      <a:pt x="3516" y="4445"/>
                    </a:cubicBezTo>
                    <a:cubicBezTo>
                      <a:pt x="3558" y="4445"/>
                      <a:pt x="3598" y="4458"/>
                      <a:pt x="3632" y="4484"/>
                    </a:cubicBezTo>
                    <a:cubicBezTo>
                      <a:pt x="3716" y="4548"/>
                      <a:pt x="3732" y="4668"/>
                      <a:pt x="3668" y="4752"/>
                    </a:cubicBezTo>
                    <a:cubicBezTo>
                      <a:pt x="3578" y="4871"/>
                      <a:pt x="3578" y="4871"/>
                      <a:pt x="3578" y="4871"/>
                    </a:cubicBezTo>
                    <a:cubicBezTo>
                      <a:pt x="3576" y="4872"/>
                      <a:pt x="3575" y="4874"/>
                      <a:pt x="3574" y="4875"/>
                    </a:cubicBezTo>
                    <a:cubicBezTo>
                      <a:pt x="3550" y="4907"/>
                      <a:pt x="3550" y="4907"/>
                      <a:pt x="3550" y="4907"/>
                    </a:cubicBezTo>
                    <a:cubicBezTo>
                      <a:pt x="3514" y="4954"/>
                      <a:pt x="3458" y="4982"/>
                      <a:pt x="3398" y="4982"/>
                    </a:cubicBezTo>
                    <a:close/>
                    <a:moveTo>
                      <a:pt x="6651" y="3756"/>
                    </a:moveTo>
                    <a:cubicBezTo>
                      <a:pt x="6574" y="3890"/>
                      <a:pt x="6414" y="3950"/>
                      <a:pt x="6268" y="3900"/>
                    </a:cubicBezTo>
                    <a:cubicBezTo>
                      <a:pt x="6250" y="3894"/>
                      <a:pt x="6232" y="3885"/>
                      <a:pt x="6215" y="3876"/>
                    </a:cubicBezTo>
                    <a:cubicBezTo>
                      <a:pt x="5204" y="3300"/>
                      <a:pt x="5204" y="3300"/>
                      <a:pt x="5204" y="3300"/>
                    </a:cubicBezTo>
                    <a:cubicBezTo>
                      <a:pt x="5166" y="3279"/>
                      <a:pt x="5118" y="3292"/>
                      <a:pt x="5097" y="3329"/>
                    </a:cubicBezTo>
                    <a:cubicBezTo>
                      <a:pt x="5075" y="3367"/>
                      <a:pt x="5089" y="3415"/>
                      <a:pt x="5126" y="3436"/>
                    </a:cubicBezTo>
                    <a:cubicBezTo>
                      <a:pt x="6137" y="4012"/>
                      <a:pt x="6137" y="4012"/>
                      <a:pt x="6137" y="4012"/>
                    </a:cubicBezTo>
                    <a:cubicBezTo>
                      <a:pt x="6146" y="4017"/>
                      <a:pt x="6155" y="4022"/>
                      <a:pt x="6164" y="4026"/>
                    </a:cubicBezTo>
                    <a:cubicBezTo>
                      <a:pt x="6164" y="4031"/>
                      <a:pt x="6165" y="4037"/>
                      <a:pt x="6166" y="4042"/>
                    </a:cubicBezTo>
                    <a:cubicBezTo>
                      <a:pt x="6188" y="4124"/>
                      <a:pt x="6177" y="4210"/>
                      <a:pt x="6135" y="4283"/>
                    </a:cubicBezTo>
                    <a:cubicBezTo>
                      <a:pt x="6093" y="4358"/>
                      <a:pt x="6024" y="4411"/>
                      <a:pt x="5942" y="4433"/>
                    </a:cubicBezTo>
                    <a:cubicBezTo>
                      <a:pt x="5860" y="4456"/>
                      <a:pt x="5773" y="4445"/>
                      <a:pt x="5699" y="4403"/>
                    </a:cubicBezTo>
                    <a:cubicBezTo>
                      <a:pt x="4660" y="3811"/>
                      <a:pt x="4660" y="3811"/>
                      <a:pt x="4660" y="3811"/>
                    </a:cubicBezTo>
                    <a:cubicBezTo>
                      <a:pt x="4623" y="3790"/>
                      <a:pt x="4575" y="3803"/>
                      <a:pt x="4553" y="3841"/>
                    </a:cubicBezTo>
                    <a:cubicBezTo>
                      <a:pt x="4532" y="3878"/>
                      <a:pt x="4545" y="3926"/>
                      <a:pt x="4583" y="3948"/>
                    </a:cubicBezTo>
                    <a:cubicBezTo>
                      <a:pt x="5508" y="4474"/>
                      <a:pt x="5508" y="4474"/>
                      <a:pt x="5508" y="4474"/>
                    </a:cubicBezTo>
                    <a:cubicBezTo>
                      <a:pt x="5526" y="4553"/>
                      <a:pt x="5515" y="4636"/>
                      <a:pt x="5474" y="4706"/>
                    </a:cubicBezTo>
                    <a:cubicBezTo>
                      <a:pt x="5432" y="4781"/>
                      <a:pt x="5363" y="4834"/>
                      <a:pt x="5281" y="4857"/>
                    </a:cubicBezTo>
                    <a:cubicBezTo>
                      <a:pt x="5199" y="4879"/>
                      <a:pt x="5112" y="4868"/>
                      <a:pt x="5038" y="4826"/>
                    </a:cubicBezTo>
                    <a:cubicBezTo>
                      <a:pt x="4107" y="4296"/>
                      <a:pt x="4107" y="4296"/>
                      <a:pt x="4107" y="4296"/>
                    </a:cubicBezTo>
                    <a:cubicBezTo>
                      <a:pt x="4069" y="4274"/>
                      <a:pt x="4021" y="4287"/>
                      <a:pt x="4000" y="4325"/>
                    </a:cubicBezTo>
                    <a:cubicBezTo>
                      <a:pt x="3979" y="4363"/>
                      <a:pt x="3992" y="4411"/>
                      <a:pt x="4029" y="4432"/>
                    </a:cubicBezTo>
                    <a:cubicBezTo>
                      <a:pt x="4602" y="4758"/>
                      <a:pt x="4602" y="4758"/>
                      <a:pt x="4602" y="4758"/>
                    </a:cubicBezTo>
                    <a:cubicBezTo>
                      <a:pt x="4626" y="4841"/>
                      <a:pt x="4616" y="4931"/>
                      <a:pt x="4573" y="5007"/>
                    </a:cubicBezTo>
                    <a:cubicBezTo>
                      <a:pt x="4531" y="5081"/>
                      <a:pt x="4462" y="5135"/>
                      <a:pt x="4380" y="5157"/>
                    </a:cubicBezTo>
                    <a:cubicBezTo>
                      <a:pt x="4297" y="5180"/>
                      <a:pt x="4212" y="5169"/>
                      <a:pt x="4137" y="5127"/>
                    </a:cubicBezTo>
                    <a:cubicBezTo>
                      <a:pt x="3754" y="4898"/>
                      <a:pt x="3754" y="4898"/>
                      <a:pt x="3754" y="4898"/>
                    </a:cubicBezTo>
                    <a:cubicBezTo>
                      <a:pt x="3793" y="4847"/>
                      <a:pt x="3793" y="4847"/>
                      <a:pt x="3793" y="4847"/>
                    </a:cubicBezTo>
                    <a:cubicBezTo>
                      <a:pt x="3909" y="4694"/>
                      <a:pt x="3880" y="4475"/>
                      <a:pt x="3727" y="4359"/>
                    </a:cubicBezTo>
                    <a:cubicBezTo>
                      <a:pt x="3666" y="4312"/>
                      <a:pt x="3593" y="4288"/>
                      <a:pt x="3516" y="4288"/>
                    </a:cubicBezTo>
                    <a:cubicBezTo>
                      <a:pt x="3484" y="4288"/>
                      <a:pt x="3453" y="4292"/>
                      <a:pt x="3424" y="4300"/>
                    </a:cubicBezTo>
                    <a:cubicBezTo>
                      <a:pt x="3426" y="4272"/>
                      <a:pt x="3426" y="4244"/>
                      <a:pt x="3423" y="4216"/>
                    </a:cubicBezTo>
                    <a:cubicBezTo>
                      <a:pt x="3411" y="4111"/>
                      <a:pt x="3359" y="4018"/>
                      <a:pt x="3276" y="3955"/>
                    </a:cubicBezTo>
                    <a:cubicBezTo>
                      <a:pt x="3210" y="3905"/>
                      <a:pt x="3131" y="3879"/>
                      <a:pt x="3048" y="3879"/>
                    </a:cubicBezTo>
                    <a:cubicBezTo>
                      <a:pt x="2998" y="3879"/>
                      <a:pt x="2948" y="3888"/>
                      <a:pt x="2902" y="3907"/>
                    </a:cubicBezTo>
                    <a:cubicBezTo>
                      <a:pt x="2906" y="3786"/>
                      <a:pt x="2855" y="3667"/>
                      <a:pt x="2754" y="3590"/>
                    </a:cubicBezTo>
                    <a:cubicBezTo>
                      <a:pt x="2688" y="3540"/>
                      <a:pt x="2608" y="3513"/>
                      <a:pt x="2525" y="3513"/>
                    </a:cubicBezTo>
                    <a:cubicBezTo>
                      <a:pt x="2458" y="3513"/>
                      <a:pt x="2392" y="3531"/>
                      <a:pt x="2333" y="3563"/>
                    </a:cubicBezTo>
                    <a:cubicBezTo>
                      <a:pt x="2321" y="3475"/>
                      <a:pt x="2276" y="3391"/>
                      <a:pt x="2199" y="3333"/>
                    </a:cubicBezTo>
                    <a:cubicBezTo>
                      <a:pt x="2138" y="3286"/>
                      <a:pt x="2065" y="3262"/>
                      <a:pt x="1989" y="3262"/>
                    </a:cubicBezTo>
                    <a:cubicBezTo>
                      <a:pt x="1911" y="3262"/>
                      <a:pt x="1838" y="3287"/>
                      <a:pt x="1779" y="3332"/>
                    </a:cubicBezTo>
                    <a:cubicBezTo>
                      <a:pt x="1693" y="3232"/>
                      <a:pt x="1614" y="3136"/>
                      <a:pt x="1542" y="3051"/>
                    </a:cubicBezTo>
                    <a:cubicBezTo>
                      <a:pt x="1382" y="2857"/>
                      <a:pt x="1256" y="2704"/>
                      <a:pt x="1155" y="2627"/>
                    </a:cubicBezTo>
                    <a:cubicBezTo>
                      <a:pt x="1826" y="717"/>
                      <a:pt x="1826" y="717"/>
                      <a:pt x="1826" y="717"/>
                    </a:cubicBezTo>
                    <a:cubicBezTo>
                      <a:pt x="2137" y="887"/>
                      <a:pt x="2473" y="908"/>
                      <a:pt x="2767" y="908"/>
                    </a:cubicBezTo>
                    <a:cubicBezTo>
                      <a:pt x="2802" y="908"/>
                      <a:pt x="2837" y="908"/>
                      <a:pt x="2872" y="908"/>
                    </a:cubicBezTo>
                    <a:cubicBezTo>
                      <a:pt x="2862" y="918"/>
                      <a:pt x="2852" y="928"/>
                      <a:pt x="2843" y="938"/>
                    </a:cubicBezTo>
                    <a:cubicBezTo>
                      <a:pt x="2777" y="1008"/>
                      <a:pt x="2710" y="1080"/>
                      <a:pt x="2640" y="1147"/>
                    </a:cubicBezTo>
                    <a:cubicBezTo>
                      <a:pt x="2602" y="1184"/>
                      <a:pt x="2561" y="1219"/>
                      <a:pt x="2522" y="1252"/>
                    </a:cubicBezTo>
                    <a:cubicBezTo>
                      <a:pt x="2430" y="1332"/>
                      <a:pt x="2342" y="1407"/>
                      <a:pt x="2304" y="1496"/>
                    </a:cubicBezTo>
                    <a:cubicBezTo>
                      <a:pt x="2275" y="1566"/>
                      <a:pt x="2264" y="1631"/>
                      <a:pt x="2271" y="1689"/>
                    </a:cubicBezTo>
                    <a:cubicBezTo>
                      <a:pt x="2279" y="1747"/>
                      <a:pt x="2305" y="1798"/>
                      <a:pt x="2348" y="1839"/>
                    </a:cubicBezTo>
                    <a:cubicBezTo>
                      <a:pt x="2450" y="1936"/>
                      <a:pt x="2621" y="1954"/>
                      <a:pt x="2746" y="1952"/>
                    </a:cubicBezTo>
                    <a:cubicBezTo>
                      <a:pt x="2890" y="1949"/>
                      <a:pt x="3040" y="1918"/>
                      <a:pt x="3137" y="1871"/>
                    </a:cubicBezTo>
                    <a:cubicBezTo>
                      <a:pt x="3233" y="1825"/>
                      <a:pt x="3324" y="1758"/>
                      <a:pt x="3413" y="1694"/>
                    </a:cubicBezTo>
                    <a:cubicBezTo>
                      <a:pt x="3504" y="1627"/>
                      <a:pt x="3590" y="1564"/>
                      <a:pt x="3670" y="1530"/>
                    </a:cubicBezTo>
                    <a:cubicBezTo>
                      <a:pt x="3735" y="1504"/>
                      <a:pt x="3947" y="1457"/>
                      <a:pt x="4050" y="1491"/>
                    </a:cubicBezTo>
                    <a:cubicBezTo>
                      <a:pt x="4529" y="1652"/>
                      <a:pt x="5310" y="2313"/>
                      <a:pt x="5881" y="2795"/>
                    </a:cubicBezTo>
                    <a:cubicBezTo>
                      <a:pt x="6147" y="3020"/>
                      <a:pt x="6377" y="3215"/>
                      <a:pt x="6526" y="3316"/>
                    </a:cubicBezTo>
                    <a:cubicBezTo>
                      <a:pt x="6682" y="3424"/>
                      <a:pt x="6735" y="3608"/>
                      <a:pt x="6651" y="3756"/>
                    </a:cubicBezTo>
                    <a:close/>
                    <a:moveTo>
                      <a:pt x="6398" y="3022"/>
                    </a:moveTo>
                    <a:cubicBezTo>
                      <a:pt x="6278" y="2926"/>
                      <a:pt x="6136" y="2806"/>
                      <a:pt x="5982" y="2675"/>
                    </a:cubicBezTo>
                    <a:cubicBezTo>
                      <a:pt x="5684" y="2423"/>
                      <a:pt x="5346" y="2137"/>
                      <a:pt x="5015" y="1889"/>
                    </a:cubicBezTo>
                    <a:cubicBezTo>
                      <a:pt x="4626" y="1598"/>
                      <a:pt x="4327" y="1419"/>
                      <a:pt x="4100" y="1343"/>
                    </a:cubicBezTo>
                    <a:cubicBezTo>
                      <a:pt x="3939" y="1289"/>
                      <a:pt x="3681" y="1356"/>
                      <a:pt x="3610" y="1385"/>
                    </a:cubicBezTo>
                    <a:cubicBezTo>
                      <a:pt x="3512" y="1426"/>
                      <a:pt x="3414" y="1498"/>
                      <a:pt x="3320" y="1567"/>
                    </a:cubicBezTo>
                    <a:cubicBezTo>
                      <a:pt x="3237" y="1628"/>
                      <a:pt x="3152" y="1690"/>
                      <a:pt x="3069" y="1730"/>
                    </a:cubicBezTo>
                    <a:cubicBezTo>
                      <a:pt x="2994" y="1767"/>
                      <a:pt x="2862" y="1793"/>
                      <a:pt x="2743" y="1795"/>
                    </a:cubicBezTo>
                    <a:cubicBezTo>
                      <a:pt x="2612" y="1797"/>
                      <a:pt x="2505" y="1771"/>
                      <a:pt x="2456" y="1726"/>
                    </a:cubicBezTo>
                    <a:cubicBezTo>
                      <a:pt x="2441" y="1711"/>
                      <a:pt x="2400" y="1672"/>
                      <a:pt x="2449" y="1557"/>
                    </a:cubicBezTo>
                    <a:cubicBezTo>
                      <a:pt x="2472" y="1502"/>
                      <a:pt x="2546" y="1439"/>
                      <a:pt x="2625" y="1371"/>
                    </a:cubicBezTo>
                    <a:cubicBezTo>
                      <a:pt x="2665" y="1336"/>
                      <a:pt x="2707" y="1300"/>
                      <a:pt x="2749" y="1260"/>
                    </a:cubicBezTo>
                    <a:cubicBezTo>
                      <a:pt x="2821" y="1190"/>
                      <a:pt x="2890" y="1117"/>
                      <a:pt x="2957" y="1046"/>
                    </a:cubicBezTo>
                    <a:cubicBezTo>
                      <a:pt x="3028" y="970"/>
                      <a:pt x="3095" y="898"/>
                      <a:pt x="3149" y="851"/>
                    </a:cubicBezTo>
                    <a:cubicBezTo>
                      <a:pt x="3371" y="656"/>
                      <a:pt x="3629" y="542"/>
                      <a:pt x="3786" y="514"/>
                    </a:cubicBezTo>
                    <a:cubicBezTo>
                      <a:pt x="3946" y="486"/>
                      <a:pt x="4275" y="554"/>
                      <a:pt x="4571" y="619"/>
                    </a:cubicBezTo>
                    <a:cubicBezTo>
                      <a:pt x="4643" y="635"/>
                      <a:pt x="4716" y="654"/>
                      <a:pt x="4794" y="673"/>
                    </a:cubicBezTo>
                    <a:cubicBezTo>
                      <a:pt x="5004" y="726"/>
                      <a:pt x="5221" y="780"/>
                      <a:pt x="5466" y="800"/>
                    </a:cubicBezTo>
                    <a:cubicBezTo>
                      <a:pt x="5729" y="822"/>
                      <a:pt x="5979" y="799"/>
                      <a:pt x="6228" y="730"/>
                    </a:cubicBezTo>
                    <a:cubicBezTo>
                      <a:pt x="6899" y="2639"/>
                      <a:pt x="6899" y="2639"/>
                      <a:pt x="6899" y="2639"/>
                    </a:cubicBezTo>
                    <a:cubicBezTo>
                      <a:pt x="6649" y="2759"/>
                      <a:pt x="6472" y="2939"/>
                      <a:pt x="6398" y="3022"/>
                    </a:cubicBezTo>
                    <a:close/>
                    <a:moveTo>
                      <a:pt x="7839" y="2526"/>
                    </a:moveTo>
                    <a:cubicBezTo>
                      <a:pt x="7157" y="2766"/>
                      <a:pt x="7157" y="2766"/>
                      <a:pt x="7157" y="2766"/>
                    </a:cubicBezTo>
                    <a:cubicBezTo>
                      <a:pt x="7152" y="2767"/>
                      <a:pt x="7147" y="2768"/>
                      <a:pt x="7142" y="2768"/>
                    </a:cubicBezTo>
                    <a:cubicBezTo>
                      <a:pt x="7123" y="2768"/>
                      <a:pt x="7107" y="2756"/>
                      <a:pt x="7100" y="2739"/>
                    </a:cubicBezTo>
                    <a:cubicBezTo>
                      <a:pt x="6298" y="456"/>
                      <a:pt x="6298" y="456"/>
                      <a:pt x="6298" y="456"/>
                    </a:cubicBezTo>
                    <a:cubicBezTo>
                      <a:pt x="6294" y="444"/>
                      <a:pt x="6295" y="432"/>
                      <a:pt x="6300" y="422"/>
                    </a:cubicBezTo>
                    <a:cubicBezTo>
                      <a:pt x="6305" y="411"/>
                      <a:pt x="6314" y="403"/>
                      <a:pt x="6325" y="399"/>
                    </a:cubicBezTo>
                    <a:cubicBezTo>
                      <a:pt x="7007" y="160"/>
                      <a:pt x="7007" y="160"/>
                      <a:pt x="7007" y="160"/>
                    </a:cubicBezTo>
                    <a:cubicBezTo>
                      <a:pt x="7012" y="158"/>
                      <a:pt x="7017" y="157"/>
                      <a:pt x="7022" y="157"/>
                    </a:cubicBezTo>
                    <a:cubicBezTo>
                      <a:pt x="7040" y="157"/>
                      <a:pt x="7057" y="169"/>
                      <a:pt x="7063" y="187"/>
                    </a:cubicBezTo>
                    <a:cubicBezTo>
                      <a:pt x="7866" y="2470"/>
                      <a:pt x="7866" y="2470"/>
                      <a:pt x="7866" y="2470"/>
                    </a:cubicBezTo>
                    <a:cubicBezTo>
                      <a:pt x="7874" y="2493"/>
                      <a:pt x="7862" y="2518"/>
                      <a:pt x="7839" y="25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6" name="Freeform 81">
                <a:extLst>
                  <a:ext uri="{FF2B5EF4-FFF2-40B4-BE49-F238E27FC236}">
                    <a16:creationId xmlns:a16="http://schemas.microsoft.com/office/drawing/2014/main" id="{A70CC600-5A82-4391-931C-93E810BB5F0D}"/>
                  </a:ext>
                </a:extLst>
              </p:cNvPr>
              <p:cNvSpPr>
                <a:spLocks noEditPoints="1"/>
              </p:cNvSpPr>
              <p:nvPr/>
            </p:nvSpPr>
            <p:spPr bwMode="auto">
              <a:xfrm>
                <a:off x="886" y="1677"/>
                <a:ext cx="446" cy="446"/>
              </a:xfrm>
              <a:custGeom>
                <a:avLst/>
                <a:gdLst>
                  <a:gd name="T0" fmla="*/ 275 w 550"/>
                  <a:gd name="T1" fmla="*/ 0 h 550"/>
                  <a:gd name="T2" fmla="*/ 0 w 550"/>
                  <a:gd name="T3" fmla="*/ 275 h 550"/>
                  <a:gd name="T4" fmla="*/ 275 w 550"/>
                  <a:gd name="T5" fmla="*/ 550 h 550"/>
                  <a:gd name="T6" fmla="*/ 550 w 550"/>
                  <a:gd name="T7" fmla="*/ 275 h 550"/>
                  <a:gd name="T8" fmla="*/ 275 w 550"/>
                  <a:gd name="T9" fmla="*/ 0 h 550"/>
                  <a:gd name="T10" fmla="*/ 275 w 550"/>
                  <a:gd name="T11" fmla="*/ 393 h 550"/>
                  <a:gd name="T12" fmla="*/ 157 w 550"/>
                  <a:gd name="T13" fmla="*/ 275 h 550"/>
                  <a:gd name="T14" fmla="*/ 275 w 550"/>
                  <a:gd name="T15" fmla="*/ 157 h 550"/>
                  <a:gd name="T16" fmla="*/ 393 w 550"/>
                  <a:gd name="T17" fmla="*/ 275 h 550"/>
                  <a:gd name="T18" fmla="*/ 275 w 550"/>
                  <a:gd name="T19" fmla="*/ 393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550">
                    <a:moveTo>
                      <a:pt x="275" y="0"/>
                    </a:moveTo>
                    <a:cubicBezTo>
                      <a:pt x="123" y="0"/>
                      <a:pt x="0" y="123"/>
                      <a:pt x="0" y="275"/>
                    </a:cubicBezTo>
                    <a:cubicBezTo>
                      <a:pt x="0" y="427"/>
                      <a:pt x="123" y="550"/>
                      <a:pt x="275" y="550"/>
                    </a:cubicBezTo>
                    <a:cubicBezTo>
                      <a:pt x="427" y="550"/>
                      <a:pt x="550" y="427"/>
                      <a:pt x="550" y="275"/>
                    </a:cubicBezTo>
                    <a:cubicBezTo>
                      <a:pt x="550" y="123"/>
                      <a:pt x="427" y="0"/>
                      <a:pt x="275" y="0"/>
                    </a:cubicBezTo>
                    <a:close/>
                    <a:moveTo>
                      <a:pt x="275" y="393"/>
                    </a:moveTo>
                    <a:cubicBezTo>
                      <a:pt x="210" y="393"/>
                      <a:pt x="157" y="340"/>
                      <a:pt x="157" y="275"/>
                    </a:cubicBezTo>
                    <a:cubicBezTo>
                      <a:pt x="157" y="210"/>
                      <a:pt x="210" y="157"/>
                      <a:pt x="275" y="157"/>
                    </a:cubicBezTo>
                    <a:cubicBezTo>
                      <a:pt x="340" y="157"/>
                      <a:pt x="393" y="210"/>
                      <a:pt x="393" y="275"/>
                    </a:cubicBezTo>
                    <a:cubicBezTo>
                      <a:pt x="393" y="340"/>
                      <a:pt x="340" y="393"/>
                      <a:pt x="275" y="3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grpSp>
    </p:spTree>
    <p:extLst>
      <p:ext uri="{BB962C8B-B14F-4D97-AF65-F5344CB8AC3E}">
        <p14:creationId xmlns:p14="http://schemas.microsoft.com/office/powerpoint/2010/main" val="103316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rebuchet MS" panose="020B0603020202020204" pitchFamily="34" charset="0"/>
              </a:rPr>
              <a:t>SACN OPERATING MODEL</a:t>
            </a:r>
          </a:p>
        </p:txBody>
      </p:sp>
      <p:sp>
        <p:nvSpPr>
          <p:cNvPr id="4" name="Slide Number Placeholder 3"/>
          <p:cNvSpPr>
            <a:spLocks noGrp="1"/>
          </p:cNvSpPr>
          <p:nvPr>
            <p:ph type="sldNum" sz="quarter" idx="12"/>
          </p:nvPr>
        </p:nvSpPr>
        <p:spPr/>
        <p:txBody>
          <a:bodyPr/>
          <a:lstStyle/>
          <a:p>
            <a:fld id="{A428E537-E56B-49CA-B596-52598082FBE8}" type="slidenum">
              <a:rPr lang="en-US" smtClean="0"/>
              <a:pPr/>
              <a:t>12</a:t>
            </a:fld>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872" y="1384766"/>
            <a:ext cx="11434127" cy="4819264"/>
          </a:xfrm>
          <a:prstGeom prst="rect">
            <a:avLst/>
          </a:prstGeom>
          <a:noFill/>
        </p:spPr>
      </p:pic>
    </p:spTree>
    <p:extLst>
      <p:ext uri="{BB962C8B-B14F-4D97-AF65-F5344CB8AC3E}">
        <p14:creationId xmlns:p14="http://schemas.microsoft.com/office/powerpoint/2010/main" val="294932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8F55E5-557A-4B50-A61D-DE355F998FBB}"/>
              </a:ext>
            </a:extLst>
          </p:cNvPr>
          <p:cNvSpPr>
            <a:spLocks noGrp="1"/>
          </p:cNvSpPr>
          <p:nvPr>
            <p:ph type="title"/>
          </p:nvPr>
        </p:nvSpPr>
        <p:spPr/>
        <p:txBody>
          <a:bodyPr/>
          <a:lstStyle/>
          <a:p>
            <a:r>
              <a:rPr lang="en-US" dirty="0">
                <a:latin typeface="Trebuchet MS" panose="020B0603020202020204" pitchFamily="34" charset="0"/>
              </a:rPr>
              <a:t>SACN RESEARCH PROGRAMMES </a:t>
            </a:r>
            <a:endParaRPr lang="en-ZA"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A428E537-E56B-49CA-B596-52598082FBE8}" type="slidenum">
              <a:rPr lang="en-US" smtClean="0"/>
              <a:pPr/>
              <a:t>13</a:t>
            </a:fld>
            <a:endParaRPr lang="en-US" dirty="0"/>
          </a:p>
        </p:txBody>
      </p:sp>
      <p:grpSp>
        <p:nvGrpSpPr>
          <p:cNvPr id="2" name="Group 1">
            <a:extLst>
              <a:ext uri="{FF2B5EF4-FFF2-40B4-BE49-F238E27FC236}">
                <a16:creationId xmlns:a16="http://schemas.microsoft.com/office/drawing/2014/main" id="{7C77F116-BE8D-483E-B060-BA8C9CB3708B}"/>
              </a:ext>
            </a:extLst>
          </p:cNvPr>
          <p:cNvGrpSpPr/>
          <p:nvPr/>
        </p:nvGrpSpPr>
        <p:grpSpPr>
          <a:xfrm>
            <a:off x="438911" y="1097280"/>
            <a:ext cx="11489564" cy="5010912"/>
            <a:chOff x="263525" y="1018398"/>
            <a:chExt cx="11664950" cy="5209064"/>
          </a:xfrm>
        </p:grpSpPr>
        <p:grpSp>
          <p:nvGrpSpPr>
            <p:cNvPr id="26" name="Group 25">
              <a:extLst>
                <a:ext uri="{FF2B5EF4-FFF2-40B4-BE49-F238E27FC236}">
                  <a16:creationId xmlns:a16="http://schemas.microsoft.com/office/drawing/2014/main" id="{B0B937D1-C7A4-4330-9469-FE4F7817E3E2}"/>
                </a:ext>
              </a:extLst>
            </p:cNvPr>
            <p:cNvGrpSpPr/>
            <p:nvPr/>
          </p:nvGrpSpPr>
          <p:grpSpPr>
            <a:xfrm>
              <a:off x="263525" y="1023974"/>
              <a:ext cx="1966719" cy="5203488"/>
              <a:chOff x="-1230739" y="1023974"/>
              <a:chExt cx="1966719" cy="5203488"/>
            </a:xfrm>
          </p:grpSpPr>
          <p:sp>
            <p:nvSpPr>
              <p:cNvPr id="8" name="Rectangle 7">
                <a:extLst>
                  <a:ext uri="{FF2B5EF4-FFF2-40B4-BE49-F238E27FC236}">
                    <a16:creationId xmlns:a16="http://schemas.microsoft.com/office/drawing/2014/main" id="{57681F53-2C14-4DAE-A031-36203CA31A81}"/>
                  </a:ext>
                </a:extLst>
              </p:cNvPr>
              <p:cNvSpPr/>
              <p:nvPr/>
            </p:nvSpPr>
            <p:spPr>
              <a:xfrm>
                <a:off x="-1230739" y="1550020"/>
                <a:ext cx="1966719" cy="834405"/>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ZA" sz="1600" b="1" dirty="0">
                    <a:solidFill>
                      <a:schemeClr val="accent1"/>
                    </a:solidFill>
                  </a:rPr>
                  <a:t>City Development Strategies</a:t>
                </a:r>
              </a:p>
            </p:txBody>
          </p:sp>
          <p:sp>
            <p:nvSpPr>
              <p:cNvPr id="15" name="Rectangle 14">
                <a:extLst>
                  <a:ext uri="{FF2B5EF4-FFF2-40B4-BE49-F238E27FC236}">
                    <a16:creationId xmlns:a16="http://schemas.microsoft.com/office/drawing/2014/main" id="{BE005839-F5B9-4725-AE68-D5B898F4BB2B}"/>
                  </a:ext>
                </a:extLst>
              </p:cNvPr>
              <p:cNvSpPr/>
              <p:nvPr/>
            </p:nvSpPr>
            <p:spPr>
              <a:xfrm>
                <a:off x="-1230739" y="2510779"/>
                <a:ext cx="1966719" cy="834405"/>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accent1"/>
                    </a:solidFill>
                  </a:rPr>
                  <a:t>Well Governed Cities</a:t>
                </a:r>
              </a:p>
            </p:txBody>
          </p:sp>
          <p:sp>
            <p:nvSpPr>
              <p:cNvPr id="17" name="Rectangle 16">
                <a:extLst>
                  <a:ext uri="{FF2B5EF4-FFF2-40B4-BE49-F238E27FC236}">
                    <a16:creationId xmlns:a16="http://schemas.microsoft.com/office/drawing/2014/main" id="{8F6830D8-2E21-4DF9-A671-6CF33CAD0094}"/>
                  </a:ext>
                </a:extLst>
              </p:cNvPr>
              <p:cNvSpPr/>
              <p:nvPr/>
            </p:nvSpPr>
            <p:spPr>
              <a:xfrm>
                <a:off x="-1230739" y="3471538"/>
                <a:ext cx="1966719" cy="834405"/>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accent1"/>
                    </a:solidFill>
                  </a:rPr>
                  <a:t>Productive Cities</a:t>
                </a:r>
              </a:p>
            </p:txBody>
          </p:sp>
          <p:sp>
            <p:nvSpPr>
              <p:cNvPr id="19" name="Rectangle 18">
                <a:extLst>
                  <a:ext uri="{FF2B5EF4-FFF2-40B4-BE49-F238E27FC236}">
                    <a16:creationId xmlns:a16="http://schemas.microsoft.com/office/drawing/2014/main" id="{0C634D2D-00BF-49F4-8B8A-ABEF17A18211}"/>
                  </a:ext>
                </a:extLst>
              </p:cNvPr>
              <p:cNvSpPr/>
              <p:nvPr/>
            </p:nvSpPr>
            <p:spPr>
              <a:xfrm>
                <a:off x="-1230739" y="4432297"/>
                <a:ext cx="1966719" cy="834405"/>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accent1"/>
                    </a:solidFill>
                  </a:rPr>
                  <a:t>Inclusive Cities</a:t>
                </a:r>
              </a:p>
            </p:txBody>
          </p:sp>
          <p:sp>
            <p:nvSpPr>
              <p:cNvPr id="21" name="Rectangle 20">
                <a:extLst>
                  <a:ext uri="{FF2B5EF4-FFF2-40B4-BE49-F238E27FC236}">
                    <a16:creationId xmlns:a16="http://schemas.microsoft.com/office/drawing/2014/main" id="{B475003D-F2AA-4FCF-A043-5133618E9AEF}"/>
                  </a:ext>
                </a:extLst>
              </p:cNvPr>
              <p:cNvSpPr/>
              <p:nvPr/>
            </p:nvSpPr>
            <p:spPr>
              <a:xfrm>
                <a:off x="-1230739" y="5393057"/>
                <a:ext cx="1966719" cy="834405"/>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accent1"/>
                    </a:solidFill>
                  </a:rPr>
                  <a:t>Sustainable Cities</a:t>
                </a:r>
              </a:p>
            </p:txBody>
          </p:sp>
          <p:sp>
            <p:nvSpPr>
              <p:cNvPr id="25" name="TextBox 24">
                <a:extLst>
                  <a:ext uri="{FF2B5EF4-FFF2-40B4-BE49-F238E27FC236}">
                    <a16:creationId xmlns:a16="http://schemas.microsoft.com/office/drawing/2014/main" id="{0E423B03-0F76-4092-B978-64D8FBEC6D9D}"/>
                  </a:ext>
                </a:extLst>
              </p:cNvPr>
              <p:cNvSpPr txBox="1"/>
              <p:nvPr/>
            </p:nvSpPr>
            <p:spPr>
              <a:xfrm>
                <a:off x="-1230739" y="1023974"/>
                <a:ext cx="1966719" cy="523220"/>
              </a:xfrm>
              <a:prstGeom prst="rect">
                <a:avLst/>
              </a:prstGeom>
              <a:noFill/>
            </p:spPr>
            <p:txBody>
              <a:bodyPr wrap="square">
                <a:spAutoFit/>
              </a:bodyPr>
              <a:lstStyle/>
              <a:p>
                <a:pPr algn="ctr"/>
                <a:r>
                  <a:rPr lang="en-ZA" sz="2800" b="1" spc="300" dirty="0">
                    <a:solidFill>
                      <a:schemeClr val="accent1"/>
                    </a:solidFill>
                  </a:rPr>
                  <a:t>THEME</a:t>
                </a:r>
              </a:p>
            </p:txBody>
          </p:sp>
        </p:grpSp>
        <p:grpSp>
          <p:nvGrpSpPr>
            <p:cNvPr id="27" name="Group 26">
              <a:extLst>
                <a:ext uri="{FF2B5EF4-FFF2-40B4-BE49-F238E27FC236}">
                  <a16:creationId xmlns:a16="http://schemas.microsoft.com/office/drawing/2014/main" id="{FA9648D1-E144-4670-967D-C135E24FA345}"/>
                </a:ext>
              </a:extLst>
            </p:cNvPr>
            <p:cNvGrpSpPr/>
            <p:nvPr/>
          </p:nvGrpSpPr>
          <p:grpSpPr>
            <a:xfrm>
              <a:off x="2311633" y="1018398"/>
              <a:ext cx="9616842" cy="5203488"/>
              <a:chOff x="-1230739" y="1023974"/>
              <a:chExt cx="1966719" cy="5203488"/>
            </a:xfrm>
          </p:grpSpPr>
          <p:sp>
            <p:nvSpPr>
              <p:cNvPr id="28" name="Rectangle 27">
                <a:extLst>
                  <a:ext uri="{FF2B5EF4-FFF2-40B4-BE49-F238E27FC236}">
                    <a16:creationId xmlns:a16="http://schemas.microsoft.com/office/drawing/2014/main" id="{DA118E20-9552-4720-A9EB-1EC95D5C3AC0}"/>
                  </a:ext>
                </a:extLst>
              </p:cNvPr>
              <p:cNvSpPr/>
              <p:nvPr/>
            </p:nvSpPr>
            <p:spPr>
              <a:xfrm>
                <a:off x="-1230739" y="1550020"/>
                <a:ext cx="1966719" cy="834405"/>
              </a:xfrm>
              <a:prstGeom prst="rect">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1400" dirty="0">
                    <a:solidFill>
                      <a:schemeClr val="tx1"/>
                    </a:solidFill>
                  </a:rPr>
                  <a:t>Focuses on cross-cutting issues that have strategic impact on long-range aspects of city management. It culminates in the periodic State of South African Cities reporting which takes stock of the performance, best practices and binding constraints of governance in our largest cities.</a:t>
                </a:r>
              </a:p>
            </p:txBody>
          </p:sp>
          <p:sp>
            <p:nvSpPr>
              <p:cNvPr id="29" name="Rectangle 28">
                <a:extLst>
                  <a:ext uri="{FF2B5EF4-FFF2-40B4-BE49-F238E27FC236}">
                    <a16:creationId xmlns:a16="http://schemas.microsoft.com/office/drawing/2014/main" id="{166DDD79-E88F-461A-86D6-906DAADA927B}"/>
                  </a:ext>
                </a:extLst>
              </p:cNvPr>
              <p:cNvSpPr/>
              <p:nvPr/>
            </p:nvSpPr>
            <p:spPr>
              <a:xfrm>
                <a:off x="-1230739" y="2510779"/>
                <a:ext cx="1966719" cy="834405"/>
              </a:xfrm>
              <a:prstGeom prst="rect">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This theme monitors how South African cities are governed and whether the political and institutional context is stable, open and dynamic enough to ensure that the cities are efficient, manage their finances prudently, and are accountable to their citizens as basic requirements for enabling city performance.</a:t>
                </a:r>
              </a:p>
            </p:txBody>
          </p:sp>
          <p:sp>
            <p:nvSpPr>
              <p:cNvPr id="30" name="Rectangle 29">
                <a:extLst>
                  <a:ext uri="{FF2B5EF4-FFF2-40B4-BE49-F238E27FC236}">
                    <a16:creationId xmlns:a16="http://schemas.microsoft.com/office/drawing/2014/main" id="{3B966648-9456-484D-A909-C60695A5C8A4}"/>
                  </a:ext>
                </a:extLst>
              </p:cNvPr>
              <p:cNvSpPr/>
              <p:nvPr/>
            </p:nvSpPr>
            <p:spPr>
              <a:xfrm>
                <a:off x="-1230739" y="3471538"/>
                <a:ext cx="1966719" cy="834405"/>
              </a:xfrm>
              <a:prstGeom prst="rect">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This theme looks at ways in which cities can boost their economic strength and growth, focusing on economic competitiveness, job creation and infrastructure investment.</a:t>
                </a:r>
              </a:p>
            </p:txBody>
          </p:sp>
          <p:sp>
            <p:nvSpPr>
              <p:cNvPr id="31" name="Rectangle 30">
                <a:extLst>
                  <a:ext uri="{FF2B5EF4-FFF2-40B4-BE49-F238E27FC236}">
                    <a16:creationId xmlns:a16="http://schemas.microsoft.com/office/drawing/2014/main" id="{C7D570A1-A0D9-4902-B586-D674B9EBB12F}"/>
                  </a:ext>
                </a:extLst>
              </p:cNvPr>
              <p:cNvSpPr/>
              <p:nvPr/>
            </p:nvSpPr>
            <p:spPr>
              <a:xfrm>
                <a:off x="-1230739" y="4432297"/>
                <a:ext cx="1966719" cy="834405"/>
              </a:xfrm>
              <a:prstGeom prst="rect">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This theme investigates whether residents have the opportunities and capacities to share equitably in the social and economic benefits of city life. It aims to redress past developmental imbalances, focusing on issues such as spatial planning and land use, housing and human settlements, and public transport and mobility.</a:t>
                </a:r>
              </a:p>
            </p:txBody>
          </p:sp>
          <p:sp>
            <p:nvSpPr>
              <p:cNvPr id="32" name="Rectangle 31">
                <a:extLst>
                  <a:ext uri="{FF2B5EF4-FFF2-40B4-BE49-F238E27FC236}">
                    <a16:creationId xmlns:a16="http://schemas.microsoft.com/office/drawing/2014/main" id="{AA9FB5EF-26CB-4F8E-898E-A04BCB541381}"/>
                  </a:ext>
                </a:extLst>
              </p:cNvPr>
              <p:cNvSpPr/>
              <p:nvPr/>
            </p:nvSpPr>
            <p:spPr>
              <a:xfrm>
                <a:off x="-1230739" y="5393057"/>
                <a:ext cx="1966719" cy="834405"/>
              </a:xfrm>
              <a:prstGeom prst="rect">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Looks at urban sustainability and development, and how cities impact (and develop within) the limited reserve of non-renewable resources. The focus is on areas that affect the quality and cost of living in urban </a:t>
                </a:r>
                <a:r>
                  <a:rPr lang="en-US" sz="1400" dirty="0" err="1">
                    <a:solidFill>
                      <a:schemeClr val="tx1"/>
                    </a:solidFill>
                  </a:rPr>
                  <a:t>centres</a:t>
                </a:r>
                <a:r>
                  <a:rPr lang="en-US" sz="1400" dirty="0">
                    <a:solidFill>
                      <a:schemeClr val="tx1"/>
                    </a:solidFill>
                  </a:rPr>
                  <a:t>: sustainable energy, waste management, water management, food security, and climate change.</a:t>
                </a:r>
              </a:p>
            </p:txBody>
          </p:sp>
          <p:sp>
            <p:nvSpPr>
              <p:cNvPr id="33" name="TextBox 32">
                <a:extLst>
                  <a:ext uri="{FF2B5EF4-FFF2-40B4-BE49-F238E27FC236}">
                    <a16:creationId xmlns:a16="http://schemas.microsoft.com/office/drawing/2014/main" id="{47CBC74B-6ACC-44DD-A768-977545CAC38E}"/>
                  </a:ext>
                </a:extLst>
              </p:cNvPr>
              <p:cNvSpPr txBox="1"/>
              <p:nvPr/>
            </p:nvSpPr>
            <p:spPr>
              <a:xfrm>
                <a:off x="-1230739" y="1023974"/>
                <a:ext cx="1966719" cy="523220"/>
              </a:xfrm>
              <a:prstGeom prst="rect">
                <a:avLst/>
              </a:prstGeom>
              <a:noFill/>
            </p:spPr>
            <p:txBody>
              <a:bodyPr wrap="square">
                <a:spAutoFit/>
              </a:bodyPr>
              <a:lstStyle/>
              <a:p>
                <a:pPr algn="ctr"/>
                <a:r>
                  <a:rPr lang="en-ZA" sz="2800" b="1" spc="300" dirty="0">
                    <a:solidFill>
                      <a:schemeClr val="accent2"/>
                    </a:solidFill>
                  </a:rPr>
                  <a:t>ABOUT THE THEME</a:t>
                </a:r>
              </a:p>
            </p:txBody>
          </p:sp>
        </p:grpSp>
      </p:grpSp>
    </p:spTree>
    <p:extLst>
      <p:ext uri="{BB962C8B-B14F-4D97-AF65-F5344CB8AC3E}">
        <p14:creationId xmlns:p14="http://schemas.microsoft.com/office/powerpoint/2010/main" val="192062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1C8D00E-635A-42E0-9423-9ABF11D6EDFE}"/>
              </a:ext>
            </a:extLst>
          </p:cNvPr>
          <p:cNvSpPr>
            <a:spLocks noGrp="1"/>
          </p:cNvSpPr>
          <p:nvPr>
            <p:ph type="body" sz="quarter" idx="14"/>
          </p:nvPr>
        </p:nvSpPr>
        <p:spPr/>
        <p:txBody>
          <a:bodyPr/>
          <a:lstStyle/>
          <a:p>
            <a:r>
              <a:rPr lang="en-ZA" dirty="0"/>
              <a:t>GLOBAL</a:t>
            </a:r>
          </a:p>
        </p:txBody>
      </p:sp>
      <p:sp>
        <p:nvSpPr>
          <p:cNvPr id="3" name="Title 2">
            <a:extLst>
              <a:ext uri="{FF2B5EF4-FFF2-40B4-BE49-F238E27FC236}">
                <a16:creationId xmlns:a16="http://schemas.microsoft.com/office/drawing/2014/main" id="{CD8F55E5-557A-4B50-A61D-DE355F998FBB}"/>
              </a:ext>
            </a:extLst>
          </p:cNvPr>
          <p:cNvSpPr>
            <a:spLocks noGrp="1"/>
          </p:cNvSpPr>
          <p:nvPr>
            <p:ph type="title"/>
          </p:nvPr>
        </p:nvSpPr>
        <p:spPr/>
        <p:txBody>
          <a:bodyPr/>
          <a:lstStyle/>
          <a:p>
            <a:r>
              <a:rPr lang="en-ZA" dirty="0">
                <a:latin typeface="Trebuchet MS" panose="020B0603020202020204" pitchFamily="34" charset="0"/>
              </a:rPr>
              <a:t>GLOBAL &amp; LOCAL TRENDS INFLUENCING SA CITIES</a:t>
            </a:r>
          </a:p>
        </p:txBody>
      </p:sp>
      <p:sp>
        <p:nvSpPr>
          <p:cNvPr id="4" name="Slide Number Placeholder 3"/>
          <p:cNvSpPr>
            <a:spLocks noGrp="1"/>
          </p:cNvSpPr>
          <p:nvPr>
            <p:ph type="sldNum" sz="quarter" idx="12"/>
          </p:nvPr>
        </p:nvSpPr>
        <p:spPr/>
        <p:txBody>
          <a:bodyPr/>
          <a:lstStyle/>
          <a:p>
            <a:fld id="{A428E537-E56B-49CA-B596-52598082FBE8}" type="slidenum">
              <a:rPr lang="en-US" smtClean="0">
                <a:solidFill>
                  <a:prstClr val="white"/>
                </a:solidFill>
                <a:latin typeface="Trebuchet MS" panose="020B0603020202020204" pitchFamily="34" charset="0"/>
              </a:rPr>
              <a:pPr/>
              <a:t>14</a:t>
            </a:fld>
            <a:endParaRPr lang="en-US" dirty="0">
              <a:solidFill>
                <a:prstClr val="white"/>
              </a:solidFill>
              <a:latin typeface="Trebuchet MS" panose="020B0603020202020204" pitchFamily="34" charset="0"/>
            </a:endParaRPr>
          </a:p>
        </p:txBody>
      </p:sp>
      <p:pic>
        <p:nvPicPr>
          <p:cNvPr id="23" name="Picture 22" descr="A picture containing drawing&#10;&#10;Description automatically generated">
            <a:extLst>
              <a:ext uri="{FF2B5EF4-FFF2-40B4-BE49-F238E27FC236}">
                <a16:creationId xmlns:a16="http://schemas.microsoft.com/office/drawing/2014/main" id="{EC6E5227-8023-4A45-827A-B4DC514B233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48523" y="6400985"/>
            <a:ext cx="1679952" cy="370981"/>
          </a:xfrm>
          <a:prstGeom prst="rect">
            <a:avLst/>
          </a:prstGeom>
        </p:spPr>
      </p:pic>
      <p:sp>
        <p:nvSpPr>
          <p:cNvPr id="74" name="Text Placeholder 5">
            <a:extLst>
              <a:ext uri="{FF2B5EF4-FFF2-40B4-BE49-F238E27FC236}">
                <a16:creationId xmlns:a16="http://schemas.microsoft.com/office/drawing/2014/main" id="{A80B3323-008E-4C52-A293-3AE34498AB60}"/>
              </a:ext>
            </a:extLst>
          </p:cNvPr>
          <p:cNvSpPr>
            <a:spLocks noGrp="1"/>
          </p:cNvSpPr>
          <p:nvPr>
            <p:ph type="body" sz="quarter" idx="15"/>
          </p:nvPr>
        </p:nvSpPr>
        <p:spPr>
          <a:xfrm>
            <a:off x="6275388" y="1357212"/>
            <a:ext cx="5660008" cy="467920"/>
          </a:xfrm>
        </p:spPr>
        <p:txBody>
          <a:bodyPr/>
          <a:lstStyle/>
          <a:p>
            <a:r>
              <a:rPr lang="en-GB" dirty="0"/>
              <a:t>LOCAL</a:t>
            </a:r>
            <a:endParaRPr lang="en-ZA" dirty="0"/>
          </a:p>
        </p:txBody>
      </p:sp>
      <p:grpSp>
        <p:nvGrpSpPr>
          <p:cNvPr id="24" name="Group 23">
            <a:extLst>
              <a:ext uri="{FF2B5EF4-FFF2-40B4-BE49-F238E27FC236}">
                <a16:creationId xmlns:a16="http://schemas.microsoft.com/office/drawing/2014/main" id="{ABC45262-9FAE-46DB-9179-0DBE9689F12F}"/>
              </a:ext>
            </a:extLst>
          </p:cNvPr>
          <p:cNvGrpSpPr>
            <a:grpSpLocks noChangeAspect="1"/>
          </p:cNvGrpSpPr>
          <p:nvPr/>
        </p:nvGrpSpPr>
        <p:grpSpPr bwMode="auto">
          <a:xfrm>
            <a:off x="8383060" y="3394041"/>
            <a:ext cx="1232762" cy="1083064"/>
            <a:chOff x="1386" y="5"/>
            <a:chExt cx="4908" cy="4312"/>
          </a:xfrm>
          <a:solidFill>
            <a:srgbClr val="D7D8D9"/>
          </a:solidFill>
        </p:grpSpPr>
        <p:sp>
          <p:nvSpPr>
            <p:cNvPr id="258" name="Freeform 24">
              <a:extLst>
                <a:ext uri="{FF2B5EF4-FFF2-40B4-BE49-F238E27FC236}">
                  <a16:creationId xmlns:a16="http://schemas.microsoft.com/office/drawing/2014/main" id="{716FE4AA-DF35-4321-BFD1-D63AF4E7AC82}"/>
                </a:ext>
              </a:extLst>
            </p:cNvPr>
            <p:cNvSpPr>
              <a:spLocks/>
            </p:cNvSpPr>
            <p:nvPr/>
          </p:nvSpPr>
          <p:spPr bwMode="auto">
            <a:xfrm>
              <a:off x="4543" y="2125"/>
              <a:ext cx="728" cy="718"/>
            </a:xfrm>
            <a:custGeom>
              <a:avLst/>
              <a:gdLst>
                <a:gd name="T0" fmla="*/ 108 w 728"/>
                <a:gd name="T1" fmla="*/ 588 h 718"/>
                <a:gd name="T2" fmla="*/ 103 w 728"/>
                <a:gd name="T3" fmla="*/ 563 h 718"/>
                <a:gd name="T4" fmla="*/ 92 w 728"/>
                <a:gd name="T5" fmla="*/ 539 h 718"/>
                <a:gd name="T6" fmla="*/ 28 w 728"/>
                <a:gd name="T7" fmla="*/ 403 h 718"/>
                <a:gd name="T8" fmla="*/ 11 w 728"/>
                <a:gd name="T9" fmla="*/ 361 h 718"/>
                <a:gd name="T10" fmla="*/ 27 w 728"/>
                <a:gd name="T11" fmla="*/ 349 h 718"/>
                <a:gd name="T12" fmla="*/ 54 w 728"/>
                <a:gd name="T13" fmla="*/ 337 h 718"/>
                <a:gd name="T14" fmla="*/ 74 w 728"/>
                <a:gd name="T15" fmla="*/ 325 h 718"/>
                <a:gd name="T16" fmla="*/ 102 w 728"/>
                <a:gd name="T17" fmla="*/ 308 h 718"/>
                <a:gd name="T18" fmla="*/ 120 w 728"/>
                <a:gd name="T19" fmla="*/ 284 h 718"/>
                <a:gd name="T20" fmla="*/ 126 w 728"/>
                <a:gd name="T21" fmla="*/ 258 h 718"/>
                <a:gd name="T22" fmla="*/ 141 w 728"/>
                <a:gd name="T23" fmla="*/ 244 h 718"/>
                <a:gd name="T24" fmla="*/ 150 w 728"/>
                <a:gd name="T25" fmla="*/ 224 h 718"/>
                <a:gd name="T26" fmla="*/ 176 w 728"/>
                <a:gd name="T27" fmla="*/ 200 h 718"/>
                <a:gd name="T28" fmla="*/ 190 w 728"/>
                <a:gd name="T29" fmla="*/ 175 h 718"/>
                <a:gd name="T30" fmla="*/ 185 w 728"/>
                <a:gd name="T31" fmla="*/ 161 h 718"/>
                <a:gd name="T32" fmla="*/ 200 w 728"/>
                <a:gd name="T33" fmla="*/ 152 h 718"/>
                <a:gd name="T34" fmla="*/ 206 w 728"/>
                <a:gd name="T35" fmla="*/ 142 h 718"/>
                <a:gd name="T36" fmla="*/ 213 w 728"/>
                <a:gd name="T37" fmla="*/ 126 h 718"/>
                <a:gd name="T38" fmla="*/ 218 w 728"/>
                <a:gd name="T39" fmla="*/ 111 h 718"/>
                <a:gd name="T40" fmla="*/ 241 w 728"/>
                <a:gd name="T41" fmla="*/ 112 h 718"/>
                <a:gd name="T42" fmla="*/ 260 w 728"/>
                <a:gd name="T43" fmla="*/ 106 h 718"/>
                <a:gd name="T44" fmla="*/ 281 w 728"/>
                <a:gd name="T45" fmla="*/ 97 h 718"/>
                <a:gd name="T46" fmla="*/ 300 w 728"/>
                <a:gd name="T47" fmla="*/ 98 h 718"/>
                <a:gd name="T48" fmla="*/ 315 w 728"/>
                <a:gd name="T49" fmla="*/ 80 h 718"/>
                <a:gd name="T50" fmla="*/ 352 w 728"/>
                <a:gd name="T51" fmla="*/ 46 h 718"/>
                <a:gd name="T52" fmla="*/ 385 w 728"/>
                <a:gd name="T53" fmla="*/ 43 h 718"/>
                <a:gd name="T54" fmla="*/ 401 w 728"/>
                <a:gd name="T55" fmla="*/ 32 h 718"/>
                <a:gd name="T56" fmla="*/ 466 w 728"/>
                <a:gd name="T57" fmla="*/ 11 h 718"/>
                <a:gd name="T58" fmla="*/ 505 w 728"/>
                <a:gd name="T59" fmla="*/ 36 h 718"/>
                <a:gd name="T60" fmla="*/ 550 w 728"/>
                <a:gd name="T61" fmla="*/ 64 h 718"/>
                <a:gd name="T62" fmla="*/ 578 w 728"/>
                <a:gd name="T63" fmla="*/ 104 h 718"/>
                <a:gd name="T64" fmla="*/ 611 w 728"/>
                <a:gd name="T65" fmla="*/ 124 h 718"/>
                <a:gd name="T66" fmla="*/ 638 w 728"/>
                <a:gd name="T67" fmla="*/ 149 h 718"/>
                <a:gd name="T68" fmla="*/ 667 w 728"/>
                <a:gd name="T69" fmla="*/ 176 h 718"/>
                <a:gd name="T70" fmla="*/ 693 w 728"/>
                <a:gd name="T71" fmla="*/ 182 h 718"/>
                <a:gd name="T72" fmla="*/ 711 w 728"/>
                <a:gd name="T73" fmla="*/ 230 h 718"/>
                <a:gd name="T74" fmla="*/ 728 w 728"/>
                <a:gd name="T75" fmla="*/ 264 h 718"/>
                <a:gd name="T76" fmla="*/ 689 w 728"/>
                <a:gd name="T77" fmla="*/ 309 h 718"/>
                <a:gd name="T78" fmla="*/ 688 w 728"/>
                <a:gd name="T79" fmla="*/ 343 h 718"/>
                <a:gd name="T80" fmla="*/ 661 w 728"/>
                <a:gd name="T81" fmla="*/ 364 h 718"/>
                <a:gd name="T82" fmla="*/ 642 w 728"/>
                <a:gd name="T83" fmla="*/ 384 h 718"/>
                <a:gd name="T84" fmla="*/ 628 w 728"/>
                <a:gd name="T85" fmla="*/ 433 h 718"/>
                <a:gd name="T86" fmla="*/ 640 w 728"/>
                <a:gd name="T87" fmla="*/ 462 h 718"/>
                <a:gd name="T88" fmla="*/ 616 w 728"/>
                <a:gd name="T89" fmla="*/ 473 h 718"/>
                <a:gd name="T90" fmla="*/ 544 w 728"/>
                <a:gd name="T91" fmla="*/ 520 h 718"/>
                <a:gd name="T92" fmla="*/ 495 w 728"/>
                <a:gd name="T93" fmla="*/ 535 h 718"/>
                <a:gd name="T94" fmla="*/ 446 w 728"/>
                <a:gd name="T95" fmla="*/ 537 h 718"/>
                <a:gd name="T96" fmla="*/ 410 w 728"/>
                <a:gd name="T97" fmla="*/ 538 h 718"/>
                <a:gd name="T98" fmla="*/ 384 w 728"/>
                <a:gd name="T99" fmla="*/ 574 h 718"/>
                <a:gd name="T100" fmla="*/ 369 w 728"/>
                <a:gd name="T101" fmla="*/ 599 h 718"/>
                <a:gd name="T102" fmla="*/ 349 w 728"/>
                <a:gd name="T103" fmla="*/ 634 h 718"/>
                <a:gd name="T104" fmla="*/ 341 w 728"/>
                <a:gd name="T105" fmla="*/ 665 h 718"/>
                <a:gd name="T106" fmla="*/ 325 w 728"/>
                <a:gd name="T107" fmla="*/ 718 h 718"/>
                <a:gd name="T108" fmla="*/ 268 w 728"/>
                <a:gd name="T109" fmla="*/ 708 h 718"/>
                <a:gd name="T110" fmla="*/ 216 w 728"/>
                <a:gd name="T111" fmla="*/ 692 h 718"/>
                <a:gd name="T112" fmla="*/ 174 w 728"/>
                <a:gd name="T113" fmla="*/ 642 h 718"/>
                <a:gd name="T114" fmla="*/ 143 w 728"/>
                <a:gd name="T115" fmla="*/ 615 h 718"/>
                <a:gd name="T116" fmla="*/ 112 w 728"/>
                <a:gd name="T117" fmla="*/ 601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8" h="718">
                  <a:moveTo>
                    <a:pt x="110" y="596"/>
                  </a:moveTo>
                  <a:lnTo>
                    <a:pt x="113" y="592"/>
                  </a:lnTo>
                  <a:lnTo>
                    <a:pt x="108" y="588"/>
                  </a:lnTo>
                  <a:lnTo>
                    <a:pt x="110" y="584"/>
                  </a:lnTo>
                  <a:lnTo>
                    <a:pt x="103" y="580"/>
                  </a:lnTo>
                  <a:lnTo>
                    <a:pt x="103" y="563"/>
                  </a:lnTo>
                  <a:lnTo>
                    <a:pt x="116" y="539"/>
                  </a:lnTo>
                  <a:lnTo>
                    <a:pt x="111" y="536"/>
                  </a:lnTo>
                  <a:lnTo>
                    <a:pt x="92" y="539"/>
                  </a:lnTo>
                  <a:lnTo>
                    <a:pt x="85" y="511"/>
                  </a:lnTo>
                  <a:lnTo>
                    <a:pt x="63" y="489"/>
                  </a:lnTo>
                  <a:lnTo>
                    <a:pt x="28" y="403"/>
                  </a:lnTo>
                  <a:lnTo>
                    <a:pt x="0" y="366"/>
                  </a:lnTo>
                  <a:lnTo>
                    <a:pt x="1" y="354"/>
                  </a:lnTo>
                  <a:lnTo>
                    <a:pt x="11" y="361"/>
                  </a:lnTo>
                  <a:lnTo>
                    <a:pt x="15" y="349"/>
                  </a:lnTo>
                  <a:lnTo>
                    <a:pt x="19" y="353"/>
                  </a:lnTo>
                  <a:lnTo>
                    <a:pt x="27" y="349"/>
                  </a:lnTo>
                  <a:lnTo>
                    <a:pt x="31" y="340"/>
                  </a:lnTo>
                  <a:lnTo>
                    <a:pt x="40" y="335"/>
                  </a:lnTo>
                  <a:lnTo>
                    <a:pt x="54" y="337"/>
                  </a:lnTo>
                  <a:lnTo>
                    <a:pt x="61" y="330"/>
                  </a:lnTo>
                  <a:lnTo>
                    <a:pt x="67" y="333"/>
                  </a:lnTo>
                  <a:lnTo>
                    <a:pt x="74" y="325"/>
                  </a:lnTo>
                  <a:lnTo>
                    <a:pt x="86" y="325"/>
                  </a:lnTo>
                  <a:lnTo>
                    <a:pt x="86" y="313"/>
                  </a:lnTo>
                  <a:lnTo>
                    <a:pt x="102" y="308"/>
                  </a:lnTo>
                  <a:lnTo>
                    <a:pt x="102" y="301"/>
                  </a:lnTo>
                  <a:lnTo>
                    <a:pt x="113" y="286"/>
                  </a:lnTo>
                  <a:lnTo>
                    <a:pt x="120" y="284"/>
                  </a:lnTo>
                  <a:lnTo>
                    <a:pt x="115" y="271"/>
                  </a:lnTo>
                  <a:lnTo>
                    <a:pt x="125" y="270"/>
                  </a:lnTo>
                  <a:lnTo>
                    <a:pt x="126" y="258"/>
                  </a:lnTo>
                  <a:lnTo>
                    <a:pt x="134" y="251"/>
                  </a:lnTo>
                  <a:lnTo>
                    <a:pt x="130" y="244"/>
                  </a:lnTo>
                  <a:lnTo>
                    <a:pt x="141" y="244"/>
                  </a:lnTo>
                  <a:lnTo>
                    <a:pt x="154" y="232"/>
                  </a:lnTo>
                  <a:lnTo>
                    <a:pt x="155" y="228"/>
                  </a:lnTo>
                  <a:lnTo>
                    <a:pt x="150" y="224"/>
                  </a:lnTo>
                  <a:lnTo>
                    <a:pt x="150" y="219"/>
                  </a:lnTo>
                  <a:lnTo>
                    <a:pt x="168" y="202"/>
                  </a:lnTo>
                  <a:lnTo>
                    <a:pt x="176" y="200"/>
                  </a:lnTo>
                  <a:lnTo>
                    <a:pt x="176" y="190"/>
                  </a:lnTo>
                  <a:lnTo>
                    <a:pt x="188" y="182"/>
                  </a:lnTo>
                  <a:lnTo>
                    <a:pt x="190" y="175"/>
                  </a:lnTo>
                  <a:lnTo>
                    <a:pt x="185" y="172"/>
                  </a:lnTo>
                  <a:lnTo>
                    <a:pt x="195" y="171"/>
                  </a:lnTo>
                  <a:lnTo>
                    <a:pt x="185" y="161"/>
                  </a:lnTo>
                  <a:lnTo>
                    <a:pt x="195" y="160"/>
                  </a:lnTo>
                  <a:lnTo>
                    <a:pt x="195" y="155"/>
                  </a:lnTo>
                  <a:lnTo>
                    <a:pt x="200" y="152"/>
                  </a:lnTo>
                  <a:lnTo>
                    <a:pt x="198" y="146"/>
                  </a:lnTo>
                  <a:lnTo>
                    <a:pt x="209" y="146"/>
                  </a:lnTo>
                  <a:lnTo>
                    <a:pt x="206" y="142"/>
                  </a:lnTo>
                  <a:lnTo>
                    <a:pt x="210" y="137"/>
                  </a:lnTo>
                  <a:lnTo>
                    <a:pt x="209" y="130"/>
                  </a:lnTo>
                  <a:lnTo>
                    <a:pt x="213" y="126"/>
                  </a:lnTo>
                  <a:lnTo>
                    <a:pt x="219" y="126"/>
                  </a:lnTo>
                  <a:lnTo>
                    <a:pt x="222" y="119"/>
                  </a:lnTo>
                  <a:lnTo>
                    <a:pt x="218" y="111"/>
                  </a:lnTo>
                  <a:lnTo>
                    <a:pt x="233" y="117"/>
                  </a:lnTo>
                  <a:lnTo>
                    <a:pt x="238" y="117"/>
                  </a:lnTo>
                  <a:lnTo>
                    <a:pt x="241" y="112"/>
                  </a:lnTo>
                  <a:lnTo>
                    <a:pt x="257" y="117"/>
                  </a:lnTo>
                  <a:lnTo>
                    <a:pt x="262" y="114"/>
                  </a:lnTo>
                  <a:lnTo>
                    <a:pt x="260" y="106"/>
                  </a:lnTo>
                  <a:lnTo>
                    <a:pt x="265" y="105"/>
                  </a:lnTo>
                  <a:lnTo>
                    <a:pt x="273" y="95"/>
                  </a:lnTo>
                  <a:lnTo>
                    <a:pt x="281" y="97"/>
                  </a:lnTo>
                  <a:lnTo>
                    <a:pt x="285" y="104"/>
                  </a:lnTo>
                  <a:lnTo>
                    <a:pt x="301" y="104"/>
                  </a:lnTo>
                  <a:lnTo>
                    <a:pt x="300" y="98"/>
                  </a:lnTo>
                  <a:lnTo>
                    <a:pt x="307" y="93"/>
                  </a:lnTo>
                  <a:lnTo>
                    <a:pt x="308" y="82"/>
                  </a:lnTo>
                  <a:lnTo>
                    <a:pt x="315" y="80"/>
                  </a:lnTo>
                  <a:lnTo>
                    <a:pt x="327" y="59"/>
                  </a:lnTo>
                  <a:lnTo>
                    <a:pt x="347" y="41"/>
                  </a:lnTo>
                  <a:lnTo>
                    <a:pt x="352" y="46"/>
                  </a:lnTo>
                  <a:lnTo>
                    <a:pt x="364" y="42"/>
                  </a:lnTo>
                  <a:lnTo>
                    <a:pt x="378" y="46"/>
                  </a:lnTo>
                  <a:lnTo>
                    <a:pt x="385" y="43"/>
                  </a:lnTo>
                  <a:lnTo>
                    <a:pt x="399" y="43"/>
                  </a:lnTo>
                  <a:lnTo>
                    <a:pt x="402" y="41"/>
                  </a:lnTo>
                  <a:lnTo>
                    <a:pt x="401" y="32"/>
                  </a:lnTo>
                  <a:lnTo>
                    <a:pt x="414" y="17"/>
                  </a:lnTo>
                  <a:lnTo>
                    <a:pt x="430" y="11"/>
                  </a:lnTo>
                  <a:lnTo>
                    <a:pt x="466" y="11"/>
                  </a:lnTo>
                  <a:lnTo>
                    <a:pt x="485" y="0"/>
                  </a:lnTo>
                  <a:lnTo>
                    <a:pt x="499" y="10"/>
                  </a:lnTo>
                  <a:lnTo>
                    <a:pt x="505" y="36"/>
                  </a:lnTo>
                  <a:lnTo>
                    <a:pt x="531" y="45"/>
                  </a:lnTo>
                  <a:lnTo>
                    <a:pt x="538" y="64"/>
                  </a:lnTo>
                  <a:lnTo>
                    <a:pt x="550" y="64"/>
                  </a:lnTo>
                  <a:lnTo>
                    <a:pt x="550" y="64"/>
                  </a:lnTo>
                  <a:lnTo>
                    <a:pt x="564" y="76"/>
                  </a:lnTo>
                  <a:lnTo>
                    <a:pt x="578" y="104"/>
                  </a:lnTo>
                  <a:lnTo>
                    <a:pt x="589" y="116"/>
                  </a:lnTo>
                  <a:lnTo>
                    <a:pt x="597" y="115"/>
                  </a:lnTo>
                  <a:lnTo>
                    <a:pt x="611" y="124"/>
                  </a:lnTo>
                  <a:lnTo>
                    <a:pt x="613" y="136"/>
                  </a:lnTo>
                  <a:lnTo>
                    <a:pt x="631" y="142"/>
                  </a:lnTo>
                  <a:lnTo>
                    <a:pt x="638" y="149"/>
                  </a:lnTo>
                  <a:lnTo>
                    <a:pt x="655" y="156"/>
                  </a:lnTo>
                  <a:lnTo>
                    <a:pt x="657" y="165"/>
                  </a:lnTo>
                  <a:lnTo>
                    <a:pt x="667" y="176"/>
                  </a:lnTo>
                  <a:lnTo>
                    <a:pt x="676" y="172"/>
                  </a:lnTo>
                  <a:lnTo>
                    <a:pt x="689" y="176"/>
                  </a:lnTo>
                  <a:lnTo>
                    <a:pt x="693" y="182"/>
                  </a:lnTo>
                  <a:lnTo>
                    <a:pt x="691" y="195"/>
                  </a:lnTo>
                  <a:lnTo>
                    <a:pt x="706" y="213"/>
                  </a:lnTo>
                  <a:lnTo>
                    <a:pt x="711" y="230"/>
                  </a:lnTo>
                  <a:lnTo>
                    <a:pt x="722" y="244"/>
                  </a:lnTo>
                  <a:lnTo>
                    <a:pt x="721" y="256"/>
                  </a:lnTo>
                  <a:lnTo>
                    <a:pt x="728" y="264"/>
                  </a:lnTo>
                  <a:lnTo>
                    <a:pt x="717" y="293"/>
                  </a:lnTo>
                  <a:lnTo>
                    <a:pt x="693" y="301"/>
                  </a:lnTo>
                  <a:lnTo>
                    <a:pt x="689" y="309"/>
                  </a:lnTo>
                  <a:lnTo>
                    <a:pt x="680" y="313"/>
                  </a:lnTo>
                  <a:lnTo>
                    <a:pt x="680" y="338"/>
                  </a:lnTo>
                  <a:lnTo>
                    <a:pt x="688" y="343"/>
                  </a:lnTo>
                  <a:lnTo>
                    <a:pt x="677" y="347"/>
                  </a:lnTo>
                  <a:lnTo>
                    <a:pt x="677" y="361"/>
                  </a:lnTo>
                  <a:lnTo>
                    <a:pt x="661" y="364"/>
                  </a:lnTo>
                  <a:lnTo>
                    <a:pt x="652" y="371"/>
                  </a:lnTo>
                  <a:lnTo>
                    <a:pt x="644" y="372"/>
                  </a:lnTo>
                  <a:lnTo>
                    <a:pt x="642" y="384"/>
                  </a:lnTo>
                  <a:lnTo>
                    <a:pt x="634" y="391"/>
                  </a:lnTo>
                  <a:lnTo>
                    <a:pt x="636" y="402"/>
                  </a:lnTo>
                  <a:lnTo>
                    <a:pt x="628" y="433"/>
                  </a:lnTo>
                  <a:lnTo>
                    <a:pt x="636" y="441"/>
                  </a:lnTo>
                  <a:lnTo>
                    <a:pt x="641" y="458"/>
                  </a:lnTo>
                  <a:lnTo>
                    <a:pt x="640" y="462"/>
                  </a:lnTo>
                  <a:lnTo>
                    <a:pt x="627" y="465"/>
                  </a:lnTo>
                  <a:lnTo>
                    <a:pt x="624" y="474"/>
                  </a:lnTo>
                  <a:lnTo>
                    <a:pt x="616" y="473"/>
                  </a:lnTo>
                  <a:lnTo>
                    <a:pt x="598" y="486"/>
                  </a:lnTo>
                  <a:lnTo>
                    <a:pt x="598" y="486"/>
                  </a:lnTo>
                  <a:lnTo>
                    <a:pt x="544" y="520"/>
                  </a:lnTo>
                  <a:lnTo>
                    <a:pt x="525" y="526"/>
                  </a:lnTo>
                  <a:lnTo>
                    <a:pt x="514" y="525"/>
                  </a:lnTo>
                  <a:lnTo>
                    <a:pt x="495" y="535"/>
                  </a:lnTo>
                  <a:lnTo>
                    <a:pt x="477" y="534"/>
                  </a:lnTo>
                  <a:lnTo>
                    <a:pt x="456" y="528"/>
                  </a:lnTo>
                  <a:lnTo>
                    <a:pt x="446" y="537"/>
                  </a:lnTo>
                  <a:lnTo>
                    <a:pt x="434" y="541"/>
                  </a:lnTo>
                  <a:lnTo>
                    <a:pt x="415" y="536"/>
                  </a:lnTo>
                  <a:lnTo>
                    <a:pt x="410" y="538"/>
                  </a:lnTo>
                  <a:lnTo>
                    <a:pt x="401" y="545"/>
                  </a:lnTo>
                  <a:lnTo>
                    <a:pt x="398" y="557"/>
                  </a:lnTo>
                  <a:lnTo>
                    <a:pt x="384" y="574"/>
                  </a:lnTo>
                  <a:lnTo>
                    <a:pt x="363" y="578"/>
                  </a:lnTo>
                  <a:lnTo>
                    <a:pt x="356" y="586"/>
                  </a:lnTo>
                  <a:lnTo>
                    <a:pt x="369" y="599"/>
                  </a:lnTo>
                  <a:lnTo>
                    <a:pt x="374" y="612"/>
                  </a:lnTo>
                  <a:lnTo>
                    <a:pt x="362" y="629"/>
                  </a:lnTo>
                  <a:lnTo>
                    <a:pt x="349" y="634"/>
                  </a:lnTo>
                  <a:lnTo>
                    <a:pt x="336" y="645"/>
                  </a:lnTo>
                  <a:lnTo>
                    <a:pt x="346" y="657"/>
                  </a:lnTo>
                  <a:lnTo>
                    <a:pt x="341" y="665"/>
                  </a:lnTo>
                  <a:lnTo>
                    <a:pt x="339" y="680"/>
                  </a:lnTo>
                  <a:lnTo>
                    <a:pt x="325" y="693"/>
                  </a:lnTo>
                  <a:lnTo>
                    <a:pt x="325" y="718"/>
                  </a:lnTo>
                  <a:lnTo>
                    <a:pt x="317" y="711"/>
                  </a:lnTo>
                  <a:lnTo>
                    <a:pt x="305" y="715"/>
                  </a:lnTo>
                  <a:lnTo>
                    <a:pt x="268" y="708"/>
                  </a:lnTo>
                  <a:lnTo>
                    <a:pt x="259" y="693"/>
                  </a:lnTo>
                  <a:lnTo>
                    <a:pt x="250" y="697"/>
                  </a:lnTo>
                  <a:lnTo>
                    <a:pt x="216" y="692"/>
                  </a:lnTo>
                  <a:lnTo>
                    <a:pt x="197" y="666"/>
                  </a:lnTo>
                  <a:lnTo>
                    <a:pt x="177" y="653"/>
                  </a:lnTo>
                  <a:lnTo>
                    <a:pt x="174" y="642"/>
                  </a:lnTo>
                  <a:lnTo>
                    <a:pt x="167" y="640"/>
                  </a:lnTo>
                  <a:lnTo>
                    <a:pt x="159" y="620"/>
                  </a:lnTo>
                  <a:lnTo>
                    <a:pt x="143" y="615"/>
                  </a:lnTo>
                  <a:lnTo>
                    <a:pt x="135" y="604"/>
                  </a:lnTo>
                  <a:lnTo>
                    <a:pt x="133" y="594"/>
                  </a:lnTo>
                  <a:lnTo>
                    <a:pt x="112" y="601"/>
                  </a:lnTo>
                  <a:lnTo>
                    <a:pt x="109" y="601"/>
                  </a:lnTo>
                  <a:lnTo>
                    <a:pt x="110" y="596"/>
                  </a:lnTo>
                  <a:close/>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9" name="Freeform 25">
              <a:extLst>
                <a:ext uri="{FF2B5EF4-FFF2-40B4-BE49-F238E27FC236}">
                  <a16:creationId xmlns:a16="http://schemas.microsoft.com/office/drawing/2014/main" id="{06FC7490-F385-46DC-B36F-B79EA24E2BB5}"/>
                </a:ext>
              </a:extLst>
            </p:cNvPr>
            <p:cNvSpPr>
              <a:spLocks/>
            </p:cNvSpPr>
            <p:nvPr/>
          </p:nvSpPr>
          <p:spPr bwMode="auto">
            <a:xfrm>
              <a:off x="3259" y="2611"/>
              <a:ext cx="2231" cy="1482"/>
            </a:xfrm>
            <a:custGeom>
              <a:avLst/>
              <a:gdLst>
                <a:gd name="T0" fmla="*/ 1868 w 2231"/>
                <a:gd name="T1" fmla="*/ 66 h 1482"/>
                <a:gd name="T2" fmla="*/ 1798 w 2231"/>
                <a:gd name="T3" fmla="*/ 128 h 1482"/>
                <a:gd name="T4" fmla="*/ 1865 w 2231"/>
                <a:gd name="T5" fmla="*/ 199 h 1482"/>
                <a:gd name="T6" fmla="*/ 1976 w 2231"/>
                <a:gd name="T7" fmla="*/ 226 h 1482"/>
                <a:gd name="T8" fmla="*/ 2072 w 2231"/>
                <a:gd name="T9" fmla="*/ 236 h 1482"/>
                <a:gd name="T10" fmla="*/ 2132 w 2231"/>
                <a:gd name="T11" fmla="*/ 263 h 1482"/>
                <a:gd name="T12" fmla="*/ 2172 w 2231"/>
                <a:gd name="T13" fmla="*/ 287 h 1482"/>
                <a:gd name="T14" fmla="*/ 2207 w 2231"/>
                <a:gd name="T15" fmla="*/ 333 h 1482"/>
                <a:gd name="T16" fmla="*/ 2183 w 2231"/>
                <a:gd name="T17" fmla="*/ 439 h 1482"/>
                <a:gd name="T18" fmla="*/ 2061 w 2231"/>
                <a:gd name="T19" fmla="*/ 548 h 1482"/>
                <a:gd name="T20" fmla="*/ 1978 w 2231"/>
                <a:gd name="T21" fmla="*/ 626 h 1482"/>
                <a:gd name="T22" fmla="*/ 1912 w 2231"/>
                <a:gd name="T23" fmla="*/ 702 h 1482"/>
                <a:gd name="T24" fmla="*/ 1818 w 2231"/>
                <a:gd name="T25" fmla="*/ 808 h 1482"/>
                <a:gd name="T26" fmla="*/ 1754 w 2231"/>
                <a:gd name="T27" fmla="*/ 876 h 1482"/>
                <a:gd name="T28" fmla="*/ 1686 w 2231"/>
                <a:gd name="T29" fmla="*/ 938 h 1482"/>
                <a:gd name="T30" fmla="*/ 1598 w 2231"/>
                <a:gd name="T31" fmla="*/ 1014 h 1482"/>
                <a:gd name="T32" fmla="*/ 1494 w 2231"/>
                <a:gd name="T33" fmla="*/ 1090 h 1482"/>
                <a:gd name="T34" fmla="*/ 1339 w 2231"/>
                <a:gd name="T35" fmla="*/ 1211 h 1482"/>
                <a:gd name="T36" fmla="*/ 1198 w 2231"/>
                <a:gd name="T37" fmla="*/ 1280 h 1482"/>
                <a:gd name="T38" fmla="*/ 960 w 2231"/>
                <a:gd name="T39" fmla="*/ 1300 h 1482"/>
                <a:gd name="T40" fmla="*/ 879 w 2231"/>
                <a:gd name="T41" fmla="*/ 1399 h 1482"/>
                <a:gd name="T42" fmla="*/ 769 w 2231"/>
                <a:gd name="T43" fmla="*/ 1402 h 1482"/>
                <a:gd name="T44" fmla="*/ 638 w 2231"/>
                <a:gd name="T45" fmla="*/ 1449 h 1482"/>
                <a:gd name="T46" fmla="*/ 571 w 2231"/>
                <a:gd name="T47" fmla="*/ 1466 h 1482"/>
                <a:gd name="T48" fmla="*/ 424 w 2231"/>
                <a:gd name="T49" fmla="*/ 1423 h 1482"/>
                <a:gd name="T50" fmla="*/ 242 w 2231"/>
                <a:gd name="T51" fmla="*/ 1326 h 1482"/>
                <a:gd name="T52" fmla="*/ 242 w 2231"/>
                <a:gd name="T53" fmla="*/ 1278 h 1482"/>
                <a:gd name="T54" fmla="*/ 225 w 2231"/>
                <a:gd name="T55" fmla="*/ 1202 h 1482"/>
                <a:gd name="T56" fmla="*/ 6 w 2231"/>
                <a:gd name="T57" fmla="*/ 1191 h 1482"/>
                <a:gd name="T58" fmla="*/ 62 w 2231"/>
                <a:gd name="T59" fmla="*/ 1080 h 1482"/>
                <a:gd name="T60" fmla="*/ 105 w 2231"/>
                <a:gd name="T61" fmla="*/ 1005 h 1482"/>
                <a:gd name="T62" fmla="*/ 192 w 2231"/>
                <a:gd name="T63" fmla="*/ 966 h 1482"/>
                <a:gd name="T64" fmla="*/ 148 w 2231"/>
                <a:gd name="T65" fmla="*/ 875 h 1482"/>
                <a:gd name="T66" fmla="*/ 275 w 2231"/>
                <a:gd name="T67" fmla="*/ 812 h 1482"/>
                <a:gd name="T68" fmla="*/ 329 w 2231"/>
                <a:gd name="T69" fmla="*/ 779 h 1482"/>
                <a:gd name="T70" fmla="*/ 406 w 2231"/>
                <a:gd name="T71" fmla="*/ 727 h 1482"/>
                <a:gd name="T72" fmla="*/ 441 w 2231"/>
                <a:gd name="T73" fmla="*/ 676 h 1482"/>
                <a:gd name="T74" fmla="*/ 423 w 2231"/>
                <a:gd name="T75" fmla="*/ 632 h 1482"/>
                <a:gd name="T76" fmla="*/ 472 w 2231"/>
                <a:gd name="T77" fmla="*/ 600 h 1482"/>
                <a:gd name="T78" fmla="*/ 546 w 2231"/>
                <a:gd name="T79" fmla="*/ 509 h 1482"/>
                <a:gd name="T80" fmla="*/ 636 w 2231"/>
                <a:gd name="T81" fmla="*/ 461 h 1482"/>
                <a:gd name="T82" fmla="*/ 792 w 2231"/>
                <a:gd name="T83" fmla="*/ 400 h 1482"/>
                <a:gd name="T84" fmla="*/ 820 w 2231"/>
                <a:gd name="T85" fmla="*/ 345 h 1482"/>
                <a:gd name="T86" fmla="*/ 820 w 2231"/>
                <a:gd name="T87" fmla="*/ 271 h 1482"/>
                <a:gd name="T88" fmla="*/ 902 w 2231"/>
                <a:gd name="T89" fmla="*/ 236 h 1482"/>
                <a:gd name="T90" fmla="*/ 1001 w 2231"/>
                <a:gd name="T91" fmla="*/ 177 h 1482"/>
                <a:gd name="T92" fmla="*/ 1039 w 2231"/>
                <a:gd name="T93" fmla="*/ 183 h 1482"/>
                <a:gd name="T94" fmla="*/ 1121 w 2231"/>
                <a:gd name="T95" fmla="*/ 219 h 1482"/>
                <a:gd name="T96" fmla="*/ 1200 w 2231"/>
                <a:gd name="T97" fmla="*/ 230 h 1482"/>
                <a:gd name="T98" fmla="*/ 1267 w 2231"/>
                <a:gd name="T99" fmla="*/ 207 h 1482"/>
                <a:gd name="T100" fmla="*/ 1315 w 2231"/>
                <a:gd name="T101" fmla="*/ 185 h 1482"/>
                <a:gd name="T102" fmla="*/ 1366 w 2231"/>
                <a:gd name="T103" fmla="*/ 170 h 1482"/>
                <a:gd name="T104" fmla="*/ 1373 w 2231"/>
                <a:gd name="T105" fmla="*/ 144 h 1482"/>
                <a:gd name="T106" fmla="*/ 1394 w 2231"/>
                <a:gd name="T107" fmla="*/ 111 h 1482"/>
                <a:gd name="T108" fmla="*/ 1443 w 2231"/>
                <a:gd name="T109" fmla="*/ 135 h 1482"/>
                <a:gd name="T110" fmla="*/ 1544 w 2231"/>
                <a:gd name="T111" fmla="*/ 208 h 1482"/>
                <a:gd name="T112" fmla="*/ 1625 w 2231"/>
                <a:gd name="T113" fmla="*/ 180 h 1482"/>
                <a:gd name="T114" fmla="*/ 1641 w 2231"/>
                <a:gd name="T115" fmla="*/ 101 h 1482"/>
                <a:gd name="T116" fmla="*/ 1718 w 2231"/>
                <a:gd name="T117" fmla="*/ 55 h 1482"/>
                <a:gd name="T118" fmla="*/ 1828 w 2231"/>
                <a:gd name="T119" fmla="*/ 3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1" h="1482">
                  <a:moveTo>
                    <a:pt x="1882" y="0"/>
                  </a:moveTo>
                  <a:lnTo>
                    <a:pt x="1897" y="20"/>
                  </a:lnTo>
                  <a:lnTo>
                    <a:pt x="1909" y="28"/>
                  </a:lnTo>
                  <a:lnTo>
                    <a:pt x="1909" y="40"/>
                  </a:lnTo>
                  <a:lnTo>
                    <a:pt x="1896" y="58"/>
                  </a:lnTo>
                  <a:lnTo>
                    <a:pt x="1884" y="56"/>
                  </a:lnTo>
                  <a:lnTo>
                    <a:pt x="1868" y="66"/>
                  </a:lnTo>
                  <a:lnTo>
                    <a:pt x="1872" y="77"/>
                  </a:lnTo>
                  <a:lnTo>
                    <a:pt x="1861" y="84"/>
                  </a:lnTo>
                  <a:lnTo>
                    <a:pt x="1857" y="95"/>
                  </a:lnTo>
                  <a:lnTo>
                    <a:pt x="1843" y="92"/>
                  </a:lnTo>
                  <a:lnTo>
                    <a:pt x="1835" y="112"/>
                  </a:lnTo>
                  <a:lnTo>
                    <a:pt x="1809" y="102"/>
                  </a:lnTo>
                  <a:lnTo>
                    <a:pt x="1798" y="128"/>
                  </a:lnTo>
                  <a:lnTo>
                    <a:pt x="1808" y="146"/>
                  </a:lnTo>
                  <a:lnTo>
                    <a:pt x="1801" y="160"/>
                  </a:lnTo>
                  <a:lnTo>
                    <a:pt x="1806" y="173"/>
                  </a:lnTo>
                  <a:lnTo>
                    <a:pt x="1820" y="175"/>
                  </a:lnTo>
                  <a:lnTo>
                    <a:pt x="1832" y="194"/>
                  </a:lnTo>
                  <a:lnTo>
                    <a:pt x="1859" y="200"/>
                  </a:lnTo>
                  <a:lnTo>
                    <a:pt x="1865" y="199"/>
                  </a:lnTo>
                  <a:lnTo>
                    <a:pt x="1868" y="176"/>
                  </a:lnTo>
                  <a:lnTo>
                    <a:pt x="1875" y="174"/>
                  </a:lnTo>
                  <a:lnTo>
                    <a:pt x="1897" y="185"/>
                  </a:lnTo>
                  <a:lnTo>
                    <a:pt x="1897" y="203"/>
                  </a:lnTo>
                  <a:lnTo>
                    <a:pt x="1950" y="217"/>
                  </a:lnTo>
                  <a:lnTo>
                    <a:pt x="1970" y="227"/>
                  </a:lnTo>
                  <a:lnTo>
                    <a:pt x="1976" y="226"/>
                  </a:lnTo>
                  <a:lnTo>
                    <a:pt x="1980" y="220"/>
                  </a:lnTo>
                  <a:lnTo>
                    <a:pt x="1998" y="220"/>
                  </a:lnTo>
                  <a:lnTo>
                    <a:pt x="2014" y="214"/>
                  </a:lnTo>
                  <a:lnTo>
                    <a:pt x="2036" y="229"/>
                  </a:lnTo>
                  <a:lnTo>
                    <a:pt x="2047" y="232"/>
                  </a:lnTo>
                  <a:lnTo>
                    <a:pt x="2054" y="240"/>
                  </a:lnTo>
                  <a:lnTo>
                    <a:pt x="2072" y="236"/>
                  </a:lnTo>
                  <a:lnTo>
                    <a:pt x="2076" y="241"/>
                  </a:lnTo>
                  <a:lnTo>
                    <a:pt x="2096" y="246"/>
                  </a:lnTo>
                  <a:lnTo>
                    <a:pt x="2099" y="250"/>
                  </a:lnTo>
                  <a:lnTo>
                    <a:pt x="2103" y="244"/>
                  </a:lnTo>
                  <a:lnTo>
                    <a:pt x="2113" y="244"/>
                  </a:lnTo>
                  <a:lnTo>
                    <a:pt x="2118" y="256"/>
                  </a:lnTo>
                  <a:lnTo>
                    <a:pt x="2132" y="263"/>
                  </a:lnTo>
                  <a:lnTo>
                    <a:pt x="2136" y="268"/>
                  </a:lnTo>
                  <a:lnTo>
                    <a:pt x="2144" y="272"/>
                  </a:lnTo>
                  <a:lnTo>
                    <a:pt x="2154" y="268"/>
                  </a:lnTo>
                  <a:lnTo>
                    <a:pt x="2154" y="277"/>
                  </a:lnTo>
                  <a:lnTo>
                    <a:pt x="2161" y="279"/>
                  </a:lnTo>
                  <a:lnTo>
                    <a:pt x="2164" y="289"/>
                  </a:lnTo>
                  <a:lnTo>
                    <a:pt x="2172" y="287"/>
                  </a:lnTo>
                  <a:lnTo>
                    <a:pt x="2176" y="293"/>
                  </a:lnTo>
                  <a:lnTo>
                    <a:pt x="2188" y="294"/>
                  </a:lnTo>
                  <a:lnTo>
                    <a:pt x="2193" y="309"/>
                  </a:lnTo>
                  <a:lnTo>
                    <a:pt x="2200" y="309"/>
                  </a:lnTo>
                  <a:lnTo>
                    <a:pt x="2208" y="317"/>
                  </a:lnTo>
                  <a:lnTo>
                    <a:pt x="2210" y="324"/>
                  </a:lnTo>
                  <a:lnTo>
                    <a:pt x="2207" y="333"/>
                  </a:lnTo>
                  <a:lnTo>
                    <a:pt x="2213" y="338"/>
                  </a:lnTo>
                  <a:lnTo>
                    <a:pt x="2212" y="349"/>
                  </a:lnTo>
                  <a:lnTo>
                    <a:pt x="2221" y="355"/>
                  </a:lnTo>
                  <a:lnTo>
                    <a:pt x="2224" y="368"/>
                  </a:lnTo>
                  <a:lnTo>
                    <a:pt x="2231" y="374"/>
                  </a:lnTo>
                  <a:lnTo>
                    <a:pt x="2231" y="374"/>
                  </a:lnTo>
                  <a:lnTo>
                    <a:pt x="2183" y="439"/>
                  </a:lnTo>
                  <a:lnTo>
                    <a:pt x="2131" y="491"/>
                  </a:lnTo>
                  <a:lnTo>
                    <a:pt x="2123" y="497"/>
                  </a:lnTo>
                  <a:lnTo>
                    <a:pt x="2099" y="502"/>
                  </a:lnTo>
                  <a:lnTo>
                    <a:pt x="2089" y="513"/>
                  </a:lnTo>
                  <a:lnTo>
                    <a:pt x="2077" y="532"/>
                  </a:lnTo>
                  <a:lnTo>
                    <a:pt x="2063" y="542"/>
                  </a:lnTo>
                  <a:lnTo>
                    <a:pt x="2061" y="548"/>
                  </a:lnTo>
                  <a:lnTo>
                    <a:pt x="2038" y="563"/>
                  </a:lnTo>
                  <a:lnTo>
                    <a:pt x="2036" y="570"/>
                  </a:lnTo>
                  <a:lnTo>
                    <a:pt x="2020" y="580"/>
                  </a:lnTo>
                  <a:lnTo>
                    <a:pt x="2000" y="587"/>
                  </a:lnTo>
                  <a:lnTo>
                    <a:pt x="1991" y="603"/>
                  </a:lnTo>
                  <a:lnTo>
                    <a:pt x="1980" y="611"/>
                  </a:lnTo>
                  <a:lnTo>
                    <a:pt x="1978" y="626"/>
                  </a:lnTo>
                  <a:lnTo>
                    <a:pt x="1970" y="628"/>
                  </a:lnTo>
                  <a:lnTo>
                    <a:pt x="1951" y="655"/>
                  </a:lnTo>
                  <a:lnTo>
                    <a:pt x="1946" y="656"/>
                  </a:lnTo>
                  <a:lnTo>
                    <a:pt x="1938" y="675"/>
                  </a:lnTo>
                  <a:lnTo>
                    <a:pt x="1928" y="679"/>
                  </a:lnTo>
                  <a:lnTo>
                    <a:pt x="1914" y="693"/>
                  </a:lnTo>
                  <a:lnTo>
                    <a:pt x="1912" y="702"/>
                  </a:lnTo>
                  <a:lnTo>
                    <a:pt x="1899" y="718"/>
                  </a:lnTo>
                  <a:lnTo>
                    <a:pt x="1900" y="723"/>
                  </a:lnTo>
                  <a:lnTo>
                    <a:pt x="1877" y="740"/>
                  </a:lnTo>
                  <a:lnTo>
                    <a:pt x="1873" y="751"/>
                  </a:lnTo>
                  <a:lnTo>
                    <a:pt x="1857" y="767"/>
                  </a:lnTo>
                  <a:lnTo>
                    <a:pt x="1856" y="773"/>
                  </a:lnTo>
                  <a:lnTo>
                    <a:pt x="1818" y="808"/>
                  </a:lnTo>
                  <a:lnTo>
                    <a:pt x="1818" y="810"/>
                  </a:lnTo>
                  <a:lnTo>
                    <a:pt x="1806" y="817"/>
                  </a:lnTo>
                  <a:lnTo>
                    <a:pt x="1797" y="834"/>
                  </a:lnTo>
                  <a:lnTo>
                    <a:pt x="1770" y="856"/>
                  </a:lnTo>
                  <a:lnTo>
                    <a:pt x="1767" y="865"/>
                  </a:lnTo>
                  <a:lnTo>
                    <a:pt x="1754" y="871"/>
                  </a:lnTo>
                  <a:lnTo>
                    <a:pt x="1754" y="876"/>
                  </a:lnTo>
                  <a:lnTo>
                    <a:pt x="1740" y="889"/>
                  </a:lnTo>
                  <a:lnTo>
                    <a:pt x="1740" y="896"/>
                  </a:lnTo>
                  <a:lnTo>
                    <a:pt x="1732" y="900"/>
                  </a:lnTo>
                  <a:lnTo>
                    <a:pt x="1727" y="908"/>
                  </a:lnTo>
                  <a:lnTo>
                    <a:pt x="1704" y="917"/>
                  </a:lnTo>
                  <a:lnTo>
                    <a:pt x="1702" y="922"/>
                  </a:lnTo>
                  <a:lnTo>
                    <a:pt x="1686" y="938"/>
                  </a:lnTo>
                  <a:lnTo>
                    <a:pt x="1686" y="943"/>
                  </a:lnTo>
                  <a:lnTo>
                    <a:pt x="1677" y="944"/>
                  </a:lnTo>
                  <a:lnTo>
                    <a:pt x="1654" y="963"/>
                  </a:lnTo>
                  <a:lnTo>
                    <a:pt x="1619" y="976"/>
                  </a:lnTo>
                  <a:lnTo>
                    <a:pt x="1609" y="988"/>
                  </a:lnTo>
                  <a:lnTo>
                    <a:pt x="1607" y="1003"/>
                  </a:lnTo>
                  <a:lnTo>
                    <a:pt x="1598" y="1014"/>
                  </a:lnTo>
                  <a:lnTo>
                    <a:pt x="1599" y="1016"/>
                  </a:lnTo>
                  <a:lnTo>
                    <a:pt x="1564" y="1038"/>
                  </a:lnTo>
                  <a:lnTo>
                    <a:pt x="1558" y="1048"/>
                  </a:lnTo>
                  <a:lnTo>
                    <a:pt x="1553" y="1050"/>
                  </a:lnTo>
                  <a:lnTo>
                    <a:pt x="1546" y="1062"/>
                  </a:lnTo>
                  <a:lnTo>
                    <a:pt x="1509" y="1084"/>
                  </a:lnTo>
                  <a:lnTo>
                    <a:pt x="1494" y="1090"/>
                  </a:lnTo>
                  <a:lnTo>
                    <a:pt x="1485" y="1102"/>
                  </a:lnTo>
                  <a:lnTo>
                    <a:pt x="1474" y="1108"/>
                  </a:lnTo>
                  <a:lnTo>
                    <a:pt x="1458" y="1124"/>
                  </a:lnTo>
                  <a:lnTo>
                    <a:pt x="1434" y="1138"/>
                  </a:lnTo>
                  <a:lnTo>
                    <a:pt x="1398" y="1168"/>
                  </a:lnTo>
                  <a:lnTo>
                    <a:pt x="1348" y="1201"/>
                  </a:lnTo>
                  <a:lnTo>
                    <a:pt x="1339" y="1211"/>
                  </a:lnTo>
                  <a:lnTo>
                    <a:pt x="1326" y="1215"/>
                  </a:lnTo>
                  <a:lnTo>
                    <a:pt x="1310" y="1234"/>
                  </a:lnTo>
                  <a:lnTo>
                    <a:pt x="1291" y="1239"/>
                  </a:lnTo>
                  <a:lnTo>
                    <a:pt x="1278" y="1251"/>
                  </a:lnTo>
                  <a:lnTo>
                    <a:pt x="1257" y="1254"/>
                  </a:lnTo>
                  <a:lnTo>
                    <a:pt x="1235" y="1271"/>
                  </a:lnTo>
                  <a:lnTo>
                    <a:pt x="1198" y="1280"/>
                  </a:lnTo>
                  <a:lnTo>
                    <a:pt x="1140" y="1315"/>
                  </a:lnTo>
                  <a:lnTo>
                    <a:pt x="1116" y="1323"/>
                  </a:lnTo>
                  <a:lnTo>
                    <a:pt x="1091" y="1318"/>
                  </a:lnTo>
                  <a:lnTo>
                    <a:pt x="1066" y="1320"/>
                  </a:lnTo>
                  <a:lnTo>
                    <a:pt x="1033" y="1306"/>
                  </a:lnTo>
                  <a:lnTo>
                    <a:pt x="998" y="1299"/>
                  </a:lnTo>
                  <a:lnTo>
                    <a:pt x="960" y="1300"/>
                  </a:lnTo>
                  <a:lnTo>
                    <a:pt x="929" y="1306"/>
                  </a:lnTo>
                  <a:lnTo>
                    <a:pt x="912" y="1313"/>
                  </a:lnTo>
                  <a:lnTo>
                    <a:pt x="887" y="1330"/>
                  </a:lnTo>
                  <a:lnTo>
                    <a:pt x="877" y="1340"/>
                  </a:lnTo>
                  <a:lnTo>
                    <a:pt x="867" y="1357"/>
                  </a:lnTo>
                  <a:lnTo>
                    <a:pt x="861" y="1386"/>
                  </a:lnTo>
                  <a:lnTo>
                    <a:pt x="879" y="1399"/>
                  </a:lnTo>
                  <a:lnTo>
                    <a:pt x="887" y="1414"/>
                  </a:lnTo>
                  <a:lnTo>
                    <a:pt x="876" y="1414"/>
                  </a:lnTo>
                  <a:lnTo>
                    <a:pt x="867" y="1421"/>
                  </a:lnTo>
                  <a:lnTo>
                    <a:pt x="851" y="1422"/>
                  </a:lnTo>
                  <a:lnTo>
                    <a:pt x="818" y="1415"/>
                  </a:lnTo>
                  <a:lnTo>
                    <a:pt x="799" y="1416"/>
                  </a:lnTo>
                  <a:lnTo>
                    <a:pt x="769" y="1402"/>
                  </a:lnTo>
                  <a:lnTo>
                    <a:pt x="743" y="1394"/>
                  </a:lnTo>
                  <a:lnTo>
                    <a:pt x="717" y="1391"/>
                  </a:lnTo>
                  <a:lnTo>
                    <a:pt x="688" y="1394"/>
                  </a:lnTo>
                  <a:lnTo>
                    <a:pt x="669" y="1400"/>
                  </a:lnTo>
                  <a:lnTo>
                    <a:pt x="657" y="1409"/>
                  </a:lnTo>
                  <a:lnTo>
                    <a:pt x="654" y="1433"/>
                  </a:lnTo>
                  <a:lnTo>
                    <a:pt x="638" y="1449"/>
                  </a:lnTo>
                  <a:lnTo>
                    <a:pt x="628" y="1465"/>
                  </a:lnTo>
                  <a:lnTo>
                    <a:pt x="639" y="1474"/>
                  </a:lnTo>
                  <a:lnTo>
                    <a:pt x="631" y="1474"/>
                  </a:lnTo>
                  <a:lnTo>
                    <a:pt x="628" y="1482"/>
                  </a:lnTo>
                  <a:lnTo>
                    <a:pt x="599" y="1471"/>
                  </a:lnTo>
                  <a:lnTo>
                    <a:pt x="587" y="1473"/>
                  </a:lnTo>
                  <a:lnTo>
                    <a:pt x="571" y="1466"/>
                  </a:lnTo>
                  <a:lnTo>
                    <a:pt x="563" y="1467"/>
                  </a:lnTo>
                  <a:lnTo>
                    <a:pt x="561" y="1473"/>
                  </a:lnTo>
                  <a:lnTo>
                    <a:pt x="530" y="1466"/>
                  </a:lnTo>
                  <a:lnTo>
                    <a:pt x="521" y="1462"/>
                  </a:lnTo>
                  <a:lnTo>
                    <a:pt x="493" y="1442"/>
                  </a:lnTo>
                  <a:lnTo>
                    <a:pt x="473" y="1441"/>
                  </a:lnTo>
                  <a:lnTo>
                    <a:pt x="424" y="1423"/>
                  </a:lnTo>
                  <a:lnTo>
                    <a:pt x="319" y="1408"/>
                  </a:lnTo>
                  <a:lnTo>
                    <a:pt x="272" y="1398"/>
                  </a:lnTo>
                  <a:lnTo>
                    <a:pt x="272" y="1398"/>
                  </a:lnTo>
                  <a:lnTo>
                    <a:pt x="268" y="1382"/>
                  </a:lnTo>
                  <a:lnTo>
                    <a:pt x="286" y="1358"/>
                  </a:lnTo>
                  <a:lnTo>
                    <a:pt x="244" y="1343"/>
                  </a:lnTo>
                  <a:lnTo>
                    <a:pt x="242" y="1326"/>
                  </a:lnTo>
                  <a:lnTo>
                    <a:pt x="228" y="1324"/>
                  </a:lnTo>
                  <a:lnTo>
                    <a:pt x="220" y="1331"/>
                  </a:lnTo>
                  <a:lnTo>
                    <a:pt x="191" y="1326"/>
                  </a:lnTo>
                  <a:lnTo>
                    <a:pt x="204" y="1314"/>
                  </a:lnTo>
                  <a:lnTo>
                    <a:pt x="204" y="1301"/>
                  </a:lnTo>
                  <a:lnTo>
                    <a:pt x="236" y="1290"/>
                  </a:lnTo>
                  <a:lnTo>
                    <a:pt x="242" y="1278"/>
                  </a:lnTo>
                  <a:lnTo>
                    <a:pt x="251" y="1284"/>
                  </a:lnTo>
                  <a:lnTo>
                    <a:pt x="275" y="1281"/>
                  </a:lnTo>
                  <a:lnTo>
                    <a:pt x="277" y="1267"/>
                  </a:lnTo>
                  <a:lnTo>
                    <a:pt x="255" y="1248"/>
                  </a:lnTo>
                  <a:lnTo>
                    <a:pt x="253" y="1222"/>
                  </a:lnTo>
                  <a:lnTo>
                    <a:pt x="227" y="1209"/>
                  </a:lnTo>
                  <a:lnTo>
                    <a:pt x="225" y="1202"/>
                  </a:lnTo>
                  <a:lnTo>
                    <a:pt x="178" y="1201"/>
                  </a:lnTo>
                  <a:lnTo>
                    <a:pt x="168" y="1186"/>
                  </a:lnTo>
                  <a:lnTo>
                    <a:pt x="116" y="1185"/>
                  </a:lnTo>
                  <a:lnTo>
                    <a:pt x="98" y="1189"/>
                  </a:lnTo>
                  <a:lnTo>
                    <a:pt x="93" y="1184"/>
                  </a:lnTo>
                  <a:lnTo>
                    <a:pt x="50" y="1195"/>
                  </a:lnTo>
                  <a:lnTo>
                    <a:pt x="6" y="1191"/>
                  </a:lnTo>
                  <a:lnTo>
                    <a:pt x="0" y="1180"/>
                  </a:lnTo>
                  <a:lnTo>
                    <a:pt x="0" y="1162"/>
                  </a:lnTo>
                  <a:lnTo>
                    <a:pt x="10" y="1160"/>
                  </a:lnTo>
                  <a:lnTo>
                    <a:pt x="29" y="1126"/>
                  </a:lnTo>
                  <a:lnTo>
                    <a:pt x="34" y="1124"/>
                  </a:lnTo>
                  <a:lnTo>
                    <a:pt x="46" y="1096"/>
                  </a:lnTo>
                  <a:lnTo>
                    <a:pt x="62" y="1080"/>
                  </a:lnTo>
                  <a:lnTo>
                    <a:pt x="65" y="1062"/>
                  </a:lnTo>
                  <a:lnTo>
                    <a:pt x="56" y="1053"/>
                  </a:lnTo>
                  <a:lnTo>
                    <a:pt x="67" y="1043"/>
                  </a:lnTo>
                  <a:lnTo>
                    <a:pt x="63" y="1027"/>
                  </a:lnTo>
                  <a:lnTo>
                    <a:pt x="79" y="1012"/>
                  </a:lnTo>
                  <a:lnTo>
                    <a:pt x="82" y="1004"/>
                  </a:lnTo>
                  <a:lnTo>
                    <a:pt x="105" y="1005"/>
                  </a:lnTo>
                  <a:lnTo>
                    <a:pt x="108" y="998"/>
                  </a:lnTo>
                  <a:lnTo>
                    <a:pt x="100" y="966"/>
                  </a:lnTo>
                  <a:lnTo>
                    <a:pt x="118" y="991"/>
                  </a:lnTo>
                  <a:lnTo>
                    <a:pt x="134" y="973"/>
                  </a:lnTo>
                  <a:lnTo>
                    <a:pt x="160" y="976"/>
                  </a:lnTo>
                  <a:lnTo>
                    <a:pt x="190" y="986"/>
                  </a:lnTo>
                  <a:lnTo>
                    <a:pt x="192" y="966"/>
                  </a:lnTo>
                  <a:lnTo>
                    <a:pt x="181" y="960"/>
                  </a:lnTo>
                  <a:lnTo>
                    <a:pt x="177" y="940"/>
                  </a:lnTo>
                  <a:lnTo>
                    <a:pt x="155" y="925"/>
                  </a:lnTo>
                  <a:lnTo>
                    <a:pt x="164" y="923"/>
                  </a:lnTo>
                  <a:lnTo>
                    <a:pt x="169" y="917"/>
                  </a:lnTo>
                  <a:lnTo>
                    <a:pt x="161" y="883"/>
                  </a:lnTo>
                  <a:lnTo>
                    <a:pt x="148" y="875"/>
                  </a:lnTo>
                  <a:lnTo>
                    <a:pt x="151" y="857"/>
                  </a:lnTo>
                  <a:lnTo>
                    <a:pt x="143" y="844"/>
                  </a:lnTo>
                  <a:lnTo>
                    <a:pt x="174" y="829"/>
                  </a:lnTo>
                  <a:lnTo>
                    <a:pt x="179" y="820"/>
                  </a:lnTo>
                  <a:lnTo>
                    <a:pt x="198" y="828"/>
                  </a:lnTo>
                  <a:lnTo>
                    <a:pt x="211" y="810"/>
                  </a:lnTo>
                  <a:lnTo>
                    <a:pt x="275" y="812"/>
                  </a:lnTo>
                  <a:lnTo>
                    <a:pt x="278" y="805"/>
                  </a:lnTo>
                  <a:lnTo>
                    <a:pt x="270" y="796"/>
                  </a:lnTo>
                  <a:lnTo>
                    <a:pt x="277" y="778"/>
                  </a:lnTo>
                  <a:lnTo>
                    <a:pt x="301" y="764"/>
                  </a:lnTo>
                  <a:lnTo>
                    <a:pt x="306" y="757"/>
                  </a:lnTo>
                  <a:lnTo>
                    <a:pt x="323" y="767"/>
                  </a:lnTo>
                  <a:lnTo>
                    <a:pt x="329" y="779"/>
                  </a:lnTo>
                  <a:lnTo>
                    <a:pt x="342" y="782"/>
                  </a:lnTo>
                  <a:lnTo>
                    <a:pt x="388" y="756"/>
                  </a:lnTo>
                  <a:lnTo>
                    <a:pt x="387" y="748"/>
                  </a:lnTo>
                  <a:lnTo>
                    <a:pt x="402" y="750"/>
                  </a:lnTo>
                  <a:lnTo>
                    <a:pt x="415" y="739"/>
                  </a:lnTo>
                  <a:lnTo>
                    <a:pt x="415" y="728"/>
                  </a:lnTo>
                  <a:lnTo>
                    <a:pt x="406" y="727"/>
                  </a:lnTo>
                  <a:lnTo>
                    <a:pt x="405" y="714"/>
                  </a:lnTo>
                  <a:lnTo>
                    <a:pt x="416" y="713"/>
                  </a:lnTo>
                  <a:lnTo>
                    <a:pt x="416" y="705"/>
                  </a:lnTo>
                  <a:lnTo>
                    <a:pt x="410" y="701"/>
                  </a:lnTo>
                  <a:lnTo>
                    <a:pt x="415" y="693"/>
                  </a:lnTo>
                  <a:lnTo>
                    <a:pt x="428" y="696"/>
                  </a:lnTo>
                  <a:lnTo>
                    <a:pt x="441" y="676"/>
                  </a:lnTo>
                  <a:lnTo>
                    <a:pt x="434" y="671"/>
                  </a:lnTo>
                  <a:lnTo>
                    <a:pt x="437" y="667"/>
                  </a:lnTo>
                  <a:lnTo>
                    <a:pt x="425" y="658"/>
                  </a:lnTo>
                  <a:lnTo>
                    <a:pt x="409" y="661"/>
                  </a:lnTo>
                  <a:lnTo>
                    <a:pt x="418" y="641"/>
                  </a:lnTo>
                  <a:lnTo>
                    <a:pt x="425" y="641"/>
                  </a:lnTo>
                  <a:lnTo>
                    <a:pt x="423" y="632"/>
                  </a:lnTo>
                  <a:lnTo>
                    <a:pt x="430" y="631"/>
                  </a:lnTo>
                  <a:lnTo>
                    <a:pt x="424" y="621"/>
                  </a:lnTo>
                  <a:lnTo>
                    <a:pt x="424" y="621"/>
                  </a:lnTo>
                  <a:lnTo>
                    <a:pt x="421" y="608"/>
                  </a:lnTo>
                  <a:lnTo>
                    <a:pt x="425" y="603"/>
                  </a:lnTo>
                  <a:lnTo>
                    <a:pt x="457" y="614"/>
                  </a:lnTo>
                  <a:lnTo>
                    <a:pt x="472" y="600"/>
                  </a:lnTo>
                  <a:lnTo>
                    <a:pt x="472" y="594"/>
                  </a:lnTo>
                  <a:lnTo>
                    <a:pt x="529" y="592"/>
                  </a:lnTo>
                  <a:lnTo>
                    <a:pt x="534" y="549"/>
                  </a:lnTo>
                  <a:lnTo>
                    <a:pt x="531" y="539"/>
                  </a:lnTo>
                  <a:lnTo>
                    <a:pt x="537" y="519"/>
                  </a:lnTo>
                  <a:lnTo>
                    <a:pt x="534" y="515"/>
                  </a:lnTo>
                  <a:lnTo>
                    <a:pt x="546" y="509"/>
                  </a:lnTo>
                  <a:lnTo>
                    <a:pt x="547" y="486"/>
                  </a:lnTo>
                  <a:lnTo>
                    <a:pt x="570" y="483"/>
                  </a:lnTo>
                  <a:lnTo>
                    <a:pt x="586" y="488"/>
                  </a:lnTo>
                  <a:lnTo>
                    <a:pt x="614" y="484"/>
                  </a:lnTo>
                  <a:lnTo>
                    <a:pt x="624" y="471"/>
                  </a:lnTo>
                  <a:lnTo>
                    <a:pt x="635" y="476"/>
                  </a:lnTo>
                  <a:lnTo>
                    <a:pt x="636" y="461"/>
                  </a:lnTo>
                  <a:lnTo>
                    <a:pt x="659" y="455"/>
                  </a:lnTo>
                  <a:lnTo>
                    <a:pt x="671" y="442"/>
                  </a:lnTo>
                  <a:lnTo>
                    <a:pt x="695" y="443"/>
                  </a:lnTo>
                  <a:lnTo>
                    <a:pt x="743" y="416"/>
                  </a:lnTo>
                  <a:lnTo>
                    <a:pt x="783" y="425"/>
                  </a:lnTo>
                  <a:lnTo>
                    <a:pt x="792" y="420"/>
                  </a:lnTo>
                  <a:lnTo>
                    <a:pt x="792" y="400"/>
                  </a:lnTo>
                  <a:lnTo>
                    <a:pt x="797" y="395"/>
                  </a:lnTo>
                  <a:lnTo>
                    <a:pt x="805" y="395"/>
                  </a:lnTo>
                  <a:lnTo>
                    <a:pt x="817" y="377"/>
                  </a:lnTo>
                  <a:lnTo>
                    <a:pt x="810" y="368"/>
                  </a:lnTo>
                  <a:lnTo>
                    <a:pt x="818" y="367"/>
                  </a:lnTo>
                  <a:lnTo>
                    <a:pt x="825" y="355"/>
                  </a:lnTo>
                  <a:lnTo>
                    <a:pt x="820" y="345"/>
                  </a:lnTo>
                  <a:lnTo>
                    <a:pt x="836" y="326"/>
                  </a:lnTo>
                  <a:lnTo>
                    <a:pt x="833" y="311"/>
                  </a:lnTo>
                  <a:lnTo>
                    <a:pt x="821" y="300"/>
                  </a:lnTo>
                  <a:lnTo>
                    <a:pt x="824" y="292"/>
                  </a:lnTo>
                  <a:lnTo>
                    <a:pt x="834" y="288"/>
                  </a:lnTo>
                  <a:lnTo>
                    <a:pt x="842" y="274"/>
                  </a:lnTo>
                  <a:lnTo>
                    <a:pt x="820" y="271"/>
                  </a:lnTo>
                  <a:lnTo>
                    <a:pt x="816" y="212"/>
                  </a:lnTo>
                  <a:lnTo>
                    <a:pt x="816" y="212"/>
                  </a:lnTo>
                  <a:lnTo>
                    <a:pt x="858" y="207"/>
                  </a:lnTo>
                  <a:lnTo>
                    <a:pt x="862" y="210"/>
                  </a:lnTo>
                  <a:lnTo>
                    <a:pt x="867" y="227"/>
                  </a:lnTo>
                  <a:lnTo>
                    <a:pt x="888" y="235"/>
                  </a:lnTo>
                  <a:lnTo>
                    <a:pt x="902" y="236"/>
                  </a:lnTo>
                  <a:lnTo>
                    <a:pt x="938" y="212"/>
                  </a:lnTo>
                  <a:lnTo>
                    <a:pt x="939" y="193"/>
                  </a:lnTo>
                  <a:lnTo>
                    <a:pt x="945" y="188"/>
                  </a:lnTo>
                  <a:lnTo>
                    <a:pt x="961" y="197"/>
                  </a:lnTo>
                  <a:lnTo>
                    <a:pt x="974" y="185"/>
                  </a:lnTo>
                  <a:lnTo>
                    <a:pt x="994" y="177"/>
                  </a:lnTo>
                  <a:lnTo>
                    <a:pt x="1001" y="177"/>
                  </a:lnTo>
                  <a:lnTo>
                    <a:pt x="1011" y="185"/>
                  </a:lnTo>
                  <a:lnTo>
                    <a:pt x="1017" y="186"/>
                  </a:lnTo>
                  <a:lnTo>
                    <a:pt x="1021" y="180"/>
                  </a:lnTo>
                  <a:lnTo>
                    <a:pt x="1018" y="172"/>
                  </a:lnTo>
                  <a:lnTo>
                    <a:pt x="1024" y="169"/>
                  </a:lnTo>
                  <a:lnTo>
                    <a:pt x="1033" y="173"/>
                  </a:lnTo>
                  <a:lnTo>
                    <a:pt x="1039" y="183"/>
                  </a:lnTo>
                  <a:lnTo>
                    <a:pt x="1053" y="188"/>
                  </a:lnTo>
                  <a:lnTo>
                    <a:pt x="1062" y="201"/>
                  </a:lnTo>
                  <a:lnTo>
                    <a:pt x="1081" y="203"/>
                  </a:lnTo>
                  <a:lnTo>
                    <a:pt x="1091" y="197"/>
                  </a:lnTo>
                  <a:lnTo>
                    <a:pt x="1109" y="195"/>
                  </a:lnTo>
                  <a:lnTo>
                    <a:pt x="1119" y="205"/>
                  </a:lnTo>
                  <a:lnTo>
                    <a:pt x="1121" y="219"/>
                  </a:lnTo>
                  <a:lnTo>
                    <a:pt x="1142" y="229"/>
                  </a:lnTo>
                  <a:lnTo>
                    <a:pt x="1168" y="230"/>
                  </a:lnTo>
                  <a:lnTo>
                    <a:pt x="1166" y="237"/>
                  </a:lnTo>
                  <a:lnTo>
                    <a:pt x="1177" y="231"/>
                  </a:lnTo>
                  <a:lnTo>
                    <a:pt x="1186" y="235"/>
                  </a:lnTo>
                  <a:lnTo>
                    <a:pt x="1194" y="229"/>
                  </a:lnTo>
                  <a:lnTo>
                    <a:pt x="1200" y="230"/>
                  </a:lnTo>
                  <a:lnTo>
                    <a:pt x="1217" y="223"/>
                  </a:lnTo>
                  <a:lnTo>
                    <a:pt x="1232" y="235"/>
                  </a:lnTo>
                  <a:lnTo>
                    <a:pt x="1237" y="233"/>
                  </a:lnTo>
                  <a:lnTo>
                    <a:pt x="1238" y="228"/>
                  </a:lnTo>
                  <a:lnTo>
                    <a:pt x="1256" y="228"/>
                  </a:lnTo>
                  <a:lnTo>
                    <a:pt x="1259" y="213"/>
                  </a:lnTo>
                  <a:lnTo>
                    <a:pt x="1267" y="207"/>
                  </a:lnTo>
                  <a:lnTo>
                    <a:pt x="1285" y="206"/>
                  </a:lnTo>
                  <a:lnTo>
                    <a:pt x="1285" y="199"/>
                  </a:lnTo>
                  <a:lnTo>
                    <a:pt x="1276" y="191"/>
                  </a:lnTo>
                  <a:lnTo>
                    <a:pt x="1277" y="186"/>
                  </a:lnTo>
                  <a:lnTo>
                    <a:pt x="1300" y="182"/>
                  </a:lnTo>
                  <a:lnTo>
                    <a:pt x="1310" y="189"/>
                  </a:lnTo>
                  <a:lnTo>
                    <a:pt x="1315" y="185"/>
                  </a:lnTo>
                  <a:lnTo>
                    <a:pt x="1315" y="173"/>
                  </a:lnTo>
                  <a:lnTo>
                    <a:pt x="1330" y="176"/>
                  </a:lnTo>
                  <a:lnTo>
                    <a:pt x="1341" y="167"/>
                  </a:lnTo>
                  <a:lnTo>
                    <a:pt x="1343" y="169"/>
                  </a:lnTo>
                  <a:lnTo>
                    <a:pt x="1349" y="167"/>
                  </a:lnTo>
                  <a:lnTo>
                    <a:pt x="1353" y="172"/>
                  </a:lnTo>
                  <a:lnTo>
                    <a:pt x="1366" y="170"/>
                  </a:lnTo>
                  <a:lnTo>
                    <a:pt x="1370" y="162"/>
                  </a:lnTo>
                  <a:lnTo>
                    <a:pt x="1362" y="158"/>
                  </a:lnTo>
                  <a:lnTo>
                    <a:pt x="1362" y="152"/>
                  </a:lnTo>
                  <a:lnTo>
                    <a:pt x="1375" y="155"/>
                  </a:lnTo>
                  <a:lnTo>
                    <a:pt x="1382" y="153"/>
                  </a:lnTo>
                  <a:lnTo>
                    <a:pt x="1382" y="149"/>
                  </a:lnTo>
                  <a:lnTo>
                    <a:pt x="1373" y="144"/>
                  </a:lnTo>
                  <a:lnTo>
                    <a:pt x="1374" y="137"/>
                  </a:lnTo>
                  <a:lnTo>
                    <a:pt x="1389" y="138"/>
                  </a:lnTo>
                  <a:lnTo>
                    <a:pt x="1395" y="131"/>
                  </a:lnTo>
                  <a:lnTo>
                    <a:pt x="1393" y="125"/>
                  </a:lnTo>
                  <a:lnTo>
                    <a:pt x="1385" y="126"/>
                  </a:lnTo>
                  <a:lnTo>
                    <a:pt x="1381" y="114"/>
                  </a:lnTo>
                  <a:lnTo>
                    <a:pt x="1394" y="111"/>
                  </a:lnTo>
                  <a:lnTo>
                    <a:pt x="1394" y="111"/>
                  </a:lnTo>
                  <a:lnTo>
                    <a:pt x="1394" y="115"/>
                  </a:lnTo>
                  <a:lnTo>
                    <a:pt x="1397" y="116"/>
                  </a:lnTo>
                  <a:lnTo>
                    <a:pt x="1418" y="109"/>
                  </a:lnTo>
                  <a:lnTo>
                    <a:pt x="1420" y="120"/>
                  </a:lnTo>
                  <a:lnTo>
                    <a:pt x="1428" y="130"/>
                  </a:lnTo>
                  <a:lnTo>
                    <a:pt x="1443" y="135"/>
                  </a:lnTo>
                  <a:lnTo>
                    <a:pt x="1451" y="154"/>
                  </a:lnTo>
                  <a:lnTo>
                    <a:pt x="1459" y="157"/>
                  </a:lnTo>
                  <a:lnTo>
                    <a:pt x="1461" y="168"/>
                  </a:lnTo>
                  <a:lnTo>
                    <a:pt x="1481" y="181"/>
                  </a:lnTo>
                  <a:lnTo>
                    <a:pt x="1500" y="207"/>
                  </a:lnTo>
                  <a:lnTo>
                    <a:pt x="1535" y="212"/>
                  </a:lnTo>
                  <a:lnTo>
                    <a:pt x="1544" y="208"/>
                  </a:lnTo>
                  <a:lnTo>
                    <a:pt x="1552" y="223"/>
                  </a:lnTo>
                  <a:lnTo>
                    <a:pt x="1589" y="229"/>
                  </a:lnTo>
                  <a:lnTo>
                    <a:pt x="1602" y="226"/>
                  </a:lnTo>
                  <a:lnTo>
                    <a:pt x="1610" y="232"/>
                  </a:lnTo>
                  <a:lnTo>
                    <a:pt x="1609" y="208"/>
                  </a:lnTo>
                  <a:lnTo>
                    <a:pt x="1623" y="194"/>
                  </a:lnTo>
                  <a:lnTo>
                    <a:pt x="1625" y="180"/>
                  </a:lnTo>
                  <a:lnTo>
                    <a:pt x="1630" y="172"/>
                  </a:lnTo>
                  <a:lnTo>
                    <a:pt x="1621" y="160"/>
                  </a:lnTo>
                  <a:lnTo>
                    <a:pt x="1634" y="149"/>
                  </a:lnTo>
                  <a:lnTo>
                    <a:pt x="1646" y="143"/>
                  </a:lnTo>
                  <a:lnTo>
                    <a:pt x="1658" y="126"/>
                  </a:lnTo>
                  <a:lnTo>
                    <a:pt x="1653" y="114"/>
                  </a:lnTo>
                  <a:lnTo>
                    <a:pt x="1641" y="101"/>
                  </a:lnTo>
                  <a:lnTo>
                    <a:pt x="1647" y="93"/>
                  </a:lnTo>
                  <a:lnTo>
                    <a:pt x="1669" y="89"/>
                  </a:lnTo>
                  <a:lnTo>
                    <a:pt x="1683" y="72"/>
                  </a:lnTo>
                  <a:lnTo>
                    <a:pt x="1686" y="59"/>
                  </a:lnTo>
                  <a:lnTo>
                    <a:pt x="1694" y="52"/>
                  </a:lnTo>
                  <a:lnTo>
                    <a:pt x="1699" y="50"/>
                  </a:lnTo>
                  <a:lnTo>
                    <a:pt x="1718" y="55"/>
                  </a:lnTo>
                  <a:lnTo>
                    <a:pt x="1730" y="52"/>
                  </a:lnTo>
                  <a:lnTo>
                    <a:pt x="1740" y="43"/>
                  </a:lnTo>
                  <a:lnTo>
                    <a:pt x="1761" y="49"/>
                  </a:lnTo>
                  <a:lnTo>
                    <a:pt x="1779" y="49"/>
                  </a:lnTo>
                  <a:lnTo>
                    <a:pt x="1798" y="40"/>
                  </a:lnTo>
                  <a:lnTo>
                    <a:pt x="1809" y="40"/>
                  </a:lnTo>
                  <a:lnTo>
                    <a:pt x="1828" y="34"/>
                  </a:lnTo>
                  <a:lnTo>
                    <a:pt x="1882" y="0"/>
                  </a:lnTo>
                  <a:close/>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0" name="Freeform 26">
              <a:extLst>
                <a:ext uri="{FF2B5EF4-FFF2-40B4-BE49-F238E27FC236}">
                  <a16:creationId xmlns:a16="http://schemas.microsoft.com/office/drawing/2014/main" id="{0160AFA8-5985-4B88-9B07-4E00F4EC1CFD}"/>
                </a:ext>
              </a:extLst>
            </p:cNvPr>
            <p:cNvSpPr>
              <a:spLocks/>
            </p:cNvSpPr>
            <p:nvPr/>
          </p:nvSpPr>
          <p:spPr bwMode="auto">
            <a:xfrm>
              <a:off x="3740" y="1488"/>
              <a:ext cx="1625" cy="1360"/>
            </a:xfrm>
            <a:custGeom>
              <a:avLst/>
              <a:gdLst>
                <a:gd name="T0" fmla="*/ 1009 w 1625"/>
                <a:gd name="T1" fmla="*/ 29 h 1360"/>
                <a:gd name="T2" fmla="*/ 1088 w 1625"/>
                <a:gd name="T3" fmla="*/ 20 h 1360"/>
                <a:gd name="T4" fmla="*/ 1159 w 1625"/>
                <a:gd name="T5" fmla="*/ 78 h 1360"/>
                <a:gd name="T6" fmla="*/ 1232 w 1625"/>
                <a:gd name="T7" fmla="*/ 97 h 1360"/>
                <a:gd name="T8" fmla="*/ 1288 w 1625"/>
                <a:gd name="T9" fmla="*/ 106 h 1360"/>
                <a:gd name="T10" fmla="*/ 1363 w 1625"/>
                <a:gd name="T11" fmla="*/ 116 h 1360"/>
                <a:gd name="T12" fmla="*/ 1438 w 1625"/>
                <a:gd name="T13" fmla="*/ 156 h 1360"/>
                <a:gd name="T14" fmla="*/ 1492 w 1625"/>
                <a:gd name="T15" fmla="*/ 189 h 1360"/>
                <a:gd name="T16" fmla="*/ 1555 w 1625"/>
                <a:gd name="T17" fmla="*/ 240 h 1360"/>
                <a:gd name="T18" fmla="*/ 1599 w 1625"/>
                <a:gd name="T19" fmla="*/ 266 h 1360"/>
                <a:gd name="T20" fmla="*/ 1621 w 1625"/>
                <a:gd name="T21" fmla="*/ 290 h 1360"/>
                <a:gd name="T22" fmla="*/ 1591 w 1625"/>
                <a:gd name="T23" fmla="*/ 415 h 1360"/>
                <a:gd name="T24" fmla="*/ 1578 w 1625"/>
                <a:gd name="T25" fmla="*/ 509 h 1360"/>
                <a:gd name="T26" fmla="*/ 1450 w 1625"/>
                <a:gd name="T27" fmla="*/ 608 h 1360"/>
                <a:gd name="T28" fmla="*/ 1372 w 1625"/>
                <a:gd name="T29" fmla="*/ 652 h 1360"/>
                <a:gd name="T30" fmla="*/ 1308 w 1625"/>
                <a:gd name="T31" fmla="*/ 673 h 1360"/>
                <a:gd name="T32" fmla="*/ 1205 w 1625"/>
                <a:gd name="T33" fmla="*/ 678 h 1360"/>
                <a:gd name="T34" fmla="*/ 1130 w 1625"/>
                <a:gd name="T35" fmla="*/ 696 h 1360"/>
                <a:gd name="T36" fmla="*/ 1084 w 1625"/>
                <a:gd name="T37" fmla="*/ 734 h 1360"/>
                <a:gd name="T38" fmla="*/ 1041 w 1625"/>
                <a:gd name="T39" fmla="*/ 754 h 1360"/>
                <a:gd name="T40" fmla="*/ 1013 w 1625"/>
                <a:gd name="T41" fmla="*/ 774 h 1360"/>
                <a:gd name="T42" fmla="*/ 988 w 1625"/>
                <a:gd name="T43" fmla="*/ 798 h 1360"/>
                <a:gd name="T44" fmla="*/ 971 w 1625"/>
                <a:gd name="T45" fmla="*/ 839 h 1360"/>
                <a:gd name="T46" fmla="*/ 937 w 1625"/>
                <a:gd name="T47" fmla="*/ 888 h 1360"/>
                <a:gd name="T48" fmla="*/ 905 w 1625"/>
                <a:gd name="T49" fmla="*/ 945 h 1360"/>
                <a:gd name="T50" fmla="*/ 843 w 1625"/>
                <a:gd name="T51" fmla="*/ 972 h 1360"/>
                <a:gd name="T52" fmla="*/ 803 w 1625"/>
                <a:gd name="T53" fmla="*/ 1003 h 1360"/>
                <a:gd name="T54" fmla="*/ 906 w 1625"/>
                <a:gd name="T55" fmla="*/ 1200 h 1360"/>
                <a:gd name="T56" fmla="*/ 899 w 1625"/>
                <a:gd name="T57" fmla="*/ 1236 h 1360"/>
                <a:gd name="T58" fmla="*/ 901 w 1625"/>
                <a:gd name="T59" fmla="*/ 1271 h 1360"/>
                <a:gd name="T60" fmla="*/ 872 w 1625"/>
                <a:gd name="T61" fmla="*/ 1294 h 1360"/>
                <a:gd name="T62" fmla="*/ 828 w 1625"/>
                <a:gd name="T63" fmla="*/ 1312 h 1360"/>
                <a:gd name="T64" fmla="*/ 777 w 1625"/>
                <a:gd name="T65" fmla="*/ 1336 h 1360"/>
                <a:gd name="T66" fmla="*/ 712 w 1625"/>
                <a:gd name="T67" fmla="*/ 1352 h 1360"/>
                <a:gd name="T68" fmla="*/ 638 w 1625"/>
                <a:gd name="T69" fmla="*/ 1328 h 1360"/>
                <a:gd name="T70" fmla="*/ 551 w 1625"/>
                <a:gd name="T71" fmla="*/ 1296 h 1360"/>
                <a:gd name="T72" fmla="*/ 513 w 1625"/>
                <a:gd name="T73" fmla="*/ 1300 h 1360"/>
                <a:gd name="T74" fmla="*/ 406 w 1625"/>
                <a:gd name="T75" fmla="*/ 1358 h 1360"/>
                <a:gd name="T76" fmla="*/ 284 w 1625"/>
                <a:gd name="T77" fmla="*/ 1313 h 1360"/>
                <a:gd name="T78" fmla="*/ 192 w 1625"/>
                <a:gd name="T79" fmla="*/ 1217 h 1360"/>
                <a:gd name="T80" fmla="*/ 73 w 1625"/>
                <a:gd name="T81" fmla="*/ 1083 h 1360"/>
                <a:gd name="T82" fmla="*/ 0 w 1625"/>
                <a:gd name="T83" fmla="*/ 1004 h 1360"/>
                <a:gd name="T84" fmla="*/ 169 w 1625"/>
                <a:gd name="T85" fmla="*/ 550 h 1360"/>
                <a:gd name="T86" fmla="*/ 192 w 1625"/>
                <a:gd name="T87" fmla="*/ 470 h 1360"/>
                <a:gd name="T88" fmla="*/ 268 w 1625"/>
                <a:gd name="T89" fmla="*/ 401 h 1360"/>
                <a:gd name="T90" fmla="*/ 346 w 1625"/>
                <a:gd name="T91" fmla="*/ 339 h 1360"/>
                <a:gd name="T92" fmla="*/ 454 w 1625"/>
                <a:gd name="T93" fmla="*/ 317 h 1360"/>
                <a:gd name="T94" fmla="*/ 511 w 1625"/>
                <a:gd name="T95" fmla="*/ 332 h 1360"/>
                <a:gd name="T96" fmla="*/ 593 w 1625"/>
                <a:gd name="T97" fmla="*/ 250 h 1360"/>
                <a:gd name="T98" fmla="*/ 633 w 1625"/>
                <a:gd name="T99" fmla="*/ 219 h 1360"/>
                <a:gd name="T100" fmla="*/ 640 w 1625"/>
                <a:gd name="T101" fmla="*/ 155 h 1360"/>
                <a:gd name="T102" fmla="*/ 699 w 1625"/>
                <a:gd name="T103" fmla="*/ 117 h 1360"/>
                <a:gd name="T104" fmla="*/ 768 w 1625"/>
                <a:gd name="T105" fmla="*/ 96 h 1360"/>
                <a:gd name="T106" fmla="*/ 823 w 1625"/>
                <a:gd name="T107" fmla="*/ 84 h 1360"/>
                <a:gd name="T108" fmla="*/ 880 w 1625"/>
                <a:gd name="T109" fmla="*/ 65 h 1360"/>
                <a:gd name="T110" fmla="*/ 948 w 1625"/>
                <a:gd name="T111" fmla="*/ 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5" h="1360">
                  <a:moveTo>
                    <a:pt x="956" y="35"/>
                  </a:moveTo>
                  <a:lnTo>
                    <a:pt x="966" y="31"/>
                  </a:lnTo>
                  <a:lnTo>
                    <a:pt x="965" y="23"/>
                  </a:lnTo>
                  <a:lnTo>
                    <a:pt x="981" y="20"/>
                  </a:lnTo>
                  <a:lnTo>
                    <a:pt x="984" y="21"/>
                  </a:lnTo>
                  <a:lnTo>
                    <a:pt x="985" y="30"/>
                  </a:lnTo>
                  <a:lnTo>
                    <a:pt x="1009" y="29"/>
                  </a:lnTo>
                  <a:lnTo>
                    <a:pt x="1022" y="36"/>
                  </a:lnTo>
                  <a:lnTo>
                    <a:pt x="1028" y="25"/>
                  </a:lnTo>
                  <a:lnTo>
                    <a:pt x="1057" y="20"/>
                  </a:lnTo>
                  <a:lnTo>
                    <a:pt x="1071" y="4"/>
                  </a:lnTo>
                  <a:lnTo>
                    <a:pt x="1081" y="0"/>
                  </a:lnTo>
                  <a:lnTo>
                    <a:pt x="1091" y="7"/>
                  </a:lnTo>
                  <a:lnTo>
                    <a:pt x="1088" y="20"/>
                  </a:lnTo>
                  <a:lnTo>
                    <a:pt x="1098" y="40"/>
                  </a:lnTo>
                  <a:lnTo>
                    <a:pt x="1112" y="54"/>
                  </a:lnTo>
                  <a:lnTo>
                    <a:pt x="1126" y="60"/>
                  </a:lnTo>
                  <a:lnTo>
                    <a:pt x="1133" y="76"/>
                  </a:lnTo>
                  <a:lnTo>
                    <a:pt x="1142" y="63"/>
                  </a:lnTo>
                  <a:lnTo>
                    <a:pt x="1151" y="77"/>
                  </a:lnTo>
                  <a:lnTo>
                    <a:pt x="1159" y="78"/>
                  </a:lnTo>
                  <a:lnTo>
                    <a:pt x="1169" y="73"/>
                  </a:lnTo>
                  <a:lnTo>
                    <a:pt x="1180" y="80"/>
                  </a:lnTo>
                  <a:lnTo>
                    <a:pt x="1180" y="80"/>
                  </a:lnTo>
                  <a:lnTo>
                    <a:pt x="1191" y="88"/>
                  </a:lnTo>
                  <a:lnTo>
                    <a:pt x="1212" y="87"/>
                  </a:lnTo>
                  <a:lnTo>
                    <a:pt x="1221" y="105"/>
                  </a:lnTo>
                  <a:lnTo>
                    <a:pt x="1232" y="97"/>
                  </a:lnTo>
                  <a:lnTo>
                    <a:pt x="1238" y="97"/>
                  </a:lnTo>
                  <a:lnTo>
                    <a:pt x="1249" y="111"/>
                  </a:lnTo>
                  <a:lnTo>
                    <a:pt x="1260" y="116"/>
                  </a:lnTo>
                  <a:lnTo>
                    <a:pt x="1253" y="129"/>
                  </a:lnTo>
                  <a:lnTo>
                    <a:pt x="1275" y="113"/>
                  </a:lnTo>
                  <a:lnTo>
                    <a:pt x="1287" y="112"/>
                  </a:lnTo>
                  <a:lnTo>
                    <a:pt x="1288" y="106"/>
                  </a:lnTo>
                  <a:lnTo>
                    <a:pt x="1276" y="104"/>
                  </a:lnTo>
                  <a:lnTo>
                    <a:pt x="1286" y="95"/>
                  </a:lnTo>
                  <a:lnTo>
                    <a:pt x="1304" y="102"/>
                  </a:lnTo>
                  <a:lnTo>
                    <a:pt x="1337" y="123"/>
                  </a:lnTo>
                  <a:lnTo>
                    <a:pt x="1348" y="121"/>
                  </a:lnTo>
                  <a:lnTo>
                    <a:pt x="1357" y="126"/>
                  </a:lnTo>
                  <a:lnTo>
                    <a:pt x="1363" y="116"/>
                  </a:lnTo>
                  <a:lnTo>
                    <a:pt x="1383" y="108"/>
                  </a:lnTo>
                  <a:lnTo>
                    <a:pt x="1390" y="109"/>
                  </a:lnTo>
                  <a:lnTo>
                    <a:pt x="1399" y="119"/>
                  </a:lnTo>
                  <a:lnTo>
                    <a:pt x="1407" y="118"/>
                  </a:lnTo>
                  <a:lnTo>
                    <a:pt x="1410" y="134"/>
                  </a:lnTo>
                  <a:lnTo>
                    <a:pt x="1426" y="162"/>
                  </a:lnTo>
                  <a:lnTo>
                    <a:pt x="1438" y="156"/>
                  </a:lnTo>
                  <a:lnTo>
                    <a:pt x="1455" y="156"/>
                  </a:lnTo>
                  <a:lnTo>
                    <a:pt x="1466" y="168"/>
                  </a:lnTo>
                  <a:lnTo>
                    <a:pt x="1476" y="170"/>
                  </a:lnTo>
                  <a:lnTo>
                    <a:pt x="1481" y="176"/>
                  </a:lnTo>
                  <a:lnTo>
                    <a:pt x="1489" y="176"/>
                  </a:lnTo>
                  <a:lnTo>
                    <a:pt x="1493" y="180"/>
                  </a:lnTo>
                  <a:lnTo>
                    <a:pt x="1492" y="189"/>
                  </a:lnTo>
                  <a:lnTo>
                    <a:pt x="1510" y="185"/>
                  </a:lnTo>
                  <a:lnTo>
                    <a:pt x="1524" y="194"/>
                  </a:lnTo>
                  <a:lnTo>
                    <a:pt x="1529" y="201"/>
                  </a:lnTo>
                  <a:lnTo>
                    <a:pt x="1531" y="213"/>
                  </a:lnTo>
                  <a:lnTo>
                    <a:pt x="1537" y="216"/>
                  </a:lnTo>
                  <a:lnTo>
                    <a:pt x="1535" y="223"/>
                  </a:lnTo>
                  <a:lnTo>
                    <a:pt x="1555" y="240"/>
                  </a:lnTo>
                  <a:lnTo>
                    <a:pt x="1552" y="247"/>
                  </a:lnTo>
                  <a:lnTo>
                    <a:pt x="1564" y="258"/>
                  </a:lnTo>
                  <a:lnTo>
                    <a:pt x="1576" y="279"/>
                  </a:lnTo>
                  <a:lnTo>
                    <a:pt x="1583" y="280"/>
                  </a:lnTo>
                  <a:lnTo>
                    <a:pt x="1589" y="275"/>
                  </a:lnTo>
                  <a:lnTo>
                    <a:pt x="1599" y="275"/>
                  </a:lnTo>
                  <a:lnTo>
                    <a:pt x="1599" y="266"/>
                  </a:lnTo>
                  <a:lnTo>
                    <a:pt x="1605" y="260"/>
                  </a:lnTo>
                  <a:lnTo>
                    <a:pt x="1622" y="261"/>
                  </a:lnTo>
                  <a:lnTo>
                    <a:pt x="1622" y="261"/>
                  </a:lnTo>
                  <a:lnTo>
                    <a:pt x="1604" y="269"/>
                  </a:lnTo>
                  <a:lnTo>
                    <a:pt x="1608" y="272"/>
                  </a:lnTo>
                  <a:lnTo>
                    <a:pt x="1605" y="283"/>
                  </a:lnTo>
                  <a:lnTo>
                    <a:pt x="1621" y="290"/>
                  </a:lnTo>
                  <a:lnTo>
                    <a:pt x="1625" y="307"/>
                  </a:lnTo>
                  <a:lnTo>
                    <a:pt x="1596" y="329"/>
                  </a:lnTo>
                  <a:lnTo>
                    <a:pt x="1596" y="335"/>
                  </a:lnTo>
                  <a:lnTo>
                    <a:pt x="1603" y="349"/>
                  </a:lnTo>
                  <a:lnTo>
                    <a:pt x="1602" y="370"/>
                  </a:lnTo>
                  <a:lnTo>
                    <a:pt x="1608" y="382"/>
                  </a:lnTo>
                  <a:lnTo>
                    <a:pt x="1591" y="415"/>
                  </a:lnTo>
                  <a:lnTo>
                    <a:pt x="1591" y="435"/>
                  </a:lnTo>
                  <a:lnTo>
                    <a:pt x="1582" y="444"/>
                  </a:lnTo>
                  <a:lnTo>
                    <a:pt x="1578" y="457"/>
                  </a:lnTo>
                  <a:lnTo>
                    <a:pt x="1580" y="466"/>
                  </a:lnTo>
                  <a:lnTo>
                    <a:pt x="1592" y="479"/>
                  </a:lnTo>
                  <a:lnTo>
                    <a:pt x="1591" y="499"/>
                  </a:lnTo>
                  <a:lnTo>
                    <a:pt x="1578" y="509"/>
                  </a:lnTo>
                  <a:lnTo>
                    <a:pt x="1571" y="527"/>
                  </a:lnTo>
                  <a:lnTo>
                    <a:pt x="1540" y="531"/>
                  </a:lnTo>
                  <a:lnTo>
                    <a:pt x="1516" y="563"/>
                  </a:lnTo>
                  <a:lnTo>
                    <a:pt x="1495" y="573"/>
                  </a:lnTo>
                  <a:lnTo>
                    <a:pt x="1483" y="588"/>
                  </a:lnTo>
                  <a:lnTo>
                    <a:pt x="1461" y="594"/>
                  </a:lnTo>
                  <a:lnTo>
                    <a:pt x="1450" y="608"/>
                  </a:lnTo>
                  <a:lnTo>
                    <a:pt x="1453" y="621"/>
                  </a:lnTo>
                  <a:lnTo>
                    <a:pt x="1450" y="625"/>
                  </a:lnTo>
                  <a:lnTo>
                    <a:pt x="1439" y="625"/>
                  </a:lnTo>
                  <a:lnTo>
                    <a:pt x="1433" y="631"/>
                  </a:lnTo>
                  <a:lnTo>
                    <a:pt x="1414" y="628"/>
                  </a:lnTo>
                  <a:lnTo>
                    <a:pt x="1384" y="639"/>
                  </a:lnTo>
                  <a:lnTo>
                    <a:pt x="1372" y="652"/>
                  </a:lnTo>
                  <a:lnTo>
                    <a:pt x="1372" y="665"/>
                  </a:lnTo>
                  <a:lnTo>
                    <a:pt x="1362" y="674"/>
                  </a:lnTo>
                  <a:lnTo>
                    <a:pt x="1353" y="701"/>
                  </a:lnTo>
                  <a:lnTo>
                    <a:pt x="1353" y="701"/>
                  </a:lnTo>
                  <a:lnTo>
                    <a:pt x="1341" y="701"/>
                  </a:lnTo>
                  <a:lnTo>
                    <a:pt x="1334" y="682"/>
                  </a:lnTo>
                  <a:lnTo>
                    <a:pt x="1308" y="673"/>
                  </a:lnTo>
                  <a:lnTo>
                    <a:pt x="1302" y="647"/>
                  </a:lnTo>
                  <a:lnTo>
                    <a:pt x="1288" y="637"/>
                  </a:lnTo>
                  <a:lnTo>
                    <a:pt x="1269" y="648"/>
                  </a:lnTo>
                  <a:lnTo>
                    <a:pt x="1233" y="648"/>
                  </a:lnTo>
                  <a:lnTo>
                    <a:pt x="1217" y="654"/>
                  </a:lnTo>
                  <a:lnTo>
                    <a:pt x="1204" y="669"/>
                  </a:lnTo>
                  <a:lnTo>
                    <a:pt x="1205" y="678"/>
                  </a:lnTo>
                  <a:lnTo>
                    <a:pt x="1202" y="680"/>
                  </a:lnTo>
                  <a:lnTo>
                    <a:pt x="1188" y="680"/>
                  </a:lnTo>
                  <a:lnTo>
                    <a:pt x="1181" y="683"/>
                  </a:lnTo>
                  <a:lnTo>
                    <a:pt x="1167" y="679"/>
                  </a:lnTo>
                  <a:lnTo>
                    <a:pt x="1155" y="683"/>
                  </a:lnTo>
                  <a:lnTo>
                    <a:pt x="1150" y="678"/>
                  </a:lnTo>
                  <a:lnTo>
                    <a:pt x="1130" y="696"/>
                  </a:lnTo>
                  <a:lnTo>
                    <a:pt x="1118" y="717"/>
                  </a:lnTo>
                  <a:lnTo>
                    <a:pt x="1111" y="719"/>
                  </a:lnTo>
                  <a:lnTo>
                    <a:pt x="1110" y="730"/>
                  </a:lnTo>
                  <a:lnTo>
                    <a:pt x="1103" y="735"/>
                  </a:lnTo>
                  <a:lnTo>
                    <a:pt x="1104" y="741"/>
                  </a:lnTo>
                  <a:lnTo>
                    <a:pt x="1088" y="741"/>
                  </a:lnTo>
                  <a:lnTo>
                    <a:pt x="1084" y="734"/>
                  </a:lnTo>
                  <a:lnTo>
                    <a:pt x="1076" y="732"/>
                  </a:lnTo>
                  <a:lnTo>
                    <a:pt x="1068" y="742"/>
                  </a:lnTo>
                  <a:lnTo>
                    <a:pt x="1063" y="743"/>
                  </a:lnTo>
                  <a:lnTo>
                    <a:pt x="1065" y="751"/>
                  </a:lnTo>
                  <a:lnTo>
                    <a:pt x="1060" y="754"/>
                  </a:lnTo>
                  <a:lnTo>
                    <a:pt x="1044" y="749"/>
                  </a:lnTo>
                  <a:lnTo>
                    <a:pt x="1041" y="754"/>
                  </a:lnTo>
                  <a:lnTo>
                    <a:pt x="1036" y="754"/>
                  </a:lnTo>
                  <a:lnTo>
                    <a:pt x="1021" y="748"/>
                  </a:lnTo>
                  <a:lnTo>
                    <a:pt x="1025" y="756"/>
                  </a:lnTo>
                  <a:lnTo>
                    <a:pt x="1022" y="763"/>
                  </a:lnTo>
                  <a:lnTo>
                    <a:pt x="1016" y="763"/>
                  </a:lnTo>
                  <a:lnTo>
                    <a:pt x="1012" y="767"/>
                  </a:lnTo>
                  <a:lnTo>
                    <a:pt x="1013" y="774"/>
                  </a:lnTo>
                  <a:lnTo>
                    <a:pt x="1009" y="779"/>
                  </a:lnTo>
                  <a:lnTo>
                    <a:pt x="1012" y="783"/>
                  </a:lnTo>
                  <a:lnTo>
                    <a:pt x="1001" y="783"/>
                  </a:lnTo>
                  <a:lnTo>
                    <a:pt x="1003" y="789"/>
                  </a:lnTo>
                  <a:lnTo>
                    <a:pt x="998" y="792"/>
                  </a:lnTo>
                  <a:lnTo>
                    <a:pt x="998" y="797"/>
                  </a:lnTo>
                  <a:lnTo>
                    <a:pt x="988" y="798"/>
                  </a:lnTo>
                  <a:lnTo>
                    <a:pt x="998" y="808"/>
                  </a:lnTo>
                  <a:lnTo>
                    <a:pt x="988" y="809"/>
                  </a:lnTo>
                  <a:lnTo>
                    <a:pt x="993" y="812"/>
                  </a:lnTo>
                  <a:lnTo>
                    <a:pt x="991" y="819"/>
                  </a:lnTo>
                  <a:lnTo>
                    <a:pt x="979" y="827"/>
                  </a:lnTo>
                  <a:lnTo>
                    <a:pt x="979" y="837"/>
                  </a:lnTo>
                  <a:lnTo>
                    <a:pt x="971" y="839"/>
                  </a:lnTo>
                  <a:lnTo>
                    <a:pt x="953" y="856"/>
                  </a:lnTo>
                  <a:lnTo>
                    <a:pt x="953" y="861"/>
                  </a:lnTo>
                  <a:lnTo>
                    <a:pt x="958" y="865"/>
                  </a:lnTo>
                  <a:lnTo>
                    <a:pt x="957" y="869"/>
                  </a:lnTo>
                  <a:lnTo>
                    <a:pt x="944" y="881"/>
                  </a:lnTo>
                  <a:lnTo>
                    <a:pt x="933" y="881"/>
                  </a:lnTo>
                  <a:lnTo>
                    <a:pt x="937" y="888"/>
                  </a:lnTo>
                  <a:lnTo>
                    <a:pt x="929" y="895"/>
                  </a:lnTo>
                  <a:lnTo>
                    <a:pt x="928" y="907"/>
                  </a:lnTo>
                  <a:lnTo>
                    <a:pt x="918" y="908"/>
                  </a:lnTo>
                  <a:lnTo>
                    <a:pt x="923" y="921"/>
                  </a:lnTo>
                  <a:lnTo>
                    <a:pt x="916" y="923"/>
                  </a:lnTo>
                  <a:lnTo>
                    <a:pt x="905" y="938"/>
                  </a:lnTo>
                  <a:lnTo>
                    <a:pt x="905" y="945"/>
                  </a:lnTo>
                  <a:lnTo>
                    <a:pt x="889" y="950"/>
                  </a:lnTo>
                  <a:lnTo>
                    <a:pt x="889" y="962"/>
                  </a:lnTo>
                  <a:lnTo>
                    <a:pt x="877" y="962"/>
                  </a:lnTo>
                  <a:lnTo>
                    <a:pt x="870" y="970"/>
                  </a:lnTo>
                  <a:lnTo>
                    <a:pt x="864" y="967"/>
                  </a:lnTo>
                  <a:lnTo>
                    <a:pt x="857" y="974"/>
                  </a:lnTo>
                  <a:lnTo>
                    <a:pt x="843" y="972"/>
                  </a:lnTo>
                  <a:lnTo>
                    <a:pt x="834" y="977"/>
                  </a:lnTo>
                  <a:lnTo>
                    <a:pt x="830" y="986"/>
                  </a:lnTo>
                  <a:lnTo>
                    <a:pt x="822" y="990"/>
                  </a:lnTo>
                  <a:lnTo>
                    <a:pt x="818" y="986"/>
                  </a:lnTo>
                  <a:lnTo>
                    <a:pt x="814" y="998"/>
                  </a:lnTo>
                  <a:lnTo>
                    <a:pt x="804" y="991"/>
                  </a:lnTo>
                  <a:lnTo>
                    <a:pt x="803" y="1003"/>
                  </a:lnTo>
                  <a:lnTo>
                    <a:pt x="831" y="1040"/>
                  </a:lnTo>
                  <a:lnTo>
                    <a:pt x="866" y="1126"/>
                  </a:lnTo>
                  <a:lnTo>
                    <a:pt x="888" y="1148"/>
                  </a:lnTo>
                  <a:lnTo>
                    <a:pt x="895" y="1176"/>
                  </a:lnTo>
                  <a:lnTo>
                    <a:pt x="914" y="1173"/>
                  </a:lnTo>
                  <a:lnTo>
                    <a:pt x="919" y="1176"/>
                  </a:lnTo>
                  <a:lnTo>
                    <a:pt x="906" y="1200"/>
                  </a:lnTo>
                  <a:lnTo>
                    <a:pt x="906" y="1217"/>
                  </a:lnTo>
                  <a:lnTo>
                    <a:pt x="913" y="1221"/>
                  </a:lnTo>
                  <a:lnTo>
                    <a:pt x="911" y="1225"/>
                  </a:lnTo>
                  <a:lnTo>
                    <a:pt x="916" y="1229"/>
                  </a:lnTo>
                  <a:lnTo>
                    <a:pt x="913" y="1233"/>
                  </a:lnTo>
                  <a:lnTo>
                    <a:pt x="913" y="1233"/>
                  </a:lnTo>
                  <a:lnTo>
                    <a:pt x="899" y="1236"/>
                  </a:lnTo>
                  <a:lnTo>
                    <a:pt x="904" y="1248"/>
                  </a:lnTo>
                  <a:lnTo>
                    <a:pt x="911" y="1247"/>
                  </a:lnTo>
                  <a:lnTo>
                    <a:pt x="914" y="1253"/>
                  </a:lnTo>
                  <a:lnTo>
                    <a:pt x="908" y="1260"/>
                  </a:lnTo>
                  <a:lnTo>
                    <a:pt x="892" y="1259"/>
                  </a:lnTo>
                  <a:lnTo>
                    <a:pt x="891" y="1267"/>
                  </a:lnTo>
                  <a:lnTo>
                    <a:pt x="901" y="1271"/>
                  </a:lnTo>
                  <a:lnTo>
                    <a:pt x="901" y="1275"/>
                  </a:lnTo>
                  <a:lnTo>
                    <a:pt x="894" y="1277"/>
                  </a:lnTo>
                  <a:lnTo>
                    <a:pt x="881" y="1275"/>
                  </a:lnTo>
                  <a:lnTo>
                    <a:pt x="881" y="1280"/>
                  </a:lnTo>
                  <a:lnTo>
                    <a:pt x="888" y="1284"/>
                  </a:lnTo>
                  <a:lnTo>
                    <a:pt x="885" y="1292"/>
                  </a:lnTo>
                  <a:lnTo>
                    <a:pt x="872" y="1294"/>
                  </a:lnTo>
                  <a:lnTo>
                    <a:pt x="867" y="1289"/>
                  </a:lnTo>
                  <a:lnTo>
                    <a:pt x="861" y="1292"/>
                  </a:lnTo>
                  <a:lnTo>
                    <a:pt x="859" y="1290"/>
                  </a:lnTo>
                  <a:lnTo>
                    <a:pt x="849" y="1298"/>
                  </a:lnTo>
                  <a:lnTo>
                    <a:pt x="834" y="1296"/>
                  </a:lnTo>
                  <a:lnTo>
                    <a:pt x="834" y="1308"/>
                  </a:lnTo>
                  <a:lnTo>
                    <a:pt x="828" y="1312"/>
                  </a:lnTo>
                  <a:lnTo>
                    <a:pt x="818" y="1305"/>
                  </a:lnTo>
                  <a:lnTo>
                    <a:pt x="796" y="1309"/>
                  </a:lnTo>
                  <a:lnTo>
                    <a:pt x="795" y="1314"/>
                  </a:lnTo>
                  <a:lnTo>
                    <a:pt x="804" y="1321"/>
                  </a:lnTo>
                  <a:lnTo>
                    <a:pt x="804" y="1329"/>
                  </a:lnTo>
                  <a:lnTo>
                    <a:pt x="785" y="1330"/>
                  </a:lnTo>
                  <a:lnTo>
                    <a:pt x="777" y="1336"/>
                  </a:lnTo>
                  <a:lnTo>
                    <a:pt x="774" y="1351"/>
                  </a:lnTo>
                  <a:lnTo>
                    <a:pt x="756" y="1351"/>
                  </a:lnTo>
                  <a:lnTo>
                    <a:pt x="755" y="1356"/>
                  </a:lnTo>
                  <a:lnTo>
                    <a:pt x="750" y="1358"/>
                  </a:lnTo>
                  <a:lnTo>
                    <a:pt x="736" y="1346"/>
                  </a:lnTo>
                  <a:lnTo>
                    <a:pt x="719" y="1353"/>
                  </a:lnTo>
                  <a:lnTo>
                    <a:pt x="712" y="1352"/>
                  </a:lnTo>
                  <a:lnTo>
                    <a:pt x="704" y="1358"/>
                  </a:lnTo>
                  <a:lnTo>
                    <a:pt x="695" y="1354"/>
                  </a:lnTo>
                  <a:lnTo>
                    <a:pt x="684" y="1360"/>
                  </a:lnTo>
                  <a:lnTo>
                    <a:pt x="686" y="1353"/>
                  </a:lnTo>
                  <a:lnTo>
                    <a:pt x="660" y="1352"/>
                  </a:lnTo>
                  <a:lnTo>
                    <a:pt x="639" y="1342"/>
                  </a:lnTo>
                  <a:lnTo>
                    <a:pt x="638" y="1328"/>
                  </a:lnTo>
                  <a:lnTo>
                    <a:pt x="627" y="1318"/>
                  </a:lnTo>
                  <a:lnTo>
                    <a:pt x="610" y="1320"/>
                  </a:lnTo>
                  <a:lnTo>
                    <a:pt x="599" y="1326"/>
                  </a:lnTo>
                  <a:lnTo>
                    <a:pt x="580" y="1324"/>
                  </a:lnTo>
                  <a:lnTo>
                    <a:pt x="571" y="1311"/>
                  </a:lnTo>
                  <a:lnTo>
                    <a:pt x="557" y="1306"/>
                  </a:lnTo>
                  <a:lnTo>
                    <a:pt x="551" y="1296"/>
                  </a:lnTo>
                  <a:lnTo>
                    <a:pt x="542" y="1292"/>
                  </a:lnTo>
                  <a:lnTo>
                    <a:pt x="536" y="1295"/>
                  </a:lnTo>
                  <a:lnTo>
                    <a:pt x="539" y="1303"/>
                  </a:lnTo>
                  <a:lnTo>
                    <a:pt x="536" y="1308"/>
                  </a:lnTo>
                  <a:lnTo>
                    <a:pt x="530" y="1308"/>
                  </a:lnTo>
                  <a:lnTo>
                    <a:pt x="519" y="1300"/>
                  </a:lnTo>
                  <a:lnTo>
                    <a:pt x="513" y="1300"/>
                  </a:lnTo>
                  <a:lnTo>
                    <a:pt x="492" y="1308"/>
                  </a:lnTo>
                  <a:lnTo>
                    <a:pt x="479" y="1319"/>
                  </a:lnTo>
                  <a:lnTo>
                    <a:pt x="464" y="1310"/>
                  </a:lnTo>
                  <a:lnTo>
                    <a:pt x="457" y="1315"/>
                  </a:lnTo>
                  <a:lnTo>
                    <a:pt x="456" y="1335"/>
                  </a:lnTo>
                  <a:lnTo>
                    <a:pt x="420" y="1358"/>
                  </a:lnTo>
                  <a:lnTo>
                    <a:pt x="406" y="1358"/>
                  </a:lnTo>
                  <a:lnTo>
                    <a:pt x="385" y="1350"/>
                  </a:lnTo>
                  <a:lnTo>
                    <a:pt x="380" y="1333"/>
                  </a:lnTo>
                  <a:lnTo>
                    <a:pt x="376" y="1330"/>
                  </a:lnTo>
                  <a:lnTo>
                    <a:pt x="334" y="1335"/>
                  </a:lnTo>
                  <a:lnTo>
                    <a:pt x="334" y="1335"/>
                  </a:lnTo>
                  <a:lnTo>
                    <a:pt x="311" y="1315"/>
                  </a:lnTo>
                  <a:lnTo>
                    <a:pt x="284" y="1313"/>
                  </a:lnTo>
                  <a:lnTo>
                    <a:pt x="273" y="1296"/>
                  </a:lnTo>
                  <a:lnTo>
                    <a:pt x="248" y="1280"/>
                  </a:lnTo>
                  <a:lnTo>
                    <a:pt x="237" y="1261"/>
                  </a:lnTo>
                  <a:lnTo>
                    <a:pt x="222" y="1252"/>
                  </a:lnTo>
                  <a:lnTo>
                    <a:pt x="210" y="1240"/>
                  </a:lnTo>
                  <a:lnTo>
                    <a:pt x="205" y="1223"/>
                  </a:lnTo>
                  <a:lnTo>
                    <a:pt x="192" y="1217"/>
                  </a:lnTo>
                  <a:lnTo>
                    <a:pt x="178" y="1193"/>
                  </a:lnTo>
                  <a:lnTo>
                    <a:pt x="164" y="1184"/>
                  </a:lnTo>
                  <a:lnTo>
                    <a:pt x="144" y="1147"/>
                  </a:lnTo>
                  <a:lnTo>
                    <a:pt x="135" y="1122"/>
                  </a:lnTo>
                  <a:lnTo>
                    <a:pt x="101" y="1113"/>
                  </a:lnTo>
                  <a:lnTo>
                    <a:pt x="92" y="1088"/>
                  </a:lnTo>
                  <a:lnTo>
                    <a:pt x="73" y="1083"/>
                  </a:lnTo>
                  <a:lnTo>
                    <a:pt x="59" y="1064"/>
                  </a:lnTo>
                  <a:lnTo>
                    <a:pt x="44" y="1061"/>
                  </a:lnTo>
                  <a:lnTo>
                    <a:pt x="39" y="1052"/>
                  </a:lnTo>
                  <a:lnTo>
                    <a:pt x="32" y="1053"/>
                  </a:lnTo>
                  <a:lnTo>
                    <a:pt x="25" y="1050"/>
                  </a:lnTo>
                  <a:lnTo>
                    <a:pt x="2" y="1017"/>
                  </a:lnTo>
                  <a:lnTo>
                    <a:pt x="0" y="1004"/>
                  </a:lnTo>
                  <a:lnTo>
                    <a:pt x="162" y="659"/>
                  </a:lnTo>
                  <a:lnTo>
                    <a:pt x="146" y="653"/>
                  </a:lnTo>
                  <a:lnTo>
                    <a:pt x="153" y="614"/>
                  </a:lnTo>
                  <a:lnTo>
                    <a:pt x="150" y="608"/>
                  </a:lnTo>
                  <a:lnTo>
                    <a:pt x="164" y="593"/>
                  </a:lnTo>
                  <a:lnTo>
                    <a:pt x="174" y="550"/>
                  </a:lnTo>
                  <a:lnTo>
                    <a:pt x="169" y="550"/>
                  </a:lnTo>
                  <a:lnTo>
                    <a:pt x="162" y="536"/>
                  </a:lnTo>
                  <a:lnTo>
                    <a:pt x="173" y="535"/>
                  </a:lnTo>
                  <a:lnTo>
                    <a:pt x="176" y="527"/>
                  </a:lnTo>
                  <a:lnTo>
                    <a:pt x="185" y="525"/>
                  </a:lnTo>
                  <a:lnTo>
                    <a:pt x="200" y="484"/>
                  </a:lnTo>
                  <a:lnTo>
                    <a:pt x="192" y="470"/>
                  </a:lnTo>
                  <a:lnTo>
                    <a:pt x="192" y="470"/>
                  </a:lnTo>
                  <a:lnTo>
                    <a:pt x="217" y="463"/>
                  </a:lnTo>
                  <a:lnTo>
                    <a:pt x="220" y="454"/>
                  </a:lnTo>
                  <a:lnTo>
                    <a:pt x="228" y="446"/>
                  </a:lnTo>
                  <a:lnTo>
                    <a:pt x="225" y="436"/>
                  </a:lnTo>
                  <a:lnTo>
                    <a:pt x="235" y="421"/>
                  </a:lnTo>
                  <a:lnTo>
                    <a:pt x="248" y="419"/>
                  </a:lnTo>
                  <a:lnTo>
                    <a:pt x="268" y="401"/>
                  </a:lnTo>
                  <a:lnTo>
                    <a:pt x="271" y="395"/>
                  </a:lnTo>
                  <a:lnTo>
                    <a:pt x="268" y="389"/>
                  </a:lnTo>
                  <a:lnTo>
                    <a:pt x="276" y="377"/>
                  </a:lnTo>
                  <a:lnTo>
                    <a:pt x="299" y="371"/>
                  </a:lnTo>
                  <a:lnTo>
                    <a:pt x="303" y="363"/>
                  </a:lnTo>
                  <a:lnTo>
                    <a:pt x="321" y="349"/>
                  </a:lnTo>
                  <a:lnTo>
                    <a:pt x="346" y="339"/>
                  </a:lnTo>
                  <a:lnTo>
                    <a:pt x="358" y="340"/>
                  </a:lnTo>
                  <a:lnTo>
                    <a:pt x="369" y="330"/>
                  </a:lnTo>
                  <a:lnTo>
                    <a:pt x="392" y="335"/>
                  </a:lnTo>
                  <a:lnTo>
                    <a:pt x="398" y="325"/>
                  </a:lnTo>
                  <a:lnTo>
                    <a:pt x="436" y="303"/>
                  </a:lnTo>
                  <a:lnTo>
                    <a:pt x="443" y="302"/>
                  </a:lnTo>
                  <a:lnTo>
                    <a:pt x="454" y="317"/>
                  </a:lnTo>
                  <a:lnTo>
                    <a:pt x="472" y="315"/>
                  </a:lnTo>
                  <a:lnTo>
                    <a:pt x="494" y="321"/>
                  </a:lnTo>
                  <a:lnTo>
                    <a:pt x="501" y="348"/>
                  </a:lnTo>
                  <a:lnTo>
                    <a:pt x="505" y="350"/>
                  </a:lnTo>
                  <a:lnTo>
                    <a:pt x="516" y="348"/>
                  </a:lnTo>
                  <a:lnTo>
                    <a:pt x="517" y="342"/>
                  </a:lnTo>
                  <a:lnTo>
                    <a:pt x="511" y="332"/>
                  </a:lnTo>
                  <a:lnTo>
                    <a:pt x="520" y="312"/>
                  </a:lnTo>
                  <a:lnTo>
                    <a:pt x="555" y="279"/>
                  </a:lnTo>
                  <a:lnTo>
                    <a:pt x="564" y="277"/>
                  </a:lnTo>
                  <a:lnTo>
                    <a:pt x="563" y="264"/>
                  </a:lnTo>
                  <a:lnTo>
                    <a:pt x="574" y="249"/>
                  </a:lnTo>
                  <a:lnTo>
                    <a:pt x="585" y="246"/>
                  </a:lnTo>
                  <a:lnTo>
                    <a:pt x="593" y="250"/>
                  </a:lnTo>
                  <a:lnTo>
                    <a:pt x="601" y="239"/>
                  </a:lnTo>
                  <a:lnTo>
                    <a:pt x="621" y="243"/>
                  </a:lnTo>
                  <a:lnTo>
                    <a:pt x="629" y="239"/>
                  </a:lnTo>
                  <a:lnTo>
                    <a:pt x="644" y="243"/>
                  </a:lnTo>
                  <a:lnTo>
                    <a:pt x="650" y="241"/>
                  </a:lnTo>
                  <a:lnTo>
                    <a:pt x="629" y="228"/>
                  </a:lnTo>
                  <a:lnTo>
                    <a:pt x="633" y="219"/>
                  </a:lnTo>
                  <a:lnTo>
                    <a:pt x="642" y="215"/>
                  </a:lnTo>
                  <a:lnTo>
                    <a:pt x="642" y="198"/>
                  </a:lnTo>
                  <a:lnTo>
                    <a:pt x="622" y="176"/>
                  </a:lnTo>
                  <a:lnTo>
                    <a:pt x="618" y="165"/>
                  </a:lnTo>
                  <a:lnTo>
                    <a:pt x="622" y="161"/>
                  </a:lnTo>
                  <a:lnTo>
                    <a:pt x="632" y="162"/>
                  </a:lnTo>
                  <a:lnTo>
                    <a:pt x="640" y="155"/>
                  </a:lnTo>
                  <a:lnTo>
                    <a:pt x="644" y="156"/>
                  </a:lnTo>
                  <a:lnTo>
                    <a:pt x="652" y="142"/>
                  </a:lnTo>
                  <a:lnTo>
                    <a:pt x="669" y="144"/>
                  </a:lnTo>
                  <a:lnTo>
                    <a:pt x="670" y="126"/>
                  </a:lnTo>
                  <a:lnTo>
                    <a:pt x="682" y="113"/>
                  </a:lnTo>
                  <a:lnTo>
                    <a:pt x="695" y="110"/>
                  </a:lnTo>
                  <a:lnTo>
                    <a:pt x="699" y="117"/>
                  </a:lnTo>
                  <a:lnTo>
                    <a:pt x="703" y="116"/>
                  </a:lnTo>
                  <a:lnTo>
                    <a:pt x="706" y="106"/>
                  </a:lnTo>
                  <a:lnTo>
                    <a:pt x="717" y="95"/>
                  </a:lnTo>
                  <a:lnTo>
                    <a:pt x="734" y="87"/>
                  </a:lnTo>
                  <a:lnTo>
                    <a:pt x="740" y="91"/>
                  </a:lnTo>
                  <a:lnTo>
                    <a:pt x="751" y="80"/>
                  </a:lnTo>
                  <a:lnTo>
                    <a:pt x="768" y="96"/>
                  </a:lnTo>
                  <a:lnTo>
                    <a:pt x="771" y="92"/>
                  </a:lnTo>
                  <a:lnTo>
                    <a:pt x="769" y="71"/>
                  </a:lnTo>
                  <a:lnTo>
                    <a:pt x="774" y="66"/>
                  </a:lnTo>
                  <a:lnTo>
                    <a:pt x="778" y="66"/>
                  </a:lnTo>
                  <a:lnTo>
                    <a:pt x="785" y="80"/>
                  </a:lnTo>
                  <a:lnTo>
                    <a:pt x="805" y="87"/>
                  </a:lnTo>
                  <a:lnTo>
                    <a:pt x="823" y="84"/>
                  </a:lnTo>
                  <a:lnTo>
                    <a:pt x="838" y="87"/>
                  </a:lnTo>
                  <a:lnTo>
                    <a:pt x="844" y="83"/>
                  </a:lnTo>
                  <a:lnTo>
                    <a:pt x="848" y="88"/>
                  </a:lnTo>
                  <a:lnTo>
                    <a:pt x="846" y="97"/>
                  </a:lnTo>
                  <a:lnTo>
                    <a:pt x="849" y="98"/>
                  </a:lnTo>
                  <a:lnTo>
                    <a:pt x="857" y="95"/>
                  </a:lnTo>
                  <a:lnTo>
                    <a:pt x="880" y="65"/>
                  </a:lnTo>
                  <a:lnTo>
                    <a:pt x="889" y="59"/>
                  </a:lnTo>
                  <a:lnTo>
                    <a:pt x="915" y="82"/>
                  </a:lnTo>
                  <a:lnTo>
                    <a:pt x="919" y="82"/>
                  </a:lnTo>
                  <a:lnTo>
                    <a:pt x="926" y="73"/>
                  </a:lnTo>
                  <a:lnTo>
                    <a:pt x="936" y="71"/>
                  </a:lnTo>
                  <a:lnTo>
                    <a:pt x="948" y="51"/>
                  </a:lnTo>
                  <a:lnTo>
                    <a:pt x="948" y="36"/>
                  </a:lnTo>
                  <a:lnTo>
                    <a:pt x="956" y="35"/>
                  </a:lnTo>
                  <a:close/>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1" name="Freeform 27">
              <a:extLst>
                <a:ext uri="{FF2B5EF4-FFF2-40B4-BE49-F238E27FC236}">
                  <a16:creationId xmlns:a16="http://schemas.microsoft.com/office/drawing/2014/main" id="{14E75FD5-5C00-4CB5-B5FA-6B9B569A5ACD}"/>
                </a:ext>
              </a:extLst>
            </p:cNvPr>
            <p:cNvSpPr>
              <a:spLocks/>
            </p:cNvSpPr>
            <p:nvPr/>
          </p:nvSpPr>
          <p:spPr bwMode="auto">
            <a:xfrm>
              <a:off x="4585" y="984"/>
              <a:ext cx="564" cy="584"/>
            </a:xfrm>
            <a:custGeom>
              <a:avLst/>
              <a:gdLst>
                <a:gd name="T0" fmla="*/ 480 w 564"/>
                <a:gd name="T1" fmla="*/ 22 h 584"/>
                <a:gd name="T2" fmla="*/ 440 w 564"/>
                <a:gd name="T3" fmla="*/ 91 h 584"/>
                <a:gd name="T4" fmla="*/ 431 w 564"/>
                <a:gd name="T5" fmla="*/ 121 h 584"/>
                <a:gd name="T6" fmla="*/ 527 w 564"/>
                <a:gd name="T7" fmla="*/ 143 h 584"/>
                <a:gd name="T8" fmla="*/ 535 w 564"/>
                <a:gd name="T9" fmla="*/ 172 h 584"/>
                <a:gd name="T10" fmla="*/ 526 w 564"/>
                <a:gd name="T11" fmla="*/ 219 h 584"/>
                <a:gd name="T12" fmla="*/ 509 w 564"/>
                <a:gd name="T13" fmla="*/ 233 h 584"/>
                <a:gd name="T14" fmla="*/ 476 w 564"/>
                <a:gd name="T15" fmla="*/ 291 h 584"/>
                <a:gd name="T16" fmla="*/ 456 w 564"/>
                <a:gd name="T17" fmla="*/ 284 h 584"/>
                <a:gd name="T18" fmla="*/ 416 w 564"/>
                <a:gd name="T19" fmla="*/ 307 h 584"/>
                <a:gd name="T20" fmla="*/ 398 w 564"/>
                <a:gd name="T21" fmla="*/ 306 h 584"/>
                <a:gd name="T22" fmla="*/ 400 w 564"/>
                <a:gd name="T23" fmla="*/ 335 h 584"/>
                <a:gd name="T24" fmla="*/ 431 w 564"/>
                <a:gd name="T25" fmla="*/ 391 h 584"/>
                <a:gd name="T26" fmla="*/ 453 w 564"/>
                <a:gd name="T27" fmla="*/ 404 h 584"/>
                <a:gd name="T28" fmla="*/ 506 w 564"/>
                <a:gd name="T29" fmla="*/ 419 h 584"/>
                <a:gd name="T30" fmla="*/ 434 w 564"/>
                <a:gd name="T31" fmla="*/ 459 h 584"/>
                <a:gd name="T32" fmla="*/ 400 w 564"/>
                <a:gd name="T33" fmla="*/ 475 h 584"/>
                <a:gd name="T34" fmla="*/ 387 w 564"/>
                <a:gd name="T35" fmla="*/ 500 h 584"/>
                <a:gd name="T36" fmla="*/ 360 w 564"/>
                <a:gd name="T37" fmla="*/ 508 h 584"/>
                <a:gd name="T38" fmla="*/ 362 w 564"/>
                <a:gd name="T39" fmla="*/ 541 h 584"/>
                <a:gd name="T40" fmla="*/ 336 w 564"/>
                <a:gd name="T41" fmla="*/ 555 h 584"/>
                <a:gd name="T42" fmla="*/ 335 w 564"/>
                <a:gd name="T43" fmla="*/ 584 h 584"/>
                <a:gd name="T44" fmla="*/ 314 w 564"/>
                <a:gd name="T45" fmla="*/ 582 h 584"/>
                <a:gd name="T46" fmla="*/ 288 w 564"/>
                <a:gd name="T47" fmla="*/ 580 h 584"/>
                <a:gd name="T48" fmla="*/ 253 w 564"/>
                <a:gd name="T49" fmla="*/ 544 h 584"/>
                <a:gd name="T50" fmla="*/ 236 w 564"/>
                <a:gd name="T51" fmla="*/ 504 h 584"/>
                <a:gd name="T52" fmla="*/ 183 w 564"/>
                <a:gd name="T53" fmla="*/ 529 h 584"/>
                <a:gd name="T54" fmla="*/ 140 w 564"/>
                <a:gd name="T55" fmla="*/ 534 h 584"/>
                <a:gd name="T56" fmla="*/ 120 w 564"/>
                <a:gd name="T57" fmla="*/ 527 h 584"/>
                <a:gd name="T58" fmla="*/ 111 w 564"/>
                <a:gd name="T59" fmla="*/ 539 h 584"/>
                <a:gd name="T60" fmla="*/ 115 w 564"/>
                <a:gd name="T61" fmla="*/ 476 h 584"/>
                <a:gd name="T62" fmla="*/ 129 w 564"/>
                <a:gd name="T63" fmla="*/ 434 h 584"/>
                <a:gd name="T64" fmla="*/ 91 w 564"/>
                <a:gd name="T65" fmla="*/ 421 h 584"/>
                <a:gd name="T66" fmla="*/ 13 w 564"/>
                <a:gd name="T67" fmla="*/ 453 h 584"/>
                <a:gd name="T68" fmla="*/ 18 w 564"/>
                <a:gd name="T69" fmla="*/ 398 h 584"/>
                <a:gd name="T70" fmla="*/ 51 w 564"/>
                <a:gd name="T71" fmla="*/ 339 h 584"/>
                <a:gd name="T72" fmla="*/ 83 w 564"/>
                <a:gd name="T73" fmla="*/ 264 h 584"/>
                <a:gd name="T74" fmla="*/ 138 w 564"/>
                <a:gd name="T75" fmla="*/ 227 h 584"/>
                <a:gd name="T76" fmla="*/ 164 w 564"/>
                <a:gd name="T77" fmla="*/ 246 h 584"/>
                <a:gd name="T78" fmla="*/ 214 w 564"/>
                <a:gd name="T79" fmla="*/ 227 h 584"/>
                <a:gd name="T80" fmla="*/ 235 w 564"/>
                <a:gd name="T81" fmla="*/ 217 h 584"/>
                <a:gd name="T82" fmla="*/ 226 w 564"/>
                <a:gd name="T83" fmla="*/ 163 h 584"/>
                <a:gd name="T84" fmla="*/ 262 w 564"/>
                <a:gd name="T85" fmla="*/ 141 h 584"/>
                <a:gd name="T86" fmla="*/ 279 w 564"/>
                <a:gd name="T87" fmla="*/ 82 h 584"/>
                <a:gd name="T88" fmla="*/ 280 w 564"/>
                <a:gd name="T89" fmla="*/ 91 h 584"/>
                <a:gd name="T90" fmla="*/ 296 w 564"/>
                <a:gd name="T91" fmla="*/ 95 h 584"/>
                <a:gd name="T92" fmla="*/ 336 w 564"/>
                <a:gd name="T93" fmla="*/ 56 h 584"/>
                <a:gd name="T94" fmla="*/ 360 w 564"/>
                <a:gd name="T95" fmla="*/ 61 h 584"/>
                <a:gd name="T96" fmla="*/ 426 w 564"/>
                <a:gd name="T97" fmla="*/ 38 h 584"/>
                <a:gd name="T98" fmla="*/ 450 w 564"/>
                <a:gd name="T99" fmla="*/ 26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4" h="584">
                  <a:moveTo>
                    <a:pt x="429" y="4"/>
                  </a:moveTo>
                  <a:lnTo>
                    <a:pt x="472" y="0"/>
                  </a:lnTo>
                  <a:lnTo>
                    <a:pt x="480" y="22"/>
                  </a:lnTo>
                  <a:lnTo>
                    <a:pt x="461" y="38"/>
                  </a:lnTo>
                  <a:lnTo>
                    <a:pt x="442" y="40"/>
                  </a:lnTo>
                  <a:lnTo>
                    <a:pt x="440" y="91"/>
                  </a:lnTo>
                  <a:lnTo>
                    <a:pt x="433" y="101"/>
                  </a:lnTo>
                  <a:lnTo>
                    <a:pt x="438" y="110"/>
                  </a:lnTo>
                  <a:lnTo>
                    <a:pt x="431" y="121"/>
                  </a:lnTo>
                  <a:lnTo>
                    <a:pt x="447" y="178"/>
                  </a:lnTo>
                  <a:lnTo>
                    <a:pt x="494" y="183"/>
                  </a:lnTo>
                  <a:lnTo>
                    <a:pt x="527" y="143"/>
                  </a:lnTo>
                  <a:lnTo>
                    <a:pt x="556" y="135"/>
                  </a:lnTo>
                  <a:lnTo>
                    <a:pt x="564" y="160"/>
                  </a:lnTo>
                  <a:lnTo>
                    <a:pt x="535" y="172"/>
                  </a:lnTo>
                  <a:lnTo>
                    <a:pt x="532" y="183"/>
                  </a:lnTo>
                  <a:lnTo>
                    <a:pt x="540" y="193"/>
                  </a:lnTo>
                  <a:lnTo>
                    <a:pt x="526" y="219"/>
                  </a:lnTo>
                  <a:lnTo>
                    <a:pt x="530" y="223"/>
                  </a:lnTo>
                  <a:lnTo>
                    <a:pt x="528" y="237"/>
                  </a:lnTo>
                  <a:lnTo>
                    <a:pt x="509" y="233"/>
                  </a:lnTo>
                  <a:lnTo>
                    <a:pt x="498" y="289"/>
                  </a:lnTo>
                  <a:lnTo>
                    <a:pt x="481" y="289"/>
                  </a:lnTo>
                  <a:lnTo>
                    <a:pt x="476" y="291"/>
                  </a:lnTo>
                  <a:lnTo>
                    <a:pt x="471" y="282"/>
                  </a:lnTo>
                  <a:lnTo>
                    <a:pt x="469" y="285"/>
                  </a:lnTo>
                  <a:lnTo>
                    <a:pt x="456" y="284"/>
                  </a:lnTo>
                  <a:lnTo>
                    <a:pt x="432" y="278"/>
                  </a:lnTo>
                  <a:lnTo>
                    <a:pt x="421" y="288"/>
                  </a:lnTo>
                  <a:lnTo>
                    <a:pt x="416" y="307"/>
                  </a:lnTo>
                  <a:lnTo>
                    <a:pt x="404" y="303"/>
                  </a:lnTo>
                  <a:lnTo>
                    <a:pt x="403" y="307"/>
                  </a:lnTo>
                  <a:lnTo>
                    <a:pt x="398" y="306"/>
                  </a:lnTo>
                  <a:lnTo>
                    <a:pt x="385" y="311"/>
                  </a:lnTo>
                  <a:lnTo>
                    <a:pt x="390" y="327"/>
                  </a:lnTo>
                  <a:lnTo>
                    <a:pt x="400" y="335"/>
                  </a:lnTo>
                  <a:lnTo>
                    <a:pt x="403" y="360"/>
                  </a:lnTo>
                  <a:lnTo>
                    <a:pt x="431" y="369"/>
                  </a:lnTo>
                  <a:lnTo>
                    <a:pt x="431" y="391"/>
                  </a:lnTo>
                  <a:lnTo>
                    <a:pt x="440" y="392"/>
                  </a:lnTo>
                  <a:lnTo>
                    <a:pt x="441" y="397"/>
                  </a:lnTo>
                  <a:lnTo>
                    <a:pt x="453" y="404"/>
                  </a:lnTo>
                  <a:lnTo>
                    <a:pt x="474" y="395"/>
                  </a:lnTo>
                  <a:lnTo>
                    <a:pt x="493" y="392"/>
                  </a:lnTo>
                  <a:lnTo>
                    <a:pt x="506" y="419"/>
                  </a:lnTo>
                  <a:lnTo>
                    <a:pt x="472" y="436"/>
                  </a:lnTo>
                  <a:lnTo>
                    <a:pt x="472" y="456"/>
                  </a:lnTo>
                  <a:lnTo>
                    <a:pt x="434" y="459"/>
                  </a:lnTo>
                  <a:lnTo>
                    <a:pt x="432" y="468"/>
                  </a:lnTo>
                  <a:lnTo>
                    <a:pt x="413" y="466"/>
                  </a:lnTo>
                  <a:lnTo>
                    <a:pt x="400" y="475"/>
                  </a:lnTo>
                  <a:lnTo>
                    <a:pt x="400" y="486"/>
                  </a:lnTo>
                  <a:lnTo>
                    <a:pt x="388" y="487"/>
                  </a:lnTo>
                  <a:lnTo>
                    <a:pt x="387" y="500"/>
                  </a:lnTo>
                  <a:lnTo>
                    <a:pt x="373" y="501"/>
                  </a:lnTo>
                  <a:lnTo>
                    <a:pt x="372" y="506"/>
                  </a:lnTo>
                  <a:lnTo>
                    <a:pt x="360" y="508"/>
                  </a:lnTo>
                  <a:lnTo>
                    <a:pt x="353" y="530"/>
                  </a:lnTo>
                  <a:lnTo>
                    <a:pt x="359" y="532"/>
                  </a:lnTo>
                  <a:lnTo>
                    <a:pt x="362" y="541"/>
                  </a:lnTo>
                  <a:lnTo>
                    <a:pt x="345" y="546"/>
                  </a:lnTo>
                  <a:lnTo>
                    <a:pt x="345" y="552"/>
                  </a:lnTo>
                  <a:lnTo>
                    <a:pt x="336" y="555"/>
                  </a:lnTo>
                  <a:lnTo>
                    <a:pt x="336" y="566"/>
                  </a:lnTo>
                  <a:lnTo>
                    <a:pt x="342" y="570"/>
                  </a:lnTo>
                  <a:lnTo>
                    <a:pt x="335" y="584"/>
                  </a:lnTo>
                  <a:lnTo>
                    <a:pt x="335" y="584"/>
                  </a:lnTo>
                  <a:lnTo>
                    <a:pt x="324" y="577"/>
                  </a:lnTo>
                  <a:lnTo>
                    <a:pt x="314" y="582"/>
                  </a:lnTo>
                  <a:lnTo>
                    <a:pt x="306" y="581"/>
                  </a:lnTo>
                  <a:lnTo>
                    <a:pt x="297" y="567"/>
                  </a:lnTo>
                  <a:lnTo>
                    <a:pt x="288" y="580"/>
                  </a:lnTo>
                  <a:lnTo>
                    <a:pt x="281" y="564"/>
                  </a:lnTo>
                  <a:lnTo>
                    <a:pt x="267" y="558"/>
                  </a:lnTo>
                  <a:lnTo>
                    <a:pt x="253" y="544"/>
                  </a:lnTo>
                  <a:lnTo>
                    <a:pt x="243" y="524"/>
                  </a:lnTo>
                  <a:lnTo>
                    <a:pt x="246" y="511"/>
                  </a:lnTo>
                  <a:lnTo>
                    <a:pt x="236" y="504"/>
                  </a:lnTo>
                  <a:lnTo>
                    <a:pt x="226" y="508"/>
                  </a:lnTo>
                  <a:lnTo>
                    <a:pt x="212" y="524"/>
                  </a:lnTo>
                  <a:lnTo>
                    <a:pt x="183" y="529"/>
                  </a:lnTo>
                  <a:lnTo>
                    <a:pt x="177" y="540"/>
                  </a:lnTo>
                  <a:lnTo>
                    <a:pt x="164" y="533"/>
                  </a:lnTo>
                  <a:lnTo>
                    <a:pt x="140" y="534"/>
                  </a:lnTo>
                  <a:lnTo>
                    <a:pt x="139" y="525"/>
                  </a:lnTo>
                  <a:lnTo>
                    <a:pt x="136" y="524"/>
                  </a:lnTo>
                  <a:lnTo>
                    <a:pt x="120" y="527"/>
                  </a:lnTo>
                  <a:lnTo>
                    <a:pt x="121" y="535"/>
                  </a:lnTo>
                  <a:lnTo>
                    <a:pt x="111" y="539"/>
                  </a:lnTo>
                  <a:lnTo>
                    <a:pt x="111" y="539"/>
                  </a:lnTo>
                  <a:lnTo>
                    <a:pt x="119" y="491"/>
                  </a:lnTo>
                  <a:lnTo>
                    <a:pt x="109" y="478"/>
                  </a:lnTo>
                  <a:lnTo>
                    <a:pt x="115" y="476"/>
                  </a:lnTo>
                  <a:lnTo>
                    <a:pt x="121" y="448"/>
                  </a:lnTo>
                  <a:lnTo>
                    <a:pt x="124" y="447"/>
                  </a:lnTo>
                  <a:lnTo>
                    <a:pt x="129" y="434"/>
                  </a:lnTo>
                  <a:lnTo>
                    <a:pt x="100" y="435"/>
                  </a:lnTo>
                  <a:lnTo>
                    <a:pt x="97" y="425"/>
                  </a:lnTo>
                  <a:lnTo>
                    <a:pt x="91" y="421"/>
                  </a:lnTo>
                  <a:lnTo>
                    <a:pt x="49" y="430"/>
                  </a:lnTo>
                  <a:lnTo>
                    <a:pt x="52" y="438"/>
                  </a:lnTo>
                  <a:lnTo>
                    <a:pt x="13" y="453"/>
                  </a:lnTo>
                  <a:lnTo>
                    <a:pt x="12" y="438"/>
                  </a:lnTo>
                  <a:lnTo>
                    <a:pt x="0" y="415"/>
                  </a:lnTo>
                  <a:lnTo>
                    <a:pt x="18" y="398"/>
                  </a:lnTo>
                  <a:lnTo>
                    <a:pt x="41" y="382"/>
                  </a:lnTo>
                  <a:lnTo>
                    <a:pt x="31" y="336"/>
                  </a:lnTo>
                  <a:lnTo>
                    <a:pt x="51" y="339"/>
                  </a:lnTo>
                  <a:lnTo>
                    <a:pt x="52" y="326"/>
                  </a:lnTo>
                  <a:lnTo>
                    <a:pt x="69" y="323"/>
                  </a:lnTo>
                  <a:lnTo>
                    <a:pt x="83" y="264"/>
                  </a:lnTo>
                  <a:lnTo>
                    <a:pt x="83" y="241"/>
                  </a:lnTo>
                  <a:lnTo>
                    <a:pt x="134" y="213"/>
                  </a:lnTo>
                  <a:lnTo>
                    <a:pt x="138" y="227"/>
                  </a:lnTo>
                  <a:lnTo>
                    <a:pt x="148" y="240"/>
                  </a:lnTo>
                  <a:lnTo>
                    <a:pt x="163" y="232"/>
                  </a:lnTo>
                  <a:lnTo>
                    <a:pt x="164" y="246"/>
                  </a:lnTo>
                  <a:lnTo>
                    <a:pt x="190" y="237"/>
                  </a:lnTo>
                  <a:lnTo>
                    <a:pt x="214" y="234"/>
                  </a:lnTo>
                  <a:lnTo>
                    <a:pt x="214" y="227"/>
                  </a:lnTo>
                  <a:lnTo>
                    <a:pt x="227" y="229"/>
                  </a:lnTo>
                  <a:lnTo>
                    <a:pt x="227" y="222"/>
                  </a:lnTo>
                  <a:lnTo>
                    <a:pt x="235" y="217"/>
                  </a:lnTo>
                  <a:lnTo>
                    <a:pt x="230" y="200"/>
                  </a:lnTo>
                  <a:lnTo>
                    <a:pt x="239" y="197"/>
                  </a:lnTo>
                  <a:lnTo>
                    <a:pt x="226" y="163"/>
                  </a:lnTo>
                  <a:lnTo>
                    <a:pt x="249" y="159"/>
                  </a:lnTo>
                  <a:lnTo>
                    <a:pt x="258" y="153"/>
                  </a:lnTo>
                  <a:lnTo>
                    <a:pt x="262" y="141"/>
                  </a:lnTo>
                  <a:lnTo>
                    <a:pt x="276" y="132"/>
                  </a:lnTo>
                  <a:lnTo>
                    <a:pt x="266" y="88"/>
                  </a:lnTo>
                  <a:lnTo>
                    <a:pt x="279" y="82"/>
                  </a:lnTo>
                  <a:lnTo>
                    <a:pt x="288" y="84"/>
                  </a:lnTo>
                  <a:lnTo>
                    <a:pt x="288" y="88"/>
                  </a:lnTo>
                  <a:lnTo>
                    <a:pt x="280" y="91"/>
                  </a:lnTo>
                  <a:lnTo>
                    <a:pt x="283" y="101"/>
                  </a:lnTo>
                  <a:lnTo>
                    <a:pt x="290" y="101"/>
                  </a:lnTo>
                  <a:lnTo>
                    <a:pt x="296" y="95"/>
                  </a:lnTo>
                  <a:lnTo>
                    <a:pt x="312" y="96"/>
                  </a:lnTo>
                  <a:lnTo>
                    <a:pt x="336" y="88"/>
                  </a:lnTo>
                  <a:lnTo>
                    <a:pt x="336" y="56"/>
                  </a:lnTo>
                  <a:lnTo>
                    <a:pt x="336" y="56"/>
                  </a:lnTo>
                  <a:lnTo>
                    <a:pt x="358" y="51"/>
                  </a:lnTo>
                  <a:lnTo>
                    <a:pt x="360" y="61"/>
                  </a:lnTo>
                  <a:lnTo>
                    <a:pt x="396" y="54"/>
                  </a:lnTo>
                  <a:lnTo>
                    <a:pt x="398" y="38"/>
                  </a:lnTo>
                  <a:lnTo>
                    <a:pt x="426" y="38"/>
                  </a:lnTo>
                  <a:lnTo>
                    <a:pt x="431" y="46"/>
                  </a:lnTo>
                  <a:lnTo>
                    <a:pt x="444" y="38"/>
                  </a:lnTo>
                  <a:lnTo>
                    <a:pt x="450" y="26"/>
                  </a:lnTo>
                  <a:lnTo>
                    <a:pt x="440" y="26"/>
                  </a:lnTo>
                  <a:lnTo>
                    <a:pt x="429" y="4"/>
                  </a:lnTo>
                  <a:close/>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2" name="Freeform 28">
              <a:extLst>
                <a:ext uri="{FF2B5EF4-FFF2-40B4-BE49-F238E27FC236}">
                  <a16:creationId xmlns:a16="http://schemas.microsoft.com/office/drawing/2014/main" id="{8D77E02B-3C89-491C-BBB5-AFFA1FBCBBFE}"/>
                </a:ext>
              </a:extLst>
            </p:cNvPr>
            <p:cNvSpPr>
              <a:spLocks/>
            </p:cNvSpPr>
            <p:nvPr/>
          </p:nvSpPr>
          <p:spPr bwMode="auto">
            <a:xfrm>
              <a:off x="4355" y="5"/>
              <a:ext cx="1636" cy="1040"/>
            </a:xfrm>
            <a:custGeom>
              <a:avLst/>
              <a:gdLst>
                <a:gd name="T0" fmla="*/ 1079 w 1636"/>
                <a:gd name="T1" fmla="*/ 33 h 1040"/>
                <a:gd name="T2" fmla="*/ 1197 w 1636"/>
                <a:gd name="T3" fmla="*/ 68 h 1040"/>
                <a:gd name="T4" fmla="*/ 1288 w 1636"/>
                <a:gd name="T5" fmla="*/ 60 h 1040"/>
                <a:gd name="T6" fmla="*/ 1452 w 1636"/>
                <a:gd name="T7" fmla="*/ 75 h 1040"/>
                <a:gd name="T8" fmla="*/ 1582 w 1636"/>
                <a:gd name="T9" fmla="*/ 514 h 1040"/>
                <a:gd name="T10" fmla="*/ 1593 w 1636"/>
                <a:gd name="T11" fmla="*/ 607 h 1040"/>
                <a:gd name="T12" fmla="*/ 1551 w 1636"/>
                <a:gd name="T13" fmla="*/ 622 h 1040"/>
                <a:gd name="T14" fmla="*/ 1486 w 1636"/>
                <a:gd name="T15" fmla="*/ 621 h 1040"/>
                <a:gd name="T16" fmla="*/ 1502 w 1636"/>
                <a:gd name="T17" fmla="*/ 666 h 1040"/>
                <a:gd name="T18" fmla="*/ 1495 w 1636"/>
                <a:gd name="T19" fmla="*/ 745 h 1040"/>
                <a:gd name="T20" fmla="*/ 1553 w 1636"/>
                <a:gd name="T21" fmla="*/ 798 h 1040"/>
                <a:gd name="T22" fmla="*/ 1513 w 1636"/>
                <a:gd name="T23" fmla="*/ 839 h 1040"/>
                <a:gd name="T24" fmla="*/ 1515 w 1636"/>
                <a:gd name="T25" fmla="*/ 880 h 1040"/>
                <a:gd name="T26" fmla="*/ 1447 w 1636"/>
                <a:gd name="T27" fmla="*/ 938 h 1040"/>
                <a:gd name="T28" fmla="*/ 1377 w 1636"/>
                <a:gd name="T29" fmla="*/ 875 h 1040"/>
                <a:gd name="T30" fmla="*/ 1350 w 1636"/>
                <a:gd name="T31" fmla="*/ 824 h 1040"/>
                <a:gd name="T32" fmla="*/ 1311 w 1636"/>
                <a:gd name="T33" fmla="*/ 758 h 1040"/>
                <a:gd name="T34" fmla="*/ 1258 w 1636"/>
                <a:gd name="T35" fmla="*/ 795 h 1040"/>
                <a:gd name="T36" fmla="*/ 1161 w 1636"/>
                <a:gd name="T37" fmla="*/ 797 h 1040"/>
                <a:gd name="T38" fmla="*/ 1105 w 1636"/>
                <a:gd name="T39" fmla="*/ 831 h 1040"/>
                <a:gd name="T40" fmla="*/ 1004 w 1636"/>
                <a:gd name="T41" fmla="*/ 943 h 1040"/>
                <a:gd name="T42" fmla="*/ 1001 w 1636"/>
                <a:gd name="T43" fmla="*/ 1000 h 1040"/>
                <a:gd name="T44" fmla="*/ 916 w 1636"/>
                <a:gd name="T45" fmla="*/ 944 h 1040"/>
                <a:gd name="T46" fmla="*/ 882 w 1636"/>
                <a:gd name="T47" fmla="*/ 888 h 1040"/>
                <a:gd name="T48" fmla="*/ 831 w 1636"/>
                <a:gd name="T49" fmla="*/ 911 h 1040"/>
                <a:gd name="T50" fmla="*/ 758 w 1636"/>
                <a:gd name="T51" fmla="*/ 914 h 1040"/>
                <a:gd name="T52" fmla="*/ 657 w 1636"/>
                <a:gd name="T53" fmla="*/ 932 h 1040"/>
                <a:gd name="T54" fmla="*/ 590 w 1636"/>
                <a:gd name="T55" fmla="*/ 1008 h 1040"/>
                <a:gd name="T56" fmla="*/ 680 w 1636"/>
                <a:gd name="T57" fmla="*/ 1005 h 1040"/>
                <a:gd name="T58" fmla="*/ 590 w 1636"/>
                <a:gd name="T59" fmla="*/ 1040 h 1040"/>
                <a:gd name="T60" fmla="*/ 515 w 1636"/>
                <a:gd name="T61" fmla="*/ 986 h 1040"/>
                <a:gd name="T62" fmla="*/ 548 w 1636"/>
                <a:gd name="T63" fmla="*/ 954 h 1040"/>
                <a:gd name="T64" fmla="*/ 442 w 1636"/>
                <a:gd name="T65" fmla="*/ 931 h 1040"/>
                <a:gd name="T66" fmla="*/ 404 w 1636"/>
                <a:gd name="T67" fmla="*/ 926 h 1040"/>
                <a:gd name="T68" fmla="*/ 341 w 1636"/>
                <a:gd name="T69" fmla="*/ 967 h 1040"/>
                <a:gd name="T70" fmla="*/ 229 w 1636"/>
                <a:gd name="T71" fmla="*/ 921 h 1040"/>
                <a:gd name="T72" fmla="*/ 168 w 1636"/>
                <a:gd name="T73" fmla="*/ 857 h 1040"/>
                <a:gd name="T74" fmla="*/ 56 w 1636"/>
                <a:gd name="T75" fmla="*/ 876 h 1040"/>
                <a:gd name="T76" fmla="*/ 9 w 1636"/>
                <a:gd name="T77" fmla="*/ 805 h 1040"/>
                <a:gd name="T78" fmla="*/ 85 w 1636"/>
                <a:gd name="T79" fmla="*/ 716 h 1040"/>
                <a:gd name="T80" fmla="*/ 144 w 1636"/>
                <a:gd name="T81" fmla="*/ 670 h 1040"/>
                <a:gd name="T82" fmla="*/ 155 w 1636"/>
                <a:gd name="T83" fmla="*/ 611 h 1040"/>
                <a:gd name="T84" fmla="*/ 161 w 1636"/>
                <a:gd name="T85" fmla="*/ 558 h 1040"/>
                <a:gd name="T86" fmla="*/ 183 w 1636"/>
                <a:gd name="T87" fmla="*/ 489 h 1040"/>
                <a:gd name="T88" fmla="*/ 210 w 1636"/>
                <a:gd name="T89" fmla="*/ 474 h 1040"/>
                <a:gd name="T90" fmla="*/ 232 w 1636"/>
                <a:gd name="T91" fmla="*/ 452 h 1040"/>
                <a:gd name="T92" fmla="*/ 251 w 1636"/>
                <a:gd name="T93" fmla="*/ 443 h 1040"/>
                <a:gd name="T94" fmla="*/ 285 w 1636"/>
                <a:gd name="T95" fmla="*/ 420 h 1040"/>
                <a:gd name="T96" fmla="*/ 314 w 1636"/>
                <a:gd name="T97" fmla="*/ 407 h 1040"/>
                <a:gd name="T98" fmla="*/ 361 w 1636"/>
                <a:gd name="T99" fmla="*/ 353 h 1040"/>
                <a:gd name="T100" fmla="*/ 414 w 1636"/>
                <a:gd name="T101" fmla="*/ 339 h 1040"/>
                <a:gd name="T102" fmla="*/ 459 w 1636"/>
                <a:gd name="T103" fmla="*/ 300 h 1040"/>
                <a:gd name="T104" fmla="*/ 494 w 1636"/>
                <a:gd name="T105" fmla="*/ 246 h 1040"/>
                <a:gd name="T106" fmla="*/ 556 w 1636"/>
                <a:gd name="T107" fmla="*/ 167 h 1040"/>
                <a:gd name="T108" fmla="*/ 643 w 1636"/>
                <a:gd name="T109" fmla="*/ 140 h 1040"/>
                <a:gd name="T110" fmla="*/ 752 w 1636"/>
                <a:gd name="T111" fmla="*/ 107 h 1040"/>
                <a:gd name="T112" fmla="*/ 787 w 1636"/>
                <a:gd name="T113" fmla="*/ 29 h 1040"/>
                <a:gd name="T114" fmla="*/ 914 w 1636"/>
                <a:gd name="T115" fmla="*/ 13 h 1040"/>
                <a:gd name="T116" fmla="*/ 978 w 1636"/>
                <a:gd name="T117" fmla="*/ 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6" h="1040">
                  <a:moveTo>
                    <a:pt x="978" y="4"/>
                  </a:moveTo>
                  <a:lnTo>
                    <a:pt x="1005" y="4"/>
                  </a:lnTo>
                  <a:lnTo>
                    <a:pt x="1039" y="21"/>
                  </a:lnTo>
                  <a:lnTo>
                    <a:pt x="1053" y="21"/>
                  </a:lnTo>
                  <a:lnTo>
                    <a:pt x="1063" y="29"/>
                  </a:lnTo>
                  <a:lnTo>
                    <a:pt x="1079" y="33"/>
                  </a:lnTo>
                  <a:lnTo>
                    <a:pt x="1082" y="40"/>
                  </a:lnTo>
                  <a:lnTo>
                    <a:pt x="1093" y="42"/>
                  </a:lnTo>
                  <a:lnTo>
                    <a:pt x="1113" y="58"/>
                  </a:lnTo>
                  <a:lnTo>
                    <a:pt x="1142" y="54"/>
                  </a:lnTo>
                  <a:lnTo>
                    <a:pt x="1162" y="72"/>
                  </a:lnTo>
                  <a:lnTo>
                    <a:pt x="1197" y="68"/>
                  </a:lnTo>
                  <a:lnTo>
                    <a:pt x="1220" y="60"/>
                  </a:lnTo>
                  <a:lnTo>
                    <a:pt x="1235" y="63"/>
                  </a:lnTo>
                  <a:lnTo>
                    <a:pt x="1255" y="61"/>
                  </a:lnTo>
                  <a:lnTo>
                    <a:pt x="1263" y="66"/>
                  </a:lnTo>
                  <a:lnTo>
                    <a:pt x="1274" y="58"/>
                  </a:lnTo>
                  <a:lnTo>
                    <a:pt x="1288" y="60"/>
                  </a:lnTo>
                  <a:lnTo>
                    <a:pt x="1323" y="53"/>
                  </a:lnTo>
                  <a:lnTo>
                    <a:pt x="1354" y="55"/>
                  </a:lnTo>
                  <a:lnTo>
                    <a:pt x="1397" y="70"/>
                  </a:lnTo>
                  <a:lnTo>
                    <a:pt x="1421" y="64"/>
                  </a:lnTo>
                  <a:lnTo>
                    <a:pt x="1434" y="75"/>
                  </a:lnTo>
                  <a:lnTo>
                    <a:pt x="1452" y="75"/>
                  </a:lnTo>
                  <a:lnTo>
                    <a:pt x="1467" y="99"/>
                  </a:lnTo>
                  <a:lnTo>
                    <a:pt x="1541" y="338"/>
                  </a:lnTo>
                  <a:lnTo>
                    <a:pt x="1537" y="411"/>
                  </a:lnTo>
                  <a:lnTo>
                    <a:pt x="1541" y="433"/>
                  </a:lnTo>
                  <a:lnTo>
                    <a:pt x="1580" y="481"/>
                  </a:lnTo>
                  <a:lnTo>
                    <a:pt x="1582" y="514"/>
                  </a:lnTo>
                  <a:lnTo>
                    <a:pt x="1602" y="566"/>
                  </a:lnTo>
                  <a:lnTo>
                    <a:pt x="1636" y="590"/>
                  </a:lnTo>
                  <a:lnTo>
                    <a:pt x="1636" y="590"/>
                  </a:lnTo>
                  <a:lnTo>
                    <a:pt x="1624" y="596"/>
                  </a:lnTo>
                  <a:lnTo>
                    <a:pt x="1606" y="593"/>
                  </a:lnTo>
                  <a:lnTo>
                    <a:pt x="1593" y="607"/>
                  </a:lnTo>
                  <a:lnTo>
                    <a:pt x="1590" y="620"/>
                  </a:lnTo>
                  <a:lnTo>
                    <a:pt x="1584" y="622"/>
                  </a:lnTo>
                  <a:lnTo>
                    <a:pt x="1575" y="623"/>
                  </a:lnTo>
                  <a:lnTo>
                    <a:pt x="1568" y="609"/>
                  </a:lnTo>
                  <a:lnTo>
                    <a:pt x="1562" y="610"/>
                  </a:lnTo>
                  <a:lnTo>
                    <a:pt x="1551" y="622"/>
                  </a:lnTo>
                  <a:lnTo>
                    <a:pt x="1544" y="615"/>
                  </a:lnTo>
                  <a:lnTo>
                    <a:pt x="1537" y="621"/>
                  </a:lnTo>
                  <a:lnTo>
                    <a:pt x="1531" y="621"/>
                  </a:lnTo>
                  <a:lnTo>
                    <a:pt x="1508" y="610"/>
                  </a:lnTo>
                  <a:lnTo>
                    <a:pt x="1495" y="624"/>
                  </a:lnTo>
                  <a:lnTo>
                    <a:pt x="1486" y="621"/>
                  </a:lnTo>
                  <a:lnTo>
                    <a:pt x="1474" y="632"/>
                  </a:lnTo>
                  <a:lnTo>
                    <a:pt x="1457" y="628"/>
                  </a:lnTo>
                  <a:lnTo>
                    <a:pt x="1451" y="635"/>
                  </a:lnTo>
                  <a:lnTo>
                    <a:pt x="1518" y="633"/>
                  </a:lnTo>
                  <a:lnTo>
                    <a:pt x="1518" y="651"/>
                  </a:lnTo>
                  <a:lnTo>
                    <a:pt x="1502" y="666"/>
                  </a:lnTo>
                  <a:lnTo>
                    <a:pt x="1506" y="678"/>
                  </a:lnTo>
                  <a:lnTo>
                    <a:pt x="1505" y="701"/>
                  </a:lnTo>
                  <a:lnTo>
                    <a:pt x="1492" y="715"/>
                  </a:lnTo>
                  <a:lnTo>
                    <a:pt x="1491" y="726"/>
                  </a:lnTo>
                  <a:lnTo>
                    <a:pt x="1479" y="735"/>
                  </a:lnTo>
                  <a:lnTo>
                    <a:pt x="1495" y="745"/>
                  </a:lnTo>
                  <a:lnTo>
                    <a:pt x="1489" y="757"/>
                  </a:lnTo>
                  <a:lnTo>
                    <a:pt x="1516" y="757"/>
                  </a:lnTo>
                  <a:lnTo>
                    <a:pt x="1502" y="770"/>
                  </a:lnTo>
                  <a:lnTo>
                    <a:pt x="1509" y="781"/>
                  </a:lnTo>
                  <a:lnTo>
                    <a:pt x="1535" y="795"/>
                  </a:lnTo>
                  <a:lnTo>
                    <a:pt x="1553" y="798"/>
                  </a:lnTo>
                  <a:lnTo>
                    <a:pt x="1553" y="816"/>
                  </a:lnTo>
                  <a:lnTo>
                    <a:pt x="1541" y="817"/>
                  </a:lnTo>
                  <a:lnTo>
                    <a:pt x="1541" y="822"/>
                  </a:lnTo>
                  <a:lnTo>
                    <a:pt x="1528" y="819"/>
                  </a:lnTo>
                  <a:lnTo>
                    <a:pt x="1528" y="828"/>
                  </a:lnTo>
                  <a:lnTo>
                    <a:pt x="1513" y="839"/>
                  </a:lnTo>
                  <a:lnTo>
                    <a:pt x="1472" y="839"/>
                  </a:lnTo>
                  <a:lnTo>
                    <a:pt x="1477" y="851"/>
                  </a:lnTo>
                  <a:lnTo>
                    <a:pt x="1477" y="876"/>
                  </a:lnTo>
                  <a:lnTo>
                    <a:pt x="1490" y="876"/>
                  </a:lnTo>
                  <a:lnTo>
                    <a:pt x="1490" y="883"/>
                  </a:lnTo>
                  <a:lnTo>
                    <a:pt x="1515" y="880"/>
                  </a:lnTo>
                  <a:lnTo>
                    <a:pt x="1518" y="903"/>
                  </a:lnTo>
                  <a:lnTo>
                    <a:pt x="1508" y="904"/>
                  </a:lnTo>
                  <a:lnTo>
                    <a:pt x="1513" y="928"/>
                  </a:lnTo>
                  <a:lnTo>
                    <a:pt x="1471" y="924"/>
                  </a:lnTo>
                  <a:lnTo>
                    <a:pt x="1453" y="928"/>
                  </a:lnTo>
                  <a:lnTo>
                    <a:pt x="1447" y="938"/>
                  </a:lnTo>
                  <a:lnTo>
                    <a:pt x="1407" y="942"/>
                  </a:lnTo>
                  <a:lnTo>
                    <a:pt x="1402" y="938"/>
                  </a:lnTo>
                  <a:lnTo>
                    <a:pt x="1395" y="923"/>
                  </a:lnTo>
                  <a:lnTo>
                    <a:pt x="1386" y="921"/>
                  </a:lnTo>
                  <a:lnTo>
                    <a:pt x="1386" y="896"/>
                  </a:lnTo>
                  <a:lnTo>
                    <a:pt x="1377" y="875"/>
                  </a:lnTo>
                  <a:lnTo>
                    <a:pt x="1371" y="871"/>
                  </a:lnTo>
                  <a:lnTo>
                    <a:pt x="1353" y="867"/>
                  </a:lnTo>
                  <a:lnTo>
                    <a:pt x="1348" y="862"/>
                  </a:lnTo>
                  <a:lnTo>
                    <a:pt x="1348" y="838"/>
                  </a:lnTo>
                  <a:lnTo>
                    <a:pt x="1343" y="834"/>
                  </a:lnTo>
                  <a:lnTo>
                    <a:pt x="1350" y="824"/>
                  </a:lnTo>
                  <a:lnTo>
                    <a:pt x="1350" y="814"/>
                  </a:lnTo>
                  <a:lnTo>
                    <a:pt x="1347" y="806"/>
                  </a:lnTo>
                  <a:lnTo>
                    <a:pt x="1330" y="803"/>
                  </a:lnTo>
                  <a:lnTo>
                    <a:pt x="1324" y="795"/>
                  </a:lnTo>
                  <a:lnTo>
                    <a:pt x="1335" y="779"/>
                  </a:lnTo>
                  <a:lnTo>
                    <a:pt x="1311" y="758"/>
                  </a:lnTo>
                  <a:lnTo>
                    <a:pt x="1296" y="763"/>
                  </a:lnTo>
                  <a:lnTo>
                    <a:pt x="1293" y="772"/>
                  </a:lnTo>
                  <a:lnTo>
                    <a:pt x="1271" y="781"/>
                  </a:lnTo>
                  <a:lnTo>
                    <a:pt x="1267" y="772"/>
                  </a:lnTo>
                  <a:lnTo>
                    <a:pt x="1258" y="775"/>
                  </a:lnTo>
                  <a:lnTo>
                    <a:pt x="1258" y="795"/>
                  </a:lnTo>
                  <a:lnTo>
                    <a:pt x="1241" y="813"/>
                  </a:lnTo>
                  <a:lnTo>
                    <a:pt x="1229" y="797"/>
                  </a:lnTo>
                  <a:lnTo>
                    <a:pt x="1197" y="790"/>
                  </a:lnTo>
                  <a:lnTo>
                    <a:pt x="1186" y="783"/>
                  </a:lnTo>
                  <a:lnTo>
                    <a:pt x="1181" y="797"/>
                  </a:lnTo>
                  <a:lnTo>
                    <a:pt x="1161" y="797"/>
                  </a:lnTo>
                  <a:lnTo>
                    <a:pt x="1146" y="787"/>
                  </a:lnTo>
                  <a:lnTo>
                    <a:pt x="1145" y="808"/>
                  </a:lnTo>
                  <a:lnTo>
                    <a:pt x="1129" y="795"/>
                  </a:lnTo>
                  <a:lnTo>
                    <a:pt x="1102" y="797"/>
                  </a:lnTo>
                  <a:lnTo>
                    <a:pt x="1108" y="822"/>
                  </a:lnTo>
                  <a:lnTo>
                    <a:pt x="1105" y="831"/>
                  </a:lnTo>
                  <a:lnTo>
                    <a:pt x="1121" y="845"/>
                  </a:lnTo>
                  <a:lnTo>
                    <a:pt x="1117" y="866"/>
                  </a:lnTo>
                  <a:lnTo>
                    <a:pt x="1099" y="869"/>
                  </a:lnTo>
                  <a:lnTo>
                    <a:pt x="1025" y="930"/>
                  </a:lnTo>
                  <a:lnTo>
                    <a:pt x="1024" y="941"/>
                  </a:lnTo>
                  <a:lnTo>
                    <a:pt x="1004" y="943"/>
                  </a:lnTo>
                  <a:lnTo>
                    <a:pt x="1005" y="954"/>
                  </a:lnTo>
                  <a:lnTo>
                    <a:pt x="1016" y="957"/>
                  </a:lnTo>
                  <a:lnTo>
                    <a:pt x="1024" y="975"/>
                  </a:lnTo>
                  <a:lnTo>
                    <a:pt x="1010" y="979"/>
                  </a:lnTo>
                  <a:lnTo>
                    <a:pt x="1010" y="987"/>
                  </a:lnTo>
                  <a:lnTo>
                    <a:pt x="1001" y="1000"/>
                  </a:lnTo>
                  <a:lnTo>
                    <a:pt x="948" y="991"/>
                  </a:lnTo>
                  <a:lnTo>
                    <a:pt x="949" y="983"/>
                  </a:lnTo>
                  <a:lnTo>
                    <a:pt x="930" y="963"/>
                  </a:lnTo>
                  <a:lnTo>
                    <a:pt x="922" y="964"/>
                  </a:lnTo>
                  <a:lnTo>
                    <a:pt x="914" y="953"/>
                  </a:lnTo>
                  <a:lnTo>
                    <a:pt x="916" y="944"/>
                  </a:lnTo>
                  <a:lnTo>
                    <a:pt x="903" y="936"/>
                  </a:lnTo>
                  <a:lnTo>
                    <a:pt x="903" y="926"/>
                  </a:lnTo>
                  <a:lnTo>
                    <a:pt x="884" y="935"/>
                  </a:lnTo>
                  <a:lnTo>
                    <a:pt x="883" y="932"/>
                  </a:lnTo>
                  <a:lnTo>
                    <a:pt x="893" y="916"/>
                  </a:lnTo>
                  <a:lnTo>
                    <a:pt x="882" y="888"/>
                  </a:lnTo>
                  <a:lnTo>
                    <a:pt x="883" y="879"/>
                  </a:lnTo>
                  <a:lnTo>
                    <a:pt x="852" y="871"/>
                  </a:lnTo>
                  <a:lnTo>
                    <a:pt x="835" y="875"/>
                  </a:lnTo>
                  <a:lnTo>
                    <a:pt x="835" y="899"/>
                  </a:lnTo>
                  <a:lnTo>
                    <a:pt x="828" y="902"/>
                  </a:lnTo>
                  <a:lnTo>
                    <a:pt x="831" y="911"/>
                  </a:lnTo>
                  <a:lnTo>
                    <a:pt x="799" y="925"/>
                  </a:lnTo>
                  <a:lnTo>
                    <a:pt x="787" y="899"/>
                  </a:lnTo>
                  <a:lnTo>
                    <a:pt x="784" y="900"/>
                  </a:lnTo>
                  <a:lnTo>
                    <a:pt x="781" y="894"/>
                  </a:lnTo>
                  <a:lnTo>
                    <a:pt x="753" y="889"/>
                  </a:lnTo>
                  <a:lnTo>
                    <a:pt x="758" y="914"/>
                  </a:lnTo>
                  <a:lnTo>
                    <a:pt x="744" y="909"/>
                  </a:lnTo>
                  <a:lnTo>
                    <a:pt x="730" y="913"/>
                  </a:lnTo>
                  <a:lnTo>
                    <a:pt x="715" y="909"/>
                  </a:lnTo>
                  <a:lnTo>
                    <a:pt x="696" y="912"/>
                  </a:lnTo>
                  <a:lnTo>
                    <a:pt x="685" y="921"/>
                  </a:lnTo>
                  <a:lnTo>
                    <a:pt x="657" y="932"/>
                  </a:lnTo>
                  <a:lnTo>
                    <a:pt x="657" y="957"/>
                  </a:lnTo>
                  <a:lnTo>
                    <a:pt x="613" y="967"/>
                  </a:lnTo>
                  <a:lnTo>
                    <a:pt x="613" y="978"/>
                  </a:lnTo>
                  <a:lnTo>
                    <a:pt x="584" y="987"/>
                  </a:lnTo>
                  <a:lnTo>
                    <a:pt x="586" y="1006"/>
                  </a:lnTo>
                  <a:lnTo>
                    <a:pt x="590" y="1008"/>
                  </a:lnTo>
                  <a:lnTo>
                    <a:pt x="621" y="1001"/>
                  </a:lnTo>
                  <a:lnTo>
                    <a:pt x="627" y="993"/>
                  </a:lnTo>
                  <a:lnTo>
                    <a:pt x="659" y="983"/>
                  </a:lnTo>
                  <a:lnTo>
                    <a:pt x="659" y="983"/>
                  </a:lnTo>
                  <a:lnTo>
                    <a:pt x="670" y="1005"/>
                  </a:lnTo>
                  <a:lnTo>
                    <a:pt x="680" y="1005"/>
                  </a:lnTo>
                  <a:lnTo>
                    <a:pt x="674" y="1017"/>
                  </a:lnTo>
                  <a:lnTo>
                    <a:pt x="661" y="1025"/>
                  </a:lnTo>
                  <a:lnTo>
                    <a:pt x="656" y="1017"/>
                  </a:lnTo>
                  <a:lnTo>
                    <a:pt x="628" y="1017"/>
                  </a:lnTo>
                  <a:lnTo>
                    <a:pt x="626" y="1033"/>
                  </a:lnTo>
                  <a:lnTo>
                    <a:pt x="590" y="1040"/>
                  </a:lnTo>
                  <a:lnTo>
                    <a:pt x="588" y="1030"/>
                  </a:lnTo>
                  <a:lnTo>
                    <a:pt x="566" y="1035"/>
                  </a:lnTo>
                  <a:lnTo>
                    <a:pt x="566" y="1035"/>
                  </a:lnTo>
                  <a:lnTo>
                    <a:pt x="544" y="999"/>
                  </a:lnTo>
                  <a:lnTo>
                    <a:pt x="517" y="1002"/>
                  </a:lnTo>
                  <a:lnTo>
                    <a:pt x="515" y="986"/>
                  </a:lnTo>
                  <a:lnTo>
                    <a:pt x="499" y="983"/>
                  </a:lnTo>
                  <a:lnTo>
                    <a:pt x="502" y="968"/>
                  </a:lnTo>
                  <a:lnTo>
                    <a:pt x="513" y="965"/>
                  </a:lnTo>
                  <a:lnTo>
                    <a:pt x="528" y="976"/>
                  </a:lnTo>
                  <a:lnTo>
                    <a:pt x="543" y="975"/>
                  </a:lnTo>
                  <a:lnTo>
                    <a:pt x="548" y="954"/>
                  </a:lnTo>
                  <a:lnTo>
                    <a:pt x="505" y="932"/>
                  </a:lnTo>
                  <a:lnTo>
                    <a:pt x="478" y="930"/>
                  </a:lnTo>
                  <a:lnTo>
                    <a:pt x="468" y="924"/>
                  </a:lnTo>
                  <a:lnTo>
                    <a:pt x="459" y="926"/>
                  </a:lnTo>
                  <a:lnTo>
                    <a:pt x="455" y="933"/>
                  </a:lnTo>
                  <a:lnTo>
                    <a:pt x="442" y="931"/>
                  </a:lnTo>
                  <a:lnTo>
                    <a:pt x="442" y="925"/>
                  </a:lnTo>
                  <a:lnTo>
                    <a:pt x="450" y="925"/>
                  </a:lnTo>
                  <a:lnTo>
                    <a:pt x="448" y="915"/>
                  </a:lnTo>
                  <a:lnTo>
                    <a:pt x="426" y="910"/>
                  </a:lnTo>
                  <a:lnTo>
                    <a:pt x="424" y="928"/>
                  </a:lnTo>
                  <a:lnTo>
                    <a:pt x="404" y="926"/>
                  </a:lnTo>
                  <a:lnTo>
                    <a:pt x="391" y="934"/>
                  </a:lnTo>
                  <a:lnTo>
                    <a:pt x="379" y="922"/>
                  </a:lnTo>
                  <a:lnTo>
                    <a:pt x="365" y="922"/>
                  </a:lnTo>
                  <a:lnTo>
                    <a:pt x="355" y="928"/>
                  </a:lnTo>
                  <a:lnTo>
                    <a:pt x="356" y="946"/>
                  </a:lnTo>
                  <a:lnTo>
                    <a:pt x="341" y="967"/>
                  </a:lnTo>
                  <a:lnTo>
                    <a:pt x="332" y="964"/>
                  </a:lnTo>
                  <a:lnTo>
                    <a:pt x="325" y="950"/>
                  </a:lnTo>
                  <a:lnTo>
                    <a:pt x="287" y="954"/>
                  </a:lnTo>
                  <a:lnTo>
                    <a:pt x="269" y="931"/>
                  </a:lnTo>
                  <a:lnTo>
                    <a:pt x="229" y="930"/>
                  </a:lnTo>
                  <a:lnTo>
                    <a:pt x="229" y="921"/>
                  </a:lnTo>
                  <a:lnTo>
                    <a:pt x="220" y="904"/>
                  </a:lnTo>
                  <a:lnTo>
                    <a:pt x="198" y="896"/>
                  </a:lnTo>
                  <a:lnTo>
                    <a:pt x="192" y="840"/>
                  </a:lnTo>
                  <a:lnTo>
                    <a:pt x="179" y="841"/>
                  </a:lnTo>
                  <a:lnTo>
                    <a:pt x="178" y="857"/>
                  </a:lnTo>
                  <a:lnTo>
                    <a:pt x="168" y="857"/>
                  </a:lnTo>
                  <a:lnTo>
                    <a:pt x="163" y="864"/>
                  </a:lnTo>
                  <a:lnTo>
                    <a:pt x="116" y="881"/>
                  </a:lnTo>
                  <a:lnTo>
                    <a:pt x="111" y="890"/>
                  </a:lnTo>
                  <a:lnTo>
                    <a:pt x="94" y="888"/>
                  </a:lnTo>
                  <a:lnTo>
                    <a:pt x="73" y="873"/>
                  </a:lnTo>
                  <a:lnTo>
                    <a:pt x="56" y="876"/>
                  </a:lnTo>
                  <a:lnTo>
                    <a:pt x="11" y="869"/>
                  </a:lnTo>
                  <a:lnTo>
                    <a:pt x="0" y="847"/>
                  </a:lnTo>
                  <a:lnTo>
                    <a:pt x="1" y="812"/>
                  </a:lnTo>
                  <a:lnTo>
                    <a:pt x="1" y="812"/>
                  </a:lnTo>
                  <a:lnTo>
                    <a:pt x="7" y="812"/>
                  </a:lnTo>
                  <a:lnTo>
                    <a:pt x="9" y="805"/>
                  </a:lnTo>
                  <a:lnTo>
                    <a:pt x="23" y="796"/>
                  </a:lnTo>
                  <a:lnTo>
                    <a:pt x="36" y="763"/>
                  </a:lnTo>
                  <a:lnTo>
                    <a:pt x="48" y="751"/>
                  </a:lnTo>
                  <a:lnTo>
                    <a:pt x="61" y="738"/>
                  </a:lnTo>
                  <a:lnTo>
                    <a:pt x="81" y="732"/>
                  </a:lnTo>
                  <a:lnTo>
                    <a:pt x="85" y="716"/>
                  </a:lnTo>
                  <a:lnTo>
                    <a:pt x="101" y="704"/>
                  </a:lnTo>
                  <a:lnTo>
                    <a:pt x="116" y="704"/>
                  </a:lnTo>
                  <a:lnTo>
                    <a:pt x="129" y="693"/>
                  </a:lnTo>
                  <a:lnTo>
                    <a:pt x="139" y="689"/>
                  </a:lnTo>
                  <a:lnTo>
                    <a:pt x="139" y="676"/>
                  </a:lnTo>
                  <a:lnTo>
                    <a:pt x="144" y="670"/>
                  </a:lnTo>
                  <a:lnTo>
                    <a:pt x="140" y="662"/>
                  </a:lnTo>
                  <a:lnTo>
                    <a:pt x="145" y="657"/>
                  </a:lnTo>
                  <a:lnTo>
                    <a:pt x="140" y="648"/>
                  </a:lnTo>
                  <a:lnTo>
                    <a:pt x="141" y="637"/>
                  </a:lnTo>
                  <a:lnTo>
                    <a:pt x="148" y="631"/>
                  </a:lnTo>
                  <a:lnTo>
                    <a:pt x="155" y="611"/>
                  </a:lnTo>
                  <a:lnTo>
                    <a:pt x="154" y="600"/>
                  </a:lnTo>
                  <a:lnTo>
                    <a:pt x="158" y="595"/>
                  </a:lnTo>
                  <a:lnTo>
                    <a:pt x="160" y="580"/>
                  </a:lnTo>
                  <a:lnTo>
                    <a:pt x="166" y="565"/>
                  </a:lnTo>
                  <a:lnTo>
                    <a:pt x="165" y="559"/>
                  </a:lnTo>
                  <a:lnTo>
                    <a:pt x="161" y="558"/>
                  </a:lnTo>
                  <a:lnTo>
                    <a:pt x="166" y="553"/>
                  </a:lnTo>
                  <a:lnTo>
                    <a:pt x="165" y="544"/>
                  </a:lnTo>
                  <a:lnTo>
                    <a:pt x="170" y="518"/>
                  </a:lnTo>
                  <a:lnTo>
                    <a:pt x="173" y="509"/>
                  </a:lnTo>
                  <a:lnTo>
                    <a:pt x="180" y="504"/>
                  </a:lnTo>
                  <a:lnTo>
                    <a:pt x="183" y="489"/>
                  </a:lnTo>
                  <a:lnTo>
                    <a:pt x="190" y="494"/>
                  </a:lnTo>
                  <a:lnTo>
                    <a:pt x="190" y="502"/>
                  </a:lnTo>
                  <a:lnTo>
                    <a:pt x="198" y="499"/>
                  </a:lnTo>
                  <a:lnTo>
                    <a:pt x="204" y="491"/>
                  </a:lnTo>
                  <a:lnTo>
                    <a:pt x="199" y="480"/>
                  </a:lnTo>
                  <a:lnTo>
                    <a:pt x="210" y="474"/>
                  </a:lnTo>
                  <a:lnTo>
                    <a:pt x="214" y="466"/>
                  </a:lnTo>
                  <a:lnTo>
                    <a:pt x="226" y="465"/>
                  </a:lnTo>
                  <a:lnTo>
                    <a:pt x="221" y="457"/>
                  </a:lnTo>
                  <a:lnTo>
                    <a:pt x="222" y="451"/>
                  </a:lnTo>
                  <a:lnTo>
                    <a:pt x="228" y="455"/>
                  </a:lnTo>
                  <a:lnTo>
                    <a:pt x="232" y="452"/>
                  </a:lnTo>
                  <a:lnTo>
                    <a:pt x="236" y="456"/>
                  </a:lnTo>
                  <a:lnTo>
                    <a:pt x="242" y="454"/>
                  </a:lnTo>
                  <a:lnTo>
                    <a:pt x="243" y="451"/>
                  </a:lnTo>
                  <a:lnTo>
                    <a:pt x="238" y="444"/>
                  </a:lnTo>
                  <a:lnTo>
                    <a:pt x="243" y="440"/>
                  </a:lnTo>
                  <a:lnTo>
                    <a:pt x="251" y="443"/>
                  </a:lnTo>
                  <a:lnTo>
                    <a:pt x="254" y="437"/>
                  </a:lnTo>
                  <a:lnTo>
                    <a:pt x="262" y="436"/>
                  </a:lnTo>
                  <a:lnTo>
                    <a:pt x="272" y="429"/>
                  </a:lnTo>
                  <a:lnTo>
                    <a:pt x="279" y="412"/>
                  </a:lnTo>
                  <a:lnTo>
                    <a:pt x="285" y="413"/>
                  </a:lnTo>
                  <a:lnTo>
                    <a:pt x="285" y="420"/>
                  </a:lnTo>
                  <a:lnTo>
                    <a:pt x="292" y="420"/>
                  </a:lnTo>
                  <a:lnTo>
                    <a:pt x="293" y="411"/>
                  </a:lnTo>
                  <a:lnTo>
                    <a:pt x="301" y="409"/>
                  </a:lnTo>
                  <a:lnTo>
                    <a:pt x="299" y="417"/>
                  </a:lnTo>
                  <a:lnTo>
                    <a:pt x="305" y="419"/>
                  </a:lnTo>
                  <a:lnTo>
                    <a:pt x="314" y="407"/>
                  </a:lnTo>
                  <a:lnTo>
                    <a:pt x="339" y="405"/>
                  </a:lnTo>
                  <a:lnTo>
                    <a:pt x="348" y="395"/>
                  </a:lnTo>
                  <a:lnTo>
                    <a:pt x="351" y="369"/>
                  </a:lnTo>
                  <a:lnTo>
                    <a:pt x="358" y="363"/>
                  </a:lnTo>
                  <a:lnTo>
                    <a:pt x="358" y="355"/>
                  </a:lnTo>
                  <a:lnTo>
                    <a:pt x="361" y="353"/>
                  </a:lnTo>
                  <a:lnTo>
                    <a:pt x="374" y="356"/>
                  </a:lnTo>
                  <a:lnTo>
                    <a:pt x="386" y="348"/>
                  </a:lnTo>
                  <a:lnTo>
                    <a:pt x="394" y="358"/>
                  </a:lnTo>
                  <a:lnTo>
                    <a:pt x="402" y="357"/>
                  </a:lnTo>
                  <a:lnTo>
                    <a:pt x="405" y="347"/>
                  </a:lnTo>
                  <a:lnTo>
                    <a:pt x="414" y="339"/>
                  </a:lnTo>
                  <a:lnTo>
                    <a:pt x="409" y="327"/>
                  </a:lnTo>
                  <a:lnTo>
                    <a:pt x="416" y="329"/>
                  </a:lnTo>
                  <a:lnTo>
                    <a:pt x="423" y="326"/>
                  </a:lnTo>
                  <a:lnTo>
                    <a:pt x="426" y="317"/>
                  </a:lnTo>
                  <a:lnTo>
                    <a:pt x="447" y="310"/>
                  </a:lnTo>
                  <a:lnTo>
                    <a:pt x="459" y="300"/>
                  </a:lnTo>
                  <a:lnTo>
                    <a:pt x="460" y="285"/>
                  </a:lnTo>
                  <a:lnTo>
                    <a:pt x="463" y="279"/>
                  </a:lnTo>
                  <a:lnTo>
                    <a:pt x="460" y="269"/>
                  </a:lnTo>
                  <a:lnTo>
                    <a:pt x="471" y="267"/>
                  </a:lnTo>
                  <a:lnTo>
                    <a:pt x="492" y="252"/>
                  </a:lnTo>
                  <a:lnTo>
                    <a:pt x="494" y="246"/>
                  </a:lnTo>
                  <a:lnTo>
                    <a:pt x="492" y="229"/>
                  </a:lnTo>
                  <a:lnTo>
                    <a:pt x="504" y="224"/>
                  </a:lnTo>
                  <a:lnTo>
                    <a:pt x="525" y="206"/>
                  </a:lnTo>
                  <a:lnTo>
                    <a:pt x="527" y="188"/>
                  </a:lnTo>
                  <a:lnTo>
                    <a:pt x="538" y="175"/>
                  </a:lnTo>
                  <a:lnTo>
                    <a:pt x="556" y="167"/>
                  </a:lnTo>
                  <a:lnTo>
                    <a:pt x="562" y="158"/>
                  </a:lnTo>
                  <a:lnTo>
                    <a:pt x="574" y="152"/>
                  </a:lnTo>
                  <a:lnTo>
                    <a:pt x="581" y="144"/>
                  </a:lnTo>
                  <a:lnTo>
                    <a:pt x="612" y="143"/>
                  </a:lnTo>
                  <a:lnTo>
                    <a:pt x="632" y="148"/>
                  </a:lnTo>
                  <a:lnTo>
                    <a:pt x="643" y="140"/>
                  </a:lnTo>
                  <a:lnTo>
                    <a:pt x="666" y="139"/>
                  </a:lnTo>
                  <a:lnTo>
                    <a:pt x="693" y="124"/>
                  </a:lnTo>
                  <a:lnTo>
                    <a:pt x="726" y="115"/>
                  </a:lnTo>
                  <a:lnTo>
                    <a:pt x="726" y="108"/>
                  </a:lnTo>
                  <a:lnTo>
                    <a:pt x="737" y="103"/>
                  </a:lnTo>
                  <a:lnTo>
                    <a:pt x="752" y="107"/>
                  </a:lnTo>
                  <a:lnTo>
                    <a:pt x="769" y="79"/>
                  </a:lnTo>
                  <a:lnTo>
                    <a:pt x="766" y="58"/>
                  </a:lnTo>
                  <a:lnTo>
                    <a:pt x="769" y="52"/>
                  </a:lnTo>
                  <a:lnTo>
                    <a:pt x="775" y="50"/>
                  </a:lnTo>
                  <a:lnTo>
                    <a:pt x="781" y="33"/>
                  </a:lnTo>
                  <a:lnTo>
                    <a:pt x="787" y="29"/>
                  </a:lnTo>
                  <a:lnTo>
                    <a:pt x="822" y="28"/>
                  </a:lnTo>
                  <a:lnTo>
                    <a:pt x="837" y="17"/>
                  </a:lnTo>
                  <a:lnTo>
                    <a:pt x="858" y="21"/>
                  </a:lnTo>
                  <a:lnTo>
                    <a:pt x="871" y="20"/>
                  </a:lnTo>
                  <a:lnTo>
                    <a:pt x="877" y="25"/>
                  </a:lnTo>
                  <a:lnTo>
                    <a:pt x="914" y="13"/>
                  </a:lnTo>
                  <a:lnTo>
                    <a:pt x="931" y="16"/>
                  </a:lnTo>
                  <a:lnTo>
                    <a:pt x="936" y="8"/>
                  </a:lnTo>
                  <a:lnTo>
                    <a:pt x="947" y="5"/>
                  </a:lnTo>
                  <a:lnTo>
                    <a:pt x="958" y="9"/>
                  </a:lnTo>
                  <a:lnTo>
                    <a:pt x="971" y="0"/>
                  </a:lnTo>
                  <a:lnTo>
                    <a:pt x="978" y="4"/>
                  </a:lnTo>
                  <a:close/>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3" name="Freeform 29">
              <a:extLst>
                <a:ext uri="{FF2B5EF4-FFF2-40B4-BE49-F238E27FC236}">
                  <a16:creationId xmlns:a16="http://schemas.microsoft.com/office/drawing/2014/main" id="{4A17A3FC-EDA2-4302-A3C4-D67619CFB505}"/>
                </a:ext>
              </a:extLst>
            </p:cNvPr>
            <p:cNvSpPr>
              <a:spLocks/>
            </p:cNvSpPr>
            <p:nvPr/>
          </p:nvSpPr>
          <p:spPr bwMode="auto">
            <a:xfrm>
              <a:off x="4920" y="595"/>
              <a:ext cx="1119" cy="1173"/>
            </a:xfrm>
            <a:custGeom>
              <a:avLst/>
              <a:gdLst>
                <a:gd name="T0" fmla="*/ 1108 w 1119"/>
                <a:gd name="T1" fmla="*/ 236 h 1173"/>
                <a:gd name="T2" fmla="*/ 1102 w 1119"/>
                <a:gd name="T3" fmla="*/ 512 h 1173"/>
                <a:gd name="T4" fmla="*/ 936 w 1119"/>
                <a:gd name="T5" fmla="*/ 578 h 1173"/>
                <a:gd name="T6" fmla="*/ 778 w 1119"/>
                <a:gd name="T7" fmla="*/ 777 h 1173"/>
                <a:gd name="T8" fmla="*/ 762 w 1119"/>
                <a:gd name="T9" fmla="*/ 948 h 1173"/>
                <a:gd name="T10" fmla="*/ 802 w 1119"/>
                <a:gd name="T11" fmla="*/ 1007 h 1173"/>
                <a:gd name="T12" fmla="*/ 855 w 1119"/>
                <a:gd name="T13" fmla="*/ 1126 h 1173"/>
                <a:gd name="T14" fmla="*/ 785 w 1119"/>
                <a:gd name="T15" fmla="*/ 1104 h 1173"/>
                <a:gd name="T16" fmla="*/ 716 w 1119"/>
                <a:gd name="T17" fmla="*/ 1094 h 1173"/>
                <a:gd name="T18" fmla="*/ 636 w 1119"/>
                <a:gd name="T19" fmla="*/ 1093 h 1173"/>
                <a:gd name="T20" fmla="*/ 564 w 1119"/>
                <a:gd name="T21" fmla="*/ 1120 h 1173"/>
                <a:gd name="T22" fmla="*/ 465 w 1119"/>
                <a:gd name="T23" fmla="*/ 1131 h 1173"/>
                <a:gd name="T24" fmla="*/ 419 w 1119"/>
                <a:gd name="T25" fmla="*/ 1168 h 1173"/>
                <a:gd name="T26" fmla="*/ 375 w 1119"/>
                <a:gd name="T27" fmla="*/ 1133 h 1173"/>
                <a:gd name="T28" fmla="*/ 330 w 1119"/>
                <a:gd name="T29" fmla="*/ 1078 h 1173"/>
                <a:gd name="T30" fmla="*/ 286 w 1119"/>
                <a:gd name="T31" fmla="*/ 1061 h 1173"/>
                <a:gd name="T32" fmla="*/ 219 w 1119"/>
                <a:gd name="T33" fmla="*/ 1012 h 1173"/>
                <a:gd name="T34" fmla="*/ 157 w 1119"/>
                <a:gd name="T35" fmla="*/ 1016 h 1173"/>
                <a:gd name="T36" fmla="*/ 95 w 1119"/>
                <a:gd name="T37" fmla="*/ 1006 h 1173"/>
                <a:gd name="T38" fmla="*/ 41 w 1119"/>
                <a:gd name="T39" fmla="*/ 998 h 1173"/>
                <a:gd name="T40" fmla="*/ 1 w 1119"/>
                <a:gd name="T41" fmla="*/ 955 h 1173"/>
                <a:gd name="T42" fmla="*/ 18 w 1119"/>
                <a:gd name="T43" fmla="*/ 919 h 1173"/>
                <a:gd name="T44" fmla="*/ 65 w 1119"/>
                <a:gd name="T45" fmla="*/ 875 h 1173"/>
                <a:gd name="T46" fmla="*/ 137 w 1119"/>
                <a:gd name="T47" fmla="*/ 825 h 1173"/>
                <a:gd name="T48" fmla="*/ 105 w 1119"/>
                <a:gd name="T49" fmla="*/ 781 h 1173"/>
                <a:gd name="T50" fmla="*/ 50 w 1119"/>
                <a:gd name="T51" fmla="*/ 700 h 1173"/>
                <a:gd name="T52" fmla="*/ 97 w 1119"/>
                <a:gd name="T53" fmla="*/ 667 h 1173"/>
                <a:gd name="T54" fmla="*/ 163 w 1119"/>
                <a:gd name="T55" fmla="*/ 678 h 1173"/>
                <a:gd name="T56" fmla="*/ 197 w 1119"/>
                <a:gd name="T57" fmla="*/ 572 h 1173"/>
                <a:gd name="T58" fmla="*/ 112 w 1119"/>
                <a:gd name="T59" fmla="*/ 567 h 1173"/>
                <a:gd name="T60" fmla="*/ 126 w 1119"/>
                <a:gd name="T61" fmla="*/ 427 h 1173"/>
                <a:gd name="T62" fmla="*/ 56 w 1119"/>
                <a:gd name="T63" fmla="*/ 411 h 1173"/>
                <a:gd name="T64" fmla="*/ 92 w 1119"/>
                <a:gd name="T65" fmla="*/ 367 h 1173"/>
                <a:gd name="T66" fmla="*/ 179 w 1119"/>
                <a:gd name="T67" fmla="*/ 319 h 1173"/>
                <a:gd name="T68" fmla="*/ 234 w 1119"/>
                <a:gd name="T69" fmla="*/ 335 h 1173"/>
                <a:gd name="T70" fmla="*/ 318 w 1119"/>
                <a:gd name="T71" fmla="*/ 289 h 1173"/>
                <a:gd name="T72" fmla="*/ 338 w 1119"/>
                <a:gd name="T73" fmla="*/ 346 h 1173"/>
                <a:gd name="T74" fmla="*/ 383 w 1119"/>
                <a:gd name="T75" fmla="*/ 401 h 1173"/>
                <a:gd name="T76" fmla="*/ 440 w 1119"/>
                <a:gd name="T77" fmla="*/ 364 h 1173"/>
                <a:gd name="T78" fmla="*/ 556 w 1119"/>
                <a:gd name="T79" fmla="*/ 255 h 1173"/>
                <a:gd name="T80" fmla="*/ 581 w 1119"/>
                <a:gd name="T81" fmla="*/ 197 h 1173"/>
                <a:gd name="T82" fmla="*/ 676 w 1119"/>
                <a:gd name="T83" fmla="*/ 223 h 1173"/>
                <a:gd name="T84" fmla="*/ 731 w 1119"/>
                <a:gd name="T85" fmla="*/ 173 h 1173"/>
                <a:gd name="T86" fmla="*/ 785 w 1119"/>
                <a:gd name="T87" fmla="*/ 224 h 1173"/>
                <a:gd name="T88" fmla="*/ 806 w 1119"/>
                <a:gd name="T89" fmla="*/ 281 h 1173"/>
                <a:gd name="T90" fmla="*/ 842 w 1119"/>
                <a:gd name="T91" fmla="*/ 352 h 1173"/>
                <a:gd name="T92" fmla="*/ 953 w 1119"/>
                <a:gd name="T93" fmla="*/ 313 h 1173"/>
                <a:gd name="T94" fmla="*/ 907 w 1119"/>
                <a:gd name="T95" fmla="*/ 249 h 1173"/>
                <a:gd name="T96" fmla="*/ 988 w 1119"/>
                <a:gd name="T97" fmla="*/ 226 h 1173"/>
                <a:gd name="T98" fmla="*/ 924 w 1119"/>
                <a:gd name="T99" fmla="*/ 167 h 1173"/>
                <a:gd name="T100" fmla="*/ 941 w 1119"/>
                <a:gd name="T101" fmla="*/ 88 h 1173"/>
                <a:gd name="T102" fmla="*/ 909 w 1119"/>
                <a:gd name="T103" fmla="*/ 42 h 1173"/>
                <a:gd name="T104" fmla="*/ 979 w 1119"/>
                <a:gd name="T105" fmla="*/ 25 h 1173"/>
                <a:gd name="T106" fmla="*/ 1025 w 1119"/>
                <a:gd name="T107" fmla="*/ 30 h 1173"/>
                <a:gd name="T108" fmla="*/ 1072 w 1119"/>
                <a:gd name="T109" fmla="*/ 5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9" h="1173">
                  <a:moveTo>
                    <a:pt x="1072" y="5"/>
                  </a:moveTo>
                  <a:lnTo>
                    <a:pt x="1076" y="15"/>
                  </a:lnTo>
                  <a:lnTo>
                    <a:pt x="1082" y="77"/>
                  </a:lnTo>
                  <a:lnTo>
                    <a:pt x="1104" y="114"/>
                  </a:lnTo>
                  <a:lnTo>
                    <a:pt x="1111" y="163"/>
                  </a:lnTo>
                  <a:lnTo>
                    <a:pt x="1108" y="236"/>
                  </a:lnTo>
                  <a:lnTo>
                    <a:pt x="1119" y="355"/>
                  </a:lnTo>
                  <a:lnTo>
                    <a:pt x="1118" y="430"/>
                  </a:lnTo>
                  <a:lnTo>
                    <a:pt x="1116" y="464"/>
                  </a:lnTo>
                  <a:lnTo>
                    <a:pt x="1105" y="488"/>
                  </a:lnTo>
                  <a:lnTo>
                    <a:pt x="1103" y="501"/>
                  </a:lnTo>
                  <a:lnTo>
                    <a:pt x="1102" y="512"/>
                  </a:lnTo>
                  <a:lnTo>
                    <a:pt x="1108" y="514"/>
                  </a:lnTo>
                  <a:lnTo>
                    <a:pt x="1112" y="551"/>
                  </a:lnTo>
                  <a:lnTo>
                    <a:pt x="1090" y="615"/>
                  </a:lnTo>
                  <a:lnTo>
                    <a:pt x="1103" y="654"/>
                  </a:lnTo>
                  <a:lnTo>
                    <a:pt x="1069" y="670"/>
                  </a:lnTo>
                  <a:lnTo>
                    <a:pt x="936" y="578"/>
                  </a:lnTo>
                  <a:lnTo>
                    <a:pt x="905" y="586"/>
                  </a:lnTo>
                  <a:lnTo>
                    <a:pt x="887" y="610"/>
                  </a:lnTo>
                  <a:lnTo>
                    <a:pt x="849" y="644"/>
                  </a:lnTo>
                  <a:lnTo>
                    <a:pt x="845" y="666"/>
                  </a:lnTo>
                  <a:lnTo>
                    <a:pt x="805" y="747"/>
                  </a:lnTo>
                  <a:lnTo>
                    <a:pt x="778" y="777"/>
                  </a:lnTo>
                  <a:lnTo>
                    <a:pt x="759" y="809"/>
                  </a:lnTo>
                  <a:lnTo>
                    <a:pt x="748" y="858"/>
                  </a:lnTo>
                  <a:lnTo>
                    <a:pt x="749" y="909"/>
                  </a:lnTo>
                  <a:lnTo>
                    <a:pt x="753" y="944"/>
                  </a:lnTo>
                  <a:lnTo>
                    <a:pt x="757" y="949"/>
                  </a:lnTo>
                  <a:lnTo>
                    <a:pt x="762" y="948"/>
                  </a:lnTo>
                  <a:lnTo>
                    <a:pt x="780" y="932"/>
                  </a:lnTo>
                  <a:lnTo>
                    <a:pt x="784" y="955"/>
                  </a:lnTo>
                  <a:lnTo>
                    <a:pt x="804" y="975"/>
                  </a:lnTo>
                  <a:lnTo>
                    <a:pt x="805" y="986"/>
                  </a:lnTo>
                  <a:lnTo>
                    <a:pt x="800" y="1000"/>
                  </a:lnTo>
                  <a:lnTo>
                    <a:pt x="802" y="1007"/>
                  </a:lnTo>
                  <a:lnTo>
                    <a:pt x="830" y="1035"/>
                  </a:lnTo>
                  <a:lnTo>
                    <a:pt x="854" y="1067"/>
                  </a:lnTo>
                  <a:lnTo>
                    <a:pt x="896" y="1084"/>
                  </a:lnTo>
                  <a:lnTo>
                    <a:pt x="896" y="1084"/>
                  </a:lnTo>
                  <a:lnTo>
                    <a:pt x="863" y="1126"/>
                  </a:lnTo>
                  <a:lnTo>
                    <a:pt x="855" y="1126"/>
                  </a:lnTo>
                  <a:lnTo>
                    <a:pt x="841" y="1114"/>
                  </a:lnTo>
                  <a:lnTo>
                    <a:pt x="833" y="1117"/>
                  </a:lnTo>
                  <a:lnTo>
                    <a:pt x="826" y="1114"/>
                  </a:lnTo>
                  <a:lnTo>
                    <a:pt x="797" y="1121"/>
                  </a:lnTo>
                  <a:lnTo>
                    <a:pt x="788" y="1114"/>
                  </a:lnTo>
                  <a:lnTo>
                    <a:pt x="785" y="1104"/>
                  </a:lnTo>
                  <a:lnTo>
                    <a:pt x="771" y="1106"/>
                  </a:lnTo>
                  <a:lnTo>
                    <a:pt x="760" y="1116"/>
                  </a:lnTo>
                  <a:lnTo>
                    <a:pt x="746" y="1106"/>
                  </a:lnTo>
                  <a:lnTo>
                    <a:pt x="739" y="1107"/>
                  </a:lnTo>
                  <a:lnTo>
                    <a:pt x="731" y="1099"/>
                  </a:lnTo>
                  <a:lnTo>
                    <a:pt x="716" y="1094"/>
                  </a:lnTo>
                  <a:lnTo>
                    <a:pt x="701" y="1095"/>
                  </a:lnTo>
                  <a:lnTo>
                    <a:pt x="684" y="1108"/>
                  </a:lnTo>
                  <a:lnTo>
                    <a:pt x="661" y="1103"/>
                  </a:lnTo>
                  <a:lnTo>
                    <a:pt x="643" y="1106"/>
                  </a:lnTo>
                  <a:lnTo>
                    <a:pt x="638" y="1104"/>
                  </a:lnTo>
                  <a:lnTo>
                    <a:pt x="636" y="1093"/>
                  </a:lnTo>
                  <a:lnTo>
                    <a:pt x="625" y="1090"/>
                  </a:lnTo>
                  <a:lnTo>
                    <a:pt x="617" y="1099"/>
                  </a:lnTo>
                  <a:lnTo>
                    <a:pt x="608" y="1098"/>
                  </a:lnTo>
                  <a:lnTo>
                    <a:pt x="594" y="1102"/>
                  </a:lnTo>
                  <a:lnTo>
                    <a:pt x="577" y="1116"/>
                  </a:lnTo>
                  <a:lnTo>
                    <a:pt x="564" y="1120"/>
                  </a:lnTo>
                  <a:lnTo>
                    <a:pt x="555" y="1131"/>
                  </a:lnTo>
                  <a:lnTo>
                    <a:pt x="530" y="1123"/>
                  </a:lnTo>
                  <a:lnTo>
                    <a:pt x="515" y="1131"/>
                  </a:lnTo>
                  <a:lnTo>
                    <a:pt x="499" y="1129"/>
                  </a:lnTo>
                  <a:lnTo>
                    <a:pt x="490" y="1123"/>
                  </a:lnTo>
                  <a:lnTo>
                    <a:pt x="465" y="1131"/>
                  </a:lnTo>
                  <a:lnTo>
                    <a:pt x="451" y="1158"/>
                  </a:lnTo>
                  <a:lnTo>
                    <a:pt x="442" y="1154"/>
                  </a:lnTo>
                  <a:lnTo>
                    <a:pt x="442" y="1154"/>
                  </a:lnTo>
                  <a:lnTo>
                    <a:pt x="425" y="1153"/>
                  </a:lnTo>
                  <a:lnTo>
                    <a:pt x="419" y="1159"/>
                  </a:lnTo>
                  <a:lnTo>
                    <a:pt x="419" y="1168"/>
                  </a:lnTo>
                  <a:lnTo>
                    <a:pt x="409" y="1168"/>
                  </a:lnTo>
                  <a:lnTo>
                    <a:pt x="403" y="1173"/>
                  </a:lnTo>
                  <a:lnTo>
                    <a:pt x="396" y="1172"/>
                  </a:lnTo>
                  <a:lnTo>
                    <a:pt x="384" y="1151"/>
                  </a:lnTo>
                  <a:lnTo>
                    <a:pt x="372" y="1140"/>
                  </a:lnTo>
                  <a:lnTo>
                    <a:pt x="375" y="1133"/>
                  </a:lnTo>
                  <a:lnTo>
                    <a:pt x="355" y="1116"/>
                  </a:lnTo>
                  <a:lnTo>
                    <a:pt x="357" y="1109"/>
                  </a:lnTo>
                  <a:lnTo>
                    <a:pt x="351" y="1106"/>
                  </a:lnTo>
                  <a:lnTo>
                    <a:pt x="349" y="1094"/>
                  </a:lnTo>
                  <a:lnTo>
                    <a:pt x="344" y="1087"/>
                  </a:lnTo>
                  <a:lnTo>
                    <a:pt x="330" y="1078"/>
                  </a:lnTo>
                  <a:lnTo>
                    <a:pt x="312" y="1082"/>
                  </a:lnTo>
                  <a:lnTo>
                    <a:pt x="313" y="1073"/>
                  </a:lnTo>
                  <a:lnTo>
                    <a:pt x="309" y="1069"/>
                  </a:lnTo>
                  <a:lnTo>
                    <a:pt x="301" y="1069"/>
                  </a:lnTo>
                  <a:lnTo>
                    <a:pt x="296" y="1063"/>
                  </a:lnTo>
                  <a:lnTo>
                    <a:pt x="286" y="1061"/>
                  </a:lnTo>
                  <a:lnTo>
                    <a:pt x="275" y="1049"/>
                  </a:lnTo>
                  <a:lnTo>
                    <a:pt x="258" y="1049"/>
                  </a:lnTo>
                  <a:lnTo>
                    <a:pt x="246" y="1055"/>
                  </a:lnTo>
                  <a:lnTo>
                    <a:pt x="230" y="1027"/>
                  </a:lnTo>
                  <a:lnTo>
                    <a:pt x="227" y="1011"/>
                  </a:lnTo>
                  <a:lnTo>
                    <a:pt x="219" y="1012"/>
                  </a:lnTo>
                  <a:lnTo>
                    <a:pt x="210" y="1002"/>
                  </a:lnTo>
                  <a:lnTo>
                    <a:pt x="203" y="1001"/>
                  </a:lnTo>
                  <a:lnTo>
                    <a:pt x="183" y="1009"/>
                  </a:lnTo>
                  <a:lnTo>
                    <a:pt x="177" y="1019"/>
                  </a:lnTo>
                  <a:lnTo>
                    <a:pt x="168" y="1014"/>
                  </a:lnTo>
                  <a:lnTo>
                    <a:pt x="157" y="1016"/>
                  </a:lnTo>
                  <a:lnTo>
                    <a:pt x="124" y="995"/>
                  </a:lnTo>
                  <a:lnTo>
                    <a:pt x="106" y="988"/>
                  </a:lnTo>
                  <a:lnTo>
                    <a:pt x="96" y="997"/>
                  </a:lnTo>
                  <a:lnTo>
                    <a:pt x="108" y="999"/>
                  </a:lnTo>
                  <a:lnTo>
                    <a:pt x="107" y="1005"/>
                  </a:lnTo>
                  <a:lnTo>
                    <a:pt x="95" y="1006"/>
                  </a:lnTo>
                  <a:lnTo>
                    <a:pt x="73" y="1022"/>
                  </a:lnTo>
                  <a:lnTo>
                    <a:pt x="80" y="1009"/>
                  </a:lnTo>
                  <a:lnTo>
                    <a:pt x="69" y="1004"/>
                  </a:lnTo>
                  <a:lnTo>
                    <a:pt x="58" y="990"/>
                  </a:lnTo>
                  <a:lnTo>
                    <a:pt x="52" y="990"/>
                  </a:lnTo>
                  <a:lnTo>
                    <a:pt x="41" y="998"/>
                  </a:lnTo>
                  <a:lnTo>
                    <a:pt x="32" y="980"/>
                  </a:lnTo>
                  <a:lnTo>
                    <a:pt x="11" y="981"/>
                  </a:lnTo>
                  <a:lnTo>
                    <a:pt x="0" y="973"/>
                  </a:lnTo>
                  <a:lnTo>
                    <a:pt x="0" y="973"/>
                  </a:lnTo>
                  <a:lnTo>
                    <a:pt x="7" y="959"/>
                  </a:lnTo>
                  <a:lnTo>
                    <a:pt x="1" y="955"/>
                  </a:lnTo>
                  <a:lnTo>
                    <a:pt x="1" y="944"/>
                  </a:lnTo>
                  <a:lnTo>
                    <a:pt x="10" y="941"/>
                  </a:lnTo>
                  <a:lnTo>
                    <a:pt x="10" y="935"/>
                  </a:lnTo>
                  <a:lnTo>
                    <a:pt x="27" y="930"/>
                  </a:lnTo>
                  <a:lnTo>
                    <a:pt x="24" y="921"/>
                  </a:lnTo>
                  <a:lnTo>
                    <a:pt x="18" y="919"/>
                  </a:lnTo>
                  <a:lnTo>
                    <a:pt x="25" y="897"/>
                  </a:lnTo>
                  <a:lnTo>
                    <a:pt x="37" y="895"/>
                  </a:lnTo>
                  <a:lnTo>
                    <a:pt x="38" y="890"/>
                  </a:lnTo>
                  <a:lnTo>
                    <a:pt x="52" y="889"/>
                  </a:lnTo>
                  <a:lnTo>
                    <a:pt x="53" y="876"/>
                  </a:lnTo>
                  <a:lnTo>
                    <a:pt x="65" y="875"/>
                  </a:lnTo>
                  <a:lnTo>
                    <a:pt x="65" y="864"/>
                  </a:lnTo>
                  <a:lnTo>
                    <a:pt x="78" y="855"/>
                  </a:lnTo>
                  <a:lnTo>
                    <a:pt x="97" y="857"/>
                  </a:lnTo>
                  <a:lnTo>
                    <a:pt x="99" y="848"/>
                  </a:lnTo>
                  <a:lnTo>
                    <a:pt x="137" y="845"/>
                  </a:lnTo>
                  <a:lnTo>
                    <a:pt x="137" y="825"/>
                  </a:lnTo>
                  <a:lnTo>
                    <a:pt x="171" y="808"/>
                  </a:lnTo>
                  <a:lnTo>
                    <a:pt x="158" y="781"/>
                  </a:lnTo>
                  <a:lnTo>
                    <a:pt x="139" y="784"/>
                  </a:lnTo>
                  <a:lnTo>
                    <a:pt x="118" y="793"/>
                  </a:lnTo>
                  <a:lnTo>
                    <a:pt x="106" y="786"/>
                  </a:lnTo>
                  <a:lnTo>
                    <a:pt x="105" y="781"/>
                  </a:lnTo>
                  <a:lnTo>
                    <a:pt x="96" y="780"/>
                  </a:lnTo>
                  <a:lnTo>
                    <a:pt x="96" y="758"/>
                  </a:lnTo>
                  <a:lnTo>
                    <a:pt x="68" y="749"/>
                  </a:lnTo>
                  <a:lnTo>
                    <a:pt x="65" y="724"/>
                  </a:lnTo>
                  <a:lnTo>
                    <a:pt x="55" y="716"/>
                  </a:lnTo>
                  <a:lnTo>
                    <a:pt x="50" y="700"/>
                  </a:lnTo>
                  <a:lnTo>
                    <a:pt x="63" y="695"/>
                  </a:lnTo>
                  <a:lnTo>
                    <a:pt x="68" y="696"/>
                  </a:lnTo>
                  <a:lnTo>
                    <a:pt x="69" y="692"/>
                  </a:lnTo>
                  <a:lnTo>
                    <a:pt x="81" y="696"/>
                  </a:lnTo>
                  <a:lnTo>
                    <a:pt x="86" y="677"/>
                  </a:lnTo>
                  <a:lnTo>
                    <a:pt x="97" y="667"/>
                  </a:lnTo>
                  <a:lnTo>
                    <a:pt x="121" y="673"/>
                  </a:lnTo>
                  <a:lnTo>
                    <a:pt x="134" y="674"/>
                  </a:lnTo>
                  <a:lnTo>
                    <a:pt x="136" y="671"/>
                  </a:lnTo>
                  <a:lnTo>
                    <a:pt x="141" y="680"/>
                  </a:lnTo>
                  <a:lnTo>
                    <a:pt x="146" y="678"/>
                  </a:lnTo>
                  <a:lnTo>
                    <a:pt x="163" y="678"/>
                  </a:lnTo>
                  <a:lnTo>
                    <a:pt x="174" y="622"/>
                  </a:lnTo>
                  <a:lnTo>
                    <a:pt x="193" y="626"/>
                  </a:lnTo>
                  <a:lnTo>
                    <a:pt x="195" y="612"/>
                  </a:lnTo>
                  <a:lnTo>
                    <a:pt x="191" y="608"/>
                  </a:lnTo>
                  <a:lnTo>
                    <a:pt x="205" y="582"/>
                  </a:lnTo>
                  <a:lnTo>
                    <a:pt x="197" y="572"/>
                  </a:lnTo>
                  <a:lnTo>
                    <a:pt x="200" y="561"/>
                  </a:lnTo>
                  <a:lnTo>
                    <a:pt x="229" y="549"/>
                  </a:lnTo>
                  <a:lnTo>
                    <a:pt x="221" y="524"/>
                  </a:lnTo>
                  <a:lnTo>
                    <a:pt x="192" y="532"/>
                  </a:lnTo>
                  <a:lnTo>
                    <a:pt x="159" y="572"/>
                  </a:lnTo>
                  <a:lnTo>
                    <a:pt x="112" y="567"/>
                  </a:lnTo>
                  <a:lnTo>
                    <a:pt x="96" y="510"/>
                  </a:lnTo>
                  <a:lnTo>
                    <a:pt x="103" y="499"/>
                  </a:lnTo>
                  <a:lnTo>
                    <a:pt x="98" y="490"/>
                  </a:lnTo>
                  <a:lnTo>
                    <a:pt x="105" y="480"/>
                  </a:lnTo>
                  <a:lnTo>
                    <a:pt x="107" y="429"/>
                  </a:lnTo>
                  <a:lnTo>
                    <a:pt x="126" y="427"/>
                  </a:lnTo>
                  <a:lnTo>
                    <a:pt x="145" y="411"/>
                  </a:lnTo>
                  <a:lnTo>
                    <a:pt x="137" y="389"/>
                  </a:lnTo>
                  <a:lnTo>
                    <a:pt x="94" y="393"/>
                  </a:lnTo>
                  <a:lnTo>
                    <a:pt x="94" y="393"/>
                  </a:lnTo>
                  <a:lnTo>
                    <a:pt x="62" y="403"/>
                  </a:lnTo>
                  <a:lnTo>
                    <a:pt x="56" y="411"/>
                  </a:lnTo>
                  <a:lnTo>
                    <a:pt x="25" y="418"/>
                  </a:lnTo>
                  <a:lnTo>
                    <a:pt x="21" y="416"/>
                  </a:lnTo>
                  <a:lnTo>
                    <a:pt x="19" y="397"/>
                  </a:lnTo>
                  <a:lnTo>
                    <a:pt x="48" y="388"/>
                  </a:lnTo>
                  <a:lnTo>
                    <a:pt x="48" y="377"/>
                  </a:lnTo>
                  <a:lnTo>
                    <a:pt x="92" y="367"/>
                  </a:lnTo>
                  <a:lnTo>
                    <a:pt x="92" y="342"/>
                  </a:lnTo>
                  <a:lnTo>
                    <a:pt x="120" y="331"/>
                  </a:lnTo>
                  <a:lnTo>
                    <a:pt x="131" y="322"/>
                  </a:lnTo>
                  <a:lnTo>
                    <a:pt x="150" y="319"/>
                  </a:lnTo>
                  <a:lnTo>
                    <a:pt x="165" y="323"/>
                  </a:lnTo>
                  <a:lnTo>
                    <a:pt x="179" y="319"/>
                  </a:lnTo>
                  <a:lnTo>
                    <a:pt x="193" y="324"/>
                  </a:lnTo>
                  <a:lnTo>
                    <a:pt x="188" y="299"/>
                  </a:lnTo>
                  <a:lnTo>
                    <a:pt x="216" y="304"/>
                  </a:lnTo>
                  <a:lnTo>
                    <a:pt x="219" y="310"/>
                  </a:lnTo>
                  <a:lnTo>
                    <a:pt x="222" y="309"/>
                  </a:lnTo>
                  <a:lnTo>
                    <a:pt x="234" y="335"/>
                  </a:lnTo>
                  <a:lnTo>
                    <a:pt x="266" y="321"/>
                  </a:lnTo>
                  <a:lnTo>
                    <a:pt x="263" y="312"/>
                  </a:lnTo>
                  <a:lnTo>
                    <a:pt x="270" y="309"/>
                  </a:lnTo>
                  <a:lnTo>
                    <a:pt x="270" y="285"/>
                  </a:lnTo>
                  <a:lnTo>
                    <a:pt x="287" y="281"/>
                  </a:lnTo>
                  <a:lnTo>
                    <a:pt x="318" y="289"/>
                  </a:lnTo>
                  <a:lnTo>
                    <a:pt x="317" y="298"/>
                  </a:lnTo>
                  <a:lnTo>
                    <a:pt x="328" y="326"/>
                  </a:lnTo>
                  <a:lnTo>
                    <a:pt x="318" y="342"/>
                  </a:lnTo>
                  <a:lnTo>
                    <a:pt x="319" y="345"/>
                  </a:lnTo>
                  <a:lnTo>
                    <a:pt x="338" y="336"/>
                  </a:lnTo>
                  <a:lnTo>
                    <a:pt x="338" y="346"/>
                  </a:lnTo>
                  <a:lnTo>
                    <a:pt x="351" y="354"/>
                  </a:lnTo>
                  <a:lnTo>
                    <a:pt x="349" y="363"/>
                  </a:lnTo>
                  <a:lnTo>
                    <a:pt x="357" y="374"/>
                  </a:lnTo>
                  <a:lnTo>
                    <a:pt x="365" y="373"/>
                  </a:lnTo>
                  <a:lnTo>
                    <a:pt x="384" y="393"/>
                  </a:lnTo>
                  <a:lnTo>
                    <a:pt x="383" y="401"/>
                  </a:lnTo>
                  <a:lnTo>
                    <a:pt x="436" y="410"/>
                  </a:lnTo>
                  <a:lnTo>
                    <a:pt x="445" y="397"/>
                  </a:lnTo>
                  <a:lnTo>
                    <a:pt x="445" y="389"/>
                  </a:lnTo>
                  <a:lnTo>
                    <a:pt x="459" y="385"/>
                  </a:lnTo>
                  <a:lnTo>
                    <a:pt x="451" y="367"/>
                  </a:lnTo>
                  <a:lnTo>
                    <a:pt x="440" y="364"/>
                  </a:lnTo>
                  <a:lnTo>
                    <a:pt x="439" y="353"/>
                  </a:lnTo>
                  <a:lnTo>
                    <a:pt x="459" y="351"/>
                  </a:lnTo>
                  <a:lnTo>
                    <a:pt x="460" y="340"/>
                  </a:lnTo>
                  <a:lnTo>
                    <a:pt x="534" y="279"/>
                  </a:lnTo>
                  <a:lnTo>
                    <a:pt x="552" y="276"/>
                  </a:lnTo>
                  <a:lnTo>
                    <a:pt x="556" y="255"/>
                  </a:lnTo>
                  <a:lnTo>
                    <a:pt x="540" y="241"/>
                  </a:lnTo>
                  <a:lnTo>
                    <a:pt x="543" y="232"/>
                  </a:lnTo>
                  <a:lnTo>
                    <a:pt x="537" y="207"/>
                  </a:lnTo>
                  <a:lnTo>
                    <a:pt x="564" y="205"/>
                  </a:lnTo>
                  <a:lnTo>
                    <a:pt x="580" y="218"/>
                  </a:lnTo>
                  <a:lnTo>
                    <a:pt x="581" y="197"/>
                  </a:lnTo>
                  <a:lnTo>
                    <a:pt x="596" y="207"/>
                  </a:lnTo>
                  <a:lnTo>
                    <a:pt x="616" y="207"/>
                  </a:lnTo>
                  <a:lnTo>
                    <a:pt x="621" y="193"/>
                  </a:lnTo>
                  <a:lnTo>
                    <a:pt x="632" y="200"/>
                  </a:lnTo>
                  <a:lnTo>
                    <a:pt x="664" y="207"/>
                  </a:lnTo>
                  <a:lnTo>
                    <a:pt x="676" y="223"/>
                  </a:lnTo>
                  <a:lnTo>
                    <a:pt x="693" y="205"/>
                  </a:lnTo>
                  <a:lnTo>
                    <a:pt x="693" y="185"/>
                  </a:lnTo>
                  <a:lnTo>
                    <a:pt x="702" y="182"/>
                  </a:lnTo>
                  <a:lnTo>
                    <a:pt x="706" y="191"/>
                  </a:lnTo>
                  <a:lnTo>
                    <a:pt x="728" y="182"/>
                  </a:lnTo>
                  <a:lnTo>
                    <a:pt x="731" y="173"/>
                  </a:lnTo>
                  <a:lnTo>
                    <a:pt x="746" y="168"/>
                  </a:lnTo>
                  <a:lnTo>
                    <a:pt x="770" y="189"/>
                  </a:lnTo>
                  <a:lnTo>
                    <a:pt x="759" y="205"/>
                  </a:lnTo>
                  <a:lnTo>
                    <a:pt x="765" y="213"/>
                  </a:lnTo>
                  <a:lnTo>
                    <a:pt x="782" y="216"/>
                  </a:lnTo>
                  <a:lnTo>
                    <a:pt x="785" y="224"/>
                  </a:lnTo>
                  <a:lnTo>
                    <a:pt x="785" y="234"/>
                  </a:lnTo>
                  <a:lnTo>
                    <a:pt x="778" y="244"/>
                  </a:lnTo>
                  <a:lnTo>
                    <a:pt x="783" y="248"/>
                  </a:lnTo>
                  <a:lnTo>
                    <a:pt x="783" y="272"/>
                  </a:lnTo>
                  <a:lnTo>
                    <a:pt x="788" y="277"/>
                  </a:lnTo>
                  <a:lnTo>
                    <a:pt x="806" y="281"/>
                  </a:lnTo>
                  <a:lnTo>
                    <a:pt x="812" y="285"/>
                  </a:lnTo>
                  <a:lnTo>
                    <a:pt x="821" y="306"/>
                  </a:lnTo>
                  <a:lnTo>
                    <a:pt x="821" y="331"/>
                  </a:lnTo>
                  <a:lnTo>
                    <a:pt x="830" y="333"/>
                  </a:lnTo>
                  <a:lnTo>
                    <a:pt x="837" y="348"/>
                  </a:lnTo>
                  <a:lnTo>
                    <a:pt x="842" y="352"/>
                  </a:lnTo>
                  <a:lnTo>
                    <a:pt x="882" y="348"/>
                  </a:lnTo>
                  <a:lnTo>
                    <a:pt x="888" y="338"/>
                  </a:lnTo>
                  <a:lnTo>
                    <a:pt x="906" y="334"/>
                  </a:lnTo>
                  <a:lnTo>
                    <a:pt x="948" y="338"/>
                  </a:lnTo>
                  <a:lnTo>
                    <a:pt x="943" y="314"/>
                  </a:lnTo>
                  <a:lnTo>
                    <a:pt x="953" y="313"/>
                  </a:lnTo>
                  <a:lnTo>
                    <a:pt x="950" y="290"/>
                  </a:lnTo>
                  <a:lnTo>
                    <a:pt x="925" y="293"/>
                  </a:lnTo>
                  <a:lnTo>
                    <a:pt x="925" y="286"/>
                  </a:lnTo>
                  <a:lnTo>
                    <a:pt x="912" y="286"/>
                  </a:lnTo>
                  <a:lnTo>
                    <a:pt x="912" y="261"/>
                  </a:lnTo>
                  <a:lnTo>
                    <a:pt x="907" y="249"/>
                  </a:lnTo>
                  <a:lnTo>
                    <a:pt x="948" y="249"/>
                  </a:lnTo>
                  <a:lnTo>
                    <a:pt x="963" y="238"/>
                  </a:lnTo>
                  <a:lnTo>
                    <a:pt x="963" y="229"/>
                  </a:lnTo>
                  <a:lnTo>
                    <a:pt x="976" y="232"/>
                  </a:lnTo>
                  <a:lnTo>
                    <a:pt x="976" y="227"/>
                  </a:lnTo>
                  <a:lnTo>
                    <a:pt x="988" y="226"/>
                  </a:lnTo>
                  <a:lnTo>
                    <a:pt x="988" y="208"/>
                  </a:lnTo>
                  <a:lnTo>
                    <a:pt x="970" y="205"/>
                  </a:lnTo>
                  <a:lnTo>
                    <a:pt x="944" y="191"/>
                  </a:lnTo>
                  <a:lnTo>
                    <a:pt x="937" y="180"/>
                  </a:lnTo>
                  <a:lnTo>
                    <a:pt x="951" y="167"/>
                  </a:lnTo>
                  <a:lnTo>
                    <a:pt x="924" y="167"/>
                  </a:lnTo>
                  <a:lnTo>
                    <a:pt x="930" y="155"/>
                  </a:lnTo>
                  <a:lnTo>
                    <a:pt x="914" y="145"/>
                  </a:lnTo>
                  <a:lnTo>
                    <a:pt x="926" y="136"/>
                  </a:lnTo>
                  <a:lnTo>
                    <a:pt x="927" y="125"/>
                  </a:lnTo>
                  <a:lnTo>
                    <a:pt x="940" y="111"/>
                  </a:lnTo>
                  <a:lnTo>
                    <a:pt x="941" y="88"/>
                  </a:lnTo>
                  <a:lnTo>
                    <a:pt x="937" y="76"/>
                  </a:lnTo>
                  <a:lnTo>
                    <a:pt x="953" y="61"/>
                  </a:lnTo>
                  <a:lnTo>
                    <a:pt x="953" y="43"/>
                  </a:lnTo>
                  <a:lnTo>
                    <a:pt x="886" y="45"/>
                  </a:lnTo>
                  <a:lnTo>
                    <a:pt x="892" y="38"/>
                  </a:lnTo>
                  <a:lnTo>
                    <a:pt x="909" y="42"/>
                  </a:lnTo>
                  <a:lnTo>
                    <a:pt x="921" y="31"/>
                  </a:lnTo>
                  <a:lnTo>
                    <a:pt x="930" y="34"/>
                  </a:lnTo>
                  <a:lnTo>
                    <a:pt x="943" y="20"/>
                  </a:lnTo>
                  <a:lnTo>
                    <a:pt x="966" y="31"/>
                  </a:lnTo>
                  <a:lnTo>
                    <a:pt x="972" y="31"/>
                  </a:lnTo>
                  <a:lnTo>
                    <a:pt x="979" y="25"/>
                  </a:lnTo>
                  <a:lnTo>
                    <a:pt x="986" y="32"/>
                  </a:lnTo>
                  <a:lnTo>
                    <a:pt x="997" y="20"/>
                  </a:lnTo>
                  <a:lnTo>
                    <a:pt x="1003" y="19"/>
                  </a:lnTo>
                  <a:lnTo>
                    <a:pt x="1010" y="33"/>
                  </a:lnTo>
                  <a:lnTo>
                    <a:pt x="1019" y="32"/>
                  </a:lnTo>
                  <a:lnTo>
                    <a:pt x="1025" y="30"/>
                  </a:lnTo>
                  <a:lnTo>
                    <a:pt x="1028" y="17"/>
                  </a:lnTo>
                  <a:lnTo>
                    <a:pt x="1041" y="3"/>
                  </a:lnTo>
                  <a:lnTo>
                    <a:pt x="1059" y="6"/>
                  </a:lnTo>
                  <a:lnTo>
                    <a:pt x="1071" y="0"/>
                  </a:lnTo>
                  <a:lnTo>
                    <a:pt x="1071" y="0"/>
                  </a:lnTo>
                  <a:lnTo>
                    <a:pt x="1072" y="5"/>
                  </a:lnTo>
                  <a:close/>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4" name="Freeform 30">
              <a:extLst>
                <a:ext uri="{FF2B5EF4-FFF2-40B4-BE49-F238E27FC236}">
                  <a16:creationId xmlns:a16="http://schemas.microsoft.com/office/drawing/2014/main" id="{8B0C03DB-D76A-480E-AAFA-B7C1A64CE282}"/>
                </a:ext>
              </a:extLst>
            </p:cNvPr>
            <p:cNvSpPr>
              <a:spLocks/>
            </p:cNvSpPr>
            <p:nvPr/>
          </p:nvSpPr>
          <p:spPr bwMode="auto">
            <a:xfrm>
              <a:off x="1386" y="856"/>
              <a:ext cx="2715" cy="2780"/>
            </a:xfrm>
            <a:custGeom>
              <a:avLst/>
              <a:gdLst>
                <a:gd name="T0" fmla="*/ 1188 w 2715"/>
                <a:gd name="T1" fmla="*/ 130 h 2780"/>
                <a:gd name="T2" fmla="*/ 1226 w 2715"/>
                <a:gd name="T3" fmla="*/ 206 h 2780"/>
                <a:gd name="T4" fmla="*/ 1247 w 2715"/>
                <a:gd name="T5" fmla="*/ 254 h 2780"/>
                <a:gd name="T6" fmla="*/ 1292 w 2715"/>
                <a:gd name="T7" fmla="*/ 361 h 2780"/>
                <a:gd name="T8" fmla="*/ 1314 w 2715"/>
                <a:gd name="T9" fmla="*/ 458 h 2780"/>
                <a:gd name="T10" fmla="*/ 1238 w 2715"/>
                <a:gd name="T11" fmla="*/ 585 h 2780"/>
                <a:gd name="T12" fmla="*/ 1287 w 2715"/>
                <a:gd name="T13" fmla="*/ 696 h 2780"/>
                <a:gd name="T14" fmla="*/ 1437 w 2715"/>
                <a:gd name="T15" fmla="*/ 689 h 2780"/>
                <a:gd name="T16" fmla="*/ 1591 w 2715"/>
                <a:gd name="T17" fmla="*/ 650 h 2780"/>
                <a:gd name="T18" fmla="*/ 1724 w 2715"/>
                <a:gd name="T19" fmla="*/ 535 h 2780"/>
                <a:gd name="T20" fmla="*/ 1827 w 2715"/>
                <a:gd name="T21" fmla="*/ 475 h 2780"/>
                <a:gd name="T22" fmla="*/ 1876 w 2715"/>
                <a:gd name="T23" fmla="*/ 600 h 2780"/>
                <a:gd name="T24" fmla="*/ 1965 w 2715"/>
                <a:gd name="T25" fmla="*/ 675 h 2780"/>
                <a:gd name="T26" fmla="*/ 1981 w 2715"/>
                <a:gd name="T27" fmla="*/ 808 h 2780"/>
                <a:gd name="T28" fmla="*/ 2145 w 2715"/>
                <a:gd name="T29" fmla="*/ 912 h 2780"/>
                <a:gd name="T30" fmla="*/ 2243 w 2715"/>
                <a:gd name="T31" fmla="*/ 859 h 2780"/>
                <a:gd name="T32" fmla="*/ 2356 w 2715"/>
                <a:gd name="T33" fmla="*/ 1043 h 2780"/>
                <a:gd name="T34" fmla="*/ 2439 w 2715"/>
                <a:gd name="T35" fmla="*/ 1063 h 2780"/>
                <a:gd name="T36" fmla="*/ 2458 w 2715"/>
                <a:gd name="T37" fmla="*/ 956 h 2780"/>
                <a:gd name="T38" fmla="*/ 2499 w 2715"/>
                <a:gd name="T39" fmla="*/ 1046 h 2780"/>
                <a:gd name="T40" fmla="*/ 2529 w 2715"/>
                <a:gd name="T41" fmla="*/ 1182 h 2780"/>
                <a:gd name="T42" fmla="*/ 2398 w 2715"/>
                <a:gd name="T43" fmla="*/ 1693 h 2780"/>
                <a:gd name="T44" fmla="*/ 2564 w 2715"/>
                <a:gd name="T45" fmla="*/ 1872 h 2780"/>
                <a:gd name="T46" fmla="*/ 2707 w 2715"/>
                <a:gd name="T47" fmla="*/ 2043 h 2780"/>
                <a:gd name="T48" fmla="*/ 2670 w 2715"/>
                <a:gd name="T49" fmla="*/ 2150 h 2780"/>
                <a:gd name="T50" fmla="*/ 2486 w 2715"/>
                <a:gd name="T51" fmla="*/ 2239 h 2780"/>
                <a:gd name="T52" fmla="*/ 2345 w 2715"/>
                <a:gd name="T53" fmla="*/ 2355 h 2780"/>
                <a:gd name="T54" fmla="*/ 2224 w 2715"/>
                <a:gd name="T55" fmla="*/ 2375 h 2780"/>
                <a:gd name="T56" fmla="*/ 2129 w 2715"/>
                <a:gd name="T57" fmla="*/ 2329 h 2780"/>
                <a:gd name="T58" fmla="*/ 1975 w 2715"/>
                <a:gd name="T59" fmla="*/ 2442 h 2780"/>
                <a:gd name="T60" fmla="*/ 1832 w 2715"/>
                <a:gd name="T61" fmla="*/ 2353 h 2780"/>
                <a:gd name="T62" fmla="*/ 1674 w 2715"/>
                <a:gd name="T63" fmla="*/ 2422 h 2780"/>
                <a:gd name="T64" fmla="*/ 1584 w 2715"/>
                <a:gd name="T65" fmla="*/ 2531 h 2780"/>
                <a:gd name="T66" fmla="*/ 1453 w 2715"/>
                <a:gd name="T67" fmla="*/ 2581 h 2780"/>
                <a:gd name="T68" fmla="*/ 1295 w 2715"/>
                <a:gd name="T69" fmla="*/ 2704 h 2780"/>
                <a:gd name="T70" fmla="*/ 1172 w 2715"/>
                <a:gd name="T71" fmla="*/ 2767 h 2780"/>
                <a:gd name="T72" fmla="*/ 1103 w 2715"/>
                <a:gd name="T73" fmla="*/ 2581 h 2780"/>
                <a:gd name="T74" fmla="*/ 1064 w 2715"/>
                <a:gd name="T75" fmla="*/ 2554 h 2780"/>
                <a:gd name="T76" fmla="*/ 947 w 2715"/>
                <a:gd name="T77" fmla="*/ 2599 h 2780"/>
                <a:gd name="T78" fmla="*/ 879 w 2715"/>
                <a:gd name="T79" fmla="*/ 2553 h 2780"/>
                <a:gd name="T80" fmla="*/ 839 w 2715"/>
                <a:gd name="T81" fmla="*/ 2405 h 2780"/>
                <a:gd name="T82" fmla="*/ 770 w 2715"/>
                <a:gd name="T83" fmla="*/ 2327 h 2780"/>
                <a:gd name="T84" fmla="*/ 761 w 2715"/>
                <a:gd name="T85" fmla="*/ 2201 h 2780"/>
                <a:gd name="T86" fmla="*/ 689 w 2715"/>
                <a:gd name="T87" fmla="*/ 1981 h 2780"/>
                <a:gd name="T88" fmla="*/ 564 w 2715"/>
                <a:gd name="T89" fmla="*/ 1982 h 2780"/>
                <a:gd name="T90" fmla="*/ 406 w 2715"/>
                <a:gd name="T91" fmla="*/ 2160 h 2780"/>
                <a:gd name="T92" fmla="*/ 253 w 2715"/>
                <a:gd name="T93" fmla="*/ 1886 h 2780"/>
                <a:gd name="T94" fmla="*/ 159 w 2715"/>
                <a:gd name="T95" fmla="*/ 1591 h 2780"/>
                <a:gd name="T96" fmla="*/ 68 w 2715"/>
                <a:gd name="T97" fmla="*/ 1390 h 2780"/>
                <a:gd name="T98" fmla="*/ 46 w 2715"/>
                <a:gd name="T99" fmla="*/ 1248 h 2780"/>
                <a:gd name="T100" fmla="*/ 88 w 2715"/>
                <a:gd name="T101" fmla="*/ 1167 h 2780"/>
                <a:gd name="T102" fmla="*/ 131 w 2715"/>
                <a:gd name="T103" fmla="*/ 1101 h 2780"/>
                <a:gd name="T104" fmla="*/ 228 w 2715"/>
                <a:gd name="T105" fmla="*/ 1162 h 2780"/>
                <a:gd name="T106" fmla="*/ 259 w 2715"/>
                <a:gd name="T107" fmla="*/ 1236 h 2780"/>
                <a:gd name="T108" fmla="*/ 354 w 2715"/>
                <a:gd name="T109" fmla="*/ 1338 h 2780"/>
                <a:gd name="T110" fmla="*/ 508 w 2715"/>
                <a:gd name="T111" fmla="*/ 1380 h 2780"/>
                <a:gd name="T112" fmla="*/ 611 w 2715"/>
                <a:gd name="T113" fmla="*/ 1379 h 2780"/>
                <a:gd name="T114" fmla="*/ 810 w 2715"/>
                <a:gd name="T115" fmla="*/ 1401 h 2780"/>
                <a:gd name="T116" fmla="*/ 896 w 2715"/>
                <a:gd name="T117" fmla="*/ 1318 h 2780"/>
                <a:gd name="T118" fmla="*/ 1020 w 2715"/>
                <a:gd name="T119" fmla="*/ 1226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15" h="2780">
                  <a:moveTo>
                    <a:pt x="1087" y="35"/>
                  </a:moveTo>
                  <a:lnTo>
                    <a:pt x="1095" y="42"/>
                  </a:lnTo>
                  <a:lnTo>
                    <a:pt x="1104" y="43"/>
                  </a:lnTo>
                  <a:lnTo>
                    <a:pt x="1112" y="51"/>
                  </a:lnTo>
                  <a:lnTo>
                    <a:pt x="1119" y="47"/>
                  </a:lnTo>
                  <a:lnTo>
                    <a:pt x="1124" y="53"/>
                  </a:lnTo>
                  <a:lnTo>
                    <a:pt x="1136" y="55"/>
                  </a:lnTo>
                  <a:lnTo>
                    <a:pt x="1144" y="71"/>
                  </a:lnTo>
                  <a:lnTo>
                    <a:pt x="1170" y="90"/>
                  </a:lnTo>
                  <a:lnTo>
                    <a:pt x="1182" y="110"/>
                  </a:lnTo>
                  <a:lnTo>
                    <a:pt x="1188" y="130"/>
                  </a:lnTo>
                  <a:lnTo>
                    <a:pt x="1197" y="131"/>
                  </a:lnTo>
                  <a:lnTo>
                    <a:pt x="1197" y="136"/>
                  </a:lnTo>
                  <a:lnTo>
                    <a:pt x="1192" y="142"/>
                  </a:lnTo>
                  <a:lnTo>
                    <a:pt x="1194" y="150"/>
                  </a:lnTo>
                  <a:lnTo>
                    <a:pt x="1204" y="154"/>
                  </a:lnTo>
                  <a:lnTo>
                    <a:pt x="1204" y="164"/>
                  </a:lnTo>
                  <a:lnTo>
                    <a:pt x="1219" y="175"/>
                  </a:lnTo>
                  <a:lnTo>
                    <a:pt x="1213" y="182"/>
                  </a:lnTo>
                  <a:lnTo>
                    <a:pt x="1220" y="186"/>
                  </a:lnTo>
                  <a:lnTo>
                    <a:pt x="1219" y="191"/>
                  </a:lnTo>
                  <a:lnTo>
                    <a:pt x="1226" y="206"/>
                  </a:lnTo>
                  <a:lnTo>
                    <a:pt x="1238" y="210"/>
                  </a:lnTo>
                  <a:lnTo>
                    <a:pt x="1240" y="221"/>
                  </a:lnTo>
                  <a:lnTo>
                    <a:pt x="1246" y="221"/>
                  </a:lnTo>
                  <a:lnTo>
                    <a:pt x="1244" y="230"/>
                  </a:lnTo>
                  <a:lnTo>
                    <a:pt x="1249" y="231"/>
                  </a:lnTo>
                  <a:lnTo>
                    <a:pt x="1256" y="227"/>
                  </a:lnTo>
                  <a:lnTo>
                    <a:pt x="1259" y="229"/>
                  </a:lnTo>
                  <a:lnTo>
                    <a:pt x="1258" y="234"/>
                  </a:lnTo>
                  <a:lnTo>
                    <a:pt x="1249" y="237"/>
                  </a:lnTo>
                  <a:lnTo>
                    <a:pt x="1246" y="250"/>
                  </a:lnTo>
                  <a:lnTo>
                    <a:pt x="1247" y="254"/>
                  </a:lnTo>
                  <a:lnTo>
                    <a:pt x="1257" y="260"/>
                  </a:lnTo>
                  <a:lnTo>
                    <a:pt x="1265" y="273"/>
                  </a:lnTo>
                  <a:lnTo>
                    <a:pt x="1253" y="288"/>
                  </a:lnTo>
                  <a:lnTo>
                    <a:pt x="1262" y="289"/>
                  </a:lnTo>
                  <a:lnTo>
                    <a:pt x="1260" y="306"/>
                  </a:lnTo>
                  <a:lnTo>
                    <a:pt x="1273" y="319"/>
                  </a:lnTo>
                  <a:lnTo>
                    <a:pt x="1277" y="333"/>
                  </a:lnTo>
                  <a:lnTo>
                    <a:pt x="1283" y="337"/>
                  </a:lnTo>
                  <a:lnTo>
                    <a:pt x="1280" y="352"/>
                  </a:lnTo>
                  <a:lnTo>
                    <a:pt x="1292" y="345"/>
                  </a:lnTo>
                  <a:lnTo>
                    <a:pt x="1292" y="361"/>
                  </a:lnTo>
                  <a:lnTo>
                    <a:pt x="1299" y="368"/>
                  </a:lnTo>
                  <a:lnTo>
                    <a:pt x="1297" y="380"/>
                  </a:lnTo>
                  <a:lnTo>
                    <a:pt x="1308" y="395"/>
                  </a:lnTo>
                  <a:lnTo>
                    <a:pt x="1301" y="411"/>
                  </a:lnTo>
                  <a:lnTo>
                    <a:pt x="1306" y="420"/>
                  </a:lnTo>
                  <a:lnTo>
                    <a:pt x="1304" y="430"/>
                  </a:lnTo>
                  <a:lnTo>
                    <a:pt x="1308" y="436"/>
                  </a:lnTo>
                  <a:lnTo>
                    <a:pt x="1303" y="445"/>
                  </a:lnTo>
                  <a:lnTo>
                    <a:pt x="1307" y="450"/>
                  </a:lnTo>
                  <a:lnTo>
                    <a:pt x="1313" y="450"/>
                  </a:lnTo>
                  <a:lnTo>
                    <a:pt x="1314" y="458"/>
                  </a:lnTo>
                  <a:lnTo>
                    <a:pt x="1302" y="469"/>
                  </a:lnTo>
                  <a:lnTo>
                    <a:pt x="1299" y="488"/>
                  </a:lnTo>
                  <a:lnTo>
                    <a:pt x="1292" y="501"/>
                  </a:lnTo>
                  <a:lnTo>
                    <a:pt x="1284" y="504"/>
                  </a:lnTo>
                  <a:lnTo>
                    <a:pt x="1267" y="530"/>
                  </a:lnTo>
                  <a:lnTo>
                    <a:pt x="1263" y="541"/>
                  </a:lnTo>
                  <a:lnTo>
                    <a:pt x="1257" y="544"/>
                  </a:lnTo>
                  <a:lnTo>
                    <a:pt x="1251" y="554"/>
                  </a:lnTo>
                  <a:lnTo>
                    <a:pt x="1244" y="555"/>
                  </a:lnTo>
                  <a:lnTo>
                    <a:pt x="1241" y="565"/>
                  </a:lnTo>
                  <a:lnTo>
                    <a:pt x="1238" y="585"/>
                  </a:lnTo>
                  <a:lnTo>
                    <a:pt x="1247" y="615"/>
                  </a:lnTo>
                  <a:lnTo>
                    <a:pt x="1246" y="631"/>
                  </a:lnTo>
                  <a:lnTo>
                    <a:pt x="1241" y="642"/>
                  </a:lnTo>
                  <a:lnTo>
                    <a:pt x="1247" y="654"/>
                  </a:lnTo>
                  <a:lnTo>
                    <a:pt x="1246" y="674"/>
                  </a:lnTo>
                  <a:lnTo>
                    <a:pt x="1252" y="680"/>
                  </a:lnTo>
                  <a:lnTo>
                    <a:pt x="1252" y="687"/>
                  </a:lnTo>
                  <a:lnTo>
                    <a:pt x="1263" y="693"/>
                  </a:lnTo>
                  <a:lnTo>
                    <a:pt x="1264" y="711"/>
                  </a:lnTo>
                  <a:lnTo>
                    <a:pt x="1271" y="700"/>
                  </a:lnTo>
                  <a:lnTo>
                    <a:pt x="1287" y="696"/>
                  </a:lnTo>
                  <a:lnTo>
                    <a:pt x="1296" y="687"/>
                  </a:lnTo>
                  <a:lnTo>
                    <a:pt x="1301" y="688"/>
                  </a:lnTo>
                  <a:lnTo>
                    <a:pt x="1304" y="682"/>
                  </a:lnTo>
                  <a:lnTo>
                    <a:pt x="1326" y="674"/>
                  </a:lnTo>
                  <a:lnTo>
                    <a:pt x="1339" y="678"/>
                  </a:lnTo>
                  <a:lnTo>
                    <a:pt x="1348" y="678"/>
                  </a:lnTo>
                  <a:lnTo>
                    <a:pt x="1362" y="692"/>
                  </a:lnTo>
                  <a:lnTo>
                    <a:pt x="1379" y="692"/>
                  </a:lnTo>
                  <a:lnTo>
                    <a:pt x="1399" y="700"/>
                  </a:lnTo>
                  <a:lnTo>
                    <a:pt x="1420" y="691"/>
                  </a:lnTo>
                  <a:lnTo>
                    <a:pt x="1437" y="689"/>
                  </a:lnTo>
                  <a:lnTo>
                    <a:pt x="1446" y="692"/>
                  </a:lnTo>
                  <a:lnTo>
                    <a:pt x="1459" y="684"/>
                  </a:lnTo>
                  <a:lnTo>
                    <a:pt x="1474" y="683"/>
                  </a:lnTo>
                  <a:lnTo>
                    <a:pt x="1483" y="684"/>
                  </a:lnTo>
                  <a:lnTo>
                    <a:pt x="1513" y="695"/>
                  </a:lnTo>
                  <a:lnTo>
                    <a:pt x="1521" y="691"/>
                  </a:lnTo>
                  <a:lnTo>
                    <a:pt x="1531" y="691"/>
                  </a:lnTo>
                  <a:lnTo>
                    <a:pt x="1544" y="697"/>
                  </a:lnTo>
                  <a:lnTo>
                    <a:pt x="1565" y="695"/>
                  </a:lnTo>
                  <a:lnTo>
                    <a:pt x="1590" y="673"/>
                  </a:lnTo>
                  <a:lnTo>
                    <a:pt x="1591" y="650"/>
                  </a:lnTo>
                  <a:lnTo>
                    <a:pt x="1587" y="643"/>
                  </a:lnTo>
                  <a:lnTo>
                    <a:pt x="1589" y="637"/>
                  </a:lnTo>
                  <a:lnTo>
                    <a:pt x="1599" y="630"/>
                  </a:lnTo>
                  <a:lnTo>
                    <a:pt x="1640" y="632"/>
                  </a:lnTo>
                  <a:lnTo>
                    <a:pt x="1669" y="620"/>
                  </a:lnTo>
                  <a:lnTo>
                    <a:pt x="1679" y="603"/>
                  </a:lnTo>
                  <a:lnTo>
                    <a:pt x="1703" y="578"/>
                  </a:lnTo>
                  <a:lnTo>
                    <a:pt x="1703" y="571"/>
                  </a:lnTo>
                  <a:lnTo>
                    <a:pt x="1708" y="566"/>
                  </a:lnTo>
                  <a:lnTo>
                    <a:pt x="1714" y="541"/>
                  </a:lnTo>
                  <a:lnTo>
                    <a:pt x="1724" y="535"/>
                  </a:lnTo>
                  <a:lnTo>
                    <a:pt x="1731" y="526"/>
                  </a:lnTo>
                  <a:lnTo>
                    <a:pt x="1764" y="516"/>
                  </a:lnTo>
                  <a:lnTo>
                    <a:pt x="1764" y="506"/>
                  </a:lnTo>
                  <a:lnTo>
                    <a:pt x="1775" y="501"/>
                  </a:lnTo>
                  <a:lnTo>
                    <a:pt x="1774" y="494"/>
                  </a:lnTo>
                  <a:lnTo>
                    <a:pt x="1783" y="485"/>
                  </a:lnTo>
                  <a:lnTo>
                    <a:pt x="1792" y="485"/>
                  </a:lnTo>
                  <a:lnTo>
                    <a:pt x="1797" y="478"/>
                  </a:lnTo>
                  <a:lnTo>
                    <a:pt x="1818" y="486"/>
                  </a:lnTo>
                  <a:lnTo>
                    <a:pt x="1823" y="483"/>
                  </a:lnTo>
                  <a:lnTo>
                    <a:pt x="1827" y="475"/>
                  </a:lnTo>
                  <a:lnTo>
                    <a:pt x="1829" y="458"/>
                  </a:lnTo>
                  <a:lnTo>
                    <a:pt x="1836" y="459"/>
                  </a:lnTo>
                  <a:lnTo>
                    <a:pt x="1844" y="447"/>
                  </a:lnTo>
                  <a:lnTo>
                    <a:pt x="1844" y="447"/>
                  </a:lnTo>
                  <a:lnTo>
                    <a:pt x="1862" y="448"/>
                  </a:lnTo>
                  <a:lnTo>
                    <a:pt x="1865" y="547"/>
                  </a:lnTo>
                  <a:lnTo>
                    <a:pt x="1861" y="548"/>
                  </a:lnTo>
                  <a:lnTo>
                    <a:pt x="1858" y="556"/>
                  </a:lnTo>
                  <a:lnTo>
                    <a:pt x="1862" y="596"/>
                  </a:lnTo>
                  <a:lnTo>
                    <a:pt x="1865" y="600"/>
                  </a:lnTo>
                  <a:lnTo>
                    <a:pt x="1876" y="600"/>
                  </a:lnTo>
                  <a:lnTo>
                    <a:pt x="1905" y="599"/>
                  </a:lnTo>
                  <a:lnTo>
                    <a:pt x="1910" y="609"/>
                  </a:lnTo>
                  <a:lnTo>
                    <a:pt x="1926" y="608"/>
                  </a:lnTo>
                  <a:lnTo>
                    <a:pt x="1931" y="611"/>
                  </a:lnTo>
                  <a:lnTo>
                    <a:pt x="1935" y="622"/>
                  </a:lnTo>
                  <a:lnTo>
                    <a:pt x="1940" y="615"/>
                  </a:lnTo>
                  <a:lnTo>
                    <a:pt x="1943" y="616"/>
                  </a:lnTo>
                  <a:lnTo>
                    <a:pt x="1959" y="630"/>
                  </a:lnTo>
                  <a:lnTo>
                    <a:pt x="1967" y="633"/>
                  </a:lnTo>
                  <a:lnTo>
                    <a:pt x="1955" y="660"/>
                  </a:lnTo>
                  <a:lnTo>
                    <a:pt x="1965" y="675"/>
                  </a:lnTo>
                  <a:lnTo>
                    <a:pt x="1955" y="681"/>
                  </a:lnTo>
                  <a:lnTo>
                    <a:pt x="1953" y="695"/>
                  </a:lnTo>
                  <a:lnTo>
                    <a:pt x="1962" y="712"/>
                  </a:lnTo>
                  <a:lnTo>
                    <a:pt x="1963" y="728"/>
                  </a:lnTo>
                  <a:lnTo>
                    <a:pt x="1976" y="744"/>
                  </a:lnTo>
                  <a:lnTo>
                    <a:pt x="1967" y="749"/>
                  </a:lnTo>
                  <a:lnTo>
                    <a:pt x="1954" y="750"/>
                  </a:lnTo>
                  <a:lnTo>
                    <a:pt x="1950" y="781"/>
                  </a:lnTo>
                  <a:lnTo>
                    <a:pt x="1951" y="794"/>
                  </a:lnTo>
                  <a:lnTo>
                    <a:pt x="1962" y="814"/>
                  </a:lnTo>
                  <a:lnTo>
                    <a:pt x="1981" y="808"/>
                  </a:lnTo>
                  <a:lnTo>
                    <a:pt x="1985" y="819"/>
                  </a:lnTo>
                  <a:lnTo>
                    <a:pt x="1996" y="825"/>
                  </a:lnTo>
                  <a:lnTo>
                    <a:pt x="2018" y="857"/>
                  </a:lnTo>
                  <a:lnTo>
                    <a:pt x="2044" y="858"/>
                  </a:lnTo>
                  <a:lnTo>
                    <a:pt x="2055" y="862"/>
                  </a:lnTo>
                  <a:lnTo>
                    <a:pt x="2076" y="881"/>
                  </a:lnTo>
                  <a:lnTo>
                    <a:pt x="2088" y="877"/>
                  </a:lnTo>
                  <a:lnTo>
                    <a:pt x="2098" y="888"/>
                  </a:lnTo>
                  <a:lnTo>
                    <a:pt x="2093" y="899"/>
                  </a:lnTo>
                  <a:lnTo>
                    <a:pt x="2131" y="899"/>
                  </a:lnTo>
                  <a:lnTo>
                    <a:pt x="2145" y="912"/>
                  </a:lnTo>
                  <a:lnTo>
                    <a:pt x="2175" y="925"/>
                  </a:lnTo>
                  <a:lnTo>
                    <a:pt x="2178" y="925"/>
                  </a:lnTo>
                  <a:lnTo>
                    <a:pt x="2191" y="903"/>
                  </a:lnTo>
                  <a:lnTo>
                    <a:pt x="2214" y="908"/>
                  </a:lnTo>
                  <a:lnTo>
                    <a:pt x="2224" y="900"/>
                  </a:lnTo>
                  <a:lnTo>
                    <a:pt x="2223" y="895"/>
                  </a:lnTo>
                  <a:lnTo>
                    <a:pt x="2212" y="893"/>
                  </a:lnTo>
                  <a:lnTo>
                    <a:pt x="2222" y="876"/>
                  </a:lnTo>
                  <a:lnTo>
                    <a:pt x="2238" y="882"/>
                  </a:lnTo>
                  <a:lnTo>
                    <a:pt x="2248" y="882"/>
                  </a:lnTo>
                  <a:lnTo>
                    <a:pt x="2243" y="859"/>
                  </a:lnTo>
                  <a:lnTo>
                    <a:pt x="2250" y="846"/>
                  </a:lnTo>
                  <a:lnTo>
                    <a:pt x="2272" y="861"/>
                  </a:lnTo>
                  <a:lnTo>
                    <a:pt x="2263" y="886"/>
                  </a:lnTo>
                  <a:lnTo>
                    <a:pt x="2261" y="941"/>
                  </a:lnTo>
                  <a:lnTo>
                    <a:pt x="2279" y="947"/>
                  </a:lnTo>
                  <a:lnTo>
                    <a:pt x="2272" y="982"/>
                  </a:lnTo>
                  <a:lnTo>
                    <a:pt x="2282" y="992"/>
                  </a:lnTo>
                  <a:lnTo>
                    <a:pt x="2374" y="970"/>
                  </a:lnTo>
                  <a:lnTo>
                    <a:pt x="2381" y="982"/>
                  </a:lnTo>
                  <a:lnTo>
                    <a:pt x="2381" y="1015"/>
                  </a:lnTo>
                  <a:lnTo>
                    <a:pt x="2356" y="1043"/>
                  </a:lnTo>
                  <a:lnTo>
                    <a:pt x="2362" y="1052"/>
                  </a:lnTo>
                  <a:lnTo>
                    <a:pt x="2367" y="1056"/>
                  </a:lnTo>
                  <a:lnTo>
                    <a:pt x="2373" y="1053"/>
                  </a:lnTo>
                  <a:lnTo>
                    <a:pt x="2389" y="1070"/>
                  </a:lnTo>
                  <a:lnTo>
                    <a:pt x="2380" y="1091"/>
                  </a:lnTo>
                  <a:lnTo>
                    <a:pt x="2387" y="1091"/>
                  </a:lnTo>
                  <a:lnTo>
                    <a:pt x="2405" y="1109"/>
                  </a:lnTo>
                  <a:lnTo>
                    <a:pt x="2414" y="1105"/>
                  </a:lnTo>
                  <a:lnTo>
                    <a:pt x="2421" y="1088"/>
                  </a:lnTo>
                  <a:lnTo>
                    <a:pt x="2434" y="1078"/>
                  </a:lnTo>
                  <a:lnTo>
                    <a:pt x="2439" y="1063"/>
                  </a:lnTo>
                  <a:lnTo>
                    <a:pt x="2436" y="1048"/>
                  </a:lnTo>
                  <a:lnTo>
                    <a:pt x="2444" y="1038"/>
                  </a:lnTo>
                  <a:lnTo>
                    <a:pt x="2445" y="1031"/>
                  </a:lnTo>
                  <a:lnTo>
                    <a:pt x="2455" y="1027"/>
                  </a:lnTo>
                  <a:lnTo>
                    <a:pt x="2460" y="1018"/>
                  </a:lnTo>
                  <a:lnTo>
                    <a:pt x="2458" y="1003"/>
                  </a:lnTo>
                  <a:lnTo>
                    <a:pt x="2464" y="995"/>
                  </a:lnTo>
                  <a:lnTo>
                    <a:pt x="2461" y="984"/>
                  </a:lnTo>
                  <a:lnTo>
                    <a:pt x="2455" y="981"/>
                  </a:lnTo>
                  <a:lnTo>
                    <a:pt x="2452" y="970"/>
                  </a:lnTo>
                  <a:lnTo>
                    <a:pt x="2458" y="956"/>
                  </a:lnTo>
                  <a:lnTo>
                    <a:pt x="2475" y="955"/>
                  </a:lnTo>
                  <a:lnTo>
                    <a:pt x="2476" y="948"/>
                  </a:lnTo>
                  <a:lnTo>
                    <a:pt x="2480" y="946"/>
                  </a:lnTo>
                  <a:lnTo>
                    <a:pt x="2482" y="958"/>
                  </a:lnTo>
                  <a:lnTo>
                    <a:pt x="2487" y="962"/>
                  </a:lnTo>
                  <a:lnTo>
                    <a:pt x="2484" y="969"/>
                  </a:lnTo>
                  <a:lnTo>
                    <a:pt x="2486" y="975"/>
                  </a:lnTo>
                  <a:lnTo>
                    <a:pt x="2556" y="974"/>
                  </a:lnTo>
                  <a:lnTo>
                    <a:pt x="2560" y="977"/>
                  </a:lnTo>
                  <a:lnTo>
                    <a:pt x="2504" y="1045"/>
                  </a:lnTo>
                  <a:lnTo>
                    <a:pt x="2499" y="1046"/>
                  </a:lnTo>
                  <a:lnTo>
                    <a:pt x="2532" y="1111"/>
                  </a:lnTo>
                  <a:lnTo>
                    <a:pt x="2539" y="1110"/>
                  </a:lnTo>
                  <a:lnTo>
                    <a:pt x="2547" y="1102"/>
                  </a:lnTo>
                  <a:lnTo>
                    <a:pt x="2547" y="1102"/>
                  </a:lnTo>
                  <a:lnTo>
                    <a:pt x="2555" y="1116"/>
                  </a:lnTo>
                  <a:lnTo>
                    <a:pt x="2539" y="1157"/>
                  </a:lnTo>
                  <a:lnTo>
                    <a:pt x="2530" y="1159"/>
                  </a:lnTo>
                  <a:lnTo>
                    <a:pt x="2528" y="1167"/>
                  </a:lnTo>
                  <a:lnTo>
                    <a:pt x="2517" y="1168"/>
                  </a:lnTo>
                  <a:lnTo>
                    <a:pt x="2523" y="1182"/>
                  </a:lnTo>
                  <a:lnTo>
                    <a:pt x="2529" y="1182"/>
                  </a:lnTo>
                  <a:lnTo>
                    <a:pt x="2519" y="1225"/>
                  </a:lnTo>
                  <a:lnTo>
                    <a:pt x="2505" y="1240"/>
                  </a:lnTo>
                  <a:lnTo>
                    <a:pt x="2508" y="1246"/>
                  </a:lnTo>
                  <a:lnTo>
                    <a:pt x="2501" y="1285"/>
                  </a:lnTo>
                  <a:lnTo>
                    <a:pt x="2517" y="1291"/>
                  </a:lnTo>
                  <a:lnTo>
                    <a:pt x="2355" y="1636"/>
                  </a:lnTo>
                  <a:lnTo>
                    <a:pt x="2357" y="1649"/>
                  </a:lnTo>
                  <a:lnTo>
                    <a:pt x="2380" y="1682"/>
                  </a:lnTo>
                  <a:lnTo>
                    <a:pt x="2386" y="1685"/>
                  </a:lnTo>
                  <a:lnTo>
                    <a:pt x="2393" y="1684"/>
                  </a:lnTo>
                  <a:lnTo>
                    <a:pt x="2398" y="1693"/>
                  </a:lnTo>
                  <a:lnTo>
                    <a:pt x="2414" y="1696"/>
                  </a:lnTo>
                  <a:lnTo>
                    <a:pt x="2428" y="1715"/>
                  </a:lnTo>
                  <a:lnTo>
                    <a:pt x="2447" y="1720"/>
                  </a:lnTo>
                  <a:lnTo>
                    <a:pt x="2455" y="1745"/>
                  </a:lnTo>
                  <a:lnTo>
                    <a:pt x="2490" y="1754"/>
                  </a:lnTo>
                  <a:lnTo>
                    <a:pt x="2499" y="1779"/>
                  </a:lnTo>
                  <a:lnTo>
                    <a:pt x="2518" y="1816"/>
                  </a:lnTo>
                  <a:lnTo>
                    <a:pt x="2533" y="1825"/>
                  </a:lnTo>
                  <a:lnTo>
                    <a:pt x="2547" y="1849"/>
                  </a:lnTo>
                  <a:lnTo>
                    <a:pt x="2560" y="1855"/>
                  </a:lnTo>
                  <a:lnTo>
                    <a:pt x="2564" y="1872"/>
                  </a:lnTo>
                  <a:lnTo>
                    <a:pt x="2576" y="1884"/>
                  </a:lnTo>
                  <a:lnTo>
                    <a:pt x="2591" y="1893"/>
                  </a:lnTo>
                  <a:lnTo>
                    <a:pt x="2603" y="1912"/>
                  </a:lnTo>
                  <a:lnTo>
                    <a:pt x="2628" y="1928"/>
                  </a:lnTo>
                  <a:lnTo>
                    <a:pt x="2639" y="1945"/>
                  </a:lnTo>
                  <a:lnTo>
                    <a:pt x="2666" y="1947"/>
                  </a:lnTo>
                  <a:lnTo>
                    <a:pt x="2688" y="1967"/>
                  </a:lnTo>
                  <a:lnTo>
                    <a:pt x="2688" y="1967"/>
                  </a:lnTo>
                  <a:lnTo>
                    <a:pt x="2693" y="2026"/>
                  </a:lnTo>
                  <a:lnTo>
                    <a:pt x="2715" y="2029"/>
                  </a:lnTo>
                  <a:lnTo>
                    <a:pt x="2707" y="2043"/>
                  </a:lnTo>
                  <a:lnTo>
                    <a:pt x="2697" y="2047"/>
                  </a:lnTo>
                  <a:lnTo>
                    <a:pt x="2693" y="2055"/>
                  </a:lnTo>
                  <a:lnTo>
                    <a:pt x="2706" y="2066"/>
                  </a:lnTo>
                  <a:lnTo>
                    <a:pt x="2708" y="2081"/>
                  </a:lnTo>
                  <a:lnTo>
                    <a:pt x="2693" y="2100"/>
                  </a:lnTo>
                  <a:lnTo>
                    <a:pt x="2698" y="2109"/>
                  </a:lnTo>
                  <a:lnTo>
                    <a:pt x="2691" y="2122"/>
                  </a:lnTo>
                  <a:lnTo>
                    <a:pt x="2682" y="2123"/>
                  </a:lnTo>
                  <a:lnTo>
                    <a:pt x="2689" y="2132"/>
                  </a:lnTo>
                  <a:lnTo>
                    <a:pt x="2678" y="2150"/>
                  </a:lnTo>
                  <a:lnTo>
                    <a:pt x="2670" y="2150"/>
                  </a:lnTo>
                  <a:lnTo>
                    <a:pt x="2664" y="2155"/>
                  </a:lnTo>
                  <a:lnTo>
                    <a:pt x="2665" y="2175"/>
                  </a:lnTo>
                  <a:lnTo>
                    <a:pt x="2656" y="2180"/>
                  </a:lnTo>
                  <a:lnTo>
                    <a:pt x="2616" y="2171"/>
                  </a:lnTo>
                  <a:lnTo>
                    <a:pt x="2568" y="2198"/>
                  </a:lnTo>
                  <a:lnTo>
                    <a:pt x="2543" y="2197"/>
                  </a:lnTo>
                  <a:lnTo>
                    <a:pt x="2532" y="2210"/>
                  </a:lnTo>
                  <a:lnTo>
                    <a:pt x="2509" y="2216"/>
                  </a:lnTo>
                  <a:lnTo>
                    <a:pt x="2508" y="2231"/>
                  </a:lnTo>
                  <a:lnTo>
                    <a:pt x="2497" y="2226"/>
                  </a:lnTo>
                  <a:lnTo>
                    <a:pt x="2486" y="2239"/>
                  </a:lnTo>
                  <a:lnTo>
                    <a:pt x="2459" y="2243"/>
                  </a:lnTo>
                  <a:lnTo>
                    <a:pt x="2443" y="2238"/>
                  </a:lnTo>
                  <a:lnTo>
                    <a:pt x="2420" y="2241"/>
                  </a:lnTo>
                  <a:lnTo>
                    <a:pt x="2419" y="2264"/>
                  </a:lnTo>
                  <a:lnTo>
                    <a:pt x="2407" y="2270"/>
                  </a:lnTo>
                  <a:lnTo>
                    <a:pt x="2409" y="2274"/>
                  </a:lnTo>
                  <a:lnTo>
                    <a:pt x="2404" y="2294"/>
                  </a:lnTo>
                  <a:lnTo>
                    <a:pt x="2407" y="2304"/>
                  </a:lnTo>
                  <a:lnTo>
                    <a:pt x="2402" y="2347"/>
                  </a:lnTo>
                  <a:lnTo>
                    <a:pt x="2345" y="2349"/>
                  </a:lnTo>
                  <a:lnTo>
                    <a:pt x="2345" y="2355"/>
                  </a:lnTo>
                  <a:lnTo>
                    <a:pt x="2330" y="2369"/>
                  </a:lnTo>
                  <a:lnTo>
                    <a:pt x="2298" y="2358"/>
                  </a:lnTo>
                  <a:lnTo>
                    <a:pt x="2294" y="2363"/>
                  </a:lnTo>
                  <a:lnTo>
                    <a:pt x="2297" y="2376"/>
                  </a:lnTo>
                  <a:lnTo>
                    <a:pt x="2297" y="2376"/>
                  </a:lnTo>
                  <a:lnTo>
                    <a:pt x="2272" y="2378"/>
                  </a:lnTo>
                  <a:lnTo>
                    <a:pt x="2259" y="2355"/>
                  </a:lnTo>
                  <a:lnTo>
                    <a:pt x="2264" y="2347"/>
                  </a:lnTo>
                  <a:lnTo>
                    <a:pt x="2239" y="2348"/>
                  </a:lnTo>
                  <a:lnTo>
                    <a:pt x="2235" y="2370"/>
                  </a:lnTo>
                  <a:lnTo>
                    <a:pt x="2224" y="2375"/>
                  </a:lnTo>
                  <a:lnTo>
                    <a:pt x="2219" y="2387"/>
                  </a:lnTo>
                  <a:lnTo>
                    <a:pt x="2210" y="2388"/>
                  </a:lnTo>
                  <a:lnTo>
                    <a:pt x="2204" y="2373"/>
                  </a:lnTo>
                  <a:lnTo>
                    <a:pt x="2191" y="2369"/>
                  </a:lnTo>
                  <a:lnTo>
                    <a:pt x="2201" y="2361"/>
                  </a:lnTo>
                  <a:lnTo>
                    <a:pt x="2201" y="2354"/>
                  </a:lnTo>
                  <a:lnTo>
                    <a:pt x="2174" y="2342"/>
                  </a:lnTo>
                  <a:lnTo>
                    <a:pt x="2171" y="2330"/>
                  </a:lnTo>
                  <a:lnTo>
                    <a:pt x="2141" y="2331"/>
                  </a:lnTo>
                  <a:lnTo>
                    <a:pt x="2133" y="2327"/>
                  </a:lnTo>
                  <a:lnTo>
                    <a:pt x="2129" y="2329"/>
                  </a:lnTo>
                  <a:lnTo>
                    <a:pt x="2123" y="2341"/>
                  </a:lnTo>
                  <a:lnTo>
                    <a:pt x="2115" y="2340"/>
                  </a:lnTo>
                  <a:lnTo>
                    <a:pt x="2106" y="2345"/>
                  </a:lnTo>
                  <a:lnTo>
                    <a:pt x="2074" y="2338"/>
                  </a:lnTo>
                  <a:lnTo>
                    <a:pt x="2071" y="2348"/>
                  </a:lnTo>
                  <a:lnTo>
                    <a:pt x="2050" y="2349"/>
                  </a:lnTo>
                  <a:lnTo>
                    <a:pt x="2034" y="2359"/>
                  </a:lnTo>
                  <a:lnTo>
                    <a:pt x="2028" y="2381"/>
                  </a:lnTo>
                  <a:lnTo>
                    <a:pt x="2018" y="2394"/>
                  </a:lnTo>
                  <a:lnTo>
                    <a:pt x="2018" y="2404"/>
                  </a:lnTo>
                  <a:lnTo>
                    <a:pt x="1975" y="2442"/>
                  </a:lnTo>
                  <a:lnTo>
                    <a:pt x="1963" y="2424"/>
                  </a:lnTo>
                  <a:lnTo>
                    <a:pt x="1968" y="2409"/>
                  </a:lnTo>
                  <a:lnTo>
                    <a:pt x="1941" y="2398"/>
                  </a:lnTo>
                  <a:lnTo>
                    <a:pt x="1917" y="2405"/>
                  </a:lnTo>
                  <a:lnTo>
                    <a:pt x="1908" y="2401"/>
                  </a:lnTo>
                  <a:lnTo>
                    <a:pt x="1905" y="2389"/>
                  </a:lnTo>
                  <a:lnTo>
                    <a:pt x="1882" y="2397"/>
                  </a:lnTo>
                  <a:lnTo>
                    <a:pt x="1871" y="2380"/>
                  </a:lnTo>
                  <a:lnTo>
                    <a:pt x="1842" y="2386"/>
                  </a:lnTo>
                  <a:lnTo>
                    <a:pt x="1824" y="2380"/>
                  </a:lnTo>
                  <a:lnTo>
                    <a:pt x="1832" y="2353"/>
                  </a:lnTo>
                  <a:lnTo>
                    <a:pt x="1818" y="2346"/>
                  </a:lnTo>
                  <a:lnTo>
                    <a:pt x="1818" y="2335"/>
                  </a:lnTo>
                  <a:lnTo>
                    <a:pt x="1795" y="2330"/>
                  </a:lnTo>
                  <a:lnTo>
                    <a:pt x="1742" y="2300"/>
                  </a:lnTo>
                  <a:lnTo>
                    <a:pt x="1734" y="2305"/>
                  </a:lnTo>
                  <a:lnTo>
                    <a:pt x="1731" y="2325"/>
                  </a:lnTo>
                  <a:lnTo>
                    <a:pt x="1706" y="2371"/>
                  </a:lnTo>
                  <a:lnTo>
                    <a:pt x="1705" y="2407"/>
                  </a:lnTo>
                  <a:lnTo>
                    <a:pt x="1678" y="2396"/>
                  </a:lnTo>
                  <a:lnTo>
                    <a:pt x="1683" y="2414"/>
                  </a:lnTo>
                  <a:lnTo>
                    <a:pt x="1674" y="2422"/>
                  </a:lnTo>
                  <a:lnTo>
                    <a:pt x="1682" y="2439"/>
                  </a:lnTo>
                  <a:lnTo>
                    <a:pt x="1678" y="2452"/>
                  </a:lnTo>
                  <a:lnTo>
                    <a:pt x="1692" y="2467"/>
                  </a:lnTo>
                  <a:lnTo>
                    <a:pt x="1680" y="2493"/>
                  </a:lnTo>
                  <a:lnTo>
                    <a:pt x="1675" y="2476"/>
                  </a:lnTo>
                  <a:lnTo>
                    <a:pt x="1656" y="2484"/>
                  </a:lnTo>
                  <a:lnTo>
                    <a:pt x="1655" y="2516"/>
                  </a:lnTo>
                  <a:lnTo>
                    <a:pt x="1635" y="2524"/>
                  </a:lnTo>
                  <a:lnTo>
                    <a:pt x="1631" y="2538"/>
                  </a:lnTo>
                  <a:lnTo>
                    <a:pt x="1611" y="2542"/>
                  </a:lnTo>
                  <a:lnTo>
                    <a:pt x="1584" y="2531"/>
                  </a:lnTo>
                  <a:lnTo>
                    <a:pt x="1584" y="2524"/>
                  </a:lnTo>
                  <a:lnTo>
                    <a:pt x="1573" y="2520"/>
                  </a:lnTo>
                  <a:lnTo>
                    <a:pt x="1557" y="2535"/>
                  </a:lnTo>
                  <a:lnTo>
                    <a:pt x="1540" y="2520"/>
                  </a:lnTo>
                  <a:lnTo>
                    <a:pt x="1517" y="2529"/>
                  </a:lnTo>
                  <a:lnTo>
                    <a:pt x="1520" y="2557"/>
                  </a:lnTo>
                  <a:lnTo>
                    <a:pt x="1502" y="2565"/>
                  </a:lnTo>
                  <a:lnTo>
                    <a:pt x="1494" y="2562"/>
                  </a:lnTo>
                  <a:lnTo>
                    <a:pt x="1481" y="2577"/>
                  </a:lnTo>
                  <a:lnTo>
                    <a:pt x="1474" y="2573"/>
                  </a:lnTo>
                  <a:lnTo>
                    <a:pt x="1453" y="2581"/>
                  </a:lnTo>
                  <a:lnTo>
                    <a:pt x="1444" y="2579"/>
                  </a:lnTo>
                  <a:lnTo>
                    <a:pt x="1439" y="2597"/>
                  </a:lnTo>
                  <a:lnTo>
                    <a:pt x="1428" y="2607"/>
                  </a:lnTo>
                  <a:lnTo>
                    <a:pt x="1414" y="2612"/>
                  </a:lnTo>
                  <a:lnTo>
                    <a:pt x="1399" y="2651"/>
                  </a:lnTo>
                  <a:lnTo>
                    <a:pt x="1405" y="2666"/>
                  </a:lnTo>
                  <a:lnTo>
                    <a:pt x="1359" y="2681"/>
                  </a:lnTo>
                  <a:lnTo>
                    <a:pt x="1347" y="2674"/>
                  </a:lnTo>
                  <a:lnTo>
                    <a:pt x="1308" y="2685"/>
                  </a:lnTo>
                  <a:lnTo>
                    <a:pt x="1296" y="2695"/>
                  </a:lnTo>
                  <a:lnTo>
                    <a:pt x="1295" y="2704"/>
                  </a:lnTo>
                  <a:lnTo>
                    <a:pt x="1301" y="2711"/>
                  </a:lnTo>
                  <a:lnTo>
                    <a:pt x="1303" y="2736"/>
                  </a:lnTo>
                  <a:lnTo>
                    <a:pt x="1296" y="2759"/>
                  </a:lnTo>
                  <a:lnTo>
                    <a:pt x="1277" y="2767"/>
                  </a:lnTo>
                  <a:lnTo>
                    <a:pt x="1272" y="2777"/>
                  </a:lnTo>
                  <a:lnTo>
                    <a:pt x="1252" y="2775"/>
                  </a:lnTo>
                  <a:lnTo>
                    <a:pt x="1236" y="2780"/>
                  </a:lnTo>
                  <a:lnTo>
                    <a:pt x="1224" y="2761"/>
                  </a:lnTo>
                  <a:lnTo>
                    <a:pt x="1205" y="2778"/>
                  </a:lnTo>
                  <a:lnTo>
                    <a:pt x="1184" y="2780"/>
                  </a:lnTo>
                  <a:lnTo>
                    <a:pt x="1172" y="2767"/>
                  </a:lnTo>
                  <a:lnTo>
                    <a:pt x="1161" y="2768"/>
                  </a:lnTo>
                  <a:lnTo>
                    <a:pt x="1160" y="2752"/>
                  </a:lnTo>
                  <a:lnTo>
                    <a:pt x="1151" y="2749"/>
                  </a:lnTo>
                  <a:lnTo>
                    <a:pt x="1139" y="2729"/>
                  </a:lnTo>
                  <a:lnTo>
                    <a:pt x="1110" y="2717"/>
                  </a:lnTo>
                  <a:lnTo>
                    <a:pt x="1111" y="2685"/>
                  </a:lnTo>
                  <a:lnTo>
                    <a:pt x="1095" y="2669"/>
                  </a:lnTo>
                  <a:lnTo>
                    <a:pt x="1077" y="2604"/>
                  </a:lnTo>
                  <a:lnTo>
                    <a:pt x="1077" y="2587"/>
                  </a:lnTo>
                  <a:lnTo>
                    <a:pt x="1091" y="2593"/>
                  </a:lnTo>
                  <a:lnTo>
                    <a:pt x="1103" y="2581"/>
                  </a:lnTo>
                  <a:lnTo>
                    <a:pt x="1101" y="2571"/>
                  </a:lnTo>
                  <a:lnTo>
                    <a:pt x="1120" y="2551"/>
                  </a:lnTo>
                  <a:lnTo>
                    <a:pt x="1127" y="2556"/>
                  </a:lnTo>
                  <a:lnTo>
                    <a:pt x="1123" y="2531"/>
                  </a:lnTo>
                  <a:lnTo>
                    <a:pt x="1116" y="2528"/>
                  </a:lnTo>
                  <a:lnTo>
                    <a:pt x="1116" y="2517"/>
                  </a:lnTo>
                  <a:lnTo>
                    <a:pt x="1107" y="2511"/>
                  </a:lnTo>
                  <a:lnTo>
                    <a:pt x="1089" y="2525"/>
                  </a:lnTo>
                  <a:lnTo>
                    <a:pt x="1082" y="2538"/>
                  </a:lnTo>
                  <a:lnTo>
                    <a:pt x="1070" y="2538"/>
                  </a:lnTo>
                  <a:lnTo>
                    <a:pt x="1064" y="2554"/>
                  </a:lnTo>
                  <a:lnTo>
                    <a:pt x="1035" y="2581"/>
                  </a:lnTo>
                  <a:lnTo>
                    <a:pt x="1013" y="2585"/>
                  </a:lnTo>
                  <a:lnTo>
                    <a:pt x="1011" y="2579"/>
                  </a:lnTo>
                  <a:lnTo>
                    <a:pt x="998" y="2577"/>
                  </a:lnTo>
                  <a:lnTo>
                    <a:pt x="997" y="2586"/>
                  </a:lnTo>
                  <a:lnTo>
                    <a:pt x="983" y="2596"/>
                  </a:lnTo>
                  <a:lnTo>
                    <a:pt x="973" y="2590"/>
                  </a:lnTo>
                  <a:lnTo>
                    <a:pt x="965" y="2598"/>
                  </a:lnTo>
                  <a:lnTo>
                    <a:pt x="970" y="2607"/>
                  </a:lnTo>
                  <a:lnTo>
                    <a:pt x="955" y="2613"/>
                  </a:lnTo>
                  <a:lnTo>
                    <a:pt x="947" y="2599"/>
                  </a:lnTo>
                  <a:lnTo>
                    <a:pt x="940" y="2604"/>
                  </a:lnTo>
                  <a:lnTo>
                    <a:pt x="940" y="2622"/>
                  </a:lnTo>
                  <a:lnTo>
                    <a:pt x="929" y="2643"/>
                  </a:lnTo>
                  <a:lnTo>
                    <a:pt x="939" y="2663"/>
                  </a:lnTo>
                  <a:lnTo>
                    <a:pt x="937" y="2669"/>
                  </a:lnTo>
                  <a:lnTo>
                    <a:pt x="915" y="2684"/>
                  </a:lnTo>
                  <a:lnTo>
                    <a:pt x="900" y="2655"/>
                  </a:lnTo>
                  <a:lnTo>
                    <a:pt x="906" y="2616"/>
                  </a:lnTo>
                  <a:lnTo>
                    <a:pt x="890" y="2585"/>
                  </a:lnTo>
                  <a:lnTo>
                    <a:pt x="883" y="2578"/>
                  </a:lnTo>
                  <a:lnTo>
                    <a:pt x="879" y="2553"/>
                  </a:lnTo>
                  <a:lnTo>
                    <a:pt x="908" y="2536"/>
                  </a:lnTo>
                  <a:lnTo>
                    <a:pt x="901" y="2506"/>
                  </a:lnTo>
                  <a:lnTo>
                    <a:pt x="903" y="2479"/>
                  </a:lnTo>
                  <a:lnTo>
                    <a:pt x="891" y="2476"/>
                  </a:lnTo>
                  <a:lnTo>
                    <a:pt x="879" y="2463"/>
                  </a:lnTo>
                  <a:lnTo>
                    <a:pt x="870" y="2467"/>
                  </a:lnTo>
                  <a:lnTo>
                    <a:pt x="866" y="2462"/>
                  </a:lnTo>
                  <a:lnTo>
                    <a:pt x="855" y="2461"/>
                  </a:lnTo>
                  <a:lnTo>
                    <a:pt x="846" y="2442"/>
                  </a:lnTo>
                  <a:lnTo>
                    <a:pt x="832" y="2437"/>
                  </a:lnTo>
                  <a:lnTo>
                    <a:pt x="839" y="2405"/>
                  </a:lnTo>
                  <a:lnTo>
                    <a:pt x="816" y="2427"/>
                  </a:lnTo>
                  <a:lnTo>
                    <a:pt x="815" y="2422"/>
                  </a:lnTo>
                  <a:lnTo>
                    <a:pt x="807" y="2419"/>
                  </a:lnTo>
                  <a:lnTo>
                    <a:pt x="800" y="2423"/>
                  </a:lnTo>
                  <a:lnTo>
                    <a:pt x="785" y="2414"/>
                  </a:lnTo>
                  <a:lnTo>
                    <a:pt x="767" y="2412"/>
                  </a:lnTo>
                  <a:lnTo>
                    <a:pt x="768" y="2392"/>
                  </a:lnTo>
                  <a:lnTo>
                    <a:pt x="782" y="2377"/>
                  </a:lnTo>
                  <a:lnTo>
                    <a:pt x="781" y="2367"/>
                  </a:lnTo>
                  <a:lnTo>
                    <a:pt x="785" y="2363"/>
                  </a:lnTo>
                  <a:lnTo>
                    <a:pt x="770" y="2327"/>
                  </a:lnTo>
                  <a:lnTo>
                    <a:pt x="778" y="2327"/>
                  </a:lnTo>
                  <a:lnTo>
                    <a:pt x="776" y="2306"/>
                  </a:lnTo>
                  <a:lnTo>
                    <a:pt x="782" y="2301"/>
                  </a:lnTo>
                  <a:lnTo>
                    <a:pt x="777" y="2293"/>
                  </a:lnTo>
                  <a:lnTo>
                    <a:pt x="771" y="2292"/>
                  </a:lnTo>
                  <a:lnTo>
                    <a:pt x="778" y="2278"/>
                  </a:lnTo>
                  <a:lnTo>
                    <a:pt x="757" y="2272"/>
                  </a:lnTo>
                  <a:lnTo>
                    <a:pt x="766" y="2255"/>
                  </a:lnTo>
                  <a:lnTo>
                    <a:pt x="763" y="2229"/>
                  </a:lnTo>
                  <a:lnTo>
                    <a:pt x="750" y="2216"/>
                  </a:lnTo>
                  <a:lnTo>
                    <a:pt x="761" y="2201"/>
                  </a:lnTo>
                  <a:lnTo>
                    <a:pt x="744" y="2194"/>
                  </a:lnTo>
                  <a:lnTo>
                    <a:pt x="737" y="2176"/>
                  </a:lnTo>
                  <a:lnTo>
                    <a:pt x="739" y="2138"/>
                  </a:lnTo>
                  <a:lnTo>
                    <a:pt x="724" y="2111"/>
                  </a:lnTo>
                  <a:lnTo>
                    <a:pt x="728" y="2093"/>
                  </a:lnTo>
                  <a:lnTo>
                    <a:pt x="749" y="2077"/>
                  </a:lnTo>
                  <a:lnTo>
                    <a:pt x="719" y="2059"/>
                  </a:lnTo>
                  <a:lnTo>
                    <a:pt x="745" y="2051"/>
                  </a:lnTo>
                  <a:lnTo>
                    <a:pt x="740" y="2006"/>
                  </a:lnTo>
                  <a:lnTo>
                    <a:pt x="713" y="2002"/>
                  </a:lnTo>
                  <a:lnTo>
                    <a:pt x="689" y="1981"/>
                  </a:lnTo>
                  <a:lnTo>
                    <a:pt x="694" y="1968"/>
                  </a:lnTo>
                  <a:lnTo>
                    <a:pt x="682" y="1950"/>
                  </a:lnTo>
                  <a:lnTo>
                    <a:pt x="652" y="1943"/>
                  </a:lnTo>
                  <a:lnTo>
                    <a:pt x="624" y="1904"/>
                  </a:lnTo>
                  <a:lnTo>
                    <a:pt x="602" y="1910"/>
                  </a:lnTo>
                  <a:lnTo>
                    <a:pt x="602" y="1931"/>
                  </a:lnTo>
                  <a:lnTo>
                    <a:pt x="610" y="1955"/>
                  </a:lnTo>
                  <a:lnTo>
                    <a:pt x="573" y="1912"/>
                  </a:lnTo>
                  <a:lnTo>
                    <a:pt x="578" y="1932"/>
                  </a:lnTo>
                  <a:lnTo>
                    <a:pt x="569" y="1951"/>
                  </a:lnTo>
                  <a:lnTo>
                    <a:pt x="564" y="1982"/>
                  </a:lnTo>
                  <a:lnTo>
                    <a:pt x="533" y="2034"/>
                  </a:lnTo>
                  <a:lnTo>
                    <a:pt x="520" y="2035"/>
                  </a:lnTo>
                  <a:lnTo>
                    <a:pt x="506" y="2046"/>
                  </a:lnTo>
                  <a:lnTo>
                    <a:pt x="482" y="2025"/>
                  </a:lnTo>
                  <a:lnTo>
                    <a:pt x="474" y="2022"/>
                  </a:lnTo>
                  <a:lnTo>
                    <a:pt x="453" y="2026"/>
                  </a:lnTo>
                  <a:lnTo>
                    <a:pt x="452" y="2070"/>
                  </a:lnTo>
                  <a:lnTo>
                    <a:pt x="417" y="2074"/>
                  </a:lnTo>
                  <a:lnTo>
                    <a:pt x="431" y="2100"/>
                  </a:lnTo>
                  <a:lnTo>
                    <a:pt x="401" y="2129"/>
                  </a:lnTo>
                  <a:lnTo>
                    <a:pt x="406" y="2160"/>
                  </a:lnTo>
                  <a:lnTo>
                    <a:pt x="386" y="2152"/>
                  </a:lnTo>
                  <a:lnTo>
                    <a:pt x="386" y="2152"/>
                  </a:lnTo>
                  <a:lnTo>
                    <a:pt x="364" y="2101"/>
                  </a:lnTo>
                  <a:lnTo>
                    <a:pt x="344" y="2073"/>
                  </a:lnTo>
                  <a:lnTo>
                    <a:pt x="333" y="2052"/>
                  </a:lnTo>
                  <a:lnTo>
                    <a:pt x="317" y="2009"/>
                  </a:lnTo>
                  <a:lnTo>
                    <a:pt x="291" y="1970"/>
                  </a:lnTo>
                  <a:lnTo>
                    <a:pt x="292" y="1959"/>
                  </a:lnTo>
                  <a:lnTo>
                    <a:pt x="284" y="1950"/>
                  </a:lnTo>
                  <a:lnTo>
                    <a:pt x="253" y="1891"/>
                  </a:lnTo>
                  <a:lnTo>
                    <a:pt x="253" y="1886"/>
                  </a:lnTo>
                  <a:lnTo>
                    <a:pt x="242" y="1871"/>
                  </a:lnTo>
                  <a:lnTo>
                    <a:pt x="239" y="1845"/>
                  </a:lnTo>
                  <a:lnTo>
                    <a:pt x="228" y="1822"/>
                  </a:lnTo>
                  <a:lnTo>
                    <a:pt x="227" y="1812"/>
                  </a:lnTo>
                  <a:lnTo>
                    <a:pt x="218" y="1799"/>
                  </a:lnTo>
                  <a:lnTo>
                    <a:pt x="205" y="1745"/>
                  </a:lnTo>
                  <a:lnTo>
                    <a:pt x="194" y="1727"/>
                  </a:lnTo>
                  <a:lnTo>
                    <a:pt x="184" y="1693"/>
                  </a:lnTo>
                  <a:lnTo>
                    <a:pt x="171" y="1624"/>
                  </a:lnTo>
                  <a:lnTo>
                    <a:pt x="160" y="1610"/>
                  </a:lnTo>
                  <a:lnTo>
                    <a:pt x="159" y="1591"/>
                  </a:lnTo>
                  <a:lnTo>
                    <a:pt x="145" y="1554"/>
                  </a:lnTo>
                  <a:lnTo>
                    <a:pt x="143" y="1541"/>
                  </a:lnTo>
                  <a:lnTo>
                    <a:pt x="124" y="1513"/>
                  </a:lnTo>
                  <a:lnTo>
                    <a:pt x="121" y="1499"/>
                  </a:lnTo>
                  <a:lnTo>
                    <a:pt x="113" y="1487"/>
                  </a:lnTo>
                  <a:lnTo>
                    <a:pt x="114" y="1478"/>
                  </a:lnTo>
                  <a:lnTo>
                    <a:pt x="105" y="1446"/>
                  </a:lnTo>
                  <a:lnTo>
                    <a:pt x="86" y="1429"/>
                  </a:lnTo>
                  <a:lnTo>
                    <a:pt x="77" y="1416"/>
                  </a:lnTo>
                  <a:lnTo>
                    <a:pt x="78" y="1408"/>
                  </a:lnTo>
                  <a:lnTo>
                    <a:pt x="68" y="1390"/>
                  </a:lnTo>
                  <a:lnTo>
                    <a:pt x="42" y="1370"/>
                  </a:lnTo>
                  <a:lnTo>
                    <a:pt x="31" y="1336"/>
                  </a:lnTo>
                  <a:lnTo>
                    <a:pt x="33" y="1322"/>
                  </a:lnTo>
                  <a:lnTo>
                    <a:pt x="22" y="1315"/>
                  </a:lnTo>
                  <a:lnTo>
                    <a:pt x="8" y="1296"/>
                  </a:lnTo>
                  <a:lnTo>
                    <a:pt x="0" y="1291"/>
                  </a:lnTo>
                  <a:lnTo>
                    <a:pt x="4" y="1274"/>
                  </a:lnTo>
                  <a:lnTo>
                    <a:pt x="8" y="1267"/>
                  </a:lnTo>
                  <a:lnTo>
                    <a:pt x="32" y="1264"/>
                  </a:lnTo>
                  <a:lnTo>
                    <a:pt x="44" y="1256"/>
                  </a:lnTo>
                  <a:lnTo>
                    <a:pt x="46" y="1248"/>
                  </a:lnTo>
                  <a:lnTo>
                    <a:pt x="52" y="1241"/>
                  </a:lnTo>
                  <a:lnTo>
                    <a:pt x="63" y="1236"/>
                  </a:lnTo>
                  <a:lnTo>
                    <a:pt x="68" y="1237"/>
                  </a:lnTo>
                  <a:lnTo>
                    <a:pt x="72" y="1246"/>
                  </a:lnTo>
                  <a:lnTo>
                    <a:pt x="80" y="1245"/>
                  </a:lnTo>
                  <a:lnTo>
                    <a:pt x="87" y="1232"/>
                  </a:lnTo>
                  <a:lnTo>
                    <a:pt x="93" y="1228"/>
                  </a:lnTo>
                  <a:lnTo>
                    <a:pt x="92" y="1211"/>
                  </a:lnTo>
                  <a:lnTo>
                    <a:pt x="104" y="1200"/>
                  </a:lnTo>
                  <a:lnTo>
                    <a:pt x="87" y="1176"/>
                  </a:lnTo>
                  <a:lnTo>
                    <a:pt x="88" y="1167"/>
                  </a:lnTo>
                  <a:lnTo>
                    <a:pt x="93" y="1164"/>
                  </a:lnTo>
                  <a:lnTo>
                    <a:pt x="101" y="1170"/>
                  </a:lnTo>
                  <a:lnTo>
                    <a:pt x="107" y="1169"/>
                  </a:lnTo>
                  <a:lnTo>
                    <a:pt x="108" y="1159"/>
                  </a:lnTo>
                  <a:lnTo>
                    <a:pt x="101" y="1150"/>
                  </a:lnTo>
                  <a:lnTo>
                    <a:pt x="116" y="1148"/>
                  </a:lnTo>
                  <a:lnTo>
                    <a:pt x="110" y="1134"/>
                  </a:lnTo>
                  <a:lnTo>
                    <a:pt x="122" y="1138"/>
                  </a:lnTo>
                  <a:lnTo>
                    <a:pt x="127" y="1135"/>
                  </a:lnTo>
                  <a:lnTo>
                    <a:pt x="127" y="1107"/>
                  </a:lnTo>
                  <a:lnTo>
                    <a:pt x="131" y="1101"/>
                  </a:lnTo>
                  <a:lnTo>
                    <a:pt x="148" y="1104"/>
                  </a:lnTo>
                  <a:lnTo>
                    <a:pt x="153" y="1098"/>
                  </a:lnTo>
                  <a:lnTo>
                    <a:pt x="162" y="1103"/>
                  </a:lnTo>
                  <a:lnTo>
                    <a:pt x="168" y="1095"/>
                  </a:lnTo>
                  <a:lnTo>
                    <a:pt x="186" y="1089"/>
                  </a:lnTo>
                  <a:lnTo>
                    <a:pt x="196" y="1098"/>
                  </a:lnTo>
                  <a:lnTo>
                    <a:pt x="201" y="1107"/>
                  </a:lnTo>
                  <a:lnTo>
                    <a:pt x="217" y="1115"/>
                  </a:lnTo>
                  <a:lnTo>
                    <a:pt x="215" y="1146"/>
                  </a:lnTo>
                  <a:lnTo>
                    <a:pt x="222" y="1157"/>
                  </a:lnTo>
                  <a:lnTo>
                    <a:pt x="228" y="1162"/>
                  </a:lnTo>
                  <a:lnTo>
                    <a:pt x="236" y="1157"/>
                  </a:lnTo>
                  <a:lnTo>
                    <a:pt x="246" y="1159"/>
                  </a:lnTo>
                  <a:lnTo>
                    <a:pt x="254" y="1153"/>
                  </a:lnTo>
                  <a:lnTo>
                    <a:pt x="264" y="1159"/>
                  </a:lnTo>
                  <a:lnTo>
                    <a:pt x="274" y="1176"/>
                  </a:lnTo>
                  <a:lnTo>
                    <a:pt x="274" y="1189"/>
                  </a:lnTo>
                  <a:lnTo>
                    <a:pt x="283" y="1202"/>
                  </a:lnTo>
                  <a:lnTo>
                    <a:pt x="282" y="1216"/>
                  </a:lnTo>
                  <a:lnTo>
                    <a:pt x="276" y="1223"/>
                  </a:lnTo>
                  <a:lnTo>
                    <a:pt x="266" y="1224"/>
                  </a:lnTo>
                  <a:lnTo>
                    <a:pt x="259" y="1236"/>
                  </a:lnTo>
                  <a:lnTo>
                    <a:pt x="262" y="1244"/>
                  </a:lnTo>
                  <a:lnTo>
                    <a:pt x="271" y="1253"/>
                  </a:lnTo>
                  <a:lnTo>
                    <a:pt x="274" y="1270"/>
                  </a:lnTo>
                  <a:lnTo>
                    <a:pt x="289" y="1270"/>
                  </a:lnTo>
                  <a:lnTo>
                    <a:pt x="283" y="1321"/>
                  </a:lnTo>
                  <a:lnTo>
                    <a:pt x="307" y="1313"/>
                  </a:lnTo>
                  <a:lnTo>
                    <a:pt x="325" y="1315"/>
                  </a:lnTo>
                  <a:lnTo>
                    <a:pt x="331" y="1310"/>
                  </a:lnTo>
                  <a:lnTo>
                    <a:pt x="340" y="1313"/>
                  </a:lnTo>
                  <a:lnTo>
                    <a:pt x="344" y="1333"/>
                  </a:lnTo>
                  <a:lnTo>
                    <a:pt x="354" y="1338"/>
                  </a:lnTo>
                  <a:lnTo>
                    <a:pt x="360" y="1338"/>
                  </a:lnTo>
                  <a:lnTo>
                    <a:pt x="371" y="1330"/>
                  </a:lnTo>
                  <a:lnTo>
                    <a:pt x="377" y="1335"/>
                  </a:lnTo>
                  <a:lnTo>
                    <a:pt x="384" y="1330"/>
                  </a:lnTo>
                  <a:lnTo>
                    <a:pt x="393" y="1335"/>
                  </a:lnTo>
                  <a:lnTo>
                    <a:pt x="434" y="1336"/>
                  </a:lnTo>
                  <a:lnTo>
                    <a:pt x="456" y="1352"/>
                  </a:lnTo>
                  <a:lnTo>
                    <a:pt x="476" y="1374"/>
                  </a:lnTo>
                  <a:lnTo>
                    <a:pt x="485" y="1373"/>
                  </a:lnTo>
                  <a:lnTo>
                    <a:pt x="497" y="1380"/>
                  </a:lnTo>
                  <a:lnTo>
                    <a:pt x="508" y="1380"/>
                  </a:lnTo>
                  <a:lnTo>
                    <a:pt x="513" y="1386"/>
                  </a:lnTo>
                  <a:lnTo>
                    <a:pt x="520" y="1385"/>
                  </a:lnTo>
                  <a:lnTo>
                    <a:pt x="524" y="1380"/>
                  </a:lnTo>
                  <a:lnTo>
                    <a:pt x="534" y="1381"/>
                  </a:lnTo>
                  <a:lnTo>
                    <a:pt x="539" y="1376"/>
                  </a:lnTo>
                  <a:lnTo>
                    <a:pt x="556" y="1378"/>
                  </a:lnTo>
                  <a:lnTo>
                    <a:pt x="565" y="1375"/>
                  </a:lnTo>
                  <a:lnTo>
                    <a:pt x="571" y="1380"/>
                  </a:lnTo>
                  <a:lnTo>
                    <a:pt x="587" y="1382"/>
                  </a:lnTo>
                  <a:lnTo>
                    <a:pt x="599" y="1377"/>
                  </a:lnTo>
                  <a:lnTo>
                    <a:pt x="611" y="1379"/>
                  </a:lnTo>
                  <a:lnTo>
                    <a:pt x="627" y="1368"/>
                  </a:lnTo>
                  <a:lnTo>
                    <a:pt x="647" y="1363"/>
                  </a:lnTo>
                  <a:lnTo>
                    <a:pt x="662" y="1366"/>
                  </a:lnTo>
                  <a:lnTo>
                    <a:pt x="679" y="1361"/>
                  </a:lnTo>
                  <a:lnTo>
                    <a:pt x="744" y="1369"/>
                  </a:lnTo>
                  <a:lnTo>
                    <a:pt x="755" y="1376"/>
                  </a:lnTo>
                  <a:lnTo>
                    <a:pt x="762" y="1393"/>
                  </a:lnTo>
                  <a:lnTo>
                    <a:pt x="769" y="1392"/>
                  </a:lnTo>
                  <a:lnTo>
                    <a:pt x="778" y="1400"/>
                  </a:lnTo>
                  <a:lnTo>
                    <a:pt x="792" y="1405"/>
                  </a:lnTo>
                  <a:lnTo>
                    <a:pt x="810" y="1401"/>
                  </a:lnTo>
                  <a:lnTo>
                    <a:pt x="821" y="1395"/>
                  </a:lnTo>
                  <a:lnTo>
                    <a:pt x="831" y="1383"/>
                  </a:lnTo>
                  <a:lnTo>
                    <a:pt x="846" y="1382"/>
                  </a:lnTo>
                  <a:lnTo>
                    <a:pt x="846" y="1375"/>
                  </a:lnTo>
                  <a:lnTo>
                    <a:pt x="837" y="1369"/>
                  </a:lnTo>
                  <a:lnTo>
                    <a:pt x="831" y="1352"/>
                  </a:lnTo>
                  <a:lnTo>
                    <a:pt x="838" y="1330"/>
                  </a:lnTo>
                  <a:lnTo>
                    <a:pt x="847" y="1325"/>
                  </a:lnTo>
                  <a:lnTo>
                    <a:pt x="861" y="1328"/>
                  </a:lnTo>
                  <a:lnTo>
                    <a:pt x="880" y="1327"/>
                  </a:lnTo>
                  <a:lnTo>
                    <a:pt x="896" y="1318"/>
                  </a:lnTo>
                  <a:lnTo>
                    <a:pt x="906" y="1306"/>
                  </a:lnTo>
                  <a:lnTo>
                    <a:pt x="910" y="1281"/>
                  </a:lnTo>
                  <a:lnTo>
                    <a:pt x="921" y="1272"/>
                  </a:lnTo>
                  <a:lnTo>
                    <a:pt x="927" y="1256"/>
                  </a:lnTo>
                  <a:lnTo>
                    <a:pt x="945" y="1251"/>
                  </a:lnTo>
                  <a:lnTo>
                    <a:pt x="966" y="1252"/>
                  </a:lnTo>
                  <a:lnTo>
                    <a:pt x="978" y="1241"/>
                  </a:lnTo>
                  <a:lnTo>
                    <a:pt x="1000" y="1248"/>
                  </a:lnTo>
                  <a:lnTo>
                    <a:pt x="1005" y="1245"/>
                  </a:lnTo>
                  <a:lnTo>
                    <a:pt x="1010" y="1234"/>
                  </a:lnTo>
                  <a:lnTo>
                    <a:pt x="1020" y="1226"/>
                  </a:lnTo>
                  <a:lnTo>
                    <a:pt x="1030" y="1228"/>
                  </a:lnTo>
                  <a:lnTo>
                    <a:pt x="1048" y="1222"/>
                  </a:lnTo>
                  <a:lnTo>
                    <a:pt x="1057" y="1223"/>
                  </a:lnTo>
                  <a:lnTo>
                    <a:pt x="1058" y="0"/>
                  </a:lnTo>
                  <a:lnTo>
                    <a:pt x="1078" y="24"/>
                  </a:lnTo>
                  <a:lnTo>
                    <a:pt x="1082" y="24"/>
                  </a:lnTo>
                  <a:lnTo>
                    <a:pt x="1087" y="35"/>
                  </a:lnTo>
                  <a:close/>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5" name="Freeform 31">
              <a:extLst>
                <a:ext uri="{FF2B5EF4-FFF2-40B4-BE49-F238E27FC236}">
                  <a16:creationId xmlns:a16="http://schemas.microsoft.com/office/drawing/2014/main" id="{391DA781-90A5-4092-AD94-6FC6C91D5BA7}"/>
                </a:ext>
              </a:extLst>
            </p:cNvPr>
            <p:cNvSpPr>
              <a:spLocks/>
            </p:cNvSpPr>
            <p:nvPr/>
          </p:nvSpPr>
          <p:spPr bwMode="auto">
            <a:xfrm>
              <a:off x="5057" y="1532"/>
              <a:ext cx="1237" cy="1453"/>
            </a:xfrm>
            <a:custGeom>
              <a:avLst/>
              <a:gdLst>
                <a:gd name="T0" fmla="*/ 1040 w 1237"/>
                <a:gd name="T1" fmla="*/ 10 h 1453"/>
                <a:gd name="T2" fmla="*/ 1237 w 1237"/>
                <a:gd name="T3" fmla="*/ 18 h 1453"/>
                <a:gd name="T4" fmla="*/ 1226 w 1237"/>
                <a:gd name="T5" fmla="*/ 49 h 1453"/>
                <a:gd name="T6" fmla="*/ 1174 w 1237"/>
                <a:gd name="T7" fmla="*/ 248 h 1453"/>
                <a:gd name="T8" fmla="*/ 1137 w 1237"/>
                <a:gd name="T9" fmla="*/ 451 h 1453"/>
                <a:gd name="T10" fmla="*/ 1079 w 1237"/>
                <a:gd name="T11" fmla="*/ 595 h 1453"/>
                <a:gd name="T12" fmla="*/ 841 w 1237"/>
                <a:gd name="T13" fmla="*/ 798 h 1453"/>
                <a:gd name="T14" fmla="*/ 728 w 1237"/>
                <a:gd name="T15" fmla="*/ 933 h 1453"/>
                <a:gd name="T16" fmla="*/ 691 w 1237"/>
                <a:gd name="T17" fmla="*/ 1035 h 1453"/>
                <a:gd name="T18" fmla="*/ 492 w 1237"/>
                <a:gd name="T19" fmla="*/ 1369 h 1453"/>
                <a:gd name="T20" fmla="*/ 433 w 1237"/>
                <a:gd name="T21" fmla="*/ 1453 h 1453"/>
                <a:gd name="T22" fmla="*/ 415 w 1237"/>
                <a:gd name="T23" fmla="*/ 1417 h 1453"/>
                <a:gd name="T24" fmla="*/ 402 w 1237"/>
                <a:gd name="T25" fmla="*/ 1388 h 1453"/>
                <a:gd name="T26" fmla="*/ 374 w 1237"/>
                <a:gd name="T27" fmla="*/ 1366 h 1453"/>
                <a:gd name="T28" fmla="*/ 356 w 1237"/>
                <a:gd name="T29" fmla="*/ 1347 h 1453"/>
                <a:gd name="T30" fmla="*/ 319 w 1237"/>
                <a:gd name="T31" fmla="*/ 1335 h 1453"/>
                <a:gd name="T32" fmla="*/ 298 w 1237"/>
                <a:gd name="T33" fmla="*/ 1325 h 1453"/>
                <a:gd name="T34" fmla="*/ 249 w 1237"/>
                <a:gd name="T35" fmla="*/ 1311 h 1453"/>
                <a:gd name="T36" fmla="*/ 182 w 1237"/>
                <a:gd name="T37" fmla="*/ 1299 h 1453"/>
                <a:gd name="T38" fmla="*/ 99 w 1237"/>
                <a:gd name="T39" fmla="*/ 1282 h 1453"/>
                <a:gd name="T40" fmla="*/ 67 w 1237"/>
                <a:gd name="T41" fmla="*/ 1277 h 1453"/>
                <a:gd name="T42" fmla="*/ 8 w 1237"/>
                <a:gd name="T43" fmla="*/ 1252 h 1453"/>
                <a:gd name="T44" fmla="*/ 11 w 1237"/>
                <a:gd name="T45" fmla="*/ 1181 h 1453"/>
                <a:gd name="T46" fmla="*/ 62 w 1237"/>
                <a:gd name="T47" fmla="*/ 1163 h 1453"/>
                <a:gd name="T48" fmla="*/ 98 w 1237"/>
                <a:gd name="T49" fmla="*/ 1137 h 1453"/>
                <a:gd name="T50" fmla="*/ 84 w 1237"/>
                <a:gd name="T51" fmla="*/ 1079 h 1453"/>
                <a:gd name="T52" fmla="*/ 113 w 1237"/>
                <a:gd name="T53" fmla="*/ 1058 h 1453"/>
                <a:gd name="T54" fmla="*/ 114 w 1237"/>
                <a:gd name="T55" fmla="*/ 1026 h 1453"/>
                <a:gd name="T56" fmla="*/ 130 w 1237"/>
                <a:gd name="T57" fmla="*/ 965 h 1453"/>
                <a:gd name="T58" fmla="*/ 163 w 1237"/>
                <a:gd name="T59" fmla="*/ 940 h 1453"/>
                <a:gd name="T60" fmla="*/ 175 w 1237"/>
                <a:gd name="T61" fmla="*/ 902 h 1453"/>
                <a:gd name="T62" fmla="*/ 207 w 1237"/>
                <a:gd name="T63" fmla="*/ 848 h 1453"/>
                <a:gd name="T64" fmla="*/ 177 w 1237"/>
                <a:gd name="T65" fmla="*/ 787 h 1453"/>
                <a:gd name="T66" fmla="*/ 153 w 1237"/>
                <a:gd name="T67" fmla="*/ 769 h 1453"/>
                <a:gd name="T68" fmla="*/ 117 w 1237"/>
                <a:gd name="T69" fmla="*/ 735 h 1453"/>
                <a:gd name="T70" fmla="*/ 75 w 1237"/>
                <a:gd name="T71" fmla="*/ 709 h 1453"/>
                <a:gd name="T72" fmla="*/ 36 w 1237"/>
                <a:gd name="T73" fmla="*/ 657 h 1453"/>
                <a:gd name="T74" fmla="*/ 67 w 1237"/>
                <a:gd name="T75" fmla="*/ 594 h 1453"/>
                <a:gd name="T76" fmla="*/ 133 w 1237"/>
                <a:gd name="T77" fmla="*/ 581 h 1453"/>
                <a:gd name="T78" fmla="*/ 166 w 1237"/>
                <a:gd name="T79" fmla="*/ 543 h 1453"/>
                <a:gd name="T80" fmla="*/ 254 w 1237"/>
                <a:gd name="T81" fmla="*/ 482 h 1453"/>
                <a:gd name="T82" fmla="*/ 263 w 1237"/>
                <a:gd name="T83" fmla="*/ 422 h 1453"/>
                <a:gd name="T84" fmla="*/ 274 w 1237"/>
                <a:gd name="T85" fmla="*/ 370 h 1453"/>
                <a:gd name="T86" fmla="*/ 279 w 1237"/>
                <a:gd name="T87" fmla="*/ 291 h 1453"/>
                <a:gd name="T88" fmla="*/ 288 w 1237"/>
                <a:gd name="T89" fmla="*/ 239 h 1453"/>
                <a:gd name="T90" fmla="*/ 305 w 1237"/>
                <a:gd name="T91" fmla="*/ 216 h 1453"/>
                <a:gd name="T92" fmla="*/ 362 w 1237"/>
                <a:gd name="T93" fmla="*/ 192 h 1453"/>
                <a:gd name="T94" fmla="*/ 427 w 1237"/>
                <a:gd name="T95" fmla="*/ 182 h 1453"/>
                <a:gd name="T96" fmla="*/ 480 w 1237"/>
                <a:gd name="T97" fmla="*/ 162 h 1453"/>
                <a:gd name="T98" fmla="*/ 506 w 1237"/>
                <a:gd name="T99" fmla="*/ 168 h 1453"/>
                <a:gd name="T100" fmla="*/ 579 w 1237"/>
                <a:gd name="T101" fmla="*/ 156 h 1453"/>
                <a:gd name="T102" fmla="*/ 622 w 1237"/>
                <a:gd name="T103" fmla="*/ 178 h 1453"/>
                <a:gd name="T104" fmla="*/ 660 w 1237"/>
                <a:gd name="T105" fmla="*/ 183 h 1453"/>
                <a:gd name="T106" fmla="*/ 718 w 1237"/>
                <a:gd name="T107" fmla="*/ 187 h 1453"/>
                <a:gd name="T108" fmla="*/ 822 w 1237"/>
                <a:gd name="T109" fmla="*/ 170 h 1453"/>
                <a:gd name="T110" fmla="*/ 1001 w 1237"/>
                <a:gd name="T111"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37" h="1453">
                  <a:moveTo>
                    <a:pt x="1004" y="4"/>
                  </a:moveTo>
                  <a:lnTo>
                    <a:pt x="1006" y="9"/>
                  </a:lnTo>
                  <a:lnTo>
                    <a:pt x="1026" y="19"/>
                  </a:lnTo>
                  <a:lnTo>
                    <a:pt x="1040" y="10"/>
                  </a:lnTo>
                  <a:lnTo>
                    <a:pt x="1056" y="16"/>
                  </a:lnTo>
                  <a:lnTo>
                    <a:pt x="1086" y="20"/>
                  </a:lnTo>
                  <a:lnTo>
                    <a:pt x="1216" y="22"/>
                  </a:lnTo>
                  <a:lnTo>
                    <a:pt x="1237" y="18"/>
                  </a:lnTo>
                  <a:lnTo>
                    <a:pt x="1234" y="29"/>
                  </a:lnTo>
                  <a:lnTo>
                    <a:pt x="1227" y="33"/>
                  </a:lnTo>
                  <a:lnTo>
                    <a:pt x="1224" y="44"/>
                  </a:lnTo>
                  <a:lnTo>
                    <a:pt x="1226" y="49"/>
                  </a:lnTo>
                  <a:lnTo>
                    <a:pt x="1234" y="32"/>
                  </a:lnTo>
                  <a:lnTo>
                    <a:pt x="1224" y="93"/>
                  </a:lnTo>
                  <a:lnTo>
                    <a:pt x="1173" y="235"/>
                  </a:lnTo>
                  <a:lnTo>
                    <a:pt x="1174" y="248"/>
                  </a:lnTo>
                  <a:lnTo>
                    <a:pt x="1151" y="338"/>
                  </a:lnTo>
                  <a:lnTo>
                    <a:pt x="1147" y="364"/>
                  </a:lnTo>
                  <a:lnTo>
                    <a:pt x="1149" y="378"/>
                  </a:lnTo>
                  <a:lnTo>
                    <a:pt x="1137" y="451"/>
                  </a:lnTo>
                  <a:lnTo>
                    <a:pt x="1097" y="529"/>
                  </a:lnTo>
                  <a:lnTo>
                    <a:pt x="1099" y="543"/>
                  </a:lnTo>
                  <a:lnTo>
                    <a:pt x="1091" y="577"/>
                  </a:lnTo>
                  <a:lnTo>
                    <a:pt x="1079" y="595"/>
                  </a:lnTo>
                  <a:lnTo>
                    <a:pt x="974" y="698"/>
                  </a:lnTo>
                  <a:lnTo>
                    <a:pt x="900" y="727"/>
                  </a:lnTo>
                  <a:lnTo>
                    <a:pt x="862" y="768"/>
                  </a:lnTo>
                  <a:lnTo>
                    <a:pt x="841" y="798"/>
                  </a:lnTo>
                  <a:lnTo>
                    <a:pt x="808" y="829"/>
                  </a:lnTo>
                  <a:lnTo>
                    <a:pt x="799" y="844"/>
                  </a:lnTo>
                  <a:lnTo>
                    <a:pt x="773" y="870"/>
                  </a:lnTo>
                  <a:lnTo>
                    <a:pt x="728" y="933"/>
                  </a:lnTo>
                  <a:lnTo>
                    <a:pt x="689" y="1004"/>
                  </a:lnTo>
                  <a:lnTo>
                    <a:pt x="683" y="1022"/>
                  </a:lnTo>
                  <a:lnTo>
                    <a:pt x="685" y="1033"/>
                  </a:lnTo>
                  <a:lnTo>
                    <a:pt x="691" y="1035"/>
                  </a:lnTo>
                  <a:lnTo>
                    <a:pt x="690" y="1039"/>
                  </a:lnTo>
                  <a:lnTo>
                    <a:pt x="638" y="1100"/>
                  </a:lnTo>
                  <a:lnTo>
                    <a:pt x="560" y="1257"/>
                  </a:lnTo>
                  <a:lnTo>
                    <a:pt x="492" y="1369"/>
                  </a:lnTo>
                  <a:lnTo>
                    <a:pt x="466" y="1403"/>
                  </a:lnTo>
                  <a:lnTo>
                    <a:pt x="442" y="1445"/>
                  </a:lnTo>
                  <a:lnTo>
                    <a:pt x="433" y="1453"/>
                  </a:lnTo>
                  <a:lnTo>
                    <a:pt x="433" y="1453"/>
                  </a:lnTo>
                  <a:lnTo>
                    <a:pt x="426" y="1447"/>
                  </a:lnTo>
                  <a:lnTo>
                    <a:pt x="423" y="1433"/>
                  </a:lnTo>
                  <a:lnTo>
                    <a:pt x="414" y="1428"/>
                  </a:lnTo>
                  <a:lnTo>
                    <a:pt x="415" y="1417"/>
                  </a:lnTo>
                  <a:lnTo>
                    <a:pt x="409" y="1411"/>
                  </a:lnTo>
                  <a:lnTo>
                    <a:pt x="412" y="1402"/>
                  </a:lnTo>
                  <a:lnTo>
                    <a:pt x="409" y="1395"/>
                  </a:lnTo>
                  <a:lnTo>
                    <a:pt x="402" y="1388"/>
                  </a:lnTo>
                  <a:lnTo>
                    <a:pt x="395" y="1387"/>
                  </a:lnTo>
                  <a:lnTo>
                    <a:pt x="390" y="1373"/>
                  </a:lnTo>
                  <a:lnTo>
                    <a:pt x="378" y="1372"/>
                  </a:lnTo>
                  <a:lnTo>
                    <a:pt x="374" y="1366"/>
                  </a:lnTo>
                  <a:lnTo>
                    <a:pt x="366" y="1368"/>
                  </a:lnTo>
                  <a:lnTo>
                    <a:pt x="363" y="1358"/>
                  </a:lnTo>
                  <a:lnTo>
                    <a:pt x="356" y="1355"/>
                  </a:lnTo>
                  <a:lnTo>
                    <a:pt x="356" y="1347"/>
                  </a:lnTo>
                  <a:lnTo>
                    <a:pt x="346" y="1351"/>
                  </a:lnTo>
                  <a:lnTo>
                    <a:pt x="338" y="1347"/>
                  </a:lnTo>
                  <a:lnTo>
                    <a:pt x="334" y="1341"/>
                  </a:lnTo>
                  <a:lnTo>
                    <a:pt x="319" y="1335"/>
                  </a:lnTo>
                  <a:lnTo>
                    <a:pt x="315" y="1323"/>
                  </a:lnTo>
                  <a:lnTo>
                    <a:pt x="305" y="1322"/>
                  </a:lnTo>
                  <a:lnTo>
                    <a:pt x="301" y="1329"/>
                  </a:lnTo>
                  <a:lnTo>
                    <a:pt x="298" y="1325"/>
                  </a:lnTo>
                  <a:lnTo>
                    <a:pt x="278" y="1320"/>
                  </a:lnTo>
                  <a:lnTo>
                    <a:pt x="274" y="1315"/>
                  </a:lnTo>
                  <a:lnTo>
                    <a:pt x="256" y="1318"/>
                  </a:lnTo>
                  <a:lnTo>
                    <a:pt x="249" y="1311"/>
                  </a:lnTo>
                  <a:lnTo>
                    <a:pt x="238" y="1308"/>
                  </a:lnTo>
                  <a:lnTo>
                    <a:pt x="216" y="1292"/>
                  </a:lnTo>
                  <a:lnTo>
                    <a:pt x="200" y="1299"/>
                  </a:lnTo>
                  <a:lnTo>
                    <a:pt x="182" y="1299"/>
                  </a:lnTo>
                  <a:lnTo>
                    <a:pt x="178" y="1305"/>
                  </a:lnTo>
                  <a:lnTo>
                    <a:pt x="172" y="1306"/>
                  </a:lnTo>
                  <a:lnTo>
                    <a:pt x="152" y="1296"/>
                  </a:lnTo>
                  <a:lnTo>
                    <a:pt x="99" y="1282"/>
                  </a:lnTo>
                  <a:lnTo>
                    <a:pt x="99" y="1264"/>
                  </a:lnTo>
                  <a:lnTo>
                    <a:pt x="77" y="1253"/>
                  </a:lnTo>
                  <a:lnTo>
                    <a:pt x="70" y="1255"/>
                  </a:lnTo>
                  <a:lnTo>
                    <a:pt x="67" y="1277"/>
                  </a:lnTo>
                  <a:lnTo>
                    <a:pt x="61" y="1278"/>
                  </a:lnTo>
                  <a:lnTo>
                    <a:pt x="34" y="1273"/>
                  </a:lnTo>
                  <a:lnTo>
                    <a:pt x="22" y="1254"/>
                  </a:lnTo>
                  <a:lnTo>
                    <a:pt x="8" y="1252"/>
                  </a:lnTo>
                  <a:lnTo>
                    <a:pt x="3" y="1239"/>
                  </a:lnTo>
                  <a:lnTo>
                    <a:pt x="10" y="1225"/>
                  </a:lnTo>
                  <a:lnTo>
                    <a:pt x="0" y="1206"/>
                  </a:lnTo>
                  <a:lnTo>
                    <a:pt x="11" y="1181"/>
                  </a:lnTo>
                  <a:lnTo>
                    <a:pt x="37" y="1191"/>
                  </a:lnTo>
                  <a:lnTo>
                    <a:pt x="45" y="1170"/>
                  </a:lnTo>
                  <a:lnTo>
                    <a:pt x="59" y="1174"/>
                  </a:lnTo>
                  <a:lnTo>
                    <a:pt x="62" y="1163"/>
                  </a:lnTo>
                  <a:lnTo>
                    <a:pt x="74" y="1156"/>
                  </a:lnTo>
                  <a:lnTo>
                    <a:pt x="70" y="1145"/>
                  </a:lnTo>
                  <a:lnTo>
                    <a:pt x="86" y="1135"/>
                  </a:lnTo>
                  <a:lnTo>
                    <a:pt x="98" y="1137"/>
                  </a:lnTo>
                  <a:lnTo>
                    <a:pt x="111" y="1119"/>
                  </a:lnTo>
                  <a:lnTo>
                    <a:pt x="111" y="1106"/>
                  </a:lnTo>
                  <a:lnTo>
                    <a:pt x="99" y="1099"/>
                  </a:lnTo>
                  <a:lnTo>
                    <a:pt x="84" y="1079"/>
                  </a:lnTo>
                  <a:lnTo>
                    <a:pt x="84" y="1079"/>
                  </a:lnTo>
                  <a:lnTo>
                    <a:pt x="102" y="1066"/>
                  </a:lnTo>
                  <a:lnTo>
                    <a:pt x="110" y="1067"/>
                  </a:lnTo>
                  <a:lnTo>
                    <a:pt x="113" y="1058"/>
                  </a:lnTo>
                  <a:lnTo>
                    <a:pt x="125" y="1055"/>
                  </a:lnTo>
                  <a:lnTo>
                    <a:pt x="127" y="1051"/>
                  </a:lnTo>
                  <a:lnTo>
                    <a:pt x="121" y="1033"/>
                  </a:lnTo>
                  <a:lnTo>
                    <a:pt x="114" y="1026"/>
                  </a:lnTo>
                  <a:lnTo>
                    <a:pt x="121" y="995"/>
                  </a:lnTo>
                  <a:lnTo>
                    <a:pt x="120" y="984"/>
                  </a:lnTo>
                  <a:lnTo>
                    <a:pt x="128" y="976"/>
                  </a:lnTo>
                  <a:lnTo>
                    <a:pt x="130" y="965"/>
                  </a:lnTo>
                  <a:lnTo>
                    <a:pt x="138" y="964"/>
                  </a:lnTo>
                  <a:lnTo>
                    <a:pt x="147" y="957"/>
                  </a:lnTo>
                  <a:lnTo>
                    <a:pt x="163" y="954"/>
                  </a:lnTo>
                  <a:lnTo>
                    <a:pt x="163" y="940"/>
                  </a:lnTo>
                  <a:lnTo>
                    <a:pt x="174" y="936"/>
                  </a:lnTo>
                  <a:lnTo>
                    <a:pt x="166" y="931"/>
                  </a:lnTo>
                  <a:lnTo>
                    <a:pt x="166" y="905"/>
                  </a:lnTo>
                  <a:lnTo>
                    <a:pt x="175" y="902"/>
                  </a:lnTo>
                  <a:lnTo>
                    <a:pt x="179" y="894"/>
                  </a:lnTo>
                  <a:lnTo>
                    <a:pt x="203" y="885"/>
                  </a:lnTo>
                  <a:lnTo>
                    <a:pt x="214" y="856"/>
                  </a:lnTo>
                  <a:lnTo>
                    <a:pt x="207" y="848"/>
                  </a:lnTo>
                  <a:lnTo>
                    <a:pt x="208" y="836"/>
                  </a:lnTo>
                  <a:lnTo>
                    <a:pt x="197" y="822"/>
                  </a:lnTo>
                  <a:lnTo>
                    <a:pt x="192" y="805"/>
                  </a:lnTo>
                  <a:lnTo>
                    <a:pt x="177" y="787"/>
                  </a:lnTo>
                  <a:lnTo>
                    <a:pt x="179" y="775"/>
                  </a:lnTo>
                  <a:lnTo>
                    <a:pt x="175" y="769"/>
                  </a:lnTo>
                  <a:lnTo>
                    <a:pt x="162" y="765"/>
                  </a:lnTo>
                  <a:lnTo>
                    <a:pt x="153" y="769"/>
                  </a:lnTo>
                  <a:lnTo>
                    <a:pt x="143" y="758"/>
                  </a:lnTo>
                  <a:lnTo>
                    <a:pt x="141" y="748"/>
                  </a:lnTo>
                  <a:lnTo>
                    <a:pt x="124" y="742"/>
                  </a:lnTo>
                  <a:lnTo>
                    <a:pt x="117" y="735"/>
                  </a:lnTo>
                  <a:lnTo>
                    <a:pt x="99" y="729"/>
                  </a:lnTo>
                  <a:lnTo>
                    <a:pt x="97" y="716"/>
                  </a:lnTo>
                  <a:lnTo>
                    <a:pt x="83" y="707"/>
                  </a:lnTo>
                  <a:lnTo>
                    <a:pt x="75" y="709"/>
                  </a:lnTo>
                  <a:lnTo>
                    <a:pt x="64" y="696"/>
                  </a:lnTo>
                  <a:lnTo>
                    <a:pt x="50" y="669"/>
                  </a:lnTo>
                  <a:lnTo>
                    <a:pt x="36" y="657"/>
                  </a:lnTo>
                  <a:lnTo>
                    <a:pt x="36" y="657"/>
                  </a:lnTo>
                  <a:lnTo>
                    <a:pt x="45" y="629"/>
                  </a:lnTo>
                  <a:lnTo>
                    <a:pt x="55" y="621"/>
                  </a:lnTo>
                  <a:lnTo>
                    <a:pt x="55" y="608"/>
                  </a:lnTo>
                  <a:lnTo>
                    <a:pt x="67" y="594"/>
                  </a:lnTo>
                  <a:lnTo>
                    <a:pt x="97" y="584"/>
                  </a:lnTo>
                  <a:lnTo>
                    <a:pt x="116" y="587"/>
                  </a:lnTo>
                  <a:lnTo>
                    <a:pt x="122" y="581"/>
                  </a:lnTo>
                  <a:lnTo>
                    <a:pt x="133" y="581"/>
                  </a:lnTo>
                  <a:lnTo>
                    <a:pt x="136" y="576"/>
                  </a:lnTo>
                  <a:lnTo>
                    <a:pt x="133" y="564"/>
                  </a:lnTo>
                  <a:lnTo>
                    <a:pt x="144" y="549"/>
                  </a:lnTo>
                  <a:lnTo>
                    <a:pt x="166" y="543"/>
                  </a:lnTo>
                  <a:lnTo>
                    <a:pt x="178" y="528"/>
                  </a:lnTo>
                  <a:lnTo>
                    <a:pt x="200" y="518"/>
                  </a:lnTo>
                  <a:lnTo>
                    <a:pt x="223" y="487"/>
                  </a:lnTo>
                  <a:lnTo>
                    <a:pt x="254" y="482"/>
                  </a:lnTo>
                  <a:lnTo>
                    <a:pt x="261" y="464"/>
                  </a:lnTo>
                  <a:lnTo>
                    <a:pt x="274" y="454"/>
                  </a:lnTo>
                  <a:lnTo>
                    <a:pt x="275" y="435"/>
                  </a:lnTo>
                  <a:lnTo>
                    <a:pt x="263" y="422"/>
                  </a:lnTo>
                  <a:lnTo>
                    <a:pt x="261" y="412"/>
                  </a:lnTo>
                  <a:lnTo>
                    <a:pt x="265" y="400"/>
                  </a:lnTo>
                  <a:lnTo>
                    <a:pt x="274" y="390"/>
                  </a:lnTo>
                  <a:lnTo>
                    <a:pt x="274" y="370"/>
                  </a:lnTo>
                  <a:lnTo>
                    <a:pt x="291" y="337"/>
                  </a:lnTo>
                  <a:lnTo>
                    <a:pt x="284" y="325"/>
                  </a:lnTo>
                  <a:lnTo>
                    <a:pt x="286" y="304"/>
                  </a:lnTo>
                  <a:lnTo>
                    <a:pt x="279" y="291"/>
                  </a:lnTo>
                  <a:lnTo>
                    <a:pt x="279" y="284"/>
                  </a:lnTo>
                  <a:lnTo>
                    <a:pt x="308" y="262"/>
                  </a:lnTo>
                  <a:lnTo>
                    <a:pt x="304" y="246"/>
                  </a:lnTo>
                  <a:lnTo>
                    <a:pt x="288" y="239"/>
                  </a:lnTo>
                  <a:lnTo>
                    <a:pt x="291" y="227"/>
                  </a:lnTo>
                  <a:lnTo>
                    <a:pt x="287" y="224"/>
                  </a:lnTo>
                  <a:lnTo>
                    <a:pt x="305" y="216"/>
                  </a:lnTo>
                  <a:lnTo>
                    <a:pt x="305" y="216"/>
                  </a:lnTo>
                  <a:lnTo>
                    <a:pt x="314" y="220"/>
                  </a:lnTo>
                  <a:lnTo>
                    <a:pt x="328" y="193"/>
                  </a:lnTo>
                  <a:lnTo>
                    <a:pt x="353" y="186"/>
                  </a:lnTo>
                  <a:lnTo>
                    <a:pt x="362" y="192"/>
                  </a:lnTo>
                  <a:lnTo>
                    <a:pt x="378" y="194"/>
                  </a:lnTo>
                  <a:lnTo>
                    <a:pt x="390" y="185"/>
                  </a:lnTo>
                  <a:lnTo>
                    <a:pt x="418" y="193"/>
                  </a:lnTo>
                  <a:lnTo>
                    <a:pt x="427" y="182"/>
                  </a:lnTo>
                  <a:lnTo>
                    <a:pt x="440" y="178"/>
                  </a:lnTo>
                  <a:lnTo>
                    <a:pt x="457" y="165"/>
                  </a:lnTo>
                  <a:lnTo>
                    <a:pt x="470" y="161"/>
                  </a:lnTo>
                  <a:lnTo>
                    <a:pt x="480" y="162"/>
                  </a:lnTo>
                  <a:lnTo>
                    <a:pt x="488" y="153"/>
                  </a:lnTo>
                  <a:lnTo>
                    <a:pt x="499" y="155"/>
                  </a:lnTo>
                  <a:lnTo>
                    <a:pt x="501" y="166"/>
                  </a:lnTo>
                  <a:lnTo>
                    <a:pt x="506" y="168"/>
                  </a:lnTo>
                  <a:lnTo>
                    <a:pt x="524" y="165"/>
                  </a:lnTo>
                  <a:lnTo>
                    <a:pt x="547" y="170"/>
                  </a:lnTo>
                  <a:lnTo>
                    <a:pt x="564" y="157"/>
                  </a:lnTo>
                  <a:lnTo>
                    <a:pt x="579" y="156"/>
                  </a:lnTo>
                  <a:lnTo>
                    <a:pt x="594" y="161"/>
                  </a:lnTo>
                  <a:lnTo>
                    <a:pt x="602" y="169"/>
                  </a:lnTo>
                  <a:lnTo>
                    <a:pt x="609" y="168"/>
                  </a:lnTo>
                  <a:lnTo>
                    <a:pt x="622" y="178"/>
                  </a:lnTo>
                  <a:lnTo>
                    <a:pt x="634" y="168"/>
                  </a:lnTo>
                  <a:lnTo>
                    <a:pt x="648" y="166"/>
                  </a:lnTo>
                  <a:lnTo>
                    <a:pt x="651" y="177"/>
                  </a:lnTo>
                  <a:lnTo>
                    <a:pt x="660" y="183"/>
                  </a:lnTo>
                  <a:lnTo>
                    <a:pt x="689" y="176"/>
                  </a:lnTo>
                  <a:lnTo>
                    <a:pt x="696" y="179"/>
                  </a:lnTo>
                  <a:lnTo>
                    <a:pt x="704" y="177"/>
                  </a:lnTo>
                  <a:lnTo>
                    <a:pt x="718" y="187"/>
                  </a:lnTo>
                  <a:lnTo>
                    <a:pt x="726" y="188"/>
                  </a:lnTo>
                  <a:lnTo>
                    <a:pt x="759" y="146"/>
                  </a:lnTo>
                  <a:lnTo>
                    <a:pt x="759" y="146"/>
                  </a:lnTo>
                  <a:lnTo>
                    <a:pt x="822" y="170"/>
                  </a:lnTo>
                  <a:lnTo>
                    <a:pt x="964" y="170"/>
                  </a:lnTo>
                  <a:lnTo>
                    <a:pt x="966" y="85"/>
                  </a:lnTo>
                  <a:lnTo>
                    <a:pt x="975" y="1"/>
                  </a:lnTo>
                  <a:lnTo>
                    <a:pt x="1001" y="0"/>
                  </a:lnTo>
                  <a:lnTo>
                    <a:pt x="1004" y="4"/>
                  </a:lnTo>
                  <a:close/>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6" name="Freeform 32">
              <a:extLst>
                <a:ext uri="{FF2B5EF4-FFF2-40B4-BE49-F238E27FC236}">
                  <a16:creationId xmlns:a16="http://schemas.microsoft.com/office/drawing/2014/main" id="{55F68D5E-9F1B-45A7-8985-3A255644D716}"/>
                </a:ext>
              </a:extLst>
            </p:cNvPr>
            <p:cNvSpPr>
              <a:spLocks/>
            </p:cNvSpPr>
            <p:nvPr/>
          </p:nvSpPr>
          <p:spPr bwMode="auto">
            <a:xfrm>
              <a:off x="3230" y="817"/>
              <a:ext cx="1691" cy="1150"/>
            </a:xfrm>
            <a:custGeom>
              <a:avLst/>
              <a:gdLst>
                <a:gd name="T0" fmla="*/ 1236 w 1691"/>
                <a:gd name="T1" fmla="*/ 78 h 1150"/>
                <a:gd name="T2" fmla="*/ 1323 w 1691"/>
                <a:gd name="T3" fmla="*/ 84 h 1150"/>
                <a:gd name="T4" fmla="*/ 1457 w 1691"/>
                <a:gd name="T5" fmla="*/ 152 h 1150"/>
                <a:gd name="T6" fmla="*/ 1529 w 1691"/>
                <a:gd name="T7" fmla="*/ 114 h 1150"/>
                <a:gd name="T8" fmla="*/ 1580 w 1691"/>
                <a:gd name="T9" fmla="*/ 121 h 1150"/>
                <a:gd name="T10" fmla="*/ 1653 w 1691"/>
                <a:gd name="T11" fmla="*/ 164 h 1150"/>
                <a:gd name="T12" fmla="*/ 1691 w 1691"/>
                <a:gd name="T13" fmla="*/ 223 h 1150"/>
                <a:gd name="T14" fmla="*/ 1635 w 1691"/>
                <a:gd name="T15" fmla="*/ 258 h 1150"/>
                <a:gd name="T16" fmla="*/ 1613 w 1691"/>
                <a:gd name="T17" fmla="*/ 320 h 1150"/>
                <a:gd name="T18" fmla="*/ 1582 w 1691"/>
                <a:gd name="T19" fmla="*/ 396 h 1150"/>
                <a:gd name="T20" fmla="*/ 1493 w 1691"/>
                <a:gd name="T21" fmla="*/ 394 h 1150"/>
                <a:gd name="T22" fmla="*/ 1386 w 1691"/>
                <a:gd name="T23" fmla="*/ 503 h 1150"/>
                <a:gd name="T24" fmla="*/ 1404 w 1691"/>
                <a:gd name="T25" fmla="*/ 597 h 1150"/>
                <a:gd name="T26" fmla="*/ 1470 w 1691"/>
                <a:gd name="T27" fmla="*/ 643 h 1150"/>
                <a:gd name="T28" fmla="*/ 1446 w 1691"/>
                <a:gd name="T29" fmla="*/ 742 h 1150"/>
                <a:gd name="T30" fmla="*/ 1359 w 1691"/>
                <a:gd name="T31" fmla="*/ 769 h 1150"/>
                <a:gd name="T32" fmla="*/ 1295 w 1691"/>
                <a:gd name="T33" fmla="*/ 751 h 1150"/>
                <a:gd name="T34" fmla="*/ 1250 w 1691"/>
                <a:gd name="T35" fmla="*/ 762 h 1150"/>
                <a:gd name="T36" fmla="*/ 1192 w 1691"/>
                <a:gd name="T37" fmla="*/ 784 h 1150"/>
                <a:gd name="T38" fmla="*/ 1132 w 1691"/>
                <a:gd name="T39" fmla="*/ 832 h 1150"/>
                <a:gd name="T40" fmla="*/ 1160 w 1691"/>
                <a:gd name="T41" fmla="*/ 912 h 1150"/>
                <a:gd name="T42" fmla="*/ 1084 w 1691"/>
                <a:gd name="T43" fmla="*/ 920 h 1150"/>
                <a:gd name="T44" fmla="*/ 1026 w 1691"/>
                <a:gd name="T45" fmla="*/ 1019 h 1150"/>
                <a:gd name="T46" fmla="*/ 946 w 1691"/>
                <a:gd name="T47" fmla="*/ 974 h 1150"/>
                <a:gd name="T48" fmla="*/ 813 w 1691"/>
                <a:gd name="T49" fmla="*/ 1034 h 1150"/>
                <a:gd name="T50" fmla="*/ 745 w 1691"/>
                <a:gd name="T51" fmla="*/ 1092 h 1150"/>
                <a:gd name="T52" fmla="*/ 694 w 1691"/>
                <a:gd name="T53" fmla="*/ 1149 h 1150"/>
                <a:gd name="T54" fmla="*/ 640 w 1691"/>
                <a:gd name="T55" fmla="*/ 1008 h 1150"/>
                <a:gd name="T56" fmla="*/ 608 w 1691"/>
                <a:gd name="T57" fmla="*/ 1009 h 1150"/>
                <a:gd name="T58" fmla="*/ 601 w 1691"/>
                <a:gd name="T59" fmla="*/ 1070 h 1150"/>
                <a:gd name="T60" fmla="*/ 560 w 1691"/>
                <a:gd name="T61" fmla="*/ 1148 h 1150"/>
                <a:gd name="T62" fmla="*/ 512 w 1691"/>
                <a:gd name="T63" fmla="*/ 1082 h 1150"/>
                <a:gd name="T64" fmla="*/ 417 w 1691"/>
                <a:gd name="T65" fmla="*/ 980 h 1150"/>
                <a:gd name="T66" fmla="*/ 378 w 1691"/>
                <a:gd name="T67" fmla="*/ 915 h 1150"/>
                <a:gd name="T68" fmla="*/ 330 w 1691"/>
                <a:gd name="T69" fmla="*/ 964 h 1150"/>
                <a:gd name="T70" fmla="*/ 211 w 1691"/>
                <a:gd name="T71" fmla="*/ 901 h 1150"/>
                <a:gd name="T72" fmla="*/ 107 w 1691"/>
                <a:gd name="T73" fmla="*/ 833 h 1150"/>
                <a:gd name="T74" fmla="*/ 109 w 1691"/>
                <a:gd name="T75" fmla="*/ 734 h 1150"/>
                <a:gd name="T76" fmla="*/ 96 w 1691"/>
                <a:gd name="T77" fmla="*/ 654 h 1150"/>
                <a:gd name="T78" fmla="*/ 21 w 1691"/>
                <a:gd name="T79" fmla="*/ 638 h 1150"/>
                <a:gd name="T80" fmla="*/ 0 w 1691"/>
                <a:gd name="T81" fmla="*/ 486 h 1150"/>
                <a:gd name="T82" fmla="*/ 25 w 1691"/>
                <a:gd name="T83" fmla="*/ 415 h 1150"/>
                <a:gd name="T84" fmla="*/ 39 w 1691"/>
                <a:gd name="T85" fmla="*/ 377 h 1150"/>
                <a:gd name="T86" fmla="*/ 66 w 1691"/>
                <a:gd name="T87" fmla="*/ 321 h 1150"/>
                <a:gd name="T88" fmla="*/ 84 w 1691"/>
                <a:gd name="T89" fmla="*/ 257 h 1150"/>
                <a:gd name="T90" fmla="*/ 126 w 1691"/>
                <a:gd name="T91" fmla="*/ 223 h 1150"/>
                <a:gd name="T92" fmla="*/ 193 w 1691"/>
                <a:gd name="T93" fmla="*/ 208 h 1150"/>
                <a:gd name="T94" fmla="*/ 242 w 1691"/>
                <a:gd name="T95" fmla="*/ 209 h 1150"/>
                <a:gd name="T96" fmla="*/ 293 w 1691"/>
                <a:gd name="T97" fmla="*/ 245 h 1150"/>
                <a:gd name="T98" fmla="*/ 311 w 1691"/>
                <a:gd name="T99" fmla="*/ 266 h 1150"/>
                <a:gd name="T100" fmla="*/ 352 w 1691"/>
                <a:gd name="T101" fmla="*/ 298 h 1150"/>
                <a:gd name="T102" fmla="*/ 411 w 1691"/>
                <a:gd name="T103" fmla="*/ 324 h 1150"/>
                <a:gd name="T104" fmla="*/ 466 w 1691"/>
                <a:gd name="T105" fmla="*/ 323 h 1150"/>
                <a:gd name="T106" fmla="*/ 536 w 1691"/>
                <a:gd name="T107" fmla="*/ 366 h 1150"/>
                <a:gd name="T108" fmla="*/ 679 w 1691"/>
                <a:gd name="T109" fmla="*/ 387 h 1150"/>
                <a:gd name="T110" fmla="*/ 810 w 1691"/>
                <a:gd name="T111" fmla="*/ 372 h 1150"/>
                <a:gd name="T112" fmla="*/ 965 w 1691"/>
                <a:gd name="T113" fmla="*/ 98 h 1150"/>
                <a:gd name="T114" fmla="*/ 1014 w 1691"/>
                <a:gd name="T115" fmla="*/ 27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91" h="1150">
                  <a:moveTo>
                    <a:pt x="1126" y="0"/>
                  </a:moveTo>
                  <a:lnTo>
                    <a:pt x="1125" y="35"/>
                  </a:lnTo>
                  <a:lnTo>
                    <a:pt x="1136" y="57"/>
                  </a:lnTo>
                  <a:lnTo>
                    <a:pt x="1181" y="64"/>
                  </a:lnTo>
                  <a:lnTo>
                    <a:pt x="1198" y="61"/>
                  </a:lnTo>
                  <a:lnTo>
                    <a:pt x="1219" y="76"/>
                  </a:lnTo>
                  <a:lnTo>
                    <a:pt x="1236" y="78"/>
                  </a:lnTo>
                  <a:lnTo>
                    <a:pt x="1241" y="69"/>
                  </a:lnTo>
                  <a:lnTo>
                    <a:pt x="1288" y="52"/>
                  </a:lnTo>
                  <a:lnTo>
                    <a:pt x="1293" y="45"/>
                  </a:lnTo>
                  <a:lnTo>
                    <a:pt x="1303" y="45"/>
                  </a:lnTo>
                  <a:lnTo>
                    <a:pt x="1304" y="29"/>
                  </a:lnTo>
                  <a:lnTo>
                    <a:pt x="1317" y="28"/>
                  </a:lnTo>
                  <a:lnTo>
                    <a:pt x="1323" y="84"/>
                  </a:lnTo>
                  <a:lnTo>
                    <a:pt x="1345" y="92"/>
                  </a:lnTo>
                  <a:lnTo>
                    <a:pt x="1354" y="109"/>
                  </a:lnTo>
                  <a:lnTo>
                    <a:pt x="1354" y="118"/>
                  </a:lnTo>
                  <a:lnTo>
                    <a:pt x="1394" y="119"/>
                  </a:lnTo>
                  <a:lnTo>
                    <a:pt x="1412" y="142"/>
                  </a:lnTo>
                  <a:lnTo>
                    <a:pt x="1450" y="138"/>
                  </a:lnTo>
                  <a:lnTo>
                    <a:pt x="1457" y="152"/>
                  </a:lnTo>
                  <a:lnTo>
                    <a:pt x="1466" y="155"/>
                  </a:lnTo>
                  <a:lnTo>
                    <a:pt x="1481" y="134"/>
                  </a:lnTo>
                  <a:lnTo>
                    <a:pt x="1480" y="116"/>
                  </a:lnTo>
                  <a:lnTo>
                    <a:pt x="1490" y="110"/>
                  </a:lnTo>
                  <a:lnTo>
                    <a:pt x="1504" y="110"/>
                  </a:lnTo>
                  <a:lnTo>
                    <a:pt x="1516" y="122"/>
                  </a:lnTo>
                  <a:lnTo>
                    <a:pt x="1529" y="114"/>
                  </a:lnTo>
                  <a:lnTo>
                    <a:pt x="1549" y="116"/>
                  </a:lnTo>
                  <a:lnTo>
                    <a:pt x="1551" y="98"/>
                  </a:lnTo>
                  <a:lnTo>
                    <a:pt x="1573" y="103"/>
                  </a:lnTo>
                  <a:lnTo>
                    <a:pt x="1575" y="113"/>
                  </a:lnTo>
                  <a:lnTo>
                    <a:pt x="1567" y="113"/>
                  </a:lnTo>
                  <a:lnTo>
                    <a:pt x="1567" y="119"/>
                  </a:lnTo>
                  <a:lnTo>
                    <a:pt x="1580" y="121"/>
                  </a:lnTo>
                  <a:lnTo>
                    <a:pt x="1584" y="114"/>
                  </a:lnTo>
                  <a:lnTo>
                    <a:pt x="1593" y="112"/>
                  </a:lnTo>
                  <a:lnTo>
                    <a:pt x="1603" y="118"/>
                  </a:lnTo>
                  <a:lnTo>
                    <a:pt x="1630" y="120"/>
                  </a:lnTo>
                  <a:lnTo>
                    <a:pt x="1673" y="142"/>
                  </a:lnTo>
                  <a:lnTo>
                    <a:pt x="1668" y="163"/>
                  </a:lnTo>
                  <a:lnTo>
                    <a:pt x="1653" y="164"/>
                  </a:lnTo>
                  <a:lnTo>
                    <a:pt x="1638" y="153"/>
                  </a:lnTo>
                  <a:lnTo>
                    <a:pt x="1627" y="156"/>
                  </a:lnTo>
                  <a:lnTo>
                    <a:pt x="1624" y="171"/>
                  </a:lnTo>
                  <a:lnTo>
                    <a:pt x="1640" y="174"/>
                  </a:lnTo>
                  <a:lnTo>
                    <a:pt x="1642" y="190"/>
                  </a:lnTo>
                  <a:lnTo>
                    <a:pt x="1669" y="187"/>
                  </a:lnTo>
                  <a:lnTo>
                    <a:pt x="1691" y="223"/>
                  </a:lnTo>
                  <a:lnTo>
                    <a:pt x="1691" y="223"/>
                  </a:lnTo>
                  <a:lnTo>
                    <a:pt x="1691" y="255"/>
                  </a:lnTo>
                  <a:lnTo>
                    <a:pt x="1667" y="263"/>
                  </a:lnTo>
                  <a:lnTo>
                    <a:pt x="1651" y="262"/>
                  </a:lnTo>
                  <a:lnTo>
                    <a:pt x="1645" y="268"/>
                  </a:lnTo>
                  <a:lnTo>
                    <a:pt x="1638" y="268"/>
                  </a:lnTo>
                  <a:lnTo>
                    <a:pt x="1635" y="258"/>
                  </a:lnTo>
                  <a:lnTo>
                    <a:pt x="1643" y="255"/>
                  </a:lnTo>
                  <a:lnTo>
                    <a:pt x="1643" y="251"/>
                  </a:lnTo>
                  <a:lnTo>
                    <a:pt x="1634" y="249"/>
                  </a:lnTo>
                  <a:lnTo>
                    <a:pt x="1621" y="255"/>
                  </a:lnTo>
                  <a:lnTo>
                    <a:pt x="1631" y="299"/>
                  </a:lnTo>
                  <a:lnTo>
                    <a:pt x="1617" y="308"/>
                  </a:lnTo>
                  <a:lnTo>
                    <a:pt x="1613" y="320"/>
                  </a:lnTo>
                  <a:lnTo>
                    <a:pt x="1604" y="326"/>
                  </a:lnTo>
                  <a:lnTo>
                    <a:pt x="1581" y="330"/>
                  </a:lnTo>
                  <a:lnTo>
                    <a:pt x="1594" y="364"/>
                  </a:lnTo>
                  <a:lnTo>
                    <a:pt x="1585" y="367"/>
                  </a:lnTo>
                  <a:lnTo>
                    <a:pt x="1590" y="384"/>
                  </a:lnTo>
                  <a:lnTo>
                    <a:pt x="1582" y="389"/>
                  </a:lnTo>
                  <a:lnTo>
                    <a:pt x="1582" y="396"/>
                  </a:lnTo>
                  <a:lnTo>
                    <a:pt x="1569" y="394"/>
                  </a:lnTo>
                  <a:lnTo>
                    <a:pt x="1569" y="401"/>
                  </a:lnTo>
                  <a:lnTo>
                    <a:pt x="1545" y="404"/>
                  </a:lnTo>
                  <a:lnTo>
                    <a:pt x="1519" y="413"/>
                  </a:lnTo>
                  <a:lnTo>
                    <a:pt x="1518" y="399"/>
                  </a:lnTo>
                  <a:lnTo>
                    <a:pt x="1503" y="407"/>
                  </a:lnTo>
                  <a:lnTo>
                    <a:pt x="1493" y="394"/>
                  </a:lnTo>
                  <a:lnTo>
                    <a:pt x="1489" y="380"/>
                  </a:lnTo>
                  <a:lnTo>
                    <a:pt x="1438" y="408"/>
                  </a:lnTo>
                  <a:lnTo>
                    <a:pt x="1438" y="431"/>
                  </a:lnTo>
                  <a:lnTo>
                    <a:pt x="1424" y="490"/>
                  </a:lnTo>
                  <a:lnTo>
                    <a:pt x="1407" y="493"/>
                  </a:lnTo>
                  <a:lnTo>
                    <a:pt x="1406" y="506"/>
                  </a:lnTo>
                  <a:lnTo>
                    <a:pt x="1386" y="503"/>
                  </a:lnTo>
                  <a:lnTo>
                    <a:pt x="1396" y="549"/>
                  </a:lnTo>
                  <a:lnTo>
                    <a:pt x="1373" y="565"/>
                  </a:lnTo>
                  <a:lnTo>
                    <a:pt x="1355" y="582"/>
                  </a:lnTo>
                  <a:lnTo>
                    <a:pt x="1367" y="605"/>
                  </a:lnTo>
                  <a:lnTo>
                    <a:pt x="1368" y="620"/>
                  </a:lnTo>
                  <a:lnTo>
                    <a:pt x="1407" y="605"/>
                  </a:lnTo>
                  <a:lnTo>
                    <a:pt x="1404" y="597"/>
                  </a:lnTo>
                  <a:lnTo>
                    <a:pt x="1446" y="588"/>
                  </a:lnTo>
                  <a:lnTo>
                    <a:pt x="1452" y="592"/>
                  </a:lnTo>
                  <a:lnTo>
                    <a:pt x="1455" y="602"/>
                  </a:lnTo>
                  <a:lnTo>
                    <a:pt x="1484" y="601"/>
                  </a:lnTo>
                  <a:lnTo>
                    <a:pt x="1479" y="614"/>
                  </a:lnTo>
                  <a:lnTo>
                    <a:pt x="1476" y="615"/>
                  </a:lnTo>
                  <a:lnTo>
                    <a:pt x="1470" y="643"/>
                  </a:lnTo>
                  <a:lnTo>
                    <a:pt x="1464" y="645"/>
                  </a:lnTo>
                  <a:lnTo>
                    <a:pt x="1474" y="658"/>
                  </a:lnTo>
                  <a:lnTo>
                    <a:pt x="1466" y="706"/>
                  </a:lnTo>
                  <a:lnTo>
                    <a:pt x="1466" y="706"/>
                  </a:lnTo>
                  <a:lnTo>
                    <a:pt x="1458" y="707"/>
                  </a:lnTo>
                  <a:lnTo>
                    <a:pt x="1458" y="722"/>
                  </a:lnTo>
                  <a:lnTo>
                    <a:pt x="1446" y="742"/>
                  </a:lnTo>
                  <a:lnTo>
                    <a:pt x="1436" y="744"/>
                  </a:lnTo>
                  <a:lnTo>
                    <a:pt x="1429" y="753"/>
                  </a:lnTo>
                  <a:lnTo>
                    <a:pt x="1425" y="753"/>
                  </a:lnTo>
                  <a:lnTo>
                    <a:pt x="1399" y="730"/>
                  </a:lnTo>
                  <a:lnTo>
                    <a:pt x="1390" y="736"/>
                  </a:lnTo>
                  <a:lnTo>
                    <a:pt x="1367" y="766"/>
                  </a:lnTo>
                  <a:lnTo>
                    <a:pt x="1359" y="769"/>
                  </a:lnTo>
                  <a:lnTo>
                    <a:pt x="1356" y="768"/>
                  </a:lnTo>
                  <a:lnTo>
                    <a:pt x="1358" y="759"/>
                  </a:lnTo>
                  <a:lnTo>
                    <a:pt x="1354" y="754"/>
                  </a:lnTo>
                  <a:lnTo>
                    <a:pt x="1348" y="758"/>
                  </a:lnTo>
                  <a:lnTo>
                    <a:pt x="1333" y="755"/>
                  </a:lnTo>
                  <a:lnTo>
                    <a:pt x="1315" y="758"/>
                  </a:lnTo>
                  <a:lnTo>
                    <a:pt x="1295" y="751"/>
                  </a:lnTo>
                  <a:lnTo>
                    <a:pt x="1288" y="737"/>
                  </a:lnTo>
                  <a:lnTo>
                    <a:pt x="1284" y="737"/>
                  </a:lnTo>
                  <a:lnTo>
                    <a:pt x="1279" y="742"/>
                  </a:lnTo>
                  <a:lnTo>
                    <a:pt x="1281" y="763"/>
                  </a:lnTo>
                  <a:lnTo>
                    <a:pt x="1278" y="767"/>
                  </a:lnTo>
                  <a:lnTo>
                    <a:pt x="1261" y="751"/>
                  </a:lnTo>
                  <a:lnTo>
                    <a:pt x="1250" y="762"/>
                  </a:lnTo>
                  <a:lnTo>
                    <a:pt x="1244" y="758"/>
                  </a:lnTo>
                  <a:lnTo>
                    <a:pt x="1227" y="766"/>
                  </a:lnTo>
                  <a:lnTo>
                    <a:pt x="1216" y="777"/>
                  </a:lnTo>
                  <a:lnTo>
                    <a:pt x="1213" y="787"/>
                  </a:lnTo>
                  <a:lnTo>
                    <a:pt x="1209" y="788"/>
                  </a:lnTo>
                  <a:lnTo>
                    <a:pt x="1205" y="781"/>
                  </a:lnTo>
                  <a:lnTo>
                    <a:pt x="1192" y="784"/>
                  </a:lnTo>
                  <a:lnTo>
                    <a:pt x="1180" y="797"/>
                  </a:lnTo>
                  <a:lnTo>
                    <a:pt x="1179" y="815"/>
                  </a:lnTo>
                  <a:lnTo>
                    <a:pt x="1162" y="813"/>
                  </a:lnTo>
                  <a:lnTo>
                    <a:pt x="1154" y="827"/>
                  </a:lnTo>
                  <a:lnTo>
                    <a:pt x="1150" y="826"/>
                  </a:lnTo>
                  <a:lnTo>
                    <a:pt x="1142" y="833"/>
                  </a:lnTo>
                  <a:lnTo>
                    <a:pt x="1132" y="832"/>
                  </a:lnTo>
                  <a:lnTo>
                    <a:pt x="1128" y="836"/>
                  </a:lnTo>
                  <a:lnTo>
                    <a:pt x="1132" y="847"/>
                  </a:lnTo>
                  <a:lnTo>
                    <a:pt x="1152" y="869"/>
                  </a:lnTo>
                  <a:lnTo>
                    <a:pt x="1152" y="886"/>
                  </a:lnTo>
                  <a:lnTo>
                    <a:pt x="1143" y="890"/>
                  </a:lnTo>
                  <a:lnTo>
                    <a:pt x="1139" y="899"/>
                  </a:lnTo>
                  <a:lnTo>
                    <a:pt x="1160" y="912"/>
                  </a:lnTo>
                  <a:lnTo>
                    <a:pt x="1154" y="914"/>
                  </a:lnTo>
                  <a:lnTo>
                    <a:pt x="1139" y="910"/>
                  </a:lnTo>
                  <a:lnTo>
                    <a:pt x="1131" y="914"/>
                  </a:lnTo>
                  <a:lnTo>
                    <a:pt x="1111" y="910"/>
                  </a:lnTo>
                  <a:lnTo>
                    <a:pt x="1103" y="921"/>
                  </a:lnTo>
                  <a:lnTo>
                    <a:pt x="1095" y="917"/>
                  </a:lnTo>
                  <a:lnTo>
                    <a:pt x="1084" y="920"/>
                  </a:lnTo>
                  <a:lnTo>
                    <a:pt x="1073" y="935"/>
                  </a:lnTo>
                  <a:lnTo>
                    <a:pt x="1074" y="948"/>
                  </a:lnTo>
                  <a:lnTo>
                    <a:pt x="1065" y="950"/>
                  </a:lnTo>
                  <a:lnTo>
                    <a:pt x="1030" y="983"/>
                  </a:lnTo>
                  <a:lnTo>
                    <a:pt x="1021" y="1003"/>
                  </a:lnTo>
                  <a:lnTo>
                    <a:pt x="1027" y="1013"/>
                  </a:lnTo>
                  <a:lnTo>
                    <a:pt x="1026" y="1019"/>
                  </a:lnTo>
                  <a:lnTo>
                    <a:pt x="1015" y="1021"/>
                  </a:lnTo>
                  <a:lnTo>
                    <a:pt x="1011" y="1019"/>
                  </a:lnTo>
                  <a:lnTo>
                    <a:pt x="1004" y="992"/>
                  </a:lnTo>
                  <a:lnTo>
                    <a:pt x="982" y="986"/>
                  </a:lnTo>
                  <a:lnTo>
                    <a:pt x="964" y="988"/>
                  </a:lnTo>
                  <a:lnTo>
                    <a:pt x="953" y="973"/>
                  </a:lnTo>
                  <a:lnTo>
                    <a:pt x="946" y="974"/>
                  </a:lnTo>
                  <a:lnTo>
                    <a:pt x="908" y="996"/>
                  </a:lnTo>
                  <a:lnTo>
                    <a:pt x="902" y="1006"/>
                  </a:lnTo>
                  <a:lnTo>
                    <a:pt x="879" y="1001"/>
                  </a:lnTo>
                  <a:lnTo>
                    <a:pt x="868" y="1011"/>
                  </a:lnTo>
                  <a:lnTo>
                    <a:pt x="856" y="1010"/>
                  </a:lnTo>
                  <a:lnTo>
                    <a:pt x="831" y="1020"/>
                  </a:lnTo>
                  <a:lnTo>
                    <a:pt x="813" y="1034"/>
                  </a:lnTo>
                  <a:lnTo>
                    <a:pt x="809" y="1042"/>
                  </a:lnTo>
                  <a:lnTo>
                    <a:pt x="786" y="1048"/>
                  </a:lnTo>
                  <a:lnTo>
                    <a:pt x="778" y="1060"/>
                  </a:lnTo>
                  <a:lnTo>
                    <a:pt x="781" y="1066"/>
                  </a:lnTo>
                  <a:lnTo>
                    <a:pt x="778" y="1072"/>
                  </a:lnTo>
                  <a:lnTo>
                    <a:pt x="758" y="1090"/>
                  </a:lnTo>
                  <a:lnTo>
                    <a:pt x="745" y="1092"/>
                  </a:lnTo>
                  <a:lnTo>
                    <a:pt x="735" y="1107"/>
                  </a:lnTo>
                  <a:lnTo>
                    <a:pt x="738" y="1117"/>
                  </a:lnTo>
                  <a:lnTo>
                    <a:pt x="730" y="1125"/>
                  </a:lnTo>
                  <a:lnTo>
                    <a:pt x="727" y="1134"/>
                  </a:lnTo>
                  <a:lnTo>
                    <a:pt x="702" y="1141"/>
                  </a:lnTo>
                  <a:lnTo>
                    <a:pt x="702" y="1141"/>
                  </a:lnTo>
                  <a:lnTo>
                    <a:pt x="694" y="1149"/>
                  </a:lnTo>
                  <a:lnTo>
                    <a:pt x="688" y="1150"/>
                  </a:lnTo>
                  <a:lnTo>
                    <a:pt x="655" y="1085"/>
                  </a:lnTo>
                  <a:lnTo>
                    <a:pt x="660" y="1084"/>
                  </a:lnTo>
                  <a:lnTo>
                    <a:pt x="716" y="1016"/>
                  </a:lnTo>
                  <a:lnTo>
                    <a:pt x="711" y="1013"/>
                  </a:lnTo>
                  <a:lnTo>
                    <a:pt x="642" y="1014"/>
                  </a:lnTo>
                  <a:lnTo>
                    <a:pt x="640" y="1008"/>
                  </a:lnTo>
                  <a:lnTo>
                    <a:pt x="643" y="1001"/>
                  </a:lnTo>
                  <a:lnTo>
                    <a:pt x="638" y="997"/>
                  </a:lnTo>
                  <a:lnTo>
                    <a:pt x="636" y="985"/>
                  </a:lnTo>
                  <a:lnTo>
                    <a:pt x="632" y="987"/>
                  </a:lnTo>
                  <a:lnTo>
                    <a:pt x="630" y="994"/>
                  </a:lnTo>
                  <a:lnTo>
                    <a:pt x="613" y="995"/>
                  </a:lnTo>
                  <a:lnTo>
                    <a:pt x="608" y="1009"/>
                  </a:lnTo>
                  <a:lnTo>
                    <a:pt x="611" y="1020"/>
                  </a:lnTo>
                  <a:lnTo>
                    <a:pt x="617" y="1023"/>
                  </a:lnTo>
                  <a:lnTo>
                    <a:pt x="620" y="1034"/>
                  </a:lnTo>
                  <a:lnTo>
                    <a:pt x="614" y="1042"/>
                  </a:lnTo>
                  <a:lnTo>
                    <a:pt x="615" y="1057"/>
                  </a:lnTo>
                  <a:lnTo>
                    <a:pt x="611" y="1066"/>
                  </a:lnTo>
                  <a:lnTo>
                    <a:pt x="601" y="1070"/>
                  </a:lnTo>
                  <a:lnTo>
                    <a:pt x="599" y="1077"/>
                  </a:lnTo>
                  <a:lnTo>
                    <a:pt x="591" y="1087"/>
                  </a:lnTo>
                  <a:lnTo>
                    <a:pt x="595" y="1103"/>
                  </a:lnTo>
                  <a:lnTo>
                    <a:pt x="590" y="1117"/>
                  </a:lnTo>
                  <a:lnTo>
                    <a:pt x="577" y="1127"/>
                  </a:lnTo>
                  <a:lnTo>
                    <a:pt x="570" y="1144"/>
                  </a:lnTo>
                  <a:lnTo>
                    <a:pt x="560" y="1148"/>
                  </a:lnTo>
                  <a:lnTo>
                    <a:pt x="543" y="1130"/>
                  </a:lnTo>
                  <a:lnTo>
                    <a:pt x="535" y="1130"/>
                  </a:lnTo>
                  <a:lnTo>
                    <a:pt x="545" y="1109"/>
                  </a:lnTo>
                  <a:lnTo>
                    <a:pt x="529" y="1092"/>
                  </a:lnTo>
                  <a:lnTo>
                    <a:pt x="522" y="1095"/>
                  </a:lnTo>
                  <a:lnTo>
                    <a:pt x="517" y="1091"/>
                  </a:lnTo>
                  <a:lnTo>
                    <a:pt x="512" y="1082"/>
                  </a:lnTo>
                  <a:lnTo>
                    <a:pt x="536" y="1054"/>
                  </a:lnTo>
                  <a:lnTo>
                    <a:pt x="537" y="1021"/>
                  </a:lnTo>
                  <a:lnTo>
                    <a:pt x="530" y="1009"/>
                  </a:lnTo>
                  <a:lnTo>
                    <a:pt x="438" y="1031"/>
                  </a:lnTo>
                  <a:lnTo>
                    <a:pt x="428" y="1021"/>
                  </a:lnTo>
                  <a:lnTo>
                    <a:pt x="435" y="986"/>
                  </a:lnTo>
                  <a:lnTo>
                    <a:pt x="417" y="980"/>
                  </a:lnTo>
                  <a:lnTo>
                    <a:pt x="419" y="925"/>
                  </a:lnTo>
                  <a:lnTo>
                    <a:pt x="428" y="900"/>
                  </a:lnTo>
                  <a:lnTo>
                    <a:pt x="406" y="885"/>
                  </a:lnTo>
                  <a:lnTo>
                    <a:pt x="399" y="898"/>
                  </a:lnTo>
                  <a:lnTo>
                    <a:pt x="404" y="921"/>
                  </a:lnTo>
                  <a:lnTo>
                    <a:pt x="394" y="921"/>
                  </a:lnTo>
                  <a:lnTo>
                    <a:pt x="378" y="915"/>
                  </a:lnTo>
                  <a:lnTo>
                    <a:pt x="368" y="932"/>
                  </a:lnTo>
                  <a:lnTo>
                    <a:pt x="379" y="934"/>
                  </a:lnTo>
                  <a:lnTo>
                    <a:pt x="380" y="939"/>
                  </a:lnTo>
                  <a:lnTo>
                    <a:pt x="370" y="947"/>
                  </a:lnTo>
                  <a:lnTo>
                    <a:pt x="347" y="942"/>
                  </a:lnTo>
                  <a:lnTo>
                    <a:pt x="334" y="964"/>
                  </a:lnTo>
                  <a:lnTo>
                    <a:pt x="330" y="964"/>
                  </a:lnTo>
                  <a:lnTo>
                    <a:pt x="300" y="951"/>
                  </a:lnTo>
                  <a:lnTo>
                    <a:pt x="286" y="938"/>
                  </a:lnTo>
                  <a:lnTo>
                    <a:pt x="249" y="938"/>
                  </a:lnTo>
                  <a:lnTo>
                    <a:pt x="254" y="927"/>
                  </a:lnTo>
                  <a:lnTo>
                    <a:pt x="243" y="916"/>
                  </a:lnTo>
                  <a:lnTo>
                    <a:pt x="232" y="920"/>
                  </a:lnTo>
                  <a:lnTo>
                    <a:pt x="211" y="901"/>
                  </a:lnTo>
                  <a:lnTo>
                    <a:pt x="199" y="897"/>
                  </a:lnTo>
                  <a:lnTo>
                    <a:pt x="174" y="895"/>
                  </a:lnTo>
                  <a:lnTo>
                    <a:pt x="152" y="864"/>
                  </a:lnTo>
                  <a:lnTo>
                    <a:pt x="140" y="858"/>
                  </a:lnTo>
                  <a:lnTo>
                    <a:pt x="137" y="847"/>
                  </a:lnTo>
                  <a:lnTo>
                    <a:pt x="118" y="853"/>
                  </a:lnTo>
                  <a:lnTo>
                    <a:pt x="107" y="833"/>
                  </a:lnTo>
                  <a:lnTo>
                    <a:pt x="106" y="820"/>
                  </a:lnTo>
                  <a:lnTo>
                    <a:pt x="110" y="789"/>
                  </a:lnTo>
                  <a:lnTo>
                    <a:pt x="122" y="788"/>
                  </a:lnTo>
                  <a:lnTo>
                    <a:pt x="131" y="782"/>
                  </a:lnTo>
                  <a:lnTo>
                    <a:pt x="119" y="767"/>
                  </a:lnTo>
                  <a:lnTo>
                    <a:pt x="118" y="751"/>
                  </a:lnTo>
                  <a:lnTo>
                    <a:pt x="109" y="734"/>
                  </a:lnTo>
                  <a:lnTo>
                    <a:pt x="110" y="720"/>
                  </a:lnTo>
                  <a:lnTo>
                    <a:pt x="121" y="714"/>
                  </a:lnTo>
                  <a:lnTo>
                    <a:pt x="111" y="699"/>
                  </a:lnTo>
                  <a:lnTo>
                    <a:pt x="123" y="672"/>
                  </a:lnTo>
                  <a:lnTo>
                    <a:pt x="114" y="669"/>
                  </a:lnTo>
                  <a:lnTo>
                    <a:pt x="99" y="654"/>
                  </a:lnTo>
                  <a:lnTo>
                    <a:pt x="96" y="654"/>
                  </a:lnTo>
                  <a:lnTo>
                    <a:pt x="91" y="661"/>
                  </a:lnTo>
                  <a:lnTo>
                    <a:pt x="87" y="650"/>
                  </a:lnTo>
                  <a:lnTo>
                    <a:pt x="82" y="647"/>
                  </a:lnTo>
                  <a:lnTo>
                    <a:pt x="66" y="648"/>
                  </a:lnTo>
                  <a:lnTo>
                    <a:pt x="60" y="637"/>
                  </a:lnTo>
                  <a:lnTo>
                    <a:pt x="31" y="639"/>
                  </a:lnTo>
                  <a:lnTo>
                    <a:pt x="21" y="638"/>
                  </a:lnTo>
                  <a:lnTo>
                    <a:pt x="18" y="635"/>
                  </a:lnTo>
                  <a:lnTo>
                    <a:pt x="13" y="595"/>
                  </a:lnTo>
                  <a:lnTo>
                    <a:pt x="17" y="586"/>
                  </a:lnTo>
                  <a:lnTo>
                    <a:pt x="21" y="585"/>
                  </a:lnTo>
                  <a:lnTo>
                    <a:pt x="18" y="487"/>
                  </a:lnTo>
                  <a:lnTo>
                    <a:pt x="0" y="486"/>
                  </a:lnTo>
                  <a:lnTo>
                    <a:pt x="0" y="486"/>
                  </a:lnTo>
                  <a:lnTo>
                    <a:pt x="2" y="480"/>
                  </a:lnTo>
                  <a:lnTo>
                    <a:pt x="11" y="473"/>
                  </a:lnTo>
                  <a:lnTo>
                    <a:pt x="12" y="456"/>
                  </a:lnTo>
                  <a:lnTo>
                    <a:pt x="28" y="455"/>
                  </a:lnTo>
                  <a:lnTo>
                    <a:pt x="29" y="429"/>
                  </a:lnTo>
                  <a:lnTo>
                    <a:pt x="35" y="422"/>
                  </a:lnTo>
                  <a:lnTo>
                    <a:pt x="25" y="415"/>
                  </a:lnTo>
                  <a:lnTo>
                    <a:pt x="26" y="411"/>
                  </a:lnTo>
                  <a:lnTo>
                    <a:pt x="32" y="409"/>
                  </a:lnTo>
                  <a:lnTo>
                    <a:pt x="32" y="401"/>
                  </a:lnTo>
                  <a:lnTo>
                    <a:pt x="44" y="395"/>
                  </a:lnTo>
                  <a:lnTo>
                    <a:pt x="46" y="390"/>
                  </a:lnTo>
                  <a:lnTo>
                    <a:pt x="33" y="382"/>
                  </a:lnTo>
                  <a:lnTo>
                    <a:pt x="39" y="377"/>
                  </a:lnTo>
                  <a:lnTo>
                    <a:pt x="43" y="360"/>
                  </a:lnTo>
                  <a:lnTo>
                    <a:pt x="51" y="357"/>
                  </a:lnTo>
                  <a:lnTo>
                    <a:pt x="57" y="348"/>
                  </a:lnTo>
                  <a:lnTo>
                    <a:pt x="59" y="338"/>
                  </a:lnTo>
                  <a:lnTo>
                    <a:pt x="53" y="334"/>
                  </a:lnTo>
                  <a:lnTo>
                    <a:pt x="53" y="328"/>
                  </a:lnTo>
                  <a:lnTo>
                    <a:pt x="66" y="321"/>
                  </a:lnTo>
                  <a:lnTo>
                    <a:pt x="56" y="311"/>
                  </a:lnTo>
                  <a:lnTo>
                    <a:pt x="69" y="285"/>
                  </a:lnTo>
                  <a:lnTo>
                    <a:pt x="65" y="280"/>
                  </a:lnTo>
                  <a:lnTo>
                    <a:pt x="72" y="276"/>
                  </a:lnTo>
                  <a:lnTo>
                    <a:pt x="81" y="279"/>
                  </a:lnTo>
                  <a:lnTo>
                    <a:pt x="77" y="273"/>
                  </a:lnTo>
                  <a:lnTo>
                    <a:pt x="84" y="257"/>
                  </a:lnTo>
                  <a:lnTo>
                    <a:pt x="101" y="244"/>
                  </a:lnTo>
                  <a:lnTo>
                    <a:pt x="103" y="230"/>
                  </a:lnTo>
                  <a:lnTo>
                    <a:pt x="112" y="227"/>
                  </a:lnTo>
                  <a:lnTo>
                    <a:pt x="113" y="215"/>
                  </a:lnTo>
                  <a:lnTo>
                    <a:pt x="119" y="220"/>
                  </a:lnTo>
                  <a:lnTo>
                    <a:pt x="128" y="214"/>
                  </a:lnTo>
                  <a:lnTo>
                    <a:pt x="126" y="223"/>
                  </a:lnTo>
                  <a:lnTo>
                    <a:pt x="132" y="227"/>
                  </a:lnTo>
                  <a:lnTo>
                    <a:pt x="138" y="220"/>
                  </a:lnTo>
                  <a:lnTo>
                    <a:pt x="144" y="218"/>
                  </a:lnTo>
                  <a:lnTo>
                    <a:pt x="150" y="221"/>
                  </a:lnTo>
                  <a:lnTo>
                    <a:pt x="169" y="209"/>
                  </a:lnTo>
                  <a:lnTo>
                    <a:pt x="181" y="210"/>
                  </a:lnTo>
                  <a:lnTo>
                    <a:pt x="193" y="208"/>
                  </a:lnTo>
                  <a:lnTo>
                    <a:pt x="198" y="214"/>
                  </a:lnTo>
                  <a:lnTo>
                    <a:pt x="203" y="211"/>
                  </a:lnTo>
                  <a:lnTo>
                    <a:pt x="206" y="214"/>
                  </a:lnTo>
                  <a:lnTo>
                    <a:pt x="217" y="212"/>
                  </a:lnTo>
                  <a:lnTo>
                    <a:pt x="220" y="217"/>
                  </a:lnTo>
                  <a:lnTo>
                    <a:pt x="234" y="221"/>
                  </a:lnTo>
                  <a:lnTo>
                    <a:pt x="242" y="209"/>
                  </a:lnTo>
                  <a:lnTo>
                    <a:pt x="249" y="209"/>
                  </a:lnTo>
                  <a:lnTo>
                    <a:pt x="246" y="215"/>
                  </a:lnTo>
                  <a:lnTo>
                    <a:pt x="259" y="225"/>
                  </a:lnTo>
                  <a:lnTo>
                    <a:pt x="258" y="234"/>
                  </a:lnTo>
                  <a:lnTo>
                    <a:pt x="268" y="231"/>
                  </a:lnTo>
                  <a:lnTo>
                    <a:pt x="286" y="248"/>
                  </a:lnTo>
                  <a:lnTo>
                    <a:pt x="293" y="245"/>
                  </a:lnTo>
                  <a:lnTo>
                    <a:pt x="295" y="249"/>
                  </a:lnTo>
                  <a:lnTo>
                    <a:pt x="293" y="251"/>
                  </a:lnTo>
                  <a:lnTo>
                    <a:pt x="298" y="255"/>
                  </a:lnTo>
                  <a:lnTo>
                    <a:pt x="301" y="261"/>
                  </a:lnTo>
                  <a:lnTo>
                    <a:pt x="307" y="260"/>
                  </a:lnTo>
                  <a:lnTo>
                    <a:pt x="308" y="255"/>
                  </a:lnTo>
                  <a:lnTo>
                    <a:pt x="311" y="266"/>
                  </a:lnTo>
                  <a:lnTo>
                    <a:pt x="321" y="269"/>
                  </a:lnTo>
                  <a:lnTo>
                    <a:pt x="326" y="266"/>
                  </a:lnTo>
                  <a:lnTo>
                    <a:pt x="335" y="273"/>
                  </a:lnTo>
                  <a:lnTo>
                    <a:pt x="339" y="285"/>
                  </a:lnTo>
                  <a:lnTo>
                    <a:pt x="355" y="290"/>
                  </a:lnTo>
                  <a:lnTo>
                    <a:pt x="351" y="294"/>
                  </a:lnTo>
                  <a:lnTo>
                    <a:pt x="352" y="298"/>
                  </a:lnTo>
                  <a:lnTo>
                    <a:pt x="359" y="299"/>
                  </a:lnTo>
                  <a:lnTo>
                    <a:pt x="362" y="307"/>
                  </a:lnTo>
                  <a:lnTo>
                    <a:pt x="372" y="310"/>
                  </a:lnTo>
                  <a:lnTo>
                    <a:pt x="381" y="325"/>
                  </a:lnTo>
                  <a:lnTo>
                    <a:pt x="389" y="328"/>
                  </a:lnTo>
                  <a:lnTo>
                    <a:pt x="400" y="322"/>
                  </a:lnTo>
                  <a:lnTo>
                    <a:pt x="411" y="324"/>
                  </a:lnTo>
                  <a:lnTo>
                    <a:pt x="412" y="333"/>
                  </a:lnTo>
                  <a:lnTo>
                    <a:pt x="426" y="334"/>
                  </a:lnTo>
                  <a:lnTo>
                    <a:pt x="428" y="326"/>
                  </a:lnTo>
                  <a:lnTo>
                    <a:pt x="449" y="327"/>
                  </a:lnTo>
                  <a:lnTo>
                    <a:pt x="455" y="320"/>
                  </a:lnTo>
                  <a:lnTo>
                    <a:pt x="456" y="326"/>
                  </a:lnTo>
                  <a:lnTo>
                    <a:pt x="466" y="323"/>
                  </a:lnTo>
                  <a:lnTo>
                    <a:pt x="487" y="350"/>
                  </a:lnTo>
                  <a:lnTo>
                    <a:pt x="494" y="349"/>
                  </a:lnTo>
                  <a:lnTo>
                    <a:pt x="492" y="356"/>
                  </a:lnTo>
                  <a:lnTo>
                    <a:pt x="505" y="354"/>
                  </a:lnTo>
                  <a:lnTo>
                    <a:pt x="505" y="361"/>
                  </a:lnTo>
                  <a:lnTo>
                    <a:pt x="521" y="370"/>
                  </a:lnTo>
                  <a:lnTo>
                    <a:pt x="536" y="366"/>
                  </a:lnTo>
                  <a:lnTo>
                    <a:pt x="541" y="361"/>
                  </a:lnTo>
                  <a:lnTo>
                    <a:pt x="604" y="389"/>
                  </a:lnTo>
                  <a:lnTo>
                    <a:pt x="614" y="390"/>
                  </a:lnTo>
                  <a:lnTo>
                    <a:pt x="628" y="385"/>
                  </a:lnTo>
                  <a:lnTo>
                    <a:pt x="647" y="391"/>
                  </a:lnTo>
                  <a:lnTo>
                    <a:pt x="665" y="386"/>
                  </a:lnTo>
                  <a:lnTo>
                    <a:pt x="679" y="387"/>
                  </a:lnTo>
                  <a:lnTo>
                    <a:pt x="683" y="379"/>
                  </a:lnTo>
                  <a:lnTo>
                    <a:pt x="693" y="371"/>
                  </a:lnTo>
                  <a:lnTo>
                    <a:pt x="704" y="368"/>
                  </a:lnTo>
                  <a:lnTo>
                    <a:pt x="711" y="358"/>
                  </a:lnTo>
                  <a:lnTo>
                    <a:pt x="722" y="357"/>
                  </a:lnTo>
                  <a:lnTo>
                    <a:pt x="744" y="369"/>
                  </a:lnTo>
                  <a:lnTo>
                    <a:pt x="810" y="372"/>
                  </a:lnTo>
                  <a:lnTo>
                    <a:pt x="884" y="324"/>
                  </a:lnTo>
                  <a:lnTo>
                    <a:pt x="902" y="285"/>
                  </a:lnTo>
                  <a:lnTo>
                    <a:pt x="901" y="274"/>
                  </a:lnTo>
                  <a:lnTo>
                    <a:pt x="915" y="239"/>
                  </a:lnTo>
                  <a:lnTo>
                    <a:pt x="919" y="212"/>
                  </a:lnTo>
                  <a:lnTo>
                    <a:pt x="928" y="201"/>
                  </a:lnTo>
                  <a:lnTo>
                    <a:pt x="965" y="98"/>
                  </a:lnTo>
                  <a:lnTo>
                    <a:pt x="971" y="91"/>
                  </a:lnTo>
                  <a:lnTo>
                    <a:pt x="973" y="72"/>
                  </a:lnTo>
                  <a:lnTo>
                    <a:pt x="965" y="56"/>
                  </a:lnTo>
                  <a:lnTo>
                    <a:pt x="967" y="39"/>
                  </a:lnTo>
                  <a:lnTo>
                    <a:pt x="975" y="39"/>
                  </a:lnTo>
                  <a:lnTo>
                    <a:pt x="986" y="28"/>
                  </a:lnTo>
                  <a:lnTo>
                    <a:pt x="1014" y="27"/>
                  </a:lnTo>
                  <a:lnTo>
                    <a:pt x="1126" y="0"/>
                  </a:lnTo>
                  <a:close/>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7" name="Freeform 33">
              <a:extLst>
                <a:ext uri="{FF2B5EF4-FFF2-40B4-BE49-F238E27FC236}">
                  <a16:creationId xmlns:a16="http://schemas.microsoft.com/office/drawing/2014/main" id="{01E77530-8880-4A9F-9FFE-ED99B07AD426}"/>
                </a:ext>
              </a:extLst>
            </p:cNvPr>
            <p:cNvSpPr>
              <a:spLocks/>
            </p:cNvSpPr>
            <p:nvPr/>
          </p:nvSpPr>
          <p:spPr bwMode="auto">
            <a:xfrm>
              <a:off x="1772" y="2760"/>
              <a:ext cx="1927" cy="1557"/>
            </a:xfrm>
            <a:custGeom>
              <a:avLst/>
              <a:gdLst>
                <a:gd name="T0" fmla="*/ 1635 w 1927"/>
                <a:gd name="T1" fmla="*/ 1286 h 1557"/>
                <a:gd name="T2" fmla="*/ 1437 w 1927"/>
                <a:gd name="T3" fmla="*/ 1254 h 1557"/>
                <a:gd name="T4" fmla="*/ 1317 w 1927"/>
                <a:gd name="T5" fmla="*/ 1323 h 1557"/>
                <a:gd name="T6" fmla="*/ 1244 w 1927"/>
                <a:gd name="T7" fmla="*/ 1378 h 1557"/>
                <a:gd name="T8" fmla="*/ 1094 w 1927"/>
                <a:gd name="T9" fmla="*/ 1396 h 1557"/>
                <a:gd name="T10" fmla="*/ 930 w 1927"/>
                <a:gd name="T11" fmla="*/ 1421 h 1557"/>
                <a:gd name="T12" fmla="*/ 743 w 1927"/>
                <a:gd name="T13" fmla="*/ 1490 h 1557"/>
                <a:gd name="T14" fmla="*/ 675 w 1927"/>
                <a:gd name="T15" fmla="*/ 1556 h 1557"/>
                <a:gd name="T16" fmla="*/ 563 w 1927"/>
                <a:gd name="T17" fmla="*/ 1541 h 1557"/>
                <a:gd name="T18" fmla="*/ 502 w 1927"/>
                <a:gd name="T19" fmla="*/ 1480 h 1557"/>
                <a:gd name="T20" fmla="*/ 469 w 1927"/>
                <a:gd name="T21" fmla="*/ 1404 h 1557"/>
                <a:gd name="T22" fmla="*/ 428 w 1927"/>
                <a:gd name="T23" fmla="*/ 1408 h 1557"/>
                <a:gd name="T24" fmla="*/ 400 w 1927"/>
                <a:gd name="T25" fmla="*/ 1381 h 1557"/>
                <a:gd name="T26" fmla="*/ 325 w 1927"/>
                <a:gd name="T27" fmla="*/ 1391 h 1557"/>
                <a:gd name="T28" fmla="*/ 317 w 1927"/>
                <a:gd name="T29" fmla="*/ 1291 h 1557"/>
                <a:gd name="T30" fmla="*/ 212 w 1927"/>
                <a:gd name="T31" fmla="*/ 1369 h 1557"/>
                <a:gd name="T32" fmla="*/ 175 w 1927"/>
                <a:gd name="T33" fmla="*/ 1319 h 1557"/>
                <a:gd name="T34" fmla="*/ 173 w 1927"/>
                <a:gd name="T35" fmla="*/ 1264 h 1557"/>
                <a:gd name="T36" fmla="*/ 219 w 1927"/>
                <a:gd name="T37" fmla="*/ 1198 h 1557"/>
                <a:gd name="T38" fmla="*/ 145 w 1927"/>
                <a:gd name="T39" fmla="*/ 1045 h 1557"/>
                <a:gd name="T40" fmla="*/ 61 w 1927"/>
                <a:gd name="T41" fmla="*/ 932 h 1557"/>
                <a:gd name="T42" fmla="*/ 101 w 1927"/>
                <a:gd name="T43" fmla="*/ 970 h 1557"/>
                <a:gd name="T44" fmla="*/ 83 w 1927"/>
                <a:gd name="T45" fmla="*/ 907 h 1557"/>
                <a:gd name="T46" fmla="*/ 39 w 1927"/>
                <a:gd name="T47" fmla="*/ 889 h 1557"/>
                <a:gd name="T48" fmla="*/ 45 w 1927"/>
                <a:gd name="T49" fmla="*/ 827 h 1557"/>
                <a:gd name="T50" fmla="*/ 79 w 1927"/>
                <a:gd name="T51" fmla="*/ 810 h 1557"/>
                <a:gd name="T52" fmla="*/ 178 w 1927"/>
                <a:gd name="T53" fmla="*/ 644 h 1557"/>
                <a:gd name="T54" fmla="*/ 113 w 1927"/>
                <a:gd name="T55" fmla="*/ 414 h 1557"/>
                <a:gd name="T56" fmla="*/ 20 w 1927"/>
                <a:gd name="T57" fmla="*/ 256 h 1557"/>
                <a:gd name="T58" fmla="*/ 134 w 1927"/>
                <a:gd name="T59" fmla="*/ 131 h 1557"/>
                <a:gd name="T60" fmla="*/ 238 w 1927"/>
                <a:gd name="T61" fmla="*/ 0 h 1557"/>
                <a:gd name="T62" fmla="*/ 363 w 1927"/>
                <a:gd name="T63" fmla="*/ 173 h 1557"/>
                <a:gd name="T64" fmla="*/ 380 w 1927"/>
                <a:gd name="T65" fmla="*/ 351 h 1557"/>
                <a:gd name="T66" fmla="*/ 399 w 1927"/>
                <a:gd name="T67" fmla="*/ 459 h 1557"/>
                <a:gd name="T68" fmla="*/ 430 w 1927"/>
                <a:gd name="T69" fmla="*/ 523 h 1557"/>
                <a:gd name="T70" fmla="*/ 517 w 1927"/>
                <a:gd name="T71" fmla="*/ 575 h 1557"/>
                <a:gd name="T72" fmla="*/ 551 w 1927"/>
                <a:gd name="T73" fmla="*/ 765 h 1557"/>
                <a:gd name="T74" fmla="*/ 587 w 1927"/>
                <a:gd name="T75" fmla="*/ 686 h 1557"/>
                <a:gd name="T76" fmla="*/ 696 w 1927"/>
                <a:gd name="T77" fmla="*/ 634 h 1557"/>
                <a:gd name="T78" fmla="*/ 716 w 1927"/>
                <a:gd name="T79" fmla="*/ 677 h 1557"/>
                <a:gd name="T80" fmla="*/ 774 w 1927"/>
                <a:gd name="T81" fmla="*/ 848 h 1557"/>
                <a:gd name="T82" fmla="*/ 891 w 1927"/>
                <a:gd name="T83" fmla="*/ 863 h 1557"/>
                <a:gd name="T84" fmla="*/ 1018 w 1927"/>
                <a:gd name="T85" fmla="*/ 762 h 1557"/>
                <a:gd name="T86" fmla="*/ 1107 w 1927"/>
                <a:gd name="T87" fmla="*/ 658 h 1557"/>
                <a:gd name="T88" fmla="*/ 1224 w 1927"/>
                <a:gd name="T89" fmla="*/ 638 h 1557"/>
                <a:gd name="T90" fmla="*/ 1296 w 1927"/>
                <a:gd name="T91" fmla="*/ 534 h 1557"/>
                <a:gd name="T92" fmla="*/ 1409 w 1927"/>
                <a:gd name="T93" fmla="*/ 426 h 1557"/>
                <a:gd name="T94" fmla="*/ 1522 w 1927"/>
                <a:gd name="T95" fmla="*/ 497 h 1557"/>
                <a:gd name="T96" fmla="*/ 1647 w 1927"/>
                <a:gd name="T97" fmla="*/ 455 h 1557"/>
                <a:gd name="T98" fmla="*/ 1754 w 1927"/>
                <a:gd name="T99" fmla="*/ 427 h 1557"/>
                <a:gd name="T100" fmla="*/ 1837 w 1927"/>
                <a:gd name="T101" fmla="*/ 471 h 1557"/>
                <a:gd name="T102" fmla="*/ 1909 w 1927"/>
                <a:gd name="T103" fmla="*/ 482 h 1557"/>
                <a:gd name="T104" fmla="*/ 1902 w 1927"/>
                <a:gd name="T105" fmla="*/ 544 h 1557"/>
                <a:gd name="T106" fmla="*/ 1873 w 1927"/>
                <a:gd name="T107" fmla="*/ 599 h 1557"/>
                <a:gd name="T108" fmla="*/ 1764 w 1927"/>
                <a:gd name="T109" fmla="*/ 656 h 1557"/>
                <a:gd name="T110" fmla="*/ 1648 w 1927"/>
                <a:gd name="T111" fmla="*/ 734 h 1557"/>
                <a:gd name="T112" fmla="*/ 1621 w 1927"/>
                <a:gd name="T113" fmla="*/ 824 h 1557"/>
                <a:gd name="T114" fmla="*/ 1542 w 1927"/>
                <a:gd name="T115" fmla="*/ 904 h 1557"/>
                <a:gd name="T116" fmla="*/ 1492 w 1927"/>
                <a:gd name="T117" fmla="*/ 1041 h 1557"/>
                <a:gd name="T118" fmla="*/ 1739 w 1927"/>
                <a:gd name="T119" fmla="*/ 1073 h 1557"/>
                <a:gd name="T120" fmla="*/ 1676 w 1927"/>
                <a:gd name="T121" fmla="*/ 1177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7" h="1557">
                  <a:moveTo>
                    <a:pt x="1737" y="1247"/>
                  </a:moveTo>
                  <a:lnTo>
                    <a:pt x="1723" y="1256"/>
                  </a:lnTo>
                  <a:lnTo>
                    <a:pt x="1702" y="1257"/>
                  </a:lnTo>
                  <a:lnTo>
                    <a:pt x="1691" y="1262"/>
                  </a:lnTo>
                  <a:lnTo>
                    <a:pt x="1679" y="1272"/>
                  </a:lnTo>
                  <a:lnTo>
                    <a:pt x="1680" y="1290"/>
                  </a:lnTo>
                  <a:lnTo>
                    <a:pt x="1677" y="1293"/>
                  </a:lnTo>
                  <a:lnTo>
                    <a:pt x="1649" y="1291"/>
                  </a:lnTo>
                  <a:lnTo>
                    <a:pt x="1635" y="1286"/>
                  </a:lnTo>
                  <a:lnTo>
                    <a:pt x="1584" y="1286"/>
                  </a:lnTo>
                  <a:lnTo>
                    <a:pt x="1568" y="1281"/>
                  </a:lnTo>
                  <a:lnTo>
                    <a:pt x="1555" y="1287"/>
                  </a:lnTo>
                  <a:lnTo>
                    <a:pt x="1542" y="1278"/>
                  </a:lnTo>
                  <a:lnTo>
                    <a:pt x="1508" y="1267"/>
                  </a:lnTo>
                  <a:lnTo>
                    <a:pt x="1499" y="1265"/>
                  </a:lnTo>
                  <a:lnTo>
                    <a:pt x="1496" y="1267"/>
                  </a:lnTo>
                  <a:lnTo>
                    <a:pt x="1443" y="1254"/>
                  </a:lnTo>
                  <a:lnTo>
                    <a:pt x="1437" y="1254"/>
                  </a:lnTo>
                  <a:lnTo>
                    <a:pt x="1414" y="1274"/>
                  </a:lnTo>
                  <a:lnTo>
                    <a:pt x="1408" y="1273"/>
                  </a:lnTo>
                  <a:lnTo>
                    <a:pt x="1401" y="1277"/>
                  </a:lnTo>
                  <a:lnTo>
                    <a:pt x="1365" y="1274"/>
                  </a:lnTo>
                  <a:lnTo>
                    <a:pt x="1340" y="1276"/>
                  </a:lnTo>
                  <a:lnTo>
                    <a:pt x="1316" y="1285"/>
                  </a:lnTo>
                  <a:lnTo>
                    <a:pt x="1306" y="1297"/>
                  </a:lnTo>
                  <a:lnTo>
                    <a:pt x="1302" y="1314"/>
                  </a:lnTo>
                  <a:lnTo>
                    <a:pt x="1317" y="1323"/>
                  </a:lnTo>
                  <a:lnTo>
                    <a:pt x="1303" y="1329"/>
                  </a:lnTo>
                  <a:lnTo>
                    <a:pt x="1272" y="1331"/>
                  </a:lnTo>
                  <a:lnTo>
                    <a:pt x="1248" y="1343"/>
                  </a:lnTo>
                  <a:lnTo>
                    <a:pt x="1242" y="1356"/>
                  </a:lnTo>
                  <a:lnTo>
                    <a:pt x="1244" y="1360"/>
                  </a:lnTo>
                  <a:lnTo>
                    <a:pt x="1253" y="1364"/>
                  </a:lnTo>
                  <a:lnTo>
                    <a:pt x="1241" y="1370"/>
                  </a:lnTo>
                  <a:lnTo>
                    <a:pt x="1240" y="1375"/>
                  </a:lnTo>
                  <a:lnTo>
                    <a:pt x="1244" y="1378"/>
                  </a:lnTo>
                  <a:lnTo>
                    <a:pt x="1235" y="1380"/>
                  </a:lnTo>
                  <a:lnTo>
                    <a:pt x="1230" y="1386"/>
                  </a:lnTo>
                  <a:lnTo>
                    <a:pt x="1213" y="1393"/>
                  </a:lnTo>
                  <a:lnTo>
                    <a:pt x="1178" y="1398"/>
                  </a:lnTo>
                  <a:lnTo>
                    <a:pt x="1130" y="1384"/>
                  </a:lnTo>
                  <a:lnTo>
                    <a:pt x="1103" y="1388"/>
                  </a:lnTo>
                  <a:lnTo>
                    <a:pt x="1097" y="1391"/>
                  </a:lnTo>
                  <a:lnTo>
                    <a:pt x="1099" y="1397"/>
                  </a:lnTo>
                  <a:lnTo>
                    <a:pt x="1094" y="1396"/>
                  </a:lnTo>
                  <a:lnTo>
                    <a:pt x="1088" y="1404"/>
                  </a:lnTo>
                  <a:lnTo>
                    <a:pt x="1061" y="1414"/>
                  </a:lnTo>
                  <a:lnTo>
                    <a:pt x="1009" y="1393"/>
                  </a:lnTo>
                  <a:lnTo>
                    <a:pt x="970" y="1387"/>
                  </a:lnTo>
                  <a:lnTo>
                    <a:pt x="942" y="1389"/>
                  </a:lnTo>
                  <a:lnTo>
                    <a:pt x="926" y="1399"/>
                  </a:lnTo>
                  <a:lnTo>
                    <a:pt x="926" y="1403"/>
                  </a:lnTo>
                  <a:lnTo>
                    <a:pt x="932" y="1413"/>
                  </a:lnTo>
                  <a:lnTo>
                    <a:pt x="930" y="1421"/>
                  </a:lnTo>
                  <a:lnTo>
                    <a:pt x="925" y="1426"/>
                  </a:lnTo>
                  <a:lnTo>
                    <a:pt x="869" y="1417"/>
                  </a:lnTo>
                  <a:lnTo>
                    <a:pt x="831" y="1424"/>
                  </a:lnTo>
                  <a:lnTo>
                    <a:pt x="814" y="1432"/>
                  </a:lnTo>
                  <a:lnTo>
                    <a:pt x="799" y="1445"/>
                  </a:lnTo>
                  <a:lnTo>
                    <a:pt x="791" y="1461"/>
                  </a:lnTo>
                  <a:lnTo>
                    <a:pt x="774" y="1468"/>
                  </a:lnTo>
                  <a:lnTo>
                    <a:pt x="770" y="1476"/>
                  </a:lnTo>
                  <a:lnTo>
                    <a:pt x="743" y="1490"/>
                  </a:lnTo>
                  <a:lnTo>
                    <a:pt x="740" y="1503"/>
                  </a:lnTo>
                  <a:lnTo>
                    <a:pt x="721" y="1506"/>
                  </a:lnTo>
                  <a:lnTo>
                    <a:pt x="696" y="1520"/>
                  </a:lnTo>
                  <a:lnTo>
                    <a:pt x="686" y="1532"/>
                  </a:lnTo>
                  <a:lnTo>
                    <a:pt x="686" y="1542"/>
                  </a:lnTo>
                  <a:lnTo>
                    <a:pt x="691" y="1545"/>
                  </a:lnTo>
                  <a:lnTo>
                    <a:pt x="689" y="1548"/>
                  </a:lnTo>
                  <a:lnTo>
                    <a:pt x="680" y="1549"/>
                  </a:lnTo>
                  <a:lnTo>
                    <a:pt x="675" y="1556"/>
                  </a:lnTo>
                  <a:lnTo>
                    <a:pt x="668" y="1557"/>
                  </a:lnTo>
                  <a:lnTo>
                    <a:pt x="658" y="1550"/>
                  </a:lnTo>
                  <a:lnTo>
                    <a:pt x="652" y="1550"/>
                  </a:lnTo>
                  <a:lnTo>
                    <a:pt x="649" y="1544"/>
                  </a:lnTo>
                  <a:lnTo>
                    <a:pt x="634" y="1532"/>
                  </a:lnTo>
                  <a:lnTo>
                    <a:pt x="579" y="1530"/>
                  </a:lnTo>
                  <a:lnTo>
                    <a:pt x="574" y="1535"/>
                  </a:lnTo>
                  <a:lnTo>
                    <a:pt x="575" y="1538"/>
                  </a:lnTo>
                  <a:lnTo>
                    <a:pt x="563" y="1541"/>
                  </a:lnTo>
                  <a:lnTo>
                    <a:pt x="560" y="1538"/>
                  </a:lnTo>
                  <a:lnTo>
                    <a:pt x="564" y="1535"/>
                  </a:lnTo>
                  <a:lnTo>
                    <a:pt x="562" y="1528"/>
                  </a:lnTo>
                  <a:lnTo>
                    <a:pt x="555" y="1529"/>
                  </a:lnTo>
                  <a:lnTo>
                    <a:pt x="551" y="1519"/>
                  </a:lnTo>
                  <a:lnTo>
                    <a:pt x="537" y="1513"/>
                  </a:lnTo>
                  <a:lnTo>
                    <a:pt x="530" y="1498"/>
                  </a:lnTo>
                  <a:lnTo>
                    <a:pt x="507" y="1491"/>
                  </a:lnTo>
                  <a:lnTo>
                    <a:pt x="502" y="1480"/>
                  </a:lnTo>
                  <a:lnTo>
                    <a:pt x="496" y="1474"/>
                  </a:lnTo>
                  <a:lnTo>
                    <a:pt x="460" y="1483"/>
                  </a:lnTo>
                  <a:lnTo>
                    <a:pt x="464" y="1477"/>
                  </a:lnTo>
                  <a:lnTo>
                    <a:pt x="471" y="1474"/>
                  </a:lnTo>
                  <a:lnTo>
                    <a:pt x="479" y="1456"/>
                  </a:lnTo>
                  <a:lnTo>
                    <a:pt x="486" y="1451"/>
                  </a:lnTo>
                  <a:lnTo>
                    <a:pt x="479" y="1427"/>
                  </a:lnTo>
                  <a:lnTo>
                    <a:pt x="465" y="1408"/>
                  </a:lnTo>
                  <a:lnTo>
                    <a:pt x="469" y="1404"/>
                  </a:lnTo>
                  <a:lnTo>
                    <a:pt x="477" y="1409"/>
                  </a:lnTo>
                  <a:lnTo>
                    <a:pt x="480" y="1405"/>
                  </a:lnTo>
                  <a:lnTo>
                    <a:pt x="488" y="1404"/>
                  </a:lnTo>
                  <a:lnTo>
                    <a:pt x="487" y="1403"/>
                  </a:lnTo>
                  <a:lnTo>
                    <a:pt x="467" y="1402"/>
                  </a:lnTo>
                  <a:lnTo>
                    <a:pt x="461" y="1405"/>
                  </a:lnTo>
                  <a:lnTo>
                    <a:pt x="454" y="1402"/>
                  </a:lnTo>
                  <a:lnTo>
                    <a:pt x="439" y="1413"/>
                  </a:lnTo>
                  <a:lnTo>
                    <a:pt x="428" y="1408"/>
                  </a:lnTo>
                  <a:lnTo>
                    <a:pt x="409" y="1406"/>
                  </a:lnTo>
                  <a:lnTo>
                    <a:pt x="407" y="1402"/>
                  </a:lnTo>
                  <a:lnTo>
                    <a:pt x="411" y="1398"/>
                  </a:lnTo>
                  <a:lnTo>
                    <a:pt x="403" y="1387"/>
                  </a:lnTo>
                  <a:lnTo>
                    <a:pt x="412" y="1382"/>
                  </a:lnTo>
                  <a:lnTo>
                    <a:pt x="410" y="1380"/>
                  </a:lnTo>
                  <a:lnTo>
                    <a:pt x="414" y="1370"/>
                  </a:lnTo>
                  <a:lnTo>
                    <a:pt x="408" y="1372"/>
                  </a:lnTo>
                  <a:lnTo>
                    <a:pt x="400" y="1381"/>
                  </a:lnTo>
                  <a:lnTo>
                    <a:pt x="402" y="1387"/>
                  </a:lnTo>
                  <a:lnTo>
                    <a:pt x="384" y="1378"/>
                  </a:lnTo>
                  <a:lnTo>
                    <a:pt x="372" y="1380"/>
                  </a:lnTo>
                  <a:lnTo>
                    <a:pt x="363" y="1386"/>
                  </a:lnTo>
                  <a:lnTo>
                    <a:pt x="346" y="1384"/>
                  </a:lnTo>
                  <a:lnTo>
                    <a:pt x="342" y="1390"/>
                  </a:lnTo>
                  <a:lnTo>
                    <a:pt x="332" y="1389"/>
                  </a:lnTo>
                  <a:lnTo>
                    <a:pt x="332" y="1395"/>
                  </a:lnTo>
                  <a:lnTo>
                    <a:pt x="325" y="1391"/>
                  </a:lnTo>
                  <a:lnTo>
                    <a:pt x="321" y="1395"/>
                  </a:lnTo>
                  <a:lnTo>
                    <a:pt x="316" y="1380"/>
                  </a:lnTo>
                  <a:lnTo>
                    <a:pt x="322" y="1377"/>
                  </a:lnTo>
                  <a:lnTo>
                    <a:pt x="317" y="1362"/>
                  </a:lnTo>
                  <a:lnTo>
                    <a:pt x="328" y="1351"/>
                  </a:lnTo>
                  <a:lnTo>
                    <a:pt x="330" y="1345"/>
                  </a:lnTo>
                  <a:lnTo>
                    <a:pt x="318" y="1323"/>
                  </a:lnTo>
                  <a:lnTo>
                    <a:pt x="333" y="1312"/>
                  </a:lnTo>
                  <a:lnTo>
                    <a:pt x="317" y="1291"/>
                  </a:lnTo>
                  <a:lnTo>
                    <a:pt x="304" y="1284"/>
                  </a:lnTo>
                  <a:lnTo>
                    <a:pt x="287" y="1281"/>
                  </a:lnTo>
                  <a:lnTo>
                    <a:pt x="257" y="1282"/>
                  </a:lnTo>
                  <a:lnTo>
                    <a:pt x="222" y="1291"/>
                  </a:lnTo>
                  <a:lnTo>
                    <a:pt x="205" y="1303"/>
                  </a:lnTo>
                  <a:lnTo>
                    <a:pt x="201" y="1322"/>
                  </a:lnTo>
                  <a:lnTo>
                    <a:pt x="210" y="1327"/>
                  </a:lnTo>
                  <a:lnTo>
                    <a:pt x="217" y="1341"/>
                  </a:lnTo>
                  <a:lnTo>
                    <a:pt x="212" y="1369"/>
                  </a:lnTo>
                  <a:lnTo>
                    <a:pt x="216" y="1377"/>
                  </a:lnTo>
                  <a:lnTo>
                    <a:pt x="223" y="1384"/>
                  </a:lnTo>
                  <a:lnTo>
                    <a:pt x="216" y="1384"/>
                  </a:lnTo>
                  <a:lnTo>
                    <a:pt x="210" y="1376"/>
                  </a:lnTo>
                  <a:lnTo>
                    <a:pt x="199" y="1371"/>
                  </a:lnTo>
                  <a:lnTo>
                    <a:pt x="188" y="1349"/>
                  </a:lnTo>
                  <a:lnTo>
                    <a:pt x="185" y="1325"/>
                  </a:lnTo>
                  <a:lnTo>
                    <a:pt x="179" y="1319"/>
                  </a:lnTo>
                  <a:lnTo>
                    <a:pt x="175" y="1319"/>
                  </a:lnTo>
                  <a:lnTo>
                    <a:pt x="169" y="1308"/>
                  </a:lnTo>
                  <a:lnTo>
                    <a:pt x="179" y="1299"/>
                  </a:lnTo>
                  <a:lnTo>
                    <a:pt x="179" y="1288"/>
                  </a:lnTo>
                  <a:lnTo>
                    <a:pt x="184" y="1278"/>
                  </a:lnTo>
                  <a:lnTo>
                    <a:pt x="182" y="1274"/>
                  </a:lnTo>
                  <a:lnTo>
                    <a:pt x="179" y="1272"/>
                  </a:lnTo>
                  <a:lnTo>
                    <a:pt x="175" y="1277"/>
                  </a:lnTo>
                  <a:lnTo>
                    <a:pt x="166" y="1269"/>
                  </a:lnTo>
                  <a:lnTo>
                    <a:pt x="173" y="1264"/>
                  </a:lnTo>
                  <a:lnTo>
                    <a:pt x="178" y="1250"/>
                  </a:lnTo>
                  <a:lnTo>
                    <a:pt x="185" y="1245"/>
                  </a:lnTo>
                  <a:lnTo>
                    <a:pt x="184" y="1233"/>
                  </a:lnTo>
                  <a:lnTo>
                    <a:pt x="193" y="1219"/>
                  </a:lnTo>
                  <a:lnTo>
                    <a:pt x="202" y="1219"/>
                  </a:lnTo>
                  <a:lnTo>
                    <a:pt x="206" y="1226"/>
                  </a:lnTo>
                  <a:lnTo>
                    <a:pt x="215" y="1222"/>
                  </a:lnTo>
                  <a:lnTo>
                    <a:pt x="220" y="1211"/>
                  </a:lnTo>
                  <a:lnTo>
                    <a:pt x="219" y="1198"/>
                  </a:lnTo>
                  <a:lnTo>
                    <a:pt x="207" y="1175"/>
                  </a:lnTo>
                  <a:lnTo>
                    <a:pt x="205" y="1145"/>
                  </a:lnTo>
                  <a:lnTo>
                    <a:pt x="193" y="1121"/>
                  </a:lnTo>
                  <a:lnTo>
                    <a:pt x="186" y="1119"/>
                  </a:lnTo>
                  <a:lnTo>
                    <a:pt x="181" y="1105"/>
                  </a:lnTo>
                  <a:lnTo>
                    <a:pt x="166" y="1100"/>
                  </a:lnTo>
                  <a:lnTo>
                    <a:pt x="168" y="1080"/>
                  </a:lnTo>
                  <a:lnTo>
                    <a:pt x="160" y="1061"/>
                  </a:lnTo>
                  <a:lnTo>
                    <a:pt x="145" y="1045"/>
                  </a:lnTo>
                  <a:lnTo>
                    <a:pt x="117" y="1025"/>
                  </a:lnTo>
                  <a:lnTo>
                    <a:pt x="122" y="1020"/>
                  </a:lnTo>
                  <a:lnTo>
                    <a:pt x="121" y="1015"/>
                  </a:lnTo>
                  <a:lnTo>
                    <a:pt x="103" y="980"/>
                  </a:lnTo>
                  <a:lnTo>
                    <a:pt x="77" y="952"/>
                  </a:lnTo>
                  <a:lnTo>
                    <a:pt x="65" y="947"/>
                  </a:lnTo>
                  <a:lnTo>
                    <a:pt x="66" y="941"/>
                  </a:lnTo>
                  <a:lnTo>
                    <a:pt x="59" y="936"/>
                  </a:lnTo>
                  <a:lnTo>
                    <a:pt x="61" y="932"/>
                  </a:lnTo>
                  <a:lnTo>
                    <a:pt x="65" y="933"/>
                  </a:lnTo>
                  <a:lnTo>
                    <a:pt x="68" y="922"/>
                  </a:lnTo>
                  <a:lnTo>
                    <a:pt x="73" y="923"/>
                  </a:lnTo>
                  <a:lnTo>
                    <a:pt x="78" y="932"/>
                  </a:lnTo>
                  <a:lnTo>
                    <a:pt x="78" y="941"/>
                  </a:lnTo>
                  <a:lnTo>
                    <a:pt x="83" y="944"/>
                  </a:lnTo>
                  <a:lnTo>
                    <a:pt x="81" y="949"/>
                  </a:lnTo>
                  <a:lnTo>
                    <a:pt x="89" y="953"/>
                  </a:lnTo>
                  <a:lnTo>
                    <a:pt x="101" y="970"/>
                  </a:lnTo>
                  <a:lnTo>
                    <a:pt x="106" y="970"/>
                  </a:lnTo>
                  <a:lnTo>
                    <a:pt x="111" y="965"/>
                  </a:lnTo>
                  <a:lnTo>
                    <a:pt x="111" y="963"/>
                  </a:lnTo>
                  <a:lnTo>
                    <a:pt x="107" y="966"/>
                  </a:lnTo>
                  <a:lnTo>
                    <a:pt x="99" y="960"/>
                  </a:lnTo>
                  <a:lnTo>
                    <a:pt x="101" y="950"/>
                  </a:lnTo>
                  <a:lnTo>
                    <a:pt x="83" y="935"/>
                  </a:lnTo>
                  <a:lnTo>
                    <a:pt x="87" y="916"/>
                  </a:lnTo>
                  <a:lnTo>
                    <a:pt x="83" y="907"/>
                  </a:lnTo>
                  <a:lnTo>
                    <a:pt x="71" y="897"/>
                  </a:lnTo>
                  <a:lnTo>
                    <a:pt x="66" y="897"/>
                  </a:lnTo>
                  <a:lnTo>
                    <a:pt x="58" y="901"/>
                  </a:lnTo>
                  <a:lnTo>
                    <a:pt x="56" y="912"/>
                  </a:lnTo>
                  <a:lnTo>
                    <a:pt x="48" y="916"/>
                  </a:lnTo>
                  <a:lnTo>
                    <a:pt x="42" y="913"/>
                  </a:lnTo>
                  <a:lnTo>
                    <a:pt x="45" y="904"/>
                  </a:lnTo>
                  <a:lnTo>
                    <a:pt x="35" y="895"/>
                  </a:lnTo>
                  <a:lnTo>
                    <a:pt x="39" y="889"/>
                  </a:lnTo>
                  <a:lnTo>
                    <a:pt x="39" y="884"/>
                  </a:lnTo>
                  <a:lnTo>
                    <a:pt x="36" y="883"/>
                  </a:lnTo>
                  <a:lnTo>
                    <a:pt x="40" y="881"/>
                  </a:lnTo>
                  <a:lnTo>
                    <a:pt x="40" y="875"/>
                  </a:lnTo>
                  <a:lnTo>
                    <a:pt x="37" y="870"/>
                  </a:lnTo>
                  <a:lnTo>
                    <a:pt x="32" y="867"/>
                  </a:lnTo>
                  <a:lnTo>
                    <a:pt x="39" y="850"/>
                  </a:lnTo>
                  <a:lnTo>
                    <a:pt x="27" y="836"/>
                  </a:lnTo>
                  <a:lnTo>
                    <a:pt x="45" y="827"/>
                  </a:lnTo>
                  <a:lnTo>
                    <a:pt x="43" y="807"/>
                  </a:lnTo>
                  <a:lnTo>
                    <a:pt x="50" y="801"/>
                  </a:lnTo>
                  <a:lnTo>
                    <a:pt x="51" y="797"/>
                  </a:lnTo>
                  <a:lnTo>
                    <a:pt x="59" y="800"/>
                  </a:lnTo>
                  <a:lnTo>
                    <a:pt x="64" y="792"/>
                  </a:lnTo>
                  <a:lnTo>
                    <a:pt x="69" y="793"/>
                  </a:lnTo>
                  <a:lnTo>
                    <a:pt x="68" y="802"/>
                  </a:lnTo>
                  <a:lnTo>
                    <a:pt x="80" y="807"/>
                  </a:lnTo>
                  <a:lnTo>
                    <a:pt x="79" y="810"/>
                  </a:lnTo>
                  <a:lnTo>
                    <a:pt x="91" y="822"/>
                  </a:lnTo>
                  <a:lnTo>
                    <a:pt x="113" y="819"/>
                  </a:lnTo>
                  <a:lnTo>
                    <a:pt x="148" y="784"/>
                  </a:lnTo>
                  <a:lnTo>
                    <a:pt x="166" y="752"/>
                  </a:lnTo>
                  <a:lnTo>
                    <a:pt x="172" y="732"/>
                  </a:lnTo>
                  <a:lnTo>
                    <a:pt x="174" y="707"/>
                  </a:lnTo>
                  <a:lnTo>
                    <a:pt x="168" y="657"/>
                  </a:lnTo>
                  <a:lnTo>
                    <a:pt x="175" y="656"/>
                  </a:lnTo>
                  <a:lnTo>
                    <a:pt x="178" y="644"/>
                  </a:lnTo>
                  <a:lnTo>
                    <a:pt x="164" y="587"/>
                  </a:lnTo>
                  <a:lnTo>
                    <a:pt x="163" y="579"/>
                  </a:lnTo>
                  <a:lnTo>
                    <a:pt x="168" y="575"/>
                  </a:lnTo>
                  <a:lnTo>
                    <a:pt x="168" y="571"/>
                  </a:lnTo>
                  <a:lnTo>
                    <a:pt x="153" y="525"/>
                  </a:lnTo>
                  <a:lnTo>
                    <a:pt x="158" y="510"/>
                  </a:lnTo>
                  <a:lnTo>
                    <a:pt x="145" y="484"/>
                  </a:lnTo>
                  <a:lnTo>
                    <a:pt x="141" y="458"/>
                  </a:lnTo>
                  <a:lnTo>
                    <a:pt x="113" y="414"/>
                  </a:lnTo>
                  <a:lnTo>
                    <a:pt x="109" y="400"/>
                  </a:lnTo>
                  <a:lnTo>
                    <a:pt x="44" y="319"/>
                  </a:lnTo>
                  <a:lnTo>
                    <a:pt x="37" y="309"/>
                  </a:lnTo>
                  <a:lnTo>
                    <a:pt x="38" y="294"/>
                  </a:lnTo>
                  <a:lnTo>
                    <a:pt x="34" y="287"/>
                  </a:lnTo>
                  <a:lnTo>
                    <a:pt x="12" y="266"/>
                  </a:lnTo>
                  <a:lnTo>
                    <a:pt x="0" y="248"/>
                  </a:lnTo>
                  <a:lnTo>
                    <a:pt x="0" y="248"/>
                  </a:lnTo>
                  <a:lnTo>
                    <a:pt x="20" y="256"/>
                  </a:lnTo>
                  <a:lnTo>
                    <a:pt x="15" y="224"/>
                  </a:lnTo>
                  <a:lnTo>
                    <a:pt x="45" y="196"/>
                  </a:lnTo>
                  <a:lnTo>
                    <a:pt x="31" y="170"/>
                  </a:lnTo>
                  <a:lnTo>
                    <a:pt x="66" y="166"/>
                  </a:lnTo>
                  <a:lnTo>
                    <a:pt x="68" y="122"/>
                  </a:lnTo>
                  <a:lnTo>
                    <a:pt x="88" y="118"/>
                  </a:lnTo>
                  <a:lnTo>
                    <a:pt x="96" y="121"/>
                  </a:lnTo>
                  <a:lnTo>
                    <a:pt x="120" y="142"/>
                  </a:lnTo>
                  <a:lnTo>
                    <a:pt x="134" y="131"/>
                  </a:lnTo>
                  <a:lnTo>
                    <a:pt x="147" y="130"/>
                  </a:lnTo>
                  <a:lnTo>
                    <a:pt x="178" y="78"/>
                  </a:lnTo>
                  <a:lnTo>
                    <a:pt x="183" y="47"/>
                  </a:lnTo>
                  <a:lnTo>
                    <a:pt x="192" y="28"/>
                  </a:lnTo>
                  <a:lnTo>
                    <a:pt x="187" y="8"/>
                  </a:lnTo>
                  <a:lnTo>
                    <a:pt x="224" y="51"/>
                  </a:lnTo>
                  <a:lnTo>
                    <a:pt x="216" y="27"/>
                  </a:lnTo>
                  <a:lnTo>
                    <a:pt x="216" y="6"/>
                  </a:lnTo>
                  <a:lnTo>
                    <a:pt x="238" y="0"/>
                  </a:lnTo>
                  <a:lnTo>
                    <a:pt x="266" y="39"/>
                  </a:lnTo>
                  <a:lnTo>
                    <a:pt x="296" y="46"/>
                  </a:lnTo>
                  <a:lnTo>
                    <a:pt x="308" y="64"/>
                  </a:lnTo>
                  <a:lnTo>
                    <a:pt x="303" y="77"/>
                  </a:lnTo>
                  <a:lnTo>
                    <a:pt x="327" y="98"/>
                  </a:lnTo>
                  <a:lnTo>
                    <a:pt x="354" y="102"/>
                  </a:lnTo>
                  <a:lnTo>
                    <a:pt x="359" y="147"/>
                  </a:lnTo>
                  <a:lnTo>
                    <a:pt x="333" y="155"/>
                  </a:lnTo>
                  <a:lnTo>
                    <a:pt x="363" y="173"/>
                  </a:lnTo>
                  <a:lnTo>
                    <a:pt x="342" y="189"/>
                  </a:lnTo>
                  <a:lnTo>
                    <a:pt x="338" y="207"/>
                  </a:lnTo>
                  <a:lnTo>
                    <a:pt x="354" y="234"/>
                  </a:lnTo>
                  <a:lnTo>
                    <a:pt x="351" y="272"/>
                  </a:lnTo>
                  <a:lnTo>
                    <a:pt x="358" y="290"/>
                  </a:lnTo>
                  <a:lnTo>
                    <a:pt x="375" y="297"/>
                  </a:lnTo>
                  <a:lnTo>
                    <a:pt x="364" y="312"/>
                  </a:lnTo>
                  <a:lnTo>
                    <a:pt x="377" y="325"/>
                  </a:lnTo>
                  <a:lnTo>
                    <a:pt x="380" y="351"/>
                  </a:lnTo>
                  <a:lnTo>
                    <a:pt x="371" y="368"/>
                  </a:lnTo>
                  <a:lnTo>
                    <a:pt x="392" y="374"/>
                  </a:lnTo>
                  <a:lnTo>
                    <a:pt x="386" y="388"/>
                  </a:lnTo>
                  <a:lnTo>
                    <a:pt x="391" y="389"/>
                  </a:lnTo>
                  <a:lnTo>
                    <a:pt x="396" y="397"/>
                  </a:lnTo>
                  <a:lnTo>
                    <a:pt x="390" y="402"/>
                  </a:lnTo>
                  <a:lnTo>
                    <a:pt x="392" y="423"/>
                  </a:lnTo>
                  <a:lnTo>
                    <a:pt x="385" y="423"/>
                  </a:lnTo>
                  <a:lnTo>
                    <a:pt x="399" y="459"/>
                  </a:lnTo>
                  <a:lnTo>
                    <a:pt x="395" y="463"/>
                  </a:lnTo>
                  <a:lnTo>
                    <a:pt x="396" y="473"/>
                  </a:lnTo>
                  <a:lnTo>
                    <a:pt x="382" y="488"/>
                  </a:lnTo>
                  <a:lnTo>
                    <a:pt x="381" y="508"/>
                  </a:lnTo>
                  <a:lnTo>
                    <a:pt x="399" y="510"/>
                  </a:lnTo>
                  <a:lnTo>
                    <a:pt x="414" y="519"/>
                  </a:lnTo>
                  <a:lnTo>
                    <a:pt x="422" y="515"/>
                  </a:lnTo>
                  <a:lnTo>
                    <a:pt x="429" y="518"/>
                  </a:lnTo>
                  <a:lnTo>
                    <a:pt x="430" y="523"/>
                  </a:lnTo>
                  <a:lnTo>
                    <a:pt x="453" y="501"/>
                  </a:lnTo>
                  <a:lnTo>
                    <a:pt x="446" y="533"/>
                  </a:lnTo>
                  <a:lnTo>
                    <a:pt x="461" y="538"/>
                  </a:lnTo>
                  <a:lnTo>
                    <a:pt x="469" y="557"/>
                  </a:lnTo>
                  <a:lnTo>
                    <a:pt x="480" y="558"/>
                  </a:lnTo>
                  <a:lnTo>
                    <a:pt x="484" y="563"/>
                  </a:lnTo>
                  <a:lnTo>
                    <a:pt x="493" y="559"/>
                  </a:lnTo>
                  <a:lnTo>
                    <a:pt x="505" y="572"/>
                  </a:lnTo>
                  <a:lnTo>
                    <a:pt x="517" y="575"/>
                  </a:lnTo>
                  <a:lnTo>
                    <a:pt x="514" y="602"/>
                  </a:lnTo>
                  <a:lnTo>
                    <a:pt x="521" y="632"/>
                  </a:lnTo>
                  <a:lnTo>
                    <a:pt x="492" y="649"/>
                  </a:lnTo>
                  <a:lnTo>
                    <a:pt x="496" y="674"/>
                  </a:lnTo>
                  <a:lnTo>
                    <a:pt x="504" y="681"/>
                  </a:lnTo>
                  <a:lnTo>
                    <a:pt x="520" y="711"/>
                  </a:lnTo>
                  <a:lnTo>
                    <a:pt x="514" y="751"/>
                  </a:lnTo>
                  <a:lnTo>
                    <a:pt x="528" y="780"/>
                  </a:lnTo>
                  <a:lnTo>
                    <a:pt x="551" y="765"/>
                  </a:lnTo>
                  <a:lnTo>
                    <a:pt x="552" y="759"/>
                  </a:lnTo>
                  <a:lnTo>
                    <a:pt x="542" y="739"/>
                  </a:lnTo>
                  <a:lnTo>
                    <a:pt x="554" y="718"/>
                  </a:lnTo>
                  <a:lnTo>
                    <a:pt x="554" y="700"/>
                  </a:lnTo>
                  <a:lnTo>
                    <a:pt x="560" y="695"/>
                  </a:lnTo>
                  <a:lnTo>
                    <a:pt x="569" y="709"/>
                  </a:lnTo>
                  <a:lnTo>
                    <a:pt x="583" y="703"/>
                  </a:lnTo>
                  <a:lnTo>
                    <a:pt x="578" y="694"/>
                  </a:lnTo>
                  <a:lnTo>
                    <a:pt x="587" y="686"/>
                  </a:lnTo>
                  <a:lnTo>
                    <a:pt x="596" y="692"/>
                  </a:lnTo>
                  <a:lnTo>
                    <a:pt x="610" y="682"/>
                  </a:lnTo>
                  <a:lnTo>
                    <a:pt x="611" y="673"/>
                  </a:lnTo>
                  <a:lnTo>
                    <a:pt x="624" y="675"/>
                  </a:lnTo>
                  <a:lnTo>
                    <a:pt x="626" y="681"/>
                  </a:lnTo>
                  <a:lnTo>
                    <a:pt x="648" y="677"/>
                  </a:lnTo>
                  <a:lnTo>
                    <a:pt x="678" y="650"/>
                  </a:lnTo>
                  <a:lnTo>
                    <a:pt x="683" y="633"/>
                  </a:lnTo>
                  <a:lnTo>
                    <a:pt x="696" y="634"/>
                  </a:lnTo>
                  <a:lnTo>
                    <a:pt x="702" y="621"/>
                  </a:lnTo>
                  <a:lnTo>
                    <a:pt x="721" y="607"/>
                  </a:lnTo>
                  <a:lnTo>
                    <a:pt x="730" y="613"/>
                  </a:lnTo>
                  <a:lnTo>
                    <a:pt x="729" y="624"/>
                  </a:lnTo>
                  <a:lnTo>
                    <a:pt x="737" y="627"/>
                  </a:lnTo>
                  <a:lnTo>
                    <a:pt x="741" y="652"/>
                  </a:lnTo>
                  <a:lnTo>
                    <a:pt x="733" y="647"/>
                  </a:lnTo>
                  <a:lnTo>
                    <a:pt x="714" y="666"/>
                  </a:lnTo>
                  <a:lnTo>
                    <a:pt x="716" y="677"/>
                  </a:lnTo>
                  <a:lnTo>
                    <a:pt x="704" y="689"/>
                  </a:lnTo>
                  <a:lnTo>
                    <a:pt x="691" y="683"/>
                  </a:lnTo>
                  <a:lnTo>
                    <a:pt x="691" y="700"/>
                  </a:lnTo>
                  <a:lnTo>
                    <a:pt x="709" y="765"/>
                  </a:lnTo>
                  <a:lnTo>
                    <a:pt x="725" y="781"/>
                  </a:lnTo>
                  <a:lnTo>
                    <a:pt x="724" y="813"/>
                  </a:lnTo>
                  <a:lnTo>
                    <a:pt x="753" y="825"/>
                  </a:lnTo>
                  <a:lnTo>
                    <a:pt x="765" y="845"/>
                  </a:lnTo>
                  <a:lnTo>
                    <a:pt x="774" y="848"/>
                  </a:lnTo>
                  <a:lnTo>
                    <a:pt x="775" y="864"/>
                  </a:lnTo>
                  <a:lnTo>
                    <a:pt x="785" y="862"/>
                  </a:lnTo>
                  <a:lnTo>
                    <a:pt x="797" y="876"/>
                  </a:lnTo>
                  <a:lnTo>
                    <a:pt x="818" y="874"/>
                  </a:lnTo>
                  <a:lnTo>
                    <a:pt x="837" y="857"/>
                  </a:lnTo>
                  <a:lnTo>
                    <a:pt x="849" y="876"/>
                  </a:lnTo>
                  <a:lnTo>
                    <a:pt x="866" y="871"/>
                  </a:lnTo>
                  <a:lnTo>
                    <a:pt x="886" y="873"/>
                  </a:lnTo>
                  <a:lnTo>
                    <a:pt x="891" y="863"/>
                  </a:lnTo>
                  <a:lnTo>
                    <a:pt x="910" y="855"/>
                  </a:lnTo>
                  <a:lnTo>
                    <a:pt x="917" y="831"/>
                  </a:lnTo>
                  <a:lnTo>
                    <a:pt x="914" y="807"/>
                  </a:lnTo>
                  <a:lnTo>
                    <a:pt x="908" y="800"/>
                  </a:lnTo>
                  <a:lnTo>
                    <a:pt x="909" y="791"/>
                  </a:lnTo>
                  <a:lnTo>
                    <a:pt x="922" y="781"/>
                  </a:lnTo>
                  <a:lnTo>
                    <a:pt x="960" y="770"/>
                  </a:lnTo>
                  <a:lnTo>
                    <a:pt x="972" y="777"/>
                  </a:lnTo>
                  <a:lnTo>
                    <a:pt x="1018" y="762"/>
                  </a:lnTo>
                  <a:lnTo>
                    <a:pt x="1013" y="747"/>
                  </a:lnTo>
                  <a:lnTo>
                    <a:pt x="1028" y="707"/>
                  </a:lnTo>
                  <a:lnTo>
                    <a:pt x="1041" y="703"/>
                  </a:lnTo>
                  <a:lnTo>
                    <a:pt x="1052" y="693"/>
                  </a:lnTo>
                  <a:lnTo>
                    <a:pt x="1058" y="675"/>
                  </a:lnTo>
                  <a:lnTo>
                    <a:pt x="1066" y="677"/>
                  </a:lnTo>
                  <a:lnTo>
                    <a:pt x="1087" y="669"/>
                  </a:lnTo>
                  <a:lnTo>
                    <a:pt x="1094" y="673"/>
                  </a:lnTo>
                  <a:lnTo>
                    <a:pt x="1107" y="658"/>
                  </a:lnTo>
                  <a:lnTo>
                    <a:pt x="1116" y="660"/>
                  </a:lnTo>
                  <a:lnTo>
                    <a:pt x="1133" y="653"/>
                  </a:lnTo>
                  <a:lnTo>
                    <a:pt x="1131" y="624"/>
                  </a:lnTo>
                  <a:lnTo>
                    <a:pt x="1153" y="616"/>
                  </a:lnTo>
                  <a:lnTo>
                    <a:pt x="1171" y="631"/>
                  </a:lnTo>
                  <a:lnTo>
                    <a:pt x="1186" y="615"/>
                  </a:lnTo>
                  <a:lnTo>
                    <a:pt x="1197" y="620"/>
                  </a:lnTo>
                  <a:lnTo>
                    <a:pt x="1198" y="627"/>
                  </a:lnTo>
                  <a:lnTo>
                    <a:pt x="1224" y="638"/>
                  </a:lnTo>
                  <a:lnTo>
                    <a:pt x="1245" y="634"/>
                  </a:lnTo>
                  <a:lnTo>
                    <a:pt x="1248" y="619"/>
                  </a:lnTo>
                  <a:lnTo>
                    <a:pt x="1269" y="612"/>
                  </a:lnTo>
                  <a:lnTo>
                    <a:pt x="1269" y="580"/>
                  </a:lnTo>
                  <a:lnTo>
                    <a:pt x="1288" y="572"/>
                  </a:lnTo>
                  <a:lnTo>
                    <a:pt x="1294" y="589"/>
                  </a:lnTo>
                  <a:lnTo>
                    <a:pt x="1306" y="563"/>
                  </a:lnTo>
                  <a:lnTo>
                    <a:pt x="1291" y="548"/>
                  </a:lnTo>
                  <a:lnTo>
                    <a:pt x="1296" y="534"/>
                  </a:lnTo>
                  <a:lnTo>
                    <a:pt x="1288" y="518"/>
                  </a:lnTo>
                  <a:lnTo>
                    <a:pt x="1296" y="510"/>
                  </a:lnTo>
                  <a:lnTo>
                    <a:pt x="1292" y="492"/>
                  </a:lnTo>
                  <a:lnTo>
                    <a:pt x="1318" y="503"/>
                  </a:lnTo>
                  <a:lnTo>
                    <a:pt x="1320" y="467"/>
                  </a:lnTo>
                  <a:lnTo>
                    <a:pt x="1344" y="421"/>
                  </a:lnTo>
                  <a:lnTo>
                    <a:pt x="1348" y="401"/>
                  </a:lnTo>
                  <a:lnTo>
                    <a:pt x="1356" y="395"/>
                  </a:lnTo>
                  <a:lnTo>
                    <a:pt x="1409" y="426"/>
                  </a:lnTo>
                  <a:lnTo>
                    <a:pt x="1431" y="430"/>
                  </a:lnTo>
                  <a:lnTo>
                    <a:pt x="1432" y="442"/>
                  </a:lnTo>
                  <a:lnTo>
                    <a:pt x="1446" y="449"/>
                  </a:lnTo>
                  <a:lnTo>
                    <a:pt x="1437" y="476"/>
                  </a:lnTo>
                  <a:lnTo>
                    <a:pt x="1456" y="482"/>
                  </a:lnTo>
                  <a:lnTo>
                    <a:pt x="1485" y="476"/>
                  </a:lnTo>
                  <a:lnTo>
                    <a:pt x="1496" y="493"/>
                  </a:lnTo>
                  <a:lnTo>
                    <a:pt x="1518" y="485"/>
                  </a:lnTo>
                  <a:lnTo>
                    <a:pt x="1522" y="497"/>
                  </a:lnTo>
                  <a:lnTo>
                    <a:pt x="1531" y="501"/>
                  </a:lnTo>
                  <a:lnTo>
                    <a:pt x="1555" y="494"/>
                  </a:lnTo>
                  <a:lnTo>
                    <a:pt x="1581" y="505"/>
                  </a:lnTo>
                  <a:lnTo>
                    <a:pt x="1577" y="520"/>
                  </a:lnTo>
                  <a:lnTo>
                    <a:pt x="1588" y="538"/>
                  </a:lnTo>
                  <a:lnTo>
                    <a:pt x="1631" y="500"/>
                  </a:lnTo>
                  <a:lnTo>
                    <a:pt x="1631" y="490"/>
                  </a:lnTo>
                  <a:lnTo>
                    <a:pt x="1642" y="477"/>
                  </a:lnTo>
                  <a:lnTo>
                    <a:pt x="1647" y="455"/>
                  </a:lnTo>
                  <a:lnTo>
                    <a:pt x="1664" y="445"/>
                  </a:lnTo>
                  <a:lnTo>
                    <a:pt x="1685" y="444"/>
                  </a:lnTo>
                  <a:lnTo>
                    <a:pt x="1687" y="434"/>
                  </a:lnTo>
                  <a:lnTo>
                    <a:pt x="1720" y="441"/>
                  </a:lnTo>
                  <a:lnTo>
                    <a:pt x="1729" y="436"/>
                  </a:lnTo>
                  <a:lnTo>
                    <a:pt x="1736" y="437"/>
                  </a:lnTo>
                  <a:lnTo>
                    <a:pt x="1742" y="425"/>
                  </a:lnTo>
                  <a:lnTo>
                    <a:pt x="1747" y="423"/>
                  </a:lnTo>
                  <a:lnTo>
                    <a:pt x="1754" y="427"/>
                  </a:lnTo>
                  <a:lnTo>
                    <a:pt x="1784" y="426"/>
                  </a:lnTo>
                  <a:lnTo>
                    <a:pt x="1787" y="438"/>
                  </a:lnTo>
                  <a:lnTo>
                    <a:pt x="1814" y="449"/>
                  </a:lnTo>
                  <a:lnTo>
                    <a:pt x="1815" y="457"/>
                  </a:lnTo>
                  <a:lnTo>
                    <a:pt x="1805" y="465"/>
                  </a:lnTo>
                  <a:lnTo>
                    <a:pt x="1818" y="469"/>
                  </a:lnTo>
                  <a:lnTo>
                    <a:pt x="1823" y="484"/>
                  </a:lnTo>
                  <a:lnTo>
                    <a:pt x="1832" y="483"/>
                  </a:lnTo>
                  <a:lnTo>
                    <a:pt x="1837" y="471"/>
                  </a:lnTo>
                  <a:lnTo>
                    <a:pt x="1848" y="466"/>
                  </a:lnTo>
                  <a:lnTo>
                    <a:pt x="1853" y="444"/>
                  </a:lnTo>
                  <a:lnTo>
                    <a:pt x="1877" y="443"/>
                  </a:lnTo>
                  <a:lnTo>
                    <a:pt x="1872" y="451"/>
                  </a:lnTo>
                  <a:lnTo>
                    <a:pt x="1885" y="474"/>
                  </a:lnTo>
                  <a:lnTo>
                    <a:pt x="1910" y="472"/>
                  </a:lnTo>
                  <a:lnTo>
                    <a:pt x="1910" y="472"/>
                  </a:lnTo>
                  <a:lnTo>
                    <a:pt x="1916" y="482"/>
                  </a:lnTo>
                  <a:lnTo>
                    <a:pt x="1909" y="482"/>
                  </a:lnTo>
                  <a:lnTo>
                    <a:pt x="1911" y="492"/>
                  </a:lnTo>
                  <a:lnTo>
                    <a:pt x="1904" y="491"/>
                  </a:lnTo>
                  <a:lnTo>
                    <a:pt x="1895" y="512"/>
                  </a:lnTo>
                  <a:lnTo>
                    <a:pt x="1912" y="509"/>
                  </a:lnTo>
                  <a:lnTo>
                    <a:pt x="1924" y="518"/>
                  </a:lnTo>
                  <a:lnTo>
                    <a:pt x="1921" y="522"/>
                  </a:lnTo>
                  <a:lnTo>
                    <a:pt x="1927" y="527"/>
                  </a:lnTo>
                  <a:lnTo>
                    <a:pt x="1914" y="547"/>
                  </a:lnTo>
                  <a:lnTo>
                    <a:pt x="1902" y="544"/>
                  </a:lnTo>
                  <a:lnTo>
                    <a:pt x="1896" y="552"/>
                  </a:lnTo>
                  <a:lnTo>
                    <a:pt x="1902" y="556"/>
                  </a:lnTo>
                  <a:lnTo>
                    <a:pt x="1903" y="564"/>
                  </a:lnTo>
                  <a:lnTo>
                    <a:pt x="1891" y="565"/>
                  </a:lnTo>
                  <a:lnTo>
                    <a:pt x="1892" y="578"/>
                  </a:lnTo>
                  <a:lnTo>
                    <a:pt x="1901" y="579"/>
                  </a:lnTo>
                  <a:lnTo>
                    <a:pt x="1901" y="590"/>
                  </a:lnTo>
                  <a:lnTo>
                    <a:pt x="1888" y="601"/>
                  </a:lnTo>
                  <a:lnTo>
                    <a:pt x="1873" y="599"/>
                  </a:lnTo>
                  <a:lnTo>
                    <a:pt x="1875" y="607"/>
                  </a:lnTo>
                  <a:lnTo>
                    <a:pt x="1828" y="633"/>
                  </a:lnTo>
                  <a:lnTo>
                    <a:pt x="1815" y="630"/>
                  </a:lnTo>
                  <a:lnTo>
                    <a:pt x="1810" y="618"/>
                  </a:lnTo>
                  <a:lnTo>
                    <a:pt x="1792" y="608"/>
                  </a:lnTo>
                  <a:lnTo>
                    <a:pt x="1787" y="615"/>
                  </a:lnTo>
                  <a:lnTo>
                    <a:pt x="1763" y="629"/>
                  </a:lnTo>
                  <a:lnTo>
                    <a:pt x="1756" y="647"/>
                  </a:lnTo>
                  <a:lnTo>
                    <a:pt x="1764" y="656"/>
                  </a:lnTo>
                  <a:lnTo>
                    <a:pt x="1760" y="663"/>
                  </a:lnTo>
                  <a:lnTo>
                    <a:pt x="1697" y="661"/>
                  </a:lnTo>
                  <a:lnTo>
                    <a:pt x="1684" y="679"/>
                  </a:lnTo>
                  <a:lnTo>
                    <a:pt x="1665" y="671"/>
                  </a:lnTo>
                  <a:lnTo>
                    <a:pt x="1661" y="679"/>
                  </a:lnTo>
                  <a:lnTo>
                    <a:pt x="1630" y="695"/>
                  </a:lnTo>
                  <a:lnTo>
                    <a:pt x="1637" y="708"/>
                  </a:lnTo>
                  <a:lnTo>
                    <a:pt x="1635" y="725"/>
                  </a:lnTo>
                  <a:lnTo>
                    <a:pt x="1648" y="734"/>
                  </a:lnTo>
                  <a:lnTo>
                    <a:pt x="1655" y="768"/>
                  </a:lnTo>
                  <a:lnTo>
                    <a:pt x="1650" y="774"/>
                  </a:lnTo>
                  <a:lnTo>
                    <a:pt x="1642" y="776"/>
                  </a:lnTo>
                  <a:lnTo>
                    <a:pt x="1664" y="791"/>
                  </a:lnTo>
                  <a:lnTo>
                    <a:pt x="1667" y="811"/>
                  </a:lnTo>
                  <a:lnTo>
                    <a:pt x="1678" y="817"/>
                  </a:lnTo>
                  <a:lnTo>
                    <a:pt x="1676" y="837"/>
                  </a:lnTo>
                  <a:lnTo>
                    <a:pt x="1646" y="827"/>
                  </a:lnTo>
                  <a:lnTo>
                    <a:pt x="1621" y="824"/>
                  </a:lnTo>
                  <a:lnTo>
                    <a:pt x="1604" y="842"/>
                  </a:lnTo>
                  <a:lnTo>
                    <a:pt x="1586" y="817"/>
                  </a:lnTo>
                  <a:lnTo>
                    <a:pt x="1595" y="849"/>
                  </a:lnTo>
                  <a:lnTo>
                    <a:pt x="1590" y="855"/>
                  </a:lnTo>
                  <a:lnTo>
                    <a:pt x="1568" y="855"/>
                  </a:lnTo>
                  <a:lnTo>
                    <a:pt x="1565" y="863"/>
                  </a:lnTo>
                  <a:lnTo>
                    <a:pt x="1549" y="878"/>
                  </a:lnTo>
                  <a:lnTo>
                    <a:pt x="1553" y="894"/>
                  </a:lnTo>
                  <a:lnTo>
                    <a:pt x="1542" y="904"/>
                  </a:lnTo>
                  <a:lnTo>
                    <a:pt x="1551" y="913"/>
                  </a:lnTo>
                  <a:lnTo>
                    <a:pt x="1548" y="931"/>
                  </a:lnTo>
                  <a:lnTo>
                    <a:pt x="1532" y="947"/>
                  </a:lnTo>
                  <a:lnTo>
                    <a:pt x="1521" y="975"/>
                  </a:lnTo>
                  <a:lnTo>
                    <a:pt x="1515" y="977"/>
                  </a:lnTo>
                  <a:lnTo>
                    <a:pt x="1497" y="1011"/>
                  </a:lnTo>
                  <a:lnTo>
                    <a:pt x="1486" y="1013"/>
                  </a:lnTo>
                  <a:lnTo>
                    <a:pt x="1487" y="1031"/>
                  </a:lnTo>
                  <a:lnTo>
                    <a:pt x="1492" y="1041"/>
                  </a:lnTo>
                  <a:lnTo>
                    <a:pt x="1536" y="1046"/>
                  </a:lnTo>
                  <a:lnTo>
                    <a:pt x="1579" y="1035"/>
                  </a:lnTo>
                  <a:lnTo>
                    <a:pt x="1584" y="1040"/>
                  </a:lnTo>
                  <a:lnTo>
                    <a:pt x="1602" y="1036"/>
                  </a:lnTo>
                  <a:lnTo>
                    <a:pt x="1655" y="1037"/>
                  </a:lnTo>
                  <a:lnTo>
                    <a:pt x="1664" y="1052"/>
                  </a:lnTo>
                  <a:lnTo>
                    <a:pt x="1711" y="1053"/>
                  </a:lnTo>
                  <a:lnTo>
                    <a:pt x="1713" y="1059"/>
                  </a:lnTo>
                  <a:lnTo>
                    <a:pt x="1739" y="1073"/>
                  </a:lnTo>
                  <a:lnTo>
                    <a:pt x="1741" y="1099"/>
                  </a:lnTo>
                  <a:lnTo>
                    <a:pt x="1763" y="1118"/>
                  </a:lnTo>
                  <a:lnTo>
                    <a:pt x="1761" y="1132"/>
                  </a:lnTo>
                  <a:lnTo>
                    <a:pt x="1737" y="1135"/>
                  </a:lnTo>
                  <a:lnTo>
                    <a:pt x="1729" y="1129"/>
                  </a:lnTo>
                  <a:lnTo>
                    <a:pt x="1722" y="1141"/>
                  </a:lnTo>
                  <a:lnTo>
                    <a:pt x="1690" y="1152"/>
                  </a:lnTo>
                  <a:lnTo>
                    <a:pt x="1690" y="1165"/>
                  </a:lnTo>
                  <a:lnTo>
                    <a:pt x="1676" y="1177"/>
                  </a:lnTo>
                  <a:lnTo>
                    <a:pt x="1706" y="1182"/>
                  </a:lnTo>
                  <a:lnTo>
                    <a:pt x="1714" y="1175"/>
                  </a:lnTo>
                  <a:lnTo>
                    <a:pt x="1729" y="1177"/>
                  </a:lnTo>
                  <a:lnTo>
                    <a:pt x="1730" y="1194"/>
                  </a:lnTo>
                  <a:lnTo>
                    <a:pt x="1772" y="1209"/>
                  </a:lnTo>
                  <a:lnTo>
                    <a:pt x="1754" y="1233"/>
                  </a:lnTo>
                  <a:lnTo>
                    <a:pt x="1758" y="1249"/>
                  </a:lnTo>
                  <a:lnTo>
                    <a:pt x="1737" y="1247"/>
                  </a:lnTo>
                  <a:close/>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269" name="Picture 268" descr="A picture containing sitting, table, plate&#10;&#10;Description automatically generated">
            <a:extLst>
              <a:ext uri="{FF2B5EF4-FFF2-40B4-BE49-F238E27FC236}">
                <a16:creationId xmlns:a16="http://schemas.microsoft.com/office/drawing/2014/main" id="{47529F78-D1A4-4035-B84C-E014D98D6B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081" y="3184300"/>
            <a:ext cx="1551980" cy="1547704"/>
          </a:xfrm>
          <a:prstGeom prst="rect">
            <a:avLst/>
          </a:prstGeom>
        </p:spPr>
      </p:pic>
      <p:sp>
        <p:nvSpPr>
          <p:cNvPr id="271" name="Oval 270">
            <a:extLst>
              <a:ext uri="{FF2B5EF4-FFF2-40B4-BE49-F238E27FC236}">
                <a16:creationId xmlns:a16="http://schemas.microsoft.com/office/drawing/2014/main" id="{E9F542D1-694D-41E3-8D00-2B586FF37346}"/>
              </a:ext>
            </a:extLst>
          </p:cNvPr>
          <p:cNvSpPr/>
          <p:nvPr/>
        </p:nvSpPr>
        <p:spPr>
          <a:xfrm>
            <a:off x="2288073" y="3189212"/>
            <a:ext cx="1546164" cy="15461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96" name="Group 295">
            <a:extLst>
              <a:ext uri="{FF2B5EF4-FFF2-40B4-BE49-F238E27FC236}">
                <a16:creationId xmlns:a16="http://schemas.microsoft.com/office/drawing/2014/main" id="{DA080FBA-2368-4F02-940E-2DC49DC8B6CA}"/>
              </a:ext>
            </a:extLst>
          </p:cNvPr>
          <p:cNvGrpSpPr/>
          <p:nvPr/>
        </p:nvGrpSpPr>
        <p:grpSpPr>
          <a:xfrm>
            <a:off x="631523" y="1712279"/>
            <a:ext cx="4952036" cy="4526498"/>
            <a:chOff x="658440" y="1421756"/>
            <a:chExt cx="5356770" cy="4896454"/>
          </a:xfrm>
        </p:grpSpPr>
        <p:sp>
          <p:nvSpPr>
            <p:cNvPr id="273" name="Freeform 9">
              <a:extLst>
                <a:ext uri="{FF2B5EF4-FFF2-40B4-BE49-F238E27FC236}">
                  <a16:creationId xmlns:a16="http://schemas.microsoft.com/office/drawing/2014/main" id="{96693475-18A3-411B-9EFB-73074F3EDFF2}"/>
                </a:ext>
              </a:extLst>
            </p:cNvPr>
            <p:cNvSpPr>
              <a:spLocks/>
            </p:cNvSpPr>
            <p:nvPr/>
          </p:nvSpPr>
          <p:spPr bwMode="auto">
            <a:xfrm>
              <a:off x="658440" y="3173244"/>
              <a:ext cx="1470281" cy="1357723"/>
            </a:xfrm>
            <a:custGeom>
              <a:avLst/>
              <a:gdLst>
                <a:gd name="T0" fmla="*/ 1223 w 1223"/>
                <a:gd name="T1" fmla="*/ 572 h 1129"/>
                <a:gd name="T2" fmla="*/ 1112 w 1223"/>
                <a:gd name="T3" fmla="*/ 706 h 1129"/>
                <a:gd name="T4" fmla="*/ 1111 w 1223"/>
                <a:gd name="T5" fmla="*/ 706 h 1129"/>
                <a:gd name="T6" fmla="*/ 564 w 1223"/>
                <a:gd name="T7" fmla="*/ 1129 h 1129"/>
                <a:gd name="T8" fmla="*/ 0 w 1223"/>
                <a:gd name="T9" fmla="*/ 565 h 1129"/>
                <a:gd name="T10" fmla="*/ 564 w 1223"/>
                <a:gd name="T11" fmla="*/ 0 h 1129"/>
                <a:gd name="T12" fmla="*/ 1115 w 1223"/>
                <a:gd name="T13" fmla="*/ 442 h 1129"/>
                <a:gd name="T14" fmla="*/ 1223 w 1223"/>
                <a:gd name="T15" fmla="*/ 572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3" h="1129">
                  <a:moveTo>
                    <a:pt x="1223" y="572"/>
                  </a:moveTo>
                  <a:cubicBezTo>
                    <a:pt x="1112" y="706"/>
                    <a:pt x="1112" y="706"/>
                    <a:pt x="1112" y="706"/>
                  </a:cubicBezTo>
                  <a:cubicBezTo>
                    <a:pt x="1111" y="706"/>
                    <a:pt x="1111" y="706"/>
                    <a:pt x="1111" y="706"/>
                  </a:cubicBezTo>
                  <a:cubicBezTo>
                    <a:pt x="1048" y="949"/>
                    <a:pt x="827" y="1129"/>
                    <a:pt x="564" y="1129"/>
                  </a:cubicBezTo>
                  <a:cubicBezTo>
                    <a:pt x="252" y="1129"/>
                    <a:pt x="0" y="876"/>
                    <a:pt x="0" y="565"/>
                  </a:cubicBezTo>
                  <a:cubicBezTo>
                    <a:pt x="0" y="253"/>
                    <a:pt x="252" y="0"/>
                    <a:pt x="564" y="0"/>
                  </a:cubicBezTo>
                  <a:cubicBezTo>
                    <a:pt x="834" y="0"/>
                    <a:pt x="1059" y="189"/>
                    <a:pt x="1115" y="442"/>
                  </a:cubicBezTo>
                  <a:lnTo>
                    <a:pt x="1223" y="57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74" name="Freeform 10">
              <a:extLst>
                <a:ext uri="{FF2B5EF4-FFF2-40B4-BE49-F238E27FC236}">
                  <a16:creationId xmlns:a16="http://schemas.microsoft.com/office/drawing/2014/main" id="{7282D2D1-9255-455B-A9F8-1E0349252CD5}"/>
                </a:ext>
              </a:extLst>
            </p:cNvPr>
            <p:cNvSpPr>
              <a:spLocks/>
            </p:cNvSpPr>
            <p:nvPr/>
          </p:nvSpPr>
          <p:spPr bwMode="auto">
            <a:xfrm rot="20700000">
              <a:off x="1519205" y="4816271"/>
              <a:ext cx="1508974" cy="1501939"/>
            </a:xfrm>
            <a:custGeom>
              <a:avLst/>
              <a:gdLst>
                <a:gd name="T0" fmla="*/ 1164 w 1255"/>
                <a:gd name="T1" fmla="*/ 217 h 1249"/>
                <a:gd name="T2" fmla="*/ 1158 w 1255"/>
                <a:gd name="T3" fmla="*/ 391 h 1249"/>
                <a:gd name="T4" fmla="*/ 1157 w 1255"/>
                <a:gd name="T5" fmla="*/ 391 h 1249"/>
                <a:gd name="T6" fmla="*/ 981 w 1255"/>
                <a:gd name="T7" fmla="*/ 1060 h 1249"/>
                <a:gd name="T8" fmla="*/ 189 w 1255"/>
                <a:gd name="T9" fmla="*/ 955 h 1249"/>
                <a:gd name="T10" fmla="*/ 294 w 1255"/>
                <a:gd name="T11" fmla="*/ 164 h 1249"/>
                <a:gd name="T12" fmla="*/ 1000 w 1255"/>
                <a:gd name="T13" fmla="*/ 179 h 1249"/>
                <a:gd name="T14" fmla="*/ 1164 w 1255"/>
                <a:gd name="T15" fmla="*/ 217 h 1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5" h="1249">
                  <a:moveTo>
                    <a:pt x="1164" y="217"/>
                  </a:moveTo>
                  <a:cubicBezTo>
                    <a:pt x="1158" y="391"/>
                    <a:pt x="1158" y="391"/>
                    <a:pt x="1158" y="391"/>
                  </a:cubicBezTo>
                  <a:cubicBezTo>
                    <a:pt x="1157" y="391"/>
                    <a:pt x="1157" y="391"/>
                    <a:pt x="1157" y="391"/>
                  </a:cubicBezTo>
                  <a:cubicBezTo>
                    <a:pt x="1255" y="623"/>
                    <a:pt x="1189" y="900"/>
                    <a:pt x="981" y="1060"/>
                  </a:cubicBezTo>
                  <a:cubicBezTo>
                    <a:pt x="733" y="1249"/>
                    <a:pt x="379" y="1203"/>
                    <a:pt x="189" y="955"/>
                  </a:cubicBezTo>
                  <a:cubicBezTo>
                    <a:pt x="0" y="708"/>
                    <a:pt x="46" y="354"/>
                    <a:pt x="294" y="164"/>
                  </a:cubicBezTo>
                  <a:cubicBezTo>
                    <a:pt x="508" y="0"/>
                    <a:pt x="802" y="13"/>
                    <a:pt x="1000" y="179"/>
                  </a:cubicBezTo>
                  <a:lnTo>
                    <a:pt x="1164" y="21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5" name="Freeform 11">
              <a:extLst>
                <a:ext uri="{FF2B5EF4-FFF2-40B4-BE49-F238E27FC236}">
                  <a16:creationId xmlns:a16="http://schemas.microsoft.com/office/drawing/2014/main" id="{D27CEBBF-8FB5-4839-9780-4C45A3806C7E}"/>
                </a:ext>
              </a:extLst>
            </p:cNvPr>
            <p:cNvSpPr>
              <a:spLocks/>
            </p:cNvSpPr>
            <p:nvPr/>
          </p:nvSpPr>
          <p:spPr bwMode="auto">
            <a:xfrm rot="900000">
              <a:off x="1517677" y="1421756"/>
              <a:ext cx="1500765" cy="1489041"/>
            </a:xfrm>
            <a:custGeom>
              <a:avLst/>
              <a:gdLst>
                <a:gd name="T0" fmla="*/ 1115 w 1248"/>
                <a:gd name="T1" fmla="*/ 1072 h 1238"/>
                <a:gd name="T2" fmla="*/ 943 w 1248"/>
                <a:gd name="T3" fmla="*/ 1098 h 1238"/>
                <a:gd name="T4" fmla="*/ 943 w 1248"/>
                <a:gd name="T5" fmla="*/ 1098 h 1238"/>
                <a:gd name="T6" fmla="*/ 253 w 1248"/>
                <a:gd name="T7" fmla="*/ 1050 h 1238"/>
                <a:gd name="T8" fmla="*/ 207 w 1248"/>
                <a:gd name="T9" fmla="*/ 253 h 1238"/>
                <a:gd name="T10" fmla="*/ 1004 w 1248"/>
                <a:gd name="T11" fmla="*/ 207 h 1238"/>
                <a:gd name="T12" fmla="*/ 1121 w 1248"/>
                <a:gd name="T13" fmla="*/ 904 h 1238"/>
                <a:gd name="T14" fmla="*/ 1115 w 1248"/>
                <a:gd name="T15" fmla="*/ 1072 h 1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8" h="1238">
                  <a:moveTo>
                    <a:pt x="1115" y="1072"/>
                  </a:moveTo>
                  <a:cubicBezTo>
                    <a:pt x="943" y="1098"/>
                    <a:pt x="943" y="1098"/>
                    <a:pt x="943" y="1098"/>
                  </a:cubicBezTo>
                  <a:cubicBezTo>
                    <a:pt x="943" y="1098"/>
                    <a:pt x="943" y="1098"/>
                    <a:pt x="943" y="1098"/>
                  </a:cubicBezTo>
                  <a:cubicBezTo>
                    <a:pt x="734" y="1238"/>
                    <a:pt x="449" y="1225"/>
                    <a:pt x="253" y="1050"/>
                  </a:cubicBezTo>
                  <a:cubicBezTo>
                    <a:pt x="20" y="842"/>
                    <a:pt x="0" y="486"/>
                    <a:pt x="207" y="253"/>
                  </a:cubicBezTo>
                  <a:cubicBezTo>
                    <a:pt x="415" y="20"/>
                    <a:pt x="772" y="0"/>
                    <a:pt x="1004" y="207"/>
                  </a:cubicBezTo>
                  <a:cubicBezTo>
                    <a:pt x="1206" y="387"/>
                    <a:pt x="1248" y="678"/>
                    <a:pt x="1121" y="904"/>
                  </a:cubicBezTo>
                  <a:lnTo>
                    <a:pt x="1115" y="1072"/>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6" name="Freeform 12">
              <a:extLst>
                <a:ext uri="{FF2B5EF4-FFF2-40B4-BE49-F238E27FC236}">
                  <a16:creationId xmlns:a16="http://schemas.microsoft.com/office/drawing/2014/main" id="{64603C80-EB26-4B2C-9F86-E87202520146}"/>
                </a:ext>
              </a:extLst>
            </p:cNvPr>
            <p:cNvSpPr>
              <a:spLocks/>
            </p:cNvSpPr>
            <p:nvPr/>
          </p:nvSpPr>
          <p:spPr bwMode="auto">
            <a:xfrm rot="900000">
              <a:off x="3525896" y="4814967"/>
              <a:ext cx="1510146" cy="1503111"/>
            </a:xfrm>
            <a:custGeom>
              <a:avLst/>
              <a:gdLst>
                <a:gd name="T0" fmla="*/ 91 w 1256"/>
                <a:gd name="T1" fmla="*/ 218 h 1250"/>
                <a:gd name="T2" fmla="*/ 98 w 1256"/>
                <a:gd name="T3" fmla="*/ 391 h 1250"/>
                <a:gd name="T4" fmla="*/ 98 w 1256"/>
                <a:gd name="T5" fmla="*/ 392 h 1250"/>
                <a:gd name="T6" fmla="*/ 275 w 1256"/>
                <a:gd name="T7" fmla="*/ 1060 h 1250"/>
                <a:gd name="T8" fmla="*/ 1066 w 1256"/>
                <a:gd name="T9" fmla="*/ 956 h 1250"/>
                <a:gd name="T10" fmla="*/ 961 w 1256"/>
                <a:gd name="T11" fmla="*/ 165 h 1250"/>
                <a:gd name="T12" fmla="*/ 255 w 1256"/>
                <a:gd name="T13" fmla="*/ 180 h 1250"/>
                <a:gd name="T14" fmla="*/ 91 w 1256"/>
                <a:gd name="T15" fmla="*/ 218 h 1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6" h="1250">
                  <a:moveTo>
                    <a:pt x="91" y="218"/>
                  </a:moveTo>
                  <a:cubicBezTo>
                    <a:pt x="98" y="391"/>
                    <a:pt x="98" y="391"/>
                    <a:pt x="98" y="391"/>
                  </a:cubicBezTo>
                  <a:cubicBezTo>
                    <a:pt x="98" y="392"/>
                    <a:pt x="98" y="392"/>
                    <a:pt x="98" y="392"/>
                  </a:cubicBezTo>
                  <a:cubicBezTo>
                    <a:pt x="0" y="623"/>
                    <a:pt x="66" y="900"/>
                    <a:pt x="275" y="1060"/>
                  </a:cubicBezTo>
                  <a:cubicBezTo>
                    <a:pt x="522" y="1250"/>
                    <a:pt x="876" y="1203"/>
                    <a:pt x="1066" y="956"/>
                  </a:cubicBezTo>
                  <a:cubicBezTo>
                    <a:pt x="1256" y="708"/>
                    <a:pt x="1209" y="354"/>
                    <a:pt x="961" y="165"/>
                  </a:cubicBezTo>
                  <a:cubicBezTo>
                    <a:pt x="747" y="0"/>
                    <a:pt x="453" y="13"/>
                    <a:pt x="255" y="180"/>
                  </a:cubicBezTo>
                  <a:lnTo>
                    <a:pt x="91" y="218"/>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7" name="Freeform 13">
              <a:extLst>
                <a:ext uri="{FF2B5EF4-FFF2-40B4-BE49-F238E27FC236}">
                  <a16:creationId xmlns:a16="http://schemas.microsoft.com/office/drawing/2014/main" id="{45E683A1-FB13-4090-83CC-8A1641A37E8F}"/>
                </a:ext>
              </a:extLst>
            </p:cNvPr>
            <p:cNvSpPr>
              <a:spLocks/>
            </p:cNvSpPr>
            <p:nvPr/>
          </p:nvSpPr>
          <p:spPr bwMode="auto">
            <a:xfrm rot="20700000">
              <a:off x="3537089" y="1421776"/>
              <a:ext cx="1500765" cy="1487869"/>
            </a:xfrm>
            <a:custGeom>
              <a:avLst/>
              <a:gdLst>
                <a:gd name="T0" fmla="*/ 133 w 1248"/>
                <a:gd name="T1" fmla="*/ 1071 h 1237"/>
                <a:gd name="T2" fmla="*/ 305 w 1248"/>
                <a:gd name="T3" fmla="*/ 1097 h 1237"/>
                <a:gd name="T4" fmla="*/ 305 w 1248"/>
                <a:gd name="T5" fmla="*/ 1097 h 1237"/>
                <a:gd name="T6" fmla="*/ 995 w 1248"/>
                <a:gd name="T7" fmla="*/ 1049 h 1237"/>
                <a:gd name="T8" fmla="*/ 1041 w 1248"/>
                <a:gd name="T9" fmla="*/ 253 h 1237"/>
                <a:gd name="T10" fmla="*/ 244 w 1248"/>
                <a:gd name="T11" fmla="*/ 207 h 1237"/>
                <a:gd name="T12" fmla="*/ 127 w 1248"/>
                <a:gd name="T13" fmla="*/ 903 h 1237"/>
                <a:gd name="T14" fmla="*/ 133 w 1248"/>
                <a:gd name="T15" fmla="*/ 1071 h 1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8" h="1237">
                  <a:moveTo>
                    <a:pt x="133" y="1071"/>
                  </a:moveTo>
                  <a:cubicBezTo>
                    <a:pt x="305" y="1097"/>
                    <a:pt x="305" y="1097"/>
                    <a:pt x="305" y="1097"/>
                  </a:cubicBezTo>
                  <a:cubicBezTo>
                    <a:pt x="305" y="1097"/>
                    <a:pt x="305" y="1097"/>
                    <a:pt x="305" y="1097"/>
                  </a:cubicBezTo>
                  <a:cubicBezTo>
                    <a:pt x="514" y="1237"/>
                    <a:pt x="799" y="1224"/>
                    <a:pt x="995" y="1049"/>
                  </a:cubicBezTo>
                  <a:cubicBezTo>
                    <a:pt x="1228" y="842"/>
                    <a:pt x="1248" y="485"/>
                    <a:pt x="1041" y="253"/>
                  </a:cubicBezTo>
                  <a:cubicBezTo>
                    <a:pt x="833" y="20"/>
                    <a:pt x="477" y="0"/>
                    <a:pt x="244" y="207"/>
                  </a:cubicBezTo>
                  <a:cubicBezTo>
                    <a:pt x="43" y="386"/>
                    <a:pt x="0" y="677"/>
                    <a:pt x="127" y="903"/>
                  </a:cubicBezTo>
                  <a:lnTo>
                    <a:pt x="133" y="107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8" name="Freeform 18">
              <a:extLst>
                <a:ext uri="{FF2B5EF4-FFF2-40B4-BE49-F238E27FC236}">
                  <a16:creationId xmlns:a16="http://schemas.microsoft.com/office/drawing/2014/main" id="{C2E8FF2A-0595-40E8-BE53-E72113DF6B01}"/>
                </a:ext>
              </a:extLst>
            </p:cNvPr>
            <p:cNvSpPr>
              <a:spLocks/>
            </p:cNvSpPr>
            <p:nvPr/>
          </p:nvSpPr>
          <p:spPr bwMode="auto">
            <a:xfrm>
              <a:off x="4417704" y="3173244"/>
              <a:ext cx="1470281" cy="1357723"/>
            </a:xfrm>
            <a:custGeom>
              <a:avLst/>
              <a:gdLst>
                <a:gd name="T0" fmla="*/ 0 w 1223"/>
                <a:gd name="T1" fmla="*/ 572 h 1129"/>
                <a:gd name="T2" fmla="*/ 111 w 1223"/>
                <a:gd name="T3" fmla="*/ 705 h 1129"/>
                <a:gd name="T4" fmla="*/ 112 w 1223"/>
                <a:gd name="T5" fmla="*/ 705 h 1129"/>
                <a:gd name="T6" fmla="*/ 659 w 1223"/>
                <a:gd name="T7" fmla="*/ 1129 h 1129"/>
                <a:gd name="T8" fmla="*/ 1223 w 1223"/>
                <a:gd name="T9" fmla="*/ 564 h 1129"/>
                <a:gd name="T10" fmla="*/ 659 w 1223"/>
                <a:gd name="T11" fmla="*/ 0 h 1129"/>
                <a:gd name="T12" fmla="*/ 108 w 1223"/>
                <a:gd name="T13" fmla="*/ 442 h 1129"/>
                <a:gd name="T14" fmla="*/ 0 w 1223"/>
                <a:gd name="T15" fmla="*/ 572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3" h="1129">
                  <a:moveTo>
                    <a:pt x="0" y="572"/>
                  </a:moveTo>
                  <a:cubicBezTo>
                    <a:pt x="111" y="705"/>
                    <a:pt x="111" y="705"/>
                    <a:pt x="111" y="705"/>
                  </a:cubicBezTo>
                  <a:cubicBezTo>
                    <a:pt x="112" y="705"/>
                    <a:pt x="112" y="705"/>
                    <a:pt x="112" y="705"/>
                  </a:cubicBezTo>
                  <a:cubicBezTo>
                    <a:pt x="175" y="949"/>
                    <a:pt x="396" y="1129"/>
                    <a:pt x="659" y="1129"/>
                  </a:cubicBezTo>
                  <a:cubicBezTo>
                    <a:pt x="971" y="1129"/>
                    <a:pt x="1223" y="876"/>
                    <a:pt x="1223" y="564"/>
                  </a:cubicBezTo>
                  <a:cubicBezTo>
                    <a:pt x="1223" y="253"/>
                    <a:pt x="971" y="0"/>
                    <a:pt x="659" y="0"/>
                  </a:cubicBezTo>
                  <a:cubicBezTo>
                    <a:pt x="389" y="0"/>
                    <a:pt x="164" y="189"/>
                    <a:pt x="108" y="442"/>
                  </a:cubicBezTo>
                  <a:lnTo>
                    <a:pt x="0" y="57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9" name="Freeform 5">
              <a:extLst>
                <a:ext uri="{FF2B5EF4-FFF2-40B4-BE49-F238E27FC236}">
                  <a16:creationId xmlns:a16="http://schemas.microsoft.com/office/drawing/2014/main" id="{D92EE662-4746-4305-84D3-B8A2EEC27A1C}"/>
                </a:ext>
              </a:extLst>
            </p:cNvPr>
            <p:cNvSpPr>
              <a:spLocks/>
            </p:cNvSpPr>
            <p:nvPr/>
          </p:nvSpPr>
          <p:spPr bwMode="auto">
            <a:xfrm>
              <a:off x="2174514" y="2659732"/>
              <a:ext cx="1094370" cy="1905619"/>
            </a:xfrm>
            <a:custGeom>
              <a:avLst/>
              <a:gdLst>
                <a:gd name="T0" fmla="*/ 1567 w 1568"/>
                <a:gd name="T1" fmla="*/ 151 h 2730"/>
                <a:gd name="T2" fmla="*/ 1561 w 1568"/>
                <a:gd name="T3" fmla="*/ 164 h 2730"/>
                <a:gd name="T4" fmla="*/ 1345 w 1568"/>
                <a:gd name="T5" fmla="*/ 309 h 2730"/>
                <a:gd name="T6" fmla="*/ 1337 w 1568"/>
                <a:gd name="T7" fmla="*/ 312 h 2730"/>
                <a:gd name="T8" fmla="*/ 1324 w 1568"/>
                <a:gd name="T9" fmla="*/ 305 h 2730"/>
                <a:gd name="T10" fmla="*/ 1328 w 1568"/>
                <a:gd name="T11" fmla="*/ 284 h 2730"/>
                <a:gd name="T12" fmla="*/ 1500 w 1568"/>
                <a:gd name="T13" fmla="*/ 168 h 2730"/>
                <a:gd name="T14" fmla="*/ 31 w 1568"/>
                <a:gd name="T15" fmla="*/ 1703 h 2730"/>
                <a:gd name="T16" fmla="*/ 388 w 1568"/>
                <a:gd name="T17" fmla="*/ 2687 h 2730"/>
                <a:gd name="T18" fmla="*/ 590 w 1568"/>
                <a:gd name="T19" fmla="*/ 2536 h 2730"/>
                <a:gd name="T20" fmla="*/ 609 w 1568"/>
                <a:gd name="T21" fmla="*/ 2560 h 2730"/>
                <a:gd name="T22" fmla="*/ 408 w 1568"/>
                <a:gd name="T23" fmla="*/ 2711 h 2730"/>
                <a:gd name="T24" fmla="*/ 383 w 1568"/>
                <a:gd name="T25" fmla="*/ 2730 h 2730"/>
                <a:gd name="T26" fmla="*/ 363 w 1568"/>
                <a:gd name="T27" fmla="*/ 2706 h 2730"/>
                <a:gd name="T28" fmla="*/ 123 w 1568"/>
                <a:gd name="T29" fmla="*/ 2313 h 2730"/>
                <a:gd name="T30" fmla="*/ 0 w 1568"/>
                <a:gd name="T31" fmla="*/ 1703 h 2730"/>
                <a:gd name="T32" fmla="*/ 447 w 1568"/>
                <a:gd name="T33" fmla="*/ 607 h 2730"/>
                <a:gd name="T34" fmla="*/ 1499 w 1568"/>
                <a:gd name="T35" fmla="*/ 137 h 2730"/>
                <a:gd name="T36" fmla="*/ 1322 w 1568"/>
                <a:gd name="T37" fmla="*/ 31 h 2730"/>
                <a:gd name="T38" fmla="*/ 1317 w 1568"/>
                <a:gd name="T39" fmla="*/ 10 h 2730"/>
                <a:gd name="T40" fmla="*/ 1338 w 1568"/>
                <a:gd name="T41" fmla="*/ 5 h 2730"/>
                <a:gd name="T42" fmla="*/ 1560 w 1568"/>
                <a:gd name="T43" fmla="*/ 138 h 2730"/>
                <a:gd name="T44" fmla="*/ 1567 w 1568"/>
                <a:gd name="T45" fmla="*/ 151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8" h="2730">
                  <a:moveTo>
                    <a:pt x="1567" y="151"/>
                  </a:moveTo>
                  <a:cubicBezTo>
                    <a:pt x="1568" y="157"/>
                    <a:pt x="1565" y="161"/>
                    <a:pt x="1561" y="164"/>
                  </a:cubicBezTo>
                  <a:cubicBezTo>
                    <a:pt x="1345" y="309"/>
                    <a:pt x="1345" y="309"/>
                    <a:pt x="1345" y="309"/>
                  </a:cubicBezTo>
                  <a:cubicBezTo>
                    <a:pt x="1343" y="311"/>
                    <a:pt x="1340" y="312"/>
                    <a:pt x="1337" y="312"/>
                  </a:cubicBezTo>
                  <a:cubicBezTo>
                    <a:pt x="1332" y="312"/>
                    <a:pt x="1327" y="310"/>
                    <a:pt x="1324" y="305"/>
                  </a:cubicBezTo>
                  <a:cubicBezTo>
                    <a:pt x="1319" y="298"/>
                    <a:pt x="1321" y="289"/>
                    <a:pt x="1328" y="284"/>
                  </a:cubicBezTo>
                  <a:cubicBezTo>
                    <a:pt x="1500" y="168"/>
                    <a:pt x="1500" y="168"/>
                    <a:pt x="1500" y="168"/>
                  </a:cubicBezTo>
                  <a:cubicBezTo>
                    <a:pt x="687" y="204"/>
                    <a:pt x="31" y="886"/>
                    <a:pt x="31" y="1703"/>
                  </a:cubicBezTo>
                  <a:cubicBezTo>
                    <a:pt x="31" y="2077"/>
                    <a:pt x="165" y="2421"/>
                    <a:pt x="388" y="2687"/>
                  </a:cubicBezTo>
                  <a:cubicBezTo>
                    <a:pt x="590" y="2536"/>
                    <a:pt x="590" y="2536"/>
                    <a:pt x="590" y="2536"/>
                  </a:cubicBezTo>
                  <a:cubicBezTo>
                    <a:pt x="609" y="2560"/>
                    <a:pt x="609" y="2560"/>
                    <a:pt x="609" y="2560"/>
                  </a:cubicBezTo>
                  <a:cubicBezTo>
                    <a:pt x="408" y="2711"/>
                    <a:pt x="408" y="2711"/>
                    <a:pt x="408" y="2711"/>
                  </a:cubicBezTo>
                  <a:cubicBezTo>
                    <a:pt x="383" y="2730"/>
                    <a:pt x="383" y="2730"/>
                    <a:pt x="383" y="2730"/>
                  </a:cubicBezTo>
                  <a:cubicBezTo>
                    <a:pt x="376" y="2722"/>
                    <a:pt x="369" y="2714"/>
                    <a:pt x="363" y="2706"/>
                  </a:cubicBezTo>
                  <a:cubicBezTo>
                    <a:pt x="264" y="2588"/>
                    <a:pt x="184" y="2456"/>
                    <a:pt x="123" y="2313"/>
                  </a:cubicBezTo>
                  <a:cubicBezTo>
                    <a:pt x="41" y="2120"/>
                    <a:pt x="0" y="1915"/>
                    <a:pt x="0" y="1703"/>
                  </a:cubicBezTo>
                  <a:cubicBezTo>
                    <a:pt x="0" y="1291"/>
                    <a:pt x="159" y="902"/>
                    <a:pt x="447" y="607"/>
                  </a:cubicBezTo>
                  <a:cubicBezTo>
                    <a:pt x="727" y="321"/>
                    <a:pt x="1100" y="155"/>
                    <a:pt x="1499" y="137"/>
                  </a:cubicBezTo>
                  <a:cubicBezTo>
                    <a:pt x="1322" y="31"/>
                    <a:pt x="1322" y="31"/>
                    <a:pt x="1322" y="31"/>
                  </a:cubicBezTo>
                  <a:cubicBezTo>
                    <a:pt x="1315" y="27"/>
                    <a:pt x="1312" y="17"/>
                    <a:pt x="1317" y="10"/>
                  </a:cubicBezTo>
                  <a:cubicBezTo>
                    <a:pt x="1321" y="3"/>
                    <a:pt x="1330" y="0"/>
                    <a:pt x="1338" y="5"/>
                  </a:cubicBezTo>
                  <a:cubicBezTo>
                    <a:pt x="1560" y="138"/>
                    <a:pt x="1560" y="138"/>
                    <a:pt x="1560" y="138"/>
                  </a:cubicBezTo>
                  <a:cubicBezTo>
                    <a:pt x="1565" y="141"/>
                    <a:pt x="1567" y="146"/>
                    <a:pt x="1567" y="151"/>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0" name="Freeform 6">
              <a:extLst>
                <a:ext uri="{FF2B5EF4-FFF2-40B4-BE49-F238E27FC236}">
                  <a16:creationId xmlns:a16="http://schemas.microsoft.com/office/drawing/2014/main" id="{1D1E2F36-20C4-4CCC-B3EE-33BA2176EAF2}"/>
                </a:ext>
              </a:extLst>
            </p:cNvPr>
            <p:cNvSpPr>
              <a:spLocks noEditPoints="1"/>
            </p:cNvSpPr>
            <p:nvPr/>
          </p:nvSpPr>
          <p:spPr bwMode="auto">
            <a:xfrm>
              <a:off x="2367118" y="2932644"/>
              <a:ext cx="926267" cy="1834159"/>
            </a:xfrm>
            <a:custGeom>
              <a:avLst/>
              <a:gdLst>
                <a:gd name="T0" fmla="*/ 1314 w 1327"/>
                <a:gd name="T1" fmla="*/ 2627 h 2627"/>
                <a:gd name="T2" fmla="*/ 1191 w 1327"/>
                <a:gd name="T3" fmla="*/ 2594 h 2627"/>
                <a:gd name="T4" fmla="*/ 1188 w 1327"/>
                <a:gd name="T5" fmla="*/ 2621 h 2627"/>
                <a:gd name="T6" fmla="*/ 1079 w 1327"/>
                <a:gd name="T7" fmla="*/ 2592 h 2627"/>
                <a:gd name="T8" fmla="*/ 932 w 1327"/>
                <a:gd name="T9" fmla="*/ 2557 h 2627"/>
                <a:gd name="T10" fmla="*/ 945 w 1327"/>
                <a:gd name="T11" fmla="*/ 2574 h 2627"/>
                <a:gd name="T12" fmla="*/ 815 w 1327"/>
                <a:gd name="T13" fmla="*/ 2514 h 2627"/>
                <a:gd name="T14" fmla="*/ 827 w 1327"/>
                <a:gd name="T15" fmla="*/ 2533 h 2627"/>
                <a:gd name="T16" fmla="*/ 720 w 1327"/>
                <a:gd name="T17" fmla="*/ 2455 h 2627"/>
                <a:gd name="T18" fmla="*/ 708 w 1327"/>
                <a:gd name="T19" fmla="*/ 2479 h 2627"/>
                <a:gd name="T20" fmla="*/ 614 w 1327"/>
                <a:gd name="T21" fmla="*/ 2393 h 2627"/>
                <a:gd name="T22" fmla="*/ 599 w 1327"/>
                <a:gd name="T23" fmla="*/ 2416 h 2627"/>
                <a:gd name="T24" fmla="*/ 513 w 1327"/>
                <a:gd name="T25" fmla="*/ 2321 h 2627"/>
                <a:gd name="T26" fmla="*/ 497 w 1327"/>
                <a:gd name="T27" fmla="*/ 2342 h 2627"/>
                <a:gd name="T28" fmla="*/ 420 w 1327"/>
                <a:gd name="T29" fmla="*/ 2240 h 2627"/>
                <a:gd name="T30" fmla="*/ 402 w 1327"/>
                <a:gd name="T31" fmla="*/ 2259 h 2627"/>
                <a:gd name="T32" fmla="*/ 336 w 1327"/>
                <a:gd name="T33" fmla="*/ 2150 h 2627"/>
                <a:gd name="T34" fmla="*/ 315 w 1327"/>
                <a:gd name="T35" fmla="*/ 2167 h 2627"/>
                <a:gd name="T36" fmla="*/ 260 w 1327"/>
                <a:gd name="T37" fmla="*/ 2053 h 2627"/>
                <a:gd name="T38" fmla="*/ 238 w 1327"/>
                <a:gd name="T39" fmla="*/ 2068 h 2627"/>
                <a:gd name="T40" fmla="*/ 189 w 1327"/>
                <a:gd name="T41" fmla="*/ 1967 h 2627"/>
                <a:gd name="T42" fmla="*/ 113 w 1327"/>
                <a:gd name="T43" fmla="*/ 1849 h 2627"/>
                <a:gd name="T44" fmla="*/ 131 w 1327"/>
                <a:gd name="T45" fmla="*/ 1856 h 2627"/>
                <a:gd name="T46" fmla="*/ 68 w 1327"/>
                <a:gd name="T47" fmla="*/ 1732 h 2627"/>
                <a:gd name="T48" fmla="*/ 84 w 1327"/>
                <a:gd name="T49" fmla="*/ 1740 h 2627"/>
                <a:gd name="T50" fmla="*/ 43 w 1327"/>
                <a:gd name="T51" fmla="*/ 1595 h 2627"/>
                <a:gd name="T52" fmla="*/ 46 w 1327"/>
                <a:gd name="T53" fmla="*/ 1621 h 2627"/>
                <a:gd name="T54" fmla="*/ 37 w 1327"/>
                <a:gd name="T55" fmla="*/ 1483 h 2627"/>
                <a:gd name="T56" fmla="*/ 11 w 1327"/>
                <a:gd name="T57" fmla="*/ 1487 h 2627"/>
                <a:gd name="T58" fmla="*/ 27 w 1327"/>
                <a:gd name="T59" fmla="*/ 1360 h 2627"/>
                <a:gd name="T60" fmla="*/ 0 w 1327"/>
                <a:gd name="T61" fmla="*/ 1361 h 2627"/>
                <a:gd name="T62" fmla="*/ 15 w 1327"/>
                <a:gd name="T63" fmla="*/ 1223 h 2627"/>
                <a:gd name="T64" fmla="*/ 14 w 1327"/>
                <a:gd name="T65" fmla="*/ 1250 h 2627"/>
                <a:gd name="T66" fmla="*/ 30 w 1327"/>
                <a:gd name="T67" fmla="*/ 1099 h 2627"/>
                <a:gd name="T68" fmla="*/ 26 w 1327"/>
                <a:gd name="T69" fmla="*/ 1125 h 2627"/>
                <a:gd name="T70" fmla="*/ 56 w 1327"/>
                <a:gd name="T71" fmla="*/ 977 h 2627"/>
                <a:gd name="T72" fmla="*/ 49 w 1327"/>
                <a:gd name="T73" fmla="*/ 1003 h 2627"/>
                <a:gd name="T74" fmla="*/ 102 w 1327"/>
                <a:gd name="T75" fmla="*/ 875 h 2627"/>
                <a:gd name="T76" fmla="*/ 125 w 1327"/>
                <a:gd name="T77" fmla="*/ 750 h 2627"/>
                <a:gd name="T78" fmla="*/ 137 w 1327"/>
                <a:gd name="T79" fmla="*/ 769 h 2627"/>
                <a:gd name="T80" fmla="*/ 184 w 1327"/>
                <a:gd name="T81" fmla="*/ 639 h 2627"/>
                <a:gd name="T82" fmla="*/ 196 w 1327"/>
                <a:gd name="T83" fmla="*/ 659 h 2627"/>
                <a:gd name="T84" fmla="*/ 272 w 1327"/>
                <a:gd name="T85" fmla="*/ 531 h 2627"/>
                <a:gd name="T86" fmla="*/ 257 w 1327"/>
                <a:gd name="T87" fmla="*/ 552 h 2627"/>
                <a:gd name="T88" fmla="*/ 352 w 1327"/>
                <a:gd name="T89" fmla="*/ 435 h 2627"/>
                <a:gd name="T90" fmla="*/ 334 w 1327"/>
                <a:gd name="T91" fmla="*/ 455 h 2627"/>
                <a:gd name="T92" fmla="*/ 440 w 1327"/>
                <a:gd name="T93" fmla="*/ 366 h 2627"/>
                <a:gd name="T94" fmla="*/ 518 w 1327"/>
                <a:gd name="T95" fmla="*/ 265 h 2627"/>
                <a:gd name="T96" fmla="*/ 526 w 1327"/>
                <a:gd name="T97" fmla="*/ 289 h 2627"/>
                <a:gd name="T98" fmla="*/ 640 w 1327"/>
                <a:gd name="T99" fmla="*/ 198 h 2627"/>
                <a:gd name="T100" fmla="*/ 617 w 1327"/>
                <a:gd name="T101" fmla="*/ 212 h 2627"/>
                <a:gd name="T102" fmla="*/ 750 w 1327"/>
                <a:gd name="T103" fmla="*/ 138 h 2627"/>
                <a:gd name="T104" fmla="*/ 726 w 1327"/>
                <a:gd name="T105" fmla="*/ 150 h 2627"/>
                <a:gd name="T106" fmla="*/ 864 w 1327"/>
                <a:gd name="T107" fmla="*/ 90 h 2627"/>
                <a:gd name="T108" fmla="*/ 839 w 1327"/>
                <a:gd name="T109" fmla="*/ 99 h 2627"/>
                <a:gd name="T110" fmla="*/ 974 w 1327"/>
                <a:gd name="T111" fmla="*/ 69 h 2627"/>
                <a:gd name="T112" fmla="*/ 1090 w 1327"/>
                <a:gd name="T113" fmla="*/ 16 h 2627"/>
                <a:gd name="T114" fmla="*/ 1092 w 1327"/>
                <a:gd name="T115" fmla="*/ 42 h 2627"/>
                <a:gd name="T116" fmla="*/ 1229 w 1327"/>
                <a:gd name="T117" fmla="*/ 13 h 2627"/>
                <a:gd name="T118" fmla="*/ 1203 w 1327"/>
                <a:gd name="T119" fmla="*/ 15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2627">
                  <a:moveTo>
                    <a:pt x="1301" y="2614"/>
                  </a:moveTo>
                  <a:cubicBezTo>
                    <a:pt x="1301" y="2606"/>
                    <a:pt x="1307" y="2600"/>
                    <a:pt x="1314" y="2600"/>
                  </a:cubicBezTo>
                  <a:cubicBezTo>
                    <a:pt x="1314" y="2600"/>
                    <a:pt x="1314" y="2600"/>
                    <a:pt x="1314" y="2600"/>
                  </a:cubicBezTo>
                  <a:cubicBezTo>
                    <a:pt x="1321" y="2600"/>
                    <a:pt x="1327" y="2606"/>
                    <a:pt x="1327" y="2614"/>
                  </a:cubicBezTo>
                  <a:cubicBezTo>
                    <a:pt x="1327" y="2614"/>
                    <a:pt x="1327" y="2614"/>
                    <a:pt x="1327" y="2614"/>
                  </a:cubicBezTo>
                  <a:cubicBezTo>
                    <a:pt x="1327" y="2621"/>
                    <a:pt x="1321" y="2627"/>
                    <a:pt x="1314" y="2627"/>
                  </a:cubicBezTo>
                  <a:cubicBezTo>
                    <a:pt x="1314" y="2627"/>
                    <a:pt x="1314" y="2627"/>
                    <a:pt x="1314" y="2627"/>
                  </a:cubicBezTo>
                  <a:cubicBezTo>
                    <a:pt x="1307" y="2627"/>
                    <a:pt x="1301" y="2621"/>
                    <a:pt x="1301" y="2614"/>
                  </a:cubicBezTo>
                  <a:close/>
                  <a:moveTo>
                    <a:pt x="1188" y="2621"/>
                  </a:moveTo>
                  <a:cubicBezTo>
                    <a:pt x="1181" y="2620"/>
                    <a:pt x="1176" y="2614"/>
                    <a:pt x="1176" y="2606"/>
                  </a:cubicBezTo>
                  <a:cubicBezTo>
                    <a:pt x="1176" y="2606"/>
                    <a:pt x="1176" y="2606"/>
                    <a:pt x="1176" y="2606"/>
                  </a:cubicBezTo>
                  <a:cubicBezTo>
                    <a:pt x="1177" y="2599"/>
                    <a:pt x="1183" y="2594"/>
                    <a:pt x="1191" y="2594"/>
                  </a:cubicBezTo>
                  <a:cubicBezTo>
                    <a:pt x="1191" y="2594"/>
                    <a:pt x="1191" y="2594"/>
                    <a:pt x="1191" y="2594"/>
                  </a:cubicBezTo>
                  <a:cubicBezTo>
                    <a:pt x="1198" y="2595"/>
                    <a:pt x="1204" y="2602"/>
                    <a:pt x="1203" y="2609"/>
                  </a:cubicBezTo>
                  <a:cubicBezTo>
                    <a:pt x="1203" y="2609"/>
                    <a:pt x="1203" y="2609"/>
                    <a:pt x="1203" y="2609"/>
                  </a:cubicBezTo>
                  <a:cubicBezTo>
                    <a:pt x="1202" y="2616"/>
                    <a:pt x="1196" y="2621"/>
                    <a:pt x="1190" y="2621"/>
                  </a:cubicBezTo>
                  <a:cubicBezTo>
                    <a:pt x="1190" y="2621"/>
                    <a:pt x="1190" y="2621"/>
                    <a:pt x="1190" y="2621"/>
                  </a:cubicBezTo>
                  <a:cubicBezTo>
                    <a:pt x="1189" y="2621"/>
                    <a:pt x="1189" y="2621"/>
                    <a:pt x="1188" y="2621"/>
                  </a:cubicBezTo>
                  <a:close/>
                  <a:moveTo>
                    <a:pt x="1064" y="2603"/>
                  </a:moveTo>
                  <a:cubicBezTo>
                    <a:pt x="1056" y="2602"/>
                    <a:pt x="1052" y="2595"/>
                    <a:pt x="1053" y="2587"/>
                  </a:cubicBezTo>
                  <a:cubicBezTo>
                    <a:pt x="1053" y="2587"/>
                    <a:pt x="1053" y="2587"/>
                    <a:pt x="1053" y="2587"/>
                  </a:cubicBezTo>
                  <a:cubicBezTo>
                    <a:pt x="1054" y="2580"/>
                    <a:pt x="1061" y="2575"/>
                    <a:pt x="1069" y="2577"/>
                  </a:cubicBezTo>
                  <a:cubicBezTo>
                    <a:pt x="1069" y="2577"/>
                    <a:pt x="1069" y="2577"/>
                    <a:pt x="1069" y="2577"/>
                  </a:cubicBezTo>
                  <a:cubicBezTo>
                    <a:pt x="1076" y="2578"/>
                    <a:pt x="1081" y="2585"/>
                    <a:pt x="1079" y="2592"/>
                  </a:cubicBezTo>
                  <a:cubicBezTo>
                    <a:pt x="1079" y="2592"/>
                    <a:pt x="1079" y="2592"/>
                    <a:pt x="1079" y="2592"/>
                  </a:cubicBezTo>
                  <a:cubicBezTo>
                    <a:pt x="1078" y="2599"/>
                    <a:pt x="1072" y="2603"/>
                    <a:pt x="1066" y="2603"/>
                  </a:cubicBezTo>
                  <a:cubicBezTo>
                    <a:pt x="1066" y="2603"/>
                    <a:pt x="1066" y="2603"/>
                    <a:pt x="1066" y="2603"/>
                  </a:cubicBezTo>
                  <a:cubicBezTo>
                    <a:pt x="1065" y="2603"/>
                    <a:pt x="1064" y="2603"/>
                    <a:pt x="1064" y="2603"/>
                  </a:cubicBezTo>
                  <a:close/>
                  <a:moveTo>
                    <a:pt x="941" y="2573"/>
                  </a:moveTo>
                  <a:cubicBezTo>
                    <a:pt x="934" y="2571"/>
                    <a:pt x="930" y="2564"/>
                    <a:pt x="932" y="2557"/>
                  </a:cubicBezTo>
                  <a:cubicBezTo>
                    <a:pt x="932" y="2557"/>
                    <a:pt x="932" y="2557"/>
                    <a:pt x="932" y="2557"/>
                  </a:cubicBezTo>
                  <a:cubicBezTo>
                    <a:pt x="934" y="2550"/>
                    <a:pt x="942" y="2546"/>
                    <a:pt x="949" y="2548"/>
                  </a:cubicBezTo>
                  <a:cubicBezTo>
                    <a:pt x="949" y="2548"/>
                    <a:pt x="949" y="2548"/>
                    <a:pt x="949" y="2548"/>
                  </a:cubicBezTo>
                  <a:cubicBezTo>
                    <a:pt x="956" y="2550"/>
                    <a:pt x="960" y="2557"/>
                    <a:pt x="958" y="2564"/>
                  </a:cubicBezTo>
                  <a:cubicBezTo>
                    <a:pt x="958" y="2564"/>
                    <a:pt x="958" y="2564"/>
                    <a:pt x="958" y="2564"/>
                  </a:cubicBezTo>
                  <a:cubicBezTo>
                    <a:pt x="956" y="2570"/>
                    <a:pt x="951" y="2574"/>
                    <a:pt x="945" y="2574"/>
                  </a:cubicBezTo>
                  <a:cubicBezTo>
                    <a:pt x="945" y="2574"/>
                    <a:pt x="945" y="2574"/>
                    <a:pt x="945" y="2574"/>
                  </a:cubicBezTo>
                  <a:cubicBezTo>
                    <a:pt x="944" y="2574"/>
                    <a:pt x="942" y="2574"/>
                    <a:pt x="941" y="2573"/>
                  </a:cubicBezTo>
                  <a:close/>
                  <a:moveTo>
                    <a:pt x="822" y="2532"/>
                  </a:moveTo>
                  <a:cubicBezTo>
                    <a:pt x="822" y="2532"/>
                    <a:pt x="822" y="2532"/>
                    <a:pt x="822" y="2532"/>
                  </a:cubicBezTo>
                  <a:cubicBezTo>
                    <a:pt x="822" y="2532"/>
                    <a:pt x="822" y="2532"/>
                    <a:pt x="822" y="2532"/>
                  </a:cubicBezTo>
                  <a:cubicBezTo>
                    <a:pt x="815" y="2529"/>
                    <a:pt x="812" y="2521"/>
                    <a:pt x="815" y="2514"/>
                  </a:cubicBezTo>
                  <a:cubicBezTo>
                    <a:pt x="815" y="2514"/>
                    <a:pt x="815" y="2514"/>
                    <a:pt x="815" y="2514"/>
                  </a:cubicBezTo>
                  <a:cubicBezTo>
                    <a:pt x="818" y="2508"/>
                    <a:pt x="825" y="2504"/>
                    <a:pt x="832" y="2507"/>
                  </a:cubicBezTo>
                  <a:cubicBezTo>
                    <a:pt x="832" y="2507"/>
                    <a:pt x="832" y="2507"/>
                    <a:pt x="832" y="2507"/>
                  </a:cubicBezTo>
                  <a:cubicBezTo>
                    <a:pt x="839" y="2510"/>
                    <a:pt x="842" y="2518"/>
                    <a:pt x="840" y="2524"/>
                  </a:cubicBezTo>
                  <a:cubicBezTo>
                    <a:pt x="840" y="2524"/>
                    <a:pt x="840" y="2524"/>
                    <a:pt x="840" y="2524"/>
                  </a:cubicBezTo>
                  <a:cubicBezTo>
                    <a:pt x="838" y="2530"/>
                    <a:pt x="833" y="2533"/>
                    <a:pt x="827" y="2533"/>
                  </a:cubicBezTo>
                  <a:cubicBezTo>
                    <a:pt x="827" y="2533"/>
                    <a:pt x="827" y="2533"/>
                    <a:pt x="827" y="2533"/>
                  </a:cubicBezTo>
                  <a:cubicBezTo>
                    <a:pt x="826" y="2533"/>
                    <a:pt x="824" y="2532"/>
                    <a:pt x="822" y="2532"/>
                  </a:cubicBezTo>
                  <a:close/>
                  <a:moveTo>
                    <a:pt x="708" y="2479"/>
                  </a:moveTo>
                  <a:cubicBezTo>
                    <a:pt x="701" y="2476"/>
                    <a:pt x="699" y="2468"/>
                    <a:pt x="702" y="2461"/>
                  </a:cubicBezTo>
                  <a:cubicBezTo>
                    <a:pt x="702" y="2461"/>
                    <a:pt x="702" y="2461"/>
                    <a:pt x="702" y="2461"/>
                  </a:cubicBezTo>
                  <a:cubicBezTo>
                    <a:pt x="705" y="2455"/>
                    <a:pt x="714" y="2452"/>
                    <a:pt x="720" y="2455"/>
                  </a:cubicBezTo>
                  <a:cubicBezTo>
                    <a:pt x="720" y="2455"/>
                    <a:pt x="720" y="2455"/>
                    <a:pt x="720" y="2455"/>
                  </a:cubicBezTo>
                  <a:cubicBezTo>
                    <a:pt x="727" y="2459"/>
                    <a:pt x="729" y="2467"/>
                    <a:pt x="726" y="2473"/>
                  </a:cubicBezTo>
                  <a:cubicBezTo>
                    <a:pt x="726" y="2473"/>
                    <a:pt x="726" y="2473"/>
                    <a:pt x="726" y="2473"/>
                  </a:cubicBezTo>
                  <a:cubicBezTo>
                    <a:pt x="723" y="2478"/>
                    <a:pt x="719" y="2481"/>
                    <a:pt x="714" y="2481"/>
                  </a:cubicBezTo>
                  <a:cubicBezTo>
                    <a:pt x="714" y="2481"/>
                    <a:pt x="714" y="2481"/>
                    <a:pt x="714" y="2481"/>
                  </a:cubicBezTo>
                  <a:cubicBezTo>
                    <a:pt x="712" y="2481"/>
                    <a:pt x="710" y="2480"/>
                    <a:pt x="708" y="2479"/>
                  </a:cubicBezTo>
                  <a:close/>
                  <a:moveTo>
                    <a:pt x="599" y="2416"/>
                  </a:moveTo>
                  <a:cubicBezTo>
                    <a:pt x="599" y="2416"/>
                    <a:pt x="599" y="2416"/>
                    <a:pt x="599" y="2416"/>
                  </a:cubicBezTo>
                  <a:cubicBezTo>
                    <a:pt x="599" y="2416"/>
                    <a:pt x="599" y="2416"/>
                    <a:pt x="599" y="2416"/>
                  </a:cubicBezTo>
                  <a:cubicBezTo>
                    <a:pt x="593" y="2412"/>
                    <a:pt x="591" y="2403"/>
                    <a:pt x="595" y="2397"/>
                  </a:cubicBezTo>
                  <a:cubicBezTo>
                    <a:pt x="595" y="2397"/>
                    <a:pt x="595" y="2397"/>
                    <a:pt x="595" y="2397"/>
                  </a:cubicBezTo>
                  <a:cubicBezTo>
                    <a:pt x="599" y="2391"/>
                    <a:pt x="607" y="2389"/>
                    <a:pt x="614" y="2393"/>
                  </a:cubicBezTo>
                  <a:cubicBezTo>
                    <a:pt x="613" y="2393"/>
                    <a:pt x="613" y="2393"/>
                    <a:pt x="613" y="2393"/>
                  </a:cubicBezTo>
                  <a:cubicBezTo>
                    <a:pt x="620" y="2397"/>
                    <a:pt x="621" y="2406"/>
                    <a:pt x="617" y="2412"/>
                  </a:cubicBezTo>
                  <a:cubicBezTo>
                    <a:pt x="617" y="2412"/>
                    <a:pt x="617" y="2412"/>
                    <a:pt x="617" y="2412"/>
                  </a:cubicBezTo>
                  <a:cubicBezTo>
                    <a:pt x="615" y="2416"/>
                    <a:pt x="611" y="2418"/>
                    <a:pt x="606" y="2418"/>
                  </a:cubicBezTo>
                  <a:cubicBezTo>
                    <a:pt x="606" y="2418"/>
                    <a:pt x="606" y="2418"/>
                    <a:pt x="606" y="2418"/>
                  </a:cubicBezTo>
                  <a:cubicBezTo>
                    <a:pt x="604" y="2418"/>
                    <a:pt x="601" y="2417"/>
                    <a:pt x="599" y="2416"/>
                  </a:cubicBezTo>
                  <a:close/>
                  <a:moveTo>
                    <a:pt x="497" y="2342"/>
                  </a:moveTo>
                  <a:cubicBezTo>
                    <a:pt x="497" y="2342"/>
                    <a:pt x="497" y="2342"/>
                    <a:pt x="497" y="2342"/>
                  </a:cubicBezTo>
                  <a:cubicBezTo>
                    <a:pt x="497" y="2342"/>
                    <a:pt x="497" y="2342"/>
                    <a:pt x="497" y="2342"/>
                  </a:cubicBezTo>
                  <a:cubicBezTo>
                    <a:pt x="491" y="2337"/>
                    <a:pt x="490" y="2329"/>
                    <a:pt x="495" y="2323"/>
                  </a:cubicBezTo>
                  <a:cubicBezTo>
                    <a:pt x="495" y="2323"/>
                    <a:pt x="495" y="2323"/>
                    <a:pt x="495" y="2323"/>
                  </a:cubicBezTo>
                  <a:cubicBezTo>
                    <a:pt x="499" y="2317"/>
                    <a:pt x="508" y="2317"/>
                    <a:pt x="513" y="2321"/>
                  </a:cubicBezTo>
                  <a:cubicBezTo>
                    <a:pt x="513" y="2321"/>
                    <a:pt x="513" y="2321"/>
                    <a:pt x="513" y="2321"/>
                  </a:cubicBezTo>
                  <a:cubicBezTo>
                    <a:pt x="519" y="2326"/>
                    <a:pt x="520" y="2334"/>
                    <a:pt x="515" y="2340"/>
                  </a:cubicBezTo>
                  <a:cubicBezTo>
                    <a:pt x="515" y="2340"/>
                    <a:pt x="515" y="2340"/>
                    <a:pt x="515" y="2340"/>
                  </a:cubicBezTo>
                  <a:cubicBezTo>
                    <a:pt x="513" y="2343"/>
                    <a:pt x="509" y="2345"/>
                    <a:pt x="505" y="2345"/>
                  </a:cubicBezTo>
                  <a:cubicBezTo>
                    <a:pt x="505" y="2345"/>
                    <a:pt x="505" y="2345"/>
                    <a:pt x="505" y="2345"/>
                  </a:cubicBezTo>
                  <a:cubicBezTo>
                    <a:pt x="502" y="2345"/>
                    <a:pt x="499" y="2344"/>
                    <a:pt x="497" y="2342"/>
                  </a:cubicBezTo>
                  <a:close/>
                  <a:moveTo>
                    <a:pt x="402" y="2259"/>
                  </a:moveTo>
                  <a:cubicBezTo>
                    <a:pt x="402" y="2259"/>
                    <a:pt x="402" y="2259"/>
                    <a:pt x="402" y="2259"/>
                  </a:cubicBezTo>
                  <a:cubicBezTo>
                    <a:pt x="402" y="2259"/>
                    <a:pt x="402" y="2259"/>
                    <a:pt x="402" y="2259"/>
                  </a:cubicBezTo>
                  <a:cubicBezTo>
                    <a:pt x="397" y="2254"/>
                    <a:pt x="396" y="2245"/>
                    <a:pt x="401" y="2240"/>
                  </a:cubicBezTo>
                  <a:cubicBezTo>
                    <a:pt x="401" y="2240"/>
                    <a:pt x="401" y="2240"/>
                    <a:pt x="401" y="2240"/>
                  </a:cubicBezTo>
                  <a:cubicBezTo>
                    <a:pt x="407" y="2235"/>
                    <a:pt x="415" y="2235"/>
                    <a:pt x="420" y="2240"/>
                  </a:cubicBezTo>
                  <a:cubicBezTo>
                    <a:pt x="420" y="2240"/>
                    <a:pt x="420" y="2240"/>
                    <a:pt x="420" y="2240"/>
                  </a:cubicBezTo>
                  <a:cubicBezTo>
                    <a:pt x="426" y="2245"/>
                    <a:pt x="426" y="2253"/>
                    <a:pt x="421" y="2259"/>
                  </a:cubicBezTo>
                  <a:cubicBezTo>
                    <a:pt x="421" y="2259"/>
                    <a:pt x="421" y="2259"/>
                    <a:pt x="421" y="2259"/>
                  </a:cubicBezTo>
                  <a:cubicBezTo>
                    <a:pt x="418" y="2261"/>
                    <a:pt x="415" y="2263"/>
                    <a:pt x="411" y="2263"/>
                  </a:cubicBezTo>
                  <a:cubicBezTo>
                    <a:pt x="411" y="2263"/>
                    <a:pt x="411" y="2263"/>
                    <a:pt x="411" y="2263"/>
                  </a:cubicBezTo>
                  <a:cubicBezTo>
                    <a:pt x="408" y="2263"/>
                    <a:pt x="404" y="2262"/>
                    <a:pt x="402" y="2259"/>
                  </a:cubicBezTo>
                  <a:close/>
                  <a:moveTo>
                    <a:pt x="315" y="2167"/>
                  </a:moveTo>
                  <a:cubicBezTo>
                    <a:pt x="315" y="2167"/>
                    <a:pt x="315" y="2167"/>
                    <a:pt x="315" y="2167"/>
                  </a:cubicBezTo>
                  <a:cubicBezTo>
                    <a:pt x="315" y="2167"/>
                    <a:pt x="315" y="2167"/>
                    <a:pt x="315" y="2167"/>
                  </a:cubicBezTo>
                  <a:cubicBezTo>
                    <a:pt x="311" y="2162"/>
                    <a:pt x="311" y="2153"/>
                    <a:pt x="317" y="2149"/>
                  </a:cubicBezTo>
                  <a:cubicBezTo>
                    <a:pt x="317" y="2149"/>
                    <a:pt x="317" y="2149"/>
                    <a:pt x="317" y="2149"/>
                  </a:cubicBezTo>
                  <a:cubicBezTo>
                    <a:pt x="322" y="2144"/>
                    <a:pt x="331" y="2144"/>
                    <a:pt x="336" y="2150"/>
                  </a:cubicBezTo>
                  <a:cubicBezTo>
                    <a:pt x="336" y="2150"/>
                    <a:pt x="336" y="2150"/>
                    <a:pt x="336" y="2150"/>
                  </a:cubicBezTo>
                  <a:cubicBezTo>
                    <a:pt x="341" y="2156"/>
                    <a:pt x="340" y="2164"/>
                    <a:pt x="334" y="2169"/>
                  </a:cubicBezTo>
                  <a:cubicBezTo>
                    <a:pt x="334" y="2169"/>
                    <a:pt x="334" y="2169"/>
                    <a:pt x="334" y="2169"/>
                  </a:cubicBezTo>
                  <a:cubicBezTo>
                    <a:pt x="332" y="2171"/>
                    <a:pt x="329" y="2172"/>
                    <a:pt x="326" y="2172"/>
                  </a:cubicBezTo>
                  <a:cubicBezTo>
                    <a:pt x="326" y="2172"/>
                    <a:pt x="326" y="2172"/>
                    <a:pt x="326" y="2172"/>
                  </a:cubicBezTo>
                  <a:cubicBezTo>
                    <a:pt x="322" y="2172"/>
                    <a:pt x="318" y="2171"/>
                    <a:pt x="315" y="2167"/>
                  </a:cubicBezTo>
                  <a:close/>
                  <a:moveTo>
                    <a:pt x="238" y="2068"/>
                  </a:moveTo>
                  <a:cubicBezTo>
                    <a:pt x="238" y="2068"/>
                    <a:pt x="238" y="2068"/>
                    <a:pt x="238" y="2068"/>
                  </a:cubicBezTo>
                  <a:cubicBezTo>
                    <a:pt x="238" y="2068"/>
                    <a:pt x="238" y="2068"/>
                    <a:pt x="238" y="2068"/>
                  </a:cubicBezTo>
                  <a:cubicBezTo>
                    <a:pt x="234" y="2062"/>
                    <a:pt x="235" y="2054"/>
                    <a:pt x="241" y="2049"/>
                  </a:cubicBezTo>
                  <a:cubicBezTo>
                    <a:pt x="241" y="2049"/>
                    <a:pt x="241" y="2049"/>
                    <a:pt x="241" y="2049"/>
                  </a:cubicBezTo>
                  <a:cubicBezTo>
                    <a:pt x="247" y="2045"/>
                    <a:pt x="256" y="2047"/>
                    <a:pt x="260" y="2053"/>
                  </a:cubicBezTo>
                  <a:cubicBezTo>
                    <a:pt x="260" y="2053"/>
                    <a:pt x="260" y="2053"/>
                    <a:pt x="260" y="2053"/>
                  </a:cubicBezTo>
                  <a:cubicBezTo>
                    <a:pt x="264" y="2059"/>
                    <a:pt x="263" y="2067"/>
                    <a:pt x="257" y="2071"/>
                  </a:cubicBezTo>
                  <a:cubicBezTo>
                    <a:pt x="257" y="2071"/>
                    <a:pt x="257" y="2071"/>
                    <a:pt x="257" y="2071"/>
                  </a:cubicBezTo>
                  <a:cubicBezTo>
                    <a:pt x="254" y="2073"/>
                    <a:pt x="252" y="2074"/>
                    <a:pt x="249" y="2074"/>
                  </a:cubicBezTo>
                  <a:cubicBezTo>
                    <a:pt x="249" y="2074"/>
                    <a:pt x="249" y="2074"/>
                    <a:pt x="249" y="2074"/>
                  </a:cubicBezTo>
                  <a:cubicBezTo>
                    <a:pt x="245" y="2074"/>
                    <a:pt x="241" y="2072"/>
                    <a:pt x="238" y="2068"/>
                  </a:cubicBezTo>
                  <a:close/>
                  <a:moveTo>
                    <a:pt x="171" y="1962"/>
                  </a:moveTo>
                  <a:cubicBezTo>
                    <a:pt x="167" y="1955"/>
                    <a:pt x="169" y="1947"/>
                    <a:pt x="176" y="1943"/>
                  </a:cubicBezTo>
                  <a:cubicBezTo>
                    <a:pt x="176" y="1943"/>
                    <a:pt x="176" y="1943"/>
                    <a:pt x="176" y="1943"/>
                  </a:cubicBezTo>
                  <a:cubicBezTo>
                    <a:pt x="182" y="1940"/>
                    <a:pt x="190" y="1942"/>
                    <a:pt x="194" y="1948"/>
                  </a:cubicBezTo>
                  <a:cubicBezTo>
                    <a:pt x="194" y="1948"/>
                    <a:pt x="194" y="1948"/>
                    <a:pt x="194" y="1948"/>
                  </a:cubicBezTo>
                  <a:cubicBezTo>
                    <a:pt x="197" y="1955"/>
                    <a:pt x="195" y="1963"/>
                    <a:pt x="189" y="1967"/>
                  </a:cubicBezTo>
                  <a:cubicBezTo>
                    <a:pt x="189" y="1967"/>
                    <a:pt x="189" y="1967"/>
                    <a:pt x="189" y="1967"/>
                  </a:cubicBezTo>
                  <a:cubicBezTo>
                    <a:pt x="187" y="1968"/>
                    <a:pt x="184" y="1968"/>
                    <a:pt x="182" y="1968"/>
                  </a:cubicBezTo>
                  <a:cubicBezTo>
                    <a:pt x="182" y="1968"/>
                    <a:pt x="182" y="1968"/>
                    <a:pt x="182" y="1968"/>
                  </a:cubicBezTo>
                  <a:cubicBezTo>
                    <a:pt x="178" y="1968"/>
                    <a:pt x="173" y="1966"/>
                    <a:pt x="171" y="1962"/>
                  </a:cubicBezTo>
                  <a:close/>
                  <a:moveTo>
                    <a:pt x="113" y="1849"/>
                  </a:moveTo>
                  <a:cubicBezTo>
                    <a:pt x="113" y="1849"/>
                    <a:pt x="113" y="1849"/>
                    <a:pt x="113" y="1849"/>
                  </a:cubicBezTo>
                  <a:cubicBezTo>
                    <a:pt x="113" y="1849"/>
                    <a:pt x="113" y="1849"/>
                    <a:pt x="113" y="1849"/>
                  </a:cubicBezTo>
                  <a:cubicBezTo>
                    <a:pt x="110" y="1843"/>
                    <a:pt x="113" y="1835"/>
                    <a:pt x="120" y="1832"/>
                  </a:cubicBezTo>
                  <a:cubicBezTo>
                    <a:pt x="120" y="1832"/>
                    <a:pt x="120" y="1832"/>
                    <a:pt x="120" y="1832"/>
                  </a:cubicBezTo>
                  <a:cubicBezTo>
                    <a:pt x="127" y="1829"/>
                    <a:pt x="135" y="1832"/>
                    <a:pt x="138" y="1838"/>
                  </a:cubicBezTo>
                  <a:cubicBezTo>
                    <a:pt x="138" y="1838"/>
                    <a:pt x="138" y="1838"/>
                    <a:pt x="138" y="1838"/>
                  </a:cubicBezTo>
                  <a:cubicBezTo>
                    <a:pt x="141" y="1845"/>
                    <a:pt x="138" y="1853"/>
                    <a:pt x="131" y="1856"/>
                  </a:cubicBezTo>
                  <a:cubicBezTo>
                    <a:pt x="131" y="1856"/>
                    <a:pt x="131" y="1856"/>
                    <a:pt x="131" y="1856"/>
                  </a:cubicBezTo>
                  <a:cubicBezTo>
                    <a:pt x="129" y="1857"/>
                    <a:pt x="128" y="1857"/>
                    <a:pt x="126" y="1857"/>
                  </a:cubicBezTo>
                  <a:cubicBezTo>
                    <a:pt x="126" y="1857"/>
                    <a:pt x="126" y="1857"/>
                    <a:pt x="126" y="1857"/>
                  </a:cubicBezTo>
                  <a:cubicBezTo>
                    <a:pt x="121" y="1857"/>
                    <a:pt x="116" y="1854"/>
                    <a:pt x="113" y="1849"/>
                  </a:cubicBezTo>
                  <a:close/>
                  <a:moveTo>
                    <a:pt x="68" y="1732"/>
                  </a:moveTo>
                  <a:cubicBezTo>
                    <a:pt x="68" y="1732"/>
                    <a:pt x="68" y="1732"/>
                    <a:pt x="68" y="1732"/>
                  </a:cubicBezTo>
                  <a:cubicBezTo>
                    <a:pt x="68" y="1732"/>
                    <a:pt x="68" y="1732"/>
                    <a:pt x="68" y="1732"/>
                  </a:cubicBezTo>
                  <a:cubicBezTo>
                    <a:pt x="65" y="1725"/>
                    <a:pt x="69" y="1717"/>
                    <a:pt x="76" y="1715"/>
                  </a:cubicBezTo>
                  <a:cubicBezTo>
                    <a:pt x="76" y="1715"/>
                    <a:pt x="76" y="1715"/>
                    <a:pt x="76" y="1715"/>
                  </a:cubicBezTo>
                  <a:cubicBezTo>
                    <a:pt x="83" y="1713"/>
                    <a:pt x="91" y="1716"/>
                    <a:pt x="93" y="1723"/>
                  </a:cubicBezTo>
                  <a:cubicBezTo>
                    <a:pt x="93" y="1723"/>
                    <a:pt x="93" y="1723"/>
                    <a:pt x="93" y="1723"/>
                  </a:cubicBezTo>
                  <a:cubicBezTo>
                    <a:pt x="95" y="1730"/>
                    <a:pt x="92" y="1738"/>
                    <a:pt x="84" y="1740"/>
                  </a:cubicBezTo>
                  <a:cubicBezTo>
                    <a:pt x="84" y="1740"/>
                    <a:pt x="84" y="1740"/>
                    <a:pt x="84" y="1740"/>
                  </a:cubicBezTo>
                  <a:cubicBezTo>
                    <a:pt x="83" y="1741"/>
                    <a:pt x="82" y="1741"/>
                    <a:pt x="80" y="1741"/>
                  </a:cubicBezTo>
                  <a:cubicBezTo>
                    <a:pt x="80" y="1741"/>
                    <a:pt x="80" y="1741"/>
                    <a:pt x="80" y="1741"/>
                  </a:cubicBezTo>
                  <a:cubicBezTo>
                    <a:pt x="75" y="1741"/>
                    <a:pt x="69" y="1738"/>
                    <a:pt x="68" y="1732"/>
                  </a:cubicBezTo>
                  <a:close/>
                  <a:moveTo>
                    <a:pt x="33" y="1611"/>
                  </a:moveTo>
                  <a:cubicBezTo>
                    <a:pt x="31" y="1604"/>
                    <a:pt x="36" y="1596"/>
                    <a:pt x="43" y="1595"/>
                  </a:cubicBezTo>
                  <a:cubicBezTo>
                    <a:pt x="43" y="1595"/>
                    <a:pt x="43" y="1595"/>
                    <a:pt x="43" y="1595"/>
                  </a:cubicBezTo>
                  <a:cubicBezTo>
                    <a:pt x="50" y="1593"/>
                    <a:pt x="58" y="1598"/>
                    <a:pt x="59" y="1605"/>
                  </a:cubicBezTo>
                  <a:cubicBezTo>
                    <a:pt x="59" y="1605"/>
                    <a:pt x="59" y="1605"/>
                    <a:pt x="59" y="1605"/>
                  </a:cubicBezTo>
                  <a:cubicBezTo>
                    <a:pt x="61" y="1612"/>
                    <a:pt x="56" y="1619"/>
                    <a:pt x="49" y="1621"/>
                  </a:cubicBezTo>
                  <a:cubicBezTo>
                    <a:pt x="49" y="1621"/>
                    <a:pt x="49" y="1621"/>
                    <a:pt x="49" y="1621"/>
                  </a:cubicBezTo>
                  <a:cubicBezTo>
                    <a:pt x="48" y="1621"/>
                    <a:pt x="47" y="1621"/>
                    <a:pt x="46" y="1621"/>
                  </a:cubicBezTo>
                  <a:cubicBezTo>
                    <a:pt x="46" y="1621"/>
                    <a:pt x="46" y="1621"/>
                    <a:pt x="46" y="1621"/>
                  </a:cubicBezTo>
                  <a:cubicBezTo>
                    <a:pt x="40" y="1621"/>
                    <a:pt x="35" y="1617"/>
                    <a:pt x="33" y="1611"/>
                  </a:cubicBezTo>
                  <a:close/>
                  <a:moveTo>
                    <a:pt x="11" y="1487"/>
                  </a:moveTo>
                  <a:cubicBezTo>
                    <a:pt x="10" y="1480"/>
                    <a:pt x="15" y="1473"/>
                    <a:pt x="22" y="1472"/>
                  </a:cubicBezTo>
                  <a:cubicBezTo>
                    <a:pt x="22" y="1472"/>
                    <a:pt x="22" y="1472"/>
                    <a:pt x="22" y="1472"/>
                  </a:cubicBezTo>
                  <a:cubicBezTo>
                    <a:pt x="29" y="1471"/>
                    <a:pt x="36" y="1476"/>
                    <a:pt x="37" y="1483"/>
                  </a:cubicBezTo>
                  <a:cubicBezTo>
                    <a:pt x="37" y="1483"/>
                    <a:pt x="37" y="1483"/>
                    <a:pt x="37" y="1483"/>
                  </a:cubicBezTo>
                  <a:cubicBezTo>
                    <a:pt x="38" y="1491"/>
                    <a:pt x="33" y="1497"/>
                    <a:pt x="26" y="1498"/>
                  </a:cubicBezTo>
                  <a:cubicBezTo>
                    <a:pt x="26" y="1498"/>
                    <a:pt x="26" y="1498"/>
                    <a:pt x="26" y="1498"/>
                  </a:cubicBezTo>
                  <a:cubicBezTo>
                    <a:pt x="25" y="1498"/>
                    <a:pt x="24" y="1498"/>
                    <a:pt x="24" y="1498"/>
                  </a:cubicBezTo>
                  <a:cubicBezTo>
                    <a:pt x="24" y="1498"/>
                    <a:pt x="24" y="1498"/>
                    <a:pt x="24" y="1498"/>
                  </a:cubicBezTo>
                  <a:cubicBezTo>
                    <a:pt x="17" y="1498"/>
                    <a:pt x="11" y="1494"/>
                    <a:pt x="11" y="1487"/>
                  </a:cubicBezTo>
                  <a:close/>
                  <a:moveTo>
                    <a:pt x="0" y="1361"/>
                  </a:moveTo>
                  <a:cubicBezTo>
                    <a:pt x="0" y="1361"/>
                    <a:pt x="0" y="1361"/>
                    <a:pt x="0" y="1361"/>
                  </a:cubicBezTo>
                  <a:cubicBezTo>
                    <a:pt x="0" y="1361"/>
                    <a:pt x="0" y="1361"/>
                    <a:pt x="0" y="1361"/>
                  </a:cubicBezTo>
                  <a:cubicBezTo>
                    <a:pt x="0" y="1354"/>
                    <a:pt x="5" y="1348"/>
                    <a:pt x="13" y="1348"/>
                  </a:cubicBezTo>
                  <a:cubicBezTo>
                    <a:pt x="13" y="1348"/>
                    <a:pt x="13" y="1348"/>
                    <a:pt x="13" y="1348"/>
                  </a:cubicBezTo>
                  <a:cubicBezTo>
                    <a:pt x="20" y="1347"/>
                    <a:pt x="26" y="1353"/>
                    <a:pt x="27" y="1360"/>
                  </a:cubicBezTo>
                  <a:cubicBezTo>
                    <a:pt x="27" y="1360"/>
                    <a:pt x="27" y="1360"/>
                    <a:pt x="27" y="1360"/>
                  </a:cubicBezTo>
                  <a:cubicBezTo>
                    <a:pt x="27" y="1368"/>
                    <a:pt x="21" y="1374"/>
                    <a:pt x="14" y="1374"/>
                  </a:cubicBezTo>
                  <a:cubicBezTo>
                    <a:pt x="14" y="1374"/>
                    <a:pt x="14" y="1374"/>
                    <a:pt x="14" y="1374"/>
                  </a:cubicBezTo>
                  <a:cubicBezTo>
                    <a:pt x="14" y="1374"/>
                    <a:pt x="13" y="1374"/>
                    <a:pt x="13" y="1374"/>
                  </a:cubicBezTo>
                  <a:cubicBezTo>
                    <a:pt x="13" y="1374"/>
                    <a:pt x="13" y="1374"/>
                    <a:pt x="13" y="1374"/>
                  </a:cubicBezTo>
                  <a:cubicBezTo>
                    <a:pt x="6" y="1374"/>
                    <a:pt x="0" y="1369"/>
                    <a:pt x="0" y="1361"/>
                  </a:cubicBezTo>
                  <a:close/>
                  <a:moveTo>
                    <a:pt x="14" y="1250"/>
                  </a:moveTo>
                  <a:cubicBezTo>
                    <a:pt x="6" y="1249"/>
                    <a:pt x="1" y="1243"/>
                    <a:pt x="1" y="1235"/>
                  </a:cubicBezTo>
                  <a:cubicBezTo>
                    <a:pt x="1" y="1235"/>
                    <a:pt x="1" y="1235"/>
                    <a:pt x="1" y="1235"/>
                  </a:cubicBezTo>
                  <a:cubicBezTo>
                    <a:pt x="1" y="1235"/>
                    <a:pt x="1" y="1235"/>
                    <a:pt x="1" y="1235"/>
                  </a:cubicBezTo>
                  <a:cubicBezTo>
                    <a:pt x="1" y="1235"/>
                    <a:pt x="1" y="1235"/>
                    <a:pt x="1" y="1235"/>
                  </a:cubicBezTo>
                  <a:cubicBezTo>
                    <a:pt x="2" y="1228"/>
                    <a:pt x="8" y="1222"/>
                    <a:pt x="15" y="1223"/>
                  </a:cubicBezTo>
                  <a:cubicBezTo>
                    <a:pt x="15" y="1223"/>
                    <a:pt x="15" y="1223"/>
                    <a:pt x="15" y="1223"/>
                  </a:cubicBezTo>
                  <a:cubicBezTo>
                    <a:pt x="23" y="1223"/>
                    <a:pt x="28" y="1230"/>
                    <a:pt x="28" y="1237"/>
                  </a:cubicBezTo>
                  <a:cubicBezTo>
                    <a:pt x="28" y="1237"/>
                    <a:pt x="28" y="1237"/>
                    <a:pt x="28" y="1237"/>
                  </a:cubicBezTo>
                  <a:cubicBezTo>
                    <a:pt x="27" y="1244"/>
                    <a:pt x="22" y="1250"/>
                    <a:pt x="15" y="1250"/>
                  </a:cubicBezTo>
                  <a:cubicBezTo>
                    <a:pt x="15" y="1250"/>
                    <a:pt x="15" y="1250"/>
                    <a:pt x="15" y="1250"/>
                  </a:cubicBezTo>
                  <a:cubicBezTo>
                    <a:pt x="14" y="1250"/>
                    <a:pt x="14" y="1250"/>
                    <a:pt x="14" y="1250"/>
                  </a:cubicBezTo>
                  <a:close/>
                  <a:moveTo>
                    <a:pt x="26" y="1125"/>
                  </a:moveTo>
                  <a:cubicBezTo>
                    <a:pt x="18" y="1124"/>
                    <a:pt x="13" y="1117"/>
                    <a:pt x="14" y="1110"/>
                  </a:cubicBezTo>
                  <a:cubicBezTo>
                    <a:pt x="14" y="1110"/>
                    <a:pt x="14" y="1110"/>
                    <a:pt x="14" y="1110"/>
                  </a:cubicBezTo>
                  <a:cubicBezTo>
                    <a:pt x="14" y="1110"/>
                    <a:pt x="14" y="1110"/>
                    <a:pt x="14" y="1110"/>
                  </a:cubicBezTo>
                  <a:cubicBezTo>
                    <a:pt x="14" y="1110"/>
                    <a:pt x="14" y="1110"/>
                    <a:pt x="14" y="1110"/>
                  </a:cubicBezTo>
                  <a:cubicBezTo>
                    <a:pt x="15" y="1103"/>
                    <a:pt x="22" y="1098"/>
                    <a:pt x="30" y="1099"/>
                  </a:cubicBezTo>
                  <a:cubicBezTo>
                    <a:pt x="30" y="1099"/>
                    <a:pt x="30" y="1099"/>
                    <a:pt x="30" y="1099"/>
                  </a:cubicBezTo>
                  <a:cubicBezTo>
                    <a:pt x="37" y="1100"/>
                    <a:pt x="42" y="1107"/>
                    <a:pt x="41" y="1114"/>
                  </a:cubicBezTo>
                  <a:cubicBezTo>
                    <a:pt x="41" y="1114"/>
                    <a:pt x="41" y="1114"/>
                    <a:pt x="41" y="1114"/>
                  </a:cubicBezTo>
                  <a:cubicBezTo>
                    <a:pt x="40" y="1121"/>
                    <a:pt x="34" y="1126"/>
                    <a:pt x="28" y="1126"/>
                  </a:cubicBezTo>
                  <a:cubicBezTo>
                    <a:pt x="28" y="1126"/>
                    <a:pt x="28" y="1126"/>
                    <a:pt x="28" y="1126"/>
                  </a:cubicBezTo>
                  <a:cubicBezTo>
                    <a:pt x="27" y="1126"/>
                    <a:pt x="26" y="1126"/>
                    <a:pt x="26" y="1125"/>
                  </a:cubicBezTo>
                  <a:close/>
                  <a:moveTo>
                    <a:pt x="49" y="1003"/>
                  </a:moveTo>
                  <a:cubicBezTo>
                    <a:pt x="42" y="1001"/>
                    <a:pt x="38" y="994"/>
                    <a:pt x="39" y="987"/>
                  </a:cubicBezTo>
                  <a:cubicBezTo>
                    <a:pt x="39" y="987"/>
                    <a:pt x="39" y="987"/>
                    <a:pt x="39" y="987"/>
                  </a:cubicBezTo>
                  <a:cubicBezTo>
                    <a:pt x="39" y="987"/>
                    <a:pt x="39" y="987"/>
                    <a:pt x="39" y="987"/>
                  </a:cubicBezTo>
                  <a:cubicBezTo>
                    <a:pt x="39" y="987"/>
                    <a:pt x="39" y="987"/>
                    <a:pt x="39" y="987"/>
                  </a:cubicBezTo>
                  <a:cubicBezTo>
                    <a:pt x="41" y="980"/>
                    <a:pt x="49" y="975"/>
                    <a:pt x="56" y="977"/>
                  </a:cubicBezTo>
                  <a:cubicBezTo>
                    <a:pt x="56" y="977"/>
                    <a:pt x="56" y="977"/>
                    <a:pt x="56" y="977"/>
                  </a:cubicBezTo>
                  <a:cubicBezTo>
                    <a:pt x="63" y="979"/>
                    <a:pt x="67" y="986"/>
                    <a:pt x="65" y="993"/>
                  </a:cubicBezTo>
                  <a:cubicBezTo>
                    <a:pt x="65" y="993"/>
                    <a:pt x="65" y="993"/>
                    <a:pt x="65" y="993"/>
                  </a:cubicBezTo>
                  <a:cubicBezTo>
                    <a:pt x="64" y="999"/>
                    <a:pt x="58" y="1003"/>
                    <a:pt x="52" y="1003"/>
                  </a:cubicBezTo>
                  <a:cubicBezTo>
                    <a:pt x="52" y="1003"/>
                    <a:pt x="52" y="1003"/>
                    <a:pt x="52" y="1003"/>
                  </a:cubicBezTo>
                  <a:cubicBezTo>
                    <a:pt x="51" y="1003"/>
                    <a:pt x="50" y="1003"/>
                    <a:pt x="49" y="1003"/>
                  </a:cubicBezTo>
                  <a:close/>
                  <a:moveTo>
                    <a:pt x="84" y="883"/>
                  </a:moveTo>
                  <a:cubicBezTo>
                    <a:pt x="77" y="881"/>
                    <a:pt x="74" y="873"/>
                    <a:pt x="76" y="866"/>
                  </a:cubicBezTo>
                  <a:cubicBezTo>
                    <a:pt x="76" y="866"/>
                    <a:pt x="76" y="866"/>
                    <a:pt x="76" y="866"/>
                  </a:cubicBezTo>
                  <a:cubicBezTo>
                    <a:pt x="79" y="859"/>
                    <a:pt x="87" y="856"/>
                    <a:pt x="94" y="858"/>
                  </a:cubicBezTo>
                  <a:cubicBezTo>
                    <a:pt x="94" y="858"/>
                    <a:pt x="94" y="858"/>
                    <a:pt x="94" y="858"/>
                  </a:cubicBezTo>
                  <a:cubicBezTo>
                    <a:pt x="100" y="861"/>
                    <a:pt x="104" y="868"/>
                    <a:pt x="102" y="875"/>
                  </a:cubicBezTo>
                  <a:cubicBezTo>
                    <a:pt x="102" y="875"/>
                    <a:pt x="102" y="875"/>
                    <a:pt x="102" y="875"/>
                  </a:cubicBezTo>
                  <a:cubicBezTo>
                    <a:pt x="100" y="881"/>
                    <a:pt x="94" y="884"/>
                    <a:pt x="89" y="884"/>
                  </a:cubicBezTo>
                  <a:cubicBezTo>
                    <a:pt x="89" y="884"/>
                    <a:pt x="89" y="884"/>
                    <a:pt x="89" y="884"/>
                  </a:cubicBezTo>
                  <a:cubicBezTo>
                    <a:pt x="87" y="884"/>
                    <a:pt x="86" y="884"/>
                    <a:pt x="84" y="883"/>
                  </a:cubicBezTo>
                  <a:close/>
                  <a:moveTo>
                    <a:pt x="131" y="768"/>
                  </a:moveTo>
                  <a:cubicBezTo>
                    <a:pt x="124" y="765"/>
                    <a:pt x="122" y="757"/>
                    <a:pt x="125" y="750"/>
                  </a:cubicBezTo>
                  <a:cubicBezTo>
                    <a:pt x="125" y="750"/>
                    <a:pt x="125" y="750"/>
                    <a:pt x="125" y="750"/>
                  </a:cubicBezTo>
                  <a:cubicBezTo>
                    <a:pt x="128" y="743"/>
                    <a:pt x="136" y="740"/>
                    <a:pt x="143" y="744"/>
                  </a:cubicBezTo>
                  <a:cubicBezTo>
                    <a:pt x="143" y="744"/>
                    <a:pt x="143" y="744"/>
                    <a:pt x="143" y="744"/>
                  </a:cubicBezTo>
                  <a:cubicBezTo>
                    <a:pt x="149" y="747"/>
                    <a:pt x="152" y="755"/>
                    <a:pt x="149" y="761"/>
                  </a:cubicBezTo>
                  <a:cubicBezTo>
                    <a:pt x="149" y="761"/>
                    <a:pt x="149" y="761"/>
                    <a:pt x="149" y="761"/>
                  </a:cubicBezTo>
                  <a:cubicBezTo>
                    <a:pt x="147" y="766"/>
                    <a:pt x="142" y="769"/>
                    <a:pt x="137" y="769"/>
                  </a:cubicBezTo>
                  <a:cubicBezTo>
                    <a:pt x="137" y="769"/>
                    <a:pt x="137" y="769"/>
                    <a:pt x="137" y="769"/>
                  </a:cubicBezTo>
                  <a:cubicBezTo>
                    <a:pt x="135" y="769"/>
                    <a:pt x="133" y="769"/>
                    <a:pt x="131" y="768"/>
                  </a:cubicBezTo>
                  <a:close/>
                  <a:moveTo>
                    <a:pt x="189" y="657"/>
                  </a:moveTo>
                  <a:cubicBezTo>
                    <a:pt x="182" y="653"/>
                    <a:pt x="180" y="645"/>
                    <a:pt x="184" y="639"/>
                  </a:cubicBezTo>
                  <a:cubicBezTo>
                    <a:pt x="184" y="639"/>
                    <a:pt x="184" y="639"/>
                    <a:pt x="184" y="639"/>
                  </a:cubicBezTo>
                  <a:cubicBezTo>
                    <a:pt x="184" y="639"/>
                    <a:pt x="184" y="639"/>
                    <a:pt x="184" y="639"/>
                  </a:cubicBezTo>
                  <a:cubicBezTo>
                    <a:pt x="184" y="639"/>
                    <a:pt x="184" y="639"/>
                    <a:pt x="184" y="639"/>
                  </a:cubicBezTo>
                  <a:cubicBezTo>
                    <a:pt x="188" y="632"/>
                    <a:pt x="196" y="630"/>
                    <a:pt x="202" y="634"/>
                  </a:cubicBezTo>
                  <a:cubicBezTo>
                    <a:pt x="202" y="634"/>
                    <a:pt x="202" y="634"/>
                    <a:pt x="202" y="634"/>
                  </a:cubicBezTo>
                  <a:cubicBezTo>
                    <a:pt x="209" y="638"/>
                    <a:pt x="211" y="646"/>
                    <a:pt x="207" y="652"/>
                  </a:cubicBezTo>
                  <a:cubicBezTo>
                    <a:pt x="207" y="652"/>
                    <a:pt x="207" y="652"/>
                    <a:pt x="207" y="652"/>
                  </a:cubicBezTo>
                  <a:cubicBezTo>
                    <a:pt x="205" y="657"/>
                    <a:pt x="200" y="659"/>
                    <a:pt x="196" y="659"/>
                  </a:cubicBezTo>
                  <a:cubicBezTo>
                    <a:pt x="196" y="659"/>
                    <a:pt x="196" y="659"/>
                    <a:pt x="196" y="659"/>
                  </a:cubicBezTo>
                  <a:cubicBezTo>
                    <a:pt x="193" y="659"/>
                    <a:pt x="191" y="658"/>
                    <a:pt x="189" y="657"/>
                  </a:cubicBezTo>
                  <a:close/>
                  <a:moveTo>
                    <a:pt x="257" y="552"/>
                  </a:moveTo>
                  <a:cubicBezTo>
                    <a:pt x="251" y="548"/>
                    <a:pt x="249" y="540"/>
                    <a:pt x="254" y="534"/>
                  </a:cubicBezTo>
                  <a:cubicBezTo>
                    <a:pt x="254" y="534"/>
                    <a:pt x="254" y="534"/>
                    <a:pt x="254" y="534"/>
                  </a:cubicBezTo>
                  <a:cubicBezTo>
                    <a:pt x="258" y="528"/>
                    <a:pt x="266" y="527"/>
                    <a:pt x="272" y="531"/>
                  </a:cubicBezTo>
                  <a:cubicBezTo>
                    <a:pt x="272" y="531"/>
                    <a:pt x="272" y="531"/>
                    <a:pt x="272" y="531"/>
                  </a:cubicBezTo>
                  <a:cubicBezTo>
                    <a:pt x="278" y="535"/>
                    <a:pt x="280" y="544"/>
                    <a:pt x="275" y="550"/>
                  </a:cubicBezTo>
                  <a:cubicBezTo>
                    <a:pt x="275" y="550"/>
                    <a:pt x="275" y="550"/>
                    <a:pt x="275" y="550"/>
                  </a:cubicBezTo>
                  <a:cubicBezTo>
                    <a:pt x="273" y="553"/>
                    <a:pt x="269" y="555"/>
                    <a:pt x="265" y="555"/>
                  </a:cubicBezTo>
                  <a:cubicBezTo>
                    <a:pt x="265" y="555"/>
                    <a:pt x="265" y="555"/>
                    <a:pt x="265" y="555"/>
                  </a:cubicBezTo>
                  <a:cubicBezTo>
                    <a:pt x="262" y="555"/>
                    <a:pt x="259" y="554"/>
                    <a:pt x="257" y="552"/>
                  </a:cubicBezTo>
                  <a:close/>
                  <a:moveTo>
                    <a:pt x="334" y="455"/>
                  </a:moveTo>
                  <a:cubicBezTo>
                    <a:pt x="329" y="450"/>
                    <a:pt x="328" y="441"/>
                    <a:pt x="333" y="436"/>
                  </a:cubicBezTo>
                  <a:cubicBezTo>
                    <a:pt x="333" y="436"/>
                    <a:pt x="333" y="436"/>
                    <a:pt x="333" y="436"/>
                  </a:cubicBezTo>
                  <a:cubicBezTo>
                    <a:pt x="333" y="436"/>
                    <a:pt x="333" y="436"/>
                    <a:pt x="333" y="436"/>
                  </a:cubicBezTo>
                  <a:cubicBezTo>
                    <a:pt x="333" y="436"/>
                    <a:pt x="333" y="436"/>
                    <a:pt x="333" y="436"/>
                  </a:cubicBezTo>
                  <a:cubicBezTo>
                    <a:pt x="338" y="430"/>
                    <a:pt x="346" y="430"/>
                    <a:pt x="352" y="435"/>
                  </a:cubicBezTo>
                  <a:cubicBezTo>
                    <a:pt x="352" y="435"/>
                    <a:pt x="352" y="435"/>
                    <a:pt x="352" y="435"/>
                  </a:cubicBezTo>
                  <a:cubicBezTo>
                    <a:pt x="357" y="440"/>
                    <a:pt x="358" y="448"/>
                    <a:pt x="353" y="454"/>
                  </a:cubicBezTo>
                  <a:cubicBezTo>
                    <a:pt x="353" y="454"/>
                    <a:pt x="353" y="454"/>
                    <a:pt x="353" y="454"/>
                  </a:cubicBezTo>
                  <a:cubicBezTo>
                    <a:pt x="350" y="457"/>
                    <a:pt x="347" y="458"/>
                    <a:pt x="343" y="458"/>
                  </a:cubicBezTo>
                  <a:cubicBezTo>
                    <a:pt x="343" y="458"/>
                    <a:pt x="343" y="458"/>
                    <a:pt x="343" y="458"/>
                  </a:cubicBezTo>
                  <a:cubicBezTo>
                    <a:pt x="340" y="458"/>
                    <a:pt x="337" y="457"/>
                    <a:pt x="334" y="455"/>
                  </a:cubicBezTo>
                  <a:close/>
                  <a:moveTo>
                    <a:pt x="421" y="365"/>
                  </a:moveTo>
                  <a:cubicBezTo>
                    <a:pt x="416" y="360"/>
                    <a:pt x="416" y="351"/>
                    <a:pt x="421" y="346"/>
                  </a:cubicBezTo>
                  <a:cubicBezTo>
                    <a:pt x="421" y="346"/>
                    <a:pt x="421" y="346"/>
                    <a:pt x="421" y="346"/>
                  </a:cubicBezTo>
                  <a:cubicBezTo>
                    <a:pt x="427" y="341"/>
                    <a:pt x="435" y="341"/>
                    <a:pt x="440" y="347"/>
                  </a:cubicBezTo>
                  <a:cubicBezTo>
                    <a:pt x="440" y="347"/>
                    <a:pt x="440" y="347"/>
                    <a:pt x="440" y="347"/>
                  </a:cubicBezTo>
                  <a:cubicBezTo>
                    <a:pt x="445" y="352"/>
                    <a:pt x="445" y="361"/>
                    <a:pt x="440" y="366"/>
                  </a:cubicBezTo>
                  <a:cubicBezTo>
                    <a:pt x="440" y="366"/>
                    <a:pt x="440" y="366"/>
                    <a:pt x="440" y="366"/>
                  </a:cubicBezTo>
                  <a:cubicBezTo>
                    <a:pt x="437" y="368"/>
                    <a:pt x="434" y="369"/>
                    <a:pt x="431" y="369"/>
                  </a:cubicBezTo>
                  <a:cubicBezTo>
                    <a:pt x="431" y="369"/>
                    <a:pt x="431" y="369"/>
                    <a:pt x="431" y="369"/>
                  </a:cubicBezTo>
                  <a:cubicBezTo>
                    <a:pt x="427" y="369"/>
                    <a:pt x="423" y="368"/>
                    <a:pt x="421" y="365"/>
                  </a:cubicBezTo>
                  <a:close/>
                  <a:moveTo>
                    <a:pt x="515" y="284"/>
                  </a:moveTo>
                  <a:cubicBezTo>
                    <a:pt x="511" y="278"/>
                    <a:pt x="512" y="270"/>
                    <a:pt x="518" y="265"/>
                  </a:cubicBezTo>
                  <a:cubicBezTo>
                    <a:pt x="518" y="265"/>
                    <a:pt x="518" y="265"/>
                    <a:pt x="518" y="265"/>
                  </a:cubicBezTo>
                  <a:cubicBezTo>
                    <a:pt x="524" y="261"/>
                    <a:pt x="532" y="262"/>
                    <a:pt x="537" y="268"/>
                  </a:cubicBezTo>
                  <a:cubicBezTo>
                    <a:pt x="537" y="268"/>
                    <a:pt x="537" y="268"/>
                    <a:pt x="537" y="268"/>
                  </a:cubicBezTo>
                  <a:cubicBezTo>
                    <a:pt x="541" y="273"/>
                    <a:pt x="540" y="282"/>
                    <a:pt x="534" y="286"/>
                  </a:cubicBezTo>
                  <a:cubicBezTo>
                    <a:pt x="534" y="286"/>
                    <a:pt x="534" y="286"/>
                    <a:pt x="534" y="286"/>
                  </a:cubicBezTo>
                  <a:cubicBezTo>
                    <a:pt x="532" y="288"/>
                    <a:pt x="529" y="289"/>
                    <a:pt x="526" y="289"/>
                  </a:cubicBezTo>
                  <a:cubicBezTo>
                    <a:pt x="526" y="289"/>
                    <a:pt x="526" y="289"/>
                    <a:pt x="526" y="289"/>
                  </a:cubicBezTo>
                  <a:cubicBezTo>
                    <a:pt x="522" y="289"/>
                    <a:pt x="518" y="287"/>
                    <a:pt x="515" y="284"/>
                  </a:cubicBezTo>
                  <a:close/>
                  <a:moveTo>
                    <a:pt x="617" y="212"/>
                  </a:moveTo>
                  <a:cubicBezTo>
                    <a:pt x="613" y="206"/>
                    <a:pt x="615" y="197"/>
                    <a:pt x="622" y="194"/>
                  </a:cubicBezTo>
                  <a:cubicBezTo>
                    <a:pt x="622" y="194"/>
                    <a:pt x="622" y="194"/>
                    <a:pt x="622" y="194"/>
                  </a:cubicBezTo>
                  <a:cubicBezTo>
                    <a:pt x="628" y="190"/>
                    <a:pt x="636" y="192"/>
                    <a:pt x="640" y="198"/>
                  </a:cubicBezTo>
                  <a:cubicBezTo>
                    <a:pt x="640" y="198"/>
                    <a:pt x="640" y="198"/>
                    <a:pt x="640" y="198"/>
                  </a:cubicBezTo>
                  <a:cubicBezTo>
                    <a:pt x="644" y="204"/>
                    <a:pt x="642" y="212"/>
                    <a:pt x="636" y="216"/>
                  </a:cubicBezTo>
                  <a:cubicBezTo>
                    <a:pt x="636" y="216"/>
                    <a:pt x="636" y="216"/>
                    <a:pt x="636" y="216"/>
                  </a:cubicBezTo>
                  <a:cubicBezTo>
                    <a:pt x="634" y="218"/>
                    <a:pt x="631" y="218"/>
                    <a:pt x="629" y="218"/>
                  </a:cubicBezTo>
                  <a:cubicBezTo>
                    <a:pt x="629" y="218"/>
                    <a:pt x="629" y="218"/>
                    <a:pt x="629" y="218"/>
                  </a:cubicBezTo>
                  <a:cubicBezTo>
                    <a:pt x="624" y="218"/>
                    <a:pt x="620" y="216"/>
                    <a:pt x="617" y="212"/>
                  </a:cubicBezTo>
                  <a:close/>
                  <a:moveTo>
                    <a:pt x="726" y="150"/>
                  </a:moveTo>
                  <a:cubicBezTo>
                    <a:pt x="722" y="144"/>
                    <a:pt x="725" y="136"/>
                    <a:pt x="732" y="132"/>
                  </a:cubicBezTo>
                  <a:cubicBezTo>
                    <a:pt x="732" y="132"/>
                    <a:pt x="732" y="132"/>
                    <a:pt x="732" y="132"/>
                  </a:cubicBezTo>
                  <a:cubicBezTo>
                    <a:pt x="732" y="132"/>
                    <a:pt x="732" y="132"/>
                    <a:pt x="732" y="132"/>
                  </a:cubicBezTo>
                  <a:cubicBezTo>
                    <a:pt x="732" y="132"/>
                    <a:pt x="732" y="132"/>
                    <a:pt x="732" y="132"/>
                  </a:cubicBezTo>
                  <a:cubicBezTo>
                    <a:pt x="738" y="129"/>
                    <a:pt x="746" y="132"/>
                    <a:pt x="750" y="138"/>
                  </a:cubicBezTo>
                  <a:cubicBezTo>
                    <a:pt x="750" y="138"/>
                    <a:pt x="750" y="138"/>
                    <a:pt x="750" y="138"/>
                  </a:cubicBezTo>
                  <a:cubicBezTo>
                    <a:pt x="753" y="145"/>
                    <a:pt x="750" y="153"/>
                    <a:pt x="744" y="156"/>
                  </a:cubicBezTo>
                  <a:cubicBezTo>
                    <a:pt x="744" y="156"/>
                    <a:pt x="744" y="156"/>
                    <a:pt x="744" y="156"/>
                  </a:cubicBezTo>
                  <a:cubicBezTo>
                    <a:pt x="742" y="157"/>
                    <a:pt x="740" y="158"/>
                    <a:pt x="738" y="158"/>
                  </a:cubicBezTo>
                  <a:cubicBezTo>
                    <a:pt x="738" y="158"/>
                    <a:pt x="738" y="158"/>
                    <a:pt x="738" y="158"/>
                  </a:cubicBezTo>
                  <a:cubicBezTo>
                    <a:pt x="733" y="158"/>
                    <a:pt x="728" y="155"/>
                    <a:pt x="726" y="150"/>
                  </a:cubicBezTo>
                  <a:close/>
                  <a:moveTo>
                    <a:pt x="839" y="99"/>
                  </a:moveTo>
                  <a:cubicBezTo>
                    <a:pt x="837" y="92"/>
                    <a:pt x="840" y="85"/>
                    <a:pt x="847" y="82"/>
                  </a:cubicBezTo>
                  <a:cubicBezTo>
                    <a:pt x="847" y="82"/>
                    <a:pt x="847" y="82"/>
                    <a:pt x="847" y="82"/>
                  </a:cubicBezTo>
                  <a:cubicBezTo>
                    <a:pt x="847" y="82"/>
                    <a:pt x="847" y="82"/>
                    <a:pt x="847" y="82"/>
                  </a:cubicBezTo>
                  <a:cubicBezTo>
                    <a:pt x="847" y="82"/>
                    <a:pt x="847" y="82"/>
                    <a:pt x="847" y="82"/>
                  </a:cubicBezTo>
                  <a:cubicBezTo>
                    <a:pt x="854" y="79"/>
                    <a:pt x="862" y="83"/>
                    <a:pt x="864" y="90"/>
                  </a:cubicBezTo>
                  <a:cubicBezTo>
                    <a:pt x="864" y="90"/>
                    <a:pt x="864" y="90"/>
                    <a:pt x="864" y="90"/>
                  </a:cubicBezTo>
                  <a:cubicBezTo>
                    <a:pt x="867" y="97"/>
                    <a:pt x="864" y="104"/>
                    <a:pt x="857" y="107"/>
                  </a:cubicBezTo>
                  <a:cubicBezTo>
                    <a:pt x="857" y="107"/>
                    <a:pt x="857" y="107"/>
                    <a:pt x="857" y="107"/>
                  </a:cubicBezTo>
                  <a:cubicBezTo>
                    <a:pt x="855" y="108"/>
                    <a:pt x="854" y="108"/>
                    <a:pt x="852" y="108"/>
                  </a:cubicBezTo>
                  <a:cubicBezTo>
                    <a:pt x="852" y="108"/>
                    <a:pt x="852" y="108"/>
                    <a:pt x="852" y="108"/>
                  </a:cubicBezTo>
                  <a:cubicBezTo>
                    <a:pt x="847" y="108"/>
                    <a:pt x="842" y="105"/>
                    <a:pt x="839" y="99"/>
                  </a:cubicBezTo>
                  <a:close/>
                  <a:moveTo>
                    <a:pt x="958" y="59"/>
                  </a:moveTo>
                  <a:cubicBezTo>
                    <a:pt x="956" y="52"/>
                    <a:pt x="960" y="45"/>
                    <a:pt x="967" y="43"/>
                  </a:cubicBezTo>
                  <a:cubicBezTo>
                    <a:pt x="967" y="43"/>
                    <a:pt x="967" y="43"/>
                    <a:pt x="967" y="43"/>
                  </a:cubicBezTo>
                  <a:cubicBezTo>
                    <a:pt x="974" y="41"/>
                    <a:pt x="982" y="45"/>
                    <a:pt x="983" y="52"/>
                  </a:cubicBezTo>
                  <a:cubicBezTo>
                    <a:pt x="983" y="52"/>
                    <a:pt x="983" y="52"/>
                    <a:pt x="983" y="52"/>
                  </a:cubicBezTo>
                  <a:cubicBezTo>
                    <a:pt x="985" y="59"/>
                    <a:pt x="981" y="67"/>
                    <a:pt x="974" y="69"/>
                  </a:cubicBezTo>
                  <a:cubicBezTo>
                    <a:pt x="974" y="69"/>
                    <a:pt x="974" y="69"/>
                    <a:pt x="974" y="69"/>
                  </a:cubicBezTo>
                  <a:cubicBezTo>
                    <a:pt x="973" y="69"/>
                    <a:pt x="972" y="69"/>
                    <a:pt x="971" y="69"/>
                  </a:cubicBezTo>
                  <a:cubicBezTo>
                    <a:pt x="971" y="69"/>
                    <a:pt x="971" y="69"/>
                    <a:pt x="971" y="69"/>
                  </a:cubicBezTo>
                  <a:cubicBezTo>
                    <a:pt x="965" y="69"/>
                    <a:pt x="959" y="65"/>
                    <a:pt x="958" y="59"/>
                  </a:cubicBezTo>
                  <a:close/>
                  <a:moveTo>
                    <a:pt x="1079" y="31"/>
                  </a:moveTo>
                  <a:cubicBezTo>
                    <a:pt x="1078" y="24"/>
                    <a:pt x="1083" y="17"/>
                    <a:pt x="1090" y="16"/>
                  </a:cubicBezTo>
                  <a:cubicBezTo>
                    <a:pt x="1090" y="16"/>
                    <a:pt x="1090" y="16"/>
                    <a:pt x="1090" y="16"/>
                  </a:cubicBezTo>
                  <a:cubicBezTo>
                    <a:pt x="1097" y="14"/>
                    <a:pt x="1104" y="19"/>
                    <a:pt x="1105" y="27"/>
                  </a:cubicBezTo>
                  <a:cubicBezTo>
                    <a:pt x="1105" y="27"/>
                    <a:pt x="1105" y="27"/>
                    <a:pt x="1105" y="27"/>
                  </a:cubicBezTo>
                  <a:cubicBezTo>
                    <a:pt x="1107" y="34"/>
                    <a:pt x="1102" y="41"/>
                    <a:pt x="1095" y="42"/>
                  </a:cubicBezTo>
                  <a:cubicBezTo>
                    <a:pt x="1095" y="42"/>
                    <a:pt x="1095" y="42"/>
                    <a:pt x="1095" y="42"/>
                  </a:cubicBezTo>
                  <a:cubicBezTo>
                    <a:pt x="1094" y="42"/>
                    <a:pt x="1093" y="42"/>
                    <a:pt x="1092" y="42"/>
                  </a:cubicBezTo>
                  <a:cubicBezTo>
                    <a:pt x="1092" y="42"/>
                    <a:pt x="1092" y="42"/>
                    <a:pt x="1092" y="42"/>
                  </a:cubicBezTo>
                  <a:cubicBezTo>
                    <a:pt x="1086" y="42"/>
                    <a:pt x="1080" y="38"/>
                    <a:pt x="1079" y="31"/>
                  </a:cubicBezTo>
                  <a:close/>
                  <a:moveTo>
                    <a:pt x="1203" y="15"/>
                  </a:moveTo>
                  <a:cubicBezTo>
                    <a:pt x="1202" y="7"/>
                    <a:pt x="1208" y="1"/>
                    <a:pt x="1215" y="0"/>
                  </a:cubicBezTo>
                  <a:cubicBezTo>
                    <a:pt x="1215" y="0"/>
                    <a:pt x="1215" y="0"/>
                    <a:pt x="1215" y="0"/>
                  </a:cubicBezTo>
                  <a:cubicBezTo>
                    <a:pt x="1222" y="0"/>
                    <a:pt x="1229" y="5"/>
                    <a:pt x="1229" y="13"/>
                  </a:cubicBezTo>
                  <a:cubicBezTo>
                    <a:pt x="1229" y="13"/>
                    <a:pt x="1229" y="13"/>
                    <a:pt x="1229" y="13"/>
                  </a:cubicBezTo>
                  <a:cubicBezTo>
                    <a:pt x="1230" y="20"/>
                    <a:pt x="1224" y="26"/>
                    <a:pt x="1217" y="27"/>
                  </a:cubicBezTo>
                  <a:cubicBezTo>
                    <a:pt x="1217" y="27"/>
                    <a:pt x="1217" y="27"/>
                    <a:pt x="1217" y="27"/>
                  </a:cubicBezTo>
                  <a:cubicBezTo>
                    <a:pt x="1217" y="27"/>
                    <a:pt x="1216" y="27"/>
                    <a:pt x="1216" y="27"/>
                  </a:cubicBezTo>
                  <a:cubicBezTo>
                    <a:pt x="1216" y="27"/>
                    <a:pt x="1216" y="27"/>
                    <a:pt x="1216" y="27"/>
                  </a:cubicBezTo>
                  <a:cubicBezTo>
                    <a:pt x="1209" y="27"/>
                    <a:pt x="1203" y="22"/>
                    <a:pt x="1203" y="15"/>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1" name="Freeform 7">
              <a:extLst>
                <a:ext uri="{FF2B5EF4-FFF2-40B4-BE49-F238E27FC236}">
                  <a16:creationId xmlns:a16="http://schemas.microsoft.com/office/drawing/2014/main" id="{6F1F38BC-DA95-4D26-8D98-7A277F2DAF73}"/>
                </a:ext>
              </a:extLst>
            </p:cNvPr>
            <p:cNvSpPr>
              <a:spLocks noEditPoints="1"/>
            </p:cNvSpPr>
            <p:nvPr/>
          </p:nvSpPr>
          <p:spPr bwMode="auto">
            <a:xfrm>
              <a:off x="3275690" y="2932644"/>
              <a:ext cx="926948" cy="1834159"/>
            </a:xfrm>
            <a:custGeom>
              <a:avLst/>
              <a:gdLst>
                <a:gd name="T0" fmla="*/ 14 w 1328"/>
                <a:gd name="T1" fmla="*/ 2627 h 2627"/>
                <a:gd name="T2" fmla="*/ 137 w 1328"/>
                <a:gd name="T3" fmla="*/ 2594 h 2627"/>
                <a:gd name="T4" fmla="*/ 138 w 1328"/>
                <a:gd name="T5" fmla="*/ 2621 h 2627"/>
                <a:gd name="T6" fmla="*/ 259 w 1328"/>
                <a:gd name="T7" fmla="*/ 2577 h 2627"/>
                <a:gd name="T8" fmla="*/ 262 w 1328"/>
                <a:gd name="T9" fmla="*/ 2603 h 2627"/>
                <a:gd name="T10" fmla="*/ 379 w 1328"/>
                <a:gd name="T11" fmla="*/ 2548 h 2627"/>
                <a:gd name="T12" fmla="*/ 383 w 1328"/>
                <a:gd name="T13" fmla="*/ 2574 h 2627"/>
                <a:gd name="T14" fmla="*/ 496 w 1328"/>
                <a:gd name="T15" fmla="*/ 2507 h 2627"/>
                <a:gd name="T16" fmla="*/ 501 w 1328"/>
                <a:gd name="T17" fmla="*/ 2533 h 2627"/>
                <a:gd name="T18" fmla="*/ 626 w 1328"/>
                <a:gd name="T19" fmla="*/ 2461 h 2627"/>
                <a:gd name="T20" fmla="*/ 602 w 1328"/>
                <a:gd name="T21" fmla="*/ 2473 h 2627"/>
                <a:gd name="T22" fmla="*/ 729 w 1328"/>
                <a:gd name="T23" fmla="*/ 2416 h 2627"/>
                <a:gd name="T24" fmla="*/ 815 w 1328"/>
                <a:gd name="T25" fmla="*/ 2321 h 2627"/>
                <a:gd name="T26" fmla="*/ 823 w 1328"/>
                <a:gd name="T27" fmla="*/ 2345 h 2627"/>
                <a:gd name="T28" fmla="*/ 908 w 1328"/>
                <a:gd name="T29" fmla="*/ 2240 h 2627"/>
                <a:gd name="T30" fmla="*/ 917 w 1328"/>
                <a:gd name="T31" fmla="*/ 2263 h 2627"/>
                <a:gd name="T32" fmla="*/ 1011 w 1328"/>
                <a:gd name="T33" fmla="*/ 2149 h 2627"/>
                <a:gd name="T34" fmla="*/ 994 w 1328"/>
                <a:gd name="T35" fmla="*/ 2169 h 2627"/>
                <a:gd name="T36" fmla="*/ 1087 w 1328"/>
                <a:gd name="T37" fmla="*/ 2049 h 2627"/>
                <a:gd name="T38" fmla="*/ 1071 w 1328"/>
                <a:gd name="T39" fmla="*/ 2071 h 2627"/>
                <a:gd name="T40" fmla="*/ 1157 w 1328"/>
                <a:gd name="T41" fmla="*/ 1962 h 2627"/>
                <a:gd name="T42" fmla="*/ 1190 w 1328"/>
                <a:gd name="T43" fmla="*/ 1838 h 2627"/>
                <a:gd name="T44" fmla="*/ 1214 w 1328"/>
                <a:gd name="T45" fmla="*/ 1849 h 2627"/>
                <a:gd name="T46" fmla="*/ 1235 w 1328"/>
                <a:gd name="T47" fmla="*/ 1723 h 2627"/>
                <a:gd name="T48" fmla="*/ 1260 w 1328"/>
                <a:gd name="T49" fmla="*/ 1732 h 2627"/>
                <a:gd name="T50" fmla="*/ 1269 w 1328"/>
                <a:gd name="T51" fmla="*/ 1605 h 2627"/>
                <a:gd name="T52" fmla="*/ 1282 w 1328"/>
                <a:gd name="T53" fmla="*/ 1621 h 2627"/>
                <a:gd name="T54" fmla="*/ 1306 w 1328"/>
                <a:gd name="T55" fmla="*/ 1472 h 2627"/>
                <a:gd name="T56" fmla="*/ 1302 w 1328"/>
                <a:gd name="T57" fmla="*/ 1498 h 2627"/>
                <a:gd name="T58" fmla="*/ 1328 w 1328"/>
                <a:gd name="T59" fmla="*/ 1361 h 2627"/>
                <a:gd name="T60" fmla="*/ 1313 w 1328"/>
                <a:gd name="T61" fmla="*/ 1223 h 2627"/>
                <a:gd name="T62" fmla="*/ 1313 w 1328"/>
                <a:gd name="T63" fmla="*/ 1250 h 2627"/>
                <a:gd name="T64" fmla="*/ 1314 w 1328"/>
                <a:gd name="T65" fmla="*/ 1110 h 2627"/>
                <a:gd name="T66" fmla="*/ 1287 w 1328"/>
                <a:gd name="T67" fmla="*/ 1114 h 2627"/>
                <a:gd name="T68" fmla="*/ 1279 w 1328"/>
                <a:gd name="T69" fmla="*/ 1003 h 2627"/>
                <a:gd name="T70" fmla="*/ 1226 w 1328"/>
                <a:gd name="T71" fmla="*/ 875 h 2627"/>
                <a:gd name="T72" fmla="*/ 1243 w 1328"/>
                <a:gd name="T73" fmla="*/ 883 h 2627"/>
                <a:gd name="T74" fmla="*/ 1179 w 1328"/>
                <a:gd name="T75" fmla="*/ 761 h 2627"/>
                <a:gd name="T76" fmla="*/ 1197 w 1328"/>
                <a:gd name="T77" fmla="*/ 768 h 2627"/>
                <a:gd name="T78" fmla="*/ 1126 w 1328"/>
                <a:gd name="T79" fmla="*/ 634 h 2627"/>
                <a:gd name="T80" fmla="*/ 1132 w 1328"/>
                <a:gd name="T81" fmla="*/ 659 h 2627"/>
                <a:gd name="T82" fmla="*/ 1074 w 1328"/>
                <a:gd name="T83" fmla="*/ 534 h 2627"/>
                <a:gd name="T84" fmla="*/ 1053 w 1328"/>
                <a:gd name="T85" fmla="*/ 550 h 2627"/>
                <a:gd name="T86" fmla="*/ 994 w 1328"/>
                <a:gd name="T87" fmla="*/ 455 h 2627"/>
                <a:gd name="T88" fmla="*/ 888 w 1328"/>
                <a:gd name="T89" fmla="*/ 347 h 2627"/>
                <a:gd name="T90" fmla="*/ 897 w 1328"/>
                <a:gd name="T91" fmla="*/ 369 h 2627"/>
                <a:gd name="T92" fmla="*/ 810 w 1328"/>
                <a:gd name="T93" fmla="*/ 265 h 2627"/>
                <a:gd name="T94" fmla="*/ 794 w 1328"/>
                <a:gd name="T95" fmla="*/ 286 h 2627"/>
                <a:gd name="T96" fmla="*/ 706 w 1328"/>
                <a:gd name="T97" fmla="*/ 194 h 2627"/>
                <a:gd name="T98" fmla="*/ 692 w 1328"/>
                <a:gd name="T99" fmla="*/ 216 h 2627"/>
                <a:gd name="T100" fmla="*/ 596 w 1328"/>
                <a:gd name="T101" fmla="*/ 132 h 2627"/>
                <a:gd name="T102" fmla="*/ 584 w 1328"/>
                <a:gd name="T103" fmla="*/ 156 h 2627"/>
                <a:gd name="T104" fmla="*/ 481 w 1328"/>
                <a:gd name="T105" fmla="*/ 82 h 2627"/>
                <a:gd name="T106" fmla="*/ 471 w 1328"/>
                <a:gd name="T107" fmla="*/ 107 h 2627"/>
                <a:gd name="T108" fmla="*/ 370 w 1328"/>
                <a:gd name="T109" fmla="*/ 59 h 2627"/>
                <a:gd name="T110" fmla="*/ 222 w 1328"/>
                <a:gd name="T111" fmla="*/ 27 h 2627"/>
                <a:gd name="T112" fmla="*/ 236 w 1328"/>
                <a:gd name="T113" fmla="*/ 42 h 2627"/>
                <a:gd name="T114" fmla="*/ 99 w 1328"/>
                <a:gd name="T115" fmla="*/ 13 h 2627"/>
                <a:gd name="T116" fmla="*/ 112 w 1328"/>
                <a:gd name="T117" fmla="*/ 27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8" h="2627">
                  <a:moveTo>
                    <a:pt x="0" y="2614"/>
                  </a:moveTo>
                  <a:cubicBezTo>
                    <a:pt x="0" y="2606"/>
                    <a:pt x="6" y="2600"/>
                    <a:pt x="14" y="2600"/>
                  </a:cubicBezTo>
                  <a:cubicBezTo>
                    <a:pt x="14" y="2600"/>
                    <a:pt x="14" y="2600"/>
                    <a:pt x="14" y="2600"/>
                  </a:cubicBezTo>
                  <a:cubicBezTo>
                    <a:pt x="21" y="2600"/>
                    <a:pt x="27" y="2606"/>
                    <a:pt x="27" y="2614"/>
                  </a:cubicBezTo>
                  <a:cubicBezTo>
                    <a:pt x="27" y="2614"/>
                    <a:pt x="27" y="2614"/>
                    <a:pt x="27" y="2614"/>
                  </a:cubicBezTo>
                  <a:cubicBezTo>
                    <a:pt x="27" y="2621"/>
                    <a:pt x="21" y="2627"/>
                    <a:pt x="14" y="2627"/>
                  </a:cubicBezTo>
                  <a:cubicBezTo>
                    <a:pt x="14" y="2627"/>
                    <a:pt x="14" y="2627"/>
                    <a:pt x="14" y="2627"/>
                  </a:cubicBezTo>
                  <a:cubicBezTo>
                    <a:pt x="6" y="2627"/>
                    <a:pt x="0" y="2621"/>
                    <a:pt x="0" y="2614"/>
                  </a:cubicBezTo>
                  <a:close/>
                  <a:moveTo>
                    <a:pt x="125" y="2609"/>
                  </a:moveTo>
                  <a:cubicBezTo>
                    <a:pt x="124" y="2602"/>
                    <a:pt x="130" y="2595"/>
                    <a:pt x="137" y="2594"/>
                  </a:cubicBezTo>
                  <a:cubicBezTo>
                    <a:pt x="137" y="2594"/>
                    <a:pt x="137" y="2594"/>
                    <a:pt x="137" y="2594"/>
                  </a:cubicBezTo>
                  <a:cubicBezTo>
                    <a:pt x="137" y="2594"/>
                    <a:pt x="137" y="2594"/>
                    <a:pt x="137" y="2594"/>
                  </a:cubicBezTo>
                  <a:cubicBezTo>
                    <a:pt x="137" y="2594"/>
                    <a:pt x="137" y="2594"/>
                    <a:pt x="137" y="2594"/>
                  </a:cubicBezTo>
                  <a:cubicBezTo>
                    <a:pt x="144" y="2594"/>
                    <a:pt x="151" y="2599"/>
                    <a:pt x="152" y="2606"/>
                  </a:cubicBezTo>
                  <a:cubicBezTo>
                    <a:pt x="152" y="2606"/>
                    <a:pt x="152" y="2606"/>
                    <a:pt x="152" y="2606"/>
                  </a:cubicBezTo>
                  <a:cubicBezTo>
                    <a:pt x="152" y="2614"/>
                    <a:pt x="147" y="2620"/>
                    <a:pt x="140" y="2621"/>
                  </a:cubicBezTo>
                  <a:cubicBezTo>
                    <a:pt x="140" y="2621"/>
                    <a:pt x="140" y="2621"/>
                    <a:pt x="140" y="2621"/>
                  </a:cubicBezTo>
                  <a:cubicBezTo>
                    <a:pt x="139" y="2621"/>
                    <a:pt x="139" y="2621"/>
                    <a:pt x="138" y="2621"/>
                  </a:cubicBezTo>
                  <a:cubicBezTo>
                    <a:pt x="138" y="2621"/>
                    <a:pt x="138" y="2621"/>
                    <a:pt x="138" y="2621"/>
                  </a:cubicBezTo>
                  <a:cubicBezTo>
                    <a:pt x="132" y="2621"/>
                    <a:pt x="126" y="2616"/>
                    <a:pt x="125" y="2609"/>
                  </a:cubicBezTo>
                  <a:close/>
                  <a:moveTo>
                    <a:pt x="249" y="2592"/>
                  </a:moveTo>
                  <a:cubicBezTo>
                    <a:pt x="247" y="2585"/>
                    <a:pt x="252" y="2578"/>
                    <a:pt x="259" y="2577"/>
                  </a:cubicBezTo>
                  <a:cubicBezTo>
                    <a:pt x="259" y="2577"/>
                    <a:pt x="259" y="2577"/>
                    <a:pt x="259" y="2577"/>
                  </a:cubicBezTo>
                  <a:cubicBezTo>
                    <a:pt x="259" y="2577"/>
                    <a:pt x="259" y="2577"/>
                    <a:pt x="259" y="2577"/>
                  </a:cubicBezTo>
                  <a:cubicBezTo>
                    <a:pt x="259" y="2577"/>
                    <a:pt x="259" y="2577"/>
                    <a:pt x="259" y="2577"/>
                  </a:cubicBezTo>
                  <a:cubicBezTo>
                    <a:pt x="266" y="2575"/>
                    <a:pt x="274" y="2580"/>
                    <a:pt x="275" y="2587"/>
                  </a:cubicBezTo>
                  <a:cubicBezTo>
                    <a:pt x="275" y="2587"/>
                    <a:pt x="275" y="2587"/>
                    <a:pt x="275" y="2587"/>
                  </a:cubicBezTo>
                  <a:cubicBezTo>
                    <a:pt x="276" y="2595"/>
                    <a:pt x="272" y="2602"/>
                    <a:pt x="264" y="2603"/>
                  </a:cubicBezTo>
                  <a:cubicBezTo>
                    <a:pt x="264" y="2603"/>
                    <a:pt x="264" y="2603"/>
                    <a:pt x="264" y="2603"/>
                  </a:cubicBezTo>
                  <a:cubicBezTo>
                    <a:pt x="263" y="2603"/>
                    <a:pt x="263" y="2603"/>
                    <a:pt x="262" y="2603"/>
                  </a:cubicBezTo>
                  <a:cubicBezTo>
                    <a:pt x="262" y="2603"/>
                    <a:pt x="262" y="2603"/>
                    <a:pt x="262" y="2603"/>
                  </a:cubicBezTo>
                  <a:cubicBezTo>
                    <a:pt x="255" y="2603"/>
                    <a:pt x="250" y="2599"/>
                    <a:pt x="249" y="2592"/>
                  </a:cubicBezTo>
                  <a:close/>
                  <a:moveTo>
                    <a:pt x="370" y="2564"/>
                  </a:moveTo>
                  <a:cubicBezTo>
                    <a:pt x="368" y="2557"/>
                    <a:pt x="372" y="2550"/>
                    <a:pt x="379" y="2548"/>
                  </a:cubicBezTo>
                  <a:cubicBezTo>
                    <a:pt x="379" y="2548"/>
                    <a:pt x="379" y="2548"/>
                    <a:pt x="379" y="2548"/>
                  </a:cubicBezTo>
                  <a:cubicBezTo>
                    <a:pt x="379" y="2548"/>
                    <a:pt x="379" y="2548"/>
                    <a:pt x="379" y="2548"/>
                  </a:cubicBezTo>
                  <a:cubicBezTo>
                    <a:pt x="379" y="2548"/>
                    <a:pt x="379" y="2548"/>
                    <a:pt x="379" y="2548"/>
                  </a:cubicBezTo>
                  <a:cubicBezTo>
                    <a:pt x="386" y="2546"/>
                    <a:pt x="394" y="2550"/>
                    <a:pt x="396" y="2557"/>
                  </a:cubicBezTo>
                  <a:cubicBezTo>
                    <a:pt x="396" y="2557"/>
                    <a:pt x="396" y="2557"/>
                    <a:pt x="396" y="2557"/>
                  </a:cubicBezTo>
                  <a:cubicBezTo>
                    <a:pt x="398" y="2564"/>
                    <a:pt x="394" y="2571"/>
                    <a:pt x="387" y="2573"/>
                  </a:cubicBezTo>
                  <a:cubicBezTo>
                    <a:pt x="387" y="2573"/>
                    <a:pt x="387" y="2573"/>
                    <a:pt x="387" y="2573"/>
                  </a:cubicBezTo>
                  <a:cubicBezTo>
                    <a:pt x="385" y="2574"/>
                    <a:pt x="384" y="2574"/>
                    <a:pt x="383" y="2574"/>
                  </a:cubicBezTo>
                  <a:cubicBezTo>
                    <a:pt x="383" y="2574"/>
                    <a:pt x="383" y="2574"/>
                    <a:pt x="383" y="2574"/>
                  </a:cubicBezTo>
                  <a:cubicBezTo>
                    <a:pt x="377" y="2574"/>
                    <a:pt x="372" y="2570"/>
                    <a:pt x="370" y="2564"/>
                  </a:cubicBezTo>
                  <a:close/>
                  <a:moveTo>
                    <a:pt x="488" y="2524"/>
                  </a:moveTo>
                  <a:cubicBezTo>
                    <a:pt x="486" y="2518"/>
                    <a:pt x="489" y="2510"/>
                    <a:pt x="496" y="2507"/>
                  </a:cubicBezTo>
                  <a:cubicBezTo>
                    <a:pt x="496" y="2507"/>
                    <a:pt x="496" y="2507"/>
                    <a:pt x="496" y="2507"/>
                  </a:cubicBezTo>
                  <a:cubicBezTo>
                    <a:pt x="496" y="2507"/>
                    <a:pt x="496" y="2507"/>
                    <a:pt x="496" y="2507"/>
                  </a:cubicBezTo>
                  <a:cubicBezTo>
                    <a:pt x="496" y="2507"/>
                    <a:pt x="496" y="2507"/>
                    <a:pt x="496" y="2507"/>
                  </a:cubicBezTo>
                  <a:cubicBezTo>
                    <a:pt x="503" y="2504"/>
                    <a:pt x="510" y="2508"/>
                    <a:pt x="513" y="2514"/>
                  </a:cubicBezTo>
                  <a:cubicBezTo>
                    <a:pt x="513" y="2514"/>
                    <a:pt x="513" y="2514"/>
                    <a:pt x="513" y="2514"/>
                  </a:cubicBezTo>
                  <a:cubicBezTo>
                    <a:pt x="516" y="2521"/>
                    <a:pt x="513" y="2529"/>
                    <a:pt x="506" y="2532"/>
                  </a:cubicBezTo>
                  <a:cubicBezTo>
                    <a:pt x="506" y="2532"/>
                    <a:pt x="506" y="2532"/>
                    <a:pt x="506" y="2532"/>
                  </a:cubicBezTo>
                  <a:cubicBezTo>
                    <a:pt x="504" y="2532"/>
                    <a:pt x="502" y="2533"/>
                    <a:pt x="501" y="2533"/>
                  </a:cubicBezTo>
                  <a:cubicBezTo>
                    <a:pt x="501" y="2533"/>
                    <a:pt x="501" y="2533"/>
                    <a:pt x="501" y="2533"/>
                  </a:cubicBezTo>
                  <a:cubicBezTo>
                    <a:pt x="495" y="2533"/>
                    <a:pt x="490" y="2530"/>
                    <a:pt x="488" y="2524"/>
                  </a:cubicBezTo>
                  <a:close/>
                  <a:moveTo>
                    <a:pt x="602" y="2473"/>
                  </a:moveTo>
                  <a:cubicBezTo>
                    <a:pt x="599" y="2467"/>
                    <a:pt x="601" y="2459"/>
                    <a:pt x="608" y="2455"/>
                  </a:cubicBezTo>
                  <a:cubicBezTo>
                    <a:pt x="608" y="2455"/>
                    <a:pt x="608" y="2455"/>
                    <a:pt x="608" y="2455"/>
                  </a:cubicBezTo>
                  <a:cubicBezTo>
                    <a:pt x="614" y="2452"/>
                    <a:pt x="622" y="2455"/>
                    <a:pt x="626" y="2461"/>
                  </a:cubicBezTo>
                  <a:cubicBezTo>
                    <a:pt x="626" y="2461"/>
                    <a:pt x="626" y="2461"/>
                    <a:pt x="626" y="2461"/>
                  </a:cubicBezTo>
                  <a:cubicBezTo>
                    <a:pt x="629" y="2468"/>
                    <a:pt x="627" y="2476"/>
                    <a:pt x="620" y="2479"/>
                  </a:cubicBezTo>
                  <a:cubicBezTo>
                    <a:pt x="620" y="2479"/>
                    <a:pt x="620" y="2479"/>
                    <a:pt x="620" y="2479"/>
                  </a:cubicBezTo>
                  <a:cubicBezTo>
                    <a:pt x="618" y="2480"/>
                    <a:pt x="616" y="2481"/>
                    <a:pt x="614" y="2481"/>
                  </a:cubicBezTo>
                  <a:cubicBezTo>
                    <a:pt x="614" y="2481"/>
                    <a:pt x="614" y="2481"/>
                    <a:pt x="614" y="2481"/>
                  </a:cubicBezTo>
                  <a:cubicBezTo>
                    <a:pt x="609" y="2481"/>
                    <a:pt x="604" y="2478"/>
                    <a:pt x="602" y="2473"/>
                  </a:cubicBezTo>
                  <a:close/>
                  <a:moveTo>
                    <a:pt x="710" y="2412"/>
                  </a:moveTo>
                  <a:cubicBezTo>
                    <a:pt x="706" y="2406"/>
                    <a:pt x="708" y="2397"/>
                    <a:pt x="714" y="2393"/>
                  </a:cubicBezTo>
                  <a:cubicBezTo>
                    <a:pt x="714" y="2393"/>
                    <a:pt x="714" y="2393"/>
                    <a:pt x="714" y="2393"/>
                  </a:cubicBezTo>
                  <a:cubicBezTo>
                    <a:pt x="721" y="2389"/>
                    <a:pt x="729" y="2391"/>
                    <a:pt x="733" y="2397"/>
                  </a:cubicBezTo>
                  <a:cubicBezTo>
                    <a:pt x="733" y="2397"/>
                    <a:pt x="733" y="2397"/>
                    <a:pt x="733" y="2397"/>
                  </a:cubicBezTo>
                  <a:cubicBezTo>
                    <a:pt x="737" y="2403"/>
                    <a:pt x="735" y="2412"/>
                    <a:pt x="729" y="2416"/>
                  </a:cubicBezTo>
                  <a:cubicBezTo>
                    <a:pt x="729" y="2416"/>
                    <a:pt x="729" y="2416"/>
                    <a:pt x="729" y="2416"/>
                  </a:cubicBezTo>
                  <a:cubicBezTo>
                    <a:pt x="727" y="2417"/>
                    <a:pt x="724" y="2418"/>
                    <a:pt x="722" y="2418"/>
                  </a:cubicBezTo>
                  <a:cubicBezTo>
                    <a:pt x="722" y="2418"/>
                    <a:pt x="722" y="2418"/>
                    <a:pt x="722" y="2418"/>
                  </a:cubicBezTo>
                  <a:cubicBezTo>
                    <a:pt x="717" y="2418"/>
                    <a:pt x="713" y="2416"/>
                    <a:pt x="710" y="2412"/>
                  </a:cubicBezTo>
                  <a:close/>
                  <a:moveTo>
                    <a:pt x="812" y="2340"/>
                  </a:moveTo>
                  <a:cubicBezTo>
                    <a:pt x="808" y="2334"/>
                    <a:pt x="809" y="2326"/>
                    <a:pt x="815" y="2321"/>
                  </a:cubicBezTo>
                  <a:cubicBezTo>
                    <a:pt x="815" y="2321"/>
                    <a:pt x="815" y="2321"/>
                    <a:pt x="815" y="2321"/>
                  </a:cubicBezTo>
                  <a:cubicBezTo>
                    <a:pt x="820" y="2317"/>
                    <a:pt x="829" y="2317"/>
                    <a:pt x="833" y="2323"/>
                  </a:cubicBezTo>
                  <a:cubicBezTo>
                    <a:pt x="833" y="2323"/>
                    <a:pt x="833" y="2323"/>
                    <a:pt x="833" y="2323"/>
                  </a:cubicBezTo>
                  <a:cubicBezTo>
                    <a:pt x="838" y="2329"/>
                    <a:pt x="837" y="2337"/>
                    <a:pt x="831" y="2342"/>
                  </a:cubicBezTo>
                  <a:cubicBezTo>
                    <a:pt x="831" y="2342"/>
                    <a:pt x="831" y="2342"/>
                    <a:pt x="831" y="2342"/>
                  </a:cubicBezTo>
                  <a:cubicBezTo>
                    <a:pt x="829" y="2344"/>
                    <a:pt x="826" y="2345"/>
                    <a:pt x="823" y="2345"/>
                  </a:cubicBezTo>
                  <a:cubicBezTo>
                    <a:pt x="823" y="2345"/>
                    <a:pt x="823" y="2345"/>
                    <a:pt x="823" y="2345"/>
                  </a:cubicBezTo>
                  <a:cubicBezTo>
                    <a:pt x="819" y="2345"/>
                    <a:pt x="815" y="2343"/>
                    <a:pt x="812" y="2340"/>
                  </a:cubicBezTo>
                  <a:close/>
                  <a:moveTo>
                    <a:pt x="907" y="2259"/>
                  </a:moveTo>
                  <a:cubicBezTo>
                    <a:pt x="902" y="2253"/>
                    <a:pt x="902" y="2245"/>
                    <a:pt x="907" y="2240"/>
                  </a:cubicBezTo>
                  <a:cubicBezTo>
                    <a:pt x="907" y="2240"/>
                    <a:pt x="907" y="2240"/>
                    <a:pt x="907" y="2240"/>
                  </a:cubicBezTo>
                  <a:cubicBezTo>
                    <a:pt x="907" y="2240"/>
                    <a:pt x="907" y="2240"/>
                    <a:pt x="908" y="2240"/>
                  </a:cubicBezTo>
                  <a:cubicBezTo>
                    <a:pt x="908" y="2240"/>
                    <a:pt x="908" y="2240"/>
                    <a:pt x="908" y="2240"/>
                  </a:cubicBezTo>
                  <a:cubicBezTo>
                    <a:pt x="913" y="2235"/>
                    <a:pt x="921" y="2235"/>
                    <a:pt x="926" y="2240"/>
                  </a:cubicBezTo>
                  <a:cubicBezTo>
                    <a:pt x="926" y="2240"/>
                    <a:pt x="926" y="2240"/>
                    <a:pt x="926" y="2240"/>
                  </a:cubicBezTo>
                  <a:cubicBezTo>
                    <a:pt x="932" y="2245"/>
                    <a:pt x="931" y="2254"/>
                    <a:pt x="926" y="2259"/>
                  </a:cubicBezTo>
                  <a:cubicBezTo>
                    <a:pt x="926" y="2259"/>
                    <a:pt x="926" y="2259"/>
                    <a:pt x="926" y="2259"/>
                  </a:cubicBezTo>
                  <a:cubicBezTo>
                    <a:pt x="923" y="2262"/>
                    <a:pt x="920" y="2263"/>
                    <a:pt x="917" y="2263"/>
                  </a:cubicBezTo>
                  <a:cubicBezTo>
                    <a:pt x="917" y="2263"/>
                    <a:pt x="917" y="2263"/>
                    <a:pt x="917" y="2263"/>
                  </a:cubicBezTo>
                  <a:cubicBezTo>
                    <a:pt x="913" y="2263"/>
                    <a:pt x="910" y="2261"/>
                    <a:pt x="907" y="2259"/>
                  </a:cubicBezTo>
                  <a:close/>
                  <a:moveTo>
                    <a:pt x="994" y="2169"/>
                  </a:moveTo>
                  <a:cubicBezTo>
                    <a:pt x="988" y="2164"/>
                    <a:pt x="987" y="2156"/>
                    <a:pt x="992" y="2150"/>
                  </a:cubicBezTo>
                  <a:cubicBezTo>
                    <a:pt x="992" y="2150"/>
                    <a:pt x="992" y="2150"/>
                    <a:pt x="992" y="2150"/>
                  </a:cubicBezTo>
                  <a:cubicBezTo>
                    <a:pt x="997" y="2144"/>
                    <a:pt x="1005" y="2144"/>
                    <a:pt x="1011" y="2149"/>
                  </a:cubicBezTo>
                  <a:cubicBezTo>
                    <a:pt x="1011" y="2149"/>
                    <a:pt x="1011" y="2149"/>
                    <a:pt x="1011" y="2149"/>
                  </a:cubicBezTo>
                  <a:cubicBezTo>
                    <a:pt x="1017" y="2153"/>
                    <a:pt x="1017" y="2162"/>
                    <a:pt x="1013" y="2167"/>
                  </a:cubicBezTo>
                  <a:cubicBezTo>
                    <a:pt x="1013" y="2167"/>
                    <a:pt x="1013" y="2167"/>
                    <a:pt x="1013" y="2167"/>
                  </a:cubicBezTo>
                  <a:cubicBezTo>
                    <a:pt x="1010" y="2171"/>
                    <a:pt x="1006" y="2172"/>
                    <a:pt x="1002" y="2172"/>
                  </a:cubicBezTo>
                  <a:cubicBezTo>
                    <a:pt x="1002" y="2172"/>
                    <a:pt x="1002" y="2172"/>
                    <a:pt x="1002" y="2172"/>
                  </a:cubicBezTo>
                  <a:cubicBezTo>
                    <a:pt x="999" y="2172"/>
                    <a:pt x="996" y="2171"/>
                    <a:pt x="994" y="2169"/>
                  </a:cubicBezTo>
                  <a:close/>
                  <a:moveTo>
                    <a:pt x="1071" y="2071"/>
                  </a:moveTo>
                  <a:cubicBezTo>
                    <a:pt x="1065" y="2067"/>
                    <a:pt x="1064" y="2059"/>
                    <a:pt x="1068" y="2053"/>
                  </a:cubicBezTo>
                  <a:cubicBezTo>
                    <a:pt x="1068" y="2053"/>
                    <a:pt x="1068" y="2053"/>
                    <a:pt x="1068" y="2053"/>
                  </a:cubicBezTo>
                  <a:cubicBezTo>
                    <a:pt x="1068" y="2053"/>
                    <a:pt x="1068" y="2053"/>
                    <a:pt x="1068" y="2053"/>
                  </a:cubicBezTo>
                  <a:cubicBezTo>
                    <a:pt x="1068" y="2053"/>
                    <a:pt x="1068" y="2053"/>
                    <a:pt x="1068" y="2053"/>
                  </a:cubicBezTo>
                  <a:cubicBezTo>
                    <a:pt x="1072" y="2047"/>
                    <a:pt x="1081" y="2045"/>
                    <a:pt x="1087" y="2049"/>
                  </a:cubicBezTo>
                  <a:cubicBezTo>
                    <a:pt x="1087" y="2049"/>
                    <a:pt x="1087" y="2049"/>
                    <a:pt x="1087" y="2049"/>
                  </a:cubicBezTo>
                  <a:cubicBezTo>
                    <a:pt x="1093" y="2054"/>
                    <a:pt x="1094" y="2062"/>
                    <a:pt x="1090" y="2068"/>
                  </a:cubicBezTo>
                  <a:cubicBezTo>
                    <a:pt x="1090" y="2068"/>
                    <a:pt x="1090" y="2068"/>
                    <a:pt x="1090" y="2068"/>
                  </a:cubicBezTo>
                  <a:cubicBezTo>
                    <a:pt x="1087" y="2072"/>
                    <a:pt x="1083" y="2074"/>
                    <a:pt x="1079" y="2074"/>
                  </a:cubicBezTo>
                  <a:cubicBezTo>
                    <a:pt x="1079" y="2074"/>
                    <a:pt x="1079" y="2074"/>
                    <a:pt x="1079" y="2074"/>
                  </a:cubicBezTo>
                  <a:cubicBezTo>
                    <a:pt x="1076" y="2074"/>
                    <a:pt x="1074" y="2073"/>
                    <a:pt x="1071" y="2071"/>
                  </a:cubicBezTo>
                  <a:close/>
                  <a:moveTo>
                    <a:pt x="1139" y="1967"/>
                  </a:moveTo>
                  <a:cubicBezTo>
                    <a:pt x="1133" y="1963"/>
                    <a:pt x="1131" y="1955"/>
                    <a:pt x="1134" y="1948"/>
                  </a:cubicBezTo>
                  <a:cubicBezTo>
                    <a:pt x="1134" y="1948"/>
                    <a:pt x="1134" y="1948"/>
                    <a:pt x="1134" y="1948"/>
                  </a:cubicBezTo>
                  <a:cubicBezTo>
                    <a:pt x="1138" y="1942"/>
                    <a:pt x="1146" y="1940"/>
                    <a:pt x="1152" y="1943"/>
                  </a:cubicBezTo>
                  <a:cubicBezTo>
                    <a:pt x="1152" y="1943"/>
                    <a:pt x="1152" y="1943"/>
                    <a:pt x="1152" y="1943"/>
                  </a:cubicBezTo>
                  <a:cubicBezTo>
                    <a:pt x="1159" y="1947"/>
                    <a:pt x="1161" y="1955"/>
                    <a:pt x="1157" y="1962"/>
                  </a:cubicBezTo>
                  <a:cubicBezTo>
                    <a:pt x="1157" y="1962"/>
                    <a:pt x="1157" y="1962"/>
                    <a:pt x="1157" y="1962"/>
                  </a:cubicBezTo>
                  <a:cubicBezTo>
                    <a:pt x="1155" y="1966"/>
                    <a:pt x="1150" y="1968"/>
                    <a:pt x="1146" y="1968"/>
                  </a:cubicBezTo>
                  <a:cubicBezTo>
                    <a:pt x="1146" y="1968"/>
                    <a:pt x="1146" y="1968"/>
                    <a:pt x="1146" y="1968"/>
                  </a:cubicBezTo>
                  <a:cubicBezTo>
                    <a:pt x="1144" y="1968"/>
                    <a:pt x="1141" y="1968"/>
                    <a:pt x="1139" y="1967"/>
                  </a:cubicBezTo>
                  <a:close/>
                  <a:moveTo>
                    <a:pt x="1197" y="1856"/>
                  </a:moveTo>
                  <a:cubicBezTo>
                    <a:pt x="1190" y="1853"/>
                    <a:pt x="1187" y="1845"/>
                    <a:pt x="1190" y="1838"/>
                  </a:cubicBezTo>
                  <a:cubicBezTo>
                    <a:pt x="1190" y="1838"/>
                    <a:pt x="1190" y="1838"/>
                    <a:pt x="1190" y="1838"/>
                  </a:cubicBezTo>
                  <a:cubicBezTo>
                    <a:pt x="1190" y="1838"/>
                    <a:pt x="1190" y="1838"/>
                    <a:pt x="1190" y="1838"/>
                  </a:cubicBezTo>
                  <a:cubicBezTo>
                    <a:pt x="1190" y="1838"/>
                    <a:pt x="1190" y="1838"/>
                    <a:pt x="1190" y="1838"/>
                  </a:cubicBezTo>
                  <a:cubicBezTo>
                    <a:pt x="1193" y="1832"/>
                    <a:pt x="1201" y="1829"/>
                    <a:pt x="1208" y="1832"/>
                  </a:cubicBezTo>
                  <a:cubicBezTo>
                    <a:pt x="1208" y="1832"/>
                    <a:pt x="1208" y="1832"/>
                    <a:pt x="1208" y="1832"/>
                  </a:cubicBezTo>
                  <a:cubicBezTo>
                    <a:pt x="1214" y="1835"/>
                    <a:pt x="1217" y="1843"/>
                    <a:pt x="1214" y="1849"/>
                  </a:cubicBezTo>
                  <a:cubicBezTo>
                    <a:pt x="1214" y="1849"/>
                    <a:pt x="1214" y="1849"/>
                    <a:pt x="1214" y="1849"/>
                  </a:cubicBezTo>
                  <a:cubicBezTo>
                    <a:pt x="1212" y="1854"/>
                    <a:pt x="1207" y="1857"/>
                    <a:pt x="1202" y="1857"/>
                  </a:cubicBezTo>
                  <a:cubicBezTo>
                    <a:pt x="1202" y="1857"/>
                    <a:pt x="1202" y="1857"/>
                    <a:pt x="1202" y="1857"/>
                  </a:cubicBezTo>
                  <a:cubicBezTo>
                    <a:pt x="1200" y="1857"/>
                    <a:pt x="1199" y="1857"/>
                    <a:pt x="1197" y="1856"/>
                  </a:cubicBezTo>
                  <a:close/>
                  <a:moveTo>
                    <a:pt x="1243" y="1740"/>
                  </a:moveTo>
                  <a:cubicBezTo>
                    <a:pt x="1236" y="1738"/>
                    <a:pt x="1233" y="1730"/>
                    <a:pt x="1235" y="1723"/>
                  </a:cubicBezTo>
                  <a:cubicBezTo>
                    <a:pt x="1235" y="1723"/>
                    <a:pt x="1235" y="1723"/>
                    <a:pt x="1235" y="1723"/>
                  </a:cubicBezTo>
                  <a:cubicBezTo>
                    <a:pt x="1235" y="1723"/>
                    <a:pt x="1235" y="1723"/>
                    <a:pt x="1235" y="1723"/>
                  </a:cubicBezTo>
                  <a:cubicBezTo>
                    <a:pt x="1235" y="1723"/>
                    <a:pt x="1235" y="1723"/>
                    <a:pt x="1235" y="1723"/>
                  </a:cubicBezTo>
                  <a:cubicBezTo>
                    <a:pt x="1237" y="1716"/>
                    <a:pt x="1245" y="1713"/>
                    <a:pt x="1252" y="1715"/>
                  </a:cubicBezTo>
                  <a:cubicBezTo>
                    <a:pt x="1252" y="1715"/>
                    <a:pt x="1252" y="1715"/>
                    <a:pt x="1252" y="1715"/>
                  </a:cubicBezTo>
                  <a:cubicBezTo>
                    <a:pt x="1259" y="1717"/>
                    <a:pt x="1263" y="1725"/>
                    <a:pt x="1260" y="1732"/>
                  </a:cubicBezTo>
                  <a:cubicBezTo>
                    <a:pt x="1260" y="1732"/>
                    <a:pt x="1260" y="1732"/>
                    <a:pt x="1260" y="1732"/>
                  </a:cubicBezTo>
                  <a:cubicBezTo>
                    <a:pt x="1258" y="1738"/>
                    <a:pt x="1253" y="1741"/>
                    <a:pt x="1248" y="1741"/>
                  </a:cubicBezTo>
                  <a:cubicBezTo>
                    <a:pt x="1248" y="1741"/>
                    <a:pt x="1248" y="1741"/>
                    <a:pt x="1248" y="1741"/>
                  </a:cubicBezTo>
                  <a:cubicBezTo>
                    <a:pt x="1246" y="1741"/>
                    <a:pt x="1245" y="1741"/>
                    <a:pt x="1243" y="1740"/>
                  </a:cubicBezTo>
                  <a:close/>
                  <a:moveTo>
                    <a:pt x="1279" y="1621"/>
                  </a:moveTo>
                  <a:cubicBezTo>
                    <a:pt x="1272" y="1619"/>
                    <a:pt x="1267" y="1612"/>
                    <a:pt x="1269" y="1605"/>
                  </a:cubicBezTo>
                  <a:cubicBezTo>
                    <a:pt x="1269" y="1605"/>
                    <a:pt x="1269" y="1605"/>
                    <a:pt x="1269" y="1605"/>
                  </a:cubicBezTo>
                  <a:cubicBezTo>
                    <a:pt x="1270" y="1598"/>
                    <a:pt x="1278" y="1593"/>
                    <a:pt x="1285" y="1595"/>
                  </a:cubicBezTo>
                  <a:cubicBezTo>
                    <a:pt x="1285" y="1595"/>
                    <a:pt x="1285" y="1595"/>
                    <a:pt x="1285" y="1595"/>
                  </a:cubicBezTo>
                  <a:cubicBezTo>
                    <a:pt x="1292" y="1596"/>
                    <a:pt x="1296" y="1604"/>
                    <a:pt x="1295" y="1611"/>
                  </a:cubicBezTo>
                  <a:cubicBezTo>
                    <a:pt x="1295" y="1611"/>
                    <a:pt x="1295" y="1611"/>
                    <a:pt x="1295" y="1611"/>
                  </a:cubicBezTo>
                  <a:cubicBezTo>
                    <a:pt x="1293" y="1617"/>
                    <a:pt x="1288" y="1621"/>
                    <a:pt x="1282" y="1621"/>
                  </a:cubicBezTo>
                  <a:cubicBezTo>
                    <a:pt x="1282" y="1621"/>
                    <a:pt x="1282" y="1621"/>
                    <a:pt x="1282" y="1621"/>
                  </a:cubicBezTo>
                  <a:cubicBezTo>
                    <a:pt x="1281" y="1621"/>
                    <a:pt x="1280" y="1621"/>
                    <a:pt x="1279" y="1621"/>
                  </a:cubicBezTo>
                  <a:close/>
                  <a:moveTo>
                    <a:pt x="1302" y="1498"/>
                  </a:moveTo>
                  <a:cubicBezTo>
                    <a:pt x="1295" y="1497"/>
                    <a:pt x="1290" y="1491"/>
                    <a:pt x="1291" y="1483"/>
                  </a:cubicBezTo>
                  <a:cubicBezTo>
                    <a:pt x="1291" y="1483"/>
                    <a:pt x="1291" y="1483"/>
                    <a:pt x="1291" y="1483"/>
                  </a:cubicBezTo>
                  <a:cubicBezTo>
                    <a:pt x="1292" y="1476"/>
                    <a:pt x="1299" y="1471"/>
                    <a:pt x="1306" y="1472"/>
                  </a:cubicBezTo>
                  <a:cubicBezTo>
                    <a:pt x="1306" y="1472"/>
                    <a:pt x="1306" y="1472"/>
                    <a:pt x="1306" y="1472"/>
                  </a:cubicBezTo>
                  <a:cubicBezTo>
                    <a:pt x="1313" y="1473"/>
                    <a:pt x="1318" y="1480"/>
                    <a:pt x="1317" y="1487"/>
                  </a:cubicBezTo>
                  <a:cubicBezTo>
                    <a:pt x="1317" y="1487"/>
                    <a:pt x="1317" y="1487"/>
                    <a:pt x="1317" y="1487"/>
                  </a:cubicBezTo>
                  <a:cubicBezTo>
                    <a:pt x="1316" y="1494"/>
                    <a:pt x="1311" y="1498"/>
                    <a:pt x="1304" y="1498"/>
                  </a:cubicBezTo>
                  <a:cubicBezTo>
                    <a:pt x="1304" y="1498"/>
                    <a:pt x="1304" y="1498"/>
                    <a:pt x="1304" y="1498"/>
                  </a:cubicBezTo>
                  <a:cubicBezTo>
                    <a:pt x="1304" y="1498"/>
                    <a:pt x="1303" y="1498"/>
                    <a:pt x="1302" y="1498"/>
                  </a:cubicBezTo>
                  <a:close/>
                  <a:moveTo>
                    <a:pt x="1314" y="1374"/>
                  </a:moveTo>
                  <a:cubicBezTo>
                    <a:pt x="1307" y="1374"/>
                    <a:pt x="1301" y="1368"/>
                    <a:pt x="1301" y="1360"/>
                  </a:cubicBezTo>
                  <a:cubicBezTo>
                    <a:pt x="1301" y="1360"/>
                    <a:pt x="1301" y="1360"/>
                    <a:pt x="1301" y="1360"/>
                  </a:cubicBezTo>
                  <a:cubicBezTo>
                    <a:pt x="1302" y="1353"/>
                    <a:pt x="1308" y="1347"/>
                    <a:pt x="1315" y="1348"/>
                  </a:cubicBezTo>
                  <a:cubicBezTo>
                    <a:pt x="1315" y="1348"/>
                    <a:pt x="1315" y="1348"/>
                    <a:pt x="1315" y="1348"/>
                  </a:cubicBezTo>
                  <a:cubicBezTo>
                    <a:pt x="1323" y="1348"/>
                    <a:pt x="1328" y="1354"/>
                    <a:pt x="1328" y="1361"/>
                  </a:cubicBezTo>
                  <a:cubicBezTo>
                    <a:pt x="1328" y="1361"/>
                    <a:pt x="1328" y="1361"/>
                    <a:pt x="1328" y="1361"/>
                  </a:cubicBezTo>
                  <a:cubicBezTo>
                    <a:pt x="1328" y="1369"/>
                    <a:pt x="1322" y="1374"/>
                    <a:pt x="1315" y="1374"/>
                  </a:cubicBezTo>
                  <a:cubicBezTo>
                    <a:pt x="1315" y="1374"/>
                    <a:pt x="1315" y="1374"/>
                    <a:pt x="1315" y="1374"/>
                  </a:cubicBezTo>
                  <a:cubicBezTo>
                    <a:pt x="1314" y="1374"/>
                    <a:pt x="1314" y="1374"/>
                    <a:pt x="1314" y="1374"/>
                  </a:cubicBezTo>
                  <a:close/>
                  <a:moveTo>
                    <a:pt x="1300" y="1237"/>
                  </a:moveTo>
                  <a:cubicBezTo>
                    <a:pt x="1300" y="1230"/>
                    <a:pt x="1305" y="1223"/>
                    <a:pt x="1313" y="1223"/>
                  </a:cubicBezTo>
                  <a:cubicBezTo>
                    <a:pt x="1313" y="1223"/>
                    <a:pt x="1313" y="1223"/>
                    <a:pt x="1313" y="1223"/>
                  </a:cubicBezTo>
                  <a:cubicBezTo>
                    <a:pt x="1320" y="1222"/>
                    <a:pt x="1326" y="1228"/>
                    <a:pt x="1327" y="1235"/>
                  </a:cubicBezTo>
                  <a:cubicBezTo>
                    <a:pt x="1327" y="1235"/>
                    <a:pt x="1327" y="1235"/>
                    <a:pt x="1327" y="1235"/>
                  </a:cubicBezTo>
                  <a:cubicBezTo>
                    <a:pt x="1327" y="1243"/>
                    <a:pt x="1322" y="1249"/>
                    <a:pt x="1314" y="1250"/>
                  </a:cubicBezTo>
                  <a:cubicBezTo>
                    <a:pt x="1314" y="1250"/>
                    <a:pt x="1314" y="1250"/>
                    <a:pt x="1314" y="1250"/>
                  </a:cubicBezTo>
                  <a:cubicBezTo>
                    <a:pt x="1314" y="1250"/>
                    <a:pt x="1314" y="1250"/>
                    <a:pt x="1313" y="1250"/>
                  </a:cubicBezTo>
                  <a:cubicBezTo>
                    <a:pt x="1313" y="1250"/>
                    <a:pt x="1313" y="1250"/>
                    <a:pt x="1313" y="1250"/>
                  </a:cubicBezTo>
                  <a:cubicBezTo>
                    <a:pt x="1306" y="1250"/>
                    <a:pt x="1300" y="1244"/>
                    <a:pt x="1300" y="1237"/>
                  </a:cubicBezTo>
                  <a:close/>
                  <a:moveTo>
                    <a:pt x="1287" y="1114"/>
                  </a:moveTo>
                  <a:cubicBezTo>
                    <a:pt x="1286" y="1107"/>
                    <a:pt x="1291" y="1100"/>
                    <a:pt x="1298" y="1099"/>
                  </a:cubicBezTo>
                  <a:cubicBezTo>
                    <a:pt x="1298" y="1099"/>
                    <a:pt x="1298" y="1099"/>
                    <a:pt x="1298" y="1099"/>
                  </a:cubicBezTo>
                  <a:cubicBezTo>
                    <a:pt x="1306" y="1098"/>
                    <a:pt x="1312" y="1103"/>
                    <a:pt x="1314" y="1110"/>
                  </a:cubicBezTo>
                  <a:cubicBezTo>
                    <a:pt x="1314" y="1110"/>
                    <a:pt x="1314" y="1110"/>
                    <a:pt x="1314" y="1110"/>
                  </a:cubicBezTo>
                  <a:cubicBezTo>
                    <a:pt x="1315" y="1117"/>
                    <a:pt x="1310" y="1124"/>
                    <a:pt x="1302" y="1125"/>
                  </a:cubicBezTo>
                  <a:cubicBezTo>
                    <a:pt x="1302" y="1125"/>
                    <a:pt x="1302" y="1125"/>
                    <a:pt x="1302" y="1125"/>
                  </a:cubicBezTo>
                  <a:cubicBezTo>
                    <a:pt x="1302" y="1126"/>
                    <a:pt x="1301" y="1126"/>
                    <a:pt x="1300" y="1126"/>
                  </a:cubicBezTo>
                  <a:cubicBezTo>
                    <a:pt x="1300" y="1126"/>
                    <a:pt x="1300" y="1126"/>
                    <a:pt x="1300" y="1126"/>
                  </a:cubicBezTo>
                  <a:cubicBezTo>
                    <a:pt x="1294" y="1126"/>
                    <a:pt x="1288" y="1121"/>
                    <a:pt x="1287" y="1114"/>
                  </a:cubicBezTo>
                  <a:close/>
                  <a:moveTo>
                    <a:pt x="1263" y="993"/>
                  </a:moveTo>
                  <a:cubicBezTo>
                    <a:pt x="1261" y="986"/>
                    <a:pt x="1265" y="979"/>
                    <a:pt x="1272" y="977"/>
                  </a:cubicBezTo>
                  <a:cubicBezTo>
                    <a:pt x="1272" y="977"/>
                    <a:pt x="1272" y="977"/>
                    <a:pt x="1272" y="977"/>
                  </a:cubicBezTo>
                  <a:cubicBezTo>
                    <a:pt x="1279" y="975"/>
                    <a:pt x="1287" y="980"/>
                    <a:pt x="1288" y="987"/>
                  </a:cubicBezTo>
                  <a:cubicBezTo>
                    <a:pt x="1288" y="987"/>
                    <a:pt x="1288" y="987"/>
                    <a:pt x="1288" y="987"/>
                  </a:cubicBezTo>
                  <a:cubicBezTo>
                    <a:pt x="1290" y="994"/>
                    <a:pt x="1286" y="1001"/>
                    <a:pt x="1279" y="1003"/>
                  </a:cubicBezTo>
                  <a:cubicBezTo>
                    <a:pt x="1279" y="1003"/>
                    <a:pt x="1279" y="1003"/>
                    <a:pt x="1279" y="1003"/>
                  </a:cubicBezTo>
                  <a:cubicBezTo>
                    <a:pt x="1278" y="1003"/>
                    <a:pt x="1277" y="1003"/>
                    <a:pt x="1275" y="1003"/>
                  </a:cubicBezTo>
                  <a:cubicBezTo>
                    <a:pt x="1275" y="1003"/>
                    <a:pt x="1275" y="1003"/>
                    <a:pt x="1275" y="1003"/>
                  </a:cubicBezTo>
                  <a:cubicBezTo>
                    <a:pt x="1269" y="1003"/>
                    <a:pt x="1264" y="999"/>
                    <a:pt x="1263" y="993"/>
                  </a:cubicBezTo>
                  <a:close/>
                  <a:moveTo>
                    <a:pt x="1226" y="875"/>
                  </a:moveTo>
                  <a:cubicBezTo>
                    <a:pt x="1226" y="875"/>
                    <a:pt x="1226" y="875"/>
                    <a:pt x="1226" y="875"/>
                  </a:cubicBezTo>
                  <a:cubicBezTo>
                    <a:pt x="1226" y="875"/>
                    <a:pt x="1226" y="875"/>
                    <a:pt x="1226" y="875"/>
                  </a:cubicBezTo>
                  <a:cubicBezTo>
                    <a:pt x="1224" y="868"/>
                    <a:pt x="1227" y="861"/>
                    <a:pt x="1234" y="858"/>
                  </a:cubicBezTo>
                  <a:cubicBezTo>
                    <a:pt x="1234" y="858"/>
                    <a:pt x="1234" y="858"/>
                    <a:pt x="1234" y="858"/>
                  </a:cubicBezTo>
                  <a:cubicBezTo>
                    <a:pt x="1241" y="856"/>
                    <a:pt x="1249" y="859"/>
                    <a:pt x="1252" y="866"/>
                  </a:cubicBezTo>
                  <a:cubicBezTo>
                    <a:pt x="1252" y="866"/>
                    <a:pt x="1252" y="866"/>
                    <a:pt x="1252" y="866"/>
                  </a:cubicBezTo>
                  <a:cubicBezTo>
                    <a:pt x="1254" y="873"/>
                    <a:pt x="1250" y="881"/>
                    <a:pt x="1243" y="883"/>
                  </a:cubicBezTo>
                  <a:cubicBezTo>
                    <a:pt x="1243" y="883"/>
                    <a:pt x="1243" y="883"/>
                    <a:pt x="1243" y="883"/>
                  </a:cubicBezTo>
                  <a:cubicBezTo>
                    <a:pt x="1242" y="884"/>
                    <a:pt x="1240" y="884"/>
                    <a:pt x="1239" y="884"/>
                  </a:cubicBezTo>
                  <a:cubicBezTo>
                    <a:pt x="1239" y="884"/>
                    <a:pt x="1239" y="884"/>
                    <a:pt x="1239" y="884"/>
                  </a:cubicBezTo>
                  <a:cubicBezTo>
                    <a:pt x="1233" y="884"/>
                    <a:pt x="1228" y="881"/>
                    <a:pt x="1226" y="875"/>
                  </a:cubicBezTo>
                  <a:close/>
                  <a:moveTo>
                    <a:pt x="1179" y="761"/>
                  </a:moveTo>
                  <a:cubicBezTo>
                    <a:pt x="1179" y="761"/>
                    <a:pt x="1179" y="761"/>
                    <a:pt x="1179" y="761"/>
                  </a:cubicBezTo>
                  <a:cubicBezTo>
                    <a:pt x="1179" y="761"/>
                    <a:pt x="1179" y="761"/>
                    <a:pt x="1179" y="761"/>
                  </a:cubicBezTo>
                  <a:cubicBezTo>
                    <a:pt x="1176" y="755"/>
                    <a:pt x="1179" y="747"/>
                    <a:pt x="1185" y="744"/>
                  </a:cubicBezTo>
                  <a:cubicBezTo>
                    <a:pt x="1185" y="744"/>
                    <a:pt x="1185" y="744"/>
                    <a:pt x="1185" y="744"/>
                  </a:cubicBezTo>
                  <a:cubicBezTo>
                    <a:pt x="1192" y="740"/>
                    <a:pt x="1200" y="743"/>
                    <a:pt x="1203" y="750"/>
                  </a:cubicBezTo>
                  <a:cubicBezTo>
                    <a:pt x="1203" y="750"/>
                    <a:pt x="1203" y="750"/>
                    <a:pt x="1203" y="750"/>
                  </a:cubicBezTo>
                  <a:cubicBezTo>
                    <a:pt x="1206" y="757"/>
                    <a:pt x="1203" y="765"/>
                    <a:pt x="1197" y="768"/>
                  </a:cubicBezTo>
                  <a:cubicBezTo>
                    <a:pt x="1197" y="768"/>
                    <a:pt x="1197" y="768"/>
                    <a:pt x="1197" y="768"/>
                  </a:cubicBezTo>
                  <a:cubicBezTo>
                    <a:pt x="1195" y="769"/>
                    <a:pt x="1193" y="769"/>
                    <a:pt x="1191" y="769"/>
                  </a:cubicBezTo>
                  <a:cubicBezTo>
                    <a:pt x="1191" y="769"/>
                    <a:pt x="1191" y="769"/>
                    <a:pt x="1191" y="769"/>
                  </a:cubicBezTo>
                  <a:cubicBezTo>
                    <a:pt x="1186" y="769"/>
                    <a:pt x="1181" y="766"/>
                    <a:pt x="1179" y="761"/>
                  </a:cubicBezTo>
                  <a:close/>
                  <a:moveTo>
                    <a:pt x="1121" y="652"/>
                  </a:moveTo>
                  <a:cubicBezTo>
                    <a:pt x="1117" y="646"/>
                    <a:pt x="1119" y="638"/>
                    <a:pt x="1126" y="634"/>
                  </a:cubicBezTo>
                  <a:cubicBezTo>
                    <a:pt x="1126" y="634"/>
                    <a:pt x="1126" y="634"/>
                    <a:pt x="1126" y="634"/>
                  </a:cubicBezTo>
                  <a:cubicBezTo>
                    <a:pt x="1132" y="630"/>
                    <a:pt x="1140" y="632"/>
                    <a:pt x="1144" y="639"/>
                  </a:cubicBezTo>
                  <a:cubicBezTo>
                    <a:pt x="1144" y="639"/>
                    <a:pt x="1144" y="639"/>
                    <a:pt x="1144" y="639"/>
                  </a:cubicBezTo>
                  <a:cubicBezTo>
                    <a:pt x="1148" y="645"/>
                    <a:pt x="1146" y="653"/>
                    <a:pt x="1139" y="657"/>
                  </a:cubicBezTo>
                  <a:cubicBezTo>
                    <a:pt x="1139" y="657"/>
                    <a:pt x="1139" y="657"/>
                    <a:pt x="1139" y="657"/>
                  </a:cubicBezTo>
                  <a:cubicBezTo>
                    <a:pt x="1137" y="658"/>
                    <a:pt x="1135" y="659"/>
                    <a:pt x="1132" y="659"/>
                  </a:cubicBezTo>
                  <a:cubicBezTo>
                    <a:pt x="1132" y="659"/>
                    <a:pt x="1132" y="659"/>
                    <a:pt x="1132" y="659"/>
                  </a:cubicBezTo>
                  <a:cubicBezTo>
                    <a:pt x="1128" y="659"/>
                    <a:pt x="1123" y="657"/>
                    <a:pt x="1121" y="652"/>
                  </a:cubicBezTo>
                  <a:close/>
                  <a:moveTo>
                    <a:pt x="1053" y="550"/>
                  </a:moveTo>
                  <a:cubicBezTo>
                    <a:pt x="1048" y="544"/>
                    <a:pt x="1050" y="535"/>
                    <a:pt x="1055" y="531"/>
                  </a:cubicBezTo>
                  <a:cubicBezTo>
                    <a:pt x="1055" y="531"/>
                    <a:pt x="1055" y="531"/>
                    <a:pt x="1055" y="531"/>
                  </a:cubicBezTo>
                  <a:cubicBezTo>
                    <a:pt x="1061" y="527"/>
                    <a:pt x="1070" y="528"/>
                    <a:pt x="1074" y="534"/>
                  </a:cubicBezTo>
                  <a:cubicBezTo>
                    <a:pt x="1074" y="534"/>
                    <a:pt x="1074" y="534"/>
                    <a:pt x="1074" y="534"/>
                  </a:cubicBezTo>
                  <a:cubicBezTo>
                    <a:pt x="1079" y="540"/>
                    <a:pt x="1077" y="548"/>
                    <a:pt x="1071" y="552"/>
                  </a:cubicBezTo>
                  <a:cubicBezTo>
                    <a:pt x="1071" y="552"/>
                    <a:pt x="1071" y="552"/>
                    <a:pt x="1071" y="552"/>
                  </a:cubicBezTo>
                  <a:cubicBezTo>
                    <a:pt x="1069" y="554"/>
                    <a:pt x="1066" y="555"/>
                    <a:pt x="1063" y="555"/>
                  </a:cubicBezTo>
                  <a:cubicBezTo>
                    <a:pt x="1063" y="555"/>
                    <a:pt x="1063" y="555"/>
                    <a:pt x="1063" y="555"/>
                  </a:cubicBezTo>
                  <a:cubicBezTo>
                    <a:pt x="1059" y="555"/>
                    <a:pt x="1055" y="553"/>
                    <a:pt x="1053" y="550"/>
                  </a:cubicBezTo>
                  <a:close/>
                  <a:moveTo>
                    <a:pt x="975" y="454"/>
                  </a:moveTo>
                  <a:cubicBezTo>
                    <a:pt x="970" y="448"/>
                    <a:pt x="970" y="440"/>
                    <a:pt x="976" y="435"/>
                  </a:cubicBezTo>
                  <a:cubicBezTo>
                    <a:pt x="976" y="435"/>
                    <a:pt x="976" y="435"/>
                    <a:pt x="976" y="435"/>
                  </a:cubicBezTo>
                  <a:cubicBezTo>
                    <a:pt x="981" y="430"/>
                    <a:pt x="990" y="430"/>
                    <a:pt x="995" y="436"/>
                  </a:cubicBezTo>
                  <a:cubicBezTo>
                    <a:pt x="995" y="436"/>
                    <a:pt x="995" y="436"/>
                    <a:pt x="995" y="436"/>
                  </a:cubicBezTo>
                  <a:cubicBezTo>
                    <a:pt x="1000" y="441"/>
                    <a:pt x="999" y="450"/>
                    <a:pt x="994" y="455"/>
                  </a:cubicBezTo>
                  <a:cubicBezTo>
                    <a:pt x="994" y="455"/>
                    <a:pt x="994" y="455"/>
                    <a:pt x="994" y="455"/>
                  </a:cubicBezTo>
                  <a:cubicBezTo>
                    <a:pt x="991" y="457"/>
                    <a:pt x="988" y="458"/>
                    <a:pt x="985" y="458"/>
                  </a:cubicBezTo>
                  <a:cubicBezTo>
                    <a:pt x="985" y="458"/>
                    <a:pt x="985" y="458"/>
                    <a:pt x="985" y="458"/>
                  </a:cubicBezTo>
                  <a:cubicBezTo>
                    <a:pt x="981" y="458"/>
                    <a:pt x="978" y="457"/>
                    <a:pt x="975" y="454"/>
                  </a:cubicBezTo>
                  <a:close/>
                  <a:moveTo>
                    <a:pt x="888" y="366"/>
                  </a:moveTo>
                  <a:cubicBezTo>
                    <a:pt x="883" y="361"/>
                    <a:pt x="883" y="352"/>
                    <a:pt x="888" y="347"/>
                  </a:cubicBezTo>
                  <a:cubicBezTo>
                    <a:pt x="888" y="347"/>
                    <a:pt x="888" y="347"/>
                    <a:pt x="888" y="347"/>
                  </a:cubicBezTo>
                  <a:cubicBezTo>
                    <a:pt x="893" y="341"/>
                    <a:pt x="901" y="341"/>
                    <a:pt x="906" y="346"/>
                  </a:cubicBezTo>
                  <a:cubicBezTo>
                    <a:pt x="906" y="346"/>
                    <a:pt x="906" y="346"/>
                    <a:pt x="906" y="346"/>
                  </a:cubicBezTo>
                  <a:cubicBezTo>
                    <a:pt x="912" y="351"/>
                    <a:pt x="912" y="360"/>
                    <a:pt x="907" y="365"/>
                  </a:cubicBezTo>
                  <a:cubicBezTo>
                    <a:pt x="907" y="365"/>
                    <a:pt x="907" y="365"/>
                    <a:pt x="907" y="365"/>
                  </a:cubicBezTo>
                  <a:cubicBezTo>
                    <a:pt x="905" y="368"/>
                    <a:pt x="901" y="369"/>
                    <a:pt x="897" y="369"/>
                  </a:cubicBezTo>
                  <a:cubicBezTo>
                    <a:pt x="897" y="369"/>
                    <a:pt x="897" y="369"/>
                    <a:pt x="897" y="369"/>
                  </a:cubicBezTo>
                  <a:cubicBezTo>
                    <a:pt x="894" y="369"/>
                    <a:pt x="891" y="368"/>
                    <a:pt x="888" y="366"/>
                  </a:cubicBezTo>
                  <a:close/>
                  <a:moveTo>
                    <a:pt x="794" y="286"/>
                  </a:moveTo>
                  <a:cubicBezTo>
                    <a:pt x="788" y="282"/>
                    <a:pt x="787" y="273"/>
                    <a:pt x="791" y="268"/>
                  </a:cubicBezTo>
                  <a:cubicBezTo>
                    <a:pt x="791" y="268"/>
                    <a:pt x="791" y="268"/>
                    <a:pt x="791" y="268"/>
                  </a:cubicBezTo>
                  <a:cubicBezTo>
                    <a:pt x="796" y="262"/>
                    <a:pt x="804" y="261"/>
                    <a:pt x="810" y="265"/>
                  </a:cubicBezTo>
                  <a:cubicBezTo>
                    <a:pt x="810" y="265"/>
                    <a:pt x="810" y="265"/>
                    <a:pt x="810" y="265"/>
                  </a:cubicBezTo>
                  <a:cubicBezTo>
                    <a:pt x="816" y="270"/>
                    <a:pt x="817" y="278"/>
                    <a:pt x="813" y="284"/>
                  </a:cubicBezTo>
                  <a:cubicBezTo>
                    <a:pt x="813" y="284"/>
                    <a:pt x="813" y="284"/>
                    <a:pt x="813" y="284"/>
                  </a:cubicBezTo>
                  <a:cubicBezTo>
                    <a:pt x="810" y="287"/>
                    <a:pt x="806" y="289"/>
                    <a:pt x="802" y="289"/>
                  </a:cubicBezTo>
                  <a:cubicBezTo>
                    <a:pt x="802" y="289"/>
                    <a:pt x="802" y="289"/>
                    <a:pt x="802" y="289"/>
                  </a:cubicBezTo>
                  <a:cubicBezTo>
                    <a:pt x="799" y="289"/>
                    <a:pt x="796" y="288"/>
                    <a:pt x="794" y="286"/>
                  </a:cubicBezTo>
                  <a:close/>
                  <a:moveTo>
                    <a:pt x="692" y="216"/>
                  </a:moveTo>
                  <a:cubicBezTo>
                    <a:pt x="692" y="216"/>
                    <a:pt x="692" y="216"/>
                    <a:pt x="692" y="216"/>
                  </a:cubicBezTo>
                  <a:cubicBezTo>
                    <a:pt x="692" y="216"/>
                    <a:pt x="692" y="216"/>
                    <a:pt x="692" y="216"/>
                  </a:cubicBezTo>
                  <a:cubicBezTo>
                    <a:pt x="686" y="212"/>
                    <a:pt x="684" y="204"/>
                    <a:pt x="688" y="198"/>
                  </a:cubicBezTo>
                  <a:cubicBezTo>
                    <a:pt x="688" y="198"/>
                    <a:pt x="688" y="198"/>
                    <a:pt x="688" y="198"/>
                  </a:cubicBezTo>
                  <a:cubicBezTo>
                    <a:pt x="692" y="192"/>
                    <a:pt x="700" y="190"/>
                    <a:pt x="706" y="194"/>
                  </a:cubicBezTo>
                  <a:cubicBezTo>
                    <a:pt x="706" y="194"/>
                    <a:pt x="706" y="194"/>
                    <a:pt x="706" y="194"/>
                  </a:cubicBezTo>
                  <a:cubicBezTo>
                    <a:pt x="713" y="197"/>
                    <a:pt x="714" y="206"/>
                    <a:pt x="711" y="212"/>
                  </a:cubicBezTo>
                  <a:cubicBezTo>
                    <a:pt x="711" y="212"/>
                    <a:pt x="711" y="212"/>
                    <a:pt x="711" y="212"/>
                  </a:cubicBezTo>
                  <a:cubicBezTo>
                    <a:pt x="708" y="216"/>
                    <a:pt x="704" y="218"/>
                    <a:pt x="699" y="218"/>
                  </a:cubicBezTo>
                  <a:cubicBezTo>
                    <a:pt x="699" y="218"/>
                    <a:pt x="699" y="218"/>
                    <a:pt x="699" y="218"/>
                  </a:cubicBezTo>
                  <a:cubicBezTo>
                    <a:pt x="697" y="218"/>
                    <a:pt x="694" y="218"/>
                    <a:pt x="692" y="216"/>
                  </a:cubicBezTo>
                  <a:close/>
                  <a:moveTo>
                    <a:pt x="584" y="156"/>
                  </a:moveTo>
                  <a:cubicBezTo>
                    <a:pt x="584" y="156"/>
                    <a:pt x="584" y="156"/>
                    <a:pt x="584" y="156"/>
                  </a:cubicBezTo>
                  <a:cubicBezTo>
                    <a:pt x="584" y="156"/>
                    <a:pt x="584" y="156"/>
                    <a:pt x="584" y="156"/>
                  </a:cubicBezTo>
                  <a:cubicBezTo>
                    <a:pt x="578" y="153"/>
                    <a:pt x="575" y="145"/>
                    <a:pt x="578" y="138"/>
                  </a:cubicBezTo>
                  <a:cubicBezTo>
                    <a:pt x="578" y="138"/>
                    <a:pt x="578" y="138"/>
                    <a:pt x="578" y="138"/>
                  </a:cubicBezTo>
                  <a:cubicBezTo>
                    <a:pt x="582" y="132"/>
                    <a:pt x="590" y="129"/>
                    <a:pt x="596" y="132"/>
                  </a:cubicBezTo>
                  <a:cubicBezTo>
                    <a:pt x="596" y="132"/>
                    <a:pt x="596" y="132"/>
                    <a:pt x="596" y="132"/>
                  </a:cubicBezTo>
                  <a:cubicBezTo>
                    <a:pt x="603" y="136"/>
                    <a:pt x="605" y="144"/>
                    <a:pt x="602" y="150"/>
                  </a:cubicBezTo>
                  <a:cubicBezTo>
                    <a:pt x="602" y="150"/>
                    <a:pt x="602" y="150"/>
                    <a:pt x="602" y="150"/>
                  </a:cubicBezTo>
                  <a:cubicBezTo>
                    <a:pt x="600" y="155"/>
                    <a:pt x="595" y="158"/>
                    <a:pt x="590" y="158"/>
                  </a:cubicBezTo>
                  <a:cubicBezTo>
                    <a:pt x="590" y="158"/>
                    <a:pt x="590" y="158"/>
                    <a:pt x="590" y="158"/>
                  </a:cubicBezTo>
                  <a:cubicBezTo>
                    <a:pt x="588" y="158"/>
                    <a:pt x="586" y="157"/>
                    <a:pt x="584" y="156"/>
                  </a:cubicBezTo>
                  <a:close/>
                  <a:moveTo>
                    <a:pt x="471" y="107"/>
                  </a:moveTo>
                  <a:cubicBezTo>
                    <a:pt x="471" y="107"/>
                    <a:pt x="471" y="107"/>
                    <a:pt x="471" y="107"/>
                  </a:cubicBezTo>
                  <a:cubicBezTo>
                    <a:pt x="471" y="107"/>
                    <a:pt x="471" y="107"/>
                    <a:pt x="471" y="107"/>
                  </a:cubicBezTo>
                  <a:cubicBezTo>
                    <a:pt x="464" y="104"/>
                    <a:pt x="461" y="97"/>
                    <a:pt x="463" y="90"/>
                  </a:cubicBezTo>
                  <a:cubicBezTo>
                    <a:pt x="463" y="90"/>
                    <a:pt x="463" y="90"/>
                    <a:pt x="463" y="90"/>
                  </a:cubicBezTo>
                  <a:cubicBezTo>
                    <a:pt x="466" y="83"/>
                    <a:pt x="474" y="79"/>
                    <a:pt x="481" y="82"/>
                  </a:cubicBezTo>
                  <a:cubicBezTo>
                    <a:pt x="481" y="82"/>
                    <a:pt x="481" y="82"/>
                    <a:pt x="481" y="82"/>
                  </a:cubicBezTo>
                  <a:cubicBezTo>
                    <a:pt x="488" y="85"/>
                    <a:pt x="491" y="92"/>
                    <a:pt x="488" y="99"/>
                  </a:cubicBezTo>
                  <a:cubicBezTo>
                    <a:pt x="488" y="99"/>
                    <a:pt x="488" y="99"/>
                    <a:pt x="488" y="99"/>
                  </a:cubicBezTo>
                  <a:cubicBezTo>
                    <a:pt x="486" y="105"/>
                    <a:pt x="481" y="108"/>
                    <a:pt x="476" y="108"/>
                  </a:cubicBezTo>
                  <a:cubicBezTo>
                    <a:pt x="476" y="108"/>
                    <a:pt x="476" y="108"/>
                    <a:pt x="476" y="108"/>
                  </a:cubicBezTo>
                  <a:cubicBezTo>
                    <a:pt x="474" y="108"/>
                    <a:pt x="473" y="108"/>
                    <a:pt x="471" y="107"/>
                  </a:cubicBezTo>
                  <a:close/>
                  <a:moveTo>
                    <a:pt x="354" y="69"/>
                  </a:moveTo>
                  <a:cubicBezTo>
                    <a:pt x="347" y="67"/>
                    <a:pt x="342" y="59"/>
                    <a:pt x="344" y="52"/>
                  </a:cubicBezTo>
                  <a:cubicBezTo>
                    <a:pt x="344" y="52"/>
                    <a:pt x="344" y="52"/>
                    <a:pt x="344" y="52"/>
                  </a:cubicBezTo>
                  <a:cubicBezTo>
                    <a:pt x="346" y="45"/>
                    <a:pt x="354" y="41"/>
                    <a:pt x="361" y="43"/>
                  </a:cubicBezTo>
                  <a:cubicBezTo>
                    <a:pt x="361" y="43"/>
                    <a:pt x="361" y="43"/>
                    <a:pt x="361" y="43"/>
                  </a:cubicBezTo>
                  <a:cubicBezTo>
                    <a:pt x="368" y="45"/>
                    <a:pt x="372" y="52"/>
                    <a:pt x="370" y="59"/>
                  </a:cubicBezTo>
                  <a:cubicBezTo>
                    <a:pt x="370" y="59"/>
                    <a:pt x="370" y="59"/>
                    <a:pt x="370" y="59"/>
                  </a:cubicBezTo>
                  <a:cubicBezTo>
                    <a:pt x="369" y="65"/>
                    <a:pt x="363" y="69"/>
                    <a:pt x="357" y="69"/>
                  </a:cubicBezTo>
                  <a:cubicBezTo>
                    <a:pt x="357" y="69"/>
                    <a:pt x="357" y="69"/>
                    <a:pt x="357" y="69"/>
                  </a:cubicBezTo>
                  <a:cubicBezTo>
                    <a:pt x="356" y="69"/>
                    <a:pt x="355" y="69"/>
                    <a:pt x="354" y="69"/>
                  </a:cubicBezTo>
                  <a:close/>
                  <a:moveTo>
                    <a:pt x="233" y="42"/>
                  </a:moveTo>
                  <a:cubicBezTo>
                    <a:pt x="226" y="41"/>
                    <a:pt x="221" y="34"/>
                    <a:pt x="222" y="27"/>
                  </a:cubicBezTo>
                  <a:cubicBezTo>
                    <a:pt x="222" y="27"/>
                    <a:pt x="222" y="27"/>
                    <a:pt x="222" y="27"/>
                  </a:cubicBezTo>
                  <a:cubicBezTo>
                    <a:pt x="224" y="19"/>
                    <a:pt x="231" y="14"/>
                    <a:pt x="238" y="16"/>
                  </a:cubicBezTo>
                  <a:cubicBezTo>
                    <a:pt x="238" y="16"/>
                    <a:pt x="238" y="16"/>
                    <a:pt x="238" y="16"/>
                  </a:cubicBezTo>
                  <a:cubicBezTo>
                    <a:pt x="245" y="17"/>
                    <a:pt x="250" y="24"/>
                    <a:pt x="249" y="31"/>
                  </a:cubicBezTo>
                  <a:cubicBezTo>
                    <a:pt x="249" y="31"/>
                    <a:pt x="249" y="31"/>
                    <a:pt x="249" y="31"/>
                  </a:cubicBezTo>
                  <a:cubicBezTo>
                    <a:pt x="248" y="38"/>
                    <a:pt x="242" y="42"/>
                    <a:pt x="236" y="42"/>
                  </a:cubicBezTo>
                  <a:cubicBezTo>
                    <a:pt x="236" y="42"/>
                    <a:pt x="236" y="42"/>
                    <a:pt x="236" y="42"/>
                  </a:cubicBezTo>
                  <a:cubicBezTo>
                    <a:pt x="235" y="42"/>
                    <a:pt x="234" y="42"/>
                    <a:pt x="233" y="42"/>
                  </a:cubicBezTo>
                  <a:close/>
                  <a:moveTo>
                    <a:pt x="111" y="27"/>
                  </a:moveTo>
                  <a:cubicBezTo>
                    <a:pt x="111" y="27"/>
                    <a:pt x="111" y="27"/>
                    <a:pt x="111" y="27"/>
                  </a:cubicBezTo>
                  <a:cubicBezTo>
                    <a:pt x="111" y="27"/>
                    <a:pt x="111" y="27"/>
                    <a:pt x="111" y="27"/>
                  </a:cubicBezTo>
                  <a:cubicBezTo>
                    <a:pt x="103" y="26"/>
                    <a:pt x="98" y="20"/>
                    <a:pt x="99" y="13"/>
                  </a:cubicBezTo>
                  <a:cubicBezTo>
                    <a:pt x="99" y="13"/>
                    <a:pt x="99" y="13"/>
                    <a:pt x="99" y="13"/>
                  </a:cubicBezTo>
                  <a:cubicBezTo>
                    <a:pt x="99" y="5"/>
                    <a:pt x="105" y="0"/>
                    <a:pt x="113" y="0"/>
                  </a:cubicBezTo>
                  <a:cubicBezTo>
                    <a:pt x="113" y="0"/>
                    <a:pt x="113" y="0"/>
                    <a:pt x="113" y="0"/>
                  </a:cubicBezTo>
                  <a:cubicBezTo>
                    <a:pt x="120" y="1"/>
                    <a:pt x="126" y="7"/>
                    <a:pt x="125" y="15"/>
                  </a:cubicBezTo>
                  <a:cubicBezTo>
                    <a:pt x="125" y="15"/>
                    <a:pt x="125" y="15"/>
                    <a:pt x="125" y="15"/>
                  </a:cubicBezTo>
                  <a:cubicBezTo>
                    <a:pt x="125" y="22"/>
                    <a:pt x="119" y="27"/>
                    <a:pt x="112" y="27"/>
                  </a:cubicBezTo>
                  <a:cubicBezTo>
                    <a:pt x="112" y="27"/>
                    <a:pt x="112" y="27"/>
                    <a:pt x="112" y="27"/>
                  </a:cubicBezTo>
                  <a:cubicBezTo>
                    <a:pt x="112" y="27"/>
                    <a:pt x="111" y="27"/>
                    <a:pt x="111" y="27"/>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2" name="Oval 281">
              <a:extLst>
                <a:ext uri="{FF2B5EF4-FFF2-40B4-BE49-F238E27FC236}">
                  <a16:creationId xmlns:a16="http://schemas.microsoft.com/office/drawing/2014/main" id="{8C2BD279-1512-4444-B73A-D5ED3604E828}"/>
                </a:ext>
              </a:extLst>
            </p:cNvPr>
            <p:cNvSpPr>
              <a:spLocks noChangeArrowheads="1"/>
            </p:cNvSpPr>
            <p:nvPr/>
          </p:nvSpPr>
          <p:spPr bwMode="auto">
            <a:xfrm>
              <a:off x="2830251" y="3003932"/>
              <a:ext cx="72141" cy="72141"/>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3" name="Oval 282">
              <a:extLst>
                <a:ext uri="{FF2B5EF4-FFF2-40B4-BE49-F238E27FC236}">
                  <a16:creationId xmlns:a16="http://schemas.microsoft.com/office/drawing/2014/main" id="{6D74B7A8-795A-43F7-A54E-1B8311E664FB}"/>
                </a:ext>
              </a:extLst>
            </p:cNvPr>
            <p:cNvSpPr>
              <a:spLocks noChangeArrowheads="1"/>
            </p:cNvSpPr>
            <p:nvPr/>
          </p:nvSpPr>
          <p:spPr bwMode="auto">
            <a:xfrm>
              <a:off x="2340575" y="3837813"/>
              <a:ext cx="71461" cy="71461"/>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4" name="Oval 283">
              <a:extLst>
                <a:ext uri="{FF2B5EF4-FFF2-40B4-BE49-F238E27FC236}">
                  <a16:creationId xmlns:a16="http://schemas.microsoft.com/office/drawing/2014/main" id="{5EC9F6A1-43DC-4E7D-AA02-AD03874750E9}"/>
                </a:ext>
              </a:extLst>
            </p:cNvPr>
            <p:cNvSpPr>
              <a:spLocks noChangeArrowheads="1"/>
            </p:cNvSpPr>
            <p:nvPr/>
          </p:nvSpPr>
          <p:spPr bwMode="auto">
            <a:xfrm>
              <a:off x="2830251" y="4622231"/>
              <a:ext cx="71461" cy="7146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5" name="Oval 284">
              <a:extLst>
                <a:ext uri="{FF2B5EF4-FFF2-40B4-BE49-F238E27FC236}">
                  <a16:creationId xmlns:a16="http://schemas.microsoft.com/office/drawing/2014/main" id="{CBC2B82A-ED34-42A8-8182-998603477CFF}"/>
                </a:ext>
              </a:extLst>
            </p:cNvPr>
            <p:cNvSpPr>
              <a:spLocks noChangeArrowheads="1"/>
            </p:cNvSpPr>
            <p:nvPr/>
          </p:nvSpPr>
          <p:spPr bwMode="auto">
            <a:xfrm>
              <a:off x="3654112" y="4622231"/>
              <a:ext cx="70780" cy="71461"/>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6" name="Oval 285">
              <a:extLst>
                <a:ext uri="{FF2B5EF4-FFF2-40B4-BE49-F238E27FC236}">
                  <a16:creationId xmlns:a16="http://schemas.microsoft.com/office/drawing/2014/main" id="{EC2E39EF-8187-42BB-900F-4A26DD23A602}"/>
                </a:ext>
              </a:extLst>
            </p:cNvPr>
            <p:cNvSpPr>
              <a:spLocks noChangeArrowheads="1"/>
            </p:cNvSpPr>
            <p:nvPr/>
          </p:nvSpPr>
          <p:spPr bwMode="auto">
            <a:xfrm>
              <a:off x="4156359" y="3848022"/>
              <a:ext cx="70780" cy="72141"/>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7" name="Freeform 19">
              <a:extLst>
                <a:ext uri="{FF2B5EF4-FFF2-40B4-BE49-F238E27FC236}">
                  <a16:creationId xmlns:a16="http://schemas.microsoft.com/office/drawing/2014/main" id="{FCC875E9-1CFE-4815-AEE4-7D1A29665D94}"/>
                </a:ext>
              </a:extLst>
            </p:cNvPr>
            <p:cNvSpPr>
              <a:spLocks/>
            </p:cNvSpPr>
            <p:nvPr/>
          </p:nvSpPr>
          <p:spPr bwMode="auto">
            <a:xfrm>
              <a:off x="3331498" y="3121845"/>
              <a:ext cx="1071911" cy="1922634"/>
            </a:xfrm>
            <a:custGeom>
              <a:avLst/>
              <a:gdLst>
                <a:gd name="T0" fmla="*/ 0 w 1535"/>
                <a:gd name="T1" fmla="*/ 2610 h 2754"/>
                <a:gd name="T2" fmla="*/ 6 w 1535"/>
                <a:gd name="T3" fmla="*/ 2597 h 2754"/>
                <a:gd name="T4" fmla="*/ 218 w 1535"/>
                <a:gd name="T5" fmla="*/ 2446 h 2754"/>
                <a:gd name="T6" fmla="*/ 226 w 1535"/>
                <a:gd name="T7" fmla="*/ 2443 h 2754"/>
                <a:gd name="T8" fmla="*/ 239 w 1535"/>
                <a:gd name="T9" fmla="*/ 2450 h 2754"/>
                <a:gd name="T10" fmla="*/ 235 w 1535"/>
                <a:gd name="T11" fmla="*/ 2471 h 2754"/>
                <a:gd name="T12" fmla="*/ 67 w 1535"/>
                <a:gd name="T13" fmla="*/ 2591 h 2754"/>
                <a:gd name="T14" fmla="*/ 1493 w 1535"/>
                <a:gd name="T15" fmla="*/ 1016 h 2754"/>
                <a:gd name="T16" fmla="*/ 1108 w 1535"/>
                <a:gd name="T17" fmla="*/ 42 h 2754"/>
                <a:gd name="T18" fmla="*/ 910 w 1535"/>
                <a:gd name="T19" fmla="*/ 199 h 2754"/>
                <a:gd name="T20" fmla="*/ 891 w 1535"/>
                <a:gd name="T21" fmla="*/ 175 h 2754"/>
                <a:gd name="T22" fmla="*/ 1087 w 1535"/>
                <a:gd name="T23" fmla="*/ 19 h 2754"/>
                <a:gd name="T24" fmla="*/ 1112 w 1535"/>
                <a:gd name="T25" fmla="*/ 0 h 2754"/>
                <a:gd name="T26" fmla="*/ 1133 w 1535"/>
                <a:gd name="T27" fmla="*/ 22 h 2754"/>
                <a:gd name="T28" fmla="*/ 1383 w 1535"/>
                <a:gd name="T29" fmla="*/ 409 h 2754"/>
                <a:gd name="T30" fmla="*/ 1523 w 1535"/>
                <a:gd name="T31" fmla="*/ 1015 h 2754"/>
                <a:gd name="T32" fmla="*/ 1107 w 1535"/>
                <a:gd name="T33" fmla="*/ 2123 h 2754"/>
                <a:gd name="T34" fmla="*/ 69 w 1535"/>
                <a:gd name="T35" fmla="*/ 2622 h 2754"/>
                <a:gd name="T36" fmla="*/ 249 w 1535"/>
                <a:gd name="T37" fmla="*/ 2723 h 2754"/>
                <a:gd name="T38" fmla="*/ 255 w 1535"/>
                <a:gd name="T39" fmla="*/ 2744 h 2754"/>
                <a:gd name="T40" fmla="*/ 234 w 1535"/>
                <a:gd name="T41" fmla="*/ 2750 h 2754"/>
                <a:gd name="T42" fmla="*/ 8 w 1535"/>
                <a:gd name="T43" fmla="*/ 2623 h 2754"/>
                <a:gd name="T44" fmla="*/ 0 w 1535"/>
                <a:gd name="T45" fmla="*/ 2610 h 2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5" h="2754">
                  <a:moveTo>
                    <a:pt x="0" y="2610"/>
                  </a:moveTo>
                  <a:cubicBezTo>
                    <a:pt x="0" y="2605"/>
                    <a:pt x="2" y="2600"/>
                    <a:pt x="6" y="2597"/>
                  </a:cubicBezTo>
                  <a:cubicBezTo>
                    <a:pt x="218" y="2446"/>
                    <a:pt x="218" y="2446"/>
                    <a:pt x="218" y="2446"/>
                  </a:cubicBezTo>
                  <a:cubicBezTo>
                    <a:pt x="220" y="2444"/>
                    <a:pt x="223" y="2443"/>
                    <a:pt x="226" y="2443"/>
                  </a:cubicBezTo>
                  <a:cubicBezTo>
                    <a:pt x="231" y="2443"/>
                    <a:pt x="236" y="2445"/>
                    <a:pt x="239" y="2450"/>
                  </a:cubicBezTo>
                  <a:cubicBezTo>
                    <a:pt x="244" y="2456"/>
                    <a:pt x="242" y="2466"/>
                    <a:pt x="235" y="2471"/>
                  </a:cubicBezTo>
                  <a:cubicBezTo>
                    <a:pt x="67" y="2591"/>
                    <a:pt x="67" y="2591"/>
                    <a:pt x="67" y="2591"/>
                  </a:cubicBezTo>
                  <a:cubicBezTo>
                    <a:pt x="879" y="2533"/>
                    <a:pt x="1516" y="1833"/>
                    <a:pt x="1493" y="1016"/>
                  </a:cubicBezTo>
                  <a:cubicBezTo>
                    <a:pt x="1482" y="642"/>
                    <a:pt x="1338" y="303"/>
                    <a:pt x="1108" y="42"/>
                  </a:cubicBezTo>
                  <a:cubicBezTo>
                    <a:pt x="910" y="199"/>
                    <a:pt x="910" y="199"/>
                    <a:pt x="910" y="199"/>
                  </a:cubicBezTo>
                  <a:cubicBezTo>
                    <a:pt x="891" y="175"/>
                    <a:pt x="891" y="175"/>
                    <a:pt x="891" y="175"/>
                  </a:cubicBezTo>
                  <a:cubicBezTo>
                    <a:pt x="1087" y="19"/>
                    <a:pt x="1087" y="19"/>
                    <a:pt x="1087" y="19"/>
                  </a:cubicBezTo>
                  <a:cubicBezTo>
                    <a:pt x="1112" y="0"/>
                    <a:pt x="1112" y="0"/>
                    <a:pt x="1112" y="0"/>
                  </a:cubicBezTo>
                  <a:cubicBezTo>
                    <a:pt x="1119" y="7"/>
                    <a:pt x="1126" y="15"/>
                    <a:pt x="1133" y="22"/>
                  </a:cubicBezTo>
                  <a:cubicBezTo>
                    <a:pt x="1235" y="138"/>
                    <a:pt x="1319" y="268"/>
                    <a:pt x="1383" y="409"/>
                  </a:cubicBezTo>
                  <a:cubicBezTo>
                    <a:pt x="1470" y="600"/>
                    <a:pt x="1518" y="804"/>
                    <a:pt x="1523" y="1015"/>
                  </a:cubicBezTo>
                  <a:cubicBezTo>
                    <a:pt x="1535" y="1427"/>
                    <a:pt x="1387" y="1821"/>
                    <a:pt x="1107" y="2123"/>
                  </a:cubicBezTo>
                  <a:cubicBezTo>
                    <a:pt x="835" y="2417"/>
                    <a:pt x="467" y="2594"/>
                    <a:pt x="69" y="2622"/>
                  </a:cubicBezTo>
                  <a:cubicBezTo>
                    <a:pt x="249" y="2723"/>
                    <a:pt x="249" y="2723"/>
                    <a:pt x="249" y="2723"/>
                  </a:cubicBezTo>
                  <a:cubicBezTo>
                    <a:pt x="256" y="2728"/>
                    <a:pt x="259" y="2737"/>
                    <a:pt x="255" y="2744"/>
                  </a:cubicBezTo>
                  <a:cubicBezTo>
                    <a:pt x="250" y="2752"/>
                    <a:pt x="241" y="2754"/>
                    <a:pt x="234" y="2750"/>
                  </a:cubicBezTo>
                  <a:cubicBezTo>
                    <a:pt x="8" y="2623"/>
                    <a:pt x="8" y="2623"/>
                    <a:pt x="8" y="2623"/>
                  </a:cubicBezTo>
                  <a:cubicBezTo>
                    <a:pt x="3" y="2620"/>
                    <a:pt x="0" y="2615"/>
                    <a:pt x="0" y="26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8" name="Oval 287">
              <a:extLst>
                <a:ext uri="{FF2B5EF4-FFF2-40B4-BE49-F238E27FC236}">
                  <a16:creationId xmlns:a16="http://schemas.microsoft.com/office/drawing/2014/main" id="{2FFD65F2-FDDC-4164-9DEC-F1C339954631}"/>
                </a:ext>
              </a:extLst>
            </p:cNvPr>
            <p:cNvSpPr>
              <a:spLocks noChangeArrowheads="1"/>
            </p:cNvSpPr>
            <p:nvPr/>
          </p:nvSpPr>
          <p:spPr bwMode="auto">
            <a:xfrm>
              <a:off x="3651370" y="3000618"/>
              <a:ext cx="72141" cy="7214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9" name="TextBox 41">
              <a:extLst>
                <a:ext uri="{FF2B5EF4-FFF2-40B4-BE49-F238E27FC236}">
                  <a16:creationId xmlns:a16="http://schemas.microsoft.com/office/drawing/2014/main" id="{6563E845-57DA-4813-923C-4AAF1986D1EF}"/>
                </a:ext>
              </a:extLst>
            </p:cNvPr>
            <p:cNvSpPr txBox="1"/>
            <p:nvPr/>
          </p:nvSpPr>
          <p:spPr>
            <a:xfrm>
              <a:off x="2364642" y="3483518"/>
              <a:ext cx="1847724" cy="765742"/>
            </a:xfrm>
            <a:prstGeom prst="rect">
              <a:avLst/>
            </a:prstGeom>
            <a:noFill/>
          </p:spPr>
          <p:txBody>
            <a:bodyPr wrap="square" lIns="36000" rIns="3600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2000" b="1" dirty="0"/>
                <a:t>GLOBAL </a:t>
              </a:r>
              <a:br>
                <a:rPr lang="en-ZA" sz="2000" b="1" dirty="0"/>
              </a:br>
              <a:r>
                <a:rPr lang="en-ZA" sz="2000" b="1" dirty="0"/>
                <a:t>TRENDS</a:t>
              </a:r>
            </a:p>
          </p:txBody>
        </p:sp>
        <p:sp>
          <p:nvSpPr>
            <p:cNvPr id="290" name="Rectangle 289">
              <a:extLst>
                <a:ext uri="{FF2B5EF4-FFF2-40B4-BE49-F238E27FC236}">
                  <a16:creationId xmlns:a16="http://schemas.microsoft.com/office/drawing/2014/main" id="{EAAA7931-BD2C-4B5F-8E64-5B4C46F90AA3}"/>
                </a:ext>
              </a:extLst>
            </p:cNvPr>
            <p:cNvSpPr/>
            <p:nvPr/>
          </p:nvSpPr>
          <p:spPr>
            <a:xfrm>
              <a:off x="1784048" y="1754498"/>
              <a:ext cx="961606" cy="88807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solidFill>
                    <a:schemeClr val="bg1"/>
                  </a:solidFill>
                  <a:ea typeface="+mn-lt"/>
                  <a:cs typeface="Calibri" panose="020F0502020204030204"/>
                </a:rPr>
                <a:t>Climate change</a:t>
              </a:r>
              <a:endParaRPr lang="en-US" sz="1200" dirty="0">
                <a:solidFill>
                  <a:schemeClr val="bg1"/>
                </a:solidFill>
                <a:cs typeface="Calibri"/>
              </a:endParaRPr>
            </a:p>
          </p:txBody>
        </p:sp>
        <p:sp>
          <p:nvSpPr>
            <p:cNvPr id="291" name="Rectangle 290">
              <a:extLst>
                <a:ext uri="{FF2B5EF4-FFF2-40B4-BE49-F238E27FC236}">
                  <a16:creationId xmlns:a16="http://schemas.microsoft.com/office/drawing/2014/main" id="{3C716555-5B4C-4487-95FD-FD55C502660F}"/>
                </a:ext>
              </a:extLst>
            </p:cNvPr>
            <p:cNvSpPr/>
            <p:nvPr/>
          </p:nvSpPr>
          <p:spPr>
            <a:xfrm>
              <a:off x="714222" y="3446494"/>
              <a:ext cx="1225408" cy="81122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solidFill>
                    <a:schemeClr val="bg1"/>
                  </a:solidFill>
                  <a:ea typeface="+mn-lt"/>
                  <a:cs typeface="Calibri" panose="020F0502020204030204"/>
                </a:rPr>
                <a:t>Security</a:t>
              </a:r>
              <a:endParaRPr lang="en-US" sz="1200" dirty="0">
                <a:solidFill>
                  <a:schemeClr val="bg1"/>
                </a:solidFill>
                <a:cs typeface="Calibri"/>
              </a:endParaRPr>
            </a:p>
          </p:txBody>
        </p:sp>
        <p:sp>
          <p:nvSpPr>
            <p:cNvPr id="292" name="Rectangle 291">
              <a:extLst>
                <a:ext uri="{FF2B5EF4-FFF2-40B4-BE49-F238E27FC236}">
                  <a16:creationId xmlns:a16="http://schemas.microsoft.com/office/drawing/2014/main" id="{2B0A7FE4-844F-4230-8C73-D6C997D0CBD4}"/>
                </a:ext>
              </a:extLst>
            </p:cNvPr>
            <p:cNvSpPr/>
            <p:nvPr/>
          </p:nvSpPr>
          <p:spPr>
            <a:xfrm>
              <a:off x="3695736" y="5255750"/>
              <a:ext cx="1124774" cy="63325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solidFill>
                    <a:schemeClr val="bg1"/>
                  </a:solidFill>
                  <a:ea typeface="+mn-lt"/>
                  <a:cs typeface="Calibri" panose="020F0502020204030204"/>
                </a:rPr>
                <a:t>Access to urban land </a:t>
              </a:r>
              <a:endParaRPr lang="en-US" sz="1200" dirty="0">
                <a:solidFill>
                  <a:schemeClr val="bg1"/>
                </a:solidFill>
              </a:endParaRPr>
            </a:p>
          </p:txBody>
        </p:sp>
        <p:sp>
          <p:nvSpPr>
            <p:cNvPr id="293" name="Rectangle 292">
              <a:extLst>
                <a:ext uri="{FF2B5EF4-FFF2-40B4-BE49-F238E27FC236}">
                  <a16:creationId xmlns:a16="http://schemas.microsoft.com/office/drawing/2014/main" id="{59015A4F-EABF-4638-891A-B6005768C1BC}"/>
                </a:ext>
              </a:extLst>
            </p:cNvPr>
            <p:cNvSpPr/>
            <p:nvPr/>
          </p:nvSpPr>
          <p:spPr>
            <a:xfrm>
              <a:off x="1597616" y="5255750"/>
              <a:ext cx="1375169" cy="63325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solidFill>
                    <a:schemeClr val="bg1"/>
                  </a:solidFill>
                  <a:ea typeface="+mn-lt"/>
                  <a:cs typeface="Calibri" panose="020F0502020204030204"/>
                </a:rPr>
                <a:t>Multi-level and multi-stakeholder governance </a:t>
              </a:r>
              <a:endParaRPr lang="en-US" sz="1200" dirty="0">
                <a:solidFill>
                  <a:schemeClr val="bg1"/>
                </a:solidFill>
                <a:cs typeface="Calibri"/>
              </a:endParaRPr>
            </a:p>
          </p:txBody>
        </p:sp>
        <p:sp>
          <p:nvSpPr>
            <p:cNvPr id="294" name="TextBox 48">
              <a:extLst>
                <a:ext uri="{FF2B5EF4-FFF2-40B4-BE49-F238E27FC236}">
                  <a16:creationId xmlns:a16="http://schemas.microsoft.com/office/drawing/2014/main" id="{A919228E-4DFD-4597-97F0-9AA42C8F63C7}"/>
                </a:ext>
              </a:extLst>
            </p:cNvPr>
            <p:cNvSpPr txBox="1"/>
            <p:nvPr/>
          </p:nvSpPr>
          <p:spPr>
            <a:xfrm>
              <a:off x="3601602" y="1875370"/>
              <a:ext cx="1388688" cy="646331"/>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solidFill>
                  <a:ea typeface="+mn-lt"/>
                  <a:cs typeface="Calibri" panose="020F0502020204030204"/>
                </a:rPr>
                <a:t>High rates of </a:t>
              </a:r>
              <a:r>
                <a:rPr lang="en-US" sz="1200" dirty="0" err="1">
                  <a:solidFill>
                    <a:schemeClr val="bg1"/>
                  </a:solidFill>
                  <a:ea typeface="+mn-lt"/>
                  <a:cs typeface="Calibri" panose="020F0502020204030204"/>
                </a:rPr>
                <a:t>urbanisation</a:t>
              </a:r>
              <a:r>
                <a:rPr lang="en-US" sz="1200" dirty="0">
                  <a:solidFill>
                    <a:schemeClr val="bg1"/>
                  </a:solidFill>
                  <a:ea typeface="+mn-lt"/>
                  <a:cs typeface="Calibri" panose="020F0502020204030204"/>
                </a:rPr>
                <a:t> (population) </a:t>
              </a:r>
              <a:endParaRPr lang="en-US" sz="1200" dirty="0">
                <a:solidFill>
                  <a:schemeClr val="bg1"/>
                </a:solidFill>
              </a:endParaRPr>
            </a:p>
          </p:txBody>
        </p:sp>
        <p:sp>
          <p:nvSpPr>
            <p:cNvPr id="295" name="Rectangle 294">
              <a:extLst>
                <a:ext uri="{FF2B5EF4-FFF2-40B4-BE49-F238E27FC236}">
                  <a16:creationId xmlns:a16="http://schemas.microsoft.com/office/drawing/2014/main" id="{833A9EB8-794F-4D43-B663-68C039118826}"/>
                </a:ext>
              </a:extLst>
            </p:cNvPr>
            <p:cNvSpPr/>
            <p:nvPr/>
          </p:nvSpPr>
          <p:spPr>
            <a:xfrm>
              <a:off x="4491444" y="3535476"/>
              <a:ext cx="1523766" cy="63325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solidFill>
                    <a:schemeClr val="bg1"/>
                  </a:solidFill>
                  <a:ea typeface="+mn-lt"/>
                  <a:cs typeface="Calibri" panose="020F0502020204030204"/>
                </a:rPr>
                <a:t>Urban </a:t>
              </a:r>
              <a:br>
                <a:rPr lang="en-US" sz="1200" dirty="0">
                  <a:solidFill>
                    <a:schemeClr val="bg1"/>
                  </a:solidFill>
                  <a:ea typeface="+mn-lt"/>
                  <a:cs typeface="Calibri" panose="020F0502020204030204"/>
                </a:rPr>
              </a:br>
              <a:r>
                <a:rPr lang="en-US" sz="1200" dirty="0">
                  <a:solidFill>
                    <a:schemeClr val="bg1"/>
                  </a:solidFill>
                  <a:ea typeface="+mn-lt"/>
                  <a:cs typeface="Calibri" panose="020F0502020204030204"/>
                </a:rPr>
                <a:t>informality </a:t>
              </a:r>
              <a:endParaRPr lang="en-US" sz="1200" dirty="0">
                <a:solidFill>
                  <a:schemeClr val="bg1"/>
                </a:solidFill>
              </a:endParaRPr>
            </a:p>
          </p:txBody>
        </p:sp>
      </p:grpSp>
      <p:grpSp>
        <p:nvGrpSpPr>
          <p:cNvPr id="321" name="Group 320">
            <a:extLst>
              <a:ext uri="{FF2B5EF4-FFF2-40B4-BE49-F238E27FC236}">
                <a16:creationId xmlns:a16="http://schemas.microsoft.com/office/drawing/2014/main" id="{9FF27D64-2B2C-4007-AD32-8C601AF0C86E}"/>
              </a:ext>
            </a:extLst>
          </p:cNvPr>
          <p:cNvGrpSpPr/>
          <p:nvPr/>
        </p:nvGrpSpPr>
        <p:grpSpPr>
          <a:xfrm>
            <a:off x="6608442" y="1712279"/>
            <a:ext cx="4952036" cy="4526498"/>
            <a:chOff x="658440" y="1421756"/>
            <a:chExt cx="5356770" cy="4896454"/>
          </a:xfrm>
        </p:grpSpPr>
        <p:sp>
          <p:nvSpPr>
            <p:cNvPr id="298" name="Freeform 9">
              <a:extLst>
                <a:ext uri="{FF2B5EF4-FFF2-40B4-BE49-F238E27FC236}">
                  <a16:creationId xmlns:a16="http://schemas.microsoft.com/office/drawing/2014/main" id="{F166DD14-AEF8-4EF8-B7BE-6772ED2223DF}"/>
                </a:ext>
              </a:extLst>
            </p:cNvPr>
            <p:cNvSpPr>
              <a:spLocks/>
            </p:cNvSpPr>
            <p:nvPr/>
          </p:nvSpPr>
          <p:spPr bwMode="auto">
            <a:xfrm>
              <a:off x="658440" y="3173244"/>
              <a:ext cx="1470281" cy="1357723"/>
            </a:xfrm>
            <a:custGeom>
              <a:avLst/>
              <a:gdLst>
                <a:gd name="T0" fmla="*/ 1223 w 1223"/>
                <a:gd name="T1" fmla="*/ 572 h 1129"/>
                <a:gd name="T2" fmla="*/ 1112 w 1223"/>
                <a:gd name="T3" fmla="*/ 706 h 1129"/>
                <a:gd name="T4" fmla="*/ 1111 w 1223"/>
                <a:gd name="T5" fmla="*/ 706 h 1129"/>
                <a:gd name="T6" fmla="*/ 564 w 1223"/>
                <a:gd name="T7" fmla="*/ 1129 h 1129"/>
                <a:gd name="T8" fmla="*/ 0 w 1223"/>
                <a:gd name="T9" fmla="*/ 565 h 1129"/>
                <a:gd name="T10" fmla="*/ 564 w 1223"/>
                <a:gd name="T11" fmla="*/ 0 h 1129"/>
                <a:gd name="T12" fmla="*/ 1115 w 1223"/>
                <a:gd name="T13" fmla="*/ 442 h 1129"/>
                <a:gd name="T14" fmla="*/ 1223 w 1223"/>
                <a:gd name="T15" fmla="*/ 572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3" h="1129">
                  <a:moveTo>
                    <a:pt x="1223" y="572"/>
                  </a:moveTo>
                  <a:cubicBezTo>
                    <a:pt x="1112" y="706"/>
                    <a:pt x="1112" y="706"/>
                    <a:pt x="1112" y="706"/>
                  </a:cubicBezTo>
                  <a:cubicBezTo>
                    <a:pt x="1111" y="706"/>
                    <a:pt x="1111" y="706"/>
                    <a:pt x="1111" y="706"/>
                  </a:cubicBezTo>
                  <a:cubicBezTo>
                    <a:pt x="1048" y="949"/>
                    <a:pt x="827" y="1129"/>
                    <a:pt x="564" y="1129"/>
                  </a:cubicBezTo>
                  <a:cubicBezTo>
                    <a:pt x="252" y="1129"/>
                    <a:pt x="0" y="876"/>
                    <a:pt x="0" y="565"/>
                  </a:cubicBezTo>
                  <a:cubicBezTo>
                    <a:pt x="0" y="253"/>
                    <a:pt x="252" y="0"/>
                    <a:pt x="564" y="0"/>
                  </a:cubicBezTo>
                  <a:cubicBezTo>
                    <a:pt x="834" y="0"/>
                    <a:pt x="1059" y="189"/>
                    <a:pt x="1115" y="442"/>
                  </a:cubicBezTo>
                  <a:lnTo>
                    <a:pt x="1223" y="57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99" name="Freeform 10">
              <a:extLst>
                <a:ext uri="{FF2B5EF4-FFF2-40B4-BE49-F238E27FC236}">
                  <a16:creationId xmlns:a16="http://schemas.microsoft.com/office/drawing/2014/main" id="{86C06B20-F92E-4278-93FE-7B26574CF202}"/>
                </a:ext>
              </a:extLst>
            </p:cNvPr>
            <p:cNvSpPr>
              <a:spLocks/>
            </p:cNvSpPr>
            <p:nvPr/>
          </p:nvSpPr>
          <p:spPr bwMode="auto">
            <a:xfrm rot="20700000">
              <a:off x="1519205" y="4816271"/>
              <a:ext cx="1508974" cy="1501939"/>
            </a:xfrm>
            <a:custGeom>
              <a:avLst/>
              <a:gdLst>
                <a:gd name="T0" fmla="*/ 1164 w 1255"/>
                <a:gd name="T1" fmla="*/ 217 h 1249"/>
                <a:gd name="T2" fmla="*/ 1158 w 1255"/>
                <a:gd name="T3" fmla="*/ 391 h 1249"/>
                <a:gd name="T4" fmla="*/ 1157 w 1255"/>
                <a:gd name="T5" fmla="*/ 391 h 1249"/>
                <a:gd name="T6" fmla="*/ 981 w 1255"/>
                <a:gd name="T7" fmla="*/ 1060 h 1249"/>
                <a:gd name="T8" fmla="*/ 189 w 1255"/>
                <a:gd name="T9" fmla="*/ 955 h 1249"/>
                <a:gd name="T10" fmla="*/ 294 w 1255"/>
                <a:gd name="T11" fmla="*/ 164 h 1249"/>
                <a:gd name="T12" fmla="*/ 1000 w 1255"/>
                <a:gd name="T13" fmla="*/ 179 h 1249"/>
                <a:gd name="T14" fmla="*/ 1164 w 1255"/>
                <a:gd name="T15" fmla="*/ 217 h 1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5" h="1249">
                  <a:moveTo>
                    <a:pt x="1164" y="217"/>
                  </a:moveTo>
                  <a:cubicBezTo>
                    <a:pt x="1158" y="391"/>
                    <a:pt x="1158" y="391"/>
                    <a:pt x="1158" y="391"/>
                  </a:cubicBezTo>
                  <a:cubicBezTo>
                    <a:pt x="1157" y="391"/>
                    <a:pt x="1157" y="391"/>
                    <a:pt x="1157" y="391"/>
                  </a:cubicBezTo>
                  <a:cubicBezTo>
                    <a:pt x="1255" y="623"/>
                    <a:pt x="1189" y="900"/>
                    <a:pt x="981" y="1060"/>
                  </a:cubicBezTo>
                  <a:cubicBezTo>
                    <a:pt x="733" y="1249"/>
                    <a:pt x="379" y="1203"/>
                    <a:pt x="189" y="955"/>
                  </a:cubicBezTo>
                  <a:cubicBezTo>
                    <a:pt x="0" y="708"/>
                    <a:pt x="46" y="354"/>
                    <a:pt x="294" y="164"/>
                  </a:cubicBezTo>
                  <a:cubicBezTo>
                    <a:pt x="508" y="0"/>
                    <a:pt x="802" y="13"/>
                    <a:pt x="1000" y="179"/>
                  </a:cubicBezTo>
                  <a:lnTo>
                    <a:pt x="1164" y="21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0" name="Freeform 11">
              <a:extLst>
                <a:ext uri="{FF2B5EF4-FFF2-40B4-BE49-F238E27FC236}">
                  <a16:creationId xmlns:a16="http://schemas.microsoft.com/office/drawing/2014/main" id="{151D8B48-66B7-4651-BE64-750AD4F99104}"/>
                </a:ext>
              </a:extLst>
            </p:cNvPr>
            <p:cNvSpPr>
              <a:spLocks/>
            </p:cNvSpPr>
            <p:nvPr/>
          </p:nvSpPr>
          <p:spPr bwMode="auto">
            <a:xfrm rot="900000">
              <a:off x="1517677" y="1421756"/>
              <a:ext cx="1500765" cy="1489041"/>
            </a:xfrm>
            <a:custGeom>
              <a:avLst/>
              <a:gdLst>
                <a:gd name="T0" fmla="*/ 1115 w 1248"/>
                <a:gd name="T1" fmla="*/ 1072 h 1238"/>
                <a:gd name="T2" fmla="*/ 943 w 1248"/>
                <a:gd name="T3" fmla="*/ 1098 h 1238"/>
                <a:gd name="T4" fmla="*/ 943 w 1248"/>
                <a:gd name="T5" fmla="*/ 1098 h 1238"/>
                <a:gd name="T6" fmla="*/ 253 w 1248"/>
                <a:gd name="T7" fmla="*/ 1050 h 1238"/>
                <a:gd name="T8" fmla="*/ 207 w 1248"/>
                <a:gd name="T9" fmla="*/ 253 h 1238"/>
                <a:gd name="T10" fmla="*/ 1004 w 1248"/>
                <a:gd name="T11" fmla="*/ 207 h 1238"/>
                <a:gd name="T12" fmla="*/ 1121 w 1248"/>
                <a:gd name="T13" fmla="*/ 904 h 1238"/>
                <a:gd name="T14" fmla="*/ 1115 w 1248"/>
                <a:gd name="T15" fmla="*/ 1072 h 1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8" h="1238">
                  <a:moveTo>
                    <a:pt x="1115" y="1072"/>
                  </a:moveTo>
                  <a:cubicBezTo>
                    <a:pt x="943" y="1098"/>
                    <a:pt x="943" y="1098"/>
                    <a:pt x="943" y="1098"/>
                  </a:cubicBezTo>
                  <a:cubicBezTo>
                    <a:pt x="943" y="1098"/>
                    <a:pt x="943" y="1098"/>
                    <a:pt x="943" y="1098"/>
                  </a:cubicBezTo>
                  <a:cubicBezTo>
                    <a:pt x="734" y="1238"/>
                    <a:pt x="449" y="1225"/>
                    <a:pt x="253" y="1050"/>
                  </a:cubicBezTo>
                  <a:cubicBezTo>
                    <a:pt x="20" y="842"/>
                    <a:pt x="0" y="486"/>
                    <a:pt x="207" y="253"/>
                  </a:cubicBezTo>
                  <a:cubicBezTo>
                    <a:pt x="415" y="20"/>
                    <a:pt x="772" y="0"/>
                    <a:pt x="1004" y="207"/>
                  </a:cubicBezTo>
                  <a:cubicBezTo>
                    <a:pt x="1206" y="387"/>
                    <a:pt x="1248" y="678"/>
                    <a:pt x="1121" y="904"/>
                  </a:cubicBezTo>
                  <a:lnTo>
                    <a:pt x="1115" y="1072"/>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1" name="Freeform 12">
              <a:extLst>
                <a:ext uri="{FF2B5EF4-FFF2-40B4-BE49-F238E27FC236}">
                  <a16:creationId xmlns:a16="http://schemas.microsoft.com/office/drawing/2014/main" id="{5B645A26-1C29-483E-8E8F-B828BCA979F4}"/>
                </a:ext>
              </a:extLst>
            </p:cNvPr>
            <p:cNvSpPr>
              <a:spLocks/>
            </p:cNvSpPr>
            <p:nvPr/>
          </p:nvSpPr>
          <p:spPr bwMode="auto">
            <a:xfrm rot="900000">
              <a:off x="3525896" y="4814967"/>
              <a:ext cx="1510146" cy="1503111"/>
            </a:xfrm>
            <a:custGeom>
              <a:avLst/>
              <a:gdLst>
                <a:gd name="T0" fmla="*/ 91 w 1256"/>
                <a:gd name="T1" fmla="*/ 218 h 1250"/>
                <a:gd name="T2" fmla="*/ 98 w 1256"/>
                <a:gd name="T3" fmla="*/ 391 h 1250"/>
                <a:gd name="T4" fmla="*/ 98 w 1256"/>
                <a:gd name="T5" fmla="*/ 392 h 1250"/>
                <a:gd name="T6" fmla="*/ 275 w 1256"/>
                <a:gd name="T7" fmla="*/ 1060 h 1250"/>
                <a:gd name="T8" fmla="*/ 1066 w 1256"/>
                <a:gd name="T9" fmla="*/ 956 h 1250"/>
                <a:gd name="T10" fmla="*/ 961 w 1256"/>
                <a:gd name="T11" fmla="*/ 165 h 1250"/>
                <a:gd name="T12" fmla="*/ 255 w 1256"/>
                <a:gd name="T13" fmla="*/ 180 h 1250"/>
                <a:gd name="T14" fmla="*/ 91 w 1256"/>
                <a:gd name="T15" fmla="*/ 218 h 1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6" h="1250">
                  <a:moveTo>
                    <a:pt x="91" y="218"/>
                  </a:moveTo>
                  <a:cubicBezTo>
                    <a:pt x="98" y="391"/>
                    <a:pt x="98" y="391"/>
                    <a:pt x="98" y="391"/>
                  </a:cubicBezTo>
                  <a:cubicBezTo>
                    <a:pt x="98" y="392"/>
                    <a:pt x="98" y="392"/>
                    <a:pt x="98" y="392"/>
                  </a:cubicBezTo>
                  <a:cubicBezTo>
                    <a:pt x="0" y="623"/>
                    <a:pt x="66" y="900"/>
                    <a:pt x="275" y="1060"/>
                  </a:cubicBezTo>
                  <a:cubicBezTo>
                    <a:pt x="522" y="1250"/>
                    <a:pt x="876" y="1203"/>
                    <a:pt x="1066" y="956"/>
                  </a:cubicBezTo>
                  <a:cubicBezTo>
                    <a:pt x="1256" y="708"/>
                    <a:pt x="1209" y="354"/>
                    <a:pt x="961" y="165"/>
                  </a:cubicBezTo>
                  <a:cubicBezTo>
                    <a:pt x="747" y="0"/>
                    <a:pt x="453" y="13"/>
                    <a:pt x="255" y="180"/>
                  </a:cubicBezTo>
                  <a:lnTo>
                    <a:pt x="91" y="218"/>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2" name="Freeform 13">
              <a:extLst>
                <a:ext uri="{FF2B5EF4-FFF2-40B4-BE49-F238E27FC236}">
                  <a16:creationId xmlns:a16="http://schemas.microsoft.com/office/drawing/2014/main" id="{1067E8F2-4946-49C5-AF87-9CBE5AD7C818}"/>
                </a:ext>
              </a:extLst>
            </p:cNvPr>
            <p:cNvSpPr>
              <a:spLocks/>
            </p:cNvSpPr>
            <p:nvPr/>
          </p:nvSpPr>
          <p:spPr bwMode="auto">
            <a:xfrm rot="20700000">
              <a:off x="3537089" y="1421776"/>
              <a:ext cx="1500765" cy="1487869"/>
            </a:xfrm>
            <a:custGeom>
              <a:avLst/>
              <a:gdLst>
                <a:gd name="T0" fmla="*/ 133 w 1248"/>
                <a:gd name="T1" fmla="*/ 1071 h 1237"/>
                <a:gd name="T2" fmla="*/ 305 w 1248"/>
                <a:gd name="T3" fmla="*/ 1097 h 1237"/>
                <a:gd name="T4" fmla="*/ 305 w 1248"/>
                <a:gd name="T5" fmla="*/ 1097 h 1237"/>
                <a:gd name="T6" fmla="*/ 995 w 1248"/>
                <a:gd name="T7" fmla="*/ 1049 h 1237"/>
                <a:gd name="T8" fmla="*/ 1041 w 1248"/>
                <a:gd name="T9" fmla="*/ 253 h 1237"/>
                <a:gd name="T10" fmla="*/ 244 w 1248"/>
                <a:gd name="T11" fmla="*/ 207 h 1237"/>
                <a:gd name="T12" fmla="*/ 127 w 1248"/>
                <a:gd name="T13" fmla="*/ 903 h 1237"/>
                <a:gd name="T14" fmla="*/ 133 w 1248"/>
                <a:gd name="T15" fmla="*/ 1071 h 1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8" h="1237">
                  <a:moveTo>
                    <a:pt x="133" y="1071"/>
                  </a:moveTo>
                  <a:cubicBezTo>
                    <a:pt x="305" y="1097"/>
                    <a:pt x="305" y="1097"/>
                    <a:pt x="305" y="1097"/>
                  </a:cubicBezTo>
                  <a:cubicBezTo>
                    <a:pt x="305" y="1097"/>
                    <a:pt x="305" y="1097"/>
                    <a:pt x="305" y="1097"/>
                  </a:cubicBezTo>
                  <a:cubicBezTo>
                    <a:pt x="514" y="1237"/>
                    <a:pt x="799" y="1224"/>
                    <a:pt x="995" y="1049"/>
                  </a:cubicBezTo>
                  <a:cubicBezTo>
                    <a:pt x="1228" y="842"/>
                    <a:pt x="1248" y="485"/>
                    <a:pt x="1041" y="253"/>
                  </a:cubicBezTo>
                  <a:cubicBezTo>
                    <a:pt x="833" y="20"/>
                    <a:pt x="477" y="0"/>
                    <a:pt x="244" y="207"/>
                  </a:cubicBezTo>
                  <a:cubicBezTo>
                    <a:pt x="43" y="386"/>
                    <a:pt x="0" y="677"/>
                    <a:pt x="127" y="903"/>
                  </a:cubicBezTo>
                  <a:lnTo>
                    <a:pt x="133" y="107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3" name="Freeform 18">
              <a:extLst>
                <a:ext uri="{FF2B5EF4-FFF2-40B4-BE49-F238E27FC236}">
                  <a16:creationId xmlns:a16="http://schemas.microsoft.com/office/drawing/2014/main" id="{A28DE32A-A580-4710-9982-6824C356BB29}"/>
                </a:ext>
              </a:extLst>
            </p:cNvPr>
            <p:cNvSpPr>
              <a:spLocks/>
            </p:cNvSpPr>
            <p:nvPr/>
          </p:nvSpPr>
          <p:spPr bwMode="auto">
            <a:xfrm>
              <a:off x="4417704" y="3173244"/>
              <a:ext cx="1470281" cy="1357723"/>
            </a:xfrm>
            <a:custGeom>
              <a:avLst/>
              <a:gdLst>
                <a:gd name="T0" fmla="*/ 0 w 1223"/>
                <a:gd name="T1" fmla="*/ 572 h 1129"/>
                <a:gd name="T2" fmla="*/ 111 w 1223"/>
                <a:gd name="T3" fmla="*/ 705 h 1129"/>
                <a:gd name="T4" fmla="*/ 112 w 1223"/>
                <a:gd name="T5" fmla="*/ 705 h 1129"/>
                <a:gd name="T6" fmla="*/ 659 w 1223"/>
                <a:gd name="T7" fmla="*/ 1129 h 1129"/>
                <a:gd name="T8" fmla="*/ 1223 w 1223"/>
                <a:gd name="T9" fmla="*/ 564 h 1129"/>
                <a:gd name="T10" fmla="*/ 659 w 1223"/>
                <a:gd name="T11" fmla="*/ 0 h 1129"/>
                <a:gd name="T12" fmla="*/ 108 w 1223"/>
                <a:gd name="T13" fmla="*/ 442 h 1129"/>
                <a:gd name="T14" fmla="*/ 0 w 1223"/>
                <a:gd name="T15" fmla="*/ 572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3" h="1129">
                  <a:moveTo>
                    <a:pt x="0" y="572"/>
                  </a:moveTo>
                  <a:cubicBezTo>
                    <a:pt x="111" y="705"/>
                    <a:pt x="111" y="705"/>
                    <a:pt x="111" y="705"/>
                  </a:cubicBezTo>
                  <a:cubicBezTo>
                    <a:pt x="112" y="705"/>
                    <a:pt x="112" y="705"/>
                    <a:pt x="112" y="705"/>
                  </a:cubicBezTo>
                  <a:cubicBezTo>
                    <a:pt x="175" y="949"/>
                    <a:pt x="396" y="1129"/>
                    <a:pt x="659" y="1129"/>
                  </a:cubicBezTo>
                  <a:cubicBezTo>
                    <a:pt x="971" y="1129"/>
                    <a:pt x="1223" y="876"/>
                    <a:pt x="1223" y="564"/>
                  </a:cubicBezTo>
                  <a:cubicBezTo>
                    <a:pt x="1223" y="253"/>
                    <a:pt x="971" y="0"/>
                    <a:pt x="659" y="0"/>
                  </a:cubicBezTo>
                  <a:cubicBezTo>
                    <a:pt x="389" y="0"/>
                    <a:pt x="164" y="189"/>
                    <a:pt x="108" y="442"/>
                  </a:cubicBezTo>
                  <a:lnTo>
                    <a:pt x="0" y="57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4" name="Freeform 5">
              <a:extLst>
                <a:ext uri="{FF2B5EF4-FFF2-40B4-BE49-F238E27FC236}">
                  <a16:creationId xmlns:a16="http://schemas.microsoft.com/office/drawing/2014/main" id="{793EE856-3CBC-41CE-B600-3C9484919EFE}"/>
                </a:ext>
              </a:extLst>
            </p:cNvPr>
            <p:cNvSpPr>
              <a:spLocks/>
            </p:cNvSpPr>
            <p:nvPr/>
          </p:nvSpPr>
          <p:spPr bwMode="auto">
            <a:xfrm>
              <a:off x="2174514" y="2659732"/>
              <a:ext cx="1094370" cy="1905619"/>
            </a:xfrm>
            <a:custGeom>
              <a:avLst/>
              <a:gdLst>
                <a:gd name="T0" fmla="*/ 1567 w 1568"/>
                <a:gd name="T1" fmla="*/ 151 h 2730"/>
                <a:gd name="T2" fmla="*/ 1561 w 1568"/>
                <a:gd name="T3" fmla="*/ 164 h 2730"/>
                <a:gd name="T4" fmla="*/ 1345 w 1568"/>
                <a:gd name="T5" fmla="*/ 309 h 2730"/>
                <a:gd name="T6" fmla="*/ 1337 w 1568"/>
                <a:gd name="T7" fmla="*/ 312 h 2730"/>
                <a:gd name="T8" fmla="*/ 1324 w 1568"/>
                <a:gd name="T9" fmla="*/ 305 h 2730"/>
                <a:gd name="T10" fmla="*/ 1328 w 1568"/>
                <a:gd name="T11" fmla="*/ 284 h 2730"/>
                <a:gd name="T12" fmla="*/ 1500 w 1568"/>
                <a:gd name="T13" fmla="*/ 168 h 2730"/>
                <a:gd name="T14" fmla="*/ 31 w 1568"/>
                <a:gd name="T15" fmla="*/ 1703 h 2730"/>
                <a:gd name="T16" fmla="*/ 388 w 1568"/>
                <a:gd name="T17" fmla="*/ 2687 h 2730"/>
                <a:gd name="T18" fmla="*/ 590 w 1568"/>
                <a:gd name="T19" fmla="*/ 2536 h 2730"/>
                <a:gd name="T20" fmla="*/ 609 w 1568"/>
                <a:gd name="T21" fmla="*/ 2560 h 2730"/>
                <a:gd name="T22" fmla="*/ 408 w 1568"/>
                <a:gd name="T23" fmla="*/ 2711 h 2730"/>
                <a:gd name="T24" fmla="*/ 383 w 1568"/>
                <a:gd name="T25" fmla="*/ 2730 h 2730"/>
                <a:gd name="T26" fmla="*/ 363 w 1568"/>
                <a:gd name="T27" fmla="*/ 2706 h 2730"/>
                <a:gd name="T28" fmla="*/ 123 w 1568"/>
                <a:gd name="T29" fmla="*/ 2313 h 2730"/>
                <a:gd name="T30" fmla="*/ 0 w 1568"/>
                <a:gd name="T31" fmla="*/ 1703 h 2730"/>
                <a:gd name="T32" fmla="*/ 447 w 1568"/>
                <a:gd name="T33" fmla="*/ 607 h 2730"/>
                <a:gd name="T34" fmla="*/ 1499 w 1568"/>
                <a:gd name="T35" fmla="*/ 137 h 2730"/>
                <a:gd name="T36" fmla="*/ 1322 w 1568"/>
                <a:gd name="T37" fmla="*/ 31 h 2730"/>
                <a:gd name="T38" fmla="*/ 1317 w 1568"/>
                <a:gd name="T39" fmla="*/ 10 h 2730"/>
                <a:gd name="T40" fmla="*/ 1338 w 1568"/>
                <a:gd name="T41" fmla="*/ 5 h 2730"/>
                <a:gd name="T42" fmla="*/ 1560 w 1568"/>
                <a:gd name="T43" fmla="*/ 138 h 2730"/>
                <a:gd name="T44" fmla="*/ 1567 w 1568"/>
                <a:gd name="T45" fmla="*/ 151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8" h="2730">
                  <a:moveTo>
                    <a:pt x="1567" y="151"/>
                  </a:moveTo>
                  <a:cubicBezTo>
                    <a:pt x="1568" y="157"/>
                    <a:pt x="1565" y="161"/>
                    <a:pt x="1561" y="164"/>
                  </a:cubicBezTo>
                  <a:cubicBezTo>
                    <a:pt x="1345" y="309"/>
                    <a:pt x="1345" y="309"/>
                    <a:pt x="1345" y="309"/>
                  </a:cubicBezTo>
                  <a:cubicBezTo>
                    <a:pt x="1343" y="311"/>
                    <a:pt x="1340" y="312"/>
                    <a:pt x="1337" y="312"/>
                  </a:cubicBezTo>
                  <a:cubicBezTo>
                    <a:pt x="1332" y="312"/>
                    <a:pt x="1327" y="310"/>
                    <a:pt x="1324" y="305"/>
                  </a:cubicBezTo>
                  <a:cubicBezTo>
                    <a:pt x="1319" y="298"/>
                    <a:pt x="1321" y="289"/>
                    <a:pt x="1328" y="284"/>
                  </a:cubicBezTo>
                  <a:cubicBezTo>
                    <a:pt x="1500" y="168"/>
                    <a:pt x="1500" y="168"/>
                    <a:pt x="1500" y="168"/>
                  </a:cubicBezTo>
                  <a:cubicBezTo>
                    <a:pt x="687" y="204"/>
                    <a:pt x="31" y="886"/>
                    <a:pt x="31" y="1703"/>
                  </a:cubicBezTo>
                  <a:cubicBezTo>
                    <a:pt x="31" y="2077"/>
                    <a:pt x="165" y="2421"/>
                    <a:pt x="388" y="2687"/>
                  </a:cubicBezTo>
                  <a:cubicBezTo>
                    <a:pt x="590" y="2536"/>
                    <a:pt x="590" y="2536"/>
                    <a:pt x="590" y="2536"/>
                  </a:cubicBezTo>
                  <a:cubicBezTo>
                    <a:pt x="609" y="2560"/>
                    <a:pt x="609" y="2560"/>
                    <a:pt x="609" y="2560"/>
                  </a:cubicBezTo>
                  <a:cubicBezTo>
                    <a:pt x="408" y="2711"/>
                    <a:pt x="408" y="2711"/>
                    <a:pt x="408" y="2711"/>
                  </a:cubicBezTo>
                  <a:cubicBezTo>
                    <a:pt x="383" y="2730"/>
                    <a:pt x="383" y="2730"/>
                    <a:pt x="383" y="2730"/>
                  </a:cubicBezTo>
                  <a:cubicBezTo>
                    <a:pt x="376" y="2722"/>
                    <a:pt x="369" y="2714"/>
                    <a:pt x="363" y="2706"/>
                  </a:cubicBezTo>
                  <a:cubicBezTo>
                    <a:pt x="264" y="2588"/>
                    <a:pt x="184" y="2456"/>
                    <a:pt x="123" y="2313"/>
                  </a:cubicBezTo>
                  <a:cubicBezTo>
                    <a:pt x="41" y="2120"/>
                    <a:pt x="0" y="1915"/>
                    <a:pt x="0" y="1703"/>
                  </a:cubicBezTo>
                  <a:cubicBezTo>
                    <a:pt x="0" y="1291"/>
                    <a:pt x="159" y="902"/>
                    <a:pt x="447" y="607"/>
                  </a:cubicBezTo>
                  <a:cubicBezTo>
                    <a:pt x="727" y="321"/>
                    <a:pt x="1100" y="155"/>
                    <a:pt x="1499" y="137"/>
                  </a:cubicBezTo>
                  <a:cubicBezTo>
                    <a:pt x="1322" y="31"/>
                    <a:pt x="1322" y="31"/>
                    <a:pt x="1322" y="31"/>
                  </a:cubicBezTo>
                  <a:cubicBezTo>
                    <a:pt x="1315" y="27"/>
                    <a:pt x="1312" y="17"/>
                    <a:pt x="1317" y="10"/>
                  </a:cubicBezTo>
                  <a:cubicBezTo>
                    <a:pt x="1321" y="3"/>
                    <a:pt x="1330" y="0"/>
                    <a:pt x="1338" y="5"/>
                  </a:cubicBezTo>
                  <a:cubicBezTo>
                    <a:pt x="1560" y="138"/>
                    <a:pt x="1560" y="138"/>
                    <a:pt x="1560" y="138"/>
                  </a:cubicBezTo>
                  <a:cubicBezTo>
                    <a:pt x="1565" y="141"/>
                    <a:pt x="1567" y="146"/>
                    <a:pt x="1567" y="151"/>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5" name="Freeform 6">
              <a:extLst>
                <a:ext uri="{FF2B5EF4-FFF2-40B4-BE49-F238E27FC236}">
                  <a16:creationId xmlns:a16="http://schemas.microsoft.com/office/drawing/2014/main" id="{3F03973E-4A02-436C-9C17-B80C959051D7}"/>
                </a:ext>
              </a:extLst>
            </p:cNvPr>
            <p:cNvSpPr>
              <a:spLocks noEditPoints="1"/>
            </p:cNvSpPr>
            <p:nvPr/>
          </p:nvSpPr>
          <p:spPr bwMode="auto">
            <a:xfrm>
              <a:off x="2367118" y="2932644"/>
              <a:ext cx="926267" cy="1834159"/>
            </a:xfrm>
            <a:custGeom>
              <a:avLst/>
              <a:gdLst>
                <a:gd name="T0" fmla="*/ 1314 w 1327"/>
                <a:gd name="T1" fmla="*/ 2627 h 2627"/>
                <a:gd name="T2" fmla="*/ 1191 w 1327"/>
                <a:gd name="T3" fmla="*/ 2594 h 2627"/>
                <a:gd name="T4" fmla="*/ 1188 w 1327"/>
                <a:gd name="T5" fmla="*/ 2621 h 2627"/>
                <a:gd name="T6" fmla="*/ 1079 w 1327"/>
                <a:gd name="T7" fmla="*/ 2592 h 2627"/>
                <a:gd name="T8" fmla="*/ 932 w 1327"/>
                <a:gd name="T9" fmla="*/ 2557 h 2627"/>
                <a:gd name="T10" fmla="*/ 945 w 1327"/>
                <a:gd name="T11" fmla="*/ 2574 h 2627"/>
                <a:gd name="T12" fmla="*/ 815 w 1327"/>
                <a:gd name="T13" fmla="*/ 2514 h 2627"/>
                <a:gd name="T14" fmla="*/ 827 w 1327"/>
                <a:gd name="T15" fmla="*/ 2533 h 2627"/>
                <a:gd name="T16" fmla="*/ 720 w 1327"/>
                <a:gd name="T17" fmla="*/ 2455 h 2627"/>
                <a:gd name="T18" fmla="*/ 708 w 1327"/>
                <a:gd name="T19" fmla="*/ 2479 h 2627"/>
                <a:gd name="T20" fmla="*/ 614 w 1327"/>
                <a:gd name="T21" fmla="*/ 2393 h 2627"/>
                <a:gd name="T22" fmla="*/ 599 w 1327"/>
                <a:gd name="T23" fmla="*/ 2416 h 2627"/>
                <a:gd name="T24" fmla="*/ 513 w 1327"/>
                <a:gd name="T25" fmla="*/ 2321 h 2627"/>
                <a:gd name="T26" fmla="*/ 497 w 1327"/>
                <a:gd name="T27" fmla="*/ 2342 h 2627"/>
                <a:gd name="T28" fmla="*/ 420 w 1327"/>
                <a:gd name="T29" fmla="*/ 2240 h 2627"/>
                <a:gd name="T30" fmla="*/ 402 w 1327"/>
                <a:gd name="T31" fmla="*/ 2259 h 2627"/>
                <a:gd name="T32" fmla="*/ 336 w 1327"/>
                <a:gd name="T33" fmla="*/ 2150 h 2627"/>
                <a:gd name="T34" fmla="*/ 315 w 1327"/>
                <a:gd name="T35" fmla="*/ 2167 h 2627"/>
                <a:gd name="T36" fmla="*/ 260 w 1327"/>
                <a:gd name="T37" fmla="*/ 2053 h 2627"/>
                <a:gd name="T38" fmla="*/ 238 w 1327"/>
                <a:gd name="T39" fmla="*/ 2068 h 2627"/>
                <a:gd name="T40" fmla="*/ 189 w 1327"/>
                <a:gd name="T41" fmla="*/ 1967 h 2627"/>
                <a:gd name="T42" fmla="*/ 113 w 1327"/>
                <a:gd name="T43" fmla="*/ 1849 h 2627"/>
                <a:gd name="T44" fmla="*/ 131 w 1327"/>
                <a:gd name="T45" fmla="*/ 1856 h 2627"/>
                <a:gd name="T46" fmla="*/ 68 w 1327"/>
                <a:gd name="T47" fmla="*/ 1732 h 2627"/>
                <a:gd name="T48" fmla="*/ 84 w 1327"/>
                <a:gd name="T49" fmla="*/ 1740 h 2627"/>
                <a:gd name="T50" fmla="*/ 43 w 1327"/>
                <a:gd name="T51" fmla="*/ 1595 h 2627"/>
                <a:gd name="T52" fmla="*/ 46 w 1327"/>
                <a:gd name="T53" fmla="*/ 1621 h 2627"/>
                <a:gd name="T54" fmla="*/ 37 w 1327"/>
                <a:gd name="T55" fmla="*/ 1483 h 2627"/>
                <a:gd name="T56" fmla="*/ 11 w 1327"/>
                <a:gd name="T57" fmla="*/ 1487 h 2627"/>
                <a:gd name="T58" fmla="*/ 27 w 1327"/>
                <a:gd name="T59" fmla="*/ 1360 h 2627"/>
                <a:gd name="T60" fmla="*/ 0 w 1327"/>
                <a:gd name="T61" fmla="*/ 1361 h 2627"/>
                <a:gd name="T62" fmla="*/ 15 w 1327"/>
                <a:gd name="T63" fmla="*/ 1223 h 2627"/>
                <a:gd name="T64" fmla="*/ 14 w 1327"/>
                <a:gd name="T65" fmla="*/ 1250 h 2627"/>
                <a:gd name="T66" fmla="*/ 30 w 1327"/>
                <a:gd name="T67" fmla="*/ 1099 h 2627"/>
                <a:gd name="T68" fmla="*/ 26 w 1327"/>
                <a:gd name="T69" fmla="*/ 1125 h 2627"/>
                <a:gd name="T70" fmla="*/ 56 w 1327"/>
                <a:gd name="T71" fmla="*/ 977 h 2627"/>
                <a:gd name="T72" fmla="*/ 49 w 1327"/>
                <a:gd name="T73" fmla="*/ 1003 h 2627"/>
                <a:gd name="T74" fmla="*/ 102 w 1327"/>
                <a:gd name="T75" fmla="*/ 875 h 2627"/>
                <a:gd name="T76" fmla="*/ 125 w 1327"/>
                <a:gd name="T77" fmla="*/ 750 h 2627"/>
                <a:gd name="T78" fmla="*/ 137 w 1327"/>
                <a:gd name="T79" fmla="*/ 769 h 2627"/>
                <a:gd name="T80" fmla="*/ 184 w 1327"/>
                <a:gd name="T81" fmla="*/ 639 h 2627"/>
                <a:gd name="T82" fmla="*/ 196 w 1327"/>
                <a:gd name="T83" fmla="*/ 659 h 2627"/>
                <a:gd name="T84" fmla="*/ 272 w 1327"/>
                <a:gd name="T85" fmla="*/ 531 h 2627"/>
                <a:gd name="T86" fmla="*/ 257 w 1327"/>
                <a:gd name="T87" fmla="*/ 552 h 2627"/>
                <a:gd name="T88" fmla="*/ 352 w 1327"/>
                <a:gd name="T89" fmla="*/ 435 h 2627"/>
                <a:gd name="T90" fmla="*/ 334 w 1327"/>
                <a:gd name="T91" fmla="*/ 455 h 2627"/>
                <a:gd name="T92" fmla="*/ 440 w 1327"/>
                <a:gd name="T93" fmla="*/ 366 h 2627"/>
                <a:gd name="T94" fmla="*/ 518 w 1327"/>
                <a:gd name="T95" fmla="*/ 265 h 2627"/>
                <a:gd name="T96" fmla="*/ 526 w 1327"/>
                <a:gd name="T97" fmla="*/ 289 h 2627"/>
                <a:gd name="T98" fmla="*/ 640 w 1327"/>
                <a:gd name="T99" fmla="*/ 198 h 2627"/>
                <a:gd name="T100" fmla="*/ 617 w 1327"/>
                <a:gd name="T101" fmla="*/ 212 h 2627"/>
                <a:gd name="T102" fmla="*/ 750 w 1327"/>
                <a:gd name="T103" fmla="*/ 138 h 2627"/>
                <a:gd name="T104" fmla="*/ 726 w 1327"/>
                <a:gd name="T105" fmla="*/ 150 h 2627"/>
                <a:gd name="T106" fmla="*/ 864 w 1327"/>
                <a:gd name="T107" fmla="*/ 90 h 2627"/>
                <a:gd name="T108" fmla="*/ 839 w 1327"/>
                <a:gd name="T109" fmla="*/ 99 h 2627"/>
                <a:gd name="T110" fmla="*/ 974 w 1327"/>
                <a:gd name="T111" fmla="*/ 69 h 2627"/>
                <a:gd name="T112" fmla="*/ 1090 w 1327"/>
                <a:gd name="T113" fmla="*/ 16 h 2627"/>
                <a:gd name="T114" fmla="*/ 1092 w 1327"/>
                <a:gd name="T115" fmla="*/ 42 h 2627"/>
                <a:gd name="T116" fmla="*/ 1229 w 1327"/>
                <a:gd name="T117" fmla="*/ 13 h 2627"/>
                <a:gd name="T118" fmla="*/ 1203 w 1327"/>
                <a:gd name="T119" fmla="*/ 15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2627">
                  <a:moveTo>
                    <a:pt x="1301" y="2614"/>
                  </a:moveTo>
                  <a:cubicBezTo>
                    <a:pt x="1301" y="2606"/>
                    <a:pt x="1307" y="2600"/>
                    <a:pt x="1314" y="2600"/>
                  </a:cubicBezTo>
                  <a:cubicBezTo>
                    <a:pt x="1314" y="2600"/>
                    <a:pt x="1314" y="2600"/>
                    <a:pt x="1314" y="2600"/>
                  </a:cubicBezTo>
                  <a:cubicBezTo>
                    <a:pt x="1321" y="2600"/>
                    <a:pt x="1327" y="2606"/>
                    <a:pt x="1327" y="2614"/>
                  </a:cubicBezTo>
                  <a:cubicBezTo>
                    <a:pt x="1327" y="2614"/>
                    <a:pt x="1327" y="2614"/>
                    <a:pt x="1327" y="2614"/>
                  </a:cubicBezTo>
                  <a:cubicBezTo>
                    <a:pt x="1327" y="2621"/>
                    <a:pt x="1321" y="2627"/>
                    <a:pt x="1314" y="2627"/>
                  </a:cubicBezTo>
                  <a:cubicBezTo>
                    <a:pt x="1314" y="2627"/>
                    <a:pt x="1314" y="2627"/>
                    <a:pt x="1314" y="2627"/>
                  </a:cubicBezTo>
                  <a:cubicBezTo>
                    <a:pt x="1307" y="2627"/>
                    <a:pt x="1301" y="2621"/>
                    <a:pt x="1301" y="2614"/>
                  </a:cubicBezTo>
                  <a:close/>
                  <a:moveTo>
                    <a:pt x="1188" y="2621"/>
                  </a:moveTo>
                  <a:cubicBezTo>
                    <a:pt x="1181" y="2620"/>
                    <a:pt x="1176" y="2614"/>
                    <a:pt x="1176" y="2606"/>
                  </a:cubicBezTo>
                  <a:cubicBezTo>
                    <a:pt x="1176" y="2606"/>
                    <a:pt x="1176" y="2606"/>
                    <a:pt x="1176" y="2606"/>
                  </a:cubicBezTo>
                  <a:cubicBezTo>
                    <a:pt x="1177" y="2599"/>
                    <a:pt x="1183" y="2594"/>
                    <a:pt x="1191" y="2594"/>
                  </a:cubicBezTo>
                  <a:cubicBezTo>
                    <a:pt x="1191" y="2594"/>
                    <a:pt x="1191" y="2594"/>
                    <a:pt x="1191" y="2594"/>
                  </a:cubicBezTo>
                  <a:cubicBezTo>
                    <a:pt x="1198" y="2595"/>
                    <a:pt x="1204" y="2602"/>
                    <a:pt x="1203" y="2609"/>
                  </a:cubicBezTo>
                  <a:cubicBezTo>
                    <a:pt x="1203" y="2609"/>
                    <a:pt x="1203" y="2609"/>
                    <a:pt x="1203" y="2609"/>
                  </a:cubicBezTo>
                  <a:cubicBezTo>
                    <a:pt x="1202" y="2616"/>
                    <a:pt x="1196" y="2621"/>
                    <a:pt x="1190" y="2621"/>
                  </a:cubicBezTo>
                  <a:cubicBezTo>
                    <a:pt x="1190" y="2621"/>
                    <a:pt x="1190" y="2621"/>
                    <a:pt x="1190" y="2621"/>
                  </a:cubicBezTo>
                  <a:cubicBezTo>
                    <a:pt x="1189" y="2621"/>
                    <a:pt x="1189" y="2621"/>
                    <a:pt x="1188" y="2621"/>
                  </a:cubicBezTo>
                  <a:close/>
                  <a:moveTo>
                    <a:pt x="1064" y="2603"/>
                  </a:moveTo>
                  <a:cubicBezTo>
                    <a:pt x="1056" y="2602"/>
                    <a:pt x="1052" y="2595"/>
                    <a:pt x="1053" y="2587"/>
                  </a:cubicBezTo>
                  <a:cubicBezTo>
                    <a:pt x="1053" y="2587"/>
                    <a:pt x="1053" y="2587"/>
                    <a:pt x="1053" y="2587"/>
                  </a:cubicBezTo>
                  <a:cubicBezTo>
                    <a:pt x="1054" y="2580"/>
                    <a:pt x="1061" y="2575"/>
                    <a:pt x="1069" y="2577"/>
                  </a:cubicBezTo>
                  <a:cubicBezTo>
                    <a:pt x="1069" y="2577"/>
                    <a:pt x="1069" y="2577"/>
                    <a:pt x="1069" y="2577"/>
                  </a:cubicBezTo>
                  <a:cubicBezTo>
                    <a:pt x="1076" y="2578"/>
                    <a:pt x="1081" y="2585"/>
                    <a:pt x="1079" y="2592"/>
                  </a:cubicBezTo>
                  <a:cubicBezTo>
                    <a:pt x="1079" y="2592"/>
                    <a:pt x="1079" y="2592"/>
                    <a:pt x="1079" y="2592"/>
                  </a:cubicBezTo>
                  <a:cubicBezTo>
                    <a:pt x="1078" y="2599"/>
                    <a:pt x="1072" y="2603"/>
                    <a:pt x="1066" y="2603"/>
                  </a:cubicBezTo>
                  <a:cubicBezTo>
                    <a:pt x="1066" y="2603"/>
                    <a:pt x="1066" y="2603"/>
                    <a:pt x="1066" y="2603"/>
                  </a:cubicBezTo>
                  <a:cubicBezTo>
                    <a:pt x="1065" y="2603"/>
                    <a:pt x="1064" y="2603"/>
                    <a:pt x="1064" y="2603"/>
                  </a:cubicBezTo>
                  <a:close/>
                  <a:moveTo>
                    <a:pt x="941" y="2573"/>
                  </a:moveTo>
                  <a:cubicBezTo>
                    <a:pt x="934" y="2571"/>
                    <a:pt x="930" y="2564"/>
                    <a:pt x="932" y="2557"/>
                  </a:cubicBezTo>
                  <a:cubicBezTo>
                    <a:pt x="932" y="2557"/>
                    <a:pt x="932" y="2557"/>
                    <a:pt x="932" y="2557"/>
                  </a:cubicBezTo>
                  <a:cubicBezTo>
                    <a:pt x="934" y="2550"/>
                    <a:pt x="942" y="2546"/>
                    <a:pt x="949" y="2548"/>
                  </a:cubicBezTo>
                  <a:cubicBezTo>
                    <a:pt x="949" y="2548"/>
                    <a:pt x="949" y="2548"/>
                    <a:pt x="949" y="2548"/>
                  </a:cubicBezTo>
                  <a:cubicBezTo>
                    <a:pt x="956" y="2550"/>
                    <a:pt x="960" y="2557"/>
                    <a:pt x="958" y="2564"/>
                  </a:cubicBezTo>
                  <a:cubicBezTo>
                    <a:pt x="958" y="2564"/>
                    <a:pt x="958" y="2564"/>
                    <a:pt x="958" y="2564"/>
                  </a:cubicBezTo>
                  <a:cubicBezTo>
                    <a:pt x="956" y="2570"/>
                    <a:pt x="951" y="2574"/>
                    <a:pt x="945" y="2574"/>
                  </a:cubicBezTo>
                  <a:cubicBezTo>
                    <a:pt x="945" y="2574"/>
                    <a:pt x="945" y="2574"/>
                    <a:pt x="945" y="2574"/>
                  </a:cubicBezTo>
                  <a:cubicBezTo>
                    <a:pt x="944" y="2574"/>
                    <a:pt x="942" y="2574"/>
                    <a:pt x="941" y="2573"/>
                  </a:cubicBezTo>
                  <a:close/>
                  <a:moveTo>
                    <a:pt x="822" y="2532"/>
                  </a:moveTo>
                  <a:cubicBezTo>
                    <a:pt x="822" y="2532"/>
                    <a:pt x="822" y="2532"/>
                    <a:pt x="822" y="2532"/>
                  </a:cubicBezTo>
                  <a:cubicBezTo>
                    <a:pt x="822" y="2532"/>
                    <a:pt x="822" y="2532"/>
                    <a:pt x="822" y="2532"/>
                  </a:cubicBezTo>
                  <a:cubicBezTo>
                    <a:pt x="815" y="2529"/>
                    <a:pt x="812" y="2521"/>
                    <a:pt x="815" y="2514"/>
                  </a:cubicBezTo>
                  <a:cubicBezTo>
                    <a:pt x="815" y="2514"/>
                    <a:pt x="815" y="2514"/>
                    <a:pt x="815" y="2514"/>
                  </a:cubicBezTo>
                  <a:cubicBezTo>
                    <a:pt x="818" y="2508"/>
                    <a:pt x="825" y="2504"/>
                    <a:pt x="832" y="2507"/>
                  </a:cubicBezTo>
                  <a:cubicBezTo>
                    <a:pt x="832" y="2507"/>
                    <a:pt x="832" y="2507"/>
                    <a:pt x="832" y="2507"/>
                  </a:cubicBezTo>
                  <a:cubicBezTo>
                    <a:pt x="839" y="2510"/>
                    <a:pt x="842" y="2518"/>
                    <a:pt x="840" y="2524"/>
                  </a:cubicBezTo>
                  <a:cubicBezTo>
                    <a:pt x="840" y="2524"/>
                    <a:pt x="840" y="2524"/>
                    <a:pt x="840" y="2524"/>
                  </a:cubicBezTo>
                  <a:cubicBezTo>
                    <a:pt x="838" y="2530"/>
                    <a:pt x="833" y="2533"/>
                    <a:pt x="827" y="2533"/>
                  </a:cubicBezTo>
                  <a:cubicBezTo>
                    <a:pt x="827" y="2533"/>
                    <a:pt x="827" y="2533"/>
                    <a:pt x="827" y="2533"/>
                  </a:cubicBezTo>
                  <a:cubicBezTo>
                    <a:pt x="826" y="2533"/>
                    <a:pt x="824" y="2532"/>
                    <a:pt x="822" y="2532"/>
                  </a:cubicBezTo>
                  <a:close/>
                  <a:moveTo>
                    <a:pt x="708" y="2479"/>
                  </a:moveTo>
                  <a:cubicBezTo>
                    <a:pt x="701" y="2476"/>
                    <a:pt x="699" y="2468"/>
                    <a:pt x="702" y="2461"/>
                  </a:cubicBezTo>
                  <a:cubicBezTo>
                    <a:pt x="702" y="2461"/>
                    <a:pt x="702" y="2461"/>
                    <a:pt x="702" y="2461"/>
                  </a:cubicBezTo>
                  <a:cubicBezTo>
                    <a:pt x="705" y="2455"/>
                    <a:pt x="714" y="2452"/>
                    <a:pt x="720" y="2455"/>
                  </a:cubicBezTo>
                  <a:cubicBezTo>
                    <a:pt x="720" y="2455"/>
                    <a:pt x="720" y="2455"/>
                    <a:pt x="720" y="2455"/>
                  </a:cubicBezTo>
                  <a:cubicBezTo>
                    <a:pt x="727" y="2459"/>
                    <a:pt x="729" y="2467"/>
                    <a:pt x="726" y="2473"/>
                  </a:cubicBezTo>
                  <a:cubicBezTo>
                    <a:pt x="726" y="2473"/>
                    <a:pt x="726" y="2473"/>
                    <a:pt x="726" y="2473"/>
                  </a:cubicBezTo>
                  <a:cubicBezTo>
                    <a:pt x="723" y="2478"/>
                    <a:pt x="719" y="2481"/>
                    <a:pt x="714" y="2481"/>
                  </a:cubicBezTo>
                  <a:cubicBezTo>
                    <a:pt x="714" y="2481"/>
                    <a:pt x="714" y="2481"/>
                    <a:pt x="714" y="2481"/>
                  </a:cubicBezTo>
                  <a:cubicBezTo>
                    <a:pt x="712" y="2481"/>
                    <a:pt x="710" y="2480"/>
                    <a:pt x="708" y="2479"/>
                  </a:cubicBezTo>
                  <a:close/>
                  <a:moveTo>
                    <a:pt x="599" y="2416"/>
                  </a:moveTo>
                  <a:cubicBezTo>
                    <a:pt x="599" y="2416"/>
                    <a:pt x="599" y="2416"/>
                    <a:pt x="599" y="2416"/>
                  </a:cubicBezTo>
                  <a:cubicBezTo>
                    <a:pt x="599" y="2416"/>
                    <a:pt x="599" y="2416"/>
                    <a:pt x="599" y="2416"/>
                  </a:cubicBezTo>
                  <a:cubicBezTo>
                    <a:pt x="593" y="2412"/>
                    <a:pt x="591" y="2403"/>
                    <a:pt x="595" y="2397"/>
                  </a:cubicBezTo>
                  <a:cubicBezTo>
                    <a:pt x="595" y="2397"/>
                    <a:pt x="595" y="2397"/>
                    <a:pt x="595" y="2397"/>
                  </a:cubicBezTo>
                  <a:cubicBezTo>
                    <a:pt x="599" y="2391"/>
                    <a:pt x="607" y="2389"/>
                    <a:pt x="614" y="2393"/>
                  </a:cubicBezTo>
                  <a:cubicBezTo>
                    <a:pt x="613" y="2393"/>
                    <a:pt x="613" y="2393"/>
                    <a:pt x="613" y="2393"/>
                  </a:cubicBezTo>
                  <a:cubicBezTo>
                    <a:pt x="620" y="2397"/>
                    <a:pt x="621" y="2406"/>
                    <a:pt x="617" y="2412"/>
                  </a:cubicBezTo>
                  <a:cubicBezTo>
                    <a:pt x="617" y="2412"/>
                    <a:pt x="617" y="2412"/>
                    <a:pt x="617" y="2412"/>
                  </a:cubicBezTo>
                  <a:cubicBezTo>
                    <a:pt x="615" y="2416"/>
                    <a:pt x="611" y="2418"/>
                    <a:pt x="606" y="2418"/>
                  </a:cubicBezTo>
                  <a:cubicBezTo>
                    <a:pt x="606" y="2418"/>
                    <a:pt x="606" y="2418"/>
                    <a:pt x="606" y="2418"/>
                  </a:cubicBezTo>
                  <a:cubicBezTo>
                    <a:pt x="604" y="2418"/>
                    <a:pt x="601" y="2417"/>
                    <a:pt x="599" y="2416"/>
                  </a:cubicBezTo>
                  <a:close/>
                  <a:moveTo>
                    <a:pt x="497" y="2342"/>
                  </a:moveTo>
                  <a:cubicBezTo>
                    <a:pt x="497" y="2342"/>
                    <a:pt x="497" y="2342"/>
                    <a:pt x="497" y="2342"/>
                  </a:cubicBezTo>
                  <a:cubicBezTo>
                    <a:pt x="497" y="2342"/>
                    <a:pt x="497" y="2342"/>
                    <a:pt x="497" y="2342"/>
                  </a:cubicBezTo>
                  <a:cubicBezTo>
                    <a:pt x="491" y="2337"/>
                    <a:pt x="490" y="2329"/>
                    <a:pt x="495" y="2323"/>
                  </a:cubicBezTo>
                  <a:cubicBezTo>
                    <a:pt x="495" y="2323"/>
                    <a:pt x="495" y="2323"/>
                    <a:pt x="495" y="2323"/>
                  </a:cubicBezTo>
                  <a:cubicBezTo>
                    <a:pt x="499" y="2317"/>
                    <a:pt x="508" y="2317"/>
                    <a:pt x="513" y="2321"/>
                  </a:cubicBezTo>
                  <a:cubicBezTo>
                    <a:pt x="513" y="2321"/>
                    <a:pt x="513" y="2321"/>
                    <a:pt x="513" y="2321"/>
                  </a:cubicBezTo>
                  <a:cubicBezTo>
                    <a:pt x="519" y="2326"/>
                    <a:pt x="520" y="2334"/>
                    <a:pt x="515" y="2340"/>
                  </a:cubicBezTo>
                  <a:cubicBezTo>
                    <a:pt x="515" y="2340"/>
                    <a:pt x="515" y="2340"/>
                    <a:pt x="515" y="2340"/>
                  </a:cubicBezTo>
                  <a:cubicBezTo>
                    <a:pt x="513" y="2343"/>
                    <a:pt x="509" y="2345"/>
                    <a:pt x="505" y="2345"/>
                  </a:cubicBezTo>
                  <a:cubicBezTo>
                    <a:pt x="505" y="2345"/>
                    <a:pt x="505" y="2345"/>
                    <a:pt x="505" y="2345"/>
                  </a:cubicBezTo>
                  <a:cubicBezTo>
                    <a:pt x="502" y="2345"/>
                    <a:pt x="499" y="2344"/>
                    <a:pt x="497" y="2342"/>
                  </a:cubicBezTo>
                  <a:close/>
                  <a:moveTo>
                    <a:pt x="402" y="2259"/>
                  </a:moveTo>
                  <a:cubicBezTo>
                    <a:pt x="402" y="2259"/>
                    <a:pt x="402" y="2259"/>
                    <a:pt x="402" y="2259"/>
                  </a:cubicBezTo>
                  <a:cubicBezTo>
                    <a:pt x="402" y="2259"/>
                    <a:pt x="402" y="2259"/>
                    <a:pt x="402" y="2259"/>
                  </a:cubicBezTo>
                  <a:cubicBezTo>
                    <a:pt x="397" y="2254"/>
                    <a:pt x="396" y="2245"/>
                    <a:pt x="401" y="2240"/>
                  </a:cubicBezTo>
                  <a:cubicBezTo>
                    <a:pt x="401" y="2240"/>
                    <a:pt x="401" y="2240"/>
                    <a:pt x="401" y="2240"/>
                  </a:cubicBezTo>
                  <a:cubicBezTo>
                    <a:pt x="407" y="2235"/>
                    <a:pt x="415" y="2235"/>
                    <a:pt x="420" y="2240"/>
                  </a:cubicBezTo>
                  <a:cubicBezTo>
                    <a:pt x="420" y="2240"/>
                    <a:pt x="420" y="2240"/>
                    <a:pt x="420" y="2240"/>
                  </a:cubicBezTo>
                  <a:cubicBezTo>
                    <a:pt x="426" y="2245"/>
                    <a:pt x="426" y="2253"/>
                    <a:pt x="421" y="2259"/>
                  </a:cubicBezTo>
                  <a:cubicBezTo>
                    <a:pt x="421" y="2259"/>
                    <a:pt x="421" y="2259"/>
                    <a:pt x="421" y="2259"/>
                  </a:cubicBezTo>
                  <a:cubicBezTo>
                    <a:pt x="418" y="2261"/>
                    <a:pt x="415" y="2263"/>
                    <a:pt x="411" y="2263"/>
                  </a:cubicBezTo>
                  <a:cubicBezTo>
                    <a:pt x="411" y="2263"/>
                    <a:pt x="411" y="2263"/>
                    <a:pt x="411" y="2263"/>
                  </a:cubicBezTo>
                  <a:cubicBezTo>
                    <a:pt x="408" y="2263"/>
                    <a:pt x="404" y="2262"/>
                    <a:pt x="402" y="2259"/>
                  </a:cubicBezTo>
                  <a:close/>
                  <a:moveTo>
                    <a:pt x="315" y="2167"/>
                  </a:moveTo>
                  <a:cubicBezTo>
                    <a:pt x="315" y="2167"/>
                    <a:pt x="315" y="2167"/>
                    <a:pt x="315" y="2167"/>
                  </a:cubicBezTo>
                  <a:cubicBezTo>
                    <a:pt x="315" y="2167"/>
                    <a:pt x="315" y="2167"/>
                    <a:pt x="315" y="2167"/>
                  </a:cubicBezTo>
                  <a:cubicBezTo>
                    <a:pt x="311" y="2162"/>
                    <a:pt x="311" y="2153"/>
                    <a:pt x="317" y="2149"/>
                  </a:cubicBezTo>
                  <a:cubicBezTo>
                    <a:pt x="317" y="2149"/>
                    <a:pt x="317" y="2149"/>
                    <a:pt x="317" y="2149"/>
                  </a:cubicBezTo>
                  <a:cubicBezTo>
                    <a:pt x="322" y="2144"/>
                    <a:pt x="331" y="2144"/>
                    <a:pt x="336" y="2150"/>
                  </a:cubicBezTo>
                  <a:cubicBezTo>
                    <a:pt x="336" y="2150"/>
                    <a:pt x="336" y="2150"/>
                    <a:pt x="336" y="2150"/>
                  </a:cubicBezTo>
                  <a:cubicBezTo>
                    <a:pt x="341" y="2156"/>
                    <a:pt x="340" y="2164"/>
                    <a:pt x="334" y="2169"/>
                  </a:cubicBezTo>
                  <a:cubicBezTo>
                    <a:pt x="334" y="2169"/>
                    <a:pt x="334" y="2169"/>
                    <a:pt x="334" y="2169"/>
                  </a:cubicBezTo>
                  <a:cubicBezTo>
                    <a:pt x="332" y="2171"/>
                    <a:pt x="329" y="2172"/>
                    <a:pt x="326" y="2172"/>
                  </a:cubicBezTo>
                  <a:cubicBezTo>
                    <a:pt x="326" y="2172"/>
                    <a:pt x="326" y="2172"/>
                    <a:pt x="326" y="2172"/>
                  </a:cubicBezTo>
                  <a:cubicBezTo>
                    <a:pt x="322" y="2172"/>
                    <a:pt x="318" y="2171"/>
                    <a:pt x="315" y="2167"/>
                  </a:cubicBezTo>
                  <a:close/>
                  <a:moveTo>
                    <a:pt x="238" y="2068"/>
                  </a:moveTo>
                  <a:cubicBezTo>
                    <a:pt x="238" y="2068"/>
                    <a:pt x="238" y="2068"/>
                    <a:pt x="238" y="2068"/>
                  </a:cubicBezTo>
                  <a:cubicBezTo>
                    <a:pt x="238" y="2068"/>
                    <a:pt x="238" y="2068"/>
                    <a:pt x="238" y="2068"/>
                  </a:cubicBezTo>
                  <a:cubicBezTo>
                    <a:pt x="234" y="2062"/>
                    <a:pt x="235" y="2054"/>
                    <a:pt x="241" y="2049"/>
                  </a:cubicBezTo>
                  <a:cubicBezTo>
                    <a:pt x="241" y="2049"/>
                    <a:pt x="241" y="2049"/>
                    <a:pt x="241" y="2049"/>
                  </a:cubicBezTo>
                  <a:cubicBezTo>
                    <a:pt x="247" y="2045"/>
                    <a:pt x="256" y="2047"/>
                    <a:pt x="260" y="2053"/>
                  </a:cubicBezTo>
                  <a:cubicBezTo>
                    <a:pt x="260" y="2053"/>
                    <a:pt x="260" y="2053"/>
                    <a:pt x="260" y="2053"/>
                  </a:cubicBezTo>
                  <a:cubicBezTo>
                    <a:pt x="264" y="2059"/>
                    <a:pt x="263" y="2067"/>
                    <a:pt x="257" y="2071"/>
                  </a:cubicBezTo>
                  <a:cubicBezTo>
                    <a:pt x="257" y="2071"/>
                    <a:pt x="257" y="2071"/>
                    <a:pt x="257" y="2071"/>
                  </a:cubicBezTo>
                  <a:cubicBezTo>
                    <a:pt x="254" y="2073"/>
                    <a:pt x="252" y="2074"/>
                    <a:pt x="249" y="2074"/>
                  </a:cubicBezTo>
                  <a:cubicBezTo>
                    <a:pt x="249" y="2074"/>
                    <a:pt x="249" y="2074"/>
                    <a:pt x="249" y="2074"/>
                  </a:cubicBezTo>
                  <a:cubicBezTo>
                    <a:pt x="245" y="2074"/>
                    <a:pt x="241" y="2072"/>
                    <a:pt x="238" y="2068"/>
                  </a:cubicBezTo>
                  <a:close/>
                  <a:moveTo>
                    <a:pt x="171" y="1962"/>
                  </a:moveTo>
                  <a:cubicBezTo>
                    <a:pt x="167" y="1955"/>
                    <a:pt x="169" y="1947"/>
                    <a:pt x="176" y="1943"/>
                  </a:cubicBezTo>
                  <a:cubicBezTo>
                    <a:pt x="176" y="1943"/>
                    <a:pt x="176" y="1943"/>
                    <a:pt x="176" y="1943"/>
                  </a:cubicBezTo>
                  <a:cubicBezTo>
                    <a:pt x="182" y="1940"/>
                    <a:pt x="190" y="1942"/>
                    <a:pt x="194" y="1948"/>
                  </a:cubicBezTo>
                  <a:cubicBezTo>
                    <a:pt x="194" y="1948"/>
                    <a:pt x="194" y="1948"/>
                    <a:pt x="194" y="1948"/>
                  </a:cubicBezTo>
                  <a:cubicBezTo>
                    <a:pt x="197" y="1955"/>
                    <a:pt x="195" y="1963"/>
                    <a:pt x="189" y="1967"/>
                  </a:cubicBezTo>
                  <a:cubicBezTo>
                    <a:pt x="189" y="1967"/>
                    <a:pt x="189" y="1967"/>
                    <a:pt x="189" y="1967"/>
                  </a:cubicBezTo>
                  <a:cubicBezTo>
                    <a:pt x="187" y="1968"/>
                    <a:pt x="184" y="1968"/>
                    <a:pt x="182" y="1968"/>
                  </a:cubicBezTo>
                  <a:cubicBezTo>
                    <a:pt x="182" y="1968"/>
                    <a:pt x="182" y="1968"/>
                    <a:pt x="182" y="1968"/>
                  </a:cubicBezTo>
                  <a:cubicBezTo>
                    <a:pt x="178" y="1968"/>
                    <a:pt x="173" y="1966"/>
                    <a:pt x="171" y="1962"/>
                  </a:cubicBezTo>
                  <a:close/>
                  <a:moveTo>
                    <a:pt x="113" y="1849"/>
                  </a:moveTo>
                  <a:cubicBezTo>
                    <a:pt x="113" y="1849"/>
                    <a:pt x="113" y="1849"/>
                    <a:pt x="113" y="1849"/>
                  </a:cubicBezTo>
                  <a:cubicBezTo>
                    <a:pt x="113" y="1849"/>
                    <a:pt x="113" y="1849"/>
                    <a:pt x="113" y="1849"/>
                  </a:cubicBezTo>
                  <a:cubicBezTo>
                    <a:pt x="110" y="1843"/>
                    <a:pt x="113" y="1835"/>
                    <a:pt x="120" y="1832"/>
                  </a:cubicBezTo>
                  <a:cubicBezTo>
                    <a:pt x="120" y="1832"/>
                    <a:pt x="120" y="1832"/>
                    <a:pt x="120" y="1832"/>
                  </a:cubicBezTo>
                  <a:cubicBezTo>
                    <a:pt x="127" y="1829"/>
                    <a:pt x="135" y="1832"/>
                    <a:pt x="138" y="1838"/>
                  </a:cubicBezTo>
                  <a:cubicBezTo>
                    <a:pt x="138" y="1838"/>
                    <a:pt x="138" y="1838"/>
                    <a:pt x="138" y="1838"/>
                  </a:cubicBezTo>
                  <a:cubicBezTo>
                    <a:pt x="141" y="1845"/>
                    <a:pt x="138" y="1853"/>
                    <a:pt x="131" y="1856"/>
                  </a:cubicBezTo>
                  <a:cubicBezTo>
                    <a:pt x="131" y="1856"/>
                    <a:pt x="131" y="1856"/>
                    <a:pt x="131" y="1856"/>
                  </a:cubicBezTo>
                  <a:cubicBezTo>
                    <a:pt x="129" y="1857"/>
                    <a:pt x="128" y="1857"/>
                    <a:pt x="126" y="1857"/>
                  </a:cubicBezTo>
                  <a:cubicBezTo>
                    <a:pt x="126" y="1857"/>
                    <a:pt x="126" y="1857"/>
                    <a:pt x="126" y="1857"/>
                  </a:cubicBezTo>
                  <a:cubicBezTo>
                    <a:pt x="121" y="1857"/>
                    <a:pt x="116" y="1854"/>
                    <a:pt x="113" y="1849"/>
                  </a:cubicBezTo>
                  <a:close/>
                  <a:moveTo>
                    <a:pt x="68" y="1732"/>
                  </a:moveTo>
                  <a:cubicBezTo>
                    <a:pt x="68" y="1732"/>
                    <a:pt x="68" y="1732"/>
                    <a:pt x="68" y="1732"/>
                  </a:cubicBezTo>
                  <a:cubicBezTo>
                    <a:pt x="68" y="1732"/>
                    <a:pt x="68" y="1732"/>
                    <a:pt x="68" y="1732"/>
                  </a:cubicBezTo>
                  <a:cubicBezTo>
                    <a:pt x="65" y="1725"/>
                    <a:pt x="69" y="1717"/>
                    <a:pt x="76" y="1715"/>
                  </a:cubicBezTo>
                  <a:cubicBezTo>
                    <a:pt x="76" y="1715"/>
                    <a:pt x="76" y="1715"/>
                    <a:pt x="76" y="1715"/>
                  </a:cubicBezTo>
                  <a:cubicBezTo>
                    <a:pt x="83" y="1713"/>
                    <a:pt x="91" y="1716"/>
                    <a:pt x="93" y="1723"/>
                  </a:cubicBezTo>
                  <a:cubicBezTo>
                    <a:pt x="93" y="1723"/>
                    <a:pt x="93" y="1723"/>
                    <a:pt x="93" y="1723"/>
                  </a:cubicBezTo>
                  <a:cubicBezTo>
                    <a:pt x="95" y="1730"/>
                    <a:pt x="92" y="1738"/>
                    <a:pt x="84" y="1740"/>
                  </a:cubicBezTo>
                  <a:cubicBezTo>
                    <a:pt x="84" y="1740"/>
                    <a:pt x="84" y="1740"/>
                    <a:pt x="84" y="1740"/>
                  </a:cubicBezTo>
                  <a:cubicBezTo>
                    <a:pt x="83" y="1741"/>
                    <a:pt x="82" y="1741"/>
                    <a:pt x="80" y="1741"/>
                  </a:cubicBezTo>
                  <a:cubicBezTo>
                    <a:pt x="80" y="1741"/>
                    <a:pt x="80" y="1741"/>
                    <a:pt x="80" y="1741"/>
                  </a:cubicBezTo>
                  <a:cubicBezTo>
                    <a:pt x="75" y="1741"/>
                    <a:pt x="69" y="1738"/>
                    <a:pt x="68" y="1732"/>
                  </a:cubicBezTo>
                  <a:close/>
                  <a:moveTo>
                    <a:pt x="33" y="1611"/>
                  </a:moveTo>
                  <a:cubicBezTo>
                    <a:pt x="31" y="1604"/>
                    <a:pt x="36" y="1596"/>
                    <a:pt x="43" y="1595"/>
                  </a:cubicBezTo>
                  <a:cubicBezTo>
                    <a:pt x="43" y="1595"/>
                    <a:pt x="43" y="1595"/>
                    <a:pt x="43" y="1595"/>
                  </a:cubicBezTo>
                  <a:cubicBezTo>
                    <a:pt x="50" y="1593"/>
                    <a:pt x="58" y="1598"/>
                    <a:pt x="59" y="1605"/>
                  </a:cubicBezTo>
                  <a:cubicBezTo>
                    <a:pt x="59" y="1605"/>
                    <a:pt x="59" y="1605"/>
                    <a:pt x="59" y="1605"/>
                  </a:cubicBezTo>
                  <a:cubicBezTo>
                    <a:pt x="61" y="1612"/>
                    <a:pt x="56" y="1619"/>
                    <a:pt x="49" y="1621"/>
                  </a:cubicBezTo>
                  <a:cubicBezTo>
                    <a:pt x="49" y="1621"/>
                    <a:pt x="49" y="1621"/>
                    <a:pt x="49" y="1621"/>
                  </a:cubicBezTo>
                  <a:cubicBezTo>
                    <a:pt x="48" y="1621"/>
                    <a:pt x="47" y="1621"/>
                    <a:pt x="46" y="1621"/>
                  </a:cubicBezTo>
                  <a:cubicBezTo>
                    <a:pt x="46" y="1621"/>
                    <a:pt x="46" y="1621"/>
                    <a:pt x="46" y="1621"/>
                  </a:cubicBezTo>
                  <a:cubicBezTo>
                    <a:pt x="40" y="1621"/>
                    <a:pt x="35" y="1617"/>
                    <a:pt x="33" y="1611"/>
                  </a:cubicBezTo>
                  <a:close/>
                  <a:moveTo>
                    <a:pt x="11" y="1487"/>
                  </a:moveTo>
                  <a:cubicBezTo>
                    <a:pt x="10" y="1480"/>
                    <a:pt x="15" y="1473"/>
                    <a:pt x="22" y="1472"/>
                  </a:cubicBezTo>
                  <a:cubicBezTo>
                    <a:pt x="22" y="1472"/>
                    <a:pt x="22" y="1472"/>
                    <a:pt x="22" y="1472"/>
                  </a:cubicBezTo>
                  <a:cubicBezTo>
                    <a:pt x="29" y="1471"/>
                    <a:pt x="36" y="1476"/>
                    <a:pt x="37" y="1483"/>
                  </a:cubicBezTo>
                  <a:cubicBezTo>
                    <a:pt x="37" y="1483"/>
                    <a:pt x="37" y="1483"/>
                    <a:pt x="37" y="1483"/>
                  </a:cubicBezTo>
                  <a:cubicBezTo>
                    <a:pt x="38" y="1491"/>
                    <a:pt x="33" y="1497"/>
                    <a:pt x="26" y="1498"/>
                  </a:cubicBezTo>
                  <a:cubicBezTo>
                    <a:pt x="26" y="1498"/>
                    <a:pt x="26" y="1498"/>
                    <a:pt x="26" y="1498"/>
                  </a:cubicBezTo>
                  <a:cubicBezTo>
                    <a:pt x="25" y="1498"/>
                    <a:pt x="24" y="1498"/>
                    <a:pt x="24" y="1498"/>
                  </a:cubicBezTo>
                  <a:cubicBezTo>
                    <a:pt x="24" y="1498"/>
                    <a:pt x="24" y="1498"/>
                    <a:pt x="24" y="1498"/>
                  </a:cubicBezTo>
                  <a:cubicBezTo>
                    <a:pt x="17" y="1498"/>
                    <a:pt x="11" y="1494"/>
                    <a:pt x="11" y="1487"/>
                  </a:cubicBezTo>
                  <a:close/>
                  <a:moveTo>
                    <a:pt x="0" y="1361"/>
                  </a:moveTo>
                  <a:cubicBezTo>
                    <a:pt x="0" y="1361"/>
                    <a:pt x="0" y="1361"/>
                    <a:pt x="0" y="1361"/>
                  </a:cubicBezTo>
                  <a:cubicBezTo>
                    <a:pt x="0" y="1361"/>
                    <a:pt x="0" y="1361"/>
                    <a:pt x="0" y="1361"/>
                  </a:cubicBezTo>
                  <a:cubicBezTo>
                    <a:pt x="0" y="1354"/>
                    <a:pt x="5" y="1348"/>
                    <a:pt x="13" y="1348"/>
                  </a:cubicBezTo>
                  <a:cubicBezTo>
                    <a:pt x="13" y="1348"/>
                    <a:pt x="13" y="1348"/>
                    <a:pt x="13" y="1348"/>
                  </a:cubicBezTo>
                  <a:cubicBezTo>
                    <a:pt x="20" y="1347"/>
                    <a:pt x="26" y="1353"/>
                    <a:pt x="27" y="1360"/>
                  </a:cubicBezTo>
                  <a:cubicBezTo>
                    <a:pt x="27" y="1360"/>
                    <a:pt x="27" y="1360"/>
                    <a:pt x="27" y="1360"/>
                  </a:cubicBezTo>
                  <a:cubicBezTo>
                    <a:pt x="27" y="1368"/>
                    <a:pt x="21" y="1374"/>
                    <a:pt x="14" y="1374"/>
                  </a:cubicBezTo>
                  <a:cubicBezTo>
                    <a:pt x="14" y="1374"/>
                    <a:pt x="14" y="1374"/>
                    <a:pt x="14" y="1374"/>
                  </a:cubicBezTo>
                  <a:cubicBezTo>
                    <a:pt x="14" y="1374"/>
                    <a:pt x="13" y="1374"/>
                    <a:pt x="13" y="1374"/>
                  </a:cubicBezTo>
                  <a:cubicBezTo>
                    <a:pt x="13" y="1374"/>
                    <a:pt x="13" y="1374"/>
                    <a:pt x="13" y="1374"/>
                  </a:cubicBezTo>
                  <a:cubicBezTo>
                    <a:pt x="6" y="1374"/>
                    <a:pt x="0" y="1369"/>
                    <a:pt x="0" y="1361"/>
                  </a:cubicBezTo>
                  <a:close/>
                  <a:moveTo>
                    <a:pt x="14" y="1250"/>
                  </a:moveTo>
                  <a:cubicBezTo>
                    <a:pt x="6" y="1249"/>
                    <a:pt x="1" y="1243"/>
                    <a:pt x="1" y="1235"/>
                  </a:cubicBezTo>
                  <a:cubicBezTo>
                    <a:pt x="1" y="1235"/>
                    <a:pt x="1" y="1235"/>
                    <a:pt x="1" y="1235"/>
                  </a:cubicBezTo>
                  <a:cubicBezTo>
                    <a:pt x="1" y="1235"/>
                    <a:pt x="1" y="1235"/>
                    <a:pt x="1" y="1235"/>
                  </a:cubicBezTo>
                  <a:cubicBezTo>
                    <a:pt x="1" y="1235"/>
                    <a:pt x="1" y="1235"/>
                    <a:pt x="1" y="1235"/>
                  </a:cubicBezTo>
                  <a:cubicBezTo>
                    <a:pt x="2" y="1228"/>
                    <a:pt x="8" y="1222"/>
                    <a:pt x="15" y="1223"/>
                  </a:cubicBezTo>
                  <a:cubicBezTo>
                    <a:pt x="15" y="1223"/>
                    <a:pt x="15" y="1223"/>
                    <a:pt x="15" y="1223"/>
                  </a:cubicBezTo>
                  <a:cubicBezTo>
                    <a:pt x="23" y="1223"/>
                    <a:pt x="28" y="1230"/>
                    <a:pt x="28" y="1237"/>
                  </a:cubicBezTo>
                  <a:cubicBezTo>
                    <a:pt x="28" y="1237"/>
                    <a:pt x="28" y="1237"/>
                    <a:pt x="28" y="1237"/>
                  </a:cubicBezTo>
                  <a:cubicBezTo>
                    <a:pt x="27" y="1244"/>
                    <a:pt x="22" y="1250"/>
                    <a:pt x="15" y="1250"/>
                  </a:cubicBezTo>
                  <a:cubicBezTo>
                    <a:pt x="15" y="1250"/>
                    <a:pt x="15" y="1250"/>
                    <a:pt x="15" y="1250"/>
                  </a:cubicBezTo>
                  <a:cubicBezTo>
                    <a:pt x="14" y="1250"/>
                    <a:pt x="14" y="1250"/>
                    <a:pt x="14" y="1250"/>
                  </a:cubicBezTo>
                  <a:close/>
                  <a:moveTo>
                    <a:pt x="26" y="1125"/>
                  </a:moveTo>
                  <a:cubicBezTo>
                    <a:pt x="18" y="1124"/>
                    <a:pt x="13" y="1117"/>
                    <a:pt x="14" y="1110"/>
                  </a:cubicBezTo>
                  <a:cubicBezTo>
                    <a:pt x="14" y="1110"/>
                    <a:pt x="14" y="1110"/>
                    <a:pt x="14" y="1110"/>
                  </a:cubicBezTo>
                  <a:cubicBezTo>
                    <a:pt x="14" y="1110"/>
                    <a:pt x="14" y="1110"/>
                    <a:pt x="14" y="1110"/>
                  </a:cubicBezTo>
                  <a:cubicBezTo>
                    <a:pt x="14" y="1110"/>
                    <a:pt x="14" y="1110"/>
                    <a:pt x="14" y="1110"/>
                  </a:cubicBezTo>
                  <a:cubicBezTo>
                    <a:pt x="15" y="1103"/>
                    <a:pt x="22" y="1098"/>
                    <a:pt x="30" y="1099"/>
                  </a:cubicBezTo>
                  <a:cubicBezTo>
                    <a:pt x="30" y="1099"/>
                    <a:pt x="30" y="1099"/>
                    <a:pt x="30" y="1099"/>
                  </a:cubicBezTo>
                  <a:cubicBezTo>
                    <a:pt x="37" y="1100"/>
                    <a:pt x="42" y="1107"/>
                    <a:pt x="41" y="1114"/>
                  </a:cubicBezTo>
                  <a:cubicBezTo>
                    <a:pt x="41" y="1114"/>
                    <a:pt x="41" y="1114"/>
                    <a:pt x="41" y="1114"/>
                  </a:cubicBezTo>
                  <a:cubicBezTo>
                    <a:pt x="40" y="1121"/>
                    <a:pt x="34" y="1126"/>
                    <a:pt x="28" y="1126"/>
                  </a:cubicBezTo>
                  <a:cubicBezTo>
                    <a:pt x="28" y="1126"/>
                    <a:pt x="28" y="1126"/>
                    <a:pt x="28" y="1126"/>
                  </a:cubicBezTo>
                  <a:cubicBezTo>
                    <a:pt x="27" y="1126"/>
                    <a:pt x="26" y="1126"/>
                    <a:pt x="26" y="1125"/>
                  </a:cubicBezTo>
                  <a:close/>
                  <a:moveTo>
                    <a:pt x="49" y="1003"/>
                  </a:moveTo>
                  <a:cubicBezTo>
                    <a:pt x="42" y="1001"/>
                    <a:pt x="38" y="994"/>
                    <a:pt x="39" y="987"/>
                  </a:cubicBezTo>
                  <a:cubicBezTo>
                    <a:pt x="39" y="987"/>
                    <a:pt x="39" y="987"/>
                    <a:pt x="39" y="987"/>
                  </a:cubicBezTo>
                  <a:cubicBezTo>
                    <a:pt x="39" y="987"/>
                    <a:pt x="39" y="987"/>
                    <a:pt x="39" y="987"/>
                  </a:cubicBezTo>
                  <a:cubicBezTo>
                    <a:pt x="39" y="987"/>
                    <a:pt x="39" y="987"/>
                    <a:pt x="39" y="987"/>
                  </a:cubicBezTo>
                  <a:cubicBezTo>
                    <a:pt x="41" y="980"/>
                    <a:pt x="49" y="975"/>
                    <a:pt x="56" y="977"/>
                  </a:cubicBezTo>
                  <a:cubicBezTo>
                    <a:pt x="56" y="977"/>
                    <a:pt x="56" y="977"/>
                    <a:pt x="56" y="977"/>
                  </a:cubicBezTo>
                  <a:cubicBezTo>
                    <a:pt x="63" y="979"/>
                    <a:pt x="67" y="986"/>
                    <a:pt x="65" y="993"/>
                  </a:cubicBezTo>
                  <a:cubicBezTo>
                    <a:pt x="65" y="993"/>
                    <a:pt x="65" y="993"/>
                    <a:pt x="65" y="993"/>
                  </a:cubicBezTo>
                  <a:cubicBezTo>
                    <a:pt x="64" y="999"/>
                    <a:pt x="58" y="1003"/>
                    <a:pt x="52" y="1003"/>
                  </a:cubicBezTo>
                  <a:cubicBezTo>
                    <a:pt x="52" y="1003"/>
                    <a:pt x="52" y="1003"/>
                    <a:pt x="52" y="1003"/>
                  </a:cubicBezTo>
                  <a:cubicBezTo>
                    <a:pt x="51" y="1003"/>
                    <a:pt x="50" y="1003"/>
                    <a:pt x="49" y="1003"/>
                  </a:cubicBezTo>
                  <a:close/>
                  <a:moveTo>
                    <a:pt x="84" y="883"/>
                  </a:moveTo>
                  <a:cubicBezTo>
                    <a:pt x="77" y="881"/>
                    <a:pt x="74" y="873"/>
                    <a:pt x="76" y="866"/>
                  </a:cubicBezTo>
                  <a:cubicBezTo>
                    <a:pt x="76" y="866"/>
                    <a:pt x="76" y="866"/>
                    <a:pt x="76" y="866"/>
                  </a:cubicBezTo>
                  <a:cubicBezTo>
                    <a:pt x="79" y="859"/>
                    <a:pt x="87" y="856"/>
                    <a:pt x="94" y="858"/>
                  </a:cubicBezTo>
                  <a:cubicBezTo>
                    <a:pt x="94" y="858"/>
                    <a:pt x="94" y="858"/>
                    <a:pt x="94" y="858"/>
                  </a:cubicBezTo>
                  <a:cubicBezTo>
                    <a:pt x="100" y="861"/>
                    <a:pt x="104" y="868"/>
                    <a:pt x="102" y="875"/>
                  </a:cubicBezTo>
                  <a:cubicBezTo>
                    <a:pt x="102" y="875"/>
                    <a:pt x="102" y="875"/>
                    <a:pt x="102" y="875"/>
                  </a:cubicBezTo>
                  <a:cubicBezTo>
                    <a:pt x="100" y="881"/>
                    <a:pt x="94" y="884"/>
                    <a:pt x="89" y="884"/>
                  </a:cubicBezTo>
                  <a:cubicBezTo>
                    <a:pt x="89" y="884"/>
                    <a:pt x="89" y="884"/>
                    <a:pt x="89" y="884"/>
                  </a:cubicBezTo>
                  <a:cubicBezTo>
                    <a:pt x="87" y="884"/>
                    <a:pt x="86" y="884"/>
                    <a:pt x="84" y="883"/>
                  </a:cubicBezTo>
                  <a:close/>
                  <a:moveTo>
                    <a:pt x="131" y="768"/>
                  </a:moveTo>
                  <a:cubicBezTo>
                    <a:pt x="124" y="765"/>
                    <a:pt x="122" y="757"/>
                    <a:pt x="125" y="750"/>
                  </a:cubicBezTo>
                  <a:cubicBezTo>
                    <a:pt x="125" y="750"/>
                    <a:pt x="125" y="750"/>
                    <a:pt x="125" y="750"/>
                  </a:cubicBezTo>
                  <a:cubicBezTo>
                    <a:pt x="128" y="743"/>
                    <a:pt x="136" y="740"/>
                    <a:pt x="143" y="744"/>
                  </a:cubicBezTo>
                  <a:cubicBezTo>
                    <a:pt x="143" y="744"/>
                    <a:pt x="143" y="744"/>
                    <a:pt x="143" y="744"/>
                  </a:cubicBezTo>
                  <a:cubicBezTo>
                    <a:pt x="149" y="747"/>
                    <a:pt x="152" y="755"/>
                    <a:pt x="149" y="761"/>
                  </a:cubicBezTo>
                  <a:cubicBezTo>
                    <a:pt x="149" y="761"/>
                    <a:pt x="149" y="761"/>
                    <a:pt x="149" y="761"/>
                  </a:cubicBezTo>
                  <a:cubicBezTo>
                    <a:pt x="147" y="766"/>
                    <a:pt x="142" y="769"/>
                    <a:pt x="137" y="769"/>
                  </a:cubicBezTo>
                  <a:cubicBezTo>
                    <a:pt x="137" y="769"/>
                    <a:pt x="137" y="769"/>
                    <a:pt x="137" y="769"/>
                  </a:cubicBezTo>
                  <a:cubicBezTo>
                    <a:pt x="135" y="769"/>
                    <a:pt x="133" y="769"/>
                    <a:pt x="131" y="768"/>
                  </a:cubicBezTo>
                  <a:close/>
                  <a:moveTo>
                    <a:pt x="189" y="657"/>
                  </a:moveTo>
                  <a:cubicBezTo>
                    <a:pt x="182" y="653"/>
                    <a:pt x="180" y="645"/>
                    <a:pt x="184" y="639"/>
                  </a:cubicBezTo>
                  <a:cubicBezTo>
                    <a:pt x="184" y="639"/>
                    <a:pt x="184" y="639"/>
                    <a:pt x="184" y="639"/>
                  </a:cubicBezTo>
                  <a:cubicBezTo>
                    <a:pt x="184" y="639"/>
                    <a:pt x="184" y="639"/>
                    <a:pt x="184" y="639"/>
                  </a:cubicBezTo>
                  <a:cubicBezTo>
                    <a:pt x="184" y="639"/>
                    <a:pt x="184" y="639"/>
                    <a:pt x="184" y="639"/>
                  </a:cubicBezTo>
                  <a:cubicBezTo>
                    <a:pt x="188" y="632"/>
                    <a:pt x="196" y="630"/>
                    <a:pt x="202" y="634"/>
                  </a:cubicBezTo>
                  <a:cubicBezTo>
                    <a:pt x="202" y="634"/>
                    <a:pt x="202" y="634"/>
                    <a:pt x="202" y="634"/>
                  </a:cubicBezTo>
                  <a:cubicBezTo>
                    <a:pt x="209" y="638"/>
                    <a:pt x="211" y="646"/>
                    <a:pt x="207" y="652"/>
                  </a:cubicBezTo>
                  <a:cubicBezTo>
                    <a:pt x="207" y="652"/>
                    <a:pt x="207" y="652"/>
                    <a:pt x="207" y="652"/>
                  </a:cubicBezTo>
                  <a:cubicBezTo>
                    <a:pt x="205" y="657"/>
                    <a:pt x="200" y="659"/>
                    <a:pt x="196" y="659"/>
                  </a:cubicBezTo>
                  <a:cubicBezTo>
                    <a:pt x="196" y="659"/>
                    <a:pt x="196" y="659"/>
                    <a:pt x="196" y="659"/>
                  </a:cubicBezTo>
                  <a:cubicBezTo>
                    <a:pt x="193" y="659"/>
                    <a:pt x="191" y="658"/>
                    <a:pt x="189" y="657"/>
                  </a:cubicBezTo>
                  <a:close/>
                  <a:moveTo>
                    <a:pt x="257" y="552"/>
                  </a:moveTo>
                  <a:cubicBezTo>
                    <a:pt x="251" y="548"/>
                    <a:pt x="249" y="540"/>
                    <a:pt x="254" y="534"/>
                  </a:cubicBezTo>
                  <a:cubicBezTo>
                    <a:pt x="254" y="534"/>
                    <a:pt x="254" y="534"/>
                    <a:pt x="254" y="534"/>
                  </a:cubicBezTo>
                  <a:cubicBezTo>
                    <a:pt x="258" y="528"/>
                    <a:pt x="266" y="527"/>
                    <a:pt x="272" y="531"/>
                  </a:cubicBezTo>
                  <a:cubicBezTo>
                    <a:pt x="272" y="531"/>
                    <a:pt x="272" y="531"/>
                    <a:pt x="272" y="531"/>
                  </a:cubicBezTo>
                  <a:cubicBezTo>
                    <a:pt x="278" y="535"/>
                    <a:pt x="280" y="544"/>
                    <a:pt x="275" y="550"/>
                  </a:cubicBezTo>
                  <a:cubicBezTo>
                    <a:pt x="275" y="550"/>
                    <a:pt x="275" y="550"/>
                    <a:pt x="275" y="550"/>
                  </a:cubicBezTo>
                  <a:cubicBezTo>
                    <a:pt x="273" y="553"/>
                    <a:pt x="269" y="555"/>
                    <a:pt x="265" y="555"/>
                  </a:cubicBezTo>
                  <a:cubicBezTo>
                    <a:pt x="265" y="555"/>
                    <a:pt x="265" y="555"/>
                    <a:pt x="265" y="555"/>
                  </a:cubicBezTo>
                  <a:cubicBezTo>
                    <a:pt x="262" y="555"/>
                    <a:pt x="259" y="554"/>
                    <a:pt x="257" y="552"/>
                  </a:cubicBezTo>
                  <a:close/>
                  <a:moveTo>
                    <a:pt x="334" y="455"/>
                  </a:moveTo>
                  <a:cubicBezTo>
                    <a:pt x="329" y="450"/>
                    <a:pt x="328" y="441"/>
                    <a:pt x="333" y="436"/>
                  </a:cubicBezTo>
                  <a:cubicBezTo>
                    <a:pt x="333" y="436"/>
                    <a:pt x="333" y="436"/>
                    <a:pt x="333" y="436"/>
                  </a:cubicBezTo>
                  <a:cubicBezTo>
                    <a:pt x="333" y="436"/>
                    <a:pt x="333" y="436"/>
                    <a:pt x="333" y="436"/>
                  </a:cubicBezTo>
                  <a:cubicBezTo>
                    <a:pt x="333" y="436"/>
                    <a:pt x="333" y="436"/>
                    <a:pt x="333" y="436"/>
                  </a:cubicBezTo>
                  <a:cubicBezTo>
                    <a:pt x="338" y="430"/>
                    <a:pt x="346" y="430"/>
                    <a:pt x="352" y="435"/>
                  </a:cubicBezTo>
                  <a:cubicBezTo>
                    <a:pt x="352" y="435"/>
                    <a:pt x="352" y="435"/>
                    <a:pt x="352" y="435"/>
                  </a:cubicBezTo>
                  <a:cubicBezTo>
                    <a:pt x="357" y="440"/>
                    <a:pt x="358" y="448"/>
                    <a:pt x="353" y="454"/>
                  </a:cubicBezTo>
                  <a:cubicBezTo>
                    <a:pt x="353" y="454"/>
                    <a:pt x="353" y="454"/>
                    <a:pt x="353" y="454"/>
                  </a:cubicBezTo>
                  <a:cubicBezTo>
                    <a:pt x="350" y="457"/>
                    <a:pt x="347" y="458"/>
                    <a:pt x="343" y="458"/>
                  </a:cubicBezTo>
                  <a:cubicBezTo>
                    <a:pt x="343" y="458"/>
                    <a:pt x="343" y="458"/>
                    <a:pt x="343" y="458"/>
                  </a:cubicBezTo>
                  <a:cubicBezTo>
                    <a:pt x="340" y="458"/>
                    <a:pt x="337" y="457"/>
                    <a:pt x="334" y="455"/>
                  </a:cubicBezTo>
                  <a:close/>
                  <a:moveTo>
                    <a:pt x="421" y="365"/>
                  </a:moveTo>
                  <a:cubicBezTo>
                    <a:pt x="416" y="360"/>
                    <a:pt x="416" y="351"/>
                    <a:pt x="421" y="346"/>
                  </a:cubicBezTo>
                  <a:cubicBezTo>
                    <a:pt x="421" y="346"/>
                    <a:pt x="421" y="346"/>
                    <a:pt x="421" y="346"/>
                  </a:cubicBezTo>
                  <a:cubicBezTo>
                    <a:pt x="427" y="341"/>
                    <a:pt x="435" y="341"/>
                    <a:pt x="440" y="347"/>
                  </a:cubicBezTo>
                  <a:cubicBezTo>
                    <a:pt x="440" y="347"/>
                    <a:pt x="440" y="347"/>
                    <a:pt x="440" y="347"/>
                  </a:cubicBezTo>
                  <a:cubicBezTo>
                    <a:pt x="445" y="352"/>
                    <a:pt x="445" y="361"/>
                    <a:pt x="440" y="366"/>
                  </a:cubicBezTo>
                  <a:cubicBezTo>
                    <a:pt x="440" y="366"/>
                    <a:pt x="440" y="366"/>
                    <a:pt x="440" y="366"/>
                  </a:cubicBezTo>
                  <a:cubicBezTo>
                    <a:pt x="437" y="368"/>
                    <a:pt x="434" y="369"/>
                    <a:pt x="431" y="369"/>
                  </a:cubicBezTo>
                  <a:cubicBezTo>
                    <a:pt x="431" y="369"/>
                    <a:pt x="431" y="369"/>
                    <a:pt x="431" y="369"/>
                  </a:cubicBezTo>
                  <a:cubicBezTo>
                    <a:pt x="427" y="369"/>
                    <a:pt x="423" y="368"/>
                    <a:pt x="421" y="365"/>
                  </a:cubicBezTo>
                  <a:close/>
                  <a:moveTo>
                    <a:pt x="515" y="284"/>
                  </a:moveTo>
                  <a:cubicBezTo>
                    <a:pt x="511" y="278"/>
                    <a:pt x="512" y="270"/>
                    <a:pt x="518" y="265"/>
                  </a:cubicBezTo>
                  <a:cubicBezTo>
                    <a:pt x="518" y="265"/>
                    <a:pt x="518" y="265"/>
                    <a:pt x="518" y="265"/>
                  </a:cubicBezTo>
                  <a:cubicBezTo>
                    <a:pt x="524" y="261"/>
                    <a:pt x="532" y="262"/>
                    <a:pt x="537" y="268"/>
                  </a:cubicBezTo>
                  <a:cubicBezTo>
                    <a:pt x="537" y="268"/>
                    <a:pt x="537" y="268"/>
                    <a:pt x="537" y="268"/>
                  </a:cubicBezTo>
                  <a:cubicBezTo>
                    <a:pt x="541" y="273"/>
                    <a:pt x="540" y="282"/>
                    <a:pt x="534" y="286"/>
                  </a:cubicBezTo>
                  <a:cubicBezTo>
                    <a:pt x="534" y="286"/>
                    <a:pt x="534" y="286"/>
                    <a:pt x="534" y="286"/>
                  </a:cubicBezTo>
                  <a:cubicBezTo>
                    <a:pt x="532" y="288"/>
                    <a:pt x="529" y="289"/>
                    <a:pt x="526" y="289"/>
                  </a:cubicBezTo>
                  <a:cubicBezTo>
                    <a:pt x="526" y="289"/>
                    <a:pt x="526" y="289"/>
                    <a:pt x="526" y="289"/>
                  </a:cubicBezTo>
                  <a:cubicBezTo>
                    <a:pt x="522" y="289"/>
                    <a:pt x="518" y="287"/>
                    <a:pt x="515" y="284"/>
                  </a:cubicBezTo>
                  <a:close/>
                  <a:moveTo>
                    <a:pt x="617" y="212"/>
                  </a:moveTo>
                  <a:cubicBezTo>
                    <a:pt x="613" y="206"/>
                    <a:pt x="615" y="197"/>
                    <a:pt x="622" y="194"/>
                  </a:cubicBezTo>
                  <a:cubicBezTo>
                    <a:pt x="622" y="194"/>
                    <a:pt x="622" y="194"/>
                    <a:pt x="622" y="194"/>
                  </a:cubicBezTo>
                  <a:cubicBezTo>
                    <a:pt x="628" y="190"/>
                    <a:pt x="636" y="192"/>
                    <a:pt x="640" y="198"/>
                  </a:cubicBezTo>
                  <a:cubicBezTo>
                    <a:pt x="640" y="198"/>
                    <a:pt x="640" y="198"/>
                    <a:pt x="640" y="198"/>
                  </a:cubicBezTo>
                  <a:cubicBezTo>
                    <a:pt x="644" y="204"/>
                    <a:pt x="642" y="212"/>
                    <a:pt x="636" y="216"/>
                  </a:cubicBezTo>
                  <a:cubicBezTo>
                    <a:pt x="636" y="216"/>
                    <a:pt x="636" y="216"/>
                    <a:pt x="636" y="216"/>
                  </a:cubicBezTo>
                  <a:cubicBezTo>
                    <a:pt x="634" y="218"/>
                    <a:pt x="631" y="218"/>
                    <a:pt x="629" y="218"/>
                  </a:cubicBezTo>
                  <a:cubicBezTo>
                    <a:pt x="629" y="218"/>
                    <a:pt x="629" y="218"/>
                    <a:pt x="629" y="218"/>
                  </a:cubicBezTo>
                  <a:cubicBezTo>
                    <a:pt x="624" y="218"/>
                    <a:pt x="620" y="216"/>
                    <a:pt x="617" y="212"/>
                  </a:cubicBezTo>
                  <a:close/>
                  <a:moveTo>
                    <a:pt x="726" y="150"/>
                  </a:moveTo>
                  <a:cubicBezTo>
                    <a:pt x="722" y="144"/>
                    <a:pt x="725" y="136"/>
                    <a:pt x="732" y="132"/>
                  </a:cubicBezTo>
                  <a:cubicBezTo>
                    <a:pt x="732" y="132"/>
                    <a:pt x="732" y="132"/>
                    <a:pt x="732" y="132"/>
                  </a:cubicBezTo>
                  <a:cubicBezTo>
                    <a:pt x="732" y="132"/>
                    <a:pt x="732" y="132"/>
                    <a:pt x="732" y="132"/>
                  </a:cubicBezTo>
                  <a:cubicBezTo>
                    <a:pt x="732" y="132"/>
                    <a:pt x="732" y="132"/>
                    <a:pt x="732" y="132"/>
                  </a:cubicBezTo>
                  <a:cubicBezTo>
                    <a:pt x="738" y="129"/>
                    <a:pt x="746" y="132"/>
                    <a:pt x="750" y="138"/>
                  </a:cubicBezTo>
                  <a:cubicBezTo>
                    <a:pt x="750" y="138"/>
                    <a:pt x="750" y="138"/>
                    <a:pt x="750" y="138"/>
                  </a:cubicBezTo>
                  <a:cubicBezTo>
                    <a:pt x="753" y="145"/>
                    <a:pt x="750" y="153"/>
                    <a:pt x="744" y="156"/>
                  </a:cubicBezTo>
                  <a:cubicBezTo>
                    <a:pt x="744" y="156"/>
                    <a:pt x="744" y="156"/>
                    <a:pt x="744" y="156"/>
                  </a:cubicBezTo>
                  <a:cubicBezTo>
                    <a:pt x="742" y="157"/>
                    <a:pt x="740" y="158"/>
                    <a:pt x="738" y="158"/>
                  </a:cubicBezTo>
                  <a:cubicBezTo>
                    <a:pt x="738" y="158"/>
                    <a:pt x="738" y="158"/>
                    <a:pt x="738" y="158"/>
                  </a:cubicBezTo>
                  <a:cubicBezTo>
                    <a:pt x="733" y="158"/>
                    <a:pt x="728" y="155"/>
                    <a:pt x="726" y="150"/>
                  </a:cubicBezTo>
                  <a:close/>
                  <a:moveTo>
                    <a:pt x="839" y="99"/>
                  </a:moveTo>
                  <a:cubicBezTo>
                    <a:pt x="837" y="92"/>
                    <a:pt x="840" y="85"/>
                    <a:pt x="847" y="82"/>
                  </a:cubicBezTo>
                  <a:cubicBezTo>
                    <a:pt x="847" y="82"/>
                    <a:pt x="847" y="82"/>
                    <a:pt x="847" y="82"/>
                  </a:cubicBezTo>
                  <a:cubicBezTo>
                    <a:pt x="847" y="82"/>
                    <a:pt x="847" y="82"/>
                    <a:pt x="847" y="82"/>
                  </a:cubicBezTo>
                  <a:cubicBezTo>
                    <a:pt x="847" y="82"/>
                    <a:pt x="847" y="82"/>
                    <a:pt x="847" y="82"/>
                  </a:cubicBezTo>
                  <a:cubicBezTo>
                    <a:pt x="854" y="79"/>
                    <a:pt x="862" y="83"/>
                    <a:pt x="864" y="90"/>
                  </a:cubicBezTo>
                  <a:cubicBezTo>
                    <a:pt x="864" y="90"/>
                    <a:pt x="864" y="90"/>
                    <a:pt x="864" y="90"/>
                  </a:cubicBezTo>
                  <a:cubicBezTo>
                    <a:pt x="867" y="97"/>
                    <a:pt x="864" y="104"/>
                    <a:pt x="857" y="107"/>
                  </a:cubicBezTo>
                  <a:cubicBezTo>
                    <a:pt x="857" y="107"/>
                    <a:pt x="857" y="107"/>
                    <a:pt x="857" y="107"/>
                  </a:cubicBezTo>
                  <a:cubicBezTo>
                    <a:pt x="855" y="108"/>
                    <a:pt x="854" y="108"/>
                    <a:pt x="852" y="108"/>
                  </a:cubicBezTo>
                  <a:cubicBezTo>
                    <a:pt x="852" y="108"/>
                    <a:pt x="852" y="108"/>
                    <a:pt x="852" y="108"/>
                  </a:cubicBezTo>
                  <a:cubicBezTo>
                    <a:pt x="847" y="108"/>
                    <a:pt x="842" y="105"/>
                    <a:pt x="839" y="99"/>
                  </a:cubicBezTo>
                  <a:close/>
                  <a:moveTo>
                    <a:pt x="958" y="59"/>
                  </a:moveTo>
                  <a:cubicBezTo>
                    <a:pt x="956" y="52"/>
                    <a:pt x="960" y="45"/>
                    <a:pt x="967" y="43"/>
                  </a:cubicBezTo>
                  <a:cubicBezTo>
                    <a:pt x="967" y="43"/>
                    <a:pt x="967" y="43"/>
                    <a:pt x="967" y="43"/>
                  </a:cubicBezTo>
                  <a:cubicBezTo>
                    <a:pt x="974" y="41"/>
                    <a:pt x="982" y="45"/>
                    <a:pt x="983" y="52"/>
                  </a:cubicBezTo>
                  <a:cubicBezTo>
                    <a:pt x="983" y="52"/>
                    <a:pt x="983" y="52"/>
                    <a:pt x="983" y="52"/>
                  </a:cubicBezTo>
                  <a:cubicBezTo>
                    <a:pt x="985" y="59"/>
                    <a:pt x="981" y="67"/>
                    <a:pt x="974" y="69"/>
                  </a:cubicBezTo>
                  <a:cubicBezTo>
                    <a:pt x="974" y="69"/>
                    <a:pt x="974" y="69"/>
                    <a:pt x="974" y="69"/>
                  </a:cubicBezTo>
                  <a:cubicBezTo>
                    <a:pt x="973" y="69"/>
                    <a:pt x="972" y="69"/>
                    <a:pt x="971" y="69"/>
                  </a:cubicBezTo>
                  <a:cubicBezTo>
                    <a:pt x="971" y="69"/>
                    <a:pt x="971" y="69"/>
                    <a:pt x="971" y="69"/>
                  </a:cubicBezTo>
                  <a:cubicBezTo>
                    <a:pt x="965" y="69"/>
                    <a:pt x="959" y="65"/>
                    <a:pt x="958" y="59"/>
                  </a:cubicBezTo>
                  <a:close/>
                  <a:moveTo>
                    <a:pt x="1079" y="31"/>
                  </a:moveTo>
                  <a:cubicBezTo>
                    <a:pt x="1078" y="24"/>
                    <a:pt x="1083" y="17"/>
                    <a:pt x="1090" y="16"/>
                  </a:cubicBezTo>
                  <a:cubicBezTo>
                    <a:pt x="1090" y="16"/>
                    <a:pt x="1090" y="16"/>
                    <a:pt x="1090" y="16"/>
                  </a:cubicBezTo>
                  <a:cubicBezTo>
                    <a:pt x="1097" y="14"/>
                    <a:pt x="1104" y="19"/>
                    <a:pt x="1105" y="27"/>
                  </a:cubicBezTo>
                  <a:cubicBezTo>
                    <a:pt x="1105" y="27"/>
                    <a:pt x="1105" y="27"/>
                    <a:pt x="1105" y="27"/>
                  </a:cubicBezTo>
                  <a:cubicBezTo>
                    <a:pt x="1107" y="34"/>
                    <a:pt x="1102" y="41"/>
                    <a:pt x="1095" y="42"/>
                  </a:cubicBezTo>
                  <a:cubicBezTo>
                    <a:pt x="1095" y="42"/>
                    <a:pt x="1095" y="42"/>
                    <a:pt x="1095" y="42"/>
                  </a:cubicBezTo>
                  <a:cubicBezTo>
                    <a:pt x="1094" y="42"/>
                    <a:pt x="1093" y="42"/>
                    <a:pt x="1092" y="42"/>
                  </a:cubicBezTo>
                  <a:cubicBezTo>
                    <a:pt x="1092" y="42"/>
                    <a:pt x="1092" y="42"/>
                    <a:pt x="1092" y="42"/>
                  </a:cubicBezTo>
                  <a:cubicBezTo>
                    <a:pt x="1086" y="42"/>
                    <a:pt x="1080" y="38"/>
                    <a:pt x="1079" y="31"/>
                  </a:cubicBezTo>
                  <a:close/>
                  <a:moveTo>
                    <a:pt x="1203" y="15"/>
                  </a:moveTo>
                  <a:cubicBezTo>
                    <a:pt x="1202" y="7"/>
                    <a:pt x="1208" y="1"/>
                    <a:pt x="1215" y="0"/>
                  </a:cubicBezTo>
                  <a:cubicBezTo>
                    <a:pt x="1215" y="0"/>
                    <a:pt x="1215" y="0"/>
                    <a:pt x="1215" y="0"/>
                  </a:cubicBezTo>
                  <a:cubicBezTo>
                    <a:pt x="1222" y="0"/>
                    <a:pt x="1229" y="5"/>
                    <a:pt x="1229" y="13"/>
                  </a:cubicBezTo>
                  <a:cubicBezTo>
                    <a:pt x="1229" y="13"/>
                    <a:pt x="1229" y="13"/>
                    <a:pt x="1229" y="13"/>
                  </a:cubicBezTo>
                  <a:cubicBezTo>
                    <a:pt x="1230" y="20"/>
                    <a:pt x="1224" y="26"/>
                    <a:pt x="1217" y="27"/>
                  </a:cubicBezTo>
                  <a:cubicBezTo>
                    <a:pt x="1217" y="27"/>
                    <a:pt x="1217" y="27"/>
                    <a:pt x="1217" y="27"/>
                  </a:cubicBezTo>
                  <a:cubicBezTo>
                    <a:pt x="1217" y="27"/>
                    <a:pt x="1216" y="27"/>
                    <a:pt x="1216" y="27"/>
                  </a:cubicBezTo>
                  <a:cubicBezTo>
                    <a:pt x="1216" y="27"/>
                    <a:pt x="1216" y="27"/>
                    <a:pt x="1216" y="27"/>
                  </a:cubicBezTo>
                  <a:cubicBezTo>
                    <a:pt x="1209" y="27"/>
                    <a:pt x="1203" y="22"/>
                    <a:pt x="1203" y="15"/>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6" name="Freeform 7">
              <a:extLst>
                <a:ext uri="{FF2B5EF4-FFF2-40B4-BE49-F238E27FC236}">
                  <a16:creationId xmlns:a16="http://schemas.microsoft.com/office/drawing/2014/main" id="{38CFD804-06EA-4ED8-A3CD-4FE3496A5C9A}"/>
                </a:ext>
              </a:extLst>
            </p:cNvPr>
            <p:cNvSpPr>
              <a:spLocks noEditPoints="1"/>
            </p:cNvSpPr>
            <p:nvPr/>
          </p:nvSpPr>
          <p:spPr bwMode="auto">
            <a:xfrm>
              <a:off x="3275690" y="2932644"/>
              <a:ext cx="926948" cy="1834159"/>
            </a:xfrm>
            <a:custGeom>
              <a:avLst/>
              <a:gdLst>
                <a:gd name="T0" fmla="*/ 14 w 1328"/>
                <a:gd name="T1" fmla="*/ 2627 h 2627"/>
                <a:gd name="T2" fmla="*/ 137 w 1328"/>
                <a:gd name="T3" fmla="*/ 2594 h 2627"/>
                <a:gd name="T4" fmla="*/ 138 w 1328"/>
                <a:gd name="T5" fmla="*/ 2621 h 2627"/>
                <a:gd name="T6" fmla="*/ 259 w 1328"/>
                <a:gd name="T7" fmla="*/ 2577 h 2627"/>
                <a:gd name="T8" fmla="*/ 262 w 1328"/>
                <a:gd name="T9" fmla="*/ 2603 h 2627"/>
                <a:gd name="T10" fmla="*/ 379 w 1328"/>
                <a:gd name="T11" fmla="*/ 2548 h 2627"/>
                <a:gd name="T12" fmla="*/ 383 w 1328"/>
                <a:gd name="T13" fmla="*/ 2574 h 2627"/>
                <a:gd name="T14" fmla="*/ 496 w 1328"/>
                <a:gd name="T15" fmla="*/ 2507 h 2627"/>
                <a:gd name="T16" fmla="*/ 501 w 1328"/>
                <a:gd name="T17" fmla="*/ 2533 h 2627"/>
                <a:gd name="T18" fmla="*/ 626 w 1328"/>
                <a:gd name="T19" fmla="*/ 2461 h 2627"/>
                <a:gd name="T20" fmla="*/ 602 w 1328"/>
                <a:gd name="T21" fmla="*/ 2473 h 2627"/>
                <a:gd name="T22" fmla="*/ 729 w 1328"/>
                <a:gd name="T23" fmla="*/ 2416 h 2627"/>
                <a:gd name="T24" fmla="*/ 815 w 1328"/>
                <a:gd name="T25" fmla="*/ 2321 h 2627"/>
                <a:gd name="T26" fmla="*/ 823 w 1328"/>
                <a:gd name="T27" fmla="*/ 2345 h 2627"/>
                <a:gd name="T28" fmla="*/ 908 w 1328"/>
                <a:gd name="T29" fmla="*/ 2240 h 2627"/>
                <a:gd name="T30" fmla="*/ 917 w 1328"/>
                <a:gd name="T31" fmla="*/ 2263 h 2627"/>
                <a:gd name="T32" fmla="*/ 1011 w 1328"/>
                <a:gd name="T33" fmla="*/ 2149 h 2627"/>
                <a:gd name="T34" fmla="*/ 994 w 1328"/>
                <a:gd name="T35" fmla="*/ 2169 h 2627"/>
                <a:gd name="T36" fmla="*/ 1087 w 1328"/>
                <a:gd name="T37" fmla="*/ 2049 h 2627"/>
                <a:gd name="T38" fmla="*/ 1071 w 1328"/>
                <a:gd name="T39" fmla="*/ 2071 h 2627"/>
                <a:gd name="T40" fmla="*/ 1157 w 1328"/>
                <a:gd name="T41" fmla="*/ 1962 h 2627"/>
                <a:gd name="T42" fmla="*/ 1190 w 1328"/>
                <a:gd name="T43" fmla="*/ 1838 h 2627"/>
                <a:gd name="T44" fmla="*/ 1214 w 1328"/>
                <a:gd name="T45" fmla="*/ 1849 h 2627"/>
                <a:gd name="T46" fmla="*/ 1235 w 1328"/>
                <a:gd name="T47" fmla="*/ 1723 h 2627"/>
                <a:gd name="T48" fmla="*/ 1260 w 1328"/>
                <a:gd name="T49" fmla="*/ 1732 h 2627"/>
                <a:gd name="T50" fmla="*/ 1269 w 1328"/>
                <a:gd name="T51" fmla="*/ 1605 h 2627"/>
                <a:gd name="T52" fmla="*/ 1282 w 1328"/>
                <a:gd name="T53" fmla="*/ 1621 h 2627"/>
                <a:gd name="T54" fmla="*/ 1306 w 1328"/>
                <a:gd name="T55" fmla="*/ 1472 h 2627"/>
                <a:gd name="T56" fmla="*/ 1302 w 1328"/>
                <a:gd name="T57" fmla="*/ 1498 h 2627"/>
                <a:gd name="T58" fmla="*/ 1328 w 1328"/>
                <a:gd name="T59" fmla="*/ 1361 h 2627"/>
                <a:gd name="T60" fmla="*/ 1313 w 1328"/>
                <a:gd name="T61" fmla="*/ 1223 h 2627"/>
                <a:gd name="T62" fmla="*/ 1313 w 1328"/>
                <a:gd name="T63" fmla="*/ 1250 h 2627"/>
                <a:gd name="T64" fmla="*/ 1314 w 1328"/>
                <a:gd name="T65" fmla="*/ 1110 h 2627"/>
                <a:gd name="T66" fmla="*/ 1287 w 1328"/>
                <a:gd name="T67" fmla="*/ 1114 h 2627"/>
                <a:gd name="T68" fmla="*/ 1279 w 1328"/>
                <a:gd name="T69" fmla="*/ 1003 h 2627"/>
                <a:gd name="T70" fmla="*/ 1226 w 1328"/>
                <a:gd name="T71" fmla="*/ 875 h 2627"/>
                <a:gd name="T72" fmla="*/ 1243 w 1328"/>
                <a:gd name="T73" fmla="*/ 883 h 2627"/>
                <a:gd name="T74" fmla="*/ 1179 w 1328"/>
                <a:gd name="T75" fmla="*/ 761 h 2627"/>
                <a:gd name="T76" fmla="*/ 1197 w 1328"/>
                <a:gd name="T77" fmla="*/ 768 h 2627"/>
                <a:gd name="T78" fmla="*/ 1126 w 1328"/>
                <a:gd name="T79" fmla="*/ 634 h 2627"/>
                <a:gd name="T80" fmla="*/ 1132 w 1328"/>
                <a:gd name="T81" fmla="*/ 659 h 2627"/>
                <a:gd name="T82" fmla="*/ 1074 w 1328"/>
                <a:gd name="T83" fmla="*/ 534 h 2627"/>
                <a:gd name="T84" fmla="*/ 1053 w 1328"/>
                <a:gd name="T85" fmla="*/ 550 h 2627"/>
                <a:gd name="T86" fmla="*/ 994 w 1328"/>
                <a:gd name="T87" fmla="*/ 455 h 2627"/>
                <a:gd name="T88" fmla="*/ 888 w 1328"/>
                <a:gd name="T89" fmla="*/ 347 h 2627"/>
                <a:gd name="T90" fmla="*/ 897 w 1328"/>
                <a:gd name="T91" fmla="*/ 369 h 2627"/>
                <a:gd name="T92" fmla="*/ 810 w 1328"/>
                <a:gd name="T93" fmla="*/ 265 h 2627"/>
                <a:gd name="T94" fmla="*/ 794 w 1328"/>
                <a:gd name="T95" fmla="*/ 286 h 2627"/>
                <a:gd name="T96" fmla="*/ 706 w 1328"/>
                <a:gd name="T97" fmla="*/ 194 h 2627"/>
                <a:gd name="T98" fmla="*/ 692 w 1328"/>
                <a:gd name="T99" fmla="*/ 216 h 2627"/>
                <a:gd name="T100" fmla="*/ 596 w 1328"/>
                <a:gd name="T101" fmla="*/ 132 h 2627"/>
                <a:gd name="T102" fmla="*/ 584 w 1328"/>
                <a:gd name="T103" fmla="*/ 156 h 2627"/>
                <a:gd name="T104" fmla="*/ 481 w 1328"/>
                <a:gd name="T105" fmla="*/ 82 h 2627"/>
                <a:gd name="T106" fmla="*/ 471 w 1328"/>
                <a:gd name="T107" fmla="*/ 107 h 2627"/>
                <a:gd name="T108" fmla="*/ 370 w 1328"/>
                <a:gd name="T109" fmla="*/ 59 h 2627"/>
                <a:gd name="T110" fmla="*/ 222 w 1328"/>
                <a:gd name="T111" fmla="*/ 27 h 2627"/>
                <a:gd name="T112" fmla="*/ 236 w 1328"/>
                <a:gd name="T113" fmla="*/ 42 h 2627"/>
                <a:gd name="T114" fmla="*/ 99 w 1328"/>
                <a:gd name="T115" fmla="*/ 13 h 2627"/>
                <a:gd name="T116" fmla="*/ 112 w 1328"/>
                <a:gd name="T117" fmla="*/ 27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8" h="2627">
                  <a:moveTo>
                    <a:pt x="0" y="2614"/>
                  </a:moveTo>
                  <a:cubicBezTo>
                    <a:pt x="0" y="2606"/>
                    <a:pt x="6" y="2600"/>
                    <a:pt x="14" y="2600"/>
                  </a:cubicBezTo>
                  <a:cubicBezTo>
                    <a:pt x="14" y="2600"/>
                    <a:pt x="14" y="2600"/>
                    <a:pt x="14" y="2600"/>
                  </a:cubicBezTo>
                  <a:cubicBezTo>
                    <a:pt x="21" y="2600"/>
                    <a:pt x="27" y="2606"/>
                    <a:pt x="27" y="2614"/>
                  </a:cubicBezTo>
                  <a:cubicBezTo>
                    <a:pt x="27" y="2614"/>
                    <a:pt x="27" y="2614"/>
                    <a:pt x="27" y="2614"/>
                  </a:cubicBezTo>
                  <a:cubicBezTo>
                    <a:pt x="27" y="2621"/>
                    <a:pt x="21" y="2627"/>
                    <a:pt x="14" y="2627"/>
                  </a:cubicBezTo>
                  <a:cubicBezTo>
                    <a:pt x="14" y="2627"/>
                    <a:pt x="14" y="2627"/>
                    <a:pt x="14" y="2627"/>
                  </a:cubicBezTo>
                  <a:cubicBezTo>
                    <a:pt x="6" y="2627"/>
                    <a:pt x="0" y="2621"/>
                    <a:pt x="0" y="2614"/>
                  </a:cubicBezTo>
                  <a:close/>
                  <a:moveTo>
                    <a:pt x="125" y="2609"/>
                  </a:moveTo>
                  <a:cubicBezTo>
                    <a:pt x="124" y="2602"/>
                    <a:pt x="130" y="2595"/>
                    <a:pt x="137" y="2594"/>
                  </a:cubicBezTo>
                  <a:cubicBezTo>
                    <a:pt x="137" y="2594"/>
                    <a:pt x="137" y="2594"/>
                    <a:pt x="137" y="2594"/>
                  </a:cubicBezTo>
                  <a:cubicBezTo>
                    <a:pt x="137" y="2594"/>
                    <a:pt x="137" y="2594"/>
                    <a:pt x="137" y="2594"/>
                  </a:cubicBezTo>
                  <a:cubicBezTo>
                    <a:pt x="137" y="2594"/>
                    <a:pt x="137" y="2594"/>
                    <a:pt x="137" y="2594"/>
                  </a:cubicBezTo>
                  <a:cubicBezTo>
                    <a:pt x="144" y="2594"/>
                    <a:pt x="151" y="2599"/>
                    <a:pt x="152" y="2606"/>
                  </a:cubicBezTo>
                  <a:cubicBezTo>
                    <a:pt x="152" y="2606"/>
                    <a:pt x="152" y="2606"/>
                    <a:pt x="152" y="2606"/>
                  </a:cubicBezTo>
                  <a:cubicBezTo>
                    <a:pt x="152" y="2614"/>
                    <a:pt x="147" y="2620"/>
                    <a:pt x="140" y="2621"/>
                  </a:cubicBezTo>
                  <a:cubicBezTo>
                    <a:pt x="140" y="2621"/>
                    <a:pt x="140" y="2621"/>
                    <a:pt x="140" y="2621"/>
                  </a:cubicBezTo>
                  <a:cubicBezTo>
                    <a:pt x="139" y="2621"/>
                    <a:pt x="139" y="2621"/>
                    <a:pt x="138" y="2621"/>
                  </a:cubicBezTo>
                  <a:cubicBezTo>
                    <a:pt x="138" y="2621"/>
                    <a:pt x="138" y="2621"/>
                    <a:pt x="138" y="2621"/>
                  </a:cubicBezTo>
                  <a:cubicBezTo>
                    <a:pt x="132" y="2621"/>
                    <a:pt x="126" y="2616"/>
                    <a:pt x="125" y="2609"/>
                  </a:cubicBezTo>
                  <a:close/>
                  <a:moveTo>
                    <a:pt x="249" y="2592"/>
                  </a:moveTo>
                  <a:cubicBezTo>
                    <a:pt x="247" y="2585"/>
                    <a:pt x="252" y="2578"/>
                    <a:pt x="259" y="2577"/>
                  </a:cubicBezTo>
                  <a:cubicBezTo>
                    <a:pt x="259" y="2577"/>
                    <a:pt x="259" y="2577"/>
                    <a:pt x="259" y="2577"/>
                  </a:cubicBezTo>
                  <a:cubicBezTo>
                    <a:pt x="259" y="2577"/>
                    <a:pt x="259" y="2577"/>
                    <a:pt x="259" y="2577"/>
                  </a:cubicBezTo>
                  <a:cubicBezTo>
                    <a:pt x="259" y="2577"/>
                    <a:pt x="259" y="2577"/>
                    <a:pt x="259" y="2577"/>
                  </a:cubicBezTo>
                  <a:cubicBezTo>
                    <a:pt x="266" y="2575"/>
                    <a:pt x="274" y="2580"/>
                    <a:pt x="275" y="2587"/>
                  </a:cubicBezTo>
                  <a:cubicBezTo>
                    <a:pt x="275" y="2587"/>
                    <a:pt x="275" y="2587"/>
                    <a:pt x="275" y="2587"/>
                  </a:cubicBezTo>
                  <a:cubicBezTo>
                    <a:pt x="276" y="2595"/>
                    <a:pt x="272" y="2602"/>
                    <a:pt x="264" y="2603"/>
                  </a:cubicBezTo>
                  <a:cubicBezTo>
                    <a:pt x="264" y="2603"/>
                    <a:pt x="264" y="2603"/>
                    <a:pt x="264" y="2603"/>
                  </a:cubicBezTo>
                  <a:cubicBezTo>
                    <a:pt x="263" y="2603"/>
                    <a:pt x="263" y="2603"/>
                    <a:pt x="262" y="2603"/>
                  </a:cubicBezTo>
                  <a:cubicBezTo>
                    <a:pt x="262" y="2603"/>
                    <a:pt x="262" y="2603"/>
                    <a:pt x="262" y="2603"/>
                  </a:cubicBezTo>
                  <a:cubicBezTo>
                    <a:pt x="255" y="2603"/>
                    <a:pt x="250" y="2599"/>
                    <a:pt x="249" y="2592"/>
                  </a:cubicBezTo>
                  <a:close/>
                  <a:moveTo>
                    <a:pt x="370" y="2564"/>
                  </a:moveTo>
                  <a:cubicBezTo>
                    <a:pt x="368" y="2557"/>
                    <a:pt x="372" y="2550"/>
                    <a:pt x="379" y="2548"/>
                  </a:cubicBezTo>
                  <a:cubicBezTo>
                    <a:pt x="379" y="2548"/>
                    <a:pt x="379" y="2548"/>
                    <a:pt x="379" y="2548"/>
                  </a:cubicBezTo>
                  <a:cubicBezTo>
                    <a:pt x="379" y="2548"/>
                    <a:pt x="379" y="2548"/>
                    <a:pt x="379" y="2548"/>
                  </a:cubicBezTo>
                  <a:cubicBezTo>
                    <a:pt x="379" y="2548"/>
                    <a:pt x="379" y="2548"/>
                    <a:pt x="379" y="2548"/>
                  </a:cubicBezTo>
                  <a:cubicBezTo>
                    <a:pt x="386" y="2546"/>
                    <a:pt x="394" y="2550"/>
                    <a:pt x="396" y="2557"/>
                  </a:cubicBezTo>
                  <a:cubicBezTo>
                    <a:pt x="396" y="2557"/>
                    <a:pt x="396" y="2557"/>
                    <a:pt x="396" y="2557"/>
                  </a:cubicBezTo>
                  <a:cubicBezTo>
                    <a:pt x="398" y="2564"/>
                    <a:pt x="394" y="2571"/>
                    <a:pt x="387" y="2573"/>
                  </a:cubicBezTo>
                  <a:cubicBezTo>
                    <a:pt x="387" y="2573"/>
                    <a:pt x="387" y="2573"/>
                    <a:pt x="387" y="2573"/>
                  </a:cubicBezTo>
                  <a:cubicBezTo>
                    <a:pt x="385" y="2574"/>
                    <a:pt x="384" y="2574"/>
                    <a:pt x="383" y="2574"/>
                  </a:cubicBezTo>
                  <a:cubicBezTo>
                    <a:pt x="383" y="2574"/>
                    <a:pt x="383" y="2574"/>
                    <a:pt x="383" y="2574"/>
                  </a:cubicBezTo>
                  <a:cubicBezTo>
                    <a:pt x="377" y="2574"/>
                    <a:pt x="372" y="2570"/>
                    <a:pt x="370" y="2564"/>
                  </a:cubicBezTo>
                  <a:close/>
                  <a:moveTo>
                    <a:pt x="488" y="2524"/>
                  </a:moveTo>
                  <a:cubicBezTo>
                    <a:pt x="486" y="2518"/>
                    <a:pt x="489" y="2510"/>
                    <a:pt x="496" y="2507"/>
                  </a:cubicBezTo>
                  <a:cubicBezTo>
                    <a:pt x="496" y="2507"/>
                    <a:pt x="496" y="2507"/>
                    <a:pt x="496" y="2507"/>
                  </a:cubicBezTo>
                  <a:cubicBezTo>
                    <a:pt x="496" y="2507"/>
                    <a:pt x="496" y="2507"/>
                    <a:pt x="496" y="2507"/>
                  </a:cubicBezTo>
                  <a:cubicBezTo>
                    <a:pt x="496" y="2507"/>
                    <a:pt x="496" y="2507"/>
                    <a:pt x="496" y="2507"/>
                  </a:cubicBezTo>
                  <a:cubicBezTo>
                    <a:pt x="503" y="2504"/>
                    <a:pt x="510" y="2508"/>
                    <a:pt x="513" y="2514"/>
                  </a:cubicBezTo>
                  <a:cubicBezTo>
                    <a:pt x="513" y="2514"/>
                    <a:pt x="513" y="2514"/>
                    <a:pt x="513" y="2514"/>
                  </a:cubicBezTo>
                  <a:cubicBezTo>
                    <a:pt x="516" y="2521"/>
                    <a:pt x="513" y="2529"/>
                    <a:pt x="506" y="2532"/>
                  </a:cubicBezTo>
                  <a:cubicBezTo>
                    <a:pt x="506" y="2532"/>
                    <a:pt x="506" y="2532"/>
                    <a:pt x="506" y="2532"/>
                  </a:cubicBezTo>
                  <a:cubicBezTo>
                    <a:pt x="504" y="2532"/>
                    <a:pt x="502" y="2533"/>
                    <a:pt x="501" y="2533"/>
                  </a:cubicBezTo>
                  <a:cubicBezTo>
                    <a:pt x="501" y="2533"/>
                    <a:pt x="501" y="2533"/>
                    <a:pt x="501" y="2533"/>
                  </a:cubicBezTo>
                  <a:cubicBezTo>
                    <a:pt x="495" y="2533"/>
                    <a:pt x="490" y="2530"/>
                    <a:pt x="488" y="2524"/>
                  </a:cubicBezTo>
                  <a:close/>
                  <a:moveTo>
                    <a:pt x="602" y="2473"/>
                  </a:moveTo>
                  <a:cubicBezTo>
                    <a:pt x="599" y="2467"/>
                    <a:pt x="601" y="2459"/>
                    <a:pt x="608" y="2455"/>
                  </a:cubicBezTo>
                  <a:cubicBezTo>
                    <a:pt x="608" y="2455"/>
                    <a:pt x="608" y="2455"/>
                    <a:pt x="608" y="2455"/>
                  </a:cubicBezTo>
                  <a:cubicBezTo>
                    <a:pt x="614" y="2452"/>
                    <a:pt x="622" y="2455"/>
                    <a:pt x="626" y="2461"/>
                  </a:cubicBezTo>
                  <a:cubicBezTo>
                    <a:pt x="626" y="2461"/>
                    <a:pt x="626" y="2461"/>
                    <a:pt x="626" y="2461"/>
                  </a:cubicBezTo>
                  <a:cubicBezTo>
                    <a:pt x="629" y="2468"/>
                    <a:pt x="627" y="2476"/>
                    <a:pt x="620" y="2479"/>
                  </a:cubicBezTo>
                  <a:cubicBezTo>
                    <a:pt x="620" y="2479"/>
                    <a:pt x="620" y="2479"/>
                    <a:pt x="620" y="2479"/>
                  </a:cubicBezTo>
                  <a:cubicBezTo>
                    <a:pt x="618" y="2480"/>
                    <a:pt x="616" y="2481"/>
                    <a:pt x="614" y="2481"/>
                  </a:cubicBezTo>
                  <a:cubicBezTo>
                    <a:pt x="614" y="2481"/>
                    <a:pt x="614" y="2481"/>
                    <a:pt x="614" y="2481"/>
                  </a:cubicBezTo>
                  <a:cubicBezTo>
                    <a:pt x="609" y="2481"/>
                    <a:pt x="604" y="2478"/>
                    <a:pt x="602" y="2473"/>
                  </a:cubicBezTo>
                  <a:close/>
                  <a:moveTo>
                    <a:pt x="710" y="2412"/>
                  </a:moveTo>
                  <a:cubicBezTo>
                    <a:pt x="706" y="2406"/>
                    <a:pt x="708" y="2397"/>
                    <a:pt x="714" y="2393"/>
                  </a:cubicBezTo>
                  <a:cubicBezTo>
                    <a:pt x="714" y="2393"/>
                    <a:pt x="714" y="2393"/>
                    <a:pt x="714" y="2393"/>
                  </a:cubicBezTo>
                  <a:cubicBezTo>
                    <a:pt x="721" y="2389"/>
                    <a:pt x="729" y="2391"/>
                    <a:pt x="733" y="2397"/>
                  </a:cubicBezTo>
                  <a:cubicBezTo>
                    <a:pt x="733" y="2397"/>
                    <a:pt x="733" y="2397"/>
                    <a:pt x="733" y="2397"/>
                  </a:cubicBezTo>
                  <a:cubicBezTo>
                    <a:pt x="737" y="2403"/>
                    <a:pt x="735" y="2412"/>
                    <a:pt x="729" y="2416"/>
                  </a:cubicBezTo>
                  <a:cubicBezTo>
                    <a:pt x="729" y="2416"/>
                    <a:pt x="729" y="2416"/>
                    <a:pt x="729" y="2416"/>
                  </a:cubicBezTo>
                  <a:cubicBezTo>
                    <a:pt x="727" y="2417"/>
                    <a:pt x="724" y="2418"/>
                    <a:pt x="722" y="2418"/>
                  </a:cubicBezTo>
                  <a:cubicBezTo>
                    <a:pt x="722" y="2418"/>
                    <a:pt x="722" y="2418"/>
                    <a:pt x="722" y="2418"/>
                  </a:cubicBezTo>
                  <a:cubicBezTo>
                    <a:pt x="717" y="2418"/>
                    <a:pt x="713" y="2416"/>
                    <a:pt x="710" y="2412"/>
                  </a:cubicBezTo>
                  <a:close/>
                  <a:moveTo>
                    <a:pt x="812" y="2340"/>
                  </a:moveTo>
                  <a:cubicBezTo>
                    <a:pt x="808" y="2334"/>
                    <a:pt x="809" y="2326"/>
                    <a:pt x="815" y="2321"/>
                  </a:cubicBezTo>
                  <a:cubicBezTo>
                    <a:pt x="815" y="2321"/>
                    <a:pt x="815" y="2321"/>
                    <a:pt x="815" y="2321"/>
                  </a:cubicBezTo>
                  <a:cubicBezTo>
                    <a:pt x="820" y="2317"/>
                    <a:pt x="829" y="2317"/>
                    <a:pt x="833" y="2323"/>
                  </a:cubicBezTo>
                  <a:cubicBezTo>
                    <a:pt x="833" y="2323"/>
                    <a:pt x="833" y="2323"/>
                    <a:pt x="833" y="2323"/>
                  </a:cubicBezTo>
                  <a:cubicBezTo>
                    <a:pt x="838" y="2329"/>
                    <a:pt x="837" y="2337"/>
                    <a:pt x="831" y="2342"/>
                  </a:cubicBezTo>
                  <a:cubicBezTo>
                    <a:pt x="831" y="2342"/>
                    <a:pt x="831" y="2342"/>
                    <a:pt x="831" y="2342"/>
                  </a:cubicBezTo>
                  <a:cubicBezTo>
                    <a:pt x="829" y="2344"/>
                    <a:pt x="826" y="2345"/>
                    <a:pt x="823" y="2345"/>
                  </a:cubicBezTo>
                  <a:cubicBezTo>
                    <a:pt x="823" y="2345"/>
                    <a:pt x="823" y="2345"/>
                    <a:pt x="823" y="2345"/>
                  </a:cubicBezTo>
                  <a:cubicBezTo>
                    <a:pt x="819" y="2345"/>
                    <a:pt x="815" y="2343"/>
                    <a:pt x="812" y="2340"/>
                  </a:cubicBezTo>
                  <a:close/>
                  <a:moveTo>
                    <a:pt x="907" y="2259"/>
                  </a:moveTo>
                  <a:cubicBezTo>
                    <a:pt x="902" y="2253"/>
                    <a:pt x="902" y="2245"/>
                    <a:pt x="907" y="2240"/>
                  </a:cubicBezTo>
                  <a:cubicBezTo>
                    <a:pt x="907" y="2240"/>
                    <a:pt x="907" y="2240"/>
                    <a:pt x="907" y="2240"/>
                  </a:cubicBezTo>
                  <a:cubicBezTo>
                    <a:pt x="907" y="2240"/>
                    <a:pt x="907" y="2240"/>
                    <a:pt x="908" y="2240"/>
                  </a:cubicBezTo>
                  <a:cubicBezTo>
                    <a:pt x="908" y="2240"/>
                    <a:pt x="908" y="2240"/>
                    <a:pt x="908" y="2240"/>
                  </a:cubicBezTo>
                  <a:cubicBezTo>
                    <a:pt x="913" y="2235"/>
                    <a:pt x="921" y="2235"/>
                    <a:pt x="926" y="2240"/>
                  </a:cubicBezTo>
                  <a:cubicBezTo>
                    <a:pt x="926" y="2240"/>
                    <a:pt x="926" y="2240"/>
                    <a:pt x="926" y="2240"/>
                  </a:cubicBezTo>
                  <a:cubicBezTo>
                    <a:pt x="932" y="2245"/>
                    <a:pt x="931" y="2254"/>
                    <a:pt x="926" y="2259"/>
                  </a:cubicBezTo>
                  <a:cubicBezTo>
                    <a:pt x="926" y="2259"/>
                    <a:pt x="926" y="2259"/>
                    <a:pt x="926" y="2259"/>
                  </a:cubicBezTo>
                  <a:cubicBezTo>
                    <a:pt x="923" y="2262"/>
                    <a:pt x="920" y="2263"/>
                    <a:pt x="917" y="2263"/>
                  </a:cubicBezTo>
                  <a:cubicBezTo>
                    <a:pt x="917" y="2263"/>
                    <a:pt x="917" y="2263"/>
                    <a:pt x="917" y="2263"/>
                  </a:cubicBezTo>
                  <a:cubicBezTo>
                    <a:pt x="913" y="2263"/>
                    <a:pt x="910" y="2261"/>
                    <a:pt x="907" y="2259"/>
                  </a:cubicBezTo>
                  <a:close/>
                  <a:moveTo>
                    <a:pt x="994" y="2169"/>
                  </a:moveTo>
                  <a:cubicBezTo>
                    <a:pt x="988" y="2164"/>
                    <a:pt x="987" y="2156"/>
                    <a:pt x="992" y="2150"/>
                  </a:cubicBezTo>
                  <a:cubicBezTo>
                    <a:pt x="992" y="2150"/>
                    <a:pt x="992" y="2150"/>
                    <a:pt x="992" y="2150"/>
                  </a:cubicBezTo>
                  <a:cubicBezTo>
                    <a:pt x="997" y="2144"/>
                    <a:pt x="1005" y="2144"/>
                    <a:pt x="1011" y="2149"/>
                  </a:cubicBezTo>
                  <a:cubicBezTo>
                    <a:pt x="1011" y="2149"/>
                    <a:pt x="1011" y="2149"/>
                    <a:pt x="1011" y="2149"/>
                  </a:cubicBezTo>
                  <a:cubicBezTo>
                    <a:pt x="1017" y="2153"/>
                    <a:pt x="1017" y="2162"/>
                    <a:pt x="1013" y="2167"/>
                  </a:cubicBezTo>
                  <a:cubicBezTo>
                    <a:pt x="1013" y="2167"/>
                    <a:pt x="1013" y="2167"/>
                    <a:pt x="1013" y="2167"/>
                  </a:cubicBezTo>
                  <a:cubicBezTo>
                    <a:pt x="1010" y="2171"/>
                    <a:pt x="1006" y="2172"/>
                    <a:pt x="1002" y="2172"/>
                  </a:cubicBezTo>
                  <a:cubicBezTo>
                    <a:pt x="1002" y="2172"/>
                    <a:pt x="1002" y="2172"/>
                    <a:pt x="1002" y="2172"/>
                  </a:cubicBezTo>
                  <a:cubicBezTo>
                    <a:pt x="999" y="2172"/>
                    <a:pt x="996" y="2171"/>
                    <a:pt x="994" y="2169"/>
                  </a:cubicBezTo>
                  <a:close/>
                  <a:moveTo>
                    <a:pt x="1071" y="2071"/>
                  </a:moveTo>
                  <a:cubicBezTo>
                    <a:pt x="1065" y="2067"/>
                    <a:pt x="1064" y="2059"/>
                    <a:pt x="1068" y="2053"/>
                  </a:cubicBezTo>
                  <a:cubicBezTo>
                    <a:pt x="1068" y="2053"/>
                    <a:pt x="1068" y="2053"/>
                    <a:pt x="1068" y="2053"/>
                  </a:cubicBezTo>
                  <a:cubicBezTo>
                    <a:pt x="1068" y="2053"/>
                    <a:pt x="1068" y="2053"/>
                    <a:pt x="1068" y="2053"/>
                  </a:cubicBezTo>
                  <a:cubicBezTo>
                    <a:pt x="1068" y="2053"/>
                    <a:pt x="1068" y="2053"/>
                    <a:pt x="1068" y="2053"/>
                  </a:cubicBezTo>
                  <a:cubicBezTo>
                    <a:pt x="1072" y="2047"/>
                    <a:pt x="1081" y="2045"/>
                    <a:pt x="1087" y="2049"/>
                  </a:cubicBezTo>
                  <a:cubicBezTo>
                    <a:pt x="1087" y="2049"/>
                    <a:pt x="1087" y="2049"/>
                    <a:pt x="1087" y="2049"/>
                  </a:cubicBezTo>
                  <a:cubicBezTo>
                    <a:pt x="1093" y="2054"/>
                    <a:pt x="1094" y="2062"/>
                    <a:pt x="1090" y="2068"/>
                  </a:cubicBezTo>
                  <a:cubicBezTo>
                    <a:pt x="1090" y="2068"/>
                    <a:pt x="1090" y="2068"/>
                    <a:pt x="1090" y="2068"/>
                  </a:cubicBezTo>
                  <a:cubicBezTo>
                    <a:pt x="1087" y="2072"/>
                    <a:pt x="1083" y="2074"/>
                    <a:pt x="1079" y="2074"/>
                  </a:cubicBezTo>
                  <a:cubicBezTo>
                    <a:pt x="1079" y="2074"/>
                    <a:pt x="1079" y="2074"/>
                    <a:pt x="1079" y="2074"/>
                  </a:cubicBezTo>
                  <a:cubicBezTo>
                    <a:pt x="1076" y="2074"/>
                    <a:pt x="1074" y="2073"/>
                    <a:pt x="1071" y="2071"/>
                  </a:cubicBezTo>
                  <a:close/>
                  <a:moveTo>
                    <a:pt x="1139" y="1967"/>
                  </a:moveTo>
                  <a:cubicBezTo>
                    <a:pt x="1133" y="1963"/>
                    <a:pt x="1131" y="1955"/>
                    <a:pt x="1134" y="1948"/>
                  </a:cubicBezTo>
                  <a:cubicBezTo>
                    <a:pt x="1134" y="1948"/>
                    <a:pt x="1134" y="1948"/>
                    <a:pt x="1134" y="1948"/>
                  </a:cubicBezTo>
                  <a:cubicBezTo>
                    <a:pt x="1138" y="1942"/>
                    <a:pt x="1146" y="1940"/>
                    <a:pt x="1152" y="1943"/>
                  </a:cubicBezTo>
                  <a:cubicBezTo>
                    <a:pt x="1152" y="1943"/>
                    <a:pt x="1152" y="1943"/>
                    <a:pt x="1152" y="1943"/>
                  </a:cubicBezTo>
                  <a:cubicBezTo>
                    <a:pt x="1159" y="1947"/>
                    <a:pt x="1161" y="1955"/>
                    <a:pt x="1157" y="1962"/>
                  </a:cubicBezTo>
                  <a:cubicBezTo>
                    <a:pt x="1157" y="1962"/>
                    <a:pt x="1157" y="1962"/>
                    <a:pt x="1157" y="1962"/>
                  </a:cubicBezTo>
                  <a:cubicBezTo>
                    <a:pt x="1155" y="1966"/>
                    <a:pt x="1150" y="1968"/>
                    <a:pt x="1146" y="1968"/>
                  </a:cubicBezTo>
                  <a:cubicBezTo>
                    <a:pt x="1146" y="1968"/>
                    <a:pt x="1146" y="1968"/>
                    <a:pt x="1146" y="1968"/>
                  </a:cubicBezTo>
                  <a:cubicBezTo>
                    <a:pt x="1144" y="1968"/>
                    <a:pt x="1141" y="1968"/>
                    <a:pt x="1139" y="1967"/>
                  </a:cubicBezTo>
                  <a:close/>
                  <a:moveTo>
                    <a:pt x="1197" y="1856"/>
                  </a:moveTo>
                  <a:cubicBezTo>
                    <a:pt x="1190" y="1853"/>
                    <a:pt x="1187" y="1845"/>
                    <a:pt x="1190" y="1838"/>
                  </a:cubicBezTo>
                  <a:cubicBezTo>
                    <a:pt x="1190" y="1838"/>
                    <a:pt x="1190" y="1838"/>
                    <a:pt x="1190" y="1838"/>
                  </a:cubicBezTo>
                  <a:cubicBezTo>
                    <a:pt x="1190" y="1838"/>
                    <a:pt x="1190" y="1838"/>
                    <a:pt x="1190" y="1838"/>
                  </a:cubicBezTo>
                  <a:cubicBezTo>
                    <a:pt x="1190" y="1838"/>
                    <a:pt x="1190" y="1838"/>
                    <a:pt x="1190" y="1838"/>
                  </a:cubicBezTo>
                  <a:cubicBezTo>
                    <a:pt x="1193" y="1832"/>
                    <a:pt x="1201" y="1829"/>
                    <a:pt x="1208" y="1832"/>
                  </a:cubicBezTo>
                  <a:cubicBezTo>
                    <a:pt x="1208" y="1832"/>
                    <a:pt x="1208" y="1832"/>
                    <a:pt x="1208" y="1832"/>
                  </a:cubicBezTo>
                  <a:cubicBezTo>
                    <a:pt x="1214" y="1835"/>
                    <a:pt x="1217" y="1843"/>
                    <a:pt x="1214" y="1849"/>
                  </a:cubicBezTo>
                  <a:cubicBezTo>
                    <a:pt x="1214" y="1849"/>
                    <a:pt x="1214" y="1849"/>
                    <a:pt x="1214" y="1849"/>
                  </a:cubicBezTo>
                  <a:cubicBezTo>
                    <a:pt x="1212" y="1854"/>
                    <a:pt x="1207" y="1857"/>
                    <a:pt x="1202" y="1857"/>
                  </a:cubicBezTo>
                  <a:cubicBezTo>
                    <a:pt x="1202" y="1857"/>
                    <a:pt x="1202" y="1857"/>
                    <a:pt x="1202" y="1857"/>
                  </a:cubicBezTo>
                  <a:cubicBezTo>
                    <a:pt x="1200" y="1857"/>
                    <a:pt x="1199" y="1857"/>
                    <a:pt x="1197" y="1856"/>
                  </a:cubicBezTo>
                  <a:close/>
                  <a:moveTo>
                    <a:pt x="1243" y="1740"/>
                  </a:moveTo>
                  <a:cubicBezTo>
                    <a:pt x="1236" y="1738"/>
                    <a:pt x="1233" y="1730"/>
                    <a:pt x="1235" y="1723"/>
                  </a:cubicBezTo>
                  <a:cubicBezTo>
                    <a:pt x="1235" y="1723"/>
                    <a:pt x="1235" y="1723"/>
                    <a:pt x="1235" y="1723"/>
                  </a:cubicBezTo>
                  <a:cubicBezTo>
                    <a:pt x="1235" y="1723"/>
                    <a:pt x="1235" y="1723"/>
                    <a:pt x="1235" y="1723"/>
                  </a:cubicBezTo>
                  <a:cubicBezTo>
                    <a:pt x="1235" y="1723"/>
                    <a:pt x="1235" y="1723"/>
                    <a:pt x="1235" y="1723"/>
                  </a:cubicBezTo>
                  <a:cubicBezTo>
                    <a:pt x="1237" y="1716"/>
                    <a:pt x="1245" y="1713"/>
                    <a:pt x="1252" y="1715"/>
                  </a:cubicBezTo>
                  <a:cubicBezTo>
                    <a:pt x="1252" y="1715"/>
                    <a:pt x="1252" y="1715"/>
                    <a:pt x="1252" y="1715"/>
                  </a:cubicBezTo>
                  <a:cubicBezTo>
                    <a:pt x="1259" y="1717"/>
                    <a:pt x="1263" y="1725"/>
                    <a:pt x="1260" y="1732"/>
                  </a:cubicBezTo>
                  <a:cubicBezTo>
                    <a:pt x="1260" y="1732"/>
                    <a:pt x="1260" y="1732"/>
                    <a:pt x="1260" y="1732"/>
                  </a:cubicBezTo>
                  <a:cubicBezTo>
                    <a:pt x="1258" y="1738"/>
                    <a:pt x="1253" y="1741"/>
                    <a:pt x="1248" y="1741"/>
                  </a:cubicBezTo>
                  <a:cubicBezTo>
                    <a:pt x="1248" y="1741"/>
                    <a:pt x="1248" y="1741"/>
                    <a:pt x="1248" y="1741"/>
                  </a:cubicBezTo>
                  <a:cubicBezTo>
                    <a:pt x="1246" y="1741"/>
                    <a:pt x="1245" y="1741"/>
                    <a:pt x="1243" y="1740"/>
                  </a:cubicBezTo>
                  <a:close/>
                  <a:moveTo>
                    <a:pt x="1279" y="1621"/>
                  </a:moveTo>
                  <a:cubicBezTo>
                    <a:pt x="1272" y="1619"/>
                    <a:pt x="1267" y="1612"/>
                    <a:pt x="1269" y="1605"/>
                  </a:cubicBezTo>
                  <a:cubicBezTo>
                    <a:pt x="1269" y="1605"/>
                    <a:pt x="1269" y="1605"/>
                    <a:pt x="1269" y="1605"/>
                  </a:cubicBezTo>
                  <a:cubicBezTo>
                    <a:pt x="1270" y="1598"/>
                    <a:pt x="1278" y="1593"/>
                    <a:pt x="1285" y="1595"/>
                  </a:cubicBezTo>
                  <a:cubicBezTo>
                    <a:pt x="1285" y="1595"/>
                    <a:pt x="1285" y="1595"/>
                    <a:pt x="1285" y="1595"/>
                  </a:cubicBezTo>
                  <a:cubicBezTo>
                    <a:pt x="1292" y="1596"/>
                    <a:pt x="1296" y="1604"/>
                    <a:pt x="1295" y="1611"/>
                  </a:cubicBezTo>
                  <a:cubicBezTo>
                    <a:pt x="1295" y="1611"/>
                    <a:pt x="1295" y="1611"/>
                    <a:pt x="1295" y="1611"/>
                  </a:cubicBezTo>
                  <a:cubicBezTo>
                    <a:pt x="1293" y="1617"/>
                    <a:pt x="1288" y="1621"/>
                    <a:pt x="1282" y="1621"/>
                  </a:cubicBezTo>
                  <a:cubicBezTo>
                    <a:pt x="1282" y="1621"/>
                    <a:pt x="1282" y="1621"/>
                    <a:pt x="1282" y="1621"/>
                  </a:cubicBezTo>
                  <a:cubicBezTo>
                    <a:pt x="1281" y="1621"/>
                    <a:pt x="1280" y="1621"/>
                    <a:pt x="1279" y="1621"/>
                  </a:cubicBezTo>
                  <a:close/>
                  <a:moveTo>
                    <a:pt x="1302" y="1498"/>
                  </a:moveTo>
                  <a:cubicBezTo>
                    <a:pt x="1295" y="1497"/>
                    <a:pt x="1290" y="1491"/>
                    <a:pt x="1291" y="1483"/>
                  </a:cubicBezTo>
                  <a:cubicBezTo>
                    <a:pt x="1291" y="1483"/>
                    <a:pt x="1291" y="1483"/>
                    <a:pt x="1291" y="1483"/>
                  </a:cubicBezTo>
                  <a:cubicBezTo>
                    <a:pt x="1292" y="1476"/>
                    <a:pt x="1299" y="1471"/>
                    <a:pt x="1306" y="1472"/>
                  </a:cubicBezTo>
                  <a:cubicBezTo>
                    <a:pt x="1306" y="1472"/>
                    <a:pt x="1306" y="1472"/>
                    <a:pt x="1306" y="1472"/>
                  </a:cubicBezTo>
                  <a:cubicBezTo>
                    <a:pt x="1313" y="1473"/>
                    <a:pt x="1318" y="1480"/>
                    <a:pt x="1317" y="1487"/>
                  </a:cubicBezTo>
                  <a:cubicBezTo>
                    <a:pt x="1317" y="1487"/>
                    <a:pt x="1317" y="1487"/>
                    <a:pt x="1317" y="1487"/>
                  </a:cubicBezTo>
                  <a:cubicBezTo>
                    <a:pt x="1316" y="1494"/>
                    <a:pt x="1311" y="1498"/>
                    <a:pt x="1304" y="1498"/>
                  </a:cubicBezTo>
                  <a:cubicBezTo>
                    <a:pt x="1304" y="1498"/>
                    <a:pt x="1304" y="1498"/>
                    <a:pt x="1304" y="1498"/>
                  </a:cubicBezTo>
                  <a:cubicBezTo>
                    <a:pt x="1304" y="1498"/>
                    <a:pt x="1303" y="1498"/>
                    <a:pt x="1302" y="1498"/>
                  </a:cubicBezTo>
                  <a:close/>
                  <a:moveTo>
                    <a:pt x="1314" y="1374"/>
                  </a:moveTo>
                  <a:cubicBezTo>
                    <a:pt x="1307" y="1374"/>
                    <a:pt x="1301" y="1368"/>
                    <a:pt x="1301" y="1360"/>
                  </a:cubicBezTo>
                  <a:cubicBezTo>
                    <a:pt x="1301" y="1360"/>
                    <a:pt x="1301" y="1360"/>
                    <a:pt x="1301" y="1360"/>
                  </a:cubicBezTo>
                  <a:cubicBezTo>
                    <a:pt x="1302" y="1353"/>
                    <a:pt x="1308" y="1347"/>
                    <a:pt x="1315" y="1348"/>
                  </a:cubicBezTo>
                  <a:cubicBezTo>
                    <a:pt x="1315" y="1348"/>
                    <a:pt x="1315" y="1348"/>
                    <a:pt x="1315" y="1348"/>
                  </a:cubicBezTo>
                  <a:cubicBezTo>
                    <a:pt x="1323" y="1348"/>
                    <a:pt x="1328" y="1354"/>
                    <a:pt x="1328" y="1361"/>
                  </a:cubicBezTo>
                  <a:cubicBezTo>
                    <a:pt x="1328" y="1361"/>
                    <a:pt x="1328" y="1361"/>
                    <a:pt x="1328" y="1361"/>
                  </a:cubicBezTo>
                  <a:cubicBezTo>
                    <a:pt x="1328" y="1369"/>
                    <a:pt x="1322" y="1374"/>
                    <a:pt x="1315" y="1374"/>
                  </a:cubicBezTo>
                  <a:cubicBezTo>
                    <a:pt x="1315" y="1374"/>
                    <a:pt x="1315" y="1374"/>
                    <a:pt x="1315" y="1374"/>
                  </a:cubicBezTo>
                  <a:cubicBezTo>
                    <a:pt x="1314" y="1374"/>
                    <a:pt x="1314" y="1374"/>
                    <a:pt x="1314" y="1374"/>
                  </a:cubicBezTo>
                  <a:close/>
                  <a:moveTo>
                    <a:pt x="1300" y="1237"/>
                  </a:moveTo>
                  <a:cubicBezTo>
                    <a:pt x="1300" y="1230"/>
                    <a:pt x="1305" y="1223"/>
                    <a:pt x="1313" y="1223"/>
                  </a:cubicBezTo>
                  <a:cubicBezTo>
                    <a:pt x="1313" y="1223"/>
                    <a:pt x="1313" y="1223"/>
                    <a:pt x="1313" y="1223"/>
                  </a:cubicBezTo>
                  <a:cubicBezTo>
                    <a:pt x="1320" y="1222"/>
                    <a:pt x="1326" y="1228"/>
                    <a:pt x="1327" y="1235"/>
                  </a:cubicBezTo>
                  <a:cubicBezTo>
                    <a:pt x="1327" y="1235"/>
                    <a:pt x="1327" y="1235"/>
                    <a:pt x="1327" y="1235"/>
                  </a:cubicBezTo>
                  <a:cubicBezTo>
                    <a:pt x="1327" y="1243"/>
                    <a:pt x="1322" y="1249"/>
                    <a:pt x="1314" y="1250"/>
                  </a:cubicBezTo>
                  <a:cubicBezTo>
                    <a:pt x="1314" y="1250"/>
                    <a:pt x="1314" y="1250"/>
                    <a:pt x="1314" y="1250"/>
                  </a:cubicBezTo>
                  <a:cubicBezTo>
                    <a:pt x="1314" y="1250"/>
                    <a:pt x="1314" y="1250"/>
                    <a:pt x="1313" y="1250"/>
                  </a:cubicBezTo>
                  <a:cubicBezTo>
                    <a:pt x="1313" y="1250"/>
                    <a:pt x="1313" y="1250"/>
                    <a:pt x="1313" y="1250"/>
                  </a:cubicBezTo>
                  <a:cubicBezTo>
                    <a:pt x="1306" y="1250"/>
                    <a:pt x="1300" y="1244"/>
                    <a:pt x="1300" y="1237"/>
                  </a:cubicBezTo>
                  <a:close/>
                  <a:moveTo>
                    <a:pt x="1287" y="1114"/>
                  </a:moveTo>
                  <a:cubicBezTo>
                    <a:pt x="1286" y="1107"/>
                    <a:pt x="1291" y="1100"/>
                    <a:pt x="1298" y="1099"/>
                  </a:cubicBezTo>
                  <a:cubicBezTo>
                    <a:pt x="1298" y="1099"/>
                    <a:pt x="1298" y="1099"/>
                    <a:pt x="1298" y="1099"/>
                  </a:cubicBezTo>
                  <a:cubicBezTo>
                    <a:pt x="1306" y="1098"/>
                    <a:pt x="1312" y="1103"/>
                    <a:pt x="1314" y="1110"/>
                  </a:cubicBezTo>
                  <a:cubicBezTo>
                    <a:pt x="1314" y="1110"/>
                    <a:pt x="1314" y="1110"/>
                    <a:pt x="1314" y="1110"/>
                  </a:cubicBezTo>
                  <a:cubicBezTo>
                    <a:pt x="1315" y="1117"/>
                    <a:pt x="1310" y="1124"/>
                    <a:pt x="1302" y="1125"/>
                  </a:cubicBezTo>
                  <a:cubicBezTo>
                    <a:pt x="1302" y="1125"/>
                    <a:pt x="1302" y="1125"/>
                    <a:pt x="1302" y="1125"/>
                  </a:cubicBezTo>
                  <a:cubicBezTo>
                    <a:pt x="1302" y="1126"/>
                    <a:pt x="1301" y="1126"/>
                    <a:pt x="1300" y="1126"/>
                  </a:cubicBezTo>
                  <a:cubicBezTo>
                    <a:pt x="1300" y="1126"/>
                    <a:pt x="1300" y="1126"/>
                    <a:pt x="1300" y="1126"/>
                  </a:cubicBezTo>
                  <a:cubicBezTo>
                    <a:pt x="1294" y="1126"/>
                    <a:pt x="1288" y="1121"/>
                    <a:pt x="1287" y="1114"/>
                  </a:cubicBezTo>
                  <a:close/>
                  <a:moveTo>
                    <a:pt x="1263" y="993"/>
                  </a:moveTo>
                  <a:cubicBezTo>
                    <a:pt x="1261" y="986"/>
                    <a:pt x="1265" y="979"/>
                    <a:pt x="1272" y="977"/>
                  </a:cubicBezTo>
                  <a:cubicBezTo>
                    <a:pt x="1272" y="977"/>
                    <a:pt x="1272" y="977"/>
                    <a:pt x="1272" y="977"/>
                  </a:cubicBezTo>
                  <a:cubicBezTo>
                    <a:pt x="1279" y="975"/>
                    <a:pt x="1287" y="980"/>
                    <a:pt x="1288" y="987"/>
                  </a:cubicBezTo>
                  <a:cubicBezTo>
                    <a:pt x="1288" y="987"/>
                    <a:pt x="1288" y="987"/>
                    <a:pt x="1288" y="987"/>
                  </a:cubicBezTo>
                  <a:cubicBezTo>
                    <a:pt x="1290" y="994"/>
                    <a:pt x="1286" y="1001"/>
                    <a:pt x="1279" y="1003"/>
                  </a:cubicBezTo>
                  <a:cubicBezTo>
                    <a:pt x="1279" y="1003"/>
                    <a:pt x="1279" y="1003"/>
                    <a:pt x="1279" y="1003"/>
                  </a:cubicBezTo>
                  <a:cubicBezTo>
                    <a:pt x="1278" y="1003"/>
                    <a:pt x="1277" y="1003"/>
                    <a:pt x="1275" y="1003"/>
                  </a:cubicBezTo>
                  <a:cubicBezTo>
                    <a:pt x="1275" y="1003"/>
                    <a:pt x="1275" y="1003"/>
                    <a:pt x="1275" y="1003"/>
                  </a:cubicBezTo>
                  <a:cubicBezTo>
                    <a:pt x="1269" y="1003"/>
                    <a:pt x="1264" y="999"/>
                    <a:pt x="1263" y="993"/>
                  </a:cubicBezTo>
                  <a:close/>
                  <a:moveTo>
                    <a:pt x="1226" y="875"/>
                  </a:moveTo>
                  <a:cubicBezTo>
                    <a:pt x="1226" y="875"/>
                    <a:pt x="1226" y="875"/>
                    <a:pt x="1226" y="875"/>
                  </a:cubicBezTo>
                  <a:cubicBezTo>
                    <a:pt x="1226" y="875"/>
                    <a:pt x="1226" y="875"/>
                    <a:pt x="1226" y="875"/>
                  </a:cubicBezTo>
                  <a:cubicBezTo>
                    <a:pt x="1224" y="868"/>
                    <a:pt x="1227" y="861"/>
                    <a:pt x="1234" y="858"/>
                  </a:cubicBezTo>
                  <a:cubicBezTo>
                    <a:pt x="1234" y="858"/>
                    <a:pt x="1234" y="858"/>
                    <a:pt x="1234" y="858"/>
                  </a:cubicBezTo>
                  <a:cubicBezTo>
                    <a:pt x="1241" y="856"/>
                    <a:pt x="1249" y="859"/>
                    <a:pt x="1252" y="866"/>
                  </a:cubicBezTo>
                  <a:cubicBezTo>
                    <a:pt x="1252" y="866"/>
                    <a:pt x="1252" y="866"/>
                    <a:pt x="1252" y="866"/>
                  </a:cubicBezTo>
                  <a:cubicBezTo>
                    <a:pt x="1254" y="873"/>
                    <a:pt x="1250" y="881"/>
                    <a:pt x="1243" y="883"/>
                  </a:cubicBezTo>
                  <a:cubicBezTo>
                    <a:pt x="1243" y="883"/>
                    <a:pt x="1243" y="883"/>
                    <a:pt x="1243" y="883"/>
                  </a:cubicBezTo>
                  <a:cubicBezTo>
                    <a:pt x="1242" y="884"/>
                    <a:pt x="1240" y="884"/>
                    <a:pt x="1239" y="884"/>
                  </a:cubicBezTo>
                  <a:cubicBezTo>
                    <a:pt x="1239" y="884"/>
                    <a:pt x="1239" y="884"/>
                    <a:pt x="1239" y="884"/>
                  </a:cubicBezTo>
                  <a:cubicBezTo>
                    <a:pt x="1233" y="884"/>
                    <a:pt x="1228" y="881"/>
                    <a:pt x="1226" y="875"/>
                  </a:cubicBezTo>
                  <a:close/>
                  <a:moveTo>
                    <a:pt x="1179" y="761"/>
                  </a:moveTo>
                  <a:cubicBezTo>
                    <a:pt x="1179" y="761"/>
                    <a:pt x="1179" y="761"/>
                    <a:pt x="1179" y="761"/>
                  </a:cubicBezTo>
                  <a:cubicBezTo>
                    <a:pt x="1179" y="761"/>
                    <a:pt x="1179" y="761"/>
                    <a:pt x="1179" y="761"/>
                  </a:cubicBezTo>
                  <a:cubicBezTo>
                    <a:pt x="1176" y="755"/>
                    <a:pt x="1179" y="747"/>
                    <a:pt x="1185" y="744"/>
                  </a:cubicBezTo>
                  <a:cubicBezTo>
                    <a:pt x="1185" y="744"/>
                    <a:pt x="1185" y="744"/>
                    <a:pt x="1185" y="744"/>
                  </a:cubicBezTo>
                  <a:cubicBezTo>
                    <a:pt x="1192" y="740"/>
                    <a:pt x="1200" y="743"/>
                    <a:pt x="1203" y="750"/>
                  </a:cubicBezTo>
                  <a:cubicBezTo>
                    <a:pt x="1203" y="750"/>
                    <a:pt x="1203" y="750"/>
                    <a:pt x="1203" y="750"/>
                  </a:cubicBezTo>
                  <a:cubicBezTo>
                    <a:pt x="1206" y="757"/>
                    <a:pt x="1203" y="765"/>
                    <a:pt x="1197" y="768"/>
                  </a:cubicBezTo>
                  <a:cubicBezTo>
                    <a:pt x="1197" y="768"/>
                    <a:pt x="1197" y="768"/>
                    <a:pt x="1197" y="768"/>
                  </a:cubicBezTo>
                  <a:cubicBezTo>
                    <a:pt x="1195" y="769"/>
                    <a:pt x="1193" y="769"/>
                    <a:pt x="1191" y="769"/>
                  </a:cubicBezTo>
                  <a:cubicBezTo>
                    <a:pt x="1191" y="769"/>
                    <a:pt x="1191" y="769"/>
                    <a:pt x="1191" y="769"/>
                  </a:cubicBezTo>
                  <a:cubicBezTo>
                    <a:pt x="1186" y="769"/>
                    <a:pt x="1181" y="766"/>
                    <a:pt x="1179" y="761"/>
                  </a:cubicBezTo>
                  <a:close/>
                  <a:moveTo>
                    <a:pt x="1121" y="652"/>
                  </a:moveTo>
                  <a:cubicBezTo>
                    <a:pt x="1117" y="646"/>
                    <a:pt x="1119" y="638"/>
                    <a:pt x="1126" y="634"/>
                  </a:cubicBezTo>
                  <a:cubicBezTo>
                    <a:pt x="1126" y="634"/>
                    <a:pt x="1126" y="634"/>
                    <a:pt x="1126" y="634"/>
                  </a:cubicBezTo>
                  <a:cubicBezTo>
                    <a:pt x="1132" y="630"/>
                    <a:pt x="1140" y="632"/>
                    <a:pt x="1144" y="639"/>
                  </a:cubicBezTo>
                  <a:cubicBezTo>
                    <a:pt x="1144" y="639"/>
                    <a:pt x="1144" y="639"/>
                    <a:pt x="1144" y="639"/>
                  </a:cubicBezTo>
                  <a:cubicBezTo>
                    <a:pt x="1148" y="645"/>
                    <a:pt x="1146" y="653"/>
                    <a:pt x="1139" y="657"/>
                  </a:cubicBezTo>
                  <a:cubicBezTo>
                    <a:pt x="1139" y="657"/>
                    <a:pt x="1139" y="657"/>
                    <a:pt x="1139" y="657"/>
                  </a:cubicBezTo>
                  <a:cubicBezTo>
                    <a:pt x="1137" y="658"/>
                    <a:pt x="1135" y="659"/>
                    <a:pt x="1132" y="659"/>
                  </a:cubicBezTo>
                  <a:cubicBezTo>
                    <a:pt x="1132" y="659"/>
                    <a:pt x="1132" y="659"/>
                    <a:pt x="1132" y="659"/>
                  </a:cubicBezTo>
                  <a:cubicBezTo>
                    <a:pt x="1128" y="659"/>
                    <a:pt x="1123" y="657"/>
                    <a:pt x="1121" y="652"/>
                  </a:cubicBezTo>
                  <a:close/>
                  <a:moveTo>
                    <a:pt x="1053" y="550"/>
                  </a:moveTo>
                  <a:cubicBezTo>
                    <a:pt x="1048" y="544"/>
                    <a:pt x="1050" y="535"/>
                    <a:pt x="1055" y="531"/>
                  </a:cubicBezTo>
                  <a:cubicBezTo>
                    <a:pt x="1055" y="531"/>
                    <a:pt x="1055" y="531"/>
                    <a:pt x="1055" y="531"/>
                  </a:cubicBezTo>
                  <a:cubicBezTo>
                    <a:pt x="1061" y="527"/>
                    <a:pt x="1070" y="528"/>
                    <a:pt x="1074" y="534"/>
                  </a:cubicBezTo>
                  <a:cubicBezTo>
                    <a:pt x="1074" y="534"/>
                    <a:pt x="1074" y="534"/>
                    <a:pt x="1074" y="534"/>
                  </a:cubicBezTo>
                  <a:cubicBezTo>
                    <a:pt x="1079" y="540"/>
                    <a:pt x="1077" y="548"/>
                    <a:pt x="1071" y="552"/>
                  </a:cubicBezTo>
                  <a:cubicBezTo>
                    <a:pt x="1071" y="552"/>
                    <a:pt x="1071" y="552"/>
                    <a:pt x="1071" y="552"/>
                  </a:cubicBezTo>
                  <a:cubicBezTo>
                    <a:pt x="1069" y="554"/>
                    <a:pt x="1066" y="555"/>
                    <a:pt x="1063" y="555"/>
                  </a:cubicBezTo>
                  <a:cubicBezTo>
                    <a:pt x="1063" y="555"/>
                    <a:pt x="1063" y="555"/>
                    <a:pt x="1063" y="555"/>
                  </a:cubicBezTo>
                  <a:cubicBezTo>
                    <a:pt x="1059" y="555"/>
                    <a:pt x="1055" y="553"/>
                    <a:pt x="1053" y="550"/>
                  </a:cubicBezTo>
                  <a:close/>
                  <a:moveTo>
                    <a:pt x="975" y="454"/>
                  </a:moveTo>
                  <a:cubicBezTo>
                    <a:pt x="970" y="448"/>
                    <a:pt x="970" y="440"/>
                    <a:pt x="976" y="435"/>
                  </a:cubicBezTo>
                  <a:cubicBezTo>
                    <a:pt x="976" y="435"/>
                    <a:pt x="976" y="435"/>
                    <a:pt x="976" y="435"/>
                  </a:cubicBezTo>
                  <a:cubicBezTo>
                    <a:pt x="981" y="430"/>
                    <a:pt x="990" y="430"/>
                    <a:pt x="995" y="436"/>
                  </a:cubicBezTo>
                  <a:cubicBezTo>
                    <a:pt x="995" y="436"/>
                    <a:pt x="995" y="436"/>
                    <a:pt x="995" y="436"/>
                  </a:cubicBezTo>
                  <a:cubicBezTo>
                    <a:pt x="1000" y="441"/>
                    <a:pt x="999" y="450"/>
                    <a:pt x="994" y="455"/>
                  </a:cubicBezTo>
                  <a:cubicBezTo>
                    <a:pt x="994" y="455"/>
                    <a:pt x="994" y="455"/>
                    <a:pt x="994" y="455"/>
                  </a:cubicBezTo>
                  <a:cubicBezTo>
                    <a:pt x="991" y="457"/>
                    <a:pt x="988" y="458"/>
                    <a:pt x="985" y="458"/>
                  </a:cubicBezTo>
                  <a:cubicBezTo>
                    <a:pt x="985" y="458"/>
                    <a:pt x="985" y="458"/>
                    <a:pt x="985" y="458"/>
                  </a:cubicBezTo>
                  <a:cubicBezTo>
                    <a:pt x="981" y="458"/>
                    <a:pt x="978" y="457"/>
                    <a:pt x="975" y="454"/>
                  </a:cubicBezTo>
                  <a:close/>
                  <a:moveTo>
                    <a:pt x="888" y="366"/>
                  </a:moveTo>
                  <a:cubicBezTo>
                    <a:pt x="883" y="361"/>
                    <a:pt x="883" y="352"/>
                    <a:pt x="888" y="347"/>
                  </a:cubicBezTo>
                  <a:cubicBezTo>
                    <a:pt x="888" y="347"/>
                    <a:pt x="888" y="347"/>
                    <a:pt x="888" y="347"/>
                  </a:cubicBezTo>
                  <a:cubicBezTo>
                    <a:pt x="893" y="341"/>
                    <a:pt x="901" y="341"/>
                    <a:pt x="906" y="346"/>
                  </a:cubicBezTo>
                  <a:cubicBezTo>
                    <a:pt x="906" y="346"/>
                    <a:pt x="906" y="346"/>
                    <a:pt x="906" y="346"/>
                  </a:cubicBezTo>
                  <a:cubicBezTo>
                    <a:pt x="912" y="351"/>
                    <a:pt x="912" y="360"/>
                    <a:pt x="907" y="365"/>
                  </a:cubicBezTo>
                  <a:cubicBezTo>
                    <a:pt x="907" y="365"/>
                    <a:pt x="907" y="365"/>
                    <a:pt x="907" y="365"/>
                  </a:cubicBezTo>
                  <a:cubicBezTo>
                    <a:pt x="905" y="368"/>
                    <a:pt x="901" y="369"/>
                    <a:pt x="897" y="369"/>
                  </a:cubicBezTo>
                  <a:cubicBezTo>
                    <a:pt x="897" y="369"/>
                    <a:pt x="897" y="369"/>
                    <a:pt x="897" y="369"/>
                  </a:cubicBezTo>
                  <a:cubicBezTo>
                    <a:pt x="894" y="369"/>
                    <a:pt x="891" y="368"/>
                    <a:pt x="888" y="366"/>
                  </a:cubicBezTo>
                  <a:close/>
                  <a:moveTo>
                    <a:pt x="794" y="286"/>
                  </a:moveTo>
                  <a:cubicBezTo>
                    <a:pt x="788" y="282"/>
                    <a:pt x="787" y="273"/>
                    <a:pt x="791" y="268"/>
                  </a:cubicBezTo>
                  <a:cubicBezTo>
                    <a:pt x="791" y="268"/>
                    <a:pt x="791" y="268"/>
                    <a:pt x="791" y="268"/>
                  </a:cubicBezTo>
                  <a:cubicBezTo>
                    <a:pt x="796" y="262"/>
                    <a:pt x="804" y="261"/>
                    <a:pt x="810" y="265"/>
                  </a:cubicBezTo>
                  <a:cubicBezTo>
                    <a:pt x="810" y="265"/>
                    <a:pt x="810" y="265"/>
                    <a:pt x="810" y="265"/>
                  </a:cubicBezTo>
                  <a:cubicBezTo>
                    <a:pt x="816" y="270"/>
                    <a:pt x="817" y="278"/>
                    <a:pt x="813" y="284"/>
                  </a:cubicBezTo>
                  <a:cubicBezTo>
                    <a:pt x="813" y="284"/>
                    <a:pt x="813" y="284"/>
                    <a:pt x="813" y="284"/>
                  </a:cubicBezTo>
                  <a:cubicBezTo>
                    <a:pt x="810" y="287"/>
                    <a:pt x="806" y="289"/>
                    <a:pt x="802" y="289"/>
                  </a:cubicBezTo>
                  <a:cubicBezTo>
                    <a:pt x="802" y="289"/>
                    <a:pt x="802" y="289"/>
                    <a:pt x="802" y="289"/>
                  </a:cubicBezTo>
                  <a:cubicBezTo>
                    <a:pt x="799" y="289"/>
                    <a:pt x="796" y="288"/>
                    <a:pt x="794" y="286"/>
                  </a:cubicBezTo>
                  <a:close/>
                  <a:moveTo>
                    <a:pt x="692" y="216"/>
                  </a:moveTo>
                  <a:cubicBezTo>
                    <a:pt x="692" y="216"/>
                    <a:pt x="692" y="216"/>
                    <a:pt x="692" y="216"/>
                  </a:cubicBezTo>
                  <a:cubicBezTo>
                    <a:pt x="692" y="216"/>
                    <a:pt x="692" y="216"/>
                    <a:pt x="692" y="216"/>
                  </a:cubicBezTo>
                  <a:cubicBezTo>
                    <a:pt x="686" y="212"/>
                    <a:pt x="684" y="204"/>
                    <a:pt x="688" y="198"/>
                  </a:cubicBezTo>
                  <a:cubicBezTo>
                    <a:pt x="688" y="198"/>
                    <a:pt x="688" y="198"/>
                    <a:pt x="688" y="198"/>
                  </a:cubicBezTo>
                  <a:cubicBezTo>
                    <a:pt x="692" y="192"/>
                    <a:pt x="700" y="190"/>
                    <a:pt x="706" y="194"/>
                  </a:cubicBezTo>
                  <a:cubicBezTo>
                    <a:pt x="706" y="194"/>
                    <a:pt x="706" y="194"/>
                    <a:pt x="706" y="194"/>
                  </a:cubicBezTo>
                  <a:cubicBezTo>
                    <a:pt x="713" y="197"/>
                    <a:pt x="714" y="206"/>
                    <a:pt x="711" y="212"/>
                  </a:cubicBezTo>
                  <a:cubicBezTo>
                    <a:pt x="711" y="212"/>
                    <a:pt x="711" y="212"/>
                    <a:pt x="711" y="212"/>
                  </a:cubicBezTo>
                  <a:cubicBezTo>
                    <a:pt x="708" y="216"/>
                    <a:pt x="704" y="218"/>
                    <a:pt x="699" y="218"/>
                  </a:cubicBezTo>
                  <a:cubicBezTo>
                    <a:pt x="699" y="218"/>
                    <a:pt x="699" y="218"/>
                    <a:pt x="699" y="218"/>
                  </a:cubicBezTo>
                  <a:cubicBezTo>
                    <a:pt x="697" y="218"/>
                    <a:pt x="694" y="218"/>
                    <a:pt x="692" y="216"/>
                  </a:cubicBezTo>
                  <a:close/>
                  <a:moveTo>
                    <a:pt x="584" y="156"/>
                  </a:moveTo>
                  <a:cubicBezTo>
                    <a:pt x="584" y="156"/>
                    <a:pt x="584" y="156"/>
                    <a:pt x="584" y="156"/>
                  </a:cubicBezTo>
                  <a:cubicBezTo>
                    <a:pt x="584" y="156"/>
                    <a:pt x="584" y="156"/>
                    <a:pt x="584" y="156"/>
                  </a:cubicBezTo>
                  <a:cubicBezTo>
                    <a:pt x="578" y="153"/>
                    <a:pt x="575" y="145"/>
                    <a:pt x="578" y="138"/>
                  </a:cubicBezTo>
                  <a:cubicBezTo>
                    <a:pt x="578" y="138"/>
                    <a:pt x="578" y="138"/>
                    <a:pt x="578" y="138"/>
                  </a:cubicBezTo>
                  <a:cubicBezTo>
                    <a:pt x="582" y="132"/>
                    <a:pt x="590" y="129"/>
                    <a:pt x="596" y="132"/>
                  </a:cubicBezTo>
                  <a:cubicBezTo>
                    <a:pt x="596" y="132"/>
                    <a:pt x="596" y="132"/>
                    <a:pt x="596" y="132"/>
                  </a:cubicBezTo>
                  <a:cubicBezTo>
                    <a:pt x="603" y="136"/>
                    <a:pt x="605" y="144"/>
                    <a:pt x="602" y="150"/>
                  </a:cubicBezTo>
                  <a:cubicBezTo>
                    <a:pt x="602" y="150"/>
                    <a:pt x="602" y="150"/>
                    <a:pt x="602" y="150"/>
                  </a:cubicBezTo>
                  <a:cubicBezTo>
                    <a:pt x="600" y="155"/>
                    <a:pt x="595" y="158"/>
                    <a:pt x="590" y="158"/>
                  </a:cubicBezTo>
                  <a:cubicBezTo>
                    <a:pt x="590" y="158"/>
                    <a:pt x="590" y="158"/>
                    <a:pt x="590" y="158"/>
                  </a:cubicBezTo>
                  <a:cubicBezTo>
                    <a:pt x="588" y="158"/>
                    <a:pt x="586" y="157"/>
                    <a:pt x="584" y="156"/>
                  </a:cubicBezTo>
                  <a:close/>
                  <a:moveTo>
                    <a:pt x="471" y="107"/>
                  </a:moveTo>
                  <a:cubicBezTo>
                    <a:pt x="471" y="107"/>
                    <a:pt x="471" y="107"/>
                    <a:pt x="471" y="107"/>
                  </a:cubicBezTo>
                  <a:cubicBezTo>
                    <a:pt x="471" y="107"/>
                    <a:pt x="471" y="107"/>
                    <a:pt x="471" y="107"/>
                  </a:cubicBezTo>
                  <a:cubicBezTo>
                    <a:pt x="464" y="104"/>
                    <a:pt x="461" y="97"/>
                    <a:pt x="463" y="90"/>
                  </a:cubicBezTo>
                  <a:cubicBezTo>
                    <a:pt x="463" y="90"/>
                    <a:pt x="463" y="90"/>
                    <a:pt x="463" y="90"/>
                  </a:cubicBezTo>
                  <a:cubicBezTo>
                    <a:pt x="466" y="83"/>
                    <a:pt x="474" y="79"/>
                    <a:pt x="481" y="82"/>
                  </a:cubicBezTo>
                  <a:cubicBezTo>
                    <a:pt x="481" y="82"/>
                    <a:pt x="481" y="82"/>
                    <a:pt x="481" y="82"/>
                  </a:cubicBezTo>
                  <a:cubicBezTo>
                    <a:pt x="488" y="85"/>
                    <a:pt x="491" y="92"/>
                    <a:pt x="488" y="99"/>
                  </a:cubicBezTo>
                  <a:cubicBezTo>
                    <a:pt x="488" y="99"/>
                    <a:pt x="488" y="99"/>
                    <a:pt x="488" y="99"/>
                  </a:cubicBezTo>
                  <a:cubicBezTo>
                    <a:pt x="486" y="105"/>
                    <a:pt x="481" y="108"/>
                    <a:pt x="476" y="108"/>
                  </a:cubicBezTo>
                  <a:cubicBezTo>
                    <a:pt x="476" y="108"/>
                    <a:pt x="476" y="108"/>
                    <a:pt x="476" y="108"/>
                  </a:cubicBezTo>
                  <a:cubicBezTo>
                    <a:pt x="474" y="108"/>
                    <a:pt x="473" y="108"/>
                    <a:pt x="471" y="107"/>
                  </a:cubicBezTo>
                  <a:close/>
                  <a:moveTo>
                    <a:pt x="354" y="69"/>
                  </a:moveTo>
                  <a:cubicBezTo>
                    <a:pt x="347" y="67"/>
                    <a:pt x="342" y="59"/>
                    <a:pt x="344" y="52"/>
                  </a:cubicBezTo>
                  <a:cubicBezTo>
                    <a:pt x="344" y="52"/>
                    <a:pt x="344" y="52"/>
                    <a:pt x="344" y="52"/>
                  </a:cubicBezTo>
                  <a:cubicBezTo>
                    <a:pt x="346" y="45"/>
                    <a:pt x="354" y="41"/>
                    <a:pt x="361" y="43"/>
                  </a:cubicBezTo>
                  <a:cubicBezTo>
                    <a:pt x="361" y="43"/>
                    <a:pt x="361" y="43"/>
                    <a:pt x="361" y="43"/>
                  </a:cubicBezTo>
                  <a:cubicBezTo>
                    <a:pt x="368" y="45"/>
                    <a:pt x="372" y="52"/>
                    <a:pt x="370" y="59"/>
                  </a:cubicBezTo>
                  <a:cubicBezTo>
                    <a:pt x="370" y="59"/>
                    <a:pt x="370" y="59"/>
                    <a:pt x="370" y="59"/>
                  </a:cubicBezTo>
                  <a:cubicBezTo>
                    <a:pt x="369" y="65"/>
                    <a:pt x="363" y="69"/>
                    <a:pt x="357" y="69"/>
                  </a:cubicBezTo>
                  <a:cubicBezTo>
                    <a:pt x="357" y="69"/>
                    <a:pt x="357" y="69"/>
                    <a:pt x="357" y="69"/>
                  </a:cubicBezTo>
                  <a:cubicBezTo>
                    <a:pt x="356" y="69"/>
                    <a:pt x="355" y="69"/>
                    <a:pt x="354" y="69"/>
                  </a:cubicBezTo>
                  <a:close/>
                  <a:moveTo>
                    <a:pt x="233" y="42"/>
                  </a:moveTo>
                  <a:cubicBezTo>
                    <a:pt x="226" y="41"/>
                    <a:pt x="221" y="34"/>
                    <a:pt x="222" y="27"/>
                  </a:cubicBezTo>
                  <a:cubicBezTo>
                    <a:pt x="222" y="27"/>
                    <a:pt x="222" y="27"/>
                    <a:pt x="222" y="27"/>
                  </a:cubicBezTo>
                  <a:cubicBezTo>
                    <a:pt x="224" y="19"/>
                    <a:pt x="231" y="14"/>
                    <a:pt x="238" y="16"/>
                  </a:cubicBezTo>
                  <a:cubicBezTo>
                    <a:pt x="238" y="16"/>
                    <a:pt x="238" y="16"/>
                    <a:pt x="238" y="16"/>
                  </a:cubicBezTo>
                  <a:cubicBezTo>
                    <a:pt x="245" y="17"/>
                    <a:pt x="250" y="24"/>
                    <a:pt x="249" y="31"/>
                  </a:cubicBezTo>
                  <a:cubicBezTo>
                    <a:pt x="249" y="31"/>
                    <a:pt x="249" y="31"/>
                    <a:pt x="249" y="31"/>
                  </a:cubicBezTo>
                  <a:cubicBezTo>
                    <a:pt x="248" y="38"/>
                    <a:pt x="242" y="42"/>
                    <a:pt x="236" y="42"/>
                  </a:cubicBezTo>
                  <a:cubicBezTo>
                    <a:pt x="236" y="42"/>
                    <a:pt x="236" y="42"/>
                    <a:pt x="236" y="42"/>
                  </a:cubicBezTo>
                  <a:cubicBezTo>
                    <a:pt x="235" y="42"/>
                    <a:pt x="234" y="42"/>
                    <a:pt x="233" y="42"/>
                  </a:cubicBezTo>
                  <a:close/>
                  <a:moveTo>
                    <a:pt x="111" y="27"/>
                  </a:moveTo>
                  <a:cubicBezTo>
                    <a:pt x="111" y="27"/>
                    <a:pt x="111" y="27"/>
                    <a:pt x="111" y="27"/>
                  </a:cubicBezTo>
                  <a:cubicBezTo>
                    <a:pt x="111" y="27"/>
                    <a:pt x="111" y="27"/>
                    <a:pt x="111" y="27"/>
                  </a:cubicBezTo>
                  <a:cubicBezTo>
                    <a:pt x="103" y="26"/>
                    <a:pt x="98" y="20"/>
                    <a:pt x="99" y="13"/>
                  </a:cubicBezTo>
                  <a:cubicBezTo>
                    <a:pt x="99" y="13"/>
                    <a:pt x="99" y="13"/>
                    <a:pt x="99" y="13"/>
                  </a:cubicBezTo>
                  <a:cubicBezTo>
                    <a:pt x="99" y="5"/>
                    <a:pt x="105" y="0"/>
                    <a:pt x="113" y="0"/>
                  </a:cubicBezTo>
                  <a:cubicBezTo>
                    <a:pt x="113" y="0"/>
                    <a:pt x="113" y="0"/>
                    <a:pt x="113" y="0"/>
                  </a:cubicBezTo>
                  <a:cubicBezTo>
                    <a:pt x="120" y="1"/>
                    <a:pt x="126" y="7"/>
                    <a:pt x="125" y="15"/>
                  </a:cubicBezTo>
                  <a:cubicBezTo>
                    <a:pt x="125" y="15"/>
                    <a:pt x="125" y="15"/>
                    <a:pt x="125" y="15"/>
                  </a:cubicBezTo>
                  <a:cubicBezTo>
                    <a:pt x="125" y="22"/>
                    <a:pt x="119" y="27"/>
                    <a:pt x="112" y="27"/>
                  </a:cubicBezTo>
                  <a:cubicBezTo>
                    <a:pt x="112" y="27"/>
                    <a:pt x="112" y="27"/>
                    <a:pt x="112" y="27"/>
                  </a:cubicBezTo>
                  <a:cubicBezTo>
                    <a:pt x="112" y="27"/>
                    <a:pt x="111" y="27"/>
                    <a:pt x="111" y="27"/>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7" name="Oval 306">
              <a:extLst>
                <a:ext uri="{FF2B5EF4-FFF2-40B4-BE49-F238E27FC236}">
                  <a16:creationId xmlns:a16="http://schemas.microsoft.com/office/drawing/2014/main" id="{E733B52B-6D2A-4FFF-B2F7-B4BD22F38AAB}"/>
                </a:ext>
              </a:extLst>
            </p:cNvPr>
            <p:cNvSpPr>
              <a:spLocks noChangeArrowheads="1"/>
            </p:cNvSpPr>
            <p:nvPr/>
          </p:nvSpPr>
          <p:spPr bwMode="auto">
            <a:xfrm>
              <a:off x="2830251" y="3003932"/>
              <a:ext cx="72141" cy="72141"/>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8" name="Oval 307">
              <a:extLst>
                <a:ext uri="{FF2B5EF4-FFF2-40B4-BE49-F238E27FC236}">
                  <a16:creationId xmlns:a16="http://schemas.microsoft.com/office/drawing/2014/main" id="{76ED1020-1794-4953-8A03-21365B3719B3}"/>
                </a:ext>
              </a:extLst>
            </p:cNvPr>
            <p:cNvSpPr>
              <a:spLocks noChangeArrowheads="1"/>
            </p:cNvSpPr>
            <p:nvPr/>
          </p:nvSpPr>
          <p:spPr bwMode="auto">
            <a:xfrm>
              <a:off x="2340575" y="3837813"/>
              <a:ext cx="71461" cy="71461"/>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9" name="Oval 308">
              <a:extLst>
                <a:ext uri="{FF2B5EF4-FFF2-40B4-BE49-F238E27FC236}">
                  <a16:creationId xmlns:a16="http://schemas.microsoft.com/office/drawing/2014/main" id="{72D032D2-1916-4269-B2F1-86C51C2EE4FB}"/>
                </a:ext>
              </a:extLst>
            </p:cNvPr>
            <p:cNvSpPr>
              <a:spLocks noChangeArrowheads="1"/>
            </p:cNvSpPr>
            <p:nvPr/>
          </p:nvSpPr>
          <p:spPr bwMode="auto">
            <a:xfrm>
              <a:off x="2830251" y="4622231"/>
              <a:ext cx="71461" cy="7146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0" name="Oval 309">
              <a:extLst>
                <a:ext uri="{FF2B5EF4-FFF2-40B4-BE49-F238E27FC236}">
                  <a16:creationId xmlns:a16="http://schemas.microsoft.com/office/drawing/2014/main" id="{B7C8AA31-79B8-4664-993B-CE85540799F0}"/>
                </a:ext>
              </a:extLst>
            </p:cNvPr>
            <p:cNvSpPr>
              <a:spLocks noChangeArrowheads="1"/>
            </p:cNvSpPr>
            <p:nvPr/>
          </p:nvSpPr>
          <p:spPr bwMode="auto">
            <a:xfrm>
              <a:off x="3654112" y="4622231"/>
              <a:ext cx="70780" cy="71461"/>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1" name="Oval 310">
              <a:extLst>
                <a:ext uri="{FF2B5EF4-FFF2-40B4-BE49-F238E27FC236}">
                  <a16:creationId xmlns:a16="http://schemas.microsoft.com/office/drawing/2014/main" id="{17EFD698-D704-4612-9B41-00A81CD414A4}"/>
                </a:ext>
              </a:extLst>
            </p:cNvPr>
            <p:cNvSpPr>
              <a:spLocks noChangeArrowheads="1"/>
            </p:cNvSpPr>
            <p:nvPr/>
          </p:nvSpPr>
          <p:spPr bwMode="auto">
            <a:xfrm>
              <a:off x="4156359" y="3848022"/>
              <a:ext cx="70780" cy="72141"/>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2" name="Freeform 19">
              <a:extLst>
                <a:ext uri="{FF2B5EF4-FFF2-40B4-BE49-F238E27FC236}">
                  <a16:creationId xmlns:a16="http://schemas.microsoft.com/office/drawing/2014/main" id="{16E3FFBB-50B9-44E6-A680-0ED8644E62D1}"/>
                </a:ext>
              </a:extLst>
            </p:cNvPr>
            <p:cNvSpPr>
              <a:spLocks/>
            </p:cNvSpPr>
            <p:nvPr/>
          </p:nvSpPr>
          <p:spPr bwMode="auto">
            <a:xfrm>
              <a:off x="3331498" y="3121845"/>
              <a:ext cx="1071911" cy="1922634"/>
            </a:xfrm>
            <a:custGeom>
              <a:avLst/>
              <a:gdLst>
                <a:gd name="T0" fmla="*/ 0 w 1535"/>
                <a:gd name="T1" fmla="*/ 2610 h 2754"/>
                <a:gd name="T2" fmla="*/ 6 w 1535"/>
                <a:gd name="T3" fmla="*/ 2597 h 2754"/>
                <a:gd name="T4" fmla="*/ 218 w 1535"/>
                <a:gd name="T5" fmla="*/ 2446 h 2754"/>
                <a:gd name="T6" fmla="*/ 226 w 1535"/>
                <a:gd name="T7" fmla="*/ 2443 h 2754"/>
                <a:gd name="T8" fmla="*/ 239 w 1535"/>
                <a:gd name="T9" fmla="*/ 2450 h 2754"/>
                <a:gd name="T10" fmla="*/ 235 w 1535"/>
                <a:gd name="T11" fmla="*/ 2471 h 2754"/>
                <a:gd name="T12" fmla="*/ 67 w 1535"/>
                <a:gd name="T13" fmla="*/ 2591 h 2754"/>
                <a:gd name="T14" fmla="*/ 1493 w 1535"/>
                <a:gd name="T15" fmla="*/ 1016 h 2754"/>
                <a:gd name="T16" fmla="*/ 1108 w 1535"/>
                <a:gd name="T17" fmla="*/ 42 h 2754"/>
                <a:gd name="T18" fmla="*/ 910 w 1535"/>
                <a:gd name="T19" fmla="*/ 199 h 2754"/>
                <a:gd name="T20" fmla="*/ 891 w 1535"/>
                <a:gd name="T21" fmla="*/ 175 h 2754"/>
                <a:gd name="T22" fmla="*/ 1087 w 1535"/>
                <a:gd name="T23" fmla="*/ 19 h 2754"/>
                <a:gd name="T24" fmla="*/ 1112 w 1535"/>
                <a:gd name="T25" fmla="*/ 0 h 2754"/>
                <a:gd name="T26" fmla="*/ 1133 w 1535"/>
                <a:gd name="T27" fmla="*/ 22 h 2754"/>
                <a:gd name="T28" fmla="*/ 1383 w 1535"/>
                <a:gd name="T29" fmla="*/ 409 h 2754"/>
                <a:gd name="T30" fmla="*/ 1523 w 1535"/>
                <a:gd name="T31" fmla="*/ 1015 h 2754"/>
                <a:gd name="T32" fmla="*/ 1107 w 1535"/>
                <a:gd name="T33" fmla="*/ 2123 h 2754"/>
                <a:gd name="T34" fmla="*/ 69 w 1535"/>
                <a:gd name="T35" fmla="*/ 2622 h 2754"/>
                <a:gd name="T36" fmla="*/ 249 w 1535"/>
                <a:gd name="T37" fmla="*/ 2723 h 2754"/>
                <a:gd name="T38" fmla="*/ 255 w 1535"/>
                <a:gd name="T39" fmla="*/ 2744 h 2754"/>
                <a:gd name="T40" fmla="*/ 234 w 1535"/>
                <a:gd name="T41" fmla="*/ 2750 h 2754"/>
                <a:gd name="T42" fmla="*/ 8 w 1535"/>
                <a:gd name="T43" fmla="*/ 2623 h 2754"/>
                <a:gd name="T44" fmla="*/ 0 w 1535"/>
                <a:gd name="T45" fmla="*/ 2610 h 2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5" h="2754">
                  <a:moveTo>
                    <a:pt x="0" y="2610"/>
                  </a:moveTo>
                  <a:cubicBezTo>
                    <a:pt x="0" y="2605"/>
                    <a:pt x="2" y="2600"/>
                    <a:pt x="6" y="2597"/>
                  </a:cubicBezTo>
                  <a:cubicBezTo>
                    <a:pt x="218" y="2446"/>
                    <a:pt x="218" y="2446"/>
                    <a:pt x="218" y="2446"/>
                  </a:cubicBezTo>
                  <a:cubicBezTo>
                    <a:pt x="220" y="2444"/>
                    <a:pt x="223" y="2443"/>
                    <a:pt x="226" y="2443"/>
                  </a:cubicBezTo>
                  <a:cubicBezTo>
                    <a:pt x="231" y="2443"/>
                    <a:pt x="236" y="2445"/>
                    <a:pt x="239" y="2450"/>
                  </a:cubicBezTo>
                  <a:cubicBezTo>
                    <a:pt x="244" y="2456"/>
                    <a:pt x="242" y="2466"/>
                    <a:pt x="235" y="2471"/>
                  </a:cubicBezTo>
                  <a:cubicBezTo>
                    <a:pt x="67" y="2591"/>
                    <a:pt x="67" y="2591"/>
                    <a:pt x="67" y="2591"/>
                  </a:cubicBezTo>
                  <a:cubicBezTo>
                    <a:pt x="879" y="2533"/>
                    <a:pt x="1516" y="1833"/>
                    <a:pt x="1493" y="1016"/>
                  </a:cubicBezTo>
                  <a:cubicBezTo>
                    <a:pt x="1482" y="642"/>
                    <a:pt x="1338" y="303"/>
                    <a:pt x="1108" y="42"/>
                  </a:cubicBezTo>
                  <a:cubicBezTo>
                    <a:pt x="910" y="199"/>
                    <a:pt x="910" y="199"/>
                    <a:pt x="910" y="199"/>
                  </a:cubicBezTo>
                  <a:cubicBezTo>
                    <a:pt x="891" y="175"/>
                    <a:pt x="891" y="175"/>
                    <a:pt x="891" y="175"/>
                  </a:cubicBezTo>
                  <a:cubicBezTo>
                    <a:pt x="1087" y="19"/>
                    <a:pt x="1087" y="19"/>
                    <a:pt x="1087" y="19"/>
                  </a:cubicBezTo>
                  <a:cubicBezTo>
                    <a:pt x="1112" y="0"/>
                    <a:pt x="1112" y="0"/>
                    <a:pt x="1112" y="0"/>
                  </a:cubicBezTo>
                  <a:cubicBezTo>
                    <a:pt x="1119" y="7"/>
                    <a:pt x="1126" y="15"/>
                    <a:pt x="1133" y="22"/>
                  </a:cubicBezTo>
                  <a:cubicBezTo>
                    <a:pt x="1235" y="138"/>
                    <a:pt x="1319" y="268"/>
                    <a:pt x="1383" y="409"/>
                  </a:cubicBezTo>
                  <a:cubicBezTo>
                    <a:pt x="1470" y="600"/>
                    <a:pt x="1518" y="804"/>
                    <a:pt x="1523" y="1015"/>
                  </a:cubicBezTo>
                  <a:cubicBezTo>
                    <a:pt x="1535" y="1427"/>
                    <a:pt x="1387" y="1821"/>
                    <a:pt x="1107" y="2123"/>
                  </a:cubicBezTo>
                  <a:cubicBezTo>
                    <a:pt x="835" y="2417"/>
                    <a:pt x="467" y="2594"/>
                    <a:pt x="69" y="2622"/>
                  </a:cubicBezTo>
                  <a:cubicBezTo>
                    <a:pt x="249" y="2723"/>
                    <a:pt x="249" y="2723"/>
                    <a:pt x="249" y="2723"/>
                  </a:cubicBezTo>
                  <a:cubicBezTo>
                    <a:pt x="256" y="2728"/>
                    <a:pt x="259" y="2737"/>
                    <a:pt x="255" y="2744"/>
                  </a:cubicBezTo>
                  <a:cubicBezTo>
                    <a:pt x="250" y="2752"/>
                    <a:pt x="241" y="2754"/>
                    <a:pt x="234" y="2750"/>
                  </a:cubicBezTo>
                  <a:cubicBezTo>
                    <a:pt x="8" y="2623"/>
                    <a:pt x="8" y="2623"/>
                    <a:pt x="8" y="2623"/>
                  </a:cubicBezTo>
                  <a:cubicBezTo>
                    <a:pt x="3" y="2620"/>
                    <a:pt x="0" y="2615"/>
                    <a:pt x="0" y="26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3" name="Oval 312">
              <a:extLst>
                <a:ext uri="{FF2B5EF4-FFF2-40B4-BE49-F238E27FC236}">
                  <a16:creationId xmlns:a16="http://schemas.microsoft.com/office/drawing/2014/main" id="{7E5B9BCF-FADC-48B5-9DFE-8D559FA47CAF}"/>
                </a:ext>
              </a:extLst>
            </p:cNvPr>
            <p:cNvSpPr>
              <a:spLocks noChangeArrowheads="1"/>
            </p:cNvSpPr>
            <p:nvPr/>
          </p:nvSpPr>
          <p:spPr bwMode="auto">
            <a:xfrm>
              <a:off x="3651370" y="3000618"/>
              <a:ext cx="72141" cy="7214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4" name="TextBox 69">
              <a:extLst>
                <a:ext uri="{FF2B5EF4-FFF2-40B4-BE49-F238E27FC236}">
                  <a16:creationId xmlns:a16="http://schemas.microsoft.com/office/drawing/2014/main" id="{9B5909ED-201F-418C-B8FB-6F9CDB1299BE}"/>
                </a:ext>
              </a:extLst>
            </p:cNvPr>
            <p:cNvSpPr txBox="1"/>
            <p:nvPr/>
          </p:nvSpPr>
          <p:spPr>
            <a:xfrm>
              <a:off x="2364642" y="3483518"/>
              <a:ext cx="1847724" cy="765742"/>
            </a:xfrm>
            <a:prstGeom prst="rect">
              <a:avLst/>
            </a:prstGeom>
            <a:noFill/>
          </p:spPr>
          <p:txBody>
            <a:bodyPr wrap="square" lIns="36000" rIns="3600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2000" b="1" dirty="0"/>
                <a:t>LOCAL </a:t>
              </a:r>
              <a:br>
                <a:rPr lang="en-ZA" sz="2000" b="1" dirty="0"/>
              </a:br>
              <a:r>
                <a:rPr lang="en-ZA" sz="2000" b="1" dirty="0"/>
                <a:t>TRENDS</a:t>
              </a:r>
            </a:p>
          </p:txBody>
        </p:sp>
        <p:sp>
          <p:nvSpPr>
            <p:cNvPr id="315" name="Rectangle 314">
              <a:extLst>
                <a:ext uri="{FF2B5EF4-FFF2-40B4-BE49-F238E27FC236}">
                  <a16:creationId xmlns:a16="http://schemas.microsoft.com/office/drawing/2014/main" id="{976EA751-62DD-42E3-B9BE-E60FB3D2CCCD}"/>
                </a:ext>
              </a:extLst>
            </p:cNvPr>
            <p:cNvSpPr/>
            <p:nvPr/>
          </p:nvSpPr>
          <p:spPr>
            <a:xfrm>
              <a:off x="1784048" y="1754498"/>
              <a:ext cx="961606" cy="88807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solidFill>
                    <a:schemeClr val="bg1"/>
                  </a:solidFill>
                  <a:ea typeface="+mn-lt"/>
                  <a:cs typeface="Calibri" panose="020F0502020204030204"/>
                </a:rPr>
                <a:t>Local economy</a:t>
              </a:r>
            </a:p>
          </p:txBody>
        </p:sp>
        <p:sp>
          <p:nvSpPr>
            <p:cNvPr id="316" name="Rectangle 315">
              <a:extLst>
                <a:ext uri="{FF2B5EF4-FFF2-40B4-BE49-F238E27FC236}">
                  <a16:creationId xmlns:a16="http://schemas.microsoft.com/office/drawing/2014/main" id="{68EEAF47-B9EC-4B47-9EF2-725BCEE7314C}"/>
                </a:ext>
              </a:extLst>
            </p:cNvPr>
            <p:cNvSpPr/>
            <p:nvPr/>
          </p:nvSpPr>
          <p:spPr>
            <a:xfrm>
              <a:off x="714222" y="3446494"/>
              <a:ext cx="1225408" cy="81122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solidFill>
                    <a:schemeClr val="bg1"/>
                  </a:solidFill>
                  <a:ea typeface="+mn-lt"/>
                  <a:cs typeface="Calibri" panose="020F0502020204030204"/>
                </a:rPr>
                <a:t>Demographic changes</a:t>
              </a:r>
            </a:p>
          </p:txBody>
        </p:sp>
        <p:sp>
          <p:nvSpPr>
            <p:cNvPr id="317" name="Rectangle 316">
              <a:extLst>
                <a:ext uri="{FF2B5EF4-FFF2-40B4-BE49-F238E27FC236}">
                  <a16:creationId xmlns:a16="http://schemas.microsoft.com/office/drawing/2014/main" id="{31EC5E77-6031-4BD3-8F55-3918B3BBE6CD}"/>
                </a:ext>
              </a:extLst>
            </p:cNvPr>
            <p:cNvSpPr/>
            <p:nvPr/>
          </p:nvSpPr>
          <p:spPr>
            <a:xfrm>
              <a:off x="3695736" y="5255750"/>
              <a:ext cx="1124774" cy="63325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solidFill>
                    <a:schemeClr val="bg1"/>
                  </a:solidFill>
                  <a:ea typeface="+mn-lt"/>
                  <a:cs typeface="Calibri" panose="020F0502020204030204"/>
                </a:rPr>
                <a:t>Functional devolutions</a:t>
              </a:r>
            </a:p>
          </p:txBody>
        </p:sp>
        <p:sp>
          <p:nvSpPr>
            <p:cNvPr id="318" name="Rectangle 317">
              <a:extLst>
                <a:ext uri="{FF2B5EF4-FFF2-40B4-BE49-F238E27FC236}">
                  <a16:creationId xmlns:a16="http://schemas.microsoft.com/office/drawing/2014/main" id="{D9C4530A-AA12-497D-A88B-78AE164DB750}"/>
                </a:ext>
              </a:extLst>
            </p:cNvPr>
            <p:cNvSpPr/>
            <p:nvPr/>
          </p:nvSpPr>
          <p:spPr>
            <a:xfrm>
              <a:off x="1597616" y="5255750"/>
              <a:ext cx="1375169" cy="63325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ZA" sz="1200" dirty="0">
                  <a:solidFill>
                    <a:schemeClr val="bg1"/>
                  </a:solidFill>
                  <a:ea typeface="+mn-lt"/>
                  <a:cs typeface="Calibri" panose="020F0502020204030204"/>
                </a:rPr>
                <a:t>Cities as </a:t>
              </a:r>
              <a:br>
                <a:rPr lang="en-ZA" sz="1200" dirty="0">
                  <a:solidFill>
                    <a:schemeClr val="bg1"/>
                  </a:solidFill>
                  <a:ea typeface="+mn-lt"/>
                  <a:cs typeface="Calibri" panose="020F0502020204030204"/>
                </a:rPr>
              </a:br>
              <a:r>
                <a:rPr lang="en-ZA" sz="1200" dirty="0">
                  <a:solidFill>
                    <a:schemeClr val="bg1"/>
                  </a:solidFill>
                  <a:ea typeface="+mn-lt"/>
                  <a:cs typeface="Calibri" panose="020F0502020204030204"/>
                </a:rPr>
                <a:t>engines </a:t>
              </a:r>
              <a:br>
                <a:rPr lang="en-ZA" sz="1200" dirty="0">
                  <a:solidFill>
                    <a:schemeClr val="bg1"/>
                  </a:solidFill>
                  <a:ea typeface="+mn-lt"/>
                  <a:cs typeface="Calibri" panose="020F0502020204030204"/>
                </a:rPr>
              </a:br>
              <a:r>
                <a:rPr lang="en-ZA" sz="1200" dirty="0">
                  <a:solidFill>
                    <a:schemeClr val="bg1"/>
                  </a:solidFill>
                  <a:ea typeface="+mn-lt"/>
                  <a:cs typeface="Calibri" panose="020F0502020204030204"/>
                </a:rPr>
                <a:t>of growth</a:t>
              </a:r>
            </a:p>
          </p:txBody>
        </p:sp>
        <p:sp>
          <p:nvSpPr>
            <p:cNvPr id="319" name="TextBox 74">
              <a:extLst>
                <a:ext uri="{FF2B5EF4-FFF2-40B4-BE49-F238E27FC236}">
                  <a16:creationId xmlns:a16="http://schemas.microsoft.com/office/drawing/2014/main" id="{D1A47320-57A2-413D-851B-B65840019159}"/>
                </a:ext>
              </a:extLst>
            </p:cNvPr>
            <p:cNvSpPr txBox="1"/>
            <p:nvPr/>
          </p:nvSpPr>
          <p:spPr>
            <a:xfrm>
              <a:off x="3601602" y="1598371"/>
              <a:ext cx="1388688" cy="1200329"/>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1200" dirty="0">
                  <a:solidFill>
                    <a:schemeClr val="bg1"/>
                  </a:solidFill>
                  <a:ea typeface="+mn-lt"/>
                  <a:cs typeface="Calibri" panose="020F0502020204030204"/>
                </a:rPr>
                <a:t>Security</a:t>
              </a:r>
              <a:br>
                <a:rPr lang="en-ZA" sz="1200" dirty="0">
                  <a:solidFill>
                    <a:schemeClr val="bg1"/>
                  </a:solidFill>
                  <a:ea typeface="+mn-lt"/>
                  <a:cs typeface="Calibri" panose="020F0502020204030204"/>
                </a:rPr>
              </a:br>
              <a:r>
                <a:rPr lang="en-ZA" sz="1200" dirty="0">
                  <a:solidFill>
                    <a:schemeClr val="bg1"/>
                  </a:solidFill>
                  <a:ea typeface="+mn-lt"/>
                  <a:cs typeface="Calibri" panose="020F0502020204030204"/>
                </a:rPr>
                <a:t>against pandemics, disasters and disruptive incidents</a:t>
              </a:r>
            </a:p>
          </p:txBody>
        </p:sp>
        <p:sp>
          <p:nvSpPr>
            <p:cNvPr id="320" name="Rectangle 319">
              <a:extLst>
                <a:ext uri="{FF2B5EF4-FFF2-40B4-BE49-F238E27FC236}">
                  <a16:creationId xmlns:a16="http://schemas.microsoft.com/office/drawing/2014/main" id="{0F3E807A-37CD-42C8-8A5E-A191441AB58A}"/>
                </a:ext>
              </a:extLst>
            </p:cNvPr>
            <p:cNvSpPr/>
            <p:nvPr/>
          </p:nvSpPr>
          <p:spPr>
            <a:xfrm>
              <a:off x="4491444" y="3535476"/>
              <a:ext cx="1523766" cy="63325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solidFill>
                    <a:schemeClr val="bg1"/>
                  </a:solidFill>
                  <a:ea typeface="+mn-lt"/>
                  <a:cs typeface="Calibri" panose="020F0502020204030204"/>
                </a:rPr>
                <a:t>Municipal </a:t>
              </a:r>
              <a:br>
                <a:rPr lang="en-US" sz="1200" dirty="0">
                  <a:solidFill>
                    <a:schemeClr val="bg1"/>
                  </a:solidFill>
                  <a:ea typeface="+mn-lt"/>
                  <a:cs typeface="Calibri" panose="020F0502020204030204"/>
                </a:rPr>
              </a:br>
              <a:r>
                <a:rPr lang="en-US" sz="1200" dirty="0">
                  <a:solidFill>
                    <a:schemeClr val="bg1"/>
                  </a:solidFill>
                  <a:ea typeface="+mn-lt"/>
                  <a:cs typeface="Calibri" panose="020F0502020204030204"/>
                </a:rPr>
                <a:t>capacity</a:t>
              </a:r>
            </a:p>
          </p:txBody>
        </p:sp>
      </p:grpSp>
    </p:spTree>
    <p:extLst>
      <p:ext uri="{BB962C8B-B14F-4D97-AF65-F5344CB8AC3E}">
        <p14:creationId xmlns:p14="http://schemas.microsoft.com/office/powerpoint/2010/main" val="428416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3C92857-3113-4296-B20F-612E31A5A9B4}"/>
              </a:ext>
            </a:extLst>
          </p:cNvPr>
          <p:cNvSpPr>
            <a:spLocks noGrp="1"/>
          </p:cNvSpPr>
          <p:nvPr>
            <p:ph type="body" sz="quarter" idx="14"/>
          </p:nvPr>
        </p:nvSpPr>
        <p:spPr/>
        <p:txBody>
          <a:bodyPr/>
          <a:lstStyle/>
          <a:p>
            <a:r>
              <a:rPr lang="en-ZA" dirty="0"/>
              <a:t>APPROACH</a:t>
            </a:r>
          </a:p>
        </p:txBody>
      </p:sp>
      <p:sp>
        <p:nvSpPr>
          <p:cNvPr id="3" name="Title 2">
            <a:extLst>
              <a:ext uri="{FF2B5EF4-FFF2-40B4-BE49-F238E27FC236}">
                <a16:creationId xmlns:a16="http://schemas.microsoft.com/office/drawing/2014/main" id="{CD8F55E5-557A-4B50-A61D-DE355F998FBB}"/>
              </a:ext>
            </a:extLst>
          </p:cNvPr>
          <p:cNvSpPr>
            <a:spLocks noGrp="1"/>
          </p:cNvSpPr>
          <p:nvPr>
            <p:ph type="title"/>
          </p:nvPr>
        </p:nvSpPr>
        <p:spPr/>
        <p:txBody>
          <a:bodyPr/>
          <a:lstStyle/>
          <a:p>
            <a:r>
              <a:rPr lang="en-ZA" dirty="0">
                <a:latin typeface="Trebuchet MS" panose="020B0603020202020204" pitchFamily="34" charset="0"/>
              </a:rPr>
              <a:t>PARTNERING</a:t>
            </a:r>
          </a:p>
        </p:txBody>
      </p:sp>
      <p:sp>
        <p:nvSpPr>
          <p:cNvPr id="4" name="Slide Number Placeholder 3"/>
          <p:cNvSpPr>
            <a:spLocks noGrp="1"/>
          </p:cNvSpPr>
          <p:nvPr>
            <p:ph type="sldNum" sz="quarter" idx="12"/>
          </p:nvPr>
        </p:nvSpPr>
        <p:spPr/>
        <p:txBody>
          <a:bodyPr/>
          <a:lstStyle/>
          <a:p>
            <a:fld id="{A428E537-E56B-49CA-B596-52598082FBE8}" type="slidenum">
              <a:rPr lang="en-US" smtClean="0"/>
              <a:pPr/>
              <a:t>15</a:t>
            </a:fld>
            <a:endParaRPr lang="en-US" dirty="0"/>
          </a:p>
        </p:txBody>
      </p:sp>
      <p:sp>
        <p:nvSpPr>
          <p:cNvPr id="10" name="Text Placeholder 9">
            <a:extLst>
              <a:ext uri="{FF2B5EF4-FFF2-40B4-BE49-F238E27FC236}">
                <a16:creationId xmlns:a16="http://schemas.microsoft.com/office/drawing/2014/main" id="{54F70340-1AD7-4C86-9DB2-59E58A3A6045}"/>
              </a:ext>
            </a:extLst>
          </p:cNvPr>
          <p:cNvSpPr>
            <a:spLocks noGrp="1"/>
          </p:cNvSpPr>
          <p:nvPr>
            <p:ph type="body" sz="quarter" idx="15"/>
          </p:nvPr>
        </p:nvSpPr>
        <p:spPr/>
        <p:txBody>
          <a:bodyPr/>
          <a:lstStyle/>
          <a:p>
            <a:r>
              <a:rPr lang="en-ZA" dirty="0"/>
              <a:t>PARTNERING FRAMEWORK</a:t>
            </a:r>
          </a:p>
        </p:txBody>
      </p:sp>
      <p:sp>
        <p:nvSpPr>
          <p:cNvPr id="19" name="Content Placeholder 18">
            <a:extLst>
              <a:ext uri="{FF2B5EF4-FFF2-40B4-BE49-F238E27FC236}">
                <a16:creationId xmlns:a16="http://schemas.microsoft.com/office/drawing/2014/main" id="{9CB55BCE-2934-45B2-9EF2-B3048BFFBBC8}"/>
              </a:ext>
            </a:extLst>
          </p:cNvPr>
          <p:cNvSpPr>
            <a:spLocks noGrp="1"/>
          </p:cNvSpPr>
          <p:nvPr>
            <p:ph idx="1"/>
          </p:nvPr>
        </p:nvSpPr>
        <p:spPr/>
        <p:txBody>
          <a:bodyPr/>
          <a:lstStyle/>
          <a:p>
            <a:pPr>
              <a:spcAft>
                <a:spcPts val="1200"/>
              </a:spcAft>
            </a:pPr>
            <a:r>
              <a:rPr lang="en-US" dirty="0"/>
              <a:t>The SACN is mindful of the need to develop a partnering framework to:</a:t>
            </a:r>
          </a:p>
          <a:p>
            <a:pPr marL="696913" lvl="1" indent="-342900">
              <a:spcAft>
                <a:spcPts val="1200"/>
              </a:spcAft>
              <a:buFont typeface="+mj-lt"/>
              <a:buAutoNum type="arabicPeriod"/>
            </a:pPr>
            <a:r>
              <a:rPr lang="en-US" sz="1800" dirty="0"/>
              <a:t>To ensure financial sustainability</a:t>
            </a:r>
          </a:p>
          <a:p>
            <a:pPr marL="696913" lvl="1" indent="-342900">
              <a:spcAft>
                <a:spcPts val="1200"/>
              </a:spcAft>
              <a:buFont typeface="+mj-lt"/>
              <a:buAutoNum type="arabicPeriod"/>
            </a:pPr>
            <a:r>
              <a:rPr lang="en-US" sz="1800" dirty="0"/>
              <a:t>Strengthen the link between financial sustainability, functioning of the organisation, and success</a:t>
            </a:r>
            <a:endParaRPr lang="en-US" dirty="0"/>
          </a:p>
          <a:p>
            <a:pPr marL="0" indent="0">
              <a:spcAft>
                <a:spcPts val="1200"/>
              </a:spcAft>
              <a:buNone/>
            </a:pPr>
            <a:endParaRPr lang="en-ZA" dirty="0"/>
          </a:p>
        </p:txBody>
      </p:sp>
      <p:grpSp>
        <p:nvGrpSpPr>
          <p:cNvPr id="22" name="Group 4">
            <a:extLst>
              <a:ext uri="{FF2B5EF4-FFF2-40B4-BE49-F238E27FC236}">
                <a16:creationId xmlns:a16="http://schemas.microsoft.com/office/drawing/2014/main" id="{5BECDE42-6987-462F-8125-C1140B427E84}"/>
              </a:ext>
            </a:extLst>
          </p:cNvPr>
          <p:cNvGrpSpPr>
            <a:grpSpLocks noChangeAspect="1"/>
          </p:cNvGrpSpPr>
          <p:nvPr/>
        </p:nvGrpSpPr>
        <p:grpSpPr bwMode="auto">
          <a:xfrm>
            <a:off x="6275389" y="2849479"/>
            <a:ext cx="5535612" cy="1537430"/>
            <a:chOff x="1" y="1093"/>
            <a:chExt cx="7680" cy="2133"/>
          </a:xfrm>
        </p:grpSpPr>
        <p:sp>
          <p:nvSpPr>
            <p:cNvPr id="24" name="Freeform 5">
              <a:extLst>
                <a:ext uri="{FF2B5EF4-FFF2-40B4-BE49-F238E27FC236}">
                  <a16:creationId xmlns:a16="http://schemas.microsoft.com/office/drawing/2014/main" id="{0A1BE6F0-052E-4964-A94F-A0F46EA03D4E}"/>
                </a:ext>
              </a:extLst>
            </p:cNvPr>
            <p:cNvSpPr>
              <a:spLocks noEditPoints="1"/>
            </p:cNvSpPr>
            <p:nvPr/>
          </p:nvSpPr>
          <p:spPr bwMode="auto">
            <a:xfrm>
              <a:off x="5550" y="1093"/>
              <a:ext cx="2131" cy="2133"/>
            </a:xfrm>
            <a:custGeom>
              <a:avLst/>
              <a:gdLst>
                <a:gd name="T0" fmla="*/ 740 w 1480"/>
                <a:gd name="T1" fmla="*/ 1480 h 1480"/>
                <a:gd name="T2" fmla="*/ 0 w 1480"/>
                <a:gd name="T3" fmla="*/ 740 h 1480"/>
                <a:gd name="T4" fmla="*/ 740 w 1480"/>
                <a:gd name="T5" fmla="*/ 0 h 1480"/>
                <a:gd name="T6" fmla="*/ 1480 w 1480"/>
                <a:gd name="T7" fmla="*/ 740 h 1480"/>
                <a:gd name="T8" fmla="*/ 740 w 1480"/>
                <a:gd name="T9" fmla="*/ 1480 h 1480"/>
                <a:gd name="T10" fmla="*/ 740 w 1480"/>
                <a:gd name="T11" fmla="*/ 120 h 1480"/>
                <a:gd name="T12" fmla="*/ 120 w 1480"/>
                <a:gd name="T13" fmla="*/ 740 h 1480"/>
                <a:gd name="T14" fmla="*/ 740 w 1480"/>
                <a:gd name="T15" fmla="*/ 1360 h 1480"/>
                <a:gd name="T16" fmla="*/ 1360 w 1480"/>
                <a:gd name="T17" fmla="*/ 740 h 1480"/>
                <a:gd name="T18" fmla="*/ 740 w 1480"/>
                <a:gd name="T19" fmla="*/ 12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0" h="1480">
                  <a:moveTo>
                    <a:pt x="740" y="1480"/>
                  </a:moveTo>
                  <a:cubicBezTo>
                    <a:pt x="332" y="1480"/>
                    <a:pt x="0" y="1148"/>
                    <a:pt x="0" y="740"/>
                  </a:cubicBezTo>
                  <a:cubicBezTo>
                    <a:pt x="0" y="332"/>
                    <a:pt x="332" y="0"/>
                    <a:pt x="740" y="0"/>
                  </a:cubicBezTo>
                  <a:cubicBezTo>
                    <a:pt x="1148" y="0"/>
                    <a:pt x="1480" y="332"/>
                    <a:pt x="1480" y="740"/>
                  </a:cubicBezTo>
                  <a:cubicBezTo>
                    <a:pt x="1480" y="1148"/>
                    <a:pt x="1148" y="1480"/>
                    <a:pt x="740" y="1480"/>
                  </a:cubicBezTo>
                  <a:close/>
                  <a:moveTo>
                    <a:pt x="740" y="120"/>
                  </a:moveTo>
                  <a:cubicBezTo>
                    <a:pt x="399" y="120"/>
                    <a:pt x="120" y="398"/>
                    <a:pt x="120" y="740"/>
                  </a:cubicBezTo>
                  <a:cubicBezTo>
                    <a:pt x="120" y="1082"/>
                    <a:pt x="399" y="1360"/>
                    <a:pt x="740" y="1360"/>
                  </a:cubicBezTo>
                  <a:cubicBezTo>
                    <a:pt x="1082" y="1360"/>
                    <a:pt x="1360" y="1082"/>
                    <a:pt x="1360" y="740"/>
                  </a:cubicBezTo>
                  <a:cubicBezTo>
                    <a:pt x="1360" y="398"/>
                    <a:pt x="1082" y="120"/>
                    <a:pt x="740" y="12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GB" sz="1400" dirty="0"/>
                <a:t>Implementation</a:t>
              </a:r>
              <a:endParaRPr lang="en-ZA" sz="1400" dirty="0"/>
            </a:p>
          </p:txBody>
        </p:sp>
        <p:sp>
          <p:nvSpPr>
            <p:cNvPr id="25" name="Freeform 6">
              <a:extLst>
                <a:ext uri="{FF2B5EF4-FFF2-40B4-BE49-F238E27FC236}">
                  <a16:creationId xmlns:a16="http://schemas.microsoft.com/office/drawing/2014/main" id="{D86B1376-7A37-4A49-8AD1-572A18088FFF}"/>
                </a:ext>
              </a:extLst>
            </p:cNvPr>
            <p:cNvSpPr>
              <a:spLocks/>
            </p:cNvSpPr>
            <p:nvPr/>
          </p:nvSpPr>
          <p:spPr bwMode="auto">
            <a:xfrm>
              <a:off x="2775" y="1093"/>
              <a:ext cx="2669" cy="2133"/>
            </a:xfrm>
            <a:custGeom>
              <a:avLst/>
              <a:gdLst>
                <a:gd name="T0" fmla="*/ 1854 w 1854"/>
                <a:gd name="T1" fmla="*/ 740 h 1480"/>
                <a:gd name="T2" fmla="*/ 1668 w 1854"/>
                <a:gd name="T3" fmla="*/ 560 h 1480"/>
                <a:gd name="T4" fmla="*/ 1668 w 1854"/>
                <a:gd name="T5" fmla="*/ 680 h 1480"/>
                <a:gd name="T6" fmla="*/ 1565 w 1854"/>
                <a:gd name="T7" fmla="*/ 680 h 1480"/>
                <a:gd name="T8" fmla="*/ 1467 w 1854"/>
                <a:gd name="T9" fmla="*/ 600 h 1480"/>
                <a:gd name="T10" fmla="*/ 740 w 1854"/>
                <a:gd name="T11" fmla="*/ 0 h 1480"/>
                <a:gd name="T12" fmla="*/ 740 w 1854"/>
                <a:gd name="T13" fmla="*/ 0 h 1480"/>
                <a:gd name="T14" fmla="*/ 217 w 1854"/>
                <a:gd name="T15" fmla="*/ 217 h 1480"/>
                <a:gd name="T16" fmla="*/ 0 w 1854"/>
                <a:gd name="T17" fmla="*/ 740 h 1480"/>
                <a:gd name="T18" fmla="*/ 740 w 1854"/>
                <a:gd name="T19" fmla="*/ 1480 h 1480"/>
                <a:gd name="T20" fmla="*/ 1475 w 1854"/>
                <a:gd name="T21" fmla="*/ 824 h 1480"/>
                <a:gd name="T22" fmla="*/ 1360 w 1854"/>
                <a:gd name="T23" fmla="*/ 740 h 1480"/>
                <a:gd name="T24" fmla="*/ 740 w 1854"/>
                <a:gd name="T25" fmla="*/ 1360 h 1480"/>
                <a:gd name="T26" fmla="*/ 120 w 1854"/>
                <a:gd name="T27" fmla="*/ 740 h 1480"/>
                <a:gd name="T28" fmla="*/ 302 w 1854"/>
                <a:gd name="T29" fmla="*/ 302 h 1480"/>
                <a:gd name="T30" fmla="*/ 740 w 1854"/>
                <a:gd name="T31" fmla="*/ 120 h 1480"/>
                <a:gd name="T32" fmla="*/ 1349 w 1854"/>
                <a:gd name="T33" fmla="*/ 622 h 1480"/>
                <a:gd name="T34" fmla="*/ 1565 w 1854"/>
                <a:gd name="T35" fmla="*/ 800 h 1480"/>
                <a:gd name="T36" fmla="*/ 1668 w 1854"/>
                <a:gd name="T37" fmla="*/ 800 h 1480"/>
                <a:gd name="T38" fmla="*/ 1668 w 1854"/>
                <a:gd name="T39" fmla="*/ 920 h 1480"/>
                <a:gd name="T40" fmla="*/ 1854 w 1854"/>
                <a:gd name="T41" fmla="*/ 74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4" h="1480">
                  <a:moveTo>
                    <a:pt x="1854" y="740"/>
                  </a:moveTo>
                  <a:cubicBezTo>
                    <a:pt x="1668" y="560"/>
                    <a:pt x="1668" y="560"/>
                    <a:pt x="1668" y="560"/>
                  </a:cubicBezTo>
                  <a:cubicBezTo>
                    <a:pt x="1668" y="680"/>
                    <a:pt x="1668" y="680"/>
                    <a:pt x="1668" y="680"/>
                  </a:cubicBezTo>
                  <a:cubicBezTo>
                    <a:pt x="1565" y="680"/>
                    <a:pt x="1565" y="680"/>
                    <a:pt x="1565" y="680"/>
                  </a:cubicBezTo>
                  <a:cubicBezTo>
                    <a:pt x="1517" y="680"/>
                    <a:pt x="1475" y="646"/>
                    <a:pt x="1467" y="600"/>
                  </a:cubicBezTo>
                  <a:cubicBezTo>
                    <a:pt x="1400" y="252"/>
                    <a:pt x="1094" y="0"/>
                    <a:pt x="740" y="0"/>
                  </a:cubicBezTo>
                  <a:cubicBezTo>
                    <a:pt x="740" y="0"/>
                    <a:pt x="740" y="0"/>
                    <a:pt x="740" y="0"/>
                  </a:cubicBezTo>
                  <a:cubicBezTo>
                    <a:pt x="542" y="0"/>
                    <a:pt x="357" y="77"/>
                    <a:pt x="217" y="217"/>
                  </a:cubicBezTo>
                  <a:cubicBezTo>
                    <a:pt x="77" y="357"/>
                    <a:pt x="0" y="543"/>
                    <a:pt x="0" y="740"/>
                  </a:cubicBezTo>
                  <a:cubicBezTo>
                    <a:pt x="0" y="1148"/>
                    <a:pt x="332" y="1480"/>
                    <a:pt x="740" y="1480"/>
                  </a:cubicBezTo>
                  <a:cubicBezTo>
                    <a:pt x="1119" y="1480"/>
                    <a:pt x="1433" y="1193"/>
                    <a:pt x="1475" y="824"/>
                  </a:cubicBezTo>
                  <a:cubicBezTo>
                    <a:pt x="1429" y="807"/>
                    <a:pt x="1390" y="778"/>
                    <a:pt x="1360" y="740"/>
                  </a:cubicBezTo>
                  <a:cubicBezTo>
                    <a:pt x="1360" y="1082"/>
                    <a:pt x="1082" y="1360"/>
                    <a:pt x="740" y="1360"/>
                  </a:cubicBezTo>
                  <a:cubicBezTo>
                    <a:pt x="398" y="1360"/>
                    <a:pt x="120" y="1082"/>
                    <a:pt x="120" y="740"/>
                  </a:cubicBezTo>
                  <a:cubicBezTo>
                    <a:pt x="120" y="575"/>
                    <a:pt x="184" y="419"/>
                    <a:pt x="302" y="302"/>
                  </a:cubicBezTo>
                  <a:cubicBezTo>
                    <a:pt x="419" y="185"/>
                    <a:pt x="574" y="120"/>
                    <a:pt x="740" y="120"/>
                  </a:cubicBezTo>
                  <a:cubicBezTo>
                    <a:pt x="1037" y="120"/>
                    <a:pt x="1293" y="331"/>
                    <a:pt x="1349" y="622"/>
                  </a:cubicBezTo>
                  <a:cubicBezTo>
                    <a:pt x="1368" y="725"/>
                    <a:pt x="1459" y="800"/>
                    <a:pt x="1565" y="800"/>
                  </a:cubicBezTo>
                  <a:cubicBezTo>
                    <a:pt x="1668" y="800"/>
                    <a:pt x="1668" y="800"/>
                    <a:pt x="1668" y="800"/>
                  </a:cubicBezTo>
                  <a:cubicBezTo>
                    <a:pt x="1668" y="920"/>
                    <a:pt x="1668" y="920"/>
                    <a:pt x="1668" y="920"/>
                  </a:cubicBezTo>
                  <a:lnTo>
                    <a:pt x="1854" y="7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504000" bIns="45720" numCol="1" anchor="ctr" anchorCtr="0" compatLnSpc="1">
              <a:prstTxWarp prst="textNoShape">
                <a:avLst/>
              </a:prstTxWarp>
            </a:bodyPr>
            <a:lstStyle/>
            <a:p>
              <a:pPr algn="ctr"/>
              <a:r>
                <a:rPr lang="en-GB" sz="1400" dirty="0"/>
                <a:t>Strategy</a:t>
              </a:r>
              <a:endParaRPr lang="en-ZA" sz="1400" dirty="0"/>
            </a:p>
          </p:txBody>
        </p:sp>
        <p:sp>
          <p:nvSpPr>
            <p:cNvPr id="26" name="Freeform 7">
              <a:extLst>
                <a:ext uri="{FF2B5EF4-FFF2-40B4-BE49-F238E27FC236}">
                  <a16:creationId xmlns:a16="http://schemas.microsoft.com/office/drawing/2014/main" id="{E767018C-66DE-42F2-A743-77AE7DBBAEAC}"/>
                </a:ext>
              </a:extLst>
            </p:cNvPr>
            <p:cNvSpPr>
              <a:spLocks/>
            </p:cNvSpPr>
            <p:nvPr/>
          </p:nvSpPr>
          <p:spPr bwMode="auto">
            <a:xfrm>
              <a:off x="1" y="1093"/>
              <a:ext cx="2670" cy="2133"/>
            </a:xfrm>
            <a:custGeom>
              <a:avLst/>
              <a:gdLst>
                <a:gd name="T0" fmla="*/ 1854 w 1854"/>
                <a:gd name="T1" fmla="*/ 740 h 1480"/>
                <a:gd name="T2" fmla="*/ 1668 w 1854"/>
                <a:gd name="T3" fmla="*/ 560 h 1480"/>
                <a:gd name="T4" fmla="*/ 1668 w 1854"/>
                <a:gd name="T5" fmla="*/ 680 h 1480"/>
                <a:gd name="T6" fmla="*/ 1564 w 1854"/>
                <a:gd name="T7" fmla="*/ 680 h 1480"/>
                <a:gd name="T8" fmla="*/ 1466 w 1854"/>
                <a:gd name="T9" fmla="*/ 600 h 1480"/>
                <a:gd name="T10" fmla="*/ 740 w 1854"/>
                <a:gd name="T11" fmla="*/ 0 h 1480"/>
                <a:gd name="T12" fmla="*/ 740 w 1854"/>
                <a:gd name="T13" fmla="*/ 0 h 1480"/>
                <a:gd name="T14" fmla="*/ 216 w 1854"/>
                <a:gd name="T15" fmla="*/ 217 h 1480"/>
                <a:gd name="T16" fmla="*/ 0 w 1854"/>
                <a:gd name="T17" fmla="*/ 740 h 1480"/>
                <a:gd name="T18" fmla="*/ 740 w 1854"/>
                <a:gd name="T19" fmla="*/ 1480 h 1480"/>
                <a:gd name="T20" fmla="*/ 1475 w 1854"/>
                <a:gd name="T21" fmla="*/ 824 h 1480"/>
                <a:gd name="T22" fmla="*/ 1360 w 1854"/>
                <a:gd name="T23" fmla="*/ 740 h 1480"/>
                <a:gd name="T24" fmla="*/ 740 w 1854"/>
                <a:gd name="T25" fmla="*/ 1360 h 1480"/>
                <a:gd name="T26" fmla="*/ 120 w 1854"/>
                <a:gd name="T27" fmla="*/ 740 h 1480"/>
                <a:gd name="T28" fmla="*/ 301 w 1854"/>
                <a:gd name="T29" fmla="*/ 302 h 1480"/>
                <a:gd name="T30" fmla="*/ 740 w 1854"/>
                <a:gd name="T31" fmla="*/ 120 h 1480"/>
                <a:gd name="T32" fmla="*/ 1348 w 1854"/>
                <a:gd name="T33" fmla="*/ 622 h 1480"/>
                <a:gd name="T34" fmla="*/ 1564 w 1854"/>
                <a:gd name="T35" fmla="*/ 800 h 1480"/>
                <a:gd name="T36" fmla="*/ 1668 w 1854"/>
                <a:gd name="T37" fmla="*/ 800 h 1480"/>
                <a:gd name="T38" fmla="*/ 1668 w 1854"/>
                <a:gd name="T39" fmla="*/ 920 h 1480"/>
                <a:gd name="T40" fmla="*/ 1854 w 1854"/>
                <a:gd name="T41" fmla="*/ 74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4" h="1480">
                  <a:moveTo>
                    <a:pt x="1854" y="740"/>
                  </a:moveTo>
                  <a:cubicBezTo>
                    <a:pt x="1668" y="560"/>
                    <a:pt x="1668" y="560"/>
                    <a:pt x="1668" y="560"/>
                  </a:cubicBezTo>
                  <a:cubicBezTo>
                    <a:pt x="1668" y="680"/>
                    <a:pt x="1668" y="680"/>
                    <a:pt x="1668" y="680"/>
                  </a:cubicBezTo>
                  <a:cubicBezTo>
                    <a:pt x="1564" y="680"/>
                    <a:pt x="1564" y="680"/>
                    <a:pt x="1564" y="680"/>
                  </a:cubicBezTo>
                  <a:cubicBezTo>
                    <a:pt x="1516" y="680"/>
                    <a:pt x="1475" y="646"/>
                    <a:pt x="1466" y="600"/>
                  </a:cubicBezTo>
                  <a:cubicBezTo>
                    <a:pt x="1400" y="252"/>
                    <a:pt x="1094" y="0"/>
                    <a:pt x="740" y="0"/>
                  </a:cubicBezTo>
                  <a:cubicBezTo>
                    <a:pt x="740" y="0"/>
                    <a:pt x="740" y="0"/>
                    <a:pt x="740" y="0"/>
                  </a:cubicBezTo>
                  <a:cubicBezTo>
                    <a:pt x="542" y="0"/>
                    <a:pt x="356" y="77"/>
                    <a:pt x="216" y="217"/>
                  </a:cubicBezTo>
                  <a:cubicBezTo>
                    <a:pt x="77" y="357"/>
                    <a:pt x="0" y="543"/>
                    <a:pt x="0" y="740"/>
                  </a:cubicBezTo>
                  <a:cubicBezTo>
                    <a:pt x="0" y="1148"/>
                    <a:pt x="332" y="1480"/>
                    <a:pt x="740" y="1480"/>
                  </a:cubicBezTo>
                  <a:cubicBezTo>
                    <a:pt x="1119" y="1480"/>
                    <a:pt x="1433" y="1193"/>
                    <a:pt x="1475" y="824"/>
                  </a:cubicBezTo>
                  <a:cubicBezTo>
                    <a:pt x="1429" y="807"/>
                    <a:pt x="1389" y="778"/>
                    <a:pt x="1360" y="740"/>
                  </a:cubicBezTo>
                  <a:cubicBezTo>
                    <a:pt x="1359" y="1082"/>
                    <a:pt x="1081" y="1360"/>
                    <a:pt x="740" y="1360"/>
                  </a:cubicBezTo>
                  <a:cubicBezTo>
                    <a:pt x="398" y="1360"/>
                    <a:pt x="120" y="1082"/>
                    <a:pt x="120" y="740"/>
                  </a:cubicBezTo>
                  <a:cubicBezTo>
                    <a:pt x="120" y="575"/>
                    <a:pt x="184" y="419"/>
                    <a:pt x="301" y="302"/>
                  </a:cubicBezTo>
                  <a:cubicBezTo>
                    <a:pt x="419" y="185"/>
                    <a:pt x="574" y="120"/>
                    <a:pt x="740" y="120"/>
                  </a:cubicBezTo>
                  <a:cubicBezTo>
                    <a:pt x="1037" y="120"/>
                    <a:pt x="1293" y="331"/>
                    <a:pt x="1348" y="622"/>
                  </a:cubicBezTo>
                  <a:cubicBezTo>
                    <a:pt x="1368" y="725"/>
                    <a:pt x="1459" y="800"/>
                    <a:pt x="1564" y="800"/>
                  </a:cubicBezTo>
                  <a:cubicBezTo>
                    <a:pt x="1668" y="800"/>
                    <a:pt x="1668" y="800"/>
                    <a:pt x="1668" y="800"/>
                  </a:cubicBezTo>
                  <a:cubicBezTo>
                    <a:pt x="1668" y="920"/>
                    <a:pt x="1668" y="920"/>
                    <a:pt x="1668" y="920"/>
                  </a:cubicBezTo>
                  <a:lnTo>
                    <a:pt x="1854" y="7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504000" bIns="45720" numCol="1" anchor="ctr" anchorCtr="0" compatLnSpc="1">
              <a:prstTxWarp prst="textNoShape">
                <a:avLst/>
              </a:prstTxWarp>
            </a:bodyPr>
            <a:lstStyle/>
            <a:p>
              <a:pPr algn="ctr"/>
              <a:r>
                <a:rPr lang="en-GB" sz="1400" dirty="0"/>
                <a:t>Review</a:t>
              </a:r>
              <a:endParaRPr lang="en-ZA" sz="1400" dirty="0"/>
            </a:p>
          </p:txBody>
        </p:sp>
      </p:grpSp>
    </p:spTree>
    <p:extLst>
      <p:ext uri="{BB962C8B-B14F-4D97-AF65-F5344CB8AC3E}">
        <p14:creationId xmlns:p14="http://schemas.microsoft.com/office/powerpoint/2010/main" val="108818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standing around a table&#10;&#10;Description automatically generated">
            <a:extLst>
              <a:ext uri="{FF2B5EF4-FFF2-40B4-BE49-F238E27FC236}">
                <a16:creationId xmlns:a16="http://schemas.microsoft.com/office/drawing/2014/main" id="{E8B6A987-E30E-497C-B4BD-3DAE28CF9EBB}"/>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3" b="13"/>
          <a:stretch>
            <a:fillRect/>
          </a:stretch>
        </p:blipFill>
        <p:spPr/>
      </p:pic>
      <p:sp>
        <p:nvSpPr>
          <p:cNvPr id="5" name="Slide Number Placeholder 4"/>
          <p:cNvSpPr>
            <a:spLocks noGrp="1"/>
          </p:cNvSpPr>
          <p:nvPr>
            <p:ph type="sldNum" sz="quarter" idx="12"/>
          </p:nvPr>
        </p:nvSpPr>
        <p:spPr/>
        <p:txBody>
          <a:bodyPr/>
          <a:lstStyle/>
          <a:p>
            <a:fld id="{A428E537-E56B-49CA-B596-52598082FBE8}" type="slidenum">
              <a:rPr lang="en-US" smtClean="0"/>
              <a:pPr/>
              <a:t>16</a:t>
            </a:fld>
            <a:endParaRPr lang="en-US" dirty="0"/>
          </a:p>
        </p:txBody>
      </p:sp>
      <p:sp>
        <p:nvSpPr>
          <p:cNvPr id="8" name="Text Placeholder 7">
            <a:extLst>
              <a:ext uri="{FF2B5EF4-FFF2-40B4-BE49-F238E27FC236}">
                <a16:creationId xmlns:a16="http://schemas.microsoft.com/office/drawing/2014/main" id="{412EB9E7-0093-446D-A359-F93A7EFDEEF9}"/>
              </a:ext>
            </a:extLst>
          </p:cNvPr>
          <p:cNvSpPr>
            <a:spLocks noGrp="1"/>
          </p:cNvSpPr>
          <p:nvPr>
            <p:ph type="body" sz="quarter" idx="15"/>
          </p:nvPr>
        </p:nvSpPr>
        <p:spPr/>
        <p:txBody>
          <a:bodyPr/>
          <a:lstStyle/>
          <a:p>
            <a:r>
              <a:rPr lang="en-ZA" dirty="0">
                <a:latin typeface="Trebuchet MS" panose="020B0603020202020204" pitchFamily="34" charset="0"/>
              </a:rPr>
              <a:t>SCOT MATRIX </a:t>
            </a:r>
          </a:p>
        </p:txBody>
      </p:sp>
    </p:spTree>
    <p:extLst>
      <p:ext uri="{BB962C8B-B14F-4D97-AF65-F5344CB8AC3E}">
        <p14:creationId xmlns:p14="http://schemas.microsoft.com/office/powerpoint/2010/main" val="18699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8F55E5-557A-4B50-A61D-DE355F998FBB}"/>
              </a:ext>
            </a:extLst>
          </p:cNvPr>
          <p:cNvSpPr>
            <a:spLocks noGrp="1"/>
          </p:cNvSpPr>
          <p:nvPr>
            <p:ph type="title"/>
          </p:nvPr>
        </p:nvSpPr>
        <p:spPr/>
        <p:txBody>
          <a:bodyPr/>
          <a:lstStyle/>
          <a:p>
            <a:r>
              <a:rPr lang="en-ZA" dirty="0">
                <a:latin typeface="Trebuchet MS" panose="020B0603020202020204" pitchFamily="34" charset="0"/>
              </a:rPr>
              <a:t>SCOT MATRIX</a:t>
            </a:r>
          </a:p>
        </p:txBody>
      </p:sp>
      <p:sp>
        <p:nvSpPr>
          <p:cNvPr id="4" name="Slide Number Placeholder 3"/>
          <p:cNvSpPr>
            <a:spLocks noGrp="1"/>
          </p:cNvSpPr>
          <p:nvPr>
            <p:ph type="sldNum" sz="quarter" idx="12"/>
          </p:nvPr>
        </p:nvSpPr>
        <p:spPr/>
        <p:txBody>
          <a:bodyPr/>
          <a:lstStyle/>
          <a:p>
            <a:fld id="{A428E537-E56B-49CA-B596-52598082FBE8}" type="slidenum">
              <a:rPr lang="en-US" smtClean="0"/>
              <a:pPr/>
              <a:t>17</a:t>
            </a:fld>
            <a:endParaRPr lang="en-US" dirty="0"/>
          </a:p>
        </p:txBody>
      </p:sp>
      <p:sp>
        <p:nvSpPr>
          <p:cNvPr id="12" name="TextBox 4"/>
          <p:cNvSpPr txBox="1"/>
          <p:nvPr/>
        </p:nvSpPr>
        <p:spPr>
          <a:xfrm>
            <a:off x="3055837" y="845715"/>
            <a:ext cx="5534192" cy="397545"/>
          </a:xfrm>
          <a:prstGeom prst="rect">
            <a:avLst/>
          </a:prstGeom>
        </p:spPr>
        <p:txBody>
          <a:bodyPr lIns="0" tIns="0" rIns="0" bIns="0" rtlCol="0" anchor="t">
            <a:spAutoFit/>
          </a:bodyPr>
          <a:lstStyle/>
          <a:p>
            <a:pPr marL="0" marR="0" lvl="0" indent="0" algn="ctr" defTabSz="914400" eaLnBrk="1" fontAlgn="auto" latinLnBrk="0" hangingPunct="1">
              <a:lnSpc>
                <a:spcPts val="3144"/>
              </a:lnSpc>
              <a:spcBef>
                <a:spcPct val="0"/>
              </a:spcBef>
              <a:spcAft>
                <a:spcPts val="0"/>
              </a:spcAft>
              <a:buClrTx/>
              <a:buSzTx/>
              <a:buFontTx/>
              <a:buNone/>
              <a:tabLst/>
              <a:defRPr/>
            </a:pPr>
            <a:endParaRPr kumimoji="0" lang="en-US" sz="2400" b="0" i="0" u="none" strike="noStrike" kern="0" cap="none" spc="71" normalizeH="0" baseline="0" noProof="0" dirty="0">
              <a:ln>
                <a:noFill/>
              </a:ln>
              <a:solidFill>
                <a:prstClr val="black"/>
              </a:solidFill>
              <a:effectLst/>
              <a:uLnTx/>
              <a:uFillTx/>
            </a:endParaRPr>
          </a:p>
        </p:txBody>
      </p:sp>
      <p:grpSp>
        <p:nvGrpSpPr>
          <p:cNvPr id="55" name="Group 54">
            <a:extLst>
              <a:ext uri="{FF2B5EF4-FFF2-40B4-BE49-F238E27FC236}">
                <a16:creationId xmlns:a16="http://schemas.microsoft.com/office/drawing/2014/main" id="{F379E990-A57F-4B1C-B938-612A9D85F583}"/>
              </a:ext>
            </a:extLst>
          </p:cNvPr>
          <p:cNvGrpSpPr/>
          <p:nvPr/>
        </p:nvGrpSpPr>
        <p:grpSpPr>
          <a:xfrm>
            <a:off x="1223416" y="1268413"/>
            <a:ext cx="9745168" cy="5140961"/>
            <a:chOff x="957333" y="1402978"/>
            <a:chExt cx="9745168" cy="5140961"/>
          </a:xfrm>
        </p:grpSpPr>
        <p:sp>
          <p:nvSpPr>
            <p:cNvPr id="48" name="Rectangle 47">
              <a:extLst>
                <a:ext uri="{FF2B5EF4-FFF2-40B4-BE49-F238E27FC236}">
                  <a16:creationId xmlns:a16="http://schemas.microsoft.com/office/drawing/2014/main" id="{5C62DC7E-3A2B-4357-8584-125729311EF4}"/>
                </a:ext>
              </a:extLst>
            </p:cNvPr>
            <p:cNvSpPr/>
            <p:nvPr/>
          </p:nvSpPr>
          <p:spPr>
            <a:xfrm>
              <a:off x="1333382" y="1712685"/>
              <a:ext cx="4478239" cy="2228473"/>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Rectangle 49">
              <a:extLst>
                <a:ext uri="{FF2B5EF4-FFF2-40B4-BE49-F238E27FC236}">
                  <a16:creationId xmlns:a16="http://schemas.microsoft.com/office/drawing/2014/main" id="{CA321A58-944F-43DB-97EB-9F91F31CC754}"/>
                </a:ext>
              </a:extLst>
            </p:cNvPr>
            <p:cNvSpPr/>
            <p:nvPr/>
          </p:nvSpPr>
          <p:spPr>
            <a:xfrm>
              <a:off x="5820440" y="1712685"/>
              <a:ext cx="4478239" cy="2228473"/>
            </a:xfrm>
            <a:prstGeom prst="rect">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2" name="Rectangle 51">
              <a:extLst>
                <a:ext uri="{FF2B5EF4-FFF2-40B4-BE49-F238E27FC236}">
                  <a16:creationId xmlns:a16="http://schemas.microsoft.com/office/drawing/2014/main" id="{7CAB888F-5B20-441B-8E1D-CEBD34122CE4}"/>
                </a:ext>
              </a:extLst>
            </p:cNvPr>
            <p:cNvSpPr/>
            <p:nvPr/>
          </p:nvSpPr>
          <p:spPr>
            <a:xfrm>
              <a:off x="1333382" y="3942874"/>
              <a:ext cx="4478239" cy="2228473"/>
            </a:xfrm>
            <a:prstGeom prst="rect">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Rectangle 53">
              <a:extLst>
                <a:ext uri="{FF2B5EF4-FFF2-40B4-BE49-F238E27FC236}">
                  <a16:creationId xmlns:a16="http://schemas.microsoft.com/office/drawing/2014/main" id="{CEBCEB3B-6F58-4B1A-AEE1-34D3A3BE5B1C}"/>
                </a:ext>
              </a:extLst>
            </p:cNvPr>
            <p:cNvSpPr/>
            <p:nvPr/>
          </p:nvSpPr>
          <p:spPr>
            <a:xfrm>
              <a:off x="5820440" y="3942874"/>
              <a:ext cx="4478239" cy="2228473"/>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18"/>
            <p:cNvSpPr txBox="1"/>
            <p:nvPr/>
          </p:nvSpPr>
          <p:spPr>
            <a:xfrm>
              <a:off x="1883166" y="2111313"/>
              <a:ext cx="2814798" cy="1677382"/>
            </a:xfrm>
            <a:prstGeom prst="rect">
              <a:avLst/>
            </a:prstGeom>
          </p:spPr>
          <p:txBody>
            <a:bodyPr lIns="0" tIns="0" rIns="0" bIns="0" rtlCol="0" anchor="t">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rPr>
                <a:t>Knowledge generation</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rPr>
                <a:t>Peer-learning</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rPr>
                <a:t>Secretariat capacity and Skills</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rPr>
                <a:t>Stakeholder Engagement</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rPr>
                <a:t>Political leadership</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rPr>
                <a:t>Advocating the urban agenda</a:t>
              </a:r>
              <a:endParaRPr kumimoji="0" lang="en-US" sz="1400" b="0" i="0" u="none" strike="noStrike" kern="0" cap="none" spc="21" normalizeH="0" baseline="0" noProof="0" dirty="0">
                <a:ln>
                  <a:noFill/>
                </a:ln>
                <a:solidFill>
                  <a:prstClr val="black"/>
                </a:solidFill>
                <a:effectLst/>
                <a:uLnTx/>
                <a:uFillTx/>
                <a:cs typeface="Calibri" panose="020F0502020204030204" pitchFamily="34" charset="0"/>
              </a:endParaRPr>
            </a:p>
          </p:txBody>
        </p:sp>
        <p:sp>
          <p:nvSpPr>
            <p:cNvPr id="37" name="TextBox 19"/>
            <p:cNvSpPr txBox="1"/>
            <p:nvPr/>
          </p:nvSpPr>
          <p:spPr>
            <a:xfrm>
              <a:off x="1883166" y="1822023"/>
              <a:ext cx="2814798" cy="213969"/>
            </a:xfrm>
            <a:prstGeom prst="rect">
              <a:avLst/>
            </a:prstGeom>
          </p:spPr>
          <p:txBody>
            <a:bodyPr lIns="0" tIns="0" rIns="0" bIns="0" rtlCol="0" anchor="ctr" anchorCtr="0">
              <a:spAutoFit/>
            </a:bodyPr>
            <a:lstStyle/>
            <a:p>
              <a:pPr marL="0" marR="0" lvl="0" indent="0" algn="ctr" defTabSz="914400" eaLnBrk="1" fontAlgn="auto" latinLnBrk="0" hangingPunct="1">
                <a:lnSpc>
                  <a:spcPts val="1806"/>
                </a:lnSpc>
                <a:spcBef>
                  <a:spcPct val="0"/>
                </a:spcBef>
                <a:spcAft>
                  <a:spcPts val="0"/>
                </a:spcAft>
                <a:buClrTx/>
                <a:buSzTx/>
                <a:buFontTx/>
                <a:buNone/>
                <a:tabLst/>
                <a:defRPr/>
              </a:pPr>
              <a:r>
                <a:rPr kumimoji="0" lang="en-US" sz="1400" b="1" i="0" u="none" strike="noStrike" kern="0" cap="none" spc="54" normalizeH="0" baseline="0" noProof="0" dirty="0">
                  <a:ln>
                    <a:noFill/>
                  </a:ln>
                  <a:solidFill>
                    <a:prstClr val="black"/>
                  </a:solidFill>
                  <a:effectLst/>
                  <a:uLnTx/>
                  <a:uFillTx/>
                </a:rPr>
                <a:t>Strengths</a:t>
              </a:r>
            </a:p>
          </p:txBody>
        </p:sp>
        <p:sp>
          <p:nvSpPr>
            <p:cNvPr id="34" name="TextBox 21"/>
            <p:cNvSpPr txBox="1"/>
            <p:nvPr/>
          </p:nvSpPr>
          <p:spPr>
            <a:xfrm>
              <a:off x="1883166" y="4344632"/>
              <a:ext cx="2814798" cy="1677382"/>
            </a:xfrm>
            <a:prstGeom prst="rect">
              <a:avLst/>
            </a:prstGeom>
          </p:spPr>
          <p:txBody>
            <a:bodyPr lIns="0" tIns="0" rIns="0" bIns="0" rtlCol="0" anchor="t">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rPr>
                <a:t>Knowledge application</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rPr>
                <a:t>Understanding complexities</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rPr>
                <a:t>Transformative role</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rPr>
                <a:t>Institutional network </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rPr>
                <a:t>SCODA</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rPr>
                <a:t>IUDF/DDM</a:t>
              </a:r>
              <a:endParaRPr kumimoji="0" lang="en-US" sz="1400" b="0" i="0" u="none" strike="noStrike" kern="0" cap="none" spc="21" normalizeH="0" baseline="0" noProof="0" dirty="0">
                <a:ln>
                  <a:noFill/>
                </a:ln>
                <a:solidFill>
                  <a:prstClr val="black"/>
                </a:solidFill>
                <a:effectLst/>
                <a:uLnTx/>
                <a:uFillTx/>
                <a:cs typeface="Calibri" panose="020F0502020204030204" pitchFamily="34" charset="0"/>
              </a:endParaRPr>
            </a:p>
          </p:txBody>
        </p:sp>
        <p:sp>
          <p:nvSpPr>
            <p:cNvPr id="35" name="TextBox 22"/>
            <p:cNvSpPr txBox="1"/>
            <p:nvPr/>
          </p:nvSpPr>
          <p:spPr>
            <a:xfrm>
              <a:off x="1883166" y="4048810"/>
              <a:ext cx="2814798" cy="213969"/>
            </a:xfrm>
            <a:prstGeom prst="rect">
              <a:avLst/>
            </a:prstGeom>
          </p:spPr>
          <p:txBody>
            <a:bodyPr lIns="0" tIns="0" rIns="0" bIns="0" rtlCol="0" anchor="ctr" anchorCtr="0">
              <a:spAutoFit/>
            </a:bodyPr>
            <a:lstStyle/>
            <a:p>
              <a:pPr marL="0" marR="0" lvl="0" indent="0" algn="ctr" defTabSz="914400" eaLnBrk="1" fontAlgn="auto" latinLnBrk="0" hangingPunct="1">
                <a:lnSpc>
                  <a:spcPts val="1806"/>
                </a:lnSpc>
                <a:spcBef>
                  <a:spcPct val="0"/>
                </a:spcBef>
                <a:spcAft>
                  <a:spcPts val="0"/>
                </a:spcAft>
                <a:buClrTx/>
                <a:buSzTx/>
                <a:buFontTx/>
                <a:buNone/>
                <a:tabLst/>
                <a:defRPr/>
              </a:pPr>
              <a:r>
                <a:rPr kumimoji="0" lang="en-US" sz="1400" b="1" i="0" u="none" strike="noStrike" kern="0" cap="none" spc="54" normalizeH="0" baseline="0" noProof="0" dirty="0">
                  <a:ln>
                    <a:noFill/>
                  </a:ln>
                  <a:solidFill>
                    <a:prstClr val="black"/>
                  </a:solidFill>
                  <a:effectLst/>
                  <a:uLnTx/>
                  <a:uFillTx/>
                </a:rPr>
                <a:t>Opportunities</a:t>
              </a:r>
            </a:p>
          </p:txBody>
        </p:sp>
        <p:sp>
          <p:nvSpPr>
            <p:cNvPr id="32" name="TextBox 24"/>
            <p:cNvSpPr txBox="1"/>
            <p:nvPr/>
          </p:nvSpPr>
          <p:spPr>
            <a:xfrm>
              <a:off x="7192020" y="2111313"/>
              <a:ext cx="2814797" cy="1677382"/>
            </a:xfrm>
            <a:prstGeom prst="rect">
              <a:avLst/>
            </a:prstGeom>
          </p:spPr>
          <p:txBody>
            <a:bodyPr lIns="0" tIns="0" rIns="0" bIns="0" rtlCol="0" anchor="t">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Times New Roman" panose="02020603050405020304" pitchFamily="18" charset="0"/>
                </a:rPr>
                <a:t>Knowledge dissemination</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Times New Roman" panose="02020603050405020304" pitchFamily="18" charset="0"/>
                </a:rPr>
                <a:t>Measuring impact</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Times New Roman" panose="02020603050405020304" pitchFamily="18" charset="0"/>
                </a:rPr>
                <a:t>Financial resilience</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Times New Roman" panose="02020603050405020304" pitchFamily="18" charset="0"/>
                </a:rPr>
                <a:t>Political turnover</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Times New Roman" panose="02020603050405020304" pitchFamily="18" charset="0"/>
                </a:rPr>
                <a:t>Financial resource allocations</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Times New Roman" panose="02020603050405020304" pitchFamily="18" charset="0"/>
                </a:rPr>
                <a:t>Stretched SACN capacity</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Times New Roman" panose="02020603050405020304" pitchFamily="18" charset="0"/>
              </a:endParaRPr>
            </a:p>
          </p:txBody>
        </p:sp>
        <p:sp>
          <p:nvSpPr>
            <p:cNvPr id="33" name="TextBox 25"/>
            <p:cNvSpPr txBox="1"/>
            <p:nvPr/>
          </p:nvSpPr>
          <p:spPr>
            <a:xfrm>
              <a:off x="7192020" y="1822023"/>
              <a:ext cx="2814797" cy="213969"/>
            </a:xfrm>
            <a:prstGeom prst="rect">
              <a:avLst/>
            </a:prstGeom>
          </p:spPr>
          <p:txBody>
            <a:bodyPr lIns="0" tIns="0" rIns="0" bIns="0" rtlCol="0" anchor="ctr" anchorCtr="0">
              <a:spAutoFit/>
            </a:bodyPr>
            <a:lstStyle/>
            <a:p>
              <a:pPr marL="0" marR="0" lvl="0" indent="0" algn="ctr" defTabSz="914400" eaLnBrk="1" fontAlgn="auto" latinLnBrk="0" hangingPunct="1">
                <a:lnSpc>
                  <a:spcPts val="1806"/>
                </a:lnSpc>
                <a:spcBef>
                  <a:spcPct val="0"/>
                </a:spcBef>
                <a:spcAft>
                  <a:spcPts val="0"/>
                </a:spcAft>
                <a:buClrTx/>
                <a:buSzTx/>
                <a:buFontTx/>
                <a:buNone/>
                <a:tabLst/>
                <a:defRPr/>
              </a:pPr>
              <a:r>
                <a:rPr lang="en-US" sz="1400" b="1" kern="0" spc="54" dirty="0">
                  <a:solidFill>
                    <a:prstClr val="black"/>
                  </a:solidFill>
                </a:rPr>
                <a:t>Challenges</a:t>
              </a:r>
              <a:endParaRPr kumimoji="0" lang="en-US" sz="1400" b="1" i="0" u="none" strike="noStrike" kern="0" cap="none" spc="54" normalizeH="0" baseline="0" noProof="0" dirty="0">
                <a:ln>
                  <a:noFill/>
                </a:ln>
                <a:solidFill>
                  <a:prstClr val="black"/>
                </a:solidFill>
                <a:effectLst/>
                <a:uLnTx/>
                <a:uFillTx/>
              </a:endParaRPr>
            </a:p>
          </p:txBody>
        </p:sp>
        <p:sp>
          <p:nvSpPr>
            <p:cNvPr id="30" name="TextBox 27"/>
            <p:cNvSpPr txBox="1"/>
            <p:nvPr/>
          </p:nvSpPr>
          <p:spPr>
            <a:xfrm>
              <a:off x="7192019" y="4344632"/>
              <a:ext cx="2814798" cy="1384995"/>
            </a:xfrm>
            <a:prstGeom prst="rect">
              <a:avLst/>
            </a:prstGeom>
          </p:spPr>
          <p:txBody>
            <a:bodyPr lIns="0" tIns="0" rIns="0" bIns="0" rtlCol="0" anchor="t">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rPr>
                <a:t>COVID-19/disruptive incidents</a:t>
              </a:r>
            </a:p>
            <a:p>
              <a:pPr algn="ctr">
                <a:spcAft>
                  <a:spcPts val="600"/>
                </a:spcAft>
                <a:defRPr/>
              </a:pPr>
              <a:r>
                <a:rPr lang="en-US" sz="1400" kern="0" dirty="0">
                  <a:solidFill>
                    <a:prstClr val="black"/>
                  </a:solidFill>
                  <a:ea typeface="Arial" panose="020B0604020202020204" pitchFamily="34" charset="0"/>
                  <a:cs typeface="Calibri" panose="020F0502020204030204" pitchFamily="34" charset="0"/>
                </a:rPr>
                <a:t>Voluntary city participation</a:t>
              </a:r>
            </a:p>
            <a:p>
              <a:pPr algn="ctr">
                <a:spcAft>
                  <a:spcPts val="600"/>
                </a:spcAft>
                <a:defRPr/>
              </a:pPr>
              <a:r>
                <a:rPr lang="en-US" sz="1400" kern="0" dirty="0">
                  <a:solidFill>
                    <a:prstClr val="black"/>
                  </a:solidFill>
                  <a:ea typeface="Arial" panose="020B0604020202020204" pitchFamily="34" charset="0"/>
                  <a:cs typeface="Calibri" panose="020F0502020204030204" pitchFamily="34" charset="0"/>
                </a:rPr>
                <a:t> financial resilience</a:t>
              </a:r>
              <a:endParaRPr lang="en-GB" sz="1400" kern="0" dirty="0">
                <a:solidFill>
                  <a:prstClr val="black"/>
                </a:solidFill>
                <a:ea typeface="Arial" panose="020B0604020202020204" pitchFamily="34" charset="0"/>
                <a:cs typeface="Calibri" panose="020F0502020204030204" pitchFamily="34" charset="0"/>
              </a:endParaRPr>
            </a:p>
            <a:p>
              <a:pPr algn="ctr">
                <a:spcAft>
                  <a:spcPts val="600"/>
                </a:spcAf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rPr>
                <a:t>Pending infrastructure challenges</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rPr>
                <a:t>Political instability and turnover</a:t>
              </a:r>
              <a:endParaRPr kumimoji="0" lang="en-GB" sz="1400" b="0" i="0" u="none" strike="noStrike" kern="0" cap="none" spc="0" normalizeH="0" baseline="0" noProof="0" dirty="0">
                <a:ln>
                  <a:noFill/>
                </a:ln>
                <a:solidFill>
                  <a:prstClr val="black"/>
                </a:solidFill>
                <a:effectLst/>
                <a:uLnTx/>
                <a:uFillTx/>
                <a:ea typeface="Arial" panose="020B0604020202020204" pitchFamily="34" charset="0"/>
                <a:cs typeface="Calibri" panose="020F0502020204030204" pitchFamily="34" charset="0"/>
              </a:endParaRPr>
            </a:p>
          </p:txBody>
        </p:sp>
        <p:sp>
          <p:nvSpPr>
            <p:cNvPr id="31" name="TextBox 28"/>
            <p:cNvSpPr txBox="1"/>
            <p:nvPr/>
          </p:nvSpPr>
          <p:spPr>
            <a:xfrm>
              <a:off x="7192019" y="4048810"/>
              <a:ext cx="2814798" cy="213969"/>
            </a:xfrm>
            <a:prstGeom prst="rect">
              <a:avLst/>
            </a:prstGeom>
          </p:spPr>
          <p:txBody>
            <a:bodyPr lIns="0" tIns="0" rIns="0" bIns="0" rtlCol="0" anchor="ctr" anchorCtr="0">
              <a:spAutoFit/>
            </a:bodyPr>
            <a:lstStyle/>
            <a:p>
              <a:pPr marL="0" marR="0" lvl="0" indent="0" algn="ctr" defTabSz="914400" eaLnBrk="1" fontAlgn="auto" latinLnBrk="0" hangingPunct="1">
                <a:lnSpc>
                  <a:spcPts val="1806"/>
                </a:lnSpc>
                <a:spcBef>
                  <a:spcPct val="0"/>
                </a:spcBef>
                <a:spcAft>
                  <a:spcPts val="0"/>
                </a:spcAft>
                <a:buClrTx/>
                <a:buSzTx/>
                <a:buFontTx/>
                <a:buNone/>
                <a:tabLst/>
                <a:defRPr/>
              </a:pPr>
              <a:r>
                <a:rPr kumimoji="0" lang="en-US" sz="1400" b="1" i="0" u="none" strike="noStrike" kern="0" cap="none" spc="54" normalizeH="0" baseline="0" noProof="0" dirty="0">
                  <a:ln>
                    <a:noFill/>
                  </a:ln>
                  <a:solidFill>
                    <a:prstClr val="black"/>
                  </a:solidFill>
                  <a:effectLst/>
                  <a:uLnTx/>
                  <a:uFillTx/>
                </a:rPr>
                <a:t>Threats</a:t>
              </a:r>
            </a:p>
          </p:txBody>
        </p:sp>
        <p:sp>
          <p:nvSpPr>
            <p:cNvPr id="9" name="Rectangle 8">
              <a:extLst>
                <a:ext uri="{FF2B5EF4-FFF2-40B4-BE49-F238E27FC236}">
                  <a16:creationId xmlns:a16="http://schemas.microsoft.com/office/drawing/2014/main" id="{E2CD6E22-592B-4BB9-B325-608A31826BF1}"/>
                </a:ext>
              </a:extLst>
            </p:cNvPr>
            <p:cNvSpPr/>
            <p:nvPr/>
          </p:nvSpPr>
          <p:spPr>
            <a:xfrm>
              <a:off x="1797524" y="1402978"/>
              <a:ext cx="8038220" cy="30480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rPr>
                <a:t>ORGANIZATIONAL CHARACTERISTICS</a:t>
              </a:r>
            </a:p>
          </p:txBody>
        </p:sp>
        <p:sp>
          <p:nvSpPr>
            <p:cNvPr id="10" name="Rectangle 9">
              <a:extLst>
                <a:ext uri="{FF2B5EF4-FFF2-40B4-BE49-F238E27FC236}">
                  <a16:creationId xmlns:a16="http://schemas.microsoft.com/office/drawing/2014/main" id="{725CC299-4CFF-4128-BFEF-69073F639BDD}"/>
                </a:ext>
              </a:extLst>
            </p:cNvPr>
            <p:cNvSpPr/>
            <p:nvPr/>
          </p:nvSpPr>
          <p:spPr>
            <a:xfrm>
              <a:off x="1797524" y="6188339"/>
              <a:ext cx="8038220" cy="35560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rPr>
                <a:t>INSTITUTIONAL ARRANGEMENTS</a:t>
              </a:r>
            </a:p>
          </p:txBody>
        </p:sp>
        <p:sp>
          <p:nvSpPr>
            <p:cNvPr id="11" name="Rectangle 10">
              <a:extLst>
                <a:ext uri="{FF2B5EF4-FFF2-40B4-BE49-F238E27FC236}">
                  <a16:creationId xmlns:a16="http://schemas.microsoft.com/office/drawing/2014/main" id="{D1045314-9DBB-407E-A879-11E5933439BB}"/>
                </a:ext>
              </a:extLst>
            </p:cNvPr>
            <p:cNvSpPr/>
            <p:nvPr/>
          </p:nvSpPr>
          <p:spPr>
            <a:xfrm rot="5400000">
              <a:off x="8280450" y="3749298"/>
              <a:ext cx="4458663" cy="385439"/>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rPr>
                <a:t>ORGANISATIONAL RISKS</a:t>
              </a:r>
            </a:p>
          </p:txBody>
        </p:sp>
        <p:sp>
          <p:nvSpPr>
            <p:cNvPr id="42" name="Rectangle 41">
              <a:extLst>
                <a:ext uri="{FF2B5EF4-FFF2-40B4-BE49-F238E27FC236}">
                  <a16:creationId xmlns:a16="http://schemas.microsoft.com/office/drawing/2014/main" id="{643150D0-8B98-4A37-A3CB-6D49D026D19F}"/>
                </a:ext>
              </a:extLst>
            </p:cNvPr>
            <p:cNvSpPr/>
            <p:nvPr/>
          </p:nvSpPr>
          <p:spPr>
            <a:xfrm rot="5400000">
              <a:off x="-1083975" y="3753993"/>
              <a:ext cx="4458664" cy="376047"/>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Trebuchet MS" panose="020B0603020202020204" pitchFamily="34" charset="0"/>
                </a:rPr>
                <a:t>COMPETITIVE ADVANTAGE</a:t>
              </a:r>
            </a:p>
          </p:txBody>
        </p:sp>
        <p:grpSp>
          <p:nvGrpSpPr>
            <p:cNvPr id="21" name="Group 20">
              <a:extLst>
                <a:ext uri="{FF2B5EF4-FFF2-40B4-BE49-F238E27FC236}">
                  <a16:creationId xmlns:a16="http://schemas.microsoft.com/office/drawing/2014/main" id="{F0DF90D8-B074-4896-80C5-F8F5E8529B82}"/>
                </a:ext>
              </a:extLst>
            </p:cNvPr>
            <p:cNvGrpSpPr/>
            <p:nvPr/>
          </p:nvGrpSpPr>
          <p:grpSpPr>
            <a:xfrm>
              <a:off x="4871701" y="2992060"/>
              <a:ext cx="1885760" cy="1897236"/>
              <a:chOff x="7883617" y="5060755"/>
              <a:chExt cx="2790656" cy="2513819"/>
            </a:xfrm>
            <a:solidFill>
              <a:srgbClr val="FFC000"/>
            </a:solidFill>
          </p:grpSpPr>
          <p:sp>
            <p:nvSpPr>
              <p:cNvPr id="22" name="AutoShape 13"/>
              <p:cNvSpPr/>
              <p:nvPr/>
            </p:nvSpPr>
            <p:spPr>
              <a:xfrm>
                <a:off x="7883617" y="5060755"/>
                <a:ext cx="1399708" cy="1251621"/>
              </a:xfrm>
              <a:prstGeom prst="rect">
                <a:avLst/>
              </a:prstGeom>
              <a:solidFill>
                <a:schemeClr val="accent1"/>
              </a:solidFill>
              <a:ln>
                <a:solidFill>
                  <a:schemeClr val="accent2"/>
                </a:solidFill>
              </a:ln>
            </p:spPr>
            <p:txBody>
              <a:bodyPr anchor="ctr" anchorCtr="0"/>
              <a:lstStyle/>
              <a:p>
                <a:pPr algn="ctr"/>
                <a:r>
                  <a:rPr lang="en-GB" sz="2400" b="1" dirty="0">
                    <a:solidFill>
                      <a:schemeClr val="bg1"/>
                    </a:solidFill>
                  </a:rPr>
                  <a:t>S</a:t>
                </a:r>
                <a:endParaRPr lang="en-ZA" sz="2400" b="1" dirty="0">
                  <a:solidFill>
                    <a:schemeClr val="bg1"/>
                  </a:solidFill>
                </a:endParaRPr>
              </a:p>
            </p:txBody>
          </p:sp>
          <p:sp>
            <p:nvSpPr>
              <p:cNvPr id="24" name="AutoShape 15"/>
              <p:cNvSpPr/>
              <p:nvPr/>
            </p:nvSpPr>
            <p:spPr>
              <a:xfrm>
                <a:off x="7883617" y="6322953"/>
                <a:ext cx="1399708" cy="1251621"/>
              </a:xfrm>
              <a:prstGeom prst="rect">
                <a:avLst/>
              </a:prstGeom>
              <a:solidFill>
                <a:schemeClr val="accent2"/>
              </a:solidFill>
              <a:ln>
                <a:solidFill>
                  <a:schemeClr val="accent2"/>
                </a:solidFill>
              </a:ln>
            </p:spPr>
            <p:txBody>
              <a:bodyPr anchor="ctr" anchorCtr="0"/>
              <a:lstStyle/>
              <a:p>
                <a:pPr algn="ctr"/>
                <a:r>
                  <a:rPr lang="en-GB" sz="2400" b="1" dirty="0">
                    <a:solidFill>
                      <a:schemeClr val="bg1"/>
                    </a:solidFill>
                  </a:rPr>
                  <a:t>O</a:t>
                </a:r>
                <a:endParaRPr lang="en-ZA" sz="2400" b="1" dirty="0">
                  <a:solidFill>
                    <a:schemeClr val="bg1"/>
                  </a:solidFill>
                </a:endParaRPr>
              </a:p>
            </p:txBody>
          </p:sp>
          <p:sp>
            <p:nvSpPr>
              <p:cNvPr id="23" name="AutoShape 14"/>
              <p:cNvSpPr/>
              <p:nvPr/>
            </p:nvSpPr>
            <p:spPr>
              <a:xfrm>
                <a:off x="9274565" y="5060755"/>
                <a:ext cx="1399708" cy="1251621"/>
              </a:xfrm>
              <a:prstGeom prst="rect">
                <a:avLst/>
              </a:prstGeom>
              <a:solidFill>
                <a:schemeClr val="accent2"/>
              </a:solidFill>
              <a:ln>
                <a:solidFill>
                  <a:schemeClr val="accent2"/>
                </a:solidFill>
              </a:ln>
            </p:spPr>
            <p:txBody>
              <a:bodyPr anchor="ctr" anchorCtr="0"/>
              <a:lstStyle/>
              <a:p>
                <a:pPr algn="ctr"/>
                <a:r>
                  <a:rPr lang="en-GB" sz="2400" b="1" dirty="0">
                    <a:solidFill>
                      <a:schemeClr val="bg1"/>
                    </a:solidFill>
                  </a:rPr>
                  <a:t>C</a:t>
                </a:r>
                <a:endParaRPr lang="en-ZA" sz="2400" b="1" dirty="0">
                  <a:solidFill>
                    <a:schemeClr val="bg1"/>
                  </a:solidFill>
                </a:endParaRPr>
              </a:p>
            </p:txBody>
          </p:sp>
          <p:sp>
            <p:nvSpPr>
              <p:cNvPr id="25" name="AutoShape 16"/>
              <p:cNvSpPr/>
              <p:nvPr/>
            </p:nvSpPr>
            <p:spPr>
              <a:xfrm>
                <a:off x="9274565" y="6322953"/>
                <a:ext cx="1399708" cy="1251621"/>
              </a:xfrm>
              <a:prstGeom prst="rect">
                <a:avLst/>
              </a:prstGeom>
              <a:solidFill>
                <a:schemeClr val="accent1"/>
              </a:solidFill>
              <a:ln>
                <a:solidFill>
                  <a:schemeClr val="accent2"/>
                </a:solidFill>
              </a:ln>
            </p:spPr>
            <p:txBody>
              <a:bodyPr anchor="ctr" anchorCtr="0"/>
              <a:lstStyle/>
              <a:p>
                <a:pPr algn="ctr"/>
                <a:r>
                  <a:rPr lang="en-GB" sz="2400" b="1" dirty="0">
                    <a:solidFill>
                      <a:schemeClr val="bg1"/>
                    </a:solidFill>
                  </a:rPr>
                  <a:t>T</a:t>
                </a:r>
                <a:endParaRPr lang="en-ZA" sz="2400" b="1" dirty="0">
                  <a:solidFill>
                    <a:schemeClr val="bg1"/>
                  </a:solidFill>
                </a:endParaRPr>
              </a:p>
            </p:txBody>
          </p:sp>
        </p:grpSp>
      </p:grpSp>
    </p:spTree>
    <p:extLst>
      <p:ext uri="{BB962C8B-B14F-4D97-AF65-F5344CB8AC3E}">
        <p14:creationId xmlns:p14="http://schemas.microsoft.com/office/powerpoint/2010/main" val="364866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standing around a table&#10;&#10;Description automatically generated">
            <a:extLst>
              <a:ext uri="{FF2B5EF4-FFF2-40B4-BE49-F238E27FC236}">
                <a16:creationId xmlns:a16="http://schemas.microsoft.com/office/drawing/2014/main" id="{5E905DBF-E0AC-4A6E-9276-A2CA52180AD4}"/>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3" b="13"/>
          <a:stretch>
            <a:fillRect/>
          </a:stretch>
        </p:blipFill>
        <p:spPr/>
      </p:pic>
      <p:sp>
        <p:nvSpPr>
          <p:cNvPr id="5" name="Slide Number Placeholder 4"/>
          <p:cNvSpPr>
            <a:spLocks noGrp="1"/>
          </p:cNvSpPr>
          <p:nvPr>
            <p:ph type="sldNum" sz="quarter" idx="12"/>
          </p:nvPr>
        </p:nvSpPr>
        <p:spPr/>
        <p:txBody>
          <a:bodyPr/>
          <a:lstStyle/>
          <a:p>
            <a:fld id="{A428E537-E56B-49CA-B596-52598082FBE8}" type="slidenum">
              <a:rPr lang="en-US" smtClean="0"/>
              <a:pPr/>
              <a:t>18</a:t>
            </a:fld>
            <a:endParaRPr lang="en-US" dirty="0"/>
          </a:p>
        </p:txBody>
      </p:sp>
      <p:sp>
        <p:nvSpPr>
          <p:cNvPr id="8" name="Text Placeholder 7">
            <a:extLst>
              <a:ext uri="{FF2B5EF4-FFF2-40B4-BE49-F238E27FC236}">
                <a16:creationId xmlns:a16="http://schemas.microsoft.com/office/drawing/2014/main" id="{412EB9E7-0093-446D-A359-F93A7EFDEEF9}"/>
              </a:ext>
            </a:extLst>
          </p:cNvPr>
          <p:cNvSpPr>
            <a:spLocks noGrp="1"/>
          </p:cNvSpPr>
          <p:nvPr>
            <p:ph type="body" sz="quarter" idx="15"/>
          </p:nvPr>
        </p:nvSpPr>
        <p:spPr/>
        <p:txBody>
          <a:bodyPr/>
          <a:lstStyle/>
          <a:p>
            <a:r>
              <a:rPr lang="en-ZA" dirty="0">
                <a:latin typeface="Trebuchet MS" panose="020B0603020202020204" pitchFamily="34" charset="0"/>
              </a:rPr>
              <a:t>STRATEGIC OBJECTIVE 4</a:t>
            </a:r>
          </a:p>
        </p:txBody>
      </p:sp>
    </p:spTree>
    <p:extLst>
      <p:ext uri="{BB962C8B-B14F-4D97-AF65-F5344CB8AC3E}">
        <p14:creationId xmlns:p14="http://schemas.microsoft.com/office/powerpoint/2010/main" val="164811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F6D9D8EC-8E87-447F-898C-13B63B115299}"/>
              </a:ext>
            </a:extLst>
          </p:cNvPr>
          <p:cNvSpPr>
            <a:spLocks noGrp="1"/>
          </p:cNvSpPr>
          <p:nvPr>
            <p:ph type="body" sz="quarter" idx="14"/>
          </p:nvPr>
        </p:nvSpPr>
        <p:spPr/>
        <p:txBody>
          <a:bodyPr/>
          <a:lstStyle/>
          <a:p>
            <a:r>
              <a:rPr lang="en-ZA" dirty="0"/>
              <a:t>COVID-19 RESPONSE STRATEGIES </a:t>
            </a:r>
          </a:p>
        </p:txBody>
      </p:sp>
      <p:sp>
        <p:nvSpPr>
          <p:cNvPr id="3" name="Title 2">
            <a:extLst>
              <a:ext uri="{FF2B5EF4-FFF2-40B4-BE49-F238E27FC236}">
                <a16:creationId xmlns:a16="http://schemas.microsoft.com/office/drawing/2014/main" id="{CD8F55E5-557A-4B50-A61D-DE355F998FBB}"/>
              </a:ext>
            </a:extLst>
          </p:cNvPr>
          <p:cNvSpPr>
            <a:spLocks noGrp="1"/>
          </p:cNvSpPr>
          <p:nvPr>
            <p:ph type="title"/>
          </p:nvPr>
        </p:nvSpPr>
        <p:spPr/>
        <p:txBody>
          <a:bodyPr/>
          <a:lstStyle/>
          <a:p>
            <a:r>
              <a:rPr lang="en-US" dirty="0">
                <a:latin typeface="Trebuchet MS" panose="020B0603020202020204" pitchFamily="34" charset="0"/>
              </a:rPr>
              <a:t>PROGRAMMATIC OUTPUT (STRATEGIC OBJECTIVE 4)</a:t>
            </a:r>
            <a:endParaRPr lang="en-ZA" dirty="0">
              <a:latin typeface="Trebuchet MS" panose="020B0603020202020204" pitchFamily="34" charset="0"/>
            </a:endParaRPr>
          </a:p>
        </p:txBody>
      </p:sp>
      <p:sp>
        <p:nvSpPr>
          <p:cNvPr id="25" name="Content Placeholder 24">
            <a:extLst>
              <a:ext uri="{FF2B5EF4-FFF2-40B4-BE49-F238E27FC236}">
                <a16:creationId xmlns:a16="http://schemas.microsoft.com/office/drawing/2014/main" id="{1CAB3839-32D8-424D-B300-7BFB8C031E15}"/>
              </a:ext>
            </a:extLst>
          </p:cNvPr>
          <p:cNvSpPr>
            <a:spLocks noGrp="1"/>
          </p:cNvSpPr>
          <p:nvPr>
            <p:ph idx="1"/>
          </p:nvPr>
        </p:nvSpPr>
        <p:spPr/>
        <p:txBody>
          <a:bodyPr>
            <a:normAutofit/>
          </a:bodyPr>
          <a:lstStyle/>
          <a:p>
            <a:pPr>
              <a:spcAft>
                <a:spcPts val="1800"/>
              </a:spcAft>
            </a:pPr>
            <a:r>
              <a:rPr lang="en-US" sz="1600" dirty="0"/>
              <a:t>CDS we will develop a paper series, practice notes and toolkits on key topical issues affecting cities as a result of COVID-19 </a:t>
            </a:r>
          </a:p>
          <a:p>
            <a:pPr>
              <a:spcAft>
                <a:spcPts val="1800"/>
              </a:spcAft>
            </a:pPr>
            <a:r>
              <a:rPr lang="en-US" sz="1600" dirty="0"/>
              <a:t>Key priority initiatives where we will deliver research papers, static/kinetic infographics, practice notes, Vox pop videos and engagements through webinars are:</a:t>
            </a:r>
          </a:p>
          <a:p>
            <a:pPr lvl="1">
              <a:spcAft>
                <a:spcPts val="1800"/>
              </a:spcAft>
            </a:pPr>
            <a:r>
              <a:rPr lang="en-US" sz="1400" dirty="0"/>
              <a:t>Urban Health Security </a:t>
            </a:r>
          </a:p>
          <a:p>
            <a:pPr lvl="1">
              <a:spcAft>
                <a:spcPts val="1800"/>
              </a:spcAft>
            </a:pPr>
            <a:r>
              <a:rPr lang="en-US" sz="1400" dirty="0"/>
              <a:t>Sustainable Municipal Finance </a:t>
            </a:r>
          </a:p>
          <a:p>
            <a:pPr lvl="1">
              <a:spcAft>
                <a:spcPts val="1800"/>
              </a:spcAft>
            </a:pPr>
            <a:r>
              <a:rPr lang="en-US" sz="1400" dirty="0"/>
              <a:t>Local Economics Development </a:t>
            </a:r>
          </a:p>
          <a:p>
            <a:pPr lvl="1">
              <a:spcAft>
                <a:spcPts val="1800"/>
              </a:spcAft>
            </a:pPr>
            <a:r>
              <a:rPr lang="en-US" sz="1400" dirty="0"/>
              <a:t>Healing Fields </a:t>
            </a:r>
          </a:p>
        </p:txBody>
      </p:sp>
      <p:sp>
        <p:nvSpPr>
          <p:cNvPr id="4" name="Slide Number Placeholder 3"/>
          <p:cNvSpPr>
            <a:spLocks noGrp="1"/>
          </p:cNvSpPr>
          <p:nvPr>
            <p:ph type="sldNum" sz="quarter" idx="12"/>
          </p:nvPr>
        </p:nvSpPr>
        <p:spPr/>
        <p:txBody>
          <a:bodyPr/>
          <a:lstStyle/>
          <a:p>
            <a:fld id="{A428E537-E56B-49CA-B596-52598082FBE8}" type="slidenum">
              <a:rPr lang="en-US" smtClean="0"/>
              <a:pPr/>
              <a:t>19</a:t>
            </a:fld>
            <a:endParaRPr lang="en-US" dirty="0"/>
          </a:p>
        </p:txBody>
      </p:sp>
      <p:sp>
        <p:nvSpPr>
          <p:cNvPr id="26" name="Content Placeholder 25">
            <a:extLst>
              <a:ext uri="{FF2B5EF4-FFF2-40B4-BE49-F238E27FC236}">
                <a16:creationId xmlns:a16="http://schemas.microsoft.com/office/drawing/2014/main" id="{2836F9E4-1595-4A1F-8B48-3EA009FB32C4}"/>
              </a:ext>
            </a:extLst>
          </p:cNvPr>
          <p:cNvSpPr>
            <a:spLocks noGrp="1"/>
          </p:cNvSpPr>
          <p:nvPr>
            <p:ph idx="13"/>
          </p:nvPr>
        </p:nvSpPr>
        <p:spPr/>
        <p:txBody>
          <a:bodyPr/>
          <a:lstStyle/>
          <a:p>
            <a:pPr>
              <a:spcAft>
                <a:spcPts val="1800"/>
              </a:spcAft>
            </a:pPr>
            <a:r>
              <a:rPr lang="en-US" sz="1600" dirty="0"/>
              <a:t>State of City Finances 2020 Report </a:t>
            </a:r>
          </a:p>
          <a:p>
            <a:pPr>
              <a:spcAft>
                <a:spcPts val="1800"/>
              </a:spcAft>
            </a:pPr>
            <a:r>
              <a:rPr lang="en-US" sz="1600" dirty="0"/>
              <a:t>State of the Expanded Public Works Programme </a:t>
            </a:r>
            <a:br>
              <a:rPr lang="en-US" sz="1600" dirty="0"/>
            </a:br>
            <a:r>
              <a:rPr lang="en-US" sz="1600" dirty="0"/>
              <a:t>Annual Report</a:t>
            </a:r>
          </a:p>
          <a:p>
            <a:pPr>
              <a:spcAft>
                <a:spcPts val="1800"/>
              </a:spcAft>
            </a:pPr>
            <a:r>
              <a:rPr lang="en-US" sz="1600" dirty="0"/>
              <a:t>State of Urban Safety Report 2020/21 </a:t>
            </a:r>
          </a:p>
          <a:p>
            <a:pPr>
              <a:spcAft>
                <a:spcPts val="1800"/>
              </a:spcAft>
            </a:pPr>
            <a:r>
              <a:rPr lang="en-US" sz="1600" dirty="0"/>
              <a:t>Spatial Determinants of Wellbeing III Report</a:t>
            </a:r>
          </a:p>
          <a:p>
            <a:pPr marL="0" indent="0">
              <a:spcAft>
                <a:spcPts val="1800"/>
              </a:spcAft>
              <a:buNone/>
            </a:pPr>
            <a:endParaRPr lang="en-ZA" sz="1600" dirty="0"/>
          </a:p>
        </p:txBody>
      </p:sp>
      <p:sp>
        <p:nvSpPr>
          <p:cNvPr id="20" name="Text Placeholder 19">
            <a:extLst>
              <a:ext uri="{FF2B5EF4-FFF2-40B4-BE49-F238E27FC236}">
                <a16:creationId xmlns:a16="http://schemas.microsoft.com/office/drawing/2014/main" id="{10B59807-B415-4FD7-9985-9C6358F1F04A}"/>
              </a:ext>
            </a:extLst>
          </p:cNvPr>
          <p:cNvSpPr>
            <a:spLocks noGrp="1"/>
          </p:cNvSpPr>
          <p:nvPr>
            <p:ph type="body" sz="quarter" idx="15"/>
          </p:nvPr>
        </p:nvSpPr>
        <p:spPr/>
        <p:txBody>
          <a:bodyPr/>
          <a:lstStyle/>
          <a:p>
            <a:r>
              <a:rPr lang="en-ZA" dirty="0"/>
              <a:t>SACN FLAGSHIP PROJECTS 2020/21</a:t>
            </a:r>
          </a:p>
        </p:txBody>
      </p:sp>
    </p:spTree>
    <p:extLst>
      <p:ext uri="{BB962C8B-B14F-4D97-AF65-F5344CB8AC3E}">
        <p14:creationId xmlns:p14="http://schemas.microsoft.com/office/powerpoint/2010/main" val="179213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93A805-0C5D-42E5-88D6-B0E93D2FABF6}"/>
              </a:ext>
            </a:extLst>
          </p:cNvPr>
          <p:cNvSpPr/>
          <p:nvPr/>
        </p:nvSpPr>
        <p:spPr>
          <a:xfrm>
            <a:off x="0" y="0"/>
            <a:ext cx="5792094"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Trebuchet MS" panose="020B0603020202020204" pitchFamily="34" charset="0"/>
            </a:endParaRPr>
          </a:p>
        </p:txBody>
      </p:sp>
      <p:sp>
        <p:nvSpPr>
          <p:cNvPr id="18" name="TextBox 17">
            <a:extLst>
              <a:ext uri="{FF2B5EF4-FFF2-40B4-BE49-F238E27FC236}">
                <a16:creationId xmlns:a16="http://schemas.microsoft.com/office/drawing/2014/main" id="{CB0436F8-A1C6-4291-80C9-903E79E15347}"/>
              </a:ext>
            </a:extLst>
          </p:cNvPr>
          <p:cNvSpPr txBox="1"/>
          <p:nvPr/>
        </p:nvSpPr>
        <p:spPr>
          <a:xfrm rot="16200000">
            <a:off x="3997986" y="3828236"/>
            <a:ext cx="4270904" cy="830997"/>
          </a:xfrm>
          <a:prstGeom prst="rect">
            <a:avLst/>
          </a:prstGeom>
          <a:noFill/>
        </p:spPr>
        <p:txBody>
          <a:bodyPr wrap="square" lIns="0" tIns="0" rIns="0" bIns="0" rtlCol="0" anchor="ctr">
            <a:noAutofit/>
          </a:bodyPr>
          <a:lstStyle/>
          <a:p>
            <a:r>
              <a:rPr lang="en-US" sz="6000" b="1" spc="300" dirty="0">
                <a:solidFill>
                  <a:schemeClr val="accent1"/>
                </a:solidFill>
                <a:latin typeface="Trebuchet MS" panose="020B0603020202020204" pitchFamily="34" charset="0"/>
              </a:rPr>
              <a:t>CONTENTS</a:t>
            </a:r>
            <a:endParaRPr lang="en-US" sz="6600" spc="300" dirty="0">
              <a:solidFill>
                <a:schemeClr val="accent1"/>
              </a:solidFill>
              <a:latin typeface="Trebuchet MS" panose="020B0603020202020204" pitchFamily="34" charset="0"/>
            </a:endParaRPr>
          </a:p>
        </p:txBody>
      </p:sp>
      <p:sp>
        <p:nvSpPr>
          <p:cNvPr id="3" name="Slide Number Placeholder 2"/>
          <p:cNvSpPr>
            <a:spLocks noGrp="1"/>
          </p:cNvSpPr>
          <p:nvPr>
            <p:ph type="sldNum" sz="quarter" idx="12"/>
          </p:nvPr>
        </p:nvSpPr>
        <p:spPr/>
        <p:txBody>
          <a:bodyPr/>
          <a:lstStyle/>
          <a:p>
            <a:fld id="{A428E537-E56B-49CA-B596-52598082FBE8}" type="slidenum">
              <a:rPr lang="en-US" smtClean="0"/>
              <a:pPr/>
              <a:t>2</a:t>
            </a:fld>
            <a:endParaRPr lang="en-US" dirty="0"/>
          </a:p>
        </p:txBody>
      </p:sp>
      <p:grpSp>
        <p:nvGrpSpPr>
          <p:cNvPr id="2" name="Group 1">
            <a:extLst>
              <a:ext uri="{FF2B5EF4-FFF2-40B4-BE49-F238E27FC236}">
                <a16:creationId xmlns:a16="http://schemas.microsoft.com/office/drawing/2014/main" id="{C166CCFE-E055-48A9-9EF0-2F57855D9249}"/>
              </a:ext>
            </a:extLst>
          </p:cNvPr>
          <p:cNvGrpSpPr/>
          <p:nvPr/>
        </p:nvGrpSpPr>
        <p:grpSpPr>
          <a:xfrm>
            <a:off x="4662358" y="-15619"/>
            <a:ext cx="2239671" cy="2237195"/>
            <a:chOff x="6954786" y="-1"/>
            <a:chExt cx="5237215" cy="5231425"/>
          </a:xfrm>
        </p:grpSpPr>
        <p:sp>
          <p:nvSpPr>
            <p:cNvPr id="52" name="Rectangle 51">
              <a:extLst>
                <a:ext uri="{FF2B5EF4-FFF2-40B4-BE49-F238E27FC236}">
                  <a16:creationId xmlns:a16="http://schemas.microsoft.com/office/drawing/2014/main" id="{8BCA2AE7-3467-4E15-8BF2-986FB51A88ED}"/>
                </a:ext>
              </a:extLst>
            </p:cNvPr>
            <p:cNvSpPr/>
            <p:nvPr/>
          </p:nvSpPr>
          <p:spPr>
            <a:xfrm>
              <a:off x="8264088" y="0"/>
              <a:ext cx="1309303" cy="1309303"/>
            </a:xfrm>
            <a:prstGeom prst="rect">
              <a:avLst/>
            </a:prstGeom>
            <a:solidFill>
              <a:schemeClr val="accent1">
                <a:alpha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Rectangle 52">
              <a:extLst>
                <a:ext uri="{FF2B5EF4-FFF2-40B4-BE49-F238E27FC236}">
                  <a16:creationId xmlns:a16="http://schemas.microsoft.com/office/drawing/2014/main" id="{66D5A076-09ED-4C9B-94D3-47DDE73669A9}"/>
                </a:ext>
              </a:extLst>
            </p:cNvPr>
            <p:cNvSpPr/>
            <p:nvPr/>
          </p:nvSpPr>
          <p:spPr>
            <a:xfrm>
              <a:off x="6954786" y="1304444"/>
              <a:ext cx="1309303" cy="1309303"/>
            </a:xfrm>
            <a:prstGeom prst="rect">
              <a:avLst/>
            </a:prstGeom>
            <a:solidFill>
              <a:srgbClr val="595959">
                <a:alpha val="6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Rectangle 53">
              <a:extLst>
                <a:ext uri="{FF2B5EF4-FFF2-40B4-BE49-F238E27FC236}">
                  <a16:creationId xmlns:a16="http://schemas.microsoft.com/office/drawing/2014/main" id="{93E394A0-CCE2-4802-A587-CB5880C6A710}"/>
                </a:ext>
              </a:extLst>
            </p:cNvPr>
            <p:cNvSpPr/>
            <p:nvPr/>
          </p:nvSpPr>
          <p:spPr>
            <a:xfrm>
              <a:off x="10882697" y="2603345"/>
              <a:ext cx="1309303" cy="1309303"/>
            </a:xfrm>
            <a:prstGeom prst="rect">
              <a:avLst/>
            </a:prstGeom>
            <a:solidFill>
              <a:schemeClr val="tx1">
                <a:lumMod val="65000"/>
                <a:lumOff val="3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Freeform: Shape 54">
              <a:extLst>
                <a:ext uri="{FF2B5EF4-FFF2-40B4-BE49-F238E27FC236}">
                  <a16:creationId xmlns:a16="http://schemas.microsoft.com/office/drawing/2014/main" id="{183A2C6F-13A4-4004-963F-711590093C5A}"/>
                </a:ext>
              </a:extLst>
            </p:cNvPr>
            <p:cNvSpPr/>
            <p:nvPr/>
          </p:nvSpPr>
          <p:spPr>
            <a:xfrm>
              <a:off x="8264089" y="-1"/>
              <a:ext cx="3927911" cy="3918190"/>
            </a:xfrm>
            <a:custGeom>
              <a:avLst/>
              <a:gdLst>
                <a:gd name="connsiteX0" fmla="*/ 1309302 w 3927911"/>
                <a:gd name="connsiteY0" fmla="*/ 0 h 3918190"/>
                <a:gd name="connsiteX1" fmla="*/ 2618605 w 3927911"/>
                <a:gd name="connsiteY1" fmla="*/ 0 h 3918190"/>
                <a:gd name="connsiteX2" fmla="*/ 2618605 w 3927911"/>
                <a:gd name="connsiteY2" fmla="*/ 1304444 h 3918190"/>
                <a:gd name="connsiteX3" fmla="*/ 2618606 w 3927911"/>
                <a:gd name="connsiteY3" fmla="*/ 1304444 h 3918190"/>
                <a:gd name="connsiteX4" fmla="*/ 2618606 w 3927911"/>
                <a:gd name="connsiteY4" fmla="*/ 2608887 h 3918190"/>
                <a:gd name="connsiteX5" fmla="*/ 2618606 w 3927911"/>
                <a:gd name="connsiteY5" fmla="*/ 2613747 h 3918190"/>
                <a:gd name="connsiteX6" fmla="*/ 2618606 w 3927911"/>
                <a:gd name="connsiteY6" fmla="*/ 3918190 h 3918190"/>
                <a:gd name="connsiteX7" fmla="*/ 1309303 w 3927911"/>
                <a:gd name="connsiteY7" fmla="*/ 3918190 h 3918190"/>
                <a:gd name="connsiteX8" fmla="*/ 1309303 w 3927911"/>
                <a:gd name="connsiteY8" fmla="*/ 2613747 h 3918190"/>
                <a:gd name="connsiteX9" fmla="*/ 0 w 3927911"/>
                <a:gd name="connsiteY9" fmla="*/ 2613747 h 3918190"/>
                <a:gd name="connsiteX10" fmla="*/ 0 w 3927911"/>
                <a:gd name="connsiteY10" fmla="*/ 1304444 h 3918190"/>
                <a:gd name="connsiteX11" fmla="*/ 1309302 w 3927911"/>
                <a:gd name="connsiteY11" fmla="*/ 1304444 h 3918190"/>
                <a:gd name="connsiteX12" fmla="*/ 2618607 w 3927911"/>
                <a:gd name="connsiteY12" fmla="*/ 0 h 3918190"/>
                <a:gd name="connsiteX13" fmla="*/ 3927910 w 3927911"/>
                <a:gd name="connsiteY13" fmla="*/ 0 h 3918190"/>
                <a:gd name="connsiteX14" fmla="*/ 3927910 w 3927911"/>
                <a:gd name="connsiteY14" fmla="*/ 1304444 h 3918190"/>
                <a:gd name="connsiteX15" fmla="*/ 3927911 w 3927911"/>
                <a:gd name="connsiteY15" fmla="*/ 1304444 h 3918190"/>
                <a:gd name="connsiteX16" fmla="*/ 3927911 w 3927911"/>
                <a:gd name="connsiteY16" fmla="*/ 2613747 h 3918190"/>
                <a:gd name="connsiteX17" fmla="*/ 2618608 w 3927911"/>
                <a:gd name="connsiteY17" fmla="*/ 2613747 h 3918190"/>
                <a:gd name="connsiteX18" fmla="*/ 2618608 w 3927911"/>
                <a:gd name="connsiteY18" fmla="*/ 1309303 h 3918190"/>
                <a:gd name="connsiteX19" fmla="*/ 2618607 w 3927911"/>
                <a:gd name="connsiteY19" fmla="*/ 1309303 h 391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27911" h="3918190">
                  <a:moveTo>
                    <a:pt x="1309302" y="0"/>
                  </a:moveTo>
                  <a:lnTo>
                    <a:pt x="2618605" y="0"/>
                  </a:lnTo>
                  <a:lnTo>
                    <a:pt x="2618605" y="1304444"/>
                  </a:lnTo>
                  <a:lnTo>
                    <a:pt x="2618606" y="1304444"/>
                  </a:lnTo>
                  <a:lnTo>
                    <a:pt x="2618606" y="2608887"/>
                  </a:lnTo>
                  <a:lnTo>
                    <a:pt x="2618606" y="2613747"/>
                  </a:lnTo>
                  <a:lnTo>
                    <a:pt x="2618606" y="3918190"/>
                  </a:lnTo>
                  <a:lnTo>
                    <a:pt x="1309303" y="3918190"/>
                  </a:lnTo>
                  <a:lnTo>
                    <a:pt x="1309303" y="2613747"/>
                  </a:lnTo>
                  <a:lnTo>
                    <a:pt x="0" y="2613747"/>
                  </a:lnTo>
                  <a:lnTo>
                    <a:pt x="0" y="1304444"/>
                  </a:lnTo>
                  <a:lnTo>
                    <a:pt x="1309302" y="1304444"/>
                  </a:lnTo>
                  <a:close/>
                  <a:moveTo>
                    <a:pt x="2618607" y="0"/>
                  </a:moveTo>
                  <a:lnTo>
                    <a:pt x="3927910" y="0"/>
                  </a:lnTo>
                  <a:lnTo>
                    <a:pt x="3927910" y="1304444"/>
                  </a:lnTo>
                  <a:lnTo>
                    <a:pt x="3927911" y="1304444"/>
                  </a:lnTo>
                  <a:lnTo>
                    <a:pt x="3927911" y="2613747"/>
                  </a:lnTo>
                  <a:lnTo>
                    <a:pt x="2618608" y="2613747"/>
                  </a:lnTo>
                  <a:lnTo>
                    <a:pt x="2618608" y="1309303"/>
                  </a:lnTo>
                  <a:lnTo>
                    <a:pt x="2618607" y="1309303"/>
                  </a:lnTo>
                  <a:close/>
                </a:path>
              </a:pathLst>
            </a:custGeom>
            <a:blipFill>
              <a:blip r:embed="rId4"/>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a:p>
          </p:txBody>
        </p:sp>
        <p:sp>
          <p:nvSpPr>
            <p:cNvPr id="56" name="Rectangle 55">
              <a:extLst>
                <a:ext uri="{FF2B5EF4-FFF2-40B4-BE49-F238E27FC236}">
                  <a16:creationId xmlns:a16="http://schemas.microsoft.com/office/drawing/2014/main" id="{D3D27705-7C1C-4935-97CB-46EC426DDCBE}"/>
                </a:ext>
              </a:extLst>
            </p:cNvPr>
            <p:cNvSpPr/>
            <p:nvPr/>
          </p:nvSpPr>
          <p:spPr>
            <a:xfrm>
              <a:off x="8264089" y="2614429"/>
              <a:ext cx="1309303" cy="1309303"/>
            </a:xfrm>
            <a:prstGeom prst="rect">
              <a:avLst/>
            </a:prstGeom>
            <a:solidFill>
              <a:srgbClr val="35353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7" name="Rectangle 56">
              <a:extLst>
                <a:ext uri="{FF2B5EF4-FFF2-40B4-BE49-F238E27FC236}">
                  <a16:creationId xmlns:a16="http://schemas.microsoft.com/office/drawing/2014/main" id="{985E55DE-E87C-4A06-900B-E32DA6DAC0B5}"/>
                </a:ext>
              </a:extLst>
            </p:cNvPr>
            <p:cNvSpPr/>
            <p:nvPr/>
          </p:nvSpPr>
          <p:spPr>
            <a:xfrm>
              <a:off x="6954786" y="2614429"/>
              <a:ext cx="1309303" cy="1309303"/>
            </a:xfrm>
            <a:prstGeom prst="rect">
              <a:avLst/>
            </a:prstGeom>
            <a:solidFill>
              <a:schemeClr val="accent1">
                <a:alpha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58" name="Group 57">
              <a:extLst>
                <a:ext uri="{FF2B5EF4-FFF2-40B4-BE49-F238E27FC236}">
                  <a16:creationId xmlns:a16="http://schemas.microsoft.com/office/drawing/2014/main" id="{EA784AA5-7080-4D94-8D57-CB77357B27F4}"/>
                </a:ext>
              </a:extLst>
            </p:cNvPr>
            <p:cNvGrpSpPr/>
            <p:nvPr/>
          </p:nvGrpSpPr>
          <p:grpSpPr>
            <a:xfrm>
              <a:off x="8264089" y="3922121"/>
              <a:ext cx="2618606" cy="1309303"/>
              <a:chOff x="9438082" y="0"/>
              <a:chExt cx="1835944" cy="917972"/>
            </a:xfrm>
          </p:grpSpPr>
          <p:sp>
            <p:nvSpPr>
              <p:cNvPr id="63" name="Rectangle 62">
                <a:extLst>
                  <a:ext uri="{FF2B5EF4-FFF2-40B4-BE49-F238E27FC236}">
                    <a16:creationId xmlns:a16="http://schemas.microsoft.com/office/drawing/2014/main" id="{5E68240C-D55B-428D-A593-756DC4609A91}"/>
                  </a:ext>
                </a:extLst>
              </p:cNvPr>
              <p:cNvSpPr/>
              <p:nvPr userDrawn="1"/>
            </p:nvSpPr>
            <p:spPr>
              <a:xfrm>
                <a:off x="10356054" y="0"/>
                <a:ext cx="917972" cy="917972"/>
              </a:xfrm>
              <a:prstGeom prst="rect">
                <a:avLst/>
              </a:prstGeom>
              <a:solidFill>
                <a:schemeClr val="accent1">
                  <a:alpha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4" name="Rectangle 63">
                <a:extLst>
                  <a:ext uri="{FF2B5EF4-FFF2-40B4-BE49-F238E27FC236}">
                    <a16:creationId xmlns:a16="http://schemas.microsoft.com/office/drawing/2014/main" id="{54340CB3-D9CC-48AC-9CDF-5AC59C9A7FC3}"/>
                  </a:ext>
                </a:extLst>
              </p:cNvPr>
              <p:cNvSpPr/>
              <p:nvPr userDrawn="1"/>
            </p:nvSpPr>
            <p:spPr>
              <a:xfrm>
                <a:off x="9438082" y="0"/>
                <a:ext cx="917972" cy="917972"/>
              </a:xfrm>
              <a:prstGeom prst="rect">
                <a:avLst/>
              </a:prstGeom>
              <a:solidFill>
                <a:schemeClr val="accent1">
                  <a:alpha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65" name="Group 64">
              <a:extLst>
                <a:ext uri="{FF2B5EF4-FFF2-40B4-BE49-F238E27FC236}">
                  <a16:creationId xmlns:a16="http://schemas.microsoft.com/office/drawing/2014/main" id="{5824BA24-BBC6-41BC-A227-0209018FA09F}"/>
                </a:ext>
              </a:extLst>
            </p:cNvPr>
            <p:cNvGrpSpPr/>
            <p:nvPr/>
          </p:nvGrpSpPr>
          <p:grpSpPr>
            <a:xfrm>
              <a:off x="9573392" y="-1"/>
              <a:ext cx="2618608" cy="1309303"/>
              <a:chOff x="10356054" y="0"/>
              <a:chExt cx="1835945" cy="917972"/>
            </a:xfrm>
            <a:solidFill>
              <a:schemeClr val="accent1">
                <a:alpha val="60000"/>
              </a:schemeClr>
            </a:solidFill>
          </p:grpSpPr>
          <p:sp>
            <p:nvSpPr>
              <p:cNvPr id="66" name="Rectangle 65">
                <a:extLst>
                  <a:ext uri="{FF2B5EF4-FFF2-40B4-BE49-F238E27FC236}">
                    <a16:creationId xmlns:a16="http://schemas.microsoft.com/office/drawing/2014/main" id="{B9FFFA5A-F264-475F-9139-7E1DB3489B44}"/>
                  </a:ext>
                </a:extLst>
              </p:cNvPr>
              <p:cNvSpPr/>
              <p:nvPr userDrawn="1"/>
            </p:nvSpPr>
            <p:spPr>
              <a:xfrm>
                <a:off x="11274027"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Rectangle 66">
                <a:extLst>
                  <a:ext uri="{FF2B5EF4-FFF2-40B4-BE49-F238E27FC236}">
                    <a16:creationId xmlns:a16="http://schemas.microsoft.com/office/drawing/2014/main" id="{EA7907D8-4191-43C7-8A74-FE423A6E3E39}"/>
                  </a:ext>
                </a:extLst>
              </p:cNvPr>
              <p:cNvSpPr/>
              <p:nvPr userDrawn="1"/>
            </p:nvSpPr>
            <p:spPr>
              <a:xfrm>
                <a:off x="10356054"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68" name="Group 67">
              <a:extLst>
                <a:ext uri="{FF2B5EF4-FFF2-40B4-BE49-F238E27FC236}">
                  <a16:creationId xmlns:a16="http://schemas.microsoft.com/office/drawing/2014/main" id="{54B4346F-7306-4685-A91A-43C182CDC3BE}"/>
                </a:ext>
              </a:extLst>
            </p:cNvPr>
            <p:cNvGrpSpPr/>
            <p:nvPr/>
          </p:nvGrpSpPr>
          <p:grpSpPr>
            <a:xfrm>
              <a:off x="8264090" y="1304443"/>
              <a:ext cx="3927911" cy="1309303"/>
              <a:chOff x="9438082" y="0"/>
              <a:chExt cx="2753917" cy="917972"/>
            </a:xfrm>
          </p:grpSpPr>
          <p:sp>
            <p:nvSpPr>
              <p:cNvPr id="69" name="Rectangle 68">
                <a:extLst>
                  <a:ext uri="{FF2B5EF4-FFF2-40B4-BE49-F238E27FC236}">
                    <a16:creationId xmlns:a16="http://schemas.microsoft.com/office/drawing/2014/main" id="{C60353D3-075A-45E8-A969-9BEF1CC9A2A6}"/>
                  </a:ext>
                </a:extLst>
              </p:cNvPr>
              <p:cNvSpPr/>
              <p:nvPr userDrawn="1"/>
            </p:nvSpPr>
            <p:spPr>
              <a:xfrm>
                <a:off x="11274027"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Rectangle 69">
                <a:extLst>
                  <a:ext uri="{FF2B5EF4-FFF2-40B4-BE49-F238E27FC236}">
                    <a16:creationId xmlns:a16="http://schemas.microsoft.com/office/drawing/2014/main" id="{9FC38259-2827-4E7F-82F7-43CF067445E3}"/>
                  </a:ext>
                </a:extLst>
              </p:cNvPr>
              <p:cNvSpPr/>
              <p:nvPr userDrawn="1"/>
            </p:nvSpPr>
            <p:spPr>
              <a:xfrm>
                <a:off x="10356054"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Rectangle 70">
                <a:extLst>
                  <a:ext uri="{FF2B5EF4-FFF2-40B4-BE49-F238E27FC236}">
                    <a16:creationId xmlns:a16="http://schemas.microsoft.com/office/drawing/2014/main" id="{15A7B298-2286-438F-9EBC-16D284673E14}"/>
                  </a:ext>
                </a:extLst>
              </p:cNvPr>
              <p:cNvSpPr/>
              <p:nvPr userDrawn="1"/>
            </p:nvSpPr>
            <p:spPr>
              <a:xfrm>
                <a:off x="9438082"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72" name="Rectangle 71">
              <a:extLst>
                <a:ext uri="{FF2B5EF4-FFF2-40B4-BE49-F238E27FC236}">
                  <a16:creationId xmlns:a16="http://schemas.microsoft.com/office/drawing/2014/main" id="{893C581E-1E59-4E39-942D-CA3D54429220}"/>
                </a:ext>
              </a:extLst>
            </p:cNvPr>
            <p:cNvSpPr/>
            <p:nvPr/>
          </p:nvSpPr>
          <p:spPr>
            <a:xfrm>
              <a:off x="9573391" y="2614428"/>
              <a:ext cx="1309303" cy="1309303"/>
            </a:xfrm>
            <a:prstGeom prst="rect">
              <a:avLst/>
            </a:prstGeom>
            <a:solidFill>
              <a:schemeClr val="accent1">
                <a:alpha val="2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08" name="Group 107">
            <a:extLst>
              <a:ext uri="{FF2B5EF4-FFF2-40B4-BE49-F238E27FC236}">
                <a16:creationId xmlns:a16="http://schemas.microsoft.com/office/drawing/2014/main" id="{B6239608-ABCE-4C03-B6EA-549C202EA4CD}"/>
              </a:ext>
            </a:extLst>
          </p:cNvPr>
          <p:cNvGrpSpPr/>
          <p:nvPr/>
        </p:nvGrpSpPr>
        <p:grpSpPr>
          <a:xfrm>
            <a:off x="7503368" y="482499"/>
            <a:ext cx="4425107" cy="5893003"/>
            <a:chOff x="7503368" y="416357"/>
            <a:chExt cx="4425107" cy="5893003"/>
          </a:xfrm>
        </p:grpSpPr>
        <p:sp>
          <p:nvSpPr>
            <p:cNvPr id="84" name="Rectangle 83">
              <a:extLst>
                <a:ext uri="{FF2B5EF4-FFF2-40B4-BE49-F238E27FC236}">
                  <a16:creationId xmlns:a16="http://schemas.microsoft.com/office/drawing/2014/main" id="{7BCF0994-191D-4E62-B676-AD62BEC4D558}"/>
                </a:ext>
              </a:extLst>
            </p:cNvPr>
            <p:cNvSpPr/>
            <p:nvPr/>
          </p:nvSpPr>
          <p:spPr>
            <a:xfrm>
              <a:off x="7913400" y="416357"/>
              <a:ext cx="4015075" cy="33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600" dirty="0">
                  <a:solidFill>
                    <a:schemeClr val="tx2"/>
                  </a:solidFill>
                </a:rPr>
                <a:t>ABOUT SACN</a:t>
              </a:r>
            </a:p>
          </p:txBody>
        </p:sp>
        <p:sp>
          <p:nvSpPr>
            <p:cNvPr id="86" name="Rectangle 85">
              <a:extLst>
                <a:ext uri="{FF2B5EF4-FFF2-40B4-BE49-F238E27FC236}">
                  <a16:creationId xmlns:a16="http://schemas.microsoft.com/office/drawing/2014/main" id="{336D13BD-1FBB-4D13-82A0-78A6A9A51A06}"/>
                </a:ext>
              </a:extLst>
            </p:cNvPr>
            <p:cNvSpPr/>
            <p:nvPr/>
          </p:nvSpPr>
          <p:spPr>
            <a:xfrm>
              <a:off x="7913400" y="921773"/>
              <a:ext cx="4015075" cy="33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600" dirty="0">
                  <a:solidFill>
                    <a:schemeClr val="tx2"/>
                  </a:solidFill>
                </a:rPr>
                <a:t>EXECUTIVE SUMMARY</a:t>
              </a:r>
            </a:p>
          </p:txBody>
        </p:sp>
        <p:sp>
          <p:nvSpPr>
            <p:cNvPr id="88" name="Rectangle 87">
              <a:extLst>
                <a:ext uri="{FF2B5EF4-FFF2-40B4-BE49-F238E27FC236}">
                  <a16:creationId xmlns:a16="http://schemas.microsoft.com/office/drawing/2014/main" id="{5EE90507-6ACD-4A11-8A8F-EA3C0D45108A}"/>
                </a:ext>
              </a:extLst>
            </p:cNvPr>
            <p:cNvSpPr/>
            <p:nvPr/>
          </p:nvSpPr>
          <p:spPr>
            <a:xfrm>
              <a:off x="7913400" y="1427189"/>
              <a:ext cx="4015075" cy="33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600" dirty="0">
                  <a:solidFill>
                    <a:schemeClr val="tx2"/>
                  </a:solidFill>
                </a:rPr>
                <a:t>STRATEGIC HIGHLIGHTS</a:t>
              </a:r>
            </a:p>
          </p:txBody>
        </p:sp>
        <p:sp>
          <p:nvSpPr>
            <p:cNvPr id="90" name="Rectangle 89">
              <a:extLst>
                <a:ext uri="{FF2B5EF4-FFF2-40B4-BE49-F238E27FC236}">
                  <a16:creationId xmlns:a16="http://schemas.microsoft.com/office/drawing/2014/main" id="{778FDF98-420D-4B30-861E-2AF276F2195F}"/>
                </a:ext>
              </a:extLst>
            </p:cNvPr>
            <p:cNvSpPr/>
            <p:nvPr/>
          </p:nvSpPr>
          <p:spPr>
            <a:xfrm>
              <a:off x="7913400" y="1932605"/>
              <a:ext cx="4015075" cy="33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600" dirty="0">
                  <a:solidFill>
                    <a:schemeClr val="tx2"/>
                  </a:solidFill>
                </a:rPr>
                <a:t>STRATEGIC OBJECTIVES </a:t>
              </a:r>
            </a:p>
          </p:txBody>
        </p:sp>
        <p:sp>
          <p:nvSpPr>
            <p:cNvPr id="92" name="Rectangle 91">
              <a:extLst>
                <a:ext uri="{FF2B5EF4-FFF2-40B4-BE49-F238E27FC236}">
                  <a16:creationId xmlns:a16="http://schemas.microsoft.com/office/drawing/2014/main" id="{CB8B3863-4A76-4B7C-88B4-70EEE74A134E}"/>
                </a:ext>
              </a:extLst>
            </p:cNvPr>
            <p:cNvSpPr/>
            <p:nvPr/>
          </p:nvSpPr>
          <p:spPr>
            <a:xfrm>
              <a:off x="7913400" y="2438021"/>
              <a:ext cx="4015075" cy="33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600" dirty="0">
                  <a:solidFill>
                    <a:schemeClr val="tx2"/>
                  </a:solidFill>
                </a:rPr>
                <a:t>SACN OPERATING MODEL </a:t>
              </a:r>
            </a:p>
          </p:txBody>
        </p:sp>
        <p:sp>
          <p:nvSpPr>
            <p:cNvPr id="94" name="Rectangle 93">
              <a:extLst>
                <a:ext uri="{FF2B5EF4-FFF2-40B4-BE49-F238E27FC236}">
                  <a16:creationId xmlns:a16="http://schemas.microsoft.com/office/drawing/2014/main" id="{8DCD9ABF-B7BD-46E6-AE0D-9837DCE852FF}"/>
                </a:ext>
              </a:extLst>
            </p:cNvPr>
            <p:cNvSpPr/>
            <p:nvPr/>
          </p:nvSpPr>
          <p:spPr>
            <a:xfrm>
              <a:off x="7913400" y="2943437"/>
              <a:ext cx="4015075" cy="33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600" dirty="0">
                  <a:solidFill>
                    <a:schemeClr val="tx2"/>
                  </a:solidFill>
                </a:rPr>
                <a:t>SACN RESEARCH PROGRAMMES </a:t>
              </a:r>
            </a:p>
          </p:txBody>
        </p:sp>
        <p:sp>
          <p:nvSpPr>
            <p:cNvPr id="96" name="Rectangle 95">
              <a:extLst>
                <a:ext uri="{FF2B5EF4-FFF2-40B4-BE49-F238E27FC236}">
                  <a16:creationId xmlns:a16="http://schemas.microsoft.com/office/drawing/2014/main" id="{DE6CAA13-5392-4EB1-8B4B-44FAA7876818}"/>
                </a:ext>
              </a:extLst>
            </p:cNvPr>
            <p:cNvSpPr/>
            <p:nvPr/>
          </p:nvSpPr>
          <p:spPr>
            <a:xfrm>
              <a:off x="7913400" y="3448853"/>
              <a:ext cx="4015075" cy="33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600" dirty="0">
                  <a:solidFill>
                    <a:schemeClr val="tx2"/>
                  </a:solidFill>
                </a:rPr>
                <a:t>GLOBAL AND LOCAL TRENDS INFLUENCING SA CITIES </a:t>
              </a:r>
            </a:p>
          </p:txBody>
        </p:sp>
        <p:sp>
          <p:nvSpPr>
            <p:cNvPr id="100" name="Rectangle 99">
              <a:extLst>
                <a:ext uri="{FF2B5EF4-FFF2-40B4-BE49-F238E27FC236}">
                  <a16:creationId xmlns:a16="http://schemas.microsoft.com/office/drawing/2014/main" id="{DC06A06C-DC4A-4DA7-A47E-08F2EEB82030}"/>
                </a:ext>
              </a:extLst>
            </p:cNvPr>
            <p:cNvSpPr/>
            <p:nvPr/>
          </p:nvSpPr>
          <p:spPr>
            <a:xfrm>
              <a:off x="7913400" y="3954264"/>
              <a:ext cx="4015075" cy="33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600" dirty="0">
                  <a:solidFill>
                    <a:schemeClr val="tx2"/>
                  </a:solidFill>
                </a:rPr>
                <a:t>PARTNERING </a:t>
              </a:r>
            </a:p>
          </p:txBody>
        </p:sp>
        <p:sp>
          <p:nvSpPr>
            <p:cNvPr id="104" name="Rectangle 103">
              <a:extLst>
                <a:ext uri="{FF2B5EF4-FFF2-40B4-BE49-F238E27FC236}">
                  <a16:creationId xmlns:a16="http://schemas.microsoft.com/office/drawing/2014/main" id="{2980C675-F7C6-4A7F-B598-B2DEC3E6A58C}"/>
                </a:ext>
              </a:extLst>
            </p:cNvPr>
            <p:cNvSpPr/>
            <p:nvPr/>
          </p:nvSpPr>
          <p:spPr>
            <a:xfrm>
              <a:off x="7913399" y="4459685"/>
              <a:ext cx="4015075" cy="33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600" dirty="0">
                  <a:solidFill>
                    <a:schemeClr val="tx2"/>
                  </a:solidFill>
                </a:rPr>
                <a:t>SCOT MATRIX </a:t>
              </a:r>
            </a:p>
          </p:txBody>
        </p:sp>
        <p:sp>
          <p:nvSpPr>
            <p:cNvPr id="106" name="Rectangle 105">
              <a:extLst>
                <a:ext uri="{FF2B5EF4-FFF2-40B4-BE49-F238E27FC236}">
                  <a16:creationId xmlns:a16="http://schemas.microsoft.com/office/drawing/2014/main" id="{22A3DD45-5BE1-4C23-820D-216C176A6C34}"/>
                </a:ext>
              </a:extLst>
            </p:cNvPr>
            <p:cNvSpPr/>
            <p:nvPr/>
          </p:nvSpPr>
          <p:spPr>
            <a:xfrm>
              <a:off x="7913399" y="4965101"/>
              <a:ext cx="4015075" cy="33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600" dirty="0">
                  <a:solidFill>
                    <a:schemeClr val="tx2"/>
                  </a:solidFill>
                </a:rPr>
                <a:t>STRATEGIC OBJECTIVE 4</a:t>
              </a:r>
            </a:p>
          </p:txBody>
        </p:sp>
        <p:sp>
          <p:nvSpPr>
            <p:cNvPr id="11" name="Rectangle 10">
              <a:extLst>
                <a:ext uri="{FF2B5EF4-FFF2-40B4-BE49-F238E27FC236}">
                  <a16:creationId xmlns:a16="http://schemas.microsoft.com/office/drawing/2014/main" id="{82353977-1E06-496E-ADB1-8E721F6EDCCF}"/>
                </a:ext>
              </a:extLst>
            </p:cNvPr>
            <p:cNvSpPr/>
            <p:nvPr/>
          </p:nvSpPr>
          <p:spPr>
            <a:xfrm>
              <a:off x="7503368" y="416357"/>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1</a:t>
              </a:r>
              <a:endParaRPr lang="en-ZA" dirty="0"/>
            </a:p>
          </p:txBody>
        </p:sp>
        <p:sp>
          <p:nvSpPr>
            <p:cNvPr id="14" name="Rectangle 13">
              <a:extLst>
                <a:ext uri="{FF2B5EF4-FFF2-40B4-BE49-F238E27FC236}">
                  <a16:creationId xmlns:a16="http://schemas.microsoft.com/office/drawing/2014/main" id="{F71666A8-687C-4C4C-9DD6-3EC0B17F3F6A}"/>
                </a:ext>
              </a:extLst>
            </p:cNvPr>
            <p:cNvSpPr/>
            <p:nvPr/>
          </p:nvSpPr>
          <p:spPr>
            <a:xfrm>
              <a:off x="7503368" y="921773"/>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2</a:t>
              </a:r>
              <a:endParaRPr lang="en-ZA" dirty="0"/>
            </a:p>
          </p:txBody>
        </p:sp>
        <p:sp>
          <p:nvSpPr>
            <p:cNvPr id="15" name="Rectangle 14">
              <a:extLst>
                <a:ext uri="{FF2B5EF4-FFF2-40B4-BE49-F238E27FC236}">
                  <a16:creationId xmlns:a16="http://schemas.microsoft.com/office/drawing/2014/main" id="{0B269823-50AD-4A7C-987C-A02EA532F86A}"/>
                </a:ext>
              </a:extLst>
            </p:cNvPr>
            <p:cNvSpPr/>
            <p:nvPr/>
          </p:nvSpPr>
          <p:spPr>
            <a:xfrm>
              <a:off x="7503368" y="1427189"/>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3</a:t>
              </a:r>
              <a:endParaRPr lang="en-ZA" dirty="0"/>
            </a:p>
          </p:txBody>
        </p:sp>
        <p:sp>
          <p:nvSpPr>
            <p:cNvPr id="16" name="Rectangle 15">
              <a:extLst>
                <a:ext uri="{FF2B5EF4-FFF2-40B4-BE49-F238E27FC236}">
                  <a16:creationId xmlns:a16="http://schemas.microsoft.com/office/drawing/2014/main" id="{42DCB26F-761B-4BA5-90F8-FE45E6156861}"/>
                </a:ext>
              </a:extLst>
            </p:cNvPr>
            <p:cNvSpPr/>
            <p:nvPr/>
          </p:nvSpPr>
          <p:spPr>
            <a:xfrm>
              <a:off x="7503368" y="1932605"/>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4</a:t>
              </a:r>
              <a:endParaRPr lang="en-ZA" dirty="0"/>
            </a:p>
          </p:txBody>
        </p:sp>
        <p:sp>
          <p:nvSpPr>
            <p:cNvPr id="19" name="Rectangle 18">
              <a:extLst>
                <a:ext uri="{FF2B5EF4-FFF2-40B4-BE49-F238E27FC236}">
                  <a16:creationId xmlns:a16="http://schemas.microsoft.com/office/drawing/2014/main" id="{3DFAA2B0-1E8C-4726-BFCC-A8203DDE8D03}"/>
                </a:ext>
              </a:extLst>
            </p:cNvPr>
            <p:cNvSpPr/>
            <p:nvPr/>
          </p:nvSpPr>
          <p:spPr>
            <a:xfrm>
              <a:off x="7503368" y="2438021"/>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5</a:t>
              </a:r>
              <a:endParaRPr lang="en-ZA" dirty="0"/>
            </a:p>
          </p:txBody>
        </p:sp>
        <p:sp>
          <p:nvSpPr>
            <p:cNvPr id="21" name="Rectangle 20">
              <a:extLst>
                <a:ext uri="{FF2B5EF4-FFF2-40B4-BE49-F238E27FC236}">
                  <a16:creationId xmlns:a16="http://schemas.microsoft.com/office/drawing/2014/main" id="{B7F71936-BC9C-4144-8D27-E5553D24A9CA}"/>
                </a:ext>
              </a:extLst>
            </p:cNvPr>
            <p:cNvSpPr/>
            <p:nvPr/>
          </p:nvSpPr>
          <p:spPr>
            <a:xfrm>
              <a:off x="7503368" y="2943437"/>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6</a:t>
              </a:r>
              <a:endParaRPr lang="en-ZA" dirty="0"/>
            </a:p>
          </p:txBody>
        </p:sp>
        <p:sp>
          <p:nvSpPr>
            <p:cNvPr id="22" name="Rectangle 21">
              <a:extLst>
                <a:ext uri="{FF2B5EF4-FFF2-40B4-BE49-F238E27FC236}">
                  <a16:creationId xmlns:a16="http://schemas.microsoft.com/office/drawing/2014/main" id="{54454255-00AE-463F-97B0-D56D5B95F947}"/>
                </a:ext>
              </a:extLst>
            </p:cNvPr>
            <p:cNvSpPr/>
            <p:nvPr/>
          </p:nvSpPr>
          <p:spPr>
            <a:xfrm>
              <a:off x="7503368" y="3448853"/>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7</a:t>
              </a:r>
              <a:endParaRPr lang="en-ZA" dirty="0"/>
            </a:p>
          </p:txBody>
        </p:sp>
        <p:sp>
          <p:nvSpPr>
            <p:cNvPr id="23" name="Rectangle 22">
              <a:extLst>
                <a:ext uri="{FF2B5EF4-FFF2-40B4-BE49-F238E27FC236}">
                  <a16:creationId xmlns:a16="http://schemas.microsoft.com/office/drawing/2014/main" id="{2D826E38-2E12-434A-88B7-2EC23C3DB80E}"/>
                </a:ext>
              </a:extLst>
            </p:cNvPr>
            <p:cNvSpPr/>
            <p:nvPr/>
          </p:nvSpPr>
          <p:spPr>
            <a:xfrm>
              <a:off x="7503368" y="3954269"/>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8</a:t>
              </a:r>
              <a:endParaRPr lang="en-ZA" dirty="0"/>
            </a:p>
          </p:txBody>
        </p:sp>
        <p:sp>
          <p:nvSpPr>
            <p:cNvPr id="24" name="Rectangle 23">
              <a:extLst>
                <a:ext uri="{FF2B5EF4-FFF2-40B4-BE49-F238E27FC236}">
                  <a16:creationId xmlns:a16="http://schemas.microsoft.com/office/drawing/2014/main" id="{5F1C1F9A-9041-4B2E-9D5B-899B4D6ACD2A}"/>
                </a:ext>
              </a:extLst>
            </p:cNvPr>
            <p:cNvSpPr/>
            <p:nvPr/>
          </p:nvSpPr>
          <p:spPr>
            <a:xfrm>
              <a:off x="7503368" y="4459685"/>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9</a:t>
              </a:r>
              <a:endParaRPr lang="en-ZA" dirty="0"/>
            </a:p>
          </p:txBody>
        </p:sp>
        <p:sp>
          <p:nvSpPr>
            <p:cNvPr id="25" name="Rectangle 24">
              <a:extLst>
                <a:ext uri="{FF2B5EF4-FFF2-40B4-BE49-F238E27FC236}">
                  <a16:creationId xmlns:a16="http://schemas.microsoft.com/office/drawing/2014/main" id="{4DA2D74A-8393-4ED3-909A-52367EC6F1F1}"/>
                </a:ext>
              </a:extLst>
            </p:cNvPr>
            <p:cNvSpPr/>
            <p:nvPr/>
          </p:nvSpPr>
          <p:spPr>
            <a:xfrm>
              <a:off x="7503368" y="4965101"/>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10</a:t>
              </a:r>
              <a:endParaRPr lang="en-ZA" dirty="0"/>
            </a:p>
          </p:txBody>
        </p:sp>
        <p:sp>
          <p:nvSpPr>
            <p:cNvPr id="26" name="Rectangle 25">
              <a:extLst>
                <a:ext uri="{FF2B5EF4-FFF2-40B4-BE49-F238E27FC236}">
                  <a16:creationId xmlns:a16="http://schemas.microsoft.com/office/drawing/2014/main" id="{CDE05928-B40D-465B-B60C-ACA8EA3D939B}"/>
                </a:ext>
              </a:extLst>
            </p:cNvPr>
            <p:cNvSpPr/>
            <p:nvPr/>
          </p:nvSpPr>
          <p:spPr>
            <a:xfrm>
              <a:off x="7503368" y="5470517"/>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11</a:t>
              </a:r>
              <a:endParaRPr lang="en-ZA" dirty="0"/>
            </a:p>
          </p:txBody>
        </p:sp>
        <p:sp>
          <p:nvSpPr>
            <p:cNvPr id="28" name="Rectangle 27">
              <a:extLst>
                <a:ext uri="{FF2B5EF4-FFF2-40B4-BE49-F238E27FC236}">
                  <a16:creationId xmlns:a16="http://schemas.microsoft.com/office/drawing/2014/main" id="{3F8B9F11-2021-4022-BB80-4CE2D23CECB9}"/>
                </a:ext>
              </a:extLst>
            </p:cNvPr>
            <p:cNvSpPr/>
            <p:nvPr/>
          </p:nvSpPr>
          <p:spPr>
            <a:xfrm>
              <a:off x="7503368" y="5975928"/>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12</a:t>
              </a:r>
              <a:endParaRPr lang="en-ZA" dirty="0"/>
            </a:p>
          </p:txBody>
        </p:sp>
      </p:grpSp>
      <p:sp>
        <p:nvSpPr>
          <p:cNvPr id="48" name="Rectangle 47">
            <a:extLst>
              <a:ext uri="{FF2B5EF4-FFF2-40B4-BE49-F238E27FC236}">
                <a16:creationId xmlns:a16="http://schemas.microsoft.com/office/drawing/2014/main" id="{7BCF0994-191D-4E62-B676-AD62BEC4D558}"/>
              </a:ext>
            </a:extLst>
          </p:cNvPr>
          <p:cNvSpPr/>
          <p:nvPr/>
        </p:nvSpPr>
        <p:spPr>
          <a:xfrm>
            <a:off x="7913399" y="5538147"/>
            <a:ext cx="4015075" cy="33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600" dirty="0">
                <a:solidFill>
                  <a:schemeClr val="tx2"/>
                </a:solidFill>
              </a:rPr>
              <a:t>STRATEGIC OBJECTIVE 1</a:t>
            </a:r>
          </a:p>
        </p:txBody>
      </p:sp>
      <p:sp>
        <p:nvSpPr>
          <p:cNvPr id="49" name="Rectangle 48">
            <a:extLst>
              <a:ext uri="{FF2B5EF4-FFF2-40B4-BE49-F238E27FC236}">
                <a16:creationId xmlns:a16="http://schemas.microsoft.com/office/drawing/2014/main" id="{336D13BD-1FBB-4D13-82A0-78A6A9A51A06}"/>
              </a:ext>
            </a:extLst>
          </p:cNvPr>
          <p:cNvSpPr/>
          <p:nvPr/>
        </p:nvSpPr>
        <p:spPr>
          <a:xfrm>
            <a:off x="7913398" y="6042070"/>
            <a:ext cx="4015075" cy="33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600" dirty="0">
                <a:solidFill>
                  <a:schemeClr val="tx2"/>
                </a:solidFill>
              </a:rPr>
              <a:t>STRATEGIC OBJECTIVE 3</a:t>
            </a:r>
          </a:p>
        </p:txBody>
      </p:sp>
    </p:spTree>
    <p:extLst>
      <p:ext uri="{BB962C8B-B14F-4D97-AF65-F5344CB8AC3E}">
        <p14:creationId xmlns:p14="http://schemas.microsoft.com/office/powerpoint/2010/main" val="288594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standing around a table&#10;&#10;Description automatically generated">
            <a:extLst>
              <a:ext uri="{FF2B5EF4-FFF2-40B4-BE49-F238E27FC236}">
                <a16:creationId xmlns:a16="http://schemas.microsoft.com/office/drawing/2014/main" id="{938F8280-BDBF-4672-AE68-D1B94FF2DB8D}"/>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3" b="13"/>
          <a:stretch>
            <a:fillRect/>
          </a:stretch>
        </p:blipFill>
        <p:spPr/>
      </p:pic>
      <p:sp>
        <p:nvSpPr>
          <p:cNvPr id="5" name="Slide Number Placeholder 4"/>
          <p:cNvSpPr>
            <a:spLocks noGrp="1"/>
          </p:cNvSpPr>
          <p:nvPr>
            <p:ph type="sldNum" sz="quarter" idx="12"/>
          </p:nvPr>
        </p:nvSpPr>
        <p:spPr/>
        <p:txBody>
          <a:bodyPr/>
          <a:lstStyle/>
          <a:p>
            <a:fld id="{A428E537-E56B-49CA-B596-52598082FBE8}" type="slidenum">
              <a:rPr lang="en-US" smtClean="0"/>
              <a:pPr/>
              <a:t>20</a:t>
            </a:fld>
            <a:endParaRPr lang="en-US" dirty="0"/>
          </a:p>
        </p:txBody>
      </p:sp>
      <p:sp>
        <p:nvSpPr>
          <p:cNvPr id="8" name="Text Placeholder 7">
            <a:extLst>
              <a:ext uri="{FF2B5EF4-FFF2-40B4-BE49-F238E27FC236}">
                <a16:creationId xmlns:a16="http://schemas.microsoft.com/office/drawing/2014/main" id="{412EB9E7-0093-446D-A359-F93A7EFDEEF9}"/>
              </a:ext>
            </a:extLst>
          </p:cNvPr>
          <p:cNvSpPr>
            <a:spLocks noGrp="1"/>
          </p:cNvSpPr>
          <p:nvPr>
            <p:ph type="body" sz="quarter" idx="15"/>
          </p:nvPr>
        </p:nvSpPr>
        <p:spPr/>
        <p:txBody>
          <a:bodyPr/>
          <a:lstStyle/>
          <a:p>
            <a:r>
              <a:rPr lang="en-ZA" dirty="0">
                <a:latin typeface="Trebuchet MS" panose="020B0603020202020204" pitchFamily="34" charset="0"/>
              </a:rPr>
              <a:t>STRATEGIC OBJECTIVE 1</a:t>
            </a:r>
          </a:p>
        </p:txBody>
      </p:sp>
    </p:spTree>
    <p:extLst>
      <p:ext uri="{BB962C8B-B14F-4D97-AF65-F5344CB8AC3E}">
        <p14:creationId xmlns:p14="http://schemas.microsoft.com/office/powerpoint/2010/main" val="19755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rebuchet MS" panose="020B0603020202020204" pitchFamily="34" charset="0"/>
              </a:rPr>
              <a:t>FINANCIAL PLAN (STRATEGIC OBJECTIVE 1)</a:t>
            </a:r>
          </a:p>
        </p:txBody>
      </p:sp>
      <p:sp>
        <p:nvSpPr>
          <p:cNvPr id="3" name="Slide Number Placeholder 2"/>
          <p:cNvSpPr>
            <a:spLocks noGrp="1"/>
          </p:cNvSpPr>
          <p:nvPr>
            <p:ph type="sldNum" sz="quarter" idx="12"/>
          </p:nvPr>
        </p:nvSpPr>
        <p:spPr/>
        <p:txBody>
          <a:bodyPr/>
          <a:lstStyle/>
          <a:p>
            <a:fld id="{A428E537-E56B-49CA-B596-52598082FBE8}" type="slidenum">
              <a:rPr lang="en-US" smtClean="0"/>
              <a:pPr/>
              <a:t>21</a:t>
            </a:fld>
            <a:endParaRPr lang="en-US" dirty="0"/>
          </a:p>
        </p:txBody>
      </p:sp>
      <p:sp>
        <p:nvSpPr>
          <p:cNvPr id="4" name="Text Placeholder 3"/>
          <p:cNvSpPr>
            <a:spLocks noGrp="1"/>
          </p:cNvSpPr>
          <p:nvPr>
            <p:ph type="body" sz="quarter" idx="13"/>
          </p:nvPr>
        </p:nvSpPr>
        <p:spPr/>
        <p:txBody>
          <a:bodyPr/>
          <a:lstStyle/>
          <a:p>
            <a:r>
              <a:rPr lang="en-GB" dirty="0"/>
              <a:t>Income &amp; Expenditure Forecast</a:t>
            </a:r>
          </a:p>
        </p:txBody>
      </p:sp>
      <p:graphicFrame>
        <p:nvGraphicFramePr>
          <p:cNvPr id="7" name="Table 6"/>
          <p:cNvGraphicFramePr>
            <a:graphicFrameLocks noGrp="1"/>
          </p:cNvGraphicFramePr>
          <p:nvPr>
            <p:extLst>
              <p:ext uri="{D42A27DB-BD31-4B8C-83A1-F6EECF244321}">
                <p14:modId xmlns:p14="http://schemas.microsoft.com/office/powerpoint/2010/main" val="2970890360"/>
              </p:ext>
            </p:extLst>
          </p:nvPr>
        </p:nvGraphicFramePr>
        <p:xfrm>
          <a:off x="263526" y="1872807"/>
          <a:ext cx="5754687" cy="3952141"/>
        </p:xfrm>
        <a:graphic>
          <a:graphicData uri="http://schemas.openxmlformats.org/drawingml/2006/table">
            <a:tbl>
              <a:tblPr firstRow="1" firstCol="1" bandRow="1"/>
              <a:tblGrid>
                <a:gridCol w="887079">
                  <a:extLst>
                    <a:ext uri="{9D8B030D-6E8A-4147-A177-3AD203B41FA5}">
                      <a16:colId xmlns:a16="http://schemas.microsoft.com/office/drawing/2014/main" val="20000"/>
                    </a:ext>
                  </a:extLst>
                </a:gridCol>
                <a:gridCol w="2378979">
                  <a:extLst>
                    <a:ext uri="{9D8B030D-6E8A-4147-A177-3AD203B41FA5}">
                      <a16:colId xmlns:a16="http://schemas.microsoft.com/office/drawing/2014/main" val="20001"/>
                    </a:ext>
                  </a:extLst>
                </a:gridCol>
                <a:gridCol w="873760">
                  <a:extLst>
                    <a:ext uri="{9D8B030D-6E8A-4147-A177-3AD203B41FA5}">
                      <a16:colId xmlns:a16="http://schemas.microsoft.com/office/drawing/2014/main" val="20002"/>
                    </a:ext>
                  </a:extLst>
                </a:gridCol>
                <a:gridCol w="877573">
                  <a:extLst>
                    <a:ext uri="{9D8B030D-6E8A-4147-A177-3AD203B41FA5}">
                      <a16:colId xmlns:a16="http://schemas.microsoft.com/office/drawing/2014/main" val="20003"/>
                    </a:ext>
                  </a:extLst>
                </a:gridCol>
                <a:gridCol w="737296">
                  <a:extLst>
                    <a:ext uri="{9D8B030D-6E8A-4147-A177-3AD203B41FA5}">
                      <a16:colId xmlns:a16="http://schemas.microsoft.com/office/drawing/2014/main" val="20004"/>
                    </a:ext>
                  </a:extLst>
                </a:gridCol>
              </a:tblGrid>
              <a:tr h="367418">
                <a:tc>
                  <a:txBody>
                    <a:bodyPr/>
                    <a:lstStyle/>
                    <a:p>
                      <a:pPr>
                        <a:lnSpc>
                          <a:spcPct val="107000"/>
                        </a:lnSpc>
                        <a:spcAft>
                          <a:spcPts val="0"/>
                        </a:spcAft>
                      </a:pPr>
                      <a:r>
                        <a:rPr lang="en-ZA" sz="1000" b="1" dirty="0">
                          <a:solidFill>
                            <a:schemeClr val="bg1"/>
                          </a:solidFill>
                          <a:effectLst/>
                          <a:latin typeface="+mn-lt"/>
                          <a:ea typeface="Calibri" panose="020F0502020204030204" pitchFamily="34" charset="0"/>
                          <a:cs typeface="Times New Roman" panose="02020603050405020304" pitchFamily="18" charset="0"/>
                        </a:rPr>
                        <a:t>Income </a:t>
                      </a:r>
                    </a:p>
                    <a:p>
                      <a:pPr>
                        <a:lnSpc>
                          <a:spcPct val="107000"/>
                        </a:lnSpc>
                        <a:spcAft>
                          <a:spcPts val="0"/>
                        </a:spcAft>
                      </a:pPr>
                      <a:r>
                        <a:rPr lang="en-ZA" sz="1000" b="1" dirty="0">
                          <a:solidFill>
                            <a:schemeClr val="bg1"/>
                          </a:solidFill>
                          <a:effectLst/>
                          <a:latin typeface="+mn-lt"/>
                          <a:ea typeface="Calibri" panose="020F0502020204030204" pitchFamily="34" charset="0"/>
                          <a:cs typeface="Times New Roman" panose="02020603050405020304" pitchFamily="18" charset="0"/>
                        </a:rPr>
                        <a:t>(Rands)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0"/>
                        </a:spcAft>
                      </a:pPr>
                      <a:r>
                        <a:rPr lang="en-ZA" sz="1100" b="1" dirty="0">
                          <a:solidFill>
                            <a:schemeClr val="bg1"/>
                          </a:solidFill>
                          <a:effectLst/>
                          <a:latin typeface="+mn-lt"/>
                          <a:ea typeface="Calibri" panose="020F0502020204030204" pitchFamily="34" charset="0"/>
                          <a:cs typeface="Times New Roman" panose="02020603050405020304" pitchFamily="18" charset="0"/>
                        </a:rPr>
                        <a:t>Sources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r">
                        <a:lnSpc>
                          <a:spcPct val="107000"/>
                        </a:lnSpc>
                        <a:spcAft>
                          <a:spcPts val="0"/>
                        </a:spcAft>
                      </a:pPr>
                      <a:r>
                        <a:rPr lang="en-ZA" sz="1100" b="1" dirty="0">
                          <a:solidFill>
                            <a:schemeClr val="bg1"/>
                          </a:solidFill>
                          <a:effectLst/>
                          <a:latin typeface="+mn-lt"/>
                          <a:ea typeface="Calibri" panose="020F0502020204030204" pitchFamily="34" charset="0"/>
                          <a:cs typeface="Times New Roman" panose="02020603050405020304" pitchFamily="18" charset="0"/>
                        </a:rPr>
                        <a:t>2019/2020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r">
                        <a:lnSpc>
                          <a:spcPct val="107000"/>
                        </a:lnSpc>
                        <a:spcAft>
                          <a:spcPts val="0"/>
                        </a:spcAft>
                      </a:pPr>
                      <a:r>
                        <a:rPr lang="en-ZA" sz="1100" b="1" dirty="0">
                          <a:solidFill>
                            <a:schemeClr val="bg1"/>
                          </a:solidFill>
                          <a:effectLst/>
                          <a:latin typeface="+mn-lt"/>
                          <a:ea typeface="Calibri" panose="020F0502020204030204" pitchFamily="34" charset="0"/>
                          <a:cs typeface="Times New Roman" panose="02020603050405020304" pitchFamily="18" charset="0"/>
                        </a:rPr>
                        <a:t>2020/2021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r">
                        <a:lnSpc>
                          <a:spcPct val="107000"/>
                        </a:lnSpc>
                        <a:spcAft>
                          <a:spcPts val="0"/>
                        </a:spcAft>
                      </a:pPr>
                      <a:r>
                        <a:rPr lang="en-ZA" sz="1100" b="1" dirty="0">
                          <a:solidFill>
                            <a:schemeClr val="bg1"/>
                          </a:solidFill>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404242">
                <a:tc>
                  <a:txBody>
                    <a:bodyPr/>
                    <a:lstStyle/>
                    <a:p>
                      <a:endParaRPr lang="en-ZA" sz="1000" dirty="0">
                        <a:effectLst/>
                        <a:latin typeface="+mn-lt"/>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Participating Municipalities </a:t>
                      </a:r>
                    </a:p>
                    <a:p>
                      <a:pP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(Fixed Grant)</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b="0" dirty="0">
                          <a:solidFill>
                            <a:schemeClr val="tx1"/>
                          </a:solidFill>
                          <a:effectLst/>
                          <a:latin typeface="+mn-lt"/>
                          <a:ea typeface="Calibri" panose="020F0502020204030204" pitchFamily="34" charset="0"/>
                          <a:cs typeface="Times New Roman" panose="02020603050405020304" pitchFamily="18" charset="0"/>
                        </a:rPr>
                        <a:t>30 743 123</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32 513 722</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 </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4242">
                <a:tc>
                  <a:txBody>
                    <a:bodyPr/>
                    <a:lstStyle/>
                    <a:p>
                      <a:endParaRPr lang="en-ZA" sz="1000" dirty="0">
                        <a:effectLst/>
                        <a:latin typeface="+mn-lt"/>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Participating Municipalities </a:t>
                      </a:r>
                    </a:p>
                    <a:p>
                      <a:pP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(Variable Grant)</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ZA" sz="1100" dirty="0">
                        <a:effectLst/>
                        <a:latin typeface="+mn-lt"/>
                        <a:cs typeface="Times New Roman" panose="02020603050405020304" pitchFamily="18" charset="0"/>
                      </a:endParaRP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ZA" sz="1100">
                        <a:effectLst/>
                        <a:latin typeface="+mn-lt"/>
                        <a:cs typeface="Times New Roman" panose="02020603050405020304" pitchFamily="18" charset="0"/>
                      </a:endParaRP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ZA" sz="1100" dirty="0">
                        <a:effectLst/>
                        <a:latin typeface="+mn-lt"/>
                        <a:cs typeface="Times New Roman" panose="02020603050405020304" pitchFamily="18" charset="0"/>
                      </a:endParaRP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4242">
                <a:tc>
                  <a:txBody>
                    <a:bodyPr/>
                    <a:lstStyle/>
                    <a:p>
                      <a:endParaRPr lang="en-ZA" sz="1000" dirty="0">
                        <a:effectLst/>
                        <a:latin typeface="+mn-lt"/>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Department of Cooperative Governance (Grant)</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7 765 000</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a:effectLst/>
                          <a:latin typeface="+mn-lt"/>
                          <a:ea typeface="Calibri" panose="020F0502020204030204" pitchFamily="34" charset="0"/>
                          <a:cs typeface="Times New Roman" panose="02020603050405020304" pitchFamily="18" charset="0"/>
                        </a:rPr>
                        <a:t>7 512 000</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-3.3%</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5996">
                <a:tc>
                  <a:txBody>
                    <a:bodyPr/>
                    <a:lstStyle/>
                    <a:p>
                      <a:endParaRPr lang="en-ZA" sz="1000">
                        <a:effectLst/>
                        <a:latin typeface="+mn-lt"/>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b="1" dirty="0">
                          <a:effectLst/>
                          <a:latin typeface="+mn-lt"/>
                          <a:ea typeface="Calibri" panose="020F0502020204030204" pitchFamily="34" charset="0"/>
                          <a:cs typeface="Times New Roman" panose="02020603050405020304" pitchFamily="18" charset="0"/>
                        </a:rPr>
                        <a:t>Long-Term Grants:</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b="1" dirty="0">
                          <a:effectLst/>
                          <a:latin typeface="+mn-lt"/>
                          <a:ea typeface="Calibri" panose="020F0502020204030204" pitchFamily="34" charset="0"/>
                          <a:cs typeface="Times New Roman" panose="02020603050405020304" pitchFamily="18" charset="0"/>
                        </a:rPr>
                        <a:t>4 500 000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b="1">
                          <a:effectLst/>
                          <a:latin typeface="+mn-lt"/>
                          <a:ea typeface="Calibri" panose="020F0502020204030204" pitchFamily="34" charset="0"/>
                          <a:cs typeface="Times New Roman" panose="02020603050405020304" pitchFamily="18" charset="0"/>
                        </a:rPr>
                        <a:t>4 500 000</a:t>
                      </a:r>
                      <a:endParaRPr lang="en-ZA" sz="1100">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ZA" sz="1100">
                        <a:effectLst/>
                        <a:latin typeface="+mn-lt"/>
                        <a:cs typeface="Times New Roman" panose="02020603050405020304" pitchFamily="18" charset="0"/>
                      </a:endParaRP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4242">
                <a:tc>
                  <a:txBody>
                    <a:bodyPr/>
                    <a:lstStyle/>
                    <a:p>
                      <a:endParaRPr lang="en-ZA" sz="1000" dirty="0">
                        <a:effectLst/>
                        <a:latin typeface="+mn-lt"/>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Department of Cooperative Governance (IUDF Grant)</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2 500 000</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2 500 000</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 </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4242">
                <a:tc>
                  <a:txBody>
                    <a:bodyPr/>
                    <a:lstStyle/>
                    <a:p>
                      <a:endParaRPr lang="en-ZA" sz="1000">
                        <a:effectLst/>
                        <a:latin typeface="+mn-lt"/>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Department of Public Works (EPWP Grant)</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a:effectLst/>
                          <a:latin typeface="+mn-lt"/>
                          <a:ea typeface="Calibri" panose="020F0502020204030204" pitchFamily="34" charset="0"/>
                          <a:cs typeface="Times New Roman" panose="02020603050405020304" pitchFamily="18" charset="0"/>
                        </a:rPr>
                        <a:t>1 000 000</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1 000 000</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 </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4511">
                <a:tc>
                  <a:txBody>
                    <a:bodyPr/>
                    <a:lstStyle/>
                    <a:p>
                      <a:endParaRPr lang="en-ZA" sz="1000" dirty="0">
                        <a:effectLst/>
                        <a:latin typeface="+mn-lt"/>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National Treasury (CSP)</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a:effectLst/>
                          <a:latin typeface="+mn-lt"/>
                          <a:ea typeface="Calibri" panose="020F0502020204030204" pitchFamily="34" charset="0"/>
                          <a:cs typeface="Times New Roman" panose="02020603050405020304" pitchFamily="18" charset="0"/>
                        </a:rPr>
                        <a:t>1 000 000</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1 000 000</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 </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5996">
                <a:tc>
                  <a:txBody>
                    <a:bodyPr/>
                    <a:lstStyle/>
                    <a:p>
                      <a:endParaRPr lang="en-ZA" sz="1000">
                        <a:effectLst/>
                        <a:latin typeface="+mn-lt"/>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Other Funders </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a:effectLst/>
                          <a:latin typeface="+mn-lt"/>
                          <a:ea typeface="Calibri" panose="020F0502020204030204" pitchFamily="34" charset="0"/>
                          <a:cs typeface="Times New Roman" panose="02020603050405020304" pitchFamily="18" charset="0"/>
                        </a:rPr>
                        <a:t>1 055 000</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1 055 000</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ZA" sz="1100" dirty="0">
                        <a:effectLst/>
                        <a:latin typeface="+mn-lt"/>
                        <a:cs typeface="Times New Roman" panose="02020603050405020304" pitchFamily="18" charset="0"/>
                      </a:endParaRP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4511">
                <a:tc>
                  <a:txBody>
                    <a:bodyPr/>
                    <a:lstStyle/>
                    <a:p>
                      <a:endParaRPr lang="en-ZA" sz="1000" dirty="0">
                        <a:effectLst/>
                        <a:latin typeface="+mn-lt"/>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7000"/>
                        </a:lnSpc>
                        <a:spcAft>
                          <a:spcPts val="0"/>
                        </a:spcAft>
                      </a:pPr>
                      <a:r>
                        <a:rPr lang="en-ZA" sz="1100" b="1" dirty="0">
                          <a:effectLst/>
                          <a:latin typeface="+mn-lt"/>
                          <a:ea typeface="Calibri" panose="020F0502020204030204" pitchFamily="34" charset="0"/>
                          <a:cs typeface="Times New Roman" panose="02020603050405020304" pitchFamily="18" charset="0"/>
                        </a:rPr>
                        <a:t>Total</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lnSpc>
                          <a:spcPct val="107000"/>
                        </a:lnSpc>
                        <a:spcAft>
                          <a:spcPts val="0"/>
                        </a:spcAft>
                      </a:pPr>
                      <a:r>
                        <a:rPr lang="en-ZA" sz="1100" b="1" dirty="0">
                          <a:effectLst/>
                          <a:latin typeface="+mn-lt"/>
                          <a:ea typeface="Calibri" panose="020F0502020204030204" pitchFamily="34" charset="0"/>
                          <a:cs typeface="Times New Roman" panose="02020603050405020304" pitchFamily="18" charset="0"/>
                        </a:rPr>
                        <a:t>13 320 000</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lnSpc>
                          <a:spcPct val="107000"/>
                        </a:lnSpc>
                        <a:spcAft>
                          <a:spcPts val="0"/>
                        </a:spcAft>
                      </a:pPr>
                      <a:r>
                        <a:rPr lang="en-ZA" sz="1100" b="1" dirty="0">
                          <a:effectLst/>
                          <a:latin typeface="+mn-lt"/>
                          <a:ea typeface="Calibri" panose="020F0502020204030204" pitchFamily="34" charset="0"/>
                          <a:cs typeface="Times New Roman" panose="02020603050405020304" pitchFamily="18" charset="0"/>
                        </a:rPr>
                        <a:t>45 580 722</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242.2%</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9"/>
                  </a:ext>
                </a:extLst>
              </a:tr>
              <a:tr h="194511">
                <a:tc>
                  <a:txBody>
                    <a:bodyPr/>
                    <a:lstStyle/>
                    <a:p>
                      <a:pPr>
                        <a:lnSpc>
                          <a:spcPct val="107000"/>
                        </a:lnSpc>
                        <a:spcAft>
                          <a:spcPts val="0"/>
                        </a:spcAft>
                      </a:pPr>
                      <a:r>
                        <a:rPr lang="en-ZA" sz="1000" b="1" dirty="0">
                          <a:effectLst/>
                          <a:latin typeface="+mn-lt"/>
                          <a:ea typeface="Calibri" panose="020F0502020204030204" pitchFamily="34" charset="0"/>
                          <a:cs typeface="Times New Roman" panose="02020603050405020304" pitchFamily="18" charset="0"/>
                        </a:rPr>
                        <a:t>Expenditure</a:t>
                      </a:r>
                      <a:endParaRPr lang="en-ZA"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Project Costs</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a:effectLst/>
                          <a:latin typeface="+mn-lt"/>
                          <a:ea typeface="Calibri" panose="020F0502020204030204" pitchFamily="34" charset="0"/>
                          <a:cs typeface="Times New Roman" panose="02020603050405020304" pitchFamily="18" charset="0"/>
                        </a:rPr>
                        <a:t>15 516 940</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solidFill>
                            <a:schemeClr val="tx1"/>
                          </a:solidFill>
                          <a:effectLst/>
                          <a:latin typeface="+mn-lt"/>
                          <a:ea typeface="Calibri" panose="020F0502020204030204" pitchFamily="34" charset="0"/>
                          <a:cs typeface="Times New Roman" panose="02020603050405020304" pitchFamily="18" charset="0"/>
                        </a:rPr>
                        <a:t>11 152 259</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 </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5996">
                <a:tc>
                  <a:txBody>
                    <a:bodyPr/>
                    <a:lstStyle/>
                    <a:p>
                      <a:endParaRPr lang="en-ZA" sz="1100" dirty="0">
                        <a:effectLst/>
                        <a:latin typeface="+mn-lt"/>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Staff Costs</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a:effectLst/>
                          <a:latin typeface="+mn-lt"/>
                          <a:ea typeface="Calibri" panose="020F0502020204030204" pitchFamily="34" charset="0"/>
                          <a:cs typeface="Times New Roman" panose="02020603050405020304" pitchFamily="18" charset="0"/>
                        </a:rPr>
                        <a:t>17 690 767</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21 842 571</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23.5%</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95996">
                <a:tc>
                  <a:txBody>
                    <a:bodyPr/>
                    <a:lstStyle/>
                    <a:p>
                      <a:endParaRPr lang="en-ZA" sz="1100" dirty="0">
                        <a:effectLst/>
                        <a:latin typeface="+mn-lt"/>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Operational Costs</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a:effectLst/>
                          <a:latin typeface="+mn-lt"/>
                          <a:ea typeface="Calibri" panose="020F0502020204030204" pitchFamily="34" charset="0"/>
                          <a:cs typeface="Times New Roman" panose="02020603050405020304" pitchFamily="18" charset="0"/>
                        </a:rPr>
                        <a:t>5 669 232</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7 304 000</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28.8%</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5996">
                <a:tc>
                  <a:txBody>
                    <a:bodyPr/>
                    <a:lstStyle/>
                    <a:p>
                      <a:endParaRPr lang="en-ZA" sz="1100" dirty="0">
                        <a:effectLst/>
                        <a:latin typeface="+mn-lt"/>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Total</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a:effectLst/>
                          <a:latin typeface="+mn-lt"/>
                          <a:ea typeface="Calibri" panose="020F0502020204030204" pitchFamily="34" charset="0"/>
                          <a:cs typeface="Times New Roman" panose="02020603050405020304" pitchFamily="18" charset="0"/>
                        </a:rPr>
                        <a:t>38 876 940</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29 146 571</a:t>
                      </a:r>
                    </a:p>
                  </a:txBody>
                  <a:tcPr marL="68580" marR="68580" marT="0" marB="0" anchor="ctr">
                    <a:lnL w="6350" cap="flat" cmpd="sng" algn="ctr">
                      <a:solidFill>
                        <a:schemeClr val="accent2"/>
                      </a:solidFill>
                      <a:prstDash val="sysDot"/>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0"/>
                        </a:spcAft>
                      </a:pPr>
                      <a:r>
                        <a:rPr lang="en-ZA" sz="1100" dirty="0">
                          <a:effectLst/>
                          <a:latin typeface="+mn-lt"/>
                          <a:ea typeface="Calibri" panose="020F0502020204030204" pitchFamily="34" charset="0"/>
                          <a:cs typeface="Times New Roman" panose="02020603050405020304" pitchFamily="18" charset="0"/>
                        </a:rPr>
                        <a:t>28.8%</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9" name="Rectangle 8"/>
          <p:cNvSpPr/>
          <p:nvPr/>
        </p:nvSpPr>
        <p:spPr>
          <a:xfrm>
            <a:off x="6385942" y="1678773"/>
            <a:ext cx="5542532" cy="3102492"/>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Clr>
                <a:schemeClr val="accent1"/>
              </a:buClr>
              <a:buFont typeface="Wingdings 2" panose="05020102010507070707" pitchFamily="18" charset="2"/>
              <a:buChar char="®"/>
            </a:pPr>
            <a:r>
              <a:rPr lang="en-ZA" sz="1400" dirty="0">
                <a:solidFill>
                  <a:schemeClr val="tx1"/>
                </a:solidFill>
              </a:rPr>
              <a:t>Revenue has declined over the years and fundraising has become increasingly difficult</a:t>
            </a:r>
          </a:p>
          <a:p>
            <a:pPr marL="285750" indent="-285750">
              <a:spcAft>
                <a:spcPts val="600"/>
              </a:spcAft>
              <a:buClr>
                <a:schemeClr val="accent1"/>
              </a:buClr>
              <a:buFont typeface="Wingdings 2" panose="05020102010507070707" pitchFamily="18" charset="2"/>
              <a:buChar char="®"/>
            </a:pPr>
            <a:r>
              <a:rPr lang="en-ZA" sz="1400" dirty="0">
                <a:solidFill>
                  <a:schemeClr val="tx1"/>
                </a:solidFill>
              </a:rPr>
              <a:t>Participating Municipalities are City of Johannesburg, City of Tshwane, Ekurhuleni Municipality, </a:t>
            </a:r>
            <a:r>
              <a:rPr lang="en-ZA" sz="1400" dirty="0" err="1">
                <a:solidFill>
                  <a:schemeClr val="tx1"/>
                </a:solidFill>
              </a:rPr>
              <a:t>Ethekwini</a:t>
            </a:r>
            <a:r>
              <a:rPr lang="en-ZA" sz="1400" dirty="0">
                <a:solidFill>
                  <a:schemeClr val="tx1"/>
                </a:solidFill>
              </a:rPr>
              <a:t> Municipality, Nelson Mandela Bay Municipality, Buffalo City Municipality,  </a:t>
            </a:r>
            <a:r>
              <a:rPr lang="en-ZA" sz="1400" dirty="0" err="1">
                <a:solidFill>
                  <a:schemeClr val="tx1"/>
                </a:solidFill>
              </a:rPr>
              <a:t>Mangaung</a:t>
            </a:r>
            <a:r>
              <a:rPr lang="en-ZA" sz="1400" dirty="0">
                <a:solidFill>
                  <a:schemeClr val="tx1"/>
                </a:solidFill>
              </a:rPr>
              <a:t> Municipality. </a:t>
            </a:r>
          </a:p>
          <a:p>
            <a:pPr marL="285750" indent="-285750">
              <a:spcAft>
                <a:spcPts val="600"/>
              </a:spcAft>
              <a:buClr>
                <a:schemeClr val="accent1"/>
              </a:buClr>
              <a:buFont typeface="Wingdings 2" panose="05020102010507070707" pitchFamily="18" charset="2"/>
              <a:buChar char="®"/>
            </a:pPr>
            <a:r>
              <a:rPr lang="en-ZA" sz="1400" dirty="0">
                <a:solidFill>
                  <a:schemeClr val="tx1"/>
                </a:solidFill>
              </a:rPr>
              <a:t>In previous years, SACN received additional funding from donors such as the UN, UCLG-Africa and the World Bank </a:t>
            </a:r>
          </a:p>
          <a:p>
            <a:pPr marL="285750" indent="-285750">
              <a:spcAft>
                <a:spcPts val="600"/>
              </a:spcAft>
              <a:buClr>
                <a:schemeClr val="accent1"/>
              </a:buClr>
              <a:buFont typeface="Wingdings 2" panose="05020102010507070707" pitchFamily="18" charset="2"/>
              <a:buChar char="®"/>
            </a:pPr>
            <a:r>
              <a:rPr lang="en-ZA" sz="1400" dirty="0">
                <a:solidFill>
                  <a:schemeClr val="tx1"/>
                </a:solidFill>
              </a:rPr>
              <a:t>Over the past 3 years, the additional funding has decreased significantly as the global financial climate changed</a:t>
            </a:r>
          </a:p>
          <a:p>
            <a:pPr marL="285750" indent="-285750">
              <a:spcAft>
                <a:spcPts val="600"/>
              </a:spcAft>
              <a:buClr>
                <a:schemeClr val="accent1"/>
              </a:buClr>
              <a:buFont typeface="Wingdings 2" panose="05020102010507070707" pitchFamily="18" charset="2"/>
              <a:buChar char="®"/>
            </a:pPr>
            <a:r>
              <a:rPr lang="en-ZA" sz="1400" dirty="0">
                <a:solidFill>
                  <a:schemeClr val="tx1"/>
                </a:solidFill>
              </a:rPr>
              <a:t>The risk of a decline in revenue will increase as funding agreements will be coming to an end in the 2020– 2021 business cycle</a:t>
            </a:r>
          </a:p>
        </p:txBody>
      </p:sp>
      <p:sp>
        <p:nvSpPr>
          <p:cNvPr id="10" name="Rectangle 9"/>
          <p:cNvSpPr/>
          <p:nvPr/>
        </p:nvSpPr>
        <p:spPr>
          <a:xfrm>
            <a:off x="6513722" y="5094128"/>
            <a:ext cx="5297277" cy="73082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Clr>
                <a:schemeClr val="accent1"/>
              </a:buClr>
              <a:buFont typeface="Wingdings 2" panose="05020102010507070707" pitchFamily="18" charset="2"/>
              <a:buChar char="®"/>
            </a:pPr>
            <a:r>
              <a:rPr lang="en-ZA" sz="1400" dirty="0">
                <a:solidFill>
                  <a:schemeClr val="tx1"/>
                </a:solidFill>
              </a:rPr>
              <a:t>The increase in expenditure is due to the increase in the number of employees. As a research organisation, salaries are the biggest cost driver for SACN</a:t>
            </a:r>
            <a:endParaRPr lang="en-GB" sz="1400" dirty="0">
              <a:solidFill>
                <a:schemeClr val="tx1"/>
              </a:solidFill>
            </a:endParaRPr>
          </a:p>
        </p:txBody>
      </p:sp>
      <p:cxnSp>
        <p:nvCxnSpPr>
          <p:cNvPr id="21" name="Straight Arrow Connector 20"/>
          <p:cNvCxnSpPr>
            <a:cxnSpLocks/>
          </p:cNvCxnSpPr>
          <p:nvPr/>
        </p:nvCxnSpPr>
        <p:spPr>
          <a:xfrm>
            <a:off x="6018213" y="5514402"/>
            <a:ext cx="4955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cxnSpLocks/>
            <a:stCxn id="7" idx="3"/>
            <a:endCxn id="9" idx="1"/>
          </p:cNvCxnSpPr>
          <p:nvPr/>
        </p:nvCxnSpPr>
        <p:spPr>
          <a:xfrm flipV="1">
            <a:off x="6018213" y="3230019"/>
            <a:ext cx="367729" cy="61885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9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F6D9D8EC-8E87-447F-898C-13B63B115299}"/>
              </a:ext>
            </a:extLst>
          </p:cNvPr>
          <p:cNvSpPr>
            <a:spLocks noGrp="1"/>
          </p:cNvSpPr>
          <p:nvPr>
            <p:ph type="body" sz="quarter" idx="14"/>
          </p:nvPr>
        </p:nvSpPr>
        <p:spPr/>
        <p:txBody>
          <a:bodyPr/>
          <a:lstStyle/>
          <a:p>
            <a:r>
              <a:rPr lang="en-ZA" spc="0" dirty="0"/>
              <a:t>EXISTING GOVERNMENT PARTNERSHIPS</a:t>
            </a:r>
          </a:p>
        </p:txBody>
      </p:sp>
      <p:sp>
        <p:nvSpPr>
          <p:cNvPr id="3" name="Title 2">
            <a:extLst>
              <a:ext uri="{FF2B5EF4-FFF2-40B4-BE49-F238E27FC236}">
                <a16:creationId xmlns:a16="http://schemas.microsoft.com/office/drawing/2014/main" id="{CD8F55E5-557A-4B50-A61D-DE355F998FBB}"/>
              </a:ext>
            </a:extLst>
          </p:cNvPr>
          <p:cNvSpPr>
            <a:spLocks noGrp="1"/>
          </p:cNvSpPr>
          <p:nvPr>
            <p:ph type="title"/>
          </p:nvPr>
        </p:nvSpPr>
        <p:spPr/>
        <p:txBody>
          <a:bodyPr/>
          <a:lstStyle/>
          <a:p>
            <a:r>
              <a:rPr lang="en-US" dirty="0">
                <a:latin typeface="Trebuchet MS" panose="020B0603020202020204" pitchFamily="34" charset="0"/>
              </a:rPr>
              <a:t>FINANCIAL PLAN (STRATEGIC OBJECTIVE 1)</a:t>
            </a:r>
            <a:endParaRPr lang="en-ZA" dirty="0">
              <a:latin typeface="Trebuchet MS" panose="020B0603020202020204" pitchFamily="34" charset="0"/>
            </a:endParaRPr>
          </a:p>
        </p:txBody>
      </p:sp>
      <p:sp>
        <p:nvSpPr>
          <p:cNvPr id="25" name="Content Placeholder 24">
            <a:extLst>
              <a:ext uri="{FF2B5EF4-FFF2-40B4-BE49-F238E27FC236}">
                <a16:creationId xmlns:a16="http://schemas.microsoft.com/office/drawing/2014/main" id="{1CAB3839-32D8-424D-B300-7BFB8C031E15}"/>
              </a:ext>
            </a:extLst>
          </p:cNvPr>
          <p:cNvSpPr>
            <a:spLocks noGrp="1"/>
          </p:cNvSpPr>
          <p:nvPr>
            <p:ph idx="1"/>
          </p:nvPr>
        </p:nvSpPr>
        <p:spPr/>
        <p:txBody>
          <a:bodyPr>
            <a:normAutofit/>
          </a:bodyPr>
          <a:lstStyle/>
          <a:p>
            <a:pPr>
              <a:spcAft>
                <a:spcPts val="1200"/>
              </a:spcAft>
            </a:pPr>
            <a:r>
              <a:rPr lang="en-US" sz="1600" dirty="0"/>
              <a:t>Department of Cooperative Governance and Traditional Affairs (IUDF) – 4-year contract which comes to an end on 31 Marc h 2021 Development of the new 5-year Business Cycle strategic framework </a:t>
            </a:r>
          </a:p>
          <a:p>
            <a:pPr>
              <a:spcAft>
                <a:spcPts val="1200"/>
              </a:spcAft>
            </a:pPr>
            <a:r>
              <a:rPr lang="en-US" sz="1600" dirty="0"/>
              <a:t>Department of Public Works (EPWP) – 5-year contract which comes to an end on 31 March 2021</a:t>
            </a:r>
          </a:p>
          <a:p>
            <a:pPr>
              <a:spcAft>
                <a:spcPts val="1200"/>
              </a:spcAft>
            </a:pPr>
            <a:r>
              <a:rPr lang="en-US" sz="1600" dirty="0"/>
              <a:t>Development Bank of South Africa (Built Environment project) – 3-year contract which comes to an end in June 2021</a:t>
            </a:r>
          </a:p>
          <a:p>
            <a:pPr>
              <a:spcAft>
                <a:spcPts val="1200"/>
              </a:spcAft>
            </a:pPr>
            <a:r>
              <a:rPr lang="en-US" sz="1600" dirty="0"/>
              <a:t>National Treasury (City Support Programme) – a 3-year partnership which comes to an end on 31 March 2021</a:t>
            </a:r>
          </a:p>
        </p:txBody>
      </p:sp>
      <p:sp>
        <p:nvSpPr>
          <p:cNvPr id="4" name="Slide Number Placeholder 3"/>
          <p:cNvSpPr>
            <a:spLocks noGrp="1"/>
          </p:cNvSpPr>
          <p:nvPr>
            <p:ph type="sldNum" sz="quarter" idx="12"/>
          </p:nvPr>
        </p:nvSpPr>
        <p:spPr/>
        <p:txBody>
          <a:bodyPr/>
          <a:lstStyle/>
          <a:p>
            <a:fld id="{A428E537-E56B-49CA-B596-52598082FBE8}" type="slidenum">
              <a:rPr lang="en-US" smtClean="0"/>
              <a:pPr/>
              <a:t>22</a:t>
            </a:fld>
            <a:endParaRPr lang="en-US" dirty="0"/>
          </a:p>
        </p:txBody>
      </p:sp>
      <p:sp>
        <p:nvSpPr>
          <p:cNvPr id="26" name="Content Placeholder 25">
            <a:extLst>
              <a:ext uri="{FF2B5EF4-FFF2-40B4-BE49-F238E27FC236}">
                <a16:creationId xmlns:a16="http://schemas.microsoft.com/office/drawing/2014/main" id="{2836F9E4-1595-4A1F-8B48-3EA009FB32C4}"/>
              </a:ext>
            </a:extLst>
          </p:cNvPr>
          <p:cNvSpPr>
            <a:spLocks noGrp="1"/>
          </p:cNvSpPr>
          <p:nvPr>
            <p:ph idx="13"/>
          </p:nvPr>
        </p:nvSpPr>
        <p:spPr/>
        <p:txBody>
          <a:bodyPr/>
          <a:lstStyle/>
          <a:p>
            <a:pPr>
              <a:spcAft>
                <a:spcPts val="1200"/>
              </a:spcAft>
            </a:pPr>
            <a:r>
              <a:rPr lang="en-US" sz="1600" dirty="0"/>
              <a:t>Deutsche Gesellschaft für Internationale Zusammenarbeit (GIZ) – Urban Safety project – funding contract comes to an end on 31 June 2021  </a:t>
            </a:r>
          </a:p>
          <a:p>
            <a:pPr>
              <a:spcAft>
                <a:spcPts val="1200"/>
              </a:spcAft>
            </a:pPr>
            <a:r>
              <a:rPr lang="en-US" sz="1600" dirty="0"/>
              <a:t>Agence Française de Développement (AFD) – Built Environment – 3-year contract comes to an end in June 2021</a:t>
            </a:r>
          </a:p>
        </p:txBody>
      </p:sp>
      <p:sp>
        <p:nvSpPr>
          <p:cNvPr id="20" name="Text Placeholder 19">
            <a:extLst>
              <a:ext uri="{FF2B5EF4-FFF2-40B4-BE49-F238E27FC236}">
                <a16:creationId xmlns:a16="http://schemas.microsoft.com/office/drawing/2014/main" id="{10B59807-B415-4FD7-9985-9C6358F1F04A}"/>
              </a:ext>
            </a:extLst>
          </p:cNvPr>
          <p:cNvSpPr>
            <a:spLocks noGrp="1"/>
          </p:cNvSpPr>
          <p:nvPr>
            <p:ph type="body" sz="quarter" idx="15"/>
          </p:nvPr>
        </p:nvSpPr>
        <p:spPr/>
        <p:txBody>
          <a:bodyPr/>
          <a:lstStyle/>
          <a:p>
            <a:r>
              <a:rPr lang="en-ZA" spc="0" dirty="0"/>
              <a:t>LONG TERM PRIVATE PARTNERSHIPS </a:t>
            </a:r>
          </a:p>
        </p:txBody>
      </p:sp>
    </p:spTree>
    <p:extLst>
      <p:ext uri="{BB962C8B-B14F-4D97-AF65-F5344CB8AC3E}">
        <p14:creationId xmlns:p14="http://schemas.microsoft.com/office/powerpoint/2010/main" val="96753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8F55E5-557A-4B50-A61D-DE355F998FBB}"/>
              </a:ext>
            </a:extLst>
          </p:cNvPr>
          <p:cNvSpPr>
            <a:spLocks noGrp="1"/>
          </p:cNvSpPr>
          <p:nvPr>
            <p:ph type="title"/>
          </p:nvPr>
        </p:nvSpPr>
        <p:spPr/>
        <p:txBody>
          <a:bodyPr/>
          <a:lstStyle/>
          <a:p>
            <a:r>
              <a:rPr lang="en-US" dirty="0">
                <a:latin typeface="Trebuchet MS" panose="020B0603020202020204" pitchFamily="34" charset="0"/>
              </a:rPr>
              <a:t>FINANCIAL PLAN (STRATEGIC OBJECTIVE 1)</a:t>
            </a:r>
            <a:endParaRPr lang="en-ZA"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A428E537-E56B-49CA-B596-52598082FBE8}" type="slidenum">
              <a:rPr lang="en-US" smtClean="0"/>
              <a:pPr/>
              <a:t>23</a:t>
            </a:fld>
            <a:endParaRPr lang="en-US" dirty="0"/>
          </a:p>
        </p:txBody>
      </p:sp>
      <p:sp>
        <p:nvSpPr>
          <p:cNvPr id="5" name="Text Placeholder 4">
            <a:extLst>
              <a:ext uri="{FF2B5EF4-FFF2-40B4-BE49-F238E27FC236}">
                <a16:creationId xmlns:a16="http://schemas.microsoft.com/office/drawing/2014/main" id="{B3A28811-AAA9-4AAB-80A9-5542EEDCA4B8}"/>
              </a:ext>
            </a:extLst>
          </p:cNvPr>
          <p:cNvSpPr>
            <a:spLocks noGrp="1"/>
          </p:cNvSpPr>
          <p:nvPr>
            <p:ph type="body" sz="quarter" idx="15"/>
          </p:nvPr>
        </p:nvSpPr>
        <p:spPr/>
        <p:txBody>
          <a:bodyPr/>
          <a:lstStyle/>
          <a:p>
            <a:r>
              <a:rPr lang="en-ZA" dirty="0"/>
              <a:t>FUNDRAISING ACTIVITIES</a:t>
            </a:r>
          </a:p>
        </p:txBody>
      </p:sp>
      <p:sp>
        <p:nvSpPr>
          <p:cNvPr id="7" name="Content Placeholder 6">
            <a:extLst>
              <a:ext uri="{FF2B5EF4-FFF2-40B4-BE49-F238E27FC236}">
                <a16:creationId xmlns:a16="http://schemas.microsoft.com/office/drawing/2014/main" id="{6AEBE1C8-A981-45BA-A32E-0E5C3FBFE372}"/>
              </a:ext>
            </a:extLst>
          </p:cNvPr>
          <p:cNvSpPr>
            <a:spLocks noGrp="1"/>
          </p:cNvSpPr>
          <p:nvPr>
            <p:ph idx="13"/>
          </p:nvPr>
        </p:nvSpPr>
        <p:spPr/>
        <p:txBody>
          <a:bodyPr/>
          <a:lstStyle/>
          <a:p>
            <a:pPr marL="0" indent="0">
              <a:spcAft>
                <a:spcPts val="1200"/>
              </a:spcAft>
              <a:buNone/>
            </a:pPr>
            <a:r>
              <a:rPr lang="en-US" dirty="0"/>
              <a:t>The SACN is constantly looking for ways to ensure that its programme of work is executed despite diminished financial resources. The Secretariat is able to achieve this by entering into arrangements such as:</a:t>
            </a:r>
          </a:p>
          <a:p>
            <a:pPr lvl="1">
              <a:spcAft>
                <a:spcPts val="1200"/>
              </a:spcAft>
            </a:pPr>
            <a:r>
              <a:rPr lang="en-US" dirty="0"/>
              <a:t>Co-financing of 3rd party programmes as part of the new model for research agenda (i.e., pooling funding for research programmes undertaken through contracted research units e.g. Research Chairs)</a:t>
            </a:r>
          </a:p>
          <a:p>
            <a:pPr lvl="1">
              <a:spcAft>
                <a:spcPts val="1200"/>
              </a:spcAft>
            </a:pPr>
            <a:r>
              <a:rPr lang="en-US" dirty="0"/>
              <a:t>Participating Cities / Stakeholder Memoranda of Agreements for - sponsored research sub-themes</a:t>
            </a:r>
          </a:p>
          <a:p>
            <a:pPr lvl="1">
              <a:spcAft>
                <a:spcPts val="1200"/>
              </a:spcAft>
            </a:pPr>
            <a:r>
              <a:rPr lang="en-US" dirty="0"/>
              <a:t>Pursuing large, multi-year grants – e.g. European Commission</a:t>
            </a:r>
          </a:p>
          <a:p>
            <a:pPr lvl="1">
              <a:spcAft>
                <a:spcPts val="1200"/>
              </a:spcAft>
            </a:pPr>
            <a:r>
              <a:rPr lang="en-US" dirty="0"/>
              <a:t>Leveraging funding with other interested stakeholders</a:t>
            </a:r>
          </a:p>
          <a:p>
            <a:pPr lvl="1">
              <a:spcAft>
                <a:spcPts val="1200"/>
              </a:spcAft>
            </a:pPr>
            <a:r>
              <a:rPr lang="en-US" dirty="0"/>
              <a:t>Funding agreements for partners to leverage SACN support – e.g. CSP</a:t>
            </a:r>
          </a:p>
        </p:txBody>
      </p:sp>
    </p:spTree>
    <p:extLst>
      <p:ext uri="{BB962C8B-B14F-4D97-AF65-F5344CB8AC3E}">
        <p14:creationId xmlns:p14="http://schemas.microsoft.com/office/powerpoint/2010/main" val="303954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8F55E5-557A-4B50-A61D-DE355F998FBB}"/>
              </a:ext>
            </a:extLst>
          </p:cNvPr>
          <p:cNvSpPr>
            <a:spLocks noGrp="1"/>
          </p:cNvSpPr>
          <p:nvPr>
            <p:ph type="title"/>
          </p:nvPr>
        </p:nvSpPr>
        <p:spPr/>
        <p:txBody>
          <a:bodyPr/>
          <a:lstStyle/>
          <a:p>
            <a:r>
              <a:rPr lang="en-US" dirty="0">
                <a:latin typeface="Trebuchet MS" panose="020B0603020202020204" pitchFamily="34" charset="0"/>
              </a:rPr>
              <a:t>FINANCIAL PLAN (STRATEGIC OBJECTIVE 1)</a:t>
            </a:r>
            <a:endParaRPr lang="en-ZA"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A428E537-E56B-49CA-B596-52598082FBE8}" type="slidenum">
              <a:rPr lang="en-US" smtClean="0"/>
              <a:pPr/>
              <a:t>24</a:t>
            </a:fld>
            <a:endParaRPr lang="en-US" dirty="0"/>
          </a:p>
        </p:txBody>
      </p:sp>
      <p:sp>
        <p:nvSpPr>
          <p:cNvPr id="7" name="Content Placeholder 6">
            <a:extLst>
              <a:ext uri="{FF2B5EF4-FFF2-40B4-BE49-F238E27FC236}">
                <a16:creationId xmlns:a16="http://schemas.microsoft.com/office/drawing/2014/main" id="{6AEBE1C8-A981-45BA-A32E-0E5C3FBFE372}"/>
              </a:ext>
            </a:extLst>
          </p:cNvPr>
          <p:cNvSpPr>
            <a:spLocks noGrp="1"/>
          </p:cNvSpPr>
          <p:nvPr>
            <p:ph idx="13"/>
          </p:nvPr>
        </p:nvSpPr>
        <p:spPr/>
        <p:txBody>
          <a:bodyPr/>
          <a:lstStyle/>
          <a:p>
            <a:pPr>
              <a:spcAft>
                <a:spcPts val="1200"/>
              </a:spcAft>
            </a:pPr>
            <a:r>
              <a:rPr lang="en-US" dirty="0"/>
              <a:t>To shore up its finances the SACN intends, among other alternatives, to venture into fundraising. We intend to underpin our fundraising strategy with research that identifies the specific donors that SACN finds resonance. The identified donors could include foundations, trusts, companies, </a:t>
            </a:r>
            <a:r>
              <a:rPr lang="en-US" dirty="0" err="1"/>
              <a:t>etc</a:t>
            </a:r>
            <a:r>
              <a:rPr lang="en-US" dirty="0"/>
              <a:t> </a:t>
            </a:r>
          </a:p>
          <a:p>
            <a:pPr>
              <a:spcAft>
                <a:spcPts val="1200"/>
              </a:spcAft>
            </a:pPr>
            <a:r>
              <a:rPr lang="en-US" dirty="0"/>
              <a:t>Once we have settled on a fundraising strategy and the sources we intend to target, we will create the necessary structure for fundraising. This will include establishing a volunteer fundraising committee made up of influential people in philanthropy, business, civil society, etc. who could be engaged to fundraise on SACN’s behalf, as well as enlisting the services of a </a:t>
            </a:r>
            <a:r>
              <a:rPr lang="en-US" dirty="0" err="1"/>
              <a:t>a</a:t>
            </a:r>
            <a:r>
              <a:rPr lang="en-US" dirty="0"/>
              <a:t> fundraising consultancy to help boost our efforts in this regard</a:t>
            </a:r>
          </a:p>
        </p:txBody>
      </p:sp>
      <p:sp>
        <p:nvSpPr>
          <p:cNvPr id="5" name="Text Placeholder 4">
            <a:extLst>
              <a:ext uri="{FF2B5EF4-FFF2-40B4-BE49-F238E27FC236}">
                <a16:creationId xmlns:a16="http://schemas.microsoft.com/office/drawing/2014/main" id="{B3A28811-AAA9-4AAB-80A9-5542EEDCA4B8}"/>
              </a:ext>
            </a:extLst>
          </p:cNvPr>
          <p:cNvSpPr>
            <a:spLocks noGrp="1"/>
          </p:cNvSpPr>
          <p:nvPr>
            <p:ph type="body" sz="quarter" idx="15"/>
          </p:nvPr>
        </p:nvSpPr>
        <p:spPr/>
        <p:txBody>
          <a:bodyPr/>
          <a:lstStyle/>
          <a:p>
            <a:r>
              <a:rPr lang="en-ZA" dirty="0"/>
              <a:t>FUNDRAISING ACTIVITIES</a:t>
            </a:r>
          </a:p>
        </p:txBody>
      </p:sp>
    </p:spTree>
    <p:extLst>
      <p:ext uri="{BB962C8B-B14F-4D97-AF65-F5344CB8AC3E}">
        <p14:creationId xmlns:p14="http://schemas.microsoft.com/office/powerpoint/2010/main" val="336327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standing around a table&#10;&#10;Description automatically generated">
            <a:extLst>
              <a:ext uri="{FF2B5EF4-FFF2-40B4-BE49-F238E27FC236}">
                <a16:creationId xmlns:a16="http://schemas.microsoft.com/office/drawing/2014/main" id="{1768580A-DE2E-4AEB-9F3D-651E486C4D71}"/>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3" b="13"/>
          <a:stretch>
            <a:fillRect/>
          </a:stretch>
        </p:blipFill>
        <p:spPr/>
      </p:pic>
      <p:sp>
        <p:nvSpPr>
          <p:cNvPr id="5" name="Slide Number Placeholder 4"/>
          <p:cNvSpPr>
            <a:spLocks noGrp="1"/>
          </p:cNvSpPr>
          <p:nvPr>
            <p:ph type="sldNum" sz="quarter" idx="12"/>
          </p:nvPr>
        </p:nvSpPr>
        <p:spPr/>
        <p:txBody>
          <a:bodyPr/>
          <a:lstStyle/>
          <a:p>
            <a:fld id="{A428E537-E56B-49CA-B596-52598082FBE8}" type="slidenum">
              <a:rPr lang="en-US" smtClean="0"/>
              <a:pPr/>
              <a:t>25</a:t>
            </a:fld>
            <a:endParaRPr lang="en-US" dirty="0"/>
          </a:p>
        </p:txBody>
      </p:sp>
      <p:sp>
        <p:nvSpPr>
          <p:cNvPr id="8" name="Text Placeholder 7">
            <a:extLst>
              <a:ext uri="{FF2B5EF4-FFF2-40B4-BE49-F238E27FC236}">
                <a16:creationId xmlns:a16="http://schemas.microsoft.com/office/drawing/2014/main" id="{412EB9E7-0093-446D-A359-F93A7EFDEEF9}"/>
              </a:ext>
            </a:extLst>
          </p:cNvPr>
          <p:cNvSpPr>
            <a:spLocks noGrp="1"/>
          </p:cNvSpPr>
          <p:nvPr>
            <p:ph type="body" sz="quarter" idx="15"/>
          </p:nvPr>
        </p:nvSpPr>
        <p:spPr/>
        <p:txBody>
          <a:bodyPr/>
          <a:lstStyle/>
          <a:p>
            <a:r>
              <a:rPr lang="en-ZA" dirty="0">
                <a:latin typeface="Trebuchet MS" panose="020B0603020202020204" pitchFamily="34" charset="0"/>
              </a:rPr>
              <a:t>STRATEGIC OBJECTIVE 3</a:t>
            </a:r>
          </a:p>
        </p:txBody>
      </p:sp>
    </p:spTree>
    <p:extLst>
      <p:ext uri="{BB962C8B-B14F-4D97-AF65-F5344CB8AC3E}">
        <p14:creationId xmlns:p14="http://schemas.microsoft.com/office/powerpoint/2010/main" val="216214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874702B-4745-42B8-B15E-AC5914098315}"/>
              </a:ext>
            </a:extLst>
          </p:cNvPr>
          <p:cNvSpPr>
            <a:spLocks noGrp="1"/>
          </p:cNvSpPr>
          <p:nvPr>
            <p:ph type="body" sz="quarter" idx="14"/>
          </p:nvPr>
        </p:nvSpPr>
        <p:spPr/>
        <p:txBody>
          <a:bodyPr/>
          <a:lstStyle/>
          <a:p>
            <a:r>
              <a:rPr lang="en-ZA" dirty="0"/>
              <a:t>STAFF  COMPLEMENT </a:t>
            </a:r>
          </a:p>
        </p:txBody>
      </p:sp>
      <p:sp>
        <p:nvSpPr>
          <p:cNvPr id="3" name="Title 2">
            <a:extLst>
              <a:ext uri="{FF2B5EF4-FFF2-40B4-BE49-F238E27FC236}">
                <a16:creationId xmlns:a16="http://schemas.microsoft.com/office/drawing/2014/main" id="{CD8F55E5-557A-4B50-A61D-DE355F998FBB}"/>
              </a:ext>
            </a:extLst>
          </p:cNvPr>
          <p:cNvSpPr>
            <a:spLocks noGrp="1"/>
          </p:cNvSpPr>
          <p:nvPr>
            <p:ph type="title"/>
          </p:nvPr>
        </p:nvSpPr>
        <p:spPr/>
        <p:txBody>
          <a:bodyPr/>
          <a:lstStyle/>
          <a:p>
            <a:r>
              <a:rPr lang="en-GB" dirty="0">
                <a:latin typeface="Trebuchet MS" panose="020B0603020202020204" pitchFamily="34" charset="0"/>
              </a:rPr>
              <a:t>OPERATIONAL PLAN (STRATEGIC OBJECTIVE 3)</a:t>
            </a:r>
            <a:endParaRPr lang="en-ZA" dirty="0">
              <a:latin typeface="Trebuchet MS" panose="020B0603020202020204" pitchFamily="34" charset="0"/>
            </a:endParaRPr>
          </a:p>
        </p:txBody>
      </p:sp>
      <p:sp>
        <p:nvSpPr>
          <p:cNvPr id="18" name="Content Placeholder 17">
            <a:extLst>
              <a:ext uri="{FF2B5EF4-FFF2-40B4-BE49-F238E27FC236}">
                <a16:creationId xmlns:a16="http://schemas.microsoft.com/office/drawing/2014/main" id="{062DBCC0-3AA4-41E4-A979-F0918C7E8B45}"/>
              </a:ext>
            </a:extLst>
          </p:cNvPr>
          <p:cNvSpPr>
            <a:spLocks noGrp="1"/>
          </p:cNvSpPr>
          <p:nvPr>
            <p:ph idx="1"/>
          </p:nvPr>
        </p:nvSpPr>
        <p:spPr/>
        <p:txBody>
          <a:bodyPr>
            <a:normAutofit/>
          </a:bodyPr>
          <a:lstStyle/>
          <a:p>
            <a:pPr lvl="0"/>
            <a:r>
              <a:rPr lang="en-ZA" sz="1600" dirty="0"/>
              <a:t>1 x CEO</a:t>
            </a:r>
          </a:p>
          <a:p>
            <a:pPr lvl="0"/>
            <a:r>
              <a:rPr lang="en-ZA" sz="1600" dirty="0"/>
              <a:t>1 x Executive PA / Office Manager</a:t>
            </a:r>
          </a:p>
          <a:p>
            <a:pPr lvl="0"/>
            <a:r>
              <a:rPr lang="en-ZA" sz="1600" dirty="0"/>
              <a:t>3 x Executive Managers</a:t>
            </a:r>
          </a:p>
          <a:p>
            <a:pPr lvl="0"/>
            <a:r>
              <a:rPr lang="en-ZA" sz="1600" dirty="0"/>
              <a:t>3 x Programme Managers / Specialists</a:t>
            </a:r>
          </a:p>
          <a:p>
            <a:pPr lvl="0"/>
            <a:r>
              <a:rPr lang="en-ZA" sz="1600" dirty="0"/>
              <a:t>5 x Researchers / Assistants</a:t>
            </a:r>
          </a:p>
          <a:p>
            <a:pPr lvl="0"/>
            <a:r>
              <a:rPr lang="en-ZA" sz="1600" dirty="0"/>
              <a:t>1 x Programmes Coordinator</a:t>
            </a:r>
          </a:p>
          <a:p>
            <a:pPr lvl="0"/>
            <a:r>
              <a:rPr lang="en-ZA" sz="1600" dirty="0"/>
              <a:t>1 x Strategy, Governance and Reporting Specialist</a:t>
            </a:r>
          </a:p>
          <a:p>
            <a:pPr lvl="0"/>
            <a:r>
              <a:rPr lang="en-ZA" sz="1600" dirty="0"/>
              <a:t>1 x Communications Specialist</a:t>
            </a:r>
          </a:p>
          <a:p>
            <a:pPr lvl="0"/>
            <a:r>
              <a:rPr lang="en-ZA" sz="1600" dirty="0"/>
              <a:t>1 x Communications Assistant</a:t>
            </a:r>
          </a:p>
          <a:p>
            <a:pPr lvl="0"/>
            <a:r>
              <a:rPr lang="en-ZA" sz="1600" dirty="0"/>
              <a:t>5 x Finance and Operations</a:t>
            </a:r>
          </a:p>
          <a:p>
            <a:pPr marL="0" indent="0">
              <a:buNone/>
            </a:pPr>
            <a:r>
              <a:rPr lang="en-ZA" sz="1600" dirty="0"/>
              <a:t>In addition, 4 or more Associates and a minimum of 2 Interns would be taken on for additional capacity</a:t>
            </a:r>
          </a:p>
          <a:p>
            <a:endParaRPr lang="en-ZA" sz="1600" dirty="0"/>
          </a:p>
        </p:txBody>
      </p:sp>
      <p:sp>
        <p:nvSpPr>
          <p:cNvPr id="4" name="Slide Number Placeholder 3"/>
          <p:cNvSpPr>
            <a:spLocks noGrp="1"/>
          </p:cNvSpPr>
          <p:nvPr>
            <p:ph type="sldNum" sz="quarter" idx="12"/>
          </p:nvPr>
        </p:nvSpPr>
        <p:spPr/>
        <p:txBody>
          <a:bodyPr/>
          <a:lstStyle/>
          <a:p>
            <a:fld id="{A428E537-E56B-49CA-B596-52598082FBE8}" type="slidenum">
              <a:rPr lang="en-US" smtClean="0"/>
              <a:pPr/>
              <a:t>26</a:t>
            </a:fld>
            <a:endParaRPr lang="en-US" dirty="0"/>
          </a:p>
        </p:txBody>
      </p:sp>
      <p:sp>
        <p:nvSpPr>
          <p:cNvPr id="27" name="Rectangle 26">
            <a:extLst>
              <a:ext uri="{FF2B5EF4-FFF2-40B4-BE49-F238E27FC236}">
                <a16:creationId xmlns:a16="http://schemas.microsoft.com/office/drawing/2014/main" id="{6D0A6605-F44F-4D1D-BFD1-6A5EB732E36C}"/>
              </a:ext>
            </a:extLst>
          </p:cNvPr>
          <p:cNvSpPr/>
          <p:nvPr/>
        </p:nvSpPr>
        <p:spPr>
          <a:xfrm>
            <a:off x="6107995" y="1352145"/>
            <a:ext cx="5820480" cy="493192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ectangle 28">
            <a:extLst>
              <a:ext uri="{FF2B5EF4-FFF2-40B4-BE49-F238E27FC236}">
                <a16:creationId xmlns:a16="http://schemas.microsoft.com/office/drawing/2014/main" id="{32CD08F9-4DE3-4326-A77B-6C1FA02758C5}"/>
              </a:ext>
            </a:extLst>
          </p:cNvPr>
          <p:cNvSpPr/>
          <p:nvPr/>
        </p:nvSpPr>
        <p:spPr>
          <a:xfrm>
            <a:off x="6084006" y="1352145"/>
            <a:ext cx="45719" cy="4931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60686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standing around a table&#10;&#10;Description automatically generated">
            <a:extLst>
              <a:ext uri="{FF2B5EF4-FFF2-40B4-BE49-F238E27FC236}">
                <a16:creationId xmlns:a16="http://schemas.microsoft.com/office/drawing/2014/main" id="{AAD22C65-DC42-45D9-8F2E-E777A8659EF1}"/>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3" b="13"/>
          <a:stretch>
            <a:fillRect/>
          </a:stretch>
        </p:blipFill>
        <p:spPr/>
      </p:pic>
      <p:sp>
        <p:nvSpPr>
          <p:cNvPr id="5" name="Slide Number Placeholder 4"/>
          <p:cNvSpPr>
            <a:spLocks noGrp="1"/>
          </p:cNvSpPr>
          <p:nvPr>
            <p:ph type="sldNum" sz="quarter" idx="12"/>
          </p:nvPr>
        </p:nvSpPr>
        <p:spPr/>
        <p:txBody>
          <a:bodyPr/>
          <a:lstStyle/>
          <a:p>
            <a:fld id="{A428E537-E56B-49CA-B596-52598082FBE8}" type="slidenum">
              <a:rPr lang="en-US" smtClean="0"/>
              <a:pPr/>
              <a:t>27</a:t>
            </a:fld>
            <a:endParaRPr lang="en-US" dirty="0"/>
          </a:p>
        </p:txBody>
      </p:sp>
      <p:sp>
        <p:nvSpPr>
          <p:cNvPr id="8" name="Text Placeholder 7">
            <a:extLst>
              <a:ext uri="{FF2B5EF4-FFF2-40B4-BE49-F238E27FC236}">
                <a16:creationId xmlns:a16="http://schemas.microsoft.com/office/drawing/2014/main" id="{412EB9E7-0093-446D-A359-F93A7EFDEEF9}"/>
              </a:ext>
            </a:extLst>
          </p:cNvPr>
          <p:cNvSpPr>
            <a:spLocks noGrp="1"/>
          </p:cNvSpPr>
          <p:nvPr>
            <p:ph type="body" sz="quarter" idx="15"/>
          </p:nvPr>
        </p:nvSpPr>
        <p:spPr/>
        <p:txBody>
          <a:bodyPr/>
          <a:lstStyle/>
          <a:p>
            <a:r>
              <a:rPr lang="en-ZA" dirty="0">
                <a:latin typeface="Trebuchet MS" panose="020B0603020202020204" pitchFamily="34" charset="0"/>
              </a:rPr>
              <a:t>STRATEGIC OBJECTIVE 5</a:t>
            </a:r>
          </a:p>
        </p:txBody>
      </p:sp>
    </p:spTree>
    <p:extLst>
      <p:ext uri="{BB962C8B-B14F-4D97-AF65-F5344CB8AC3E}">
        <p14:creationId xmlns:p14="http://schemas.microsoft.com/office/powerpoint/2010/main" val="67076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1A524A-0C38-4E85-B92C-2F1D3485A669}"/>
              </a:ext>
            </a:extLst>
          </p:cNvPr>
          <p:cNvSpPr>
            <a:spLocks noGrp="1"/>
          </p:cNvSpPr>
          <p:nvPr>
            <p:ph type="body" sz="quarter" idx="14"/>
          </p:nvPr>
        </p:nvSpPr>
        <p:spPr/>
        <p:txBody>
          <a:bodyPr/>
          <a:lstStyle/>
          <a:p>
            <a:r>
              <a:rPr lang="en-US" dirty="0"/>
              <a:t>THE FOCUS FOR MARKETING AND COMMUNICATION WILL BE THE FOLLOWING:</a:t>
            </a:r>
          </a:p>
        </p:txBody>
      </p:sp>
      <p:sp>
        <p:nvSpPr>
          <p:cNvPr id="3" name="Title 2">
            <a:extLst>
              <a:ext uri="{FF2B5EF4-FFF2-40B4-BE49-F238E27FC236}">
                <a16:creationId xmlns:a16="http://schemas.microsoft.com/office/drawing/2014/main" id="{CD8F55E5-557A-4B50-A61D-DE355F998FBB}"/>
              </a:ext>
            </a:extLst>
          </p:cNvPr>
          <p:cNvSpPr>
            <a:spLocks noGrp="1"/>
          </p:cNvSpPr>
          <p:nvPr>
            <p:ph type="title"/>
          </p:nvPr>
        </p:nvSpPr>
        <p:spPr/>
        <p:txBody>
          <a:bodyPr/>
          <a:lstStyle/>
          <a:p>
            <a:r>
              <a:rPr lang="en-ZA" dirty="0">
                <a:latin typeface="Trebuchet MS" panose="020B0603020202020204" pitchFamily="34" charset="0"/>
              </a:rPr>
              <a:t>MARKETING &amp; COMMUNICATION (STRATEGIC OBJECTIVE 5)</a:t>
            </a:r>
          </a:p>
        </p:txBody>
      </p:sp>
      <p:sp>
        <p:nvSpPr>
          <p:cNvPr id="4" name="Slide Number Placeholder 3"/>
          <p:cNvSpPr>
            <a:spLocks noGrp="1"/>
          </p:cNvSpPr>
          <p:nvPr>
            <p:ph type="sldNum" sz="quarter" idx="12"/>
          </p:nvPr>
        </p:nvSpPr>
        <p:spPr/>
        <p:txBody>
          <a:bodyPr/>
          <a:lstStyle/>
          <a:p>
            <a:fld id="{A428E537-E56B-49CA-B596-52598082FBE8}" type="slidenum">
              <a:rPr lang="en-US" smtClean="0">
                <a:solidFill>
                  <a:prstClr val="white"/>
                </a:solidFill>
                <a:latin typeface="Trebuchet MS" panose="020B0603020202020204" pitchFamily="34" charset="0"/>
              </a:rPr>
              <a:pPr/>
              <a:t>28</a:t>
            </a:fld>
            <a:endParaRPr lang="en-US" dirty="0">
              <a:solidFill>
                <a:prstClr val="white"/>
              </a:solidFill>
              <a:latin typeface="Trebuchet MS" panose="020B0603020202020204" pitchFamily="34" charset="0"/>
            </a:endParaRPr>
          </a:p>
        </p:txBody>
      </p:sp>
      <p:grpSp>
        <p:nvGrpSpPr>
          <p:cNvPr id="22" name="Group 21">
            <a:extLst>
              <a:ext uri="{FF2B5EF4-FFF2-40B4-BE49-F238E27FC236}">
                <a16:creationId xmlns:a16="http://schemas.microsoft.com/office/drawing/2014/main" id="{08C00848-2A7F-4595-86A7-4FA2719AF2CC}"/>
              </a:ext>
            </a:extLst>
          </p:cNvPr>
          <p:cNvGrpSpPr/>
          <p:nvPr/>
        </p:nvGrpSpPr>
        <p:grpSpPr>
          <a:xfrm>
            <a:off x="263526" y="2079919"/>
            <a:ext cx="11664950" cy="1863472"/>
            <a:chOff x="7503368" y="482499"/>
            <a:chExt cx="11578618" cy="1849680"/>
          </a:xfrm>
        </p:grpSpPr>
        <p:sp>
          <p:nvSpPr>
            <p:cNvPr id="5" name="Rectangle 4">
              <a:extLst>
                <a:ext uri="{FF2B5EF4-FFF2-40B4-BE49-F238E27FC236}">
                  <a16:creationId xmlns:a16="http://schemas.microsoft.com/office/drawing/2014/main" id="{0AC1520A-F934-4457-868A-B5F547A58C9F}"/>
                </a:ext>
              </a:extLst>
            </p:cNvPr>
            <p:cNvSpPr/>
            <p:nvPr/>
          </p:nvSpPr>
          <p:spPr>
            <a:xfrm>
              <a:off x="7913400" y="482499"/>
              <a:ext cx="11168586" cy="333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US" sz="1600" dirty="0">
                  <a:solidFill>
                    <a:schemeClr val="tx2"/>
                  </a:solidFill>
                </a:rPr>
                <a:t>Communication strategy and implementation plan for the launch of the State of Cities Report</a:t>
              </a:r>
              <a:endParaRPr lang="en-GB" sz="1600" dirty="0">
                <a:solidFill>
                  <a:schemeClr val="tx2"/>
                </a:solidFill>
              </a:endParaRPr>
            </a:p>
          </p:txBody>
        </p:sp>
        <p:sp>
          <p:nvSpPr>
            <p:cNvPr id="9" name="Rectangle 8">
              <a:extLst>
                <a:ext uri="{FF2B5EF4-FFF2-40B4-BE49-F238E27FC236}">
                  <a16:creationId xmlns:a16="http://schemas.microsoft.com/office/drawing/2014/main" id="{4DCF8C9A-8E4C-4ECF-BC27-F37D5204BD90}"/>
                </a:ext>
              </a:extLst>
            </p:cNvPr>
            <p:cNvSpPr/>
            <p:nvPr/>
          </p:nvSpPr>
          <p:spPr>
            <a:xfrm>
              <a:off x="7913400" y="987915"/>
              <a:ext cx="11168586" cy="333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US" sz="1600" dirty="0">
                  <a:solidFill>
                    <a:schemeClr val="tx2"/>
                  </a:solidFill>
                </a:rPr>
                <a:t>Deliver research outcomes on the latest communication trends in local government and develop impact assessment tools</a:t>
              </a:r>
            </a:p>
          </p:txBody>
        </p:sp>
        <p:sp>
          <p:nvSpPr>
            <p:cNvPr id="11" name="Rectangle 10">
              <a:extLst>
                <a:ext uri="{FF2B5EF4-FFF2-40B4-BE49-F238E27FC236}">
                  <a16:creationId xmlns:a16="http://schemas.microsoft.com/office/drawing/2014/main" id="{3A8B1DC0-65C1-4998-BDFF-9A0DF411483B}"/>
                </a:ext>
              </a:extLst>
            </p:cNvPr>
            <p:cNvSpPr/>
            <p:nvPr/>
          </p:nvSpPr>
          <p:spPr>
            <a:xfrm>
              <a:off x="7913400" y="1493331"/>
              <a:ext cx="11168586" cy="333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US" sz="1600" dirty="0">
                  <a:solidFill>
                    <a:schemeClr val="tx2"/>
                  </a:solidFill>
                </a:rPr>
                <a:t>Repurpose SACN knowledge products to promote knowledge dissemination and application</a:t>
              </a:r>
            </a:p>
          </p:txBody>
        </p:sp>
        <p:sp>
          <p:nvSpPr>
            <p:cNvPr id="13" name="Rectangle 12">
              <a:extLst>
                <a:ext uri="{FF2B5EF4-FFF2-40B4-BE49-F238E27FC236}">
                  <a16:creationId xmlns:a16="http://schemas.microsoft.com/office/drawing/2014/main" id="{6FD47F9F-47B0-4808-9F1F-5CACE0F78171}"/>
                </a:ext>
              </a:extLst>
            </p:cNvPr>
            <p:cNvSpPr/>
            <p:nvPr/>
          </p:nvSpPr>
          <p:spPr>
            <a:xfrm>
              <a:off x="7913400" y="1998747"/>
              <a:ext cx="11168586" cy="333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US" sz="1600" dirty="0">
                  <a:solidFill>
                    <a:schemeClr val="tx2"/>
                  </a:solidFill>
                </a:rPr>
                <a:t>Revise the internal communications strategy and develop partnerships, while retaining a clear role and identity </a:t>
              </a:r>
              <a:r>
                <a:rPr lang="en-US" sz="1600">
                  <a:solidFill>
                    <a:schemeClr val="tx2"/>
                  </a:solidFill>
                </a:rPr>
                <a:t>of purpose </a:t>
              </a:r>
              <a:endParaRPr lang="en-US" sz="1600" dirty="0">
                <a:solidFill>
                  <a:schemeClr val="tx2"/>
                </a:solidFill>
              </a:endParaRPr>
            </a:p>
          </p:txBody>
        </p:sp>
        <p:sp>
          <p:nvSpPr>
            <p:cNvPr id="15" name="Rectangle 14">
              <a:extLst>
                <a:ext uri="{FF2B5EF4-FFF2-40B4-BE49-F238E27FC236}">
                  <a16:creationId xmlns:a16="http://schemas.microsoft.com/office/drawing/2014/main" id="{649D3329-00D8-49B1-8CC8-6DE19CF9B6C2}"/>
                </a:ext>
              </a:extLst>
            </p:cNvPr>
            <p:cNvSpPr/>
            <p:nvPr/>
          </p:nvSpPr>
          <p:spPr>
            <a:xfrm>
              <a:off x="7503368" y="482499"/>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1</a:t>
              </a:r>
              <a:endParaRPr lang="en-ZA" dirty="0"/>
            </a:p>
          </p:txBody>
        </p:sp>
        <p:sp>
          <p:nvSpPr>
            <p:cNvPr id="17" name="Rectangle 16">
              <a:extLst>
                <a:ext uri="{FF2B5EF4-FFF2-40B4-BE49-F238E27FC236}">
                  <a16:creationId xmlns:a16="http://schemas.microsoft.com/office/drawing/2014/main" id="{483AD334-6626-44FA-BFFC-97665EDBD0EC}"/>
                </a:ext>
              </a:extLst>
            </p:cNvPr>
            <p:cNvSpPr/>
            <p:nvPr/>
          </p:nvSpPr>
          <p:spPr>
            <a:xfrm>
              <a:off x="7503368" y="987915"/>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2</a:t>
              </a:r>
              <a:endParaRPr lang="en-ZA" dirty="0"/>
            </a:p>
          </p:txBody>
        </p:sp>
        <p:sp>
          <p:nvSpPr>
            <p:cNvPr id="19" name="Rectangle 18">
              <a:extLst>
                <a:ext uri="{FF2B5EF4-FFF2-40B4-BE49-F238E27FC236}">
                  <a16:creationId xmlns:a16="http://schemas.microsoft.com/office/drawing/2014/main" id="{412077E3-0BBE-48AD-8C6E-BE396FC6952A}"/>
                </a:ext>
              </a:extLst>
            </p:cNvPr>
            <p:cNvSpPr/>
            <p:nvPr/>
          </p:nvSpPr>
          <p:spPr>
            <a:xfrm>
              <a:off x="7503368" y="1493331"/>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3</a:t>
              </a:r>
              <a:endParaRPr lang="en-ZA" dirty="0"/>
            </a:p>
          </p:txBody>
        </p:sp>
        <p:sp>
          <p:nvSpPr>
            <p:cNvPr id="21" name="Rectangle 20">
              <a:extLst>
                <a:ext uri="{FF2B5EF4-FFF2-40B4-BE49-F238E27FC236}">
                  <a16:creationId xmlns:a16="http://schemas.microsoft.com/office/drawing/2014/main" id="{3C28AADE-E129-47BC-951A-868C6B847582}"/>
                </a:ext>
              </a:extLst>
            </p:cNvPr>
            <p:cNvSpPr/>
            <p:nvPr/>
          </p:nvSpPr>
          <p:spPr>
            <a:xfrm>
              <a:off x="7503368" y="1998747"/>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4</a:t>
              </a:r>
              <a:endParaRPr lang="en-ZA" dirty="0"/>
            </a:p>
          </p:txBody>
        </p:sp>
      </p:grpSp>
    </p:spTree>
    <p:extLst>
      <p:ext uri="{BB962C8B-B14F-4D97-AF65-F5344CB8AC3E}">
        <p14:creationId xmlns:p14="http://schemas.microsoft.com/office/powerpoint/2010/main" val="363067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20EE848-E112-44E2-82C7-E2F8C19B5A16}"/>
              </a:ext>
            </a:extLst>
          </p:cNvPr>
          <p:cNvSpPr>
            <a:spLocks noGrp="1"/>
          </p:cNvSpPr>
          <p:nvPr>
            <p:ph type="body" sz="quarter" idx="14"/>
          </p:nvPr>
        </p:nvSpPr>
        <p:spPr/>
        <p:txBody>
          <a:bodyPr/>
          <a:lstStyle/>
          <a:p>
            <a:r>
              <a:rPr lang="en-US" dirty="0"/>
              <a:t>THE FOCUS FOR GOVERNANCE:</a:t>
            </a:r>
          </a:p>
        </p:txBody>
      </p:sp>
      <p:sp>
        <p:nvSpPr>
          <p:cNvPr id="3" name="Title 2">
            <a:extLst>
              <a:ext uri="{FF2B5EF4-FFF2-40B4-BE49-F238E27FC236}">
                <a16:creationId xmlns:a16="http://schemas.microsoft.com/office/drawing/2014/main" id="{CD8F55E5-557A-4B50-A61D-DE355F998FBB}"/>
              </a:ext>
            </a:extLst>
          </p:cNvPr>
          <p:cNvSpPr>
            <a:spLocks noGrp="1"/>
          </p:cNvSpPr>
          <p:nvPr>
            <p:ph type="title"/>
          </p:nvPr>
        </p:nvSpPr>
        <p:spPr/>
        <p:txBody>
          <a:bodyPr/>
          <a:lstStyle/>
          <a:p>
            <a:r>
              <a:rPr lang="en-ZA" dirty="0">
                <a:latin typeface="Trebuchet MS" panose="020B0603020202020204" pitchFamily="34" charset="0"/>
              </a:rPr>
              <a:t>GOVERNANCE (Strategic Objective 2)</a:t>
            </a:r>
          </a:p>
        </p:txBody>
      </p:sp>
      <p:sp>
        <p:nvSpPr>
          <p:cNvPr id="4" name="Slide Number Placeholder 3"/>
          <p:cNvSpPr>
            <a:spLocks noGrp="1"/>
          </p:cNvSpPr>
          <p:nvPr>
            <p:ph type="sldNum" sz="quarter" idx="12"/>
          </p:nvPr>
        </p:nvSpPr>
        <p:spPr/>
        <p:txBody>
          <a:bodyPr/>
          <a:lstStyle/>
          <a:p>
            <a:fld id="{A428E537-E56B-49CA-B596-52598082FBE8}" type="slidenum">
              <a:rPr lang="en-US" smtClean="0"/>
              <a:pPr/>
              <a:t>29</a:t>
            </a:fld>
            <a:endParaRPr lang="en-US" dirty="0"/>
          </a:p>
        </p:txBody>
      </p:sp>
      <p:grpSp>
        <p:nvGrpSpPr>
          <p:cNvPr id="9" name="Group 8">
            <a:extLst>
              <a:ext uri="{FF2B5EF4-FFF2-40B4-BE49-F238E27FC236}">
                <a16:creationId xmlns:a16="http://schemas.microsoft.com/office/drawing/2014/main" id="{D5CE9FE7-A9AC-4D08-92C9-ADB76AC037A7}"/>
              </a:ext>
            </a:extLst>
          </p:cNvPr>
          <p:cNvGrpSpPr/>
          <p:nvPr/>
        </p:nvGrpSpPr>
        <p:grpSpPr>
          <a:xfrm>
            <a:off x="263526" y="2079919"/>
            <a:ext cx="11664950" cy="2771999"/>
            <a:chOff x="7503368" y="482499"/>
            <a:chExt cx="11578618" cy="1089836"/>
          </a:xfrm>
        </p:grpSpPr>
        <p:sp>
          <p:nvSpPr>
            <p:cNvPr id="10" name="Rectangle 9">
              <a:extLst>
                <a:ext uri="{FF2B5EF4-FFF2-40B4-BE49-F238E27FC236}">
                  <a16:creationId xmlns:a16="http://schemas.microsoft.com/office/drawing/2014/main" id="{A53B393A-6769-4AD8-BCB5-591434113365}"/>
                </a:ext>
              </a:extLst>
            </p:cNvPr>
            <p:cNvSpPr/>
            <p:nvPr/>
          </p:nvSpPr>
          <p:spPr>
            <a:xfrm>
              <a:off x="7913400" y="482499"/>
              <a:ext cx="11168586" cy="333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US" sz="1600" dirty="0">
                  <a:solidFill>
                    <a:schemeClr val="tx2"/>
                  </a:solidFill>
                </a:rPr>
                <a:t>For the effective management and governance of the organisation and its stakeholders, SACN’s objective is to instill and sustain a well governed environment in the organization </a:t>
              </a:r>
            </a:p>
          </p:txBody>
        </p:sp>
        <p:sp>
          <p:nvSpPr>
            <p:cNvPr id="11" name="Rectangle 10">
              <a:extLst>
                <a:ext uri="{FF2B5EF4-FFF2-40B4-BE49-F238E27FC236}">
                  <a16:creationId xmlns:a16="http://schemas.microsoft.com/office/drawing/2014/main" id="{FD436A5C-8642-4FEE-888D-04743A1C3FAC}"/>
                </a:ext>
              </a:extLst>
            </p:cNvPr>
            <p:cNvSpPr/>
            <p:nvPr/>
          </p:nvSpPr>
          <p:spPr>
            <a:xfrm>
              <a:off x="7913400" y="860701"/>
              <a:ext cx="11168586" cy="333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US" sz="1600" dirty="0">
                  <a:solidFill>
                    <a:schemeClr val="tx2"/>
                  </a:solidFill>
                </a:rPr>
                <a:t>This will be achieved by conducting continuous and timeous engagement with the Council, the Board and staff. We will ensure the management of risk as well as accurate and timeous reporting. To ensure effective implementation of strategy and improve employee engagement, we will develop and implement an enterprise performance management system </a:t>
              </a:r>
            </a:p>
          </p:txBody>
        </p:sp>
        <p:sp>
          <p:nvSpPr>
            <p:cNvPr id="12" name="Rectangle 11">
              <a:extLst>
                <a:ext uri="{FF2B5EF4-FFF2-40B4-BE49-F238E27FC236}">
                  <a16:creationId xmlns:a16="http://schemas.microsoft.com/office/drawing/2014/main" id="{6A34ABBB-4B76-45CE-B5FB-02DC5DDDC7FF}"/>
                </a:ext>
              </a:extLst>
            </p:cNvPr>
            <p:cNvSpPr/>
            <p:nvPr/>
          </p:nvSpPr>
          <p:spPr>
            <a:xfrm>
              <a:off x="7913400" y="1238903"/>
              <a:ext cx="11168586" cy="333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US" sz="1600" dirty="0">
                  <a:solidFill>
                    <a:schemeClr val="tx2"/>
                  </a:solidFill>
                </a:rPr>
                <a:t>The staff will be trained on the Organizational Strategy and Performance Management. The SACN will also align scorecards and IDPs with strategic plans</a:t>
              </a:r>
            </a:p>
          </p:txBody>
        </p:sp>
        <p:sp>
          <p:nvSpPr>
            <p:cNvPr id="14" name="Rectangle 13">
              <a:extLst>
                <a:ext uri="{FF2B5EF4-FFF2-40B4-BE49-F238E27FC236}">
                  <a16:creationId xmlns:a16="http://schemas.microsoft.com/office/drawing/2014/main" id="{130D4B92-042C-420D-8F3B-CF41D23E89AD}"/>
                </a:ext>
              </a:extLst>
            </p:cNvPr>
            <p:cNvSpPr/>
            <p:nvPr/>
          </p:nvSpPr>
          <p:spPr>
            <a:xfrm>
              <a:off x="7503368" y="482499"/>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1</a:t>
              </a:r>
              <a:endParaRPr lang="en-ZA" dirty="0"/>
            </a:p>
          </p:txBody>
        </p:sp>
        <p:sp>
          <p:nvSpPr>
            <p:cNvPr id="15" name="Rectangle 14">
              <a:extLst>
                <a:ext uri="{FF2B5EF4-FFF2-40B4-BE49-F238E27FC236}">
                  <a16:creationId xmlns:a16="http://schemas.microsoft.com/office/drawing/2014/main" id="{C0F80029-9C3E-4623-8D87-28AB1688C3B9}"/>
                </a:ext>
              </a:extLst>
            </p:cNvPr>
            <p:cNvSpPr/>
            <p:nvPr/>
          </p:nvSpPr>
          <p:spPr>
            <a:xfrm>
              <a:off x="7503368" y="860701"/>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2</a:t>
              </a:r>
              <a:endParaRPr lang="en-ZA" dirty="0"/>
            </a:p>
          </p:txBody>
        </p:sp>
        <p:sp>
          <p:nvSpPr>
            <p:cNvPr id="16" name="Rectangle 15">
              <a:extLst>
                <a:ext uri="{FF2B5EF4-FFF2-40B4-BE49-F238E27FC236}">
                  <a16:creationId xmlns:a16="http://schemas.microsoft.com/office/drawing/2014/main" id="{44FEBD44-9851-4A98-A385-6334834D2DBC}"/>
                </a:ext>
              </a:extLst>
            </p:cNvPr>
            <p:cNvSpPr/>
            <p:nvPr/>
          </p:nvSpPr>
          <p:spPr>
            <a:xfrm>
              <a:off x="7503368" y="1238903"/>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3</a:t>
              </a:r>
              <a:endParaRPr lang="en-ZA" dirty="0"/>
            </a:p>
          </p:txBody>
        </p:sp>
      </p:grpSp>
    </p:spTree>
    <p:extLst>
      <p:ext uri="{BB962C8B-B14F-4D97-AF65-F5344CB8AC3E}">
        <p14:creationId xmlns:p14="http://schemas.microsoft.com/office/powerpoint/2010/main" val="266306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93A805-0C5D-42E5-88D6-B0E93D2FABF6}"/>
              </a:ext>
            </a:extLst>
          </p:cNvPr>
          <p:cNvSpPr/>
          <p:nvPr/>
        </p:nvSpPr>
        <p:spPr>
          <a:xfrm>
            <a:off x="0" y="0"/>
            <a:ext cx="5792094"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Trebuchet MS" panose="020B0603020202020204" pitchFamily="34" charset="0"/>
            </a:endParaRPr>
          </a:p>
        </p:txBody>
      </p:sp>
      <p:sp>
        <p:nvSpPr>
          <p:cNvPr id="18" name="TextBox 17">
            <a:extLst>
              <a:ext uri="{FF2B5EF4-FFF2-40B4-BE49-F238E27FC236}">
                <a16:creationId xmlns:a16="http://schemas.microsoft.com/office/drawing/2014/main" id="{CB0436F8-A1C6-4291-80C9-903E79E15347}"/>
              </a:ext>
            </a:extLst>
          </p:cNvPr>
          <p:cNvSpPr txBox="1"/>
          <p:nvPr/>
        </p:nvSpPr>
        <p:spPr>
          <a:xfrm rot="16200000">
            <a:off x="3997986" y="3828236"/>
            <a:ext cx="4270904" cy="830997"/>
          </a:xfrm>
          <a:prstGeom prst="rect">
            <a:avLst/>
          </a:prstGeom>
          <a:noFill/>
        </p:spPr>
        <p:txBody>
          <a:bodyPr wrap="square" lIns="0" tIns="0" rIns="0" bIns="0" rtlCol="0" anchor="ctr">
            <a:noAutofit/>
          </a:bodyPr>
          <a:lstStyle/>
          <a:p>
            <a:r>
              <a:rPr lang="en-US" sz="6000" b="1" spc="300" dirty="0">
                <a:solidFill>
                  <a:schemeClr val="accent1"/>
                </a:solidFill>
                <a:latin typeface="Trebuchet MS" panose="020B0603020202020204" pitchFamily="34" charset="0"/>
              </a:rPr>
              <a:t>CONTENTS</a:t>
            </a:r>
            <a:endParaRPr lang="en-US" sz="6600" spc="300" dirty="0">
              <a:solidFill>
                <a:schemeClr val="accent1"/>
              </a:solidFill>
              <a:latin typeface="Trebuchet MS" panose="020B0603020202020204" pitchFamily="34" charset="0"/>
            </a:endParaRPr>
          </a:p>
        </p:txBody>
      </p:sp>
      <p:sp>
        <p:nvSpPr>
          <p:cNvPr id="3" name="Slide Number Placeholder 2"/>
          <p:cNvSpPr>
            <a:spLocks noGrp="1"/>
          </p:cNvSpPr>
          <p:nvPr>
            <p:ph type="sldNum" sz="quarter" idx="12"/>
          </p:nvPr>
        </p:nvSpPr>
        <p:spPr/>
        <p:txBody>
          <a:bodyPr/>
          <a:lstStyle/>
          <a:p>
            <a:fld id="{A428E537-E56B-49CA-B596-52598082FBE8}" type="slidenum">
              <a:rPr lang="en-US" smtClean="0"/>
              <a:pPr/>
              <a:t>3</a:t>
            </a:fld>
            <a:endParaRPr lang="en-US" dirty="0"/>
          </a:p>
        </p:txBody>
      </p:sp>
      <p:grpSp>
        <p:nvGrpSpPr>
          <p:cNvPr id="2" name="Group 1">
            <a:extLst>
              <a:ext uri="{FF2B5EF4-FFF2-40B4-BE49-F238E27FC236}">
                <a16:creationId xmlns:a16="http://schemas.microsoft.com/office/drawing/2014/main" id="{C166CCFE-E055-48A9-9EF0-2F57855D9249}"/>
              </a:ext>
            </a:extLst>
          </p:cNvPr>
          <p:cNvGrpSpPr/>
          <p:nvPr/>
        </p:nvGrpSpPr>
        <p:grpSpPr>
          <a:xfrm>
            <a:off x="4662358" y="-15619"/>
            <a:ext cx="2239671" cy="2237195"/>
            <a:chOff x="6954786" y="-1"/>
            <a:chExt cx="5237215" cy="5231425"/>
          </a:xfrm>
        </p:grpSpPr>
        <p:sp>
          <p:nvSpPr>
            <p:cNvPr id="52" name="Rectangle 51">
              <a:extLst>
                <a:ext uri="{FF2B5EF4-FFF2-40B4-BE49-F238E27FC236}">
                  <a16:creationId xmlns:a16="http://schemas.microsoft.com/office/drawing/2014/main" id="{8BCA2AE7-3467-4E15-8BF2-986FB51A88ED}"/>
                </a:ext>
              </a:extLst>
            </p:cNvPr>
            <p:cNvSpPr/>
            <p:nvPr/>
          </p:nvSpPr>
          <p:spPr>
            <a:xfrm>
              <a:off x="8264088" y="0"/>
              <a:ext cx="1309303" cy="1309303"/>
            </a:xfrm>
            <a:prstGeom prst="rect">
              <a:avLst/>
            </a:prstGeom>
            <a:solidFill>
              <a:schemeClr val="accent1">
                <a:alpha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Rectangle 52">
              <a:extLst>
                <a:ext uri="{FF2B5EF4-FFF2-40B4-BE49-F238E27FC236}">
                  <a16:creationId xmlns:a16="http://schemas.microsoft.com/office/drawing/2014/main" id="{66D5A076-09ED-4C9B-94D3-47DDE73669A9}"/>
                </a:ext>
              </a:extLst>
            </p:cNvPr>
            <p:cNvSpPr/>
            <p:nvPr/>
          </p:nvSpPr>
          <p:spPr>
            <a:xfrm>
              <a:off x="6954786" y="1304444"/>
              <a:ext cx="1309303" cy="1309303"/>
            </a:xfrm>
            <a:prstGeom prst="rect">
              <a:avLst/>
            </a:prstGeom>
            <a:solidFill>
              <a:srgbClr val="595959">
                <a:alpha val="6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Rectangle 53">
              <a:extLst>
                <a:ext uri="{FF2B5EF4-FFF2-40B4-BE49-F238E27FC236}">
                  <a16:creationId xmlns:a16="http://schemas.microsoft.com/office/drawing/2014/main" id="{93E394A0-CCE2-4802-A587-CB5880C6A710}"/>
                </a:ext>
              </a:extLst>
            </p:cNvPr>
            <p:cNvSpPr/>
            <p:nvPr/>
          </p:nvSpPr>
          <p:spPr>
            <a:xfrm>
              <a:off x="10882697" y="2603345"/>
              <a:ext cx="1309303" cy="1309303"/>
            </a:xfrm>
            <a:prstGeom prst="rect">
              <a:avLst/>
            </a:prstGeom>
            <a:solidFill>
              <a:schemeClr val="tx1">
                <a:lumMod val="65000"/>
                <a:lumOff val="3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Freeform: Shape 54">
              <a:extLst>
                <a:ext uri="{FF2B5EF4-FFF2-40B4-BE49-F238E27FC236}">
                  <a16:creationId xmlns:a16="http://schemas.microsoft.com/office/drawing/2014/main" id="{183A2C6F-13A4-4004-963F-711590093C5A}"/>
                </a:ext>
              </a:extLst>
            </p:cNvPr>
            <p:cNvSpPr/>
            <p:nvPr/>
          </p:nvSpPr>
          <p:spPr>
            <a:xfrm>
              <a:off x="8264089" y="-1"/>
              <a:ext cx="3927911" cy="3918190"/>
            </a:xfrm>
            <a:custGeom>
              <a:avLst/>
              <a:gdLst>
                <a:gd name="connsiteX0" fmla="*/ 1309302 w 3927911"/>
                <a:gd name="connsiteY0" fmla="*/ 0 h 3918190"/>
                <a:gd name="connsiteX1" fmla="*/ 2618605 w 3927911"/>
                <a:gd name="connsiteY1" fmla="*/ 0 h 3918190"/>
                <a:gd name="connsiteX2" fmla="*/ 2618605 w 3927911"/>
                <a:gd name="connsiteY2" fmla="*/ 1304444 h 3918190"/>
                <a:gd name="connsiteX3" fmla="*/ 2618606 w 3927911"/>
                <a:gd name="connsiteY3" fmla="*/ 1304444 h 3918190"/>
                <a:gd name="connsiteX4" fmla="*/ 2618606 w 3927911"/>
                <a:gd name="connsiteY4" fmla="*/ 2608887 h 3918190"/>
                <a:gd name="connsiteX5" fmla="*/ 2618606 w 3927911"/>
                <a:gd name="connsiteY5" fmla="*/ 2613747 h 3918190"/>
                <a:gd name="connsiteX6" fmla="*/ 2618606 w 3927911"/>
                <a:gd name="connsiteY6" fmla="*/ 3918190 h 3918190"/>
                <a:gd name="connsiteX7" fmla="*/ 1309303 w 3927911"/>
                <a:gd name="connsiteY7" fmla="*/ 3918190 h 3918190"/>
                <a:gd name="connsiteX8" fmla="*/ 1309303 w 3927911"/>
                <a:gd name="connsiteY8" fmla="*/ 2613747 h 3918190"/>
                <a:gd name="connsiteX9" fmla="*/ 0 w 3927911"/>
                <a:gd name="connsiteY9" fmla="*/ 2613747 h 3918190"/>
                <a:gd name="connsiteX10" fmla="*/ 0 w 3927911"/>
                <a:gd name="connsiteY10" fmla="*/ 1304444 h 3918190"/>
                <a:gd name="connsiteX11" fmla="*/ 1309302 w 3927911"/>
                <a:gd name="connsiteY11" fmla="*/ 1304444 h 3918190"/>
                <a:gd name="connsiteX12" fmla="*/ 2618607 w 3927911"/>
                <a:gd name="connsiteY12" fmla="*/ 0 h 3918190"/>
                <a:gd name="connsiteX13" fmla="*/ 3927910 w 3927911"/>
                <a:gd name="connsiteY13" fmla="*/ 0 h 3918190"/>
                <a:gd name="connsiteX14" fmla="*/ 3927910 w 3927911"/>
                <a:gd name="connsiteY14" fmla="*/ 1304444 h 3918190"/>
                <a:gd name="connsiteX15" fmla="*/ 3927911 w 3927911"/>
                <a:gd name="connsiteY15" fmla="*/ 1304444 h 3918190"/>
                <a:gd name="connsiteX16" fmla="*/ 3927911 w 3927911"/>
                <a:gd name="connsiteY16" fmla="*/ 2613747 h 3918190"/>
                <a:gd name="connsiteX17" fmla="*/ 2618608 w 3927911"/>
                <a:gd name="connsiteY17" fmla="*/ 2613747 h 3918190"/>
                <a:gd name="connsiteX18" fmla="*/ 2618608 w 3927911"/>
                <a:gd name="connsiteY18" fmla="*/ 1309303 h 3918190"/>
                <a:gd name="connsiteX19" fmla="*/ 2618607 w 3927911"/>
                <a:gd name="connsiteY19" fmla="*/ 1309303 h 391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27911" h="3918190">
                  <a:moveTo>
                    <a:pt x="1309302" y="0"/>
                  </a:moveTo>
                  <a:lnTo>
                    <a:pt x="2618605" y="0"/>
                  </a:lnTo>
                  <a:lnTo>
                    <a:pt x="2618605" y="1304444"/>
                  </a:lnTo>
                  <a:lnTo>
                    <a:pt x="2618606" y="1304444"/>
                  </a:lnTo>
                  <a:lnTo>
                    <a:pt x="2618606" y="2608887"/>
                  </a:lnTo>
                  <a:lnTo>
                    <a:pt x="2618606" y="2613747"/>
                  </a:lnTo>
                  <a:lnTo>
                    <a:pt x="2618606" y="3918190"/>
                  </a:lnTo>
                  <a:lnTo>
                    <a:pt x="1309303" y="3918190"/>
                  </a:lnTo>
                  <a:lnTo>
                    <a:pt x="1309303" y="2613747"/>
                  </a:lnTo>
                  <a:lnTo>
                    <a:pt x="0" y="2613747"/>
                  </a:lnTo>
                  <a:lnTo>
                    <a:pt x="0" y="1304444"/>
                  </a:lnTo>
                  <a:lnTo>
                    <a:pt x="1309302" y="1304444"/>
                  </a:lnTo>
                  <a:close/>
                  <a:moveTo>
                    <a:pt x="2618607" y="0"/>
                  </a:moveTo>
                  <a:lnTo>
                    <a:pt x="3927910" y="0"/>
                  </a:lnTo>
                  <a:lnTo>
                    <a:pt x="3927910" y="1304444"/>
                  </a:lnTo>
                  <a:lnTo>
                    <a:pt x="3927911" y="1304444"/>
                  </a:lnTo>
                  <a:lnTo>
                    <a:pt x="3927911" y="2613747"/>
                  </a:lnTo>
                  <a:lnTo>
                    <a:pt x="2618608" y="2613747"/>
                  </a:lnTo>
                  <a:lnTo>
                    <a:pt x="2618608" y="1309303"/>
                  </a:lnTo>
                  <a:lnTo>
                    <a:pt x="2618607" y="1309303"/>
                  </a:lnTo>
                  <a:close/>
                </a:path>
              </a:pathLst>
            </a:custGeom>
            <a:blipFill>
              <a:blip r:embed="rId4"/>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ZA"/>
            </a:p>
          </p:txBody>
        </p:sp>
        <p:sp>
          <p:nvSpPr>
            <p:cNvPr id="56" name="Rectangle 55">
              <a:extLst>
                <a:ext uri="{FF2B5EF4-FFF2-40B4-BE49-F238E27FC236}">
                  <a16:creationId xmlns:a16="http://schemas.microsoft.com/office/drawing/2014/main" id="{D3D27705-7C1C-4935-97CB-46EC426DDCBE}"/>
                </a:ext>
              </a:extLst>
            </p:cNvPr>
            <p:cNvSpPr/>
            <p:nvPr/>
          </p:nvSpPr>
          <p:spPr>
            <a:xfrm>
              <a:off x="8264089" y="2614429"/>
              <a:ext cx="1309303" cy="1309303"/>
            </a:xfrm>
            <a:prstGeom prst="rect">
              <a:avLst/>
            </a:prstGeom>
            <a:solidFill>
              <a:srgbClr val="35353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7" name="Rectangle 56">
              <a:extLst>
                <a:ext uri="{FF2B5EF4-FFF2-40B4-BE49-F238E27FC236}">
                  <a16:creationId xmlns:a16="http://schemas.microsoft.com/office/drawing/2014/main" id="{985E55DE-E87C-4A06-900B-E32DA6DAC0B5}"/>
                </a:ext>
              </a:extLst>
            </p:cNvPr>
            <p:cNvSpPr/>
            <p:nvPr/>
          </p:nvSpPr>
          <p:spPr>
            <a:xfrm>
              <a:off x="6954786" y="2614429"/>
              <a:ext cx="1309303" cy="1309303"/>
            </a:xfrm>
            <a:prstGeom prst="rect">
              <a:avLst/>
            </a:prstGeom>
            <a:solidFill>
              <a:schemeClr val="accent1">
                <a:alpha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58" name="Group 57">
              <a:extLst>
                <a:ext uri="{FF2B5EF4-FFF2-40B4-BE49-F238E27FC236}">
                  <a16:creationId xmlns:a16="http://schemas.microsoft.com/office/drawing/2014/main" id="{EA784AA5-7080-4D94-8D57-CB77357B27F4}"/>
                </a:ext>
              </a:extLst>
            </p:cNvPr>
            <p:cNvGrpSpPr/>
            <p:nvPr/>
          </p:nvGrpSpPr>
          <p:grpSpPr>
            <a:xfrm>
              <a:off x="8264089" y="3922121"/>
              <a:ext cx="2618606" cy="1309303"/>
              <a:chOff x="9438082" y="0"/>
              <a:chExt cx="1835944" cy="917972"/>
            </a:xfrm>
          </p:grpSpPr>
          <p:sp>
            <p:nvSpPr>
              <p:cNvPr id="63" name="Rectangle 62">
                <a:extLst>
                  <a:ext uri="{FF2B5EF4-FFF2-40B4-BE49-F238E27FC236}">
                    <a16:creationId xmlns:a16="http://schemas.microsoft.com/office/drawing/2014/main" id="{5E68240C-D55B-428D-A593-756DC4609A91}"/>
                  </a:ext>
                </a:extLst>
              </p:cNvPr>
              <p:cNvSpPr/>
              <p:nvPr userDrawn="1"/>
            </p:nvSpPr>
            <p:spPr>
              <a:xfrm>
                <a:off x="10356054" y="0"/>
                <a:ext cx="917972" cy="917972"/>
              </a:xfrm>
              <a:prstGeom prst="rect">
                <a:avLst/>
              </a:prstGeom>
              <a:solidFill>
                <a:schemeClr val="accent1">
                  <a:alpha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4" name="Rectangle 63">
                <a:extLst>
                  <a:ext uri="{FF2B5EF4-FFF2-40B4-BE49-F238E27FC236}">
                    <a16:creationId xmlns:a16="http://schemas.microsoft.com/office/drawing/2014/main" id="{54340CB3-D9CC-48AC-9CDF-5AC59C9A7FC3}"/>
                  </a:ext>
                </a:extLst>
              </p:cNvPr>
              <p:cNvSpPr/>
              <p:nvPr userDrawn="1"/>
            </p:nvSpPr>
            <p:spPr>
              <a:xfrm>
                <a:off x="9438082" y="0"/>
                <a:ext cx="917972" cy="917972"/>
              </a:xfrm>
              <a:prstGeom prst="rect">
                <a:avLst/>
              </a:prstGeom>
              <a:solidFill>
                <a:schemeClr val="accent1">
                  <a:alpha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65" name="Group 64">
              <a:extLst>
                <a:ext uri="{FF2B5EF4-FFF2-40B4-BE49-F238E27FC236}">
                  <a16:creationId xmlns:a16="http://schemas.microsoft.com/office/drawing/2014/main" id="{5824BA24-BBC6-41BC-A227-0209018FA09F}"/>
                </a:ext>
              </a:extLst>
            </p:cNvPr>
            <p:cNvGrpSpPr/>
            <p:nvPr/>
          </p:nvGrpSpPr>
          <p:grpSpPr>
            <a:xfrm>
              <a:off x="9573392" y="-1"/>
              <a:ext cx="2618608" cy="1309303"/>
              <a:chOff x="10356054" y="0"/>
              <a:chExt cx="1835945" cy="917972"/>
            </a:xfrm>
            <a:solidFill>
              <a:schemeClr val="accent1">
                <a:alpha val="60000"/>
              </a:schemeClr>
            </a:solidFill>
          </p:grpSpPr>
          <p:sp>
            <p:nvSpPr>
              <p:cNvPr id="66" name="Rectangle 65">
                <a:extLst>
                  <a:ext uri="{FF2B5EF4-FFF2-40B4-BE49-F238E27FC236}">
                    <a16:creationId xmlns:a16="http://schemas.microsoft.com/office/drawing/2014/main" id="{B9FFFA5A-F264-475F-9139-7E1DB3489B44}"/>
                  </a:ext>
                </a:extLst>
              </p:cNvPr>
              <p:cNvSpPr/>
              <p:nvPr userDrawn="1"/>
            </p:nvSpPr>
            <p:spPr>
              <a:xfrm>
                <a:off x="11274027"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Rectangle 66">
                <a:extLst>
                  <a:ext uri="{FF2B5EF4-FFF2-40B4-BE49-F238E27FC236}">
                    <a16:creationId xmlns:a16="http://schemas.microsoft.com/office/drawing/2014/main" id="{EA7907D8-4191-43C7-8A74-FE423A6E3E39}"/>
                  </a:ext>
                </a:extLst>
              </p:cNvPr>
              <p:cNvSpPr/>
              <p:nvPr userDrawn="1"/>
            </p:nvSpPr>
            <p:spPr>
              <a:xfrm>
                <a:off x="10356054"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68" name="Group 67">
              <a:extLst>
                <a:ext uri="{FF2B5EF4-FFF2-40B4-BE49-F238E27FC236}">
                  <a16:creationId xmlns:a16="http://schemas.microsoft.com/office/drawing/2014/main" id="{54B4346F-7306-4685-A91A-43C182CDC3BE}"/>
                </a:ext>
              </a:extLst>
            </p:cNvPr>
            <p:cNvGrpSpPr/>
            <p:nvPr/>
          </p:nvGrpSpPr>
          <p:grpSpPr>
            <a:xfrm>
              <a:off x="8264090" y="1304443"/>
              <a:ext cx="3927911" cy="1309303"/>
              <a:chOff x="9438082" y="0"/>
              <a:chExt cx="2753917" cy="917972"/>
            </a:xfrm>
          </p:grpSpPr>
          <p:sp>
            <p:nvSpPr>
              <p:cNvPr id="69" name="Rectangle 68">
                <a:extLst>
                  <a:ext uri="{FF2B5EF4-FFF2-40B4-BE49-F238E27FC236}">
                    <a16:creationId xmlns:a16="http://schemas.microsoft.com/office/drawing/2014/main" id="{C60353D3-075A-45E8-A969-9BEF1CC9A2A6}"/>
                  </a:ext>
                </a:extLst>
              </p:cNvPr>
              <p:cNvSpPr/>
              <p:nvPr userDrawn="1"/>
            </p:nvSpPr>
            <p:spPr>
              <a:xfrm>
                <a:off x="11274027"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Rectangle 69">
                <a:extLst>
                  <a:ext uri="{FF2B5EF4-FFF2-40B4-BE49-F238E27FC236}">
                    <a16:creationId xmlns:a16="http://schemas.microsoft.com/office/drawing/2014/main" id="{9FC38259-2827-4E7F-82F7-43CF067445E3}"/>
                  </a:ext>
                </a:extLst>
              </p:cNvPr>
              <p:cNvSpPr/>
              <p:nvPr userDrawn="1"/>
            </p:nvSpPr>
            <p:spPr>
              <a:xfrm>
                <a:off x="10356054"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Rectangle 70">
                <a:extLst>
                  <a:ext uri="{FF2B5EF4-FFF2-40B4-BE49-F238E27FC236}">
                    <a16:creationId xmlns:a16="http://schemas.microsoft.com/office/drawing/2014/main" id="{15A7B298-2286-438F-9EBC-16D284673E14}"/>
                  </a:ext>
                </a:extLst>
              </p:cNvPr>
              <p:cNvSpPr/>
              <p:nvPr userDrawn="1"/>
            </p:nvSpPr>
            <p:spPr>
              <a:xfrm>
                <a:off x="9438082" y="0"/>
                <a:ext cx="917972" cy="917972"/>
              </a:xfrm>
              <a:prstGeom prst="rect">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72" name="Rectangle 71">
              <a:extLst>
                <a:ext uri="{FF2B5EF4-FFF2-40B4-BE49-F238E27FC236}">
                  <a16:creationId xmlns:a16="http://schemas.microsoft.com/office/drawing/2014/main" id="{893C581E-1E59-4E39-942D-CA3D54429220}"/>
                </a:ext>
              </a:extLst>
            </p:cNvPr>
            <p:cNvSpPr/>
            <p:nvPr/>
          </p:nvSpPr>
          <p:spPr>
            <a:xfrm>
              <a:off x="9573391" y="2614428"/>
              <a:ext cx="1309303" cy="1309303"/>
            </a:xfrm>
            <a:prstGeom prst="rect">
              <a:avLst/>
            </a:prstGeom>
            <a:solidFill>
              <a:schemeClr val="accent1">
                <a:alpha val="2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08" name="Group 107">
            <a:extLst>
              <a:ext uri="{FF2B5EF4-FFF2-40B4-BE49-F238E27FC236}">
                <a16:creationId xmlns:a16="http://schemas.microsoft.com/office/drawing/2014/main" id="{B6239608-ABCE-4C03-B6EA-549C202EA4CD}"/>
              </a:ext>
            </a:extLst>
          </p:cNvPr>
          <p:cNvGrpSpPr/>
          <p:nvPr/>
        </p:nvGrpSpPr>
        <p:grpSpPr>
          <a:xfrm>
            <a:off x="7503368" y="482499"/>
            <a:ext cx="4425106" cy="1347956"/>
            <a:chOff x="7503368" y="416357"/>
            <a:chExt cx="4425106" cy="1347956"/>
          </a:xfrm>
        </p:grpSpPr>
        <p:sp>
          <p:nvSpPr>
            <p:cNvPr id="88" name="Rectangle 87">
              <a:extLst>
                <a:ext uri="{FF2B5EF4-FFF2-40B4-BE49-F238E27FC236}">
                  <a16:creationId xmlns:a16="http://schemas.microsoft.com/office/drawing/2014/main" id="{5EE90507-6ACD-4A11-8A8F-EA3C0D45108A}"/>
                </a:ext>
              </a:extLst>
            </p:cNvPr>
            <p:cNvSpPr/>
            <p:nvPr/>
          </p:nvSpPr>
          <p:spPr>
            <a:xfrm>
              <a:off x="7913399" y="416357"/>
              <a:ext cx="4015075" cy="33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600" dirty="0">
                  <a:solidFill>
                    <a:schemeClr val="tx2"/>
                  </a:solidFill>
                </a:rPr>
                <a:t>STRATEGIC OBJECTIVE 5</a:t>
              </a:r>
            </a:p>
          </p:txBody>
        </p:sp>
        <p:sp>
          <p:nvSpPr>
            <p:cNvPr id="90" name="Rectangle 89">
              <a:extLst>
                <a:ext uri="{FF2B5EF4-FFF2-40B4-BE49-F238E27FC236}">
                  <a16:creationId xmlns:a16="http://schemas.microsoft.com/office/drawing/2014/main" id="{778FDF98-420D-4B30-861E-2AF276F2195F}"/>
                </a:ext>
              </a:extLst>
            </p:cNvPr>
            <p:cNvSpPr/>
            <p:nvPr/>
          </p:nvSpPr>
          <p:spPr>
            <a:xfrm>
              <a:off x="7913398" y="921773"/>
              <a:ext cx="4015075" cy="33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600" dirty="0">
                  <a:solidFill>
                    <a:schemeClr val="tx2"/>
                  </a:solidFill>
                </a:rPr>
                <a:t>STRATEGIC OBJECTIVE 2 </a:t>
              </a:r>
            </a:p>
          </p:txBody>
        </p:sp>
        <p:sp>
          <p:nvSpPr>
            <p:cNvPr id="92" name="Rectangle 91">
              <a:extLst>
                <a:ext uri="{FF2B5EF4-FFF2-40B4-BE49-F238E27FC236}">
                  <a16:creationId xmlns:a16="http://schemas.microsoft.com/office/drawing/2014/main" id="{CB8B3863-4A76-4B7C-88B4-70EEE74A134E}"/>
                </a:ext>
              </a:extLst>
            </p:cNvPr>
            <p:cNvSpPr/>
            <p:nvPr/>
          </p:nvSpPr>
          <p:spPr>
            <a:xfrm>
              <a:off x="7913398" y="1430881"/>
              <a:ext cx="4015075" cy="33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600" dirty="0">
                  <a:solidFill>
                    <a:schemeClr val="tx2"/>
                  </a:solidFill>
                </a:rPr>
                <a:t>RISK </a:t>
              </a:r>
            </a:p>
          </p:txBody>
        </p:sp>
        <p:sp>
          <p:nvSpPr>
            <p:cNvPr id="11" name="Rectangle 10">
              <a:extLst>
                <a:ext uri="{FF2B5EF4-FFF2-40B4-BE49-F238E27FC236}">
                  <a16:creationId xmlns:a16="http://schemas.microsoft.com/office/drawing/2014/main" id="{82353977-1E06-496E-ADB1-8E721F6EDCCF}"/>
                </a:ext>
              </a:extLst>
            </p:cNvPr>
            <p:cNvSpPr/>
            <p:nvPr/>
          </p:nvSpPr>
          <p:spPr>
            <a:xfrm>
              <a:off x="7503368" y="416357"/>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13</a:t>
              </a:r>
              <a:endParaRPr lang="en-ZA" dirty="0"/>
            </a:p>
          </p:txBody>
        </p:sp>
        <p:sp>
          <p:nvSpPr>
            <p:cNvPr id="14" name="Rectangle 13">
              <a:extLst>
                <a:ext uri="{FF2B5EF4-FFF2-40B4-BE49-F238E27FC236}">
                  <a16:creationId xmlns:a16="http://schemas.microsoft.com/office/drawing/2014/main" id="{F71666A8-687C-4C4C-9DD6-3EC0B17F3F6A}"/>
                </a:ext>
              </a:extLst>
            </p:cNvPr>
            <p:cNvSpPr/>
            <p:nvPr/>
          </p:nvSpPr>
          <p:spPr>
            <a:xfrm>
              <a:off x="7503368" y="921773"/>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14</a:t>
              </a:r>
              <a:endParaRPr lang="en-ZA" dirty="0"/>
            </a:p>
          </p:txBody>
        </p:sp>
        <p:sp>
          <p:nvSpPr>
            <p:cNvPr id="15" name="Rectangle 14">
              <a:extLst>
                <a:ext uri="{FF2B5EF4-FFF2-40B4-BE49-F238E27FC236}">
                  <a16:creationId xmlns:a16="http://schemas.microsoft.com/office/drawing/2014/main" id="{0B269823-50AD-4A7C-987C-A02EA532F86A}"/>
                </a:ext>
              </a:extLst>
            </p:cNvPr>
            <p:cNvSpPr/>
            <p:nvPr/>
          </p:nvSpPr>
          <p:spPr>
            <a:xfrm>
              <a:off x="7503368" y="1427189"/>
              <a:ext cx="333432" cy="333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15</a:t>
              </a:r>
              <a:endParaRPr lang="en-ZA" dirty="0"/>
            </a:p>
          </p:txBody>
        </p:sp>
      </p:grpSp>
    </p:spTree>
    <p:extLst>
      <p:ext uri="{BB962C8B-B14F-4D97-AF65-F5344CB8AC3E}">
        <p14:creationId xmlns:p14="http://schemas.microsoft.com/office/powerpoint/2010/main" val="138075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A44F174-53AF-4AA3-8B26-D94970D46814}"/>
              </a:ext>
            </a:extLst>
          </p:cNvPr>
          <p:cNvSpPr>
            <a:spLocks noGrp="1"/>
          </p:cNvSpPr>
          <p:nvPr>
            <p:ph type="body" sz="quarter" idx="14"/>
          </p:nvPr>
        </p:nvSpPr>
        <p:spPr/>
        <p:txBody>
          <a:bodyPr/>
          <a:lstStyle/>
          <a:p>
            <a:r>
              <a:rPr lang="en-ZA" dirty="0"/>
              <a:t>RISK REGISTER</a:t>
            </a:r>
          </a:p>
        </p:txBody>
      </p:sp>
      <p:sp>
        <p:nvSpPr>
          <p:cNvPr id="3" name="Title 2">
            <a:extLst>
              <a:ext uri="{FF2B5EF4-FFF2-40B4-BE49-F238E27FC236}">
                <a16:creationId xmlns:a16="http://schemas.microsoft.com/office/drawing/2014/main" id="{CD8F55E5-557A-4B50-A61D-DE355F998FBB}"/>
              </a:ext>
            </a:extLst>
          </p:cNvPr>
          <p:cNvSpPr>
            <a:spLocks noGrp="1"/>
          </p:cNvSpPr>
          <p:nvPr>
            <p:ph type="title"/>
          </p:nvPr>
        </p:nvSpPr>
        <p:spPr/>
        <p:txBody>
          <a:bodyPr/>
          <a:lstStyle/>
          <a:p>
            <a:r>
              <a:rPr lang="en-ZA" dirty="0">
                <a:latin typeface="Trebuchet MS" panose="020B0603020202020204" pitchFamily="34" charset="0"/>
              </a:rPr>
              <a:t>RISK</a:t>
            </a:r>
          </a:p>
        </p:txBody>
      </p:sp>
      <p:sp>
        <p:nvSpPr>
          <p:cNvPr id="4" name="Slide Number Placeholder 3"/>
          <p:cNvSpPr>
            <a:spLocks noGrp="1"/>
          </p:cNvSpPr>
          <p:nvPr>
            <p:ph type="sldNum" sz="quarter" idx="12"/>
          </p:nvPr>
        </p:nvSpPr>
        <p:spPr/>
        <p:txBody>
          <a:bodyPr/>
          <a:lstStyle/>
          <a:p>
            <a:fld id="{A428E537-E56B-49CA-B596-52598082FBE8}" type="slidenum">
              <a:rPr lang="en-US" smtClean="0">
                <a:solidFill>
                  <a:prstClr val="white"/>
                </a:solidFill>
                <a:latin typeface="Trebuchet MS" panose="020B0603020202020204" pitchFamily="34" charset="0"/>
              </a:rPr>
              <a:pPr/>
              <a:t>30</a:t>
            </a:fld>
            <a:endParaRPr lang="en-US" dirty="0">
              <a:solidFill>
                <a:prstClr val="white"/>
              </a:solidFill>
              <a:latin typeface="Trebuchet MS" panose="020B0603020202020204" pitchFamily="34" charset="0"/>
            </a:endParaRPr>
          </a:p>
        </p:txBody>
      </p:sp>
      <p:sp>
        <p:nvSpPr>
          <p:cNvPr id="6" name="Text Placeholder 5">
            <a:extLst>
              <a:ext uri="{FF2B5EF4-FFF2-40B4-BE49-F238E27FC236}">
                <a16:creationId xmlns:a16="http://schemas.microsoft.com/office/drawing/2014/main" id="{09E860AF-A7FE-4056-9E8B-9E2886A5AF50}"/>
              </a:ext>
            </a:extLst>
          </p:cNvPr>
          <p:cNvSpPr>
            <a:spLocks noGrp="1"/>
          </p:cNvSpPr>
          <p:nvPr>
            <p:ph type="body" sz="quarter" idx="15"/>
          </p:nvPr>
        </p:nvSpPr>
        <p:spPr/>
        <p:txBody>
          <a:bodyPr/>
          <a:lstStyle/>
          <a:p>
            <a:r>
              <a:rPr lang="en-ZA" dirty="0"/>
              <a:t>RISK MATRIX</a:t>
            </a:r>
          </a:p>
        </p:txBody>
      </p:sp>
      <p:pic>
        <p:nvPicPr>
          <p:cNvPr id="13" name="Content Placeholder 12">
            <a:extLst>
              <a:ext uri="{FF2B5EF4-FFF2-40B4-BE49-F238E27FC236}">
                <a16:creationId xmlns:a16="http://schemas.microsoft.com/office/drawing/2014/main" id="{A216D3FB-069C-4008-B0DA-EFCD132401AE}"/>
              </a:ext>
            </a:extLst>
          </p:cNvPr>
          <p:cNvPicPr>
            <a:picLocks noGrp="1" noChangeAspect="1"/>
          </p:cNvPicPr>
          <p:nvPr>
            <p:ph idx="1"/>
          </p:nvPr>
        </p:nvPicPr>
        <p:blipFill>
          <a:blip r:embed="rId2"/>
          <a:stretch>
            <a:fillRect/>
          </a:stretch>
        </p:blipFill>
        <p:spPr>
          <a:xfrm>
            <a:off x="263525" y="1925373"/>
            <a:ext cx="5659438" cy="3496737"/>
          </a:xfrm>
          <a:prstGeom prst="rect">
            <a:avLst/>
          </a:prstGeom>
        </p:spPr>
      </p:pic>
      <p:pic>
        <p:nvPicPr>
          <p:cNvPr id="15" name="Content Placeholder 14">
            <a:extLst>
              <a:ext uri="{FF2B5EF4-FFF2-40B4-BE49-F238E27FC236}">
                <a16:creationId xmlns:a16="http://schemas.microsoft.com/office/drawing/2014/main" id="{9ECD055C-FF10-4BF4-B029-5B8859339C19}"/>
              </a:ext>
            </a:extLst>
          </p:cNvPr>
          <p:cNvPicPr>
            <a:picLocks noGrp="1" noChangeAspect="1"/>
          </p:cNvPicPr>
          <p:nvPr>
            <p:ph idx="13"/>
          </p:nvPr>
        </p:nvPicPr>
        <p:blipFill>
          <a:blip r:embed="rId3"/>
          <a:stretch>
            <a:fillRect/>
          </a:stretch>
        </p:blipFill>
        <p:spPr>
          <a:xfrm>
            <a:off x="5687568" y="1925373"/>
            <a:ext cx="6123432" cy="3521157"/>
          </a:xfrm>
          <a:prstGeom prst="rect">
            <a:avLst/>
          </a:prstGeom>
        </p:spPr>
      </p:pic>
    </p:spTree>
    <p:extLst>
      <p:ext uri="{BB962C8B-B14F-4D97-AF65-F5344CB8AC3E}">
        <p14:creationId xmlns:p14="http://schemas.microsoft.com/office/powerpoint/2010/main" val="153555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C71F-ED3B-414B-BA8C-33D3AB4CFF59}"/>
              </a:ext>
            </a:extLst>
          </p:cNvPr>
          <p:cNvSpPr>
            <a:spLocks noGrp="1"/>
          </p:cNvSpPr>
          <p:nvPr>
            <p:ph type="ctrTitle"/>
          </p:nvPr>
        </p:nvSpPr>
        <p:spPr/>
        <p:txBody>
          <a:bodyPr/>
          <a:lstStyle/>
          <a:p>
            <a:r>
              <a:rPr lang="en-ZA" dirty="0">
                <a:latin typeface="Trebuchet MS" panose="020B0603020202020204" pitchFamily="34" charset="0"/>
              </a:rPr>
              <a:t>THANK YOU </a:t>
            </a:r>
          </a:p>
        </p:txBody>
      </p:sp>
    </p:spTree>
    <p:extLst>
      <p:ext uri="{BB962C8B-B14F-4D97-AF65-F5344CB8AC3E}">
        <p14:creationId xmlns:p14="http://schemas.microsoft.com/office/powerpoint/2010/main" val="355327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rebuchet MS" panose="020B0603020202020204" pitchFamily="34" charset="0"/>
              </a:rPr>
              <a:t>ABOUT SACN</a:t>
            </a:r>
          </a:p>
        </p:txBody>
      </p:sp>
      <p:sp>
        <p:nvSpPr>
          <p:cNvPr id="3" name="Content Placeholder 2">
            <a:extLst>
              <a:ext uri="{FF2B5EF4-FFF2-40B4-BE49-F238E27FC236}">
                <a16:creationId xmlns:a16="http://schemas.microsoft.com/office/drawing/2014/main" id="{65128AD7-A12C-4BED-A65D-7D850E3295F8}"/>
              </a:ext>
            </a:extLst>
          </p:cNvPr>
          <p:cNvSpPr>
            <a:spLocks noGrp="1"/>
          </p:cNvSpPr>
          <p:nvPr>
            <p:ph idx="1"/>
          </p:nvPr>
        </p:nvSpPr>
        <p:spPr/>
        <p:txBody>
          <a:bodyPr>
            <a:noAutofit/>
          </a:bodyPr>
          <a:lstStyle/>
          <a:p>
            <a:pPr marL="0" indent="0">
              <a:spcAft>
                <a:spcPts val="1200"/>
              </a:spcAft>
              <a:buNone/>
            </a:pPr>
            <a:r>
              <a:rPr lang="en-ZA" sz="1600" dirty="0"/>
              <a:t>The South African Cities Network (SACN) was first registered on 9 December 2002 as an association incorporated under Section 21 of the South African </a:t>
            </a:r>
            <a:r>
              <a:rPr lang="en-ZA" sz="1600" i="1" dirty="0"/>
              <a:t>Companies Act, 1973</a:t>
            </a:r>
            <a:r>
              <a:rPr lang="en-ZA" sz="1600" dirty="0"/>
              <a:t>. ( The SACN Governance Model has since evolved as it is now registered as a Non-Profit Company without members as is contemplated in the Companies Act, 2008).</a:t>
            </a:r>
          </a:p>
          <a:p>
            <a:pPr marL="0" indent="0">
              <a:spcAft>
                <a:spcPts val="1200"/>
              </a:spcAft>
              <a:buNone/>
            </a:pPr>
            <a:r>
              <a:rPr lang="en-ZA" sz="1600" dirty="0"/>
              <a:t>The Company was established by the South African Minister for Provincial and Local Government in collaboration with the mayors of South Africa's largest cities and the South African Local Government Association (SALGA). </a:t>
            </a:r>
          </a:p>
          <a:p>
            <a:pPr marL="0" indent="0">
              <a:spcAft>
                <a:spcPts val="1200"/>
              </a:spcAft>
              <a:buNone/>
            </a:pPr>
            <a:r>
              <a:rPr lang="en-ZA" sz="1600" dirty="0"/>
              <a:t>The participating cities to the network, as set out in the Association Clause, are the following eight municipalities: Buffalo City Metropolitan Municipality, City of Ekurhuleni, eThekwini Municipality, City of Johannesburg, Mangaung Metropolitan Municipality, Msunduzi Local Municipality*, Nelson Mandela Metropolitan Municipality and City of Tshwane. </a:t>
            </a:r>
          </a:p>
          <a:p>
            <a:pPr marL="0" indent="0">
              <a:spcAft>
                <a:spcPts val="1200"/>
              </a:spcAft>
              <a:buNone/>
            </a:pPr>
            <a:r>
              <a:rPr lang="en-ZA" sz="1600" dirty="0">
                <a:latin typeface="+mj-lt"/>
              </a:rPr>
              <a:t>The SACN objectives are:</a:t>
            </a:r>
          </a:p>
          <a:p>
            <a:r>
              <a:rPr lang="en-ZA" sz="1600" dirty="0">
                <a:latin typeface="+mj-lt"/>
              </a:rPr>
              <a:t>To promote good governance and management of South African cities; </a:t>
            </a:r>
          </a:p>
          <a:p>
            <a:r>
              <a:rPr lang="en-ZA" sz="1600" dirty="0">
                <a:latin typeface="+mj-lt"/>
              </a:rPr>
              <a:t>To analyse strategic challenges facing South African cities, particularly in the context of global economic integration and national development; </a:t>
            </a:r>
          </a:p>
          <a:p>
            <a:r>
              <a:rPr lang="en-ZA" sz="1600" dirty="0">
                <a:latin typeface="+mj-lt"/>
              </a:rPr>
              <a:t>To collect, collate, analyse, assess, disseminate and apply the experience of large city government in a South African context; and </a:t>
            </a:r>
          </a:p>
          <a:p>
            <a:r>
              <a:rPr lang="en-ZA" sz="1600" dirty="0">
                <a:latin typeface="+mj-lt"/>
              </a:rPr>
              <a:t>To promote a shared-learning partnership between different actors to support the governance of South African cities.</a:t>
            </a:r>
            <a:br>
              <a:rPr lang="en-ZA" sz="1600" dirty="0">
                <a:latin typeface="+mj-lt"/>
              </a:rPr>
            </a:br>
            <a:endParaRPr lang="en-ZA" sz="1600" dirty="0">
              <a:latin typeface="+mj-lt"/>
            </a:endParaRPr>
          </a:p>
          <a:p>
            <a:pPr marL="0" indent="0">
              <a:spcAft>
                <a:spcPts val="1200"/>
              </a:spcAft>
              <a:buNone/>
            </a:pPr>
            <a:endParaRPr lang="en-GB" sz="1600" dirty="0"/>
          </a:p>
        </p:txBody>
      </p:sp>
      <p:sp>
        <p:nvSpPr>
          <p:cNvPr id="4" name="Slide Number Placeholder 3"/>
          <p:cNvSpPr>
            <a:spLocks noGrp="1"/>
          </p:cNvSpPr>
          <p:nvPr>
            <p:ph type="sldNum" sz="quarter" idx="12"/>
          </p:nvPr>
        </p:nvSpPr>
        <p:spPr/>
        <p:txBody>
          <a:bodyPr/>
          <a:lstStyle/>
          <a:p>
            <a:fld id="{A428E537-E56B-49CA-B596-52598082FBE8}" type="slidenum">
              <a:rPr lang="en-US" smtClean="0"/>
              <a:pPr/>
              <a:t>4</a:t>
            </a:fld>
            <a:endParaRPr lang="en-US" dirty="0"/>
          </a:p>
        </p:txBody>
      </p:sp>
    </p:spTree>
    <p:extLst>
      <p:ext uri="{BB962C8B-B14F-4D97-AF65-F5344CB8AC3E}">
        <p14:creationId xmlns:p14="http://schemas.microsoft.com/office/powerpoint/2010/main" val="311203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Placeholder 72" descr="A group of people standing around a table&#10;&#10;Description automatically generated">
            <a:extLst>
              <a:ext uri="{FF2B5EF4-FFF2-40B4-BE49-F238E27FC236}">
                <a16:creationId xmlns:a16="http://schemas.microsoft.com/office/drawing/2014/main" id="{6DFF931F-C4F9-4E83-A8A8-CD3869ECA797}"/>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3" b="13"/>
          <a:stretch>
            <a:fillRect/>
          </a:stretch>
        </p:blipFill>
        <p:spPr/>
      </p:pic>
      <p:sp>
        <p:nvSpPr>
          <p:cNvPr id="5" name="Slide Number Placeholder 4"/>
          <p:cNvSpPr>
            <a:spLocks noGrp="1"/>
          </p:cNvSpPr>
          <p:nvPr>
            <p:ph type="sldNum" sz="quarter" idx="12"/>
          </p:nvPr>
        </p:nvSpPr>
        <p:spPr/>
        <p:txBody>
          <a:bodyPr/>
          <a:lstStyle/>
          <a:p>
            <a:fld id="{A428E537-E56B-49CA-B596-52598082FBE8}" type="slidenum">
              <a:rPr lang="en-US" smtClean="0"/>
              <a:pPr/>
              <a:t>5</a:t>
            </a:fld>
            <a:endParaRPr lang="en-US" dirty="0"/>
          </a:p>
        </p:txBody>
      </p:sp>
      <p:sp>
        <p:nvSpPr>
          <p:cNvPr id="8" name="Text Placeholder 7">
            <a:extLst>
              <a:ext uri="{FF2B5EF4-FFF2-40B4-BE49-F238E27FC236}">
                <a16:creationId xmlns:a16="http://schemas.microsoft.com/office/drawing/2014/main" id="{412EB9E7-0093-446D-A359-F93A7EFDEEF9}"/>
              </a:ext>
            </a:extLst>
          </p:cNvPr>
          <p:cNvSpPr>
            <a:spLocks noGrp="1"/>
          </p:cNvSpPr>
          <p:nvPr>
            <p:ph type="body" sz="quarter" idx="15"/>
          </p:nvPr>
        </p:nvSpPr>
        <p:spPr/>
        <p:txBody>
          <a:bodyPr/>
          <a:lstStyle/>
          <a:p>
            <a:r>
              <a:rPr lang="en-US" dirty="0">
                <a:latin typeface="Trebuchet MS" panose="020B0603020202020204" pitchFamily="34" charset="0"/>
              </a:rPr>
              <a:t>EXECUTIVE SUMMARY</a:t>
            </a:r>
            <a:endParaRPr lang="en-ZA" dirty="0">
              <a:latin typeface="Trebuchet MS" panose="020B0603020202020204" pitchFamily="34" charset="0"/>
            </a:endParaRPr>
          </a:p>
        </p:txBody>
      </p:sp>
    </p:spTree>
    <p:extLst>
      <p:ext uri="{BB962C8B-B14F-4D97-AF65-F5344CB8AC3E}">
        <p14:creationId xmlns:p14="http://schemas.microsoft.com/office/powerpoint/2010/main" val="347183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rebuchet MS" panose="020B0603020202020204" pitchFamily="34" charset="0"/>
              </a:rPr>
              <a:t>EXECUTIVE SUMMARY</a:t>
            </a:r>
          </a:p>
        </p:txBody>
      </p:sp>
      <p:sp>
        <p:nvSpPr>
          <p:cNvPr id="3" name="Content Placeholder 2">
            <a:extLst>
              <a:ext uri="{FF2B5EF4-FFF2-40B4-BE49-F238E27FC236}">
                <a16:creationId xmlns:a16="http://schemas.microsoft.com/office/drawing/2014/main" id="{65128AD7-A12C-4BED-A65D-7D850E3295F8}"/>
              </a:ext>
            </a:extLst>
          </p:cNvPr>
          <p:cNvSpPr>
            <a:spLocks noGrp="1"/>
          </p:cNvSpPr>
          <p:nvPr>
            <p:ph idx="1"/>
          </p:nvPr>
        </p:nvSpPr>
        <p:spPr/>
        <p:txBody>
          <a:bodyPr>
            <a:noAutofit/>
          </a:bodyPr>
          <a:lstStyle/>
          <a:p>
            <a:pPr marL="0" indent="0">
              <a:spcAft>
                <a:spcPts val="1200"/>
              </a:spcAft>
              <a:buNone/>
            </a:pPr>
            <a:r>
              <a:rPr lang="en-ZA" sz="1600" dirty="0"/>
              <a:t>The South African Cities Network (SACN) is in the final year of its 2016-2021 five-year strategic business plan. The strategic focus areas in the 2020/2021 financial year are similar to 2019/20 except for the focus on improved communications and public perceptions. This will focus the organisation to implement a communication strategy with a clear orientation towards fulfilling the strategic imperative, influencing public discourse and strategic relationship management with key stakeholders and partners.</a:t>
            </a:r>
          </a:p>
          <a:p>
            <a:pPr marL="0" indent="0">
              <a:spcAft>
                <a:spcPts val="1200"/>
              </a:spcAft>
              <a:buNone/>
            </a:pPr>
            <a:r>
              <a:rPr lang="en-ZA" sz="1600" dirty="0"/>
              <a:t>The outbreak of COVID-19 has practically demonstrated the central role that cities play in preparing for, mitigating and adapting to emergencies, crisis and disruptive incidents. SACN has a COVID-19 focused programme under its City Development Strategies theme.  Through this thematic area we will focus on how cities respond post COVID-19.  SACN will develop a paper series, practice notes and toolkits on key topical issues affecting cities as a consequence of COVID-19. The impact of this work will be to help cities refocus on their inclusion, equity and sustainability agenda. </a:t>
            </a:r>
          </a:p>
          <a:p>
            <a:pPr marL="0" indent="0">
              <a:spcAft>
                <a:spcPts val="1200"/>
              </a:spcAft>
              <a:buNone/>
            </a:pPr>
            <a:r>
              <a:rPr lang="en-ZA" sz="1600" dirty="0"/>
              <a:t>In this financial year, SACN will be launching the State of Cities (SOC) Report. The SOC is SACN’s flagship project that drives credibility of SACN within the urban development sector. The SOC has become a critical resource for the urban agenda in South Africa. </a:t>
            </a:r>
            <a:endParaRPr lang="en-GB" sz="1600" dirty="0"/>
          </a:p>
        </p:txBody>
      </p:sp>
      <p:sp>
        <p:nvSpPr>
          <p:cNvPr id="4" name="Slide Number Placeholder 3"/>
          <p:cNvSpPr>
            <a:spLocks noGrp="1"/>
          </p:cNvSpPr>
          <p:nvPr>
            <p:ph type="sldNum" sz="quarter" idx="12"/>
          </p:nvPr>
        </p:nvSpPr>
        <p:spPr/>
        <p:txBody>
          <a:bodyPr/>
          <a:lstStyle/>
          <a:p>
            <a:fld id="{A428E537-E56B-49CA-B596-52598082FBE8}" type="slidenum">
              <a:rPr lang="en-US" smtClean="0"/>
              <a:pPr/>
              <a:t>6</a:t>
            </a:fld>
            <a:endParaRPr lang="en-US" dirty="0"/>
          </a:p>
        </p:txBody>
      </p:sp>
    </p:spTree>
    <p:extLst>
      <p:ext uri="{BB962C8B-B14F-4D97-AF65-F5344CB8AC3E}">
        <p14:creationId xmlns:p14="http://schemas.microsoft.com/office/powerpoint/2010/main" val="412775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28E537-E56B-49CA-B596-52598082FBE8}" type="slidenum">
              <a:rPr lang="en-US" smtClean="0"/>
              <a:pPr/>
              <a:t>7</a:t>
            </a:fld>
            <a:endParaRPr lang="en-US" dirty="0"/>
          </a:p>
        </p:txBody>
      </p:sp>
      <p:sp>
        <p:nvSpPr>
          <p:cNvPr id="8" name="Text Placeholder 7">
            <a:extLst>
              <a:ext uri="{FF2B5EF4-FFF2-40B4-BE49-F238E27FC236}">
                <a16:creationId xmlns:a16="http://schemas.microsoft.com/office/drawing/2014/main" id="{412EB9E7-0093-446D-A359-F93A7EFDEEF9}"/>
              </a:ext>
            </a:extLst>
          </p:cNvPr>
          <p:cNvSpPr>
            <a:spLocks noGrp="1"/>
          </p:cNvSpPr>
          <p:nvPr>
            <p:ph type="body" sz="quarter" idx="15"/>
          </p:nvPr>
        </p:nvSpPr>
        <p:spPr/>
        <p:txBody>
          <a:bodyPr/>
          <a:lstStyle/>
          <a:p>
            <a:r>
              <a:rPr lang="en-US" dirty="0">
                <a:latin typeface="Trebuchet MS" panose="020B0603020202020204" pitchFamily="34" charset="0"/>
              </a:rPr>
              <a:t>STRATEGIC HIGHLIGHTS </a:t>
            </a:r>
          </a:p>
          <a:p>
            <a:r>
              <a:rPr lang="en-ZA" sz="2400" dirty="0">
                <a:solidFill>
                  <a:schemeClr val="accent1"/>
                </a:solidFill>
                <a:latin typeface="Trebuchet MS" panose="020B0603020202020204" pitchFamily="34" charset="0"/>
              </a:rPr>
              <a:t>2020/21 FINANCIAL YEAR</a:t>
            </a:r>
            <a:r>
              <a:rPr lang="en-US" sz="2400" dirty="0">
                <a:solidFill>
                  <a:schemeClr val="accent1"/>
                </a:solidFill>
                <a:latin typeface="Trebuchet MS" panose="020B0603020202020204" pitchFamily="34" charset="0"/>
              </a:rPr>
              <a:t> </a:t>
            </a:r>
            <a:endParaRPr lang="en-ZA" dirty="0">
              <a:solidFill>
                <a:schemeClr val="accent1"/>
              </a:solidFill>
              <a:latin typeface="Trebuchet MS" panose="020B0603020202020204" pitchFamily="34" charset="0"/>
            </a:endParaRPr>
          </a:p>
        </p:txBody>
      </p:sp>
      <p:pic>
        <p:nvPicPr>
          <p:cNvPr id="18" name="Picture Placeholder 17" descr="A group of people standing around a table&#10;&#10;Description automatically generated">
            <a:extLst>
              <a:ext uri="{FF2B5EF4-FFF2-40B4-BE49-F238E27FC236}">
                <a16:creationId xmlns:a16="http://schemas.microsoft.com/office/drawing/2014/main" id="{69F1C0A9-58E9-46A2-852A-210F7F6FD3E6}"/>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3" b="13"/>
          <a:stretch>
            <a:fillRect/>
          </a:stretch>
        </p:blipFill>
        <p:spPr/>
      </p:pic>
    </p:spTree>
    <p:extLst>
      <p:ext uri="{BB962C8B-B14F-4D97-AF65-F5344CB8AC3E}">
        <p14:creationId xmlns:p14="http://schemas.microsoft.com/office/powerpoint/2010/main" val="326842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FBB010D-5C1E-40D1-A187-D0BF6307DDF7}"/>
              </a:ext>
            </a:extLst>
          </p:cNvPr>
          <p:cNvSpPr>
            <a:spLocks noGrp="1"/>
          </p:cNvSpPr>
          <p:nvPr>
            <p:ph type="body" sz="quarter" idx="14"/>
          </p:nvPr>
        </p:nvSpPr>
        <p:spPr/>
        <p:txBody>
          <a:bodyPr/>
          <a:lstStyle/>
          <a:p>
            <a:r>
              <a:rPr lang="en-ZA" dirty="0"/>
              <a:t>PROGRAMMATIC OUTPUT</a:t>
            </a:r>
          </a:p>
        </p:txBody>
      </p:sp>
      <p:sp>
        <p:nvSpPr>
          <p:cNvPr id="3" name="Title 2">
            <a:extLst>
              <a:ext uri="{FF2B5EF4-FFF2-40B4-BE49-F238E27FC236}">
                <a16:creationId xmlns:a16="http://schemas.microsoft.com/office/drawing/2014/main" id="{CD8F55E5-557A-4B50-A61D-DE355F998FBB}"/>
              </a:ext>
            </a:extLst>
          </p:cNvPr>
          <p:cNvSpPr>
            <a:spLocks noGrp="1"/>
          </p:cNvSpPr>
          <p:nvPr>
            <p:ph type="title"/>
          </p:nvPr>
        </p:nvSpPr>
        <p:spPr/>
        <p:txBody>
          <a:bodyPr>
            <a:normAutofit fontScale="90000"/>
          </a:bodyPr>
          <a:lstStyle/>
          <a:p>
            <a:r>
              <a:rPr lang="en-ZA" dirty="0">
                <a:latin typeface="Trebuchet MS" panose="020B0603020202020204" pitchFamily="34" charset="0"/>
              </a:rPr>
              <a:t>STRATEGIC HIGHLIGHTS </a:t>
            </a:r>
            <a:br>
              <a:rPr lang="en-ZA" dirty="0">
                <a:latin typeface="Trebuchet MS" panose="020B0603020202020204" pitchFamily="34" charset="0"/>
              </a:rPr>
            </a:br>
            <a:r>
              <a:rPr lang="en-ZA" sz="2200" dirty="0">
                <a:solidFill>
                  <a:schemeClr val="accent1"/>
                </a:solidFill>
                <a:latin typeface="Trebuchet MS" panose="020B0603020202020204" pitchFamily="34" charset="0"/>
              </a:rPr>
              <a:t>2020/21 FINANCIAL YEAR</a:t>
            </a:r>
            <a:endParaRPr lang="en-ZA" dirty="0">
              <a:solidFill>
                <a:schemeClr val="accent1"/>
              </a:solidFill>
              <a:latin typeface="Trebuchet MS" panose="020B0603020202020204" pitchFamily="34" charset="0"/>
            </a:endParaRPr>
          </a:p>
        </p:txBody>
      </p:sp>
      <p:sp>
        <p:nvSpPr>
          <p:cNvPr id="15" name="Content Placeholder 14">
            <a:extLst>
              <a:ext uri="{FF2B5EF4-FFF2-40B4-BE49-F238E27FC236}">
                <a16:creationId xmlns:a16="http://schemas.microsoft.com/office/drawing/2014/main" id="{32F558AD-8597-42AB-B01B-01180CA778CE}"/>
              </a:ext>
            </a:extLst>
          </p:cNvPr>
          <p:cNvSpPr>
            <a:spLocks noGrp="1"/>
          </p:cNvSpPr>
          <p:nvPr>
            <p:ph idx="1"/>
          </p:nvPr>
        </p:nvSpPr>
        <p:spPr/>
        <p:txBody>
          <a:bodyPr>
            <a:normAutofit/>
          </a:bodyPr>
          <a:lstStyle/>
          <a:p>
            <a:pPr>
              <a:spcAft>
                <a:spcPts val="800"/>
              </a:spcAft>
            </a:pPr>
            <a:r>
              <a:rPr lang="en-ZA" altLang="ko-KR" sz="1600" dirty="0"/>
              <a:t>Cities response Post-COVID-19</a:t>
            </a:r>
          </a:p>
          <a:p>
            <a:pPr>
              <a:spcAft>
                <a:spcPts val="800"/>
              </a:spcAft>
            </a:pPr>
            <a:r>
              <a:rPr lang="en-ZA" altLang="ko-KR" sz="1600" dirty="0"/>
              <a:t>SACN will produce and publish research reports in the following thematic areas:</a:t>
            </a:r>
          </a:p>
          <a:p>
            <a:pPr lvl="1">
              <a:spcAft>
                <a:spcPts val="800"/>
              </a:spcAft>
            </a:pPr>
            <a:r>
              <a:rPr lang="en-ZA" altLang="ko-KR" sz="1400" dirty="0"/>
              <a:t>State of Cities Report</a:t>
            </a:r>
          </a:p>
          <a:p>
            <a:pPr lvl="1">
              <a:spcAft>
                <a:spcPts val="800"/>
              </a:spcAft>
            </a:pPr>
            <a:r>
              <a:rPr lang="en-ZA" altLang="ko-KR" sz="1400" dirty="0"/>
              <a:t>State of City Finances 2020 Report</a:t>
            </a:r>
          </a:p>
          <a:p>
            <a:pPr lvl="1">
              <a:spcAft>
                <a:spcPts val="800"/>
              </a:spcAft>
            </a:pPr>
            <a:r>
              <a:rPr lang="en-ZA" altLang="ko-KR" sz="1400" dirty="0"/>
              <a:t>State of the Expanded Public Works Programme </a:t>
            </a:r>
            <a:br>
              <a:rPr lang="en-ZA" altLang="ko-KR" sz="1400" dirty="0"/>
            </a:br>
            <a:r>
              <a:rPr lang="en-ZA" altLang="ko-KR" sz="1400" dirty="0"/>
              <a:t>Annual Report</a:t>
            </a:r>
          </a:p>
          <a:p>
            <a:pPr lvl="1">
              <a:spcAft>
                <a:spcPts val="800"/>
              </a:spcAft>
            </a:pPr>
            <a:r>
              <a:rPr lang="en-ZA" altLang="ko-KR" sz="1400" dirty="0"/>
              <a:t>State of Urban Safety Report 2020/21</a:t>
            </a:r>
          </a:p>
          <a:p>
            <a:pPr lvl="1">
              <a:spcAft>
                <a:spcPts val="800"/>
              </a:spcAft>
            </a:pPr>
            <a:r>
              <a:rPr lang="en-ZA" altLang="ko-KR" sz="1400" dirty="0"/>
              <a:t>Spatial Determinants of Wellbeing III Report</a:t>
            </a:r>
          </a:p>
          <a:p>
            <a:pPr lvl="1">
              <a:spcAft>
                <a:spcPts val="800"/>
              </a:spcAft>
            </a:pPr>
            <a:r>
              <a:rPr lang="en-ZA" altLang="ko-KR" sz="1400" dirty="0"/>
              <a:t>Review existing urban governance research and package for dissemination to stakeholders </a:t>
            </a:r>
          </a:p>
          <a:p>
            <a:pPr lvl="1">
              <a:spcAft>
                <a:spcPts val="800"/>
              </a:spcAft>
            </a:pPr>
            <a:r>
              <a:rPr lang="en-ZA" altLang="ko-KR" sz="1400" dirty="0"/>
              <a:t>Support the implementation of the IUDF</a:t>
            </a:r>
            <a:endParaRPr lang="en-ZA" sz="1400" dirty="0"/>
          </a:p>
        </p:txBody>
      </p:sp>
      <p:sp>
        <p:nvSpPr>
          <p:cNvPr id="4" name="Slide Number Placeholder 3"/>
          <p:cNvSpPr>
            <a:spLocks noGrp="1"/>
          </p:cNvSpPr>
          <p:nvPr>
            <p:ph type="sldNum" sz="quarter" idx="12"/>
          </p:nvPr>
        </p:nvSpPr>
        <p:spPr/>
        <p:txBody>
          <a:bodyPr/>
          <a:lstStyle/>
          <a:p>
            <a:fld id="{A428E537-E56B-49CA-B596-52598082FBE8}" type="slidenum">
              <a:rPr lang="en-US" smtClean="0"/>
              <a:pPr/>
              <a:t>8</a:t>
            </a:fld>
            <a:endParaRPr lang="en-US" dirty="0"/>
          </a:p>
        </p:txBody>
      </p:sp>
      <p:sp>
        <p:nvSpPr>
          <p:cNvPr id="12" name="Content Placeholder 11">
            <a:extLst>
              <a:ext uri="{FF2B5EF4-FFF2-40B4-BE49-F238E27FC236}">
                <a16:creationId xmlns:a16="http://schemas.microsoft.com/office/drawing/2014/main" id="{DB9588B5-2F4B-48F5-8578-B994534BC4D1}"/>
              </a:ext>
            </a:extLst>
          </p:cNvPr>
          <p:cNvSpPr>
            <a:spLocks noGrp="1"/>
          </p:cNvSpPr>
          <p:nvPr>
            <p:ph idx="13"/>
          </p:nvPr>
        </p:nvSpPr>
        <p:spPr/>
        <p:txBody>
          <a:bodyPr/>
          <a:lstStyle/>
          <a:p>
            <a:pPr>
              <a:spcAft>
                <a:spcPts val="1200"/>
              </a:spcAft>
            </a:pPr>
            <a:r>
              <a:rPr lang="en-US" sz="1600" dirty="0"/>
              <a:t>Development of a new fundraising framework</a:t>
            </a:r>
          </a:p>
          <a:p>
            <a:pPr>
              <a:spcAft>
                <a:spcPts val="1200"/>
              </a:spcAft>
            </a:pPr>
            <a:r>
              <a:rPr lang="en-US" sz="1600" dirty="0"/>
              <a:t>Ongoing focus on timely  revenue collection</a:t>
            </a:r>
          </a:p>
          <a:p>
            <a:pPr>
              <a:spcAft>
                <a:spcPts val="1200"/>
              </a:spcAft>
            </a:pPr>
            <a:r>
              <a:rPr lang="en-US" sz="1600" dirty="0"/>
              <a:t>Review of financial systems to support new </a:t>
            </a:r>
            <a:br>
              <a:rPr lang="en-US" sz="1600" dirty="0"/>
            </a:br>
            <a:r>
              <a:rPr lang="en-US" sz="1600" dirty="0"/>
              <a:t>fund raising model</a:t>
            </a:r>
          </a:p>
          <a:p>
            <a:pPr>
              <a:spcAft>
                <a:spcPts val="1200"/>
              </a:spcAft>
            </a:pPr>
            <a:r>
              <a:rPr lang="en-US" sz="1600" dirty="0"/>
              <a:t>Improved management reporting and frequency</a:t>
            </a:r>
          </a:p>
          <a:p>
            <a:pPr>
              <a:spcAft>
                <a:spcPts val="1200"/>
              </a:spcAft>
            </a:pPr>
            <a:r>
              <a:rPr lang="en-US" sz="1600" dirty="0"/>
              <a:t>Improvements and review of internal control environment</a:t>
            </a:r>
          </a:p>
          <a:p>
            <a:pPr>
              <a:spcAft>
                <a:spcPts val="1200"/>
              </a:spcAft>
            </a:pPr>
            <a:r>
              <a:rPr lang="en-US" sz="1600" dirty="0"/>
              <a:t>Strict compliance with internal processes and controls </a:t>
            </a:r>
          </a:p>
          <a:p>
            <a:pPr>
              <a:spcAft>
                <a:spcPts val="1200"/>
              </a:spcAft>
            </a:pPr>
            <a:r>
              <a:rPr lang="en-US" sz="1600" dirty="0"/>
              <a:t>Implementation of a targeted and robust </a:t>
            </a:r>
            <a:br>
              <a:rPr lang="en-US" sz="1600" dirty="0"/>
            </a:br>
            <a:r>
              <a:rPr lang="en-US" sz="1600" dirty="0"/>
              <a:t>partnering model</a:t>
            </a:r>
          </a:p>
        </p:txBody>
      </p:sp>
      <p:sp>
        <p:nvSpPr>
          <p:cNvPr id="20" name="Text Placeholder 19">
            <a:extLst>
              <a:ext uri="{FF2B5EF4-FFF2-40B4-BE49-F238E27FC236}">
                <a16:creationId xmlns:a16="http://schemas.microsoft.com/office/drawing/2014/main" id="{16933695-4605-437F-8381-5A066BA6E0F1}"/>
              </a:ext>
            </a:extLst>
          </p:cNvPr>
          <p:cNvSpPr>
            <a:spLocks noGrp="1"/>
          </p:cNvSpPr>
          <p:nvPr>
            <p:ph type="body" sz="quarter" idx="15"/>
          </p:nvPr>
        </p:nvSpPr>
        <p:spPr/>
        <p:txBody>
          <a:bodyPr/>
          <a:lstStyle/>
          <a:p>
            <a:r>
              <a:rPr lang="en-ZA" dirty="0"/>
              <a:t>ORGANISATIONAL RESILIENCE </a:t>
            </a:r>
          </a:p>
        </p:txBody>
      </p:sp>
      <p:pic>
        <p:nvPicPr>
          <p:cNvPr id="10" name="Picture 9" descr="A picture containing drawing&#10;&#10;Description automatically generated">
            <a:extLst>
              <a:ext uri="{FF2B5EF4-FFF2-40B4-BE49-F238E27FC236}">
                <a16:creationId xmlns:a16="http://schemas.microsoft.com/office/drawing/2014/main" id="{84117E5A-A188-473F-B4CD-8ECFBB5D384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48523" y="6355449"/>
            <a:ext cx="1679952" cy="416517"/>
          </a:xfrm>
          <a:prstGeom prst="rect">
            <a:avLst/>
          </a:prstGeom>
        </p:spPr>
      </p:pic>
    </p:spTree>
    <p:extLst>
      <p:ext uri="{BB962C8B-B14F-4D97-AF65-F5344CB8AC3E}">
        <p14:creationId xmlns:p14="http://schemas.microsoft.com/office/powerpoint/2010/main" val="296578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823C465A-EBA1-495E-8848-63D35C682E3D}"/>
              </a:ext>
            </a:extLst>
          </p:cNvPr>
          <p:cNvSpPr>
            <a:spLocks noGrp="1"/>
          </p:cNvSpPr>
          <p:nvPr>
            <p:ph type="body" sz="quarter" idx="14"/>
          </p:nvPr>
        </p:nvSpPr>
        <p:spPr/>
        <p:txBody>
          <a:bodyPr/>
          <a:lstStyle/>
          <a:p>
            <a:r>
              <a:rPr lang="en-ZA" dirty="0"/>
              <a:t>GOVERNANCE</a:t>
            </a:r>
          </a:p>
        </p:txBody>
      </p:sp>
      <p:sp>
        <p:nvSpPr>
          <p:cNvPr id="21" name="Text Placeholder 20">
            <a:extLst>
              <a:ext uri="{FF2B5EF4-FFF2-40B4-BE49-F238E27FC236}">
                <a16:creationId xmlns:a16="http://schemas.microsoft.com/office/drawing/2014/main" id="{151E39E6-ABD8-4810-9660-4454AE727DEF}"/>
              </a:ext>
            </a:extLst>
          </p:cNvPr>
          <p:cNvSpPr>
            <a:spLocks noGrp="1"/>
          </p:cNvSpPr>
          <p:nvPr>
            <p:ph type="body" sz="quarter" idx="15"/>
          </p:nvPr>
        </p:nvSpPr>
        <p:spPr/>
        <p:txBody>
          <a:bodyPr/>
          <a:lstStyle/>
          <a:p>
            <a:r>
              <a:rPr lang="en-ZA" dirty="0"/>
              <a:t>MARKETING &amp; COMMUNICATION</a:t>
            </a:r>
          </a:p>
        </p:txBody>
      </p:sp>
      <p:pic>
        <p:nvPicPr>
          <p:cNvPr id="14" name="Picture 13" descr="A picture containing drawing&#10;&#10;Description automatically generated">
            <a:extLst>
              <a:ext uri="{FF2B5EF4-FFF2-40B4-BE49-F238E27FC236}">
                <a16:creationId xmlns:a16="http://schemas.microsoft.com/office/drawing/2014/main" id="{286FD631-AF1D-40AF-AB41-F25809F3D98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48523" y="6355449"/>
            <a:ext cx="1679952" cy="416517"/>
          </a:xfrm>
          <a:prstGeom prst="rect">
            <a:avLst/>
          </a:prstGeom>
        </p:spPr>
      </p:pic>
      <p:sp>
        <p:nvSpPr>
          <p:cNvPr id="3" name="Title 2">
            <a:extLst>
              <a:ext uri="{FF2B5EF4-FFF2-40B4-BE49-F238E27FC236}">
                <a16:creationId xmlns:a16="http://schemas.microsoft.com/office/drawing/2014/main" id="{CD8F55E5-557A-4B50-A61D-DE355F998FBB}"/>
              </a:ext>
            </a:extLst>
          </p:cNvPr>
          <p:cNvSpPr>
            <a:spLocks noGrp="1"/>
          </p:cNvSpPr>
          <p:nvPr>
            <p:ph type="title"/>
          </p:nvPr>
        </p:nvSpPr>
        <p:spPr/>
        <p:txBody>
          <a:bodyPr>
            <a:normAutofit fontScale="90000"/>
          </a:bodyPr>
          <a:lstStyle/>
          <a:p>
            <a:r>
              <a:rPr lang="en-ZA" dirty="0">
                <a:latin typeface="Trebuchet MS" panose="020B0603020202020204" pitchFamily="34" charset="0"/>
              </a:rPr>
              <a:t>STRATEGIC HIGHLIGHTS </a:t>
            </a:r>
            <a:br>
              <a:rPr lang="en-ZA" dirty="0">
                <a:latin typeface="Trebuchet MS" panose="020B0603020202020204" pitchFamily="34" charset="0"/>
              </a:rPr>
            </a:br>
            <a:r>
              <a:rPr lang="en-ZA" sz="2200" dirty="0">
                <a:solidFill>
                  <a:schemeClr val="accent1"/>
                </a:solidFill>
                <a:latin typeface="Trebuchet MS" panose="020B0603020202020204" pitchFamily="34" charset="0"/>
              </a:rPr>
              <a:t>2020/21 FINANCIAL YEAR</a:t>
            </a:r>
            <a:endParaRPr lang="en-ZA" dirty="0">
              <a:solidFill>
                <a:schemeClr val="accent1"/>
              </a:solidFill>
              <a:latin typeface="Trebuchet MS" panose="020B0603020202020204" pitchFamily="34" charset="0"/>
            </a:endParaRPr>
          </a:p>
        </p:txBody>
      </p:sp>
      <p:sp>
        <p:nvSpPr>
          <p:cNvPr id="22" name="Content Placeholder 21">
            <a:extLst>
              <a:ext uri="{FF2B5EF4-FFF2-40B4-BE49-F238E27FC236}">
                <a16:creationId xmlns:a16="http://schemas.microsoft.com/office/drawing/2014/main" id="{19AEA0D4-2A5C-4160-B278-942F04654B5E}"/>
              </a:ext>
            </a:extLst>
          </p:cNvPr>
          <p:cNvSpPr>
            <a:spLocks noGrp="1"/>
          </p:cNvSpPr>
          <p:nvPr>
            <p:ph idx="1"/>
          </p:nvPr>
        </p:nvSpPr>
        <p:spPr/>
        <p:txBody>
          <a:bodyPr/>
          <a:lstStyle/>
          <a:p>
            <a:pPr>
              <a:spcAft>
                <a:spcPts val="1200"/>
              </a:spcAft>
            </a:pPr>
            <a:r>
              <a:rPr lang="en-US" sz="1600" dirty="0"/>
              <a:t>Development of the new 5-year Business Cycle strategic framework </a:t>
            </a:r>
          </a:p>
          <a:p>
            <a:pPr>
              <a:spcAft>
                <a:spcPts val="1200"/>
              </a:spcAft>
            </a:pPr>
            <a:r>
              <a:rPr lang="en-US" sz="1600" dirty="0"/>
              <a:t>Implementation of new risk reporting framework</a:t>
            </a:r>
          </a:p>
          <a:p>
            <a:pPr>
              <a:spcAft>
                <a:spcPts val="1200"/>
              </a:spcAft>
            </a:pPr>
            <a:r>
              <a:rPr lang="en-US" sz="1600" dirty="0"/>
              <a:t>Conduct strategy and risk workshops</a:t>
            </a:r>
          </a:p>
          <a:p>
            <a:pPr>
              <a:spcAft>
                <a:spcPts val="1200"/>
              </a:spcAft>
            </a:pPr>
            <a:r>
              <a:rPr lang="en-US" sz="1600" dirty="0"/>
              <a:t>Regular Board and Board Committee engagements</a:t>
            </a:r>
          </a:p>
          <a:p>
            <a:pPr>
              <a:spcAft>
                <a:spcPts val="1200"/>
              </a:spcAft>
            </a:pPr>
            <a:r>
              <a:rPr lang="en-US" sz="1600" dirty="0"/>
              <a:t>Regular and ongoing city engagements</a:t>
            </a:r>
          </a:p>
          <a:p>
            <a:pPr>
              <a:spcAft>
                <a:spcPts val="1200"/>
              </a:spcAft>
            </a:pPr>
            <a:endParaRPr lang="en-ZA" sz="1600" dirty="0"/>
          </a:p>
        </p:txBody>
      </p:sp>
      <p:sp>
        <p:nvSpPr>
          <p:cNvPr id="4" name="Slide Number Placeholder 3"/>
          <p:cNvSpPr>
            <a:spLocks noGrp="1"/>
          </p:cNvSpPr>
          <p:nvPr>
            <p:ph type="sldNum" sz="quarter" idx="12"/>
          </p:nvPr>
        </p:nvSpPr>
        <p:spPr/>
        <p:txBody>
          <a:bodyPr/>
          <a:lstStyle/>
          <a:p>
            <a:fld id="{A428E537-E56B-49CA-B596-52598082FBE8}" type="slidenum">
              <a:rPr lang="en-US" smtClean="0"/>
              <a:pPr/>
              <a:t>9</a:t>
            </a:fld>
            <a:endParaRPr lang="en-US" dirty="0"/>
          </a:p>
        </p:txBody>
      </p:sp>
      <p:sp>
        <p:nvSpPr>
          <p:cNvPr id="19" name="Content Placeholder 18">
            <a:extLst>
              <a:ext uri="{FF2B5EF4-FFF2-40B4-BE49-F238E27FC236}">
                <a16:creationId xmlns:a16="http://schemas.microsoft.com/office/drawing/2014/main" id="{99876FA5-D189-4825-A986-39DA854AA478}"/>
              </a:ext>
            </a:extLst>
          </p:cNvPr>
          <p:cNvSpPr>
            <a:spLocks noGrp="1"/>
          </p:cNvSpPr>
          <p:nvPr>
            <p:ph idx="13"/>
          </p:nvPr>
        </p:nvSpPr>
        <p:spPr/>
        <p:txBody>
          <a:bodyPr>
            <a:normAutofit/>
          </a:bodyPr>
          <a:lstStyle/>
          <a:p>
            <a:pPr>
              <a:spcAft>
                <a:spcPts val="1200"/>
              </a:spcAft>
            </a:pPr>
            <a:r>
              <a:rPr lang="en-US" sz="1600" dirty="0"/>
              <a:t>Implementation of brand strategy  </a:t>
            </a:r>
          </a:p>
          <a:p>
            <a:pPr>
              <a:spcAft>
                <a:spcPts val="1200"/>
              </a:spcAft>
            </a:pPr>
            <a:r>
              <a:rPr lang="en-US" sz="1600" dirty="0"/>
              <a:t>Package research output to expand knowledge application and dissemination</a:t>
            </a:r>
          </a:p>
          <a:p>
            <a:pPr>
              <a:spcAft>
                <a:spcPts val="1200"/>
              </a:spcAft>
            </a:pPr>
            <a:r>
              <a:rPr lang="en-US" sz="1600" dirty="0"/>
              <a:t>Development of a comprehensive social media strategy and with a target to grow by 50%</a:t>
            </a:r>
          </a:p>
          <a:p>
            <a:pPr>
              <a:spcAft>
                <a:spcPts val="1200"/>
              </a:spcAft>
            </a:pPr>
            <a:r>
              <a:rPr lang="en-US" sz="1600" dirty="0"/>
              <a:t>Deepen stakeholder engagement </a:t>
            </a:r>
          </a:p>
          <a:p>
            <a:pPr>
              <a:spcAft>
                <a:spcPts val="1200"/>
              </a:spcAft>
            </a:pPr>
            <a:r>
              <a:rPr lang="en-US" sz="1600" dirty="0"/>
              <a:t>Convening international relations forums </a:t>
            </a:r>
          </a:p>
          <a:p>
            <a:pPr>
              <a:spcAft>
                <a:spcPts val="1200"/>
              </a:spcAft>
            </a:pPr>
            <a:endParaRPr lang="en-ZA" sz="1600" dirty="0"/>
          </a:p>
        </p:txBody>
      </p:sp>
    </p:spTree>
    <p:extLst>
      <p:ext uri="{BB962C8B-B14F-4D97-AF65-F5344CB8AC3E}">
        <p14:creationId xmlns:p14="http://schemas.microsoft.com/office/powerpoint/2010/main" val="24677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SA Cities">
      <a:dk1>
        <a:sysClr val="windowText" lastClr="000000"/>
      </a:dk1>
      <a:lt1>
        <a:sysClr val="window" lastClr="FFFFFF"/>
      </a:lt1>
      <a:dk2>
        <a:srgbClr val="000000"/>
      </a:dk2>
      <a:lt2>
        <a:srgbClr val="FFFFFF"/>
      </a:lt2>
      <a:accent1>
        <a:srgbClr val="F58220"/>
      </a:accent1>
      <a:accent2>
        <a:srgbClr val="4B5761"/>
      </a:accent2>
      <a:accent3>
        <a:srgbClr val="2E3082"/>
      </a:accent3>
      <a:accent4>
        <a:srgbClr val="48BBB4"/>
      </a:accent4>
      <a:accent5>
        <a:srgbClr val="80BA51"/>
      </a:accent5>
      <a:accent6>
        <a:srgbClr val="C61D23"/>
      </a:accent6>
      <a:hlink>
        <a:srgbClr val="242852"/>
      </a:hlink>
      <a:folHlink>
        <a:srgbClr val="4A66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crosoft_Data_Driven_Financial_Corporate.potx" id="{AF0BB5A1-6D8A-4FE6-8E42-5BDD7830AEFF}" vid="{0057B11C-41A7-4209-873B-0AFB0F681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2253</Words>
  <Application>Microsoft Office PowerPoint</Application>
  <PresentationFormat>Widescreen</PresentationFormat>
  <Paragraphs>349</Paragraphs>
  <Slides>31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굴림</vt:lpstr>
      <vt:lpstr>Times New Roman</vt:lpstr>
      <vt:lpstr>Trebuchet MS</vt:lpstr>
      <vt:lpstr>Wingdings</vt:lpstr>
      <vt:lpstr>Wingdings 2</vt:lpstr>
      <vt:lpstr>Office Theme</vt:lpstr>
      <vt:lpstr>SOUTH AFRICAN CITIES NETWORK</vt:lpstr>
      <vt:lpstr>PowerPoint Presentation</vt:lpstr>
      <vt:lpstr>PowerPoint Presentation</vt:lpstr>
      <vt:lpstr>ABOUT SACN</vt:lpstr>
      <vt:lpstr>PowerPoint Presentation</vt:lpstr>
      <vt:lpstr>EXECUTIVE SUMMARY</vt:lpstr>
      <vt:lpstr>PowerPoint Presentation</vt:lpstr>
      <vt:lpstr>STRATEGIC HIGHLIGHTS  2020/21 FINANCIAL YEAR</vt:lpstr>
      <vt:lpstr>STRATEGIC HIGHLIGHTS  2020/21 FINANCIAL YEAR</vt:lpstr>
      <vt:lpstr>PowerPoint Presentation</vt:lpstr>
      <vt:lpstr>STRATEGIC OBJECTIVES</vt:lpstr>
      <vt:lpstr>SACN OPERATING MODEL</vt:lpstr>
      <vt:lpstr>SACN RESEARCH PROGRAMMES </vt:lpstr>
      <vt:lpstr>GLOBAL &amp; LOCAL TRENDS INFLUENCING SA CITIES</vt:lpstr>
      <vt:lpstr>PARTNERING</vt:lpstr>
      <vt:lpstr>PowerPoint Presentation</vt:lpstr>
      <vt:lpstr>SCOT MATRIX</vt:lpstr>
      <vt:lpstr>PowerPoint Presentation</vt:lpstr>
      <vt:lpstr>PROGRAMMATIC OUTPUT (STRATEGIC OBJECTIVE 4)</vt:lpstr>
      <vt:lpstr>PowerPoint Presentation</vt:lpstr>
      <vt:lpstr>FINANCIAL PLAN (STRATEGIC OBJECTIVE 1)</vt:lpstr>
      <vt:lpstr>FINANCIAL PLAN (STRATEGIC OBJECTIVE 1)</vt:lpstr>
      <vt:lpstr>FINANCIAL PLAN (STRATEGIC OBJECTIVE 1)</vt:lpstr>
      <vt:lpstr>FINANCIAL PLAN (STRATEGIC OBJECTIVE 1)</vt:lpstr>
      <vt:lpstr>PowerPoint Presentation</vt:lpstr>
      <vt:lpstr>OPERATIONAL PLAN (STRATEGIC OBJECTIVE 3)</vt:lpstr>
      <vt:lpstr>PowerPoint Presentation</vt:lpstr>
      <vt:lpstr>MARKETING &amp; COMMUNICATION (STRATEGIC OBJECTIVE 5)</vt:lpstr>
      <vt:lpstr>GOVERNANCE (Strategic Objective 2)</vt:lpstr>
      <vt:lpstr>RISK</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2020-02-04T13:20:48Z</dcterms:created>
  <dcterms:modified xsi:type="dcterms:W3CDTF">2020-11-23T14:51:18Z</dcterms:modified>
</cp:coreProperties>
</file>