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1" r:id="rId5"/>
    <p:sldId id="272" r:id="rId6"/>
    <p:sldId id="278" r:id="rId7"/>
    <p:sldId id="280" r:id="rId8"/>
    <p:sldId id="279" r:id="rId9"/>
    <p:sldId id="281" r:id="rId10"/>
    <p:sldId id="275" r:id="rId11"/>
    <p:sldId id="283" r:id="rId12"/>
    <p:sldId id="282"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EABF738-20B2-4039-9C1E-743E94CFFF5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389722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ABF738-20B2-4039-9C1E-743E94CFFF5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267993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ABF738-20B2-4039-9C1E-743E94CFFF5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397133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Placeholder 8"/>
          <p:cNvSpPr txBox="1">
            <a:spLocks/>
          </p:cNvSpPr>
          <p:nvPr userDrawn="1"/>
        </p:nvSpPr>
        <p:spPr>
          <a:xfrm>
            <a:off x="99484" y="47466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400" dirty="0">
              <a:solidFill>
                <a:srgbClr val="005D28"/>
              </a:solidFill>
              <a:effectLst/>
            </a:endParaRPr>
          </a:p>
        </p:txBody>
      </p:sp>
      <p:sp>
        <p:nvSpPr>
          <p:cNvPr id="6" name="Text Placeholder 8"/>
          <p:cNvSpPr txBox="1">
            <a:spLocks/>
          </p:cNvSpPr>
          <p:nvPr userDrawn="1"/>
        </p:nvSpPr>
        <p:spPr>
          <a:xfrm>
            <a:off x="-16934" y="4581525"/>
            <a:ext cx="3462867" cy="444500"/>
          </a:xfrm>
          <a:prstGeom prst="rect">
            <a:avLst/>
          </a:prstGeom>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endParaRPr lang="en-ZA" sz="1400" dirty="0">
              <a:solidFill>
                <a:sysClr val="window" lastClr="FFFFFF"/>
              </a:solidFill>
            </a:endParaRPr>
          </a:p>
        </p:txBody>
      </p:sp>
      <p:sp>
        <p:nvSpPr>
          <p:cNvPr id="2" name="Title 1"/>
          <p:cNvSpPr>
            <a:spLocks noGrp="1"/>
          </p:cNvSpPr>
          <p:nvPr>
            <p:ph type="ctrTitle"/>
          </p:nvPr>
        </p:nvSpPr>
        <p:spPr>
          <a:xfrm>
            <a:off x="5093" y="836712"/>
            <a:ext cx="5802875" cy="2088232"/>
          </a:xfrm>
          <a:ln>
            <a:noFill/>
          </a:ln>
        </p:spPr>
        <p:txBody>
          <a:bodyPr/>
          <a:lstStyle>
            <a:lvl1pPr algn="ctr" defTabSz="685800" rtl="0" eaLnBrk="0" fontAlgn="base" hangingPunct="0">
              <a:lnSpc>
                <a:spcPct val="90000"/>
              </a:lnSpc>
              <a:spcBef>
                <a:spcPct val="0"/>
              </a:spcBef>
              <a:spcAft>
                <a:spcPct val="0"/>
              </a:spcAft>
              <a:defRPr lang="en-US"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7228" y="3072669"/>
            <a:ext cx="5825067" cy="1368152"/>
          </a:xfrm>
          <a:ln>
            <a:noFill/>
          </a:ln>
        </p:spPr>
        <p:style>
          <a:lnRef idx="2">
            <a:schemeClr val="accent3"/>
          </a:lnRef>
          <a:fillRef idx="1">
            <a:schemeClr val="lt1"/>
          </a:fillRef>
          <a:effectRef idx="0">
            <a:schemeClr val="accent3"/>
          </a:effectRef>
          <a:fontRef idx="none"/>
        </p:style>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Content Placeholder 9"/>
          <p:cNvSpPr>
            <a:spLocks noGrp="1"/>
          </p:cNvSpPr>
          <p:nvPr>
            <p:ph sz="quarter" idx="13"/>
          </p:nvPr>
        </p:nvSpPr>
        <p:spPr>
          <a:xfrm>
            <a:off x="9195" y="4717119"/>
            <a:ext cx="4550635"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Date Placeholder 3"/>
          <p:cNvSpPr>
            <a:spLocks noGrp="1"/>
          </p:cNvSpPr>
          <p:nvPr>
            <p:ph type="dt" sz="half" idx="14"/>
          </p:nvPr>
        </p:nvSpPr>
        <p:spPr>
          <a:xfrm>
            <a:off x="459317" y="6205539"/>
            <a:ext cx="2743200" cy="365125"/>
          </a:xfrm>
        </p:spPr>
        <p:txBody>
          <a:bodyPr/>
          <a:lstStyle>
            <a:lvl1pPr>
              <a:defRPr/>
            </a:lvl1pPr>
          </a:lstStyle>
          <a:p>
            <a:pPr>
              <a:defRPr/>
            </a:pPr>
            <a:fld id="{DFDD49E5-5004-48FD-8340-FFEC11619C87}" type="datetime1">
              <a:rPr lang="en-US" altLang="en-US"/>
              <a:pPr>
                <a:defRPr/>
              </a:pPr>
              <a:t>11/23/2020</a:t>
            </a:fld>
            <a:endParaRPr lang="en-US" altLang="en-US" dirty="0"/>
          </a:p>
        </p:txBody>
      </p:sp>
      <p:sp>
        <p:nvSpPr>
          <p:cNvPr id="8" name="Footer Placeholder 4"/>
          <p:cNvSpPr>
            <a:spLocks noGrp="1"/>
          </p:cNvSpPr>
          <p:nvPr>
            <p:ph type="ftr" sz="quarter" idx="15"/>
          </p:nvPr>
        </p:nvSpPr>
        <p:spPr/>
        <p:txBody>
          <a:bodyPr/>
          <a:lstStyle>
            <a:lvl1pPr>
              <a:defRPr/>
            </a:lvl1pPr>
          </a:lstStyle>
          <a:p>
            <a:pPr>
              <a:defRPr/>
            </a:pPr>
            <a:endParaRPr lang="en-US" altLang="en-US"/>
          </a:p>
        </p:txBody>
      </p:sp>
      <p:sp>
        <p:nvSpPr>
          <p:cNvPr id="9" name="Slide Number Placeholder 5"/>
          <p:cNvSpPr>
            <a:spLocks noGrp="1"/>
          </p:cNvSpPr>
          <p:nvPr>
            <p:ph type="sldNum" sz="quarter" idx="16"/>
          </p:nvPr>
        </p:nvSpPr>
        <p:spPr/>
        <p:txBody>
          <a:bodyPr/>
          <a:lstStyle>
            <a:lvl1pPr>
              <a:defRPr sz="1200"/>
            </a:lvl1pPr>
          </a:lstStyle>
          <a:p>
            <a:pPr>
              <a:defRPr/>
            </a:pPr>
            <a:fld id="{B840002F-2343-4E5D-A80D-35CE250A4FDC}" type="slidenum">
              <a:rPr lang="en-US" altLang="en-US"/>
              <a:pPr>
                <a:defRPr/>
              </a:pPr>
              <a:t>‹#›</a:t>
            </a:fld>
            <a:endParaRPr lang="en-US" altLang="en-US" dirty="0"/>
          </a:p>
        </p:txBody>
      </p:sp>
    </p:spTree>
    <p:extLst>
      <p:ext uri="{BB962C8B-B14F-4D97-AF65-F5344CB8AC3E}">
        <p14:creationId xmlns:p14="http://schemas.microsoft.com/office/powerpoint/2010/main" val="3980625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defTabSz="685800" rtl="0" eaLnBrk="0" fontAlgn="base" hangingPunct="0">
              <a:lnSpc>
                <a:spcPct val="90000"/>
              </a:lnSpc>
              <a:spcBef>
                <a:spcPct val="0"/>
              </a:spcBef>
              <a:spcAft>
                <a:spcPct val="0"/>
              </a:spcAft>
              <a:defRPr lang="en-ZA" sz="4000" b="1" kern="1200" dirty="0">
                <a:solidFill>
                  <a:srgbClr val="D15900"/>
                </a:solidFill>
                <a:effectLst>
                  <a:outerShdw blurRad="50800" dist="38100" dir="5400000" algn="t" rotWithShape="0">
                    <a:prstClr val="black">
                      <a:alpha val="40000"/>
                    </a:prstClr>
                  </a:outerShdw>
                </a:effectLst>
                <a:latin typeface="Arial" panose="020B0604020202020204" pitchFamily="34" charset="0"/>
                <a:ea typeface="+mj-ea"/>
                <a:cs typeface="Arial" panose="020B0604020202020204" pitchFamily="34" charset="0"/>
              </a:defRPr>
            </a:lvl1pPr>
          </a:lstStyle>
          <a:p>
            <a:r>
              <a:rPr lang="en-US"/>
              <a:t>Click to edit Master title style</a:t>
            </a:r>
            <a:endParaRPr lang="en-ZA" dirty="0"/>
          </a:p>
        </p:txBody>
      </p:sp>
      <p:sp>
        <p:nvSpPr>
          <p:cNvPr id="7" name="Content Placeholder 6"/>
          <p:cNvSpPr>
            <a:spLocks noGrp="1"/>
          </p:cNvSpPr>
          <p:nvPr>
            <p:ph sz="quarter" idx="13"/>
          </p:nvPr>
        </p:nvSpPr>
        <p:spPr>
          <a:xfrm>
            <a:off x="838200" y="2060848"/>
            <a:ext cx="10730408"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2"/>
          <p:cNvSpPr>
            <a:spLocks noGrp="1"/>
          </p:cNvSpPr>
          <p:nvPr>
            <p:ph type="dt" sz="half" idx="14"/>
          </p:nvPr>
        </p:nvSpPr>
        <p:spPr/>
        <p:txBody>
          <a:bodyPr/>
          <a:lstStyle>
            <a:lvl1pPr>
              <a:defRPr/>
            </a:lvl1pPr>
          </a:lstStyle>
          <a:p>
            <a:pPr>
              <a:defRPr/>
            </a:pPr>
            <a:fld id="{01B76D47-18E8-45EB-8A23-E1B734044064}" type="datetime1">
              <a:rPr lang="en-US" altLang="en-US"/>
              <a:pPr>
                <a:defRPr/>
              </a:pPr>
              <a:t>11/23/2020</a:t>
            </a:fld>
            <a:endParaRPr lang="en-US" altLang="en-US" dirty="0"/>
          </a:p>
        </p:txBody>
      </p:sp>
      <p:sp>
        <p:nvSpPr>
          <p:cNvPr id="5" name="Footer Placeholder 3"/>
          <p:cNvSpPr>
            <a:spLocks noGrp="1"/>
          </p:cNvSpPr>
          <p:nvPr>
            <p:ph type="ftr" sz="quarter" idx="15"/>
          </p:nvPr>
        </p:nvSpPr>
        <p:spPr/>
        <p:txBody>
          <a:bodyPr/>
          <a:lstStyle>
            <a:lvl1pPr>
              <a:defRPr/>
            </a:lvl1pPr>
          </a:lstStyle>
          <a:p>
            <a:pPr>
              <a:defRPr/>
            </a:pPr>
            <a:endParaRPr lang="en-US" altLang="en-US"/>
          </a:p>
        </p:txBody>
      </p:sp>
      <p:sp>
        <p:nvSpPr>
          <p:cNvPr id="6" name="Slide Number Placeholder 4"/>
          <p:cNvSpPr>
            <a:spLocks noGrp="1"/>
          </p:cNvSpPr>
          <p:nvPr>
            <p:ph type="sldNum" sz="quarter" idx="16"/>
          </p:nvPr>
        </p:nvSpPr>
        <p:spPr>
          <a:xfrm>
            <a:off x="11148485" y="6356351"/>
            <a:ext cx="840316" cy="365125"/>
          </a:xfrm>
        </p:spPr>
        <p:txBody>
          <a:bodyPr/>
          <a:lstStyle>
            <a:lvl1pPr>
              <a:defRPr sz="1050" b="1">
                <a:solidFill>
                  <a:schemeClr val="tx1"/>
                </a:solidFill>
              </a:defRPr>
            </a:lvl1pPr>
          </a:lstStyle>
          <a:p>
            <a:pPr>
              <a:defRPr/>
            </a:pPr>
            <a:fld id="{7F8DC14C-54C9-4BCE-9367-BA3C7F42C399}" type="slidenum">
              <a:rPr lang="en-US" altLang="en-US"/>
              <a:pPr>
                <a:defRPr/>
              </a:pPr>
              <a:t>‹#›</a:t>
            </a:fld>
            <a:endParaRPr lang="en-US" altLang="en-US" dirty="0"/>
          </a:p>
        </p:txBody>
      </p:sp>
    </p:spTree>
    <p:extLst>
      <p:ext uri="{BB962C8B-B14F-4D97-AF65-F5344CB8AC3E}">
        <p14:creationId xmlns:p14="http://schemas.microsoft.com/office/powerpoint/2010/main" val="405465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ABF738-20B2-4039-9C1E-743E94CFFF5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344516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ABF738-20B2-4039-9C1E-743E94CFFF52}"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3174042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ABF738-20B2-4039-9C1E-743E94CFFF52}"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1779618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ABF738-20B2-4039-9C1E-743E94CFFF52}"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384742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ABF738-20B2-4039-9C1E-743E94CFFF52}"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3631922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BF738-20B2-4039-9C1E-743E94CFFF52}"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189462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ABF738-20B2-4039-9C1E-743E94CFFF52}"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34590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ABF738-20B2-4039-9C1E-743E94CFFF52}"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9B79E-5F90-4CEB-BAF5-78225D70AAD0}" type="slidenum">
              <a:rPr lang="en-US" smtClean="0"/>
              <a:t>‹#›</a:t>
            </a:fld>
            <a:endParaRPr lang="en-US"/>
          </a:p>
        </p:txBody>
      </p:sp>
    </p:spTree>
    <p:extLst>
      <p:ext uri="{BB962C8B-B14F-4D97-AF65-F5344CB8AC3E}">
        <p14:creationId xmlns:p14="http://schemas.microsoft.com/office/powerpoint/2010/main" val="224412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BF738-20B2-4039-9C1E-743E94CFFF52}" type="datetimeFigureOut">
              <a:rPr lang="en-US" smtClean="0"/>
              <a:t>11/23/2020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9B79E-5F90-4CEB-BAF5-78225D70AAD0}" type="slidenum">
              <a:rPr lang="en-US" smtClean="0"/>
              <a:t>‹#›</a:t>
            </a:fld>
            <a:endParaRPr lang="en-US"/>
          </a:p>
        </p:txBody>
      </p:sp>
    </p:spTree>
    <p:extLst>
      <p:ext uri="{BB962C8B-B14F-4D97-AF65-F5344CB8AC3E}">
        <p14:creationId xmlns:p14="http://schemas.microsoft.com/office/powerpoint/2010/main" val="1460312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4826" y="1412876"/>
            <a:ext cx="5648325" cy="1800225"/>
          </a:xfrm>
        </p:spPr>
        <p:txBody>
          <a:bodyPr>
            <a:normAutofit/>
          </a:bodyPr>
          <a:lstStyle/>
          <a:p>
            <a:pPr>
              <a:defRPr/>
            </a:pPr>
            <a:r>
              <a:rPr sz="2800" dirty="0" smtClean="0"/>
              <a:t>STATE OF MANGAUNG METROPOLITAN MUNICIPALITY</a:t>
            </a:r>
            <a:endParaRPr sz="2800" dirty="0"/>
          </a:p>
        </p:txBody>
      </p:sp>
      <p:sp>
        <p:nvSpPr>
          <p:cNvPr id="14339" name="Subtitle 2"/>
          <p:cNvSpPr>
            <a:spLocks noGrp="1"/>
          </p:cNvSpPr>
          <p:nvPr>
            <p:ph type="subTitle" idx="1"/>
          </p:nvPr>
        </p:nvSpPr>
        <p:spPr>
          <a:xfrm>
            <a:off x="2208213" y="3213101"/>
            <a:ext cx="5402262" cy="720725"/>
          </a:xfrm>
          <a:solidFill>
            <a:schemeClr val="bg1"/>
          </a:solidFill>
          <a:ln>
            <a:solidFill>
              <a:schemeClr val="tx1"/>
            </a:solidFill>
            <a:headEnd/>
            <a:tailEnd/>
          </a:ln>
        </p:spPr>
        <p:txBody>
          <a:bodyPr>
            <a:normAutofit/>
          </a:bodyPr>
          <a:lstStyle/>
          <a:p>
            <a:r>
              <a:rPr lang="en-US" altLang="en-US" sz="2400" dirty="0"/>
              <a:t>Presentation to Portfolio Committee</a:t>
            </a:r>
          </a:p>
        </p:txBody>
      </p:sp>
      <p:sp>
        <p:nvSpPr>
          <p:cNvPr id="3" name="Rectangle 2"/>
          <p:cNvSpPr/>
          <p:nvPr/>
        </p:nvSpPr>
        <p:spPr>
          <a:xfrm>
            <a:off x="1774826" y="4095932"/>
            <a:ext cx="6096000" cy="1200329"/>
          </a:xfrm>
          <a:prstGeom prst="rect">
            <a:avLst/>
          </a:prstGeom>
        </p:spPr>
        <p:txBody>
          <a:bodyPr>
            <a:spAutoFit/>
          </a:bodyPr>
          <a:lstStyle/>
          <a:p>
            <a:pPr algn="ctr"/>
            <a:r>
              <a:rPr lang="en-US" b="1" dirty="0">
                <a:solidFill>
                  <a:srgbClr val="00B050"/>
                </a:solidFill>
                <a:latin typeface="Arial" panose="020B0604020202020204" pitchFamily="34" charset="0"/>
                <a:cs typeface="Arial" panose="020B0604020202020204" pitchFamily="34" charset="0"/>
              </a:rPr>
              <a:t>Presenter:  </a:t>
            </a:r>
            <a:r>
              <a:rPr lang="en-US" b="1" dirty="0" smtClean="0">
                <a:solidFill>
                  <a:srgbClr val="00B050"/>
                </a:solidFill>
                <a:latin typeface="Arial" panose="020B0604020202020204" pitchFamily="34" charset="0"/>
                <a:cs typeface="Arial" panose="020B0604020202020204" pitchFamily="34" charset="0"/>
              </a:rPr>
              <a:t>Ms Malerata Macheli</a:t>
            </a:r>
            <a:endParaRPr lang="en-US" b="1" dirty="0">
              <a:solidFill>
                <a:srgbClr val="00B050"/>
              </a:solidFill>
              <a:latin typeface="Arial" panose="020B0604020202020204" pitchFamily="34" charset="0"/>
              <a:cs typeface="Arial" panose="020B0604020202020204" pitchFamily="34" charset="0"/>
            </a:endParaRPr>
          </a:p>
          <a:p>
            <a:pPr algn="ctr"/>
            <a:r>
              <a:rPr lang="en-US" b="1" dirty="0">
                <a:solidFill>
                  <a:srgbClr val="00B050"/>
                </a:solidFill>
                <a:latin typeface="Arial" panose="020B0604020202020204" pitchFamily="34" charset="0"/>
                <a:cs typeface="Arial" panose="020B0604020202020204" pitchFamily="34" charset="0"/>
              </a:rPr>
              <a:t>Time: 09H00</a:t>
            </a:r>
          </a:p>
          <a:p>
            <a:pPr algn="ctr"/>
            <a:r>
              <a:rPr lang="en-US" b="1" dirty="0">
                <a:solidFill>
                  <a:srgbClr val="00B050"/>
                </a:solidFill>
                <a:latin typeface="Arial" panose="020B0604020202020204" pitchFamily="34" charset="0"/>
                <a:cs typeface="Arial" panose="020B0604020202020204" pitchFamily="34" charset="0"/>
              </a:rPr>
              <a:t>Date: </a:t>
            </a:r>
            <a:r>
              <a:rPr lang="en-US" b="1" dirty="0" smtClean="0">
                <a:solidFill>
                  <a:srgbClr val="00B050"/>
                </a:solidFill>
                <a:latin typeface="Arial" panose="020B0604020202020204" pitchFamily="34" charset="0"/>
                <a:cs typeface="Arial" panose="020B0604020202020204" pitchFamily="34" charset="0"/>
              </a:rPr>
              <a:t>24 November 2020</a:t>
            </a:r>
            <a:endParaRPr lang="en-US" b="1" dirty="0">
              <a:solidFill>
                <a:srgbClr val="00B050"/>
              </a:solidFill>
              <a:latin typeface="Arial" panose="020B0604020202020204" pitchFamily="34" charset="0"/>
              <a:cs typeface="Arial" panose="020B0604020202020204" pitchFamily="34" charset="0"/>
            </a:endParaRPr>
          </a:p>
          <a:p>
            <a:pPr algn="ctr"/>
            <a:r>
              <a:rPr lang="en-US" b="1" dirty="0">
                <a:solidFill>
                  <a:srgbClr val="00B050"/>
                </a:solidFill>
                <a:latin typeface="Arial" panose="020B0604020202020204" pitchFamily="34" charset="0"/>
                <a:cs typeface="Arial" panose="020B0604020202020204" pitchFamily="34" charset="0"/>
              </a:rPr>
              <a:t>Virtual Meeting</a:t>
            </a:r>
          </a:p>
        </p:txBody>
      </p:sp>
    </p:spTree>
    <p:extLst>
      <p:ext uri="{BB962C8B-B14F-4D97-AF65-F5344CB8AC3E}">
        <p14:creationId xmlns:p14="http://schemas.microsoft.com/office/powerpoint/2010/main" val="2255700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US" sz="2800" dirty="0">
                <a:cs typeface="Calibri" panose="020F0502020204030204" pitchFamily="34" charset="0"/>
              </a:rPr>
              <a:t>SERVICE DELIVERY</a:t>
            </a:r>
            <a:endParaRPr lang="en-ZA" sz="2800" dirty="0">
              <a:cs typeface="Calibri" panose="020F0502020204030204" pitchFamily="34" charset="0"/>
            </a:endParaRP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10</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a:p>
          <a:p>
            <a:endParaRPr lang="en-US" altLang="en-US"/>
          </a:p>
        </p:txBody>
      </p:sp>
      <p:sp>
        <p:nvSpPr>
          <p:cNvPr id="16389" name="TextBox 4"/>
          <p:cNvSpPr txBox="1">
            <a:spLocks noChangeArrowheads="1"/>
          </p:cNvSpPr>
          <p:nvPr/>
        </p:nvSpPr>
        <p:spPr bwMode="auto">
          <a:xfrm>
            <a:off x="1176692" y="1278960"/>
            <a:ext cx="9998954" cy="31700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defRPr/>
            </a:pPr>
            <a:r>
              <a:rPr lang="en-US" sz="2000" b="1" dirty="0">
                <a:cs typeface="Calibri" panose="020F0502020204030204" pitchFamily="34" charset="0"/>
              </a:rPr>
              <a:t>Service delivery issues</a:t>
            </a:r>
            <a:endParaRPr lang="en-ZA" sz="2000" b="1"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The Metro has been improving on service delivery matters since the team took over;</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Weekly refuse removal has been maintained, portholes in roads are fixed and cleaning of streets has been stepped up;</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Service delivery has been affected by recent </a:t>
            </a:r>
            <a:r>
              <a:rPr lang="en-US" sz="2000" dirty="0" err="1">
                <a:cs typeface="Calibri" panose="020F0502020204030204" pitchFamily="34" charset="0"/>
              </a:rPr>
              <a:t>labour</a:t>
            </a:r>
            <a:r>
              <a:rPr lang="en-US" sz="2000" dirty="0">
                <a:cs typeface="Calibri" panose="020F0502020204030204" pitchFamily="34" charset="0"/>
              </a:rPr>
              <a:t> unrests due to issues of overtime for workers;</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Workers were abusing overtime and when the team dealt with it, the workers reacted by striking;</a:t>
            </a:r>
          </a:p>
          <a:p>
            <a:pPr marL="342900" indent="-342900" algn="just">
              <a:buFont typeface="Arial" panose="020B0604020202020204" pitchFamily="34" charset="0"/>
              <a:buChar char="•"/>
              <a:defRPr/>
            </a:pPr>
            <a:r>
              <a:rPr lang="en-US" sz="2000" dirty="0">
                <a:cs typeface="Calibri" panose="020F0502020204030204" pitchFamily="34" charset="0"/>
              </a:rPr>
              <a:t>The Metro has reduced the number of leakages to 20% of what they used to be</a:t>
            </a:r>
            <a:endParaRPr lang="en-ZA" sz="2000" dirty="0">
              <a:cs typeface="Calibri" panose="020F0502020204030204" pitchFamily="34" charset="0"/>
            </a:endParaRPr>
          </a:p>
          <a:p>
            <a:pPr algn="just">
              <a:defRPr/>
            </a:pPr>
            <a:endParaRPr lang="en-ZA" sz="2000" dirty="0">
              <a:cs typeface="Calibri" panose="020F0502020204030204" pitchFamily="34" charset="0"/>
            </a:endParaRPr>
          </a:p>
        </p:txBody>
      </p:sp>
    </p:spTree>
    <p:extLst>
      <p:ext uri="{BB962C8B-B14F-4D97-AF65-F5344CB8AC3E}">
        <p14:creationId xmlns:p14="http://schemas.microsoft.com/office/powerpoint/2010/main" val="2684819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US" sz="2800" dirty="0">
                <a:cs typeface="Calibri" panose="020F0502020204030204" pitchFamily="34" charset="0"/>
              </a:rPr>
              <a:t>SUPPORT BY DCOG</a:t>
            </a:r>
            <a:endParaRPr lang="en-ZA" sz="2800" dirty="0">
              <a:cs typeface="Calibri" panose="020F0502020204030204" pitchFamily="34" charset="0"/>
            </a:endParaRP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11</a:t>
            </a:fld>
            <a:endParaRPr lang="en-US" altLang="en-US" dirty="0"/>
          </a:p>
        </p:txBody>
      </p:sp>
      <p:sp>
        <p:nvSpPr>
          <p:cNvPr id="16389" name="TextBox 4"/>
          <p:cNvSpPr txBox="1">
            <a:spLocks noChangeArrowheads="1"/>
          </p:cNvSpPr>
          <p:nvPr/>
        </p:nvSpPr>
        <p:spPr bwMode="auto">
          <a:xfrm>
            <a:off x="1176692" y="1278960"/>
            <a:ext cx="9998954" cy="409342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defRPr/>
            </a:pPr>
            <a:r>
              <a:rPr lang="en-US" sz="2000" b="1" dirty="0">
                <a:cs typeface="Calibri" panose="020F0502020204030204" pitchFamily="34" charset="0"/>
              </a:rPr>
              <a:t>Grants</a:t>
            </a:r>
            <a:endParaRPr lang="en-ZA" sz="2000" b="1"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The Metro only gets disaster relief funding from the Department. </a:t>
            </a:r>
            <a:endParaRPr lang="en-US" sz="2000" dirty="0" smtClean="0">
              <a:cs typeface="Calibri" panose="020F0502020204030204" pitchFamily="34" charset="0"/>
            </a:endParaRPr>
          </a:p>
          <a:p>
            <a:pPr marL="342900" indent="-342900" algn="just">
              <a:buFont typeface="Arial" panose="020B0604020202020204" pitchFamily="34" charset="0"/>
              <a:buChar char="•"/>
              <a:defRPr/>
            </a:pPr>
            <a:r>
              <a:rPr lang="en-US" sz="2000" dirty="0" smtClean="0">
                <a:cs typeface="Calibri" panose="020F0502020204030204" pitchFamily="34" charset="0"/>
              </a:rPr>
              <a:t>In </a:t>
            </a:r>
            <a:r>
              <a:rPr lang="en-US" sz="2000" dirty="0">
                <a:cs typeface="Calibri" panose="020F0502020204030204" pitchFamily="34" charset="0"/>
              </a:rPr>
              <a:t>the current financial year, there has not been any allocation because there was no application from the Metro and the COVID-19 Relief Grant was not allocated to Metros</a:t>
            </a:r>
          </a:p>
          <a:p>
            <a:pPr algn="just">
              <a:defRPr/>
            </a:pPr>
            <a:endParaRPr lang="en-US" sz="2000" dirty="0">
              <a:cs typeface="Calibri" panose="020F0502020204030204" pitchFamily="34" charset="0"/>
            </a:endParaRPr>
          </a:p>
          <a:p>
            <a:pPr algn="just">
              <a:defRPr/>
            </a:pPr>
            <a:r>
              <a:rPr lang="en-US" sz="2000" b="1" dirty="0">
                <a:cs typeface="Calibri" panose="020F0502020204030204" pitchFamily="34" charset="0"/>
              </a:rPr>
              <a:t>Other support</a:t>
            </a:r>
            <a:endParaRPr lang="en-ZA" sz="2000" b="1"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The Department participates in the War Room established by the National Treasury to monitor progress on the implementation of the S139(5) intervention</a:t>
            </a:r>
          </a:p>
          <a:p>
            <a:pPr marL="342900" indent="-342900" algn="just">
              <a:buFont typeface="Arial" panose="020B0604020202020204" pitchFamily="34" charset="0"/>
              <a:buChar char="•"/>
              <a:defRPr/>
            </a:pPr>
            <a:r>
              <a:rPr lang="en-US" sz="2000" dirty="0">
                <a:cs typeface="Calibri" panose="020F0502020204030204" pitchFamily="34" charset="0"/>
              </a:rPr>
              <a:t>The Department participated in the development of the Financial Recovery Plan</a:t>
            </a:r>
          </a:p>
          <a:p>
            <a:pPr marL="342900" indent="-342900" algn="just">
              <a:buFont typeface="Arial" panose="020B0604020202020204" pitchFamily="34" charset="0"/>
              <a:buChar char="•"/>
              <a:defRPr/>
            </a:pPr>
            <a:r>
              <a:rPr lang="en-US" sz="2000" dirty="0">
                <a:cs typeface="Calibri" panose="020F0502020204030204" pitchFamily="34" charset="0"/>
              </a:rPr>
              <a:t>MISA has not seconded technical personnel and/or engineers to the municipality because Metros are supported on an ad hoc basis</a:t>
            </a:r>
            <a:endParaRPr lang="en-ZA" sz="2000" dirty="0">
              <a:cs typeface="Calibri" panose="020F0502020204030204" pitchFamily="34" charset="0"/>
            </a:endParaRPr>
          </a:p>
          <a:p>
            <a:pPr algn="just">
              <a:defRPr/>
            </a:pPr>
            <a:endParaRPr lang="en-ZA" sz="2000" dirty="0">
              <a:cs typeface="Calibri" panose="020F0502020204030204" pitchFamily="34" charset="0"/>
            </a:endParaRPr>
          </a:p>
        </p:txBody>
      </p:sp>
    </p:spTree>
    <p:extLst>
      <p:ext uri="{BB962C8B-B14F-4D97-AF65-F5344CB8AC3E}">
        <p14:creationId xmlns:p14="http://schemas.microsoft.com/office/powerpoint/2010/main" val="385289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US" sz="2800" dirty="0">
                <a:cs typeface="Calibri" panose="020F0502020204030204" pitchFamily="34" charset="0"/>
              </a:rPr>
              <a:t>RECOMMENDATION</a:t>
            </a:r>
            <a:endParaRPr lang="en-ZA" sz="2800" dirty="0">
              <a:cs typeface="Calibri" panose="020F0502020204030204" pitchFamily="34" charset="0"/>
            </a:endParaRP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12</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a:p>
          <a:p>
            <a:endParaRPr lang="en-US" altLang="en-US"/>
          </a:p>
        </p:txBody>
      </p:sp>
      <p:sp>
        <p:nvSpPr>
          <p:cNvPr id="16389" name="TextBox 4"/>
          <p:cNvSpPr txBox="1">
            <a:spLocks noChangeArrowheads="1"/>
          </p:cNvSpPr>
          <p:nvPr/>
        </p:nvSpPr>
        <p:spPr bwMode="auto">
          <a:xfrm>
            <a:off x="1176692" y="1278960"/>
            <a:ext cx="9998954" cy="7078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defRPr/>
            </a:pPr>
            <a:endParaRPr lang="en-US" sz="2000" b="1" dirty="0">
              <a:cs typeface="Calibri" panose="020F0502020204030204" pitchFamily="34" charset="0"/>
            </a:endParaRPr>
          </a:p>
          <a:p>
            <a:pPr marL="342900" indent="-342900" algn="just">
              <a:buFont typeface="Arial" panose="020B0604020202020204" pitchFamily="34" charset="0"/>
              <a:buChar char="•"/>
              <a:defRPr/>
            </a:pPr>
            <a:r>
              <a:rPr lang="en-US" sz="2000" dirty="0" smtClean="0">
                <a:cs typeface="Calibri" panose="020F0502020204030204" pitchFamily="34" charset="0"/>
              </a:rPr>
              <a:t>It is recommended that the Portfolio Committee </a:t>
            </a:r>
            <a:r>
              <a:rPr lang="en-US" sz="2000" dirty="0">
                <a:cs typeface="Calibri" panose="020F0502020204030204" pitchFamily="34" charset="0"/>
              </a:rPr>
              <a:t>note the status of Mangaung Metro</a:t>
            </a:r>
            <a:endParaRPr lang="en-ZA" sz="2000" dirty="0">
              <a:cs typeface="Calibri" panose="020F0502020204030204" pitchFamily="34" charset="0"/>
            </a:endParaRPr>
          </a:p>
        </p:txBody>
      </p:sp>
    </p:spTree>
    <p:extLst>
      <p:ext uri="{BB962C8B-B14F-4D97-AF65-F5344CB8AC3E}">
        <p14:creationId xmlns:p14="http://schemas.microsoft.com/office/powerpoint/2010/main" val="154757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4" y="188914"/>
            <a:ext cx="8207375" cy="687387"/>
          </a:xfrm>
          <a:ln>
            <a:solidFill>
              <a:schemeClr val="tx1"/>
            </a:solidFill>
          </a:ln>
        </p:spPr>
        <p:txBody>
          <a:bodyPr/>
          <a:lstStyle/>
          <a:p>
            <a:pPr>
              <a:defRPr/>
            </a:pPr>
            <a:r>
              <a:rPr lang="en-US" sz="2600"/>
              <a:t>END</a:t>
            </a:r>
          </a:p>
        </p:txBody>
      </p:sp>
      <p:sp>
        <p:nvSpPr>
          <p:cNvPr id="3" name="Slide Number Placeholder 2"/>
          <p:cNvSpPr>
            <a:spLocks noGrp="1"/>
          </p:cNvSpPr>
          <p:nvPr>
            <p:ph type="sldNum" sz="quarter" idx="16"/>
          </p:nvPr>
        </p:nvSpPr>
        <p:spPr/>
        <p:txBody>
          <a:bodyPr/>
          <a:lstStyle/>
          <a:p>
            <a:pPr>
              <a:defRPr/>
            </a:pPr>
            <a:fld id="{E0108B8E-3ADE-4999-93B9-1E0C26044910}" type="slidenum">
              <a:rPr lang="en-US" altLang="en-US"/>
              <a:pPr>
                <a:defRPr/>
              </a:pPr>
              <a:t>13</a:t>
            </a:fld>
            <a:endParaRPr lang="en-US" altLang="en-US" dirty="0"/>
          </a:p>
        </p:txBody>
      </p:sp>
      <p:sp>
        <p:nvSpPr>
          <p:cNvPr id="39940" name="Content Placeholder 3"/>
          <p:cNvSpPr>
            <a:spLocks noGrp="1"/>
          </p:cNvSpPr>
          <p:nvPr>
            <p:ph sz="quarter" idx="13"/>
          </p:nvPr>
        </p:nvSpPr>
        <p:spPr>
          <a:xfrm>
            <a:off x="2152650" y="1557338"/>
            <a:ext cx="8047038" cy="4608512"/>
          </a:xfrm>
        </p:spPr>
        <p:txBody>
          <a:bodyPr/>
          <a:lstStyle/>
          <a:p>
            <a:endParaRPr lang="en-US" altLang="en-US"/>
          </a:p>
          <a:p>
            <a:endParaRPr lang="en-US" altLang="en-US"/>
          </a:p>
        </p:txBody>
      </p:sp>
      <p:sp>
        <p:nvSpPr>
          <p:cNvPr id="39941" name="TextBox 4"/>
          <p:cNvSpPr txBox="1">
            <a:spLocks noChangeArrowheads="1"/>
          </p:cNvSpPr>
          <p:nvPr/>
        </p:nvSpPr>
        <p:spPr bwMode="auto">
          <a:xfrm>
            <a:off x="1992314" y="1557339"/>
            <a:ext cx="8207375" cy="4708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endParaRPr lang="en-ZA" altLang="en-US" sz="2400"/>
          </a:p>
          <a:p>
            <a:pPr algn="ctr"/>
            <a:endParaRPr lang="en-ZA" altLang="en-US" sz="2400"/>
          </a:p>
          <a:p>
            <a:pPr algn="ctr"/>
            <a:endParaRPr lang="en-ZA" altLang="en-US" sz="2400"/>
          </a:p>
          <a:p>
            <a:pPr algn="ctr"/>
            <a:endParaRPr lang="en-ZA" altLang="en-US" sz="2400"/>
          </a:p>
          <a:p>
            <a:pPr algn="ctr"/>
            <a:endParaRPr lang="en-ZA" altLang="en-US" sz="2400"/>
          </a:p>
          <a:p>
            <a:pPr algn="ctr"/>
            <a:endParaRPr lang="en-ZA" altLang="en-US" sz="2400"/>
          </a:p>
          <a:p>
            <a:pPr algn="ctr"/>
            <a:r>
              <a:rPr lang="en-ZA" altLang="en-US" sz="3600" b="1"/>
              <a:t>Thank You </a:t>
            </a:r>
          </a:p>
          <a:p>
            <a:pPr algn="just"/>
            <a:endParaRPr lang="en-ZA" altLang="en-US" sz="2400"/>
          </a:p>
          <a:p>
            <a:pPr algn="just"/>
            <a:endParaRPr lang="en-ZA" altLang="en-US" sz="2400"/>
          </a:p>
          <a:p>
            <a:pPr algn="just"/>
            <a:endParaRPr lang="en-ZA" altLang="en-US" sz="2400"/>
          </a:p>
          <a:p>
            <a:pPr algn="just"/>
            <a:endParaRPr lang="en-ZA" altLang="en-US" sz="2400"/>
          </a:p>
          <a:p>
            <a:pPr algn="just"/>
            <a:endParaRPr lang="en-ZA" altLang="en-US" sz="2400"/>
          </a:p>
        </p:txBody>
      </p:sp>
    </p:spTree>
    <p:extLst>
      <p:ext uri="{BB962C8B-B14F-4D97-AF65-F5344CB8AC3E}">
        <p14:creationId xmlns:p14="http://schemas.microsoft.com/office/powerpoint/2010/main" val="329111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3" y="115888"/>
            <a:ext cx="8202612" cy="615950"/>
          </a:xfrm>
          <a:ln>
            <a:solidFill>
              <a:schemeClr val="tx1"/>
            </a:solidFill>
          </a:ln>
        </p:spPr>
        <p:txBody>
          <a:bodyPr/>
          <a:lstStyle/>
          <a:p>
            <a:pPr>
              <a:defRPr/>
            </a:pPr>
            <a:r>
              <a:rPr lang="en-US" sz="2600"/>
              <a:t>PRESENTATION LAYOUT</a:t>
            </a:r>
          </a:p>
        </p:txBody>
      </p:sp>
      <p:sp>
        <p:nvSpPr>
          <p:cNvPr id="3" name="Slide Number Placeholder 2"/>
          <p:cNvSpPr>
            <a:spLocks noGrp="1"/>
          </p:cNvSpPr>
          <p:nvPr>
            <p:ph type="sldNum" sz="quarter" idx="16"/>
          </p:nvPr>
        </p:nvSpPr>
        <p:spPr/>
        <p:txBody>
          <a:bodyPr/>
          <a:lstStyle/>
          <a:p>
            <a:pPr>
              <a:defRPr/>
            </a:pPr>
            <a:fld id="{A96F1ED0-8F30-4FD8-964D-2CB980846E68}" type="slidenum">
              <a:rPr lang="en-US" altLang="en-US"/>
              <a:pPr>
                <a:defRPr/>
              </a:pPr>
              <a:t>2</a:t>
            </a:fld>
            <a:endParaRPr lang="en-US" altLang="en-US" dirty="0"/>
          </a:p>
        </p:txBody>
      </p:sp>
      <p:sp>
        <p:nvSpPr>
          <p:cNvPr id="15364" name="Content Placeholder 3"/>
          <p:cNvSpPr>
            <a:spLocks noGrp="1"/>
          </p:cNvSpPr>
          <p:nvPr>
            <p:ph sz="quarter" idx="13"/>
          </p:nvPr>
        </p:nvSpPr>
        <p:spPr>
          <a:xfrm>
            <a:off x="1992313" y="1125539"/>
            <a:ext cx="8202612" cy="4606925"/>
          </a:xfrm>
          <a:ln>
            <a:solidFill>
              <a:schemeClr val="tx1"/>
            </a:solidFill>
            <a:miter lim="800000"/>
            <a:headEnd/>
            <a:tailEnd/>
          </a:ln>
        </p:spPr>
        <p:txBody>
          <a:bodyPr/>
          <a:lstStyle/>
          <a:p>
            <a:pPr>
              <a:buFont typeface="Wingdings" panose="05000000000000000000" pitchFamily="2" charset="2"/>
              <a:buChar char="§"/>
            </a:pPr>
            <a:r>
              <a:rPr lang="en-US" altLang="en-US" sz="2400" dirty="0"/>
              <a:t>Purpose</a:t>
            </a:r>
          </a:p>
          <a:p>
            <a:pPr>
              <a:buFont typeface="Wingdings" panose="05000000000000000000" pitchFamily="2" charset="2"/>
              <a:buChar char="§"/>
            </a:pPr>
            <a:r>
              <a:rPr lang="en-US" altLang="en-US" sz="2400" dirty="0"/>
              <a:t>Governance</a:t>
            </a:r>
          </a:p>
          <a:p>
            <a:pPr>
              <a:buFont typeface="Wingdings" panose="05000000000000000000" pitchFamily="2" charset="2"/>
              <a:buChar char="§"/>
            </a:pPr>
            <a:r>
              <a:rPr lang="en-US" altLang="en-US" sz="2400" dirty="0"/>
              <a:t>Financial Management</a:t>
            </a:r>
          </a:p>
          <a:p>
            <a:pPr>
              <a:buFont typeface="Wingdings" panose="05000000000000000000" pitchFamily="2" charset="2"/>
              <a:buChar char="§"/>
            </a:pPr>
            <a:r>
              <a:rPr lang="en-US" altLang="en-US" sz="2400" dirty="0"/>
              <a:t>Service </a:t>
            </a:r>
            <a:r>
              <a:rPr lang="en-US" altLang="en-US" sz="2400" dirty="0" smtClean="0"/>
              <a:t>Delivery</a:t>
            </a:r>
          </a:p>
          <a:p>
            <a:pPr>
              <a:buFont typeface="Wingdings" panose="05000000000000000000" pitchFamily="2" charset="2"/>
              <a:buChar char="§"/>
            </a:pPr>
            <a:r>
              <a:rPr lang="en-US" altLang="en-US" sz="2400" dirty="0" smtClean="0"/>
              <a:t>Support by COGTA</a:t>
            </a:r>
            <a:endParaRPr lang="en-US" altLang="en-US" sz="2400" dirty="0"/>
          </a:p>
          <a:p>
            <a:pPr>
              <a:buFont typeface="Wingdings" panose="05000000000000000000" pitchFamily="2" charset="2"/>
              <a:buChar char="§"/>
            </a:pPr>
            <a:r>
              <a:rPr lang="en-US" altLang="en-US" sz="2400" dirty="0"/>
              <a:t>Recommendation </a:t>
            </a:r>
          </a:p>
          <a:p>
            <a:endParaRPr lang="en-US" altLang="en-US" dirty="0"/>
          </a:p>
          <a:p>
            <a:endParaRPr lang="en-US" altLang="en-US" dirty="0"/>
          </a:p>
        </p:txBody>
      </p:sp>
    </p:spTree>
    <p:extLst>
      <p:ext uri="{BB962C8B-B14F-4D97-AF65-F5344CB8AC3E}">
        <p14:creationId xmlns:p14="http://schemas.microsoft.com/office/powerpoint/2010/main" val="106185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4" y="188914"/>
            <a:ext cx="8207375" cy="687387"/>
          </a:xfrm>
          <a:ln>
            <a:solidFill>
              <a:schemeClr val="tx1"/>
            </a:solidFill>
          </a:ln>
        </p:spPr>
        <p:txBody>
          <a:bodyPr/>
          <a:lstStyle/>
          <a:p>
            <a:pPr>
              <a:defRPr/>
            </a:pPr>
            <a:r>
              <a:rPr lang="en-US" sz="2600"/>
              <a:t>PURPOSE</a:t>
            </a: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3</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a:p>
          <a:p>
            <a:endParaRPr lang="en-US" altLang="en-US"/>
          </a:p>
        </p:txBody>
      </p:sp>
      <p:sp>
        <p:nvSpPr>
          <p:cNvPr id="16389" name="TextBox 4"/>
          <p:cNvSpPr txBox="1">
            <a:spLocks noChangeArrowheads="1"/>
          </p:cNvSpPr>
          <p:nvPr/>
        </p:nvSpPr>
        <p:spPr bwMode="auto">
          <a:xfrm>
            <a:off x="1992314" y="1557339"/>
            <a:ext cx="8207375" cy="21852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r>
              <a:rPr lang="en-ZA" altLang="en-US" sz="2000" dirty="0"/>
              <a:t>To brief the </a:t>
            </a:r>
            <a:r>
              <a:rPr lang="en-ZA" altLang="en-US" sz="2000" dirty="0" smtClean="0"/>
              <a:t>Portfolio Committee </a:t>
            </a:r>
            <a:r>
              <a:rPr lang="en-ZA" altLang="en-US" sz="2000" dirty="0"/>
              <a:t>on the </a:t>
            </a:r>
            <a:r>
              <a:rPr lang="en-ZA" altLang="en-US" sz="2000" dirty="0" smtClean="0"/>
              <a:t>state of the </a:t>
            </a:r>
            <a:r>
              <a:rPr lang="en-ZA" altLang="en-US" sz="2000" dirty="0"/>
              <a:t>Mangaung Metro. </a:t>
            </a:r>
          </a:p>
          <a:p>
            <a:pPr algn="just"/>
            <a:endParaRPr lang="en-ZA" altLang="en-US" sz="2000" dirty="0"/>
          </a:p>
          <a:p>
            <a:pPr algn="just"/>
            <a:endParaRPr lang="en-ZA" altLang="en-US" sz="2400" dirty="0"/>
          </a:p>
          <a:p>
            <a:pPr algn="just"/>
            <a:endParaRPr lang="en-ZA" altLang="en-US" sz="2400" dirty="0"/>
          </a:p>
          <a:p>
            <a:pPr algn="just"/>
            <a:endParaRPr lang="en-ZA" altLang="en-US" sz="2400" dirty="0"/>
          </a:p>
          <a:p>
            <a:pPr algn="just"/>
            <a:endParaRPr lang="en-ZA" altLang="en-US" sz="2400" dirty="0"/>
          </a:p>
        </p:txBody>
      </p:sp>
    </p:spTree>
    <p:extLst>
      <p:ext uri="{BB962C8B-B14F-4D97-AF65-F5344CB8AC3E}">
        <p14:creationId xmlns:p14="http://schemas.microsoft.com/office/powerpoint/2010/main" val="3339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ZA" sz="2400" dirty="0"/>
              <a:t>GOVERNANCE</a:t>
            </a:r>
            <a:endParaRPr lang="en-US" sz="2600" dirty="0"/>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4</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a:p>
          <a:p>
            <a:endParaRPr lang="en-US" altLang="en-US"/>
          </a:p>
        </p:txBody>
      </p:sp>
      <p:sp>
        <p:nvSpPr>
          <p:cNvPr id="16389" name="TextBox 4"/>
          <p:cNvSpPr txBox="1">
            <a:spLocks noChangeArrowheads="1"/>
          </p:cNvSpPr>
          <p:nvPr/>
        </p:nvSpPr>
        <p:spPr bwMode="auto">
          <a:xfrm>
            <a:off x="1176692" y="1278960"/>
            <a:ext cx="9998954" cy="53245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algn="just">
              <a:buFont typeface="Arial" panose="020B0604020202020204" pitchFamily="34" charset="0"/>
              <a:buChar char="•"/>
              <a:defRPr/>
            </a:pPr>
            <a:r>
              <a:rPr lang="en-US" sz="2000" dirty="0">
                <a:cs typeface="Calibri" panose="020F0502020204030204" pitchFamily="34" charset="0"/>
              </a:rPr>
              <a:t>The Mangaung Metro (the Metro) was placed under administration by the Free State Executive Council in terms of Section 139(5)(a) and (c) of the Constitution of the Republic of South Africa, 1996 (Act No. 108 of 1996),  </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An Intervention Team was seconded to the Metro and consisted of National and Provincial officials and the team is led by Advocate Mofokeng;</a:t>
            </a:r>
            <a:endParaRPr lang="en-ZA" sz="2000" dirty="0">
              <a:cs typeface="Calibri" panose="020F0502020204030204" pitchFamily="34" charset="0"/>
            </a:endParaRPr>
          </a:p>
          <a:p>
            <a:pPr marL="342900" indent="-342900" algn="just">
              <a:buFont typeface="Arial" panose="020B0604020202020204" pitchFamily="34" charset="0"/>
              <a:buChar char="•"/>
              <a:defRPr/>
            </a:pPr>
            <a:r>
              <a:rPr lang="en-ZA" sz="2000" dirty="0">
                <a:cs typeface="Calibri" panose="020F0502020204030204" pitchFamily="34" charset="0"/>
              </a:rPr>
              <a:t>T</a:t>
            </a:r>
            <a:r>
              <a:rPr lang="en-US" sz="2000" dirty="0">
                <a:cs typeface="Calibri" panose="020F0502020204030204" pitchFamily="34" charset="0"/>
              </a:rPr>
              <a:t>he team has developed an Intervention Plan that is envisaged to bring about stability in the management and finances of the Metro;</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This plan consists of three phases, namely a rescue phase, a stabilization phase and a sustainability phase;</a:t>
            </a:r>
          </a:p>
          <a:p>
            <a:pPr marL="342900" indent="-342900" algn="just">
              <a:buFont typeface="Arial" panose="020B0604020202020204" pitchFamily="34" charset="0"/>
              <a:buChar char="•"/>
              <a:defRPr/>
            </a:pPr>
            <a:r>
              <a:rPr lang="en-US" sz="2000" dirty="0">
                <a:cs typeface="Calibri" panose="020F0502020204030204" pitchFamily="34" charset="0"/>
              </a:rPr>
              <a:t>The Rescue phase is envisaged to last for 6 to 8 months, the stabilization phase for 9 to 18 months while the sustainability phase will last between 18 to 24 months;</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The Plan also consists of three programmes of action, being financial recovery, service delivery improvement and governance and administration;</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These programmes run simultaneously, to give effect to the Intervention Plan;</a:t>
            </a:r>
          </a:p>
          <a:p>
            <a:pPr marL="342900" indent="-342900" algn="just">
              <a:buFont typeface="Arial" panose="020B0604020202020204" pitchFamily="34" charset="0"/>
              <a:buChar char="•"/>
              <a:defRPr/>
            </a:pPr>
            <a:r>
              <a:rPr lang="en-US" sz="2000" dirty="0">
                <a:cs typeface="Calibri" panose="020F0502020204030204" pitchFamily="34" charset="0"/>
              </a:rPr>
              <a:t>Three task teams have been established to implement the Plan and the task teams report to the assistant </a:t>
            </a:r>
            <a:r>
              <a:rPr lang="en-US" sz="2000" dirty="0" err="1">
                <a:cs typeface="Calibri" panose="020F0502020204030204" pitchFamily="34" charset="0"/>
              </a:rPr>
              <a:t>Exco</a:t>
            </a:r>
            <a:r>
              <a:rPr lang="en-US" sz="2000" dirty="0">
                <a:cs typeface="Calibri" panose="020F0502020204030204" pitchFamily="34" charset="0"/>
              </a:rPr>
              <a:t> representative on a weekly basis; </a:t>
            </a:r>
            <a:endParaRPr lang="en-ZA" sz="2000" dirty="0">
              <a:cs typeface="Calibri" panose="020F0502020204030204" pitchFamily="34" charset="0"/>
            </a:endParaRPr>
          </a:p>
          <a:p>
            <a:pPr marL="342900" indent="-342900">
              <a:buFont typeface="Arial" panose="020B0604020202020204" pitchFamily="34" charset="0"/>
              <a:buChar char="•"/>
              <a:defRPr/>
            </a:pPr>
            <a:endParaRPr lang="en-ZA" sz="2000" dirty="0">
              <a:cs typeface="Calibri" panose="020F0502020204030204" pitchFamily="34" charset="0"/>
            </a:endParaRPr>
          </a:p>
        </p:txBody>
      </p:sp>
    </p:spTree>
    <p:extLst>
      <p:ext uri="{BB962C8B-B14F-4D97-AF65-F5344CB8AC3E}">
        <p14:creationId xmlns:p14="http://schemas.microsoft.com/office/powerpoint/2010/main" val="420903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ZA" sz="2400" dirty="0"/>
              <a:t>GOVERNANCE cont.</a:t>
            </a:r>
            <a:endParaRPr lang="en-US" sz="2600" dirty="0"/>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5</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a:p>
          <a:p>
            <a:endParaRPr lang="en-US" altLang="en-US"/>
          </a:p>
        </p:txBody>
      </p:sp>
      <p:sp>
        <p:nvSpPr>
          <p:cNvPr id="16389" name="TextBox 4"/>
          <p:cNvSpPr txBox="1">
            <a:spLocks noChangeArrowheads="1"/>
          </p:cNvSpPr>
          <p:nvPr/>
        </p:nvSpPr>
        <p:spPr bwMode="auto">
          <a:xfrm>
            <a:off x="1176692" y="1278960"/>
            <a:ext cx="9998954" cy="3477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algn="just">
              <a:buFont typeface="Arial" panose="020B0604020202020204" pitchFamily="34" charset="0"/>
              <a:buChar char="•"/>
              <a:defRPr/>
            </a:pPr>
            <a:r>
              <a:rPr lang="en-US" sz="2000" dirty="0">
                <a:cs typeface="Calibri" panose="020F0502020204030204" pitchFamily="34" charset="0"/>
              </a:rPr>
              <a:t>Strife has become a norm across the three centers of power in the municipality.</a:t>
            </a:r>
          </a:p>
          <a:p>
            <a:pPr marL="342900" indent="-342900" algn="just">
              <a:buFont typeface="Arial" panose="020B0604020202020204" pitchFamily="34" charset="0"/>
              <a:buChar char="•"/>
              <a:defRPr/>
            </a:pPr>
            <a:r>
              <a:rPr lang="en-US" sz="2000" dirty="0">
                <a:cs typeface="Calibri" panose="020F0502020204030204" pitchFamily="34" charset="0"/>
              </a:rPr>
              <a:t>The Executive Mayor was recently ousted on a motion of a vote of no confidence</a:t>
            </a:r>
          </a:p>
          <a:p>
            <a:pPr marL="342900" indent="-342900" algn="just">
              <a:buFont typeface="Arial" panose="020B0604020202020204" pitchFamily="34" charset="0"/>
              <a:buChar char="•"/>
              <a:defRPr/>
            </a:pPr>
            <a:r>
              <a:rPr lang="en-US" sz="2000" dirty="0">
                <a:cs typeface="Calibri" panose="020F0502020204030204" pitchFamily="34" charset="0"/>
              </a:rPr>
              <a:t>The intervention team is constantly at loggerheads with management, however; a meeting was held in October between the two teams to resolve issues and clarify respective roles and responsibilities</a:t>
            </a:r>
          </a:p>
          <a:p>
            <a:pPr marL="342900" indent="-342900" algn="just">
              <a:buFont typeface="Arial" panose="020B0604020202020204" pitchFamily="34" charset="0"/>
              <a:buChar char="•"/>
              <a:defRPr/>
            </a:pPr>
            <a:r>
              <a:rPr lang="en-US" sz="2000" dirty="0">
                <a:cs typeface="Calibri" panose="020F0502020204030204" pitchFamily="34" charset="0"/>
              </a:rPr>
              <a:t>There is a dispute between the metro and </a:t>
            </a:r>
            <a:r>
              <a:rPr lang="en-US" sz="2000" dirty="0" err="1">
                <a:cs typeface="Calibri" panose="020F0502020204030204" pitchFamily="34" charset="0"/>
              </a:rPr>
              <a:t>Bloem</a:t>
            </a:r>
            <a:r>
              <a:rPr lang="en-US" sz="2000" dirty="0">
                <a:cs typeface="Calibri" panose="020F0502020204030204" pitchFamily="34" charset="0"/>
              </a:rPr>
              <a:t> Water which NT attempted to intervene in, but is still not resolved</a:t>
            </a:r>
          </a:p>
          <a:p>
            <a:pPr marL="342900" indent="-342900" algn="just">
              <a:buFont typeface="Arial" panose="020B0604020202020204" pitchFamily="34" charset="0"/>
              <a:buChar char="•"/>
              <a:defRPr/>
            </a:pPr>
            <a:r>
              <a:rPr lang="en-US" sz="2000" dirty="0">
                <a:cs typeface="Calibri" panose="020F0502020204030204" pitchFamily="34" charset="0"/>
              </a:rPr>
              <a:t>The intervention team lacks financial and governance capacity</a:t>
            </a:r>
          </a:p>
          <a:p>
            <a:pPr marL="342900" indent="-342900" algn="just">
              <a:buFont typeface="Arial" panose="020B0604020202020204" pitchFamily="34" charset="0"/>
              <a:buChar char="•"/>
              <a:defRPr/>
            </a:pPr>
            <a:r>
              <a:rPr lang="en-US" sz="2000" dirty="0">
                <a:cs typeface="Calibri" panose="020F0502020204030204" pitchFamily="34" charset="0"/>
              </a:rPr>
              <a:t>A proposal has been advanced by the provincial treasury to appoint PSP to assist with the finance component of the recovery plan</a:t>
            </a:r>
          </a:p>
          <a:p>
            <a:pPr marL="342900" indent="-342900">
              <a:buFont typeface="Arial" panose="020B0604020202020204" pitchFamily="34" charset="0"/>
              <a:buChar char="•"/>
              <a:defRPr/>
            </a:pPr>
            <a:endParaRPr lang="en-ZA" sz="2000" dirty="0">
              <a:cs typeface="Calibri" panose="020F0502020204030204" pitchFamily="34" charset="0"/>
            </a:endParaRPr>
          </a:p>
        </p:txBody>
      </p:sp>
    </p:spTree>
    <p:extLst>
      <p:ext uri="{BB962C8B-B14F-4D97-AF65-F5344CB8AC3E}">
        <p14:creationId xmlns:p14="http://schemas.microsoft.com/office/powerpoint/2010/main" val="3031800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US" sz="2400" dirty="0">
                <a:cs typeface="Calibri" panose="020F0502020204030204" pitchFamily="34" charset="0"/>
              </a:rPr>
              <a:t>FINANCIAL MANAGEMENT</a:t>
            </a: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6</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dirty="0"/>
          </a:p>
          <a:p>
            <a:endParaRPr lang="en-US" altLang="en-US" dirty="0"/>
          </a:p>
        </p:txBody>
      </p:sp>
      <p:sp>
        <p:nvSpPr>
          <p:cNvPr id="16389" name="TextBox 4"/>
          <p:cNvSpPr txBox="1">
            <a:spLocks noChangeArrowheads="1"/>
          </p:cNvSpPr>
          <p:nvPr/>
        </p:nvSpPr>
        <p:spPr bwMode="auto">
          <a:xfrm>
            <a:off x="1176692" y="1278960"/>
            <a:ext cx="9998954" cy="45550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342900" indent="-342900" algn="just">
              <a:buFont typeface="Arial" panose="020B0604020202020204" pitchFamily="34" charset="0"/>
              <a:buChar char="•"/>
              <a:defRPr/>
            </a:pPr>
            <a:r>
              <a:rPr lang="en-US" sz="2000" dirty="0">
                <a:cs typeface="Calibri" panose="020F0502020204030204" pitchFamily="34" charset="0"/>
              </a:rPr>
              <a:t>The debtors book currently stands at R6 669 336 931  (six billion six hundred and sixty nine million three hundred and thirty six nine hundred and thirty one rand);</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This debt consists of residential debt of R3 518 263 917-00, business debt is R1 730 201 803 and government debt is at R1 420 871 211-00;</a:t>
            </a:r>
            <a:endParaRPr lang="en-ZA" sz="2000" dirty="0">
              <a:cs typeface="Calibri" panose="020F0502020204030204" pitchFamily="34" charset="0"/>
            </a:endParaRPr>
          </a:p>
          <a:p>
            <a:pPr marL="342900" indent="-342900" algn="just">
              <a:buFont typeface="Arial" panose="020B0604020202020204" pitchFamily="34" charset="0"/>
              <a:buChar char="•"/>
              <a:defRPr/>
            </a:pPr>
            <a:r>
              <a:rPr lang="en-US" sz="2000" dirty="0">
                <a:cs typeface="Calibri" panose="020F0502020204030204" pitchFamily="34" charset="0"/>
              </a:rPr>
              <a:t>The lockdown and economic situation has led to a reduction in payments and the effect is expected to last for some time</a:t>
            </a:r>
          </a:p>
          <a:p>
            <a:pPr marL="342900" indent="-342900" algn="just">
              <a:buFont typeface="Arial" panose="020B0604020202020204" pitchFamily="34" charset="0"/>
              <a:buChar char="•"/>
              <a:defRPr/>
            </a:pPr>
            <a:r>
              <a:rPr lang="en-US" sz="2000" dirty="0">
                <a:cs typeface="Calibri" panose="020F0502020204030204" pitchFamily="34" charset="0"/>
              </a:rPr>
              <a:t>The Metro currently has a cash flow equivalent of R567 854 000-00, which includes unspent grants of R508 952 000-00;</a:t>
            </a:r>
            <a:endParaRPr lang="en-ZA" sz="2000" dirty="0">
              <a:cs typeface="Calibri" panose="020F0502020204030204" pitchFamily="34" charset="0"/>
            </a:endParaRPr>
          </a:p>
          <a:p>
            <a:pPr algn="just">
              <a:defRPr/>
            </a:pPr>
            <a:endParaRPr lang="en-ZA" sz="2000" dirty="0">
              <a:cs typeface="Calibri" panose="020F0502020204030204" pitchFamily="34" charset="0"/>
            </a:endParaRPr>
          </a:p>
          <a:p>
            <a:pPr algn="just">
              <a:defRPr/>
            </a:pPr>
            <a:r>
              <a:rPr lang="en-ZA" sz="2000" b="1" dirty="0">
                <a:cs typeface="Calibri" panose="020F0502020204030204" pitchFamily="34" charset="0"/>
              </a:rPr>
              <a:t>Financial management indicators</a:t>
            </a:r>
          </a:p>
          <a:p>
            <a:pPr marL="285750" lvl="0" indent="-285750" algn="just">
              <a:buFont typeface="Arial" panose="020B0604020202020204" pitchFamily="34" charset="0"/>
              <a:buChar char="•"/>
            </a:pPr>
            <a:r>
              <a:rPr lang="en-GB" dirty="0"/>
              <a:t>At the War Room inception meeting in February 2020, the municipality and the Provincial Intervention team were mandated to prioritise eight financial indicators to ensure an improvement in the cash position of the municipality </a:t>
            </a:r>
          </a:p>
          <a:p>
            <a:pPr marL="285750" lvl="0" indent="-285750" algn="just">
              <a:buFont typeface="Arial" panose="020B0604020202020204" pitchFamily="34" charset="0"/>
              <a:buChar char="•"/>
            </a:pPr>
            <a:r>
              <a:rPr lang="en-GB" dirty="0"/>
              <a:t>Implementation on these indicators was to be done over 6 to 8 months</a:t>
            </a:r>
          </a:p>
          <a:p>
            <a:pPr marL="285750" lvl="0" indent="-285750" algn="just">
              <a:buFont typeface="Arial" panose="020B0604020202020204" pitchFamily="34" charset="0"/>
              <a:buChar char="•"/>
            </a:pPr>
            <a:r>
              <a:rPr lang="en-GB" dirty="0"/>
              <a:t>The team was required to report on progress on a monthly basis</a:t>
            </a:r>
          </a:p>
        </p:txBody>
      </p:sp>
    </p:spTree>
    <p:extLst>
      <p:ext uri="{BB962C8B-B14F-4D97-AF65-F5344CB8AC3E}">
        <p14:creationId xmlns:p14="http://schemas.microsoft.com/office/powerpoint/2010/main" val="277984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US" sz="2400" dirty="0">
                <a:cs typeface="Calibri" panose="020F0502020204030204" pitchFamily="34" charset="0"/>
              </a:rPr>
              <a:t>FINANCIAL MANAGEMENT</a:t>
            </a: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7</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dirty="0"/>
          </a:p>
          <a:p>
            <a:endParaRPr lang="en-US" altLang="en-US" dirty="0"/>
          </a:p>
        </p:txBody>
      </p:sp>
      <p:sp>
        <p:nvSpPr>
          <p:cNvPr id="16389" name="TextBox 4"/>
          <p:cNvSpPr txBox="1">
            <a:spLocks noChangeArrowheads="1"/>
          </p:cNvSpPr>
          <p:nvPr/>
        </p:nvSpPr>
        <p:spPr bwMode="auto">
          <a:xfrm>
            <a:off x="1176692" y="1027610"/>
            <a:ext cx="9998954" cy="56938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285750" lvl="0" indent="-285750" algn="just">
              <a:buFont typeface="Arial" panose="020B0604020202020204" pitchFamily="34" charset="0"/>
              <a:buChar char="•"/>
            </a:pPr>
            <a:r>
              <a:rPr lang="en-GB" dirty="0"/>
              <a:t>The selected indicators are:</a:t>
            </a:r>
            <a:endParaRPr lang="en-US" dirty="0"/>
          </a:p>
          <a:p>
            <a:pPr lvl="1" algn="just">
              <a:buFont typeface="Wingdings" panose="05000000000000000000" pitchFamily="2" charset="2"/>
              <a:buChar char="ü"/>
            </a:pPr>
            <a:r>
              <a:rPr lang="en-GB" dirty="0"/>
              <a:t>A funded 2019/20 adjustments budget and a funded 2021 MTREF;</a:t>
            </a:r>
            <a:endParaRPr lang="en-US" dirty="0"/>
          </a:p>
          <a:p>
            <a:pPr lvl="1" algn="just">
              <a:buFont typeface="Wingdings" panose="05000000000000000000" pitchFamily="2" charset="2"/>
              <a:buChar char="ü"/>
            </a:pPr>
            <a:r>
              <a:rPr lang="en-GB" dirty="0"/>
              <a:t>Monitoring of cash flow on a daily basis: daily cash/bank balances;</a:t>
            </a:r>
            <a:endParaRPr lang="en-US" dirty="0"/>
          </a:p>
          <a:p>
            <a:pPr lvl="1" algn="just">
              <a:buFont typeface="Wingdings" panose="05000000000000000000" pitchFamily="2" charset="2"/>
              <a:buChar char="ü"/>
            </a:pPr>
            <a:r>
              <a:rPr lang="en-GB" dirty="0"/>
              <a:t>Revenue Collection – with a focus on outstanding debtors;</a:t>
            </a:r>
            <a:endParaRPr lang="en-US" dirty="0"/>
          </a:p>
          <a:p>
            <a:pPr lvl="1" algn="just">
              <a:buFont typeface="Wingdings" panose="05000000000000000000" pitchFamily="2" charset="2"/>
              <a:buChar char="ü"/>
            </a:pPr>
            <a:r>
              <a:rPr lang="en-GB" dirty="0"/>
              <a:t>Government debtors – Free State Government repayment plan;</a:t>
            </a:r>
            <a:endParaRPr lang="en-US" dirty="0"/>
          </a:p>
          <a:p>
            <a:pPr lvl="1" algn="just">
              <a:buFont typeface="Wingdings" panose="05000000000000000000" pitchFamily="2" charset="2"/>
              <a:buChar char="ü"/>
            </a:pPr>
            <a:r>
              <a:rPr lang="en-GB" dirty="0"/>
              <a:t>Payment of creditors – payment plan of ESKOM and </a:t>
            </a:r>
            <a:r>
              <a:rPr lang="en-GB" dirty="0" err="1"/>
              <a:t>Bloem</a:t>
            </a:r>
            <a:r>
              <a:rPr lang="en-GB" dirty="0"/>
              <a:t> Water debt;</a:t>
            </a:r>
            <a:endParaRPr lang="en-US" dirty="0"/>
          </a:p>
          <a:p>
            <a:pPr lvl="1" algn="just">
              <a:buFont typeface="Wingdings" panose="05000000000000000000" pitchFamily="2" charset="2"/>
              <a:buChar char="ü"/>
            </a:pPr>
            <a:r>
              <a:rPr lang="en-GB" dirty="0"/>
              <a:t>Enforcing cost containment measures; and</a:t>
            </a:r>
            <a:endParaRPr lang="en-US" dirty="0"/>
          </a:p>
          <a:p>
            <a:pPr lvl="1" algn="just">
              <a:buFont typeface="Wingdings" panose="05000000000000000000" pitchFamily="2" charset="2"/>
              <a:buChar char="ü"/>
            </a:pPr>
            <a:r>
              <a:rPr lang="en-GB" dirty="0"/>
              <a:t>Ring fencing of conditional grants.</a:t>
            </a:r>
          </a:p>
          <a:p>
            <a:pPr algn="just">
              <a:defRPr/>
            </a:pPr>
            <a:endParaRPr lang="en-ZA" sz="2000" b="1" dirty="0" smtClean="0">
              <a:cs typeface="Calibri" panose="020F0502020204030204" pitchFamily="34" charset="0"/>
            </a:endParaRPr>
          </a:p>
          <a:p>
            <a:pPr algn="just">
              <a:defRPr/>
            </a:pPr>
            <a:r>
              <a:rPr lang="en-ZA" sz="2000" b="1" dirty="0" smtClean="0">
                <a:cs typeface="Calibri" panose="020F0502020204030204" pitchFamily="34" charset="0"/>
              </a:rPr>
              <a:t>Progress as at 30 August </a:t>
            </a:r>
            <a:r>
              <a:rPr lang="en-ZA" sz="2000" b="1" dirty="0">
                <a:cs typeface="Calibri" panose="020F0502020204030204" pitchFamily="34" charset="0"/>
              </a:rPr>
              <a:t>2020</a:t>
            </a:r>
          </a:p>
          <a:p>
            <a:pPr marL="285750" indent="-285750" algn="just">
              <a:buFont typeface="Arial" panose="020B0604020202020204" pitchFamily="34" charset="0"/>
              <a:buChar char="•"/>
              <a:defRPr/>
            </a:pPr>
            <a:r>
              <a:rPr lang="en-US" b="1" dirty="0"/>
              <a:t>Funded Budget – achieved</a:t>
            </a:r>
            <a:r>
              <a:rPr lang="en-US" dirty="0"/>
              <a:t>: The municipality has managed to pass a funded budget for the 2019/20 adjustments budget and the adopted 2020/21 MTREF budget;</a:t>
            </a:r>
          </a:p>
          <a:p>
            <a:pPr marL="285750" indent="-285750" algn="just">
              <a:buFont typeface="Arial" panose="020B0604020202020204" pitchFamily="34" charset="0"/>
              <a:buChar char="•"/>
              <a:defRPr/>
            </a:pPr>
            <a:r>
              <a:rPr lang="en-US" b="1" dirty="0"/>
              <a:t>Cash flow balances – achieved:</a:t>
            </a:r>
            <a:r>
              <a:rPr lang="en-US" dirty="0"/>
              <a:t> are monitored and reconciled daily and the closing cash balance as at 30 June 2020 of R438 million consisted of unspent conditional grants amounting to R326 million that is ring fenced to avoid being spent on operations;</a:t>
            </a:r>
          </a:p>
          <a:p>
            <a:pPr marL="285750" indent="-285750" algn="just">
              <a:buFont typeface="Arial" panose="020B0604020202020204" pitchFamily="34" charset="0"/>
              <a:buChar char="•"/>
              <a:defRPr/>
            </a:pPr>
            <a:r>
              <a:rPr lang="en-US" b="1" dirty="0"/>
              <a:t>Operating revenue – not achieved:</a:t>
            </a:r>
            <a:r>
              <a:rPr lang="en-US" dirty="0"/>
              <a:t> Targets for operating revenue for the month of June were not achieved.  A target of R1.1 billion was sent but only R326 million was achieved.  The municipality is citing reduced demand for water and electricity as the reason for not achieving the target, but this may have only contributed to at most 50 per cent of this significant underperformance;</a:t>
            </a:r>
          </a:p>
        </p:txBody>
      </p:sp>
    </p:spTree>
    <p:extLst>
      <p:ext uri="{BB962C8B-B14F-4D97-AF65-F5344CB8AC3E}">
        <p14:creationId xmlns:p14="http://schemas.microsoft.com/office/powerpoint/2010/main" val="301353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US" sz="2400" dirty="0">
                <a:cs typeface="Calibri" panose="020F0502020204030204" pitchFamily="34" charset="0"/>
              </a:rPr>
              <a:t>FINANCIAL MANAGEMENT cont.</a:t>
            </a: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8</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dirty="0"/>
          </a:p>
          <a:p>
            <a:endParaRPr lang="en-US" altLang="en-US" dirty="0"/>
          </a:p>
        </p:txBody>
      </p:sp>
      <p:sp>
        <p:nvSpPr>
          <p:cNvPr id="16389" name="TextBox 4"/>
          <p:cNvSpPr txBox="1">
            <a:spLocks noChangeArrowheads="1"/>
          </p:cNvSpPr>
          <p:nvPr/>
        </p:nvSpPr>
        <p:spPr bwMode="auto">
          <a:xfrm>
            <a:off x="1176692" y="1278960"/>
            <a:ext cx="9998954" cy="440120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defRPr/>
            </a:pPr>
            <a:r>
              <a:rPr lang="en-ZA" sz="2000" b="1" dirty="0">
                <a:cs typeface="Calibri" panose="020F0502020204030204" pitchFamily="34" charset="0"/>
              </a:rPr>
              <a:t>Progress </a:t>
            </a:r>
            <a:r>
              <a:rPr lang="en-ZA" sz="2000" b="1" dirty="0" smtClean="0">
                <a:cs typeface="Calibri" panose="020F0502020204030204" pitchFamily="34" charset="0"/>
              </a:rPr>
              <a:t>as at 30 August </a:t>
            </a:r>
            <a:r>
              <a:rPr lang="en-ZA" sz="2000" b="1" dirty="0">
                <a:cs typeface="Calibri" panose="020F0502020204030204" pitchFamily="34" charset="0"/>
              </a:rPr>
              <a:t>2020 cont.</a:t>
            </a:r>
          </a:p>
          <a:p>
            <a:pPr marL="342900" lvl="0" indent="-342900" algn="just">
              <a:buFont typeface="Arial" panose="020B0604020202020204" pitchFamily="34" charset="0"/>
              <a:buChar char="•"/>
            </a:pPr>
            <a:r>
              <a:rPr lang="en-US" sz="2000" b="1" dirty="0"/>
              <a:t>Operating expenditure – not achieved:</a:t>
            </a:r>
            <a:r>
              <a:rPr lang="en-US" sz="2000" dirty="0"/>
              <a:t>  overspending by R261 million against a projected amount of R545 million for the month of June.  This over expenditure is due to unplanned overtime and COVID-19 related expenditure;</a:t>
            </a:r>
          </a:p>
          <a:p>
            <a:pPr marL="342900" lvl="0" indent="-342900" algn="just">
              <a:buFont typeface="Arial" panose="020B0604020202020204" pitchFamily="34" charset="0"/>
              <a:buChar char="•"/>
            </a:pPr>
            <a:r>
              <a:rPr lang="en-US" sz="2000" b="1" dirty="0"/>
              <a:t>Revenue collection – not achieved:</a:t>
            </a:r>
            <a:r>
              <a:rPr lang="en-US" sz="2000" dirty="0"/>
              <a:t> 73 per cent of revenue was collected for June, which is lower than the norm and the set target of 80 per cent.  Although the municipality has an advantage of prepaid sales, it cannot fully implement the credit control policies due to the lock down and regulations on disconnection of services.  In addition, some business have requested payment arrangements due to the impact of COVID-19;</a:t>
            </a:r>
          </a:p>
          <a:p>
            <a:pPr marL="342900" lvl="0" indent="-342900" algn="just">
              <a:buFont typeface="Arial" panose="020B0604020202020204" pitchFamily="34" charset="0"/>
              <a:buChar char="•"/>
            </a:pPr>
            <a:r>
              <a:rPr lang="en-US" sz="2000" b="1" dirty="0"/>
              <a:t>Government debtors – not achieved:</a:t>
            </a:r>
            <a:r>
              <a:rPr lang="en-US" sz="2000" dirty="0"/>
              <a:t> Although the received a cumulative amount of R664 million instead of R593 million as at 30 June 2020, the current accounts are still not being paid in full by government departments.  Furthermore, the payment plan with </a:t>
            </a:r>
            <a:r>
              <a:rPr lang="en-US" sz="2000" dirty="0" err="1"/>
              <a:t>Centlec</a:t>
            </a:r>
            <a:r>
              <a:rPr lang="en-US" sz="2000" dirty="0"/>
              <a:t> is not finalized;</a:t>
            </a:r>
          </a:p>
        </p:txBody>
      </p:sp>
    </p:spTree>
    <p:extLst>
      <p:ext uri="{BB962C8B-B14F-4D97-AF65-F5344CB8AC3E}">
        <p14:creationId xmlns:p14="http://schemas.microsoft.com/office/powerpoint/2010/main" val="1969943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532" y="291127"/>
            <a:ext cx="9998954" cy="687387"/>
          </a:xfrm>
          <a:ln>
            <a:solidFill>
              <a:schemeClr val="tx1"/>
            </a:solidFill>
          </a:ln>
        </p:spPr>
        <p:txBody>
          <a:bodyPr/>
          <a:lstStyle/>
          <a:p>
            <a:pPr>
              <a:defRPr/>
            </a:pPr>
            <a:r>
              <a:rPr lang="en-US" sz="2400" dirty="0">
                <a:cs typeface="Calibri" panose="020F0502020204030204" pitchFamily="34" charset="0"/>
              </a:rPr>
              <a:t>FINANCIAL MANAGEMENT cont.</a:t>
            </a:r>
          </a:p>
        </p:txBody>
      </p:sp>
      <p:sp>
        <p:nvSpPr>
          <p:cNvPr id="3" name="Slide Number Placeholder 2"/>
          <p:cNvSpPr>
            <a:spLocks noGrp="1"/>
          </p:cNvSpPr>
          <p:nvPr>
            <p:ph type="sldNum" sz="quarter" idx="16"/>
          </p:nvPr>
        </p:nvSpPr>
        <p:spPr/>
        <p:txBody>
          <a:bodyPr/>
          <a:lstStyle/>
          <a:p>
            <a:pPr>
              <a:defRPr/>
            </a:pPr>
            <a:fld id="{058B555F-0461-4F06-8DA7-EFB8733D9A54}" type="slidenum">
              <a:rPr lang="en-US" altLang="en-US"/>
              <a:pPr>
                <a:defRPr/>
              </a:pPr>
              <a:t>9</a:t>
            </a:fld>
            <a:endParaRPr lang="en-US" altLang="en-US" dirty="0"/>
          </a:p>
        </p:txBody>
      </p:sp>
      <p:sp>
        <p:nvSpPr>
          <p:cNvPr id="16388" name="Content Placeholder 3"/>
          <p:cNvSpPr>
            <a:spLocks noGrp="1"/>
          </p:cNvSpPr>
          <p:nvPr>
            <p:ph sz="quarter" idx="13"/>
          </p:nvPr>
        </p:nvSpPr>
        <p:spPr>
          <a:xfrm>
            <a:off x="2152650" y="1557338"/>
            <a:ext cx="8047038" cy="4608512"/>
          </a:xfrm>
        </p:spPr>
        <p:txBody>
          <a:bodyPr/>
          <a:lstStyle/>
          <a:p>
            <a:endParaRPr lang="en-US" altLang="en-US" dirty="0"/>
          </a:p>
          <a:p>
            <a:endParaRPr lang="en-US" altLang="en-US" dirty="0"/>
          </a:p>
        </p:txBody>
      </p:sp>
      <p:sp>
        <p:nvSpPr>
          <p:cNvPr id="16389" name="TextBox 4"/>
          <p:cNvSpPr txBox="1">
            <a:spLocks noChangeArrowheads="1"/>
          </p:cNvSpPr>
          <p:nvPr/>
        </p:nvSpPr>
        <p:spPr bwMode="auto">
          <a:xfrm>
            <a:off x="1176692" y="1278960"/>
            <a:ext cx="9998954" cy="378565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just">
              <a:defRPr/>
            </a:pPr>
            <a:r>
              <a:rPr lang="en-ZA" sz="2000" b="1" dirty="0">
                <a:cs typeface="Calibri" panose="020F0502020204030204" pitchFamily="34" charset="0"/>
              </a:rPr>
              <a:t>Progress </a:t>
            </a:r>
            <a:r>
              <a:rPr lang="en-ZA" sz="2000" b="1" dirty="0" smtClean="0">
                <a:cs typeface="Calibri" panose="020F0502020204030204" pitchFamily="34" charset="0"/>
              </a:rPr>
              <a:t>as at </a:t>
            </a:r>
            <a:r>
              <a:rPr lang="en-ZA" sz="2000" b="1" dirty="0">
                <a:cs typeface="Calibri" panose="020F0502020204030204" pitchFamily="34" charset="0"/>
              </a:rPr>
              <a:t>August 2020 cont.</a:t>
            </a:r>
          </a:p>
          <a:p>
            <a:pPr marL="342900" lvl="0" indent="-342900" algn="just">
              <a:buFont typeface="Arial" panose="020B0604020202020204" pitchFamily="34" charset="0"/>
              <a:buChar char="•"/>
            </a:pPr>
            <a:r>
              <a:rPr lang="en-US" sz="2000" b="1" dirty="0"/>
              <a:t>Government creditors (</a:t>
            </a:r>
            <a:r>
              <a:rPr lang="en-US" sz="2000" b="1" dirty="0" err="1"/>
              <a:t>Bloem</a:t>
            </a:r>
            <a:r>
              <a:rPr lang="en-US" sz="2000" b="1" dirty="0"/>
              <a:t> Water Board) – not achieved:</a:t>
            </a:r>
            <a:r>
              <a:rPr lang="en-US" sz="2000" dirty="0"/>
              <a:t> The municipality last paid </a:t>
            </a:r>
            <a:r>
              <a:rPr lang="en-US" sz="2000" dirty="0" err="1"/>
              <a:t>Bloem</a:t>
            </a:r>
            <a:r>
              <a:rPr lang="en-US" sz="2000" dirty="0"/>
              <a:t> Water at end of March 2020.  Therefore, R100 million was required as soon as receipt of equitable share in July 2020.  Total debt is R1.1 billion as at 30 June 2020;</a:t>
            </a:r>
          </a:p>
          <a:p>
            <a:pPr marL="342900" lvl="0" indent="-342900" algn="just">
              <a:buFont typeface="Arial" panose="020B0604020202020204" pitchFamily="34" charset="0"/>
              <a:buChar char="•"/>
            </a:pPr>
            <a:r>
              <a:rPr lang="en-US" sz="2000" b="1" dirty="0"/>
              <a:t>Government creditors (Eskom) – achieved: </a:t>
            </a:r>
            <a:r>
              <a:rPr lang="en-US" sz="2000" dirty="0"/>
              <a:t>The municipality reported R40 million variance because of misalignment of billing periods between ESKOM and </a:t>
            </a:r>
            <a:r>
              <a:rPr lang="en-US" sz="2000" dirty="0" err="1"/>
              <a:t>Centlec</a:t>
            </a:r>
            <a:r>
              <a:rPr lang="en-US" sz="2000" dirty="0"/>
              <a:t>;</a:t>
            </a:r>
          </a:p>
          <a:p>
            <a:pPr marL="342900" lvl="0" indent="-342900" algn="just">
              <a:buFont typeface="Arial" panose="020B0604020202020204" pitchFamily="34" charset="0"/>
              <a:buChar char="•"/>
            </a:pPr>
            <a:r>
              <a:rPr lang="en-US" sz="2000" dirty="0"/>
              <a:t>The Provincial Intervention Team co-</a:t>
            </a:r>
            <a:r>
              <a:rPr lang="en-US" sz="2000" dirty="0" err="1"/>
              <a:t>authorises</a:t>
            </a:r>
            <a:r>
              <a:rPr lang="en-US" sz="2000" dirty="0"/>
              <a:t> all payments to improve cost containment and avoid all unnecessary, irregular, fruitless and wasteful expenditure; and</a:t>
            </a:r>
          </a:p>
          <a:p>
            <a:pPr marL="342900" lvl="0" indent="-342900" algn="just">
              <a:buFont typeface="Arial" panose="020B0604020202020204" pitchFamily="34" charset="0"/>
              <a:buChar char="•"/>
            </a:pPr>
            <a:r>
              <a:rPr lang="en-US" sz="2000" dirty="0"/>
              <a:t>Compared to the month ending 31 March 2020, there was a decline on the achievement of the set targets</a:t>
            </a:r>
            <a:endParaRPr lang="en-ZA" sz="2000" dirty="0">
              <a:cs typeface="Calibri" panose="020F0502020204030204" pitchFamily="34" charset="0"/>
            </a:endParaRPr>
          </a:p>
        </p:txBody>
      </p:sp>
    </p:spTree>
    <p:extLst>
      <p:ext uri="{BB962C8B-B14F-4D97-AF65-F5344CB8AC3E}">
        <p14:creationId xmlns:p14="http://schemas.microsoft.com/office/powerpoint/2010/main" val="3673279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1294</Words>
  <Application>Microsoft Office PowerPoint</Application>
  <PresentationFormat>Widescreen</PresentationFormat>
  <Paragraphs>111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PGothic</vt:lpstr>
      <vt:lpstr>Arial</vt:lpstr>
      <vt:lpstr>Calibri</vt:lpstr>
      <vt:lpstr>Calibri Light</vt:lpstr>
      <vt:lpstr>Wingdings</vt:lpstr>
      <vt:lpstr>Office Theme</vt:lpstr>
      <vt:lpstr>STATE OF MANGAUNG METROPOLITAN MUNICIPALITY</vt:lpstr>
      <vt:lpstr>PRESENTATION LAYOUT</vt:lpstr>
      <vt:lpstr>PURPOSE</vt:lpstr>
      <vt:lpstr>GOVERNANCE</vt:lpstr>
      <vt:lpstr>GOVERNANCE cont.</vt:lpstr>
      <vt:lpstr>FINANCIAL MANAGEMENT</vt:lpstr>
      <vt:lpstr>FINANCIAL MANAGEMENT</vt:lpstr>
      <vt:lpstr>FINANCIAL MANAGEMENT cont.</vt:lpstr>
      <vt:lpstr>FINANCIAL MANAGEMENT cont.</vt:lpstr>
      <vt:lpstr>SERVICE DELIVERY</vt:lpstr>
      <vt:lpstr>SUPPORT BY DCOG</vt:lpstr>
      <vt:lpstr>RECOMMENDATION</vt:lpstr>
      <vt:lpstr>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Malerata Macheli</dc:creator>
  <cp:lastModifiedBy>Shereen Cassiem</cp:lastModifiedBy>
  <cp:revision>13</cp:revision>
  <dcterms:created xsi:type="dcterms:W3CDTF">2020-10-01T14:13:41Z</dcterms:created>
  <dcterms:modified xsi:type="dcterms:W3CDTF">2020-11-23T09:32:57Z</dcterms:modified>
</cp:coreProperties>
</file>