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olors1.xml" ContentType="application/vnd.ms-office.chartcolorstyl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309" r:id="rId1"/>
    <p:sldMasterId id="2147484314" r:id="rId2"/>
  </p:sldMasterIdLst>
  <p:notesMasterIdLst>
    <p:notesMasterId r:id="rId47"/>
  </p:notesMasterIdLst>
  <p:handoutMasterIdLst>
    <p:handoutMasterId r:id="rId48"/>
  </p:handoutMasterIdLst>
  <p:sldIdLst>
    <p:sldId id="2668" r:id="rId3"/>
    <p:sldId id="2765" r:id="rId4"/>
    <p:sldId id="2826" r:id="rId5"/>
    <p:sldId id="2825" r:id="rId6"/>
    <p:sldId id="2795" r:id="rId7"/>
    <p:sldId id="2815" r:id="rId8"/>
    <p:sldId id="2816" r:id="rId9"/>
    <p:sldId id="2818" r:id="rId10"/>
    <p:sldId id="2811" r:id="rId11"/>
    <p:sldId id="2817" r:id="rId12"/>
    <p:sldId id="2768" r:id="rId13"/>
    <p:sldId id="2803" r:id="rId14"/>
    <p:sldId id="2820" r:id="rId15"/>
    <p:sldId id="2819" r:id="rId16"/>
    <p:sldId id="2821" r:id="rId17"/>
    <p:sldId id="2837" r:id="rId18"/>
    <p:sldId id="2822" r:id="rId19"/>
    <p:sldId id="2823" r:id="rId20"/>
    <p:sldId id="2824" r:id="rId21"/>
    <p:sldId id="2841" r:id="rId22"/>
    <p:sldId id="2842" r:id="rId23"/>
    <p:sldId id="2843" r:id="rId24"/>
    <p:sldId id="2844" r:id="rId25"/>
    <p:sldId id="2812" r:id="rId26"/>
    <p:sldId id="2845" r:id="rId27"/>
    <p:sldId id="2846" r:id="rId28"/>
    <p:sldId id="2809" r:id="rId29"/>
    <p:sldId id="2827" r:id="rId30"/>
    <p:sldId id="2828" r:id="rId31"/>
    <p:sldId id="2833" r:id="rId32"/>
    <p:sldId id="2814" r:id="rId33"/>
    <p:sldId id="2838" r:id="rId34"/>
    <p:sldId id="2830" r:id="rId35"/>
    <p:sldId id="2832" r:id="rId36"/>
    <p:sldId id="2775" r:id="rId37"/>
    <p:sldId id="2834" r:id="rId38"/>
    <p:sldId id="2836" r:id="rId39"/>
    <p:sldId id="2839" r:id="rId40"/>
    <p:sldId id="2840" r:id="rId41"/>
    <p:sldId id="2849" r:id="rId42"/>
    <p:sldId id="2847" r:id="rId43"/>
    <p:sldId id="2799" r:id="rId44"/>
    <p:sldId id="2772" r:id="rId45"/>
    <p:sldId id="2717" r:id="rId46"/>
  </p:sldIdLst>
  <p:sldSz cx="9144000" cy="6858000" type="screen4x3"/>
  <p:notesSz cx="6797675" cy="9926638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FFFFCC"/>
    <a:srgbClr val="CCFFFF"/>
    <a:srgbClr val="741202"/>
    <a:srgbClr val="D9D5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31" autoAdjust="0"/>
    <p:restoredTop sz="86434" autoAdjust="0"/>
  </p:normalViewPr>
  <p:slideViewPr>
    <p:cSldViewPr>
      <p:cViewPr varScale="1">
        <p:scale>
          <a:sx n="79" d="100"/>
          <a:sy n="79" d="100"/>
        </p:scale>
        <p:origin x="-7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9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Application Received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Gauteng</c:v>
                </c:pt>
                <c:pt idx="1">
                  <c:v>KZN</c:v>
                </c:pt>
                <c:pt idx="2">
                  <c:v>Limpopo</c:v>
                </c:pt>
                <c:pt idx="3">
                  <c:v>Mpumalanga</c:v>
                </c:pt>
                <c:pt idx="4">
                  <c:v>Western Cape </c:v>
                </c:pt>
                <c:pt idx="5">
                  <c:v>Eastern Cape</c:v>
                </c:pt>
                <c:pt idx="6">
                  <c:v>North West</c:v>
                </c:pt>
                <c:pt idx="7">
                  <c:v>Northern Cape</c:v>
                </c:pt>
                <c:pt idx="8">
                  <c:v>Free State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161893</c:v>
                </c:pt>
                <c:pt idx="1">
                  <c:v>133981</c:v>
                </c:pt>
                <c:pt idx="2">
                  <c:v>70922</c:v>
                </c:pt>
                <c:pt idx="3">
                  <c:v>83987</c:v>
                </c:pt>
                <c:pt idx="4">
                  <c:v>54807</c:v>
                </c:pt>
                <c:pt idx="5">
                  <c:v>38268</c:v>
                </c:pt>
                <c:pt idx="6">
                  <c:v>37312</c:v>
                </c:pt>
                <c:pt idx="7">
                  <c:v>23890</c:v>
                </c:pt>
                <c:pt idx="8">
                  <c:v>14800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7D-4E5D-AEEC-B2CA08F317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Job opportunities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Gauteng</c:v>
                </c:pt>
                <c:pt idx="1">
                  <c:v>KZN</c:v>
                </c:pt>
                <c:pt idx="2">
                  <c:v>Limpopo</c:v>
                </c:pt>
                <c:pt idx="3">
                  <c:v>Mpumalanga</c:v>
                </c:pt>
                <c:pt idx="4">
                  <c:v>Western Cape </c:v>
                </c:pt>
                <c:pt idx="5">
                  <c:v>Eastern Cape</c:v>
                </c:pt>
                <c:pt idx="6">
                  <c:v>North West</c:v>
                </c:pt>
                <c:pt idx="7">
                  <c:v>Northern Cape</c:v>
                </c:pt>
                <c:pt idx="8">
                  <c:v>Free State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41129</c:v>
                </c:pt>
                <c:pt idx="1">
                  <c:v>73655</c:v>
                </c:pt>
                <c:pt idx="2">
                  <c:v>52116</c:v>
                </c:pt>
                <c:pt idx="3">
                  <c:v>26108</c:v>
                </c:pt>
                <c:pt idx="4">
                  <c:v>20402</c:v>
                </c:pt>
                <c:pt idx="5">
                  <c:v>55803</c:v>
                </c:pt>
                <c:pt idx="6">
                  <c:v>23523</c:v>
                </c:pt>
                <c:pt idx="7">
                  <c:v>7323</c:v>
                </c:pt>
                <c:pt idx="8">
                  <c:v>19002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7D-4E5D-AEEC-B2CA08F317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Percentage of applications received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Gauteng</c:v>
                </c:pt>
                <c:pt idx="1">
                  <c:v>KZN</c:v>
                </c:pt>
                <c:pt idx="2">
                  <c:v>Limpopo</c:v>
                </c:pt>
                <c:pt idx="3">
                  <c:v>Mpumalanga</c:v>
                </c:pt>
                <c:pt idx="4">
                  <c:v>Western Cape </c:v>
                </c:pt>
                <c:pt idx="5">
                  <c:v>Eastern Cape</c:v>
                </c:pt>
                <c:pt idx="6">
                  <c:v>North West</c:v>
                </c:pt>
                <c:pt idx="7">
                  <c:v>Northern Cape</c:v>
                </c:pt>
                <c:pt idx="8">
                  <c:v>Free State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393.62250480196457</c:v>
                </c:pt>
                <c:pt idx="1">
                  <c:v>181.90346887516122</c:v>
                </c:pt>
                <c:pt idx="2">
                  <c:v>136.08488755852332</c:v>
                </c:pt>
                <c:pt idx="3">
                  <c:v>321.69066952658187</c:v>
                </c:pt>
                <c:pt idx="4">
                  <c:v>268.63542789922565</c:v>
                </c:pt>
                <c:pt idx="5">
                  <c:v>68.576958228052249</c:v>
                </c:pt>
                <c:pt idx="6">
                  <c:v>158.61922373846869</c:v>
                </c:pt>
                <c:pt idx="7">
                  <c:v>326.23241840775631</c:v>
                </c:pt>
                <c:pt idx="8">
                  <c:v>77.886538259130603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7D-4E5D-AEEC-B2CA08F317E0}"/>
            </c:ext>
          </c:extLst>
        </c:ser>
        <c:dLbls/>
        <c:gapWidth val="97"/>
        <c:axId val="66204800"/>
        <c:axId val="66206336"/>
      </c:barChart>
      <c:catAx>
        <c:axId val="662048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06336"/>
        <c:crosses val="autoZero"/>
        <c:auto val="1"/>
        <c:lblAlgn val="ctr"/>
        <c:lblOffset val="100"/>
      </c:catAx>
      <c:valAx>
        <c:axId val="662063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04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42534162870793"/>
          <c:y val="0.9441979060229615"/>
          <c:w val="0.78114920474785954"/>
          <c:h val="5.083394489814124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6400" cy="496412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6"/>
            <a:ext cx="2946400" cy="496412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r">
              <a:defRPr sz="1200"/>
            </a:lvl1pPr>
          </a:lstStyle>
          <a:p>
            <a:fld id="{1D0945D4-7C2D-4A13-B38A-E12CB1D577C6}" type="datetimeFigureOut">
              <a:rPr lang="en-ZA" smtClean="0"/>
              <a:pPr/>
              <a:t>2020/11/24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633"/>
            <a:ext cx="2946400" cy="496411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633"/>
            <a:ext cx="2946400" cy="496411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r">
              <a:defRPr sz="1200"/>
            </a:lvl1pPr>
          </a:lstStyle>
          <a:p>
            <a:fld id="{204A9269-D6D7-48C4-9470-0116AF9D5FB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348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r">
              <a:defRPr sz="1200"/>
            </a:lvl1pPr>
          </a:lstStyle>
          <a:p>
            <a:fld id="{CB34B744-44EE-4F42-B972-C0B75A3BE042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7" tIns="46075" rIns="92147" bIns="460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8"/>
          </a:xfrm>
          <a:prstGeom prst="rect">
            <a:avLst/>
          </a:prstGeom>
        </p:spPr>
        <p:txBody>
          <a:bodyPr vert="horz" lIns="92147" tIns="46075" rIns="92147" bIns="460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r">
              <a:defRPr sz="1200"/>
            </a:lvl1pPr>
          </a:lstStyle>
          <a:p>
            <a:fld id="{B3EBCF5C-793D-4E2E-8A58-2738429E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0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B74157-DD55-4E80-8665-737AFE1DF31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44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BCF5C-793D-4E2E-8A58-2738429E752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75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BCF5C-793D-4E2E-8A58-2738429E752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65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12FD-F097-41F7-AA9A-A988CB84265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60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028384" cy="90872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E1FB-30FC-4DF2-BCF4-3AB5211FFE0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73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AA3-DDB1-47CC-8846-77A6E2B2A14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94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12FD-F097-41F7-AA9A-A988CB84265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2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028384" cy="90872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E1FB-30FC-4DF2-BCF4-3AB5211FFE0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35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AA3-DDB1-47CC-8846-77A6E2B2A14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79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6457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9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witter</a:t>
            </a:r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7797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1439-2095-438C-BEFB-FF6A1884D83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2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1439-2095-438C-BEFB-FF6A1884D83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2020/11/24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1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2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80964"/>
            <a:ext cx="9144000" cy="1944216"/>
          </a:xfrm>
        </p:spPr>
        <p:txBody>
          <a:bodyPr>
            <a:noAutofit/>
          </a:bodyPr>
          <a:lstStyle/>
          <a:p>
            <a:r>
              <a:rPr lang="en-ZA" sz="4800" b="1" dirty="0" smtClean="0">
                <a:solidFill>
                  <a:schemeClr val="accent2">
                    <a:lumMod val="75000"/>
                  </a:schemeClr>
                </a:solidFill>
              </a:rPr>
              <a:t>BASIC EDUCATION EMPLOYMENT INITIATIVE (BEEI)</a:t>
            </a:r>
            <a:endParaRPr lang="en-ZA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7992888" cy="1752600"/>
          </a:xfrm>
        </p:spPr>
        <p:txBody>
          <a:bodyPr>
            <a:normAutofit lnSpcReduction="10000"/>
          </a:bodyPr>
          <a:lstStyle/>
          <a:p>
            <a:r>
              <a:rPr lang="en-ZA" sz="3600" b="1" dirty="0">
                <a:solidFill>
                  <a:schemeClr val="accent6">
                    <a:lumMod val="50000"/>
                  </a:schemeClr>
                </a:solidFill>
              </a:rPr>
              <a:t>Presentation to the Meeting </a:t>
            </a:r>
            <a:r>
              <a:rPr lang="en-ZA" sz="3600" b="1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ZA" sz="3600" b="1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ZA" sz="3600" b="1" dirty="0" smtClean="0">
                <a:solidFill>
                  <a:schemeClr val="accent6">
                    <a:lumMod val="50000"/>
                  </a:schemeClr>
                </a:solidFill>
              </a:rPr>
              <a:t>Portfolio on Basic Education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ZA" sz="3600" b="1" dirty="0" smtClean="0">
                <a:solidFill>
                  <a:schemeClr val="accent6">
                    <a:lumMod val="50000"/>
                  </a:schemeClr>
                </a:solidFill>
              </a:rPr>
              <a:t>20 November 2019</a:t>
            </a:r>
            <a:endParaRPr lang="en-Z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94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11" y="678961"/>
            <a:ext cx="8802978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 </a:t>
            </a:r>
            <a:r>
              <a:rPr lang="en-US" sz="3200" b="1" dirty="0"/>
              <a:t>The R7 billion allocation will be divided as follows</a:t>
            </a:r>
            <a:r>
              <a:rPr lang="en-US" sz="3200" b="1" dirty="0" smtClean="0"/>
              <a:t>:</a:t>
            </a:r>
          </a:p>
          <a:p>
            <a:pPr algn="just"/>
            <a:endParaRPr lang="en-ZA" sz="2800" b="1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R 4,47 billion</a:t>
            </a:r>
            <a:r>
              <a:rPr lang="en-US" sz="2800" dirty="0"/>
              <a:t> to employ </a:t>
            </a:r>
            <a:r>
              <a:rPr lang="en-US" sz="2800" dirty="0" smtClean="0"/>
              <a:t>200 000 Education </a:t>
            </a:r>
            <a:r>
              <a:rPr lang="en-US" sz="2800" dirty="0"/>
              <a:t>Assistants (EA) and 100 000 </a:t>
            </a:r>
            <a:r>
              <a:rPr lang="en-US" sz="2800" dirty="0" smtClean="0"/>
              <a:t>General School </a:t>
            </a:r>
            <a:r>
              <a:rPr lang="en-US" sz="2800" dirty="0"/>
              <a:t>Assistants </a:t>
            </a:r>
            <a:r>
              <a:rPr lang="en-US" sz="2800" dirty="0" smtClean="0"/>
              <a:t>(GSA</a:t>
            </a:r>
            <a:r>
              <a:rPr lang="en-ZA" sz="2800" dirty="0" smtClean="0"/>
              <a:t>);</a:t>
            </a:r>
            <a:endParaRPr lang="en-ZA" sz="32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R </a:t>
            </a:r>
            <a:r>
              <a:rPr lang="en-US" sz="2800" b="1" dirty="0" smtClean="0"/>
              <a:t>10, 8 million</a:t>
            </a:r>
            <a:r>
              <a:rPr lang="en-US" sz="2800" dirty="0" smtClean="0"/>
              <a:t> </a:t>
            </a:r>
            <a:r>
              <a:rPr lang="en-US" sz="2800" dirty="0"/>
              <a:t>for provincial project management;  </a:t>
            </a:r>
            <a:endParaRPr lang="en-ZA" sz="32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R </a:t>
            </a:r>
            <a:r>
              <a:rPr lang="en-US" sz="2800" b="1" dirty="0" smtClean="0"/>
              <a:t>1,2 million </a:t>
            </a:r>
            <a:r>
              <a:rPr lang="en-US" sz="2800" dirty="0"/>
              <a:t>for DBE project management;</a:t>
            </a:r>
            <a:endParaRPr lang="en-ZA" sz="32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1%</a:t>
            </a:r>
            <a:r>
              <a:rPr lang="en-US" sz="2800" dirty="0"/>
              <a:t> or </a:t>
            </a:r>
            <a:r>
              <a:rPr lang="en-US" sz="2800" b="1" dirty="0"/>
              <a:t>R </a:t>
            </a:r>
            <a:r>
              <a:rPr lang="en-US" sz="2800" b="1" dirty="0" smtClean="0"/>
              <a:t>44,7 million</a:t>
            </a:r>
            <a:r>
              <a:rPr lang="en-US" sz="2800" dirty="0" smtClean="0"/>
              <a:t> </a:t>
            </a:r>
            <a:r>
              <a:rPr lang="en-US" sz="2800" dirty="0"/>
              <a:t>of provincial allocation contributed towards UIF; </a:t>
            </a:r>
            <a:endParaRPr lang="en-ZA" sz="32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Up to 1% or R </a:t>
            </a:r>
            <a:r>
              <a:rPr lang="en-US" sz="2800" b="1" dirty="0" smtClean="0"/>
              <a:t>44,7 million</a:t>
            </a:r>
            <a:r>
              <a:rPr lang="en-US" sz="2800" dirty="0" smtClean="0"/>
              <a:t> </a:t>
            </a:r>
            <a:r>
              <a:rPr lang="en-US" sz="2800" dirty="0"/>
              <a:t>of provincial allocation may be used for training; and  </a:t>
            </a:r>
            <a:endParaRPr lang="en-ZA" sz="32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R 2,43 billion </a:t>
            </a:r>
            <a:r>
              <a:rPr lang="en-US" sz="2800" dirty="0"/>
              <a:t>towards saving</a:t>
            </a:r>
            <a:r>
              <a:rPr lang="en-US" sz="2800" b="1" dirty="0"/>
              <a:t> </a:t>
            </a:r>
            <a:r>
              <a:rPr lang="en-US" sz="2800" dirty="0"/>
              <a:t>SGB funded posts and posts at government subsidized independent schools. </a:t>
            </a:r>
            <a:endParaRPr lang="en-ZA" sz="3200" dirty="0"/>
          </a:p>
          <a:p>
            <a:pPr marL="1030288" lvl="1" indent="-5730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336"/>
            <a:ext cx="9144000" cy="542220"/>
          </a:xfrm>
        </p:spPr>
        <p:txBody>
          <a:bodyPr>
            <a:noAutofit/>
          </a:bodyPr>
          <a:lstStyle/>
          <a:p>
            <a:r>
              <a:rPr lang="en-US" sz="4000" dirty="0" smtClean="0"/>
              <a:t>FUNDING DETAILS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91680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0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" y="116632"/>
            <a:ext cx="9144000" cy="432048"/>
          </a:xfrm>
        </p:spPr>
        <p:txBody>
          <a:bodyPr>
            <a:noAutofit/>
          </a:bodyPr>
          <a:lstStyle/>
          <a:p>
            <a:r>
              <a:rPr lang="en-ZA" sz="2400" dirty="0" smtClean="0"/>
              <a:t/>
            </a:r>
            <a:br>
              <a:rPr lang="en-ZA" sz="2400" dirty="0" smtClean="0"/>
            </a:br>
            <a:r>
              <a:rPr lang="en-ZA" sz="2400" dirty="0" smtClean="0"/>
              <a:t>CONSIDERATIONS MADE WHEN CALCULATING </a:t>
            </a:r>
            <a:r>
              <a:rPr lang="en-ZA" sz="2400" dirty="0"/>
              <a:t>FUNDS</a:t>
            </a:r>
            <a:r>
              <a:rPr lang="en-ZA" sz="2400" dirty="0" smtClean="0"/>
              <a:t> ALLOCATION</a:t>
            </a:r>
            <a:r>
              <a:rPr lang="en-ZA" sz="3200" dirty="0" smtClean="0"/>
              <a:t/>
            </a:r>
            <a:br>
              <a:rPr lang="en-ZA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5544616"/>
          </a:xfrm>
        </p:spPr>
        <p:txBody>
          <a:bodyPr>
            <a:noAutofit/>
          </a:bodyPr>
          <a:lstStyle/>
          <a:p>
            <a:pPr algn="just"/>
            <a:r>
              <a:rPr lang="en-ZA" sz="2000" dirty="0" smtClean="0"/>
              <a:t>Each school(Public and Special Needs) is allocated </a:t>
            </a:r>
            <a:r>
              <a:rPr lang="en-ZA" sz="2000" dirty="0"/>
              <a:t>a </a:t>
            </a:r>
            <a:r>
              <a:rPr lang="en-ZA" sz="2000" b="1" u="sng" dirty="0"/>
              <a:t>minimum of 2 EAs</a:t>
            </a:r>
            <a:r>
              <a:rPr lang="en-ZA" sz="2000" dirty="0"/>
              <a:t>. </a:t>
            </a:r>
            <a:endParaRPr lang="en-ZA" sz="2000" dirty="0" smtClean="0"/>
          </a:p>
          <a:p>
            <a:pPr lvl="0" algn="just"/>
            <a:r>
              <a:rPr lang="en-ZA" sz="2000" dirty="0" smtClean="0"/>
              <a:t>In </a:t>
            </a:r>
            <a:r>
              <a:rPr lang="en-ZA" sz="2000" dirty="0"/>
              <a:t>allocating Education Assistants, provinces </a:t>
            </a:r>
            <a:r>
              <a:rPr lang="en-ZA" sz="2000" dirty="0" smtClean="0"/>
              <a:t>to </a:t>
            </a:r>
            <a:r>
              <a:rPr lang="en-ZA" sz="2000" dirty="0"/>
              <a:t>prioritise: (a) </a:t>
            </a:r>
            <a:r>
              <a:rPr lang="en-ZA" sz="2000" b="1" dirty="0"/>
              <a:t>Schools for learners with Special Educational Needs</a:t>
            </a:r>
            <a:r>
              <a:rPr lang="en-ZA" sz="2000" dirty="0"/>
              <a:t>, (b) </a:t>
            </a:r>
            <a:r>
              <a:rPr lang="en-ZA" sz="2000" b="1" dirty="0"/>
              <a:t>Quintile 1 </a:t>
            </a:r>
            <a:r>
              <a:rPr lang="en-ZA" sz="2000" b="1" dirty="0" smtClean="0"/>
              <a:t>- 3 </a:t>
            </a:r>
            <a:r>
              <a:rPr lang="en-ZA" sz="2000" dirty="0"/>
              <a:t>schools; (c) </a:t>
            </a:r>
            <a:r>
              <a:rPr lang="en-ZA" sz="2000" b="1" dirty="0"/>
              <a:t>Schools with multigrade classes</a:t>
            </a:r>
            <a:r>
              <a:rPr lang="en-ZA" sz="2000" dirty="0"/>
              <a:t>; (d) Rural and Township </a:t>
            </a:r>
            <a:r>
              <a:rPr lang="en-ZA" sz="2000" dirty="0" smtClean="0"/>
              <a:t>Schools.</a:t>
            </a:r>
          </a:p>
          <a:p>
            <a:pPr marL="0" lvl="0" indent="0" algn="just">
              <a:buNone/>
            </a:pPr>
            <a:endParaRPr lang="en-US" sz="2000" dirty="0"/>
          </a:p>
          <a:p>
            <a:pPr algn="just"/>
            <a:r>
              <a:rPr lang="en-ZA" sz="2000" b="1" dirty="0" smtClean="0">
                <a:solidFill>
                  <a:srgbClr val="FF0000"/>
                </a:solidFill>
              </a:rPr>
              <a:t>Additional EAs </a:t>
            </a:r>
            <a:r>
              <a:rPr lang="en-ZA" sz="2000" dirty="0" smtClean="0"/>
              <a:t>will be allocated as follows (ratio of 2:1): </a:t>
            </a:r>
            <a:endParaRPr lang="en-ZA" sz="2000" dirty="0"/>
          </a:p>
          <a:p>
            <a:pPr marL="860425" indent="-519113" algn="just">
              <a:buFont typeface="Wingdings" panose="05000000000000000000" pitchFamily="2" charset="2"/>
              <a:buChar char="Ø"/>
            </a:pPr>
            <a:r>
              <a:rPr lang="en-ZA" sz="2000" b="1" dirty="0"/>
              <a:t>Quintile 1 – 3</a:t>
            </a:r>
            <a:r>
              <a:rPr lang="en-ZA" sz="2000" dirty="0"/>
              <a:t> ratio of </a:t>
            </a:r>
            <a:r>
              <a:rPr lang="en-ZA" sz="2000" b="1" dirty="0" smtClean="0"/>
              <a:t>1 EA : 72 learners.</a:t>
            </a:r>
            <a:endParaRPr lang="en-ZA" sz="2000" dirty="0"/>
          </a:p>
          <a:p>
            <a:pPr marL="860425" indent="-519113" algn="just">
              <a:buFont typeface="Wingdings" panose="05000000000000000000" pitchFamily="2" charset="2"/>
              <a:buChar char="Ø"/>
            </a:pPr>
            <a:r>
              <a:rPr lang="en-ZA" sz="2000" b="1" dirty="0"/>
              <a:t>Quintile 4 – 5</a:t>
            </a:r>
            <a:r>
              <a:rPr lang="en-ZA" sz="2000" dirty="0"/>
              <a:t> ratio of </a:t>
            </a:r>
            <a:r>
              <a:rPr lang="en-ZA" sz="2000" b="1" dirty="0" smtClean="0"/>
              <a:t>1 EA :  147 learners</a:t>
            </a:r>
            <a:r>
              <a:rPr lang="en-ZA" sz="2000" dirty="0" smtClean="0"/>
              <a:t>. </a:t>
            </a:r>
          </a:p>
          <a:p>
            <a:pPr marL="341312" indent="0" algn="just">
              <a:buNone/>
            </a:pPr>
            <a:endParaRPr lang="en-ZA" sz="1050" b="1" dirty="0"/>
          </a:p>
          <a:p>
            <a:pPr algn="just"/>
            <a:r>
              <a:rPr lang="en-ZA" sz="2000" b="1" dirty="0" smtClean="0">
                <a:solidFill>
                  <a:srgbClr val="FF0000"/>
                </a:solidFill>
              </a:rPr>
              <a:t>GSAs</a:t>
            </a:r>
            <a:r>
              <a:rPr lang="en-ZA" sz="2000" dirty="0" smtClean="0"/>
              <a:t>: </a:t>
            </a:r>
            <a:r>
              <a:rPr lang="en-ZA" sz="2000" b="1" dirty="0" smtClean="0"/>
              <a:t>Q1 – Q3 </a:t>
            </a:r>
            <a:r>
              <a:rPr lang="en-ZA" sz="2000" dirty="0" smtClean="0"/>
              <a:t>ratio of </a:t>
            </a:r>
            <a:r>
              <a:rPr lang="en-ZA" sz="2000" b="1" dirty="0" smtClean="0">
                <a:solidFill>
                  <a:srgbClr val="FF0000"/>
                </a:solidFill>
              </a:rPr>
              <a:t>1 GSA : 76 learners</a:t>
            </a:r>
            <a:endParaRPr lang="en-ZA" sz="2000" dirty="0" smtClean="0"/>
          </a:p>
          <a:p>
            <a:pPr algn="just"/>
            <a:endParaRPr lang="en-ZA" sz="1000" dirty="0"/>
          </a:p>
          <a:p>
            <a:pPr algn="just"/>
            <a:r>
              <a:rPr lang="en-ZA" sz="2000" dirty="0" smtClean="0"/>
              <a:t>Allocation </a:t>
            </a:r>
            <a:r>
              <a:rPr lang="en-ZA" sz="2000" dirty="0"/>
              <a:t>of </a:t>
            </a:r>
            <a:r>
              <a:rPr lang="en-ZA" sz="2000" b="1" dirty="0" smtClean="0"/>
              <a:t>EAs</a:t>
            </a:r>
            <a:r>
              <a:rPr lang="en-ZA" sz="2000" dirty="0" smtClean="0"/>
              <a:t> combined with </a:t>
            </a:r>
            <a:r>
              <a:rPr lang="en-ZA" sz="2000" b="1" dirty="0" smtClean="0"/>
              <a:t>GSAs</a:t>
            </a:r>
            <a:r>
              <a:rPr lang="en-ZA" sz="2000" dirty="0" smtClean="0"/>
              <a:t> </a:t>
            </a:r>
            <a:r>
              <a:rPr lang="en-ZA" sz="2000" dirty="0"/>
              <a:t>will be </a:t>
            </a:r>
            <a:r>
              <a:rPr lang="en-ZA" sz="2000" b="1" dirty="0"/>
              <a:t>capped</a:t>
            </a:r>
            <a:r>
              <a:rPr lang="en-ZA" sz="2000" dirty="0"/>
              <a:t> at </a:t>
            </a:r>
            <a:r>
              <a:rPr lang="en-ZA" sz="2000" b="1" dirty="0">
                <a:solidFill>
                  <a:srgbClr val="FF0000"/>
                </a:solidFill>
              </a:rPr>
              <a:t>20</a:t>
            </a:r>
            <a:r>
              <a:rPr lang="en-ZA" sz="2000" dirty="0">
                <a:solidFill>
                  <a:srgbClr val="FF0000"/>
                </a:solidFill>
              </a:rPr>
              <a:t> per </a:t>
            </a:r>
            <a:r>
              <a:rPr lang="en-ZA" sz="2000" dirty="0" smtClean="0">
                <a:solidFill>
                  <a:srgbClr val="FF0000"/>
                </a:solidFill>
              </a:rPr>
              <a:t>school</a:t>
            </a:r>
          </a:p>
          <a:p>
            <a:pPr marL="0" indent="0" algn="just">
              <a:buNone/>
            </a:pPr>
            <a:endParaRPr lang="en-ZA" sz="1050" dirty="0"/>
          </a:p>
          <a:p>
            <a:pPr marL="0" indent="0" algn="just">
              <a:buNone/>
            </a:pPr>
            <a:endParaRPr lang="en-ZA" sz="600" dirty="0" smtClean="0"/>
          </a:p>
          <a:p>
            <a:pPr algn="just"/>
            <a:r>
              <a:rPr lang="en-ZA" sz="2000" dirty="0" smtClean="0"/>
              <a:t>Provinces may consider </a:t>
            </a:r>
            <a:r>
              <a:rPr lang="en-ZA" sz="2000" b="1" u="sng" dirty="0" smtClean="0"/>
              <a:t>the number of posts that are under threat </a:t>
            </a:r>
            <a:r>
              <a:rPr lang="en-ZA" sz="2000" dirty="0" smtClean="0"/>
              <a:t>in deciding how much funds to allocate to </a:t>
            </a:r>
            <a:r>
              <a:rPr lang="en-ZA" sz="2000" b="1" dirty="0" smtClean="0"/>
              <a:t>saving</a:t>
            </a:r>
            <a:r>
              <a:rPr lang="en-ZA" sz="2000" dirty="0" smtClean="0"/>
              <a:t> of </a:t>
            </a:r>
            <a:r>
              <a:rPr lang="en-ZA" sz="2000" b="1" dirty="0" smtClean="0"/>
              <a:t>SGB posts </a:t>
            </a:r>
            <a:r>
              <a:rPr lang="en-ZA" sz="2000" dirty="0" smtClean="0"/>
              <a:t>at fee-paying schools and </a:t>
            </a:r>
            <a:r>
              <a:rPr lang="en-ZA" sz="2000" b="1" dirty="0" smtClean="0"/>
              <a:t>posts at government subsidised independent schools</a:t>
            </a:r>
            <a:r>
              <a:rPr lang="en-ZA" sz="2000" dirty="0" smtClean="0"/>
              <a:t>.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4496"/>
            <a:ext cx="8208912" cy="908720"/>
          </a:xfrm>
        </p:spPr>
        <p:txBody>
          <a:bodyPr>
            <a:normAutofit fontScale="90000"/>
          </a:bodyPr>
          <a:lstStyle/>
          <a:p>
            <a:r>
              <a:rPr lang="en-ZA" sz="3200" dirty="0"/>
              <a:t>ALLOCATION </a:t>
            </a:r>
            <a:r>
              <a:rPr lang="en-ZA" sz="3200" dirty="0" smtClean="0"/>
              <a:t>EDUCATION ASSISTANTS AND GENERAL SCHOOL ASSISTANTS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91680" cy="69269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6796197"/>
              </p:ext>
            </p:extLst>
          </p:nvPr>
        </p:nvGraphicFramePr>
        <p:xfrm>
          <a:off x="0" y="1052738"/>
          <a:ext cx="9144001" cy="4896540"/>
        </p:xfrm>
        <a:graphic>
          <a:graphicData uri="http://schemas.openxmlformats.org/drawingml/2006/table">
            <a:tbl>
              <a:tblPr firstRow="1" firstCol="1" bandRow="1"/>
              <a:tblGrid>
                <a:gridCol w="1115616">
                  <a:extLst>
                    <a:ext uri="{9D8B030D-6E8A-4147-A177-3AD203B41FA5}">
                      <a16:colId xmlns:a16="http://schemas.microsoft.com/office/drawing/2014/main" xmlns="" val="1050025782"/>
                    </a:ext>
                  </a:extLst>
                </a:gridCol>
                <a:gridCol w="882446">
                  <a:extLst>
                    <a:ext uri="{9D8B030D-6E8A-4147-A177-3AD203B41FA5}">
                      <a16:colId xmlns:a16="http://schemas.microsoft.com/office/drawing/2014/main" xmlns="" val="1991021819"/>
                    </a:ext>
                  </a:extLst>
                </a:gridCol>
                <a:gridCol w="1597327">
                  <a:extLst>
                    <a:ext uri="{9D8B030D-6E8A-4147-A177-3AD203B41FA5}">
                      <a16:colId xmlns:a16="http://schemas.microsoft.com/office/drawing/2014/main" xmlns="" val="623561393"/>
                    </a:ext>
                  </a:extLst>
                </a:gridCol>
                <a:gridCol w="1429188">
                  <a:extLst>
                    <a:ext uri="{9D8B030D-6E8A-4147-A177-3AD203B41FA5}">
                      <a16:colId xmlns:a16="http://schemas.microsoft.com/office/drawing/2014/main" xmlns="" val="623247102"/>
                    </a:ext>
                  </a:extLst>
                </a:gridCol>
                <a:gridCol w="1261048">
                  <a:extLst>
                    <a:ext uri="{9D8B030D-6E8A-4147-A177-3AD203B41FA5}">
                      <a16:colId xmlns:a16="http://schemas.microsoft.com/office/drawing/2014/main" xmlns="" val="3523822175"/>
                    </a:ext>
                  </a:extLst>
                </a:gridCol>
                <a:gridCol w="1502982">
                  <a:extLst>
                    <a:ext uri="{9D8B030D-6E8A-4147-A177-3AD203B41FA5}">
                      <a16:colId xmlns:a16="http://schemas.microsoft.com/office/drawing/2014/main" xmlns="" val="304724133"/>
                    </a:ext>
                  </a:extLst>
                </a:gridCol>
                <a:gridCol w="1355394">
                  <a:extLst>
                    <a:ext uri="{9D8B030D-6E8A-4147-A177-3AD203B41FA5}">
                      <a16:colId xmlns:a16="http://schemas.microsoft.com/office/drawing/2014/main" xmlns="" val="814669890"/>
                    </a:ext>
                  </a:extLst>
                </a:gridCol>
              </a:tblGrid>
              <a:tr h="1834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PROVINCE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EA per school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Special Schools &amp; Q1 - Q3 Allocation.    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 every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72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learners allocate ONE EA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Q4 - Q5 Schools  Allocation.    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 every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147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learners allocate  ONE EA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EAs per province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Special Schools &amp; Q1 - Q3 Allocation.    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 every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76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learners allocate ONE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GSAs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EAs and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GSAs per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province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443187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10 522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22 757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34 243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21 560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55 803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955381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2 216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8 240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741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11 196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7 806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19 002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010418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4 420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14 886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7 721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27 026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14 102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41 129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3070588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KZN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11 786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29 362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4 690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45 838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27 817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73 655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664339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7 632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22 597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30 708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21 408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52 116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745362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3 394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10 614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2 044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16 053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10 056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26 108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538249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1 114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2 885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591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4 590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2 733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7 323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134363"/>
                  </a:ext>
                </a:extLst>
              </a:tr>
              <a:tr h="303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2 966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10 202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689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13 857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9 665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23 523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166456"/>
                  </a:ext>
                </a:extLst>
              </a:tr>
              <a:tr h="316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3 048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6 554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4 592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14 194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6 209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20 402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0025789"/>
                  </a:ext>
                </a:extLst>
              </a:tr>
              <a:tr h="316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47 098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128 097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22 510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197 705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121 355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319 060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234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97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556"/>
            <a:ext cx="8686800" cy="603055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EDUCATION ASSISTANTS AND </a:t>
            </a:r>
            <a:r>
              <a:rPr lang="en-ZA" dirty="0"/>
              <a:t>GENERAL SCHOOL </a:t>
            </a:r>
            <a:r>
              <a:rPr lang="en-ZA" dirty="0" smtClean="0"/>
              <a:t>ASSISTANTS BUDGET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855588"/>
          <a:ext cx="9144000" cy="4655149"/>
        </p:xfrm>
        <a:graphic>
          <a:graphicData uri="http://schemas.openxmlformats.org/drawingml/2006/table">
            <a:tbl>
              <a:tblPr/>
              <a:tblGrid>
                <a:gridCol w="962581">
                  <a:extLst>
                    <a:ext uri="{9D8B030D-6E8A-4147-A177-3AD203B41FA5}">
                      <a16:colId xmlns:a16="http://schemas.microsoft.com/office/drawing/2014/main" xmlns="" val="1444006984"/>
                    </a:ext>
                  </a:extLst>
                </a:gridCol>
                <a:gridCol w="1480894">
                  <a:extLst>
                    <a:ext uri="{9D8B030D-6E8A-4147-A177-3AD203B41FA5}">
                      <a16:colId xmlns:a16="http://schemas.microsoft.com/office/drawing/2014/main" xmlns="" val="382065007"/>
                    </a:ext>
                  </a:extLst>
                </a:gridCol>
                <a:gridCol w="1407412">
                  <a:extLst>
                    <a:ext uri="{9D8B030D-6E8A-4147-A177-3AD203B41FA5}">
                      <a16:colId xmlns:a16="http://schemas.microsoft.com/office/drawing/2014/main" xmlns="" val="2262982348"/>
                    </a:ext>
                  </a:extLst>
                </a:gridCol>
                <a:gridCol w="1144859">
                  <a:extLst>
                    <a:ext uri="{9D8B030D-6E8A-4147-A177-3AD203B41FA5}">
                      <a16:colId xmlns:a16="http://schemas.microsoft.com/office/drawing/2014/main" xmlns="" val="189407652"/>
                    </a:ext>
                  </a:extLst>
                </a:gridCol>
                <a:gridCol w="1224008">
                  <a:extLst>
                    <a:ext uri="{9D8B030D-6E8A-4147-A177-3AD203B41FA5}">
                      <a16:colId xmlns:a16="http://schemas.microsoft.com/office/drawing/2014/main" xmlns="" val="781958067"/>
                    </a:ext>
                  </a:extLst>
                </a:gridCol>
                <a:gridCol w="1406850">
                  <a:extLst>
                    <a:ext uri="{9D8B030D-6E8A-4147-A177-3AD203B41FA5}">
                      <a16:colId xmlns:a16="http://schemas.microsoft.com/office/drawing/2014/main" xmlns="" val="4004994850"/>
                    </a:ext>
                  </a:extLst>
                </a:gridCol>
                <a:gridCol w="1517396">
                  <a:extLst>
                    <a:ext uri="{9D8B030D-6E8A-4147-A177-3AD203B41FA5}">
                      <a16:colId xmlns:a16="http://schemas.microsoft.com/office/drawing/2014/main" xmlns="" val="561851146"/>
                    </a:ext>
                  </a:extLst>
                </a:gridCol>
              </a:tblGrid>
              <a:tr h="1226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EAs and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GSAs per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Stipend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UIF (1% per stipend) Section 2 (6) UIC act 2002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Project Man. Team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Training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9080307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506390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781,236,665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7,812,367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7,812,367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798,061,399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364113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19 002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266,028,873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2,660,289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2,660,289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272,549,451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6689416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575,799,063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5,757,991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5,757,991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588,515,045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2106168"/>
                  </a:ext>
                </a:extLst>
              </a:tr>
              <a:tr h="502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73 655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1,031,168,994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10,311,690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10,311,690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1,052,992,373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0212397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729,617,221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7,296,172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7,296,172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745,409,565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5039336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365,518,239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3,655,182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3,655,182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374,028,603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8108763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102,525,883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1,025,259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1,025,259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105,776,401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0129389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329,317,192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3,293,172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3,293,172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337,103,536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3620511"/>
                  </a:ext>
                </a:extLst>
              </a:tr>
              <a:tr h="279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20 402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285,632,964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2,856,330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2,856,330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292,545,623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1068153"/>
                  </a:ext>
                </a:extLst>
              </a:tr>
              <a:tr h="502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319 060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4,466,845,095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44,668,451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12,000,000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44,668,451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4,568,181,997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1643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52" y="5612124"/>
            <a:ext cx="903649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Calculations are based on learner numbers and number of schools from the EMIS school master list of 2019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33657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71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ADDITIONAL ALLOCATIONS TO PROVINCES </a:t>
            </a:r>
            <a:br>
              <a:rPr lang="en-ZA" dirty="0" smtClean="0"/>
            </a:br>
            <a:r>
              <a:rPr lang="en-ZA" dirty="0" smtClean="0"/>
              <a:t>(DORA SECOND AMENDMENT BILL)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73" t="29297" r="31737" b="10626"/>
          <a:stretch/>
        </p:blipFill>
        <p:spPr>
          <a:xfrm>
            <a:off x="107504" y="836712"/>
            <a:ext cx="8856984" cy="4933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770600"/>
            <a:ext cx="756084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Division of Revenue Second Amendment Bill – ISBN 978-1-4850-0667-1</a:t>
            </a:r>
            <a:endParaRPr lang="en-US" sz="1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5304"/>
            <a:ext cx="1691680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6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821"/>
            <a:ext cx="9143999" cy="908720"/>
          </a:xfrm>
        </p:spPr>
        <p:txBody>
          <a:bodyPr>
            <a:normAutofit/>
          </a:bodyPr>
          <a:lstStyle/>
          <a:p>
            <a:r>
              <a:rPr lang="en-US" dirty="0"/>
              <a:t>SPLIT OF TOTAL ALLOCATION PER PROVINCE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1630125"/>
              </p:ext>
            </p:extLst>
          </p:nvPr>
        </p:nvGraphicFramePr>
        <p:xfrm>
          <a:off x="251520" y="980728"/>
          <a:ext cx="8568953" cy="4104457"/>
        </p:xfrm>
        <a:graphic>
          <a:graphicData uri="http://schemas.openxmlformats.org/drawingml/2006/table">
            <a:tbl>
              <a:tblPr/>
              <a:tblGrid>
                <a:gridCol w="1285749">
                  <a:extLst>
                    <a:ext uri="{9D8B030D-6E8A-4147-A177-3AD203B41FA5}">
                      <a16:colId xmlns:a16="http://schemas.microsoft.com/office/drawing/2014/main" xmlns="" val="3124138673"/>
                    </a:ext>
                  </a:extLst>
                </a:gridCol>
                <a:gridCol w="1953038">
                  <a:extLst>
                    <a:ext uri="{9D8B030D-6E8A-4147-A177-3AD203B41FA5}">
                      <a16:colId xmlns:a16="http://schemas.microsoft.com/office/drawing/2014/main" xmlns="" val="1736794727"/>
                    </a:ext>
                  </a:extLst>
                </a:gridCol>
                <a:gridCol w="1953038">
                  <a:extLst>
                    <a:ext uri="{9D8B030D-6E8A-4147-A177-3AD203B41FA5}">
                      <a16:colId xmlns:a16="http://schemas.microsoft.com/office/drawing/2014/main" xmlns="" val="1991161181"/>
                    </a:ext>
                  </a:extLst>
                </a:gridCol>
                <a:gridCol w="1041620">
                  <a:extLst>
                    <a:ext uri="{9D8B030D-6E8A-4147-A177-3AD203B41FA5}">
                      <a16:colId xmlns:a16="http://schemas.microsoft.com/office/drawing/2014/main" xmlns="" val="1856710430"/>
                    </a:ext>
                  </a:extLst>
                </a:gridCol>
                <a:gridCol w="903280">
                  <a:extLst>
                    <a:ext uri="{9D8B030D-6E8A-4147-A177-3AD203B41FA5}">
                      <a16:colId xmlns:a16="http://schemas.microsoft.com/office/drawing/2014/main" xmlns="" val="2930474452"/>
                    </a:ext>
                  </a:extLst>
                </a:gridCol>
                <a:gridCol w="1432228">
                  <a:extLst>
                    <a:ext uri="{9D8B030D-6E8A-4147-A177-3AD203B41FA5}">
                      <a16:colId xmlns:a16="http://schemas.microsoft.com/office/drawing/2014/main" xmlns="" val="303800904"/>
                    </a:ext>
                  </a:extLst>
                </a:gridCol>
              </a:tblGrid>
              <a:tr h="750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transfer to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 and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GSAs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incl. UIF R'000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 of posts (SGBs &amp; Subsidised Independent Schools)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Man. Team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Transfer to PEDs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261919"/>
                  </a:ext>
                </a:extLst>
              </a:tr>
              <a:tr h="275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789,049,032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392,618,601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7,812,367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1,190,680,000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3509821"/>
                  </a:ext>
                </a:extLst>
              </a:tr>
              <a:tr h="275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268,689,162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139,072,549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2,660,289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411,622,000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54135"/>
                  </a:ext>
                </a:extLst>
              </a:tr>
              <a:tr h="275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581,557,054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497,206,955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5,757,991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1,085,722,000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1048757"/>
                  </a:ext>
                </a:extLst>
              </a:tr>
              <a:tr h="275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1,041,480,683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371,245,627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10,311,690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1,424,238,000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0851453"/>
                  </a:ext>
                </a:extLst>
              </a:tr>
              <a:tr h="275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736,913,393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242,416,435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7,296,172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987,826,000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4261536"/>
                  </a:ext>
                </a:extLst>
              </a:tr>
              <a:tr h="275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369,173,421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116,864,397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3,655,182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490,893,000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2260904"/>
                  </a:ext>
                </a:extLst>
              </a:tr>
              <a:tr h="275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103,551,142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42,500,599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1,025,259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148,277,000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5314097"/>
                  </a:ext>
                </a:extLst>
              </a:tr>
              <a:tr h="275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332,610,364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108,147,464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3,293,172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445,251,000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3425002"/>
                  </a:ext>
                </a:extLst>
              </a:tr>
              <a:tr h="28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288,489,294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521,745,377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2,856,330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814,291,000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0014661"/>
                  </a:ext>
                </a:extLst>
              </a:tr>
              <a:tr h="28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4,511,513,546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2,431,818,003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44,668,451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6,998,800,000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4464"/>
                  </a:ext>
                </a:extLst>
              </a:tr>
              <a:tr h="28719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7315123"/>
                  </a:ext>
                </a:extLst>
              </a:tr>
              <a:tr h="28719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Allocation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7,000,000,000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7449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5414737"/>
            <a:ext cx="756084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Calculations are aligned to Division of Revenue Second Amendment Bill – ISBN 978-1-4850-0667-1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32366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996952"/>
            <a:ext cx="910748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6000" dirty="0" smtClean="0"/>
              <a:t>SAVING OF POSTS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3732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28384" cy="648072"/>
          </a:xfrm>
        </p:spPr>
        <p:txBody>
          <a:bodyPr>
            <a:normAutofit fontScale="90000"/>
          </a:bodyPr>
          <a:lstStyle/>
          <a:p>
            <a:r>
              <a:rPr lang="en-ZA" sz="4400" dirty="0"/>
              <a:t>SAVING OF POSTS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60" y="764704"/>
            <a:ext cx="8712968" cy="521744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principles:</a:t>
            </a: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Fairness</a:t>
            </a: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DBE recommends that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PED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should constitute a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task team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that will: </a:t>
            </a:r>
          </a:p>
          <a:p>
            <a:pPr lvl="1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existing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policies 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determine a suitable criteria;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independent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Schools: use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category 1 and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2;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out an invitation to schools; </a:t>
            </a:r>
          </a:p>
          <a:p>
            <a:pPr lvl="1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Consider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 received and adjudicate;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Consider a suitable mechanism to distribute the relief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funds;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 a report to Provincial Treasury and DBE on a monthly basis on this specific aspect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project. </a:t>
            </a:r>
          </a:p>
          <a:p>
            <a:pPr marL="457200" lvl="1" indent="0" algn="just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proposed that once off payments/ transfers be made to qualifying schools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7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15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3600" dirty="0" smtClean="0"/>
              <a:t>SCHOOL PRIORITISATION CRITERIA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provincial committee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should give first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 schools as per the rankings reflected on the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Norms and Standards for School Funding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(paragraph 187). </a:t>
            </a:r>
          </a:p>
          <a:p>
            <a:pPr algn="just"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First priority given to low fee charging schools</a:t>
            </a:r>
          </a:p>
          <a:p>
            <a:pPr lvl="0" algn="just">
              <a:lnSpc>
                <a:spcPct val="150000"/>
              </a:lnSpc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Category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Subsidised at 60% of the Provincial Average Estimate Per Learner (PAEPL) paid provided for Public Ordinary Schools) </a:t>
            </a:r>
          </a:p>
          <a:p>
            <a:pPr lvl="0" algn="just">
              <a:lnSpc>
                <a:spcPct val="150000"/>
              </a:lnSpc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Category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(Subsidised at 40% of PAEPL) </a:t>
            </a:r>
          </a:p>
          <a:p>
            <a:pPr algn="just"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Then middle fee charging </a:t>
            </a:r>
          </a:p>
          <a:p>
            <a:pPr lvl="0" algn="just">
              <a:lnSpc>
                <a:spcPct val="150000"/>
              </a:lnSpc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Category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(Subsidised at 25% of the PAEPL)</a:t>
            </a:r>
          </a:p>
          <a:p>
            <a:pPr lvl="0" algn="just">
              <a:lnSpc>
                <a:spcPct val="150000"/>
              </a:lnSpc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Category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(Subsidised at 15% of the PAEPL)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0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126"/>
            <a:ext cx="8028384" cy="908720"/>
          </a:xfrm>
        </p:spPr>
        <p:txBody>
          <a:bodyPr>
            <a:normAutofit/>
          </a:bodyPr>
          <a:lstStyle/>
          <a:p>
            <a:r>
              <a:rPr lang="en-ZA" sz="3600" dirty="0" smtClean="0"/>
              <a:t>GUIDELINE TO PROVINCES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75852"/>
            <a:ext cx="8892480" cy="5361460"/>
          </a:xfrm>
        </p:spPr>
        <p:txBody>
          <a:bodyPr>
            <a:normAutofit fontScale="92500" lnSpcReduction="20000"/>
          </a:bodyPr>
          <a:lstStyle/>
          <a:p>
            <a:pPr marL="0" lvl="1" indent="0" defTabSz="457200">
              <a:lnSpc>
                <a:spcPct val="150000"/>
              </a:lnSpc>
              <a:buNone/>
            </a:pPr>
            <a:r>
              <a:rPr lang="en-ZA" sz="1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Responsibility </a:t>
            </a:r>
            <a:r>
              <a:rPr lang="en-ZA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of the PED:</a:t>
            </a:r>
            <a:endParaRPr lang="en-GB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make an assessment and confirmation of the needs that schools may have in respect of payment of salaries.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45720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457200">
              <a:lnSpc>
                <a:spcPct val="150000"/>
              </a:lnSpc>
              <a:buNone/>
            </a:pP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The PED </a:t>
            </a:r>
            <a:r>
              <a:rPr lang="en-ZA" sz="1700" b="1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 request a school to include the following information as part of its request for relief funding to augment salaries for affected posts (the list is not exhaustive):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once off comprehensive report indicating the level of financial distress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 faced by a school;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Rolling 3 months income and expenditure reports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(submitted monthly, from 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30 October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2020 to 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28 February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2021);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Total number of posts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 identified to be at risk in a school;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Breakdown of posts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 (in terms of costs) that need to be supported;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Proof of salary due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 to all employees paid by the school; and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Rolling 3 months Compensation of Employees expenditure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 (submitted monthly, until 30 April 2021).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4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07" y="224173"/>
            <a:ext cx="8028384" cy="908720"/>
          </a:xfrm>
        </p:spPr>
        <p:txBody>
          <a:bodyPr>
            <a:noAutofit/>
          </a:bodyPr>
          <a:lstStyle/>
          <a:p>
            <a:r>
              <a:rPr lang="en-ZA" sz="5400" dirty="0" smtClean="0"/>
              <a:t>PRESENTATION OUTLINE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07" y="1152402"/>
            <a:ext cx="8712968" cy="4857404"/>
          </a:xfrm>
        </p:spPr>
        <p:txBody>
          <a:bodyPr>
            <a:normAutofit lnSpcReduction="10000"/>
          </a:bodyPr>
          <a:lstStyle/>
          <a:p>
            <a:r>
              <a:rPr lang="en-ZA" sz="2800" dirty="0"/>
              <a:t>Purpose</a:t>
            </a:r>
          </a:p>
          <a:p>
            <a:r>
              <a:rPr lang="en-ZA" sz="2800" dirty="0" smtClean="0"/>
              <a:t>Background</a:t>
            </a:r>
          </a:p>
          <a:p>
            <a:r>
              <a:rPr lang="en-ZA" sz="2800" dirty="0" smtClean="0"/>
              <a:t>Funding Details</a:t>
            </a:r>
          </a:p>
          <a:p>
            <a:r>
              <a:rPr lang="en-ZA" sz="2800" dirty="0" smtClean="0"/>
              <a:t>Saving of Posts</a:t>
            </a:r>
          </a:p>
          <a:p>
            <a:r>
              <a:rPr lang="en-ZA" sz="2800" dirty="0" smtClean="0"/>
              <a:t>Implementation Framework</a:t>
            </a:r>
          </a:p>
          <a:p>
            <a:r>
              <a:rPr lang="en-ZA" sz="2800" dirty="0" smtClean="0"/>
              <a:t>Proposed training</a:t>
            </a:r>
          </a:p>
          <a:p>
            <a:r>
              <a:rPr lang="en-ZA" sz="2800" dirty="0" smtClean="0"/>
              <a:t>Organisational Arrangements</a:t>
            </a:r>
            <a:endParaRPr lang="en-ZA" sz="2800" dirty="0"/>
          </a:p>
          <a:p>
            <a:r>
              <a:rPr lang="en-ZA" sz="2800" dirty="0" smtClean="0"/>
              <a:t>Emerging Risks</a:t>
            </a:r>
          </a:p>
          <a:p>
            <a:r>
              <a:rPr lang="en-ZA" sz="2800" dirty="0" smtClean="0"/>
              <a:t>State of readiness for PEDs to implement EEI</a:t>
            </a:r>
          </a:p>
          <a:p>
            <a:r>
              <a:rPr lang="en-US" sz="2800" dirty="0" smtClean="0"/>
              <a:t>Recommendations</a:t>
            </a:r>
            <a:endParaRPr lang="en-ZA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9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5" y="50972"/>
            <a:ext cx="8028384" cy="908720"/>
          </a:xfrm>
        </p:spPr>
        <p:txBody>
          <a:bodyPr>
            <a:normAutofit/>
          </a:bodyPr>
          <a:lstStyle/>
          <a:p>
            <a:r>
              <a:rPr lang="en-ZA" sz="3600" dirty="0"/>
              <a:t>GUIDELINE TO PROVINCES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50A3117-31C0-4F9D-A1AC-5982303C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5" y="1138907"/>
            <a:ext cx="8712968" cy="521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</a:rPr>
              <a:t>Guideline for allocating funds to schools for saving posts that have been confirmed to be at risk due to COVID-19 (inability to optimally collect school fees)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38B8DCD-1184-47B5-9A70-39388EAA6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9620323"/>
              </p:ext>
            </p:extLst>
          </p:nvPr>
        </p:nvGraphicFramePr>
        <p:xfrm>
          <a:off x="215515" y="2406058"/>
          <a:ext cx="8712967" cy="33271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15540">
                  <a:extLst>
                    <a:ext uri="{9D8B030D-6E8A-4147-A177-3AD203B41FA5}">
                      <a16:colId xmlns:a16="http://schemas.microsoft.com/office/drawing/2014/main" xmlns="" val="2833674481"/>
                    </a:ext>
                  </a:extLst>
                </a:gridCol>
                <a:gridCol w="2925486">
                  <a:extLst>
                    <a:ext uri="{9D8B030D-6E8A-4147-A177-3AD203B41FA5}">
                      <a16:colId xmlns:a16="http://schemas.microsoft.com/office/drawing/2014/main" xmlns="" val="1448805204"/>
                    </a:ext>
                  </a:extLst>
                </a:gridCol>
                <a:gridCol w="2671941">
                  <a:extLst>
                    <a:ext uri="{9D8B030D-6E8A-4147-A177-3AD203B41FA5}">
                      <a16:colId xmlns:a16="http://schemas.microsoft.com/office/drawing/2014/main" xmlns="" val="4043960213"/>
                    </a:ext>
                  </a:extLst>
                </a:gridCol>
              </a:tblGrid>
              <a:tr h="9971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SALARY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PED INPUT TO SALARIES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SCHOOL INPUT TO SALARIES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9109065"/>
                  </a:ext>
                </a:extLst>
              </a:tr>
              <a:tr h="5825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X ≤ R10 000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80%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20%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7066714"/>
                  </a:ext>
                </a:extLst>
              </a:tr>
              <a:tr h="5825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R10 001 – R15 000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70%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30%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1997848"/>
                  </a:ext>
                </a:extLst>
              </a:tr>
              <a:tr h="5825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R15 001 – R20 000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50%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50%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6942046"/>
                  </a:ext>
                </a:extLst>
              </a:tr>
              <a:tr h="5825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X ≥ R20 001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35%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65%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80625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8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227751"/>
            <a:ext cx="8731697" cy="908720"/>
          </a:xfrm>
        </p:spPr>
        <p:txBody>
          <a:bodyPr>
            <a:noAutofit/>
          </a:bodyPr>
          <a:lstStyle/>
          <a:p>
            <a:r>
              <a:rPr lang="en-US" sz="3200" dirty="0"/>
              <a:t>PROPOSED SCREENING AND APPROVAL PROCESS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57052" y="1201785"/>
            <a:ext cx="8482149" cy="46590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50000"/>
              </a:lnSpc>
            </a:pPr>
            <a:r>
              <a:rPr lang="en-Z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process (once-off):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Budgeted own income and current YTD income collected to determine ranking in terms of level of distress (calculate income collection rate)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Budgeted </a:t>
            </a:r>
            <a:r>
              <a:rPr lang="en-Z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current YTD </a:t>
            </a:r>
            <a:r>
              <a:rPr lang="en-Z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paid to determine posts at risk (calculate </a:t>
            </a:r>
            <a:r>
              <a:rPr lang="en-Z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payment rate)</a:t>
            </a:r>
          </a:p>
          <a:p>
            <a:pPr marL="285750" lvl="1" indent="0">
              <a:buNone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Z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Claim process (monthly):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Payroll report for each month to determine current  number of staff and average salary cost for school (apply sliding scales)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2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PROCESSES TO FOLLOW BY PEDs</a:t>
            </a:r>
            <a:endParaRPr lang="en-Z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980838"/>
          <a:ext cx="8713788" cy="34562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4090417858"/>
                    </a:ext>
                  </a:extLst>
                </a:gridCol>
                <a:gridCol w="3673228">
                  <a:extLst>
                    <a:ext uri="{9D8B030D-6E8A-4147-A177-3AD203B41FA5}">
                      <a16:colId xmlns:a16="http://schemas.microsoft.com/office/drawing/2014/main" xmlns="" val="2537722653"/>
                    </a:ext>
                  </a:extLst>
                </a:gridCol>
              </a:tblGrid>
              <a:tr h="399854">
                <a:tc>
                  <a:txBody>
                    <a:bodyPr/>
                    <a:lstStyle/>
                    <a:p>
                      <a:r>
                        <a:rPr lang="en-ZA" dirty="0" smtClean="0"/>
                        <a:t>KEY</a:t>
                      </a:r>
                      <a:r>
                        <a:rPr lang="en-ZA" baseline="0" dirty="0" smtClean="0"/>
                        <a:t> ACTIVITY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TIMELINE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9632533"/>
                  </a:ext>
                </a:extLst>
              </a:tr>
              <a:tr h="985941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Circular issued to schools indicating criteria and steps to follow to apply for financial support for salary payments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1</a:t>
                      </a:r>
                      <a:r>
                        <a:rPr lang="en-ZA" sz="1800" baseline="30000" dirty="0" smtClean="0"/>
                        <a:t>st</a:t>
                      </a:r>
                      <a:r>
                        <a:rPr lang="en-ZA" sz="1800" dirty="0" smtClean="0"/>
                        <a:t> week Nov 2020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395377"/>
                  </a:ext>
                </a:extLst>
              </a:tr>
              <a:tr h="690159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Schools to submit applications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dirty="0" smtClean="0"/>
                        <a:t> week Nov 2020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8816439"/>
                  </a:ext>
                </a:extLst>
              </a:tr>
              <a:tr h="690159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evaluation process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</a:t>
                      </a:r>
                      <a:r>
                        <a:rPr lang="en-US" sz="1800" baseline="30000" dirty="0" smtClean="0"/>
                        <a:t>rd</a:t>
                      </a:r>
                      <a:r>
                        <a:rPr lang="en-US" sz="1800" dirty="0" smtClean="0"/>
                        <a:t> week Nov 2020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91877"/>
                  </a:ext>
                </a:extLst>
              </a:tr>
              <a:tr h="690159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Tranche released to schools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week Nov 2020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8543900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31032" y="4653136"/>
            <a:ext cx="8534276" cy="1089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above represents an ideal scenario.</a:t>
            </a:r>
          </a:p>
          <a:p>
            <a:pPr algn="just"/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PEDs are at different stages of readiness</a:t>
            </a:r>
          </a:p>
          <a:p>
            <a:pPr algn="just"/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PEDs may pay in tranches or effect a once off payment to schools</a:t>
            </a:r>
          </a:p>
          <a:p>
            <a:pPr algn="just"/>
            <a:endParaRPr lang="en-Z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5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12" y="0"/>
            <a:ext cx="8028384" cy="69269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REPORTING BY PROVINCIAL EDUCATION DEPARTMENTS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3621988"/>
              </p:ext>
            </p:extLst>
          </p:nvPr>
        </p:nvGraphicFramePr>
        <p:xfrm>
          <a:off x="35496" y="637529"/>
          <a:ext cx="9008993" cy="618164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405399">
                  <a:extLst>
                    <a:ext uri="{9D8B030D-6E8A-4147-A177-3AD203B41FA5}">
                      <a16:colId xmlns:a16="http://schemas.microsoft.com/office/drawing/2014/main" xmlns="" val="3747736050"/>
                    </a:ext>
                  </a:extLst>
                </a:gridCol>
                <a:gridCol w="1058725">
                  <a:extLst>
                    <a:ext uri="{9D8B030D-6E8A-4147-A177-3AD203B41FA5}">
                      <a16:colId xmlns:a16="http://schemas.microsoft.com/office/drawing/2014/main" xmlns="" val="3875985085"/>
                    </a:ext>
                  </a:extLst>
                </a:gridCol>
                <a:gridCol w="587341">
                  <a:extLst>
                    <a:ext uri="{9D8B030D-6E8A-4147-A177-3AD203B41FA5}">
                      <a16:colId xmlns:a16="http://schemas.microsoft.com/office/drawing/2014/main" xmlns="" val="196220055"/>
                    </a:ext>
                  </a:extLst>
                </a:gridCol>
                <a:gridCol w="609719">
                  <a:extLst>
                    <a:ext uri="{9D8B030D-6E8A-4147-A177-3AD203B41FA5}">
                      <a16:colId xmlns:a16="http://schemas.microsoft.com/office/drawing/2014/main" xmlns="" val="3407566108"/>
                    </a:ext>
                  </a:extLst>
                </a:gridCol>
                <a:gridCol w="1347809">
                  <a:extLst>
                    <a:ext uri="{9D8B030D-6E8A-4147-A177-3AD203B41FA5}">
                      <a16:colId xmlns:a16="http://schemas.microsoft.com/office/drawing/2014/main" xmlns="" val="4201838689"/>
                    </a:ext>
                  </a:extLst>
                </a:gridCol>
              </a:tblGrid>
              <a:tr h="431641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Template to report on the number of posts saved at government subsidised independent schools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940704"/>
                  </a:ext>
                </a:extLst>
              </a:tr>
              <a:tr h="307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Month and year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2598733"/>
                  </a:ext>
                </a:extLst>
              </a:tr>
              <a:tr h="307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Province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3892176"/>
                  </a:ext>
                </a:extLst>
              </a:tr>
              <a:tr h="307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District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7011535"/>
                  </a:ext>
                </a:extLst>
              </a:tr>
              <a:tr h="307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School Name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90296"/>
                  </a:ext>
                </a:extLst>
              </a:tr>
              <a:tr h="307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Full Names of School Principal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0288090"/>
                  </a:ext>
                </a:extLst>
              </a:tr>
              <a:tr h="307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Category of subsidy payment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4457753"/>
                  </a:ext>
                </a:extLst>
              </a:tr>
              <a:tr h="307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Number of posts supported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7170561"/>
                  </a:ext>
                </a:extLst>
              </a:tr>
              <a:tr h="307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Total amount disbursed (in rands)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7749806"/>
                  </a:ext>
                </a:extLst>
              </a:tr>
              <a:tr h="614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Has the school submitted 3 months income and expenditure report?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YES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NO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540819"/>
                  </a:ext>
                </a:extLst>
              </a:tr>
              <a:tr h="614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Has the school submitted proof of salaries due to all employees paid by the school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YES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NO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1543994"/>
                  </a:ext>
                </a:extLst>
              </a:tr>
              <a:tr h="614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Has the school submitted a register signed by all educators who are receiving support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YES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NO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043882"/>
                  </a:ext>
                </a:extLst>
              </a:tr>
              <a:tr h="647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Signature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Principal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SGB Chairperson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4085811"/>
                  </a:ext>
                </a:extLst>
              </a:tr>
              <a:tr h="647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Date: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Day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month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year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xmlns="" val="75012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7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2996952"/>
            <a:ext cx="87849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400" dirty="0"/>
              <a:t>IMPLEMENTATION FRAMEWORK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9451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332655"/>
          </a:xfrm>
        </p:spPr>
        <p:txBody>
          <a:bodyPr>
            <a:normAutofit fontScale="90000"/>
          </a:bodyPr>
          <a:lstStyle/>
          <a:p>
            <a:r>
              <a:rPr lang="en-ZA" sz="4000" dirty="0" smtClean="0"/>
              <a:t>IMPLEMENTATION FRAMEWORK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752" y="476757"/>
            <a:ext cx="9036496" cy="5688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dirty="0" smtClean="0">
                <a:cs typeface="Arial" panose="020B0604020202020204" pitchFamily="34" charset="0"/>
              </a:rPr>
              <a:t>For placement of EAs and GSAs (Janitors, Library Assistant, Reading Coach, ICT- </a:t>
            </a:r>
            <a:r>
              <a:rPr lang="en-ZA" dirty="0" err="1" smtClean="0">
                <a:cs typeface="Arial" panose="020B0604020202020204" pitchFamily="34" charset="0"/>
              </a:rPr>
              <a:t>eCadre</a:t>
            </a:r>
            <a:r>
              <a:rPr lang="en-ZA" dirty="0" smtClean="0">
                <a:cs typeface="Arial" panose="020B0604020202020204" pitchFamily="34" charset="0"/>
              </a:rPr>
              <a:t>,  LSA, Hostel Assistant, Laboratory Assistant, .):  </a:t>
            </a:r>
          </a:p>
          <a:p>
            <a:r>
              <a:rPr lang="en-ZA" sz="1600" dirty="0" smtClean="0">
                <a:cs typeface="Arial" panose="020B0604020202020204" pitchFamily="34" charset="0"/>
              </a:rPr>
              <a:t>EAs and GSAs - allocation is for all public schools and special need schools (only);</a:t>
            </a:r>
          </a:p>
          <a:p>
            <a:endParaRPr lang="en-ZA" sz="1100" dirty="0" smtClean="0">
              <a:cs typeface="Arial" panose="020B0604020202020204" pitchFamily="34" charset="0"/>
            </a:endParaRPr>
          </a:p>
          <a:p>
            <a:r>
              <a:rPr lang="en-ZA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EAs</a:t>
            </a:r>
            <a:r>
              <a:rPr lang="en-ZA" sz="1600" dirty="0" smtClean="0">
                <a:cs typeface="Arial" panose="020B0604020202020204" pitchFamily="34" charset="0"/>
              </a:rPr>
              <a:t> allocation is for </a:t>
            </a:r>
            <a:r>
              <a:rPr lang="en-ZA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Quintile 1 – 5 </a:t>
            </a:r>
            <a:r>
              <a:rPr lang="en-ZA" sz="1600" dirty="0" smtClean="0">
                <a:cs typeface="Arial" panose="020B0604020202020204" pitchFamily="34" charset="0"/>
              </a:rPr>
              <a:t>and GSAs allocation is for </a:t>
            </a:r>
            <a:r>
              <a:rPr lang="en-ZA" sz="1600" b="1" dirty="0" smtClean="0">
                <a:cs typeface="Arial" panose="020B0604020202020204" pitchFamily="34" charset="0"/>
              </a:rPr>
              <a:t>Quintile 1 – 3 ONLY</a:t>
            </a:r>
          </a:p>
          <a:p>
            <a:endParaRPr lang="en-ZA" sz="1100" dirty="0" smtClean="0">
              <a:cs typeface="Arial" panose="020B0604020202020204" pitchFamily="34" charset="0"/>
            </a:endParaRPr>
          </a:p>
          <a:p>
            <a:r>
              <a:rPr lang="en-ZA" sz="1600" dirty="0" smtClean="0">
                <a:cs typeface="Arial" panose="020B0604020202020204" pitchFamily="34" charset="0"/>
              </a:rPr>
              <a:t>Recruitment to be  from the </a:t>
            </a:r>
            <a:r>
              <a:rPr lang="en-ZA" sz="1600" b="1" dirty="0" smtClean="0">
                <a:cs typeface="Arial" panose="020B0604020202020204" pitchFamily="34" charset="0"/>
              </a:rPr>
              <a:t>communities</a:t>
            </a:r>
            <a:r>
              <a:rPr lang="en-ZA" sz="1600" dirty="0" smtClean="0">
                <a:cs typeface="Arial" panose="020B0604020202020204" pitchFamily="34" charset="0"/>
              </a:rPr>
              <a:t> where the </a:t>
            </a:r>
            <a:r>
              <a:rPr lang="en-ZA" sz="1600" b="1" dirty="0" smtClean="0">
                <a:cs typeface="Arial" panose="020B0604020202020204" pitchFamily="34" charset="0"/>
              </a:rPr>
              <a:t>schools are located;</a:t>
            </a:r>
          </a:p>
          <a:p>
            <a:endParaRPr lang="en-ZA" sz="1100" b="1" dirty="0" smtClean="0">
              <a:cs typeface="Arial" panose="020B0604020202020204" pitchFamily="34" charset="0"/>
            </a:endParaRPr>
          </a:p>
          <a:p>
            <a:r>
              <a:rPr lang="en-ZA" sz="1600" b="1" dirty="0" smtClean="0">
                <a:cs typeface="Arial" panose="020B0604020202020204" pitchFamily="34" charset="0"/>
              </a:rPr>
              <a:t>One job opportunity</a:t>
            </a:r>
            <a:r>
              <a:rPr lang="en-ZA" sz="1600" dirty="0" smtClean="0">
                <a:cs typeface="Arial" panose="020B0604020202020204" pitchFamily="34" charset="0"/>
              </a:rPr>
              <a:t> may be allocated per house hold; </a:t>
            </a:r>
          </a:p>
          <a:p>
            <a:endParaRPr lang="en-ZA" sz="1050" b="1" dirty="0" smtClean="0">
              <a:cs typeface="Arial" panose="020B0604020202020204" pitchFamily="34" charset="0"/>
            </a:endParaRPr>
          </a:p>
          <a:p>
            <a:pPr lvl="0"/>
            <a:r>
              <a:rPr lang="en-US" sz="1600" dirty="0" smtClean="0">
                <a:cs typeface="Arial" panose="020B0604020202020204" pitchFamily="34" charset="0"/>
              </a:rPr>
              <a:t>For </a:t>
            </a:r>
            <a:r>
              <a:rPr lang="en-US" sz="1600" b="1" dirty="0" smtClean="0">
                <a:cs typeface="Arial" panose="020B0604020202020204" pitchFamily="34" charset="0"/>
              </a:rPr>
              <a:t>EAs, </a:t>
            </a:r>
            <a:r>
              <a:rPr lang="en-US" sz="1600" dirty="0" smtClean="0">
                <a:cs typeface="Arial" panose="020B0604020202020204" pitchFamily="34" charset="0"/>
              </a:rPr>
              <a:t>priority </a:t>
            </a:r>
            <a:r>
              <a:rPr lang="en-US" sz="1600" dirty="0">
                <a:cs typeface="Arial" panose="020B0604020202020204" pitchFamily="34" charset="0"/>
              </a:rPr>
              <a:t>should be given to </a:t>
            </a:r>
            <a:r>
              <a:rPr lang="en-US" sz="1600" b="1" dirty="0">
                <a:cs typeface="Arial" panose="020B0604020202020204" pitchFamily="34" charset="0"/>
              </a:rPr>
              <a:t>unemployed youth </a:t>
            </a:r>
            <a:r>
              <a:rPr lang="en-US" sz="1600" b="1" dirty="0" smtClean="0">
                <a:cs typeface="Arial" panose="020B0604020202020204" pitchFamily="34" charset="0"/>
              </a:rPr>
              <a:t>of up to 35 years of age </a:t>
            </a:r>
            <a:r>
              <a:rPr lang="en-US" sz="1600" dirty="0" smtClean="0">
                <a:cs typeface="Arial" panose="020B0604020202020204" pitchFamily="34" charset="0"/>
              </a:rPr>
              <a:t>with an NQF </a:t>
            </a:r>
            <a:r>
              <a:rPr lang="en-US" sz="1600" dirty="0">
                <a:cs typeface="Arial" panose="020B0604020202020204" pitchFamily="34" charset="0"/>
              </a:rPr>
              <a:t>level 4 </a:t>
            </a:r>
            <a:r>
              <a:rPr lang="en-US" sz="1600" dirty="0" smtClean="0">
                <a:cs typeface="Arial" panose="020B0604020202020204" pitchFamily="34" charset="0"/>
              </a:rPr>
              <a:t>qualification; NQF level 6 and 7 being will be an added advantage;</a:t>
            </a:r>
          </a:p>
          <a:p>
            <a:pPr lvl="0"/>
            <a:endParaRPr lang="en-US" sz="1050" dirty="0"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cs typeface="Arial" panose="020B0604020202020204" pitchFamily="34" charset="0"/>
              </a:rPr>
              <a:t>For </a:t>
            </a:r>
            <a:r>
              <a:rPr lang="en-US" sz="1600" b="1" dirty="0" smtClean="0">
                <a:cs typeface="Arial" panose="020B0604020202020204" pitchFamily="34" charset="0"/>
              </a:rPr>
              <a:t>GSAs</a:t>
            </a:r>
            <a:r>
              <a:rPr lang="en-US" sz="1600" dirty="0" smtClean="0">
                <a:cs typeface="Arial" panose="020B0604020202020204" pitchFamily="34" charset="0"/>
              </a:rPr>
              <a:t>, </a:t>
            </a:r>
            <a:r>
              <a:rPr lang="en-US" sz="1600" dirty="0">
                <a:cs typeface="Arial" panose="020B0604020202020204" pitchFamily="34" charset="0"/>
              </a:rPr>
              <a:t>priority should be given to </a:t>
            </a:r>
            <a:r>
              <a:rPr lang="en-US" sz="1600" b="1" dirty="0">
                <a:cs typeface="Arial" panose="020B0604020202020204" pitchFamily="34" charset="0"/>
              </a:rPr>
              <a:t>unemployed </a:t>
            </a:r>
            <a:r>
              <a:rPr lang="en-US" sz="1600" dirty="0" smtClean="0">
                <a:cs typeface="Arial" panose="020B0604020202020204" pitchFamily="34" charset="0"/>
              </a:rPr>
              <a:t>youths </a:t>
            </a:r>
            <a:r>
              <a:rPr lang="en-US" sz="1600" dirty="0">
                <a:cs typeface="Arial" panose="020B0604020202020204" pitchFamily="34" charset="0"/>
              </a:rPr>
              <a:t>of </a:t>
            </a:r>
            <a:r>
              <a:rPr lang="en-US" sz="1600" b="1" dirty="0">
                <a:cs typeface="Arial" panose="020B0604020202020204" pitchFamily="34" charset="0"/>
              </a:rPr>
              <a:t>up to 35 years of age </a:t>
            </a:r>
            <a:r>
              <a:rPr lang="en-US" sz="1600" dirty="0">
                <a:cs typeface="Arial" panose="020B0604020202020204" pitchFamily="34" charset="0"/>
              </a:rPr>
              <a:t>with/without NQF level 4 </a:t>
            </a:r>
            <a:r>
              <a:rPr lang="en-US" sz="1600" dirty="0" smtClean="0">
                <a:cs typeface="Arial" panose="020B0604020202020204" pitchFamily="34" charset="0"/>
              </a:rPr>
              <a:t>qualification; having certificate in skills/trade being will be an added advantage</a:t>
            </a:r>
          </a:p>
          <a:p>
            <a:pPr marL="0" lvl="0" indent="0">
              <a:buNone/>
            </a:pPr>
            <a:r>
              <a:rPr lang="en-US" sz="1600" b="1" dirty="0" smtClean="0">
                <a:cs typeface="Arial" panose="020B0604020202020204" pitchFamily="34" charset="0"/>
              </a:rPr>
              <a:t>REQUIREMENTS</a:t>
            </a:r>
          </a:p>
          <a:p>
            <a:pPr lvl="0"/>
            <a:r>
              <a:rPr lang="en-US" sz="1600" dirty="0" smtClean="0">
                <a:cs typeface="Arial" panose="020B0604020202020204" pitchFamily="34" charset="0"/>
              </a:rPr>
              <a:t>Curriculum Vitae</a:t>
            </a:r>
          </a:p>
          <a:p>
            <a:pPr lvl="0"/>
            <a:r>
              <a:rPr lang="en-US" sz="1600" dirty="0" smtClean="0">
                <a:cs typeface="Arial" panose="020B0604020202020204" pitchFamily="34" charset="0"/>
              </a:rPr>
              <a:t>Identity document / Passport</a:t>
            </a:r>
          </a:p>
          <a:p>
            <a:pPr lvl="0"/>
            <a:r>
              <a:rPr lang="en-US" sz="1600" dirty="0" smtClean="0">
                <a:cs typeface="Arial" panose="020B0604020202020204" pitchFamily="34" charset="0"/>
              </a:rPr>
              <a:t>Qualification/s or Certificate/s </a:t>
            </a:r>
          </a:p>
          <a:p>
            <a:pPr lvl="0"/>
            <a:r>
              <a:rPr lang="en-US" sz="1600" dirty="0" smtClean="0">
                <a:cs typeface="Arial" panose="020B0604020202020204" pitchFamily="34" charset="0"/>
              </a:rPr>
              <a:t>Testimonial – from local chief, school, church</a:t>
            </a:r>
          </a:p>
          <a:p>
            <a:pPr lvl="0"/>
            <a:r>
              <a:rPr lang="en-US" sz="1600" dirty="0" smtClean="0">
                <a:cs typeface="Arial" panose="020B0604020202020204" pitchFamily="34" charset="0"/>
              </a:rPr>
              <a:t>Police Clearance – to be submitted one month after appointment</a:t>
            </a:r>
          </a:p>
          <a:p>
            <a:endParaRPr lang="en-ZA" sz="1050" b="1" dirty="0" smtClean="0">
              <a:cs typeface="Arial" panose="020B0604020202020204" pitchFamily="34" charset="0"/>
            </a:endParaRPr>
          </a:p>
          <a:p>
            <a:pPr lvl="0"/>
            <a:endParaRPr lang="en-US" sz="600" dirty="0" smtClean="0">
              <a:cs typeface="Arial" panose="020B0604020202020204" pitchFamily="34" charset="0"/>
            </a:endParaRPr>
          </a:p>
          <a:p>
            <a:pPr lvl="0"/>
            <a:endParaRPr lang="en-ZA" sz="1600" dirty="0" smtClean="0"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ZA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332655"/>
          </a:xfrm>
        </p:spPr>
        <p:txBody>
          <a:bodyPr>
            <a:normAutofit fontScale="90000"/>
          </a:bodyPr>
          <a:lstStyle/>
          <a:p>
            <a:r>
              <a:rPr lang="en-ZA" sz="4000" dirty="0" smtClean="0"/>
              <a:t>IMPLEMENTATION FRAMEWORK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752" y="476757"/>
            <a:ext cx="9036496" cy="542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dirty="0" smtClean="0">
                <a:cs typeface="Arial" panose="020B0604020202020204" pitchFamily="34" charset="0"/>
              </a:rPr>
              <a:t>For placement of EAs and GSAs (Janitors, Library Assistant, Reading Coach, ICT- </a:t>
            </a:r>
            <a:r>
              <a:rPr lang="en-ZA" dirty="0" err="1" smtClean="0">
                <a:cs typeface="Arial" panose="020B0604020202020204" pitchFamily="34" charset="0"/>
              </a:rPr>
              <a:t>eCadre</a:t>
            </a:r>
            <a:r>
              <a:rPr lang="en-ZA" dirty="0" smtClean="0">
                <a:cs typeface="Arial" panose="020B0604020202020204" pitchFamily="34" charset="0"/>
              </a:rPr>
              <a:t>,  LSA, Hostel Assistant, .):  </a:t>
            </a:r>
          </a:p>
          <a:p>
            <a:pPr lvl="0"/>
            <a:endParaRPr lang="en-US" dirty="0" smtClean="0">
              <a:cs typeface="Arial" panose="020B0604020202020204" pitchFamily="34" charset="0"/>
            </a:endParaRPr>
          </a:p>
          <a:p>
            <a:r>
              <a:rPr lang="en-ZA" b="1" dirty="0" smtClean="0">
                <a:cs typeface="Arial" panose="020B0604020202020204" pitchFamily="34" charset="0"/>
              </a:rPr>
              <a:t>School Governing Bodies (SGBs) </a:t>
            </a:r>
            <a:r>
              <a:rPr lang="en-ZA" dirty="0" smtClean="0">
                <a:cs typeface="Arial" panose="020B0604020202020204" pitchFamily="34" charset="0"/>
              </a:rPr>
              <a:t>will manage the recruitment </a:t>
            </a:r>
            <a:r>
              <a:rPr lang="en-ZA" dirty="0">
                <a:cs typeface="Arial" panose="020B0604020202020204" pitchFamily="34" charset="0"/>
              </a:rPr>
              <a:t>and </a:t>
            </a:r>
            <a:r>
              <a:rPr lang="en-ZA" dirty="0" smtClean="0">
                <a:cs typeface="Arial" panose="020B0604020202020204" pitchFamily="34" charset="0"/>
              </a:rPr>
              <a:t>appointment process;</a:t>
            </a:r>
          </a:p>
          <a:p>
            <a:r>
              <a:rPr lang="en-ZA" dirty="0" smtClean="0">
                <a:cs typeface="Arial" panose="020B0604020202020204" pitchFamily="34" charset="0"/>
              </a:rPr>
              <a:t>SGBs and SMTs will submit to District/PED the recommended/successful candidates for approval</a:t>
            </a:r>
          </a:p>
          <a:p>
            <a:endParaRPr lang="en-ZA" dirty="0" smtClean="0">
              <a:cs typeface="Arial" panose="020B0604020202020204" pitchFamily="34" charset="0"/>
            </a:endParaRPr>
          </a:p>
          <a:p>
            <a:r>
              <a:rPr lang="en-ZA" b="1" dirty="0" smtClean="0">
                <a:cs typeface="Arial" panose="020B0604020202020204" pitchFamily="34" charset="0"/>
              </a:rPr>
              <a:t>School </a:t>
            </a:r>
            <a:r>
              <a:rPr lang="en-ZA" b="1" dirty="0">
                <a:cs typeface="Arial" panose="020B0604020202020204" pitchFamily="34" charset="0"/>
              </a:rPr>
              <a:t>Management Teams </a:t>
            </a:r>
            <a:r>
              <a:rPr lang="en-ZA" b="1" dirty="0" smtClean="0">
                <a:cs typeface="Arial" panose="020B0604020202020204" pitchFamily="34" charset="0"/>
              </a:rPr>
              <a:t>(SMTs) </a:t>
            </a:r>
            <a:r>
              <a:rPr lang="en-ZA" dirty="0" smtClean="0">
                <a:cs typeface="Arial" panose="020B0604020202020204" pitchFamily="34" charset="0"/>
              </a:rPr>
              <a:t>will</a:t>
            </a:r>
            <a:r>
              <a:rPr lang="en-ZA" b="1" dirty="0" smtClean="0">
                <a:cs typeface="Arial" panose="020B0604020202020204" pitchFamily="34" charset="0"/>
              </a:rPr>
              <a:t>:</a:t>
            </a:r>
          </a:p>
          <a:p>
            <a:pPr marL="914400" indent="-573088">
              <a:buFont typeface="Wingdings" panose="05000000000000000000" pitchFamily="2" charset="2"/>
              <a:buChar char="ü"/>
            </a:pPr>
            <a:r>
              <a:rPr lang="en-ZA" dirty="0" smtClean="0">
                <a:cs typeface="Arial" panose="020B0604020202020204" pitchFamily="34" charset="0"/>
              </a:rPr>
              <a:t>manage placed </a:t>
            </a:r>
            <a:r>
              <a:rPr lang="en-ZA" dirty="0">
                <a:cs typeface="Arial" panose="020B0604020202020204" pitchFamily="34" charset="0"/>
              </a:rPr>
              <a:t>EAs and </a:t>
            </a:r>
            <a:r>
              <a:rPr lang="en-ZA" dirty="0" smtClean="0">
                <a:cs typeface="Arial" panose="020B0604020202020204" pitchFamily="34" charset="0"/>
              </a:rPr>
              <a:t>GSAs;</a:t>
            </a:r>
            <a:endParaRPr lang="en-ZA" dirty="0">
              <a:cs typeface="Arial" panose="020B0604020202020204" pitchFamily="34" charset="0"/>
            </a:endParaRPr>
          </a:p>
          <a:p>
            <a:pPr marL="914400" indent="-573088">
              <a:buFont typeface="Wingdings" panose="05000000000000000000" pitchFamily="2" charset="2"/>
              <a:buChar char="ü"/>
            </a:pPr>
            <a:r>
              <a:rPr lang="en-ZA" dirty="0" smtClean="0">
                <a:cs typeface="Arial" panose="020B0604020202020204" pitchFamily="34" charset="0"/>
              </a:rPr>
              <a:t>receive the placed EAs and GSAs</a:t>
            </a:r>
          </a:p>
          <a:p>
            <a:pPr marL="914400" indent="-573088">
              <a:buFont typeface="Wingdings" panose="05000000000000000000" pitchFamily="2" charset="2"/>
              <a:buChar char="ü"/>
            </a:pPr>
            <a:r>
              <a:rPr lang="en-ZA" dirty="0" smtClean="0">
                <a:cs typeface="Arial" panose="020B0604020202020204" pitchFamily="34" charset="0"/>
              </a:rPr>
              <a:t>ensure that EAs and GSAs sign the contract</a:t>
            </a:r>
          </a:p>
          <a:p>
            <a:pPr marL="914400" indent="-573088">
              <a:buFont typeface="Wingdings" panose="05000000000000000000" pitchFamily="2" charset="2"/>
              <a:buChar char="ü"/>
            </a:pPr>
            <a:r>
              <a:rPr lang="en-ZA" dirty="0" smtClean="0">
                <a:cs typeface="Arial" panose="020B0604020202020204" pitchFamily="34" charset="0"/>
              </a:rPr>
              <a:t>ensure that the EAs and GSAs receive the correct stipend</a:t>
            </a:r>
          </a:p>
          <a:p>
            <a:pPr marL="914400" indent="-573088">
              <a:buFont typeface="Wingdings" panose="05000000000000000000" pitchFamily="2" charset="2"/>
              <a:buChar char="ü"/>
            </a:pPr>
            <a:r>
              <a:rPr lang="en-ZA" dirty="0" smtClean="0">
                <a:cs typeface="Arial" panose="020B0604020202020204" pitchFamily="34" charset="0"/>
              </a:rPr>
              <a:t>assign mentors and duties to the EAs </a:t>
            </a:r>
            <a:r>
              <a:rPr lang="en-ZA" dirty="0">
                <a:cs typeface="Arial" panose="020B0604020202020204" pitchFamily="34" charset="0"/>
              </a:rPr>
              <a:t>and </a:t>
            </a:r>
            <a:r>
              <a:rPr lang="en-ZA" dirty="0" smtClean="0">
                <a:cs typeface="Arial" panose="020B0604020202020204" pitchFamily="34" charset="0"/>
              </a:rPr>
              <a:t>GSAs;</a:t>
            </a:r>
          </a:p>
          <a:p>
            <a:pPr marL="914400" indent="-573088">
              <a:buFont typeface="Wingdings" panose="05000000000000000000" pitchFamily="2" charset="2"/>
              <a:buChar char="ü"/>
            </a:pPr>
            <a:r>
              <a:rPr lang="en-ZA" dirty="0" smtClean="0">
                <a:cs typeface="Arial" panose="020B0604020202020204" pitchFamily="34" charset="0"/>
              </a:rPr>
              <a:t>provide orientation </a:t>
            </a:r>
            <a:r>
              <a:rPr lang="en-ZA" dirty="0">
                <a:cs typeface="Arial" panose="020B0604020202020204" pitchFamily="34" charset="0"/>
              </a:rPr>
              <a:t>and training of the EAs and GSAs</a:t>
            </a:r>
          </a:p>
          <a:p>
            <a:pPr marL="914400" indent="-573088">
              <a:buFont typeface="Wingdings" panose="05000000000000000000" pitchFamily="2" charset="2"/>
              <a:buChar char="ü"/>
            </a:pPr>
            <a:r>
              <a:rPr lang="en-ZA" dirty="0" smtClean="0">
                <a:cs typeface="Arial" panose="020B0604020202020204" pitchFamily="34" charset="0"/>
              </a:rPr>
              <a:t>on continuous basis assess </a:t>
            </a:r>
            <a:r>
              <a:rPr lang="en-ZA" dirty="0">
                <a:cs typeface="Arial" panose="020B0604020202020204" pitchFamily="34" charset="0"/>
              </a:rPr>
              <a:t>the performance of EAs and GSAs</a:t>
            </a:r>
          </a:p>
          <a:p>
            <a:pPr marL="914400" indent="-573088">
              <a:buFont typeface="Wingdings" panose="05000000000000000000" pitchFamily="2" charset="2"/>
              <a:buChar char="ü"/>
            </a:pPr>
            <a:r>
              <a:rPr lang="en-ZA" dirty="0" smtClean="0">
                <a:cs typeface="Arial" panose="020B0604020202020204" pitchFamily="34" charset="0"/>
              </a:rPr>
              <a:t>report to Circuit / District / PED</a:t>
            </a:r>
          </a:p>
          <a:p>
            <a:pPr marL="914400" indent="-573088">
              <a:buFont typeface="Wingdings" panose="05000000000000000000" pitchFamily="2" charset="2"/>
              <a:buChar char="ü"/>
            </a:pPr>
            <a:r>
              <a:rPr lang="en-ZA" dirty="0" smtClean="0">
                <a:cs typeface="Arial" panose="020B0604020202020204" pitchFamily="34" charset="0"/>
              </a:rPr>
              <a:t>report of expenditure against allocated budget</a:t>
            </a:r>
          </a:p>
        </p:txBody>
      </p:sp>
    </p:spTree>
    <p:extLst>
      <p:ext uri="{BB962C8B-B14F-4D97-AF65-F5344CB8AC3E}">
        <p14:creationId xmlns:p14="http://schemas.microsoft.com/office/powerpoint/2010/main" xmlns="" val="32221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20688"/>
          </a:xfrm>
        </p:spPr>
        <p:txBody>
          <a:bodyPr>
            <a:normAutofit fontScale="90000"/>
          </a:bodyPr>
          <a:lstStyle/>
          <a:p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smtClean="0"/>
              <a:t>ADDITIONAL  DOCUMENTS IN THE FRAMEWORK</a:t>
            </a:r>
            <a:br>
              <a:rPr lang="en-ZA" sz="3600" dirty="0" smtClean="0"/>
            </a:br>
            <a:r>
              <a:rPr lang="en-ZA" sz="40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1" y="692696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ZA" sz="4000" b="1" dirty="0" smtClean="0"/>
              <a:t>Implementation Framework  </a:t>
            </a:r>
          </a:p>
          <a:p>
            <a:pPr algn="just"/>
            <a:r>
              <a:rPr lang="en-ZA" sz="4000" dirty="0"/>
              <a:t>Process Map (Implementation Plan)</a:t>
            </a:r>
          </a:p>
          <a:p>
            <a:pPr algn="just"/>
            <a:r>
              <a:rPr lang="en-ZA" sz="4000" dirty="0" smtClean="0"/>
              <a:t>Possible Risks</a:t>
            </a:r>
          </a:p>
          <a:p>
            <a:pPr algn="just"/>
            <a:r>
              <a:rPr lang="en-ZA" sz="4000" dirty="0" smtClean="0"/>
              <a:t>Conditions of Service - Contract</a:t>
            </a:r>
          </a:p>
          <a:p>
            <a:pPr algn="just"/>
            <a:r>
              <a:rPr lang="en-ZA" sz="4000" dirty="0" smtClean="0"/>
              <a:t>Sample Job Description</a:t>
            </a:r>
          </a:p>
          <a:p>
            <a:pPr algn="just"/>
            <a:r>
              <a:rPr lang="en-ZA" sz="4000" dirty="0" smtClean="0"/>
              <a:t>Sample Performance Assessment</a:t>
            </a:r>
          </a:p>
          <a:p>
            <a:pPr algn="just"/>
            <a:r>
              <a:rPr lang="en-ZA" sz="4000" dirty="0" smtClean="0"/>
              <a:t>Sample Advert</a:t>
            </a:r>
          </a:p>
          <a:p>
            <a:pPr algn="just"/>
            <a:r>
              <a:rPr lang="en-ZA" sz="4000" dirty="0" smtClean="0"/>
              <a:t>Sample Application Form</a:t>
            </a:r>
          </a:p>
          <a:p>
            <a:pPr algn="just"/>
            <a:r>
              <a:rPr lang="en-ZA" sz="4000" dirty="0" smtClean="0"/>
              <a:t>Sample Salary </a:t>
            </a:r>
            <a:r>
              <a:rPr lang="en-ZA" sz="4000" dirty="0"/>
              <a:t>A</a:t>
            </a:r>
            <a:r>
              <a:rPr lang="en-ZA" sz="4000" dirty="0" smtClean="0"/>
              <a:t>dvice</a:t>
            </a:r>
          </a:p>
          <a:p>
            <a:pPr algn="just"/>
            <a:r>
              <a:rPr lang="en-ZA" sz="4000" dirty="0" smtClean="0"/>
              <a:t>Orientation Manual </a:t>
            </a:r>
          </a:p>
          <a:p>
            <a:pPr algn="just"/>
            <a:r>
              <a:rPr lang="en-ZA" sz="4000" dirty="0" smtClean="0"/>
              <a:t>Training Inventory</a:t>
            </a:r>
          </a:p>
          <a:p>
            <a:pPr marL="0" indent="0" algn="just">
              <a:buNone/>
            </a:pPr>
            <a:endParaRPr lang="en-ZA" sz="4000" dirty="0" smtClean="0"/>
          </a:p>
          <a:p>
            <a:pPr algn="just"/>
            <a:endParaRPr lang="en-ZA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7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4056"/>
            <a:ext cx="9108345" cy="955592"/>
          </a:xfrm>
        </p:spPr>
        <p:txBody>
          <a:bodyPr>
            <a:noAutofit/>
          </a:bodyPr>
          <a:lstStyle/>
          <a:p>
            <a:r>
              <a:rPr lang="en-US" sz="7200" dirty="0" smtClean="0"/>
              <a:t>TRAINING INVENTORY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9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991" y="78336"/>
            <a:ext cx="9144000" cy="402193"/>
          </a:xfrm>
        </p:spPr>
        <p:txBody>
          <a:bodyPr>
            <a:noAutofit/>
          </a:bodyPr>
          <a:lstStyle/>
          <a:p>
            <a:r>
              <a:rPr lang="en-ZA" sz="4000" dirty="0" smtClean="0"/>
              <a:t> </a:t>
            </a:r>
            <a:r>
              <a:rPr lang="en-ZA" sz="4000" dirty="0"/>
              <a:t>TRAINING </a:t>
            </a:r>
            <a:r>
              <a:rPr lang="en-ZA" sz="4000" dirty="0" smtClean="0"/>
              <a:t>INVENTORY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783" y="1052736"/>
            <a:ext cx="8640961" cy="92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632391"/>
              </p:ext>
            </p:extLst>
          </p:nvPr>
        </p:nvGraphicFramePr>
        <p:xfrm>
          <a:off x="24279" y="588570"/>
          <a:ext cx="9130009" cy="58103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817080">
                  <a:extLst>
                    <a:ext uri="{9D8B030D-6E8A-4147-A177-3AD203B41FA5}">
                      <a16:colId xmlns:a16="http://schemas.microsoft.com/office/drawing/2014/main" xmlns="" val="3045483025"/>
                    </a:ext>
                  </a:extLst>
                </a:gridCol>
                <a:gridCol w="1306948">
                  <a:extLst>
                    <a:ext uri="{9D8B030D-6E8A-4147-A177-3AD203B41FA5}">
                      <a16:colId xmlns:a16="http://schemas.microsoft.com/office/drawing/2014/main" xmlns="" val="641390004"/>
                    </a:ext>
                  </a:extLst>
                </a:gridCol>
                <a:gridCol w="3005981">
                  <a:extLst>
                    <a:ext uri="{9D8B030D-6E8A-4147-A177-3AD203B41FA5}">
                      <a16:colId xmlns:a16="http://schemas.microsoft.com/office/drawing/2014/main" xmlns="" val="2862770218"/>
                    </a:ext>
                  </a:extLst>
                </a:gridCol>
              </a:tblGrid>
              <a:tr h="378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Output Indicator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Targets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Timeframe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8550478"/>
                  </a:ext>
                </a:extLst>
              </a:tr>
              <a:tr h="8725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Trained Education Assistants on Foundation Phase Home Language and Mathematics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2 800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December</a:t>
                      </a:r>
                      <a:r>
                        <a:rPr lang="en-US" sz="1800" baseline="0" dirty="0" smtClean="0">
                          <a:effectLst/>
                        </a:rPr>
                        <a:t> 2020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6072533"/>
                  </a:ext>
                </a:extLst>
              </a:tr>
              <a:tr h="8002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Trained Education Assistants on Inter-Sen Phase Home Language and Mathematics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2 800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December 2020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7291607"/>
                  </a:ext>
                </a:extLst>
              </a:tr>
              <a:tr h="8002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Trained Education Assistants on FET Phase Home Language and Mathematics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2 800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December 2020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7467485"/>
                  </a:ext>
                </a:extLst>
              </a:tr>
              <a:tr h="378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Trained Assistants on ICT – e-Cadre skills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December 2020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2080498"/>
                  </a:ext>
                </a:extLst>
              </a:tr>
              <a:tr h="378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Placed Child and Youth Care workers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December 2020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5012937"/>
                  </a:ext>
                </a:extLst>
              </a:tr>
              <a:tr h="8002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Trained Reading and Literacy Champions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50 000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December 2020 and January 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125396"/>
                  </a:ext>
                </a:extLst>
              </a:tr>
              <a:tr h="8002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Trained Janitors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23 076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December 2020 and January </a:t>
                      </a:r>
                      <a:r>
                        <a:rPr lang="en-US" sz="1800" dirty="0" smtClean="0">
                          <a:effectLst/>
                        </a:rPr>
                        <a:t>2021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92048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98896"/>
            <a:ext cx="1691680" cy="4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3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9108345" cy="908720"/>
          </a:xfrm>
        </p:spPr>
        <p:txBody>
          <a:bodyPr>
            <a:noAutofit/>
          </a:bodyPr>
          <a:lstStyle/>
          <a:p>
            <a:r>
              <a:rPr lang="en-US" sz="8800" dirty="0" smtClean="0"/>
              <a:t>PURPOSE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6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45" y="2780928"/>
            <a:ext cx="8686800" cy="908720"/>
          </a:xfrm>
        </p:spPr>
        <p:txBody>
          <a:bodyPr>
            <a:normAutofit fontScale="90000"/>
          </a:bodyPr>
          <a:lstStyle/>
          <a:p>
            <a:r>
              <a:rPr lang="en-ZA" sz="4400" dirty="0"/>
              <a:t>STAKEHOLDER INVOLVEMENT IN BEEI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0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678533"/>
          </a:xfrm>
        </p:spPr>
        <p:txBody>
          <a:bodyPr>
            <a:normAutofit/>
          </a:bodyPr>
          <a:lstStyle/>
          <a:p>
            <a:r>
              <a:rPr lang="en-ZA" dirty="0" smtClean="0"/>
              <a:t>STAKEHOLDER INVOLVEMENT IN EEI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799556"/>
            <a:ext cx="8712968" cy="5217444"/>
          </a:xfrm>
        </p:spPr>
        <p:txBody>
          <a:bodyPr>
            <a:normAutofit lnSpcReduction="10000"/>
          </a:bodyPr>
          <a:lstStyle/>
          <a:p>
            <a:pPr algn="just"/>
            <a:r>
              <a:rPr lang="en-ZA" sz="3600" b="1" dirty="0" smtClean="0"/>
              <a:t>Advocacy</a:t>
            </a:r>
            <a:r>
              <a:rPr lang="en-ZA" sz="3600" dirty="0" smtClean="0"/>
              <a:t> – to ensure that the target group for the EEI receives the information</a:t>
            </a:r>
          </a:p>
          <a:p>
            <a:pPr algn="just"/>
            <a:r>
              <a:rPr lang="en-ZA" sz="3600" dirty="0" smtClean="0"/>
              <a:t>Buy-in from communities</a:t>
            </a:r>
          </a:p>
          <a:p>
            <a:pPr algn="just"/>
            <a:r>
              <a:rPr lang="en-ZA" sz="3600" dirty="0" smtClean="0"/>
              <a:t>Public value and interest</a:t>
            </a:r>
          </a:p>
          <a:p>
            <a:pPr algn="just"/>
            <a:r>
              <a:rPr lang="en-ZA" sz="3600" dirty="0" smtClean="0"/>
              <a:t>Systems and processes are open and </a:t>
            </a:r>
            <a:r>
              <a:rPr lang="en-ZA" sz="3600" b="1" dirty="0" smtClean="0"/>
              <a:t>transparent</a:t>
            </a:r>
          </a:p>
          <a:p>
            <a:pPr algn="just"/>
            <a:r>
              <a:rPr lang="en-ZA" sz="3600" dirty="0" smtClean="0"/>
              <a:t>Accountability</a:t>
            </a:r>
          </a:p>
          <a:p>
            <a:pPr algn="just"/>
            <a:r>
              <a:rPr lang="en-ZA" sz="3600" dirty="0" smtClean="0"/>
              <a:t>Fairness</a:t>
            </a:r>
          </a:p>
          <a:p>
            <a:pPr algn="just"/>
            <a:r>
              <a:rPr lang="en-ZA" sz="3600" dirty="0" smtClean="0"/>
              <a:t>Responsibility</a:t>
            </a:r>
          </a:p>
          <a:p>
            <a:pPr algn="just"/>
            <a:endParaRPr lang="en-ZA" sz="2800" b="1" dirty="0" smtClean="0"/>
          </a:p>
          <a:p>
            <a:pPr algn="just"/>
            <a:endParaRPr lang="en-ZA" sz="2800" b="1" dirty="0" smtClean="0"/>
          </a:p>
          <a:p>
            <a:pPr algn="just"/>
            <a:endParaRPr lang="en-ZA" sz="2800" b="1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8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07" y="-27384"/>
            <a:ext cx="8028384" cy="908720"/>
          </a:xfrm>
        </p:spPr>
        <p:txBody>
          <a:bodyPr>
            <a:normAutofit fontScale="90000"/>
          </a:bodyPr>
          <a:lstStyle/>
          <a:p>
            <a:r>
              <a:rPr lang="en-ZA" sz="4800" dirty="0" smtClean="0"/>
              <a:t>STAKEHOLDER CONSULTATIONS</a:t>
            </a:r>
            <a:endParaRPr lang="en-ZA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0793893"/>
              </p:ext>
            </p:extLst>
          </p:nvPr>
        </p:nvGraphicFramePr>
        <p:xfrm>
          <a:off x="0" y="741508"/>
          <a:ext cx="9143999" cy="57037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xmlns="" val="111282844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3874726745"/>
                    </a:ext>
                  </a:extLst>
                </a:gridCol>
                <a:gridCol w="5076055">
                  <a:extLst>
                    <a:ext uri="{9D8B030D-6E8A-4147-A177-3AD203B41FA5}">
                      <a16:colId xmlns:a16="http://schemas.microsoft.com/office/drawing/2014/main" xmlns="" val="2830241440"/>
                    </a:ext>
                  </a:extLst>
                </a:gridCol>
              </a:tblGrid>
              <a:tr h="318469">
                <a:tc>
                  <a:txBody>
                    <a:bodyPr/>
                    <a:lstStyle/>
                    <a:p>
                      <a:r>
                        <a:rPr lang="en-ZA" dirty="0" smtClean="0"/>
                        <a:t>DATE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STAKEHOLDER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ISSUES RAISED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491856"/>
                  </a:ext>
                </a:extLst>
              </a:tr>
              <a:tr h="557321">
                <a:tc>
                  <a:txBody>
                    <a:bodyPr/>
                    <a:lstStyle/>
                    <a:p>
                      <a:r>
                        <a:rPr lang="en-ZA" dirty="0" smtClean="0"/>
                        <a:t>12 October 2020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/>
                        <a:t>HEDCOM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 smtClean="0"/>
                        <a:t>Framework Agreement</a:t>
                      </a:r>
                      <a:r>
                        <a:rPr lang="en-ZA" b="1" baseline="0" dirty="0" smtClean="0"/>
                        <a:t> </a:t>
                      </a:r>
                      <a:r>
                        <a:rPr lang="en-ZA" baseline="0" dirty="0" smtClean="0"/>
                        <a:t>should be used for this project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2163550"/>
                  </a:ext>
                </a:extLst>
              </a:tr>
              <a:tr h="557321">
                <a:tc>
                  <a:txBody>
                    <a:bodyPr/>
                    <a:lstStyle/>
                    <a:p>
                      <a:r>
                        <a:rPr lang="en-ZA" dirty="0" smtClean="0"/>
                        <a:t>13 October 2020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/>
                        <a:t>Teacher Unions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0" baseline="0" dirty="0" smtClean="0"/>
                        <a:t>Supported the initiative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 smtClean="0"/>
                        <a:t>Applicants need to be </a:t>
                      </a:r>
                      <a:r>
                        <a:rPr lang="en-ZA" b="1" baseline="0" dirty="0" smtClean="0"/>
                        <a:t>vetted</a:t>
                      </a:r>
                      <a:r>
                        <a:rPr lang="en-ZA" baseline="0" dirty="0" smtClean="0"/>
                        <a:t>.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2735716"/>
                  </a:ext>
                </a:extLst>
              </a:tr>
              <a:tr h="1512728">
                <a:tc>
                  <a:txBody>
                    <a:bodyPr/>
                    <a:lstStyle/>
                    <a:p>
                      <a:r>
                        <a:rPr lang="en-ZA" dirty="0" smtClean="0"/>
                        <a:t>13 October 2020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/>
                        <a:t>SGBs and Principal Associations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 smtClean="0"/>
                        <a:t>Applicants need to be </a:t>
                      </a:r>
                      <a:r>
                        <a:rPr lang="en-ZA" b="1" baseline="0" dirty="0" smtClean="0"/>
                        <a:t>vetted</a:t>
                      </a:r>
                      <a:r>
                        <a:rPr lang="en-ZA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 smtClean="0"/>
                        <a:t>The employed youth need to be trained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 smtClean="0"/>
                        <a:t>Indicated the </a:t>
                      </a:r>
                      <a:r>
                        <a:rPr lang="en-ZA" b="1" baseline="0" dirty="0" smtClean="0"/>
                        <a:t>NQF level 4 </a:t>
                      </a:r>
                      <a:r>
                        <a:rPr lang="en-ZA" baseline="0" dirty="0" smtClean="0"/>
                        <a:t>qualification  should </a:t>
                      </a:r>
                      <a:r>
                        <a:rPr lang="en-ZA" b="1" baseline="0" dirty="0" smtClean="0"/>
                        <a:t>NOT</a:t>
                      </a:r>
                      <a:r>
                        <a:rPr lang="en-ZA" baseline="0" dirty="0" smtClean="0"/>
                        <a:t> be the requirement for appointment of the youth that will work special need learners, also indicated their </a:t>
                      </a:r>
                      <a:r>
                        <a:rPr lang="en-ZA" b="1" baseline="0" dirty="0" smtClean="0"/>
                        <a:t>readiness</a:t>
                      </a:r>
                      <a:r>
                        <a:rPr lang="en-ZA" baseline="0" dirty="0" smtClean="0"/>
                        <a:t> to receive the EA/OA.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194080"/>
                  </a:ext>
                </a:extLst>
              </a:tr>
              <a:tr h="1035025">
                <a:tc>
                  <a:txBody>
                    <a:bodyPr/>
                    <a:lstStyle/>
                    <a:p>
                      <a:r>
                        <a:rPr lang="en-ZA" dirty="0" smtClean="0"/>
                        <a:t>02 November</a:t>
                      </a:r>
                      <a:r>
                        <a:rPr lang="en-ZA" baseline="0" dirty="0" smtClean="0"/>
                        <a:t> 2020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/>
                        <a:t>National</a:t>
                      </a:r>
                      <a:r>
                        <a:rPr lang="en-ZA" baseline="0" dirty="0" smtClean="0"/>
                        <a:t> Alliance of Independent Schools Association (NAISA)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/>
                        <a:t>Appreciated</a:t>
                      </a:r>
                      <a:r>
                        <a:rPr lang="en-ZA" baseline="0" dirty="0" smtClean="0"/>
                        <a:t> the relief fund initiative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 smtClean="0"/>
                        <a:t>will encourage their members to apply and follow processes outlined by PEDs for school to access the relief fund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4691273"/>
                  </a:ext>
                </a:extLst>
              </a:tr>
              <a:tr h="1131702">
                <a:tc>
                  <a:txBody>
                    <a:bodyPr/>
                    <a:lstStyle/>
                    <a:p>
                      <a:r>
                        <a:rPr lang="en-ZA" dirty="0" smtClean="0"/>
                        <a:t>05 November 2020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/>
                        <a:t>Deans Forum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/>
                        <a:t>Will support the initiative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/>
                        <a:t>The institutions will </a:t>
                      </a:r>
                      <a:r>
                        <a:rPr lang="en-ZA" b="1" dirty="0" smtClean="0"/>
                        <a:t>support </a:t>
                      </a:r>
                      <a:r>
                        <a:rPr lang="en-ZA" dirty="0" smtClean="0"/>
                        <a:t>the provinces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485716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56351"/>
            <a:ext cx="1691680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0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134781" cy="476672"/>
          </a:xfrm>
        </p:spPr>
        <p:txBody>
          <a:bodyPr>
            <a:noAutofit/>
          </a:bodyPr>
          <a:lstStyle/>
          <a:p>
            <a:r>
              <a:rPr lang="en-ZA" sz="3600" dirty="0" smtClean="0"/>
              <a:t>ORGANISATIONAL ARRANGEMENTS</a:t>
            </a:r>
            <a:endParaRPr lang="en-ZA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941657"/>
              </p:ext>
            </p:extLst>
          </p:nvPr>
        </p:nvGraphicFramePr>
        <p:xfrm>
          <a:off x="0" y="476672"/>
          <a:ext cx="9134781" cy="6381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7944">
                  <a:extLst>
                    <a:ext uri="{9D8B030D-6E8A-4147-A177-3AD203B41FA5}">
                      <a16:colId xmlns:a16="http://schemas.microsoft.com/office/drawing/2014/main" xmlns="" val="3874726745"/>
                    </a:ext>
                  </a:extLst>
                </a:gridCol>
                <a:gridCol w="5066837">
                  <a:extLst>
                    <a:ext uri="{9D8B030D-6E8A-4147-A177-3AD203B41FA5}">
                      <a16:colId xmlns:a16="http://schemas.microsoft.com/office/drawing/2014/main" xmlns="" val="2830241440"/>
                    </a:ext>
                  </a:extLst>
                </a:gridCol>
              </a:tblGrid>
              <a:tr h="375372">
                <a:tc>
                  <a:txBody>
                    <a:bodyPr/>
                    <a:lstStyle/>
                    <a:p>
                      <a:r>
                        <a:rPr lang="en-ZA" dirty="0" smtClean="0"/>
                        <a:t>PROJECT</a:t>
                      </a:r>
                      <a:r>
                        <a:rPr lang="en-ZA" baseline="0" dirty="0" smtClean="0"/>
                        <a:t> STEERING COMMITTEE (PSC)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PROJECT MANAGEMENT TEAM (PMT)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491856"/>
                  </a:ext>
                </a:extLst>
              </a:tr>
              <a:tr h="6005956">
                <a:tc>
                  <a:txBody>
                    <a:bodyPr/>
                    <a:lstStyle/>
                    <a:p>
                      <a:r>
                        <a:rPr lang="en-ZA" dirty="0" smtClean="0"/>
                        <a:t>Chairperson: DDG</a:t>
                      </a:r>
                      <a:r>
                        <a:rPr lang="en-ZA" baseline="0" dirty="0" smtClean="0"/>
                        <a:t> - </a:t>
                      </a:r>
                      <a:r>
                        <a:rPr lang="en-ZA" dirty="0" smtClean="0"/>
                        <a:t>Mr SG Padayachee</a:t>
                      </a:r>
                    </a:p>
                    <a:p>
                      <a:endParaRPr lang="en-Z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Director-General/ CFO (head);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Director-General: I;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Director-General: S;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Director-General: T;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Director-General: C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Director-General: D;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Director-General: BI;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Acting Deputy Director-General Office of the Director-General (ODG);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Representative from the:</a:t>
                      </a: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Treasury; and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Presidency</a:t>
                      </a:r>
                    </a:p>
                    <a:p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Audit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Managers: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/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Communications;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Branch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T: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EHRPP &amp; M;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Finance;</a:t>
                      </a: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Management;</a:t>
                      </a:r>
                    </a:p>
                    <a:p>
                      <a:pPr marL="0" lvl="1" indent="0"/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 Management;</a:t>
                      </a:r>
                    </a:p>
                    <a:p>
                      <a:pPr marL="0" lvl="1" indent="0"/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Planning and Provincial Budget Monitoring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Promotion;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Resources DBE;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Infrastructure; </a:t>
                      </a: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EMGD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ODG;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QLTC;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 Development; </a:t>
                      </a:r>
                    </a:p>
                    <a:p>
                      <a:pPr marL="0" lvl="1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Labour Relations;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lvl="1" indent="0"/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Partnerships; </a:t>
                      </a:r>
                    </a:p>
                    <a:p>
                      <a:pPr marL="0" lvl="1" indent="0"/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EMIS;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marL="0" lvl="1" indent="0"/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other line functions that could enhance the implementation of the Initiative.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75108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1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>
            <a:normAutofit/>
          </a:bodyPr>
          <a:lstStyle/>
          <a:p>
            <a:r>
              <a:rPr lang="en-ZA" sz="3600" dirty="0" smtClean="0"/>
              <a:t>ALLOCATION OF TEAMS TO SUPPORT PEDs </a:t>
            </a:r>
            <a:endParaRPr lang="en-ZA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2947895"/>
              </p:ext>
            </p:extLst>
          </p:nvPr>
        </p:nvGraphicFramePr>
        <p:xfrm>
          <a:off x="105688" y="1628800"/>
          <a:ext cx="8928993" cy="33024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xmlns="" val="3440242983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xmlns="" val="2310304146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xmlns="" val="289918488"/>
                    </a:ext>
                  </a:extLst>
                </a:gridCol>
              </a:tblGrid>
              <a:tr h="3763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 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6449903"/>
                  </a:ext>
                </a:extLst>
              </a:tr>
              <a:tr h="376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Team</a:t>
                      </a:r>
                      <a:r>
                        <a:rPr lang="en-US" baseline="0" dirty="0" smtClean="0"/>
                        <a:t> leader: </a:t>
                      </a:r>
                      <a:r>
                        <a:rPr lang="en-US" dirty="0" smtClean="0"/>
                        <a:t>Mr Ndlebe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</a:t>
                      </a:r>
                      <a:r>
                        <a:rPr lang="en-US" baseline="0" dirty="0" smtClean="0"/>
                        <a:t> – Leader: Mr Nkomo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Coordinator: 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Maje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Team leader: Ms Modise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</a:t>
                      </a:r>
                      <a:r>
                        <a:rPr lang="en-US" baseline="0" dirty="0" smtClean="0"/>
                        <a:t> – Leader: Dr Malapile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Coordinator: </a:t>
                      </a:r>
                      <a:r>
                        <a:rPr kumimoji="0" lang="en-US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Mr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Maponya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Team leader: Mr Macquela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</a:t>
                      </a:r>
                      <a:r>
                        <a:rPr lang="en-US" baseline="0" dirty="0" smtClean="0"/>
                        <a:t> – Leader:  Ms Suleman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Coordinator: </a:t>
                      </a:r>
                      <a:r>
                        <a:rPr kumimoji="0" lang="en-US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Ms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Ramohapi</a:t>
                      </a:r>
                      <a:endParaRPr lang="en-US" sz="18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171829"/>
                  </a:ext>
                </a:extLst>
              </a:tr>
              <a:tr h="975492">
                <a:tc>
                  <a:txBody>
                    <a:bodyPr/>
                    <a:lstStyle/>
                    <a:p>
                      <a:r>
                        <a:rPr lang="en-US" dirty="0" smtClean="0"/>
                        <a:t>Limpopo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Western</a:t>
                      </a:r>
                      <a:r>
                        <a:rPr lang="en-US" baseline="0" dirty="0" smtClean="0"/>
                        <a:t> Cape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Eastern Cape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Gauteng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Northern</a:t>
                      </a:r>
                      <a:r>
                        <a:rPr lang="en-US" baseline="0" dirty="0" smtClean="0"/>
                        <a:t> Cape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KwaZulu-Natal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Free State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Mpumalanga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56086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5262104"/>
            <a:ext cx="7128792" cy="551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/>
              <a:t>Three of the large provinces have been distributed across the groups</a:t>
            </a:r>
          </a:p>
          <a:p>
            <a:pPr algn="just"/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45" y="2780928"/>
            <a:ext cx="8686800" cy="908720"/>
          </a:xfrm>
        </p:spPr>
        <p:txBody>
          <a:bodyPr>
            <a:noAutofit/>
          </a:bodyPr>
          <a:lstStyle/>
          <a:p>
            <a:r>
              <a:rPr lang="en-US" sz="6600" dirty="0" smtClean="0"/>
              <a:t>EMERGING RISKS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3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44624"/>
            <a:ext cx="9036496" cy="504055"/>
          </a:xfrm>
        </p:spPr>
        <p:txBody>
          <a:bodyPr>
            <a:noAutofit/>
          </a:bodyPr>
          <a:lstStyle/>
          <a:p>
            <a:r>
              <a:rPr lang="en-ZA" sz="4000" dirty="0"/>
              <a:t> </a:t>
            </a:r>
            <a:r>
              <a:rPr lang="en-ZA" sz="4000" dirty="0" smtClean="0"/>
              <a:t>EMERGING RISKS</a:t>
            </a:r>
            <a:endParaRPr lang="en-Z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6104392"/>
              </p:ext>
            </p:extLst>
          </p:nvPr>
        </p:nvGraphicFramePr>
        <p:xfrm>
          <a:off x="35497" y="620688"/>
          <a:ext cx="9072891" cy="61926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16300">
                  <a:extLst>
                    <a:ext uri="{9D8B030D-6E8A-4147-A177-3AD203B41FA5}">
                      <a16:colId xmlns:a16="http://schemas.microsoft.com/office/drawing/2014/main" xmlns="" val="897107168"/>
                    </a:ext>
                  </a:extLst>
                </a:gridCol>
                <a:gridCol w="4256591">
                  <a:extLst>
                    <a:ext uri="{9D8B030D-6E8A-4147-A177-3AD203B41FA5}">
                      <a16:colId xmlns:a16="http://schemas.microsoft.com/office/drawing/2014/main" xmlns="" val="4080795310"/>
                    </a:ext>
                  </a:extLst>
                </a:gridCol>
              </a:tblGrid>
              <a:tr h="39258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RISKS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MITIGATION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1461298"/>
                  </a:ext>
                </a:extLst>
              </a:tr>
              <a:tr h="8736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On-boarding of people already appointed as cleaners and screeners who do not meet the compulsory</a:t>
                      </a:r>
                      <a:r>
                        <a:rPr lang="en-ZA" sz="1600" baseline="0" dirty="0" smtClean="0"/>
                        <a:t> requirements </a:t>
                      </a:r>
                      <a:r>
                        <a:rPr lang="en-ZA" sz="1600" baseline="0" dirty="0" err="1" smtClean="0">
                          <a:solidFill>
                            <a:srgbClr val="FF0000"/>
                          </a:solidFill>
                        </a:rPr>
                        <a:t>e.g</a:t>
                      </a:r>
                      <a:r>
                        <a:rPr lang="en-ZA" sz="1600" baseline="0" dirty="0" smtClean="0">
                          <a:solidFill>
                            <a:srgbClr val="FF0000"/>
                          </a:solidFill>
                        </a:rPr>
                        <a:t> over 35 years old </a:t>
                      </a:r>
                      <a:r>
                        <a:rPr lang="en-ZA" sz="1600" baseline="0" dirty="0" err="1" smtClean="0">
                          <a:solidFill>
                            <a:srgbClr val="FF0000"/>
                          </a:solidFill>
                        </a:rPr>
                        <a:t>etc</a:t>
                      </a:r>
                      <a:endParaRPr lang="en-ZA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PEDs advised to adhere to the conditions set out in</a:t>
                      </a:r>
                      <a:r>
                        <a:rPr lang="en-ZA" sz="1600" baseline="0" dirty="0" smtClean="0"/>
                        <a:t> the </a:t>
                      </a:r>
                      <a:r>
                        <a:rPr lang="en-ZA" sz="1600" dirty="0" smtClean="0"/>
                        <a:t>implementation</a:t>
                      </a:r>
                      <a:r>
                        <a:rPr lang="en-ZA" sz="1600" baseline="0" dirty="0" smtClean="0"/>
                        <a:t> framework (eg, NEET)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Inclusion of Internal Audit and Labour Relations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7298368"/>
                  </a:ext>
                </a:extLst>
              </a:tr>
              <a:tr h="670336"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Schools allocated</a:t>
                      </a:r>
                      <a:r>
                        <a:rPr lang="en-ZA" sz="1600" baseline="0" dirty="0" smtClean="0"/>
                        <a:t> more than what they can handle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baseline="0" dirty="0" smtClean="0"/>
                        <a:t>PEDs to adhere to the allocation and capping to 20 max. (for schools with huge numbers)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658592"/>
                  </a:ext>
                </a:extLst>
              </a:tr>
              <a:tr h="1103449"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Inability to meet the 1 December</a:t>
                      </a:r>
                      <a:r>
                        <a:rPr lang="en-ZA" sz="1600" baseline="0" dirty="0" smtClean="0"/>
                        <a:t> deadline for youth to start in schools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DBE</a:t>
                      </a:r>
                      <a:r>
                        <a:rPr lang="en-ZA" sz="1600" baseline="0" dirty="0" smtClean="0"/>
                        <a:t> has partnered with Harambee to fast track advocacy and application process</a:t>
                      </a:r>
                    </a:p>
                    <a:p>
                      <a:pPr algn="just"/>
                      <a:r>
                        <a:rPr lang="en-ZA" sz="1600" baseline="0" dirty="0" smtClean="0"/>
                        <a:t>PEDs to continue advocacy</a:t>
                      </a:r>
                    </a:p>
                    <a:p>
                      <a:pPr algn="just"/>
                      <a:r>
                        <a:rPr lang="en-ZA" sz="1600" baseline="0" dirty="0" smtClean="0"/>
                        <a:t>Provinces to fast track all other related processes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4301461"/>
                  </a:ext>
                </a:extLst>
              </a:tr>
              <a:tr h="851232"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Lack of access to connectivity</a:t>
                      </a:r>
                      <a:r>
                        <a:rPr lang="en-ZA" sz="1600" baseline="0" dirty="0" smtClean="0"/>
                        <a:t> for candidates (leading to exclusion)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Use of hybrid</a:t>
                      </a:r>
                      <a:r>
                        <a:rPr lang="en-ZA" sz="1600" baseline="0" dirty="0" smtClean="0"/>
                        <a:t> method, as well as</a:t>
                      </a:r>
                      <a:r>
                        <a:rPr lang="en-ZA" sz="1600" dirty="0" smtClean="0"/>
                        <a:t> Vodacom</a:t>
                      </a:r>
                      <a:r>
                        <a:rPr lang="en-ZA" sz="1600" baseline="0" dirty="0" smtClean="0"/>
                        <a:t> resource centres, Community libraries and school walk ins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8772544"/>
                  </a:ext>
                </a:extLst>
              </a:tr>
              <a:tr h="599015"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Communities</a:t>
                      </a:r>
                      <a:r>
                        <a:rPr lang="en-ZA" sz="1600" baseline="0" dirty="0" smtClean="0"/>
                        <a:t> not informed about the project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QLTC to</a:t>
                      </a:r>
                      <a:r>
                        <a:rPr lang="en-ZA" sz="1600" baseline="0" dirty="0" smtClean="0"/>
                        <a:t> engage social partners and mobilise communities to support the programme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2430311"/>
                  </a:ext>
                </a:extLst>
              </a:tr>
              <a:tr h="851232"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Misinformation</a:t>
                      </a:r>
                      <a:r>
                        <a:rPr lang="en-ZA" sz="1600" baseline="0" dirty="0" smtClean="0"/>
                        <a:t>/ distortion about the project/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Communication tool</a:t>
                      </a:r>
                      <a:r>
                        <a:rPr lang="en-ZA" sz="1600" baseline="0" dirty="0" smtClean="0"/>
                        <a:t> kit</a:t>
                      </a:r>
                    </a:p>
                    <a:p>
                      <a:pPr algn="just"/>
                      <a:r>
                        <a:rPr lang="en-ZA" sz="1600" baseline="0" dirty="0" smtClean="0"/>
                        <a:t>Continuous engagements with PEDs and all stakeholders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339148"/>
                  </a:ext>
                </a:extLst>
              </a:tr>
              <a:tr h="851232">
                <a:tc>
                  <a:txBody>
                    <a:bodyPr/>
                    <a:lstStyle/>
                    <a:p>
                      <a:pPr algn="just"/>
                      <a:r>
                        <a:rPr lang="en-ZA" sz="1600" baseline="0" dirty="0" smtClean="0"/>
                        <a:t>Misunderstanding / misinterpretation of Implementation Framework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600" dirty="0" smtClean="0"/>
                        <a:t>Implementation Framework</a:t>
                      </a:r>
                      <a:r>
                        <a:rPr lang="en-ZA" sz="1600" baseline="0" dirty="0" smtClean="0"/>
                        <a:t> must be read and applied in line with - </a:t>
                      </a:r>
                      <a:r>
                        <a:rPr lang="en-ZA" sz="1600" dirty="0" smtClean="0"/>
                        <a:t>Policies such as SASA, NEPA, Funding Norms and Standards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396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7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9108345" cy="90872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STATE OF READINESS FOR PEDs TO IMPLEMENT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3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581778"/>
          </a:xfrm>
        </p:spPr>
        <p:txBody>
          <a:bodyPr/>
          <a:lstStyle/>
          <a:p>
            <a:r>
              <a:rPr lang="en-ZA" dirty="0" smtClean="0"/>
              <a:t>PROVINCIAL STATE OF READINESS TO DATE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9117072"/>
              </p:ext>
            </p:extLst>
          </p:nvPr>
        </p:nvGraphicFramePr>
        <p:xfrm>
          <a:off x="0" y="517278"/>
          <a:ext cx="9143999" cy="6293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xmlns="" val="228626328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68401669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9397756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87750421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108507626"/>
                    </a:ext>
                  </a:extLst>
                </a:gridCol>
                <a:gridCol w="842391">
                  <a:extLst>
                    <a:ext uri="{9D8B030D-6E8A-4147-A177-3AD203B41FA5}">
                      <a16:colId xmlns:a16="http://schemas.microsoft.com/office/drawing/2014/main" xmlns="" val="30793300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5458037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1087847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3189271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996723731"/>
                    </a:ext>
                  </a:extLst>
                </a:gridCol>
              </a:tblGrid>
              <a:tr h="365809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PROGRESS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EC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FS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GP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KZN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LP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MP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NC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NW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WC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4263234"/>
                  </a:ext>
                </a:extLst>
              </a:tr>
              <a:tr h="664413">
                <a:tc>
                  <a:txBody>
                    <a:bodyPr/>
                    <a:lstStyle/>
                    <a:p>
                      <a:r>
                        <a:rPr lang="en-ZA" sz="1200" b="1" dirty="0" smtClean="0"/>
                        <a:t>ALLOCATION</a:t>
                      </a:r>
                      <a:r>
                        <a:rPr lang="en-ZA" sz="1200" b="1" baseline="0" dirty="0" smtClean="0"/>
                        <a:t> LETTER RECEIVED</a:t>
                      </a:r>
                      <a:endParaRPr lang="en-Z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 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8787243"/>
                  </a:ext>
                </a:extLst>
              </a:tr>
              <a:tr h="617707">
                <a:tc>
                  <a:txBody>
                    <a:bodyPr/>
                    <a:lstStyle/>
                    <a:p>
                      <a:r>
                        <a:rPr lang="en-ZA" sz="1200" b="1" dirty="0" smtClean="0"/>
                        <a:t>BUSINESS PLAN DRAFTED</a:t>
                      </a:r>
                      <a:endParaRPr lang="en-Z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rgbClr val="FF0000"/>
                          </a:solidFill>
                        </a:rPr>
                        <a:t>Work in Progress</a:t>
                      </a:r>
                      <a:endParaRPr lang="en-ZA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Work in Progress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Work in Progress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1233730"/>
                  </a:ext>
                </a:extLst>
              </a:tr>
              <a:tr h="633476">
                <a:tc>
                  <a:txBody>
                    <a:bodyPr/>
                    <a:lstStyle/>
                    <a:p>
                      <a:r>
                        <a:rPr lang="en-ZA" sz="1200" b="1" dirty="0" smtClean="0"/>
                        <a:t>PROJECT MANAGER APPOINTED</a:t>
                      </a:r>
                      <a:endParaRPr lang="en-Z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/>
                        <a:t>Yes</a:t>
                      </a:r>
                      <a:endParaRPr lang="en-ZA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2660773"/>
                  </a:ext>
                </a:extLst>
              </a:tr>
              <a:tr h="6177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DISTRICT PROJECT TEAMS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ZA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Work in Progress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231295"/>
                  </a:ext>
                </a:extLst>
              </a:tr>
              <a:tr h="441220">
                <a:tc>
                  <a:txBody>
                    <a:bodyPr/>
                    <a:lstStyle/>
                    <a:p>
                      <a:r>
                        <a:rPr lang="en-ZA" sz="1200" b="1" dirty="0" smtClean="0"/>
                        <a:t>ADVERT PUBLISHED</a:t>
                      </a:r>
                      <a:endParaRPr lang="en-Z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517046"/>
                  </a:ext>
                </a:extLst>
              </a:tr>
              <a:tr h="441220">
                <a:tc>
                  <a:txBody>
                    <a:bodyPr/>
                    <a:lstStyle/>
                    <a:p>
                      <a:r>
                        <a:rPr lang="en-ZA" sz="1200" b="1" dirty="0" smtClean="0"/>
                        <a:t>ADVERT </a:t>
                      </a:r>
                    </a:p>
                    <a:p>
                      <a:r>
                        <a:rPr lang="en-ZA" sz="1200" b="1" dirty="0" smtClean="0"/>
                        <a:t>CLOSING DATE</a:t>
                      </a:r>
                      <a:endParaRPr lang="en-Z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Nov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Nov</a:t>
                      </a:r>
                    </a:p>
                    <a:p>
                      <a:pPr algn="ctr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Nov</a:t>
                      </a:r>
                    </a:p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Nov</a:t>
                      </a:r>
                    </a:p>
                    <a:p>
                      <a:pPr algn="ctr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Nov</a:t>
                      </a:r>
                    </a:p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Nov</a:t>
                      </a:r>
                    </a:p>
                    <a:p>
                      <a:pPr algn="ctr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Nov</a:t>
                      </a:r>
                    </a:p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Nov</a:t>
                      </a:r>
                    </a:p>
                    <a:p>
                      <a:pPr algn="ctr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Nov</a:t>
                      </a:r>
                    </a:p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015710"/>
                  </a:ext>
                </a:extLst>
              </a:tr>
              <a:tr h="481280">
                <a:tc>
                  <a:txBody>
                    <a:bodyPr/>
                    <a:lstStyle/>
                    <a:p>
                      <a:r>
                        <a:rPr lang="en-ZA" sz="1200" b="1" dirty="0" smtClean="0"/>
                        <a:t>PAYMENT</a:t>
                      </a:r>
                      <a:r>
                        <a:rPr lang="en-ZA" sz="1200" b="1" baseline="0" dirty="0" smtClean="0"/>
                        <a:t> OF STIPEND</a:t>
                      </a:r>
                      <a:endParaRPr lang="en-Z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rgbClr val="FF0000"/>
                          </a:solidFill>
                        </a:rPr>
                        <a:t>PERSAL</a:t>
                      </a:r>
                      <a:endParaRPr lang="en-ZA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School Transfers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School Transfers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School Transfers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School Transfers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School Transfers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School Transfers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School Transfers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School Transfers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987016"/>
                  </a:ext>
                </a:extLst>
              </a:tr>
              <a:tr h="797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/>
                        <a:t>SAVING</a:t>
                      </a:r>
                      <a:r>
                        <a:rPr lang="en-ZA" sz="1200" b="1" baseline="0" dirty="0" smtClean="0"/>
                        <a:t> OF POSTS - </a:t>
                      </a:r>
                      <a:r>
                        <a:rPr lang="en-ZA" sz="1200" b="1" dirty="0" smtClean="0"/>
                        <a:t>Communicated</a:t>
                      </a:r>
                      <a:r>
                        <a:rPr lang="en-ZA" sz="1200" b="1" baseline="0" dirty="0" smtClean="0"/>
                        <a:t> with schools</a:t>
                      </a:r>
                      <a:endParaRPr lang="en-Z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dirty="0" smtClean="0">
                          <a:solidFill>
                            <a:srgbClr val="FF0000"/>
                          </a:solidFill>
                        </a:rPr>
                        <a:t>Will</a:t>
                      </a:r>
                      <a:r>
                        <a:rPr lang="en-ZA" sz="1100" b="1" baseline="0" dirty="0" smtClean="0">
                          <a:solidFill>
                            <a:srgbClr val="FF0000"/>
                          </a:solidFill>
                        </a:rPr>
                        <a:t> finalise by Wednesday</a:t>
                      </a:r>
                      <a:endParaRPr lang="en-ZA" sz="11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060806"/>
                  </a:ext>
                </a:extLst>
              </a:tr>
              <a:tr h="11471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FINALISED ALLOCATION OF EAs</a:t>
                      </a:r>
                      <a:r>
                        <a:rPr lang="en-ZA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GSAs TO SCHOOLS</a:t>
                      </a:r>
                      <a:endParaRPr lang="en-ZA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solidFill>
                            <a:srgbClr val="FF0000"/>
                          </a:solidFill>
                        </a:rPr>
                        <a:t>Draft allocations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solidFill>
                            <a:srgbClr val="FF0000"/>
                          </a:solidFill>
                        </a:rPr>
                        <a:t> (sent back to PED for correction)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endParaRPr kumimoji="0" lang="en-ZA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  <a:endParaRPr kumimoji="0" lang="en-ZA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requested to apply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0374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2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UPDATE ON APPLICATIONS RECEIVED PER PROVINCE </a:t>
            </a:r>
            <a:br>
              <a:rPr lang="en-ZA" dirty="0" smtClean="0"/>
            </a:br>
            <a:r>
              <a:rPr lang="en-ZA" dirty="0" smtClean="0"/>
              <a:t>AGAINST THE JOB OPPORTUNITIES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952764205"/>
              </p:ext>
            </p:extLst>
          </p:nvPr>
        </p:nvGraphicFramePr>
        <p:xfrm>
          <a:off x="107504" y="795910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5272" y="6021288"/>
            <a:ext cx="7643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NB: Free State is using manual application system hence only 2 districts are counted so far;   Data is as at 17 November 2020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xmlns="" val="37378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41" y="116632"/>
            <a:ext cx="8028384" cy="908720"/>
          </a:xfrm>
        </p:spPr>
        <p:txBody>
          <a:bodyPr>
            <a:noAutofit/>
          </a:bodyPr>
          <a:lstStyle/>
          <a:p>
            <a:r>
              <a:rPr lang="en-ZA" sz="6000" dirty="0" smtClean="0"/>
              <a:t>PURPOSE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ZA" sz="4400" dirty="0" smtClean="0"/>
              <a:t>To request the Portfolio and Select </a:t>
            </a:r>
            <a:r>
              <a:rPr lang="en-ZA" sz="4400" dirty="0" err="1" smtClean="0"/>
              <a:t>Committes</a:t>
            </a:r>
            <a:r>
              <a:rPr lang="en-ZA" sz="4400" dirty="0" smtClean="0"/>
              <a:t> to:</a:t>
            </a:r>
          </a:p>
          <a:p>
            <a:pPr lvl="1" algn="just"/>
            <a:r>
              <a:rPr lang="en-ZA" sz="3600" b="1" u="sng" dirty="0" smtClean="0"/>
              <a:t>Note </a:t>
            </a:r>
            <a:r>
              <a:rPr lang="en-ZA" sz="3600" b="1" dirty="0" smtClean="0"/>
              <a:t>the </a:t>
            </a:r>
            <a:r>
              <a:rPr lang="en-ZA" sz="3600" b="1" dirty="0"/>
              <a:t>R 6 998 000 </a:t>
            </a:r>
            <a:r>
              <a:rPr lang="en-ZA" sz="3600" b="1" dirty="0" smtClean="0"/>
              <a:t>000 add-on to equitable share for the 2020/21 FY</a:t>
            </a:r>
            <a:r>
              <a:rPr lang="en-ZA" sz="3600" dirty="0" smtClean="0"/>
              <a:t>.</a:t>
            </a:r>
          </a:p>
          <a:p>
            <a:pPr lvl="1" algn="just"/>
            <a:r>
              <a:rPr lang="en-ZA" sz="3600" b="1" u="sng" dirty="0" smtClean="0"/>
              <a:t>Note</a:t>
            </a:r>
            <a:r>
              <a:rPr lang="en-ZA" sz="3600" dirty="0" smtClean="0"/>
              <a:t> the role of DBE – of support, monitoring and oversight</a:t>
            </a:r>
          </a:p>
          <a:p>
            <a:pPr lvl="1" algn="just"/>
            <a:r>
              <a:rPr lang="en-ZA" sz="3600" b="1" u="sng" dirty="0" smtClean="0"/>
              <a:t>Support</a:t>
            </a:r>
            <a:r>
              <a:rPr lang="en-ZA" sz="3600" dirty="0" smtClean="0"/>
              <a:t> the implementation of BEEI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6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32"/>
            <a:ext cx="9144000" cy="936152"/>
          </a:xfrm>
        </p:spPr>
        <p:txBody>
          <a:bodyPr>
            <a:normAutofit/>
          </a:bodyPr>
          <a:lstStyle/>
          <a:p>
            <a:r>
              <a:rPr lang="en-US" sz="2400" dirty="0"/>
              <a:t>SAMPLE DATA OF APPLICANTS AS IT WILL BE PROVIDED TO SCHOOLS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open , please double click on the icon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Schools will be able to see candidates information, such as:</a:t>
            </a:r>
          </a:p>
          <a:p>
            <a:pPr marL="914400" indent="-566738">
              <a:buFont typeface="Wingdings" panose="05000000000000000000" pitchFamily="2" charset="2"/>
              <a:buChar char="Ø"/>
            </a:pPr>
            <a:r>
              <a:rPr lang="en-US" dirty="0" smtClean="0"/>
              <a:t>highest qualification;</a:t>
            </a:r>
          </a:p>
          <a:p>
            <a:pPr marL="914400" indent="-566738">
              <a:buFont typeface="Wingdings" panose="05000000000000000000" pitchFamily="2" charset="2"/>
              <a:buChar char="Ø"/>
            </a:pPr>
            <a:r>
              <a:rPr lang="en-US" dirty="0" smtClean="0"/>
              <a:t>community involvement;</a:t>
            </a:r>
          </a:p>
          <a:p>
            <a:pPr marL="914400" indent="-566738">
              <a:buFont typeface="Wingdings" panose="05000000000000000000" pitchFamily="2" charset="2"/>
              <a:buChar char="Ø"/>
            </a:pPr>
            <a:r>
              <a:rPr lang="en-US" dirty="0" smtClean="0"/>
              <a:t>Willingness to do community services</a:t>
            </a:r>
          </a:p>
          <a:p>
            <a:pPr marL="914400" indent="-566738">
              <a:buFont typeface="Wingdings" panose="05000000000000000000" pitchFamily="2" charset="2"/>
              <a:buChar char="Ø"/>
            </a:pPr>
            <a:r>
              <a:rPr lang="en-US" dirty="0" smtClean="0"/>
              <a:t>Personal information such as ID; address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848531"/>
              </p:ext>
            </p:extLst>
          </p:nvPr>
        </p:nvGraphicFramePr>
        <p:xfrm>
          <a:off x="3563887" y="2060848"/>
          <a:ext cx="1830823" cy="1368152"/>
        </p:xfrm>
        <a:graphic>
          <a:graphicData uri="http://schemas.openxmlformats.org/presentationml/2006/ole">
            <p:oleObj spid="_x0000_s1032" name="Worksheet" showAsIcon="1" r:id="rId3" imgW="914400" imgH="79236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212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 HANDLED BY HARAMBEE TOLL FREE NUMBER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89289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4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9108345" cy="908720"/>
          </a:xfrm>
        </p:spPr>
        <p:txBody>
          <a:bodyPr>
            <a:noAutofit/>
          </a:bodyPr>
          <a:lstStyle/>
          <a:p>
            <a:r>
              <a:rPr lang="en-US" sz="6000" dirty="0" smtClean="0"/>
              <a:t>RECOMMENDATIONS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8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41" y="116632"/>
            <a:ext cx="8028384" cy="908720"/>
          </a:xfrm>
        </p:spPr>
        <p:txBody>
          <a:bodyPr/>
          <a:lstStyle/>
          <a:p>
            <a:r>
              <a:rPr lang="en-ZA" sz="4000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4400" dirty="0" smtClean="0"/>
              <a:t>It is recommended that Portfolio and Select Committees:</a:t>
            </a:r>
          </a:p>
          <a:p>
            <a:pPr lvl="1" algn="just"/>
            <a:r>
              <a:rPr lang="en-ZA" sz="3600" b="1" dirty="0" smtClean="0"/>
              <a:t>Note the </a:t>
            </a:r>
            <a:r>
              <a:rPr lang="en-ZA" sz="3600" b="1" dirty="0"/>
              <a:t>R 6 998 000 </a:t>
            </a:r>
            <a:r>
              <a:rPr lang="en-ZA" sz="3600" b="1" dirty="0" smtClean="0"/>
              <a:t>000 add-on to equitable share for the 2020/21 FY</a:t>
            </a:r>
            <a:r>
              <a:rPr lang="en-ZA" sz="3600" dirty="0" smtClean="0"/>
              <a:t>.</a:t>
            </a:r>
          </a:p>
          <a:p>
            <a:pPr lvl="1" algn="just"/>
            <a:r>
              <a:rPr lang="en-ZA" sz="3600" b="1" dirty="0" smtClean="0"/>
              <a:t>Note</a:t>
            </a:r>
            <a:r>
              <a:rPr lang="en-ZA" sz="3600" dirty="0" smtClean="0"/>
              <a:t> the role of DBE – of support, monitoring and oversight</a:t>
            </a:r>
          </a:p>
          <a:p>
            <a:pPr lvl="1" algn="just"/>
            <a:r>
              <a:rPr lang="en-ZA" sz="3600" b="1" dirty="0" smtClean="0"/>
              <a:t>Support</a:t>
            </a:r>
            <a:r>
              <a:rPr lang="en-ZA" sz="3600" dirty="0" smtClean="0"/>
              <a:t> the implementation of EEI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7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5" y="1484784"/>
            <a:ext cx="7920880" cy="3248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165304"/>
            <a:ext cx="1691680" cy="692696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056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9108345" cy="908720"/>
          </a:xfrm>
        </p:spPr>
        <p:txBody>
          <a:bodyPr>
            <a:noAutofit/>
          </a:bodyPr>
          <a:lstStyle/>
          <a:p>
            <a:r>
              <a:rPr lang="en-US" sz="7200" dirty="0" smtClean="0"/>
              <a:t>BACKGROUND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8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920"/>
            <a:ext cx="9144000" cy="548680"/>
          </a:xfrm>
        </p:spPr>
        <p:txBody>
          <a:bodyPr>
            <a:noAutofit/>
          </a:bodyPr>
          <a:lstStyle/>
          <a:p>
            <a:r>
              <a:rPr lang="en-ZA" sz="5400" dirty="0" smtClean="0"/>
              <a:t>BACKGROUND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19" y="867986"/>
            <a:ext cx="86409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April 2020, The State President,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Cyril Ramaphosa announced a </a:t>
            </a: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R500 billion fiscal stimulus package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Subsequently, the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Treasury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committed a</a:t>
            </a:r>
            <a:r>
              <a:rPr lang="en-Z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R7 billion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allocation for the </a:t>
            </a: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Employment Initiative (EEI) Project.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ZA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R6 998 billion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allocated to provinces as an </a:t>
            </a:r>
            <a:r>
              <a:rPr lang="en-Z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add-on to Equitable Share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Z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R1.2 million to DBE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monitoring and oversight. The funding is for the remainder of the</a:t>
            </a:r>
            <a:r>
              <a:rPr lang="en-Z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2020/ 21 FY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Z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 overs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300 000 job opportunities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be created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young South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Africans and SGB funded posts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posts at government subsidized independent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schools will be saved.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7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60" y="54349"/>
            <a:ext cx="8028384" cy="90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TEMPORARY JOB </a:t>
            </a:r>
            <a:r>
              <a:rPr lang="en-US" dirty="0"/>
              <a:t>OPPORTUNITIES ACROSS PROVINCES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5655" t="10708" r="34830" b="16194"/>
          <a:stretch/>
        </p:blipFill>
        <p:spPr bwMode="auto">
          <a:xfrm>
            <a:off x="1907704" y="1556792"/>
            <a:ext cx="4645496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3200" y="1278065"/>
            <a:ext cx="1475184" cy="584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GP: 41 129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7044886" y="2451487"/>
            <a:ext cx="1475184" cy="584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MP: 26 108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7424524" y="3573016"/>
            <a:ext cx="1475184" cy="584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FS: 19 002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4094644" y="989458"/>
            <a:ext cx="1475184" cy="584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LP: 52 116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1221944" y="1484784"/>
            <a:ext cx="1475184" cy="584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NW: 23 523</a:t>
            </a:r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>
            <a:off x="298788" y="3225051"/>
            <a:ext cx="1475184" cy="584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NC: 7 323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7272131" y="5122544"/>
            <a:ext cx="1475184" cy="584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KZN: 73 655</a:t>
            </a:r>
            <a:endParaRPr lang="en-ZA" dirty="0"/>
          </a:p>
        </p:txBody>
      </p:sp>
      <p:sp>
        <p:nvSpPr>
          <p:cNvPr id="13" name="Rectangle 12"/>
          <p:cNvSpPr/>
          <p:nvPr/>
        </p:nvSpPr>
        <p:spPr>
          <a:xfrm>
            <a:off x="4445360" y="5205780"/>
            <a:ext cx="1475184" cy="584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EC: 55 803</a:t>
            </a:r>
            <a:endParaRPr lang="en-ZA" dirty="0"/>
          </a:p>
        </p:txBody>
      </p:sp>
      <p:sp>
        <p:nvSpPr>
          <p:cNvPr id="14" name="Rectangle 13"/>
          <p:cNvSpPr/>
          <p:nvPr/>
        </p:nvSpPr>
        <p:spPr>
          <a:xfrm>
            <a:off x="827584" y="5232273"/>
            <a:ext cx="1475184" cy="584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WC: 20 402</a:t>
            </a:r>
            <a:endParaRPr lang="en-ZA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02768" y="4923164"/>
            <a:ext cx="362000" cy="29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07704" y="3560703"/>
            <a:ext cx="489992" cy="1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64768" y="2038535"/>
            <a:ext cx="1230235" cy="427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894919" y="4509120"/>
            <a:ext cx="288033" cy="696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739410" y="3517444"/>
            <a:ext cx="1551382" cy="159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676935" y="1610745"/>
            <a:ext cx="217984" cy="30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676935" y="3281659"/>
            <a:ext cx="2747589" cy="291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739410" y="2561580"/>
            <a:ext cx="1305476" cy="182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028651" y="1570456"/>
            <a:ext cx="1460569" cy="106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09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908720"/>
          </a:xfrm>
        </p:spPr>
        <p:txBody>
          <a:bodyPr>
            <a:normAutofit/>
          </a:bodyPr>
          <a:lstStyle/>
          <a:p>
            <a:r>
              <a:rPr lang="en-ZA" sz="3600" dirty="0" smtClean="0"/>
              <a:t>OVERARCHING OBJECTIVES OF THE BEEI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256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EEI positions the Sector to address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systemic challenges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to begin to make strides towards a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post-COVID-19 future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through the following overarching objectives: </a:t>
            </a:r>
          </a:p>
          <a:p>
            <a:pPr algn="just"/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Address COVID-19 academic disruptions:</a:t>
            </a:r>
          </a:p>
          <a:p>
            <a:pPr marL="914400" indent="-573088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 coverage</a:t>
            </a:r>
          </a:p>
          <a:p>
            <a:pPr marL="914400" indent="-573088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Literacy and Reading</a:t>
            </a:r>
          </a:p>
          <a:p>
            <a:pPr marL="914400" indent="-573088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Mathematics and Science programmes</a:t>
            </a:r>
          </a:p>
          <a:p>
            <a:pPr marL="914400" indent="-573088" algn="just"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Remedial classes</a:t>
            </a:r>
          </a:p>
          <a:p>
            <a:pPr marL="0" indent="0" algn="just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Responding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lingering systemic challenges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indent="-573088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maintenance </a:t>
            </a:r>
          </a:p>
          <a:p>
            <a:pPr marL="914400" indent="-573088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Psychosocial support</a:t>
            </a:r>
          </a:p>
          <a:p>
            <a:pPr marL="0" indent="0" algn="just">
              <a:buNone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eimagining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Basic Education Sector beyond COVID-19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indent="-573088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ICT integration in the classroom</a:t>
            </a:r>
          </a:p>
          <a:p>
            <a:pPr algn="just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5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2996952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/>
              <a:t>FUNDING DETAILS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3897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250"/>
  <p:tag name="ARS_PPT_DBNAME" val="f2763340-46b3-42f5-ba1a-5a32f2466b2c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250"/>
  <p:tag name="ARS_SLIDE_PARTICIPANTNUM" val="25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47097</TotalTime>
  <Words>3005</Words>
  <Application>Microsoft Office PowerPoint</Application>
  <PresentationFormat>On-screen Show (4:3)</PresentationFormat>
  <Paragraphs>813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New DBE Presentation template</vt:lpstr>
      <vt:lpstr>3_New DBE Presentation template</vt:lpstr>
      <vt:lpstr>Worksheet</vt:lpstr>
      <vt:lpstr>BASIC EDUCATION EMPLOYMENT INITIATIVE (BEEI)</vt:lpstr>
      <vt:lpstr>PRESENTATION OUTLINE</vt:lpstr>
      <vt:lpstr>PURPOSE</vt:lpstr>
      <vt:lpstr>PURPOSE</vt:lpstr>
      <vt:lpstr>BACKGROUND</vt:lpstr>
      <vt:lpstr>BACKGROUND</vt:lpstr>
      <vt:lpstr>TEMPORARY JOB OPPORTUNITIES ACROSS PROVINCES</vt:lpstr>
      <vt:lpstr>OVERARCHING OBJECTIVES OF THE BEEI</vt:lpstr>
      <vt:lpstr>Slide 9</vt:lpstr>
      <vt:lpstr>FUNDING DETAILS</vt:lpstr>
      <vt:lpstr> CONSIDERATIONS MADE WHEN CALCULATING FUNDS ALLOCATION </vt:lpstr>
      <vt:lpstr>ALLOCATION EDUCATION ASSISTANTS AND GENERAL SCHOOL ASSISTANTS</vt:lpstr>
      <vt:lpstr>EDUCATION ASSISTANTS AND GENERAL SCHOOL ASSISTANTS BUDGET ALLOCATION</vt:lpstr>
      <vt:lpstr>ADDITIONAL ALLOCATIONS TO PROVINCES  (DORA SECOND AMENDMENT BILL)</vt:lpstr>
      <vt:lpstr>SPLIT OF TOTAL ALLOCATION PER PROVINCE</vt:lpstr>
      <vt:lpstr>Slide 16</vt:lpstr>
      <vt:lpstr>SAVING OF POSTS</vt:lpstr>
      <vt:lpstr>SCHOOL PRIORITISATION CRITERIA</vt:lpstr>
      <vt:lpstr>GUIDELINE TO PROVINCES</vt:lpstr>
      <vt:lpstr>GUIDELINE TO PROVINCES</vt:lpstr>
      <vt:lpstr>PROPOSED SCREENING AND APPROVAL PROCESS</vt:lpstr>
      <vt:lpstr>PROCESSES TO FOLLOW BY PEDs</vt:lpstr>
      <vt:lpstr>REPORTING BY PROVINCIAL EDUCATION DEPARTMENTS </vt:lpstr>
      <vt:lpstr>Slide 24</vt:lpstr>
      <vt:lpstr>IMPLEMENTATION FRAMEWORK </vt:lpstr>
      <vt:lpstr>IMPLEMENTATION FRAMEWORK </vt:lpstr>
      <vt:lpstr> ADDITIONAL  DOCUMENTS IN THE FRAMEWORK  </vt:lpstr>
      <vt:lpstr>TRAINING INVENTORY</vt:lpstr>
      <vt:lpstr> TRAINING INVENTORY</vt:lpstr>
      <vt:lpstr>STAKEHOLDER INVOLVEMENT IN BEEI </vt:lpstr>
      <vt:lpstr>STAKEHOLDER INVOLVEMENT IN EEI</vt:lpstr>
      <vt:lpstr>STAKEHOLDER CONSULTATIONS</vt:lpstr>
      <vt:lpstr>ORGANISATIONAL ARRANGEMENTS</vt:lpstr>
      <vt:lpstr>ALLOCATION OF TEAMS TO SUPPORT PEDs </vt:lpstr>
      <vt:lpstr>EMERGING RISKS </vt:lpstr>
      <vt:lpstr> EMERGING RISKS</vt:lpstr>
      <vt:lpstr>STATE OF READINESS FOR PEDs TO IMPLEMENT PROJECT</vt:lpstr>
      <vt:lpstr>PROVINCIAL STATE OF READINESS TO DATE</vt:lpstr>
      <vt:lpstr>UPDATE ON APPLICATIONS RECEIVED PER PROVINCE  AGAINST THE JOB OPPORTUNITIES</vt:lpstr>
      <vt:lpstr>SAMPLE DATA OF APPLICANTS AS IT WILL BE PROVIDED TO SCHOOLS  </vt:lpstr>
      <vt:lpstr>CALLS HANDLED BY HARAMBEE TOLL FREE NUMBER</vt:lpstr>
      <vt:lpstr>RECOMMENDATIONS</vt:lpstr>
      <vt:lpstr>RECOMMENDATIONS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somgede.f</dc:creator>
  <cp:lastModifiedBy>USER</cp:lastModifiedBy>
  <cp:revision>4186</cp:revision>
  <cp:lastPrinted>2020-10-12T04:50:25Z</cp:lastPrinted>
  <dcterms:created xsi:type="dcterms:W3CDTF">2013-11-04T08:51:01Z</dcterms:created>
  <dcterms:modified xsi:type="dcterms:W3CDTF">2020-11-24T09:05:17Z</dcterms:modified>
</cp:coreProperties>
</file>