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8" r:id="rId2"/>
    <p:sldId id="404" r:id="rId3"/>
    <p:sldId id="381" r:id="rId4"/>
    <p:sldId id="405" r:id="rId5"/>
    <p:sldId id="407" r:id="rId6"/>
    <p:sldId id="411" r:id="rId7"/>
    <p:sldId id="455" r:id="rId8"/>
    <p:sldId id="453" r:id="rId9"/>
    <p:sldId id="408" r:id="rId10"/>
    <p:sldId id="457" r:id="rId11"/>
    <p:sldId id="454" r:id="rId12"/>
    <p:sldId id="474" r:id="rId13"/>
    <p:sldId id="470" r:id="rId14"/>
    <p:sldId id="472" r:id="rId15"/>
    <p:sldId id="471" r:id="rId16"/>
    <p:sldId id="473" r:id="rId17"/>
    <p:sldId id="450" r:id="rId18"/>
    <p:sldId id="460" r:id="rId19"/>
    <p:sldId id="459" r:id="rId20"/>
    <p:sldId id="394" r:id="rId21"/>
  </p:sldIdLst>
  <p:sldSz cx="9144000" cy="5143500" type="screen16x9"/>
  <p:notesSz cx="7010400" cy="92964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a Mpisane" initials="" lastIdx="2" clrIdx="0"/>
  <p:cmAuthor id="1" name="Molehe Wesi" initials="MW" lastIdx="1" clrIdx="1">
    <p:extLst>
      <p:ext uri="{19B8F6BF-5375-455C-9EA6-DF929625EA0E}">
        <p15:presenceInfo xmlns:p15="http://schemas.microsoft.com/office/powerpoint/2012/main" xmlns="" userId="b53b4861641821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C0DD"/>
    <a:srgbClr val="7F97DD"/>
    <a:srgbClr val="DDCF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53" autoAdjust="0"/>
    <p:restoredTop sz="93842" autoAdjust="0"/>
  </p:normalViewPr>
  <p:slideViewPr>
    <p:cSldViewPr snapToGrid="0" snapToObjects="1">
      <p:cViewPr varScale="1">
        <p:scale>
          <a:sx n="98" d="100"/>
          <a:sy n="98" d="100"/>
        </p:scale>
        <p:origin x="-1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DBCC0-7044-413B-9784-C163A59C73A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1B3ABE-DF50-4C53-B30C-4DC80FB036E5}">
      <dgm:prSet phldrT="[Text]" custT="1"/>
      <dgm:spPr/>
      <dgm:t>
        <a:bodyPr/>
        <a:lstStyle/>
        <a:p>
          <a:r>
            <a:rPr lang="en-US" sz="2400" b="1" i="0" u="none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Empowered Communities</a:t>
          </a:r>
          <a:endParaRPr lang="en-ZA" sz="2400" b="1" i="0" u="none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4F5BDBF-0D48-4981-BD4B-F07139F19873}" type="parTrans" cxnId="{3C67F959-E5CD-4121-8B44-D15ABFE48688}">
      <dgm:prSet/>
      <dgm:spPr/>
      <dgm:t>
        <a:bodyPr/>
        <a:lstStyle/>
        <a:p>
          <a:endParaRPr lang="en-ZA"/>
        </a:p>
      </dgm:t>
    </dgm:pt>
    <dgm:pt modelId="{5BEA823E-700B-4982-AC22-787934903003}" type="sibTrans" cxnId="{3C67F959-E5CD-4121-8B44-D15ABFE48688}">
      <dgm:prSet/>
      <dgm:spPr/>
      <dgm:t>
        <a:bodyPr/>
        <a:lstStyle/>
        <a:p>
          <a:endParaRPr lang="en-ZA" dirty="0"/>
        </a:p>
      </dgm:t>
    </dgm:pt>
    <dgm:pt modelId="{FCB58623-F297-4D8F-8F37-638448D42AB3}">
      <dgm:prSet phldrT="[Text]" custT="1"/>
      <dgm:spPr/>
      <dgm:t>
        <a:bodyPr/>
        <a:lstStyle/>
        <a:p>
          <a:r>
            <a:rPr lang="en-US" sz="900" b="0" i="0" u="none" dirty="0"/>
            <a:t>Increased domain registration (Domain name registered)</a:t>
          </a:r>
        </a:p>
        <a:p>
          <a:r>
            <a:rPr lang="en-US" sz="900" b="0" i="0" u="none" dirty="0"/>
            <a:t>Impactful awareness campaigns (Awareness campaigns)</a:t>
          </a:r>
        </a:p>
        <a:p>
          <a:r>
            <a:rPr lang="en-US" sz="900" b="0" i="0" u="none" dirty="0"/>
            <a:t>Registrar-Reseller Training (Registrar Reseller Training)</a:t>
          </a:r>
          <a:endParaRPr lang="en-ZA" sz="900" b="0" i="0" u="none" dirty="0"/>
        </a:p>
        <a:p>
          <a:r>
            <a:rPr lang="en-US" sz="900" b="0" i="0" u="none" dirty="0"/>
            <a:t>Improved Brand awareness (Education and awareness)</a:t>
          </a:r>
          <a:endParaRPr lang="en-ZA" sz="900" b="0" i="0" u="none" dirty="0"/>
        </a:p>
      </dgm:t>
    </dgm:pt>
    <dgm:pt modelId="{2A953593-0CF9-42F6-9D90-D029B50D6CB2}" type="parTrans" cxnId="{267C2C43-B85D-41A0-8AAE-828728825CFF}">
      <dgm:prSet/>
      <dgm:spPr/>
      <dgm:t>
        <a:bodyPr/>
        <a:lstStyle/>
        <a:p>
          <a:endParaRPr lang="en-ZA"/>
        </a:p>
      </dgm:t>
    </dgm:pt>
    <dgm:pt modelId="{7393237C-446B-4836-A94D-71B8C932DCCB}" type="sibTrans" cxnId="{267C2C43-B85D-41A0-8AAE-828728825CFF}">
      <dgm:prSet/>
      <dgm:spPr/>
      <dgm:t>
        <a:bodyPr/>
        <a:lstStyle/>
        <a:p>
          <a:endParaRPr lang="en-ZA" dirty="0"/>
        </a:p>
      </dgm:t>
    </dgm:pt>
    <dgm:pt modelId="{C4DFD6E1-B86C-4D35-B0F8-322BFC576E8D}">
      <dgm:prSet phldrT="[Text]" custT="1"/>
      <dgm:spPr/>
      <dgm:t>
        <a:bodyPr/>
        <a:lstStyle/>
        <a:p>
          <a:r>
            <a:rPr lang="en-US" sz="1200" b="1" i="1" u="none" dirty="0"/>
            <a:t>25 000 domain names registered</a:t>
          </a:r>
          <a:endParaRPr lang="en-ZA" sz="1200" b="1" i="1" u="none" dirty="0"/>
        </a:p>
        <a:p>
          <a:r>
            <a:rPr lang="en-US" sz="1200" b="1" i="1" u="none" dirty="0"/>
            <a:t>9 awareness events conducted</a:t>
          </a:r>
          <a:endParaRPr lang="en-ZA" sz="1200" b="1" i="1" u="none" dirty="0"/>
        </a:p>
        <a:p>
          <a:r>
            <a:rPr lang="en-US" sz="1200" b="1" i="1" u="none" dirty="0"/>
            <a:t>6 Registrar-reseller training conducted</a:t>
          </a:r>
          <a:endParaRPr lang="en-ZA" sz="1200" b="1" i="1" u="none" dirty="0"/>
        </a:p>
        <a:p>
          <a:r>
            <a:rPr lang="en-US" sz="1200" b="1" i="1" u="none" dirty="0"/>
            <a:t>9 Media Coverage</a:t>
          </a:r>
          <a:endParaRPr lang="en-ZA" sz="1200" b="1" i="1" dirty="0"/>
        </a:p>
      </dgm:t>
    </dgm:pt>
    <dgm:pt modelId="{300690FC-4F73-4F44-B97B-99A603EC523C}" type="parTrans" cxnId="{7696FFC9-A149-4789-B93C-BD5ADBB30F55}">
      <dgm:prSet/>
      <dgm:spPr/>
      <dgm:t>
        <a:bodyPr/>
        <a:lstStyle/>
        <a:p>
          <a:endParaRPr lang="en-ZA"/>
        </a:p>
      </dgm:t>
    </dgm:pt>
    <dgm:pt modelId="{DEBC2775-B8DC-4350-9F78-E5DD58748848}" type="sibTrans" cxnId="{7696FFC9-A149-4789-B93C-BD5ADBB30F55}">
      <dgm:prSet/>
      <dgm:spPr/>
      <dgm:t>
        <a:bodyPr/>
        <a:lstStyle/>
        <a:p>
          <a:endParaRPr lang="en-ZA"/>
        </a:p>
      </dgm:t>
    </dgm:pt>
    <dgm:pt modelId="{D8CC4D71-63E4-455B-830B-64D3DFD77A4A}" type="pres">
      <dgm:prSet presAssocID="{5F6DBCC0-7044-413B-9784-C163A59C73A3}" presName="linearFlow" presStyleCnt="0">
        <dgm:presLayoutVars>
          <dgm:resizeHandles val="exact"/>
        </dgm:presLayoutVars>
      </dgm:prSet>
      <dgm:spPr/>
    </dgm:pt>
    <dgm:pt modelId="{74D15EEA-22AC-42CE-8448-0DF486465CDF}" type="pres">
      <dgm:prSet presAssocID="{DD1B3ABE-DF50-4C53-B30C-4DC80FB036E5}" presName="node" presStyleLbl="node1" presStyleIdx="0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C185-498B-4C7A-8A82-0246BB49FEAA}" type="pres">
      <dgm:prSet presAssocID="{5BEA823E-700B-4982-AC22-78793490300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74576C-70F6-462C-92FE-6EDABF34DD7A}" type="pres">
      <dgm:prSet presAssocID="{5BEA823E-700B-4982-AC22-78793490300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1468575-12C5-41CE-A186-E4A5CB210ED8}" type="pres">
      <dgm:prSet presAssocID="{FCB58623-F297-4D8F-8F37-638448D42AB3}" presName="node" presStyleLbl="node1" presStyleIdx="1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986D-D795-4276-BEA5-51FE0DEDAA8B}" type="pres">
      <dgm:prSet presAssocID="{7393237C-446B-4836-A94D-71B8C932DC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0DF3F81-21A1-4656-9EE7-5DDAF6EACB6A}" type="pres">
      <dgm:prSet presAssocID="{7393237C-446B-4836-A94D-71B8C932DC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1C3F120-8A1E-4C0D-BB41-97C69CAF30ED}" type="pres">
      <dgm:prSet presAssocID="{C4DFD6E1-B86C-4D35-B0F8-322BFC576E8D}" presName="node" presStyleLbl="node1" presStyleIdx="2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15236-18E0-4930-871C-A8015216E9CC}" type="presOf" srcId="{5BEA823E-700B-4982-AC22-787934903003}" destId="{1774576C-70F6-462C-92FE-6EDABF34DD7A}" srcOrd="1" destOrd="0" presId="urn:microsoft.com/office/officeart/2005/8/layout/process2"/>
    <dgm:cxn modelId="{3C67F959-E5CD-4121-8B44-D15ABFE48688}" srcId="{5F6DBCC0-7044-413B-9784-C163A59C73A3}" destId="{DD1B3ABE-DF50-4C53-B30C-4DC80FB036E5}" srcOrd="0" destOrd="0" parTransId="{54F5BDBF-0D48-4981-BD4B-F07139F19873}" sibTransId="{5BEA823E-700B-4982-AC22-787934903003}"/>
    <dgm:cxn modelId="{C428DE37-BF09-40EB-8882-92BA993D338E}" type="presOf" srcId="{5BEA823E-700B-4982-AC22-787934903003}" destId="{CAEEC185-498B-4C7A-8A82-0246BB49FEAA}" srcOrd="0" destOrd="0" presId="urn:microsoft.com/office/officeart/2005/8/layout/process2"/>
    <dgm:cxn modelId="{33F1A0A5-7E2E-4404-B763-9F5507377A88}" type="presOf" srcId="{C4DFD6E1-B86C-4D35-B0F8-322BFC576E8D}" destId="{61C3F120-8A1E-4C0D-BB41-97C69CAF30ED}" srcOrd="0" destOrd="0" presId="urn:microsoft.com/office/officeart/2005/8/layout/process2"/>
    <dgm:cxn modelId="{7696FFC9-A149-4789-B93C-BD5ADBB30F55}" srcId="{5F6DBCC0-7044-413B-9784-C163A59C73A3}" destId="{C4DFD6E1-B86C-4D35-B0F8-322BFC576E8D}" srcOrd="2" destOrd="0" parTransId="{300690FC-4F73-4F44-B97B-99A603EC523C}" sibTransId="{DEBC2775-B8DC-4350-9F78-E5DD58748848}"/>
    <dgm:cxn modelId="{59AD3B54-0126-4611-8866-90CD2976497B}" type="presOf" srcId="{DD1B3ABE-DF50-4C53-B30C-4DC80FB036E5}" destId="{74D15EEA-22AC-42CE-8448-0DF486465CDF}" srcOrd="0" destOrd="0" presId="urn:microsoft.com/office/officeart/2005/8/layout/process2"/>
    <dgm:cxn modelId="{1A055EE3-FC64-44C2-BE61-0E306AF20A00}" type="presOf" srcId="{7393237C-446B-4836-A94D-71B8C932DCCB}" destId="{88BE986D-D795-4276-BEA5-51FE0DEDAA8B}" srcOrd="0" destOrd="0" presId="urn:microsoft.com/office/officeart/2005/8/layout/process2"/>
    <dgm:cxn modelId="{6F3DAB8E-3EA7-45BE-ACD5-FB173C7512D1}" type="presOf" srcId="{5F6DBCC0-7044-413B-9784-C163A59C73A3}" destId="{D8CC4D71-63E4-455B-830B-64D3DFD77A4A}" srcOrd="0" destOrd="0" presId="urn:microsoft.com/office/officeart/2005/8/layout/process2"/>
    <dgm:cxn modelId="{0726D1D9-3DEF-42BF-B063-BC944F643304}" type="presOf" srcId="{7393237C-446B-4836-A94D-71B8C932DCCB}" destId="{D0DF3F81-21A1-4656-9EE7-5DDAF6EACB6A}" srcOrd="1" destOrd="0" presId="urn:microsoft.com/office/officeart/2005/8/layout/process2"/>
    <dgm:cxn modelId="{267C2C43-B85D-41A0-8AAE-828728825CFF}" srcId="{5F6DBCC0-7044-413B-9784-C163A59C73A3}" destId="{FCB58623-F297-4D8F-8F37-638448D42AB3}" srcOrd="1" destOrd="0" parTransId="{2A953593-0CF9-42F6-9D90-D029B50D6CB2}" sibTransId="{7393237C-446B-4836-A94D-71B8C932DCCB}"/>
    <dgm:cxn modelId="{4672C873-751D-45CB-89F1-4F6A3BD8D4A1}" type="presOf" srcId="{FCB58623-F297-4D8F-8F37-638448D42AB3}" destId="{D1468575-12C5-41CE-A186-E4A5CB210ED8}" srcOrd="0" destOrd="0" presId="urn:microsoft.com/office/officeart/2005/8/layout/process2"/>
    <dgm:cxn modelId="{22A746C8-E6F5-4227-84FD-AD11DEC5B77D}" type="presParOf" srcId="{D8CC4D71-63E4-455B-830B-64D3DFD77A4A}" destId="{74D15EEA-22AC-42CE-8448-0DF486465CDF}" srcOrd="0" destOrd="0" presId="urn:microsoft.com/office/officeart/2005/8/layout/process2"/>
    <dgm:cxn modelId="{EFE3C0DE-AC30-47FB-AE8C-16D40CA198E3}" type="presParOf" srcId="{D8CC4D71-63E4-455B-830B-64D3DFD77A4A}" destId="{CAEEC185-498B-4C7A-8A82-0246BB49FEAA}" srcOrd="1" destOrd="0" presId="urn:microsoft.com/office/officeart/2005/8/layout/process2"/>
    <dgm:cxn modelId="{D24A87BA-0C0D-4BF1-B8B7-692B3093D528}" type="presParOf" srcId="{CAEEC185-498B-4C7A-8A82-0246BB49FEAA}" destId="{1774576C-70F6-462C-92FE-6EDABF34DD7A}" srcOrd="0" destOrd="0" presId="urn:microsoft.com/office/officeart/2005/8/layout/process2"/>
    <dgm:cxn modelId="{7DCFA119-4F73-4A0E-A40F-EC5502AAA2C3}" type="presParOf" srcId="{D8CC4D71-63E4-455B-830B-64D3DFD77A4A}" destId="{D1468575-12C5-41CE-A186-E4A5CB210ED8}" srcOrd="2" destOrd="0" presId="urn:microsoft.com/office/officeart/2005/8/layout/process2"/>
    <dgm:cxn modelId="{DD79CD0D-2CE7-4475-B6BF-E4C442D353EA}" type="presParOf" srcId="{D8CC4D71-63E4-455B-830B-64D3DFD77A4A}" destId="{88BE986D-D795-4276-BEA5-51FE0DEDAA8B}" srcOrd="3" destOrd="0" presId="urn:microsoft.com/office/officeart/2005/8/layout/process2"/>
    <dgm:cxn modelId="{494A6A1D-C2AB-4527-A0E3-277F3F270B4F}" type="presParOf" srcId="{88BE986D-D795-4276-BEA5-51FE0DEDAA8B}" destId="{D0DF3F81-21A1-4656-9EE7-5DDAF6EACB6A}" srcOrd="0" destOrd="0" presId="urn:microsoft.com/office/officeart/2005/8/layout/process2"/>
    <dgm:cxn modelId="{C71D68BF-F4B5-4257-8020-FD22CCAC16E5}" type="presParOf" srcId="{D8CC4D71-63E4-455B-830B-64D3DFD77A4A}" destId="{61C3F120-8A1E-4C0D-BB41-97C69CAF30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DBCC0-7044-413B-9784-C163A59C73A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1B3ABE-DF50-4C53-B30C-4DC80FB036E5}">
      <dgm:prSet phldrT="[Text]" custT="1"/>
      <dgm:spPr/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i="0" u="none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Improved stakeholder engagement</a:t>
          </a:r>
        </a:p>
      </dgm:t>
    </dgm:pt>
    <dgm:pt modelId="{54F5BDBF-0D48-4981-BD4B-F07139F19873}" type="parTrans" cxnId="{3C67F959-E5CD-4121-8B44-D15ABFE48688}">
      <dgm:prSet/>
      <dgm:spPr/>
      <dgm:t>
        <a:bodyPr/>
        <a:lstStyle/>
        <a:p>
          <a:endParaRPr lang="en-ZA"/>
        </a:p>
      </dgm:t>
    </dgm:pt>
    <dgm:pt modelId="{5BEA823E-700B-4982-AC22-787934903003}" type="sibTrans" cxnId="{3C67F959-E5CD-4121-8B44-D15ABFE48688}">
      <dgm:prSet/>
      <dgm:spPr/>
      <dgm:t>
        <a:bodyPr/>
        <a:lstStyle/>
        <a:p>
          <a:endParaRPr lang="en-ZA" dirty="0"/>
        </a:p>
      </dgm:t>
    </dgm:pt>
    <dgm:pt modelId="{FCB58623-F297-4D8F-8F37-638448D42AB3}">
      <dgm:prSet phldrT="[Text]" custT="1"/>
      <dgm:spPr/>
      <dgm:t>
        <a:bodyPr/>
        <a:lstStyle/>
        <a:p>
          <a:r>
            <a:rPr lang="en-US" sz="900" b="0" i="0" u="none" dirty="0"/>
            <a:t>Forge </a:t>
          </a:r>
          <a:r>
            <a:rPr lang="en-ZA" sz="900" b="0" i="0" u="none" dirty="0"/>
            <a:t>Strategic Partnership agreements </a:t>
          </a:r>
          <a:r>
            <a:rPr lang="en-US" sz="900" b="0" i="0" u="none" dirty="0"/>
            <a:t>(</a:t>
          </a:r>
          <a:r>
            <a:rPr lang="en-ZA" sz="900" b="0" i="0" u="none" dirty="0"/>
            <a:t>Strategic Partnership agreements</a:t>
          </a:r>
          <a:r>
            <a:rPr lang="en-US" sz="900" b="0" i="0" u="none" dirty="0"/>
            <a:t>)</a:t>
          </a:r>
        </a:p>
        <a:p>
          <a:r>
            <a:rPr lang="en-US" sz="900" b="0" i="0" u="none" dirty="0"/>
            <a:t>Improved Internet Governance(</a:t>
          </a:r>
          <a:r>
            <a:rPr lang="en-ZA" sz="900" b="0" i="0" u="none" dirty="0"/>
            <a:t>Internet Governance engagements</a:t>
          </a:r>
          <a:r>
            <a:rPr lang="en-US" sz="900" b="0" i="0" u="none" dirty="0"/>
            <a:t>)</a:t>
          </a:r>
          <a:endParaRPr lang="en-ZA" sz="900" b="0" i="0" u="none" dirty="0"/>
        </a:p>
        <a:p>
          <a:endParaRPr lang="en-ZA" sz="900" dirty="0"/>
        </a:p>
      </dgm:t>
    </dgm:pt>
    <dgm:pt modelId="{2A953593-0CF9-42F6-9D90-D029B50D6CB2}" type="parTrans" cxnId="{267C2C43-B85D-41A0-8AAE-828728825CFF}">
      <dgm:prSet/>
      <dgm:spPr/>
      <dgm:t>
        <a:bodyPr/>
        <a:lstStyle/>
        <a:p>
          <a:endParaRPr lang="en-ZA"/>
        </a:p>
      </dgm:t>
    </dgm:pt>
    <dgm:pt modelId="{7393237C-446B-4836-A94D-71B8C932DCCB}" type="sibTrans" cxnId="{267C2C43-B85D-41A0-8AAE-828728825CFF}">
      <dgm:prSet/>
      <dgm:spPr/>
      <dgm:t>
        <a:bodyPr/>
        <a:lstStyle/>
        <a:p>
          <a:endParaRPr lang="en-ZA" dirty="0"/>
        </a:p>
      </dgm:t>
    </dgm:pt>
    <dgm:pt modelId="{C4DFD6E1-B86C-4D35-B0F8-322BFC576E8D}">
      <dgm:prSet phldrT="[Text]" custT="1"/>
      <dgm:spPr/>
      <dgm:t>
        <a:bodyPr/>
        <a:lstStyle/>
        <a:p>
          <a:r>
            <a:rPr lang="en-US" sz="1400" b="1" i="1" u="none" dirty="0"/>
            <a:t>2 Strategic partnership agreement signed</a:t>
          </a:r>
          <a:endParaRPr lang="en-ZA" sz="1400" b="1" i="1" u="none" dirty="0"/>
        </a:p>
        <a:p>
          <a:r>
            <a:rPr lang="en-US" sz="1400" b="1" i="1" u="none" dirty="0"/>
            <a:t>10 Internet Governance engagements Conducted</a:t>
          </a:r>
          <a:endParaRPr lang="en-ZA" sz="1400" b="1" i="1" dirty="0"/>
        </a:p>
      </dgm:t>
    </dgm:pt>
    <dgm:pt modelId="{300690FC-4F73-4F44-B97B-99A603EC523C}" type="parTrans" cxnId="{7696FFC9-A149-4789-B93C-BD5ADBB30F55}">
      <dgm:prSet/>
      <dgm:spPr/>
      <dgm:t>
        <a:bodyPr/>
        <a:lstStyle/>
        <a:p>
          <a:endParaRPr lang="en-ZA"/>
        </a:p>
      </dgm:t>
    </dgm:pt>
    <dgm:pt modelId="{DEBC2775-B8DC-4350-9F78-E5DD58748848}" type="sibTrans" cxnId="{7696FFC9-A149-4789-B93C-BD5ADBB30F55}">
      <dgm:prSet/>
      <dgm:spPr/>
      <dgm:t>
        <a:bodyPr/>
        <a:lstStyle/>
        <a:p>
          <a:endParaRPr lang="en-ZA"/>
        </a:p>
      </dgm:t>
    </dgm:pt>
    <dgm:pt modelId="{D8CC4D71-63E4-455B-830B-64D3DFD77A4A}" type="pres">
      <dgm:prSet presAssocID="{5F6DBCC0-7044-413B-9784-C163A59C73A3}" presName="linearFlow" presStyleCnt="0">
        <dgm:presLayoutVars>
          <dgm:resizeHandles val="exact"/>
        </dgm:presLayoutVars>
      </dgm:prSet>
      <dgm:spPr/>
    </dgm:pt>
    <dgm:pt modelId="{74D15EEA-22AC-42CE-8448-0DF486465CDF}" type="pres">
      <dgm:prSet presAssocID="{DD1B3ABE-DF50-4C53-B30C-4DC80FB036E5}" presName="node" presStyleLbl="node1" presStyleIdx="0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C185-498B-4C7A-8A82-0246BB49FEAA}" type="pres">
      <dgm:prSet presAssocID="{5BEA823E-700B-4982-AC22-78793490300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74576C-70F6-462C-92FE-6EDABF34DD7A}" type="pres">
      <dgm:prSet presAssocID="{5BEA823E-700B-4982-AC22-78793490300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1468575-12C5-41CE-A186-E4A5CB210ED8}" type="pres">
      <dgm:prSet presAssocID="{FCB58623-F297-4D8F-8F37-638448D42AB3}" presName="node" presStyleLbl="node1" presStyleIdx="1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986D-D795-4276-BEA5-51FE0DEDAA8B}" type="pres">
      <dgm:prSet presAssocID="{7393237C-446B-4836-A94D-71B8C932DC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0DF3F81-21A1-4656-9EE7-5DDAF6EACB6A}" type="pres">
      <dgm:prSet presAssocID="{7393237C-446B-4836-A94D-71B8C932DC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1C3F120-8A1E-4C0D-BB41-97C69CAF30ED}" type="pres">
      <dgm:prSet presAssocID="{C4DFD6E1-B86C-4D35-B0F8-322BFC576E8D}" presName="node" presStyleLbl="node1" presStyleIdx="2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15236-18E0-4930-871C-A8015216E9CC}" type="presOf" srcId="{5BEA823E-700B-4982-AC22-787934903003}" destId="{1774576C-70F6-462C-92FE-6EDABF34DD7A}" srcOrd="1" destOrd="0" presId="urn:microsoft.com/office/officeart/2005/8/layout/process2"/>
    <dgm:cxn modelId="{3C67F959-E5CD-4121-8B44-D15ABFE48688}" srcId="{5F6DBCC0-7044-413B-9784-C163A59C73A3}" destId="{DD1B3ABE-DF50-4C53-B30C-4DC80FB036E5}" srcOrd="0" destOrd="0" parTransId="{54F5BDBF-0D48-4981-BD4B-F07139F19873}" sibTransId="{5BEA823E-700B-4982-AC22-787934903003}"/>
    <dgm:cxn modelId="{C428DE37-BF09-40EB-8882-92BA993D338E}" type="presOf" srcId="{5BEA823E-700B-4982-AC22-787934903003}" destId="{CAEEC185-498B-4C7A-8A82-0246BB49FEAA}" srcOrd="0" destOrd="0" presId="urn:microsoft.com/office/officeart/2005/8/layout/process2"/>
    <dgm:cxn modelId="{33F1A0A5-7E2E-4404-B763-9F5507377A88}" type="presOf" srcId="{C4DFD6E1-B86C-4D35-B0F8-322BFC576E8D}" destId="{61C3F120-8A1E-4C0D-BB41-97C69CAF30ED}" srcOrd="0" destOrd="0" presId="urn:microsoft.com/office/officeart/2005/8/layout/process2"/>
    <dgm:cxn modelId="{7696FFC9-A149-4789-B93C-BD5ADBB30F55}" srcId="{5F6DBCC0-7044-413B-9784-C163A59C73A3}" destId="{C4DFD6E1-B86C-4D35-B0F8-322BFC576E8D}" srcOrd="2" destOrd="0" parTransId="{300690FC-4F73-4F44-B97B-99A603EC523C}" sibTransId="{DEBC2775-B8DC-4350-9F78-E5DD58748848}"/>
    <dgm:cxn modelId="{59AD3B54-0126-4611-8866-90CD2976497B}" type="presOf" srcId="{DD1B3ABE-DF50-4C53-B30C-4DC80FB036E5}" destId="{74D15EEA-22AC-42CE-8448-0DF486465CDF}" srcOrd="0" destOrd="0" presId="urn:microsoft.com/office/officeart/2005/8/layout/process2"/>
    <dgm:cxn modelId="{1A055EE3-FC64-44C2-BE61-0E306AF20A00}" type="presOf" srcId="{7393237C-446B-4836-A94D-71B8C932DCCB}" destId="{88BE986D-D795-4276-BEA5-51FE0DEDAA8B}" srcOrd="0" destOrd="0" presId="urn:microsoft.com/office/officeart/2005/8/layout/process2"/>
    <dgm:cxn modelId="{6F3DAB8E-3EA7-45BE-ACD5-FB173C7512D1}" type="presOf" srcId="{5F6DBCC0-7044-413B-9784-C163A59C73A3}" destId="{D8CC4D71-63E4-455B-830B-64D3DFD77A4A}" srcOrd="0" destOrd="0" presId="urn:microsoft.com/office/officeart/2005/8/layout/process2"/>
    <dgm:cxn modelId="{0726D1D9-3DEF-42BF-B063-BC944F643304}" type="presOf" srcId="{7393237C-446B-4836-A94D-71B8C932DCCB}" destId="{D0DF3F81-21A1-4656-9EE7-5DDAF6EACB6A}" srcOrd="1" destOrd="0" presId="urn:microsoft.com/office/officeart/2005/8/layout/process2"/>
    <dgm:cxn modelId="{267C2C43-B85D-41A0-8AAE-828728825CFF}" srcId="{5F6DBCC0-7044-413B-9784-C163A59C73A3}" destId="{FCB58623-F297-4D8F-8F37-638448D42AB3}" srcOrd="1" destOrd="0" parTransId="{2A953593-0CF9-42F6-9D90-D029B50D6CB2}" sibTransId="{7393237C-446B-4836-A94D-71B8C932DCCB}"/>
    <dgm:cxn modelId="{4672C873-751D-45CB-89F1-4F6A3BD8D4A1}" type="presOf" srcId="{FCB58623-F297-4D8F-8F37-638448D42AB3}" destId="{D1468575-12C5-41CE-A186-E4A5CB210ED8}" srcOrd="0" destOrd="0" presId="urn:microsoft.com/office/officeart/2005/8/layout/process2"/>
    <dgm:cxn modelId="{22A746C8-E6F5-4227-84FD-AD11DEC5B77D}" type="presParOf" srcId="{D8CC4D71-63E4-455B-830B-64D3DFD77A4A}" destId="{74D15EEA-22AC-42CE-8448-0DF486465CDF}" srcOrd="0" destOrd="0" presId="urn:microsoft.com/office/officeart/2005/8/layout/process2"/>
    <dgm:cxn modelId="{EFE3C0DE-AC30-47FB-AE8C-16D40CA198E3}" type="presParOf" srcId="{D8CC4D71-63E4-455B-830B-64D3DFD77A4A}" destId="{CAEEC185-498B-4C7A-8A82-0246BB49FEAA}" srcOrd="1" destOrd="0" presId="urn:microsoft.com/office/officeart/2005/8/layout/process2"/>
    <dgm:cxn modelId="{D24A87BA-0C0D-4BF1-B8B7-692B3093D528}" type="presParOf" srcId="{CAEEC185-498B-4C7A-8A82-0246BB49FEAA}" destId="{1774576C-70F6-462C-92FE-6EDABF34DD7A}" srcOrd="0" destOrd="0" presId="urn:microsoft.com/office/officeart/2005/8/layout/process2"/>
    <dgm:cxn modelId="{7DCFA119-4F73-4A0E-A40F-EC5502AAA2C3}" type="presParOf" srcId="{D8CC4D71-63E4-455B-830B-64D3DFD77A4A}" destId="{D1468575-12C5-41CE-A186-E4A5CB210ED8}" srcOrd="2" destOrd="0" presId="urn:microsoft.com/office/officeart/2005/8/layout/process2"/>
    <dgm:cxn modelId="{DD79CD0D-2CE7-4475-B6BF-E4C442D353EA}" type="presParOf" srcId="{D8CC4D71-63E4-455B-830B-64D3DFD77A4A}" destId="{88BE986D-D795-4276-BEA5-51FE0DEDAA8B}" srcOrd="3" destOrd="0" presId="urn:microsoft.com/office/officeart/2005/8/layout/process2"/>
    <dgm:cxn modelId="{494A6A1D-C2AB-4527-A0E3-277F3F270B4F}" type="presParOf" srcId="{88BE986D-D795-4276-BEA5-51FE0DEDAA8B}" destId="{D0DF3F81-21A1-4656-9EE7-5DDAF6EACB6A}" srcOrd="0" destOrd="0" presId="urn:microsoft.com/office/officeart/2005/8/layout/process2"/>
    <dgm:cxn modelId="{C71D68BF-F4B5-4257-8020-FD22CCAC16E5}" type="presParOf" srcId="{D8CC4D71-63E4-455B-830B-64D3DFD77A4A}" destId="{61C3F120-8A1E-4C0D-BB41-97C69CAF30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DBCC0-7044-413B-9784-C163A59C73A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1B3ABE-DF50-4C53-B30C-4DC80FB036E5}">
      <dgm:prSet phldrT="[Text]" custT="1"/>
      <dgm:spPr/>
      <dgm:t>
        <a:bodyPr/>
        <a:lstStyle/>
        <a:p>
          <a:r>
            <a:rPr lang="en-US" sz="2400" b="1" i="0" u="none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Research and Benchmark studies conducted on policies that support ZADNA growth</a:t>
          </a:r>
          <a:endParaRPr lang="en-ZA" sz="2400" b="1" i="0" u="none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4F5BDBF-0D48-4981-BD4B-F07139F19873}" type="parTrans" cxnId="{3C67F959-E5CD-4121-8B44-D15ABFE48688}">
      <dgm:prSet/>
      <dgm:spPr/>
      <dgm:t>
        <a:bodyPr/>
        <a:lstStyle/>
        <a:p>
          <a:endParaRPr lang="en-ZA"/>
        </a:p>
      </dgm:t>
    </dgm:pt>
    <dgm:pt modelId="{5BEA823E-700B-4982-AC22-787934903003}" type="sibTrans" cxnId="{3C67F959-E5CD-4121-8B44-D15ABFE48688}">
      <dgm:prSet/>
      <dgm:spPr/>
      <dgm:t>
        <a:bodyPr/>
        <a:lstStyle/>
        <a:p>
          <a:endParaRPr lang="en-ZA" dirty="0"/>
        </a:p>
      </dgm:t>
    </dgm:pt>
    <dgm:pt modelId="{FCB58623-F297-4D8F-8F37-638448D42AB3}">
      <dgm:prSet phldrT="[Text]" custT="1"/>
      <dgm:spPr/>
      <dgm:t>
        <a:bodyPr/>
        <a:lstStyle/>
        <a:p>
          <a:r>
            <a:rPr lang="en-US" sz="1400" b="0" i="0" u="none" dirty="0"/>
            <a:t>Relevant research(</a:t>
          </a:r>
          <a:r>
            <a:rPr lang="en-ZA" sz="1400" b="0" i="0" u="none" dirty="0"/>
            <a:t>Research Reports</a:t>
          </a:r>
          <a:r>
            <a:rPr lang="en-US" sz="1400" b="0" i="0" u="none" dirty="0"/>
            <a:t>)</a:t>
          </a:r>
          <a:endParaRPr lang="en-ZA" sz="1400" dirty="0"/>
        </a:p>
      </dgm:t>
    </dgm:pt>
    <dgm:pt modelId="{2A953593-0CF9-42F6-9D90-D029B50D6CB2}" type="parTrans" cxnId="{267C2C43-B85D-41A0-8AAE-828728825CFF}">
      <dgm:prSet/>
      <dgm:spPr/>
      <dgm:t>
        <a:bodyPr/>
        <a:lstStyle/>
        <a:p>
          <a:endParaRPr lang="en-ZA"/>
        </a:p>
      </dgm:t>
    </dgm:pt>
    <dgm:pt modelId="{7393237C-446B-4836-A94D-71B8C932DCCB}" type="sibTrans" cxnId="{267C2C43-B85D-41A0-8AAE-828728825CFF}">
      <dgm:prSet/>
      <dgm:spPr/>
      <dgm:t>
        <a:bodyPr/>
        <a:lstStyle/>
        <a:p>
          <a:endParaRPr lang="en-ZA" dirty="0"/>
        </a:p>
      </dgm:t>
    </dgm:pt>
    <dgm:pt modelId="{C4DFD6E1-B86C-4D35-B0F8-322BFC576E8D}">
      <dgm:prSet phldrT="[Text]" custT="1"/>
      <dgm:spPr/>
      <dgm:t>
        <a:bodyPr/>
        <a:lstStyle/>
        <a:p>
          <a:r>
            <a:rPr lang="en-US" sz="1400" b="1" i="1" u="none" dirty="0"/>
            <a:t>2 Research and 1 Benchmark studies conducted</a:t>
          </a:r>
          <a:endParaRPr lang="en-ZA" sz="1400" b="1" i="1" u="none" dirty="0"/>
        </a:p>
      </dgm:t>
    </dgm:pt>
    <dgm:pt modelId="{300690FC-4F73-4F44-B97B-99A603EC523C}" type="parTrans" cxnId="{7696FFC9-A149-4789-B93C-BD5ADBB30F55}">
      <dgm:prSet/>
      <dgm:spPr/>
      <dgm:t>
        <a:bodyPr/>
        <a:lstStyle/>
        <a:p>
          <a:endParaRPr lang="en-ZA"/>
        </a:p>
      </dgm:t>
    </dgm:pt>
    <dgm:pt modelId="{DEBC2775-B8DC-4350-9F78-E5DD58748848}" type="sibTrans" cxnId="{7696FFC9-A149-4789-B93C-BD5ADBB30F55}">
      <dgm:prSet/>
      <dgm:spPr/>
      <dgm:t>
        <a:bodyPr/>
        <a:lstStyle/>
        <a:p>
          <a:endParaRPr lang="en-ZA"/>
        </a:p>
      </dgm:t>
    </dgm:pt>
    <dgm:pt modelId="{D8CC4D71-63E4-455B-830B-64D3DFD77A4A}" type="pres">
      <dgm:prSet presAssocID="{5F6DBCC0-7044-413B-9784-C163A59C73A3}" presName="linearFlow" presStyleCnt="0">
        <dgm:presLayoutVars>
          <dgm:resizeHandles val="exact"/>
        </dgm:presLayoutVars>
      </dgm:prSet>
      <dgm:spPr/>
    </dgm:pt>
    <dgm:pt modelId="{74D15EEA-22AC-42CE-8448-0DF486465CDF}" type="pres">
      <dgm:prSet presAssocID="{DD1B3ABE-DF50-4C53-B30C-4DC80FB036E5}" presName="node" presStyleLbl="node1" presStyleIdx="0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C185-498B-4C7A-8A82-0246BB49FEAA}" type="pres">
      <dgm:prSet presAssocID="{5BEA823E-700B-4982-AC22-78793490300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74576C-70F6-462C-92FE-6EDABF34DD7A}" type="pres">
      <dgm:prSet presAssocID="{5BEA823E-700B-4982-AC22-78793490300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1468575-12C5-41CE-A186-E4A5CB210ED8}" type="pres">
      <dgm:prSet presAssocID="{FCB58623-F297-4D8F-8F37-638448D42AB3}" presName="node" presStyleLbl="node1" presStyleIdx="1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986D-D795-4276-BEA5-51FE0DEDAA8B}" type="pres">
      <dgm:prSet presAssocID="{7393237C-446B-4836-A94D-71B8C932DC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0DF3F81-21A1-4656-9EE7-5DDAF6EACB6A}" type="pres">
      <dgm:prSet presAssocID="{7393237C-446B-4836-A94D-71B8C932DC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1C3F120-8A1E-4C0D-BB41-97C69CAF30ED}" type="pres">
      <dgm:prSet presAssocID="{C4DFD6E1-B86C-4D35-B0F8-322BFC576E8D}" presName="node" presStyleLbl="node1" presStyleIdx="2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15236-18E0-4930-871C-A8015216E9CC}" type="presOf" srcId="{5BEA823E-700B-4982-AC22-787934903003}" destId="{1774576C-70F6-462C-92FE-6EDABF34DD7A}" srcOrd="1" destOrd="0" presId="urn:microsoft.com/office/officeart/2005/8/layout/process2"/>
    <dgm:cxn modelId="{3C67F959-E5CD-4121-8B44-D15ABFE48688}" srcId="{5F6DBCC0-7044-413B-9784-C163A59C73A3}" destId="{DD1B3ABE-DF50-4C53-B30C-4DC80FB036E5}" srcOrd="0" destOrd="0" parTransId="{54F5BDBF-0D48-4981-BD4B-F07139F19873}" sibTransId="{5BEA823E-700B-4982-AC22-787934903003}"/>
    <dgm:cxn modelId="{C428DE37-BF09-40EB-8882-92BA993D338E}" type="presOf" srcId="{5BEA823E-700B-4982-AC22-787934903003}" destId="{CAEEC185-498B-4C7A-8A82-0246BB49FEAA}" srcOrd="0" destOrd="0" presId="urn:microsoft.com/office/officeart/2005/8/layout/process2"/>
    <dgm:cxn modelId="{33F1A0A5-7E2E-4404-B763-9F5507377A88}" type="presOf" srcId="{C4DFD6E1-B86C-4D35-B0F8-322BFC576E8D}" destId="{61C3F120-8A1E-4C0D-BB41-97C69CAF30ED}" srcOrd="0" destOrd="0" presId="urn:microsoft.com/office/officeart/2005/8/layout/process2"/>
    <dgm:cxn modelId="{7696FFC9-A149-4789-B93C-BD5ADBB30F55}" srcId="{5F6DBCC0-7044-413B-9784-C163A59C73A3}" destId="{C4DFD6E1-B86C-4D35-B0F8-322BFC576E8D}" srcOrd="2" destOrd="0" parTransId="{300690FC-4F73-4F44-B97B-99A603EC523C}" sibTransId="{DEBC2775-B8DC-4350-9F78-E5DD58748848}"/>
    <dgm:cxn modelId="{59AD3B54-0126-4611-8866-90CD2976497B}" type="presOf" srcId="{DD1B3ABE-DF50-4C53-B30C-4DC80FB036E5}" destId="{74D15EEA-22AC-42CE-8448-0DF486465CDF}" srcOrd="0" destOrd="0" presId="urn:microsoft.com/office/officeart/2005/8/layout/process2"/>
    <dgm:cxn modelId="{1A055EE3-FC64-44C2-BE61-0E306AF20A00}" type="presOf" srcId="{7393237C-446B-4836-A94D-71B8C932DCCB}" destId="{88BE986D-D795-4276-BEA5-51FE0DEDAA8B}" srcOrd="0" destOrd="0" presId="urn:microsoft.com/office/officeart/2005/8/layout/process2"/>
    <dgm:cxn modelId="{6F3DAB8E-3EA7-45BE-ACD5-FB173C7512D1}" type="presOf" srcId="{5F6DBCC0-7044-413B-9784-C163A59C73A3}" destId="{D8CC4D71-63E4-455B-830B-64D3DFD77A4A}" srcOrd="0" destOrd="0" presId="urn:microsoft.com/office/officeart/2005/8/layout/process2"/>
    <dgm:cxn modelId="{0726D1D9-3DEF-42BF-B063-BC944F643304}" type="presOf" srcId="{7393237C-446B-4836-A94D-71B8C932DCCB}" destId="{D0DF3F81-21A1-4656-9EE7-5DDAF6EACB6A}" srcOrd="1" destOrd="0" presId="urn:microsoft.com/office/officeart/2005/8/layout/process2"/>
    <dgm:cxn modelId="{267C2C43-B85D-41A0-8AAE-828728825CFF}" srcId="{5F6DBCC0-7044-413B-9784-C163A59C73A3}" destId="{FCB58623-F297-4D8F-8F37-638448D42AB3}" srcOrd="1" destOrd="0" parTransId="{2A953593-0CF9-42F6-9D90-D029B50D6CB2}" sibTransId="{7393237C-446B-4836-A94D-71B8C932DCCB}"/>
    <dgm:cxn modelId="{4672C873-751D-45CB-89F1-4F6A3BD8D4A1}" type="presOf" srcId="{FCB58623-F297-4D8F-8F37-638448D42AB3}" destId="{D1468575-12C5-41CE-A186-E4A5CB210ED8}" srcOrd="0" destOrd="0" presId="urn:microsoft.com/office/officeart/2005/8/layout/process2"/>
    <dgm:cxn modelId="{22A746C8-E6F5-4227-84FD-AD11DEC5B77D}" type="presParOf" srcId="{D8CC4D71-63E4-455B-830B-64D3DFD77A4A}" destId="{74D15EEA-22AC-42CE-8448-0DF486465CDF}" srcOrd="0" destOrd="0" presId="urn:microsoft.com/office/officeart/2005/8/layout/process2"/>
    <dgm:cxn modelId="{EFE3C0DE-AC30-47FB-AE8C-16D40CA198E3}" type="presParOf" srcId="{D8CC4D71-63E4-455B-830B-64D3DFD77A4A}" destId="{CAEEC185-498B-4C7A-8A82-0246BB49FEAA}" srcOrd="1" destOrd="0" presId="urn:microsoft.com/office/officeart/2005/8/layout/process2"/>
    <dgm:cxn modelId="{D24A87BA-0C0D-4BF1-B8B7-692B3093D528}" type="presParOf" srcId="{CAEEC185-498B-4C7A-8A82-0246BB49FEAA}" destId="{1774576C-70F6-462C-92FE-6EDABF34DD7A}" srcOrd="0" destOrd="0" presId="urn:microsoft.com/office/officeart/2005/8/layout/process2"/>
    <dgm:cxn modelId="{7DCFA119-4F73-4A0E-A40F-EC5502AAA2C3}" type="presParOf" srcId="{D8CC4D71-63E4-455B-830B-64D3DFD77A4A}" destId="{D1468575-12C5-41CE-A186-E4A5CB210ED8}" srcOrd="2" destOrd="0" presId="urn:microsoft.com/office/officeart/2005/8/layout/process2"/>
    <dgm:cxn modelId="{DD79CD0D-2CE7-4475-B6BF-E4C442D353EA}" type="presParOf" srcId="{D8CC4D71-63E4-455B-830B-64D3DFD77A4A}" destId="{88BE986D-D795-4276-BEA5-51FE0DEDAA8B}" srcOrd="3" destOrd="0" presId="urn:microsoft.com/office/officeart/2005/8/layout/process2"/>
    <dgm:cxn modelId="{494A6A1D-C2AB-4527-A0E3-277F3F270B4F}" type="presParOf" srcId="{88BE986D-D795-4276-BEA5-51FE0DEDAA8B}" destId="{D0DF3F81-21A1-4656-9EE7-5DDAF6EACB6A}" srcOrd="0" destOrd="0" presId="urn:microsoft.com/office/officeart/2005/8/layout/process2"/>
    <dgm:cxn modelId="{C71D68BF-F4B5-4257-8020-FD22CCAC16E5}" type="presParOf" srcId="{D8CC4D71-63E4-455B-830B-64D3DFD77A4A}" destId="{61C3F120-8A1E-4C0D-BB41-97C69CAF30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6DBCC0-7044-413B-9784-C163A59C73A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1B3ABE-DF50-4C53-B30C-4DC80FB036E5}">
      <dgm:prSet phldrT="[Text]" custT="1"/>
      <dgm:spPr/>
      <dgm:t>
        <a:bodyPr/>
        <a:lstStyle/>
        <a:p>
          <a:r>
            <a:rPr lang="en-US" sz="2400" b="1" dirty="0">
              <a:effectLst/>
            </a:rPr>
            <a:t>Implemented Registry and registrar Licensing framework</a:t>
          </a:r>
          <a:endParaRPr lang="en-ZA" sz="2400" b="1" dirty="0">
            <a:effectLst/>
          </a:endParaRPr>
        </a:p>
      </dgm:t>
    </dgm:pt>
    <dgm:pt modelId="{54F5BDBF-0D48-4981-BD4B-F07139F19873}" type="parTrans" cxnId="{3C67F959-E5CD-4121-8B44-D15ABFE48688}">
      <dgm:prSet/>
      <dgm:spPr/>
      <dgm:t>
        <a:bodyPr/>
        <a:lstStyle/>
        <a:p>
          <a:endParaRPr lang="en-ZA"/>
        </a:p>
      </dgm:t>
    </dgm:pt>
    <dgm:pt modelId="{5BEA823E-700B-4982-AC22-787934903003}" type="sibTrans" cxnId="{3C67F959-E5CD-4121-8B44-D15ABFE48688}">
      <dgm:prSet/>
      <dgm:spPr/>
      <dgm:t>
        <a:bodyPr/>
        <a:lstStyle/>
        <a:p>
          <a:endParaRPr lang="en-ZA" dirty="0"/>
        </a:p>
      </dgm:t>
    </dgm:pt>
    <dgm:pt modelId="{FCB58623-F297-4D8F-8F37-638448D42AB3}">
      <dgm:prSet phldrT="[Text]" custT="1"/>
      <dgm:spPr/>
      <dgm:t>
        <a:bodyPr/>
        <a:lstStyle/>
        <a:p>
          <a:r>
            <a:rPr lang="en-US" sz="1400" b="0" i="0" u="none" dirty="0"/>
            <a:t>Approved and accepted Licensing Framework(Registry and registrar Licensing framework)</a:t>
          </a:r>
          <a:endParaRPr lang="en-ZA" sz="1400" b="0" i="0" u="none" dirty="0"/>
        </a:p>
      </dgm:t>
    </dgm:pt>
    <dgm:pt modelId="{2A953593-0CF9-42F6-9D90-D029B50D6CB2}" type="parTrans" cxnId="{267C2C43-B85D-41A0-8AAE-828728825CFF}">
      <dgm:prSet/>
      <dgm:spPr/>
      <dgm:t>
        <a:bodyPr/>
        <a:lstStyle/>
        <a:p>
          <a:endParaRPr lang="en-ZA"/>
        </a:p>
      </dgm:t>
    </dgm:pt>
    <dgm:pt modelId="{7393237C-446B-4836-A94D-71B8C932DCCB}" type="sibTrans" cxnId="{267C2C43-B85D-41A0-8AAE-828728825CFF}">
      <dgm:prSet/>
      <dgm:spPr/>
      <dgm:t>
        <a:bodyPr/>
        <a:lstStyle/>
        <a:p>
          <a:endParaRPr lang="en-ZA" dirty="0"/>
        </a:p>
      </dgm:t>
    </dgm:pt>
    <dgm:pt modelId="{C4DFD6E1-B86C-4D35-B0F8-322BFC576E8D}">
      <dgm:prSet phldrT="[Text]" custT="1"/>
      <dgm:spPr/>
      <dgm:t>
        <a:bodyPr/>
        <a:lstStyle/>
        <a:p>
          <a:pPr algn="ctr"/>
          <a:r>
            <a:rPr lang="en-ZA" sz="1400" b="1" i="1" u="none" dirty="0"/>
            <a:t>First draft Registry and registrar Licensing framework Developed</a:t>
          </a:r>
        </a:p>
      </dgm:t>
    </dgm:pt>
    <dgm:pt modelId="{300690FC-4F73-4F44-B97B-99A603EC523C}" type="parTrans" cxnId="{7696FFC9-A149-4789-B93C-BD5ADBB30F55}">
      <dgm:prSet/>
      <dgm:spPr/>
      <dgm:t>
        <a:bodyPr/>
        <a:lstStyle/>
        <a:p>
          <a:endParaRPr lang="en-ZA"/>
        </a:p>
      </dgm:t>
    </dgm:pt>
    <dgm:pt modelId="{DEBC2775-B8DC-4350-9F78-E5DD58748848}" type="sibTrans" cxnId="{7696FFC9-A149-4789-B93C-BD5ADBB30F55}">
      <dgm:prSet/>
      <dgm:spPr/>
      <dgm:t>
        <a:bodyPr/>
        <a:lstStyle/>
        <a:p>
          <a:endParaRPr lang="en-ZA"/>
        </a:p>
      </dgm:t>
    </dgm:pt>
    <dgm:pt modelId="{D8CC4D71-63E4-455B-830B-64D3DFD77A4A}" type="pres">
      <dgm:prSet presAssocID="{5F6DBCC0-7044-413B-9784-C163A59C73A3}" presName="linearFlow" presStyleCnt="0">
        <dgm:presLayoutVars>
          <dgm:resizeHandles val="exact"/>
        </dgm:presLayoutVars>
      </dgm:prSet>
      <dgm:spPr/>
    </dgm:pt>
    <dgm:pt modelId="{74D15EEA-22AC-42CE-8448-0DF486465CDF}" type="pres">
      <dgm:prSet presAssocID="{DD1B3ABE-DF50-4C53-B30C-4DC80FB036E5}" presName="node" presStyleLbl="node1" presStyleIdx="0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C185-498B-4C7A-8A82-0246BB49FEAA}" type="pres">
      <dgm:prSet presAssocID="{5BEA823E-700B-4982-AC22-78793490300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74576C-70F6-462C-92FE-6EDABF34DD7A}" type="pres">
      <dgm:prSet presAssocID="{5BEA823E-700B-4982-AC22-78793490300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1468575-12C5-41CE-A186-E4A5CB210ED8}" type="pres">
      <dgm:prSet presAssocID="{FCB58623-F297-4D8F-8F37-638448D42AB3}" presName="node" presStyleLbl="node1" presStyleIdx="1" presStyleCnt="3" custScaleX="328789" custLinFactNeighborX="14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986D-D795-4276-BEA5-51FE0DEDAA8B}" type="pres">
      <dgm:prSet presAssocID="{7393237C-446B-4836-A94D-71B8C932DC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0DF3F81-21A1-4656-9EE7-5DDAF6EACB6A}" type="pres">
      <dgm:prSet presAssocID="{7393237C-446B-4836-A94D-71B8C932DC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1C3F120-8A1E-4C0D-BB41-97C69CAF30ED}" type="pres">
      <dgm:prSet presAssocID="{C4DFD6E1-B86C-4D35-B0F8-322BFC576E8D}" presName="node" presStyleLbl="node1" presStyleIdx="2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15236-18E0-4930-871C-A8015216E9CC}" type="presOf" srcId="{5BEA823E-700B-4982-AC22-787934903003}" destId="{1774576C-70F6-462C-92FE-6EDABF34DD7A}" srcOrd="1" destOrd="0" presId="urn:microsoft.com/office/officeart/2005/8/layout/process2"/>
    <dgm:cxn modelId="{3C67F959-E5CD-4121-8B44-D15ABFE48688}" srcId="{5F6DBCC0-7044-413B-9784-C163A59C73A3}" destId="{DD1B3ABE-DF50-4C53-B30C-4DC80FB036E5}" srcOrd="0" destOrd="0" parTransId="{54F5BDBF-0D48-4981-BD4B-F07139F19873}" sibTransId="{5BEA823E-700B-4982-AC22-787934903003}"/>
    <dgm:cxn modelId="{C428DE37-BF09-40EB-8882-92BA993D338E}" type="presOf" srcId="{5BEA823E-700B-4982-AC22-787934903003}" destId="{CAEEC185-498B-4C7A-8A82-0246BB49FEAA}" srcOrd="0" destOrd="0" presId="urn:microsoft.com/office/officeart/2005/8/layout/process2"/>
    <dgm:cxn modelId="{33F1A0A5-7E2E-4404-B763-9F5507377A88}" type="presOf" srcId="{C4DFD6E1-B86C-4D35-B0F8-322BFC576E8D}" destId="{61C3F120-8A1E-4C0D-BB41-97C69CAF30ED}" srcOrd="0" destOrd="0" presId="urn:microsoft.com/office/officeart/2005/8/layout/process2"/>
    <dgm:cxn modelId="{7696FFC9-A149-4789-B93C-BD5ADBB30F55}" srcId="{5F6DBCC0-7044-413B-9784-C163A59C73A3}" destId="{C4DFD6E1-B86C-4D35-B0F8-322BFC576E8D}" srcOrd="2" destOrd="0" parTransId="{300690FC-4F73-4F44-B97B-99A603EC523C}" sibTransId="{DEBC2775-B8DC-4350-9F78-E5DD58748848}"/>
    <dgm:cxn modelId="{59AD3B54-0126-4611-8866-90CD2976497B}" type="presOf" srcId="{DD1B3ABE-DF50-4C53-B30C-4DC80FB036E5}" destId="{74D15EEA-22AC-42CE-8448-0DF486465CDF}" srcOrd="0" destOrd="0" presId="urn:microsoft.com/office/officeart/2005/8/layout/process2"/>
    <dgm:cxn modelId="{1A055EE3-FC64-44C2-BE61-0E306AF20A00}" type="presOf" srcId="{7393237C-446B-4836-A94D-71B8C932DCCB}" destId="{88BE986D-D795-4276-BEA5-51FE0DEDAA8B}" srcOrd="0" destOrd="0" presId="urn:microsoft.com/office/officeart/2005/8/layout/process2"/>
    <dgm:cxn modelId="{6F3DAB8E-3EA7-45BE-ACD5-FB173C7512D1}" type="presOf" srcId="{5F6DBCC0-7044-413B-9784-C163A59C73A3}" destId="{D8CC4D71-63E4-455B-830B-64D3DFD77A4A}" srcOrd="0" destOrd="0" presId="urn:microsoft.com/office/officeart/2005/8/layout/process2"/>
    <dgm:cxn modelId="{0726D1D9-3DEF-42BF-B063-BC944F643304}" type="presOf" srcId="{7393237C-446B-4836-A94D-71B8C932DCCB}" destId="{D0DF3F81-21A1-4656-9EE7-5DDAF6EACB6A}" srcOrd="1" destOrd="0" presId="urn:microsoft.com/office/officeart/2005/8/layout/process2"/>
    <dgm:cxn modelId="{267C2C43-B85D-41A0-8AAE-828728825CFF}" srcId="{5F6DBCC0-7044-413B-9784-C163A59C73A3}" destId="{FCB58623-F297-4D8F-8F37-638448D42AB3}" srcOrd="1" destOrd="0" parTransId="{2A953593-0CF9-42F6-9D90-D029B50D6CB2}" sibTransId="{7393237C-446B-4836-A94D-71B8C932DCCB}"/>
    <dgm:cxn modelId="{4672C873-751D-45CB-89F1-4F6A3BD8D4A1}" type="presOf" srcId="{FCB58623-F297-4D8F-8F37-638448D42AB3}" destId="{D1468575-12C5-41CE-A186-E4A5CB210ED8}" srcOrd="0" destOrd="0" presId="urn:microsoft.com/office/officeart/2005/8/layout/process2"/>
    <dgm:cxn modelId="{22A746C8-E6F5-4227-84FD-AD11DEC5B77D}" type="presParOf" srcId="{D8CC4D71-63E4-455B-830B-64D3DFD77A4A}" destId="{74D15EEA-22AC-42CE-8448-0DF486465CDF}" srcOrd="0" destOrd="0" presId="urn:microsoft.com/office/officeart/2005/8/layout/process2"/>
    <dgm:cxn modelId="{EFE3C0DE-AC30-47FB-AE8C-16D40CA198E3}" type="presParOf" srcId="{D8CC4D71-63E4-455B-830B-64D3DFD77A4A}" destId="{CAEEC185-498B-4C7A-8A82-0246BB49FEAA}" srcOrd="1" destOrd="0" presId="urn:microsoft.com/office/officeart/2005/8/layout/process2"/>
    <dgm:cxn modelId="{D24A87BA-0C0D-4BF1-B8B7-692B3093D528}" type="presParOf" srcId="{CAEEC185-498B-4C7A-8A82-0246BB49FEAA}" destId="{1774576C-70F6-462C-92FE-6EDABF34DD7A}" srcOrd="0" destOrd="0" presId="urn:microsoft.com/office/officeart/2005/8/layout/process2"/>
    <dgm:cxn modelId="{7DCFA119-4F73-4A0E-A40F-EC5502AAA2C3}" type="presParOf" srcId="{D8CC4D71-63E4-455B-830B-64D3DFD77A4A}" destId="{D1468575-12C5-41CE-A186-E4A5CB210ED8}" srcOrd="2" destOrd="0" presId="urn:microsoft.com/office/officeart/2005/8/layout/process2"/>
    <dgm:cxn modelId="{DD79CD0D-2CE7-4475-B6BF-E4C442D353EA}" type="presParOf" srcId="{D8CC4D71-63E4-455B-830B-64D3DFD77A4A}" destId="{88BE986D-D795-4276-BEA5-51FE0DEDAA8B}" srcOrd="3" destOrd="0" presId="urn:microsoft.com/office/officeart/2005/8/layout/process2"/>
    <dgm:cxn modelId="{494A6A1D-C2AB-4527-A0E3-277F3F270B4F}" type="presParOf" srcId="{88BE986D-D795-4276-BEA5-51FE0DEDAA8B}" destId="{D0DF3F81-21A1-4656-9EE7-5DDAF6EACB6A}" srcOrd="0" destOrd="0" presId="urn:microsoft.com/office/officeart/2005/8/layout/process2"/>
    <dgm:cxn modelId="{C71D68BF-F4B5-4257-8020-FD22CCAC16E5}" type="presParOf" srcId="{D8CC4D71-63E4-455B-830B-64D3DFD77A4A}" destId="{61C3F120-8A1E-4C0D-BB41-97C69CAF30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6DBCC0-7044-413B-9784-C163A59C73A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1B3ABE-DF50-4C53-B30C-4DC80FB036E5}">
      <dgm:prSet phldrT="[Text]" custT="1"/>
      <dgm:spPr/>
      <dgm:t>
        <a:bodyPr/>
        <a:lstStyle/>
        <a:p>
          <a:r>
            <a:rPr lang="en-ZA" sz="2400" dirty="0">
              <a:effectLst/>
            </a:rPr>
            <a:t>Improved organisational management practices</a:t>
          </a:r>
        </a:p>
      </dgm:t>
    </dgm:pt>
    <dgm:pt modelId="{54F5BDBF-0D48-4981-BD4B-F07139F19873}" type="parTrans" cxnId="{3C67F959-E5CD-4121-8B44-D15ABFE48688}">
      <dgm:prSet/>
      <dgm:spPr/>
      <dgm:t>
        <a:bodyPr/>
        <a:lstStyle/>
        <a:p>
          <a:endParaRPr lang="en-ZA"/>
        </a:p>
      </dgm:t>
    </dgm:pt>
    <dgm:pt modelId="{5BEA823E-700B-4982-AC22-787934903003}" type="sibTrans" cxnId="{3C67F959-E5CD-4121-8B44-D15ABFE48688}">
      <dgm:prSet/>
      <dgm:spPr/>
      <dgm:t>
        <a:bodyPr/>
        <a:lstStyle/>
        <a:p>
          <a:endParaRPr lang="en-ZA" dirty="0"/>
        </a:p>
      </dgm:t>
    </dgm:pt>
    <dgm:pt modelId="{FCB58623-F297-4D8F-8F37-638448D42AB3}">
      <dgm:prSet phldrT="[Text]" custT="1"/>
      <dgm:spPr/>
      <dgm:t>
        <a:bodyPr/>
        <a:lstStyle/>
        <a:p>
          <a:r>
            <a:rPr lang="en-US" sz="1400" b="1" i="0" u="none" dirty="0"/>
            <a:t>Improved Staff satisfaction (Climate and Culture Survey Report)</a:t>
          </a:r>
          <a:endParaRPr lang="en-ZA" sz="1400" b="0" i="0" u="none" dirty="0"/>
        </a:p>
        <a:p>
          <a:r>
            <a:rPr lang="en-US" sz="1400" b="1" i="0" u="none" dirty="0"/>
            <a:t>Effective controls and processes(Audit findings report</a:t>
          </a:r>
          <a:r>
            <a:rPr lang="en-US" sz="900" b="1" i="0" u="none" dirty="0"/>
            <a:t>)</a:t>
          </a:r>
          <a:endParaRPr lang="en-ZA" sz="900" dirty="0"/>
        </a:p>
      </dgm:t>
    </dgm:pt>
    <dgm:pt modelId="{2A953593-0CF9-42F6-9D90-D029B50D6CB2}" type="parTrans" cxnId="{267C2C43-B85D-41A0-8AAE-828728825CFF}">
      <dgm:prSet/>
      <dgm:spPr/>
      <dgm:t>
        <a:bodyPr/>
        <a:lstStyle/>
        <a:p>
          <a:endParaRPr lang="en-ZA"/>
        </a:p>
      </dgm:t>
    </dgm:pt>
    <dgm:pt modelId="{7393237C-446B-4836-A94D-71B8C932DCCB}" type="sibTrans" cxnId="{267C2C43-B85D-41A0-8AAE-828728825CFF}">
      <dgm:prSet/>
      <dgm:spPr/>
      <dgm:t>
        <a:bodyPr/>
        <a:lstStyle/>
        <a:p>
          <a:endParaRPr lang="en-ZA" dirty="0"/>
        </a:p>
      </dgm:t>
    </dgm:pt>
    <dgm:pt modelId="{C4DFD6E1-B86C-4D35-B0F8-322BFC576E8D}">
      <dgm:prSet phldrT="[Text]" custT="1"/>
      <dgm:spPr/>
      <dgm:t>
        <a:bodyPr/>
        <a:lstStyle/>
        <a:p>
          <a:r>
            <a:rPr lang="en-US" sz="1400" b="1" i="1" u="none" dirty="0"/>
            <a:t>2 Staff satisfaction index conducted</a:t>
          </a:r>
          <a:endParaRPr lang="en-ZA" sz="1400" i="1" dirty="0"/>
        </a:p>
        <a:p>
          <a:r>
            <a:rPr lang="en-US" sz="1400" b="1" i="1" u="none" dirty="0"/>
            <a:t>80% audit findings resolved</a:t>
          </a:r>
          <a:endParaRPr lang="en-ZA" sz="1400" b="1" i="1" dirty="0"/>
        </a:p>
      </dgm:t>
    </dgm:pt>
    <dgm:pt modelId="{300690FC-4F73-4F44-B97B-99A603EC523C}" type="parTrans" cxnId="{7696FFC9-A149-4789-B93C-BD5ADBB30F55}">
      <dgm:prSet/>
      <dgm:spPr/>
      <dgm:t>
        <a:bodyPr/>
        <a:lstStyle/>
        <a:p>
          <a:endParaRPr lang="en-ZA"/>
        </a:p>
      </dgm:t>
    </dgm:pt>
    <dgm:pt modelId="{DEBC2775-B8DC-4350-9F78-E5DD58748848}" type="sibTrans" cxnId="{7696FFC9-A149-4789-B93C-BD5ADBB30F55}">
      <dgm:prSet/>
      <dgm:spPr/>
      <dgm:t>
        <a:bodyPr/>
        <a:lstStyle/>
        <a:p>
          <a:endParaRPr lang="en-ZA"/>
        </a:p>
      </dgm:t>
    </dgm:pt>
    <dgm:pt modelId="{D8CC4D71-63E4-455B-830B-64D3DFD77A4A}" type="pres">
      <dgm:prSet presAssocID="{5F6DBCC0-7044-413B-9784-C163A59C73A3}" presName="linearFlow" presStyleCnt="0">
        <dgm:presLayoutVars>
          <dgm:resizeHandles val="exact"/>
        </dgm:presLayoutVars>
      </dgm:prSet>
      <dgm:spPr/>
    </dgm:pt>
    <dgm:pt modelId="{74D15EEA-22AC-42CE-8448-0DF486465CDF}" type="pres">
      <dgm:prSet presAssocID="{DD1B3ABE-DF50-4C53-B30C-4DC80FB036E5}" presName="node" presStyleLbl="node1" presStyleIdx="0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C185-498B-4C7A-8A82-0246BB49FEAA}" type="pres">
      <dgm:prSet presAssocID="{5BEA823E-700B-4982-AC22-78793490300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74576C-70F6-462C-92FE-6EDABF34DD7A}" type="pres">
      <dgm:prSet presAssocID="{5BEA823E-700B-4982-AC22-78793490300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1468575-12C5-41CE-A186-E4A5CB210ED8}" type="pres">
      <dgm:prSet presAssocID="{FCB58623-F297-4D8F-8F37-638448D42AB3}" presName="node" presStyleLbl="node1" presStyleIdx="1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986D-D795-4276-BEA5-51FE0DEDAA8B}" type="pres">
      <dgm:prSet presAssocID="{7393237C-446B-4836-A94D-71B8C932DC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0DF3F81-21A1-4656-9EE7-5DDAF6EACB6A}" type="pres">
      <dgm:prSet presAssocID="{7393237C-446B-4836-A94D-71B8C932DC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1C3F120-8A1E-4C0D-BB41-97C69CAF30ED}" type="pres">
      <dgm:prSet presAssocID="{C4DFD6E1-B86C-4D35-B0F8-322BFC576E8D}" presName="node" presStyleLbl="node1" presStyleIdx="2" presStyleCnt="3" custScaleX="32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15236-18E0-4930-871C-A8015216E9CC}" type="presOf" srcId="{5BEA823E-700B-4982-AC22-787934903003}" destId="{1774576C-70F6-462C-92FE-6EDABF34DD7A}" srcOrd="1" destOrd="0" presId="urn:microsoft.com/office/officeart/2005/8/layout/process2"/>
    <dgm:cxn modelId="{3C67F959-E5CD-4121-8B44-D15ABFE48688}" srcId="{5F6DBCC0-7044-413B-9784-C163A59C73A3}" destId="{DD1B3ABE-DF50-4C53-B30C-4DC80FB036E5}" srcOrd="0" destOrd="0" parTransId="{54F5BDBF-0D48-4981-BD4B-F07139F19873}" sibTransId="{5BEA823E-700B-4982-AC22-787934903003}"/>
    <dgm:cxn modelId="{C428DE37-BF09-40EB-8882-92BA993D338E}" type="presOf" srcId="{5BEA823E-700B-4982-AC22-787934903003}" destId="{CAEEC185-498B-4C7A-8A82-0246BB49FEAA}" srcOrd="0" destOrd="0" presId="urn:microsoft.com/office/officeart/2005/8/layout/process2"/>
    <dgm:cxn modelId="{33F1A0A5-7E2E-4404-B763-9F5507377A88}" type="presOf" srcId="{C4DFD6E1-B86C-4D35-B0F8-322BFC576E8D}" destId="{61C3F120-8A1E-4C0D-BB41-97C69CAF30ED}" srcOrd="0" destOrd="0" presId="urn:microsoft.com/office/officeart/2005/8/layout/process2"/>
    <dgm:cxn modelId="{7696FFC9-A149-4789-B93C-BD5ADBB30F55}" srcId="{5F6DBCC0-7044-413B-9784-C163A59C73A3}" destId="{C4DFD6E1-B86C-4D35-B0F8-322BFC576E8D}" srcOrd="2" destOrd="0" parTransId="{300690FC-4F73-4F44-B97B-99A603EC523C}" sibTransId="{DEBC2775-B8DC-4350-9F78-E5DD58748848}"/>
    <dgm:cxn modelId="{59AD3B54-0126-4611-8866-90CD2976497B}" type="presOf" srcId="{DD1B3ABE-DF50-4C53-B30C-4DC80FB036E5}" destId="{74D15EEA-22AC-42CE-8448-0DF486465CDF}" srcOrd="0" destOrd="0" presId="urn:microsoft.com/office/officeart/2005/8/layout/process2"/>
    <dgm:cxn modelId="{1A055EE3-FC64-44C2-BE61-0E306AF20A00}" type="presOf" srcId="{7393237C-446B-4836-A94D-71B8C932DCCB}" destId="{88BE986D-D795-4276-BEA5-51FE0DEDAA8B}" srcOrd="0" destOrd="0" presId="urn:microsoft.com/office/officeart/2005/8/layout/process2"/>
    <dgm:cxn modelId="{6F3DAB8E-3EA7-45BE-ACD5-FB173C7512D1}" type="presOf" srcId="{5F6DBCC0-7044-413B-9784-C163A59C73A3}" destId="{D8CC4D71-63E4-455B-830B-64D3DFD77A4A}" srcOrd="0" destOrd="0" presId="urn:microsoft.com/office/officeart/2005/8/layout/process2"/>
    <dgm:cxn modelId="{0726D1D9-3DEF-42BF-B063-BC944F643304}" type="presOf" srcId="{7393237C-446B-4836-A94D-71B8C932DCCB}" destId="{D0DF3F81-21A1-4656-9EE7-5DDAF6EACB6A}" srcOrd="1" destOrd="0" presId="urn:microsoft.com/office/officeart/2005/8/layout/process2"/>
    <dgm:cxn modelId="{267C2C43-B85D-41A0-8AAE-828728825CFF}" srcId="{5F6DBCC0-7044-413B-9784-C163A59C73A3}" destId="{FCB58623-F297-4D8F-8F37-638448D42AB3}" srcOrd="1" destOrd="0" parTransId="{2A953593-0CF9-42F6-9D90-D029B50D6CB2}" sibTransId="{7393237C-446B-4836-A94D-71B8C932DCCB}"/>
    <dgm:cxn modelId="{4672C873-751D-45CB-89F1-4F6A3BD8D4A1}" type="presOf" srcId="{FCB58623-F297-4D8F-8F37-638448D42AB3}" destId="{D1468575-12C5-41CE-A186-E4A5CB210ED8}" srcOrd="0" destOrd="0" presId="urn:microsoft.com/office/officeart/2005/8/layout/process2"/>
    <dgm:cxn modelId="{22A746C8-E6F5-4227-84FD-AD11DEC5B77D}" type="presParOf" srcId="{D8CC4D71-63E4-455B-830B-64D3DFD77A4A}" destId="{74D15EEA-22AC-42CE-8448-0DF486465CDF}" srcOrd="0" destOrd="0" presId="urn:microsoft.com/office/officeart/2005/8/layout/process2"/>
    <dgm:cxn modelId="{EFE3C0DE-AC30-47FB-AE8C-16D40CA198E3}" type="presParOf" srcId="{D8CC4D71-63E4-455B-830B-64D3DFD77A4A}" destId="{CAEEC185-498B-4C7A-8A82-0246BB49FEAA}" srcOrd="1" destOrd="0" presId="urn:microsoft.com/office/officeart/2005/8/layout/process2"/>
    <dgm:cxn modelId="{D24A87BA-0C0D-4BF1-B8B7-692B3093D528}" type="presParOf" srcId="{CAEEC185-498B-4C7A-8A82-0246BB49FEAA}" destId="{1774576C-70F6-462C-92FE-6EDABF34DD7A}" srcOrd="0" destOrd="0" presId="urn:microsoft.com/office/officeart/2005/8/layout/process2"/>
    <dgm:cxn modelId="{7DCFA119-4F73-4A0E-A40F-EC5502AAA2C3}" type="presParOf" srcId="{D8CC4D71-63E4-455B-830B-64D3DFD77A4A}" destId="{D1468575-12C5-41CE-A186-E4A5CB210ED8}" srcOrd="2" destOrd="0" presId="urn:microsoft.com/office/officeart/2005/8/layout/process2"/>
    <dgm:cxn modelId="{DD79CD0D-2CE7-4475-B6BF-E4C442D353EA}" type="presParOf" srcId="{D8CC4D71-63E4-455B-830B-64D3DFD77A4A}" destId="{88BE986D-D795-4276-BEA5-51FE0DEDAA8B}" srcOrd="3" destOrd="0" presId="urn:microsoft.com/office/officeart/2005/8/layout/process2"/>
    <dgm:cxn modelId="{494A6A1D-C2AB-4527-A0E3-277F3F270B4F}" type="presParOf" srcId="{88BE986D-D795-4276-BEA5-51FE0DEDAA8B}" destId="{D0DF3F81-21A1-4656-9EE7-5DDAF6EACB6A}" srcOrd="0" destOrd="0" presId="urn:microsoft.com/office/officeart/2005/8/layout/process2"/>
    <dgm:cxn modelId="{C71D68BF-F4B5-4257-8020-FD22CCAC16E5}" type="presParOf" srcId="{D8CC4D71-63E4-455B-830B-64D3DFD77A4A}" destId="{61C3F120-8A1E-4C0D-BB41-97C69CAF30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15EEA-22AC-42CE-8448-0DF486465CDF}">
      <dsp:nvSpPr>
        <dsp:cNvPr id="0" name=""/>
        <dsp:cNvSpPr/>
      </dsp:nvSpPr>
      <dsp:spPr>
        <a:xfrm>
          <a:off x="0" y="1763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Empowered Communities</a:t>
          </a:r>
          <a:endParaRPr lang="en-ZA" sz="2400" b="1" i="0" u="none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6420" y="28183"/>
        <a:ext cx="8454078" cy="849201"/>
      </dsp:txXfrm>
    </dsp:sp>
    <dsp:sp modelId="{CAEEC185-498B-4C7A-8A82-0246BB49FEAA}">
      <dsp:nvSpPr>
        <dsp:cNvPr id="0" name=""/>
        <dsp:cNvSpPr/>
      </dsp:nvSpPr>
      <dsp:spPr>
        <a:xfrm rot="5400000">
          <a:off x="4084326" y="926356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960183"/>
        <a:ext cx="243550" cy="236786"/>
      </dsp:txXfrm>
    </dsp:sp>
    <dsp:sp modelId="{D1468575-12C5-41CE-A186-E4A5CB210ED8}">
      <dsp:nvSpPr>
        <dsp:cNvPr id="0" name=""/>
        <dsp:cNvSpPr/>
      </dsp:nvSpPr>
      <dsp:spPr>
        <a:xfrm>
          <a:off x="0" y="1354825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u="none" kern="1200" dirty="0"/>
            <a:t>Increased domain registration (Domain name registered)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u="none" kern="1200" dirty="0"/>
            <a:t>Impactful awareness campaigns (Awareness campaigns)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u="none" kern="1200" dirty="0"/>
            <a:t>Registrar-Reseller Training (Registrar Reseller Training)</a:t>
          </a:r>
          <a:endParaRPr lang="en-ZA" sz="900" b="0" i="0" u="none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u="none" kern="1200" dirty="0"/>
            <a:t>Improved Brand awareness (Education and awareness)</a:t>
          </a:r>
          <a:endParaRPr lang="en-ZA" sz="900" b="0" i="0" u="none" kern="1200" dirty="0"/>
        </a:p>
      </dsp:txBody>
      <dsp:txXfrm>
        <a:off x="26420" y="1381245"/>
        <a:ext cx="8454078" cy="849201"/>
      </dsp:txXfrm>
    </dsp:sp>
    <dsp:sp modelId="{88BE986D-D795-4276-BEA5-51FE0DEDAA8B}">
      <dsp:nvSpPr>
        <dsp:cNvPr id="0" name=""/>
        <dsp:cNvSpPr/>
      </dsp:nvSpPr>
      <dsp:spPr>
        <a:xfrm rot="5400000">
          <a:off x="4084326" y="2279418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2313245"/>
        <a:ext cx="243550" cy="236786"/>
      </dsp:txXfrm>
    </dsp:sp>
    <dsp:sp modelId="{61C3F120-8A1E-4C0D-BB41-97C69CAF30ED}">
      <dsp:nvSpPr>
        <dsp:cNvPr id="0" name=""/>
        <dsp:cNvSpPr/>
      </dsp:nvSpPr>
      <dsp:spPr>
        <a:xfrm>
          <a:off x="0" y="2707887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u="none" kern="1200" dirty="0"/>
            <a:t>25 000 domain names registered</a:t>
          </a:r>
          <a:endParaRPr lang="en-ZA" sz="1200" b="1" i="1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u="none" kern="1200" dirty="0"/>
            <a:t>9 awareness events conducted</a:t>
          </a:r>
          <a:endParaRPr lang="en-ZA" sz="1200" b="1" i="1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u="none" kern="1200" dirty="0"/>
            <a:t>6 Registrar-reseller training conducted</a:t>
          </a:r>
          <a:endParaRPr lang="en-ZA" sz="1200" b="1" i="1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u="none" kern="1200" dirty="0"/>
            <a:t>9 Media Coverage</a:t>
          </a:r>
          <a:endParaRPr lang="en-ZA" sz="1200" b="1" i="1" kern="1200" dirty="0"/>
        </a:p>
      </dsp:txBody>
      <dsp:txXfrm>
        <a:off x="26420" y="2734307"/>
        <a:ext cx="8454078" cy="849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15EEA-22AC-42CE-8448-0DF486465CDF}">
      <dsp:nvSpPr>
        <dsp:cNvPr id="0" name=""/>
        <dsp:cNvSpPr/>
      </dsp:nvSpPr>
      <dsp:spPr>
        <a:xfrm>
          <a:off x="0" y="1763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i="0" u="none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Improved stakeholder engagement</a:t>
          </a:r>
        </a:p>
      </dsp:txBody>
      <dsp:txXfrm>
        <a:off x="26420" y="28183"/>
        <a:ext cx="8454078" cy="849201"/>
      </dsp:txXfrm>
    </dsp:sp>
    <dsp:sp modelId="{CAEEC185-498B-4C7A-8A82-0246BB49FEAA}">
      <dsp:nvSpPr>
        <dsp:cNvPr id="0" name=""/>
        <dsp:cNvSpPr/>
      </dsp:nvSpPr>
      <dsp:spPr>
        <a:xfrm rot="5400000">
          <a:off x="4084326" y="926356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960183"/>
        <a:ext cx="243550" cy="236786"/>
      </dsp:txXfrm>
    </dsp:sp>
    <dsp:sp modelId="{D1468575-12C5-41CE-A186-E4A5CB210ED8}">
      <dsp:nvSpPr>
        <dsp:cNvPr id="0" name=""/>
        <dsp:cNvSpPr/>
      </dsp:nvSpPr>
      <dsp:spPr>
        <a:xfrm>
          <a:off x="0" y="1354825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u="none" kern="1200" dirty="0"/>
            <a:t>Forge </a:t>
          </a:r>
          <a:r>
            <a:rPr lang="en-ZA" sz="900" b="0" i="0" u="none" kern="1200" dirty="0"/>
            <a:t>Strategic Partnership agreements </a:t>
          </a:r>
          <a:r>
            <a:rPr lang="en-US" sz="900" b="0" i="0" u="none" kern="1200" dirty="0"/>
            <a:t>(</a:t>
          </a:r>
          <a:r>
            <a:rPr lang="en-ZA" sz="900" b="0" i="0" u="none" kern="1200" dirty="0"/>
            <a:t>Strategic Partnership agreements</a:t>
          </a:r>
          <a:r>
            <a:rPr lang="en-US" sz="900" b="0" i="0" u="none" kern="1200" dirty="0"/>
            <a:t>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u="none" kern="1200" dirty="0"/>
            <a:t>Improved Internet Governance(</a:t>
          </a:r>
          <a:r>
            <a:rPr lang="en-ZA" sz="900" b="0" i="0" u="none" kern="1200" dirty="0"/>
            <a:t>Internet Governance engagements</a:t>
          </a:r>
          <a:r>
            <a:rPr lang="en-US" sz="900" b="0" i="0" u="none" kern="1200" dirty="0"/>
            <a:t>)</a:t>
          </a:r>
          <a:endParaRPr lang="en-ZA" sz="900" b="0" i="0" u="none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900" kern="1200" dirty="0"/>
        </a:p>
      </dsp:txBody>
      <dsp:txXfrm>
        <a:off x="26420" y="1381245"/>
        <a:ext cx="8454078" cy="849201"/>
      </dsp:txXfrm>
    </dsp:sp>
    <dsp:sp modelId="{88BE986D-D795-4276-BEA5-51FE0DEDAA8B}">
      <dsp:nvSpPr>
        <dsp:cNvPr id="0" name=""/>
        <dsp:cNvSpPr/>
      </dsp:nvSpPr>
      <dsp:spPr>
        <a:xfrm rot="5400000">
          <a:off x="4084326" y="2279418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2313245"/>
        <a:ext cx="243550" cy="236786"/>
      </dsp:txXfrm>
    </dsp:sp>
    <dsp:sp modelId="{61C3F120-8A1E-4C0D-BB41-97C69CAF30ED}">
      <dsp:nvSpPr>
        <dsp:cNvPr id="0" name=""/>
        <dsp:cNvSpPr/>
      </dsp:nvSpPr>
      <dsp:spPr>
        <a:xfrm>
          <a:off x="0" y="2707887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none" kern="1200" dirty="0"/>
            <a:t>2 Strategic partnership agreement signed</a:t>
          </a:r>
          <a:endParaRPr lang="en-ZA" sz="1400" b="1" i="1" u="none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none" kern="1200" dirty="0"/>
            <a:t>10 Internet Governance engagements Conducted</a:t>
          </a:r>
          <a:endParaRPr lang="en-ZA" sz="1400" b="1" i="1" kern="1200" dirty="0"/>
        </a:p>
      </dsp:txBody>
      <dsp:txXfrm>
        <a:off x="26420" y="2734307"/>
        <a:ext cx="8454078" cy="849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15EEA-22AC-42CE-8448-0DF486465CDF}">
      <dsp:nvSpPr>
        <dsp:cNvPr id="0" name=""/>
        <dsp:cNvSpPr/>
      </dsp:nvSpPr>
      <dsp:spPr>
        <a:xfrm>
          <a:off x="0" y="1763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Research and Benchmark studies conducted on policies that support ZADNA growth</a:t>
          </a:r>
          <a:endParaRPr lang="en-ZA" sz="2400" b="1" i="0" u="none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6420" y="28183"/>
        <a:ext cx="8454078" cy="849201"/>
      </dsp:txXfrm>
    </dsp:sp>
    <dsp:sp modelId="{CAEEC185-498B-4C7A-8A82-0246BB49FEAA}">
      <dsp:nvSpPr>
        <dsp:cNvPr id="0" name=""/>
        <dsp:cNvSpPr/>
      </dsp:nvSpPr>
      <dsp:spPr>
        <a:xfrm rot="5400000">
          <a:off x="4084326" y="926356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960183"/>
        <a:ext cx="243550" cy="236786"/>
      </dsp:txXfrm>
    </dsp:sp>
    <dsp:sp modelId="{D1468575-12C5-41CE-A186-E4A5CB210ED8}">
      <dsp:nvSpPr>
        <dsp:cNvPr id="0" name=""/>
        <dsp:cNvSpPr/>
      </dsp:nvSpPr>
      <dsp:spPr>
        <a:xfrm>
          <a:off x="0" y="1354825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/>
            <a:t>Relevant research(</a:t>
          </a:r>
          <a:r>
            <a:rPr lang="en-ZA" sz="1400" b="0" i="0" u="none" kern="1200" dirty="0"/>
            <a:t>Research Reports</a:t>
          </a:r>
          <a:r>
            <a:rPr lang="en-US" sz="1400" b="0" i="0" u="none" kern="1200" dirty="0"/>
            <a:t>)</a:t>
          </a:r>
          <a:endParaRPr lang="en-ZA" sz="1400" kern="1200" dirty="0"/>
        </a:p>
      </dsp:txBody>
      <dsp:txXfrm>
        <a:off x="26420" y="1381245"/>
        <a:ext cx="8454078" cy="849201"/>
      </dsp:txXfrm>
    </dsp:sp>
    <dsp:sp modelId="{88BE986D-D795-4276-BEA5-51FE0DEDAA8B}">
      <dsp:nvSpPr>
        <dsp:cNvPr id="0" name=""/>
        <dsp:cNvSpPr/>
      </dsp:nvSpPr>
      <dsp:spPr>
        <a:xfrm rot="5400000">
          <a:off x="4084326" y="2279418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2313245"/>
        <a:ext cx="243550" cy="236786"/>
      </dsp:txXfrm>
    </dsp:sp>
    <dsp:sp modelId="{61C3F120-8A1E-4C0D-BB41-97C69CAF30ED}">
      <dsp:nvSpPr>
        <dsp:cNvPr id="0" name=""/>
        <dsp:cNvSpPr/>
      </dsp:nvSpPr>
      <dsp:spPr>
        <a:xfrm>
          <a:off x="0" y="2707887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none" kern="1200" dirty="0"/>
            <a:t>2 Research and 1 Benchmark studies conducted</a:t>
          </a:r>
          <a:endParaRPr lang="en-ZA" sz="1400" b="1" i="1" u="none" kern="1200" dirty="0"/>
        </a:p>
      </dsp:txBody>
      <dsp:txXfrm>
        <a:off x="26420" y="2734307"/>
        <a:ext cx="8454078" cy="849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15EEA-22AC-42CE-8448-0DF486465CDF}">
      <dsp:nvSpPr>
        <dsp:cNvPr id="0" name=""/>
        <dsp:cNvSpPr/>
      </dsp:nvSpPr>
      <dsp:spPr>
        <a:xfrm>
          <a:off x="0" y="1763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/>
            </a:rPr>
            <a:t>Implemented Registry and registrar Licensing framework</a:t>
          </a:r>
          <a:endParaRPr lang="en-ZA" sz="2400" b="1" kern="1200" dirty="0">
            <a:effectLst/>
          </a:endParaRPr>
        </a:p>
      </dsp:txBody>
      <dsp:txXfrm>
        <a:off x="26420" y="28183"/>
        <a:ext cx="8454078" cy="849201"/>
      </dsp:txXfrm>
    </dsp:sp>
    <dsp:sp modelId="{CAEEC185-498B-4C7A-8A82-0246BB49FEAA}">
      <dsp:nvSpPr>
        <dsp:cNvPr id="0" name=""/>
        <dsp:cNvSpPr/>
      </dsp:nvSpPr>
      <dsp:spPr>
        <a:xfrm rot="5400000">
          <a:off x="4084326" y="926356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960183"/>
        <a:ext cx="243550" cy="236786"/>
      </dsp:txXfrm>
    </dsp:sp>
    <dsp:sp modelId="{D1468575-12C5-41CE-A186-E4A5CB210ED8}">
      <dsp:nvSpPr>
        <dsp:cNvPr id="0" name=""/>
        <dsp:cNvSpPr/>
      </dsp:nvSpPr>
      <dsp:spPr>
        <a:xfrm>
          <a:off x="0" y="1354825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/>
            <a:t>Approved and accepted Licensing Framework(Registry and registrar Licensing framework)</a:t>
          </a:r>
          <a:endParaRPr lang="en-ZA" sz="1400" b="0" i="0" u="none" kern="1200" dirty="0"/>
        </a:p>
      </dsp:txBody>
      <dsp:txXfrm>
        <a:off x="26420" y="1381245"/>
        <a:ext cx="8454078" cy="849201"/>
      </dsp:txXfrm>
    </dsp:sp>
    <dsp:sp modelId="{88BE986D-D795-4276-BEA5-51FE0DEDAA8B}">
      <dsp:nvSpPr>
        <dsp:cNvPr id="0" name=""/>
        <dsp:cNvSpPr/>
      </dsp:nvSpPr>
      <dsp:spPr>
        <a:xfrm rot="5400000">
          <a:off x="4084326" y="2279418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2313245"/>
        <a:ext cx="243550" cy="236786"/>
      </dsp:txXfrm>
    </dsp:sp>
    <dsp:sp modelId="{61C3F120-8A1E-4C0D-BB41-97C69CAF30ED}">
      <dsp:nvSpPr>
        <dsp:cNvPr id="0" name=""/>
        <dsp:cNvSpPr/>
      </dsp:nvSpPr>
      <dsp:spPr>
        <a:xfrm>
          <a:off x="0" y="2707887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i="1" u="none" kern="1200" dirty="0"/>
            <a:t>First draft Registry and registrar Licensing framework Developed</a:t>
          </a:r>
        </a:p>
      </dsp:txBody>
      <dsp:txXfrm>
        <a:off x="26420" y="2734307"/>
        <a:ext cx="8454078" cy="8492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15EEA-22AC-42CE-8448-0DF486465CDF}">
      <dsp:nvSpPr>
        <dsp:cNvPr id="0" name=""/>
        <dsp:cNvSpPr/>
      </dsp:nvSpPr>
      <dsp:spPr>
        <a:xfrm>
          <a:off x="0" y="1763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>
              <a:effectLst/>
            </a:rPr>
            <a:t>Improved organisational management practices</a:t>
          </a:r>
        </a:p>
      </dsp:txBody>
      <dsp:txXfrm>
        <a:off x="26420" y="28183"/>
        <a:ext cx="8454078" cy="849201"/>
      </dsp:txXfrm>
    </dsp:sp>
    <dsp:sp modelId="{CAEEC185-498B-4C7A-8A82-0246BB49FEAA}">
      <dsp:nvSpPr>
        <dsp:cNvPr id="0" name=""/>
        <dsp:cNvSpPr/>
      </dsp:nvSpPr>
      <dsp:spPr>
        <a:xfrm rot="5400000">
          <a:off x="4084326" y="926356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960183"/>
        <a:ext cx="243550" cy="236786"/>
      </dsp:txXfrm>
    </dsp:sp>
    <dsp:sp modelId="{D1468575-12C5-41CE-A186-E4A5CB210ED8}">
      <dsp:nvSpPr>
        <dsp:cNvPr id="0" name=""/>
        <dsp:cNvSpPr/>
      </dsp:nvSpPr>
      <dsp:spPr>
        <a:xfrm>
          <a:off x="0" y="1354825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/>
            <a:t>Improved Staff satisfaction (Climate and Culture Survey Report)</a:t>
          </a:r>
          <a:endParaRPr lang="en-ZA" sz="1400" b="0" i="0" u="none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/>
            <a:t>Effective controls and processes(Audit findings report</a:t>
          </a:r>
          <a:r>
            <a:rPr lang="en-US" sz="900" b="1" i="0" u="none" kern="1200" dirty="0"/>
            <a:t>)</a:t>
          </a:r>
          <a:endParaRPr lang="en-ZA" sz="900" kern="1200" dirty="0"/>
        </a:p>
      </dsp:txBody>
      <dsp:txXfrm>
        <a:off x="26420" y="1381245"/>
        <a:ext cx="8454078" cy="849201"/>
      </dsp:txXfrm>
    </dsp:sp>
    <dsp:sp modelId="{88BE986D-D795-4276-BEA5-51FE0DEDAA8B}">
      <dsp:nvSpPr>
        <dsp:cNvPr id="0" name=""/>
        <dsp:cNvSpPr/>
      </dsp:nvSpPr>
      <dsp:spPr>
        <a:xfrm rot="5400000">
          <a:off x="4084326" y="2279418"/>
          <a:ext cx="338265" cy="405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 rot="-5400000">
        <a:off x="4131684" y="2313245"/>
        <a:ext cx="243550" cy="236786"/>
      </dsp:txXfrm>
    </dsp:sp>
    <dsp:sp modelId="{61C3F120-8A1E-4C0D-BB41-97C69CAF30ED}">
      <dsp:nvSpPr>
        <dsp:cNvPr id="0" name=""/>
        <dsp:cNvSpPr/>
      </dsp:nvSpPr>
      <dsp:spPr>
        <a:xfrm>
          <a:off x="0" y="2707887"/>
          <a:ext cx="8506918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none" kern="1200" dirty="0"/>
            <a:t>2 Staff satisfaction index conducted</a:t>
          </a:r>
          <a:endParaRPr lang="en-ZA" sz="1400" i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none" kern="1200" dirty="0"/>
            <a:t>80% audit findings resolved</a:t>
          </a:r>
          <a:endParaRPr lang="en-ZA" sz="1400" b="1" i="1" kern="1200" dirty="0"/>
        </a:p>
      </dsp:txBody>
      <dsp:txXfrm>
        <a:off x="26420" y="2734307"/>
        <a:ext cx="8454078" cy="849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40F1036-728A-194F-862C-3730D18C018C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8DC0C86E-C075-4247-9348-0B20AD8A3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711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96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009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800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944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562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347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869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679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991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445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72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64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73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858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129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17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23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C86E-C075-4247-9348-0B20AD8A33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02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12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46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34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5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5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52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23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62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371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1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2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1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2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54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24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13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905" indent="0">
              <a:buNone/>
              <a:defRPr sz="900"/>
            </a:lvl2pPr>
            <a:lvl3pPr marL="685808" indent="0">
              <a:buNone/>
              <a:defRPr sz="751"/>
            </a:lvl3pPr>
            <a:lvl4pPr marL="1028713" indent="0">
              <a:buNone/>
              <a:defRPr sz="675"/>
            </a:lvl4pPr>
            <a:lvl5pPr marL="1371617" indent="0">
              <a:buNone/>
              <a:defRPr sz="675"/>
            </a:lvl5pPr>
            <a:lvl6pPr marL="1714522" indent="0">
              <a:buNone/>
              <a:defRPr sz="675"/>
            </a:lvl6pPr>
            <a:lvl7pPr marL="2057426" indent="0">
              <a:buNone/>
              <a:defRPr sz="675"/>
            </a:lvl7pPr>
            <a:lvl8pPr marL="2400330" indent="0">
              <a:buNone/>
              <a:defRPr sz="675"/>
            </a:lvl8pPr>
            <a:lvl9pPr marL="274323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30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5" indent="0">
              <a:buNone/>
              <a:defRPr sz="2100"/>
            </a:lvl2pPr>
            <a:lvl3pPr marL="685808" indent="0">
              <a:buNone/>
              <a:defRPr sz="1800"/>
            </a:lvl3pPr>
            <a:lvl4pPr marL="1028713" indent="0">
              <a:buNone/>
              <a:defRPr sz="1500"/>
            </a:lvl4pPr>
            <a:lvl5pPr marL="1371617" indent="0">
              <a:buNone/>
              <a:defRPr sz="1500"/>
            </a:lvl5pPr>
            <a:lvl6pPr marL="1714522" indent="0">
              <a:buNone/>
              <a:defRPr sz="1500"/>
            </a:lvl6pPr>
            <a:lvl7pPr marL="2057426" indent="0">
              <a:buNone/>
              <a:defRPr sz="1500"/>
            </a:lvl7pPr>
            <a:lvl8pPr marL="2400330" indent="0">
              <a:buNone/>
              <a:defRPr sz="1500"/>
            </a:lvl8pPr>
            <a:lvl9pPr marL="2743235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905" indent="0">
              <a:buNone/>
              <a:defRPr sz="900"/>
            </a:lvl2pPr>
            <a:lvl3pPr marL="685808" indent="0">
              <a:buNone/>
              <a:defRPr sz="751"/>
            </a:lvl3pPr>
            <a:lvl4pPr marL="1028713" indent="0">
              <a:buNone/>
              <a:defRPr sz="675"/>
            </a:lvl4pPr>
            <a:lvl5pPr marL="1371617" indent="0">
              <a:buNone/>
              <a:defRPr sz="675"/>
            </a:lvl5pPr>
            <a:lvl6pPr marL="1714522" indent="0">
              <a:buNone/>
              <a:defRPr sz="675"/>
            </a:lvl6pPr>
            <a:lvl7pPr marL="2057426" indent="0">
              <a:buNone/>
              <a:defRPr sz="675"/>
            </a:lvl7pPr>
            <a:lvl8pPr marL="2400330" indent="0">
              <a:buNone/>
              <a:defRPr sz="675"/>
            </a:lvl8pPr>
            <a:lvl9pPr marL="274323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86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6151-467B-E346-8E94-6DFCF28E401B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3034E-D3E2-C443-89DA-A090B6958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3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8" indent="-257178" algn="l" defTabSz="3429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9" indent="-214315" algn="l" defTabSz="342905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1" indent="-171453" algn="l" defTabSz="34290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6" indent="-171453" algn="l" defTabSz="342905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0" indent="-171453" algn="l" defTabSz="342905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74" indent="-171453" algn="l" defTabSz="34290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9" indent="-171453" algn="l" defTabSz="34290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83" indent="-171453" algn="l" defTabSz="34290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7" indent="-171453" algn="l" defTabSz="34290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8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2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5" algn="l" defTabSz="34290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>
                    <a:alpha val="4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16331" y="62625"/>
            <a:ext cx="2348858" cy="90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/>
          </p:cNvSpPr>
          <p:nvPr/>
        </p:nvSpPr>
        <p:spPr bwMode="auto">
          <a:xfrm>
            <a:off x="2681790" y="3795889"/>
            <a:ext cx="3618403" cy="7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1500" dirty="0">
              <a:solidFill>
                <a:srgbClr val="3A3A3A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204" y="1384526"/>
            <a:ext cx="537359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The .ZA Domain Name Authority 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STRATEGIC AND ANNUAL PERFORMANCE PLAN FOR THE 2020/21 FINANCIAL YEAR</a:t>
            </a:r>
            <a:endParaRPr lang="en-US" sz="2700" b="1" dirty="0">
              <a:solidFill>
                <a:schemeClr val="tx2"/>
              </a:solidFill>
            </a:endParaRPr>
          </a:p>
          <a:p>
            <a:pPr algn="ctr"/>
            <a:endParaRPr lang="en-US" sz="2700" b="1" dirty="0">
              <a:solidFill>
                <a:schemeClr val="tx2"/>
              </a:solidFill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09 November 2020 </a:t>
            </a:r>
          </a:p>
        </p:txBody>
      </p:sp>
    </p:spTree>
    <p:extLst>
      <p:ext uri="{BB962C8B-B14F-4D97-AF65-F5344CB8AC3E}">
        <p14:creationId xmlns:p14="http://schemas.microsoft.com/office/powerpoint/2010/main" xmlns="" val="402127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OVERVIEW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577847C2-26DE-4B28-88CA-A0B7DC1C2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2098" y="1000523"/>
            <a:ext cx="6979400" cy="3423151"/>
          </a:xfrm>
          <a:prstGeom prst="rect">
            <a:avLst/>
          </a:prstGeom>
        </p:spPr>
      </p:pic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5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95824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294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466" y="-21431"/>
            <a:ext cx="9196466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5298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tx2"/>
                </a:solidFill>
              </a:rPr>
              <a:t>NOTABLE CHANGES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5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766367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D41B7-7220-470B-AD79-37C29F45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709297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ZA" b="1" dirty="0"/>
              <a:t>GLOBAL PANDEMIC</a:t>
            </a:r>
          </a:p>
          <a:p>
            <a:endParaRPr lang="en-ZA" b="1" dirty="0"/>
          </a:p>
          <a:p>
            <a:pPr lvl="1"/>
            <a:r>
              <a:rPr lang="en-ZA" dirty="0"/>
              <a:t>Review how we conduct ‘business’.</a:t>
            </a:r>
          </a:p>
          <a:p>
            <a:pPr lvl="1"/>
            <a:r>
              <a:rPr lang="en-ZA" dirty="0"/>
              <a:t>No in-person training.</a:t>
            </a:r>
          </a:p>
          <a:p>
            <a:pPr lvl="1"/>
            <a:r>
              <a:rPr lang="en-ZA" dirty="0"/>
              <a:t>No in-person stakeholder engagements (Internet Governance, Awareness campaigns).</a:t>
            </a:r>
          </a:p>
          <a:p>
            <a:pPr lvl="1"/>
            <a:r>
              <a:rPr lang="en-ZA" dirty="0"/>
              <a:t>Strategic goals focusing on “Internal processes” and “Organisational Capacity” were impacted.</a:t>
            </a:r>
          </a:p>
          <a:p>
            <a:pPr lvl="1"/>
            <a:r>
              <a:rPr lang="en-ZA" dirty="0"/>
              <a:t>‘New way’ of working means increased digital presence, which led to </a:t>
            </a:r>
            <a:r>
              <a:rPr lang="en-ZA" b="1" i="1" dirty="0"/>
              <a:t>increased domain registrations</a:t>
            </a:r>
            <a:r>
              <a:rPr lang="en-ZA" dirty="0"/>
              <a:t>.</a:t>
            </a:r>
          </a:p>
          <a:p>
            <a:pPr lvl="1"/>
            <a:r>
              <a:rPr lang="en-ZA" dirty="0"/>
              <a:t>National response to COVID-19</a:t>
            </a:r>
          </a:p>
          <a:p>
            <a:pPr lvl="1"/>
            <a:endParaRPr lang="en-ZA" dirty="0"/>
          </a:p>
          <a:p>
            <a:r>
              <a:rPr lang="en-ZA" b="1" dirty="0"/>
              <a:t>LEADERSHIP CHANGE</a:t>
            </a:r>
          </a:p>
          <a:p>
            <a:endParaRPr lang="en-ZA" b="1" dirty="0"/>
          </a:p>
          <a:p>
            <a:pPr lvl="1"/>
            <a:r>
              <a:rPr lang="en-ZA" dirty="0"/>
              <a:t>New CEO – cultural change, strategic direction, rate of change increases.</a:t>
            </a:r>
          </a:p>
          <a:p>
            <a:pPr lvl="1"/>
            <a:r>
              <a:rPr lang="en-ZA" dirty="0"/>
              <a:t>New Board – refreshed and new strategic outlook, review of process and controls.</a:t>
            </a:r>
          </a:p>
          <a:p>
            <a:pPr lvl="1"/>
            <a:r>
              <a:rPr lang="en-ZA" dirty="0"/>
              <a:t>‘Evolution’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6907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466" y="-21431"/>
            <a:ext cx="9196466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5298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tx2"/>
                </a:solidFill>
              </a:rPr>
              <a:t>STRATEGIC GOAL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06CBCA9-1B15-4B15-9131-6FD61A1CF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842682"/>
              </p:ext>
            </p:extLst>
          </p:nvPr>
        </p:nvGraphicFramePr>
        <p:xfrm>
          <a:off x="382249" y="849846"/>
          <a:ext cx="8506918" cy="361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9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95824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6171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466" y="0"/>
            <a:ext cx="9196466" cy="5143500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5298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tx2"/>
                </a:solidFill>
              </a:rPr>
              <a:t>STRATEGIC GOAL 2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60109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06CBCA9-1B15-4B15-9131-6FD61A1CF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8468771"/>
              </p:ext>
            </p:extLst>
          </p:nvPr>
        </p:nvGraphicFramePr>
        <p:xfrm>
          <a:off x="382249" y="849846"/>
          <a:ext cx="8506918" cy="361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50593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466" y="-21431"/>
            <a:ext cx="9196466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5298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tx2"/>
                </a:solidFill>
              </a:rPr>
              <a:t>STRATEGIC GOAL 3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60107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06CBCA9-1B15-4B15-9131-6FD61A1CF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1385712"/>
              </p:ext>
            </p:extLst>
          </p:nvPr>
        </p:nvGraphicFramePr>
        <p:xfrm>
          <a:off x="382249" y="849846"/>
          <a:ext cx="8506918" cy="361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10938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466" y="-21431"/>
            <a:ext cx="9196466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5298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tx2"/>
                </a:solidFill>
              </a:rPr>
              <a:t>STRATEGIC GOAL 4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60109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06CBCA9-1B15-4B15-9131-6FD61A1CF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6853271"/>
              </p:ext>
            </p:extLst>
          </p:nvPr>
        </p:nvGraphicFramePr>
        <p:xfrm>
          <a:off x="382249" y="849846"/>
          <a:ext cx="8506918" cy="361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4594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466" y="0"/>
            <a:ext cx="9196466" cy="5143500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5298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tx2"/>
                </a:solidFill>
              </a:rPr>
              <a:t>STRATEGIC GOAL 5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95824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06CBCA9-1B15-4B15-9131-6FD61A1CF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5476197"/>
              </p:ext>
            </p:extLst>
          </p:nvPr>
        </p:nvGraphicFramePr>
        <p:xfrm>
          <a:off x="382249" y="849846"/>
          <a:ext cx="8506918" cy="361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5039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100" b="1" dirty="0">
                <a:solidFill>
                  <a:schemeClr val="tx2"/>
                </a:solidFill>
                <a:ea typeface="Roboto" pitchFamily="2" charset="0"/>
              </a:rPr>
              <a:t>2020/21 FINANCIALS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90019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5EBA8D-3B75-4BBD-9D0F-B2C59273F7D9}"/>
              </a:ext>
            </a:extLst>
          </p:cNvPr>
          <p:cNvSpPr txBox="1"/>
          <p:nvPr/>
        </p:nvSpPr>
        <p:spPr>
          <a:xfrm>
            <a:off x="1419125" y="585558"/>
            <a:ext cx="6437496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1" b="1" dirty="0"/>
              <a:t>BUDGET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E40885A-1AD3-48F7-A584-3D118888B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8970583"/>
              </p:ext>
            </p:extLst>
          </p:nvPr>
        </p:nvGraphicFramePr>
        <p:xfrm>
          <a:off x="1049572" y="1363450"/>
          <a:ext cx="7585545" cy="2779181"/>
        </p:xfrm>
        <a:graphic>
          <a:graphicData uri="http://schemas.openxmlformats.org/drawingml/2006/table">
            <a:tbl>
              <a:tblPr/>
              <a:tblGrid>
                <a:gridCol w="1183951">
                  <a:extLst>
                    <a:ext uri="{9D8B030D-6E8A-4147-A177-3AD203B41FA5}">
                      <a16:colId xmlns:a16="http://schemas.microsoft.com/office/drawing/2014/main" xmlns="" val="2165403075"/>
                    </a:ext>
                  </a:extLst>
                </a:gridCol>
                <a:gridCol w="2491803">
                  <a:extLst>
                    <a:ext uri="{9D8B030D-6E8A-4147-A177-3AD203B41FA5}">
                      <a16:colId xmlns:a16="http://schemas.microsoft.com/office/drawing/2014/main" xmlns="" val="2176162424"/>
                    </a:ext>
                  </a:extLst>
                </a:gridCol>
                <a:gridCol w="633276">
                  <a:extLst>
                    <a:ext uri="{9D8B030D-6E8A-4147-A177-3AD203B41FA5}">
                      <a16:colId xmlns:a16="http://schemas.microsoft.com/office/drawing/2014/main" xmlns="" val="507480145"/>
                    </a:ext>
                  </a:extLst>
                </a:gridCol>
                <a:gridCol w="1294086">
                  <a:extLst>
                    <a:ext uri="{9D8B030D-6E8A-4147-A177-3AD203B41FA5}">
                      <a16:colId xmlns:a16="http://schemas.microsoft.com/office/drawing/2014/main" xmlns="" val="3687813455"/>
                    </a:ext>
                  </a:extLst>
                </a:gridCol>
                <a:gridCol w="633276">
                  <a:extLst>
                    <a:ext uri="{9D8B030D-6E8A-4147-A177-3AD203B41FA5}">
                      <a16:colId xmlns:a16="http://schemas.microsoft.com/office/drawing/2014/main" xmlns="" val="1776863209"/>
                    </a:ext>
                  </a:extLst>
                </a:gridCol>
                <a:gridCol w="1349153">
                  <a:extLst>
                    <a:ext uri="{9D8B030D-6E8A-4147-A177-3AD203B41FA5}">
                      <a16:colId xmlns:a16="http://schemas.microsoft.com/office/drawing/2014/main" xmlns="" val="590104405"/>
                    </a:ext>
                  </a:extLst>
                </a:gridCol>
              </a:tblGrid>
              <a:tr h="27858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797265"/>
                  </a:ext>
                </a:extLst>
              </a:tr>
              <a:tr h="756149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item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2020/2021 @R12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2019/2020 @R12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09865"/>
                  </a:ext>
                </a:extLst>
              </a:tr>
              <a:tr h="1923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R 15 904 000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R 16 658 508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536152"/>
                  </a:ext>
                </a:extLst>
              </a:tr>
              <a:tr h="1923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R 15 300 000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R 14 400 000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0058072"/>
                  </a:ext>
                </a:extLst>
              </a:tr>
              <a:tr h="1923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Settlement ZACR: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R 934 729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7405655"/>
                  </a:ext>
                </a:extLst>
              </a:tr>
              <a:tr h="20561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 Level Registrations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R 1 000 000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5229234"/>
                  </a:ext>
                </a:extLst>
              </a:tr>
              <a:tr h="1923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Income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R 604 000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R 323 779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2244188"/>
                  </a:ext>
                </a:extLst>
              </a:tr>
              <a:tr h="1923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7761533"/>
                  </a:ext>
                </a:extLst>
              </a:tr>
              <a:tr h="1923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EXPENDITURE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R 15 853 708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R 14 726 297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507944"/>
                  </a:ext>
                </a:extLst>
              </a:tr>
              <a:tr h="1923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4401013"/>
                  </a:ext>
                </a:extLst>
              </a:tr>
              <a:tr h="1923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(Deficit) Surplus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R 50 292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R 1 932 211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49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353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3003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100" b="1" dirty="0">
                <a:solidFill>
                  <a:schemeClr val="tx2"/>
                </a:solidFill>
                <a:ea typeface="Roboto" pitchFamily="2" charset="0"/>
              </a:rPr>
              <a:t>2020/21 FINANCIALS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90019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5EBA8D-3B75-4BBD-9D0F-B2C59273F7D9}"/>
              </a:ext>
            </a:extLst>
          </p:cNvPr>
          <p:cNvSpPr txBox="1"/>
          <p:nvPr/>
        </p:nvSpPr>
        <p:spPr>
          <a:xfrm>
            <a:off x="1419125" y="585558"/>
            <a:ext cx="6437496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1" b="1" dirty="0"/>
              <a:t>BALANCE SHEET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2BBE146-3C11-4D96-A846-F49D39CC2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9908436"/>
              </p:ext>
            </p:extLst>
          </p:nvPr>
        </p:nvGraphicFramePr>
        <p:xfrm>
          <a:off x="1629172" y="907400"/>
          <a:ext cx="5884811" cy="3362443"/>
        </p:xfrm>
        <a:graphic>
          <a:graphicData uri="http://schemas.openxmlformats.org/drawingml/2006/table">
            <a:tbl>
              <a:tblPr/>
              <a:tblGrid>
                <a:gridCol w="34648">
                  <a:extLst>
                    <a:ext uri="{9D8B030D-6E8A-4147-A177-3AD203B41FA5}">
                      <a16:colId xmlns:a16="http://schemas.microsoft.com/office/drawing/2014/main" xmlns="" val="3224389930"/>
                    </a:ext>
                  </a:extLst>
                </a:gridCol>
                <a:gridCol w="817765">
                  <a:extLst>
                    <a:ext uri="{9D8B030D-6E8A-4147-A177-3AD203B41FA5}">
                      <a16:colId xmlns:a16="http://schemas.microsoft.com/office/drawing/2014/main" xmlns="" val="4071301245"/>
                    </a:ext>
                  </a:extLst>
                </a:gridCol>
                <a:gridCol w="826751">
                  <a:extLst>
                    <a:ext uri="{9D8B030D-6E8A-4147-A177-3AD203B41FA5}">
                      <a16:colId xmlns:a16="http://schemas.microsoft.com/office/drawing/2014/main" xmlns="" val="3138675329"/>
                    </a:ext>
                  </a:extLst>
                </a:gridCol>
                <a:gridCol w="1725393">
                  <a:extLst>
                    <a:ext uri="{9D8B030D-6E8A-4147-A177-3AD203B41FA5}">
                      <a16:colId xmlns:a16="http://schemas.microsoft.com/office/drawing/2014/main" xmlns="" val="1264159426"/>
                    </a:ext>
                  </a:extLst>
                </a:gridCol>
                <a:gridCol w="1042425">
                  <a:extLst>
                    <a:ext uri="{9D8B030D-6E8A-4147-A177-3AD203B41FA5}">
                      <a16:colId xmlns:a16="http://schemas.microsoft.com/office/drawing/2014/main" xmlns="" val="147641130"/>
                    </a:ext>
                  </a:extLst>
                </a:gridCol>
                <a:gridCol w="1437829">
                  <a:extLst>
                    <a:ext uri="{9D8B030D-6E8A-4147-A177-3AD203B41FA5}">
                      <a16:colId xmlns:a16="http://schemas.microsoft.com/office/drawing/2014/main" xmlns="" val="2746633441"/>
                    </a:ext>
                  </a:extLst>
                </a:gridCol>
              </a:tblGrid>
              <a:tr h="21349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ASSETS: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597669"/>
                  </a:ext>
                </a:extLst>
              </a:tr>
              <a:tr h="2661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Non Current Assets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R 12 400 505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24126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PPE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R 460 000 </a:t>
                      </a:r>
                    </a:p>
                  </a:txBody>
                  <a:tcPr marL="4624" marR="4624" marT="4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3240594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Financial Asset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11 940 505 </a:t>
                      </a:r>
                    </a:p>
                  </a:txBody>
                  <a:tcPr marL="4624" marR="4624" marT="4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0886584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61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0210890"/>
                  </a:ext>
                </a:extLst>
              </a:tr>
              <a:tr h="1355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Current Assets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R 6 364 888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9705159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Accounts Receivable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 1 466 250 </a:t>
                      </a:r>
                    </a:p>
                  </a:txBody>
                  <a:tcPr marL="4624" marR="4624" marT="4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3771386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ZACR Settlement 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 2 842 104 </a:t>
                      </a:r>
                    </a:p>
                  </a:txBody>
                  <a:tcPr marL="4624" marR="4624" marT="4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393924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Bank / Cash on Hand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 2 056 534 </a:t>
                      </a:r>
                    </a:p>
                  </a:txBody>
                  <a:tcPr marL="4624" marR="4624" marT="4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113031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5626352"/>
                  </a:ext>
                </a:extLst>
              </a:tr>
              <a:tr h="1355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Assets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R 18 765 393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473751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8412266"/>
                  </a:ext>
                </a:extLst>
              </a:tr>
              <a:tr h="26618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EQUITY AND LIABILITIES: </a:t>
                      </a:r>
                    </a:p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423408"/>
                  </a:ext>
                </a:extLst>
              </a:tr>
              <a:tr h="1355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Capital And Reserves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R 18 222 877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5557637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Accumulated (Surplus)/deficit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 18 222 877 </a:t>
                      </a:r>
                    </a:p>
                  </a:txBody>
                  <a:tcPr marL="4624" marR="4624" marT="4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0654390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6973310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0070370"/>
                  </a:ext>
                </a:extLst>
              </a:tr>
              <a:tr h="2661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Current Liabilities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R 542 515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9516761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Trade payables 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R 542 515 </a:t>
                      </a:r>
                    </a:p>
                  </a:txBody>
                  <a:tcPr marL="4624" marR="4624" marT="4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247843"/>
                  </a:ext>
                </a:extLst>
              </a:tr>
              <a:tr h="135570"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3791445"/>
                  </a:ext>
                </a:extLst>
              </a:tr>
              <a:tr h="1812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Equity and Liabilities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R 18 765 393 </a:t>
                      </a:r>
                    </a:p>
                  </a:txBody>
                  <a:tcPr marL="4624" marR="4624" marT="4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737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832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85900" y="205980"/>
            <a:ext cx="6172200" cy="4452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2100" b="1" dirty="0">
                <a:solidFill>
                  <a:schemeClr val="tx2"/>
                </a:solidFill>
                <a:ea typeface="Roboto" pitchFamily="2" charset="0"/>
              </a:rPr>
              <a:t>CONCLUSION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FA707E0-BF4C-4E4B-A912-03C63F56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05" y="794438"/>
            <a:ext cx="6563366" cy="2751843"/>
          </a:xfrm>
        </p:spPr>
        <p:txBody>
          <a:bodyPr>
            <a:normAutofit fontScale="55000" lnSpcReduction="20000"/>
          </a:bodyPr>
          <a:lstStyle/>
          <a:p>
            <a:pPr marL="0" lvl="3" indent="0">
              <a:lnSpc>
                <a:spcPct val="150000"/>
              </a:lnSpc>
              <a:spcAft>
                <a:spcPts val="225"/>
              </a:spcAft>
              <a:buNone/>
            </a:pPr>
            <a:endParaRPr lang="en-ZA" sz="1351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3300" dirty="0">
                <a:latin typeface="Calibri" panose="020F0502020204030204" pitchFamily="34" charset="0"/>
                <a:cs typeface="Arial" panose="020B0604020202020204" pitchFamily="34" charset="0"/>
              </a:rPr>
              <a:t>New leadership (Board and CEO) and the impact thereof of the Strategic Outlook.</a:t>
            </a:r>
          </a:p>
          <a:p>
            <a:r>
              <a:rPr lang="en-GB" sz="3300" dirty="0">
                <a:latin typeface="Calibri" panose="020F0502020204030204" pitchFamily="34" charset="0"/>
                <a:cs typeface="Arial" panose="020B0604020202020204" pitchFamily="34" charset="0"/>
              </a:rPr>
              <a:t>Regulator reconfiguration and impact on ZADNA and its stakeholders</a:t>
            </a:r>
            <a:r>
              <a:rPr lang="en-ZA" sz="33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ZA" sz="3300" dirty="0">
                <a:latin typeface="Calibri" panose="020F0502020204030204" pitchFamily="34" charset="0"/>
                <a:cs typeface="Arial" panose="020B0604020202020204" pitchFamily="34" charset="0"/>
              </a:rPr>
              <a:t>The impact of the 4IR and the Digital Economy Masterplan</a:t>
            </a:r>
          </a:p>
          <a:p>
            <a:r>
              <a:rPr lang="en-ZA" sz="3300" dirty="0">
                <a:latin typeface="Calibri" panose="020F0502020204030204" pitchFamily="34" charset="0"/>
                <a:cs typeface="Arial" panose="020B0604020202020204" pitchFamily="34" charset="0"/>
              </a:rPr>
              <a:t>Leveraging social media and forging strategic partnerships.</a:t>
            </a:r>
          </a:p>
          <a:p>
            <a:r>
              <a:rPr lang="en-ZA" sz="3300" dirty="0">
                <a:latin typeface="Calibri" panose="020F0502020204030204" pitchFamily="34" charset="0"/>
                <a:cs typeface="Arial" panose="020B0604020202020204" pitchFamily="34" charset="0"/>
              </a:rPr>
              <a:t>Impactful awareness campaigns.</a:t>
            </a:r>
          </a:p>
          <a:p>
            <a:r>
              <a:rPr lang="en-ZA" sz="3300" dirty="0">
                <a:latin typeface="Calibri" panose="020F0502020204030204" pitchFamily="34" charset="0"/>
                <a:cs typeface="Arial" panose="020B0604020202020204" pitchFamily="34" charset="0"/>
              </a:rPr>
              <a:t>Building the brand.</a:t>
            </a:r>
          </a:p>
          <a:p>
            <a:r>
              <a:rPr lang="en-ZA" sz="3300" dirty="0">
                <a:latin typeface="Calibri" panose="020F0502020204030204" pitchFamily="34" charset="0"/>
                <a:cs typeface="Arial" panose="020B0604020202020204" pitchFamily="34" charset="0"/>
              </a:rPr>
              <a:t>Quality management, monitor and adapt.</a:t>
            </a:r>
          </a:p>
          <a:p>
            <a:endParaRPr lang="en-GB" sz="135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675770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516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799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PRESENTERS</a:t>
            </a:r>
            <a:endParaRPr lang="en-ZA" sz="21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73697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6ED0DA2-8E52-4766-AA07-B469DD34E818}"/>
              </a:ext>
            </a:extLst>
          </p:cNvPr>
          <p:cNvSpPr txBox="1"/>
          <p:nvPr/>
        </p:nvSpPr>
        <p:spPr>
          <a:xfrm>
            <a:off x="127021" y="1705087"/>
            <a:ext cx="1010565" cy="58798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1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MS PALESA LEGOZE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5BE587F-D9DE-44CD-903A-17F3CE9D18FB}"/>
              </a:ext>
            </a:extLst>
          </p:cNvPr>
          <p:cNvSpPr/>
          <p:nvPr/>
        </p:nvSpPr>
        <p:spPr>
          <a:xfrm>
            <a:off x="127021" y="2359148"/>
            <a:ext cx="1153844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accent1"/>
                </a:solidFill>
                <a:ea typeface="Roboto Lt" pitchFamily="2" charset="0"/>
              </a:rPr>
              <a:t>CHAIRPERSON OF THE BOARD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50E77D-FE35-4815-9EAE-D8C6FD8299D4}"/>
              </a:ext>
            </a:extLst>
          </p:cNvPr>
          <p:cNvSpPr txBox="1"/>
          <p:nvPr/>
        </p:nvSpPr>
        <p:spPr>
          <a:xfrm>
            <a:off x="3978611" y="1712541"/>
            <a:ext cx="1186778" cy="58798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1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MR MOLEHE M. WESI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411513-E2B6-4899-B030-14A8E3CA967E}"/>
              </a:ext>
            </a:extLst>
          </p:cNvPr>
          <p:cNvSpPr/>
          <p:nvPr/>
        </p:nvSpPr>
        <p:spPr>
          <a:xfrm>
            <a:off x="3978611" y="2370387"/>
            <a:ext cx="1186778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accent3"/>
                </a:solidFill>
                <a:ea typeface="Roboto Lt" pitchFamily="2" charset="0"/>
              </a:rPr>
              <a:t>CHIEF EXECUTIVE OFFICER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0E1C64C-67AF-49A8-B8D5-AA3D08A2279A}"/>
              </a:ext>
            </a:extLst>
          </p:cNvPr>
          <p:cNvSpPr txBox="1"/>
          <p:nvPr/>
        </p:nvSpPr>
        <p:spPr>
          <a:xfrm>
            <a:off x="1819088" y="1705087"/>
            <a:ext cx="1186778" cy="58798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1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MR NICHOLAS MSIBI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3CF09C1-CEC6-4FF2-87D5-8C8684E923D1}"/>
              </a:ext>
            </a:extLst>
          </p:cNvPr>
          <p:cNvSpPr/>
          <p:nvPr/>
        </p:nvSpPr>
        <p:spPr>
          <a:xfrm>
            <a:off x="1819091" y="2334035"/>
            <a:ext cx="1153844" cy="69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accent2"/>
                </a:solidFill>
                <a:ea typeface="Roboto Lt" pitchFamily="2" charset="0"/>
              </a:rPr>
              <a:t>CHAIRPERSON OF THE AUDIT AND RISK COMMITTEE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746E4BB-DAF1-4993-BD4D-1257B4F1D68B}"/>
              </a:ext>
            </a:extLst>
          </p:cNvPr>
          <p:cNvSpPr txBox="1"/>
          <p:nvPr/>
        </p:nvSpPr>
        <p:spPr>
          <a:xfrm>
            <a:off x="5754091" y="1708887"/>
            <a:ext cx="1348063" cy="58798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1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MR JUSTICE TEMBO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DDDA6C0-EA03-4D68-AA8D-E186DEE3E5D6}"/>
              </a:ext>
            </a:extLst>
          </p:cNvPr>
          <p:cNvSpPr/>
          <p:nvPr/>
        </p:nvSpPr>
        <p:spPr>
          <a:xfrm>
            <a:off x="5768906" y="2343003"/>
            <a:ext cx="134806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accent4"/>
                </a:solidFill>
                <a:ea typeface="Roboto Lt" pitchFamily="2" charset="0"/>
              </a:rPr>
              <a:t>FINANCE REPRESENTATIVE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723CB0-BF47-4B13-97B0-4D6B54781A7A}"/>
              </a:ext>
            </a:extLst>
          </p:cNvPr>
          <p:cNvSpPr txBox="1"/>
          <p:nvPr/>
        </p:nvSpPr>
        <p:spPr>
          <a:xfrm>
            <a:off x="7654099" y="1708680"/>
            <a:ext cx="1348063" cy="58798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1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MS ZIYANDA SKADE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CE4FBEB-7F80-4B62-8AA0-7FD12AA8DC36}"/>
              </a:ext>
            </a:extLst>
          </p:cNvPr>
          <p:cNvSpPr/>
          <p:nvPr/>
        </p:nvSpPr>
        <p:spPr>
          <a:xfrm>
            <a:off x="7668914" y="2342796"/>
            <a:ext cx="1348063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accent4"/>
                </a:solidFill>
                <a:ea typeface="Roboto Lt" pitchFamily="2" charset="0"/>
              </a:rPr>
              <a:t>COMPANY SECRETARY</a:t>
            </a:r>
          </a:p>
        </p:txBody>
      </p:sp>
    </p:spTree>
    <p:extLst>
      <p:ext uri="{BB962C8B-B14F-4D97-AF65-F5344CB8AC3E}">
        <p14:creationId xmlns:p14="http://schemas.microsoft.com/office/powerpoint/2010/main" xmlns="" val="263363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-251599"/>
            <a:ext cx="5535216" cy="1330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ZA" sz="21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27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7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7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900" b="1" dirty="0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39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900" b="1" dirty="0">
                <a:solidFill>
                  <a:schemeClr val="tx2">
                    <a:lumMod val="75000"/>
                  </a:schemeClr>
                </a:solidFill>
              </a:rPr>
              <a:t>Questions and Discussion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endParaRPr lang="en-US" sz="1351" b="1" dirty="0"/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92553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498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PRESENTATION OVERVIEW</a:t>
            </a:r>
            <a:endParaRPr lang="en-ZA" sz="21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68705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Shape 289" descr="z1280.png">
            <a:extLst>
              <a:ext uri="{FF2B5EF4-FFF2-40B4-BE49-F238E27FC236}">
                <a16:creationId xmlns:a16="http://schemas.microsoft.com/office/drawing/2014/main" xmlns="" id="{02AC66EC-8476-4515-8DF3-42485BEAE25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992" y="1763837"/>
            <a:ext cx="2242070" cy="13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46" name="Shape 286">
            <a:extLst>
              <a:ext uri="{FF2B5EF4-FFF2-40B4-BE49-F238E27FC236}">
                <a16:creationId xmlns:a16="http://schemas.microsoft.com/office/drawing/2014/main" xmlns="" id="{83C45D0B-2D3D-4E26-9EAD-5C2AD57A97D6}"/>
              </a:ext>
            </a:extLst>
          </p:cNvPr>
          <p:cNvSpPr txBox="1"/>
          <p:nvPr/>
        </p:nvSpPr>
        <p:spPr>
          <a:xfrm>
            <a:off x="4728202" y="1118521"/>
            <a:ext cx="3198305" cy="32034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>
              <a:buFont typeface="Arial"/>
              <a:buChar char="•"/>
            </a:pPr>
            <a:r>
              <a:rPr lang="en-US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Overview of ZADNA</a:t>
            </a:r>
          </a:p>
          <a:p>
            <a:pPr marL="171448" indent="-171448" algn="just">
              <a:buFont typeface="Arial"/>
              <a:buChar char="•"/>
            </a:pPr>
            <a:r>
              <a:rPr lang="en-US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Legislated Mandate</a:t>
            </a:r>
          </a:p>
          <a:p>
            <a:pPr marL="171448" indent="-171448" algn="just">
              <a:buFont typeface="Arial"/>
              <a:buChar char="•"/>
            </a:pPr>
            <a:r>
              <a:rPr lang="en-US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2019/20 Achievements</a:t>
            </a:r>
          </a:p>
          <a:p>
            <a:pPr marL="171448" indent="-171448" algn="just">
              <a:buFont typeface="Arial"/>
              <a:buChar char="•"/>
            </a:pPr>
            <a:r>
              <a:rPr lang="en-US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2020/21 Strategic Overview</a:t>
            </a:r>
          </a:p>
          <a:p>
            <a:pPr marL="171448" indent="-171448" algn="just">
              <a:buFont typeface="Arial"/>
              <a:buChar char="•"/>
            </a:pPr>
            <a:r>
              <a:rPr lang="en-US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2020/21 Annual Performance Plan</a:t>
            </a:r>
          </a:p>
          <a:p>
            <a:pPr marL="171448" indent="-171448" algn="just">
              <a:buFont typeface="Arial"/>
              <a:buChar char="•"/>
            </a:pPr>
            <a:r>
              <a:rPr lang="en-US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2020/21 Financials</a:t>
            </a:r>
          </a:p>
          <a:p>
            <a:pPr marL="171448" indent="-171448" algn="just">
              <a:buFont typeface="Arial"/>
              <a:buChar char="•"/>
            </a:pPr>
            <a:r>
              <a:rPr lang="en-US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Conclusion and Way Forward</a:t>
            </a:r>
          </a:p>
        </p:txBody>
      </p:sp>
    </p:spTree>
    <p:extLst>
      <p:ext uri="{BB962C8B-B14F-4D97-AF65-F5344CB8AC3E}">
        <p14:creationId xmlns:p14="http://schemas.microsoft.com/office/powerpoint/2010/main" xmlns="" val="391464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OVERVIEW OF ZADNA </a:t>
            </a:r>
            <a:endParaRPr lang="en-ZA" sz="21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60109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Shape 271">
            <a:extLst>
              <a:ext uri="{FF2B5EF4-FFF2-40B4-BE49-F238E27FC236}">
                <a16:creationId xmlns:a16="http://schemas.microsoft.com/office/drawing/2014/main" xmlns="" id="{3F9A4845-54D0-4D87-820E-C2C2229C808A}"/>
              </a:ext>
            </a:extLst>
          </p:cNvPr>
          <p:cNvSpPr/>
          <p:nvPr/>
        </p:nvSpPr>
        <p:spPr>
          <a:xfrm>
            <a:off x="4107993" y="3628625"/>
            <a:ext cx="572700" cy="5727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48" name="Shape 272">
            <a:extLst>
              <a:ext uri="{FF2B5EF4-FFF2-40B4-BE49-F238E27FC236}">
                <a16:creationId xmlns:a16="http://schemas.microsoft.com/office/drawing/2014/main" xmlns="" id="{EC739F6B-9A46-4651-B1BB-0064DF9C22C3}"/>
              </a:ext>
            </a:extLst>
          </p:cNvPr>
          <p:cNvSpPr/>
          <p:nvPr/>
        </p:nvSpPr>
        <p:spPr>
          <a:xfrm>
            <a:off x="4105693" y="2785749"/>
            <a:ext cx="572700" cy="5727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50" name="Shape 273">
            <a:extLst>
              <a:ext uri="{FF2B5EF4-FFF2-40B4-BE49-F238E27FC236}">
                <a16:creationId xmlns:a16="http://schemas.microsoft.com/office/drawing/2014/main" xmlns="" id="{4681F051-9D8A-46A1-95D1-4EEF38E0C9FE}"/>
              </a:ext>
            </a:extLst>
          </p:cNvPr>
          <p:cNvSpPr/>
          <p:nvPr/>
        </p:nvSpPr>
        <p:spPr>
          <a:xfrm>
            <a:off x="4095693" y="1058400"/>
            <a:ext cx="572700" cy="5727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52" name="Shape 274">
            <a:extLst>
              <a:ext uri="{FF2B5EF4-FFF2-40B4-BE49-F238E27FC236}">
                <a16:creationId xmlns:a16="http://schemas.microsoft.com/office/drawing/2014/main" xmlns="" id="{4CF632A6-681E-4830-9628-74AF89F57BF7}"/>
              </a:ext>
            </a:extLst>
          </p:cNvPr>
          <p:cNvSpPr/>
          <p:nvPr/>
        </p:nvSpPr>
        <p:spPr>
          <a:xfrm>
            <a:off x="4107810" y="1926309"/>
            <a:ext cx="572700" cy="5727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56" name="Shape 278">
            <a:extLst>
              <a:ext uri="{FF2B5EF4-FFF2-40B4-BE49-F238E27FC236}">
                <a16:creationId xmlns:a16="http://schemas.microsoft.com/office/drawing/2014/main" xmlns="" id="{7F5A0519-6D64-4B32-9696-7E90FD3EF2A6}"/>
              </a:ext>
            </a:extLst>
          </p:cNvPr>
          <p:cNvSpPr/>
          <p:nvPr/>
        </p:nvSpPr>
        <p:spPr>
          <a:xfrm>
            <a:off x="4107686" y="1913783"/>
            <a:ext cx="548700" cy="5487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58" name="Shape 279">
            <a:extLst>
              <a:ext uri="{FF2B5EF4-FFF2-40B4-BE49-F238E27FC236}">
                <a16:creationId xmlns:a16="http://schemas.microsoft.com/office/drawing/2014/main" xmlns="" id="{FE3B8979-2AAB-4210-8412-F9BED9706252}"/>
              </a:ext>
            </a:extLst>
          </p:cNvPr>
          <p:cNvSpPr/>
          <p:nvPr/>
        </p:nvSpPr>
        <p:spPr>
          <a:xfrm>
            <a:off x="4107686" y="1058408"/>
            <a:ext cx="548700" cy="5487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60" name="Shape 280">
            <a:extLst>
              <a:ext uri="{FF2B5EF4-FFF2-40B4-BE49-F238E27FC236}">
                <a16:creationId xmlns:a16="http://schemas.microsoft.com/office/drawing/2014/main" xmlns="" id="{EDDC9157-216A-44FE-911D-46483988C81B}"/>
              </a:ext>
            </a:extLst>
          </p:cNvPr>
          <p:cNvSpPr/>
          <p:nvPr/>
        </p:nvSpPr>
        <p:spPr>
          <a:xfrm>
            <a:off x="4107674" y="3624533"/>
            <a:ext cx="548700" cy="548700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62" name="Shape 281">
            <a:extLst>
              <a:ext uri="{FF2B5EF4-FFF2-40B4-BE49-F238E27FC236}">
                <a16:creationId xmlns:a16="http://schemas.microsoft.com/office/drawing/2014/main" xmlns="" id="{ECDAA282-ED3B-4D05-83BE-641189FA50EE}"/>
              </a:ext>
            </a:extLst>
          </p:cNvPr>
          <p:cNvSpPr/>
          <p:nvPr/>
        </p:nvSpPr>
        <p:spPr>
          <a:xfrm>
            <a:off x="4107686" y="2769159"/>
            <a:ext cx="548700" cy="548700"/>
          </a:xfrm>
          <a:prstGeom prst="ellipse">
            <a:avLst/>
          </a:prstGeom>
          <a:solidFill>
            <a:srgbClr val="78909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14336" name="Shape 282">
            <a:extLst>
              <a:ext uri="{FF2B5EF4-FFF2-40B4-BE49-F238E27FC236}">
                <a16:creationId xmlns:a16="http://schemas.microsoft.com/office/drawing/2014/main" xmlns="" id="{457C2076-0316-4EDE-9F67-C344262DFA7F}"/>
              </a:ext>
            </a:extLst>
          </p:cNvPr>
          <p:cNvSpPr txBox="1"/>
          <p:nvPr/>
        </p:nvSpPr>
        <p:spPr>
          <a:xfrm>
            <a:off x="4095694" y="1142057"/>
            <a:ext cx="612506" cy="3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GB" sz="12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" sz="26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</a:p>
        </p:txBody>
      </p:sp>
      <p:sp>
        <p:nvSpPr>
          <p:cNvPr id="14338" name="Shape 283">
            <a:extLst>
              <a:ext uri="{FF2B5EF4-FFF2-40B4-BE49-F238E27FC236}">
                <a16:creationId xmlns:a16="http://schemas.microsoft.com/office/drawing/2014/main" xmlns="" id="{D515294E-BB81-43DA-93A6-34AA4452DE07}"/>
              </a:ext>
            </a:extLst>
          </p:cNvPr>
          <p:cNvSpPr txBox="1"/>
          <p:nvPr/>
        </p:nvSpPr>
        <p:spPr>
          <a:xfrm>
            <a:off x="4026930" y="1981586"/>
            <a:ext cx="701467" cy="413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GB" sz="12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" sz="26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2</a:t>
            </a:r>
          </a:p>
        </p:txBody>
      </p:sp>
      <p:sp>
        <p:nvSpPr>
          <p:cNvPr id="14339" name="Shape 284">
            <a:extLst>
              <a:ext uri="{FF2B5EF4-FFF2-40B4-BE49-F238E27FC236}">
                <a16:creationId xmlns:a16="http://schemas.microsoft.com/office/drawing/2014/main" xmlns="" id="{3BAA6258-EE6A-47BE-8765-3AA716A197F4}"/>
              </a:ext>
            </a:extLst>
          </p:cNvPr>
          <p:cNvSpPr txBox="1"/>
          <p:nvPr/>
        </p:nvSpPr>
        <p:spPr>
          <a:xfrm>
            <a:off x="4026736" y="2802808"/>
            <a:ext cx="701465" cy="4450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2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" sz="24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endParaRPr lang="en-GB" sz="1200" baseline="30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4341" name="Shape 285">
            <a:extLst>
              <a:ext uri="{FF2B5EF4-FFF2-40B4-BE49-F238E27FC236}">
                <a16:creationId xmlns:a16="http://schemas.microsoft.com/office/drawing/2014/main" xmlns="" id="{EBC2B03D-B9A0-4AF6-AE81-C72FEF667E00}"/>
              </a:ext>
            </a:extLst>
          </p:cNvPr>
          <p:cNvSpPr txBox="1"/>
          <p:nvPr/>
        </p:nvSpPr>
        <p:spPr>
          <a:xfrm>
            <a:off x="4006929" y="3698182"/>
            <a:ext cx="761468" cy="3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GB" sz="12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-GB" sz="24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4</a:t>
            </a:r>
            <a:endParaRPr lang="en" sz="26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4342" name="Shape 286">
            <a:extLst>
              <a:ext uri="{FF2B5EF4-FFF2-40B4-BE49-F238E27FC236}">
                <a16:creationId xmlns:a16="http://schemas.microsoft.com/office/drawing/2014/main" xmlns="" id="{F9F4254E-E011-45FE-8CBD-BDF314849618}"/>
              </a:ext>
            </a:extLst>
          </p:cNvPr>
          <p:cNvSpPr txBox="1"/>
          <p:nvPr/>
        </p:nvSpPr>
        <p:spPr>
          <a:xfrm>
            <a:off x="4728202" y="2750673"/>
            <a:ext cx="3198305" cy="5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>
              <a:buFont typeface="Arial"/>
              <a:buChar char="•"/>
            </a:pPr>
            <a:r>
              <a:rPr lang="en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Comply with international best practice in the administration of the .</a:t>
            </a:r>
            <a:r>
              <a:rPr lang="en-GB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ZA</a:t>
            </a:r>
            <a:r>
              <a:rPr lang="en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domain name space; license and regulate registries and  registrars and publish guidelines on .ZA domain namespace</a:t>
            </a:r>
            <a:r>
              <a:rPr lang="en-GB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" sz="1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43" name="Shape 287">
            <a:extLst>
              <a:ext uri="{FF2B5EF4-FFF2-40B4-BE49-F238E27FC236}">
                <a16:creationId xmlns:a16="http://schemas.microsoft.com/office/drawing/2014/main" xmlns="" id="{3A83B2FA-DD9E-418D-AF4F-23F2DC91714C}"/>
              </a:ext>
            </a:extLst>
          </p:cNvPr>
          <p:cNvSpPr txBox="1"/>
          <p:nvPr/>
        </p:nvSpPr>
        <p:spPr>
          <a:xfrm>
            <a:off x="4708200" y="1968763"/>
            <a:ext cx="3232484" cy="5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>
              <a:buFont typeface="Arial"/>
              <a:buChar char="•"/>
            </a:pPr>
            <a:r>
              <a:rPr lang="en-GB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 Authority must enhance public awareness on the economic and commercial benefits of domain name registration. </a:t>
            </a:r>
          </a:p>
        </p:txBody>
      </p:sp>
      <p:pic>
        <p:nvPicPr>
          <p:cNvPr id="14344" name="Shape 289" descr="z1280.png">
            <a:extLst>
              <a:ext uri="{FF2B5EF4-FFF2-40B4-BE49-F238E27FC236}">
                <a16:creationId xmlns:a16="http://schemas.microsoft.com/office/drawing/2014/main" xmlns="" id="{02AC66EC-8476-4515-8DF3-42485BEAE25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6392" y="1827448"/>
            <a:ext cx="2242070" cy="13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45" name="Shape 288">
            <a:extLst>
              <a:ext uri="{FF2B5EF4-FFF2-40B4-BE49-F238E27FC236}">
                <a16:creationId xmlns:a16="http://schemas.microsoft.com/office/drawing/2014/main" xmlns="" id="{704D60F7-C912-44D4-A166-03491652CBD5}"/>
              </a:ext>
            </a:extLst>
          </p:cNvPr>
          <p:cNvSpPr txBox="1"/>
          <p:nvPr/>
        </p:nvSpPr>
        <p:spPr>
          <a:xfrm>
            <a:off x="4742379" y="3658373"/>
            <a:ext cx="3198305" cy="5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>
              <a:buFont typeface="Arial"/>
              <a:buChar char="•"/>
            </a:pPr>
            <a:r>
              <a:rPr lang="en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ZADNA is the custodian of the Internet Governance in South Africa</a:t>
            </a:r>
            <a:r>
              <a:rPr lang="en-GB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" sz="1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46" name="Shape 286">
            <a:extLst>
              <a:ext uri="{FF2B5EF4-FFF2-40B4-BE49-F238E27FC236}">
                <a16:creationId xmlns:a16="http://schemas.microsoft.com/office/drawing/2014/main" xmlns="" id="{83C45D0B-2D3D-4E26-9EAD-5C2AD57A97D6}"/>
              </a:ext>
            </a:extLst>
          </p:cNvPr>
          <p:cNvSpPr txBox="1"/>
          <p:nvPr/>
        </p:nvSpPr>
        <p:spPr>
          <a:xfrm>
            <a:off x="4728202" y="1118522"/>
            <a:ext cx="3198305" cy="5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>
              <a:buFont typeface="Arial"/>
              <a:buChar char="•"/>
            </a:pPr>
            <a:r>
              <a:rPr lang="en-US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 .za Domain Name Authority (ZADNA) is statutory regulator and manager of .ZA Namespace</a:t>
            </a:r>
            <a:endParaRPr lang="en" sz="1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61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9B42A1-EDC2-4347-BBC9-F1C9AB77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100" b="1" dirty="0">
                <a:solidFill>
                  <a:schemeClr val="tx2"/>
                </a:solidFill>
                <a:ea typeface="Roboto" pitchFamily="2" charset="0"/>
              </a:rPr>
              <a:t>ZADNA’S MANDATE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60109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70B45B9-3AD8-406B-8E3F-EEB35CC6CC5B}"/>
              </a:ext>
            </a:extLst>
          </p:cNvPr>
          <p:cNvSpPr/>
          <p:nvPr/>
        </p:nvSpPr>
        <p:spPr>
          <a:xfrm>
            <a:off x="1328738" y="751531"/>
            <a:ext cx="6450808" cy="276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ZA" sz="1400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Constitutional Mandate</a:t>
            </a:r>
          </a:p>
          <a:p>
            <a:endParaRPr lang="en-ZA" sz="1400" b="1" dirty="0">
              <a:solidFill>
                <a:schemeClr val="tx2"/>
              </a:solidFill>
              <a:latin typeface="+mj-lt"/>
              <a:ea typeface="Roboto" pitchFamily="2" charset="0"/>
            </a:endParaRPr>
          </a:p>
          <a:p>
            <a:pPr marL="342900" lvl="2"/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ZADNA is a statutory, not-for-profit entity established in terms of Chapter X of the ECT Act 25 of 2002 to administer, manage and regulate the .ZA namespace. The mandate can be summed up as follows:</a:t>
            </a:r>
          </a:p>
          <a:p>
            <a:pPr marL="342900" lvl="2"/>
            <a:endParaRPr lang="en-US" sz="1012" b="1" dirty="0">
              <a:solidFill>
                <a:schemeClr val="tx2"/>
              </a:solidFill>
              <a:latin typeface="+mj-lt"/>
              <a:ea typeface="Roboto" pitchFamily="2" charset="0"/>
            </a:endParaRPr>
          </a:p>
          <a:p>
            <a:pPr marL="685800" lvl="3" indent="-257178">
              <a:buFont typeface="+mj-lt"/>
              <a:buAutoNum type="alphaLcParenR"/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Management and administration of the .ZA namespace; </a:t>
            </a:r>
          </a:p>
          <a:p>
            <a:pPr marL="685800" lvl="3" indent="-257178">
              <a:buFont typeface="+mj-lt"/>
              <a:buAutoNum type="alphaLcParenR"/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.ZA policy, licensing and regulation;</a:t>
            </a:r>
          </a:p>
          <a:p>
            <a:pPr marL="685800" lvl="3" indent="-257178">
              <a:buFont typeface="+mj-lt"/>
              <a:buAutoNum type="alphaLcParenR"/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Monitoring and compliance; </a:t>
            </a:r>
          </a:p>
          <a:p>
            <a:pPr marL="685800" lvl="3" indent="-257178">
              <a:buFont typeface="+mj-lt"/>
              <a:buAutoNum type="alphaLcParenR"/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Domain name awareness and education; </a:t>
            </a:r>
          </a:p>
          <a:p>
            <a:pPr marL="685800" lvl="3" indent="-257178">
              <a:buFont typeface="+mj-lt"/>
              <a:buAutoNum type="alphaLcParenR"/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Research and development; and</a:t>
            </a:r>
          </a:p>
          <a:p>
            <a:pPr marL="685800" lvl="3" indent="-257178">
              <a:buFont typeface="+mj-lt"/>
              <a:buAutoNum type="alphaLcParenR"/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Making relevant policy recommendations to the Minister.</a:t>
            </a:r>
          </a:p>
          <a:p>
            <a:pPr marL="428622" lvl="3"/>
            <a:endParaRPr lang="en-US" sz="1012" b="1" dirty="0">
              <a:solidFill>
                <a:schemeClr val="tx2"/>
              </a:solidFill>
              <a:latin typeface="+mj-lt"/>
              <a:ea typeface="Roboto" pitchFamily="2" charset="0"/>
            </a:endParaRPr>
          </a:p>
          <a:p>
            <a:r>
              <a:rPr lang="en-US" sz="1400" b="1" dirty="0">
                <a:solidFill>
                  <a:schemeClr val="tx2"/>
                </a:solidFill>
                <a:ea typeface="Roboto" pitchFamily="2" charset="0"/>
              </a:rPr>
              <a:t>2.	Additional non-ECT Act Responsibilities</a:t>
            </a:r>
          </a:p>
          <a:p>
            <a:pPr marL="714372" lvl="3" indent="-285750">
              <a:buFont typeface="+mj-lt"/>
              <a:buAutoNum type="romanLcPeriod"/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Alternate Dispute Resolution Regulations</a:t>
            </a:r>
          </a:p>
          <a:p>
            <a:pPr marL="714372" lvl="3" indent="-285750">
              <a:buFont typeface="+mj-lt"/>
              <a:buAutoNum type="romanLcPeriod"/>
            </a:pPr>
            <a:r>
              <a:rPr lang="en-ZA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dotCities</a:t>
            </a:r>
          </a:p>
          <a:p>
            <a:pPr marL="714372" lvl="3" indent="-285750">
              <a:buFont typeface="+mj-lt"/>
              <a:buAutoNum type="romanLcPeriod"/>
            </a:pPr>
            <a:r>
              <a:rPr lang="en-ZA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Internet Governance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25683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199659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100" b="1" dirty="0">
                <a:solidFill>
                  <a:schemeClr val="tx2"/>
                </a:solidFill>
                <a:ea typeface="Roboto" pitchFamily="2" charset="0"/>
              </a:rPr>
              <a:t>2019/20 ACHIEVEMENTS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186" y="4690375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F8F4C16-7F33-4E23-A317-50A9A42E0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3541804"/>
              </p:ext>
            </p:extLst>
          </p:nvPr>
        </p:nvGraphicFramePr>
        <p:xfrm>
          <a:off x="524786" y="696739"/>
          <a:ext cx="8118281" cy="3983055"/>
        </p:xfrm>
        <a:graphic>
          <a:graphicData uri="http://schemas.openxmlformats.org/drawingml/2006/table">
            <a:tbl>
              <a:tblPr firstRow="1" firstCol="1" bandRow="1"/>
              <a:tblGrid>
                <a:gridCol w="2624672">
                  <a:extLst>
                    <a:ext uri="{9D8B030D-6E8A-4147-A177-3AD203B41FA5}">
                      <a16:colId xmlns:a16="http://schemas.microsoft.com/office/drawing/2014/main" xmlns="" val="3584813476"/>
                    </a:ext>
                  </a:extLst>
                </a:gridCol>
                <a:gridCol w="5493609">
                  <a:extLst>
                    <a:ext uri="{9D8B030D-6E8A-4147-A177-3AD203B41FA5}">
                      <a16:colId xmlns:a16="http://schemas.microsoft.com/office/drawing/2014/main" xmlns="" val="2227505810"/>
                    </a:ext>
                  </a:extLst>
                </a:gridCol>
              </a:tblGrid>
              <a:tr h="11294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 GOAL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Achievements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1029101"/>
                  </a:ext>
                </a:extLst>
              </a:tr>
              <a:tr h="22756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STIMULATE DOMAIN REGISTRATION GROWTH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12 registration workshop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159390"/>
                  </a:ext>
                </a:extLst>
              </a:tr>
              <a:tr h="22756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ENHANCE DOMAIN VALUE PROPOSITION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Annual report on Registrar satisfaction survey outcomes 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195525"/>
                  </a:ext>
                </a:extLst>
              </a:tr>
              <a:tr h="44614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STIMULATE DOMAIN REGISTRATION GROWTH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 16 .ZA media coverages instances ( Education &amp; Awareness ) 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15 Awareness events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357105"/>
                  </a:ext>
                </a:extLst>
              </a:tr>
              <a:tr h="33152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DRIVE SERVICE INNOVATION 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12 Registrar-Reseller Trainings 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annual best practice benchmark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810168"/>
                  </a:ext>
                </a:extLst>
              </a:tr>
              <a:tr h="142442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MAINTAIN INCLUSIVE POLICY AND REGULATION FRAMEWORK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2 .ZA policy benchmarks or reviews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9 Internet Governance Engagements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Annual Internet Governance report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Annual  domain name statistic reports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Annual domain name registration statistics report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ZACR Operating Agreement compliance audit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ADR compliance audit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5" marR="8945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772716"/>
                  </a:ext>
                </a:extLst>
              </a:tr>
              <a:tr h="23738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ZA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MAINTAIN ACTIVE RESEARCH</a:t>
                      </a:r>
                    </a:p>
                  </a:txBody>
                  <a:tcPr marL="24707" marR="24707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research topics completed on technical, domain name pricing and regulatory aspects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707" marR="24707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078902"/>
                  </a:ext>
                </a:extLst>
              </a:tr>
              <a:tr h="33152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ZA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ENHANCE BUSINESS SUSTAINABILITY</a:t>
                      </a: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7" marR="24707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 30 creditors days 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6575" indent="-268288" algn="l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Completed risk review  &amp; mitigation process</a:t>
                      </a:r>
                      <a:endParaRPr lang="en-ZA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707" marR="24707" marT="38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78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795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144000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100" b="1" dirty="0">
                <a:solidFill>
                  <a:schemeClr val="tx2"/>
                </a:solidFill>
                <a:ea typeface="Roboto" pitchFamily="2" charset="0"/>
              </a:rPr>
              <a:t>2019/20 MISSED OPPORTUNITIES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660109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8B32A61-AE9B-410D-9C60-34D63927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355728"/>
              </p:ext>
            </p:extLst>
          </p:nvPr>
        </p:nvGraphicFramePr>
        <p:xfrm>
          <a:off x="532738" y="820061"/>
          <a:ext cx="7792278" cy="2303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568">
                  <a:extLst>
                    <a:ext uri="{9D8B030D-6E8A-4147-A177-3AD203B41FA5}">
                      <a16:colId xmlns:a16="http://schemas.microsoft.com/office/drawing/2014/main" xmlns="" val="624057917"/>
                    </a:ext>
                  </a:extLst>
                </a:gridCol>
                <a:gridCol w="5060710">
                  <a:extLst>
                    <a:ext uri="{9D8B030D-6E8A-4147-A177-3AD203B41FA5}">
                      <a16:colId xmlns:a16="http://schemas.microsoft.com/office/drawing/2014/main" xmlns="" val="2223600637"/>
                    </a:ext>
                  </a:extLst>
                </a:gridCol>
              </a:tblGrid>
              <a:tr h="181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STRATEGIC GOAL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92" marR="16192" marT="71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Missed Opportunities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92" marR="16192" marT="7144" marB="0"/>
                </a:tc>
                <a:extLst>
                  <a:ext uri="{0D108BD9-81ED-4DB2-BD59-A6C34878D82A}">
                    <a16:rowId xmlns:a16="http://schemas.microsoft.com/office/drawing/2014/main" xmlns="" val="1380534221"/>
                  </a:ext>
                </a:extLst>
              </a:tr>
              <a:tr h="354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 ENHANCE DOMAIN VALUE PROPOSITION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92" marR="16192" marT="7144" marB="0"/>
                </a:tc>
                <a:tc>
                  <a:txBody>
                    <a:bodyPr/>
                    <a:lstStyle/>
                    <a:p>
                      <a:pPr marL="539750" lvl="0" indent="-179388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900" dirty="0">
                          <a:effectLst/>
                        </a:rPr>
                        <a:t>Completed annual evaluation report on SLR registrar experience 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92" marR="16192" marT="7144" marB="0"/>
                </a:tc>
                <a:extLst>
                  <a:ext uri="{0D108BD9-81ED-4DB2-BD59-A6C34878D82A}">
                    <a16:rowId xmlns:a16="http://schemas.microsoft.com/office/drawing/2014/main" xmlns="" val="949945057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DRIVE SERVICE INNOVATION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92" marR="16192" marT="7144" marB="0"/>
                </a:tc>
                <a:tc>
                  <a:txBody>
                    <a:bodyPr/>
                    <a:lstStyle/>
                    <a:p>
                      <a:pPr marL="539750" lvl="0" indent="-179388" algn="l" defTabSz="342905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Commencement of  SLR</a:t>
                      </a:r>
                    </a:p>
                  </a:txBody>
                  <a:tcPr marL="16192" marR="16192" marT="7144" marB="0"/>
                </a:tc>
                <a:extLst>
                  <a:ext uri="{0D108BD9-81ED-4DB2-BD59-A6C34878D82A}">
                    <a16:rowId xmlns:a16="http://schemas.microsoft.com/office/drawing/2014/main" xmlns="" val="3614885439"/>
                  </a:ext>
                </a:extLst>
              </a:tr>
              <a:tr h="1386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IMPROVE ORGANISATION’S DELIVERY CAPACITY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6" marR="46196" marT="7144" marB="0"/>
                </a:tc>
                <a:tc>
                  <a:txBody>
                    <a:bodyPr/>
                    <a:lstStyle/>
                    <a:p>
                      <a:pPr marL="539750" lvl="0" indent="-179388" algn="l" defTabSz="342905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of training budget used</a:t>
                      </a:r>
                    </a:p>
                    <a:p>
                      <a:pPr marL="539750" lvl="0" indent="-179388" algn="l" defTabSz="342905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Annual salary % job grading review</a:t>
                      </a:r>
                    </a:p>
                    <a:p>
                      <a:pPr marL="539750" lvl="0" indent="-179388" algn="l" defTabSz="342905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quarterly &amp; annual  employee performance  assessment.</a:t>
                      </a:r>
                    </a:p>
                  </a:txBody>
                  <a:tcPr marL="46196" marR="46196" marT="7144" marB="0"/>
                </a:tc>
                <a:extLst>
                  <a:ext uri="{0D108BD9-81ED-4DB2-BD59-A6C34878D82A}">
                    <a16:rowId xmlns:a16="http://schemas.microsoft.com/office/drawing/2014/main" xmlns="" val="108837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939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9215562" cy="5164931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12456" y="107875"/>
            <a:ext cx="5535216" cy="514351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100" b="1" dirty="0">
                <a:solidFill>
                  <a:schemeClr val="tx2"/>
                </a:solidFill>
                <a:ea typeface="Roboto" pitchFamily="2" charset="0"/>
              </a:rPr>
              <a:t>STRATEGIC OVERVIEW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331" y="4701668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Shape 289" descr="z1280.png">
            <a:extLst>
              <a:ext uri="{FF2B5EF4-FFF2-40B4-BE49-F238E27FC236}">
                <a16:creationId xmlns:a16="http://schemas.microsoft.com/office/drawing/2014/main" xmlns="" id="{02AC66EC-8476-4515-8DF3-42485BEAE25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6392" y="1827448"/>
            <a:ext cx="2242070" cy="13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0689BCD-C01D-4985-9ECE-409CCB632CA3}"/>
              </a:ext>
            </a:extLst>
          </p:cNvPr>
          <p:cNvSpPr/>
          <p:nvPr/>
        </p:nvSpPr>
        <p:spPr>
          <a:xfrm>
            <a:off x="2128838" y="761098"/>
            <a:ext cx="4886325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tx2"/>
                </a:solidFill>
                <a:latin typeface="Calibri" panose="020F0502020204030204" pitchFamily="34" charset="0"/>
              </a:rPr>
              <a:t>VISION</a:t>
            </a:r>
            <a:r>
              <a:rPr lang="en-US" sz="1351" dirty="0">
                <a:solidFill>
                  <a:schemeClr val="tx2"/>
                </a:solidFill>
                <a:latin typeface="Calibri" panose="020F0502020204030204" pitchFamily="34" charset="0"/>
              </a:rPr>
              <a:t> – A </a:t>
            </a:r>
            <a:r>
              <a:rPr lang="en-GB" sz="1351" dirty="0">
                <a:solidFill>
                  <a:schemeClr val="tx2"/>
                </a:solidFill>
                <a:latin typeface="Calibri" panose="020F0502020204030204" pitchFamily="34" charset="0"/>
              </a:rPr>
              <a:t>world-class domain name regulator</a:t>
            </a:r>
            <a:r>
              <a:rPr lang="en-US" sz="1351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62E97B1-6E5E-4CFD-831E-3AF23E9DB4BE}"/>
              </a:ext>
            </a:extLst>
          </p:cNvPr>
          <p:cNvSpPr txBox="1"/>
          <p:nvPr/>
        </p:nvSpPr>
        <p:spPr>
          <a:xfrm>
            <a:off x="4957764" y="1266203"/>
            <a:ext cx="2571751" cy="238143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OUR MISISON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1CAB107-9516-46BF-B78D-D4D9B4238ABA}"/>
              </a:ext>
            </a:extLst>
          </p:cNvPr>
          <p:cNvSpPr/>
          <p:nvPr/>
        </p:nvSpPr>
        <p:spPr>
          <a:xfrm>
            <a:off x="4957765" y="1567455"/>
            <a:ext cx="2571751" cy="69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>
                <a:solidFill>
                  <a:schemeClr val="tx2"/>
                </a:solidFill>
                <a:ea typeface="Roboto Lt" pitchFamily="2" charset="0"/>
              </a:rPr>
              <a:t>To implement an effective domain name regulatory and management framework that positions .ZA to be accessible, stable, secure, growing and competitive in serving South Africans and then the global Internet community.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868E4E7-692C-41A9-AEA4-62FEEFC419B9}"/>
              </a:ext>
            </a:extLst>
          </p:cNvPr>
          <p:cNvSpPr txBox="1"/>
          <p:nvPr/>
        </p:nvSpPr>
        <p:spPr>
          <a:xfrm>
            <a:off x="4957762" y="2333609"/>
            <a:ext cx="2571751" cy="238143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12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OUR VALUE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70B45B9-3AD8-406B-8E3F-EEB35CC6CC5B}"/>
              </a:ext>
            </a:extLst>
          </p:cNvPr>
          <p:cNvSpPr/>
          <p:nvPr/>
        </p:nvSpPr>
        <p:spPr>
          <a:xfrm>
            <a:off x="4957764" y="2599811"/>
            <a:ext cx="2571751" cy="210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b="1" dirty="0">
                <a:solidFill>
                  <a:schemeClr val="tx2"/>
                </a:solidFill>
                <a:ea typeface="Roboto Lt" pitchFamily="2" charset="0"/>
              </a:rPr>
              <a:t>Transparency</a:t>
            </a:r>
            <a:r>
              <a:rPr lang="en-US" sz="675" dirty="0">
                <a:solidFill>
                  <a:schemeClr val="tx2"/>
                </a:solidFill>
                <a:ea typeface="Roboto Lt" pitchFamily="2" charset="0"/>
              </a:rPr>
              <a:t> - ZADNA maintains active consultations with interested and affected parties in carrying out its mandate, in developing policies for .ZA.</a:t>
            </a:r>
          </a:p>
          <a:p>
            <a:pPr>
              <a:lnSpc>
                <a:spcPct val="150000"/>
              </a:lnSpc>
            </a:pPr>
            <a:endParaRPr lang="en-US" sz="675" dirty="0">
              <a:solidFill>
                <a:schemeClr val="tx2"/>
              </a:solidFill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675" b="1" dirty="0">
                <a:solidFill>
                  <a:schemeClr val="tx2"/>
                </a:solidFill>
                <a:ea typeface="Roboto Lt" pitchFamily="2" charset="0"/>
              </a:rPr>
              <a:t>Accountability </a:t>
            </a:r>
            <a:r>
              <a:rPr lang="en-US" sz="675" dirty="0">
                <a:solidFill>
                  <a:schemeClr val="tx2"/>
                </a:solidFill>
                <a:ea typeface="Roboto Lt" pitchFamily="2" charset="0"/>
              </a:rPr>
              <a:t>- ZADNA takes responsibility for its decisions and is able to objectively and fairly justifying its actions.</a:t>
            </a:r>
          </a:p>
          <a:p>
            <a:pPr>
              <a:lnSpc>
                <a:spcPct val="150000"/>
              </a:lnSpc>
            </a:pPr>
            <a:endParaRPr lang="en-US" sz="675" dirty="0">
              <a:solidFill>
                <a:schemeClr val="tx2"/>
              </a:solidFill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675" b="1" dirty="0">
                <a:solidFill>
                  <a:schemeClr val="tx2"/>
                </a:solidFill>
                <a:ea typeface="Roboto Lt" pitchFamily="2" charset="0"/>
              </a:rPr>
              <a:t>Inclusivity</a:t>
            </a:r>
            <a:r>
              <a:rPr lang="en-US" sz="675" dirty="0">
                <a:solidFill>
                  <a:schemeClr val="tx2"/>
                </a:solidFill>
                <a:ea typeface="Roboto Lt" pitchFamily="2" charset="0"/>
              </a:rPr>
              <a:t> - ZADNA ensures that its stakeholders can participate actively in its policy and regulatory processes and that none should feel constrained from making a meaningful contribution in such processes.</a:t>
            </a:r>
          </a:p>
          <a:p>
            <a:pPr>
              <a:lnSpc>
                <a:spcPct val="150000"/>
              </a:lnSpc>
            </a:pPr>
            <a:endParaRPr lang="en-US" sz="675" dirty="0">
              <a:solidFill>
                <a:schemeClr val="tx2"/>
              </a:solidFill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675" b="1" dirty="0">
                <a:solidFill>
                  <a:schemeClr val="tx2"/>
                </a:solidFill>
                <a:ea typeface="Roboto Lt" pitchFamily="2" charset="0"/>
              </a:rPr>
              <a:t>Integrity</a:t>
            </a:r>
            <a:r>
              <a:rPr lang="en-US" sz="675" dirty="0">
                <a:solidFill>
                  <a:schemeClr val="tx2"/>
                </a:solidFill>
                <a:ea typeface="Roboto Lt" pitchFamily="2" charset="0"/>
              </a:rPr>
              <a:t> - We act with integrity in all we do (doing what’s right).</a:t>
            </a:r>
          </a:p>
        </p:txBody>
      </p:sp>
    </p:spTree>
    <p:extLst>
      <p:ext uri="{BB962C8B-B14F-4D97-AF65-F5344CB8AC3E}">
        <p14:creationId xmlns:p14="http://schemas.microsoft.com/office/powerpoint/2010/main" xmlns="" val="82133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2"/>
          </a:xfrm>
          <a:prstGeom prst="rect">
            <a:avLst/>
          </a:prstGeom>
          <a:solidFill>
            <a:srgbClr val="1A43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103805"/>
            <a:ext cx="8229600" cy="528753"/>
          </a:xfrm>
        </p:spPr>
        <p:txBody>
          <a:bodyPr/>
          <a:lstStyle/>
          <a:p>
            <a:r>
              <a:rPr lang="en-US" sz="2100" b="1" dirty="0">
                <a:solidFill>
                  <a:schemeClr val="tx2"/>
                </a:solidFill>
              </a:rPr>
              <a:t>STRATEGIC OVERVIEW</a:t>
            </a:r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769" y="4710875"/>
            <a:ext cx="1469231" cy="4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eform 7">
            <a:extLst>
              <a:ext uri="{FF2B5EF4-FFF2-40B4-BE49-F238E27FC236}">
                <a16:creationId xmlns:a16="http://schemas.microsoft.com/office/drawing/2014/main" xmlns="" id="{7A6714F7-4B9D-4D56-99C4-1893F02C27D9}"/>
              </a:ext>
            </a:extLst>
          </p:cNvPr>
          <p:cNvSpPr>
            <a:spLocks/>
          </p:cNvSpPr>
          <p:nvPr/>
        </p:nvSpPr>
        <p:spPr bwMode="auto">
          <a:xfrm flipH="1" flipV="1">
            <a:off x="5937597" y="3268775"/>
            <a:ext cx="2921008" cy="1229184"/>
          </a:xfrm>
          <a:custGeom>
            <a:avLst/>
            <a:gdLst>
              <a:gd name="T0" fmla="*/ 0 w 10764"/>
              <a:gd name="T1" fmla="*/ 0 h 4530"/>
              <a:gd name="T2" fmla="*/ 10040 w 10764"/>
              <a:gd name="T3" fmla="*/ 0 h 4530"/>
              <a:gd name="T4" fmla="*/ 10040 w 10764"/>
              <a:gd name="T5" fmla="*/ 0 h 4530"/>
              <a:gd name="T6" fmla="*/ 10078 w 10764"/>
              <a:gd name="T7" fmla="*/ 1 h 4530"/>
              <a:gd name="T8" fmla="*/ 10114 w 10764"/>
              <a:gd name="T9" fmla="*/ 4 h 4530"/>
              <a:gd name="T10" fmla="*/ 10150 w 10764"/>
              <a:gd name="T11" fmla="*/ 9 h 4530"/>
              <a:gd name="T12" fmla="*/ 10186 w 10764"/>
              <a:gd name="T13" fmla="*/ 15 h 4530"/>
              <a:gd name="T14" fmla="*/ 10221 w 10764"/>
              <a:gd name="T15" fmla="*/ 23 h 4530"/>
              <a:gd name="T16" fmla="*/ 10255 w 10764"/>
              <a:gd name="T17" fmla="*/ 33 h 4530"/>
              <a:gd name="T18" fmla="*/ 10289 w 10764"/>
              <a:gd name="T19" fmla="*/ 44 h 4530"/>
              <a:gd name="T20" fmla="*/ 10321 w 10764"/>
              <a:gd name="T21" fmla="*/ 57 h 4530"/>
              <a:gd name="T22" fmla="*/ 10354 w 10764"/>
              <a:gd name="T23" fmla="*/ 72 h 4530"/>
              <a:gd name="T24" fmla="*/ 10384 w 10764"/>
              <a:gd name="T25" fmla="*/ 87 h 4530"/>
              <a:gd name="T26" fmla="*/ 10415 w 10764"/>
              <a:gd name="T27" fmla="*/ 106 h 4530"/>
              <a:gd name="T28" fmla="*/ 10445 w 10764"/>
              <a:gd name="T29" fmla="*/ 124 h 4530"/>
              <a:gd name="T30" fmla="*/ 10473 w 10764"/>
              <a:gd name="T31" fmla="*/ 144 h 4530"/>
              <a:gd name="T32" fmla="*/ 10501 w 10764"/>
              <a:gd name="T33" fmla="*/ 166 h 4530"/>
              <a:gd name="T34" fmla="*/ 10526 w 10764"/>
              <a:gd name="T35" fmla="*/ 188 h 4530"/>
              <a:gd name="T36" fmla="*/ 10552 w 10764"/>
              <a:gd name="T37" fmla="*/ 212 h 4530"/>
              <a:gd name="T38" fmla="*/ 10576 w 10764"/>
              <a:gd name="T39" fmla="*/ 238 h 4530"/>
              <a:gd name="T40" fmla="*/ 10598 w 10764"/>
              <a:gd name="T41" fmla="*/ 264 h 4530"/>
              <a:gd name="T42" fmla="*/ 10620 w 10764"/>
              <a:gd name="T43" fmla="*/ 291 h 4530"/>
              <a:gd name="T44" fmla="*/ 10640 w 10764"/>
              <a:gd name="T45" fmla="*/ 319 h 4530"/>
              <a:gd name="T46" fmla="*/ 10658 w 10764"/>
              <a:gd name="T47" fmla="*/ 349 h 4530"/>
              <a:gd name="T48" fmla="*/ 10677 w 10764"/>
              <a:gd name="T49" fmla="*/ 380 h 4530"/>
              <a:gd name="T50" fmla="*/ 10692 w 10764"/>
              <a:gd name="T51" fmla="*/ 410 h 4530"/>
              <a:gd name="T52" fmla="*/ 10707 w 10764"/>
              <a:gd name="T53" fmla="*/ 443 h 4530"/>
              <a:gd name="T54" fmla="*/ 10720 w 10764"/>
              <a:gd name="T55" fmla="*/ 475 h 4530"/>
              <a:gd name="T56" fmla="*/ 10731 w 10764"/>
              <a:gd name="T57" fmla="*/ 509 h 4530"/>
              <a:gd name="T58" fmla="*/ 10741 w 10764"/>
              <a:gd name="T59" fmla="*/ 543 h 4530"/>
              <a:gd name="T60" fmla="*/ 10749 w 10764"/>
              <a:gd name="T61" fmla="*/ 578 h 4530"/>
              <a:gd name="T62" fmla="*/ 10755 w 10764"/>
              <a:gd name="T63" fmla="*/ 614 h 4530"/>
              <a:gd name="T64" fmla="*/ 10760 w 10764"/>
              <a:gd name="T65" fmla="*/ 650 h 4530"/>
              <a:gd name="T66" fmla="*/ 10763 w 10764"/>
              <a:gd name="T67" fmla="*/ 688 h 4530"/>
              <a:gd name="T68" fmla="*/ 10764 w 10764"/>
              <a:gd name="T69" fmla="*/ 724 h 4530"/>
              <a:gd name="T70" fmla="*/ 10764 w 10764"/>
              <a:gd name="T71" fmla="*/ 4530 h 4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64" h="4530">
                <a:moveTo>
                  <a:pt x="0" y="0"/>
                </a:moveTo>
                <a:lnTo>
                  <a:pt x="10040" y="0"/>
                </a:lnTo>
                <a:lnTo>
                  <a:pt x="10040" y="0"/>
                </a:lnTo>
                <a:lnTo>
                  <a:pt x="10078" y="1"/>
                </a:lnTo>
                <a:lnTo>
                  <a:pt x="10114" y="4"/>
                </a:lnTo>
                <a:lnTo>
                  <a:pt x="10150" y="9"/>
                </a:lnTo>
                <a:lnTo>
                  <a:pt x="10186" y="15"/>
                </a:lnTo>
                <a:lnTo>
                  <a:pt x="10221" y="23"/>
                </a:lnTo>
                <a:lnTo>
                  <a:pt x="10255" y="33"/>
                </a:lnTo>
                <a:lnTo>
                  <a:pt x="10289" y="44"/>
                </a:lnTo>
                <a:lnTo>
                  <a:pt x="10321" y="57"/>
                </a:lnTo>
                <a:lnTo>
                  <a:pt x="10354" y="72"/>
                </a:lnTo>
                <a:lnTo>
                  <a:pt x="10384" y="87"/>
                </a:lnTo>
                <a:lnTo>
                  <a:pt x="10415" y="106"/>
                </a:lnTo>
                <a:lnTo>
                  <a:pt x="10445" y="124"/>
                </a:lnTo>
                <a:lnTo>
                  <a:pt x="10473" y="144"/>
                </a:lnTo>
                <a:lnTo>
                  <a:pt x="10501" y="166"/>
                </a:lnTo>
                <a:lnTo>
                  <a:pt x="10526" y="188"/>
                </a:lnTo>
                <a:lnTo>
                  <a:pt x="10552" y="212"/>
                </a:lnTo>
                <a:lnTo>
                  <a:pt x="10576" y="238"/>
                </a:lnTo>
                <a:lnTo>
                  <a:pt x="10598" y="264"/>
                </a:lnTo>
                <a:lnTo>
                  <a:pt x="10620" y="291"/>
                </a:lnTo>
                <a:lnTo>
                  <a:pt x="10640" y="319"/>
                </a:lnTo>
                <a:lnTo>
                  <a:pt x="10658" y="349"/>
                </a:lnTo>
                <a:lnTo>
                  <a:pt x="10677" y="380"/>
                </a:lnTo>
                <a:lnTo>
                  <a:pt x="10692" y="410"/>
                </a:lnTo>
                <a:lnTo>
                  <a:pt x="10707" y="443"/>
                </a:lnTo>
                <a:lnTo>
                  <a:pt x="10720" y="475"/>
                </a:lnTo>
                <a:lnTo>
                  <a:pt x="10731" y="509"/>
                </a:lnTo>
                <a:lnTo>
                  <a:pt x="10741" y="543"/>
                </a:lnTo>
                <a:lnTo>
                  <a:pt x="10749" y="578"/>
                </a:lnTo>
                <a:lnTo>
                  <a:pt x="10755" y="614"/>
                </a:lnTo>
                <a:lnTo>
                  <a:pt x="10760" y="650"/>
                </a:lnTo>
                <a:lnTo>
                  <a:pt x="10763" y="688"/>
                </a:lnTo>
                <a:lnTo>
                  <a:pt x="10764" y="724"/>
                </a:lnTo>
                <a:lnTo>
                  <a:pt x="10764" y="4530"/>
                </a:lnTo>
              </a:path>
            </a:pathLst>
          </a:custGeom>
          <a:noFill/>
          <a:ln w="190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xmlns="" id="{B5E18A88-2B54-45B6-B0FA-01B6DD2F38DD}"/>
              </a:ext>
            </a:extLst>
          </p:cNvPr>
          <p:cNvSpPr>
            <a:spLocks/>
          </p:cNvSpPr>
          <p:nvPr/>
        </p:nvSpPr>
        <p:spPr bwMode="auto">
          <a:xfrm>
            <a:off x="3991317" y="1694760"/>
            <a:ext cx="1110256" cy="1110256"/>
          </a:xfrm>
          <a:custGeom>
            <a:avLst/>
            <a:gdLst>
              <a:gd name="T0" fmla="*/ 4945 w 4953"/>
              <a:gd name="T1" fmla="*/ 2667 h 4954"/>
              <a:gd name="T2" fmla="*/ 4902 w 4953"/>
              <a:gd name="T3" fmla="*/ 2976 h 4954"/>
              <a:gd name="T4" fmla="*/ 4822 w 4953"/>
              <a:gd name="T5" fmla="*/ 3271 h 4954"/>
              <a:gd name="T6" fmla="*/ 4708 w 4953"/>
              <a:gd name="T7" fmla="*/ 3551 h 4954"/>
              <a:gd name="T8" fmla="*/ 4562 w 4953"/>
              <a:gd name="T9" fmla="*/ 3811 h 4954"/>
              <a:gd name="T10" fmla="*/ 4387 w 4953"/>
              <a:gd name="T11" fmla="*/ 4051 h 4954"/>
              <a:gd name="T12" fmla="*/ 4185 w 4953"/>
              <a:gd name="T13" fmla="*/ 4270 h 4954"/>
              <a:gd name="T14" fmla="*/ 3957 w 4953"/>
              <a:gd name="T15" fmla="*/ 4461 h 4954"/>
              <a:gd name="T16" fmla="*/ 3709 w 4953"/>
              <a:gd name="T17" fmla="*/ 4625 h 4954"/>
              <a:gd name="T18" fmla="*/ 3440 w 4953"/>
              <a:gd name="T19" fmla="*/ 4758 h 4954"/>
              <a:gd name="T20" fmla="*/ 3155 w 4953"/>
              <a:gd name="T21" fmla="*/ 4859 h 4954"/>
              <a:gd name="T22" fmla="*/ 2853 w 4953"/>
              <a:gd name="T23" fmla="*/ 4925 h 4954"/>
              <a:gd name="T24" fmla="*/ 2540 w 4953"/>
              <a:gd name="T25" fmla="*/ 4952 h 4954"/>
              <a:gd name="T26" fmla="*/ 2286 w 4953"/>
              <a:gd name="T27" fmla="*/ 4946 h 4954"/>
              <a:gd name="T28" fmla="*/ 1978 w 4953"/>
              <a:gd name="T29" fmla="*/ 4903 h 4954"/>
              <a:gd name="T30" fmla="*/ 1682 w 4953"/>
              <a:gd name="T31" fmla="*/ 4823 h 4954"/>
              <a:gd name="T32" fmla="*/ 1403 w 4953"/>
              <a:gd name="T33" fmla="*/ 4709 h 4954"/>
              <a:gd name="T34" fmla="*/ 1142 w 4953"/>
              <a:gd name="T35" fmla="*/ 4563 h 4954"/>
              <a:gd name="T36" fmla="*/ 901 w 4953"/>
              <a:gd name="T37" fmla="*/ 4387 h 4954"/>
              <a:gd name="T38" fmla="*/ 684 w 4953"/>
              <a:gd name="T39" fmla="*/ 4185 h 4954"/>
              <a:gd name="T40" fmla="*/ 493 w 4953"/>
              <a:gd name="T41" fmla="*/ 3958 h 4954"/>
              <a:gd name="T42" fmla="*/ 329 w 4953"/>
              <a:gd name="T43" fmla="*/ 3710 h 4954"/>
              <a:gd name="T44" fmla="*/ 196 w 4953"/>
              <a:gd name="T45" fmla="*/ 3440 h 4954"/>
              <a:gd name="T46" fmla="*/ 95 w 4953"/>
              <a:gd name="T47" fmla="*/ 3154 h 4954"/>
              <a:gd name="T48" fmla="*/ 30 w 4953"/>
              <a:gd name="T49" fmla="*/ 2854 h 4954"/>
              <a:gd name="T50" fmla="*/ 2 w 4953"/>
              <a:gd name="T51" fmla="*/ 2541 h 4954"/>
              <a:gd name="T52" fmla="*/ 8 w 4953"/>
              <a:gd name="T53" fmla="*/ 2286 h 4954"/>
              <a:gd name="T54" fmla="*/ 51 w 4953"/>
              <a:gd name="T55" fmla="*/ 1978 h 4954"/>
              <a:gd name="T56" fmla="*/ 130 w 4953"/>
              <a:gd name="T57" fmla="*/ 1682 h 4954"/>
              <a:gd name="T58" fmla="*/ 244 w 4953"/>
              <a:gd name="T59" fmla="*/ 1403 h 4954"/>
              <a:gd name="T60" fmla="*/ 391 w 4953"/>
              <a:gd name="T61" fmla="*/ 1143 h 4954"/>
              <a:gd name="T62" fmla="*/ 565 w 4953"/>
              <a:gd name="T63" fmla="*/ 901 h 4954"/>
              <a:gd name="T64" fmla="*/ 768 w 4953"/>
              <a:gd name="T65" fmla="*/ 684 h 4954"/>
              <a:gd name="T66" fmla="*/ 995 w 4953"/>
              <a:gd name="T67" fmla="*/ 493 h 4954"/>
              <a:gd name="T68" fmla="*/ 1244 w 4953"/>
              <a:gd name="T69" fmla="*/ 329 h 4954"/>
              <a:gd name="T70" fmla="*/ 1512 w 4953"/>
              <a:gd name="T71" fmla="*/ 194 h 4954"/>
              <a:gd name="T72" fmla="*/ 1798 w 4953"/>
              <a:gd name="T73" fmla="*/ 94 h 4954"/>
              <a:gd name="T74" fmla="*/ 2099 w 4953"/>
              <a:gd name="T75" fmla="*/ 30 h 4954"/>
              <a:gd name="T76" fmla="*/ 2413 w 4953"/>
              <a:gd name="T77" fmla="*/ 2 h 4954"/>
              <a:gd name="T78" fmla="*/ 2668 w 4953"/>
              <a:gd name="T79" fmla="*/ 8 h 4954"/>
              <a:gd name="T80" fmla="*/ 2975 w 4953"/>
              <a:gd name="T81" fmla="*/ 50 h 4954"/>
              <a:gd name="T82" fmla="*/ 3270 w 4953"/>
              <a:gd name="T83" fmla="*/ 130 h 4954"/>
              <a:gd name="T84" fmla="*/ 3550 w 4953"/>
              <a:gd name="T85" fmla="*/ 244 h 4954"/>
              <a:gd name="T86" fmla="*/ 3811 w 4953"/>
              <a:gd name="T87" fmla="*/ 391 h 4954"/>
              <a:gd name="T88" fmla="*/ 4052 w 4953"/>
              <a:gd name="T89" fmla="*/ 565 h 4954"/>
              <a:gd name="T90" fmla="*/ 4269 w 4953"/>
              <a:gd name="T91" fmla="*/ 768 h 4954"/>
              <a:gd name="T92" fmla="*/ 4461 w 4953"/>
              <a:gd name="T93" fmla="*/ 995 h 4954"/>
              <a:gd name="T94" fmla="*/ 4624 w 4953"/>
              <a:gd name="T95" fmla="*/ 1244 h 4954"/>
              <a:gd name="T96" fmla="*/ 4758 w 4953"/>
              <a:gd name="T97" fmla="*/ 1512 h 4954"/>
              <a:gd name="T98" fmla="*/ 4858 w 4953"/>
              <a:gd name="T99" fmla="*/ 1799 h 4954"/>
              <a:gd name="T100" fmla="*/ 4924 w 4953"/>
              <a:gd name="T101" fmla="*/ 2099 h 4954"/>
              <a:gd name="T102" fmla="*/ 4951 w 4953"/>
              <a:gd name="T103" fmla="*/ 2413 h 4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3" h="4954">
                <a:moveTo>
                  <a:pt x="4953" y="2476"/>
                </a:moveTo>
                <a:lnTo>
                  <a:pt x="4953" y="2476"/>
                </a:lnTo>
                <a:lnTo>
                  <a:pt x="4951" y="2541"/>
                </a:lnTo>
                <a:lnTo>
                  <a:pt x="4949" y="2604"/>
                </a:lnTo>
                <a:lnTo>
                  <a:pt x="4945" y="2667"/>
                </a:lnTo>
                <a:lnTo>
                  <a:pt x="4939" y="2730"/>
                </a:lnTo>
                <a:lnTo>
                  <a:pt x="4932" y="2792"/>
                </a:lnTo>
                <a:lnTo>
                  <a:pt x="4924" y="2854"/>
                </a:lnTo>
                <a:lnTo>
                  <a:pt x="4914" y="2915"/>
                </a:lnTo>
                <a:lnTo>
                  <a:pt x="4902" y="2976"/>
                </a:lnTo>
                <a:lnTo>
                  <a:pt x="4888" y="3037"/>
                </a:lnTo>
                <a:lnTo>
                  <a:pt x="4874" y="3096"/>
                </a:lnTo>
                <a:lnTo>
                  <a:pt x="4858" y="3154"/>
                </a:lnTo>
                <a:lnTo>
                  <a:pt x="4841" y="3214"/>
                </a:lnTo>
                <a:lnTo>
                  <a:pt x="4822" y="3271"/>
                </a:lnTo>
                <a:lnTo>
                  <a:pt x="4802" y="3329"/>
                </a:lnTo>
                <a:lnTo>
                  <a:pt x="4781" y="3385"/>
                </a:lnTo>
                <a:lnTo>
                  <a:pt x="4758" y="3440"/>
                </a:lnTo>
                <a:lnTo>
                  <a:pt x="4733" y="3496"/>
                </a:lnTo>
                <a:lnTo>
                  <a:pt x="4708" y="3551"/>
                </a:lnTo>
                <a:lnTo>
                  <a:pt x="4681" y="3604"/>
                </a:lnTo>
                <a:lnTo>
                  <a:pt x="4653" y="3657"/>
                </a:lnTo>
                <a:lnTo>
                  <a:pt x="4624" y="3710"/>
                </a:lnTo>
                <a:lnTo>
                  <a:pt x="4594" y="3760"/>
                </a:lnTo>
                <a:lnTo>
                  <a:pt x="4562" y="3811"/>
                </a:lnTo>
                <a:lnTo>
                  <a:pt x="4530" y="3861"/>
                </a:lnTo>
                <a:lnTo>
                  <a:pt x="4496" y="3911"/>
                </a:lnTo>
                <a:lnTo>
                  <a:pt x="4461" y="3958"/>
                </a:lnTo>
                <a:lnTo>
                  <a:pt x="4424" y="4005"/>
                </a:lnTo>
                <a:lnTo>
                  <a:pt x="4387" y="4051"/>
                </a:lnTo>
                <a:lnTo>
                  <a:pt x="4349" y="4098"/>
                </a:lnTo>
                <a:lnTo>
                  <a:pt x="4309" y="4142"/>
                </a:lnTo>
                <a:lnTo>
                  <a:pt x="4269" y="4185"/>
                </a:lnTo>
                <a:lnTo>
                  <a:pt x="4228" y="4227"/>
                </a:lnTo>
                <a:lnTo>
                  <a:pt x="4185" y="4270"/>
                </a:lnTo>
                <a:lnTo>
                  <a:pt x="4142" y="4310"/>
                </a:lnTo>
                <a:lnTo>
                  <a:pt x="4097" y="4350"/>
                </a:lnTo>
                <a:lnTo>
                  <a:pt x="4052" y="4387"/>
                </a:lnTo>
                <a:lnTo>
                  <a:pt x="4005" y="4425"/>
                </a:lnTo>
                <a:lnTo>
                  <a:pt x="3957" y="4461"/>
                </a:lnTo>
                <a:lnTo>
                  <a:pt x="3910" y="4496"/>
                </a:lnTo>
                <a:lnTo>
                  <a:pt x="3860" y="4530"/>
                </a:lnTo>
                <a:lnTo>
                  <a:pt x="3811" y="4563"/>
                </a:lnTo>
                <a:lnTo>
                  <a:pt x="3760" y="4595"/>
                </a:lnTo>
                <a:lnTo>
                  <a:pt x="3709" y="4625"/>
                </a:lnTo>
                <a:lnTo>
                  <a:pt x="3657" y="4654"/>
                </a:lnTo>
                <a:lnTo>
                  <a:pt x="3603" y="4682"/>
                </a:lnTo>
                <a:lnTo>
                  <a:pt x="3550" y="4709"/>
                </a:lnTo>
                <a:lnTo>
                  <a:pt x="3496" y="4734"/>
                </a:lnTo>
                <a:lnTo>
                  <a:pt x="3440" y="4758"/>
                </a:lnTo>
                <a:lnTo>
                  <a:pt x="3384" y="4781"/>
                </a:lnTo>
                <a:lnTo>
                  <a:pt x="3328" y="4803"/>
                </a:lnTo>
                <a:lnTo>
                  <a:pt x="3270" y="4823"/>
                </a:lnTo>
                <a:lnTo>
                  <a:pt x="3213" y="4842"/>
                </a:lnTo>
                <a:lnTo>
                  <a:pt x="3155" y="4859"/>
                </a:lnTo>
                <a:lnTo>
                  <a:pt x="3095" y="4875"/>
                </a:lnTo>
                <a:lnTo>
                  <a:pt x="3036" y="4889"/>
                </a:lnTo>
                <a:lnTo>
                  <a:pt x="2975" y="4903"/>
                </a:lnTo>
                <a:lnTo>
                  <a:pt x="2915" y="4915"/>
                </a:lnTo>
                <a:lnTo>
                  <a:pt x="2853" y="4925"/>
                </a:lnTo>
                <a:lnTo>
                  <a:pt x="2792" y="4933"/>
                </a:lnTo>
                <a:lnTo>
                  <a:pt x="2729" y="4940"/>
                </a:lnTo>
                <a:lnTo>
                  <a:pt x="2668" y="4946"/>
                </a:lnTo>
                <a:lnTo>
                  <a:pt x="2604" y="4950"/>
                </a:lnTo>
                <a:lnTo>
                  <a:pt x="2540" y="4952"/>
                </a:lnTo>
                <a:lnTo>
                  <a:pt x="2476" y="4954"/>
                </a:lnTo>
                <a:lnTo>
                  <a:pt x="2476" y="4954"/>
                </a:lnTo>
                <a:lnTo>
                  <a:pt x="2413" y="4952"/>
                </a:lnTo>
                <a:lnTo>
                  <a:pt x="2349" y="4950"/>
                </a:lnTo>
                <a:lnTo>
                  <a:pt x="2286" y="4946"/>
                </a:lnTo>
                <a:lnTo>
                  <a:pt x="2224" y="4940"/>
                </a:lnTo>
                <a:lnTo>
                  <a:pt x="2161" y="4933"/>
                </a:lnTo>
                <a:lnTo>
                  <a:pt x="2099" y="4925"/>
                </a:lnTo>
                <a:lnTo>
                  <a:pt x="2038" y="4915"/>
                </a:lnTo>
                <a:lnTo>
                  <a:pt x="1978" y="4903"/>
                </a:lnTo>
                <a:lnTo>
                  <a:pt x="1917" y="4889"/>
                </a:lnTo>
                <a:lnTo>
                  <a:pt x="1858" y="4875"/>
                </a:lnTo>
                <a:lnTo>
                  <a:pt x="1798" y="4859"/>
                </a:lnTo>
                <a:lnTo>
                  <a:pt x="1740" y="4842"/>
                </a:lnTo>
                <a:lnTo>
                  <a:pt x="1682" y="4823"/>
                </a:lnTo>
                <a:lnTo>
                  <a:pt x="1625" y="4803"/>
                </a:lnTo>
                <a:lnTo>
                  <a:pt x="1569" y="4781"/>
                </a:lnTo>
                <a:lnTo>
                  <a:pt x="1512" y="4758"/>
                </a:lnTo>
                <a:lnTo>
                  <a:pt x="1458" y="4734"/>
                </a:lnTo>
                <a:lnTo>
                  <a:pt x="1403" y="4709"/>
                </a:lnTo>
                <a:lnTo>
                  <a:pt x="1350" y="4682"/>
                </a:lnTo>
                <a:lnTo>
                  <a:pt x="1296" y="4654"/>
                </a:lnTo>
                <a:lnTo>
                  <a:pt x="1244" y="4625"/>
                </a:lnTo>
                <a:lnTo>
                  <a:pt x="1192" y="4595"/>
                </a:lnTo>
                <a:lnTo>
                  <a:pt x="1142" y="4563"/>
                </a:lnTo>
                <a:lnTo>
                  <a:pt x="1093" y="4530"/>
                </a:lnTo>
                <a:lnTo>
                  <a:pt x="1043" y="4496"/>
                </a:lnTo>
                <a:lnTo>
                  <a:pt x="995" y="4461"/>
                </a:lnTo>
                <a:lnTo>
                  <a:pt x="947" y="4425"/>
                </a:lnTo>
                <a:lnTo>
                  <a:pt x="901" y="4387"/>
                </a:lnTo>
                <a:lnTo>
                  <a:pt x="856" y="4350"/>
                </a:lnTo>
                <a:lnTo>
                  <a:pt x="811" y="4310"/>
                </a:lnTo>
                <a:lnTo>
                  <a:pt x="768" y="4270"/>
                </a:lnTo>
                <a:lnTo>
                  <a:pt x="725" y="4227"/>
                </a:lnTo>
                <a:lnTo>
                  <a:pt x="684" y="4185"/>
                </a:lnTo>
                <a:lnTo>
                  <a:pt x="644" y="4142"/>
                </a:lnTo>
                <a:lnTo>
                  <a:pt x="604" y="4098"/>
                </a:lnTo>
                <a:lnTo>
                  <a:pt x="565" y="4051"/>
                </a:lnTo>
                <a:lnTo>
                  <a:pt x="529" y="4005"/>
                </a:lnTo>
                <a:lnTo>
                  <a:pt x="493" y="3958"/>
                </a:lnTo>
                <a:lnTo>
                  <a:pt x="457" y="3911"/>
                </a:lnTo>
                <a:lnTo>
                  <a:pt x="424" y="3861"/>
                </a:lnTo>
                <a:lnTo>
                  <a:pt x="391" y="3811"/>
                </a:lnTo>
                <a:lnTo>
                  <a:pt x="359" y="3760"/>
                </a:lnTo>
                <a:lnTo>
                  <a:pt x="329" y="3710"/>
                </a:lnTo>
                <a:lnTo>
                  <a:pt x="300" y="3657"/>
                </a:lnTo>
                <a:lnTo>
                  <a:pt x="271" y="3604"/>
                </a:lnTo>
                <a:lnTo>
                  <a:pt x="244" y="3551"/>
                </a:lnTo>
                <a:lnTo>
                  <a:pt x="219" y="3496"/>
                </a:lnTo>
                <a:lnTo>
                  <a:pt x="196" y="3440"/>
                </a:lnTo>
                <a:lnTo>
                  <a:pt x="173" y="3385"/>
                </a:lnTo>
                <a:lnTo>
                  <a:pt x="151" y="3329"/>
                </a:lnTo>
                <a:lnTo>
                  <a:pt x="130" y="3271"/>
                </a:lnTo>
                <a:lnTo>
                  <a:pt x="112" y="3214"/>
                </a:lnTo>
                <a:lnTo>
                  <a:pt x="95" y="3154"/>
                </a:lnTo>
                <a:lnTo>
                  <a:pt x="78" y="3096"/>
                </a:lnTo>
                <a:lnTo>
                  <a:pt x="63" y="3037"/>
                </a:lnTo>
                <a:lnTo>
                  <a:pt x="51" y="2976"/>
                </a:lnTo>
                <a:lnTo>
                  <a:pt x="39" y="2915"/>
                </a:lnTo>
                <a:lnTo>
                  <a:pt x="30" y="2854"/>
                </a:lnTo>
                <a:lnTo>
                  <a:pt x="20" y="2792"/>
                </a:lnTo>
                <a:lnTo>
                  <a:pt x="14" y="2730"/>
                </a:lnTo>
                <a:lnTo>
                  <a:pt x="8" y="2667"/>
                </a:lnTo>
                <a:lnTo>
                  <a:pt x="4" y="2604"/>
                </a:lnTo>
                <a:lnTo>
                  <a:pt x="2" y="2541"/>
                </a:lnTo>
                <a:lnTo>
                  <a:pt x="0" y="2476"/>
                </a:lnTo>
                <a:lnTo>
                  <a:pt x="0" y="2476"/>
                </a:lnTo>
                <a:lnTo>
                  <a:pt x="2" y="2413"/>
                </a:lnTo>
                <a:lnTo>
                  <a:pt x="4" y="2349"/>
                </a:lnTo>
                <a:lnTo>
                  <a:pt x="8" y="2286"/>
                </a:lnTo>
                <a:lnTo>
                  <a:pt x="14" y="2224"/>
                </a:lnTo>
                <a:lnTo>
                  <a:pt x="20" y="2161"/>
                </a:lnTo>
                <a:lnTo>
                  <a:pt x="30" y="2099"/>
                </a:lnTo>
                <a:lnTo>
                  <a:pt x="39" y="2039"/>
                </a:lnTo>
                <a:lnTo>
                  <a:pt x="51" y="1978"/>
                </a:lnTo>
                <a:lnTo>
                  <a:pt x="63" y="1917"/>
                </a:lnTo>
                <a:lnTo>
                  <a:pt x="78" y="1858"/>
                </a:lnTo>
                <a:lnTo>
                  <a:pt x="95" y="1799"/>
                </a:lnTo>
                <a:lnTo>
                  <a:pt x="112" y="1740"/>
                </a:lnTo>
                <a:lnTo>
                  <a:pt x="130" y="1682"/>
                </a:lnTo>
                <a:lnTo>
                  <a:pt x="151" y="1625"/>
                </a:lnTo>
                <a:lnTo>
                  <a:pt x="173" y="1568"/>
                </a:lnTo>
                <a:lnTo>
                  <a:pt x="196" y="1512"/>
                </a:lnTo>
                <a:lnTo>
                  <a:pt x="219" y="1458"/>
                </a:lnTo>
                <a:lnTo>
                  <a:pt x="244" y="1403"/>
                </a:lnTo>
                <a:lnTo>
                  <a:pt x="271" y="1350"/>
                </a:lnTo>
                <a:lnTo>
                  <a:pt x="300" y="1297"/>
                </a:lnTo>
                <a:lnTo>
                  <a:pt x="329" y="1244"/>
                </a:lnTo>
                <a:lnTo>
                  <a:pt x="359" y="1192"/>
                </a:lnTo>
                <a:lnTo>
                  <a:pt x="391" y="1143"/>
                </a:lnTo>
                <a:lnTo>
                  <a:pt x="424" y="1092"/>
                </a:lnTo>
                <a:lnTo>
                  <a:pt x="457" y="1043"/>
                </a:lnTo>
                <a:lnTo>
                  <a:pt x="493" y="995"/>
                </a:lnTo>
                <a:lnTo>
                  <a:pt x="529" y="947"/>
                </a:lnTo>
                <a:lnTo>
                  <a:pt x="565" y="901"/>
                </a:lnTo>
                <a:lnTo>
                  <a:pt x="604" y="856"/>
                </a:lnTo>
                <a:lnTo>
                  <a:pt x="644" y="812"/>
                </a:lnTo>
                <a:lnTo>
                  <a:pt x="684" y="768"/>
                </a:lnTo>
                <a:lnTo>
                  <a:pt x="725" y="726"/>
                </a:lnTo>
                <a:lnTo>
                  <a:pt x="768" y="684"/>
                </a:lnTo>
                <a:lnTo>
                  <a:pt x="811" y="644"/>
                </a:lnTo>
                <a:lnTo>
                  <a:pt x="856" y="604"/>
                </a:lnTo>
                <a:lnTo>
                  <a:pt x="901" y="565"/>
                </a:lnTo>
                <a:lnTo>
                  <a:pt x="947" y="529"/>
                </a:lnTo>
                <a:lnTo>
                  <a:pt x="995" y="493"/>
                </a:lnTo>
                <a:lnTo>
                  <a:pt x="1043" y="458"/>
                </a:lnTo>
                <a:lnTo>
                  <a:pt x="1093" y="424"/>
                </a:lnTo>
                <a:lnTo>
                  <a:pt x="1142" y="391"/>
                </a:lnTo>
                <a:lnTo>
                  <a:pt x="1192" y="359"/>
                </a:lnTo>
                <a:lnTo>
                  <a:pt x="1244" y="329"/>
                </a:lnTo>
                <a:lnTo>
                  <a:pt x="1296" y="299"/>
                </a:lnTo>
                <a:lnTo>
                  <a:pt x="1350" y="271"/>
                </a:lnTo>
                <a:lnTo>
                  <a:pt x="1403" y="244"/>
                </a:lnTo>
                <a:lnTo>
                  <a:pt x="1458" y="219"/>
                </a:lnTo>
                <a:lnTo>
                  <a:pt x="1512" y="194"/>
                </a:lnTo>
                <a:lnTo>
                  <a:pt x="1569" y="173"/>
                </a:lnTo>
                <a:lnTo>
                  <a:pt x="1625" y="151"/>
                </a:lnTo>
                <a:lnTo>
                  <a:pt x="1682" y="130"/>
                </a:lnTo>
                <a:lnTo>
                  <a:pt x="1740" y="112"/>
                </a:lnTo>
                <a:lnTo>
                  <a:pt x="1798" y="94"/>
                </a:lnTo>
                <a:lnTo>
                  <a:pt x="1858" y="78"/>
                </a:lnTo>
                <a:lnTo>
                  <a:pt x="1917" y="63"/>
                </a:lnTo>
                <a:lnTo>
                  <a:pt x="1978" y="50"/>
                </a:lnTo>
                <a:lnTo>
                  <a:pt x="2038" y="39"/>
                </a:lnTo>
                <a:lnTo>
                  <a:pt x="2099" y="30"/>
                </a:lnTo>
                <a:lnTo>
                  <a:pt x="2161" y="20"/>
                </a:lnTo>
                <a:lnTo>
                  <a:pt x="2224" y="14"/>
                </a:lnTo>
                <a:lnTo>
                  <a:pt x="2286" y="8"/>
                </a:lnTo>
                <a:lnTo>
                  <a:pt x="2349" y="4"/>
                </a:lnTo>
                <a:lnTo>
                  <a:pt x="2413" y="2"/>
                </a:lnTo>
                <a:lnTo>
                  <a:pt x="2476" y="0"/>
                </a:lnTo>
                <a:lnTo>
                  <a:pt x="2476" y="0"/>
                </a:lnTo>
                <a:lnTo>
                  <a:pt x="2540" y="2"/>
                </a:lnTo>
                <a:lnTo>
                  <a:pt x="2604" y="4"/>
                </a:lnTo>
                <a:lnTo>
                  <a:pt x="2668" y="8"/>
                </a:lnTo>
                <a:lnTo>
                  <a:pt x="2729" y="14"/>
                </a:lnTo>
                <a:lnTo>
                  <a:pt x="2792" y="20"/>
                </a:lnTo>
                <a:lnTo>
                  <a:pt x="2853" y="30"/>
                </a:lnTo>
                <a:lnTo>
                  <a:pt x="2915" y="39"/>
                </a:lnTo>
                <a:lnTo>
                  <a:pt x="2975" y="50"/>
                </a:lnTo>
                <a:lnTo>
                  <a:pt x="3036" y="63"/>
                </a:lnTo>
                <a:lnTo>
                  <a:pt x="3095" y="78"/>
                </a:lnTo>
                <a:lnTo>
                  <a:pt x="3155" y="94"/>
                </a:lnTo>
                <a:lnTo>
                  <a:pt x="3213" y="112"/>
                </a:lnTo>
                <a:lnTo>
                  <a:pt x="3270" y="130"/>
                </a:lnTo>
                <a:lnTo>
                  <a:pt x="3328" y="151"/>
                </a:lnTo>
                <a:lnTo>
                  <a:pt x="3384" y="173"/>
                </a:lnTo>
                <a:lnTo>
                  <a:pt x="3440" y="194"/>
                </a:lnTo>
                <a:lnTo>
                  <a:pt x="3496" y="219"/>
                </a:lnTo>
                <a:lnTo>
                  <a:pt x="3550" y="244"/>
                </a:lnTo>
                <a:lnTo>
                  <a:pt x="3603" y="271"/>
                </a:lnTo>
                <a:lnTo>
                  <a:pt x="3657" y="299"/>
                </a:lnTo>
                <a:lnTo>
                  <a:pt x="3709" y="329"/>
                </a:lnTo>
                <a:lnTo>
                  <a:pt x="3760" y="359"/>
                </a:lnTo>
                <a:lnTo>
                  <a:pt x="3811" y="391"/>
                </a:lnTo>
                <a:lnTo>
                  <a:pt x="3860" y="424"/>
                </a:lnTo>
                <a:lnTo>
                  <a:pt x="3910" y="458"/>
                </a:lnTo>
                <a:lnTo>
                  <a:pt x="3957" y="493"/>
                </a:lnTo>
                <a:lnTo>
                  <a:pt x="4005" y="529"/>
                </a:lnTo>
                <a:lnTo>
                  <a:pt x="4052" y="565"/>
                </a:lnTo>
                <a:lnTo>
                  <a:pt x="4097" y="604"/>
                </a:lnTo>
                <a:lnTo>
                  <a:pt x="4142" y="644"/>
                </a:lnTo>
                <a:lnTo>
                  <a:pt x="4185" y="684"/>
                </a:lnTo>
                <a:lnTo>
                  <a:pt x="4228" y="726"/>
                </a:lnTo>
                <a:lnTo>
                  <a:pt x="4269" y="768"/>
                </a:lnTo>
                <a:lnTo>
                  <a:pt x="4309" y="812"/>
                </a:lnTo>
                <a:lnTo>
                  <a:pt x="4349" y="856"/>
                </a:lnTo>
                <a:lnTo>
                  <a:pt x="4387" y="901"/>
                </a:lnTo>
                <a:lnTo>
                  <a:pt x="4424" y="947"/>
                </a:lnTo>
                <a:lnTo>
                  <a:pt x="4461" y="995"/>
                </a:lnTo>
                <a:lnTo>
                  <a:pt x="4496" y="1043"/>
                </a:lnTo>
                <a:lnTo>
                  <a:pt x="4530" y="1092"/>
                </a:lnTo>
                <a:lnTo>
                  <a:pt x="4562" y="1143"/>
                </a:lnTo>
                <a:lnTo>
                  <a:pt x="4594" y="1192"/>
                </a:lnTo>
                <a:lnTo>
                  <a:pt x="4624" y="1244"/>
                </a:lnTo>
                <a:lnTo>
                  <a:pt x="4653" y="1297"/>
                </a:lnTo>
                <a:lnTo>
                  <a:pt x="4681" y="1350"/>
                </a:lnTo>
                <a:lnTo>
                  <a:pt x="4708" y="1403"/>
                </a:lnTo>
                <a:lnTo>
                  <a:pt x="4733" y="1458"/>
                </a:lnTo>
                <a:lnTo>
                  <a:pt x="4758" y="1512"/>
                </a:lnTo>
                <a:lnTo>
                  <a:pt x="4781" y="1568"/>
                </a:lnTo>
                <a:lnTo>
                  <a:pt x="4802" y="1625"/>
                </a:lnTo>
                <a:lnTo>
                  <a:pt x="4822" y="1682"/>
                </a:lnTo>
                <a:lnTo>
                  <a:pt x="4841" y="1740"/>
                </a:lnTo>
                <a:lnTo>
                  <a:pt x="4858" y="1799"/>
                </a:lnTo>
                <a:lnTo>
                  <a:pt x="4874" y="1858"/>
                </a:lnTo>
                <a:lnTo>
                  <a:pt x="4888" y="1917"/>
                </a:lnTo>
                <a:lnTo>
                  <a:pt x="4902" y="1978"/>
                </a:lnTo>
                <a:lnTo>
                  <a:pt x="4914" y="2039"/>
                </a:lnTo>
                <a:lnTo>
                  <a:pt x="4924" y="2099"/>
                </a:lnTo>
                <a:lnTo>
                  <a:pt x="4932" y="2161"/>
                </a:lnTo>
                <a:lnTo>
                  <a:pt x="4939" y="2224"/>
                </a:lnTo>
                <a:lnTo>
                  <a:pt x="4945" y="2286"/>
                </a:lnTo>
                <a:lnTo>
                  <a:pt x="4949" y="2349"/>
                </a:lnTo>
                <a:lnTo>
                  <a:pt x="4951" y="2413"/>
                </a:lnTo>
                <a:lnTo>
                  <a:pt x="4953" y="2476"/>
                </a:lnTo>
                <a:lnTo>
                  <a:pt x="4953" y="2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2CBC4FB4-ABB7-4C75-AED2-EC2D0344FEB7}"/>
              </a:ext>
            </a:extLst>
          </p:cNvPr>
          <p:cNvSpPr>
            <a:spLocks/>
          </p:cNvSpPr>
          <p:nvPr/>
        </p:nvSpPr>
        <p:spPr bwMode="auto">
          <a:xfrm>
            <a:off x="3991317" y="3045696"/>
            <a:ext cx="1110256" cy="1110256"/>
          </a:xfrm>
          <a:custGeom>
            <a:avLst/>
            <a:gdLst>
              <a:gd name="T0" fmla="*/ 4945 w 4953"/>
              <a:gd name="T1" fmla="*/ 2666 h 4953"/>
              <a:gd name="T2" fmla="*/ 4902 w 4953"/>
              <a:gd name="T3" fmla="*/ 2975 h 4953"/>
              <a:gd name="T4" fmla="*/ 4822 w 4953"/>
              <a:gd name="T5" fmla="*/ 3270 h 4953"/>
              <a:gd name="T6" fmla="*/ 4708 w 4953"/>
              <a:gd name="T7" fmla="*/ 3550 h 4953"/>
              <a:gd name="T8" fmla="*/ 4562 w 4953"/>
              <a:gd name="T9" fmla="*/ 3811 h 4953"/>
              <a:gd name="T10" fmla="*/ 4387 w 4953"/>
              <a:gd name="T11" fmla="*/ 4051 h 4953"/>
              <a:gd name="T12" fmla="*/ 4185 w 4953"/>
              <a:gd name="T13" fmla="*/ 4269 h 4953"/>
              <a:gd name="T14" fmla="*/ 3957 w 4953"/>
              <a:gd name="T15" fmla="*/ 4461 h 4953"/>
              <a:gd name="T16" fmla="*/ 3709 w 4953"/>
              <a:gd name="T17" fmla="*/ 4624 h 4953"/>
              <a:gd name="T18" fmla="*/ 3440 w 4953"/>
              <a:gd name="T19" fmla="*/ 4758 h 4953"/>
              <a:gd name="T20" fmla="*/ 3155 w 4953"/>
              <a:gd name="T21" fmla="*/ 4858 h 4953"/>
              <a:gd name="T22" fmla="*/ 2853 w 4953"/>
              <a:gd name="T23" fmla="*/ 4924 h 4953"/>
              <a:gd name="T24" fmla="*/ 2540 w 4953"/>
              <a:gd name="T25" fmla="*/ 4952 h 4953"/>
              <a:gd name="T26" fmla="*/ 2286 w 4953"/>
              <a:gd name="T27" fmla="*/ 4946 h 4953"/>
              <a:gd name="T28" fmla="*/ 1978 w 4953"/>
              <a:gd name="T29" fmla="*/ 4902 h 4953"/>
              <a:gd name="T30" fmla="*/ 1682 w 4953"/>
              <a:gd name="T31" fmla="*/ 4822 h 4953"/>
              <a:gd name="T32" fmla="*/ 1403 w 4953"/>
              <a:gd name="T33" fmla="*/ 4708 h 4953"/>
              <a:gd name="T34" fmla="*/ 1142 w 4953"/>
              <a:gd name="T35" fmla="*/ 4563 h 4953"/>
              <a:gd name="T36" fmla="*/ 901 w 4953"/>
              <a:gd name="T37" fmla="*/ 4387 h 4953"/>
              <a:gd name="T38" fmla="*/ 684 w 4953"/>
              <a:gd name="T39" fmla="*/ 4184 h 4953"/>
              <a:gd name="T40" fmla="*/ 493 w 4953"/>
              <a:gd name="T41" fmla="*/ 3958 h 4953"/>
              <a:gd name="T42" fmla="*/ 329 w 4953"/>
              <a:gd name="T43" fmla="*/ 3709 h 4953"/>
              <a:gd name="T44" fmla="*/ 196 w 4953"/>
              <a:gd name="T45" fmla="*/ 3440 h 4953"/>
              <a:gd name="T46" fmla="*/ 95 w 4953"/>
              <a:gd name="T47" fmla="*/ 3154 h 4953"/>
              <a:gd name="T48" fmla="*/ 30 w 4953"/>
              <a:gd name="T49" fmla="*/ 2853 h 4953"/>
              <a:gd name="T50" fmla="*/ 2 w 4953"/>
              <a:gd name="T51" fmla="*/ 2540 h 4953"/>
              <a:gd name="T52" fmla="*/ 8 w 4953"/>
              <a:gd name="T53" fmla="*/ 2285 h 4953"/>
              <a:gd name="T54" fmla="*/ 51 w 4953"/>
              <a:gd name="T55" fmla="*/ 1977 h 4953"/>
              <a:gd name="T56" fmla="*/ 130 w 4953"/>
              <a:gd name="T57" fmla="*/ 1682 h 4953"/>
              <a:gd name="T58" fmla="*/ 244 w 4953"/>
              <a:gd name="T59" fmla="*/ 1403 h 4953"/>
              <a:gd name="T60" fmla="*/ 391 w 4953"/>
              <a:gd name="T61" fmla="*/ 1141 h 4953"/>
              <a:gd name="T62" fmla="*/ 565 w 4953"/>
              <a:gd name="T63" fmla="*/ 901 h 4953"/>
              <a:gd name="T64" fmla="*/ 768 w 4953"/>
              <a:gd name="T65" fmla="*/ 684 h 4953"/>
              <a:gd name="T66" fmla="*/ 995 w 4953"/>
              <a:gd name="T67" fmla="*/ 492 h 4953"/>
              <a:gd name="T68" fmla="*/ 1244 w 4953"/>
              <a:gd name="T69" fmla="*/ 327 h 4953"/>
              <a:gd name="T70" fmla="*/ 1512 w 4953"/>
              <a:gd name="T71" fmla="*/ 194 h 4953"/>
              <a:gd name="T72" fmla="*/ 1798 w 4953"/>
              <a:gd name="T73" fmla="*/ 93 h 4953"/>
              <a:gd name="T74" fmla="*/ 2099 w 4953"/>
              <a:gd name="T75" fmla="*/ 28 h 4953"/>
              <a:gd name="T76" fmla="*/ 2413 w 4953"/>
              <a:gd name="T77" fmla="*/ 1 h 4953"/>
              <a:gd name="T78" fmla="*/ 2668 w 4953"/>
              <a:gd name="T79" fmla="*/ 7 h 4953"/>
              <a:gd name="T80" fmla="*/ 2975 w 4953"/>
              <a:gd name="T81" fmla="*/ 50 h 4953"/>
              <a:gd name="T82" fmla="*/ 3270 w 4953"/>
              <a:gd name="T83" fmla="*/ 130 h 4953"/>
              <a:gd name="T84" fmla="*/ 3550 w 4953"/>
              <a:gd name="T85" fmla="*/ 244 h 4953"/>
              <a:gd name="T86" fmla="*/ 3811 w 4953"/>
              <a:gd name="T87" fmla="*/ 390 h 4953"/>
              <a:gd name="T88" fmla="*/ 4052 w 4953"/>
              <a:gd name="T89" fmla="*/ 565 h 4953"/>
              <a:gd name="T90" fmla="*/ 4269 w 4953"/>
              <a:gd name="T91" fmla="*/ 767 h 4953"/>
              <a:gd name="T92" fmla="*/ 4461 w 4953"/>
              <a:gd name="T93" fmla="*/ 994 h 4953"/>
              <a:gd name="T94" fmla="*/ 4624 w 4953"/>
              <a:gd name="T95" fmla="*/ 1244 h 4953"/>
              <a:gd name="T96" fmla="*/ 4758 w 4953"/>
              <a:gd name="T97" fmla="*/ 1512 h 4953"/>
              <a:gd name="T98" fmla="*/ 4858 w 4953"/>
              <a:gd name="T99" fmla="*/ 1798 h 4953"/>
              <a:gd name="T100" fmla="*/ 4924 w 4953"/>
              <a:gd name="T101" fmla="*/ 2099 h 4953"/>
              <a:gd name="T102" fmla="*/ 4951 w 4953"/>
              <a:gd name="T103" fmla="*/ 2413 h 4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3" h="4953">
                <a:moveTo>
                  <a:pt x="4953" y="2476"/>
                </a:moveTo>
                <a:lnTo>
                  <a:pt x="4953" y="2476"/>
                </a:lnTo>
                <a:lnTo>
                  <a:pt x="4951" y="2540"/>
                </a:lnTo>
                <a:lnTo>
                  <a:pt x="4949" y="2603"/>
                </a:lnTo>
                <a:lnTo>
                  <a:pt x="4945" y="2666"/>
                </a:lnTo>
                <a:lnTo>
                  <a:pt x="4939" y="2729"/>
                </a:lnTo>
                <a:lnTo>
                  <a:pt x="4932" y="2791"/>
                </a:lnTo>
                <a:lnTo>
                  <a:pt x="4924" y="2853"/>
                </a:lnTo>
                <a:lnTo>
                  <a:pt x="4914" y="2915"/>
                </a:lnTo>
                <a:lnTo>
                  <a:pt x="4902" y="2975"/>
                </a:lnTo>
                <a:lnTo>
                  <a:pt x="4888" y="3035"/>
                </a:lnTo>
                <a:lnTo>
                  <a:pt x="4874" y="3095"/>
                </a:lnTo>
                <a:lnTo>
                  <a:pt x="4858" y="3154"/>
                </a:lnTo>
                <a:lnTo>
                  <a:pt x="4841" y="3213"/>
                </a:lnTo>
                <a:lnTo>
                  <a:pt x="4822" y="3270"/>
                </a:lnTo>
                <a:lnTo>
                  <a:pt x="4802" y="3327"/>
                </a:lnTo>
                <a:lnTo>
                  <a:pt x="4781" y="3384"/>
                </a:lnTo>
                <a:lnTo>
                  <a:pt x="4758" y="3440"/>
                </a:lnTo>
                <a:lnTo>
                  <a:pt x="4733" y="3496"/>
                </a:lnTo>
                <a:lnTo>
                  <a:pt x="4708" y="3550"/>
                </a:lnTo>
                <a:lnTo>
                  <a:pt x="4681" y="3603"/>
                </a:lnTo>
                <a:lnTo>
                  <a:pt x="4653" y="3657"/>
                </a:lnTo>
                <a:lnTo>
                  <a:pt x="4624" y="3709"/>
                </a:lnTo>
                <a:lnTo>
                  <a:pt x="4594" y="3760"/>
                </a:lnTo>
                <a:lnTo>
                  <a:pt x="4562" y="3811"/>
                </a:lnTo>
                <a:lnTo>
                  <a:pt x="4530" y="3861"/>
                </a:lnTo>
                <a:lnTo>
                  <a:pt x="4496" y="3910"/>
                </a:lnTo>
                <a:lnTo>
                  <a:pt x="4461" y="3958"/>
                </a:lnTo>
                <a:lnTo>
                  <a:pt x="4424" y="4005"/>
                </a:lnTo>
                <a:lnTo>
                  <a:pt x="4387" y="4051"/>
                </a:lnTo>
                <a:lnTo>
                  <a:pt x="4349" y="4097"/>
                </a:lnTo>
                <a:lnTo>
                  <a:pt x="4309" y="4141"/>
                </a:lnTo>
                <a:lnTo>
                  <a:pt x="4269" y="4184"/>
                </a:lnTo>
                <a:lnTo>
                  <a:pt x="4228" y="4227"/>
                </a:lnTo>
                <a:lnTo>
                  <a:pt x="4185" y="4269"/>
                </a:lnTo>
                <a:lnTo>
                  <a:pt x="4142" y="4309"/>
                </a:lnTo>
                <a:lnTo>
                  <a:pt x="4097" y="4349"/>
                </a:lnTo>
                <a:lnTo>
                  <a:pt x="4052" y="4387"/>
                </a:lnTo>
                <a:lnTo>
                  <a:pt x="4005" y="4424"/>
                </a:lnTo>
                <a:lnTo>
                  <a:pt x="3957" y="4461"/>
                </a:lnTo>
                <a:lnTo>
                  <a:pt x="3910" y="4496"/>
                </a:lnTo>
                <a:lnTo>
                  <a:pt x="3860" y="4530"/>
                </a:lnTo>
                <a:lnTo>
                  <a:pt x="3811" y="4563"/>
                </a:lnTo>
                <a:lnTo>
                  <a:pt x="3760" y="4594"/>
                </a:lnTo>
                <a:lnTo>
                  <a:pt x="3709" y="4624"/>
                </a:lnTo>
                <a:lnTo>
                  <a:pt x="3657" y="4654"/>
                </a:lnTo>
                <a:lnTo>
                  <a:pt x="3603" y="4681"/>
                </a:lnTo>
                <a:lnTo>
                  <a:pt x="3550" y="4708"/>
                </a:lnTo>
                <a:lnTo>
                  <a:pt x="3496" y="4734"/>
                </a:lnTo>
                <a:lnTo>
                  <a:pt x="3440" y="4758"/>
                </a:lnTo>
                <a:lnTo>
                  <a:pt x="3384" y="4781"/>
                </a:lnTo>
                <a:lnTo>
                  <a:pt x="3328" y="4803"/>
                </a:lnTo>
                <a:lnTo>
                  <a:pt x="3270" y="4822"/>
                </a:lnTo>
                <a:lnTo>
                  <a:pt x="3213" y="4841"/>
                </a:lnTo>
                <a:lnTo>
                  <a:pt x="3155" y="4858"/>
                </a:lnTo>
                <a:lnTo>
                  <a:pt x="3095" y="4874"/>
                </a:lnTo>
                <a:lnTo>
                  <a:pt x="3036" y="4889"/>
                </a:lnTo>
                <a:lnTo>
                  <a:pt x="2975" y="4902"/>
                </a:lnTo>
                <a:lnTo>
                  <a:pt x="2915" y="4914"/>
                </a:lnTo>
                <a:lnTo>
                  <a:pt x="2853" y="4924"/>
                </a:lnTo>
                <a:lnTo>
                  <a:pt x="2792" y="4932"/>
                </a:lnTo>
                <a:lnTo>
                  <a:pt x="2729" y="4940"/>
                </a:lnTo>
                <a:lnTo>
                  <a:pt x="2668" y="4946"/>
                </a:lnTo>
                <a:lnTo>
                  <a:pt x="2604" y="4949"/>
                </a:lnTo>
                <a:lnTo>
                  <a:pt x="2540" y="4952"/>
                </a:lnTo>
                <a:lnTo>
                  <a:pt x="2476" y="4953"/>
                </a:lnTo>
                <a:lnTo>
                  <a:pt x="2476" y="4953"/>
                </a:lnTo>
                <a:lnTo>
                  <a:pt x="2413" y="4952"/>
                </a:lnTo>
                <a:lnTo>
                  <a:pt x="2349" y="4949"/>
                </a:lnTo>
                <a:lnTo>
                  <a:pt x="2286" y="4946"/>
                </a:lnTo>
                <a:lnTo>
                  <a:pt x="2224" y="4940"/>
                </a:lnTo>
                <a:lnTo>
                  <a:pt x="2161" y="4932"/>
                </a:lnTo>
                <a:lnTo>
                  <a:pt x="2099" y="4924"/>
                </a:lnTo>
                <a:lnTo>
                  <a:pt x="2038" y="4914"/>
                </a:lnTo>
                <a:lnTo>
                  <a:pt x="1978" y="4902"/>
                </a:lnTo>
                <a:lnTo>
                  <a:pt x="1917" y="4889"/>
                </a:lnTo>
                <a:lnTo>
                  <a:pt x="1858" y="4874"/>
                </a:lnTo>
                <a:lnTo>
                  <a:pt x="1798" y="4858"/>
                </a:lnTo>
                <a:lnTo>
                  <a:pt x="1740" y="4841"/>
                </a:lnTo>
                <a:lnTo>
                  <a:pt x="1682" y="4822"/>
                </a:lnTo>
                <a:lnTo>
                  <a:pt x="1625" y="4803"/>
                </a:lnTo>
                <a:lnTo>
                  <a:pt x="1569" y="4781"/>
                </a:lnTo>
                <a:lnTo>
                  <a:pt x="1512" y="4758"/>
                </a:lnTo>
                <a:lnTo>
                  <a:pt x="1458" y="4734"/>
                </a:lnTo>
                <a:lnTo>
                  <a:pt x="1403" y="4708"/>
                </a:lnTo>
                <a:lnTo>
                  <a:pt x="1350" y="4681"/>
                </a:lnTo>
                <a:lnTo>
                  <a:pt x="1296" y="4654"/>
                </a:lnTo>
                <a:lnTo>
                  <a:pt x="1244" y="4624"/>
                </a:lnTo>
                <a:lnTo>
                  <a:pt x="1192" y="4594"/>
                </a:lnTo>
                <a:lnTo>
                  <a:pt x="1142" y="4563"/>
                </a:lnTo>
                <a:lnTo>
                  <a:pt x="1093" y="4530"/>
                </a:lnTo>
                <a:lnTo>
                  <a:pt x="1043" y="4496"/>
                </a:lnTo>
                <a:lnTo>
                  <a:pt x="995" y="4461"/>
                </a:lnTo>
                <a:lnTo>
                  <a:pt x="947" y="4424"/>
                </a:lnTo>
                <a:lnTo>
                  <a:pt x="901" y="4387"/>
                </a:lnTo>
                <a:lnTo>
                  <a:pt x="856" y="4349"/>
                </a:lnTo>
                <a:lnTo>
                  <a:pt x="811" y="4309"/>
                </a:lnTo>
                <a:lnTo>
                  <a:pt x="768" y="4269"/>
                </a:lnTo>
                <a:lnTo>
                  <a:pt x="725" y="4227"/>
                </a:lnTo>
                <a:lnTo>
                  <a:pt x="684" y="4184"/>
                </a:lnTo>
                <a:lnTo>
                  <a:pt x="644" y="4141"/>
                </a:lnTo>
                <a:lnTo>
                  <a:pt x="604" y="4097"/>
                </a:lnTo>
                <a:lnTo>
                  <a:pt x="565" y="4051"/>
                </a:lnTo>
                <a:lnTo>
                  <a:pt x="529" y="4005"/>
                </a:lnTo>
                <a:lnTo>
                  <a:pt x="493" y="3958"/>
                </a:lnTo>
                <a:lnTo>
                  <a:pt x="457" y="3910"/>
                </a:lnTo>
                <a:lnTo>
                  <a:pt x="424" y="3861"/>
                </a:lnTo>
                <a:lnTo>
                  <a:pt x="391" y="3811"/>
                </a:lnTo>
                <a:lnTo>
                  <a:pt x="359" y="3760"/>
                </a:lnTo>
                <a:lnTo>
                  <a:pt x="329" y="3709"/>
                </a:lnTo>
                <a:lnTo>
                  <a:pt x="300" y="3657"/>
                </a:lnTo>
                <a:lnTo>
                  <a:pt x="271" y="3603"/>
                </a:lnTo>
                <a:lnTo>
                  <a:pt x="244" y="3550"/>
                </a:lnTo>
                <a:lnTo>
                  <a:pt x="219" y="3496"/>
                </a:lnTo>
                <a:lnTo>
                  <a:pt x="196" y="3440"/>
                </a:lnTo>
                <a:lnTo>
                  <a:pt x="173" y="3384"/>
                </a:lnTo>
                <a:lnTo>
                  <a:pt x="151" y="3327"/>
                </a:lnTo>
                <a:lnTo>
                  <a:pt x="130" y="3270"/>
                </a:lnTo>
                <a:lnTo>
                  <a:pt x="112" y="3213"/>
                </a:lnTo>
                <a:lnTo>
                  <a:pt x="95" y="3154"/>
                </a:lnTo>
                <a:lnTo>
                  <a:pt x="78" y="3095"/>
                </a:lnTo>
                <a:lnTo>
                  <a:pt x="63" y="3035"/>
                </a:lnTo>
                <a:lnTo>
                  <a:pt x="51" y="2975"/>
                </a:lnTo>
                <a:lnTo>
                  <a:pt x="39" y="2915"/>
                </a:lnTo>
                <a:lnTo>
                  <a:pt x="30" y="2853"/>
                </a:lnTo>
                <a:lnTo>
                  <a:pt x="20" y="2791"/>
                </a:lnTo>
                <a:lnTo>
                  <a:pt x="14" y="2729"/>
                </a:lnTo>
                <a:lnTo>
                  <a:pt x="8" y="2666"/>
                </a:lnTo>
                <a:lnTo>
                  <a:pt x="4" y="2603"/>
                </a:lnTo>
                <a:lnTo>
                  <a:pt x="2" y="2540"/>
                </a:lnTo>
                <a:lnTo>
                  <a:pt x="0" y="2476"/>
                </a:lnTo>
                <a:lnTo>
                  <a:pt x="0" y="2476"/>
                </a:lnTo>
                <a:lnTo>
                  <a:pt x="2" y="2413"/>
                </a:lnTo>
                <a:lnTo>
                  <a:pt x="4" y="2348"/>
                </a:lnTo>
                <a:lnTo>
                  <a:pt x="8" y="2285"/>
                </a:lnTo>
                <a:lnTo>
                  <a:pt x="14" y="2222"/>
                </a:lnTo>
                <a:lnTo>
                  <a:pt x="20" y="2161"/>
                </a:lnTo>
                <a:lnTo>
                  <a:pt x="30" y="2099"/>
                </a:lnTo>
                <a:lnTo>
                  <a:pt x="39" y="2038"/>
                </a:lnTo>
                <a:lnTo>
                  <a:pt x="51" y="1977"/>
                </a:lnTo>
                <a:lnTo>
                  <a:pt x="63" y="1917"/>
                </a:lnTo>
                <a:lnTo>
                  <a:pt x="78" y="1857"/>
                </a:lnTo>
                <a:lnTo>
                  <a:pt x="95" y="1798"/>
                </a:lnTo>
                <a:lnTo>
                  <a:pt x="112" y="1740"/>
                </a:lnTo>
                <a:lnTo>
                  <a:pt x="130" y="1682"/>
                </a:lnTo>
                <a:lnTo>
                  <a:pt x="151" y="1625"/>
                </a:lnTo>
                <a:lnTo>
                  <a:pt x="173" y="1568"/>
                </a:lnTo>
                <a:lnTo>
                  <a:pt x="196" y="1512"/>
                </a:lnTo>
                <a:lnTo>
                  <a:pt x="219" y="1457"/>
                </a:lnTo>
                <a:lnTo>
                  <a:pt x="244" y="1403"/>
                </a:lnTo>
                <a:lnTo>
                  <a:pt x="271" y="1348"/>
                </a:lnTo>
                <a:lnTo>
                  <a:pt x="300" y="1296"/>
                </a:lnTo>
                <a:lnTo>
                  <a:pt x="329" y="1244"/>
                </a:lnTo>
                <a:lnTo>
                  <a:pt x="359" y="1192"/>
                </a:lnTo>
                <a:lnTo>
                  <a:pt x="391" y="1141"/>
                </a:lnTo>
                <a:lnTo>
                  <a:pt x="424" y="1091"/>
                </a:lnTo>
                <a:lnTo>
                  <a:pt x="457" y="1043"/>
                </a:lnTo>
                <a:lnTo>
                  <a:pt x="493" y="994"/>
                </a:lnTo>
                <a:lnTo>
                  <a:pt x="529" y="947"/>
                </a:lnTo>
                <a:lnTo>
                  <a:pt x="565" y="901"/>
                </a:lnTo>
                <a:lnTo>
                  <a:pt x="604" y="856"/>
                </a:lnTo>
                <a:lnTo>
                  <a:pt x="644" y="811"/>
                </a:lnTo>
                <a:lnTo>
                  <a:pt x="684" y="767"/>
                </a:lnTo>
                <a:lnTo>
                  <a:pt x="725" y="725"/>
                </a:lnTo>
                <a:lnTo>
                  <a:pt x="768" y="684"/>
                </a:lnTo>
                <a:lnTo>
                  <a:pt x="811" y="642"/>
                </a:lnTo>
                <a:lnTo>
                  <a:pt x="856" y="604"/>
                </a:lnTo>
                <a:lnTo>
                  <a:pt x="901" y="565"/>
                </a:lnTo>
                <a:lnTo>
                  <a:pt x="947" y="527"/>
                </a:lnTo>
                <a:lnTo>
                  <a:pt x="995" y="492"/>
                </a:lnTo>
                <a:lnTo>
                  <a:pt x="1043" y="457"/>
                </a:lnTo>
                <a:lnTo>
                  <a:pt x="1093" y="423"/>
                </a:lnTo>
                <a:lnTo>
                  <a:pt x="1142" y="390"/>
                </a:lnTo>
                <a:lnTo>
                  <a:pt x="1192" y="359"/>
                </a:lnTo>
                <a:lnTo>
                  <a:pt x="1244" y="327"/>
                </a:lnTo>
                <a:lnTo>
                  <a:pt x="1296" y="298"/>
                </a:lnTo>
                <a:lnTo>
                  <a:pt x="1350" y="270"/>
                </a:lnTo>
                <a:lnTo>
                  <a:pt x="1403" y="244"/>
                </a:lnTo>
                <a:lnTo>
                  <a:pt x="1458" y="218"/>
                </a:lnTo>
                <a:lnTo>
                  <a:pt x="1512" y="194"/>
                </a:lnTo>
                <a:lnTo>
                  <a:pt x="1569" y="172"/>
                </a:lnTo>
                <a:lnTo>
                  <a:pt x="1625" y="150"/>
                </a:lnTo>
                <a:lnTo>
                  <a:pt x="1682" y="130"/>
                </a:lnTo>
                <a:lnTo>
                  <a:pt x="1740" y="111"/>
                </a:lnTo>
                <a:lnTo>
                  <a:pt x="1798" y="93"/>
                </a:lnTo>
                <a:lnTo>
                  <a:pt x="1858" y="77"/>
                </a:lnTo>
                <a:lnTo>
                  <a:pt x="1917" y="63"/>
                </a:lnTo>
                <a:lnTo>
                  <a:pt x="1978" y="50"/>
                </a:lnTo>
                <a:lnTo>
                  <a:pt x="2038" y="39"/>
                </a:lnTo>
                <a:lnTo>
                  <a:pt x="2099" y="28"/>
                </a:lnTo>
                <a:lnTo>
                  <a:pt x="2161" y="19"/>
                </a:lnTo>
                <a:lnTo>
                  <a:pt x="2224" y="12"/>
                </a:lnTo>
                <a:lnTo>
                  <a:pt x="2286" y="7"/>
                </a:lnTo>
                <a:lnTo>
                  <a:pt x="2349" y="3"/>
                </a:lnTo>
                <a:lnTo>
                  <a:pt x="2413" y="1"/>
                </a:lnTo>
                <a:lnTo>
                  <a:pt x="2476" y="0"/>
                </a:lnTo>
                <a:lnTo>
                  <a:pt x="2476" y="0"/>
                </a:lnTo>
                <a:lnTo>
                  <a:pt x="2540" y="1"/>
                </a:lnTo>
                <a:lnTo>
                  <a:pt x="2604" y="3"/>
                </a:lnTo>
                <a:lnTo>
                  <a:pt x="2668" y="7"/>
                </a:lnTo>
                <a:lnTo>
                  <a:pt x="2729" y="12"/>
                </a:lnTo>
                <a:lnTo>
                  <a:pt x="2792" y="19"/>
                </a:lnTo>
                <a:lnTo>
                  <a:pt x="2853" y="28"/>
                </a:lnTo>
                <a:lnTo>
                  <a:pt x="2915" y="39"/>
                </a:lnTo>
                <a:lnTo>
                  <a:pt x="2975" y="50"/>
                </a:lnTo>
                <a:lnTo>
                  <a:pt x="3036" y="63"/>
                </a:lnTo>
                <a:lnTo>
                  <a:pt x="3095" y="77"/>
                </a:lnTo>
                <a:lnTo>
                  <a:pt x="3155" y="93"/>
                </a:lnTo>
                <a:lnTo>
                  <a:pt x="3213" y="111"/>
                </a:lnTo>
                <a:lnTo>
                  <a:pt x="3270" y="130"/>
                </a:lnTo>
                <a:lnTo>
                  <a:pt x="3328" y="150"/>
                </a:lnTo>
                <a:lnTo>
                  <a:pt x="3384" y="172"/>
                </a:lnTo>
                <a:lnTo>
                  <a:pt x="3440" y="194"/>
                </a:lnTo>
                <a:lnTo>
                  <a:pt x="3496" y="218"/>
                </a:lnTo>
                <a:lnTo>
                  <a:pt x="3550" y="244"/>
                </a:lnTo>
                <a:lnTo>
                  <a:pt x="3603" y="270"/>
                </a:lnTo>
                <a:lnTo>
                  <a:pt x="3657" y="298"/>
                </a:lnTo>
                <a:lnTo>
                  <a:pt x="3709" y="327"/>
                </a:lnTo>
                <a:lnTo>
                  <a:pt x="3760" y="359"/>
                </a:lnTo>
                <a:lnTo>
                  <a:pt x="3811" y="390"/>
                </a:lnTo>
                <a:lnTo>
                  <a:pt x="3860" y="423"/>
                </a:lnTo>
                <a:lnTo>
                  <a:pt x="3910" y="457"/>
                </a:lnTo>
                <a:lnTo>
                  <a:pt x="3957" y="492"/>
                </a:lnTo>
                <a:lnTo>
                  <a:pt x="4005" y="527"/>
                </a:lnTo>
                <a:lnTo>
                  <a:pt x="4052" y="565"/>
                </a:lnTo>
                <a:lnTo>
                  <a:pt x="4097" y="604"/>
                </a:lnTo>
                <a:lnTo>
                  <a:pt x="4142" y="642"/>
                </a:lnTo>
                <a:lnTo>
                  <a:pt x="4185" y="684"/>
                </a:lnTo>
                <a:lnTo>
                  <a:pt x="4228" y="725"/>
                </a:lnTo>
                <a:lnTo>
                  <a:pt x="4269" y="767"/>
                </a:lnTo>
                <a:lnTo>
                  <a:pt x="4309" y="811"/>
                </a:lnTo>
                <a:lnTo>
                  <a:pt x="4349" y="856"/>
                </a:lnTo>
                <a:lnTo>
                  <a:pt x="4387" y="901"/>
                </a:lnTo>
                <a:lnTo>
                  <a:pt x="4424" y="947"/>
                </a:lnTo>
                <a:lnTo>
                  <a:pt x="4461" y="994"/>
                </a:lnTo>
                <a:lnTo>
                  <a:pt x="4496" y="1043"/>
                </a:lnTo>
                <a:lnTo>
                  <a:pt x="4530" y="1091"/>
                </a:lnTo>
                <a:lnTo>
                  <a:pt x="4562" y="1141"/>
                </a:lnTo>
                <a:lnTo>
                  <a:pt x="4594" y="1192"/>
                </a:lnTo>
                <a:lnTo>
                  <a:pt x="4624" y="1244"/>
                </a:lnTo>
                <a:lnTo>
                  <a:pt x="4653" y="1296"/>
                </a:lnTo>
                <a:lnTo>
                  <a:pt x="4681" y="1348"/>
                </a:lnTo>
                <a:lnTo>
                  <a:pt x="4708" y="1403"/>
                </a:lnTo>
                <a:lnTo>
                  <a:pt x="4733" y="1457"/>
                </a:lnTo>
                <a:lnTo>
                  <a:pt x="4758" y="1512"/>
                </a:lnTo>
                <a:lnTo>
                  <a:pt x="4781" y="1568"/>
                </a:lnTo>
                <a:lnTo>
                  <a:pt x="4802" y="1625"/>
                </a:lnTo>
                <a:lnTo>
                  <a:pt x="4822" y="1682"/>
                </a:lnTo>
                <a:lnTo>
                  <a:pt x="4841" y="1740"/>
                </a:lnTo>
                <a:lnTo>
                  <a:pt x="4858" y="1798"/>
                </a:lnTo>
                <a:lnTo>
                  <a:pt x="4874" y="1857"/>
                </a:lnTo>
                <a:lnTo>
                  <a:pt x="4888" y="1917"/>
                </a:lnTo>
                <a:lnTo>
                  <a:pt x="4902" y="1977"/>
                </a:lnTo>
                <a:lnTo>
                  <a:pt x="4914" y="2038"/>
                </a:lnTo>
                <a:lnTo>
                  <a:pt x="4924" y="2099"/>
                </a:lnTo>
                <a:lnTo>
                  <a:pt x="4932" y="2161"/>
                </a:lnTo>
                <a:lnTo>
                  <a:pt x="4939" y="2222"/>
                </a:lnTo>
                <a:lnTo>
                  <a:pt x="4945" y="2285"/>
                </a:lnTo>
                <a:lnTo>
                  <a:pt x="4949" y="2348"/>
                </a:lnTo>
                <a:lnTo>
                  <a:pt x="4951" y="2413"/>
                </a:lnTo>
                <a:lnTo>
                  <a:pt x="4953" y="2476"/>
                </a:lnTo>
                <a:lnTo>
                  <a:pt x="4953" y="2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xmlns="" id="{1D850BC2-2AED-4B89-8316-E0457AA7F10F}"/>
              </a:ext>
            </a:extLst>
          </p:cNvPr>
          <p:cNvSpPr>
            <a:spLocks/>
          </p:cNvSpPr>
          <p:nvPr/>
        </p:nvSpPr>
        <p:spPr bwMode="auto">
          <a:xfrm>
            <a:off x="285798" y="1255184"/>
            <a:ext cx="2899024" cy="1229184"/>
          </a:xfrm>
          <a:custGeom>
            <a:avLst/>
            <a:gdLst>
              <a:gd name="T0" fmla="*/ 0 w 10764"/>
              <a:gd name="T1" fmla="*/ 0 h 4530"/>
              <a:gd name="T2" fmla="*/ 10040 w 10764"/>
              <a:gd name="T3" fmla="*/ 0 h 4530"/>
              <a:gd name="T4" fmla="*/ 10040 w 10764"/>
              <a:gd name="T5" fmla="*/ 0 h 4530"/>
              <a:gd name="T6" fmla="*/ 10078 w 10764"/>
              <a:gd name="T7" fmla="*/ 1 h 4530"/>
              <a:gd name="T8" fmla="*/ 10114 w 10764"/>
              <a:gd name="T9" fmla="*/ 4 h 4530"/>
              <a:gd name="T10" fmla="*/ 10150 w 10764"/>
              <a:gd name="T11" fmla="*/ 9 h 4530"/>
              <a:gd name="T12" fmla="*/ 10186 w 10764"/>
              <a:gd name="T13" fmla="*/ 15 h 4530"/>
              <a:gd name="T14" fmla="*/ 10221 w 10764"/>
              <a:gd name="T15" fmla="*/ 23 h 4530"/>
              <a:gd name="T16" fmla="*/ 10255 w 10764"/>
              <a:gd name="T17" fmla="*/ 33 h 4530"/>
              <a:gd name="T18" fmla="*/ 10289 w 10764"/>
              <a:gd name="T19" fmla="*/ 44 h 4530"/>
              <a:gd name="T20" fmla="*/ 10321 w 10764"/>
              <a:gd name="T21" fmla="*/ 57 h 4530"/>
              <a:gd name="T22" fmla="*/ 10354 w 10764"/>
              <a:gd name="T23" fmla="*/ 72 h 4530"/>
              <a:gd name="T24" fmla="*/ 10384 w 10764"/>
              <a:gd name="T25" fmla="*/ 87 h 4530"/>
              <a:gd name="T26" fmla="*/ 10415 w 10764"/>
              <a:gd name="T27" fmla="*/ 106 h 4530"/>
              <a:gd name="T28" fmla="*/ 10445 w 10764"/>
              <a:gd name="T29" fmla="*/ 124 h 4530"/>
              <a:gd name="T30" fmla="*/ 10473 w 10764"/>
              <a:gd name="T31" fmla="*/ 144 h 4530"/>
              <a:gd name="T32" fmla="*/ 10501 w 10764"/>
              <a:gd name="T33" fmla="*/ 166 h 4530"/>
              <a:gd name="T34" fmla="*/ 10526 w 10764"/>
              <a:gd name="T35" fmla="*/ 188 h 4530"/>
              <a:gd name="T36" fmla="*/ 10552 w 10764"/>
              <a:gd name="T37" fmla="*/ 212 h 4530"/>
              <a:gd name="T38" fmla="*/ 10576 w 10764"/>
              <a:gd name="T39" fmla="*/ 238 h 4530"/>
              <a:gd name="T40" fmla="*/ 10598 w 10764"/>
              <a:gd name="T41" fmla="*/ 264 h 4530"/>
              <a:gd name="T42" fmla="*/ 10620 w 10764"/>
              <a:gd name="T43" fmla="*/ 291 h 4530"/>
              <a:gd name="T44" fmla="*/ 10640 w 10764"/>
              <a:gd name="T45" fmla="*/ 319 h 4530"/>
              <a:gd name="T46" fmla="*/ 10658 w 10764"/>
              <a:gd name="T47" fmla="*/ 349 h 4530"/>
              <a:gd name="T48" fmla="*/ 10677 w 10764"/>
              <a:gd name="T49" fmla="*/ 380 h 4530"/>
              <a:gd name="T50" fmla="*/ 10692 w 10764"/>
              <a:gd name="T51" fmla="*/ 410 h 4530"/>
              <a:gd name="T52" fmla="*/ 10707 w 10764"/>
              <a:gd name="T53" fmla="*/ 443 h 4530"/>
              <a:gd name="T54" fmla="*/ 10720 w 10764"/>
              <a:gd name="T55" fmla="*/ 475 h 4530"/>
              <a:gd name="T56" fmla="*/ 10731 w 10764"/>
              <a:gd name="T57" fmla="*/ 509 h 4530"/>
              <a:gd name="T58" fmla="*/ 10741 w 10764"/>
              <a:gd name="T59" fmla="*/ 543 h 4530"/>
              <a:gd name="T60" fmla="*/ 10749 w 10764"/>
              <a:gd name="T61" fmla="*/ 578 h 4530"/>
              <a:gd name="T62" fmla="*/ 10755 w 10764"/>
              <a:gd name="T63" fmla="*/ 614 h 4530"/>
              <a:gd name="T64" fmla="*/ 10760 w 10764"/>
              <a:gd name="T65" fmla="*/ 650 h 4530"/>
              <a:gd name="T66" fmla="*/ 10763 w 10764"/>
              <a:gd name="T67" fmla="*/ 688 h 4530"/>
              <a:gd name="T68" fmla="*/ 10764 w 10764"/>
              <a:gd name="T69" fmla="*/ 724 h 4530"/>
              <a:gd name="T70" fmla="*/ 10764 w 10764"/>
              <a:gd name="T71" fmla="*/ 4530 h 4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64" h="4530">
                <a:moveTo>
                  <a:pt x="0" y="0"/>
                </a:moveTo>
                <a:lnTo>
                  <a:pt x="10040" y="0"/>
                </a:lnTo>
                <a:lnTo>
                  <a:pt x="10040" y="0"/>
                </a:lnTo>
                <a:lnTo>
                  <a:pt x="10078" y="1"/>
                </a:lnTo>
                <a:lnTo>
                  <a:pt x="10114" y="4"/>
                </a:lnTo>
                <a:lnTo>
                  <a:pt x="10150" y="9"/>
                </a:lnTo>
                <a:lnTo>
                  <a:pt x="10186" y="15"/>
                </a:lnTo>
                <a:lnTo>
                  <a:pt x="10221" y="23"/>
                </a:lnTo>
                <a:lnTo>
                  <a:pt x="10255" y="33"/>
                </a:lnTo>
                <a:lnTo>
                  <a:pt x="10289" y="44"/>
                </a:lnTo>
                <a:lnTo>
                  <a:pt x="10321" y="57"/>
                </a:lnTo>
                <a:lnTo>
                  <a:pt x="10354" y="72"/>
                </a:lnTo>
                <a:lnTo>
                  <a:pt x="10384" y="87"/>
                </a:lnTo>
                <a:lnTo>
                  <a:pt x="10415" y="106"/>
                </a:lnTo>
                <a:lnTo>
                  <a:pt x="10445" y="124"/>
                </a:lnTo>
                <a:lnTo>
                  <a:pt x="10473" y="144"/>
                </a:lnTo>
                <a:lnTo>
                  <a:pt x="10501" y="166"/>
                </a:lnTo>
                <a:lnTo>
                  <a:pt x="10526" y="188"/>
                </a:lnTo>
                <a:lnTo>
                  <a:pt x="10552" y="212"/>
                </a:lnTo>
                <a:lnTo>
                  <a:pt x="10576" y="238"/>
                </a:lnTo>
                <a:lnTo>
                  <a:pt x="10598" y="264"/>
                </a:lnTo>
                <a:lnTo>
                  <a:pt x="10620" y="291"/>
                </a:lnTo>
                <a:lnTo>
                  <a:pt x="10640" y="319"/>
                </a:lnTo>
                <a:lnTo>
                  <a:pt x="10658" y="349"/>
                </a:lnTo>
                <a:lnTo>
                  <a:pt x="10677" y="380"/>
                </a:lnTo>
                <a:lnTo>
                  <a:pt x="10692" y="410"/>
                </a:lnTo>
                <a:lnTo>
                  <a:pt x="10707" y="443"/>
                </a:lnTo>
                <a:lnTo>
                  <a:pt x="10720" y="475"/>
                </a:lnTo>
                <a:lnTo>
                  <a:pt x="10731" y="509"/>
                </a:lnTo>
                <a:lnTo>
                  <a:pt x="10741" y="543"/>
                </a:lnTo>
                <a:lnTo>
                  <a:pt x="10749" y="578"/>
                </a:lnTo>
                <a:lnTo>
                  <a:pt x="10755" y="614"/>
                </a:lnTo>
                <a:lnTo>
                  <a:pt x="10760" y="650"/>
                </a:lnTo>
                <a:lnTo>
                  <a:pt x="10763" y="688"/>
                </a:lnTo>
                <a:lnTo>
                  <a:pt x="10764" y="724"/>
                </a:lnTo>
                <a:lnTo>
                  <a:pt x="10764" y="4530"/>
                </a:lnTo>
              </a:path>
            </a:pathLst>
          </a:cu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xmlns="" id="{982D49B5-7D05-4091-A707-42160B4B7364}"/>
              </a:ext>
            </a:extLst>
          </p:cNvPr>
          <p:cNvSpPr>
            <a:spLocks/>
          </p:cNvSpPr>
          <p:nvPr/>
        </p:nvSpPr>
        <p:spPr bwMode="auto">
          <a:xfrm>
            <a:off x="289528" y="951310"/>
            <a:ext cx="161450" cy="204864"/>
          </a:xfrm>
          <a:custGeom>
            <a:avLst/>
            <a:gdLst>
              <a:gd name="T0" fmla="*/ 148 w 594"/>
              <a:gd name="T1" fmla="*/ 509 h 757"/>
              <a:gd name="T2" fmla="*/ 170 w 594"/>
              <a:gd name="T3" fmla="*/ 567 h 757"/>
              <a:gd name="T4" fmla="*/ 196 w 594"/>
              <a:gd name="T5" fmla="*/ 598 h 757"/>
              <a:gd name="T6" fmla="*/ 242 w 594"/>
              <a:gd name="T7" fmla="*/ 623 h 757"/>
              <a:gd name="T8" fmla="*/ 303 w 594"/>
              <a:gd name="T9" fmla="*/ 632 h 757"/>
              <a:gd name="T10" fmla="*/ 352 w 594"/>
              <a:gd name="T11" fmla="*/ 628 h 757"/>
              <a:gd name="T12" fmla="*/ 401 w 594"/>
              <a:gd name="T13" fmla="*/ 609 h 757"/>
              <a:gd name="T14" fmla="*/ 427 w 594"/>
              <a:gd name="T15" fmla="*/ 586 h 757"/>
              <a:gd name="T16" fmla="*/ 445 w 594"/>
              <a:gd name="T17" fmla="*/ 550 h 757"/>
              <a:gd name="T18" fmla="*/ 446 w 594"/>
              <a:gd name="T19" fmla="*/ 519 h 757"/>
              <a:gd name="T20" fmla="*/ 432 w 594"/>
              <a:gd name="T21" fmla="*/ 487 h 757"/>
              <a:gd name="T22" fmla="*/ 378 w 594"/>
              <a:gd name="T23" fmla="*/ 456 h 757"/>
              <a:gd name="T24" fmla="*/ 261 w 594"/>
              <a:gd name="T25" fmla="*/ 423 h 757"/>
              <a:gd name="T26" fmla="*/ 159 w 594"/>
              <a:gd name="T27" fmla="*/ 390 h 757"/>
              <a:gd name="T28" fmla="*/ 93 w 594"/>
              <a:gd name="T29" fmla="*/ 352 h 757"/>
              <a:gd name="T30" fmla="*/ 53 w 594"/>
              <a:gd name="T31" fmla="*/ 302 h 757"/>
              <a:gd name="T32" fmla="*/ 28 w 594"/>
              <a:gd name="T33" fmla="*/ 226 h 757"/>
              <a:gd name="T34" fmla="*/ 28 w 594"/>
              <a:gd name="T35" fmla="*/ 177 h 757"/>
              <a:gd name="T36" fmla="*/ 45 w 594"/>
              <a:gd name="T37" fmla="*/ 124 h 757"/>
              <a:gd name="T38" fmla="*/ 67 w 594"/>
              <a:gd name="T39" fmla="*/ 87 h 757"/>
              <a:gd name="T40" fmla="*/ 109 w 594"/>
              <a:gd name="T41" fmla="*/ 47 h 757"/>
              <a:gd name="T42" fmla="*/ 149 w 594"/>
              <a:gd name="T43" fmla="*/ 25 h 757"/>
              <a:gd name="T44" fmla="*/ 215 w 594"/>
              <a:gd name="T45" fmla="*/ 6 h 757"/>
              <a:gd name="T46" fmla="*/ 293 w 594"/>
              <a:gd name="T47" fmla="*/ 0 h 757"/>
              <a:gd name="T48" fmla="*/ 387 w 594"/>
              <a:gd name="T49" fmla="*/ 8 h 757"/>
              <a:gd name="T50" fmla="*/ 482 w 594"/>
              <a:gd name="T51" fmla="*/ 46 h 757"/>
              <a:gd name="T52" fmla="*/ 531 w 594"/>
              <a:gd name="T53" fmla="*/ 93 h 757"/>
              <a:gd name="T54" fmla="*/ 567 w 594"/>
              <a:gd name="T55" fmla="*/ 173 h 757"/>
              <a:gd name="T56" fmla="*/ 426 w 594"/>
              <a:gd name="T57" fmla="*/ 228 h 757"/>
              <a:gd name="T58" fmla="*/ 411 w 594"/>
              <a:gd name="T59" fmla="*/ 179 h 757"/>
              <a:gd name="T60" fmla="*/ 386 w 594"/>
              <a:gd name="T61" fmla="*/ 147 h 757"/>
              <a:gd name="T62" fmla="*/ 358 w 594"/>
              <a:gd name="T63" fmla="*/ 132 h 757"/>
              <a:gd name="T64" fmla="*/ 307 w 594"/>
              <a:gd name="T65" fmla="*/ 122 h 757"/>
              <a:gd name="T66" fmla="*/ 262 w 594"/>
              <a:gd name="T67" fmla="*/ 124 h 757"/>
              <a:gd name="T68" fmla="*/ 211 w 594"/>
              <a:gd name="T69" fmla="*/ 137 h 757"/>
              <a:gd name="T70" fmla="*/ 185 w 594"/>
              <a:gd name="T71" fmla="*/ 153 h 757"/>
              <a:gd name="T72" fmla="*/ 171 w 594"/>
              <a:gd name="T73" fmla="*/ 175 h 757"/>
              <a:gd name="T74" fmla="*/ 167 w 594"/>
              <a:gd name="T75" fmla="*/ 194 h 757"/>
              <a:gd name="T76" fmla="*/ 189 w 594"/>
              <a:gd name="T77" fmla="*/ 239 h 757"/>
              <a:gd name="T78" fmla="*/ 222 w 594"/>
              <a:gd name="T79" fmla="*/ 256 h 757"/>
              <a:gd name="T80" fmla="*/ 325 w 594"/>
              <a:gd name="T81" fmla="*/ 287 h 757"/>
              <a:gd name="T82" fmla="*/ 470 w 594"/>
              <a:gd name="T83" fmla="*/ 333 h 757"/>
              <a:gd name="T84" fmla="*/ 509 w 594"/>
              <a:gd name="T85" fmla="*/ 355 h 757"/>
              <a:gd name="T86" fmla="*/ 549 w 594"/>
              <a:gd name="T87" fmla="*/ 392 h 757"/>
              <a:gd name="T88" fmla="*/ 572 w 594"/>
              <a:gd name="T89" fmla="*/ 427 h 757"/>
              <a:gd name="T90" fmla="*/ 590 w 594"/>
              <a:gd name="T91" fmla="*/ 481 h 757"/>
              <a:gd name="T92" fmla="*/ 594 w 594"/>
              <a:gd name="T93" fmla="*/ 531 h 757"/>
              <a:gd name="T94" fmla="*/ 586 w 594"/>
              <a:gd name="T95" fmla="*/ 592 h 757"/>
              <a:gd name="T96" fmla="*/ 560 w 594"/>
              <a:gd name="T97" fmla="*/ 649 h 757"/>
              <a:gd name="T98" fmla="*/ 530 w 594"/>
              <a:gd name="T99" fmla="*/ 685 h 757"/>
              <a:gd name="T100" fmla="*/ 476 w 594"/>
              <a:gd name="T101" fmla="*/ 723 h 757"/>
              <a:gd name="T102" fmla="*/ 427 w 594"/>
              <a:gd name="T103" fmla="*/ 742 h 757"/>
              <a:gd name="T104" fmla="*/ 348 w 594"/>
              <a:gd name="T105" fmla="*/ 755 h 757"/>
              <a:gd name="T106" fmla="*/ 268 w 594"/>
              <a:gd name="T107" fmla="*/ 755 h 757"/>
              <a:gd name="T108" fmla="*/ 154 w 594"/>
              <a:gd name="T109" fmla="*/ 731 h 757"/>
              <a:gd name="T110" fmla="*/ 88 w 594"/>
              <a:gd name="T111" fmla="*/ 692 h 757"/>
              <a:gd name="T112" fmla="*/ 29 w 594"/>
              <a:gd name="T113" fmla="*/ 614 h 757"/>
              <a:gd name="T114" fmla="*/ 0 w 594"/>
              <a:gd name="T115" fmla="*/ 506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4" h="757">
                <a:moveTo>
                  <a:pt x="0" y="506"/>
                </a:moveTo>
                <a:lnTo>
                  <a:pt x="144" y="492"/>
                </a:lnTo>
                <a:lnTo>
                  <a:pt x="144" y="492"/>
                </a:lnTo>
                <a:lnTo>
                  <a:pt x="148" y="509"/>
                </a:lnTo>
                <a:lnTo>
                  <a:pt x="152" y="525"/>
                </a:lnTo>
                <a:lnTo>
                  <a:pt x="158" y="541"/>
                </a:lnTo>
                <a:lnTo>
                  <a:pt x="164" y="554"/>
                </a:lnTo>
                <a:lnTo>
                  <a:pt x="170" y="567"/>
                </a:lnTo>
                <a:lnTo>
                  <a:pt x="178" y="578"/>
                </a:lnTo>
                <a:lnTo>
                  <a:pt x="187" y="589"/>
                </a:lnTo>
                <a:lnTo>
                  <a:pt x="196" y="598"/>
                </a:lnTo>
                <a:lnTo>
                  <a:pt x="196" y="598"/>
                </a:lnTo>
                <a:lnTo>
                  <a:pt x="206" y="606"/>
                </a:lnTo>
                <a:lnTo>
                  <a:pt x="218" y="612"/>
                </a:lnTo>
                <a:lnTo>
                  <a:pt x="230" y="618"/>
                </a:lnTo>
                <a:lnTo>
                  <a:pt x="242" y="623"/>
                </a:lnTo>
                <a:lnTo>
                  <a:pt x="257" y="627"/>
                </a:lnTo>
                <a:lnTo>
                  <a:pt x="272" y="629"/>
                </a:lnTo>
                <a:lnTo>
                  <a:pt x="287" y="632"/>
                </a:lnTo>
                <a:lnTo>
                  <a:pt x="303" y="632"/>
                </a:lnTo>
                <a:lnTo>
                  <a:pt x="303" y="632"/>
                </a:lnTo>
                <a:lnTo>
                  <a:pt x="320" y="632"/>
                </a:lnTo>
                <a:lnTo>
                  <a:pt x="337" y="631"/>
                </a:lnTo>
                <a:lnTo>
                  <a:pt x="352" y="628"/>
                </a:lnTo>
                <a:lnTo>
                  <a:pt x="366" y="624"/>
                </a:lnTo>
                <a:lnTo>
                  <a:pt x="378" y="620"/>
                </a:lnTo>
                <a:lnTo>
                  <a:pt x="390" y="615"/>
                </a:lnTo>
                <a:lnTo>
                  <a:pt x="401" y="609"/>
                </a:lnTo>
                <a:lnTo>
                  <a:pt x="411" y="601"/>
                </a:lnTo>
                <a:lnTo>
                  <a:pt x="411" y="601"/>
                </a:lnTo>
                <a:lnTo>
                  <a:pt x="419" y="594"/>
                </a:lnTo>
                <a:lnTo>
                  <a:pt x="427" y="586"/>
                </a:lnTo>
                <a:lnTo>
                  <a:pt x="433" y="577"/>
                </a:lnTo>
                <a:lnTo>
                  <a:pt x="438" y="569"/>
                </a:lnTo>
                <a:lnTo>
                  <a:pt x="441" y="560"/>
                </a:lnTo>
                <a:lnTo>
                  <a:pt x="445" y="550"/>
                </a:lnTo>
                <a:lnTo>
                  <a:pt x="446" y="541"/>
                </a:lnTo>
                <a:lnTo>
                  <a:pt x="447" y="531"/>
                </a:lnTo>
                <a:lnTo>
                  <a:pt x="447" y="531"/>
                </a:lnTo>
                <a:lnTo>
                  <a:pt x="446" y="519"/>
                </a:lnTo>
                <a:lnTo>
                  <a:pt x="442" y="507"/>
                </a:lnTo>
                <a:lnTo>
                  <a:pt x="439" y="497"/>
                </a:lnTo>
                <a:lnTo>
                  <a:pt x="432" y="487"/>
                </a:lnTo>
                <a:lnTo>
                  <a:pt x="432" y="487"/>
                </a:lnTo>
                <a:lnTo>
                  <a:pt x="423" y="478"/>
                </a:lnTo>
                <a:lnTo>
                  <a:pt x="411" y="470"/>
                </a:lnTo>
                <a:lnTo>
                  <a:pt x="396" y="462"/>
                </a:lnTo>
                <a:lnTo>
                  <a:pt x="378" y="456"/>
                </a:lnTo>
                <a:lnTo>
                  <a:pt x="378" y="456"/>
                </a:lnTo>
                <a:lnTo>
                  <a:pt x="336" y="443"/>
                </a:lnTo>
                <a:lnTo>
                  <a:pt x="261" y="423"/>
                </a:lnTo>
                <a:lnTo>
                  <a:pt x="261" y="423"/>
                </a:lnTo>
                <a:lnTo>
                  <a:pt x="232" y="416"/>
                </a:lnTo>
                <a:lnTo>
                  <a:pt x="205" y="407"/>
                </a:lnTo>
                <a:lnTo>
                  <a:pt x="182" y="399"/>
                </a:lnTo>
                <a:lnTo>
                  <a:pt x="159" y="390"/>
                </a:lnTo>
                <a:lnTo>
                  <a:pt x="139" y="382"/>
                </a:lnTo>
                <a:lnTo>
                  <a:pt x="122" y="372"/>
                </a:lnTo>
                <a:lnTo>
                  <a:pt x="107" y="361"/>
                </a:lnTo>
                <a:lnTo>
                  <a:pt x="93" y="352"/>
                </a:lnTo>
                <a:lnTo>
                  <a:pt x="93" y="352"/>
                </a:lnTo>
                <a:lnTo>
                  <a:pt x="78" y="336"/>
                </a:lnTo>
                <a:lnTo>
                  <a:pt x="64" y="319"/>
                </a:lnTo>
                <a:lnTo>
                  <a:pt x="53" y="302"/>
                </a:lnTo>
                <a:lnTo>
                  <a:pt x="44" y="284"/>
                </a:lnTo>
                <a:lnTo>
                  <a:pt x="36" y="266"/>
                </a:lnTo>
                <a:lnTo>
                  <a:pt x="30" y="246"/>
                </a:lnTo>
                <a:lnTo>
                  <a:pt x="28" y="226"/>
                </a:lnTo>
                <a:lnTo>
                  <a:pt x="27" y="204"/>
                </a:lnTo>
                <a:lnTo>
                  <a:pt x="27" y="204"/>
                </a:lnTo>
                <a:lnTo>
                  <a:pt x="27" y="190"/>
                </a:lnTo>
                <a:lnTo>
                  <a:pt x="28" y="177"/>
                </a:lnTo>
                <a:lnTo>
                  <a:pt x="32" y="164"/>
                </a:lnTo>
                <a:lnTo>
                  <a:pt x="34" y="150"/>
                </a:lnTo>
                <a:lnTo>
                  <a:pt x="39" y="137"/>
                </a:lnTo>
                <a:lnTo>
                  <a:pt x="45" y="124"/>
                </a:lnTo>
                <a:lnTo>
                  <a:pt x="51" y="112"/>
                </a:lnTo>
                <a:lnTo>
                  <a:pt x="58" y="99"/>
                </a:lnTo>
                <a:lnTo>
                  <a:pt x="58" y="99"/>
                </a:lnTo>
                <a:lnTo>
                  <a:pt x="67" y="87"/>
                </a:lnTo>
                <a:lnTo>
                  <a:pt x="75" y="76"/>
                </a:lnTo>
                <a:lnTo>
                  <a:pt x="86" y="67"/>
                </a:lnTo>
                <a:lnTo>
                  <a:pt x="97" y="57"/>
                </a:lnTo>
                <a:lnTo>
                  <a:pt x="109" y="47"/>
                </a:lnTo>
                <a:lnTo>
                  <a:pt x="121" y="40"/>
                </a:lnTo>
                <a:lnTo>
                  <a:pt x="135" y="33"/>
                </a:lnTo>
                <a:lnTo>
                  <a:pt x="149" y="25"/>
                </a:lnTo>
                <a:lnTo>
                  <a:pt x="149" y="25"/>
                </a:lnTo>
                <a:lnTo>
                  <a:pt x="165" y="19"/>
                </a:lnTo>
                <a:lnTo>
                  <a:pt x="181" y="15"/>
                </a:lnTo>
                <a:lnTo>
                  <a:pt x="198" y="10"/>
                </a:lnTo>
                <a:lnTo>
                  <a:pt x="215" y="6"/>
                </a:lnTo>
                <a:lnTo>
                  <a:pt x="234" y="4"/>
                </a:lnTo>
                <a:lnTo>
                  <a:pt x="252" y="1"/>
                </a:lnTo>
                <a:lnTo>
                  <a:pt x="273" y="0"/>
                </a:lnTo>
                <a:lnTo>
                  <a:pt x="293" y="0"/>
                </a:lnTo>
                <a:lnTo>
                  <a:pt x="293" y="0"/>
                </a:lnTo>
                <a:lnTo>
                  <a:pt x="326" y="1"/>
                </a:lnTo>
                <a:lnTo>
                  <a:pt x="358" y="4"/>
                </a:lnTo>
                <a:lnTo>
                  <a:pt x="387" y="8"/>
                </a:lnTo>
                <a:lnTo>
                  <a:pt x="413" y="15"/>
                </a:lnTo>
                <a:lnTo>
                  <a:pt x="439" y="23"/>
                </a:lnTo>
                <a:lnTo>
                  <a:pt x="462" y="34"/>
                </a:lnTo>
                <a:lnTo>
                  <a:pt x="482" y="46"/>
                </a:lnTo>
                <a:lnTo>
                  <a:pt x="501" y="61"/>
                </a:lnTo>
                <a:lnTo>
                  <a:pt x="501" y="61"/>
                </a:lnTo>
                <a:lnTo>
                  <a:pt x="516" y="76"/>
                </a:lnTo>
                <a:lnTo>
                  <a:pt x="531" y="93"/>
                </a:lnTo>
                <a:lnTo>
                  <a:pt x="543" y="112"/>
                </a:lnTo>
                <a:lnTo>
                  <a:pt x="554" y="131"/>
                </a:lnTo>
                <a:lnTo>
                  <a:pt x="561" y="152"/>
                </a:lnTo>
                <a:lnTo>
                  <a:pt x="567" y="173"/>
                </a:lnTo>
                <a:lnTo>
                  <a:pt x="572" y="196"/>
                </a:lnTo>
                <a:lnTo>
                  <a:pt x="573" y="222"/>
                </a:lnTo>
                <a:lnTo>
                  <a:pt x="426" y="228"/>
                </a:lnTo>
                <a:lnTo>
                  <a:pt x="426" y="228"/>
                </a:lnTo>
                <a:lnTo>
                  <a:pt x="423" y="215"/>
                </a:lnTo>
                <a:lnTo>
                  <a:pt x="419" y="201"/>
                </a:lnTo>
                <a:lnTo>
                  <a:pt x="416" y="190"/>
                </a:lnTo>
                <a:lnTo>
                  <a:pt x="411" y="179"/>
                </a:lnTo>
                <a:lnTo>
                  <a:pt x="406" y="170"/>
                </a:lnTo>
                <a:lnTo>
                  <a:pt x="400" y="161"/>
                </a:lnTo>
                <a:lnTo>
                  <a:pt x="393" y="154"/>
                </a:lnTo>
                <a:lnTo>
                  <a:pt x="386" y="147"/>
                </a:lnTo>
                <a:lnTo>
                  <a:pt x="386" y="147"/>
                </a:lnTo>
                <a:lnTo>
                  <a:pt x="377" y="141"/>
                </a:lnTo>
                <a:lnTo>
                  <a:pt x="367" y="136"/>
                </a:lnTo>
                <a:lnTo>
                  <a:pt x="358" y="132"/>
                </a:lnTo>
                <a:lnTo>
                  <a:pt x="347" y="129"/>
                </a:lnTo>
                <a:lnTo>
                  <a:pt x="335" y="126"/>
                </a:lnTo>
                <a:lnTo>
                  <a:pt x="321" y="124"/>
                </a:lnTo>
                <a:lnTo>
                  <a:pt x="307" y="122"/>
                </a:lnTo>
                <a:lnTo>
                  <a:pt x="292" y="122"/>
                </a:lnTo>
                <a:lnTo>
                  <a:pt x="292" y="122"/>
                </a:lnTo>
                <a:lnTo>
                  <a:pt x="276" y="122"/>
                </a:lnTo>
                <a:lnTo>
                  <a:pt x="262" y="124"/>
                </a:lnTo>
                <a:lnTo>
                  <a:pt x="247" y="126"/>
                </a:lnTo>
                <a:lnTo>
                  <a:pt x="234" y="129"/>
                </a:lnTo>
                <a:lnTo>
                  <a:pt x="222" y="132"/>
                </a:lnTo>
                <a:lnTo>
                  <a:pt x="211" y="137"/>
                </a:lnTo>
                <a:lnTo>
                  <a:pt x="200" y="142"/>
                </a:lnTo>
                <a:lnTo>
                  <a:pt x="192" y="149"/>
                </a:lnTo>
                <a:lnTo>
                  <a:pt x="192" y="149"/>
                </a:lnTo>
                <a:lnTo>
                  <a:pt x="185" y="153"/>
                </a:lnTo>
                <a:lnTo>
                  <a:pt x="181" y="158"/>
                </a:lnTo>
                <a:lnTo>
                  <a:pt x="177" y="162"/>
                </a:lnTo>
                <a:lnTo>
                  <a:pt x="173" y="169"/>
                </a:lnTo>
                <a:lnTo>
                  <a:pt x="171" y="175"/>
                </a:lnTo>
                <a:lnTo>
                  <a:pt x="169" y="181"/>
                </a:lnTo>
                <a:lnTo>
                  <a:pt x="169" y="187"/>
                </a:lnTo>
                <a:lnTo>
                  <a:pt x="167" y="194"/>
                </a:lnTo>
                <a:lnTo>
                  <a:pt x="167" y="194"/>
                </a:lnTo>
                <a:lnTo>
                  <a:pt x="169" y="206"/>
                </a:lnTo>
                <a:lnTo>
                  <a:pt x="173" y="218"/>
                </a:lnTo>
                <a:lnTo>
                  <a:pt x="179" y="229"/>
                </a:lnTo>
                <a:lnTo>
                  <a:pt x="189" y="239"/>
                </a:lnTo>
                <a:lnTo>
                  <a:pt x="189" y="239"/>
                </a:lnTo>
                <a:lnTo>
                  <a:pt x="198" y="244"/>
                </a:lnTo>
                <a:lnTo>
                  <a:pt x="209" y="250"/>
                </a:lnTo>
                <a:lnTo>
                  <a:pt x="222" y="256"/>
                </a:lnTo>
                <a:lnTo>
                  <a:pt x="238" y="262"/>
                </a:lnTo>
                <a:lnTo>
                  <a:pt x="276" y="275"/>
                </a:lnTo>
                <a:lnTo>
                  <a:pt x="325" y="287"/>
                </a:lnTo>
                <a:lnTo>
                  <a:pt x="325" y="287"/>
                </a:lnTo>
                <a:lnTo>
                  <a:pt x="376" y="301"/>
                </a:lnTo>
                <a:lnTo>
                  <a:pt x="419" y="313"/>
                </a:lnTo>
                <a:lnTo>
                  <a:pt x="455" y="326"/>
                </a:lnTo>
                <a:lnTo>
                  <a:pt x="470" y="333"/>
                </a:lnTo>
                <a:lnTo>
                  <a:pt x="485" y="340"/>
                </a:lnTo>
                <a:lnTo>
                  <a:pt x="485" y="340"/>
                </a:lnTo>
                <a:lnTo>
                  <a:pt x="497" y="347"/>
                </a:lnTo>
                <a:lnTo>
                  <a:pt x="509" y="355"/>
                </a:lnTo>
                <a:lnTo>
                  <a:pt x="520" y="363"/>
                </a:lnTo>
                <a:lnTo>
                  <a:pt x="531" y="372"/>
                </a:lnTo>
                <a:lnTo>
                  <a:pt x="541" y="382"/>
                </a:lnTo>
                <a:lnTo>
                  <a:pt x="549" y="392"/>
                </a:lnTo>
                <a:lnTo>
                  <a:pt x="558" y="403"/>
                </a:lnTo>
                <a:lnTo>
                  <a:pt x="565" y="415"/>
                </a:lnTo>
                <a:lnTo>
                  <a:pt x="565" y="415"/>
                </a:lnTo>
                <a:lnTo>
                  <a:pt x="572" y="427"/>
                </a:lnTo>
                <a:lnTo>
                  <a:pt x="578" y="439"/>
                </a:lnTo>
                <a:lnTo>
                  <a:pt x="583" y="452"/>
                </a:lnTo>
                <a:lnTo>
                  <a:pt x="587" y="467"/>
                </a:lnTo>
                <a:lnTo>
                  <a:pt x="590" y="481"/>
                </a:lnTo>
                <a:lnTo>
                  <a:pt x="593" y="497"/>
                </a:lnTo>
                <a:lnTo>
                  <a:pt x="594" y="514"/>
                </a:lnTo>
                <a:lnTo>
                  <a:pt x="594" y="531"/>
                </a:lnTo>
                <a:lnTo>
                  <a:pt x="594" y="531"/>
                </a:lnTo>
                <a:lnTo>
                  <a:pt x="594" y="547"/>
                </a:lnTo>
                <a:lnTo>
                  <a:pt x="593" y="561"/>
                </a:lnTo>
                <a:lnTo>
                  <a:pt x="589" y="577"/>
                </a:lnTo>
                <a:lnTo>
                  <a:pt x="586" y="592"/>
                </a:lnTo>
                <a:lnTo>
                  <a:pt x="581" y="606"/>
                </a:lnTo>
                <a:lnTo>
                  <a:pt x="575" y="621"/>
                </a:lnTo>
                <a:lnTo>
                  <a:pt x="567" y="634"/>
                </a:lnTo>
                <a:lnTo>
                  <a:pt x="560" y="649"/>
                </a:lnTo>
                <a:lnTo>
                  <a:pt x="560" y="649"/>
                </a:lnTo>
                <a:lnTo>
                  <a:pt x="550" y="662"/>
                </a:lnTo>
                <a:lnTo>
                  <a:pt x="541" y="674"/>
                </a:lnTo>
                <a:lnTo>
                  <a:pt x="530" y="685"/>
                </a:lnTo>
                <a:lnTo>
                  <a:pt x="518" y="696"/>
                </a:lnTo>
                <a:lnTo>
                  <a:pt x="504" y="706"/>
                </a:lnTo>
                <a:lnTo>
                  <a:pt x="491" y="715"/>
                </a:lnTo>
                <a:lnTo>
                  <a:pt x="476" y="723"/>
                </a:lnTo>
                <a:lnTo>
                  <a:pt x="461" y="730"/>
                </a:lnTo>
                <a:lnTo>
                  <a:pt x="461" y="730"/>
                </a:lnTo>
                <a:lnTo>
                  <a:pt x="445" y="736"/>
                </a:lnTo>
                <a:lnTo>
                  <a:pt x="427" y="742"/>
                </a:lnTo>
                <a:lnTo>
                  <a:pt x="409" y="746"/>
                </a:lnTo>
                <a:lnTo>
                  <a:pt x="389" y="751"/>
                </a:lnTo>
                <a:lnTo>
                  <a:pt x="369" y="753"/>
                </a:lnTo>
                <a:lnTo>
                  <a:pt x="348" y="755"/>
                </a:lnTo>
                <a:lnTo>
                  <a:pt x="325" y="757"/>
                </a:lnTo>
                <a:lnTo>
                  <a:pt x="302" y="757"/>
                </a:lnTo>
                <a:lnTo>
                  <a:pt x="302" y="757"/>
                </a:lnTo>
                <a:lnTo>
                  <a:pt x="268" y="755"/>
                </a:lnTo>
                <a:lnTo>
                  <a:pt x="236" y="753"/>
                </a:lnTo>
                <a:lnTo>
                  <a:pt x="207" y="748"/>
                </a:lnTo>
                <a:lnTo>
                  <a:pt x="179" y="741"/>
                </a:lnTo>
                <a:lnTo>
                  <a:pt x="154" y="731"/>
                </a:lnTo>
                <a:lnTo>
                  <a:pt x="130" y="720"/>
                </a:lnTo>
                <a:lnTo>
                  <a:pt x="108" y="708"/>
                </a:lnTo>
                <a:lnTo>
                  <a:pt x="88" y="692"/>
                </a:lnTo>
                <a:lnTo>
                  <a:pt x="88" y="692"/>
                </a:lnTo>
                <a:lnTo>
                  <a:pt x="72" y="675"/>
                </a:lnTo>
                <a:lnTo>
                  <a:pt x="56" y="657"/>
                </a:lnTo>
                <a:lnTo>
                  <a:pt x="41" y="637"/>
                </a:lnTo>
                <a:lnTo>
                  <a:pt x="29" y="614"/>
                </a:lnTo>
                <a:lnTo>
                  <a:pt x="19" y="589"/>
                </a:lnTo>
                <a:lnTo>
                  <a:pt x="11" y="564"/>
                </a:lnTo>
                <a:lnTo>
                  <a:pt x="5" y="536"/>
                </a:lnTo>
                <a:lnTo>
                  <a:pt x="0" y="506"/>
                </a:lnTo>
                <a:lnTo>
                  <a:pt x="0" y="5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xmlns="" id="{4CE20FDA-C599-4B35-BCBC-A62633BEE504}"/>
              </a:ext>
            </a:extLst>
          </p:cNvPr>
          <p:cNvSpPr>
            <a:spLocks/>
          </p:cNvSpPr>
          <p:nvPr/>
        </p:nvSpPr>
        <p:spPr bwMode="auto">
          <a:xfrm>
            <a:off x="4576811" y="1255184"/>
            <a:ext cx="4281794" cy="443645"/>
          </a:xfrm>
          <a:custGeom>
            <a:avLst/>
            <a:gdLst>
              <a:gd name="T0" fmla="*/ 15778 w 15778"/>
              <a:gd name="T1" fmla="*/ 0 h 1635"/>
              <a:gd name="T2" fmla="*/ 724 w 15778"/>
              <a:gd name="T3" fmla="*/ 0 h 1635"/>
              <a:gd name="T4" fmla="*/ 724 w 15778"/>
              <a:gd name="T5" fmla="*/ 0 h 1635"/>
              <a:gd name="T6" fmla="*/ 686 w 15778"/>
              <a:gd name="T7" fmla="*/ 1 h 1635"/>
              <a:gd name="T8" fmla="*/ 650 w 15778"/>
              <a:gd name="T9" fmla="*/ 4 h 1635"/>
              <a:gd name="T10" fmla="*/ 613 w 15778"/>
              <a:gd name="T11" fmla="*/ 9 h 1635"/>
              <a:gd name="T12" fmla="*/ 578 w 15778"/>
              <a:gd name="T13" fmla="*/ 15 h 1635"/>
              <a:gd name="T14" fmla="*/ 543 w 15778"/>
              <a:gd name="T15" fmla="*/ 23 h 1635"/>
              <a:gd name="T16" fmla="*/ 509 w 15778"/>
              <a:gd name="T17" fmla="*/ 33 h 1635"/>
              <a:gd name="T18" fmla="*/ 475 w 15778"/>
              <a:gd name="T19" fmla="*/ 44 h 1635"/>
              <a:gd name="T20" fmla="*/ 442 w 15778"/>
              <a:gd name="T21" fmla="*/ 57 h 1635"/>
              <a:gd name="T22" fmla="*/ 410 w 15778"/>
              <a:gd name="T23" fmla="*/ 72 h 1635"/>
              <a:gd name="T24" fmla="*/ 379 w 15778"/>
              <a:gd name="T25" fmla="*/ 87 h 1635"/>
              <a:gd name="T26" fmla="*/ 349 w 15778"/>
              <a:gd name="T27" fmla="*/ 106 h 1635"/>
              <a:gd name="T28" fmla="*/ 319 w 15778"/>
              <a:gd name="T29" fmla="*/ 124 h 1635"/>
              <a:gd name="T30" fmla="*/ 291 w 15778"/>
              <a:gd name="T31" fmla="*/ 144 h 1635"/>
              <a:gd name="T32" fmla="*/ 263 w 15778"/>
              <a:gd name="T33" fmla="*/ 166 h 1635"/>
              <a:gd name="T34" fmla="*/ 238 w 15778"/>
              <a:gd name="T35" fmla="*/ 188 h 1635"/>
              <a:gd name="T36" fmla="*/ 212 w 15778"/>
              <a:gd name="T37" fmla="*/ 212 h 1635"/>
              <a:gd name="T38" fmla="*/ 188 w 15778"/>
              <a:gd name="T39" fmla="*/ 238 h 1635"/>
              <a:gd name="T40" fmla="*/ 166 w 15778"/>
              <a:gd name="T41" fmla="*/ 264 h 1635"/>
              <a:gd name="T42" fmla="*/ 144 w 15778"/>
              <a:gd name="T43" fmla="*/ 291 h 1635"/>
              <a:gd name="T44" fmla="*/ 124 w 15778"/>
              <a:gd name="T45" fmla="*/ 319 h 1635"/>
              <a:gd name="T46" fmla="*/ 105 w 15778"/>
              <a:gd name="T47" fmla="*/ 349 h 1635"/>
              <a:gd name="T48" fmla="*/ 87 w 15778"/>
              <a:gd name="T49" fmla="*/ 380 h 1635"/>
              <a:gd name="T50" fmla="*/ 72 w 15778"/>
              <a:gd name="T51" fmla="*/ 410 h 1635"/>
              <a:gd name="T52" fmla="*/ 57 w 15778"/>
              <a:gd name="T53" fmla="*/ 443 h 1635"/>
              <a:gd name="T54" fmla="*/ 44 w 15778"/>
              <a:gd name="T55" fmla="*/ 475 h 1635"/>
              <a:gd name="T56" fmla="*/ 33 w 15778"/>
              <a:gd name="T57" fmla="*/ 509 h 1635"/>
              <a:gd name="T58" fmla="*/ 23 w 15778"/>
              <a:gd name="T59" fmla="*/ 543 h 1635"/>
              <a:gd name="T60" fmla="*/ 15 w 15778"/>
              <a:gd name="T61" fmla="*/ 578 h 1635"/>
              <a:gd name="T62" fmla="*/ 8 w 15778"/>
              <a:gd name="T63" fmla="*/ 614 h 1635"/>
              <a:gd name="T64" fmla="*/ 4 w 15778"/>
              <a:gd name="T65" fmla="*/ 650 h 1635"/>
              <a:gd name="T66" fmla="*/ 1 w 15778"/>
              <a:gd name="T67" fmla="*/ 688 h 1635"/>
              <a:gd name="T68" fmla="*/ 0 w 15778"/>
              <a:gd name="T69" fmla="*/ 724 h 1635"/>
              <a:gd name="T70" fmla="*/ 0 w 15778"/>
              <a:gd name="T71" fmla="*/ 1635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78" h="1635">
                <a:moveTo>
                  <a:pt x="15778" y="0"/>
                </a:moveTo>
                <a:lnTo>
                  <a:pt x="724" y="0"/>
                </a:lnTo>
                <a:lnTo>
                  <a:pt x="724" y="0"/>
                </a:lnTo>
                <a:lnTo>
                  <a:pt x="686" y="1"/>
                </a:lnTo>
                <a:lnTo>
                  <a:pt x="650" y="4"/>
                </a:lnTo>
                <a:lnTo>
                  <a:pt x="613" y="9"/>
                </a:lnTo>
                <a:lnTo>
                  <a:pt x="578" y="15"/>
                </a:lnTo>
                <a:lnTo>
                  <a:pt x="543" y="23"/>
                </a:lnTo>
                <a:lnTo>
                  <a:pt x="509" y="33"/>
                </a:lnTo>
                <a:lnTo>
                  <a:pt x="475" y="44"/>
                </a:lnTo>
                <a:lnTo>
                  <a:pt x="442" y="57"/>
                </a:lnTo>
                <a:lnTo>
                  <a:pt x="410" y="72"/>
                </a:lnTo>
                <a:lnTo>
                  <a:pt x="379" y="87"/>
                </a:lnTo>
                <a:lnTo>
                  <a:pt x="349" y="106"/>
                </a:lnTo>
                <a:lnTo>
                  <a:pt x="319" y="124"/>
                </a:lnTo>
                <a:lnTo>
                  <a:pt x="291" y="144"/>
                </a:lnTo>
                <a:lnTo>
                  <a:pt x="263" y="166"/>
                </a:lnTo>
                <a:lnTo>
                  <a:pt x="238" y="188"/>
                </a:lnTo>
                <a:lnTo>
                  <a:pt x="212" y="212"/>
                </a:lnTo>
                <a:lnTo>
                  <a:pt x="188" y="238"/>
                </a:lnTo>
                <a:lnTo>
                  <a:pt x="166" y="264"/>
                </a:lnTo>
                <a:lnTo>
                  <a:pt x="144" y="291"/>
                </a:lnTo>
                <a:lnTo>
                  <a:pt x="124" y="319"/>
                </a:lnTo>
                <a:lnTo>
                  <a:pt x="105" y="349"/>
                </a:lnTo>
                <a:lnTo>
                  <a:pt x="87" y="380"/>
                </a:lnTo>
                <a:lnTo>
                  <a:pt x="72" y="410"/>
                </a:lnTo>
                <a:lnTo>
                  <a:pt x="57" y="443"/>
                </a:lnTo>
                <a:lnTo>
                  <a:pt x="44" y="475"/>
                </a:lnTo>
                <a:lnTo>
                  <a:pt x="33" y="509"/>
                </a:lnTo>
                <a:lnTo>
                  <a:pt x="23" y="543"/>
                </a:lnTo>
                <a:lnTo>
                  <a:pt x="15" y="578"/>
                </a:lnTo>
                <a:lnTo>
                  <a:pt x="8" y="614"/>
                </a:lnTo>
                <a:lnTo>
                  <a:pt x="4" y="650"/>
                </a:lnTo>
                <a:lnTo>
                  <a:pt x="1" y="688"/>
                </a:lnTo>
                <a:lnTo>
                  <a:pt x="0" y="724"/>
                </a:lnTo>
                <a:lnTo>
                  <a:pt x="0" y="1635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xmlns="" id="{0F3FEFBC-1757-43D3-9BCF-EC94E4745075}"/>
              </a:ext>
            </a:extLst>
          </p:cNvPr>
          <p:cNvSpPr>
            <a:spLocks/>
          </p:cNvSpPr>
          <p:nvPr/>
        </p:nvSpPr>
        <p:spPr bwMode="auto">
          <a:xfrm>
            <a:off x="8701225" y="954213"/>
            <a:ext cx="157379" cy="199437"/>
          </a:xfrm>
          <a:custGeom>
            <a:avLst/>
            <a:gdLst>
              <a:gd name="T0" fmla="*/ 217 w 581"/>
              <a:gd name="T1" fmla="*/ 731 h 731"/>
              <a:gd name="T2" fmla="*/ 217 w 581"/>
              <a:gd name="T3" fmla="*/ 124 h 731"/>
              <a:gd name="T4" fmla="*/ 0 w 581"/>
              <a:gd name="T5" fmla="*/ 124 h 731"/>
              <a:gd name="T6" fmla="*/ 0 w 581"/>
              <a:gd name="T7" fmla="*/ 0 h 731"/>
              <a:gd name="T8" fmla="*/ 581 w 581"/>
              <a:gd name="T9" fmla="*/ 0 h 731"/>
              <a:gd name="T10" fmla="*/ 581 w 581"/>
              <a:gd name="T11" fmla="*/ 124 h 731"/>
              <a:gd name="T12" fmla="*/ 364 w 581"/>
              <a:gd name="T13" fmla="*/ 124 h 731"/>
              <a:gd name="T14" fmla="*/ 364 w 581"/>
              <a:gd name="T15" fmla="*/ 731 h 731"/>
              <a:gd name="T16" fmla="*/ 217 w 581"/>
              <a:gd name="T17" fmla="*/ 73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" h="731">
                <a:moveTo>
                  <a:pt x="217" y="731"/>
                </a:moveTo>
                <a:lnTo>
                  <a:pt x="217" y="124"/>
                </a:lnTo>
                <a:lnTo>
                  <a:pt x="0" y="124"/>
                </a:lnTo>
                <a:lnTo>
                  <a:pt x="0" y="0"/>
                </a:lnTo>
                <a:lnTo>
                  <a:pt x="581" y="0"/>
                </a:lnTo>
                <a:lnTo>
                  <a:pt x="581" y="124"/>
                </a:lnTo>
                <a:lnTo>
                  <a:pt x="364" y="124"/>
                </a:lnTo>
                <a:lnTo>
                  <a:pt x="364" y="731"/>
                </a:lnTo>
                <a:lnTo>
                  <a:pt x="217" y="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51" name="Freeform 14">
            <a:extLst>
              <a:ext uri="{FF2B5EF4-FFF2-40B4-BE49-F238E27FC236}">
                <a16:creationId xmlns:a16="http://schemas.microsoft.com/office/drawing/2014/main" xmlns="" id="{CE0FB76D-AD4B-4859-9ED4-762C708F26F4}"/>
              </a:ext>
            </a:extLst>
          </p:cNvPr>
          <p:cNvSpPr>
            <a:spLocks/>
          </p:cNvSpPr>
          <p:nvPr/>
        </p:nvSpPr>
        <p:spPr bwMode="auto">
          <a:xfrm>
            <a:off x="289529" y="4129305"/>
            <a:ext cx="260489" cy="198080"/>
          </a:xfrm>
          <a:custGeom>
            <a:avLst/>
            <a:gdLst>
              <a:gd name="T0" fmla="*/ 624 w 959"/>
              <a:gd name="T1" fmla="*/ 731 h 731"/>
              <a:gd name="T2" fmla="*/ 479 w 959"/>
              <a:gd name="T3" fmla="*/ 184 h 731"/>
              <a:gd name="T4" fmla="*/ 333 w 959"/>
              <a:gd name="T5" fmla="*/ 731 h 731"/>
              <a:gd name="T6" fmla="*/ 177 w 959"/>
              <a:gd name="T7" fmla="*/ 731 h 731"/>
              <a:gd name="T8" fmla="*/ 0 w 959"/>
              <a:gd name="T9" fmla="*/ 0 h 731"/>
              <a:gd name="T10" fmla="*/ 148 w 959"/>
              <a:gd name="T11" fmla="*/ 0 h 731"/>
              <a:gd name="T12" fmla="*/ 261 w 959"/>
              <a:gd name="T13" fmla="*/ 512 h 731"/>
              <a:gd name="T14" fmla="*/ 389 w 959"/>
              <a:gd name="T15" fmla="*/ 0 h 731"/>
              <a:gd name="T16" fmla="*/ 564 w 959"/>
              <a:gd name="T17" fmla="*/ 0 h 731"/>
              <a:gd name="T18" fmla="*/ 698 w 959"/>
              <a:gd name="T19" fmla="*/ 503 h 731"/>
              <a:gd name="T20" fmla="*/ 809 w 959"/>
              <a:gd name="T21" fmla="*/ 0 h 731"/>
              <a:gd name="T22" fmla="*/ 959 w 959"/>
              <a:gd name="T23" fmla="*/ 0 h 731"/>
              <a:gd name="T24" fmla="*/ 784 w 959"/>
              <a:gd name="T25" fmla="*/ 731 h 731"/>
              <a:gd name="T26" fmla="*/ 624 w 959"/>
              <a:gd name="T27" fmla="*/ 73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9" h="731">
                <a:moveTo>
                  <a:pt x="624" y="731"/>
                </a:moveTo>
                <a:lnTo>
                  <a:pt x="479" y="184"/>
                </a:lnTo>
                <a:lnTo>
                  <a:pt x="333" y="731"/>
                </a:lnTo>
                <a:lnTo>
                  <a:pt x="177" y="731"/>
                </a:lnTo>
                <a:lnTo>
                  <a:pt x="0" y="0"/>
                </a:lnTo>
                <a:lnTo>
                  <a:pt x="148" y="0"/>
                </a:lnTo>
                <a:lnTo>
                  <a:pt x="261" y="512"/>
                </a:lnTo>
                <a:lnTo>
                  <a:pt x="389" y="0"/>
                </a:lnTo>
                <a:lnTo>
                  <a:pt x="564" y="0"/>
                </a:lnTo>
                <a:lnTo>
                  <a:pt x="698" y="503"/>
                </a:lnTo>
                <a:lnTo>
                  <a:pt x="809" y="0"/>
                </a:lnTo>
                <a:lnTo>
                  <a:pt x="959" y="0"/>
                </a:lnTo>
                <a:lnTo>
                  <a:pt x="784" y="731"/>
                </a:lnTo>
                <a:lnTo>
                  <a:pt x="624" y="7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52" name="Freeform 17">
            <a:extLst>
              <a:ext uri="{FF2B5EF4-FFF2-40B4-BE49-F238E27FC236}">
                <a16:creationId xmlns:a16="http://schemas.microsoft.com/office/drawing/2014/main" xmlns="" id="{BA5C1AFA-9203-4D7F-8E3D-13431861F2BD}"/>
              </a:ext>
            </a:extLst>
          </p:cNvPr>
          <p:cNvSpPr>
            <a:spLocks noEditPoints="1"/>
          </p:cNvSpPr>
          <p:nvPr/>
        </p:nvSpPr>
        <p:spPr bwMode="auto">
          <a:xfrm>
            <a:off x="8664594" y="4121125"/>
            <a:ext cx="192653" cy="204864"/>
          </a:xfrm>
          <a:custGeom>
            <a:avLst/>
            <a:gdLst>
              <a:gd name="T0" fmla="*/ 3 w 709"/>
              <a:gd name="T1" fmla="*/ 328 h 756"/>
              <a:gd name="T2" fmla="*/ 18 w 709"/>
              <a:gd name="T3" fmla="*/ 235 h 756"/>
              <a:gd name="T4" fmla="*/ 47 w 709"/>
              <a:gd name="T5" fmla="*/ 168 h 756"/>
              <a:gd name="T6" fmla="*/ 102 w 709"/>
              <a:gd name="T7" fmla="*/ 94 h 756"/>
              <a:gd name="T8" fmla="*/ 159 w 709"/>
              <a:gd name="T9" fmla="*/ 48 h 756"/>
              <a:gd name="T10" fmla="*/ 196 w 709"/>
              <a:gd name="T11" fmla="*/ 29 h 756"/>
              <a:gd name="T12" fmla="*/ 269 w 709"/>
              <a:gd name="T13" fmla="*/ 7 h 756"/>
              <a:gd name="T14" fmla="*/ 354 w 709"/>
              <a:gd name="T15" fmla="*/ 0 h 756"/>
              <a:gd name="T16" fmla="*/ 412 w 709"/>
              <a:gd name="T17" fmla="*/ 3 h 756"/>
              <a:gd name="T18" fmla="*/ 483 w 709"/>
              <a:gd name="T19" fmla="*/ 19 h 756"/>
              <a:gd name="T20" fmla="*/ 546 w 709"/>
              <a:gd name="T21" fmla="*/ 47 h 756"/>
              <a:gd name="T22" fmla="*/ 600 w 709"/>
              <a:gd name="T23" fmla="*/ 88 h 756"/>
              <a:gd name="T24" fmla="*/ 635 w 709"/>
              <a:gd name="T25" fmla="*/ 126 h 756"/>
              <a:gd name="T26" fmla="*/ 672 w 709"/>
              <a:gd name="T27" fmla="*/ 186 h 756"/>
              <a:gd name="T28" fmla="*/ 696 w 709"/>
              <a:gd name="T29" fmla="*/ 256 h 756"/>
              <a:gd name="T30" fmla="*/ 708 w 709"/>
              <a:gd name="T31" fmla="*/ 336 h 756"/>
              <a:gd name="T32" fmla="*/ 709 w 709"/>
              <a:gd name="T33" fmla="*/ 401 h 756"/>
              <a:gd name="T34" fmla="*/ 700 w 709"/>
              <a:gd name="T35" fmla="*/ 482 h 756"/>
              <a:gd name="T36" fmla="*/ 679 w 709"/>
              <a:gd name="T37" fmla="*/ 554 h 756"/>
              <a:gd name="T38" fmla="*/ 645 w 709"/>
              <a:gd name="T39" fmla="*/ 616 h 756"/>
              <a:gd name="T40" fmla="*/ 612 w 709"/>
              <a:gd name="T41" fmla="*/ 656 h 756"/>
              <a:gd name="T42" fmla="*/ 560 w 709"/>
              <a:gd name="T43" fmla="*/ 699 h 756"/>
              <a:gd name="T44" fmla="*/ 501 w 709"/>
              <a:gd name="T45" fmla="*/ 731 h 756"/>
              <a:gd name="T46" fmla="*/ 432 w 709"/>
              <a:gd name="T47" fmla="*/ 750 h 756"/>
              <a:gd name="T48" fmla="*/ 355 w 709"/>
              <a:gd name="T49" fmla="*/ 756 h 756"/>
              <a:gd name="T50" fmla="*/ 297 w 709"/>
              <a:gd name="T51" fmla="*/ 753 h 756"/>
              <a:gd name="T52" fmla="*/ 226 w 709"/>
              <a:gd name="T53" fmla="*/ 737 h 756"/>
              <a:gd name="T54" fmla="*/ 163 w 709"/>
              <a:gd name="T55" fmla="*/ 709 h 756"/>
              <a:gd name="T56" fmla="*/ 108 w 709"/>
              <a:gd name="T57" fmla="*/ 669 h 756"/>
              <a:gd name="T58" fmla="*/ 74 w 709"/>
              <a:gd name="T59" fmla="*/ 630 h 756"/>
              <a:gd name="T60" fmla="*/ 38 w 709"/>
              <a:gd name="T61" fmla="*/ 571 h 756"/>
              <a:gd name="T62" fmla="*/ 13 w 709"/>
              <a:gd name="T63" fmla="*/ 503 h 756"/>
              <a:gd name="T64" fmla="*/ 1 w 709"/>
              <a:gd name="T65" fmla="*/ 425 h 756"/>
              <a:gd name="T66" fmla="*/ 152 w 709"/>
              <a:gd name="T67" fmla="*/ 377 h 756"/>
              <a:gd name="T68" fmla="*/ 160 w 709"/>
              <a:gd name="T69" fmla="*/ 462 h 756"/>
              <a:gd name="T70" fmla="*/ 196 w 709"/>
              <a:gd name="T71" fmla="*/ 549 h 756"/>
              <a:gd name="T72" fmla="*/ 240 w 709"/>
              <a:gd name="T73" fmla="*/ 594 h 756"/>
              <a:gd name="T74" fmla="*/ 313 w 709"/>
              <a:gd name="T75" fmla="*/ 625 h 756"/>
              <a:gd name="T76" fmla="*/ 377 w 709"/>
              <a:gd name="T77" fmla="*/ 629 h 756"/>
              <a:gd name="T78" fmla="*/ 454 w 709"/>
              <a:gd name="T79" fmla="*/ 605 h 756"/>
              <a:gd name="T80" fmla="*/ 500 w 709"/>
              <a:gd name="T81" fmla="*/ 566 h 756"/>
              <a:gd name="T82" fmla="*/ 542 w 709"/>
              <a:gd name="T83" fmla="*/ 487 h 756"/>
              <a:gd name="T84" fmla="*/ 557 w 709"/>
              <a:gd name="T85" fmla="*/ 376 h 756"/>
              <a:gd name="T86" fmla="*/ 549 w 709"/>
              <a:gd name="T87" fmla="*/ 289 h 756"/>
              <a:gd name="T88" fmla="*/ 514 w 709"/>
              <a:gd name="T89" fmla="*/ 205 h 756"/>
              <a:gd name="T90" fmla="*/ 472 w 709"/>
              <a:gd name="T91" fmla="*/ 161 h 756"/>
              <a:gd name="T92" fmla="*/ 399 w 709"/>
              <a:gd name="T93" fmla="*/ 129 h 756"/>
              <a:gd name="T94" fmla="*/ 332 w 709"/>
              <a:gd name="T95" fmla="*/ 127 h 756"/>
              <a:gd name="T96" fmla="*/ 255 w 709"/>
              <a:gd name="T97" fmla="*/ 150 h 756"/>
              <a:gd name="T98" fmla="*/ 207 w 709"/>
              <a:gd name="T99" fmla="*/ 189 h 756"/>
              <a:gd name="T100" fmla="*/ 166 w 709"/>
              <a:gd name="T101" fmla="*/ 268 h 756"/>
              <a:gd name="T102" fmla="*/ 152 w 709"/>
              <a:gd name="T103" fmla="*/ 377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09" h="756">
                <a:moveTo>
                  <a:pt x="0" y="383"/>
                </a:moveTo>
                <a:lnTo>
                  <a:pt x="0" y="383"/>
                </a:lnTo>
                <a:lnTo>
                  <a:pt x="0" y="355"/>
                </a:lnTo>
                <a:lnTo>
                  <a:pt x="3" y="328"/>
                </a:lnTo>
                <a:lnTo>
                  <a:pt x="5" y="304"/>
                </a:lnTo>
                <a:lnTo>
                  <a:pt x="9" y="280"/>
                </a:lnTo>
                <a:lnTo>
                  <a:pt x="13" y="257"/>
                </a:lnTo>
                <a:lnTo>
                  <a:pt x="18" y="235"/>
                </a:lnTo>
                <a:lnTo>
                  <a:pt x="26" y="214"/>
                </a:lnTo>
                <a:lnTo>
                  <a:pt x="33" y="195"/>
                </a:lnTo>
                <a:lnTo>
                  <a:pt x="33" y="195"/>
                </a:lnTo>
                <a:lnTo>
                  <a:pt x="47" y="168"/>
                </a:lnTo>
                <a:lnTo>
                  <a:pt x="63" y="142"/>
                </a:lnTo>
                <a:lnTo>
                  <a:pt x="81" y="117"/>
                </a:lnTo>
                <a:lnTo>
                  <a:pt x="102" y="94"/>
                </a:lnTo>
                <a:lnTo>
                  <a:pt x="102" y="94"/>
                </a:lnTo>
                <a:lnTo>
                  <a:pt x="124" y="74"/>
                </a:lnTo>
                <a:lnTo>
                  <a:pt x="135" y="64"/>
                </a:lnTo>
                <a:lnTo>
                  <a:pt x="147" y="55"/>
                </a:lnTo>
                <a:lnTo>
                  <a:pt x="159" y="48"/>
                </a:lnTo>
                <a:lnTo>
                  <a:pt x="171" y="41"/>
                </a:lnTo>
                <a:lnTo>
                  <a:pt x="183" y="35"/>
                </a:lnTo>
                <a:lnTo>
                  <a:pt x="196" y="29"/>
                </a:lnTo>
                <a:lnTo>
                  <a:pt x="196" y="29"/>
                </a:lnTo>
                <a:lnTo>
                  <a:pt x="213" y="22"/>
                </a:lnTo>
                <a:lnTo>
                  <a:pt x="232" y="17"/>
                </a:lnTo>
                <a:lnTo>
                  <a:pt x="250" y="11"/>
                </a:lnTo>
                <a:lnTo>
                  <a:pt x="269" y="7"/>
                </a:lnTo>
                <a:lnTo>
                  <a:pt x="290" y="3"/>
                </a:lnTo>
                <a:lnTo>
                  <a:pt x="310" y="2"/>
                </a:lnTo>
                <a:lnTo>
                  <a:pt x="331" y="0"/>
                </a:lnTo>
                <a:lnTo>
                  <a:pt x="354" y="0"/>
                </a:lnTo>
                <a:lnTo>
                  <a:pt x="354" y="0"/>
                </a:lnTo>
                <a:lnTo>
                  <a:pt x="373" y="0"/>
                </a:lnTo>
                <a:lnTo>
                  <a:pt x="393" y="1"/>
                </a:lnTo>
                <a:lnTo>
                  <a:pt x="412" y="3"/>
                </a:lnTo>
                <a:lnTo>
                  <a:pt x="430" y="6"/>
                </a:lnTo>
                <a:lnTo>
                  <a:pt x="449" y="9"/>
                </a:lnTo>
                <a:lnTo>
                  <a:pt x="466" y="14"/>
                </a:lnTo>
                <a:lnTo>
                  <a:pt x="483" y="19"/>
                </a:lnTo>
                <a:lnTo>
                  <a:pt x="498" y="25"/>
                </a:lnTo>
                <a:lnTo>
                  <a:pt x="515" y="31"/>
                </a:lnTo>
                <a:lnTo>
                  <a:pt x="530" y="38"/>
                </a:lnTo>
                <a:lnTo>
                  <a:pt x="546" y="47"/>
                </a:lnTo>
                <a:lnTo>
                  <a:pt x="559" y="57"/>
                </a:lnTo>
                <a:lnTo>
                  <a:pt x="574" y="66"/>
                </a:lnTo>
                <a:lnTo>
                  <a:pt x="587" y="76"/>
                </a:lnTo>
                <a:lnTo>
                  <a:pt x="600" y="88"/>
                </a:lnTo>
                <a:lnTo>
                  <a:pt x="612" y="100"/>
                </a:lnTo>
                <a:lnTo>
                  <a:pt x="612" y="100"/>
                </a:lnTo>
                <a:lnTo>
                  <a:pt x="624" y="112"/>
                </a:lnTo>
                <a:lnTo>
                  <a:pt x="635" y="126"/>
                </a:lnTo>
                <a:lnTo>
                  <a:pt x="645" y="140"/>
                </a:lnTo>
                <a:lnTo>
                  <a:pt x="655" y="155"/>
                </a:lnTo>
                <a:lnTo>
                  <a:pt x="663" y="171"/>
                </a:lnTo>
                <a:lnTo>
                  <a:pt x="672" y="186"/>
                </a:lnTo>
                <a:lnTo>
                  <a:pt x="679" y="202"/>
                </a:lnTo>
                <a:lnTo>
                  <a:pt x="685" y="220"/>
                </a:lnTo>
                <a:lnTo>
                  <a:pt x="691" y="237"/>
                </a:lnTo>
                <a:lnTo>
                  <a:pt x="696" y="256"/>
                </a:lnTo>
                <a:lnTo>
                  <a:pt x="700" y="275"/>
                </a:lnTo>
                <a:lnTo>
                  <a:pt x="703" y="294"/>
                </a:lnTo>
                <a:lnTo>
                  <a:pt x="706" y="315"/>
                </a:lnTo>
                <a:lnTo>
                  <a:pt x="708" y="336"/>
                </a:lnTo>
                <a:lnTo>
                  <a:pt x="709" y="357"/>
                </a:lnTo>
                <a:lnTo>
                  <a:pt x="709" y="379"/>
                </a:lnTo>
                <a:lnTo>
                  <a:pt x="709" y="379"/>
                </a:lnTo>
                <a:lnTo>
                  <a:pt x="709" y="401"/>
                </a:lnTo>
                <a:lnTo>
                  <a:pt x="708" y="422"/>
                </a:lnTo>
                <a:lnTo>
                  <a:pt x="706" y="442"/>
                </a:lnTo>
                <a:lnTo>
                  <a:pt x="703" y="463"/>
                </a:lnTo>
                <a:lnTo>
                  <a:pt x="700" y="482"/>
                </a:lnTo>
                <a:lnTo>
                  <a:pt x="696" y="500"/>
                </a:lnTo>
                <a:lnTo>
                  <a:pt x="691" y="519"/>
                </a:lnTo>
                <a:lnTo>
                  <a:pt x="685" y="537"/>
                </a:lnTo>
                <a:lnTo>
                  <a:pt x="679" y="554"/>
                </a:lnTo>
                <a:lnTo>
                  <a:pt x="672" y="570"/>
                </a:lnTo>
                <a:lnTo>
                  <a:pt x="663" y="585"/>
                </a:lnTo>
                <a:lnTo>
                  <a:pt x="655" y="601"/>
                </a:lnTo>
                <a:lnTo>
                  <a:pt x="645" y="616"/>
                </a:lnTo>
                <a:lnTo>
                  <a:pt x="635" y="630"/>
                </a:lnTo>
                <a:lnTo>
                  <a:pt x="624" y="644"/>
                </a:lnTo>
                <a:lnTo>
                  <a:pt x="612" y="656"/>
                </a:lnTo>
                <a:lnTo>
                  <a:pt x="612" y="656"/>
                </a:lnTo>
                <a:lnTo>
                  <a:pt x="600" y="668"/>
                </a:lnTo>
                <a:lnTo>
                  <a:pt x="588" y="680"/>
                </a:lnTo>
                <a:lnTo>
                  <a:pt x="575" y="690"/>
                </a:lnTo>
                <a:lnTo>
                  <a:pt x="560" y="699"/>
                </a:lnTo>
                <a:lnTo>
                  <a:pt x="547" y="709"/>
                </a:lnTo>
                <a:lnTo>
                  <a:pt x="531" y="718"/>
                </a:lnTo>
                <a:lnTo>
                  <a:pt x="517" y="725"/>
                </a:lnTo>
                <a:lnTo>
                  <a:pt x="501" y="731"/>
                </a:lnTo>
                <a:lnTo>
                  <a:pt x="484" y="737"/>
                </a:lnTo>
                <a:lnTo>
                  <a:pt x="467" y="742"/>
                </a:lnTo>
                <a:lnTo>
                  <a:pt x="450" y="747"/>
                </a:lnTo>
                <a:lnTo>
                  <a:pt x="432" y="750"/>
                </a:lnTo>
                <a:lnTo>
                  <a:pt x="413" y="753"/>
                </a:lnTo>
                <a:lnTo>
                  <a:pt x="395" y="754"/>
                </a:lnTo>
                <a:lnTo>
                  <a:pt x="376" y="755"/>
                </a:lnTo>
                <a:lnTo>
                  <a:pt x="355" y="756"/>
                </a:lnTo>
                <a:lnTo>
                  <a:pt x="355" y="756"/>
                </a:lnTo>
                <a:lnTo>
                  <a:pt x="336" y="755"/>
                </a:lnTo>
                <a:lnTo>
                  <a:pt x="315" y="754"/>
                </a:lnTo>
                <a:lnTo>
                  <a:pt x="297" y="753"/>
                </a:lnTo>
                <a:lnTo>
                  <a:pt x="278" y="750"/>
                </a:lnTo>
                <a:lnTo>
                  <a:pt x="260" y="747"/>
                </a:lnTo>
                <a:lnTo>
                  <a:pt x="243" y="742"/>
                </a:lnTo>
                <a:lnTo>
                  <a:pt x="226" y="737"/>
                </a:lnTo>
                <a:lnTo>
                  <a:pt x="209" y="731"/>
                </a:lnTo>
                <a:lnTo>
                  <a:pt x="193" y="725"/>
                </a:lnTo>
                <a:lnTo>
                  <a:pt x="178" y="718"/>
                </a:lnTo>
                <a:lnTo>
                  <a:pt x="163" y="709"/>
                </a:lnTo>
                <a:lnTo>
                  <a:pt x="148" y="701"/>
                </a:lnTo>
                <a:lnTo>
                  <a:pt x="135" y="691"/>
                </a:lnTo>
                <a:lnTo>
                  <a:pt x="121" y="680"/>
                </a:lnTo>
                <a:lnTo>
                  <a:pt x="108" y="669"/>
                </a:lnTo>
                <a:lnTo>
                  <a:pt x="96" y="657"/>
                </a:lnTo>
                <a:lnTo>
                  <a:pt x="96" y="657"/>
                </a:lnTo>
                <a:lnTo>
                  <a:pt x="85" y="644"/>
                </a:lnTo>
                <a:lnTo>
                  <a:pt x="74" y="630"/>
                </a:lnTo>
                <a:lnTo>
                  <a:pt x="63" y="617"/>
                </a:lnTo>
                <a:lnTo>
                  <a:pt x="55" y="602"/>
                </a:lnTo>
                <a:lnTo>
                  <a:pt x="45" y="587"/>
                </a:lnTo>
                <a:lnTo>
                  <a:pt x="38" y="571"/>
                </a:lnTo>
                <a:lnTo>
                  <a:pt x="30" y="555"/>
                </a:lnTo>
                <a:lnTo>
                  <a:pt x="24" y="538"/>
                </a:lnTo>
                <a:lnTo>
                  <a:pt x="18" y="521"/>
                </a:lnTo>
                <a:lnTo>
                  <a:pt x="13" y="503"/>
                </a:lnTo>
                <a:lnTo>
                  <a:pt x="10" y="485"/>
                </a:lnTo>
                <a:lnTo>
                  <a:pt x="6" y="465"/>
                </a:lnTo>
                <a:lnTo>
                  <a:pt x="4" y="445"/>
                </a:lnTo>
                <a:lnTo>
                  <a:pt x="1" y="425"/>
                </a:lnTo>
                <a:lnTo>
                  <a:pt x="0" y="403"/>
                </a:lnTo>
                <a:lnTo>
                  <a:pt x="0" y="383"/>
                </a:lnTo>
                <a:lnTo>
                  <a:pt x="0" y="383"/>
                </a:lnTo>
                <a:close/>
                <a:moveTo>
                  <a:pt x="152" y="377"/>
                </a:moveTo>
                <a:lnTo>
                  <a:pt x="152" y="377"/>
                </a:lnTo>
                <a:lnTo>
                  <a:pt x="153" y="407"/>
                </a:lnTo>
                <a:lnTo>
                  <a:pt x="155" y="436"/>
                </a:lnTo>
                <a:lnTo>
                  <a:pt x="160" y="462"/>
                </a:lnTo>
                <a:lnTo>
                  <a:pt x="166" y="487"/>
                </a:lnTo>
                <a:lnTo>
                  <a:pt x="175" y="509"/>
                </a:lnTo>
                <a:lnTo>
                  <a:pt x="184" y="530"/>
                </a:lnTo>
                <a:lnTo>
                  <a:pt x="196" y="549"/>
                </a:lnTo>
                <a:lnTo>
                  <a:pt x="210" y="566"/>
                </a:lnTo>
                <a:lnTo>
                  <a:pt x="210" y="566"/>
                </a:lnTo>
                <a:lnTo>
                  <a:pt x="224" y="580"/>
                </a:lnTo>
                <a:lnTo>
                  <a:pt x="240" y="594"/>
                </a:lnTo>
                <a:lnTo>
                  <a:pt x="257" y="605"/>
                </a:lnTo>
                <a:lnTo>
                  <a:pt x="274" y="613"/>
                </a:lnTo>
                <a:lnTo>
                  <a:pt x="293" y="621"/>
                </a:lnTo>
                <a:lnTo>
                  <a:pt x="313" y="625"/>
                </a:lnTo>
                <a:lnTo>
                  <a:pt x="333" y="629"/>
                </a:lnTo>
                <a:lnTo>
                  <a:pt x="355" y="630"/>
                </a:lnTo>
                <a:lnTo>
                  <a:pt x="355" y="630"/>
                </a:lnTo>
                <a:lnTo>
                  <a:pt x="377" y="629"/>
                </a:lnTo>
                <a:lnTo>
                  <a:pt x="398" y="625"/>
                </a:lnTo>
                <a:lnTo>
                  <a:pt x="417" y="621"/>
                </a:lnTo>
                <a:lnTo>
                  <a:pt x="435" y="614"/>
                </a:lnTo>
                <a:lnTo>
                  <a:pt x="454" y="605"/>
                </a:lnTo>
                <a:lnTo>
                  <a:pt x="469" y="594"/>
                </a:lnTo>
                <a:lnTo>
                  <a:pt x="485" y="580"/>
                </a:lnTo>
                <a:lnTo>
                  <a:pt x="500" y="566"/>
                </a:lnTo>
                <a:lnTo>
                  <a:pt x="500" y="566"/>
                </a:lnTo>
                <a:lnTo>
                  <a:pt x="513" y="549"/>
                </a:lnTo>
                <a:lnTo>
                  <a:pt x="525" y="531"/>
                </a:lnTo>
                <a:lnTo>
                  <a:pt x="535" y="509"/>
                </a:lnTo>
                <a:lnTo>
                  <a:pt x="542" y="487"/>
                </a:lnTo>
                <a:lnTo>
                  <a:pt x="548" y="462"/>
                </a:lnTo>
                <a:lnTo>
                  <a:pt x="553" y="435"/>
                </a:lnTo>
                <a:lnTo>
                  <a:pt x="555" y="406"/>
                </a:lnTo>
                <a:lnTo>
                  <a:pt x="557" y="376"/>
                </a:lnTo>
                <a:lnTo>
                  <a:pt x="557" y="376"/>
                </a:lnTo>
                <a:lnTo>
                  <a:pt x="555" y="345"/>
                </a:lnTo>
                <a:lnTo>
                  <a:pt x="553" y="316"/>
                </a:lnTo>
                <a:lnTo>
                  <a:pt x="549" y="289"/>
                </a:lnTo>
                <a:lnTo>
                  <a:pt x="543" y="265"/>
                </a:lnTo>
                <a:lnTo>
                  <a:pt x="535" y="243"/>
                </a:lnTo>
                <a:lnTo>
                  <a:pt x="525" y="223"/>
                </a:lnTo>
                <a:lnTo>
                  <a:pt x="514" y="205"/>
                </a:lnTo>
                <a:lnTo>
                  <a:pt x="502" y="188"/>
                </a:lnTo>
                <a:lnTo>
                  <a:pt x="502" y="188"/>
                </a:lnTo>
                <a:lnTo>
                  <a:pt x="487" y="173"/>
                </a:lnTo>
                <a:lnTo>
                  <a:pt x="472" y="161"/>
                </a:lnTo>
                <a:lnTo>
                  <a:pt x="455" y="150"/>
                </a:lnTo>
                <a:lnTo>
                  <a:pt x="438" y="142"/>
                </a:lnTo>
                <a:lnTo>
                  <a:pt x="418" y="134"/>
                </a:lnTo>
                <a:lnTo>
                  <a:pt x="399" y="129"/>
                </a:lnTo>
                <a:lnTo>
                  <a:pt x="377" y="127"/>
                </a:lnTo>
                <a:lnTo>
                  <a:pt x="355" y="126"/>
                </a:lnTo>
                <a:lnTo>
                  <a:pt x="355" y="126"/>
                </a:lnTo>
                <a:lnTo>
                  <a:pt x="332" y="127"/>
                </a:lnTo>
                <a:lnTo>
                  <a:pt x="312" y="129"/>
                </a:lnTo>
                <a:lnTo>
                  <a:pt x="291" y="134"/>
                </a:lnTo>
                <a:lnTo>
                  <a:pt x="273" y="142"/>
                </a:lnTo>
                <a:lnTo>
                  <a:pt x="255" y="150"/>
                </a:lnTo>
                <a:lnTo>
                  <a:pt x="238" y="161"/>
                </a:lnTo>
                <a:lnTo>
                  <a:pt x="222" y="174"/>
                </a:lnTo>
                <a:lnTo>
                  <a:pt x="207" y="189"/>
                </a:lnTo>
                <a:lnTo>
                  <a:pt x="207" y="189"/>
                </a:lnTo>
                <a:lnTo>
                  <a:pt x="195" y="206"/>
                </a:lnTo>
                <a:lnTo>
                  <a:pt x="183" y="224"/>
                </a:lnTo>
                <a:lnTo>
                  <a:pt x="173" y="245"/>
                </a:lnTo>
                <a:lnTo>
                  <a:pt x="166" y="268"/>
                </a:lnTo>
                <a:lnTo>
                  <a:pt x="160" y="292"/>
                </a:lnTo>
                <a:lnTo>
                  <a:pt x="155" y="319"/>
                </a:lnTo>
                <a:lnTo>
                  <a:pt x="153" y="346"/>
                </a:lnTo>
                <a:lnTo>
                  <a:pt x="152" y="377"/>
                </a:lnTo>
                <a:lnTo>
                  <a:pt x="152" y="3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53" name="Freeform 19">
            <a:extLst>
              <a:ext uri="{FF2B5EF4-FFF2-40B4-BE49-F238E27FC236}">
                <a16:creationId xmlns:a16="http://schemas.microsoft.com/office/drawing/2014/main" xmlns="" id="{98DD44A6-2371-4C3B-83D5-166A94111902}"/>
              </a:ext>
            </a:extLst>
          </p:cNvPr>
          <p:cNvSpPr>
            <a:spLocks/>
          </p:cNvSpPr>
          <p:nvPr/>
        </p:nvSpPr>
        <p:spPr bwMode="auto">
          <a:xfrm>
            <a:off x="5383059" y="2323755"/>
            <a:ext cx="1110256" cy="1110256"/>
          </a:xfrm>
          <a:custGeom>
            <a:avLst/>
            <a:gdLst>
              <a:gd name="T0" fmla="*/ 4945 w 4951"/>
              <a:gd name="T1" fmla="*/ 2666 h 4953"/>
              <a:gd name="T2" fmla="*/ 4901 w 4951"/>
              <a:gd name="T3" fmla="*/ 2975 h 4953"/>
              <a:gd name="T4" fmla="*/ 4821 w 4951"/>
              <a:gd name="T5" fmla="*/ 3270 h 4953"/>
              <a:gd name="T6" fmla="*/ 4707 w 4951"/>
              <a:gd name="T7" fmla="*/ 3550 h 4953"/>
              <a:gd name="T8" fmla="*/ 4562 w 4951"/>
              <a:gd name="T9" fmla="*/ 3811 h 4953"/>
              <a:gd name="T10" fmla="*/ 4386 w 4951"/>
              <a:gd name="T11" fmla="*/ 4051 h 4953"/>
              <a:gd name="T12" fmla="*/ 4183 w 4951"/>
              <a:gd name="T13" fmla="*/ 4269 h 4953"/>
              <a:gd name="T14" fmla="*/ 3957 w 4951"/>
              <a:gd name="T15" fmla="*/ 4461 h 4953"/>
              <a:gd name="T16" fmla="*/ 3708 w 4951"/>
              <a:gd name="T17" fmla="*/ 4624 h 4953"/>
              <a:gd name="T18" fmla="*/ 3439 w 4951"/>
              <a:gd name="T19" fmla="*/ 4758 h 4953"/>
              <a:gd name="T20" fmla="*/ 3153 w 4951"/>
              <a:gd name="T21" fmla="*/ 4858 h 4953"/>
              <a:gd name="T22" fmla="*/ 2852 w 4951"/>
              <a:gd name="T23" fmla="*/ 4924 h 4953"/>
              <a:gd name="T24" fmla="*/ 2539 w 4951"/>
              <a:gd name="T25" fmla="*/ 4952 h 4953"/>
              <a:gd name="T26" fmla="*/ 2285 w 4951"/>
              <a:gd name="T27" fmla="*/ 4946 h 4953"/>
              <a:gd name="T28" fmla="*/ 1977 w 4951"/>
              <a:gd name="T29" fmla="*/ 4902 h 4953"/>
              <a:gd name="T30" fmla="*/ 1681 w 4951"/>
              <a:gd name="T31" fmla="*/ 4822 h 4953"/>
              <a:gd name="T32" fmla="*/ 1402 w 4951"/>
              <a:gd name="T33" fmla="*/ 4708 h 4953"/>
              <a:gd name="T34" fmla="*/ 1140 w 4951"/>
              <a:gd name="T35" fmla="*/ 4563 h 4953"/>
              <a:gd name="T36" fmla="*/ 900 w 4951"/>
              <a:gd name="T37" fmla="*/ 4387 h 4953"/>
              <a:gd name="T38" fmla="*/ 683 w 4951"/>
              <a:gd name="T39" fmla="*/ 4184 h 4953"/>
              <a:gd name="T40" fmla="*/ 492 w 4951"/>
              <a:gd name="T41" fmla="*/ 3958 h 4953"/>
              <a:gd name="T42" fmla="*/ 327 w 4951"/>
              <a:gd name="T43" fmla="*/ 3709 h 4953"/>
              <a:gd name="T44" fmla="*/ 194 w 4951"/>
              <a:gd name="T45" fmla="*/ 3440 h 4953"/>
              <a:gd name="T46" fmla="*/ 93 w 4951"/>
              <a:gd name="T47" fmla="*/ 3154 h 4953"/>
              <a:gd name="T48" fmla="*/ 28 w 4951"/>
              <a:gd name="T49" fmla="*/ 2853 h 4953"/>
              <a:gd name="T50" fmla="*/ 0 w 4951"/>
              <a:gd name="T51" fmla="*/ 2540 h 4953"/>
              <a:gd name="T52" fmla="*/ 7 w 4951"/>
              <a:gd name="T53" fmla="*/ 2285 h 4953"/>
              <a:gd name="T54" fmla="*/ 49 w 4951"/>
              <a:gd name="T55" fmla="*/ 1977 h 4953"/>
              <a:gd name="T56" fmla="*/ 129 w 4951"/>
              <a:gd name="T57" fmla="*/ 1682 h 4953"/>
              <a:gd name="T58" fmla="*/ 243 w 4951"/>
              <a:gd name="T59" fmla="*/ 1403 h 4953"/>
              <a:gd name="T60" fmla="*/ 390 w 4951"/>
              <a:gd name="T61" fmla="*/ 1141 h 4953"/>
              <a:gd name="T62" fmla="*/ 565 w 4951"/>
              <a:gd name="T63" fmla="*/ 901 h 4953"/>
              <a:gd name="T64" fmla="*/ 767 w 4951"/>
              <a:gd name="T65" fmla="*/ 684 h 4953"/>
              <a:gd name="T66" fmla="*/ 994 w 4951"/>
              <a:gd name="T67" fmla="*/ 492 h 4953"/>
              <a:gd name="T68" fmla="*/ 1244 w 4951"/>
              <a:gd name="T69" fmla="*/ 327 h 4953"/>
              <a:gd name="T70" fmla="*/ 1511 w 4951"/>
              <a:gd name="T71" fmla="*/ 194 h 4953"/>
              <a:gd name="T72" fmla="*/ 1798 w 4951"/>
              <a:gd name="T73" fmla="*/ 93 h 4953"/>
              <a:gd name="T74" fmla="*/ 2098 w 4951"/>
              <a:gd name="T75" fmla="*/ 28 h 4953"/>
              <a:gd name="T76" fmla="*/ 2411 w 4951"/>
              <a:gd name="T77" fmla="*/ 0 h 4953"/>
              <a:gd name="T78" fmla="*/ 2666 w 4951"/>
              <a:gd name="T79" fmla="*/ 7 h 4953"/>
              <a:gd name="T80" fmla="*/ 2975 w 4951"/>
              <a:gd name="T81" fmla="*/ 50 h 4953"/>
              <a:gd name="T82" fmla="*/ 3269 w 4951"/>
              <a:gd name="T83" fmla="*/ 130 h 4953"/>
              <a:gd name="T84" fmla="*/ 3549 w 4951"/>
              <a:gd name="T85" fmla="*/ 244 h 4953"/>
              <a:gd name="T86" fmla="*/ 3810 w 4951"/>
              <a:gd name="T87" fmla="*/ 390 h 4953"/>
              <a:gd name="T88" fmla="*/ 4050 w 4951"/>
              <a:gd name="T89" fmla="*/ 565 h 4953"/>
              <a:gd name="T90" fmla="*/ 4268 w 4951"/>
              <a:gd name="T91" fmla="*/ 767 h 4953"/>
              <a:gd name="T92" fmla="*/ 4460 w 4951"/>
              <a:gd name="T93" fmla="*/ 994 h 4953"/>
              <a:gd name="T94" fmla="*/ 4623 w 4951"/>
              <a:gd name="T95" fmla="*/ 1244 h 4953"/>
              <a:gd name="T96" fmla="*/ 4757 w 4951"/>
              <a:gd name="T97" fmla="*/ 1512 h 4953"/>
              <a:gd name="T98" fmla="*/ 4857 w 4951"/>
              <a:gd name="T99" fmla="*/ 1798 h 4953"/>
              <a:gd name="T100" fmla="*/ 4923 w 4951"/>
              <a:gd name="T101" fmla="*/ 2099 h 4953"/>
              <a:gd name="T102" fmla="*/ 4951 w 4951"/>
              <a:gd name="T103" fmla="*/ 2412 h 4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1" h="4953">
                <a:moveTo>
                  <a:pt x="4951" y="2476"/>
                </a:moveTo>
                <a:lnTo>
                  <a:pt x="4951" y="2476"/>
                </a:lnTo>
                <a:lnTo>
                  <a:pt x="4951" y="2540"/>
                </a:lnTo>
                <a:lnTo>
                  <a:pt x="4948" y="2603"/>
                </a:lnTo>
                <a:lnTo>
                  <a:pt x="4945" y="2666"/>
                </a:lnTo>
                <a:lnTo>
                  <a:pt x="4939" y="2729"/>
                </a:lnTo>
                <a:lnTo>
                  <a:pt x="4931" y="2791"/>
                </a:lnTo>
                <a:lnTo>
                  <a:pt x="4923" y="2853"/>
                </a:lnTo>
                <a:lnTo>
                  <a:pt x="4913" y="2915"/>
                </a:lnTo>
                <a:lnTo>
                  <a:pt x="4901" y="2975"/>
                </a:lnTo>
                <a:lnTo>
                  <a:pt x="4888" y="3035"/>
                </a:lnTo>
                <a:lnTo>
                  <a:pt x="4873" y="3095"/>
                </a:lnTo>
                <a:lnTo>
                  <a:pt x="4857" y="3154"/>
                </a:lnTo>
                <a:lnTo>
                  <a:pt x="4840" y="3213"/>
                </a:lnTo>
                <a:lnTo>
                  <a:pt x="4821" y="3270"/>
                </a:lnTo>
                <a:lnTo>
                  <a:pt x="4802" y="3327"/>
                </a:lnTo>
                <a:lnTo>
                  <a:pt x="4780" y="3384"/>
                </a:lnTo>
                <a:lnTo>
                  <a:pt x="4757" y="3440"/>
                </a:lnTo>
                <a:lnTo>
                  <a:pt x="4733" y="3496"/>
                </a:lnTo>
                <a:lnTo>
                  <a:pt x="4707" y="3550"/>
                </a:lnTo>
                <a:lnTo>
                  <a:pt x="4680" y="3603"/>
                </a:lnTo>
                <a:lnTo>
                  <a:pt x="4653" y="3657"/>
                </a:lnTo>
                <a:lnTo>
                  <a:pt x="4623" y="3709"/>
                </a:lnTo>
                <a:lnTo>
                  <a:pt x="4593" y="3760"/>
                </a:lnTo>
                <a:lnTo>
                  <a:pt x="4562" y="3811"/>
                </a:lnTo>
                <a:lnTo>
                  <a:pt x="4529" y="3861"/>
                </a:lnTo>
                <a:lnTo>
                  <a:pt x="4495" y="3909"/>
                </a:lnTo>
                <a:lnTo>
                  <a:pt x="4460" y="3958"/>
                </a:lnTo>
                <a:lnTo>
                  <a:pt x="4423" y="4005"/>
                </a:lnTo>
                <a:lnTo>
                  <a:pt x="4386" y="4051"/>
                </a:lnTo>
                <a:lnTo>
                  <a:pt x="4347" y="4097"/>
                </a:lnTo>
                <a:lnTo>
                  <a:pt x="4308" y="4141"/>
                </a:lnTo>
                <a:lnTo>
                  <a:pt x="4268" y="4184"/>
                </a:lnTo>
                <a:lnTo>
                  <a:pt x="4226" y="4227"/>
                </a:lnTo>
                <a:lnTo>
                  <a:pt x="4183" y="4269"/>
                </a:lnTo>
                <a:lnTo>
                  <a:pt x="4140" y="4309"/>
                </a:lnTo>
                <a:lnTo>
                  <a:pt x="4096" y="4348"/>
                </a:lnTo>
                <a:lnTo>
                  <a:pt x="4050" y="4387"/>
                </a:lnTo>
                <a:lnTo>
                  <a:pt x="4004" y="4424"/>
                </a:lnTo>
                <a:lnTo>
                  <a:pt x="3957" y="4461"/>
                </a:lnTo>
                <a:lnTo>
                  <a:pt x="3908" y="4496"/>
                </a:lnTo>
                <a:lnTo>
                  <a:pt x="3860" y="4530"/>
                </a:lnTo>
                <a:lnTo>
                  <a:pt x="3810" y="4563"/>
                </a:lnTo>
                <a:lnTo>
                  <a:pt x="3759" y="4594"/>
                </a:lnTo>
                <a:lnTo>
                  <a:pt x="3708" y="4624"/>
                </a:lnTo>
                <a:lnTo>
                  <a:pt x="3656" y="4654"/>
                </a:lnTo>
                <a:lnTo>
                  <a:pt x="3603" y="4681"/>
                </a:lnTo>
                <a:lnTo>
                  <a:pt x="3549" y="4708"/>
                </a:lnTo>
                <a:lnTo>
                  <a:pt x="3495" y="4734"/>
                </a:lnTo>
                <a:lnTo>
                  <a:pt x="3439" y="4758"/>
                </a:lnTo>
                <a:lnTo>
                  <a:pt x="3383" y="4781"/>
                </a:lnTo>
                <a:lnTo>
                  <a:pt x="3326" y="4803"/>
                </a:lnTo>
                <a:lnTo>
                  <a:pt x="3269" y="4822"/>
                </a:lnTo>
                <a:lnTo>
                  <a:pt x="3211" y="4841"/>
                </a:lnTo>
                <a:lnTo>
                  <a:pt x="3153" y="4858"/>
                </a:lnTo>
                <a:lnTo>
                  <a:pt x="3095" y="4874"/>
                </a:lnTo>
                <a:lnTo>
                  <a:pt x="3034" y="4889"/>
                </a:lnTo>
                <a:lnTo>
                  <a:pt x="2975" y="4902"/>
                </a:lnTo>
                <a:lnTo>
                  <a:pt x="2914" y="4914"/>
                </a:lnTo>
                <a:lnTo>
                  <a:pt x="2852" y="4924"/>
                </a:lnTo>
                <a:lnTo>
                  <a:pt x="2790" y="4932"/>
                </a:lnTo>
                <a:lnTo>
                  <a:pt x="2729" y="4940"/>
                </a:lnTo>
                <a:lnTo>
                  <a:pt x="2666" y="4946"/>
                </a:lnTo>
                <a:lnTo>
                  <a:pt x="2603" y="4949"/>
                </a:lnTo>
                <a:lnTo>
                  <a:pt x="2539" y="4952"/>
                </a:lnTo>
                <a:lnTo>
                  <a:pt x="2475" y="4953"/>
                </a:lnTo>
                <a:lnTo>
                  <a:pt x="2475" y="4953"/>
                </a:lnTo>
                <a:lnTo>
                  <a:pt x="2411" y="4952"/>
                </a:lnTo>
                <a:lnTo>
                  <a:pt x="2348" y="4949"/>
                </a:lnTo>
                <a:lnTo>
                  <a:pt x="2285" y="4946"/>
                </a:lnTo>
                <a:lnTo>
                  <a:pt x="2222" y="4940"/>
                </a:lnTo>
                <a:lnTo>
                  <a:pt x="2160" y="4932"/>
                </a:lnTo>
                <a:lnTo>
                  <a:pt x="2098" y="4924"/>
                </a:lnTo>
                <a:lnTo>
                  <a:pt x="2038" y="4914"/>
                </a:lnTo>
                <a:lnTo>
                  <a:pt x="1977" y="4902"/>
                </a:lnTo>
                <a:lnTo>
                  <a:pt x="1916" y="4889"/>
                </a:lnTo>
                <a:lnTo>
                  <a:pt x="1857" y="4874"/>
                </a:lnTo>
                <a:lnTo>
                  <a:pt x="1798" y="4858"/>
                </a:lnTo>
                <a:lnTo>
                  <a:pt x="1739" y="4841"/>
                </a:lnTo>
                <a:lnTo>
                  <a:pt x="1681" y="4822"/>
                </a:lnTo>
                <a:lnTo>
                  <a:pt x="1624" y="4803"/>
                </a:lnTo>
                <a:lnTo>
                  <a:pt x="1567" y="4781"/>
                </a:lnTo>
                <a:lnTo>
                  <a:pt x="1511" y="4758"/>
                </a:lnTo>
                <a:lnTo>
                  <a:pt x="1457" y="4734"/>
                </a:lnTo>
                <a:lnTo>
                  <a:pt x="1402" y="4708"/>
                </a:lnTo>
                <a:lnTo>
                  <a:pt x="1348" y="4681"/>
                </a:lnTo>
                <a:lnTo>
                  <a:pt x="1296" y="4654"/>
                </a:lnTo>
                <a:lnTo>
                  <a:pt x="1244" y="4624"/>
                </a:lnTo>
                <a:lnTo>
                  <a:pt x="1191" y="4594"/>
                </a:lnTo>
                <a:lnTo>
                  <a:pt x="1140" y="4563"/>
                </a:lnTo>
                <a:lnTo>
                  <a:pt x="1091" y="4530"/>
                </a:lnTo>
                <a:lnTo>
                  <a:pt x="1042" y="4496"/>
                </a:lnTo>
                <a:lnTo>
                  <a:pt x="994" y="4461"/>
                </a:lnTo>
                <a:lnTo>
                  <a:pt x="947" y="4424"/>
                </a:lnTo>
                <a:lnTo>
                  <a:pt x="900" y="4387"/>
                </a:lnTo>
                <a:lnTo>
                  <a:pt x="856" y="4348"/>
                </a:lnTo>
                <a:lnTo>
                  <a:pt x="811" y="4309"/>
                </a:lnTo>
                <a:lnTo>
                  <a:pt x="767" y="4269"/>
                </a:lnTo>
                <a:lnTo>
                  <a:pt x="725" y="4227"/>
                </a:lnTo>
                <a:lnTo>
                  <a:pt x="683" y="4184"/>
                </a:lnTo>
                <a:lnTo>
                  <a:pt x="642" y="4141"/>
                </a:lnTo>
                <a:lnTo>
                  <a:pt x="603" y="4097"/>
                </a:lnTo>
                <a:lnTo>
                  <a:pt x="565" y="4051"/>
                </a:lnTo>
                <a:lnTo>
                  <a:pt x="527" y="4005"/>
                </a:lnTo>
                <a:lnTo>
                  <a:pt x="492" y="3958"/>
                </a:lnTo>
                <a:lnTo>
                  <a:pt x="457" y="3909"/>
                </a:lnTo>
                <a:lnTo>
                  <a:pt x="423" y="3861"/>
                </a:lnTo>
                <a:lnTo>
                  <a:pt x="390" y="3811"/>
                </a:lnTo>
                <a:lnTo>
                  <a:pt x="357" y="3760"/>
                </a:lnTo>
                <a:lnTo>
                  <a:pt x="327" y="3709"/>
                </a:lnTo>
                <a:lnTo>
                  <a:pt x="298" y="3657"/>
                </a:lnTo>
                <a:lnTo>
                  <a:pt x="270" y="3603"/>
                </a:lnTo>
                <a:lnTo>
                  <a:pt x="243" y="3550"/>
                </a:lnTo>
                <a:lnTo>
                  <a:pt x="218" y="3496"/>
                </a:lnTo>
                <a:lnTo>
                  <a:pt x="194" y="3440"/>
                </a:lnTo>
                <a:lnTo>
                  <a:pt x="171" y="3384"/>
                </a:lnTo>
                <a:lnTo>
                  <a:pt x="150" y="3327"/>
                </a:lnTo>
                <a:lnTo>
                  <a:pt x="129" y="3270"/>
                </a:lnTo>
                <a:lnTo>
                  <a:pt x="111" y="3213"/>
                </a:lnTo>
                <a:lnTo>
                  <a:pt x="93" y="3154"/>
                </a:lnTo>
                <a:lnTo>
                  <a:pt x="77" y="3095"/>
                </a:lnTo>
                <a:lnTo>
                  <a:pt x="63" y="3035"/>
                </a:lnTo>
                <a:lnTo>
                  <a:pt x="49" y="2975"/>
                </a:lnTo>
                <a:lnTo>
                  <a:pt x="38" y="2915"/>
                </a:lnTo>
                <a:lnTo>
                  <a:pt x="28" y="2853"/>
                </a:lnTo>
                <a:lnTo>
                  <a:pt x="19" y="2791"/>
                </a:lnTo>
                <a:lnTo>
                  <a:pt x="12" y="2729"/>
                </a:lnTo>
                <a:lnTo>
                  <a:pt x="7" y="2666"/>
                </a:lnTo>
                <a:lnTo>
                  <a:pt x="2" y="2603"/>
                </a:lnTo>
                <a:lnTo>
                  <a:pt x="0" y="2540"/>
                </a:lnTo>
                <a:lnTo>
                  <a:pt x="0" y="2476"/>
                </a:lnTo>
                <a:lnTo>
                  <a:pt x="0" y="2476"/>
                </a:lnTo>
                <a:lnTo>
                  <a:pt x="0" y="2412"/>
                </a:lnTo>
                <a:lnTo>
                  <a:pt x="2" y="2348"/>
                </a:lnTo>
                <a:lnTo>
                  <a:pt x="7" y="2285"/>
                </a:lnTo>
                <a:lnTo>
                  <a:pt x="12" y="2222"/>
                </a:lnTo>
                <a:lnTo>
                  <a:pt x="19" y="2161"/>
                </a:lnTo>
                <a:lnTo>
                  <a:pt x="28" y="2099"/>
                </a:lnTo>
                <a:lnTo>
                  <a:pt x="38" y="2038"/>
                </a:lnTo>
                <a:lnTo>
                  <a:pt x="49" y="1977"/>
                </a:lnTo>
                <a:lnTo>
                  <a:pt x="63" y="1917"/>
                </a:lnTo>
                <a:lnTo>
                  <a:pt x="77" y="1857"/>
                </a:lnTo>
                <a:lnTo>
                  <a:pt x="93" y="1798"/>
                </a:lnTo>
                <a:lnTo>
                  <a:pt x="111" y="1740"/>
                </a:lnTo>
                <a:lnTo>
                  <a:pt x="129" y="1682"/>
                </a:lnTo>
                <a:lnTo>
                  <a:pt x="150" y="1625"/>
                </a:lnTo>
                <a:lnTo>
                  <a:pt x="171" y="1568"/>
                </a:lnTo>
                <a:lnTo>
                  <a:pt x="194" y="1512"/>
                </a:lnTo>
                <a:lnTo>
                  <a:pt x="218" y="1457"/>
                </a:lnTo>
                <a:lnTo>
                  <a:pt x="243" y="1403"/>
                </a:lnTo>
                <a:lnTo>
                  <a:pt x="270" y="1348"/>
                </a:lnTo>
                <a:lnTo>
                  <a:pt x="298" y="1296"/>
                </a:lnTo>
                <a:lnTo>
                  <a:pt x="327" y="1244"/>
                </a:lnTo>
                <a:lnTo>
                  <a:pt x="357" y="1192"/>
                </a:lnTo>
                <a:lnTo>
                  <a:pt x="390" y="1141"/>
                </a:lnTo>
                <a:lnTo>
                  <a:pt x="423" y="1091"/>
                </a:lnTo>
                <a:lnTo>
                  <a:pt x="457" y="1043"/>
                </a:lnTo>
                <a:lnTo>
                  <a:pt x="492" y="994"/>
                </a:lnTo>
                <a:lnTo>
                  <a:pt x="527" y="947"/>
                </a:lnTo>
                <a:lnTo>
                  <a:pt x="565" y="901"/>
                </a:lnTo>
                <a:lnTo>
                  <a:pt x="603" y="856"/>
                </a:lnTo>
                <a:lnTo>
                  <a:pt x="642" y="811"/>
                </a:lnTo>
                <a:lnTo>
                  <a:pt x="683" y="767"/>
                </a:lnTo>
                <a:lnTo>
                  <a:pt x="725" y="725"/>
                </a:lnTo>
                <a:lnTo>
                  <a:pt x="767" y="684"/>
                </a:lnTo>
                <a:lnTo>
                  <a:pt x="811" y="642"/>
                </a:lnTo>
                <a:lnTo>
                  <a:pt x="856" y="604"/>
                </a:lnTo>
                <a:lnTo>
                  <a:pt x="900" y="565"/>
                </a:lnTo>
                <a:lnTo>
                  <a:pt x="947" y="527"/>
                </a:lnTo>
                <a:lnTo>
                  <a:pt x="994" y="492"/>
                </a:lnTo>
                <a:lnTo>
                  <a:pt x="1042" y="457"/>
                </a:lnTo>
                <a:lnTo>
                  <a:pt x="1091" y="423"/>
                </a:lnTo>
                <a:lnTo>
                  <a:pt x="1140" y="390"/>
                </a:lnTo>
                <a:lnTo>
                  <a:pt x="1191" y="358"/>
                </a:lnTo>
                <a:lnTo>
                  <a:pt x="1244" y="327"/>
                </a:lnTo>
                <a:lnTo>
                  <a:pt x="1296" y="298"/>
                </a:lnTo>
                <a:lnTo>
                  <a:pt x="1348" y="270"/>
                </a:lnTo>
                <a:lnTo>
                  <a:pt x="1402" y="244"/>
                </a:lnTo>
                <a:lnTo>
                  <a:pt x="1457" y="218"/>
                </a:lnTo>
                <a:lnTo>
                  <a:pt x="1511" y="194"/>
                </a:lnTo>
                <a:lnTo>
                  <a:pt x="1567" y="171"/>
                </a:lnTo>
                <a:lnTo>
                  <a:pt x="1624" y="150"/>
                </a:lnTo>
                <a:lnTo>
                  <a:pt x="1681" y="130"/>
                </a:lnTo>
                <a:lnTo>
                  <a:pt x="1739" y="111"/>
                </a:lnTo>
                <a:lnTo>
                  <a:pt x="1798" y="93"/>
                </a:lnTo>
                <a:lnTo>
                  <a:pt x="1857" y="77"/>
                </a:lnTo>
                <a:lnTo>
                  <a:pt x="1916" y="63"/>
                </a:lnTo>
                <a:lnTo>
                  <a:pt x="1977" y="50"/>
                </a:lnTo>
                <a:lnTo>
                  <a:pt x="2038" y="39"/>
                </a:lnTo>
                <a:lnTo>
                  <a:pt x="2098" y="28"/>
                </a:lnTo>
                <a:lnTo>
                  <a:pt x="2160" y="19"/>
                </a:lnTo>
                <a:lnTo>
                  <a:pt x="2222" y="12"/>
                </a:lnTo>
                <a:lnTo>
                  <a:pt x="2285" y="7"/>
                </a:lnTo>
                <a:lnTo>
                  <a:pt x="2348" y="2"/>
                </a:lnTo>
                <a:lnTo>
                  <a:pt x="2411" y="0"/>
                </a:lnTo>
                <a:lnTo>
                  <a:pt x="2475" y="0"/>
                </a:lnTo>
                <a:lnTo>
                  <a:pt x="2475" y="0"/>
                </a:lnTo>
                <a:lnTo>
                  <a:pt x="2539" y="0"/>
                </a:lnTo>
                <a:lnTo>
                  <a:pt x="2603" y="2"/>
                </a:lnTo>
                <a:lnTo>
                  <a:pt x="2666" y="7"/>
                </a:lnTo>
                <a:lnTo>
                  <a:pt x="2729" y="12"/>
                </a:lnTo>
                <a:lnTo>
                  <a:pt x="2790" y="19"/>
                </a:lnTo>
                <a:lnTo>
                  <a:pt x="2852" y="28"/>
                </a:lnTo>
                <a:lnTo>
                  <a:pt x="2914" y="39"/>
                </a:lnTo>
                <a:lnTo>
                  <a:pt x="2975" y="50"/>
                </a:lnTo>
                <a:lnTo>
                  <a:pt x="3034" y="63"/>
                </a:lnTo>
                <a:lnTo>
                  <a:pt x="3095" y="77"/>
                </a:lnTo>
                <a:lnTo>
                  <a:pt x="3153" y="93"/>
                </a:lnTo>
                <a:lnTo>
                  <a:pt x="3211" y="111"/>
                </a:lnTo>
                <a:lnTo>
                  <a:pt x="3269" y="130"/>
                </a:lnTo>
                <a:lnTo>
                  <a:pt x="3326" y="150"/>
                </a:lnTo>
                <a:lnTo>
                  <a:pt x="3383" y="171"/>
                </a:lnTo>
                <a:lnTo>
                  <a:pt x="3439" y="194"/>
                </a:lnTo>
                <a:lnTo>
                  <a:pt x="3495" y="218"/>
                </a:lnTo>
                <a:lnTo>
                  <a:pt x="3549" y="244"/>
                </a:lnTo>
                <a:lnTo>
                  <a:pt x="3603" y="270"/>
                </a:lnTo>
                <a:lnTo>
                  <a:pt x="3656" y="298"/>
                </a:lnTo>
                <a:lnTo>
                  <a:pt x="3708" y="327"/>
                </a:lnTo>
                <a:lnTo>
                  <a:pt x="3759" y="358"/>
                </a:lnTo>
                <a:lnTo>
                  <a:pt x="3810" y="390"/>
                </a:lnTo>
                <a:lnTo>
                  <a:pt x="3860" y="423"/>
                </a:lnTo>
                <a:lnTo>
                  <a:pt x="3908" y="457"/>
                </a:lnTo>
                <a:lnTo>
                  <a:pt x="3957" y="492"/>
                </a:lnTo>
                <a:lnTo>
                  <a:pt x="4004" y="527"/>
                </a:lnTo>
                <a:lnTo>
                  <a:pt x="4050" y="565"/>
                </a:lnTo>
                <a:lnTo>
                  <a:pt x="4096" y="604"/>
                </a:lnTo>
                <a:lnTo>
                  <a:pt x="4140" y="642"/>
                </a:lnTo>
                <a:lnTo>
                  <a:pt x="4183" y="684"/>
                </a:lnTo>
                <a:lnTo>
                  <a:pt x="4226" y="725"/>
                </a:lnTo>
                <a:lnTo>
                  <a:pt x="4268" y="767"/>
                </a:lnTo>
                <a:lnTo>
                  <a:pt x="4308" y="811"/>
                </a:lnTo>
                <a:lnTo>
                  <a:pt x="4347" y="856"/>
                </a:lnTo>
                <a:lnTo>
                  <a:pt x="4386" y="901"/>
                </a:lnTo>
                <a:lnTo>
                  <a:pt x="4423" y="947"/>
                </a:lnTo>
                <a:lnTo>
                  <a:pt x="4460" y="994"/>
                </a:lnTo>
                <a:lnTo>
                  <a:pt x="4495" y="1043"/>
                </a:lnTo>
                <a:lnTo>
                  <a:pt x="4529" y="1091"/>
                </a:lnTo>
                <a:lnTo>
                  <a:pt x="4562" y="1141"/>
                </a:lnTo>
                <a:lnTo>
                  <a:pt x="4593" y="1192"/>
                </a:lnTo>
                <a:lnTo>
                  <a:pt x="4623" y="1244"/>
                </a:lnTo>
                <a:lnTo>
                  <a:pt x="4653" y="1296"/>
                </a:lnTo>
                <a:lnTo>
                  <a:pt x="4680" y="1348"/>
                </a:lnTo>
                <a:lnTo>
                  <a:pt x="4707" y="1403"/>
                </a:lnTo>
                <a:lnTo>
                  <a:pt x="4733" y="1457"/>
                </a:lnTo>
                <a:lnTo>
                  <a:pt x="4757" y="1512"/>
                </a:lnTo>
                <a:lnTo>
                  <a:pt x="4780" y="1568"/>
                </a:lnTo>
                <a:lnTo>
                  <a:pt x="4802" y="1625"/>
                </a:lnTo>
                <a:lnTo>
                  <a:pt x="4821" y="1682"/>
                </a:lnTo>
                <a:lnTo>
                  <a:pt x="4840" y="1740"/>
                </a:lnTo>
                <a:lnTo>
                  <a:pt x="4857" y="1798"/>
                </a:lnTo>
                <a:lnTo>
                  <a:pt x="4873" y="1857"/>
                </a:lnTo>
                <a:lnTo>
                  <a:pt x="4888" y="1917"/>
                </a:lnTo>
                <a:lnTo>
                  <a:pt x="4901" y="1977"/>
                </a:lnTo>
                <a:lnTo>
                  <a:pt x="4913" y="2038"/>
                </a:lnTo>
                <a:lnTo>
                  <a:pt x="4923" y="2099"/>
                </a:lnTo>
                <a:lnTo>
                  <a:pt x="4931" y="2161"/>
                </a:lnTo>
                <a:lnTo>
                  <a:pt x="4939" y="2222"/>
                </a:lnTo>
                <a:lnTo>
                  <a:pt x="4945" y="2285"/>
                </a:lnTo>
                <a:lnTo>
                  <a:pt x="4948" y="2348"/>
                </a:lnTo>
                <a:lnTo>
                  <a:pt x="4951" y="2412"/>
                </a:lnTo>
                <a:lnTo>
                  <a:pt x="4951" y="2476"/>
                </a:lnTo>
                <a:lnTo>
                  <a:pt x="4951" y="2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54" name="Freeform 20">
            <a:extLst>
              <a:ext uri="{FF2B5EF4-FFF2-40B4-BE49-F238E27FC236}">
                <a16:creationId xmlns:a16="http://schemas.microsoft.com/office/drawing/2014/main" xmlns="" id="{4BF82420-7A99-4FE3-BC02-80C866CBA682}"/>
              </a:ext>
            </a:extLst>
          </p:cNvPr>
          <p:cNvSpPr>
            <a:spLocks/>
          </p:cNvSpPr>
          <p:nvPr/>
        </p:nvSpPr>
        <p:spPr bwMode="auto">
          <a:xfrm>
            <a:off x="2624964" y="2323755"/>
            <a:ext cx="1110256" cy="1110256"/>
          </a:xfrm>
          <a:custGeom>
            <a:avLst/>
            <a:gdLst>
              <a:gd name="T0" fmla="*/ 4944 w 4951"/>
              <a:gd name="T1" fmla="*/ 2666 h 4953"/>
              <a:gd name="T2" fmla="*/ 4901 w 4951"/>
              <a:gd name="T3" fmla="*/ 2975 h 4953"/>
              <a:gd name="T4" fmla="*/ 4821 w 4951"/>
              <a:gd name="T5" fmla="*/ 3270 h 4953"/>
              <a:gd name="T6" fmla="*/ 4707 w 4951"/>
              <a:gd name="T7" fmla="*/ 3550 h 4953"/>
              <a:gd name="T8" fmla="*/ 4561 w 4951"/>
              <a:gd name="T9" fmla="*/ 3811 h 4953"/>
              <a:gd name="T10" fmla="*/ 4386 w 4951"/>
              <a:gd name="T11" fmla="*/ 4051 h 4953"/>
              <a:gd name="T12" fmla="*/ 4184 w 4951"/>
              <a:gd name="T13" fmla="*/ 4269 h 4953"/>
              <a:gd name="T14" fmla="*/ 3957 w 4951"/>
              <a:gd name="T15" fmla="*/ 4461 h 4953"/>
              <a:gd name="T16" fmla="*/ 3707 w 4951"/>
              <a:gd name="T17" fmla="*/ 4624 h 4953"/>
              <a:gd name="T18" fmla="*/ 3439 w 4951"/>
              <a:gd name="T19" fmla="*/ 4758 h 4953"/>
              <a:gd name="T20" fmla="*/ 3153 w 4951"/>
              <a:gd name="T21" fmla="*/ 4858 h 4953"/>
              <a:gd name="T22" fmla="*/ 2853 w 4951"/>
              <a:gd name="T23" fmla="*/ 4924 h 4953"/>
              <a:gd name="T24" fmla="*/ 2540 w 4951"/>
              <a:gd name="T25" fmla="*/ 4952 h 4953"/>
              <a:gd name="T26" fmla="*/ 2285 w 4951"/>
              <a:gd name="T27" fmla="*/ 4946 h 4953"/>
              <a:gd name="T28" fmla="*/ 1976 w 4951"/>
              <a:gd name="T29" fmla="*/ 4902 h 4953"/>
              <a:gd name="T30" fmla="*/ 1682 w 4951"/>
              <a:gd name="T31" fmla="*/ 4822 h 4953"/>
              <a:gd name="T32" fmla="*/ 1401 w 4951"/>
              <a:gd name="T33" fmla="*/ 4708 h 4953"/>
              <a:gd name="T34" fmla="*/ 1141 w 4951"/>
              <a:gd name="T35" fmla="*/ 4563 h 4953"/>
              <a:gd name="T36" fmla="*/ 901 w 4951"/>
              <a:gd name="T37" fmla="*/ 4387 h 4953"/>
              <a:gd name="T38" fmla="*/ 683 w 4951"/>
              <a:gd name="T39" fmla="*/ 4184 h 4953"/>
              <a:gd name="T40" fmla="*/ 491 w 4951"/>
              <a:gd name="T41" fmla="*/ 3958 h 4953"/>
              <a:gd name="T42" fmla="*/ 327 w 4951"/>
              <a:gd name="T43" fmla="*/ 3709 h 4953"/>
              <a:gd name="T44" fmla="*/ 194 w 4951"/>
              <a:gd name="T45" fmla="*/ 3440 h 4953"/>
              <a:gd name="T46" fmla="*/ 93 w 4951"/>
              <a:gd name="T47" fmla="*/ 3154 h 4953"/>
              <a:gd name="T48" fmla="*/ 28 w 4951"/>
              <a:gd name="T49" fmla="*/ 2853 h 4953"/>
              <a:gd name="T50" fmla="*/ 0 w 4951"/>
              <a:gd name="T51" fmla="*/ 2540 h 4953"/>
              <a:gd name="T52" fmla="*/ 6 w 4951"/>
              <a:gd name="T53" fmla="*/ 2285 h 4953"/>
              <a:gd name="T54" fmla="*/ 50 w 4951"/>
              <a:gd name="T55" fmla="*/ 1977 h 4953"/>
              <a:gd name="T56" fmla="*/ 130 w 4951"/>
              <a:gd name="T57" fmla="*/ 1682 h 4953"/>
              <a:gd name="T58" fmla="*/ 244 w 4951"/>
              <a:gd name="T59" fmla="*/ 1403 h 4953"/>
              <a:gd name="T60" fmla="*/ 389 w 4951"/>
              <a:gd name="T61" fmla="*/ 1141 h 4953"/>
              <a:gd name="T62" fmla="*/ 565 w 4951"/>
              <a:gd name="T63" fmla="*/ 901 h 4953"/>
              <a:gd name="T64" fmla="*/ 767 w 4951"/>
              <a:gd name="T65" fmla="*/ 684 h 4953"/>
              <a:gd name="T66" fmla="*/ 994 w 4951"/>
              <a:gd name="T67" fmla="*/ 492 h 4953"/>
              <a:gd name="T68" fmla="*/ 1243 w 4951"/>
              <a:gd name="T69" fmla="*/ 327 h 4953"/>
              <a:gd name="T70" fmla="*/ 1512 w 4951"/>
              <a:gd name="T71" fmla="*/ 194 h 4953"/>
              <a:gd name="T72" fmla="*/ 1798 w 4951"/>
              <a:gd name="T73" fmla="*/ 93 h 4953"/>
              <a:gd name="T74" fmla="*/ 2099 w 4951"/>
              <a:gd name="T75" fmla="*/ 28 h 4953"/>
              <a:gd name="T76" fmla="*/ 2411 w 4951"/>
              <a:gd name="T77" fmla="*/ 0 h 4953"/>
              <a:gd name="T78" fmla="*/ 2666 w 4951"/>
              <a:gd name="T79" fmla="*/ 7 h 4953"/>
              <a:gd name="T80" fmla="*/ 2974 w 4951"/>
              <a:gd name="T81" fmla="*/ 50 h 4953"/>
              <a:gd name="T82" fmla="*/ 3270 w 4951"/>
              <a:gd name="T83" fmla="*/ 130 h 4953"/>
              <a:gd name="T84" fmla="*/ 3548 w 4951"/>
              <a:gd name="T85" fmla="*/ 244 h 4953"/>
              <a:gd name="T86" fmla="*/ 3810 w 4951"/>
              <a:gd name="T87" fmla="*/ 390 h 4953"/>
              <a:gd name="T88" fmla="*/ 4050 w 4951"/>
              <a:gd name="T89" fmla="*/ 565 h 4953"/>
              <a:gd name="T90" fmla="*/ 4267 w 4951"/>
              <a:gd name="T91" fmla="*/ 767 h 4953"/>
              <a:gd name="T92" fmla="*/ 4460 w 4951"/>
              <a:gd name="T93" fmla="*/ 994 h 4953"/>
              <a:gd name="T94" fmla="*/ 4624 w 4951"/>
              <a:gd name="T95" fmla="*/ 1244 h 4953"/>
              <a:gd name="T96" fmla="*/ 4757 w 4951"/>
              <a:gd name="T97" fmla="*/ 1512 h 4953"/>
              <a:gd name="T98" fmla="*/ 4858 w 4951"/>
              <a:gd name="T99" fmla="*/ 1798 h 4953"/>
              <a:gd name="T100" fmla="*/ 4923 w 4951"/>
              <a:gd name="T101" fmla="*/ 2099 h 4953"/>
              <a:gd name="T102" fmla="*/ 4951 w 4951"/>
              <a:gd name="T103" fmla="*/ 2412 h 4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1" h="4953">
                <a:moveTo>
                  <a:pt x="4951" y="2476"/>
                </a:moveTo>
                <a:lnTo>
                  <a:pt x="4951" y="2476"/>
                </a:lnTo>
                <a:lnTo>
                  <a:pt x="4951" y="2540"/>
                </a:lnTo>
                <a:lnTo>
                  <a:pt x="4949" y="2603"/>
                </a:lnTo>
                <a:lnTo>
                  <a:pt x="4944" y="2666"/>
                </a:lnTo>
                <a:lnTo>
                  <a:pt x="4939" y="2729"/>
                </a:lnTo>
                <a:lnTo>
                  <a:pt x="4932" y="2791"/>
                </a:lnTo>
                <a:lnTo>
                  <a:pt x="4923" y="2853"/>
                </a:lnTo>
                <a:lnTo>
                  <a:pt x="4912" y="2915"/>
                </a:lnTo>
                <a:lnTo>
                  <a:pt x="4901" y="2975"/>
                </a:lnTo>
                <a:lnTo>
                  <a:pt x="4888" y="3035"/>
                </a:lnTo>
                <a:lnTo>
                  <a:pt x="4874" y="3095"/>
                </a:lnTo>
                <a:lnTo>
                  <a:pt x="4858" y="3154"/>
                </a:lnTo>
                <a:lnTo>
                  <a:pt x="4840" y="3213"/>
                </a:lnTo>
                <a:lnTo>
                  <a:pt x="4821" y="3270"/>
                </a:lnTo>
                <a:lnTo>
                  <a:pt x="4801" y="3327"/>
                </a:lnTo>
                <a:lnTo>
                  <a:pt x="4780" y="3384"/>
                </a:lnTo>
                <a:lnTo>
                  <a:pt x="4757" y="3440"/>
                </a:lnTo>
                <a:lnTo>
                  <a:pt x="4733" y="3496"/>
                </a:lnTo>
                <a:lnTo>
                  <a:pt x="4707" y="3550"/>
                </a:lnTo>
                <a:lnTo>
                  <a:pt x="4681" y="3603"/>
                </a:lnTo>
                <a:lnTo>
                  <a:pt x="4653" y="3657"/>
                </a:lnTo>
                <a:lnTo>
                  <a:pt x="4624" y="3709"/>
                </a:lnTo>
                <a:lnTo>
                  <a:pt x="4593" y="3760"/>
                </a:lnTo>
                <a:lnTo>
                  <a:pt x="4561" y="3811"/>
                </a:lnTo>
                <a:lnTo>
                  <a:pt x="4528" y="3861"/>
                </a:lnTo>
                <a:lnTo>
                  <a:pt x="4494" y="3909"/>
                </a:lnTo>
                <a:lnTo>
                  <a:pt x="4460" y="3958"/>
                </a:lnTo>
                <a:lnTo>
                  <a:pt x="4424" y="4005"/>
                </a:lnTo>
                <a:lnTo>
                  <a:pt x="4386" y="4051"/>
                </a:lnTo>
                <a:lnTo>
                  <a:pt x="4347" y="4097"/>
                </a:lnTo>
                <a:lnTo>
                  <a:pt x="4309" y="4141"/>
                </a:lnTo>
                <a:lnTo>
                  <a:pt x="4267" y="4184"/>
                </a:lnTo>
                <a:lnTo>
                  <a:pt x="4226" y="4227"/>
                </a:lnTo>
                <a:lnTo>
                  <a:pt x="4184" y="4269"/>
                </a:lnTo>
                <a:lnTo>
                  <a:pt x="4140" y="4309"/>
                </a:lnTo>
                <a:lnTo>
                  <a:pt x="4095" y="4348"/>
                </a:lnTo>
                <a:lnTo>
                  <a:pt x="4050" y="4387"/>
                </a:lnTo>
                <a:lnTo>
                  <a:pt x="4004" y="4424"/>
                </a:lnTo>
                <a:lnTo>
                  <a:pt x="3957" y="4461"/>
                </a:lnTo>
                <a:lnTo>
                  <a:pt x="3909" y="4496"/>
                </a:lnTo>
                <a:lnTo>
                  <a:pt x="3860" y="4530"/>
                </a:lnTo>
                <a:lnTo>
                  <a:pt x="3810" y="4563"/>
                </a:lnTo>
                <a:lnTo>
                  <a:pt x="3759" y="4594"/>
                </a:lnTo>
                <a:lnTo>
                  <a:pt x="3707" y="4624"/>
                </a:lnTo>
                <a:lnTo>
                  <a:pt x="3655" y="4654"/>
                </a:lnTo>
                <a:lnTo>
                  <a:pt x="3603" y="4681"/>
                </a:lnTo>
                <a:lnTo>
                  <a:pt x="3548" y="4708"/>
                </a:lnTo>
                <a:lnTo>
                  <a:pt x="3494" y="4734"/>
                </a:lnTo>
                <a:lnTo>
                  <a:pt x="3439" y="4758"/>
                </a:lnTo>
                <a:lnTo>
                  <a:pt x="3384" y="4781"/>
                </a:lnTo>
                <a:lnTo>
                  <a:pt x="3327" y="4803"/>
                </a:lnTo>
                <a:lnTo>
                  <a:pt x="3270" y="4822"/>
                </a:lnTo>
                <a:lnTo>
                  <a:pt x="3211" y="4841"/>
                </a:lnTo>
                <a:lnTo>
                  <a:pt x="3153" y="4858"/>
                </a:lnTo>
                <a:lnTo>
                  <a:pt x="3094" y="4874"/>
                </a:lnTo>
                <a:lnTo>
                  <a:pt x="3034" y="4889"/>
                </a:lnTo>
                <a:lnTo>
                  <a:pt x="2974" y="4902"/>
                </a:lnTo>
                <a:lnTo>
                  <a:pt x="2913" y="4914"/>
                </a:lnTo>
                <a:lnTo>
                  <a:pt x="2853" y="4924"/>
                </a:lnTo>
                <a:lnTo>
                  <a:pt x="2791" y="4932"/>
                </a:lnTo>
                <a:lnTo>
                  <a:pt x="2729" y="4940"/>
                </a:lnTo>
                <a:lnTo>
                  <a:pt x="2666" y="4946"/>
                </a:lnTo>
                <a:lnTo>
                  <a:pt x="2603" y="4949"/>
                </a:lnTo>
                <a:lnTo>
                  <a:pt x="2540" y="4952"/>
                </a:lnTo>
                <a:lnTo>
                  <a:pt x="2476" y="4953"/>
                </a:lnTo>
                <a:lnTo>
                  <a:pt x="2476" y="4953"/>
                </a:lnTo>
                <a:lnTo>
                  <a:pt x="2411" y="4952"/>
                </a:lnTo>
                <a:lnTo>
                  <a:pt x="2348" y="4949"/>
                </a:lnTo>
                <a:lnTo>
                  <a:pt x="2285" y="4946"/>
                </a:lnTo>
                <a:lnTo>
                  <a:pt x="2222" y="4940"/>
                </a:lnTo>
                <a:lnTo>
                  <a:pt x="2160" y="4932"/>
                </a:lnTo>
                <a:lnTo>
                  <a:pt x="2099" y="4924"/>
                </a:lnTo>
                <a:lnTo>
                  <a:pt x="2037" y="4914"/>
                </a:lnTo>
                <a:lnTo>
                  <a:pt x="1976" y="4902"/>
                </a:lnTo>
                <a:lnTo>
                  <a:pt x="1917" y="4889"/>
                </a:lnTo>
                <a:lnTo>
                  <a:pt x="1856" y="4874"/>
                </a:lnTo>
                <a:lnTo>
                  <a:pt x="1798" y="4858"/>
                </a:lnTo>
                <a:lnTo>
                  <a:pt x="1740" y="4841"/>
                </a:lnTo>
                <a:lnTo>
                  <a:pt x="1682" y="4822"/>
                </a:lnTo>
                <a:lnTo>
                  <a:pt x="1625" y="4803"/>
                </a:lnTo>
                <a:lnTo>
                  <a:pt x="1568" y="4781"/>
                </a:lnTo>
                <a:lnTo>
                  <a:pt x="1512" y="4758"/>
                </a:lnTo>
                <a:lnTo>
                  <a:pt x="1456" y="4734"/>
                </a:lnTo>
                <a:lnTo>
                  <a:pt x="1401" y="4708"/>
                </a:lnTo>
                <a:lnTo>
                  <a:pt x="1348" y="4681"/>
                </a:lnTo>
                <a:lnTo>
                  <a:pt x="1295" y="4654"/>
                </a:lnTo>
                <a:lnTo>
                  <a:pt x="1243" y="4624"/>
                </a:lnTo>
                <a:lnTo>
                  <a:pt x="1192" y="4594"/>
                </a:lnTo>
                <a:lnTo>
                  <a:pt x="1141" y="4563"/>
                </a:lnTo>
                <a:lnTo>
                  <a:pt x="1091" y="4530"/>
                </a:lnTo>
                <a:lnTo>
                  <a:pt x="1043" y="4496"/>
                </a:lnTo>
                <a:lnTo>
                  <a:pt x="994" y="4461"/>
                </a:lnTo>
                <a:lnTo>
                  <a:pt x="947" y="4424"/>
                </a:lnTo>
                <a:lnTo>
                  <a:pt x="901" y="4387"/>
                </a:lnTo>
                <a:lnTo>
                  <a:pt x="855" y="4348"/>
                </a:lnTo>
                <a:lnTo>
                  <a:pt x="811" y="4309"/>
                </a:lnTo>
                <a:lnTo>
                  <a:pt x="767" y="4269"/>
                </a:lnTo>
                <a:lnTo>
                  <a:pt x="725" y="4227"/>
                </a:lnTo>
                <a:lnTo>
                  <a:pt x="683" y="4184"/>
                </a:lnTo>
                <a:lnTo>
                  <a:pt x="643" y="4141"/>
                </a:lnTo>
                <a:lnTo>
                  <a:pt x="604" y="4097"/>
                </a:lnTo>
                <a:lnTo>
                  <a:pt x="565" y="4051"/>
                </a:lnTo>
                <a:lnTo>
                  <a:pt x="527" y="4005"/>
                </a:lnTo>
                <a:lnTo>
                  <a:pt x="491" y="3958"/>
                </a:lnTo>
                <a:lnTo>
                  <a:pt x="456" y="3909"/>
                </a:lnTo>
                <a:lnTo>
                  <a:pt x="422" y="3861"/>
                </a:lnTo>
                <a:lnTo>
                  <a:pt x="389" y="3811"/>
                </a:lnTo>
                <a:lnTo>
                  <a:pt x="358" y="3760"/>
                </a:lnTo>
                <a:lnTo>
                  <a:pt x="327" y="3709"/>
                </a:lnTo>
                <a:lnTo>
                  <a:pt x="298" y="3657"/>
                </a:lnTo>
                <a:lnTo>
                  <a:pt x="270" y="3603"/>
                </a:lnTo>
                <a:lnTo>
                  <a:pt x="244" y="3550"/>
                </a:lnTo>
                <a:lnTo>
                  <a:pt x="218" y="3496"/>
                </a:lnTo>
                <a:lnTo>
                  <a:pt x="194" y="3440"/>
                </a:lnTo>
                <a:lnTo>
                  <a:pt x="171" y="3384"/>
                </a:lnTo>
                <a:lnTo>
                  <a:pt x="149" y="3327"/>
                </a:lnTo>
                <a:lnTo>
                  <a:pt x="130" y="3270"/>
                </a:lnTo>
                <a:lnTo>
                  <a:pt x="110" y="3213"/>
                </a:lnTo>
                <a:lnTo>
                  <a:pt x="93" y="3154"/>
                </a:lnTo>
                <a:lnTo>
                  <a:pt x="78" y="3095"/>
                </a:lnTo>
                <a:lnTo>
                  <a:pt x="63" y="3035"/>
                </a:lnTo>
                <a:lnTo>
                  <a:pt x="50" y="2975"/>
                </a:lnTo>
                <a:lnTo>
                  <a:pt x="38" y="2915"/>
                </a:lnTo>
                <a:lnTo>
                  <a:pt x="28" y="2853"/>
                </a:lnTo>
                <a:lnTo>
                  <a:pt x="19" y="2791"/>
                </a:lnTo>
                <a:lnTo>
                  <a:pt x="12" y="2729"/>
                </a:lnTo>
                <a:lnTo>
                  <a:pt x="6" y="2666"/>
                </a:lnTo>
                <a:lnTo>
                  <a:pt x="2" y="2603"/>
                </a:lnTo>
                <a:lnTo>
                  <a:pt x="0" y="2540"/>
                </a:lnTo>
                <a:lnTo>
                  <a:pt x="0" y="2476"/>
                </a:lnTo>
                <a:lnTo>
                  <a:pt x="0" y="2476"/>
                </a:lnTo>
                <a:lnTo>
                  <a:pt x="0" y="2412"/>
                </a:lnTo>
                <a:lnTo>
                  <a:pt x="2" y="2348"/>
                </a:lnTo>
                <a:lnTo>
                  <a:pt x="6" y="2285"/>
                </a:lnTo>
                <a:lnTo>
                  <a:pt x="12" y="2222"/>
                </a:lnTo>
                <a:lnTo>
                  <a:pt x="19" y="2161"/>
                </a:lnTo>
                <a:lnTo>
                  <a:pt x="28" y="2099"/>
                </a:lnTo>
                <a:lnTo>
                  <a:pt x="38" y="2038"/>
                </a:lnTo>
                <a:lnTo>
                  <a:pt x="50" y="1977"/>
                </a:lnTo>
                <a:lnTo>
                  <a:pt x="63" y="1917"/>
                </a:lnTo>
                <a:lnTo>
                  <a:pt x="78" y="1857"/>
                </a:lnTo>
                <a:lnTo>
                  <a:pt x="93" y="1798"/>
                </a:lnTo>
                <a:lnTo>
                  <a:pt x="110" y="1740"/>
                </a:lnTo>
                <a:lnTo>
                  <a:pt x="130" y="1682"/>
                </a:lnTo>
                <a:lnTo>
                  <a:pt x="149" y="1625"/>
                </a:lnTo>
                <a:lnTo>
                  <a:pt x="171" y="1568"/>
                </a:lnTo>
                <a:lnTo>
                  <a:pt x="194" y="1512"/>
                </a:lnTo>
                <a:lnTo>
                  <a:pt x="218" y="1457"/>
                </a:lnTo>
                <a:lnTo>
                  <a:pt x="244" y="1403"/>
                </a:lnTo>
                <a:lnTo>
                  <a:pt x="270" y="1348"/>
                </a:lnTo>
                <a:lnTo>
                  <a:pt x="298" y="1296"/>
                </a:lnTo>
                <a:lnTo>
                  <a:pt x="327" y="1244"/>
                </a:lnTo>
                <a:lnTo>
                  <a:pt x="358" y="1192"/>
                </a:lnTo>
                <a:lnTo>
                  <a:pt x="389" y="1141"/>
                </a:lnTo>
                <a:lnTo>
                  <a:pt x="422" y="1091"/>
                </a:lnTo>
                <a:lnTo>
                  <a:pt x="456" y="1043"/>
                </a:lnTo>
                <a:lnTo>
                  <a:pt x="491" y="994"/>
                </a:lnTo>
                <a:lnTo>
                  <a:pt x="527" y="947"/>
                </a:lnTo>
                <a:lnTo>
                  <a:pt x="565" y="901"/>
                </a:lnTo>
                <a:lnTo>
                  <a:pt x="604" y="856"/>
                </a:lnTo>
                <a:lnTo>
                  <a:pt x="643" y="811"/>
                </a:lnTo>
                <a:lnTo>
                  <a:pt x="683" y="767"/>
                </a:lnTo>
                <a:lnTo>
                  <a:pt x="725" y="725"/>
                </a:lnTo>
                <a:lnTo>
                  <a:pt x="767" y="684"/>
                </a:lnTo>
                <a:lnTo>
                  <a:pt x="811" y="642"/>
                </a:lnTo>
                <a:lnTo>
                  <a:pt x="855" y="604"/>
                </a:lnTo>
                <a:lnTo>
                  <a:pt x="901" y="565"/>
                </a:lnTo>
                <a:lnTo>
                  <a:pt x="947" y="527"/>
                </a:lnTo>
                <a:lnTo>
                  <a:pt x="994" y="492"/>
                </a:lnTo>
                <a:lnTo>
                  <a:pt x="1043" y="457"/>
                </a:lnTo>
                <a:lnTo>
                  <a:pt x="1091" y="423"/>
                </a:lnTo>
                <a:lnTo>
                  <a:pt x="1141" y="390"/>
                </a:lnTo>
                <a:lnTo>
                  <a:pt x="1192" y="358"/>
                </a:lnTo>
                <a:lnTo>
                  <a:pt x="1243" y="327"/>
                </a:lnTo>
                <a:lnTo>
                  <a:pt x="1295" y="298"/>
                </a:lnTo>
                <a:lnTo>
                  <a:pt x="1348" y="270"/>
                </a:lnTo>
                <a:lnTo>
                  <a:pt x="1401" y="244"/>
                </a:lnTo>
                <a:lnTo>
                  <a:pt x="1456" y="218"/>
                </a:lnTo>
                <a:lnTo>
                  <a:pt x="1512" y="194"/>
                </a:lnTo>
                <a:lnTo>
                  <a:pt x="1568" y="171"/>
                </a:lnTo>
                <a:lnTo>
                  <a:pt x="1625" y="150"/>
                </a:lnTo>
                <a:lnTo>
                  <a:pt x="1682" y="130"/>
                </a:lnTo>
                <a:lnTo>
                  <a:pt x="1740" y="111"/>
                </a:lnTo>
                <a:lnTo>
                  <a:pt x="1798" y="93"/>
                </a:lnTo>
                <a:lnTo>
                  <a:pt x="1856" y="77"/>
                </a:lnTo>
                <a:lnTo>
                  <a:pt x="1917" y="63"/>
                </a:lnTo>
                <a:lnTo>
                  <a:pt x="1976" y="50"/>
                </a:lnTo>
                <a:lnTo>
                  <a:pt x="2037" y="39"/>
                </a:lnTo>
                <a:lnTo>
                  <a:pt x="2099" y="28"/>
                </a:lnTo>
                <a:lnTo>
                  <a:pt x="2160" y="19"/>
                </a:lnTo>
                <a:lnTo>
                  <a:pt x="2222" y="12"/>
                </a:lnTo>
                <a:lnTo>
                  <a:pt x="2285" y="7"/>
                </a:lnTo>
                <a:lnTo>
                  <a:pt x="2348" y="2"/>
                </a:lnTo>
                <a:lnTo>
                  <a:pt x="2411" y="0"/>
                </a:lnTo>
                <a:lnTo>
                  <a:pt x="2476" y="0"/>
                </a:lnTo>
                <a:lnTo>
                  <a:pt x="2476" y="0"/>
                </a:lnTo>
                <a:lnTo>
                  <a:pt x="2540" y="0"/>
                </a:lnTo>
                <a:lnTo>
                  <a:pt x="2603" y="2"/>
                </a:lnTo>
                <a:lnTo>
                  <a:pt x="2666" y="7"/>
                </a:lnTo>
                <a:lnTo>
                  <a:pt x="2729" y="12"/>
                </a:lnTo>
                <a:lnTo>
                  <a:pt x="2791" y="19"/>
                </a:lnTo>
                <a:lnTo>
                  <a:pt x="2853" y="28"/>
                </a:lnTo>
                <a:lnTo>
                  <a:pt x="2913" y="39"/>
                </a:lnTo>
                <a:lnTo>
                  <a:pt x="2974" y="50"/>
                </a:lnTo>
                <a:lnTo>
                  <a:pt x="3034" y="63"/>
                </a:lnTo>
                <a:lnTo>
                  <a:pt x="3094" y="77"/>
                </a:lnTo>
                <a:lnTo>
                  <a:pt x="3153" y="93"/>
                </a:lnTo>
                <a:lnTo>
                  <a:pt x="3211" y="111"/>
                </a:lnTo>
                <a:lnTo>
                  <a:pt x="3270" y="130"/>
                </a:lnTo>
                <a:lnTo>
                  <a:pt x="3327" y="150"/>
                </a:lnTo>
                <a:lnTo>
                  <a:pt x="3384" y="171"/>
                </a:lnTo>
                <a:lnTo>
                  <a:pt x="3439" y="194"/>
                </a:lnTo>
                <a:lnTo>
                  <a:pt x="3494" y="218"/>
                </a:lnTo>
                <a:lnTo>
                  <a:pt x="3548" y="244"/>
                </a:lnTo>
                <a:lnTo>
                  <a:pt x="3603" y="270"/>
                </a:lnTo>
                <a:lnTo>
                  <a:pt x="3655" y="298"/>
                </a:lnTo>
                <a:lnTo>
                  <a:pt x="3707" y="327"/>
                </a:lnTo>
                <a:lnTo>
                  <a:pt x="3759" y="358"/>
                </a:lnTo>
                <a:lnTo>
                  <a:pt x="3810" y="390"/>
                </a:lnTo>
                <a:lnTo>
                  <a:pt x="3860" y="423"/>
                </a:lnTo>
                <a:lnTo>
                  <a:pt x="3909" y="457"/>
                </a:lnTo>
                <a:lnTo>
                  <a:pt x="3957" y="492"/>
                </a:lnTo>
                <a:lnTo>
                  <a:pt x="4004" y="527"/>
                </a:lnTo>
                <a:lnTo>
                  <a:pt x="4050" y="565"/>
                </a:lnTo>
                <a:lnTo>
                  <a:pt x="4095" y="604"/>
                </a:lnTo>
                <a:lnTo>
                  <a:pt x="4140" y="642"/>
                </a:lnTo>
                <a:lnTo>
                  <a:pt x="4184" y="684"/>
                </a:lnTo>
                <a:lnTo>
                  <a:pt x="4226" y="725"/>
                </a:lnTo>
                <a:lnTo>
                  <a:pt x="4267" y="767"/>
                </a:lnTo>
                <a:lnTo>
                  <a:pt x="4309" y="811"/>
                </a:lnTo>
                <a:lnTo>
                  <a:pt x="4347" y="856"/>
                </a:lnTo>
                <a:lnTo>
                  <a:pt x="4386" y="901"/>
                </a:lnTo>
                <a:lnTo>
                  <a:pt x="4424" y="947"/>
                </a:lnTo>
                <a:lnTo>
                  <a:pt x="4460" y="994"/>
                </a:lnTo>
                <a:lnTo>
                  <a:pt x="4494" y="1043"/>
                </a:lnTo>
                <a:lnTo>
                  <a:pt x="4528" y="1091"/>
                </a:lnTo>
                <a:lnTo>
                  <a:pt x="4561" y="1141"/>
                </a:lnTo>
                <a:lnTo>
                  <a:pt x="4593" y="1192"/>
                </a:lnTo>
                <a:lnTo>
                  <a:pt x="4624" y="1244"/>
                </a:lnTo>
                <a:lnTo>
                  <a:pt x="4653" y="1296"/>
                </a:lnTo>
                <a:lnTo>
                  <a:pt x="4681" y="1348"/>
                </a:lnTo>
                <a:lnTo>
                  <a:pt x="4707" y="1403"/>
                </a:lnTo>
                <a:lnTo>
                  <a:pt x="4733" y="1457"/>
                </a:lnTo>
                <a:lnTo>
                  <a:pt x="4757" y="1512"/>
                </a:lnTo>
                <a:lnTo>
                  <a:pt x="4780" y="1568"/>
                </a:lnTo>
                <a:lnTo>
                  <a:pt x="4801" y="1625"/>
                </a:lnTo>
                <a:lnTo>
                  <a:pt x="4821" y="1682"/>
                </a:lnTo>
                <a:lnTo>
                  <a:pt x="4840" y="1740"/>
                </a:lnTo>
                <a:lnTo>
                  <a:pt x="4858" y="1798"/>
                </a:lnTo>
                <a:lnTo>
                  <a:pt x="4874" y="1857"/>
                </a:lnTo>
                <a:lnTo>
                  <a:pt x="4888" y="1917"/>
                </a:lnTo>
                <a:lnTo>
                  <a:pt x="4901" y="1977"/>
                </a:lnTo>
                <a:lnTo>
                  <a:pt x="4912" y="2038"/>
                </a:lnTo>
                <a:lnTo>
                  <a:pt x="4923" y="2099"/>
                </a:lnTo>
                <a:lnTo>
                  <a:pt x="4932" y="2161"/>
                </a:lnTo>
                <a:lnTo>
                  <a:pt x="4939" y="2222"/>
                </a:lnTo>
                <a:lnTo>
                  <a:pt x="4944" y="2285"/>
                </a:lnTo>
                <a:lnTo>
                  <a:pt x="4949" y="2348"/>
                </a:lnTo>
                <a:lnTo>
                  <a:pt x="4951" y="2412"/>
                </a:lnTo>
                <a:lnTo>
                  <a:pt x="4951" y="2476"/>
                </a:lnTo>
                <a:lnTo>
                  <a:pt x="4951" y="2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B31972F-176F-4CAA-997E-816EAC086CE4}"/>
              </a:ext>
            </a:extLst>
          </p:cNvPr>
          <p:cNvSpPr txBox="1"/>
          <p:nvPr/>
        </p:nvSpPr>
        <p:spPr bwMode="gray">
          <a:xfrm>
            <a:off x="877898" y="962208"/>
            <a:ext cx="1393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8">
              <a:spcBef>
                <a:spcPts val="225"/>
              </a:spcBef>
              <a:defRPr/>
            </a:pPr>
            <a:r>
              <a:rPr lang="en-GB" sz="1200" b="1" kern="0" dirty="0">
                <a:latin typeface="Arial" pitchFamily="34" charset="0"/>
                <a:cs typeface="Arial" pitchFamily="34" charset="0"/>
              </a:rPr>
              <a:t>Strengths</a:t>
            </a:r>
            <a:endParaRPr lang="en-ZA" sz="1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CE999DB-3865-4DC3-AEA7-4E6FD51D2A50}"/>
              </a:ext>
            </a:extLst>
          </p:cNvPr>
          <p:cNvSpPr txBox="1"/>
          <p:nvPr/>
        </p:nvSpPr>
        <p:spPr bwMode="gray">
          <a:xfrm>
            <a:off x="877898" y="4167373"/>
            <a:ext cx="1393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8">
              <a:spcBef>
                <a:spcPts val="225"/>
              </a:spcBef>
              <a:defRPr/>
            </a:pPr>
            <a:r>
              <a:rPr lang="en-GB" sz="1200" b="1" kern="0" dirty="0">
                <a:latin typeface="Arial" pitchFamily="34" charset="0"/>
                <a:cs typeface="Arial" pitchFamily="34" charset="0"/>
              </a:rPr>
              <a:t>Weaknesses</a:t>
            </a:r>
            <a:endParaRPr lang="en-ZA" sz="1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E700264-5ACA-4BDE-BF68-7977E846E2E6}"/>
              </a:ext>
            </a:extLst>
          </p:cNvPr>
          <p:cNvSpPr txBox="1"/>
          <p:nvPr/>
        </p:nvSpPr>
        <p:spPr bwMode="gray">
          <a:xfrm>
            <a:off x="6932711" y="962208"/>
            <a:ext cx="1393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8">
              <a:spcBef>
                <a:spcPts val="225"/>
              </a:spcBef>
              <a:defRPr/>
            </a:pPr>
            <a:r>
              <a:rPr lang="en-GB" sz="1200" b="1" kern="0" dirty="0">
                <a:latin typeface="Arial" pitchFamily="34" charset="0"/>
                <a:cs typeface="Arial" pitchFamily="34" charset="0"/>
              </a:rPr>
              <a:t>Threats</a:t>
            </a:r>
            <a:endParaRPr lang="en-ZA" sz="1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C61E520-B166-4556-BA94-A4D564190ECB}"/>
              </a:ext>
            </a:extLst>
          </p:cNvPr>
          <p:cNvSpPr txBox="1"/>
          <p:nvPr/>
        </p:nvSpPr>
        <p:spPr bwMode="gray">
          <a:xfrm>
            <a:off x="6932711" y="4168510"/>
            <a:ext cx="1393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8">
              <a:spcBef>
                <a:spcPts val="225"/>
              </a:spcBef>
              <a:defRPr/>
            </a:pPr>
            <a:r>
              <a:rPr lang="en-GB" sz="1200" b="1" kern="0" dirty="0">
                <a:latin typeface="Arial" pitchFamily="34" charset="0"/>
                <a:cs typeface="Arial" pitchFamily="34" charset="0"/>
              </a:rPr>
              <a:t>Opportunities</a:t>
            </a:r>
            <a:endParaRPr lang="en-ZA" sz="1200" b="1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91A3CDC-6D1D-47A4-81A6-D9388F1D58FE}"/>
              </a:ext>
            </a:extLst>
          </p:cNvPr>
          <p:cNvGrpSpPr/>
          <p:nvPr/>
        </p:nvGrpSpPr>
        <p:grpSpPr>
          <a:xfrm>
            <a:off x="4290663" y="3360085"/>
            <a:ext cx="511567" cy="481478"/>
            <a:chOff x="10284414" y="2209333"/>
            <a:chExt cx="332816" cy="313240"/>
          </a:xfrm>
          <a:solidFill>
            <a:schemeClr val="bg1"/>
          </a:solidFill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xmlns="" id="{2BBA0532-6BB9-4433-AA76-C72F842E2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9307" y="2209333"/>
              <a:ext cx="127923" cy="122643"/>
            </a:xfrm>
            <a:custGeom>
              <a:avLst/>
              <a:gdLst>
                <a:gd name="T0" fmla="*/ 32 w 824"/>
                <a:gd name="T1" fmla="*/ 564 h 790"/>
                <a:gd name="T2" fmla="*/ 16 w 824"/>
                <a:gd name="T3" fmla="*/ 584 h 790"/>
                <a:gd name="T4" fmla="*/ 6 w 824"/>
                <a:gd name="T5" fmla="*/ 604 h 790"/>
                <a:gd name="T6" fmla="*/ 0 w 824"/>
                <a:gd name="T7" fmla="*/ 628 h 790"/>
                <a:gd name="T8" fmla="*/ 2 w 824"/>
                <a:gd name="T9" fmla="*/ 650 h 790"/>
                <a:gd name="T10" fmla="*/ 16 w 824"/>
                <a:gd name="T11" fmla="*/ 698 h 790"/>
                <a:gd name="T12" fmla="*/ 44 w 824"/>
                <a:gd name="T13" fmla="*/ 738 h 790"/>
                <a:gd name="T14" fmla="*/ 84 w 824"/>
                <a:gd name="T15" fmla="*/ 772 h 790"/>
                <a:gd name="T16" fmla="*/ 130 w 824"/>
                <a:gd name="T17" fmla="*/ 788 h 790"/>
                <a:gd name="T18" fmla="*/ 154 w 824"/>
                <a:gd name="T19" fmla="*/ 790 h 790"/>
                <a:gd name="T20" fmla="*/ 180 w 824"/>
                <a:gd name="T21" fmla="*/ 786 h 790"/>
                <a:gd name="T22" fmla="*/ 204 w 824"/>
                <a:gd name="T23" fmla="*/ 776 h 790"/>
                <a:gd name="T24" fmla="*/ 230 w 824"/>
                <a:gd name="T25" fmla="*/ 760 h 790"/>
                <a:gd name="T26" fmla="*/ 286 w 824"/>
                <a:gd name="T27" fmla="*/ 710 h 790"/>
                <a:gd name="T28" fmla="*/ 520 w 824"/>
                <a:gd name="T29" fmla="*/ 488 h 790"/>
                <a:gd name="T30" fmla="*/ 776 w 824"/>
                <a:gd name="T31" fmla="*/ 242 h 790"/>
                <a:gd name="T32" fmla="*/ 788 w 824"/>
                <a:gd name="T33" fmla="*/ 230 h 790"/>
                <a:gd name="T34" fmla="*/ 808 w 824"/>
                <a:gd name="T35" fmla="*/ 204 h 790"/>
                <a:gd name="T36" fmla="*/ 818 w 824"/>
                <a:gd name="T37" fmla="*/ 178 h 790"/>
                <a:gd name="T38" fmla="*/ 824 w 824"/>
                <a:gd name="T39" fmla="*/ 150 h 790"/>
                <a:gd name="T40" fmla="*/ 822 w 824"/>
                <a:gd name="T41" fmla="*/ 124 h 790"/>
                <a:gd name="T42" fmla="*/ 816 w 824"/>
                <a:gd name="T43" fmla="*/ 98 h 790"/>
                <a:gd name="T44" fmla="*/ 804 w 824"/>
                <a:gd name="T45" fmla="*/ 74 h 790"/>
                <a:gd name="T46" fmla="*/ 780 w 824"/>
                <a:gd name="T47" fmla="*/ 42 h 790"/>
                <a:gd name="T48" fmla="*/ 760 w 824"/>
                <a:gd name="T49" fmla="*/ 26 h 790"/>
                <a:gd name="T50" fmla="*/ 736 w 824"/>
                <a:gd name="T51" fmla="*/ 12 h 790"/>
                <a:gd name="T52" fmla="*/ 708 w 824"/>
                <a:gd name="T53" fmla="*/ 4 h 790"/>
                <a:gd name="T54" fmla="*/ 680 w 824"/>
                <a:gd name="T55" fmla="*/ 0 h 790"/>
                <a:gd name="T56" fmla="*/ 652 w 824"/>
                <a:gd name="T57" fmla="*/ 4 h 790"/>
                <a:gd name="T58" fmla="*/ 622 w 824"/>
                <a:gd name="T59" fmla="*/ 12 h 790"/>
                <a:gd name="T60" fmla="*/ 592 w 824"/>
                <a:gd name="T61" fmla="*/ 30 h 790"/>
                <a:gd name="T62" fmla="*/ 562 w 824"/>
                <a:gd name="T63" fmla="*/ 54 h 790"/>
                <a:gd name="T64" fmla="*/ 32 w 824"/>
                <a:gd name="T65" fmla="*/ 56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4" h="790">
                  <a:moveTo>
                    <a:pt x="32" y="564"/>
                  </a:moveTo>
                  <a:lnTo>
                    <a:pt x="32" y="564"/>
                  </a:lnTo>
                  <a:lnTo>
                    <a:pt x="24" y="574"/>
                  </a:lnTo>
                  <a:lnTo>
                    <a:pt x="16" y="584"/>
                  </a:lnTo>
                  <a:lnTo>
                    <a:pt x="10" y="594"/>
                  </a:lnTo>
                  <a:lnTo>
                    <a:pt x="6" y="604"/>
                  </a:lnTo>
                  <a:lnTo>
                    <a:pt x="2" y="616"/>
                  </a:lnTo>
                  <a:lnTo>
                    <a:pt x="0" y="628"/>
                  </a:lnTo>
                  <a:lnTo>
                    <a:pt x="0" y="640"/>
                  </a:lnTo>
                  <a:lnTo>
                    <a:pt x="2" y="650"/>
                  </a:lnTo>
                  <a:lnTo>
                    <a:pt x="6" y="674"/>
                  </a:lnTo>
                  <a:lnTo>
                    <a:pt x="16" y="698"/>
                  </a:lnTo>
                  <a:lnTo>
                    <a:pt x="28" y="718"/>
                  </a:lnTo>
                  <a:lnTo>
                    <a:pt x="44" y="738"/>
                  </a:lnTo>
                  <a:lnTo>
                    <a:pt x="62" y="756"/>
                  </a:lnTo>
                  <a:lnTo>
                    <a:pt x="84" y="772"/>
                  </a:lnTo>
                  <a:lnTo>
                    <a:pt x="106" y="782"/>
                  </a:lnTo>
                  <a:lnTo>
                    <a:pt x="130" y="788"/>
                  </a:lnTo>
                  <a:lnTo>
                    <a:pt x="142" y="790"/>
                  </a:lnTo>
                  <a:lnTo>
                    <a:pt x="154" y="790"/>
                  </a:lnTo>
                  <a:lnTo>
                    <a:pt x="168" y="790"/>
                  </a:lnTo>
                  <a:lnTo>
                    <a:pt x="180" y="786"/>
                  </a:lnTo>
                  <a:lnTo>
                    <a:pt x="192" y="782"/>
                  </a:lnTo>
                  <a:lnTo>
                    <a:pt x="204" y="776"/>
                  </a:lnTo>
                  <a:lnTo>
                    <a:pt x="218" y="770"/>
                  </a:lnTo>
                  <a:lnTo>
                    <a:pt x="230" y="760"/>
                  </a:lnTo>
                  <a:lnTo>
                    <a:pt x="230" y="760"/>
                  </a:lnTo>
                  <a:lnTo>
                    <a:pt x="286" y="710"/>
                  </a:lnTo>
                  <a:lnTo>
                    <a:pt x="358" y="644"/>
                  </a:lnTo>
                  <a:lnTo>
                    <a:pt x="520" y="488"/>
                  </a:lnTo>
                  <a:lnTo>
                    <a:pt x="676" y="338"/>
                  </a:lnTo>
                  <a:lnTo>
                    <a:pt x="776" y="242"/>
                  </a:lnTo>
                  <a:lnTo>
                    <a:pt x="776" y="242"/>
                  </a:lnTo>
                  <a:lnTo>
                    <a:pt x="788" y="230"/>
                  </a:lnTo>
                  <a:lnTo>
                    <a:pt x="798" y="216"/>
                  </a:lnTo>
                  <a:lnTo>
                    <a:pt x="808" y="204"/>
                  </a:lnTo>
                  <a:lnTo>
                    <a:pt x="814" y="190"/>
                  </a:lnTo>
                  <a:lnTo>
                    <a:pt x="818" y="178"/>
                  </a:lnTo>
                  <a:lnTo>
                    <a:pt x="822" y="164"/>
                  </a:lnTo>
                  <a:lnTo>
                    <a:pt x="824" y="150"/>
                  </a:lnTo>
                  <a:lnTo>
                    <a:pt x="824" y="138"/>
                  </a:lnTo>
                  <a:lnTo>
                    <a:pt x="822" y="124"/>
                  </a:lnTo>
                  <a:lnTo>
                    <a:pt x="820" y="112"/>
                  </a:lnTo>
                  <a:lnTo>
                    <a:pt x="816" y="98"/>
                  </a:lnTo>
                  <a:lnTo>
                    <a:pt x="810" y="86"/>
                  </a:lnTo>
                  <a:lnTo>
                    <a:pt x="804" y="74"/>
                  </a:lnTo>
                  <a:lnTo>
                    <a:pt x="798" y="64"/>
                  </a:lnTo>
                  <a:lnTo>
                    <a:pt x="780" y="42"/>
                  </a:lnTo>
                  <a:lnTo>
                    <a:pt x="770" y="34"/>
                  </a:lnTo>
                  <a:lnTo>
                    <a:pt x="760" y="26"/>
                  </a:lnTo>
                  <a:lnTo>
                    <a:pt x="748" y="18"/>
                  </a:lnTo>
                  <a:lnTo>
                    <a:pt x="736" y="12"/>
                  </a:lnTo>
                  <a:lnTo>
                    <a:pt x="722" y="8"/>
                  </a:lnTo>
                  <a:lnTo>
                    <a:pt x="708" y="4"/>
                  </a:lnTo>
                  <a:lnTo>
                    <a:pt x="696" y="2"/>
                  </a:lnTo>
                  <a:lnTo>
                    <a:pt x="680" y="0"/>
                  </a:lnTo>
                  <a:lnTo>
                    <a:pt x="666" y="2"/>
                  </a:lnTo>
                  <a:lnTo>
                    <a:pt x="652" y="4"/>
                  </a:lnTo>
                  <a:lnTo>
                    <a:pt x="636" y="8"/>
                  </a:lnTo>
                  <a:lnTo>
                    <a:pt x="622" y="12"/>
                  </a:lnTo>
                  <a:lnTo>
                    <a:pt x="606" y="20"/>
                  </a:lnTo>
                  <a:lnTo>
                    <a:pt x="592" y="30"/>
                  </a:lnTo>
                  <a:lnTo>
                    <a:pt x="576" y="40"/>
                  </a:lnTo>
                  <a:lnTo>
                    <a:pt x="562" y="54"/>
                  </a:lnTo>
                  <a:lnTo>
                    <a:pt x="562" y="54"/>
                  </a:lnTo>
                  <a:lnTo>
                    <a:pt x="32" y="564"/>
                  </a:lnTo>
                  <a:lnTo>
                    <a:pt x="32" y="5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defTabSz="685808">
                <a:defRPr/>
              </a:pPr>
              <a:endParaRPr lang="en-ZA" sz="135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xmlns="" id="{6BB6E305-76C9-4F3B-A306-93423C1AD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1417" y="2303412"/>
              <a:ext cx="61167" cy="90974"/>
            </a:xfrm>
            <a:custGeom>
              <a:avLst/>
              <a:gdLst>
                <a:gd name="T0" fmla="*/ 162 w 394"/>
                <a:gd name="T1" fmla="*/ 586 h 586"/>
                <a:gd name="T2" fmla="*/ 162 w 394"/>
                <a:gd name="T3" fmla="*/ 586 h 586"/>
                <a:gd name="T4" fmla="*/ 218 w 394"/>
                <a:gd name="T5" fmla="*/ 526 h 586"/>
                <a:gd name="T6" fmla="*/ 244 w 394"/>
                <a:gd name="T7" fmla="*/ 494 h 586"/>
                <a:gd name="T8" fmla="*/ 270 w 394"/>
                <a:gd name="T9" fmla="*/ 460 h 586"/>
                <a:gd name="T10" fmla="*/ 294 w 394"/>
                <a:gd name="T11" fmla="*/ 426 h 586"/>
                <a:gd name="T12" fmla="*/ 316 w 394"/>
                <a:gd name="T13" fmla="*/ 390 h 586"/>
                <a:gd name="T14" fmla="*/ 336 w 394"/>
                <a:gd name="T15" fmla="*/ 354 h 586"/>
                <a:gd name="T16" fmla="*/ 354 w 394"/>
                <a:gd name="T17" fmla="*/ 318 h 586"/>
                <a:gd name="T18" fmla="*/ 370 w 394"/>
                <a:gd name="T19" fmla="*/ 280 h 586"/>
                <a:gd name="T20" fmla="*/ 382 w 394"/>
                <a:gd name="T21" fmla="*/ 240 h 586"/>
                <a:gd name="T22" fmla="*/ 390 w 394"/>
                <a:gd name="T23" fmla="*/ 202 h 586"/>
                <a:gd name="T24" fmla="*/ 394 w 394"/>
                <a:gd name="T25" fmla="*/ 162 h 586"/>
                <a:gd name="T26" fmla="*/ 394 w 394"/>
                <a:gd name="T27" fmla="*/ 122 h 586"/>
                <a:gd name="T28" fmla="*/ 390 w 394"/>
                <a:gd name="T29" fmla="*/ 82 h 586"/>
                <a:gd name="T30" fmla="*/ 386 w 394"/>
                <a:gd name="T31" fmla="*/ 62 h 586"/>
                <a:gd name="T32" fmla="*/ 382 w 394"/>
                <a:gd name="T33" fmla="*/ 40 h 586"/>
                <a:gd name="T34" fmla="*/ 374 w 394"/>
                <a:gd name="T35" fmla="*/ 20 h 586"/>
                <a:gd name="T36" fmla="*/ 366 w 394"/>
                <a:gd name="T37" fmla="*/ 0 h 586"/>
                <a:gd name="T38" fmla="*/ 366 w 394"/>
                <a:gd name="T39" fmla="*/ 0 h 586"/>
                <a:gd name="T40" fmla="*/ 260 w 394"/>
                <a:gd name="T41" fmla="*/ 102 h 586"/>
                <a:gd name="T42" fmla="*/ 212 w 394"/>
                <a:gd name="T43" fmla="*/ 146 h 586"/>
                <a:gd name="T44" fmla="*/ 174 w 394"/>
                <a:gd name="T45" fmla="*/ 180 h 586"/>
                <a:gd name="T46" fmla="*/ 174 w 394"/>
                <a:gd name="T47" fmla="*/ 180 h 586"/>
                <a:gd name="T48" fmla="*/ 162 w 394"/>
                <a:gd name="T49" fmla="*/ 190 h 586"/>
                <a:gd name="T50" fmla="*/ 152 w 394"/>
                <a:gd name="T51" fmla="*/ 196 h 586"/>
                <a:gd name="T52" fmla="*/ 130 w 394"/>
                <a:gd name="T53" fmla="*/ 206 h 586"/>
                <a:gd name="T54" fmla="*/ 108 w 394"/>
                <a:gd name="T55" fmla="*/ 212 h 586"/>
                <a:gd name="T56" fmla="*/ 86 w 394"/>
                <a:gd name="T57" fmla="*/ 214 h 586"/>
                <a:gd name="T58" fmla="*/ 86 w 394"/>
                <a:gd name="T59" fmla="*/ 214 h 586"/>
                <a:gd name="T60" fmla="*/ 88 w 394"/>
                <a:gd name="T61" fmla="*/ 228 h 586"/>
                <a:gd name="T62" fmla="*/ 88 w 394"/>
                <a:gd name="T63" fmla="*/ 244 h 586"/>
                <a:gd name="T64" fmla="*/ 86 w 394"/>
                <a:gd name="T65" fmla="*/ 272 h 586"/>
                <a:gd name="T66" fmla="*/ 78 w 394"/>
                <a:gd name="T67" fmla="*/ 302 h 586"/>
                <a:gd name="T68" fmla="*/ 68 w 394"/>
                <a:gd name="T69" fmla="*/ 330 h 586"/>
                <a:gd name="T70" fmla="*/ 54 w 394"/>
                <a:gd name="T71" fmla="*/ 356 h 586"/>
                <a:gd name="T72" fmla="*/ 38 w 394"/>
                <a:gd name="T73" fmla="*/ 382 h 586"/>
                <a:gd name="T74" fmla="*/ 20 w 394"/>
                <a:gd name="T75" fmla="*/ 408 h 586"/>
                <a:gd name="T76" fmla="*/ 0 w 394"/>
                <a:gd name="T77" fmla="*/ 432 h 586"/>
                <a:gd name="T78" fmla="*/ 4 w 394"/>
                <a:gd name="T79" fmla="*/ 442 h 586"/>
                <a:gd name="T80" fmla="*/ 94 w 394"/>
                <a:gd name="T81" fmla="*/ 414 h 586"/>
                <a:gd name="T82" fmla="*/ 98 w 394"/>
                <a:gd name="T83" fmla="*/ 484 h 586"/>
                <a:gd name="T84" fmla="*/ 158 w 394"/>
                <a:gd name="T85" fmla="*/ 476 h 586"/>
                <a:gd name="T86" fmla="*/ 130 w 394"/>
                <a:gd name="T87" fmla="*/ 554 h 586"/>
                <a:gd name="T88" fmla="*/ 176 w 394"/>
                <a:gd name="T89" fmla="*/ 546 h 586"/>
                <a:gd name="T90" fmla="*/ 162 w 394"/>
                <a:gd name="T91" fmla="*/ 586 h 586"/>
                <a:gd name="T92" fmla="*/ 162 w 394"/>
                <a:gd name="T93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4" h="586">
                  <a:moveTo>
                    <a:pt x="162" y="586"/>
                  </a:moveTo>
                  <a:lnTo>
                    <a:pt x="162" y="586"/>
                  </a:lnTo>
                  <a:lnTo>
                    <a:pt x="218" y="526"/>
                  </a:lnTo>
                  <a:lnTo>
                    <a:pt x="244" y="494"/>
                  </a:lnTo>
                  <a:lnTo>
                    <a:pt x="270" y="460"/>
                  </a:lnTo>
                  <a:lnTo>
                    <a:pt x="294" y="426"/>
                  </a:lnTo>
                  <a:lnTo>
                    <a:pt x="316" y="390"/>
                  </a:lnTo>
                  <a:lnTo>
                    <a:pt x="336" y="354"/>
                  </a:lnTo>
                  <a:lnTo>
                    <a:pt x="354" y="318"/>
                  </a:lnTo>
                  <a:lnTo>
                    <a:pt x="370" y="280"/>
                  </a:lnTo>
                  <a:lnTo>
                    <a:pt x="382" y="240"/>
                  </a:lnTo>
                  <a:lnTo>
                    <a:pt x="390" y="202"/>
                  </a:lnTo>
                  <a:lnTo>
                    <a:pt x="394" y="162"/>
                  </a:lnTo>
                  <a:lnTo>
                    <a:pt x="394" y="122"/>
                  </a:lnTo>
                  <a:lnTo>
                    <a:pt x="390" y="82"/>
                  </a:lnTo>
                  <a:lnTo>
                    <a:pt x="386" y="62"/>
                  </a:lnTo>
                  <a:lnTo>
                    <a:pt x="382" y="40"/>
                  </a:lnTo>
                  <a:lnTo>
                    <a:pt x="374" y="2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260" y="102"/>
                  </a:lnTo>
                  <a:lnTo>
                    <a:pt x="212" y="146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62" y="190"/>
                  </a:lnTo>
                  <a:lnTo>
                    <a:pt x="152" y="196"/>
                  </a:lnTo>
                  <a:lnTo>
                    <a:pt x="130" y="206"/>
                  </a:lnTo>
                  <a:lnTo>
                    <a:pt x="108" y="212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8" y="228"/>
                  </a:lnTo>
                  <a:lnTo>
                    <a:pt x="88" y="244"/>
                  </a:lnTo>
                  <a:lnTo>
                    <a:pt x="86" y="272"/>
                  </a:lnTo>
                  <a:lnTo>
                    <a:pt x="78" y="302"/>
                  </a:lnTo>
                  <a:lnTo>
                    <a:pt x="68" y="330"/>
                  </a:lnTo>
                  <a:lnTo>
                    <a:pt x="54" y="356"/>
                  </a:lnTo>
                  <a:lnTo>
                    <a:pt x="38" y="382"/>
                  </a:lnTo>
                  <a:lnTo>
                    <a:pt x="20" y="408"/>
                  </a:lnTo>
                  <a:lnTo>
                    <a:pt x="0" y="432"/>
                  </a:lnTo>
                  <a:lnTo>
                    <a:pt x="4" y="442"/>
                  </a:lnTo>
                  <a:lnTo>
                    <a:pt x="94" y="414"/>
                  </a:lnTo>
                  <a:lnTo>
                    <a:pt x="98" y="484"/>
                  </a:lnTo>
                  <a:lnTo>
                    <a:pt x="158" y="476"/>
                  </a:lnTo>
                  <a:lnTo>
                    <a:pt x="130" y="554"/>
                  </a:lnTo>
                  <a:lnTo>
                    <a:pt x="176" y="546"/>
                  </a:lnTo>
                  <a:lnTo>
                    <a:pt x="162" y="586"/>
                  </a:lnTo>
                  <a:lnTo>
                    <a:pt x="162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defTabSz="685808">
                <a:defRPr/>
              </a:pPr>
              <a:endParaRPr lang="en-ZA" sz="135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xmlns="" id="{2A39FF9D-7B4A-4A40-B5E5-9B2CDCFB8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150" y="2393719"/>
              <a:ext cx="117365" cy="80106"/>
            </a:xfrm>
            <a:custGeom>
              <a:avLst/>
              <a:gdLst>
                <a:gd name="T0" fmla="*/ 568 w 756"/>
                <a:gd name="T1" fmla="*/ 20 h 516"/>
                <a:gd name="T2" fmla="*/ 568 w 756"/>
                <a:gd name="T3" fmla="*/ 20 h 516"/>
                <a:gd name="T4" fmla="*/ 540 w 756"/>
                <a:gd name="T5" fmla="*/ 48 h 516"/>
                <a:gd name="T6" fmla="*/ 514 w 756"/>
                <a:gd name="T7" fmla="*/ 72 h 516"/>
                <a:gd name="T8" fmla="*/ 514 w 756"/>
                <a:gd name="T9" fmla="*/ 72 h 516"/>
                <a:gd name="T10" fmla="*/ 484 w 756"/>
                <a:gd name="T11" fmla="*/ 100 h 516"/>
                <a:gd name="T12" fmla="*/ 452 w 756"/>
                <a:gd name="T13" fmla="*/ 128 h 516"/>
                <a:gd name="T14" fmla="*/ 418 w 756"/>
                <a:gd name="T15" fmla="*/ 154 h 516"/>
                <a:gd name="T16" fmla="*/ 400 w 756"/>
                <a:gd name="T17" fmla="*/ 166 h 516"/>
                <a:gd name="T18" fmla="*/ 382 w 756"/>
                <a:gd name="T19" fmla="*/ 176 h 516"/>
                <a:gd name="T20" fmla="*/ 364 w 756"/>
                <a:gd name="T21" fmla="*/ 184 h 516"/>
                <a:gd name="T22" fmla="*/ 346 w 756"/>
                <a:gd name="T23" fmla="*/ 192 h 516"/>
                <a:gd name="T24" fmla="*/ 326 w 756"/>
                <a:gd name="T25" fmla="*/ 198 h 516"/>
                <a:gd name="T26" fmla="*/ 306 w 756"/>
                <a:gd name="T27" fmla="*/ 202 h 516"/>
                <a:gd name="T28" fmla="*/ 286 w 756"/>
                <a:gd name="T29" fmla="*/ 204 h 516"/>
                <a:gd name="T30" fmla="*/ 266 w 756"/>
                <a:gd name="T31" fmla="*/ 202 h 516"/>
                <a:gd name="T32" fmla="*/ 244 w 756"/>
                <a:gd name="T33" fmla="*/ 198 h 516"/>
                <a:gd name="T34" fmla="*/ 224 w 756"/>
                <a:gd name="T35" fmla="*/ 192 h 516"/>
                <a:gd name="T36" fmla="*/ 224 w 756"/>
                <a:gd name="T37" fmla="*/ 192 h 516"/>
                <a:gd name="T38" fmla="*/ 218 w 756"/>
                <a:gd name="T39" fmla="*/ 218 h 516"/>
                <a:gd name="T40" fmla="*/ 214 w 756"/>
                <a:gd name="T41" fmla="*/ 232 h 516"/>
                <a:gd name="T42" fmla="*/ 208 w 756"/>
                <a:gd name="T43" fmla="*/ 244 h 516"/>
                <a:gd name="T44" fmla="*/ 202 w 756"/>
                <a:gd name="T45" fmla="*/ 258 h 516"/>
                <a:gd name="T46" fmla="*/ 192 w 756"/>
                <a:gd name="T47" fmla="*/ 270 h 516"/>
                <a:gd name="T48" fmla="*/ 182 w 756"/>
                <a:gd name="T49" fmla="*/ 282 h 516"/>
                <a:gd name="T50" fmla="*/ 170 w 756"/>
                <a:gd name="T51" fmla="*/ 294 h 516"/>
                <a:gd name="T52" fmla="*/ 170 w 756"/>
                <a:gd name="T53" fmla="*/ 294 h 516"/>
                <a:gd name="T54" fmla="*/ 98 w 756"/>
                <a:gd name="T55" fmla="*/ 364 h 516"/>
                <a:gd name="T56" fmla="*/ 0 w 756"/>
                <a:gd name="T57" fmla="*/ 458 h 516"/>
                <a:gd name="T58" fmla="*/ 0 w 756"/>
                <a:gd name="T59" fmla="*/ 458 h 516"/>
                <a:gd name="T60" fmla="*/ 24 w 756"/>
                <a:gd name="T61" fmla="*/ 472 h 516"/>
                <a:gd name="T62" fmla="*/ 48 w 756"/>
                <a:gd name="T63" fmla="*/ 484 h 516"/>
                <a:gd name="T64" fmla="*/ 72 w 756"/>
                <a:gd name="T65" fmla="*/ 494 h 516"/>
                <a:gd name="T66" fmla="*/ 96 w 756"/>
                <a:gd name="T67" fmla="*/ 502 h 516"/>
                <a:gd name="T68" fmla="*/ 120 w 756"/>
                <a:gd name="T69" fmla="*/ 508 h 516"/>
                <a:gd name="T70" fmla="*/ 142 w 756"/>
                <a:gd name="T71" fmla="*/ 512 h 516"/>
                <a:gd name="T72" fmla="*/ 166 w 756"/>
                <a:gd name="T73" fmla="*/ 514 h 516"/>
                <a:gd name="T74" fmla="*/ 188 w 756"/>
                <a:gd name="T75" fmla="*/ 516 h 516"/>
                <a:gd name="T76" fmla="*/ 210 w 756"/>
                <a:gd name="T77" fmla="*/ 514 h 516"/>
                <a:gd name="T78" fmla="*/ 232 w 756"/>
                <a:gd name="T79" fmla="*/ 512 h 516"/>
                <a:gd name="T80" fmla="*/ 254 w 756"/>
                <a:gd name="T81" fmla="*/ 508 h 516"/>
                <a:gd name="T82" fmla="*/ 276 w 756"/>
                <a:gd name="T83" fmla="*/ 504 h 516"/>
                <a:gd name="T84" fmla="*/ 296 w 756"/>
                <a:gd name="T85" fmla="*/ 498 h 516"/>
                <a:gd name="T86" fmla="*/ 318 w 756"/>
                <a:gd name="T87" fmla="*/ 490 h 516"/>
                <a:gd name="T88" fmla="*/ 358 w 756"/>
                <a:gd name="T89" fmla="*/ 472 h 516"/>
                <a:gd name="T90" fmla="*/ 398 w 756"/>
                <a:gd name="T91" fmla="*/ 452 h 516"/>
                <a:gd name="T92" fmla="*/ 438 w 756"/>
                <a:gd name="T93" fmla="*/ 426 h 516"/>
                <a:gd name="T94" fmla="*/ 476 w 756"/>
                <a:gd name="T95" fmla="*/ 400 h 516"/>
                <a:gd name="T96" fmla="*/ 512 w 756"/>
                <a:gd name="T97" fmla="*/ 370 h 516"/>
                <a:gd name="T98" fmla="*/ 548 w 756"/>
                <a:gd name="T99" fmla="*/ 340 h 516"/>
                <a:gd name="T100" fmla="*/ 582 w 756"/>
                <a:gd name="T101" fmla="*/ 310 h 516"/>
                <a:gd name="T102" fmla="*/ 648 w 756"/>
                <a:gd name="T103" fmla="*/ 250 h 516"/>
                <a:gd name="T104" fmla="*/ 648 w 756"/>
                <a:gd name="T105" fmla="*/ 250 h 516"/>
                <a:gd name="T106" fmla="*/ 698 w 756"/>
                <a:gd name="T107" fmla="*/ 202 h 516"/>
                <a:gd name="T108" fmla="*/ 750 w 756"/>
                <a:gd name="T109" fmla="*/ 150 h 516"/>
                <a:gd name="T110" fmla="*/ 756 w 756"/>
                <a:gd name="T111" fmla="*/ 120 h 516"/>
                <a:gd name="T112" fmla="*/ 676 w 756"/>
                <a:gd name="T113" fmla="*/ 160 h 516"/>
                <a:gd name="T114" fmla="*/ 728 w 756"/>
                <a:gd name="T115" fmla="*/ 58 h 516"/>
                <a:gd name="T116" fmla="*/ 674 w 756"/>
                <a:gd name="T117" fmla="*/ 62 h 516"/>
                <a:gd name="T118" fmla="*/ 672 w 756"/>
                <a:gd name="T119" fmla="*/ 0 h 516"/>
                <a:gd name="T120" fmla="*/ 570 w 756"/>
                <a:gd name="T121" fmla="*/ 42 h 516"/>
                <a:gd name="T122" fmla="*/ 568 w 756"/>
                <a:gd name="T123" fmla="*/ 20 h 516"/>
                <a:gd name="T124" fmla="*/ 568 w 756"/>
                <a:gd name="T125" fmla="*/ 2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" h="516">
                  <a:moveTo>
                    <a:pt x="568" y="20"/>
                  </a:moveTo>
                  <a:lnTo>
                    <a:pt x="568" y="20"/>
                  </a:lnTo>
                  <a:lnTo>
                    <a:pt x="540" y="48"/>
                  </a:lnTo>
                  <a:lnTo>
                    <a:pt x="514" y="72"/>
                  </a:lnTo>
                  <a:lnTo>
                    <a:pt x="514" y="72"/>
                  </a:lnTo>
                  <a:lnTo>
                    <a:pt x="484" y="100"/>
                  </a:lnTo>
                  <a:lnTo>
                    <a:pt x="452" y="128"/>
                  </a:lnTo>
                  <a:lnTo>
                    <a:pt x="418" y="154"/>
                  </a:lnTo>
                  <a:lnTo>
                    <a:pt x="400" y="166"/>
                  </a:lnTo>
                  <a:lnTo>
                    <a:pt x="382" y="176"/>
                  </a:lnTo>
                  <a:lnTo>
                    <a:pt x="364" y="184"/>
                  </a:lnTo>
                  <a:lnTo>
                    <a:pt x="346" y="192"/>
                  </a:lnTo>
                  <a:lnTo>
                    <a:pt x="326" y="198"/>
                  </a:lnTo>
                  <a:lnTo>
                    <a:pt x="306" y="202"/>
                  </a:lnTo>
                  <a:lnTo>
                    <a:pt x="286" y="204"/>
                  </a:lnTo>
                  <a:lnTo>
                    <a:pt x="266" y="202"/>
                  </a:lnTo>
                  <a:lnTo>
                    <a:pt x="244" y="198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18" y="218"/>
                  </a:lnTo>
                  <a:lnTo>
                    <a:pt x="214" y="232"/>
                  </a:lnTo>
                  <a:lnTo>
                    <a:pt x="208" y="244"/>
                  </a:lnTo>
                  <a:lnTo>
                    <a:pt x="202" y="258"/>
                  </a:lnTo>
                  <a:lnTo>
                    <a:pt x="192" y="270"/>
                  </a:lnTo>
                  <a:lnTo>
                    <a:pt x="182" y="282"/>
                  </a:lnTo>
                  <a:lnTo>
                    <a:pt x="170" y="294"/>
                  </a:lnTo>
                  <a:lnTo>
                    <a:pt x="170" y="294"/>
                  </a:lnTo>
                  <a:lnTo>
                    <a:pt x="98" y="364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24" y="472"/>
                  </a:lnTo>
                  <a:lnTo>
                    <a:pt x="48" y="484"/>
                  </a:lnTo>
                  <a:lnTo>
                    <a:pt x="72" y="494"/>
                  </a:lnTo>
                  <a:lnTo>
                    <a:pt x="96" y="502"/>
                  </a:lnTo>
                  <a:lnTo>
                    <a:pt x="120" y="508"/>
                  </a:lnTo>
                  <a:lnTo>
                    <a:pt x="142" y="512"/>
                  </a:lnTo>
                  <a:lnTo>
                    <a:pt x="166" y="514"/>
                  </a:lnTo>
                  <a:lnTo>
                    <a:pt x="188" y="516"/>
                  </a:lnTo>
                  <a:lnTo>
                    <a:pt x="210" y="514"/>
                  </a:lnTo>
                  <a:lnTo>
                    <a:pt x="232" y="512"/>
                  </a:lnTo>
                  <a:lnTo>
                    <a:pt x="254" y="508"/>
                  </a:lnTo>
                  <a:lnTo>
                    <a:pt x="276" y="504"/>
                  </a:lnTo>
                  <a:lnTo>
                    <a:pt x="296" y="498"/>
                  </a:lnTo>
                  <a:lnTo>
                    <a:pt x="318" y="490"/>
                  </a:lnTo>
                  <a:lnTo>
                    <a:pt x="358" y="472"/>
                  </a:lnTo>
                  <a:lnTo>
                    <a:pt x="398" y="452"/>
                  </a:lnTo>
                  <a:lnTo>
                    <a:pt x="438" y="426"/>
                  </a:lnTo>
                  <a:lnTo>
                    <a:pt x="476" y="400"/>
                  </a:lnTo>
                  <a:lnTo>
                    <a:pt x="512" y="370"/>
                  </a:lnTo>
                  <a:lnTo>
                    <a:pt x="548" y="340"/>
                  </a:lnTo>
                  <a:lnTo>
                    <a:pt x="582" y="310"/>
                  </a:lnTo>
                  <a:lnTo>
                    <a:pt x="648" y="250"/>
                  </a:lnTo>
                  <a:lnTo>
                    <a:pt x="648" y="250"/>
                  </a:lnTo>
                  <a:lnTo>
                    <a:pt x="698" y="202"/>
                  </a:lnTo>
                  <a:lnTo>
                    <a:pt x="750" y="150"/>
                  </a:lnTo>
                  <a:lnTo>
                    <a:pt x="756" y="120"/>
                  </a:lnTo>
                  <a:lnTo>
                    <a:pt x="676" y="160"/>
                  </a:lnTo>
                  <a:lnTo>
                    <a:pt x="728" y="58"/>
                  </a:lnTo>
                  <a:lnTo>
                    <a:pt x="674" y="62"/>
                  </a:lnTo>
                  <a:lnTo>
                    <a:pt x="672" y="0"/>
                  </a:lnTo>
                  <a:lnTo>
                    <a:pt x="570" y="42"/>
                  </a:lnTo>
                  <a:lnTo>
                    <a:pt x="568" y="20"/>
                  </a:lnTo>
                  <a:lnTo>
                    <a:pt x="56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defTabSz="685808">
                <a:defRPr/>
              </a:pPr>
              <a:endParaRPr lang="en-ZA" sz="135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xmlns="" id="{AED887CE-9591-42B1-A7E1-1939AB6FD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6823" y="2324480"/>
              <a:ext cx="78555" cy="99357"/>
            </a:xfrm>
            <a:custGeom>
              <a:avLst/>
              <a:gdLst>
                <a:gd name="T0" fmla="*/ 498 w 506"/>
                <a:gd name="T1" fmla="*/ 136 h 640"/>
                <a:gd name="T2" fmla="*/ 506 w 506"/>
                <a:gd name="T3" fmla="*/ 86 h 640"/>
                <a:gd name="T4" fmla="*/ 382 w 506"/>
                <a:gd name="T5" fmla="*/ 138 h 640"/>
                <a:gd name="T6" fmla="*/ 382 w 506"/>
                <a:gd name="T7" fmla="*/ 82 h 640"/>
                <a:gd name="T8" fmla="*/ 302 w 506"/>
                <a:gd name="T9" fmla="*/ 106 h 640"/>
                <a:gd name="T10" fmla="*/ 304 w 506"/>
                <a:gd name="T11" fmla="*/ 0 h 640"/>
                <a:gd name="T12" fmla="*/ 304 w 506"/>
                <a:gd name="T13" fmla="*/ 0 h 640"/>
                <a:gd name="T14" fmla="*/ 256 w 506"/>
                <a:gd name="T15" fmla="*/ 46 h 640"/>
                <a:gd name="T16" fmla="*/ 230 w 506"/>
                <a:gd name="T17" fmla="*/ 74 h 640"/>
                <a:gd name="T18" fmla="*/ 200 w 506"/>
                <a:gd name="T19" fmla="*/ 106 h 640"/>
                <a:gd name="T20" fmla="*/ 172 w 506"/>
                <a:gd name="T21" fmla="*/ 140 h 640"/>
                <a:gd name="T22" fmla="*/ 142 w 506"/>
                <a:gd name="T23" fmla="*/ 176 h 640"/>
                <a:gd name="T24" fmla="*/ 114 w 506"/>
                <a:gd name="T25" fmla="*/ 216 h 640"/>
                <a:gd name="T26" fmla="*/ 88 w 506"/>
                <a:gd name="T27" fmla="*/ 256 h 640"/>
                <a:gd name="T28" fmla="*/ 62 w 506"/>
                <a:gd name="T29" fmla="*/ 300 h 640"/>
                <a:gd name="T30" fmla="*/ 42 w 506"/>
                <a:gd name="T31" fmla="*/ 346 h 640"/>
                <a:gd name="T32" fmla="*/ 24 w 506"/>
                <a:gd name="T33" fmla="*/ 392 h 640"/>
                <a:gd name="T34" fmla="*/ 16 w 506"/>
                <a:gd name="T35" fmla="*/ 416 h 640"/>
                <a:gd name="T36" fmla="*/ 10 w 506"/>
                <a:gd name="T37" fmla="*/ 440 h 640"/>
                <a:gd name="T38" fmla="*/ 6 w 506"/>
                <a:gd name="T39" fmla="*/ 464 h 640"/>
                <a:gd name="T40" fmla="*/ 2 w 506"/>
                <a:gd name="T41" fmla="*/ 488 h 640"/>
                <a:gd name="T42" fmla="*/ 0 w 506"/>
                <a:gd name="T43" fmla="*/ 514 h 640"/>
                <a:gd name="T44" fmla="*/ 0 w 506"/>
                <a:gd name="T45" fmla="*/ 538 h 640"/>
                <a:gd name="T46" fmla="*/ 0 w 506"/>
                <a:gd name="T47" fmla="*/ 564 h 640"/>
                <a:gd name="T48" fmla="*/ 4 w 506"/>
                <a:gd name="T49" fmla="*/ 588 h 640"/>
                <a:gd name="T50" fmla="*/ 8 w 506"/>
                <a:gd name="T51" fmla="*/ 614 h 640"/>
                <a:gd name="T52" fmla="*/ 14 w 506"/>
                <a:gd name="T53" fmla="*/ 640 h 640"/>
                <a:gd name="T54" fmla="*/ 14 w 506"/>
                <a:gd name="T55" fmla="*/ 640 h 640"/>
                <a:gd name="T56" fmla="*/ 144 w 506"/>
                <a:gd name="T57" fmla="*/ 514 h 640"/>
                <a:gd name="T58" fmla="*/ 144 w 506"/>
                <a:gd name="T59" fmla="*/ 514 h 640"/>
                <a:gd name="T60" fmla="*/ 164 w 506"/>
                <a:gd name="T61" fmla="*/ 496 h 640"/>
                <a:gd name="T62" fmla="*/ 186 w 506"/>
                <a:gd name="T63" fmla="*/ 482 h 640"/>
                <a:gd name="T64" fmla="*/ 206 w 506"/>
                <a:gd name="T65" fmla="*/ 470 h 640"/>
                <a:gd name="T66" fmla="*/ 226 w 506"/>
                <a:gd name="T67" fmla="*/ 462 h 640"/>
                <a:gd name="T68" fmla="*/ 248 w 506"/>
                <a:gd name="T69" fmla="*/ 456 h 640"/>
                <a:gd name="T70" fmla="*/ 268 w 506"/>
                <a:gd name="T71" fmla="*/ 454 h 640"/>
                <a:gd name="T72" fmla="*/ 288 w 506"/>
                <a:gd name="T73" fmla="*/ 452 h 640"/>
                <a:gd name="T74" fmla="*/ 308 w 506"/>
                <a:gd name="T75" fmla="*/ 454 h 640"/>
                <a:gd name="T76" fmla="*/ 308 w 506"/>
                <a:gd name="T77" fmla="*/ 454 h 640"/>
                <a:gd name="T78" fmla="*/ 306 w 506"/>
                <a:gd name="T79" fmla="*/ 430 h 640"/>
                <a:gd name="T80" fmla="*/ 308 w 506"/>
                <a:gd name="T81" fmla="*/ 406 h 640"/>
                <a:gd name="T82" fmla="*/ 314 w 506"/>
                <a:gd name="T83" fmla="*/ 382 h 640"/>
                <a:gd name="T84" fmla="*/ 322 w 506"/>
                <a:gd name="T85" fmla="*/ 358 h 640"/>
                <a:gd name="T86" fmla="*/ 332 w 506"/>
                <a:gd name="T87" fmla="*/ 336 h 640"/>
                <a:gd name="T88" fmla="*/ 342 w 506"/>
                <a:gd name="T89" fmla="*/ 314 h 640"/>
                <a:gd name="T90" fmla="*/ 354 w 506"/>
                <a:gd name="T91" fmla="*/ 292 h 640"/>
                <a:gd name="T92" fmla="*/ 368 w 506"/>
                <a:gd name="T93" fmla="*/ 272 h 640"/>
                <a:gd name="T94" fmla="*/ 398 w 506"/>
                <a:gd name="T95" fmla="*/ 234 h 640"/>
                <a:gd name="T96" fmla="*/ 426 w 506"/>
                <a:gd name="T97" fmla="*/ 202 h 640"/>
                <a:gd name="T98" fmla="*/ 452 w 506"/>
                <a:gd name="T99" fmla="*/ 176 h 640"/>
                <a:gd name="T100" fmla="*/ 470 w 506"/>
                <a:gd name="T101" fmla="*/ 158 h 640"/>
                <a:gd name="T102" fmla="*/ 470 w 506"/>
                <a:gd name="T103" fmla="*/ 158 h 640"/>
                <a:gd name="T104" fmla="*/ 498 w 506"/>
                <a:gd name="T105" fmla="*/ 136 h 640"/>
                <a:gd name="T106" fmla="*/ 498 w 506"/>
                <a:gd name="T107" fmla="*/ 13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6" h="640">
                  <a:moveTo>
                    <a:pt x="498" y="136"/>
                  </a:moveTo>
                  <a:lnTo>
                    <a:pt x="506" y="86"/>
                  </a:lnTo>
                  <a:lnTo>
                    <a:pt x="382" y="138"/>
                  </a:lnTo>
                  <a:lnTo>
                    <a:pt x="382" y="82"/>
                  </a:lnTo>
                  <a:lnTo>
                    <a:pt x="302" y="106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56" y="46"/>
                  </a:lnTo>
                  <a:lnTo>
                    <a:pt x="230" y="74"/>
                  </a:lnTo>
                  <a:lnTo>
                    <a:pt x="200" y="106"/>
                  </a:lnTo>
                  <a:lnTo>
                    <a:pt x="172" y="140"/>
                  </a:lnTo>
                  <a:lnTo>
                    <a:pt x="142" y="176"/>
                  </a:lnTo>
                  <a:lnTo>
                    <a:pt x="114" y="216"/>
                  </a:lnTo>
                  <a:lnTo>
                    <a:pt x="88" y="256"/>
                  </a:lnTo>
                  <a:lnTo>
                    <a:pt x="62" y="300"/>
                  </a:lnTo>
                  <a:lnTo>
                    <a:pt x="42" y="346"/>
                  </a:lnTo>
                  <a:lnTo>
                    <a:pt x="24" y="392"/>
                  </a:lnTo>
                  <a:lnTo>
                    <a:pt x="16" y="416"/>
                  </a:lnTo>
                  <a:lnTo>
                    <a:pt x="10" y="440"/>
                  </a:lnTo>
                  <a:lnTo>
                    <a:pt x="6" y="464"/>
                  </a:lnTo>
                  <a:lnTo>
                    <a:pt x="2" y="488"/>
                  </a:lnTo>
                  <a:lnTo>
                    <a:pt x="0" y="514"/>
                  </a:lnTo>
                  <a:lnTo>
                    <a:pt x="0" y="538"/>
                  </a:lnTo>
                  <a:lnTo>
                    <a:pt x="0" y="564"/>
                  </a:lnTo>
                  <a:lnTo>
                    <a:pt x="4" y="588"/>
                  </a:lnTo>
                  <a:lnTo>
                    <a:pt x="8" y="614"/>
                  </a:lnTo>
                  <a:lnTo>
                    <a:pt x="14" y="640"/>
                  </a:lnTo>
                  <a:lnTo>
                    <a:pt x="14" y="640"/>
                  </a:lnTo>
                  <a:lnTo>
                    <a:pt x="144" y="514"/>
                  </a:lnTo>
                  <a:lnTo>
                    <a:pt x="144" y="514"/>
                  </a:lnTo>
                  <a:lnTo>
                    <a:pt x="164" y="496"/>
                  </a:lnTo>
                  <a:lnTo>
                    <a:pt x="186" y="482"/>
                  </a:lnTo>
                  <a:lnTo>
                    <a:pt x="206" y="470"/>
                  </a:lnTo>
                  <a:lnTo>
                    <a:pt x="226" y="462"/>
                  </a:lnTo>
                  <a:lnTo>
                    <a:pt x="248" y="456"/>
                  </a:lnTo>
                  <a:lnTo>
                    <a:pt x="268" y="454"/>
                  </a:lnTo>
                  <a:lnTo>
                    <a:pt x="288" y="452"/>
                  </a:lnTo>
                  <a:lnTo>
                    <a:pt x="308" y="454"/>
                  </a:lnTo>
                  <a:lnTo>
                    <a:pt x="308" y="454"/>
                  </a:lnTo>
                  <a:lnTo>
                    <a:pt x="306" y="430"/>
                  </a:lnTo>
                  <a:lnTo>
                    <a:pt x="308" y="406"/>
                  </a:lnTo>
                  <a:lnTo>
                    <a:pt x="314" y="382"/>
                  </a:lnTo>
                  <a:lnTo>
                    <a:pt x="322" y="358"/>
                  </a:lnTo>
                  <a:lnTo>
                    <a:pt x="332" y="336"/>
                  </a:lnTo>
                  <a:lnTo>
                    <a:pt x="342" y="314"/>
                  </a:lnTo>
                  <a:lnTo>
                    <a:pt x="354" y="292"/>
                  </a:lnTo>
                  <a:lnTo>
                    <a:pt x="368" y="272"/>
                  </a:lnTo>
                  <a:lnTo>
                    <a:pt x="398" y="234"/>
                  </a:lnTo>
                  <a:lnTo>
                    <a:pt x="426" y="202"/>
                  </a:lnTo>
                  <a:lnTo>
                    <a:pt x="452" y="176"/>
                  </a:lnTo>
                  <a:lnTo>
                    <a:pt x="470" y="158"/>
                  </a:lnTo>
                  <a:lnTo>
                    <a:pt x="470" y="158"/>
                  </a:lnTo>
                  <a:lnTo>
                    <a:pt x="498" y="136"/>
                  </a:lnTo>
                  <a:lnTo>
                    <a:pt x="49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defTabSz="685808">
                <a:defRPr/>
              </a:pPr>
              <a:endParaRPr lang="en-ZA" sz="135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xmlns="" id="{14570475-A9F1-4793-ACD5-60393BABF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52" y="2259633"/>
              <a:ext cx="99357" cy="62098"/>
            </a:xfrm>
            <a:custGeom>
              <a:avLst/>
              <a:gdLst>
                <a:gd name="T0" fmla="*/ 480 w 640"/>
                <a:gd name="T1" fmla="*/ 0 h 400"/>
                <a:gd name="T2" fmla="*/ 480 w 640"/>
                <a:gd name="T3" fmla="*/ 0 h 400"/>
                <a:gd name="T4" fmla="*/ 442 w 640"/>
                <a:gd name="T5" fmla="*/ 4 h 400"/>
                <a:gd name="T6" fmla="*/ 404 w 640"/>
                <a:gd name="T7" fmla="*/ 10 h 400"/>
                <a:gd name="T8" fmla="*/ 366 w 640"/>
                <a:gd name="T9" fmla="*/ 20 h 400"/>
                <a:gd name="T10" fmla="*/ 330 w 640"/>
                <a:gd name="T11" fmla="*/ 32 h 400"/>
                <a:gd name="T12" fmla="*/ 294 w 640"/>
                <a:gd name="T13" fmla="*/ 46 h 400"/>
                <a:gd name="T14" fmla="*/ 260 w 640"/>
                <a:gd name="T15" fmla="*/ 64 h 400"/>
                <a:gd name="T16" fmla="*/ 226 w 640"/>
                <a:gd name="T17" fmla="*/ 82 h 400"/>
                <a:gd name="T18" fmla="*/ 196 w 640"/>
                <a:gd name="T19" fmla="*/ 102 h 400"/>
                <a:gd name="T20" fmla="*/ 166 w 640"/>
                <a:gd name="T21" fmla="*/ 122 h 400"/>
                <a:gd name="T22" fmla="*/ 136 w 640"/>
                <a:gd name="T23" fmla="*/ 144 h 400"/>
                <a:gd name="T24" fmla="*/ 86 w 640"/>
                <a:gd name="T25" fmla="*/ 186 h 400"/>
                <a:gd name="T26" fmla="*/ 42 w 640"/>
                <a:gd name="T27" fmla="*/ 224 h 400"/>
                <a:gd name="T28" fmla="*/ 8 w 640"/>
                <a:gd name="T29" fmla="*/ 256 h 400"/>
                <a:gd name="T30" fmla="*/ 8 w 640"/>
                <a:gd name="T31" fmla="*/ 256 h 400"/>
                <a:gd name="T32" fmla="*/ 2 w 640"/>
                <a:gd name="T33" fmla="*/ 262 h 400"/>
                <a:gd name="T34" fmla="*/ 0 w 640"/>
                <a:gd name="T35" fmla="*/ 352 h 400"/>
                <a:gd name="T36" fmla="*/ 86 w 640"/>
                <a:gd name="T37" fmla="*/ 326 h 400"/>
                <a:gd name="T38" fmla="*/ 82 w 640"/>
                <a:gd name="T39" fmla="*/ 386 h 400"/>
                <a:gd name="T40" fmla="*/ 206 w 640"/>
                <a:gd name="T41" fmla="*/ 338 h 400"/>
                <a:gd name="T42" fmla="*/ 194 w 640"/>
                <a:gd name="T43" fmla="*/ 400 h 400"/>
                <a:gd name="T44" fmla="*/ 194 w 640"/>
                <a:gd name="T45" fmla="*/ 400 h 400"/>
                <a:gd name="T46" fmla="*/ 214 w 640"/>
                <a:gd name="T47" fmla="*/ 384 h 400"/>
                <a:gd name="T48" fmla="*/ 238 w 640"/>
                <a:gd name="T49" fmla="*/ 366 h 400"/>
                <a:gd name="T50" fmla="*/ 262 w 640"/>
                <a:gd name="T51" fmla="*/ 352 h 400"/>
                <a:gd name="T52" fmla="*/ 288 w 640"/>
                <a:gd name="T53" fmla="*/ 338 h 400"/>
                <a:gd name="T54" fmla="*/ 316 w 640"/>
                <a:gd name="T55" fmla="*/ 326 h 400"/>
                <a:gd name="T56" fmla="*/ 346 w 640"/>
                <a:gd name="T57" fmla="*/ 318 h 400"/>
                <a:gd name="T58" fmla="*/ 376 w 640"/>
                <a:gd name="T59" fmla="*/ 312 h 400"/>
                <a:gd name="T60" fmla="*/ 392 w 640"/>
                <a:gd name="T61" fmla="*/ 312 h 400"/>
                <a:gd name="T62" fmla="*/ 408 w 640"/>
                <a:gd name="T63" fmla="*/ 314 h 400"/>
                <a:gd name="T64" fmla="*/ 408 w 640"/>
                <a:gd name="T65" fmla="*/ 314 h 400"/>
                <a:gd name="T66" fmla="*/ 410 w 640"/>
                <a:gd name="T67" fmla="*/ 290 h 400"/>
                <a:gd name="T68" fmla="*/ 412 w 640"/>
                <a:gd name="T69" fmla="*/ 278 h 400"/>
                <a:gd name="T70" fmla="*/ 416 w 640"/>
                <a:gd name="T71" fmla="*/ 266 h 400"/>
                <a:gd name="T72" fmla="*/ 420 w 640"/>
                <a:gd name="T73" fmla="*/ 256 h 400"/>
                <a:gd name="T74" fmla="*/ 426 w 640"/>
                <a:gd name="T75" fmla="*/ 246 h 400"/>
                <a:gd name="T76" fmla="*/ 434 w 640"/>
                <a:gd name="T77" fmla="*/ 236 h 400"/>
                <a:gd name="T78" fmla="*/ 444 w 640"/>
                <a:gd name="T79" fmla="*/ 226 h 400"/>
                <a:gd name="T80" fmla="*/ 444 w 640"/>
                <a:gd name="T81" fmla="*/ 226 h 400"/>
                <a:gd name="T82" fmla="*/ 640 w 640"/>
                <a:gd name="T83" fmla="*/ 38 h 400"/>
                <a:gd name="T84" fmla="*/ 640 w 640"/>
                <a:gd name="T85" fmla="*/ 38 h 400"/>
                <a:gd name="T86" fmla="*/ 600 w 640"/>
                <a:gd name="T87" fmla="*/ 20 h 400"/>
                <a:gd name="T88" fmla="*/ 560 w 640"/>
                <a:gd name="T89" fmla="*/ 10 h 400"/>
                <a:gd name="T90" fmla="*/ 520 w 640"/>
                <a:gd name="T91" fmla="*/ 2 h 400"/>
                <a:gd name="T92" fmla="*/ 480 w 640"/>
                <a:gd name="T93" fmla="*/ 0 h 400"/>
                <a:gd name="T94" fmla="*/ 480 w 640"/>
                <a:gd name="T9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0" h="400">
                  <a:moveTo>
                    <a:pt x="480" y="0"/>
                  </a:moveTo>
                  <a:lnTo>
                    <a:pt x="480" y="0"/>
                  </a:lnTo>
                  <a:lnTo>
                    <a:pt x="442" y="4"/>
                  </a:lnTo>
                  <a:lnTo>
                    <a:pt x="404" y="10"/>
                  </a:lnTo>
                  <a:lnTo>
                    <a:pt x="366" y="20"/>
                  </a:lnTo>
                  <a:lnTo>
                    <a:pt x="330" y="32"/>
                  </a:lnTo>
                  <a:lnTo>
                    <a:pt x="294" y="46"/>
                  </a:lnTo>
                  <a:lnTo>
                    <a:pt x="260" y="64"/>
                  </a:lnTo>
                  <a:lnTo>
                    <a:pt x="226" y="82"/>
                  </a:lnTo>
                  <a:lnTo>
                    <a:pt x="196" y="102"/>
                  </a:lnTo>
                  <a:lnTo>
                    <a:pt x="166" y="122"/>
                  </a:lnTo>
                  <a:lnTo>
                    <a:pt x="136" y="144"/>
                  </a:lnTo>
                  <a:lnTo>
                    <a:pt x="86" y="186"/>
                  </a:lnTo>
                  <a:lnTo>
                    <a:pt x="42" y="224"/>
                  </a:lnTo>
                  <a:lnTo>
                    <a:pt x="8" y="256"/>
                  </a:lnTo>
                  <a:lnTo>
                    <a:pt x="8" y="256"/>
                  </a:lnTo>
                  <a:lnTo>
                    <a:pt x="2" y="262"/>
                  </a:lnTo>
                  <a:lnTo>
                    <a:pt x="0" y="352"/>
                  </a:lnTo>
                  <a:lnTo>
                    <a:pt x="86" y="326"/>
                  </a:lnTo>
                  <a:lnTo>
                    <a:pt x="82" y="386"/>
                  </a:lnTo>
                  <a:lnTo>
                    <a:pt x="206" y="338"/>
                  </a:lnTo>
                  <a:lnTo>
                    <a:pt x="194" y="400"/>
                  </a:lnTo>
                  <a:lnTo>
                    <a:pt x="194" y="400"/>
                  </a:lnTo>
                  <a:lnTo>
                    <a:pt x="214" y="384"/>
                  </a:lnTo>
                  <a:lnTo>
                    <a:pt x="238" y="366"/>
                  </a:lnTo>
                  <a:lnTo>
                    <a:pt x="262" y="352"/>
                  </a:lnTo>
                  <a:lnTo>
                    <a:pt x="288" y="338"/>
                  </a:lnTo>
                  <a:lnTo>
                    <a:pt x="316" y="326"/>
                  </a:lnTo>
                  <a:lnTo>
                    <a:pt x="346" y="318"/>
                  </a:lnTo>
                  <a:lnTo>
                    <a:pt x="376" y="312"/>
                  </a:lnTo>
                  <a:lnTo>
                    <a:pt x="392" y="312"/>
                  </a:lnTo>
                  <a:lnTo>
                    <a:pt x="408" y="314"/>
                  </a:lnTo>
                  <a:lnTo>
                    <a:pt x="408" y="314"/>
                  </a:lnTo>
                  <a:lnTo>
                    <a:pt x="410" y="290"/>
                  </a:lnTo>
                  <a:lnTo>
                    <a:pt x="412" y="278"/>
                  </a:lnTo>
                  <a:lnTo>
                    <a:pt x="416" y="266"/>
                  </a:lnTo>
                  <a:lnTo>
                    <a:pt x="420" y="256"/>
                  </a:lnTo>
                  <a:lnTo>
                    <a:pt x="426" y="246"/>
                  </a:lnTo>
                  <a:lnTo>
                    <a:pt x="434" y="236"/>
                  </a:lnTo>
                  <a:lnTo>
                    <a:pt x="444" y="226"/>
                  </a:lnTo>
                  <a:lnTo>
                    <a:pt x="444" y="226"/>
                  </a:lnTo>
                  <a:lnTo>
                    <a:pt x="640" y="38"/>
                  </a:lnTo>
                  <a:lnTo>
                    <a:pt x="640" y="38"/>
                  </a:lnTo>
                  <a:lnTo>
                    <a:pt x="600" y="20"/>
                  </a:lnTo>
                  <a:lnTo>
                    <a:pt x="560" y="10"/>
                  </a:lnTo>
                  <a:lnTo>
                    <a:pt x="520" y="2"/>
                  </a:lnTo>
                  <a:lnTo>
                    <a:pt x="480" y="0"/>
                  </a:lnTo>
                  <a:lnTo>
                    <a:pt x="4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defTabSz="685808">
                <a:defRPr/>
              </a:pPr>
              <a:endParaRPr lang="en-ZA" sz="135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xmlns="" id="{B6413549-FB65-4A05-BFBF-1757B19D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4414" y="2399930"/>
              <a:ext cx="127923" cy="122643"/>
            </a:xfrm>
            <a:custGeom>
              <a:avLst/>
              <a:gdLst>
                <a:gd name="T0" fmla="*/ 32 w 824"/>
                <a:gd name="T1" fmla="*/ 564 h 790"/>
                <a:gd name="T2" fmla="*/ 16 w 824"/>
                <a:gd name="T3" fmla="*/ 582 h 790"/>
                <a:gd name="T4" fmla="*/ 6 w 824"/>
                <a:gd name="T5" fmla="*/ 604 h 790"/>
                <a:gd name="T6" fmla="*/ 2 w 824"/>
                <a:gd name="T7" fmla="*/ 626 h 790"/>
                <a:gd name="T8" fmla="*/ 2 w 824"/>
                <a:gd name="T9" fmla="*/ 650 h 790"/>
                <a:gd name="T10" fmla="*/ 16 w 824"/>
                <a:gd name="T11" fmla="*/ 696 h 790"/>
                <a:gd name="T12" fmla="*/ 44 w 824"/>
                <a:gd name="T13" fmla="*/ 738 h 790"/>
                <a:gd name="T14" fmla="*/ 84 w 824"/>
                <a:gd name="T15" fmla="*/ 770 h 790"/>
                <a:gd name="T16" fmla="*/ 130 w 824"/>
                <a:gd name="T17" fmla="*/ 788 h 790"/>
                <a:gd name="T18" fmla="*/ 156 w 824"/>
                <a:gd name="T19" fmla="*/ 790 h 790"/>
                <a:gd name="T20" fmla="*/ 180 w 824"/>
                <a:gd name="T21" fmla="*/ 786 h 790"/>
                <a:gd name="T22" fmla="*/ 206 w 824"/>
                <a:gd name="T23" fmla="*/ 776 h 790"/>
                <a:gd name="T24" fmla="*/ 230 w 824"/>
                <a:gd name="T25" fmla="*/ 760 h 790"/>
                <a:gd name="T26" fmla="*/ 286 w 824"/>
                <a:gd name="T27" fmla="*/ 708 h 790"/>
                <a:gd name="T28" fmla="*/ 522 w 824"/>
                <a:gd name="T29" fmla="*/ 486 h 790"/>
                <a:gd name="T30" fmla="*/ 778 w 824"/>
                <a:gd name="T31" fmla="*/ 240 h 790"/>
                <a:gd name="T32" fmla="*/ 790 w 824"/>
                <a:gd name="T33" fmla="*/ 228 h 790"/>
                <a:gd name="T34" fmla="*/ 808 w 824"/>
                <a:gd name="T35" fmla="*/ 202 h 790"/>
                <a:gd name="T36" fmla="*/ 818 w 824"/>
                <a:gd name="T37" fmla="*/ 176 h 790"/>
                <a:gd name="T38" fmla="*/ 824 w 824"/>
                <a:gd name="T39" fmla="*/ 150 h 790"/>
                <a:gd name="T40" fmla="*/ 822 w 824"/>
                <a:gd name="T41" fmla="*/ 122 h 790"/>
                <a:gd name="T42" fmla="*/ 816 w 824"/>
                <a:gd name="T43" fmla="*/ 98 h 790"/>
                <a:gd name="T44" fmla="*/ 806 w 824"/>
                <a:gd name="T45" fmla="*/ 74 h 790"/>
                <a:gd name="T46" fmla="*/ 780 w 824"/>
                <a:gd name="T47" fmla="*/ 42 h 790"/>
                <a:gd name="T48" fmla="*/ 760 w 824"/>
                <a:gd name="T49" fmla="*/ 24 h 790"/>
                <a:gd name="T50" fmla="*/ 736 w 824"/>
                <a:gd name="T51" fmla="*/ 12 h 790"/>
                <a:gd name="T52" fmla="*/ 710 w 824"/>
                <a:gd name="T53" fmla="*/ 4 h 790"/>
                <a:gd name="T54" fmla="*/ 682 w 824"/>
                <a:gd name="T55" fmla="*/ 0 h 790"/>
                <a:gd name="T56" fmla="*/ 652 w 824"/>
                <a:gd name="T57" fmla="*/ 2 h 790"/>
                <a:gd name="T58" fmla="*/ 622 w 824"/>
                <a:gd name="T59" fmla="*/ 12 h 790"/>
                <a:gd name="T60" fmla="*/ 592 w 824"/>
                <a:gd name="T61" fmla="*/ 28 h 790"/>
                <a:gd name="T62" fmla="*/ 562 w 824"/>
                <a:gd name="T63" fmla="*/ 52 h 790"/>
                <a:gd name="T64" fmla="*/ 32 w 824"/>
                <a:gd name="T65" fmla="*/ 56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4" h="790">
                  <a:moveTo>
                    <a:pt x="32" y="564"/>
                  </a:moveTo>
                  <a:lnTo>
                    <a:pt x="32" y="564"/>
                  </a:lnTo>
                  <a:lnTo>
                    <a:pt x="24" y="572"/>
                  </a:lnTo>
                  <a:lnTo>
                    <a:pt x="16" y="582"/>
                  </a:lnTo>
                  <a:lnTo>
                    <a:pt x="10" y="594"/>
                  </a:lnTo>
                  <a:lnTo>
                    <a:pt x="6" y="604"/>
                  </a:lnTo>
                  <a:lnTo>
                    <a:pt x="4" y="616"/>
                  </a:lnTo>
                  <a:lnTo>
                    <a:pt x="2" y="626"/>
                  </a:lnTo>
                  <a:lnTo>
                    <a:pt x="0" y="638"/>
                  </a:lnTo>
                  <a:lnTo>
                    <a:pt x="2" y="650"/>
                  </a:lnTo>
                  <a:lnTo>
                    <a:pt x="6" y="674"/>
                  </a:lnTo>
                  <a:lnTo>
                    <a:pt x="16" y="696"/>
                  </a:lnTo>
                  <a:lnTo>
                    <a:pt x="28" y="718"/>
                  </a:lnTo>
                  <a:lnTo>
                    <a:pt x="44" y="738"/>
                  </a:lnTo>
                  <a:lnTo>
                    <a:pt x="62" y="756"/>
                  </a:lnTo>
                  <a:lnTo>
                    <a:pt x="84" y="770"/>
                  </a:lnTo>
                  <a:lnTo>
                    <a:pt x="106" y="782"/>
                  </a:lnTo>
                  <a:lnTo>
                    <a:pt x="130" y="788"/>
                  </a:lnTo>
                  <a:lnTo>
                    <a:pt x="142" y="790"/>
                  </a:lnTo>
                  <a:lnTo>
                    <a:pt x="156" y="790"/>
                  </a:lnTo>
                  <a:lnTo>
                    <a:pt x="168" y="788"/>
                  </a:lnTo>
                  <a:lnTo>
                    <a:pt x="180" y="786"/>
                  </a:lnTo>
                  <a:lnTo>
                    <a:pt x="192" y="782"/>
                  </a:lnTo>
                  <a:lnTo>
                    <a:pt x="206" y="776"/>
                  </a:lnTo>
                  <a:lnTo>
                    <a:pt x="218" y="768"/>
                  </a:lnTo>
                  <a:lnTo>
                    <a:pt x="230" y="760"/>
                  </a:lnTo>
                  <a:lnTo>
                    <a:pt x="230" y="760"/>
                  </a:lnTo>
                  <a:lnTo>
                    <a:pt x="286" y="708"/>
                  </a:lnTo>
                  <a:lnTo>
                    <a:pt x="358" y="642"/>
                  </a:lnTo>
                  <a:lnTo>
                    <a:pt x="522" y="486"/>
                  </a:lnTo>
                  <a:lnTo>
                    <a:pt x="676" y="338"/>
                  </a:lnTo>
                  <a:lnTo>
                    <a:pt x="778" y="240"/>
                  </a:lnTo>
                  <a:lnTo>
                    <a:pt x="778" y="240"/>
                  </a:lnTo>
                  <a:lnTo>
                    <a:pt x="790" y="228"/>
                  </a:lnTo>
                  <a:lnTo>
                    <a:pt x="800" y="216"/>
                  </a:lnTo>
                  <a:lnTo>
                    <a:pt x="808" y="202"/>
                  </a:lnTo>
                  <a:lnTo>
                    <a:pt x="814" y="190"/>
                  </a:lnTo>
                  <a:lnTo>
                    <a:pt x="818" y="176"/>
                  </a:lnTo>
                  <a:lnTo>
                    <a:pt x="822" y="162"/>
                  </a:lnTo>
                  <a:lnTo>
                    <a:pt x="824" y="150"/>
                  </a:lnTo>
                  <a:lnTo>
                    <a:pt x="824" y="136"/>
                  </a:lnTo>
                  <a:lnTo>
                    <a:pt x="822" y="122"/>
                  </a:lnTo>
                  <a:lnTo>
                    <a:pt x="820" y="110"/>
                  </a:lnTo>
                  <a:lnTo>
                    <a:pt x="816" y="98"/>
                  </a:lnTo>
                  <a:lnTo>
                    <a:pt x="812" y="86"/>
                  </a:lnTo>
                  <a:lnTo>
                    <a:pt x="806" y="74"/>
                  </a:lnTo>
                  <a:lnTo>
                    <a:pt x="798" y="62"/>
                  </a:lnTo>
                  <a:lnTo>
                    <a:pt x="780" y="42"/>
                  </a:lnTo>
                  <a:lnTo>
                    <a:pt x="770" y="32"/>
                  </a:lnTo>
                  <a:lnTo>
                    <a:pt x="760" y="24"/>
                  </a:lnTo>
                  <a:lnTo>
                    <a:pt x="748" y="18"/>
                  </a:lnTo>
                  <a:lnTo>
                    <a:pt x="736" y="12"/>
                  </a:lnTo>
                  <a:lnTo>
                    <a:pt x="722" y="6"/>
                  </a:lnTo>
                  <a:lnTo>
                    <a:pt x="710" y="4"/>
                  </a:lnTo>
                  <a:lnTo>
                    <a:pt x="696" y="0"/>
                  </a:lnTo>
                  <a:lnTo>
                    <a:pt x="682" y="0"/>
                  </a:lnTo>
                  <a:lnTo>
                    <a:pt x="666" y="0"/>
                  </a:lnTo>
                  <a:lnTo>
                    <a:pt x="652" y="2"/>
                  </a:lnTo>
                  <a:lnTo>
                    <a:pt x="638" y="6"/>
                  </a:lnTo>
                  <a:lnTo>
                    <a:pt x="622" y="12"/>
                  </a:lnTo>
                  <a:lnTo>
                    <a:pt x="606" y="20"/>
                  </a:lnTo>
                  <a:lnTo>
                    <a:pt x="592" y="28"/>
                  </a:lnTo>
                  <a:lnTo>
                    <a:pt x="576" y="40"/>
                  </a:lnTo>
                  <a:lnTo>
                    <a:pt x="562" y="52"/>
                  </a:lnTo>
                  <a:lnTo>
                    <a:pt x="562" y="52"/>
                  </a:lnTo>
                  <a:lnTo>
                    <a:pt x="32" y="564"/>
                  </a:lnTo>
                  <a:lnTo>
                    <a:pt x="32" y="5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defTabSz="685808">
                <a:defRPr/>
              </a:pPr>
              <a:endParaRPr lang="en-ZA" sz="135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6" name="Freeform 21">
            <a:extLst>
              <a:ext uri="{FF2B5EF4-FFF2-40B4-BE49-F238E27FC236}">
                <a16:creationId xmlns:a16="http://schemas.microsoft.com/office/drawing/2014/main" xmlns="" id="{95CC5118-4D71-43C8-8BA2-EC4F1E39D5CE}"/>
              </a:ext>
            </a:extLst>
          </p:cNvPr>
          <p:cNvSpPr>
            <a:spLocks/>
          </p:cNvSpPr>
          <p:nvPr/>
        </p:nvSpPr>
        <p:spPr bwMode="auto">
          <a:xfrm>
            <a:off x="4273899" y="2034374"/>
            <a:ext cx="545095" cy="431027"/>
          </a:xfrm>
          <a:custGeom>
            <a:avLst/>
            <a:gdLst>
              <a:gd name="T0" fmla="*/ 148 w 1209"/>
              <a:gd name="T1" fmla="*/ 466 h 956"/>
              <a:gd name="T2" fmla="*/ 490 w 1209"/>
              <a:gd name="T3" fmla="*/ 466 h 956"/>
              <a:gd name="T4" fmla="*/ 0 w 1209"/>
              <a:gd name="T5" fmla="*/ 956 h 956"/>
              <a:gd name="T6" fmla="*/ 1177 w 1209"/>
              <a:gd name="T7" fmla="*/ 368 h 956"/>
              <a:gd name="T8" fmla="*/ 777 w 1209"/>
              <a:gd name="T9" fmla="*/ 368 h 956"/>
              <a:gd name="T10" fmla="*/ 1209 w 1209"/>
              <a:gd name="T11" fmla="*/ 0 h 956"/>
              <a:gd name="T12" fmla="*/ 603 w 1209"/>
              <a:gd name="T13" fmla="*/ 0 h 956"/>
              <a:gd name="T14" fmla="*/ 148 w 1209"/>
              <a:gd name="T15" fmla="*/ 46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9" h="956">
                <a:moveTo>
                  <a:pt x="148" y="466"/>
                </a:moveTo>
                <a:lnTo>
                  <a:pt x="490" y="466"/>
                </a:lnTo>
                <a:lnTo>
                  <a:pt x="0" y="956"/>
                </a:lnTo>
                <a:lnTo>
                  <a:pt x="1177" y="368"/>
                </a:lnTo>
                <a:lnTo>
                  <a:pt x="777" y="368"/>
                </a:lnTo>
                <a:lnTo>
                  <a:pt x="1209" y="0"/>
                </a:lnTo>
                <a:lnTo>
                  <a:pt x="603" y="0"/>
                </a:lnTo>
                <a:lnTo>
                  <a:pt x="148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BB0240D-B384-47F7-B633-A90B07C126D8}"/>
              </a:ext>
            </a:extLst>
          </p:cNvPr>
          <p:cNvGrpSpPr/>
          <p:nvPr/>
        </p:nvGrpSpPr>
        <p:grpSpPr>
          <a:xfrm>
            <a:off x="5646789" y="2648577"/>
            <a:ext cx="582795" cy="460615"/>
            <a:chOff x="10763250" y="4076700"/>
            <a:chExt cx="2370138" cy="1873250"/>
          </a:xfrm>
          <a:solidFill>
            <a:schemeClr val="bg1"/>
          </a:solidFill>
        </p:grpSpPr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xmlns="" id="{A23D9219-7D3B-43BA-812E-BF1ED1722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63250" y="4076700"/>
              <a:ext cx="2370138" cy="1873250"/>
            </a:xfrm>
            <a:custGeom>
              <a:avLst/>
              <a:gdLst>
                <a:gd name="T0" fmla="*/ 1281 w 1493"/>
                <a:gd name="T1" fmla="*/ 1167 h 1180"/>
                <a:gd name="T2" fmla="*/ 925 w 1493"/>
                <a:gd name="T3" fmla="*/ 949 h 1180"/>
                <a:gd name="T4" fmla="*/ 903 w 1493"/>
                <a:gd name="T5" fmla="*/ 942 h 1180"/>
                <a:gd name="T6" fmla="*/ 881 w 1493"/>
                <a:gd name="T7" fmla="*/ 949 h 1180"/>
                <a:gd name="T8" fmla="*/ 805 w 1493"/>
                <a:gd name="T9" fmla="*/ 1003 h 1180"/>
                <a:gd name="T10" fmla="*/ 697 w 1493"/>
                <a:gd name="T11" fmla="*/ 1049 h 1180"/>
                <a:gd name="T12" fmla="*/ 582 w 1493"/>
                <a:gd name="T13" fmla="*/ 1073 h 1180"/>
                <a:gd name="T14" fmla="*/ 463 w 1493"/>
                <a:gd name="T15" fmla="*/ 1070 h 1180"/>
                <a:gd name="T16" fmla="*/ 290 w 1493"/>
                <a:gd name="T17" fmla="*/ 1014 h 1180"/>
                <a:gd name="T18" fmla="*/ 191 w 1493"/>
                <a:gd name="T19" fmla="*/ 948 h 1180"/>
                <a:gd name="T20" fmla="*/ 101 w 1493"/>
                <a:gd name="T21" fmla="*/ 851 h 1180"/>
                <a:gd name="T22" fmla="*/ 40 w 1493"/>
                <a:gd name="T23" fmla="*/ 737 h 1180"/>
                <a:gd name="T24" fmla="*/ 6 w 1493"/>
                <a:gd name="T25" fmla="*/ 612 h 1180"/>
                <a:gd name="T26" fmla="*/ 3 w 1493"/>
                <a:gd name="T27" fmla="*/ 484 h 1180"/>
                <a:gd name="T28" fmla="*/ 32 w 1493"/>
                <a:gd name="T29" fmla="*/ 355 h 1180"/>
                <a:gd name="T30" fmla="*/ 79 w 1493"/>
                <a:gd name="T31" fmla="*/ 258 h 1180"/>
                <a:gd name="T32" fmla="*/ 191 w 1493"/>
                <a:gd name="T33" fmla="*/ 127 h 1180"/>
                <a:gd name="T34" fmla="*/ 335 w 1493"/>
                <a:gd name="T35" fmla="*/ 39 h 1180"/>
                <a:gd name="T36" fmla="*/ 503 w 1493"/>
                <a:gd name="T37" fmla="*/ 2 h 1180"/>
                <a:gd name="T38" fmla="*/ 647 w 1493"/>
                <a:gd name="T39" fmla="*/ 12 h 1180"/>
                <a:gd name="T40" fmla="*/ 818 w 1493"/>
                <a:gd name="T41" fmla="*/ 78 h 1180"/>
                <a:gd name="T42" fmla="*/ 946 w 1493"/>
                <a:gd name="T43" fmla="*/ 187 h 1180"/>
                <a:gd name="T44" fmla="*/ 1046 w 1493"/>
                <a:gd name="T45" fmla="*/ 365 h 1180"/>
                <a:gd name="T46" fmla="*/ 1074 w 1493"/>
                <a:gd name="T47" fmla="*/ 570 h 1180"/>
                <a:gd name="T48" fmla="*/ 1061 w 1493"/>
                <a:gd name="T49" fmla="*/ 667 h 1180"/>
                <a:gd name="T50" fmla="*/ 1075 w 1493"/>
                <a:gd name="T51" fmla="*/ 690 h 1180"/>
                <a:gd name="T52" fmla="*/ 1421 w 1493"/>
                <a:gd name="T53" fmla="*/ 899 h 1180"/>
                <a:gd name="T54" fmla="*/ 1465 w 1493"/>
                <a:gd name="T55" fmla="*/ 939 h 1180"/>
                <a:gd name="T56" fmla="*/ 1491 w 1493"/>
                <a:gd name="T57" fmla="*/ 1006 h 1180"/>
                <a:gd name="T58" fmla="*/ 1484 w 1493"/>
                <a:gd name="T59" fmla="*/ 1079 h 1180"/>
                <a:gd name="T60" fmla="*/ 1447 w 1493"/>
                <a:gd name="T61" fmla="*/ 1137 h 1180"/>
                <a:gd name="T62" fmla="*/ 1362 w 1493"/>
                <a:gd name="T63" fmla="*/ 1179 h 1180"/>
                <a:gd name="T64" fmla="*/ 513 w 1493"/>
                <a:gd name="T65" fmla="*/ 155 h 1180"/>
                <a:gd name="T66" fmla="*/ 394 w 1493"/>
                <a:gd name="T67" fmla="*/ 181 h 1180"/>
                <a:gd name="T68" fmla="*/ 290 w 1493"/>
                <a:gd name="T69" fmla="*/ 243 h 1180"/>
                <a:gd name="T70" fmla="*/ 210 w 1493"/>
                <a:gd name="T71" fmla="*/ 337 h 1180"/>
                <a:gd name="T72" fmla="*/ 177 w 1493"/>
                <a:gd name="T73" fmla="*/ 408 h 1180"/>
                <a:gd name="T74" fmla="*/ 156 w 1493"/>
                <a:gd name="T75" fmla="*/ 499 h 1180"/>
                <a:gd name="T76" fmla="*/ 159 w 1493"/>
                <a:gd name="T77" fmla="*/ 592 h 1180"/>
                <a:gd name="T78" fmla="*/ 197 w 1493"/>
                <a:gd name="T79" fmla="*/ 714 h 1180"/>
                <a:gd name="T80" fmla="*/ 250 w 1493"/>
                <a:gd name="T81" fmla="*/ 790 h 1180"/>
                <a:gd name="T82" fmla="*/ 321 w 1493"/>
                <a:gd name="T83" fmla="*/ 853 h 1180"/>
                <a:gd name="T84" fmla="*/ 409 w 1493"/>
                <a:gd name="T85" fmla="*/ 899 h 1180"/>
                <a:gd name="T86" fmla="*/ 537 w 1493"/>
                <a:gd name="T87" fmla="*/ 921 h 1180"/>
                <a:gd name="T88" fmla="*/ 635 w 1493"/>
                <a:gd name="T89" fmla="*/ 908 h 1180"/>
                <a:gd name="T90" fmla="*/ 746 w 1493"/>
                <a:gd name="T91" fmla="*/ 859 h 1180"/>
                <a:gd name="T92" fmla="*/ 837 w 1493"/>
                <a:gd name="T93" fmla="*/ 778 h 1180"/>
                <a:gd name="T94" fmla="*/ 884 w 1493"/>
                <a:gd name="T95" fmla="*/ 703 h 1180"/>
                <a:gd name="T96" fmla="*/ 913 w 1493"/>
                <a:gd name="T97" fmla="*/ 615 h 1180"/>
                <a:gd name="T98" fmla="*/ 921 w 1493"/>
                <a:gd name="T99" fmla="*/ 523 h 1180"/>
                <a:gd name="T100" fmla="*/ 910 w 1493"/>
                <a:gd name="T101" fmla="*/ 447 h 1180"/>
                <a:gd name="T102" fmla="*/ 877 w 1493"/>
                <a:gd name="T103" fmla="*/ 359 h 1180"/>
                <a:gd name="T104" fmla="*/ 824 w 1493"/>
                <a:gd name="T105" fmla="*/ 281 h 1180"/>
                <a:gd name="T106" fmla="*/ 753 w 1493"/>
                <a:gd name="T107" fmla="*/ 220 h 1180"/>
                <a:gd name="T108" fmla="*/ 666 w 1493"/>
                <a:gd name="T109" fmla="*/ 175 h 1180"/>
                <a:gd name="T110" fmla="*/ 538 w 1493"/>
                <a:gd name="T111" fmla="*/ 15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3" h="1180">
                  <a:moveTo>
                    <a:pt x="1341" y="1180"/>
                  </a:moveTo>
                  <a:lnTo>
                    <a:pt x="1341" y="1180"/>
                  </a:lnTo>
                  <a:lnTo>
                    <a:pt x="1321" y="1179"/>
                  </a:lnTo>
                  <a:lnTo>
                    <a:pt x="1302" y="1174"/>
                  </a:lnTo>
                  <a:lnTo>
                    <a:pt x="1281" y="1167"/>
                  </a:lnTo>
                  <a:lnTo>
                    <a:pt x="1264" y="1156"/>
                  </a:lnTo>
                  <a:lnTo>
                    <a:pt x="941" y="961"/>
                  </a:lnTo>
                  <a:lnTo>
                    <a:pt x="941" y="961"/>
                  </a:lnTo>
                  <a:lnTo>
                    <a:pt x="931" y="953"/>
                  </a:lnTo>
                  <a:lnTo>
                    <a:pt x="925" y="949"/>
                  </a:lnTo>
                  <a:lnTo>
                    <a:pt x="925" y="949"/>
                  </a:lnTo>
                  <a:lnTo>
                    <a:pt x="919" y="945"/>
                  </a:lnTo>
                  <a:lnTo>
                    <a:pt x="915" y="943"/>
                  </a:lnTo>
                  <a:lnTo>
                    <a:pt x="909" y="942"/>
                  </a:lnTo>
                  <a:lnTo>
                    <a:pt x="903" y="942"/>
                  </a:lnTo>
                  <a:lnTo>
                    <a:pt x="903" y="942"/>
                  </a:lnTo>
                  <a:lnTo>
                    <a:pt x="897" y="942"/>
                  </a:lnTo>
                  <a:lnTo>
                    <a:pt x="893" y="943"/>
                  </a:lnTo>
                  <a:lnTo>
                    <a:pt x="887" y="946"/>
                  </a:lnTo>
                  <a:lnTo>
                    <a:pt x="881" y="949"/>
                  </a:lnTo>
                  <a:lnTo>
                    <a:pt x="881" y="949"/>
                  </a:lnTo>
                  <a:lnTo>
                    <a:pt x="863" y="964"/>
                  </a:lnTo>
                  <a:lnTo>
                    <a:pt x="844" y="978"/>
                  </a:lnTo>
                  <a:lnTo>
                    <a:pt x="825" y="990"/>
                  </a:lnTo>
                  <a:lnTo>
                    <a:pt x="805" y="1003"/>
                  </a:lnTo>
                  <a:lnTo>
                    <a:pt x="784" y="1014"/>
                  </a:lnTo>
                  <a:lnTo>
                    <a:pt x="763" y="1024"/>
                  </a:lnTo>
                  <a:lnTo>
                    <a:pt x="741" y="1033"/>
                  </a:lnTo>
                  <a:lnTo>
                    <a:pt x="719" y="1042"/>
                  </a:lnTo>
                  <a:lnTo>
                    <a:pt x="697" y="1049"/>
                  </a:lnTo>
                  <a:lnTo>
                    <a:pt x="675" y="1056"/>
                  </a:lnTo>
                  <a:lnTo>
                    <a:pt x="653" y="1061"/>
                  </a:lnTo>
                  <a:lnTo>
                    <a:pt x="630" y="1067"/>
                  </a:lnTo>
                  <a:lnTo>
                    <a:pt x="606" y="1070"/>
                  </a:lnTo>
                  <a:lnTo>
                    <a:pt x="582" y="1073"/>
                  </a:lnTo>
                  <a:lnTo>
                    <a:pt x="559" y="1074"/>
                  </a:lnTo>
                  <a:lnTo>
                    <a:pt x="535" y="1074"/>
                  </a:lnTo>
                  <a:lnTo>
                    <a:pt x="535" y="1074"/>
                  </a:lnTo>
                  <a:lnTo>
                    <a:pt x="499" y="1073"/>
                  </a:lnTo>
                  <a:lnTo>
                    <a:pt x="463" y="1070"/>
                  </a:lnTo>
                  <a:lnTo>
                    <a:pt x="427" y="1062"/>
                  </a:lnTo>
                  <a:lnTo>
                    <a:pt x="391" y="1055"/>
                  </a:lnTo>
                  <a:lnTo>
                    <a:pt x="357" y="1043"/>
                  </a:lnTo>
                  <a:lnTo>
                    <a:pt x="324" y="1030"/>
                  </a:lnTo>
                  <a:lnTo>
                    <a:pt x="290" y="1014"/>
                  </a:lnTo>
                  <a:lnTo>
                    <a:pt x="257" y="996"/>
                  </a:lnTo>
                  <a:lnTo>
                    <a:pt x="257" y="996"/>
                  </a:lnTo>
                  <a:lnTo>
                    <a:pt x="235" y="981"/>
                  </a:lnTo>
                  <a:lnTo>
                    <a:pt x="213" y="965"/>
                  </a:lnTo>
                  <a:lnTo>
                    <a:pt x="191" y="948"/>
                  </a:lnTo>
                  <a:lnTo>
                    <a:pt x="171" y="930"/>
                  </a:lnTo>
                  <a:lnTo>
                    <a:pt x="153" y="911"/>
                  </a:lnTo>
                  <a:lnTo>
                    <a:pt x="134" y="892"/>
                  </a:lnTo>
                  <a:lnTo>
                    <a:pt x="118" y="873"/>
                  </a:lnTo>
                  <a:lnTo>
                    <a:pt x="101" y="851"/>
                  </a:lnTo>
                  <a:lnTo>
                    <a:pt x="87" y="830"/>
                  </a:lnTo>
                  <a:lnTo>
                    <a:pt x="74" y="806"/>
                  </a:lnTo>
                  <a:lnTo>
                    <a:pt x="60" y="784"/>
                  </a:lnTo>
                  <a:lnTo>
                    <a:pt x="50" y="761"/>
                  </a:lnTo>
                  <a:lnTo>
                    <a:pt x="40" y="737"/>
                  </a:lnTo>
                  <a:lnTo>
                    <a:pt x="31" y="714"/>
                  </a:lnTo>
                  <a:lnTo>
                    <a:pt x="22" y="689"/>
                  </a:lnTo>
                  <a:lnTo>
                    <a:pt x="16" y="664"/>
                  </a:lnTo>
                  <a:lnTo>
                    <a:pt x="10" y="639"/>
                  </a:lnTo>
                  <a:lnTo>
                    <a:pt x="6" y="612"/>
                  </a:lnTo>
                  <a:lnTo>
                    <a:pt x="3" y="587"/>
                  </a:lnTo>
                  <a:lnTo>
                    <a:pt x="1" y="561"/>
                  </a:lnTo>
                  <a:lnTo>
                    <a:pt x="0" y="536"/>
                  </a:lnTo>
                  <a:lnTo>
                    <a:pt x="1" y="509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10" y="431"/>
                  </a:lnTo>
                  <a:lnTo>
                    <a:pt x="16" y="406"/>
                  </a:lnTo>
                  <a:lnTo>
                    <a:pt x="24" y="381"/>
                  </a:lnTo>
                  <a:lnTo>
                    <a:pt x="32" y="355"/>
                  </a:lnTo>
                  <a:lnTo>
                    <a:pt x="41" y="330"/>
                  </a:lnTo>
                  <a:lnTo>
                    <a:pt x="53" y="306"/>
                  </a:lnTo>
                  <a:lnTo>
                    <a:pt x="65" y="281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99" y="228"/>
                  </a:lnTo>
                  <a:lnTo>
                    <a:pt x="119" y="200"/>
                  </a:lnTo>
                  <a:lnTo>
                    <a:pt x="141" y="174"/>
                  </a:lnTo>
                  <a:lnTo>
                    <a:pt x="166" y="149"/>
                  </a:lnTo>
                  <a:lnTo>
                    <a:pt x="191" y="127"/>
                  </a:lnTo>
                  <a:lnTo>
                    <a:pt x="218" y="105"/>
                  </a:lnTo>
                  <a:lnTo>
                    <a:pt x="246" y="86"/>
                  </a:lnTo>
                  <a:lnTo>
                    <a:pt x="275" y="68"/>
                  </a:lnTo>
                  <a:lnTo>
                    <a:pt x="304" y="53"/>
                  </a:lnTo>
                  <a:lnTo>
                    <a:pt x="335" y="39"/>
                  </a:lnTo>
                  <a:lnTo>
                    <a:pt x="368" y="27"/>
                  </a:lnTo>
                  <a:lnTo>
                    <a:pt x="400" y="18"/>
                  </a:lnTo>
                  <a:lnTo>
                    <a:pt x="434" y="11"/>
                  </a:lnTo>
                  <a:lnTo>
                    <a:pt x="468" y="5"/>
                  </a:lnTo>
                  <a:lnTo>
                    <a:pt x="503" y="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75" y="2"/>
                  </a:lnTo>
                  <a:lnTo>
                    <a:pt x="612" y="5"/>
                  </a:lnTo>
                  <a:lnTo>
                    <a:pt x="647" y="12"/>
                  </a:lnTo>
                  <a:lnTo>
                    <a:pt x="684" y="19"/>
                  </a:lnTo>
                  <a:lnTo>
                    <a:pt x="718" y="31"/>
                  </a:lnTo>
                  <a:lnTo>
                    <a:pt x="753" y="44"/>
                  </a:lnTo>
                  <a:lnTo>
                    <a:pt x="785" y="61"/>
                  </a:lnTo>
                  <a:lnTo>
                    <a:pt x="818" y="78"/>
                  </a:lnTo>
                  <a:lnTo>
                    <a:pt x="818" y="78"/>
                  </a:lnTo>
                  <a:lnTo>
                    <a:pt x="853" y="102"/>
                  </a:lnTo>
                  <a:lnTo>
                    <a:pt x="887" y="128"/>
                  </a:lnTo>
                  <a:lnTo>
                    <a:pt x="918" y="156"/>
                  </a:lnTo>
                  <a:lnTo>
                    <a:pt x="946" y="187"/>
                  </a:lnTo>
                  <a:lnTo>
                    <a:pt x="971" y="220"/>
                  </a:lnTo>
                  <a:lnTo>
                    <a:pt x="994" y="253"/>
                  </a:lnTo>
                  <a:lnTo>
                    <a:pt x="1015" y="290"/>
                  </a:lnTo>
                  <a:lnTo>
                    <a:pt x="1031" y="327"/>
                  </a:lnTo>
                  <a:lnTo>
                    <a:pt x="1046" y="365"/>
                  </a:lnTo>
                  <a:lnTo>
                    <a:pt x="1058" y="405"/>
                  </a:lnTo>
                  <a:lnTo>
                    <a:pt x="1066" y="445"/>
                  </a:lnTo>
                  <a:lnTo>
                    <a:pt x="1072" y="486"/>
                  </a:lnTo>
                  <a:lnTo>
                    <a:pt x="1074" y="528"/>
                  </a:lnTo>
                  <a:lnTo>
                    <a:pt x="1074" y="570"/>
                  </a:lnTo>
                  <a:lnTo>
                    <a:pt x="1069" y="612"/>
                  </a:lnTo>
                  <a:lnTo>
                    <a:pt x="1062" y="655"/>
                  </a:lnTo>
                  <a:lnTo>
                    <a:pt x="1062" y="655"/>
                  </a:lnTo>
                  <a:lnTo>
                    <a:pt x="1061" y="661"/>
                  </a:lnTo>
                  <a:lnTo>
                    <a:pt x="1061" y="667"/>
                  </a:lnTo>
                  <a:lnTo>
                    <a:pt x="1062" y="673"/>
                  </a:lnTo>
                  <a:lnTo>
                    <a:pt x="1065" y="677"/>
                  </a:lnTo>
                  <a:lnTo>
                    <a:pt x="1068" y="683"/>
                  </a:lnTo>
                  <a:lnTo>
                    <a:pt x="1071" y="687"/>
                  </a:lnTo>
                  <a:lnTo>
                    <a:pt x="1075" y="690"/>
                  </a:lnTo>
                  <a:lnTo>
                    <a:pt x="1081" y="693"/>
                  </a:lnTo>
                  <a:lnTo>
                    <a:pt x="1087" y="696"/>
                  </a:lnTo>
                  <a:lnTo>
                    <a:pt x="1087" y="696"/>
                  </a:lnTo>
                  <a:lnTo>
                    <a:pt x="1099" y="702"/>
                  </a:lnTo>
                  <a:lnTo>
                    <a:pt x="1421" y="899"/>
                  </a:lnTo>
                  <a:lnTo>
                    <a:pt x="1421" y="899"/>
                  </a:lnTo>
                  <a:lnTo>
                    <a:pt x="1434" y="908"/>
                  </a:lnTo>
                  <a:lnTo>
                    <a:pt x="1446" y="917"/>
                  </a:lnTo>
                  <a:lnTo>
                    <a:pt x="1456" y="928"/>
                  </a:lnTo>
                  <a:lnTo>
                    <a:pt x="1465" y="939"/>
                  </a:lnTo>
                  <a:lnTo>
                    <a:pt x="1472" y="952"/>
                  </a:lnTo>
                  <a:lnTo>
                    <a:pt x="1480" y="965"/>
                  </a:lnTo>
                  <a:lnTo>
                    <a:pt x="1486" y="978"/>
                  </a:lnTo>
                  <a:lnTo>
                    <a:pt x="1489" y="992"/>
                  </a:lnTo>
                  <a:lnTo>
                    <a:pt x="1491" y="1006"/>
                  </a:lnTo>
                  <a:lnTo>
                    <a:pt x="1493" y="1021"/>
                  </a:lnTo>
                  <a:lnTo>
                    <a:pt x="1493" y="1036"/>
                  </a:lnTo>
                  <a:lnTo>
                    <a:pt x="1491" y="1051"/>
                  </a:lnTo>
                  <a:lnTo>
                    <a:pt x="1489" y="1065"/>
                  </a:lnTo>
                  <a:lnTo>
                    <a:pt x="1484" y="1079"/>
                  </a:lnTo>
                  <a:lnTo>
                    <a:pt x="1478" y="1093"/>
                  </a:lnTo>
                  <a:lnTo>
                    <a:pt x="1471" y="1106"/>
                  </a:lnTo>
                  <a:lnTo>
                    <a:pt x="1471" y="1106"/>
                  </a:lnTo>
                  <a:lnTo>
                    <a:pt x="1459" y="1123"/>
                  </a:lnTo>
                  <a:lnTo>
                    <a:pt x="1447" y="1137"/>
                  </a:lnTo>
                  <a:lnTo>
                    <a:pt x="1433" y="1149"/>
                  </a:lnTo>
                  <a:lnTo>
                    <a:pt x="1416" y="1159"/>
                  </a:lnTo>
                  <a:lnTo>
                    <a:pt x="1399" y="1168"/>
                  </a:lnTo>
                  <a:lnTo>
                    <a:pt x="1381" y="1174"/>
                  </a:lnTo>
                  <a:lnTo>
                    <a:pt x="1362" y="1179"/>
                  </a:lnTo>
                  <a:lnTo>
                    <a:pt x="1341" y="1180"/>
                  </a:lnTo>
                  <a:lnTo>
                    <a:pt x="1341" y="1180"/>
                  </a:lnTo>
                  <a:close/>
                  <a:moveTo>
                    <a:pt x="538" y="153"/>
                  </a:moveTo>
                  <a:lnTo>
                    <a:pt x="538" y="153"/>
                  </a:lnTo>
                  <a:lnTo>
                    <a:pt x="513" y="155"/>
                  </a:lnTo>
                  <a:lnTo>
                    <a:pt x="488" y="156"/>
                  </a:lnTo>
                  <a:lnTo>
                    <a:pt x="463" y="161"/>
                  </a:lnTo>
                  <a:lnTo>
                    <a:pt x="440" y="167"/>
                  </a:lnTo>
                  <a:lnTo>
                    <a:pt x="416" y="172"/>
                  </a:lnTo>
                  <a:lnTo>
                    <a:pt x="394" y="181"/>
                  </a:lnTo>
                  <a:lnTo>
                    <a:pt x="372" y="192"/>
                  </a:lnTo>
                  <a:lnTo>
                    <a:pt x="350" y="202"/>
                  </a:lnTo>
                  <a:lnTo>
                    <a:pt x="329" y="215"/>
                  </a:lnTo>
                  <a:lnTo>
                    <a:pt x="309" y="228"/>
                  </a:lnTo>
                  <a:lnTo>
                    <a:pt x="290" y="243"/>
                  </a:lnTo>
                  <a:lnTo>
                    <a:pt x="272" y="261"/>
                  </a:lnTo>
                  <a:lnTo>
                    <a:pt x="254" y="278"/>
                  </a:lnTo>
                  <a:lnTo>
                    <a:pt x="240" y="296"/>
                  </a:lnTo>
                  <a:lnTo>
                    <a:pt x="224" y="317"/>
                  </a:lnTo>
                  <a:lnTo>
                    <a:pt x="210" y="337"/>
                  </a:lnTo>
                  <a:lnTo>
                    <a:pt x="210" y="337"/>
                  </a:lnTo>
                  <a:lnTo>
                    <a:pt x="200" y="355"/>
                  </a:lnTo>
                  <a:lnTo>
                    <a:pt x="191" y="372"/>
                  </a:lnTo>
                  <a:lnTo>
                    <a:pt x="184" y="390"/>
                  </a:lnTo>
                  <a:lnTo>
                    <a:pt x="177" y="408"/>
                  </a:lnTo>
                  <a:lnTo>
                    <a:pt x="171" y="425"/>
                  </a:lnTo>
                  <a:lnTo>
                    <a:pt x="166" y="443"/>
                  </a:lnTo>
                  <a:lnTo>
                    <a:pt x="162" y="462"/>
                  </a:lnTo>
                  <a:lnTo>
                    <a:pt x="159" y="480"/>
                  </a:lnTo>
                  <a:lnTo>
                    <a:pt x="156" y="499"/>
                  </a:lnTo>
                  <a:lnTo>
                    <a:pt x="154" y="518"/>
                  </a:lnTo>
                  <a:lnTo>
                    <a:pt x="154" y="536"/>
                  </a:lnTo>
                  <a:lnTo>
                    <a:pt x="154" y="555"/>
                  </a:lnTo>
                  <a:lnTo>
                    <a:pt x="156" y="573"/>
                  </a:lnTo>
                  <a:lnTo>
                    <a:pt x="159" y="592"/>
                  </a:lnTo>
                  <a:lnTo>
                    <a:pt x="165" y="627"/>
                  </a:lnTo>
                  <a:lnTo>
                    <a:pt x="175" y="662"/>
                  </a:lnTo>
                  <a:lnTo>
                    <a:pt x="182" y="680"/>
                  </a:lnTo>
                  <a:lnTo>
                    <a:pt x="190" y="698"/>
                  </a:lnTo>
                  <a:lnTo>
                    <a:pt x="197" y="714"/>
                  </a:lnTo>
                  <a:lnTo>
                    <a:pt x="206" y="730"/>
                  </a:lnTo>
                  <a:lnTo>
                    <a:pt x="216" y="746"/>
                  </a:lnTo>
                  <a:lnTo>
                    <a:pt x="227" y="761"/>
                  </a:lnTo>
                  <a:lnTo>
                    <a:pt x="237" y="776"/>
                  </a:lnTo>
                  <a:lnTo>
                    <a:pt x="250" y="790"/>
                  </a:lnTo>
                  <a:lnTo>
                    <a:pt x="262" y="805"/>
                  </a:lnTo>
                  <a:lnTo>
                    <a:pt x="277" y="818"/>
                  </a:lnTo>
                  <a:lnTo>
                    <a:pt x="290" y="830"/>
                  </a:lnTo>
                  <a:lnTo>
                    <a:pt x="306" y="843"/>
                  </a:lnTo>
                  <a:lnTo>
                    <a:pt x="321" y="853"/>
                  </a:lnTo>
                  <a:lnTo>
                    <a:pt x="338" y="865"/>
                  </a:lnTo>
                  <a:lnTo>
                    <a:pt x="338" y="865"/>
                  </a:lnTo>
                  <a:lnTo>
                    <a:pt x="360" y="877"/>
                  </a:lnTo>
                  <a:lnTo>
                    <a:pt x="384" y="889"/>
                  </a:lnTo>
                  <a:lnTo>
                    <a:pt x="409" y="899"/>
                  </a:lnTo>
                  <a:lnTo>
                    <a:pt x="434" y="906"/>
                  </a:lnTo>
                  <a:lnTo>
                    <a:pt x="459" y="912"/>
                  </a:lnTo>
                  <a:lnTo>
                    <a:pt x="485" y="917"/>
                  </a:lnTo>
                  <a:lnTo>
                    <a:pt x="510" y="920"/>
                  </a:lnTo>
                  <a:lnTo>
                    <a:pt x="537" y="921"/>
                  </a:lnTo>
                  <a:lnTo>
                    <a:pt x="537" y="921"/>
                  </a:lnTo>
                  <a:lnTo>
                    <a:pt x="562" y="920"/>
                  </a:lnTo>
                  <a:lnTo>
                    <a:pt x="587" y="918"/>
                  </a:lnTo>
                  <a:lnTo>
                    <a:pt x="612" y="914"/>
                  </a:lnTo>
                  <a:lnTo>
                    <a:pt x="635" y="908"/>
                  </a:lnTo>
                  <a:lnTo>
                    <a:pt x="659" y="901"/>
                  </a:lnTo>
                  <a:lnTo>
                    <a:pt x="682" y="893"/>
                  </a:lnTo>
                  <a:lnTo>
                    <a:pt x="705" y="883"/>
                  </a:lnTo>
                  <a:lnTo>
                    <a:pt x="725" y="873"/>
                  </a:lnTo>
                  <a:lnTo>
                    <a:pt x="746" y="859"/>
                  </a:lnTo>
                  <a:lnTo>
                    <a:pt x="766" y="846"/>
                  </a:lnTo>
                  <a:lnTo>
                    <a:pt x="785" y="830"/>
                  </a:lnTo>
                  <a:lnTo>
                    <a:pt x="803" y="814"/>
                  </a:lnTo>
                  <a:lnTo>
                    <a:pt x="821" y="796"/>
                  </a:lnTo>
                  <a:lnTo>
                    <a:pt x="837" y="778"/>
                  </a:lnTo>
                  <a:lnTo>
                    <a:pt x="852" y="758"/>
                  </a:lnTo>
                  <a:lnTo>
                    <a:pt x="865" y="737"/>
                  </a:lnTo>
                  <a:lnTo>
                    <a:pt x="865" y="737"/>
                  </a:lnTo>
                  <a:lnTo>
                    <a:pt x="875" y="721"/>
                  </a:lnTo>
                  <a:lnTo>
                    <a:pt x="884" y="703"/>
                  </a:lnTo>
                  <a:lnTo>
                    <a:pt x="891" y="686"/>
                  </a:lnTo>
                  <a:lnTo>
                    <a:pt x="899" y="670"/>
                  </a:lnTo>
                  <a:lnTo>
                    <a:pt x="905" y="650"/>
                  </a:lnTo>
                  <a:lnTo>
                    <a:pt x="909" y="633"/>
                  </a:lnTo>
                  <a:lnTo>
                    <a:pt x="913" y="615"/>
                  </a:lnTo>
                  <a:lnTo>
                    <a:pt x="916" y="596"/>
                  </a:lnTo>
                  <a:lnTo>
                    <a:pt x="919" y="578"/>
                  </a:lnTo>
                  <a:lnTo>
                    <a:pt x="921" y="559"/>
                  </a:lnTo>
                  <a:lnTo>
                    <a:pt x="921" y="542"/>
                  </a:lnTo>
                  <a:lnTo>
                    <a:pt x="921" y="523"/>
                  </a:lnTo>
                  <a:lnTo>
                    <a:pt x="919" y="503"/>
                  </a:lnTo>
                  <a:lnTo>
                    <a:pt x="918" y="484"/>
                  </a:lnTo>
                  <a:lnTo>
                    <a:pt x="915" y="465"/>
                  </a:lnTo>
                  <a:lnTo>
                    <a:pt x="910" y="447"/>
                  </a:lnTo>
                  <a:lnTo>
                    <a:pt x="910" y="447"/>
                  </a:lnTo>
                  <a:lnTo>
                    <a:pt x="906" y="428"/>
                  </a:lnTo>
                  <a:lnTo>
                    <a:pt x="900" y="411"/>
                  </a:lnTo>
                  <a:lnTo>
                    <a:pt x="893" y="393"/>
                  </a:lnTo>
                  <a:lnTo>
                    <a:pt x="885" y="375"/>
                  </a:lnTo>
                  <a:lnTo>
                    <a:pt x="877" y="359"/>
                  </a:lnTo>
                  <a:lnTo>
                    <a:pt x="868" y="342"/>
                  </a:lnTo>
                  <a:lnTo>
                    <a:pt x="859" y="327"/>
                  </a:lnTo>
                  <a:lnTo>
                    <a:pt x="847" y="311"/>
                  </a:lnTo>
                  <a:lnTo>
                    <a:pt x="837" y="296"/>
                  </a:lnTo>
                  <a:lnTo>
                    <a:pt x="824" y="281"/>
                  </a:lnTo>
                  <a:lnTo>
                    <a:pt x="812" y="268"/>
                  </a:lnTo>
                  <a:lnTo>
                    <a:pt x="799" y="255"/>
                  </a:lnTo>
                  <a:lnTo>
                    <a:pt x="784" y="243"/>
                  </a:lnTo>
                  <a:lnTo>
                    <a:pt x="769" y="231"/>
                  </a:lnTo>
                  <a:lnTo>
                    <a:pt x="753" y="220"/>
                  </a:lnTo>
                  <a:lnTo>
                    <a:pt x="737" y="209"/>
                  </a:lnTo>
                  <a:lnTo>
                    <a:pt x="737" y="209"/>
                  </a:lnTo>
                  <a:lnTo>
                    <a:pt x="715" y="196"/>
                  </a:lnTo>
                  <a:lnTo>
                    <a:pt x="691" y="186"/>
                  </a:lnTo>
                  <a:lnTo>
                    <a:pt x="666" y="175"/>
                  </a:lnTo>
                  <a:lnTo>
                    <a:pt x="641" y="168"/>
                  </a:lnTo>
                  <a:lnTo>
                    <a:pt x="616" y="162"/>
                  </a:lnTo>
                  <a:lnTo>
                    <a:pt x="591" y="158"/>
                  </a:lnTo>
                  <a:lnTo>
                    <a:pt x="565" y="155"/>
                  </a:lnTo>
                  <a:lnTo>
                    <a:pt x="538" y="153"/>
                  </a:lnTo>
                  <a:lnTo>
                    <a:pt x="538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defTabSz="685808">
                <a:defRPr/>
              </a:pPr>
              <a:endParaRPr lang="en-ZA" sz="135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xmlns="" id="{44EE79D1-AD51-4A09-8E2B-7D367514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0" y="4530725"/>
              <a:ext cx="763588" cy="725488"/>
            </a:xfrm>
            <a:custGeom>
              <a:avLst/>
              <a:gdLst>
                <a:gd name="T0" fmla="*/ 390 w 481"/>
                <a:gd name="T1" fmla="*/ 457 h 457"/>
                <a:gd name="T2" fmla="*/ 242 w 481"/>
                <a:gd name="T3" fmla="*/ 373 h 457"/>
                <a:gd name="T4" fmla="*/ 93 w 481"/>
                <a:gd name="T5" fmla="*/ 457 h 457"/>
                <a:gd name="T6" fmla="*/ 127 w 481"/>
                <a:gd name="T7" fmla="*/ 289 h 457"/>
                <a:gd name="T8" fmla="*/ 0 w 481"/>
                <a:gd name="T9" fmla="*/ 175 h 457"/>
                <a:gd name="T10" fmla="*/ 169 w 481"/>
                <a:gd name="T11" fmla="*/ 156 h 457"/>
                <a:gd name="T12" fmla="*/ 242 w 481"/>
                <a:gd name="T13" fmla="*/ 0 h 457"/>
                <a:gd name="T14" fmla="*/ 312 w 481"/>
                <a:gd name="T15" fmla="*/ 156 h 457"/>
                <a:gd name="T16" fmla="*/ 481 w 481"/>
                <a:gd name="T17" fmla="*/ 175 h 457"/>
                <a:gd name="T18" fmla="*/ 356 w 481"/>
                <a:gd name="T19" fmla="*/ 289 h 457"/>
                <a:gd name="T20" fmla="*/ 390 w 481"/>
                <a:gd name="T2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457">
                  <a:moveTo>
                    <a:pt x="390" y="457"/>
                  </a:moveTo>
                  <a:lnTo>
                    <a:pt x="242" y="373"/>
                  </a:lnTo>
                  <a:lnTo>
                    <a:pt x="93" y="457"/>
                  </a:lnTo>
                  <a:lnTo>
                    <a:pt x="127" y="289"/>
                  </a:lnTo>
                  <a:lnTo>
                    <a:pt x="0" y="175"/>
                  </a:lnTo>
                  <a:lnTo>
                    <a:pt x="169" y="156"/>
                  </a:lnTo>
                  <a:lnTo>
                    <a:pt x="242" y="0"/>
                  </a:lnTo>
                  <a:lnTo>
                    <a:pt x="312" y="156"/>
                  </a:lnTo>
                  <a:lnTo>
                    <a:pt x="481" y="175"/>
                  </a:lnTo>
                  <a:lnTo>
                    <a:pt x="356" y="289"/>
                  </a:lnTo>
                  <a:lnTo>
                    <a:pt x="390" y="4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defTabSz="685808">
                <a:defRPr/>
              </a:pPr>
              <a:endParaRPr lang="en-ZA" sz="135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" name="Freeform 28">
            <a:extLst>
              <a:ext uri="{FF2B5EF4-FFF2-40B4-BE49-F238E27FC236}">
                <a16:creationId xmlns:a16="http://schemas.microsoft.com/office/drawing/2014/main" xmlns="" id="{684324AE-1CB6-4901-984F-C628B8BC9A41}"/>
              </a:ext>
            </a:extLst>
          </p:cNvPr>
          <p:cNvSpPr>
            <a:spLocks noEditPoints="1"/>
          </p:cNvSpPr>
          <p:nvPr/>
        </p:nvSpPr>
        <p:spPr bwMode="auto">
          <a:xfrm>
            <a:off x="2896827" y="2703070"/>
            <a:ext cx="566532" cy="351628"/>
          </a:xfrm>
          <a:custGeom>
            <a:avLst/>
            <a:gdLst>
              <a:gd name="T0" fmla="*/ 817 w 8740"/>
              <a:gd name="T1" fmla="*/ 4591 h 5425"/>
              <a:gd name="T2" fmla="*/ 505 w 8740"/>
              <a:gd name="T3" fmla="*/ 4531 h 5425"/>
              <a:gd name="T4" fmla="*/ 237 w 8740"/>
              <a:gd name="T5" fmla="*/ 4361 h 5425"/>
              <a:gd name="T6" fmla="*/ 55 w 8740"/>
              <a:gd name="T7" fmla="*/ 4085 h 5425"/>
              <a:gd name="T8" fmla="*/ 11 w 8740"/>
              <a:gd name="T9" fmla="*/ 3907 h 5425"/>
              <a:gd name="T10" fmla="*/ 0 w 8740"/>
              <a:gd name="T11" fmla="*/ 1662 h 5425"/>
              <a:gd name="T12" fmla="*/ 20 w 8740"/>
              <a:gd name="T13" fmla="*/ 1464 h 5425"/>
              <a:gd name="T14" fmla="*/ 96 w 8740"/>
              <a:gd name="T15" fmla="*/ 1249 h 5425"/>
              <a:gd name="T16" fmla="*/ 307 w 8740"/>
              <a:gd name="T17" fmla="*/ 1003 h 5425"/>
              <a:gd name="T18" fmla="*/ 591 w 8740"/>
              <a:gd name="T19" fmla="*/ 865 h 5425"/>
              <a:gd name="T20" fmla="*/ 908 w 8740"/>
              <a:gd name="T21" fmla="*/ 835 h 5425"/>
              <a:gd name="T22" fmla="*/ 1049 w 8740"/>
              <a:gd name="T23" fmla="*/ 729 h 5425"/>
              <a:gd name="T24" fmla="*/ 1134 w 8740"/>
              <a:gd name="T25" fmla="*/ 428 h 5425"/>
              <a:gd name="T26" fmla="*/ 1306 w 8740"/>
              <a:gd name="T27" fmla="*/ 207 h 5425"/>
              <a:gd name="T28" fmla="*/ 1537 w 8740"/>
              <a:gd name="T29" fmla="*/ 65 h 5425"/>
              <a:gd name="T30" fmla="*/ 1802 w 8740"/>
              <a:gd name="T31" fmla="*/ 3 h 5425"/>
              <a:gd name="T32" fmla="*/ 2075 w 8740"/>
              <a:gd name="T33" fmla="*/ 20 h 5425"/>
              <a:gd name="T34" fmla="*/ 2330 w 8740"/>
              <a:gd name="T35" fmla="*/ 116 h 5425"/>
              <a:gd name="T36" fmla="*/ 2540 w 8740"/>
              <a:gd name="T37" fmla="*/ 292 h 5425"/>
              <a:gd name="T38" fmla="*/ 2678 w 8740"/>
              <a:gd name="T39" fmla="*/ 547 h 5425"/>
              <a:gd name="T40" fmla="*/ 2719 w 8740"/>
              <a:gd name="T41" fmla="*/ 4595 h 5425"/>
              <a:gd name="T42" fmla="*/ 2678 w 8740"/>
              <a:gd name="T43" fmla="*/ 4877 h 5425"/>
              <a:gd name="T44" fmla="*/ 2540 w 8740"/>
              <a:gd name="T45" fmla="*/ 5131 h 5425"/>
              <a:gd name="T46" fmla="*/ 2330 w 8740"/>
              <a:gd name="T47" fmla="*/ 5307 h 5425"/>
              <a:gd name="T48" fmla="*/ 2075 w 8740"/>
              <a:gd name="T49" fmla="*/ 5405 h 5425"/>
              <a:gd name="T50" fmla="*/ 1802 w 8740"/>
              <a:gd name="T51" fmla="*/ 5421 h 5425"/>
              <a:gd name="T52" fmla="*/ 1537 w 8740"/>
              <a:gd name="T53" fmla="*/ 5359 h 5425"/>
              <a:gd name="T54" fmla="*/ 1306 w 8740"/>
              <a:gd name="T55" fmla="*/ 5217 h 5425"/>
              <a:gd name="T56" fmla="*/ 1134 w 8740"/>
              <a:gd name="T57" fmla="*/ 4996 h 5425"/>
              <a:gd name="T58" fmla="*/ 1049 w 8740"/>
              <a:gd name="T59" fmla="*/ 4696 h 5425"/>
              <a:gd name="T60" fmla="*/ 6021 w 8740"/>
              <a:gd name="T61" fmla="*/ 4594 h 5425"/>
              <a:gd name="T62" fmla="*/ 6077 w 8740"/>
              <a:gd name="T63" fmla="*/ 4918 h 5425"/>
              <a:gd name="T64" fmla="*/ 6226 w 8740"/>
              <a:gd name="T65" fmla="*/ 5161 h 5425"/>
              <a:gd name="T66" fmla="*/ 6444 w 8740"/>
              <a:gd name="T67" fmla="*/ 5326 h 5425"/>
              <a:gd name="T68" fmla="*/ 6703 w 8740"/>
              <a:gd name="T69" fmla="*/ 5411 h 5425"/>
              <a:gd name="T70" fmla="*/ 6976 w 8740"/>
              <a:gd name="T71" fmla="*/ 5417 h 5425"/>
              <a:gd name="T72" fmla="*/ 7238 w 8740"/>
              <a:gd name="T73" fmla="*/ 5344 h 5425"/>
              <a:gd name="T74" fmla="*/ 7464 w 8740"/>
              <a:gd name="T75" fmla="*/ 5190 h 5425"/>
              <a:gd name="T76" fmla="*/ 7625 w 8740"/>
              <a:gd name="T77" fmla="*/ 4958 h 5425"/>
              <a:gd name="T78" fmla="*/ 7696 w 8740"/>
              <a:gd name="T79" fmla="*/ 4646 h 5425"/>
              <a:gd name="T80" fmla="*/ 7878 w 8740"/>
              <a:gd name="T81" fmla="*/ 4591 h 5425"/>
              <a:gd name="T82" fmla="*/ 8192 w 8740"/>
              <a:gd name="T83" fmla="*/ 4545 h 5425"/>
              <a:gd name="T84" fmla="*/ 8470 w 8740"/>
              <a:gd name="T85" fmla="*/ 4392 h 5425"/>
              <a:gd name="T86" fmla="*/ 8666 w 8740"/>
              <a:gd name="T87" fmla="*/ 4131 h 5425"/>
              <a:gd name="T88" fmla="*/ 8725 w 8740"/>
              <a:gd name="T89" fmla="*/ 3934 h 5425"/>
              <a:gd name="T90" fmla="*/ 8740 w 8740"/>
              <a:gd name="T91" fmla="*/ 1662 h 5425"/>
              <a:gd name="T92" fmla="*/ 8725 w 8740"/>
              <a:gd name="T93" fmla="*/ 1490 h 5425"/>
              <a:gd name="T94" fmla="*/ 8666 w 8740"/>
              <a:gd name="T95" fmla="*/ 1292 h 5425"/>
              <a:gd name="T96" fmla="*/ 8470 w 8740"/>
              <a:gd name="T97" fmla="*/ 1031 h 5425"/>
              <a:gd name="T98" fmla="*/ 8192 w 8740"/>
              <a:gd name="T99" fmla="*/ 878 h 5425"/>
              <a:gd name="T100" fmla="*/ 7878 w 8740"/>
              <a:gd name="T101" fmla="*/ 832 h 5425"/>
              <a:gd name="T102" fmla="*/ 7696 w 8740"/>
              <a:gd name="T103" fmla="*/ 778 h 5425"/>
              <a:gd name="T104" fmla="*/ 7625 w 8740"/>
              <a:gd name="T105" fmla="*/ 466 h 5425"/>
              <a:gd name="T106" fmla="*/ 7464 w 8740"/>
              <a:gd name="T107" fmla="*/ 234 h 5425"/>
              <a:gd name="T108" fmla="*/ 7238 w 8740"/>
              <a:gd name="T109" fmla="*/ 80 h 5425"/>
              <a:gd name="T110" fmla="*/ 6976 w 8740"/>
              <a:gd name="T111" fmla="*/ 7 h 5425"/>
              <a:gd name="T112" fmla="*/ 6703 w 8740"/>
              <a:gd name="T113" fmla="*/ 12 h 5425"/>
              <a:gd name="T114" fmla="*/ 6444 w 8740"/>
              <a:gd name="T115" fmla="*/ 97 h 5425"/>
              <a:gd name="T116" fmla="*/ 6226 w 8740"/>
              <a:gd name="T117" fmla="*/ 263 h 5425"/>
              <a:gd name="T118" fmla="*/ 6077 w 8740"/>
              <a:gd name="T119" fmla="*/ 506 h 5425"/>
              <a:gd name="T120" fmla="*/ 6021 w 8740"/>
              <a:gd name="T121" fmla="*/ 830 h 5425"/>
              <a:gd name="T122" fmla="*/ 3044 w 8740"/>
              <a:gd name="T123" fmla="*/ 1976 h 5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740" h="5425">
                <a:moveTo>
                  <a:pt x="1043" y="4568"/>
                </a:moveTo>
                <a:lnTo>
                  <a:pt x="1043" y="4568"/>
                </a:lnTo>
                <a:lnTo>
                  <a:pt x="998" y="4578"/>
                </a:lnTo>
                <a:lnTo>
                  <a:pt x="954" y="4585"/>
                </a:lnTo>
                <a:lnTo>
                  <a:pt x="908" y="4589"/>
                </a:lnTo>
                <a:lnTo>
                  <a:pt x="862" y="4591"/>
                </a:lnTo>
                <a:lnTo>
                  <a:pt x="817" y="4591"/>
                </a:lnTo>
                <a:lnTo>
                  <a:pt x="771" y="4589"/>
                </a:lnTo>
                <a:lnTo>
                  <a:pt x="725" y="4585"/>
                </a:lnTo>
                <a:lnTo>
                  <a:pt x="681" y="4578"/>
                </a:lnTo>
                <a:lnTo>
                  <a:pt x="636" y="4570"/>
                </a:lnTo>
                <a:lnTo>
                  <a:pt x="591" y="4559"/>
                </a:lnTo>
                <a:lnTo>
                  <a:pt x="548" y="4545"/>
                </a:lnTo>
                <a:lnTo>
                  <a:pt x="505" y="4531"/>
                </a:lnTo>
                <a:lnTo>
                  <a:pt x="463" y="4513"/>
                </a:lnTo>
                <a:lnTo>
                  <a:pt x="422" y="4494"/>
                </a:lnTo>
                <a:lnTo>
                  <a:pt x="382" y="4471"/>
                </a:lnTo>
                <a:lnTo>
                  <a:pt x="344" y="4448"/>
                </a:lnTo>
                <a:lnTo>
                  <a:pt x="307" y="4421"/>
                </a:lnTo>
                <a:lnTo>
                  <a:pt x="271" y="4392"/>
                </a:lnTo>
                <a:lnTo>
                  <a:pt x="237" y="4361"/>
                </a:lnTo>
                <a:lnTo>
                  <a:pt x="206" y="4329"/>
                </a:lnTo>
                <a:lnTo>
                  <a:pt x="175" y="4294"/>
                </a:lnTo>
                <a:lnTo>
                  <a:pt x="146" y="4257"/>
                </a:lnTo>
                <a:lnTo>
                  <a:pt x="120" y="4217"/>
                </a:lnTo>
                <a:lnTo>
                  <a:pt x="96" y="4175"/>
                </a:lnTo>
                <a:lnTo>
                  <a:pt x="74" y="4131"/>
                </a:lnTo>
                <a:lnTo>
                  <a:pt x="55" y="4085"/>
                </a:lnTo>
                <a:lnTo>
                  <a:pt x="47" y="4061"/>
                </a:lnTo>
                <a:lnTo>
                  <a:pt x="39" y="4037"/>
                </a:lnTo>
                <a:lnTo>
                  <a:pt x="32" y="4012"/>
                </a:lnTo>
                <a:lnTo>
                  <a:pt x="26" y="3987"/>
                </a:lnTo>
                <a:lnTo>
                  <a:pt x="20" y="3961"/>
                </a:lnTo>
                <a:lnTo>
                  <a:pt x="15" y="3934"/>
                </a:lnTo>
                <a:lnTo>
                  <a:pt x="11" y="3907"/>
                </a:lnTo>
                <a:lnTo>
                  <a:pt x="7" y="3878"/>
                </a:lnTo>
                <a:lnTo>
                  <a:pt x="4" y="3851"/>
                </a:lnTo>
                <a:lnTo>
                  <a:pt x="1" y="3821"/>
                </a:lnTo>
                <a:lnTo>
                  <a:pt x="0" y="3792"/>
                </a:lnTo>
                <a:lnTo>
                  <a:pt x="0" y="3762"/>
                </a:lnTo>
                <a:lnTo>
                  <a:pt x="0" y="1662"/>
                </a:lnTo>
                <a:lnTo>
                  <a:pt x="0" y="1662"/>
                </a:lnTo>
                <a:lnTo>
                  <a:pt x="0" y="1632"/>
                </a:lnTo>
                <a:lnTo>
                  <a:pt x="1" y="1602"/>
                </a:lnTo>
                <a:lnTo>
                  <a:pt x="4" y="1574"/>
                </a:lnTo>
                <a:lnTo>
                  <a:pt x="7" y="1545"/>
                </a:lnTo>
                <a:lnTo>
                  <a:pt x="11" y="1518"/>
                </a:lnTo>
                <a:lnTo>
                  <a:pt x="15" y="1490"/>
                </a:lnTo>
                <a:lnTo>
                  <a:pt x="20" y="1464"/>
                </a:lnTo>
                <a:lnTo>
                  <a:pt x="26" y="1437"/>
                </a:lnTo>
                <a:lnTo>
                  <a:pt x="32" y="1413"/>
                </a:lnTo>
                <a:lnTo>
                  <a:pt x="39" y="1387"/>
                </a:lnTo>
                <a:lnTo>
                  <a:pt x="47" y="1363"/>
                </a:lnTo>
                <a:lnTo>
                  <a:pt x="55" y="1338"/>
                </a:lnTo>
                <a:lnTo>
                  <a:pt x="74" y="1292"/>
                </a:lnTo>
                <a:lnTo>
                  <a:pt x="96" y="1249"/>
                </a:lnTo>
                <a:lnTo>
                  <a:pt x="120" y="1207"/>
                </a:lnTo>
                <a:lnTo>
                  <a:pt x="146" y="1168"/>
                </a:lnTo>
                <a:lnTo>
                  <a:pt x="175" y="1130"/>
                </a:lnTo>
                <a:lnTo>
                  <a:pt x="206" y="1095"/>
                </a:lnTo>
                <a:lnTo>
                  <a:pt x="237" y="1062"/>
                </a:lnTo>
                <a:lnTo>
                  <a:pt x="271" y="1031"/>
                </a:lnTo>
                <a:lnTo>
                  <a:pt x="307" y="1003"/>
                </a:lnTo>
                <a:lnTo>
                  <a:pt x="344" y="977"/>
                </a:lnTo>
                <a:lnTo>
                  <a:pt x="382" y="953"/>
                </a:lnTo>
                <a:lnTo>
                  <a:pt x="422" y="931"/>
                </a:lnTo>
                <a:lnTo>
                  <a:pt x="463" y="911"/>
                </a:lnTo>
                <a:lnTo>
                  <a:pt x="505" y="893"/>
                </a:lnTo>
                <a:lnTo>
                  <a:pt x="548" y="878"/>
                </a:lnTo>
                <a:lnTo>
                  <a:pt x="591" y="865"/>
                </a:lnTo>
                <a:lnTo>
                  <a:pt x="636" y="854"/>
                </a:lnTo>
                <a:lnTo>
                  <a:pt x="681" y="846"/>
                </a:lnTo>
                <a:lnTo>
                  <a:pt x="725" y="839"/>
                </a:lnTo>
                <a:lnTo>
                  <a:pt x="771" y="835"/>
                </a:lnTo>
                <a:lnTo>
                  <a:pt x="817" y="832"/>
                </a:lnTo>
                <a:lnTo>
                  <a:pt x="862" y="832"/>
                </a:lnTo>
                <a:lnTo>
                  <a:pt x="908" y="835"/>
                </a:lnTo>
                <a:lnTo>
                  <a:pt x="954" y="839"/>
                </a:lnTo>
                <a:lnTo>
                  <a:pt x="998" y="846"/>
                </a:lnTo>
                <a:lnTo>
                  <a:pt x="1043" y="855"/>
                </a:lnTo>
                <a:lnTo>
                  <a:pt x="1043" y="830"/>
                </a:lnTo>
                <a:lnTo>
                  <a:pt x="1043" y="830"/>
                </a:lnTo>
                <a:lnTo>
                  <a:pt x="1044" y="778"/>
                </a:lnTo>
                <a:lnTo>
                  <a:pt x="1049" y="729"/>
                </a:lnTo>
                <a:lnTo>
                  <a:pt x="1054" y="681"/>
                </a:lnTo>
                <a:lnTo>
                  <a:pt x="1062" y="635"/>
                </a:lnTo>
                <a:lnTo>
                  <a:pt x="1073" y="590"/>
                </a:lnTo>
                <a:lnTo>
                  <a:pt x="1085" y="547"/>
                </a:lnTo>
                <a:lnTo>
                  <a:pt x="1099" y="506"/>
                </a:lnTo>
                <a:lnTo>
                  <a:pt x="1115" y="467"/>
                </a:lnTo>
                <a:lnTo>
                  <a:pt x="1134" y="428"/>
                </a:lnTo>
                <a:lnTo>
                  <a:pt x="1153" y="392"/>
                </a:lnTo>
                <a:lnTo>
                  <a:pt x="1174" y="357"/>
                </a:lnTo>
                <a:lnTo>
                  <a:pt x="1197" y="323"/>
                </a:lnTo>
                <a:lnTo>
                  <a:pt x="1223" y="292"/>
                </a:lnTo>
                <a:lnTo>
                  <a:pt x="1249" y="263"/>
                </a:lnTo>
                <a:lnTo>
                  <a:pt x="1276" y="234"/>
                </a:lnTo>
                <a:lnTo>
                  <a:pt x="1306" y="207"/>
                </a:lnTo>
                <a:lnTo>
                  <a:pt x="1335" y="183"/>
                </a:lnTo>
                <a:lnTo>
                  <a:pt x="1366" y="158"/>
                </a:lnTo>
                <a:lnTo>
                  <a:pt x="1399" y="137"/>
                </a:lnTo>
                <a:lnTo>
                  <a:pt x="1431" y="116"/>
                </a:lnTo>
                <a:lnTo>
                  <a:pt x="1467" y="97"/>
                </a:lnTo>
                <a:lnTo>
                  <a:pt x="1502" y="81"/>
                </a:lnTo>
                <a:lnTo>
                  <a:pt x="1537" y="65"/>
                </a:lnTo>
                <a:lnTo>
                  <a:pt x="1573" y="51"/>
                </a:lnTo>
                <a:lnTo>
                  <a:pt x="1610" y="39"/>
                </a:lnTo>
                <a:lnTo>
                  <a:pt x="1648" y="28"/>
                </a:lnTo>
                <a:lnTo>
                  <a:pt x="1686" y="20"/>
                </a:lnTo>
                <a:lnTo>
                  <a:pt x="1725" y="12"/>
                </a:lnTo>
                <a:lnTo>
                  <a:pt x="1764" y="7"/>
                </a:lnTo>
                <a:lnTo>
                  <a:pt x="1802" y="3"/>
                </a:lnTo>
                <a:lnTo>
                  <a:pt x="1841" y="0"/>
                </a:lnTo>
                <a:lnTo>
                  <a:pt x="1881" y="0"/>
                </a:lnTo>
                <a:lnTo>
                  <a:pt x="1920" y="0"/>
                </a:lnTo>
                <a:lnTo>
                  <a:pt x="1959" y="3"/>
                </a:lnTo>
                <a:lnTo>
                  <a:pt x="1998" y="7"/>
                </a:lnTo>
                <a:lnTo>
                  <a:pt x="2038" y="12"/>
                </a:lnTo>
                <a:lnTo>
                  <a:pt x="2075" y="20"/>
                </a:lnTo>
                <a:lnTo>
                  <a:pt x="2113" y="28"/>
                </a:lnTo>
                <a:lnTo>
                  <a:pt x="2151" y="39"/>
                </a:lnTo>
                <a:lnTo>
                  <a:pt x="2189" y="51"/>
                </a:lnTo>
                <a:lnTo>
                  <a:pt x="2226" y="65"/>
                </a:lnTo>
                <a:lnTo>
                  <a:pt x="2261" y="81"/>
                </a:lnTo>
                <a:lnTo>
                  <a:pt x="2296" y="97"/>
                </a:lnTo>
                <a:lnTo>
                  <a:pt x="2330" y="116"/>
                </a:lnTo>
                <a:lnTo>
                  <a:pt x="2364" y="137"/>
                </a:lnTo>
                <a:lnTo>
                  <a:pt x="2396" y="158"/>
                </a:lnTo>
                <a:lnTo>
                  <a:pt x="2427" y="183"/>
                </a:lnTo>
                <a:lnTo>
                  <a:pt x="2457" y="207"/>
                </a:lnTo>
                <a:lnTo>
                  <a:pt x="2485" y="234"/>
                </a:lnTo>
                <a:lnTo>
                  <a:pt x="2514" y="263"/>
                </a:lnTo>
                <a:lnTo>
                  <a:pt x="2540" y="292"/>
                </a:lnTo>
                <a:lnTo>
                  <a:pt x="2564" y="323"/>
                </a:lnTo>
                <a:lnTo>
                  <a:pt x="2587" y="357"/>
                </a:lnTo>
                <a:lnTo>
                  <a:pt x="2609" y="392"/>
                </a:lnTo>
                <a:lnTo>
                  <a:pt x="2629" y="428"/>
                </a:lnTo>
                <a:lnTo>
                  <a:pt x="2646" y="467"/>
                </a:lnTo>
                <a:lnTo>
                  <a:pt x="2663" y="506"/>
                </a:lnTo>
                <a:lnTo>
                  <a:pt x="2678" y="547"/>
                </a:lnTo>
                <a:lnTo>
                  <a:pt x="2690" y="590"/>
                </a:lnTo>
                <a:lnTo>
                  <a:pt x="2701" y="635"/>
                </a:lnTo>
                <a:lnTo>
                  <a:pt x="2709" y="681"/>
                </a:lnTo>
                <a:lnTo>
                  <a:pt x="2714" y="729"/>
                </a:lnTo>
                <a:lnTo>
                  <a:pt x="2718" y="778"/>
                </a:lnTo>
                <a:lnTo>
                  <a:pt x="2719" y="830"/>
                </a:lnTo>
                <a:lnTo>
                  <a:pt x="2719" y="4595"/>
                </a:lnTo>
                <a:lnTo>
                  <a:pt x="2719" y="4595"/>
                </a:lnTo>
                <a:lnTo>
                  <a:pt x="2718" y="4646"/>
                </a:lnTo>
                <a:lnTo>
                  <a:pt x="2714" y="4696"/>
                </a:lnTo>
                <a:lnTo>
                  <a:pt x="2709" y="4743"/>
                </a:lnTo>
                <a:lnTo>
                  <a:pt x="2701" y="4789"/>
                </a:lnTo>
                <a:lnTo>
                  <a:pt x="2690" y="4834"/>
                </a:lnTo>
                <a:lnTo>
                  <a:pt x="2678" y="4877"/>
                </a:lnTo>
                <a:lnTo>
                  <a:pt x="2663" y="4918"/>
                </a:lnTo>
                <a:lnTo>
                  <a:pt x="2646" y="4958"/>
                </a:lnTo>
                <a:lnTo>
                  <a:pt x="2629" y="4996"/>
                </a:lnTo>
                <a:lnTo>
                  <a:pt x="2609" y="5033"/>
                </a:lnTo>
                <a:lnTo>
                  <a:pt x="2587" y="5068"/>
                </a:lnTo>
                <a:lnTo>
                  <a:pt x="2564" y="5100"/>
                </a:lnTo>
                <a:lnTo>
                  <a:pt x="2540" y="5131"/>
                </a:lnTo>
                <a:lnTo>
                  <a:pt x="2514" y="5162"/>
                </a:lnTo>
                <a:lnTo>
                  <a:pt x="2485" y="5191"/>
                </a:lnTo>
                <a:lnTo>
                  <a:pt x="2457" y="5217"/>
                </a:lnTo>
                <a:lnTo>
                  <a:pt x="2427" y="5242"/>
                </a:lnTo>
                <a:lnTo>
                  <a:pt x="2396" y="5265"/>
                </a:lnTo>
                <a:lnTo>
                  <a:pt x="2364" y="5287"/>
                </a:lnTo>
                <a:lnTo>
                  <a:pt x="2330" y="5307"/>
                </a:lnTo>
                <a:lnTo>
                  <a:pt x="2296" y="5326"/>
                </a:lnTo>
                <a:lnTo>
                  <a:pt x="2261" y="5344"/>
                </a:lnTo>
                <a:lnTo>
                  <a:pt x="2226" y="5359"/>
                </a:lnTo>
                <a:lnTo>
                  <a:pt x="2189" y="5372"/>
                </a:lnTo>
                <a:lnTo>
                  <a:pt x="2151" y="5384"/>
                </a:lnTo>
                <a:lnTo>
                  <a:pt x="2113" y="5395"/>
                </a:lnTo>
                <a:lnTo>
                  <a:pt x="2075" y="5405"/>
                </a:lnTo>
                <a:lnTo>
                  <a:pt x="2038" y="5411"/>
                </a:lnTo>
                <a:lnTo>
                  <a:pt x="1998" y="5417"/>
                </a:lnTo>
                <a:lnTo>
                  <a:pt x="1959" y="5421"/>
                </a:lnTo>
                <a:lnTo>
                  <a:pt x="1920" y="5424"/>
                </a:lnTo>
                <a:lnTo>
                  <a:pt x="1881" y="5425"/>
                </a:lnTo>
                <a:lnTo>
                  <a:pt x="1841" y="5424"/>
                </a:lnTo>
                <a:lnTo>
                  <a:pt x="1802" y="5421"/>
                </a:lnTo>
                <a:lnTo>
                  <a:pt x="1764" y="5417"/>
                </a:lnTo>
                <a:lnTo>
                  <a:pt x="1725" y="5411"/>
                </a:lnTo>
                <a:lnTo>
                  <a:pt x="1686" y="5405"/>
                </a:lnTo>
                <a:lnTo>
                  <a:pt x="1648" y="5395"/>
                </a:lnTo>
                <a:lnTo>
                  <a:pt x="1610" y="5384"/>
                </a:lnTo>
                <a:lnTo>
                  <a:pt x="1573" y="5372"/>
                </a:lnTo>
                <a:lnTo>
                  <a:pt x="1537" y="5359"/>
                </a:lnTo>
                <a:lnTo>
                  <a:pt x="1502" y="5344"/>
                </a:lnTo>
                <a:lnTo>
                  <a:pt x="1467" y="5326"/>
                </a:lnTo>
                <a:lnTo>
                  <a:pt x="1431" y="5307"/>
                </a:lnTo>
                <a:lnTo>
                  <a:pt x="1399" y="5287"/>
                </a:lnTo>
                <a:lnTo>
                  <a:pt x="1366" y="5265"/>
                </a:lnTo>
                <a:lnTo>
                  <a:pt x="1335" y="5242"/>
                </a:lnTo>
                <a:lnTo>
                  <a:pt x="1306" y="5217"/>
                </a:lnTo>
                <a:lnTo>
                  <a:pt x="1276" y="5191"/>
                </a:lnTo>
                <a:lnTo>
                  <a:pt x="1249" y="5162"/>
                </a:lnTo>
                <a:lnTo>
                  <a:pt x="1223" y="5133"/>
                </a:lnTo>
                <a:lnTo>
                  <a:pt x="1197" y="5100"/>
                </a:lnTo>
                <a:lnTo>
                  <a:pt x="1174" y="5068"/>
                </a:lnTo>
                <a:lnTo>
                  <a:pt x="1153" y="5033"/>
                </a:lnTo>
                <a:lnTo>
                  <a:pt x="1134" y="4996"/>
                </a:lnTo>
                <a:lnTo>
                  <a:pt x="1115" y="4958"/>
                </a:lnTo>
                <a:lnTo>
                  <a:pt x="1099" y="4918"/>
                </a:lnTo>
                <a:lnTo>
                  <a:pt x="1085" y="4877"/>
                </a:lnTo>
                <a:lnTo>
                  <a:pt x="1073" y="4834"/>
                </a:lnTo>
                <a:lnTo>
                  <a:pt x="1062" y="4789"/>
                </a:lnTo>
                <a:lnTo>
                  <a:pt x="1054" y="4743"/>
                </a:lnTo>
                <a:lnTo>
                  <a:pt x="1049" y="4696"/>
                </a:lnTo>
                <a:lnTo>
                  <a:pt x="1044" y="4646"/>
                </a:lnTo>
                <a:lnTo>
                  <a:pt x="1043" y="4595"/>
                </a:lnTo>
                <a:lnTo>
                  <a:pt x="1043" y="4568"/>
                </a:lnTo>
                <a:lnTo>
                  <a:pt x="1043" y="4568"/>
                </a:lnTo>
                <a:close/>
                <a:moveTo>
                  <a:pt x="6021" y="830"/>
                </a:moveTo>
                <a:lnTo>
                  <a:pt x="6021" y="4594"/>
                </a:lnTo>
                <a:lnTo>
                  <a:pt x="6021" y="4594"/>
                </a:lnTo>
                <a:lnTo>
                  <a:pt x="6022" y="4646"/>
                </a:lnTo>
                <a:lnTo>
                  <a:pt x="6026" y="4696"/>
                </a:lnTo>
                <a:lnTo>
                  <a:pt x="6031" y="4743"/>
                </a:lnTo>
                <a:lnTo>
                  <a:pt x="6040" y="4789"/>
                </a:lnTo>
                <a:lnTo>
                  <a:pt x="6050" y="4834"/>
                </a:lnTo>
                <a:lnTo>
                  <a:pt x="6063" y="4877"/>
                </a:lnTo>
                <a:lnTo>
                  <a:pt x="6077" y="4918"/>
                </a:lnTo>
                <a:lnTo>
                  <a:pt x="6094" y="4958"/>
                </a:lnTo>
                <a:lnTo>
                  <a:pt x="6111" y="4996"/>
                </a:lnTo>
                <a:lnTo>
                  <a:pt x="6132" y="5033"/>
                </a:lnTo>
                <a:lnTo>
                  <a:pt x="6153" y="5066"/>
                </a:lnTo>
                <a:lnTo>
                  <a:pt x="6176" y="5100"/>
                </a:lnTo>
                <a:lnTo>
                  <a:pt x="6201" y="5131"/>
                </a:lnTo>
                <a:lnTo>
                  <a:pt x="6226" y="5161"/>
                </a:lnTo>
                <a:lnTo>
                  <a:pt x="6255" y="5190"/>
                </a:lnTo>
                <a:lnTo>
                  <a:pt x="6283" y="5217"/>
                </a:lnTo>
                <a:lnTo>
                  <a:pt x="6313" y="5242"/>
                </a:lnTo>
                <a:lnTo>
                  <a:pt x="6344" y="5265"/>
                </a:lnTo>
                <a:lnTo>
                  <a:pt x="6376" y="5287"/>
                </a:lnTo>
                <a:lnTo>
                  <a:pt x="6410" y="5307"/>
                </a:lnTo>
                <a:lnTo>
                  <a:pt x="6444" y="5326"/>
                </a:lnTo>
                <a:lnTo>
                  <a:pt x="6479" y="5344"/>
                </a:lnTo>
                <a:lnTo>
                  <a:pt x="6515" y="5359"/>
                </a:lnTo>
                <a:lnTo>
                  <a:pt x="6551" y="5372"/>
                </a:lnTo>
                <a:lnTo>
                  <a:pt x="6589" y="5384"/>
                </a:lnTo>
                <a:lnTo>
                  <a:pt x="6627" y="5395"/>
                </a:lnTo>
                <a:lnTo>
                  <a:pt x="6665" y="5403"/>
                </a:lnTo>
                <a:lnTo>
                  <a:pt x="6703" y="5411"/>
                </a:lnTo>
                <a:lnTo>
                  <a:pt x="6742" y="5417"/>
                </a:lnTo>
                <a:lnTo>
                  <a:pt x="6781" y="5421"/>
                </a:lnTo>
                <a:lnTo>
                  <a:pt x="6820" y="5424"/>
                </a:lnTo>
                <a:lnTo>
                  <a:pt x="6860" y="5424"/>
                </a:lnTo>
                <a:lnTo>
                  <a:pt x="6899" y="5424"/>
                </a:lnTo>
                <a:lnTo>
                  <a:pt x="6938" y="5421"/>
                </a:lnTo>
                <a:lnTo>
                  <a:pt x="6976" y="5417"/>
                </a:lnTo>
                <a:lnTo>
                  <a:pt x="7015" y="5411"/>
                </a:lnTo>
                <a:lnTo>
                  <a:pt x="7054" y="5403"/>
                </a:lnTo>
                <a:lnTo>
                  <a:pt x="7092" y="5395"/>
                </a:lnTo>
                <a:lnTo>
                  <a:pt x="7130" y="5384"/>
                </a:lnTo>
                <a:lnTo>
                  <a:pt x="7167" y="5372"/>
                </a:lnTo>
                <a:lnTo>
                  <a:pt x="7203" y="5359"/>
                </a:lnTo>
                <a:lnTo>
                  <a:pt x="7238" y="5344"/>
                </a:lnTo>
                <a:lnTo>
                  <a:pt x="7274" y="5326"/>
                </a:lnTo>
                <a:lnTo>
                  <a:pt x="7309" y="5307"/>
                </a:lnTo>
                <a:lnTo>
                  <a:pt x="7341" y="5287"/>
                </a:lnTo>
                <a:lnTo>
                  <a:pt x="7374" y="5265"/>
                </a:lnTo>
                <a:lnTo>
                  <a:pt x="7405" y="5242"/>
                </a:lnTo>
                <a:lnTo>
                  <a:pt x="7435" y="5217"/>
                </a:lnTo>
                <a:lnTo>
                  <a:pt x="7464" y="5190"/>
                </a:lnTo>
                <a:lnTo>
                  <a:pt x="7491" y="5161"/>
                </a:lnTo>
                <a:lnTo>
                  <a:pt x="7517" y="5131"/>
                </a:lnTo>
                <a:lnTo>
                  <a:pt x="7543" y="5100"/>
                </a:lnTo>
                <a:lnTo>
                  <a:pt x="7566" y="5066"/>
                </a:lnTo>
                <a:lnTo>
                  <a:pt x="7587" y="5033"/>
                </a:lnTo>
                <a:lnTo>
                  <a:pt x="7606" y="4996"/>
                </a:lnTo>
                <a:lnTo>
                  <a:pt x="7625" y="4958"/>
                </a:lnTo>
                <a:lnTo>
                  <a:pt x="7642" y="4918"/>
                </a:lnTo>
                <a:lnTo>
                  <a:pt x="7655" y="4877"/>
                </a:lnTo>
                <a:lnTo>
                  <a:pt x="7667" y="4834"/>
                </a:lnTo>
                <a:lnTo>
                  <a:pt x="7678" y="4789"/>
                </a:lnTo>
                <a:lnTo>
                  <a:pt x="7686" y="4743"/>
                </a:lnTo>
                <a:lnTo>
                  <a:pt x="7692" y="4696"/>
                </a:lnTo>
                <a:lnTo>
                  <a:pt x="7696" y="4646"/>
                </a:lnTo>
                <a:lnTo>
                  <a:pt x="7697" y="4594"/>
                </a:lnTo>
                <a:lnTo>
                  <a:pt x="7697" y="4568"/>
                </a:lnTo>
                <a:lnTo>
                  <a:pt x="7697" y="4568"/>
                </a:lnTo>
                <a:lnTo>
                  <a:pt x="7742" y="4578"/>
                </a:lnTo>
                <a:lnTo>
                  <a:pt x="7786" y="4585"/>
                </a:lnTo>
                <a:lnTo>
                  <a:pt x="7832" y="4589"/>
                </a:lnTo>
                <a:lnTo>
                  <a:pt x="7878" y="4591"/>
                </a:lnTo>
                <a:lnTo>
                  <a:pt x="7924" y="4591"/>
                </a:lnTo>
                <a:lnTo>
                  <a:pt x="7969" y="4589"/>
                </a:lnTo>
                <a:lnTo>
                  <a:pt x="8015" y="4585"/>
                </a:lnTo>
                <a:lnTo>
                  <a:pt x="8060" y="4578"/>
                </a:lnTo>
                <a:lnTo>
                  <a:pt x="8104" y="4570"/>
                </a:lnTo>
                <a:lnTo>
                  <a:pt x="8149" y="4559"/>
                </a:lnTo>
                <a:lnTo>
                  <a:pt x="8192" y="4545"/>
                </a:lnTo>
                <a:lnTo>
                  <a:pt x="8235" y="4531"/>
                </a:lnTo>
                <a:lnTo>
                  <a:pt x="8277" y="4513"/>
                </a:lnTo>
                <a:lnTo>
                  <a:pt x="8318" y="4493"/>
                </a:lnTo>
                <a:lnTo>
                  <a:pt x="8359" y="4471"/>
                </a:lnTo>
                <a:lnTo>
                  <a:pt x="8396" y="4447"/>
                </a:lnTo>
                <a:lnTo>
                  <a:pt x="8433" y="4421"/>
                </a:lnTo>
                <a:lnTo>
                  <a:pt x="8470" y="4392"/>
                </a:lnTo>
                <a:lnTo>
                  <a:pt x="8503" y="4361"/>
                </a:lnTo>
                <a:lnTo>
                  <a:pt x="8534" y="4329"/>
                </a:lnTo>
                <a:lnTo>
                  <a:pt x="8566" y="4294"/>
                </a:lnTo>
                <a:lnTo>
                  <a:pt x="8594" y="4256"/>
                </a:lnTo>
                <a:lnTo>
                  <a:pt x="8620" y="4217"/>
                </a:lnTo>
                <a:lnTo>
                  <a:pt x="8644" y="4175"/>
                </a:lnTo>
                <a:lnTo>
                  <a:pt x="8666" y="4131"/>
                </a:lnTo>
                <a:lnTo>
                  <a:pt x="8685" y="4085"/>
                </a:lnTo>
                <a:lnTo>
                  <a:pt x="8693" y="4061"/>
                </a:lnTo>
                <a:lnTo>
                  <a:pt x="8701" y="4037"/>
                </a:lnTo>
                <a:lnTo>
                  <a:pt x="8708" y="4012"/>
                </a:lnTo>
                <a:lnTo>
                  <a:pt x="8714" y="3987"/>
                </a:lnTo>
                <a:lnTo>
                  <a:pt x="8720" y="3959"/>
                </a:lnTo>
                <a:lnTo>
                  <a:pt x="8725" y="3934"/>
                </a:lnTo>
                <a:lnTo>
                  <a:pt x="8729" y="3907"/>
                </a:lnTo>
                <a:lnTo>
                  <a:pt x="8733" y="3878"/>
                </a:lnTo>
                <a:lnTo>
                  <a:pt x="8736" y="3850"/>
                </a:lnTo>
                <a:lnTo>
                  <a:pt x="8739" y="3821"/>
                </a:lnTo>
                <a:lnTo>
                  <a:pt x="8740" y="3792"/>
                </a:lnTo>
                <a:lnTo>
                  <a:pt x="8740" y="3762"/>
                </a:lnTo>
                <a:lnTo>
                  <a:pt x="8740" y="1662"/>
                </a:lnTo>
                <a:lnTo>
                  <a:pt x="8740" y="1662"/>
                </a:lnTo>
                <a:lnTo>
                  <a:pt x="8740" y="1632"/>
                </a:lnTo>
                <a:lnTo>
                  <a:pt x="8739" y="1602"/>
                </a:lnTo>
                <a:lnTo>
                  <a:pt x="8736" y="1574"/>
                </a:lnTo>
                <a:lnTo>
                  <a:pt x="8733" y="1545"/>
                </a:lnTo>
                <a:lnTo>
                  <a:pt x="8729" y="1517"/>
                </a:lnTo>
                <a:lnTo>
                  <a:pt x="8725" y="1490"/>
                </a:lnTo>
                <a:lnTo>
                  <a:pt x="8720" y="1464"/>
                </a:lnTo>
                <a:lnTo>
                  <a:pt x="8714" y="1437"/>
                </a:lnTo>
                <a:lnTo>
                  <a:pt x="8708" y="1411"/>
                </a:lnTo>
                <a:lnTo>
                  <a:pt x="8701" y="1387"/>
                </a:lnTo>
                <a:lnTo>
                  <a:pt x="8693" y="1363"/>
                </a:lnTo>
                <a:lnTo>
                  <a:pt x="8685" y="1338"/>
                </a:lnTo>
                <a:lnTo>
                  <a:pt x="8666" y="1292"/>
                </a:lnTo>
                <a:lnTo>
                  <a:pt x="8644" y="1249"/>
                </a:lnTo>
                <a:lnTo>
                  <a:pt x="8620" y="1207"/>
                </a:lnTo>
                <a:lnTo>
                  <a:pt x="8594" y="1168"/>
                </a:lnTo>
                <a:lnTo>
                  <a:pt x="8566" y="1130"/>
                </a:lnTo>
                <a:lnTo>
                  <a:pt x="8534" y="1095"/>
                </a:lnTo>
                <a:lnTo>
                  <a:pt x="8503" y="1062"/>
                </a:lnTo>
                <a:lnTo>
                  <a:pt x="8470" y="1031"/>
                </a:lnTo>
                <a:lnTo>
                  <a:pt x="8433" y="1003"/>
                </a:lnTo>
                <a:lnTo>
                  <a:pt x="8396" y="977"/>
                </a:lnTo>
                <a:lnTo>
                  <a:pt x="8359" y="953"/>
                </a:lnTo>
                <a:lnTo>
                  <a:pt x="8318" y="931"/>
                </a:lnTo>
                <a:lnTo>
                  <a:pt x="8277" y="911"/>
                </a:lnTo>
                <a:lnTo>
                  <a:pt x="8235" y="893"/>
                </a:lnTo>
                <a:lnTo>
                  <a:pt x="8192" y="878"/>
                </a:lnTo>
                <a:lnTo>
                  <a:pt x="8149" y="865"/>
                </a:lnTo>
                <a:lnTo>
                  <a:pt x="8104" y="854"/>
                </a:lnTo>
                <a:lnTo>
                  <a:pt x="8060" y="846"/>
                </a:lnTo>
                <a:lnTo>
                  <a:pt x="8015" y="839"/>
                </a:lnTo>
                <a:lnTo>
                  <a:pt x="7969" y="835"/>
                </a:lnTo>
                <a:lnTo>
                  <a:pt x="7924" y="832"/>
                </a:lnTo>
                <a:lnTo>
                  <a:pt x="7878" y="832"/>
                </a:lnTo>
                <a:lnTo>
                  <a:pt x="7832" y="835"/>
                </a:lnTo>
                <a:lnTo>
                  <a:pt x="7786" y="839"/>
                </a:lnTo>
                <a:lnTo>
                  <a:pt x="7742" y="846"/>
                </a:lnTo>
                <a:lnTo>
                  <a:pt x="7697" y="855"/>
                </a:lnTo>
                <a:lnTo>
                  <a:pt x="7697" y="830"/>
                </a:lnTo>
                <a:lnTo>
                  <a:pt x="7697" y="830"/>
                </a:lnTo>
                <a:lnTo>
                  <a:pt x="7696" y="778"/>
                </a:lnTo>
                <a:lnTo>
                  <a:pt x="7692" y="728"/>
                </a:lnTo>
                <a:lnTo>
                  <a:pt x="7686" y="681"/>
                </a:lnTo>
                <a:lnTo>
                  <a:pt x="7678" y="635"/>
                </a:lnTo>
                <a:lnTo>
                  <a:pt x="7667" y="590"/>
                </a:lnTo>
                <a:lnTo>
                  <a:pt x="7655" y="547"/>
                </a:lnTo>
                <a:lnTo>
                  <a:pt x="7642" y="506"/>
                </a:lnTo>
                <a:lnTo>
                  <a:pt x="7625" y="466"/>
                </a:lnTo>
                <a:lnTo>
                  <a:pt x="7606" y="428"/>
                </a:lnTo>
                <a:lnTo>
                  <a:pt x="7587" y="391"/>
                </a:lnTo>
                <a:lnTo>
                  <a:pt x="7566" y="357"/>
                </a:lnTo>
                <a:lnTo>
                  <a:pt x="7543" y="323"/>
                </a:lnTo>
                <a:lnTo>
                  <a:pt x="7517" y="292"/>
                </a:lnTo>
                <a:lnTo>
                  <a:pt x="7491" y="263"/>
                </a:lnTo>
                <a:lnTo>
                  <a:pt x="7464" y="234"/>
                </a:lnTo>
                <a:lnTo>
                  <a:pt x="7435" y="207"/>
                </a:lnTo>
                <a:lnTo>
                  <a:pt x="7405" y="181"/>
                </a:lnTo>
                <a:lnTo>
                  <a:pt x="7374" y="158"/>
                </a:lnTo>
                <a:lnTo>
                  <a:pt x="7341" y="137"/>
                </a:lnTo>
                <a:lnTo>
                  <a:pt x="7309" y="116"/>
                </a:lnTo>
                <a:lnTo>
                  <a:pt x="7274" y="97"/>
                </a:lnTo>
                <a:lnTo>
                  <a:pt x="7238" y="80"/>
                </a:lnTo>
                <a:lnTo>
                  <a:pt x="7203" y="65"/>
                </a:lnTo>
                <a:lnTo>
                  <a:pt x="7167" y="51"/>
                </a:lnTo>
                <a:lnTo>
                  <a:pt x="7130" y="39"/>
                </a:lnTo>
                <a:lnTo>
                  <a:pt x="7092" y="28"/>
                </a:lnTo>
                <a:lnTo>
                  <a:pt x="7054" y="20"/>
                </a:lnTo>
                <a:lnTo>
                  <a:pt x="7015" y="12"/>
                </a:lnTo>
                <a:lnTo>
                  <a:pt x="6976" y="7"/>
                </a:lnTo>
                <a:lnTo>
                  <a:pt x="6938" y="3"/>
                </a:lnTo>
                <a:lnTo>
                  <a:pt x="6899" y="0"/>
                </a:lnTo>
                <a:lnTo>
                  <a:pt x="6860" y="0"/>
                </a:lnTo>
                <a:lnTo>
                  <a:pt x="6820" y="0"/>
                </a:lnTo>
                <a:lnTo>
                  <a:pt x="6781" y="3"/>
                </a:lnTo>
                <a:lnTo>
                  <a:pt x="6742" y="7"/>
                </a:lnTo>
                <a:lnTo>
                  <a:pt x="6703" y="12"/>
                </a:lnTo>
                <a:lnTo>
                  <a:pt x="6665" y="20"/>
                </a:lnTo>
                <a:lnTo>
                  <a:pt x="6627" y="28"/>
                </a:lnTo>
                <a:lnTo>
                  <a:pt x="6589" y="39"/>
                </a:lnTo>
                <a:lnTo>
                  <a:pt x="6551" y="51"/>
                </a:lnTo>
                <a:lnTo>
                  <a:pt x="6515" y="65"/>
                </a:lnTo>
                <a:lnTo>
                  <a:pt x="6479" y="80"/>
                </a:lnTo>
                <a:lnTo>
                  <a:pt x="6444" y="97"/>
                </a:lnTo>
                <a:lnTo>
                  <a:pt x="6410" y="116"/>
                </a:lnTo>
                <a:lnTo>
                  <a:pt x="6376" y="137"/>
                </a:lnTo>
                <a:lnTo>
                  <a:pt x="6344" y="158"/>
                </a:lnTo>
                <a:lnTo>
                  <a:pt x="6313" y="181"/>
                </a:lnTo>
                <a:lnTo>
                  <a:pt x="6283" y="207"/>
                </a:lnTo>
                <a:lnTo>
                  <a:pt x="6255" y="234"/>
                </a:lnTo>
                <a:lnTo>
                  <a:pt x="6226" y="263"/>
                </a:lnTo>
                <a:lnTo>
                  <a:pt x="6201" y="292"/>
                </a:lnTo>
                <a:lnTo>
                  <a:pt x="6176" y="323"/>
                </a:lnTo>
                <a:lnTo>
                  <a:pt x="6153" y="357"/>
                </a:lnTo>
                <a:lnTo>
                  <a:pt x="6132" y="391"/>
                </a:lnTo>
                <a:lnTo>
                  <a:pt x="6111" y="428"/>
                </a:lnTo>
                <a:lnTo>
                  <a:pt x="6094" y="466"/>
                </a:lnTo>
                <a:lnTo>
                  <a:pt x="6077" y="506"/>
                </a:lnTo>
                <a:lnTo>
                  <a:pt x="6063" y="547"/>
                </a:lnTo>
                <a:lnTo>
                  <a:pt x="6050" y="590"/>
                </a:lnTo>
                <a:lnTo>
                  <a:pt x="6040" y="635"/>
                </a:lnTo>
                <a:lnTo>
                  <a:pt x="6031" y="681"/>
                </a:lnTo>
                <a:lnTo>
                  <a:pt x="6026" y="728"/>
                </a:lnTo>
                <a:lnTo>
                  <a:pt x="6022" y="778"/>
                </a:lnTo>
                <a:lnTo>
                  <a:pt x="6021" y="830"/>
                </a:lnTo>
                <a:lnTo>
                  <a:pt x="6021" y="830"/>
                </a:lnTo>
                <a:close/>
                <a:moveTo>
                  <a:pt x="3044" y="1976"/>
                </a:moveTo>
                <a:lnTo>
                  <a:pt x="5696" y="1976"/>
                </a:lnTo>
                <a:lnTo>
                  <a:pt x="5696" y="3449"/>
                </a:lnTo>
                <a:lnTo>
                  <a:pt x="3044" y="3449"/>
                </a:lnTo>
                <a:lnTo>
                  <a:pt x="3044" y="1976"/>
                </a:lnTo>
                <a:lnTo>
                  <a:pt x="3044" y="19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xmlns="" id="{B3CAE937-F3F7-4DFD-A9C0-CCEF3196B2E9}"/>
              </a:ext>
            </a:extLst>
          </p:cNvPr>
          <p:cNvSpPr txBox="1">
            <a:spLocks/>
          </p:cNvSpPr>
          <p:nvPr/>
        </p:nvSpPr>
        <p:spPr>
          <a:xfrm>
            <a:off x="277772" y="1415838"/>
            <a:ext cx="2826720" cy="13443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0000"/>
              <a:buFont typeface="Arial" pitchFamily="34" charset="0"/>
              <a:buNone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9211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601663" indent="-2190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806450" indent="-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ZA" sz="1800" kern="1200" spc="-20" baseline="0" dirty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84250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1" dirty="0">
                <a:solidFill>
                  <a:srgbClr val="0070C0"/>
                </a:solidFill>
              </a:rPr>
              <a:t>98% of total .ZA registrations are managed by a </a:t>
            </a:r>
            <a:r>
              <a:rPr lang="en-US" sz="1051" b="1" dirty="0">
                <a:solidFill>
                  <a:srgbClr val="0070C0"/>
                </a:solidFill>
              </a:rPr>
              <a:t>single, competent registry </a:t>
            </a:r>
            <a:r>
              <a:rPr lang="en-US" sz="1051" dirty="0">
                <a:solidFill>
                  <a:srgbClr val="0070C0"/>
                </a:solidFill>
              </a:rPr>
              <a:t>(ZACR);</a:t>
            </a:r>
          </a:p>
          <a:p>
            <a:pPr algn="l"/>
            <a:r>
              <a:rPr lang="en-US" sz="1051" dirty="0">
                <a:solidFill>
                  <a:srgbClr val="0070C0"/>
                </a:solidFill>
              </a:rPr>
              <a:t>.ZA is an established, well-known Namespace;</a:t>
            </a:r>
          </a:p>
          <a:p>
            <a:pPr algn="l"/>
            <a:r>
              <a:rPr lang="en-US" sz="1051" dirty="0">
                <a:solidFill>
                  <a:srgbClr val="0070C0"/>
                </a:solidFill>
              </a:rPr>
              <a:t>.ZA offers both </a:t>
            </a:r>
            <a:r>
              <a:rPr lang="en-US" sz="1051" b="1" dirty="0">
                <a:solidFill>
                  <a:srgbClr val="0070C0"/>
                </a:solidFill>
              </a:rPr>
              <a:t>price-competitive</a:t>
            </a:r>
            <a:r>
              <a:rPr lang="en-US" sz="1051" dirty="0">
                <a:solidFill>
                  <a:srgbClr val="0070C0"/>
                </a:solidFill>
              </a:rPr>
              <a:t> and </a:t>
            </a:r>
            <a:r>
              <a:rPr lang="en-US" sz="1051" b="1" dirty="0">
                <a:solidFill>
                  <a:srgbClr val="0070C0"/>
                </a:solidFill>
              </a:rPr>
              <a:t>free</a:t>
            </a:r>
            <a:r>
              <a:rPr lang="en-US" sz="1051" dirty="0">
                <a:solidFill>
                  <a:srgbClr val="0070C0"/>
                </a:solidFill>
              </a:rPr>
              <a:t> domain name registrations;</a:t>
            </a:r>
          </a:p>
          <a:p>
            <a:pPr algn="l"/>
            <a:r>
              <a:rPr lang="en-US" sz="1051" dirty="0">
                <a:solidFill>
                  <a:srgbClr val="0070C0"/>
                </a:solidFill>
              </a:rPr>
              <a:t>.ZA </a:t>
            </a:r>
            <a:r>
              <a:rPr lang="en-US" sz="1051" b="1" dirty="0">
                <a:solidFill>
                  <a:srgbClr val="0070C0"/>
                </a:solidFill>
              </a:rPr>
              <a:t>Alternative Dispute Resolution; and</a:t>
            </a:r>
            <a:endParaRPr lang="en-US" sz="1051" dirty="0">
              <a:solidFill>
                <a:srgbClr val="0070C0"/>
              </a:solidFill>
            </a:endParaRPr>
          </a:p>
          <a:p>
            <a:pPr algn="l"/>
            <a:r>
              <a:rPr lang="en-US" sz="1051" dirty="0">
                <a:solidFill>
                  <a:srgbClr val="0070C0"/>
                </a:solidFill>
              </a:rPr>
              <a:t>ZADNA is </a:t>
            </a:r>
            <a:r>
              <a:rPr lang="en-US" sz="1051" b="1" dirty="0">
                <a:solidFill>
                  <a:srgbClr val="0070C0"/>
                </a:solidFill>
              </a:rPr>
              <a:t>financially sustainable</a:t>
            </a:r>
            <a:r>
              <a:rPr lang="en-US" sz="1051" dirty="0">
                <a:solidFill>
                  <a:srgbClr val="0070C0"/>
                </a:solidFill>
              </a:rPr>
              <a:t>.</a:t>
            </a:r>
          </a:p>
          <a:p>
            <a:pPr algn="l"/>
            <a:endParaRPr lang="en-US" sz="1051" dirty="0"/>
          </a:p>
          <a:p>
            <a:pPr algn="l"/>
            <a:endParaRPr lang="en-US" sz="1051" dirty="0"/>
          </a:p>
          <a:p>
            <a:pPr algn="l"/>
            <a:endParaRPr lang="en-US" sz="1051" dirty="0"/>
          </a:p>
          <a:p>
            <a:pPr algn="l"/>
            <a:endParaRPr lang="en-GB" sz="1051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xmlns="" id="{EFBE430C-2859-4307-81CB-8E267C83B12C}"/>
              </a:ext>
            </a:extLst>
          </p:cNvPr>
          <p:cNvSpPr txBox="1">
            <a:spLocks/>
          </p:cNvSpPr>
          <p:nvPr/>
        </p:nvSpPr>
        <p:spPr>
          <a:xfrm>
            <a:off x="5275773" y="1385727"/>
            <a:ext cx="3388823" cy="942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0000"/>
              <a:buFont typeface="Arial" pitchFamily="34" charset="0"/>
              <a:buNone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9211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601663" indent="-2190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806450" indent="-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ZA" sz="1800" kern="1200" spc="-20" baseline="0" dirty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84250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051" dirty="0">
                <a:solidFill>
                  <a:srgbClr val="C00000"/>
                </a:solidFill>
              </a:rPr>
              <a:t>Impact of free domain names on .ZA;</a:t>
            </a:r>
          </a:p>
          <a:p>
            <a:pPr algn="l"/>
            <a:r>
              <a:rPr lang="en-US" sz="1051" dirty="0">
                <a:solidFill>
                  <a:srgbClr val="C00000"/>
                </a:solidFill>
              </a:rPr>
              <a:t>ICANN gTLDs (+1 300 in total) threaten the </a:t>
            </a:r>
            <a:r>
              <a:rPr lang="en-ZA" sz="1051" dirty="0">
                <a:solidFill>
                  <a:srgbClr val="C00000"/>
                </a:solidFill>
              </a:rPr>
              <a:t>future growth of .ZA;</a:t>
            </a:r>
          </a:p>
          <a:p>
            <a:pPr algn="l"/>
            <a:r>
              <a:rPr lang="en-ZA" sz="1051" b="1" dirty="0">
                <a:solidFill>
                  <a:srgbClr val="C00000"/>
                </a:solidFill>
              </a:rPr>
              <a:t>Social media</a:t>
            </a:r>
            <a:r>
              <a:rPr lang="en-ZA" sz="1051" dirty="0">
                <a:solidFill>
                  <a:srgbClr val="C00000"/>
                </a:solidFill>
              </a:rPr>
              <a:t>;</a:t>
            </a:r>
          </a:p>
          <a:p>
            <a:pPr algn="l"/>
            <a:r>
              <a:rPr lang="en-US" sz="1051" dirty="0">
                <a:solidFill>
                  <a:srgbClr val="C00000"/>
                </a:solidFill>
              </a:rPr>
              <a:t>Reliance on a </a:t>
            </a:r>
            <a:r>
              <a:rPr lang="en-US" sz="1051" b="1" dirty="0">
                <a:solidFill>
                  <a:srgbClr val="C00000"/>
                </a:solidFill>
              </a:rPr>
              <a:t>single registry provider </a:t>
            </a:r>
            <a:r>
              <a:rPr lang="en-US" sz="1051" dirty="0">
                <a:solidFill>
                  <a:srgbClr val="C00000"/>
                </a:solidFill>
              </a:rPr>
              <a:t>(ZACR)</a:t>
            </a:r>
            <a:r>
              <a:rPr lang="en-ZA" sz="1051" dirty="0">
                <a:solidFill>
                  <a:srgbClr val="C00000"/>
                </a:solidFill>
              </a:rPr>
              <a:t>; and </a:t>
            </a:r>
          </a:p>
          <a:p>
            <a:pPr algn="l"/>
            <a:r>
              <a:rPr lang="en-ZA" sz="1051" dirty="0">
                <a:solidFill>
                  <a:srgbClr val="C00000"/>
                </a:solidFill>
              </a:rPr>
              <a:t>Online security.</a:t>
            </a:r>
          </a:p>
          <a:p>
            <a:pPr algn="l"/>
            <a:endParaRPr lang="en-ZA" sz="1351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pPr algn="l"/>
            <a:endParaRPr lang="en-ZA" sz="1351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pPr algn="l"/>
            <a:endParaRPr lang="en-US" sz="1351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defRPr/>
            </a:pPr>
            <a:endParaRPr lang="en-GB" sz="975" dirty="0"/>
          </a:p>
        </p:txBody>
      </p:sp>
      <p:sp>
        <p:nvSpPr>
          <p:cNvPr id="73" name="Freeform 10">
            <a:extLst>
              <a:ext uri="{FF2B5EF4-FFF2-40B4-BE49-F238E27FC236}">
                <a16:creationId xmlns:a16="http://schemas.microsoft.com/office/drawing/2014/main" xmlns="" id="{72592FB3-A067-43C8-88EC-33782C806613}"/>
              </a:ext>
            </a:extLst>
          </p:cNvPr>
          <p:cNvSpPr>
            <a:spLocks/>
          </p:cNvSpPr>
          <p:nvPr/>
        </p:nvSpPr>
        <p:spPr bwMode="auto">
          <a:xfrm flipH="1" flipV="1">
            <a:off x="269437" y="4056637"/>
            <a:ext cx="4281794" cy="443645"/>
          </a:xfrm>
          <a:custGeom>
            <a:avLst/>
            <a:gdLst>
              <a:gd name="T0" fmla="*/ 15778 w 15778"/>
              <a:gd name="T1" fmla="*/ 0 h 1635"/>
              <a:gd name="T2" fmla="*/ 724 w 15778"/>
              <a:gd name="T3" fmla="*/ 0 h 1635"/>
              <a:gd name="T4" fmla="*/ 724 w 15778"/>
              <a:gd name="T5" fmla="*/ 0 h 1635"/>
              <a:gd name="T6" fmla="*/ 686 w 15778"/>
              <a:gd name="T7" fmla="*/ 1 h 1635"/>
              <a:gd name="T8" fmla="*/ 650 w 15778"/>
              <a:gd name="T9" fmla="*/ 4 h 1635"/>
              <a:gd name="T10" fmla="*/ 613 w 15778"/>
              <a:gd name="T11" fmla="*/ 9 h 1635"/>
              <a:gd name="T12" fmla="*/ 578 w 15778"/>
              <a:gd name="T13" fmla="*/ 15 h 1635"/>
              <a:gd name="T14" fmla="*/ 543 w 15778"/>
              <a:gd name="T15" fmla="*/ 23 h 1635"/>
              <a:gd name="T16" fmla="*/ 509 w 15778"/>
              <a:gd name="T17" fmla="*/ 33 h 1635"/>
              <a:gd name="T18" fmla="*/ 475 w 15778"/>
              <a:gd name="T19" fmla="*/ 44 h 1635"/>
              <a:gd name="T20" fmla="*/ 442 w 15778"/>
              <a:gd name="T21" fmla="*/ 57 h 1635"/>
              <a:gd name="T22" fmla="*/ 410 w 15778"/>
              <a:gd name="T23" fmla="*/ 72 h 1635"/>
              <a:gd name="T24" fmla="*/ 379 w 15778"/>
              <a:gd name="T25" fmla="*/ 87 h 1635"/>
              <a:gd name="T26" fmla="*/ 349 w 15778"/>
              <a:gd name="T27" fmla="*/ 106 h 1635"/>
              <a:gd name="T28" fmla="*/ 319 w 15778"/>
              <a:gd name="T29" fmla="*/ 124 h 1635"/>
              <a:gd name="T30" fmla="*/ 291 w 15778"/>
              <a:gd name="T31" fmla="*/ 144 h 1635"/>
              <a:gd name="T32" fmla="*/ 263 w 15778"/>
              <a:gd name="T33" fmla="*/ 166 h 1635"/>
              <a:gd name="T34" fmla="*/ 238 w 15778"/>
              <a:gd name="T35" fmla="*/ 188 h 1635"/>
              <a:gd name="T36" fmla="*/ 212 w 15778"/>
              <a:gd name="T37" fmla="*/ 212 h 1635"/>
              <a:gd name="T38" fmla="*/ 188 w 15778"/>
              <a:gd name="T39" fmla="*/ 238 h 1635"/>
              <a:gd name="T40" fmla="*/ 166 w 15778"/>
              <a:gd name="T41" fmla="*/ 264 h 1635"/>
              <a:gd name="T42" fmla="*/ 144 w 15778"/>
              <a:gd name="T43" fmla="*/ 291 h 1635"/>
              <a:gd name="T44" fmla="*/ 124 w 15778"/>
              <a:gd name="T45" fmla="*/ 319 h 1635"/>
              <a:gd name="T46" fmla="*/ 105 w 15778"/>
              <a:gd name="T47" fmla="*/ 349 h 1635"/>
              <a:gd name="T48" fmla="*/ 87 w 15778"/>
              <a:gd name="T49" fmla="*/ 380 h 1635"/>
              <a:gd name="T50" fmla="*/ 72 w 15778"/>
              <a:gd name="T51" fmla="*/ 410 h 1635"/>
              <a:gd name="T52" fmla="*/ 57 w 15778"/>
              <a:gd name="T53" fmla="*/ 443 h 1635"/>
              <a:gd name="T54" fmla="*/ 44 w 15778"/>
              <a:gd name="T55" fmla="*/ 475 h 1635"/>
              <a:gd name="T56" fmla="*/ 33 w 15778"/>
              <a:gd name="T57" fmla="*/ 509 h 1635"/>
              <a:gd name="T58" fmla="*/ 23 w 15778"/>
              <a:gd name="T59" fmla="*/ 543 h 1635"/>
              <a:gd name="T60" fmla="*/ 15 w 15778"/>
              <a:gd name="T61" fmla="*/ 578 h 1635"/>
              <a:gd name="T62" fmla="*/ 8 w 15778"/>
              <a:gd name="T63" fmla="*/ 614 h 1635"/>
              <a:gd name="T64" fmla="*/ 4 w 15778"/>
              <a:gd name="T65" fmla="*/ 650 h 1635"/>
              <a:gd name="T66" fmla="*/ 1 w 15778"/>
              <a:gd name="T67" fmla="*/ 688 h 1635"/>
              <a:gd name="T68" fmla="*/ 0 w 15778"/>
              <a:gd name="T69" fmla="*/ 724 h 1635"/>
              <a:gd name="T70" fmla="*/ 0 w 15778"/>
              <a:gd name="T71" fmla="*/ 1635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78" h="1635">
                <a:moveTo>
                  <a:pt x="15778" y="0"/>
                </a:moveTo>
                <a:lnTo>
                  <a:pt x="724" y="0"/>
                </a:lnTo>
                <a:lnTo>
                  <a:pt x="724" y="0"/>
                </a:lnTo>
                <a:lnTo>
                  <a:pt x="686" y="1"/>
                </a:lnTo>
                <a:lnTo>
                  <a:pt x="650" y="4"/>
                </a:lnTo>
                <a:lnTo>
                  <a:pt x="613" y="9"/>
                </a:lnTo>
                <a:lnTo>
                  <a:pt x="578" y="15"/>
                </a:lnTo>
                <a:lnTo>
                  <a:pt x="543" y="23"/>
                </a:lnTo>
                <a:lnTo>
                  <a:pt x="509" y="33"/>
                </a:lnTo>
                <a:lnTo>
                  <a:pt x="475" y="44"/>
                </a:lnTo>
                <a:lnTo>
                  <a:pt x="442" y="57"/>
                </a:lnTo>
                <a:lnTo>
                  <a:pt x="410" y="72"/>
                </a:lnTo>
                <a:lnTo>
                  <a:pt x="379" y="87"/>
                </a:lnTo>
                <a:lnTo>
                  <a:pt x="349" y="106"/>
                </a:lnTo>
                <a:lnTo>
                  <a:pt x="319" y="124"/>
                </a:lnTo>
                <a:lnTo>
                  <a:pt x="291" y="144"/>
                </a:lnTo>
                <a:lnTo>
                  <a:pt x="263" y="166"/>
                </a:lnTo>
                <a:lnTo>
                  <a:pt x="238" y="188"/>
                </a:lnTo>
                <a:lnTo>
                  <a:pt x="212" y="212"/>
                </a:lnTo>
                <a:lnTo>
                  <a:pt x="188" y="238"/>
                </a:lnTo>
                <a:lnTo>
                  <a:pt x="166" y="264"/>
                </a:lnTo>
                <a:lnTo>
                  <a:pt x="144" y="291"/>
                </a:lnTo>
                <a:lnTo>
                  <a:pt x="124" y="319"/>
                </a:lnTo>
                <a:lnTo>
                  <a:pt x="105" y="349"/>
                </a:lnTo>
                <a:lnTo>
                  <a:pt x="87" y="380"/>
                </a:lnTo>
                <a:lnTo>
                  <a:pt x="72" y="410"/>
                </a:lnTo>
                <a:lnTo>
                  <a:pt x="57" y="443"/>
                </a:lnTo>
                <a:lnTo>
                  <a:pt x="44" y="475"/>
                </a:lnTo>
                <a:lnTo>
                  <a:pt x="33" y="509"/>
                </a:lnTo>
                <a:lnTo>
                  <a:pt x="23" y="543"/>
                </a:lnTo>
                <a:lnTo>
                  <a:pt x="15" y="578"/>
                </a:lnTo>
                <a:lnTo>
                  <a:pt x="8" y="614"/>
                </a:lnTo>
                <a:lnTo>
                  <a:pt x="4" y="650"/>
                </a:lnTo>
                <a:lnTo>
                  <a:pt x="1" y="688"/>
                </a:lnTo>
                <a:lnTo>
                  <a:pt x="0" y="724"/>
                </a:lnTo>
                <a:lnTo>
                  <a:pt x="0" y="1635"/>
                </a:lnTo>
              </a:path>
            </a:pathLst>
          </a:custGeom>
          <a:noFill/>
          <a:ln w="19050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808">
              <a:defRPr/>
            </a:pPr>
            <a:endParaRPr lang="en-ZA" sz="1351" kern="0" dirty="0">
              <a:solidFill>
                <a:sysClr val="windowText" lastClr="000000"/>
              </a:solidFill>
            </a:endParaRP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xmlns="" id="{22975454-D395-453F-9DAA-4B99AFDBCBB0}"/>
              </a:ext>
            </a:extLst>
          </p:cNvPr>
          <p:cNvSpPr txBox="1">
            <a:spLocks/>
          </p:cNvSpPr>
          <p:nvPr/>
        </p:nvSpPr>
        <p:spPr>
          <a:xfrm>
            <a:off x="6602788" y="3376900"/>
            <a:ext cx="2374682" cy="942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0000"/>
              <a:buFont typeface="Arial" pitchFamily="34" charset="0"/>
              <a:buNone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9211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601663" indent="-2190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806450" indent="-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ZA" sz="1800" kern="1200" spc="-20" baseline="0" dirty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84250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0"/>
              </a:spcAft>
              <a:defRPr/>
            </a:pPr>
            <a:r>
              <a:rPr lang="en-ZA" sz="1051" b="1" dirty="0">
                <a:solidFill>
                  <a:srgbClr val="7030A0"/>
                </a:solidFill>
              </a:rPr>
              <a:t>ICT Policy White Paper</a:t>
            </a:r>
            <a:r>
              <a:rPr lang="en-ZA" sz="1051" dirty="0">
                <a:solidFill>
                  <a:srgbClr val="7030A0"/>
                </a:solidFill>
              </a:rPr>
              <a:t>; and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051" dirty="0">
                <a:solidFill>
                  <a:srgbClr val="7030A0"/>
                </a:solidFill>
              </a:rPr>
              <a:t>Investment in </a:t>
            </a:r>
            <a:r>
              <a:rPr lang="en-US" sz="1051" b="1" dirty="0">
                <a:solidFill>
                  <a:srgbClr val="7030A0"/>
                </a:solidFill>
              </a:rPr>
              <a:t>Black registrar development</a:t>
            </a:r>
            <a:endParaRPr lang="en-GB" sz="1051" dirty="0">
              <a:solidFill>
                <a:srgbClr val="7030A0"/>
              </a:solidFill>
            </a:endParaRP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xmlns="" id="{A81729BF-A976-4591-807D-07641DFCA24F}"/>
              </a:ext>
            </a:extLst>
          </p:cNvPr>
          <p:cNvSpPr txBox="1">
            <a:spLocks/>
          </p:cNvSpPr>
          <p:nvPr/>
        </p:nvSpPr>
        <p:spPr>
          <a:xfrm>
            <a:off x="293335" y="3376900"/>
            <a:ext cx="2196912" cy="942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0000"/>
              <a:buFont typeface="Arial" pitchFamily="34" charset="0"/>
              <a:buNone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9211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601663" indent="-2190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800" kern="1200" spc="-20" baseline="0" dirty="0" smtClean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806450" indent="-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ZA" sz="1800" kern="1200" spc="-20" baseline="0" dirty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984250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051" dirty="0">
                <a:solidFill>
                  <a:srgbClr val="92D050"/>
                </a:solidFill>
              </a:rPr>
              <a:t>ZACR domain name </a:t>
            </a:r>
            <a:r>
              <a:rPr lang="en-US" sz="1051" b="1" dirty="0">
                <a:solidFill>
                  <a:srgbClr val="92D050"/>
                </a:solidFill>
              </a:rPr>
              <a:t>pricing framework;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defRPr/>
            </a:pPr>
            <a:r>
              <a:rPr lang="en-ZA" sz="1051" dirty="0">
                <a:solidFill>
                  <a:srgbClr val="92D050"/>
                </a:solidFill>
              </a:rPr>
              <a:t>ZADNA’s </a:t>
            </a:r>
            <a:r>
              <a:rPr lang="en-ZA" sz="1051" b="1" dirty="0">
                <a:solidFill>
                  <a:srgbClr val="92D050"/>
                </a:solidFill>
              </a:rPr>
              <a:t>awareness</a:t>
            </a:r>
            <a:r>
              <a:rPr lang="en-ZA" sz="1051" dirty="0">
                <a:solidFill>
                  <a:srgbClr val="92D050"/>
                </a:solidFill>
              </a:rPr>
              <a:t> campaign.</a:t>
            </a:r>
            <a:endParaRPr lang="en-US" sz="1051" dirty="0">
              <a:solidFill>
                <a:srgbClr val="92D050"/>
              </a:solidFill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defRPr/>
            </a:pPr>
            <a:endParaRPr lang="en-GB" sz="975" b="1" dirty="0"/>
          </a:p>
        </p:txBody>
      </p:sp>
    </p:spTree>
    <p:extLst>
      <p:ext uri="{BB962C8B-B14F-4D97-AF65-F5344CB8AC3E}">
        <p14:creationId xmlns:p14="http://schemas.microsoft.com/office/powerpoint/2010/main" xmlns="" val="296041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1245</Words>
  <Application>Microsoft Office PowerPoint</Application>
  <PresentationFormat>On-screen Show (16:9)</PresentationFormat>
  <Paragraphs>283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PRESENTERS</vt:lpstr>
      <vt:lpstr>PRESENTATION OVERVIEW</vt:lpstr>
      <vt:lpstr>OVERVIEW OF ZADNA </vt:lpstr>
      <vt:lpstr>ZADNA’S MANDATE</vt:lpstr>
      <vt:lpstr>2019/20 ACHIEVEMENTS</vt:lpstr>
      <vt:lpstr>2019/20 MISSED OPPORTUNITIES</vt:lpstr>
      <vt:lpstr>STRATEGIC OVERVIEW</vt:lpstr>
      <vt:lpstr>STRATEGIC OVERVIEW</vt:lpstr>
      <vt:lpstr>STRATEGIC OVERVIEW</vt:lpstr>
      <vt:lpstr>NOTABLE CHANGES</vt:lpstr>
      <vt:lpstr>STRATEGIC GOAL 1</vt:lpstr>
      <vt:lpstr>STRATEGIC GOAL 2</vt:lpstr>
      <vt:lpstr>STRATEGIC GOAL 3</vt:lpstr>
      <vt:lpstr>STRATEGIC GOAL 4</vt:lpstr>
      <vt:lpstr>STRATEGIC GOAL 5</vt:lpstr>
      <vt:lpstr>2020/21 FINANCIALS</vt:lpstr>
      <vt:lpstr>2020/21 FINANCIALS</vt:lpstr>
      <vt:lpstr>CONCLUSION</vt:lpstr>
      <vt:lpstr>       </vt:lpstr>
    </vt:vector>
  </TitlesOfParts>
  <Company>ZA Domain Name Authority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Molehe Wesi</dc:creator>
  <cp:lastModifiedBy>USER</cp:lastModifiedBy>
  <cp:revision>485</cp:revision>
  <cp:lastPrinted>2020-10-21T08:47:19Z</cp:lastPrinted>
  <dcterms:created xsi:type="dcterms:W3CDTF">2012-07-04T09:23:26Z</dcterms:created>
  <dcterms:modified xsi:type="dcterms:W3CDTF">2020-11-24T13:03:30Z</dcterms:modified>
</cp:coreProperties>
</file>