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77" r:id="rId2"/>
    <p:sldMasterId id="2147483900" r:id="rId3"/>
    <p:sldMasterId id="2147483912" r:id="rId4"/>
  </p:sldMasterIdLst>
  <p:notesMasterIdLst>
    <p:notesMasterId r:id="rId27"/>
  </p:notesMasterIdLst>
  <p:handoutMasterIdLst>
    <p:handoutMasterId r:id="rId28"/>
  </p:handoutMasterIdLst>
  <p:sldIdLst>
    <p:sldId id="522" r:id="rId5"/>
    <p:sldId id="622" r:id="rId6"/>
    <p:sldId id="653" r:id="rId7"/>
    <p:sldId id="654" r:id="rId8"/>
    <p:sldId id="655" r:id="rId9"/>
    <p:sldId id="656" r:id="rId10"/>
    <p:sldId id="657" r:id="rId11"/>
    <p:sldId id="658" r:id="rId12"/>
    <p:sldId id="659" r:id="rId13"/>
    <p:sldId id="660" r:id="rId14"/>
    <p:sldId id="661" r:id="rId15"/>
    <p:sldId id="662" r:id="rId16"/>
    <p:sldId id="663" r:id="rId17"/>
    <p:sldId id="664" r:id="rId18"/>
    <p:sldId id="665" r:id="rId19"/>
    <p:sldId id="674" r:id="rId20"/>
    <p:sldId id="675" r:id="rId21"/>
    <p:sldId id="676" r:id="rId22"/>
    <p:sldId id="669" r:id="rId23"/>
    <p:sldId id="670" r:id="rId24"/>
    <p:sldId id="671" r:id="rId25"/>
    <p:sldId id="652" r:id="rId26"/>
  </p:sldIdLst>
  <p:sldSz cx="12192000" cy="6858000"/>
  <p:notesSz cx="6808788" cy="9940925"/>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 id="2" name="Nomvuyiso Batyi" initials="NB" lastIdx="10" clrIdx="1">
    <p:extLst>
      <p:ext uri="{19B8F6BF-5375-455C-9EA6-DF929625EA0E}">
        <p15:presenceInfo xmlns:p15="http://schemas.microsoft.com/office/powerpoint/2012/main" xmlns="" userId="S::Nomvuyiso@DTPS.GOV.ZA::203284d2-ae33-4d19-8d6d-b36ba133df88" providerId="AD"/>
      </p:ext>
    </p:extLst>
  </p:cmAuthor>
  <p:cmAuthor id="3" name="Nosisi Madlanga" initials="NM" lastIdx="7" clrIdx="2">
    <p:extLst>
      <p:ext uri="{19B8F6BF-5375-455C-9EA6-DF929625EA0E}">
        <p15:presenceInfo xmlns:p15="http://schemas.microsoft.com/office/powerpoint/2012/main" xmlns="" userId="S-1-5-21-2380184862-309048139-2695422336-32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FF9900"/>
    <a:srgbClr val="2CA04D"/>
    <a:srgbClr val="EB6529"/>
    <a:srgbClr val="E15415"/>
    <a:srgbClr val="EF4718"/>
    <a:srgbClr val="00FF00"/>
    <a:srgbClr val="FFCCCC"/>
    <a:srgbClr val="CC66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67" autoAdjust="0"/>
    <p:restoredTop sz="93011" autoAdjust="0"/>
  </p:normalViewPr>
  <p:slideViewPr>
    <p:cSldViewPr>
      <p:cViewPr varScale="1">
        <p:scale>
          <a:sx n="73" d="100"/>
          <a:sy n="73" d="100"/>
        </p:scale>
        <p:origin x="-114"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DB192-97DD-4DCA-A6D8-AE47DB977080}"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98DAF104-9BDF-44B4-BD9A-2DAF2F195A2B}">
      <dgm:prSet phldrT="[Text]" custT="1"/>
      <dgm:spPr>
        <a:ln>
          <a:solidFill>
            <a:srgbClr val="FF9900"/>
          </a:solidFill>
        </a:ln>
      </dgm:spPr>
      <dgm:t>
        <a:bodyPr/>
        <a:lstStyle/>
        <a:p>
          <a:r>
            <a:rPr lang="en-US" sz="1500" dirty="0">
              <a:latin typeface="Arial" panose="020B0604020202020204" pitchFamily="34" charset="0"/>
              <a:cs typeface="Arial" panose="020B0604020202020204" pitchFamily="34" charset="0"/>
            </a:rPr>
            <a:t>Ensure existence of delivery inventory</a:t>
          </a:r>
        </a:p>
      </dgm:t>
    </dgm:pt>
    <dgm:pt modelId="{5BEB015E-668D-4EA0-B002-BF28A567F246}" type="parTrans" cxnId="{41999A8C-C637-47CD-9E4E-C50EC730E414}">
      <dgm:prSet/>
      <dgm:spPr/>
      <dgm:t>
        <a:bodyPr/>
        <a:lstStyle/>
        <a:p>
          <a:endParaRPr lang="en-US"/>
        </a:p>
      </dgm:t>
    </dgm:pt>
    <dgm:pt modelId="{6A25AD83-091A-4976-A9A7-0FA718EB37AC}" type="sibTrans" cxnId="{41999A8C-C637-47CD-9E4E-C50EC730E414}">
      <dgm:prSet/>
      <dgm:spPr/>
      <dgm:t>
        <a:bodyPr/>
        <a:lstStyle/>
        <a:p>
          <a:endParaRPr lang="en-US"/>
        </a:p>
      </dgm:t>
    </dgm:pt>
    <dgm:pt modelId="{061A27E9-13D6-4D5C-8506-ED6791471E06}">
      <dgm:prSet custT="1"/>
      <dgm:spPr>
        <a:ln>
          <a:solidFill>
            <a:srgbClr val="FF9900"/>
          </a:solidFill>
        </a:ln>
      </dgm:spPr>
      <dgm:t>
        <a:bodyPr/>
        <a:lstStyle/>
        <a:p>
          <a:r>
            <a:rPr lang="en-US" sz="1500" b="0" i="0" u="none" strike="noStrike" baseline="0" dirty="0">
              <a:solidFill>
                <a:schemeClr val="tx1"/>
              </a:solidFill>
              <a:latin typeface="Arial" panose="020B0604020202020204" pitchFamily="34" charset="0"/>
              <a:ea typeface="+mn-ea"/>
              <a:cs typeface="Arial" panose="020B0604020202020204" pitchFamily="34" charset="0"/>
            </a:rPr>
            <a:t>Clear the Audit Qualifications on Inventory</a:t>
          </a:r>
          <a:endParaRPr lang="en-ZA" sz="1500" b="0" i="0" u="none" strike="noStrike" baseline="0" dirty="0">
            <a:solidFill>
              <a:schemeClr val="tx1"/>
            </a:solidFill>
            <a:latin typeface="Arial" panose="020B0604020202020204" pitchFamily="34" charset="0"/>
            <a:ea typeface="+mn-ea"/>
            <a:cs typeface="Arial" panose="020B0604020202020204" pitchFamily="34" charset="0"/>
          </a:endParaRPr>
        </a:p>
      </dgm:t>
    </dgm:pt>
    <dgm:pt modelId="{2781823A-BDA6-4672-B87C-D412E7A0918B}" type="parTrans" cxnId="{0953BA6D-5777-4794-BE15-150C0EE958A2}">
      <dgm:prSet/>
      <dgm:spPr/>
      <dgm:t>
        <a:bodyPr/>
        <a:lstStyle/>
        <a:p>
          <a:endParaRPr lang="en-US"/>
        </a:p>
      </dgm:t>
    </dgm:pt>
    <dgm:pt modelId="{B440103B-96D1-4BE8-9E4D-0C90CCBFE227}" type="sibTrans" cxnId="{0953BA6D-5777-4794-BE15-150C0EE958A2}">
      <dgm:prSet/>
      <dgm:spPr/>
      <dgm:t>
        <a:bodyPr/>
        <a:lstStyle/>
        <a:p>
          <a:endParaRPr lang="en-US"/>
        </a:p>
      </dgm:t>
    </dgm:pt>
    <dgm:pt modelId="{19A6DDE9-9FFB-499A-817D-F137529B896F}">
      <dgm:prSet custT="1"/>
      <dgm:spPr>
        <a:ln>
          <a:solidFill>
            <a:srgbClr val="FF9900"/>
          </a:solidFill>
        </a:ln>
      </dgm:spPr>
      <dgm:t>
        <a:bodyPr/>
        <a:lstStyle/>
        <a:p>
          <a:r>
            <a:rPr lang="en-US" sz="1500" b="0" i="0" u="none" strike="noStrike" baseline="0" dirty="0">
              <a:solidFill>
                <a:schemeClr val="tx1"/>
              </a:solidFill>
              <a:latin typeface="Arial" panose="020B0604020202020204" pitchFamily="34" charset="0"/>
              <a:ea typeface="+mn-ea"/>
              <a:cs typeface="Arial" panose="020B0604020202020204" pitchFamily="34" charset="0"/>
            </a:rPr>
            <a:t>Ensure accountability for inventory at SAPO warehouses</a:t>
          </a:r>
          <a:endParaRPr lang="en-ZA" sz="1500" b="0" i="0" u="none" strike="noStrike" baseline="0" dirty="0">
            <a:solidFill>
              <a:schemeClr val="tx1"/>
            </a:solidFill>
            <a:latin typeface="Arial" panose="020B0604020202020204" pitchFamily="34" charset="0"/>
            <a:ea typeface="+mn-ea"/>
            <a:cs typeface="Arial" panose="020B0604020202020204" pitchFamily="34" charset="0"/>
          </a:endParaRPr>
        </a:p>
      </dgm:t>
    </dgm:pt>
    <dgm:pt modelId="{22F529F9-E667-41C0-BC89-31A5D1E4DAA4}" type="parTrans" cxnId="{F02856F7-6CB1-4A1C-9EF7-53F158E9A65D}">
      <dgm:prSet/>
      <dgm:spPr/>
      <dgm:t>
        <a:bodyPr/>
        <a:lstStyle/>
        <a:p>
          <a:endParaRPr lang="en-US"/>
        </a:p>
      </dgm:t>
    </dgm:pt>
    <dgm:pt modelId="{7006F586-D083-47C8-875C-56774AFF88A5}" type="sibTrans" cxnId="{F02856F7-6CB1-4A1C-9EF7-53F158E9A65D}">
      <dgm:prSet/>
      <dgm:spPr/>
      <dgm:t>
        <a:bodyPr/>
        <a:lstStyle/>
        <a:p>
          <a:endParaRPr lang="en-US"/>
        </a:p>
      </dgm:t>
    </dgm:pt>
    <dgm:pt modelId="{67A52D70-FDDC-4A20-A3A6-301252EB60B3}">
      <dgm:prSet custT="1"/>
      <dgm:spPr>
        <a:ln>
          <a:solidFill>
            <a:srgbClr val="FF9900"/>
          </a:solidFill>
        </a:ln>
      </dgm:spPr>
      <dgm:t>
        <a:bodyPr/>
        <a:lstStyle/>
        <a:p>
          <a:r>
            <a:rPr lang="en-ZA" sz="1500" b="0" i="0" u="none" strike="noStrike" baseline="0" dirty="0">
              <a:solidFill>
                <a:schemeClr val="tx1"/>
              </a:solidFill>
              <a:latin typeface="Arial" panose="020B0604020202020204" pitchFamily="34" charset="0"/>
              <a:ea typeface="+mn-ea"/>
              <a:cs typeface="Arial" panose="020B0604020202020204" pitchFamily="34" charset="0"/>
            </a:rPr>
            <a:t>Ensure validation on inventory deliveries by manufactures</a:t>
          </a:r>
        </a:p>
      </dgm:t>
    </dgm:pt>
    <dgm:pt modelId="{C957C890-2D44-4083-A301-D4AF05F09F13}" type="parTrans" cxnId="{741D63DE-B4B7-4447-928D-145A9746CCE2}">
      <dgm:prSet/>
      <dgm:spPr/>
      <dgm:t>
        <a:bodyPr/>
        <a:lstStyle/>
        <a:p>
          <a:endParaRPr lang="en-US"/>
        </a:p>
      </dgm:t>
    </dgm:pt>
    <dgm:pt modelId="{34BC2FFF-5EFE-493D-BD7C-074808B62BEE}" type="sibTrans" cxnId="{741D63DE-B4B7-4447-928D-145A9746CCE2}">
      <dgm:prSet/>
      <dgm:spPr/>
      <dgm:t>
        <a:bodyPr/>
        <a:lstStyle/>
        <a:p>
          <a:endParaRPr lang="en-US"/>
        </a:p>
      </dgm:t>
    </dgm:pt>
    <dgm:pt modelId="{9AC87125-15EB-4CB9-A3A0-F57E4319BE45}">
      <dgm:prSet custT="1"/>
      <dgm:spPr>
        <a:ln>
          <a:solidFill>
            <a:srgbClr val="FF9900"/>
          </a:solidFill>
        </a:ln>
      </dgm:spPr>
      <dgm:t>
        <a:bodyPr/>
        <a:lstStyle/>
        <a:p>
          <a:r>
            <a:rPr lang="en-US" sz="1500" dirty="0">
              <a:latin typeface="Arial" panose="020B0604020202020204" pitchFamily="34" charset="0"/>
              <a:cs typeface="Arial" panose="020B0604020202020204" pitchFamily="34" charset="0"/>
            </a:rPr>
            <a:t>Assess the effectiveness of control design and operating performance in relation to inventory management</a:t>
          </a:r>
        </a:p>
      </dgm:t>
    </dgm:pt>
    <dgm:pt modelId="{98711106-4E82-45E7-A286-7845130C4988}" type="parTrans" cxnId="{A8BAB614-7C31-4638-8B7D-63CFD91C96EC}">
      <dgm:prSet/>
      <dgm:spPr/>
      <dgm:t>
        <a:bodyPr/>
        <a:lstStyle/>
        <a:p>
          <a:endParaRPr lang="en-US"/>
        </a:p>
      </dgm:t>
    </dgm:pt>
    <dgm:pt modelId="{1D69BE29-D159-4D72-AC41-C3A0FC84EE4C}" type="sibTrans" cxnId="{A8BAB614-7C31-4638-8B7D-63CFD91C96EC}">
      <dgm:prSet/>
      <dgm:spPr/>
      <dgm:t>
        <a:bodyPr/>
        <a:lstStyle/>
        <a:p>
          <a:endParaRPr lang="en-US"/>
        </a:p>
      </dgm:t>
    </dgm:pt>
    <dgm:pt modelId="{6448DCC5-891B-4677-AFA1-812748436726}">
      <dgm:prSet custT="1"/>
      <dgm:spPr>
        <a:ln>
          <a:solidFill>
            <a:srgbClr val="FF9900"/>
          </a:solidFill>
        </a:ln>
      </dgm:spPr>
      <dgm:t>
        <a:bodyPr/>
        <a:lstStyle/>
        <a:p>
          <a:r>
            <a:rPr lang="en-US" sz="1500" dirty="0">
              <a:latin typeface="Arial" panose="020B0604020202020204" pitchFamily="34" charset="0"/>
              <a:cs typeface="Arial" panose="020B0604020202020204" pitchFamily="34" charset="0"/>
            </a:rPr>
            <a:t>Ensure remedial action in terms of PFMA and other relevant laws</a:t>
          </a:r>
        </a:p>
      </dgm:t>
    </dgm:pt>
    <dgm:pt modelId="{793D4414-7447-40FE-A17D-381E5ECC1218}" type="parTrans" cxnId="{20E041BF-BC25-41F4-BCF5-5CBF40094853}">
      <dgm:prSet/>
      <dgm:spPr/>
      <dgm:t>
        <a:bodyPr/>
        <a:lstStyle/>
        <a:p>
          <a:endParaRPr lang="en-US"/>
        </a:p>
      </dgm:t>
    </dgm:pt>
    <dgm:pt modelId="{891D971A-BD65-453E-8405-A37CD5B19289}" type="sibTrans" cxnId="{20E041BF-BC25-41F4-BCF5-5CBF40094853}">
      <dgm:prSet/>
      <dgm:spPr/>
      <dgm:t>
        <a:bodyPr/>
        <a:lstStyle/>
        <a:p>
          <a:endParaRPr lang="en-US"/>
        </a:p>
      </dgm:t>
    </dgm:pt>
    <dgm:pt modelId="{DB647A57-F566-4893-8F48-35AEAE77B536}" type="pres">
      <dgm:prSet presAssocID="{A3EDB192-97DD-4DCA-A6D8-AE47DB977080}" presName="Name0" presStyleCnt="0">
        <dgm:presLayoutVars>
          <dgm:chMax val="7"/>
          <dgm:chPref val="7"/>
          <dgm:dir/>
        </dgm:presLayoutVars>
      </dgm:prSet>
      <dgm:spPr/>
      <dgm:t>
        <a:bodyPr/>
        <a:lstStyle/>
        <a:p>
          <a:endParaRPr lang="en-US"/>
        </a:p>
      </dgm:t>
    </dgm:pt>
    <dgm:pt modelId="{0DA1C62E-E4F5-4740-9FB0-71D73D338DC9}" type="pres">
      <dgm:prSet presAssocID="{A3EDB192-97DD-4DCA-A6D8-AE47DB977080}" presName="Name1" presStyleCnt="0"/>
      <dgm:spPr/>
    </dgm:pt>
    <dgm:pt modelId="{204E9EE3-2B8F-4ED7-AF41-D2B3E0D590C8}" type="pres">
      <dgm:prSet presAssocID="{A3EDB192-97DD-4DCA-A6D8-AE47DB977080}" presName="cycle" presStyleCnt="0"/>
      <dgm:spPr/>
    </dgm:pt>
    <dgm:pt modelId="{101588AC-E601-414E-B736-39ABBA85339A}" type="pres">
      <dgm:prSet presAssocID="{A3EDB192-97DD-4DCA-A6D8-AE47DB977080}" presName="srcNode" presStyleLbl="node1" presStyleIdx="0" presStyleCnt="6"/>
      <dgm:spPr/>
    </dgm:pt>
    <dgm:pt modelId="{D69F94D3-FDBF-41E7-9351-F0EE3715AFF7}" type="pres">
      <dgm:prSet presAssocID="{A3EDB192-97DD-4DCA-A6D8-AE47DB977080}" presName="conn" presStyleLbl="parChTrans1D2" presStyleIdx="0" presStyleCnt="1"/>
      <dgm:spPr/>
      <dgm:t>
        <a:bodyPr/>
        <a:lstStyle/>
        <a:p>
          <a:endParaRPr lang="en-US"/>
        </a:p>
      </dgm:t>
    </dgm:pt>
    <dgm:pt modelId="{820ED0DE-33C2-4424-A236-C79272BBD59F}" type="pres">
      <dgm:prSet presAssocID="{A3EDB192-97DD-4DCA-A6D8-AE47DB977080}" presName="extraNode" presStyleLbl="node1" presStyleIdx="0" presStyleCnt="6"/>
      <dgm:spPr/>
    </dgm:pt>
    <dgm:pt modelId="{FA7A3C6D-A3B0-4936-8A13-93322C6C2AA2}" type="pres">
      <dgm:prSet presAssocID="{A3EDB192-97DD-4DCA-A6D8-AE47DB977080}" presName="dstNode" presStyleLbl="node1" presStyleIdx="0" presStyleCnt="6"/>
      <dgm:spPr/>
    </dgm:pt>
    <dgm:pt modelId="{16441783-E732-43FE-897B-1832434DD325}" type="pres">
      <dgm:prSet presAssocID="{061A27E9-13D6-4D5C-8506-ED6791471E06}" presName="text_1" presStyleLbl="node1" presStyleIdx="0" presStyleCnt="6">
        <dgm:presLayoutVars>
          <dgm:bulletEnabled val="1"/>
        </dgm:presLayoutVars>
      </dgm:prSet>
      <dgm:spPr/>
      <dgm:t>
        <a:bodyPr/>
        <a:lstStyle/>
        <a:p>
          <a:endParaRPr lang="en-US"/>
        </a:p>
      </dgm:t>
    </dgm:pt>
    <dgm:pt modelId="{F0057F19-CA55-4291-8519-3046A12C0388}" type="pres">
      <dgm:prSet presAssocID="{061A27E9-13D6-4D5C-8506-ED6791471E06}" presName="accent_1" presStyleCnt="0"/>
      <dgm:spPr/>
    </dgm:pt>
    <dgm:pt modelId="{6C92C4D1-E73F-4ED0-B84A-0D26627E4FAA}" type="pres">
      <dgm:prSet presAssocID="{061A27E9-13D6-4D5C-8506-ED6791471E06}" presName="accentRepeatNode" presStyleLbl="solidFgAcc1" presStyleIdx="0" presStyleCnt="6"/>
      <dgm:spPr>
        <a:solidFill>
          <a:srgbClr val="FF9900"/>
        </a:solidFill>
        <a:ln>
          <a:solidFill>
            <a:schemeClr val="accent4"/>
          </a:solidFill>
        </a:ln>
      </dgm:spPr>
    </dgm:pt>
    <dgm:pt modelId="{FEE5D913-7E22-4BBE-82B3-94F64C3C25CC}" type="pres">
      <dgm:prSet presAssocID="{19A6DDE9-9FFB-499A-817D-F137529B896F}" presName="text_2" presStyleLbl="node1" presStyleIdx="1" presStyleCnt="6" custScaleX="100654" custScaleY="122869">
        <dgm:presLayoutVars>
          <dgm:bulletEnabled val="1"/>
        </dgm:presLayoutVars>
      </dgm:prSet>
      <dgm:spPr/>
      <dgm:t>
        <a:bodyPr/>
        <a:lstStyle/>
        <a:p>
          <a:endParaRPr lang="en-US"/>
        </a:p>
      </dgm:t>
    </dgm:pt>
    <dgm:pt modelId="{E52DD3D5-1C43-4FA0-A8B0-EEEE9725A896}" type="pres">
      <dgm:prSet presAssocID="{19A6DDE9-9FFB-499A-817D-F137529B896F}" presName="accent_2" presStyleCnt="0"/>
      <dgm:spPr/>
    </dgm:pt>
    <dgm:pt modelId="{81DDAB43-34D6-4C47-9CDE-246BDC4F3424}" type="pres">
      <dgm:prSet presAssocID="{19A6DDE9-9FFB-499A-817D-F137529B896F}" presName="accentRepeatNode" presStyleLbl="solidFgAcc1" presStyleIdx="1" presStyleCnt="6"/>
      <dgm:spPr>
        <a:solidFill>
          <a:srgbClr val="FF9900"/>
        </a:solidFill>
      </dgm:spPr>
    </dgm:pt>
    <dgm:pt modelId="{A016AE64-5271-486C-8C84-BA5A738752A4}" type="pres">
      <dgm:prSet presAssocID="{67A52D70-FDDC-4A20-A3A6-301252EB60B3}" presName="text_3" presStyleLbl="node1" presStyleIdx="2" presStyleCnt="6">
        <dgm:presLayoutVars>
          <dgm:bulletEnabled val="1"/>
        </dgm:presLayoutVars>
      </dgm:prSet>
      <dgm:spPr/>
      <dgm:t>
        <a:bodyPr/>
        <a:lstStyle/>
        <a:p>
          <a:endParaRPr lang="en-US"/>
        </a:p>
      </dgm:t>
    </dgm:pt>
    <dgm:pt modelId="{AABCF332-34CB-4343-BC00-09DAFC08F07C}" type="pres">
      <dgm:prSet presAssocID="{67A52D70-FDDC-4A20-A3A6-301252EB60B3}" presName="accent_3" presStyleCnt="0"/>
      <dgm:spPr/>
    </dgm:pt>
    <dgm:pt modelId="{0258ABC5-3782-4654-AFF4-A20ADC649EEA}" type="pres">
      <dgm:prSet presAssocID="{67A52D70-FDDC-4A20-A3A6-301252EB60B3}" presName="accentRepeatNode" presStyleLbl="solidFgAcc1" presStyleIdx="2" presStyleCnt="6"/>
      <dgm:spPr>
        <a:solidFill>
          <a:srgbClr val="FF9900"/>
        </a:solidFill>
      </dgm:spPr>
    </dgm:pt>
    <dgm:pt modelId="{1CBBBF0F-130E-40A4-AD77-C0701ABF46B0}" type="pres">
      <dgm:prSet presAssocID="{98DAF104-9BDF-44B4-BD9A-2DAF2F195A2B}" presName="text_4" presStyleLbl="node1" presStyleIdx="3" presStyleCnt="6">
        <dgm:presLayoutVars>
          <dgm:bulletEnabled val="1"/>
        </dgm:presLayoutVars>
      </dgm:prSet>
      <dgm:spPr/>
      <dgm:t>
        <a:bodyPr/>
        <a:lstStyle/>
        <a:p>
          <a:endParaRPr lang="en-US"/>
        </a:p>
      </dgm:t>
    </dgm:pt>
    <dgm:pt modelId="{8DFEA38C-26FA-43EC-A8D0-FAC0E96C3196}" type="pres">
      <dgm:prSet presAssocID="{98DAF104-9BDF-44B4-BD9A-2DAF2F195A2B}" presName="accent_4" presStyleCnt="0"/>
      <dgm:spPr/>
    </dgm:pt>
    <dgm:pt modelId="{D3848745-3A90-401B-A343-4D06E70FCBE0}" type="pres">
      <dgm:prSet presAssocID="{98DAF104-9BDF-44B4-BD9A-2DAF2F195A2B}" presName="accentRepeatNode" presStyleLbl="solidFgAcc1" presStyleIdx="3" presStyleCnt="6"/>
      <dgm:spPr>
        <a:solidFill>
          <a:srgbClr val="FF9900"/>
        </a:solidFill>
      </dgm:spPr>
    </dgm:pt>
    <dgm:pt modelId="{C463CD7C-ECDB-4147-B602-CC3DE87D574C}" type="pres">
      <dgm:prSet presAssocID="{9AC87125-15EB-4CB9-A3A0-F57E4319BE45}" presName="text_5" presStyleLbl="node1" presStyleIdx="4" presStyleCnt="6">
        <dgm:presLayoutVars>
          <dgm:bulletEnabled val="1"/>
        </dgm:presLayoutVars>
      </dgm:prSet>
      <dgm:spPr/>
      <dgm:t>
        <a:bodyPr/>
        <a:lstStyle/>
        <a:p>
          <a:endParaRPr lang="en-US"/>
        </a:p>
      </dgm:t>
    </dgm:pt>
    <dgm:pt modelId="{020D72FA-90A3-41C3-B110-12EEC06B8C64}" type="pres">
      <dgm:prSet presAssocID="{9AC87125-15EB-4CB9-A3A0-F57E4319BE45}" presName="accent_5" presStyleCnt="0"/>
      <dgm:spPr/>
    </dgm:pt>
    <dgm:pt modelId="{BC111317-0BDF-445B-B8B8-82E583725DD2}" type="pres">
      <dgm:prSet presAssocID="{9AC87125-15EB-4CB9-A3A0-F57E4319BE45}" presName="accentRepeatNode" presStyleLbl="solidFgAcc1" presStyleIdx="4" presStyleCnt="6"/>
      <dgm:spPr>
        <a:solidFill>
          <a:srgbClr val="FF9900"/>
        </a:solidFill>
      </dgm:spPr>
    </dgm:pt>
    <dgm:pt modelId="{C33178D5-B104-418F-8D86-33DDE068A225}" type="pres">
      <dgm:prSet presAssocID="{6448DCC5-891B-4677-AFA1-812748436726}" presName="text_6" presStyleLbl="node1" presStyleIdx="5" presStyleCnt="6">
        <dgm:presLayoutVars>
          <dgm:bulletEnabled val="1"/>
        </dgm:presLayoutVars>
      </dgm:prSet>
      <dgm:spPr/>
      <dgm:t>
        <a:bodyPr/>
        <a:lstStyle/>
        <a:p>
          <a:endParaRPr lang="en-US"/>
        </a:p>
      </dgm:t>
    </dgm:pt>
    <dgm:pt modelId="{BA480F78-FFAD-4FB4-8341-B6C532126EB3}" type="pres">
      <dgm:prSet presAssocID="{6448DCC5-891B-4677-AFA1-812748436726}" presName="accent_6" presStyleCnt="0"/>
      <dgm:spPr/>
    </dgm:pt>
    <dgm:pt modelId="{C787CCCB-5D23-473D-AC6F-0049917886D1}" type="pres">
      <dgm:prSet presAssocID="{6448DCC5-891B-4677-AFA1-812748436726}" presName="accentRepeatNode" presStyleLbl="solidFgAcc1" presStyleIdx="5" presStyleCnt="6"/>
      <dgm:spPr>
        <a:solidFill>
          <a:srgbClr val="FF9900"/>
        </a:solidFill>
      </dgm:spPr>
    </dgm:pt>
  </dgm:ptLst>
  <dgm:cxnLst>
    <dgm:cxn modelId="{410F698D-4E81-43C3-A62E-F6488DB73D5C}" type="presOf" srcId="{B440103B-96D1-4BE8-9E4D-0C90CCBFE227}" destId="{D69F94D3-FDBF-41E7-9351-F0EE3715AFF7}" srcOrd="0" destOrd="0" presId="urn:microsoft.com/office/officeart/2008/layout/VerticalCurvedList"/>
    <dgm:cxn modelId="{1BDCB42B-3CAF-4E37-8FF0-9D3A0BC9056B}" type="presOf" srcId="{19A6DDE9-9FFB-499A-817D-F137529B896F}" destId="{FEE5D913-7E22-4BBE-82B3-94F64C3C25CC}" srcOrd="0" destOrd="0" presId="urn:microsoft.com/office/officeart/2008/layout/VerticalCurvedList"/>
    <dgm:cxn modelId="{A8BAB614-7C31-4638-8B7D-63CFD91C96EC}" srcId="{A3EDB192-97DD-4DCA-A6D8-AE47DB977080}" destId="{9AC87125-15EB-4CB9-A3A0-F57E4319BE45}" srcOrd="4" destOrd="0" parTransId="{98711106-4E82-45E7-A286-7845130C4988}" sibTransId="{1D69BE29-D159-4D72-AC41-C3A0FC84EE4C}"/>
    <dgm:cxn modelId="{F1A2996F-9E39-4C28-A583-B22ABFDD26FA}" type="presOf" srcId="{67A52D70-FDDC-4A20-A3A6-301252EB60B3}" destId="{A016AE64-5271-486C-8C84-BA5A738752A4}" srcOrd="0" destOrd="0" presId="urn:microsoft.com/office/officeart/2008/layout/VerticalCurvedList"/>
    <dgm:cxn modelId="{F02856F7-6CB1-4A1C-9EF7-53F158E9A65D}" srcId="{A3EDB192-97DD-4DCA-A6D8-AE47DB977080}" destId="{19A6DDE9-9FFB-499A-817D-F137529B896F}" srcOrd="1" destOrd="0" parTransId="{22F529F9-E667-41C0-BC89-31A5D1E4DAA4}" sibTransId="{7006F586-D083-47C8-875C-56774AFF88A5}"/>
    <dgm:cxn modelId="{20E041BF-BC25-41F4-BCF5-5CBF40094853}" srcId="{A3EDB192-97DD-4DCA-A6D8-AE47DB977080}" destId="{6448DCC5-891B-4677-AFA1-812748436726}" srcOrd="5" destOrd="0" parTransId="{793D4414-7447-40FE-A17D-381E5ECC1218}" sibTransId="{891D971A-BD65-453E-8405-A37CD5B19289}"/>
    <dgm:cxn modelId="{C95F982F-2282-4A01-9BF7-52DC50DCA70C}" type="presOf" srcId="{9AC87125-15EB-4CB9-A3A0-F57E4319BE45}" destId="{C463CD7C-ECDB-4147-B602-CC3DE87D574C}" srcOrd="0" destOrd="0" presId="urn:microsoft.com/office/officeart/2008/layout/VerticalCurvedList"/>
    <dgm:cxn modelId="{3ADD5953-EC58-4480-9E16-857292CD28A8}" type="presOf" srcId="{6448DCC5-891B-4677-AFA1-812748436726}" destId="{C33178D5-B104-418F-8D86-33DDE068A225}" srcOrd="0" destOrd="0" presId="urn:microsoft.com/office/officeart/2008/layout/VerticalCurvedList"/>
    <dgm:cxn modelId="{41999A8C-C637-47CD-9E4E-C50EC730E414}" srcId="{A3EDB192-97DD-4DCA-A6D8-AE47DB977080}" destId="{98DAF104-9BDF-44B4-BD9A-2DAF2F195A2B}" srcOrd="3" destOrd="0" parTransId="{5BEB015E-668D-4EA0-B002-BF28A567F246}" sibTransId="{6A25AD83-091A-4976-A9A7-0FA718EB37AC}"/>
    <dgm:cxn modelId="{DA7D1751-23D6-4E9F-A139-DBE5B0A6CE10}" type="presOf" srcId="{A3EDB192-97DD-4DCA-A6D8-AE47DB977080}" destId="{DB647A57-F566-4893-8F48-35AEAE77B536}" srcOrd="0" destOrd="0" presId="urn:microsoft.com/office/officeart/2008/layout/VerticalCurvedList"/>
    <dgm:cxn modelId="{741D63DE-B4B7-4447-928D-145A9746CCE2}" srcId="{A3EDB192-97DD-4DCA-A6D8-AE47DB977080}" destId="{67A52D70-FDDC-4A20-A3A6-301252EB60B3}" srcOrd="2" destOrd="0" parTransId="{C957C890-2D44-4083-A301-D4AF05F09F13}" sibTransId="{34BC2FFF-5EFE-493D-BD7C-074808B62BEE}"/>
    <dgm:cxn modelId="{C7C1B5AA-7433-476A-95D6-7FA850D19E9B}" type="presOf" srcId="{98DAF104-9BDF-44B4-BD9A-2DAF2F195A2B}" destId="{1CBBBF0F-130E-40A4-AD77-C0701ABF46B0}" srcOrd="0" destOrd="0" presId="urn:microsoft.com/office/officeart/2008/layout/VerticalCurvedList"/>
    <dgm:cxn modelId="{17135A8D-D6EF-4F20-8E64-4ECE9563FA19}" type="presOf" srcId="{061A27E9-13D6-4D5C-8506-ED6791471E06}" destId="{16441783-E732-43FE-897B-1832434DD325}" srcOrd="0" destOrd="0" presId="urn:microsoft.com/office/officeart/2008/layout/VerticalCurvedList"/>
    <dgm:cxn modelId="{0953BA6D-5777-4794-BE15-150C0EE958A2}" srcId="{A3EDB192-97DD-4DCA-A6D8-AE47DB977080}" destId="{061A27E9-13D6-4D5C-8506-ED6791471E06}" srcOrd="0" destOrd="0" parTransId="{2781823A-BDA6-4672-B87C-D412E7A0918B}" sibTransId="{B440103B-96D1-4BE8-9E4D-0C90CCBFE227}"/>
    <dgm:cxn modelId="{D72B8E44-A575-4F40-88DB-2A772EF6B08D}" type="presParOf" srcId="{DB647A57-F566-4893-8F48-35AEAE77B536}" destId="{0DA1C62E-E4F5-4740-9FB0-71D73D338DC9}" srcOrd="0" destOrd="0" presId="urn:microsoft.com/office/officeart/2008/layout/VerticalCurvedList"/>
    <dgm:cxn modelId="{E60F3C6E-5177-46DC-B673-BC53D81F76B4}" type="presParOf" srcId="{0DA1C62E-E4F5-4740-9FB0-71D73D338DC9}" destId="{204E9EE3-2B8F-4ED7-AF41-D2B3E0D590C8}" srcOrd="0" destOrd="0" presId="urn:microsoft.com/office/officeart/2008/layout/VerticalCurvedList"/>
    <dgm:cxn modelId="{D90EB4B8-A42A-487D-AD92-769F8CAFFB77}" type="presParOf" srcId="{204E9EE3-2B8F-4ED7-AF41-D2B3E0D590C8}" destId="{101588AC-E601-414E-B736-39ABBA85339A}" srcOrd="0" destOrd="0" presId="urn:microsoft.com/office/officeart/2008/layout/VerticalCurvedList"/>
    <dgm:cxn modelId="{38533FC3-047E-45C3-8C44-B666EB72AE87}" type="presParOf" srcId="{204E9EE3-2B8F-4ED7-AF41-D2B3E0D590C8}" destId="{D69F94D3-FDBF-41E7-9351-F0EE3715AFF7}" srcOrd="1" destOrd="0" presId="urn:microsoft.com/office/officeart/2008/layout/VerticalCurvedList"/>
    <dgm:cxn modelId="{BC82D707-2235-4A30-9605-8F84F034B448}" type="presParOf" srcId="{204E9EE3-2B8F-4ED7-AF41-D2B3E0D590C8}" destId="{820ED0DE-33C2-4424-A236-C79272BBD59F}" srcOrd="2" destOrd="0" presId="urn:microsoft.com/office/officeart/2008/layout/VerticalCurvedList"/>
    <dgm:cxn modelId="{67F9E7DE-295F-4735-B34F-EED5B27A8102}" type="presParOf" srcId="{204E9EE3-2B8F-4ED7-AF41-D2B3E0D590C8}" destId="{FA7A3C6D-A3B0-4936-8A13-93322C6C2AA2}" srcOrd="3" destOrd="0" presId="urn:microsoft.com/office/officeart/2008/layout/VerticalCurvedList"/>
    <dgm:cxn modelId="{EA71EC4D-3F69-4B7A-A716-26968CC2B759}" type="presParOf" srcId="{0DA1C62E-E4F5-4740-9FB0-71D73D338DC9}" destId="{16441783-E732-43FE-897B-1832434DD325}" srcOrd="1" destOrd="0" presId="urn:microsoft.com/office/officeart/2008/layout/VerticalCurvedList"/>
    <dgm:cxn modelId="{F686A85B-0AA6-4004-9B72-90B837237CE3}" type="presParOf" srcId="{0DA1C62E-E4F5-4740-9FB0-71D73D338DC9}" destId="{F0057F19-CA55-4291-8519-3046A12C0388}" srcOrd="2" destOrd="0" presId="urn:microsoft.com/office/officeart/2008/layout/VerticalCurvedList"/>
    <dgm:cxn modelId="{B85B56BF-E23D-4D9D-9AE7-6C4CBF127188}" type="presParOf" srcId="{F0057F19-CA55-4291-8519-3046A12C0388}" destId="{6C92C4D1-E73F-4ED0-B84A-0D26627E4FAA}" srcOrd="0" destOrd="0" presId="urn:microsoft.com/office/officeart/2008/layout/VerticalCurvedList"/>
    <dgm:cxn modelId="{03B0BA09-FE80-4F44-9449-E787FC04470B}" type="presParOf" srcId="{0DA1C62E-E4F5-4740-9FB0-71D73D338DC9}" destId="{FEE5D913-7E22-4BBE-82B3-94F64C3C25CC}" srcOrd="3" destOrd="0" presId="urn:microsoft.com/office/officeart/2008/layout/VerticalCurvedList"/>
    <dgm:cxn modelId="{8ACABA38-7884-49F7-96B3-E18B2EEEF6EA}" type="presParOf" srcId="{0DA1C62E-E4F5-4740-9FB0-71D73D338DC9}" destId="{E52DD3D5-1C43-4FA0-A8B0-EEEE9725A896}" srcOrd="4" destOrd="0" presId="urn:microsoft.com/office/officeart/2008/layout/VerticalCurvedList"/>
    <dgm:cxn modelId="{76F1F01E-A652-42EE-813C-72954B398B31}" type="presParOf" srcId="{E52DD3D5-1C43-4FA0-A8B0-EEEE9725A896}" destId="{81DDAB43-34D6-4C47-9CDE-246BDC4F3424}" srcOrd="0" destOrd="0" presId="urn:microsoft.com/office/officeart/2008/layout/VerticalCurvedList"/>
    <dgm:cxn modelId="{62D3D214-27C9-4FD4-AD8D-042B57E6C944}" type="presParOf" srcId="{0DA1C62E-E4F5-4740-9FB0-71D73D338DC9}" destId="{A016AE64-5271-486C-8C84-BA5A738752A4}" srcOrd="5" destOrd="0" presId="urn:microsoft.com/office/officeart/2008/layout/VerticalCurvedList"/>
    <dgm:cxn modelId="{E1E6164E-3044-4BFB-B6A4-FF8DB863918A}" type="presParOf" srcId="{0DA1C62E-E4F5-4740-9FB0-71D73D338DC9}" destId="{AABCF332-34CB-4343-BC00-09DAFC08F07C}" srcOrd="6" destOrd="0" presId="urn:microsoft.com/office/officeart/2008/layout/VerticalCurvedList"/>
    <dgm:cxn modelId="{32F4AC30-EFC1-4381-A921-78CF32DBA4AF}" type="presParOf" srcId="{AABCF332-34CB-4343-BC00-09DAFC08F07C}" destId="{0258ABC5-3782-4654-AFF4-A20ADC649EEA}" srcOrd="0" destOrd="0" presId="urn:microsoft.com/office/officeart/2008/layout/VerticalCurvedList"/>
    <dgm:cxn modelId="{3C9BA925-C646-4476-B62C-DBB8BB076A05}" type="presParOf" srcId="{0DA1C62E-E4F5-4740-9FB0-71D73D338DC9}" destId="{1CBBBF0F-130E-40A4-AD77-C0701ABF46B0}" srcOrd="7" destOrd="0" presId="urn:microsoft.com/office/officeart/2008/layout/VerticalCurvedList"/>
    <dgm:cxn modelId="{90B06A1D-1474-4B56-A46A-6A9964702C4E}" type="presParOf" srcId="{0DA1C62E-E4F5-4740-9FB0-71D73D338DC9}" destId="{8DFEA38C-26FA-43EC-A8D0-FAC0E96C3196}" srcOrd="8" destOrd="0" presId="urn:microsoft.com/office/officeart/2008/layout/VerticalCurvedList"/>
    <dgm:cxn modelId="{3E9E4E9B-5A4F-4E68-8E31-6B7E2F78A72F}" type="presParOf" srcId="{8DFEA38C-26FA-43EC-A8D0-FAC0E96C3196}" destId="{D3848745-3A90-401B-A343-4D06E70FCBE0}" srcOrd="0" destOrd="0" presId="urn:microsoft.com/office/officeart/2008/layout/VerticalCurvedList"/>
    <dgm:cxn modelId="{009CF615-19FE-4D23-BBE7-CDF1F6777387}" type="presParOf" srcId="{0DA1C62E-E4F5-4740-9FB0-71D73D338DC9}" destId="{C463CD7C-ECDB-4147-B602-CC3DE87D574C}" srcOrd="9" destOrd="0" presId="urn:microsoft.com/office/officeart/2008/layout/VerticalCurvedList"/>
    <dgm:cxn modelId="{BFD08C42-FA05-49D1-B084-5C70ACE9EDE2}" type="presParOf" srcId="{0DA1C62E-E4F5-4740-9FB0-71D73D338DC9}" destId="{020D72FA-90A3-41C3-B110-12EEC06B8C64}" srcOrd="10" destOrd="0" presId="urn:microsoft.com/office/officeart/2008/layout/VerticalCurvedList"/>
    <dgm:cxn modelId="{F6F42E9B-B873-475B-8014-0D5534C38621}" type="presParOf" srcId="{020D72FA-90A3-41C3-B110-12EEC06B8C64}" destId="{BC111317-0BDF-445B-B8B8-82E583725DD2}" srcOrd="0" destOrd="0" presId="urn:microsoft.com/office/officeart/2008/layout/VerticalCurvedList"/>
    <dgm:cxn modelId="{75492BE1-562A-4E64-A2E7-C5C1470F1A63}" type="presParOf" srcId="{0DA1C62E-E4F5-4740-9FB0-71D73D338DC9}" destId="{C33178D5-B104-418F-8D86-33DDE068A225}" srcOrd="11" destOrd="0" presId="urn:microsoft.com/office/officeart/2008/layout/VerticalCurvedList"/>
    <dgm:cxn modelId="{13E7BC73-1F53-4D72-B6EF-3FAA758B9206}" type="presParOf" srcId="{0DA1C62E-E4F5-4740-9FB0-71D73D338DC9}" destId="{BA480F78-FFAD-4FB4-8341-B6C532126EB3}" srcOrd="12" destOrd="0" presId="urn:microsoft.com/office/officeart/2008/layout/VerticalCurvedList"/>
    <dgm:cxn modelId="{3977A6DB-C2F9-4686-8BF0-72264934A1E3}" type="presParOf" srcId="{BA480F78-FFAD-4FB4-8341-B6C532126EB3}" destId="{C787CCCB-5D23-473D-AC6F-0049917886D1}" srcOrd="0" destOrd="0" presId="urn:microsoft.com/office/officeart/2008/layout/VerticalCurvedList"/>
  </dgm:cxnLst>
  <dgm:bg/>
  <dgm:whole/>
  <dgm:extLst>
    <a:ext uri="http://schemas.microsoft.com/office/drawing/2008/diagram">
      <dsp:dataModelExt xmlns:dsp="http://schemas.microsoft.com/office/drawing/2008/diagram" xmlns="" relId="rId8"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D88A6290-3709-40E7-90B1-EC5BA5E6EBA0}"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en-US"/>
        </a:p>
      </dgm:t>
    </dgm:pt>
    <dgm:pt modelId="{EF82683E-0077-424F-8D0D-F2B2690B1517}">
      <dgm:prSet phldrT="[Text]" custT="1"/>
      <dgm:spPr>
        <a:solidFill>
          <a:srgbClr val="FF9900"/>
        </a:solidFill>
      </dgm:spPr>
      <dgm:t>
        <a:bodyPr/>
        <a:lstStyle/>
        <a:p>
          <a:r>
            <a:rPr lang="en-ZA" sz="15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a result of the open review outcomes, the</a:t>
          </a:r>
          <a:r>
            <a:rPr lang="en-ZA" sz="1500" b="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Agency has placed several employees on precautionary suspension.</a:t>
          </a:r>
          <a:endParaRPr lang="en-US" sz="1500" dirty="0"/>
        </a:p>
      </dgm:t>
    </dgm:pt>
    <dgm:pt modelId="{34ECEE9B-53EA-434C-BF25-B02128ED306B}" type="parTrans" cxnId="{F964C9A4-E713-46BD-85E6-CB0C6A37C930}">
      <dgm:prSet/>
      <dgm:spPr/>
      <dgm:t>
        <a:bodyPr/>
        <a:lstStyle/>
        <a:p>
          <a:endParaRPr lang="en-US"/>
        </a:p>
      </dgm:t>
    </dgm:pt>
    <dgm:pt modelId="{B0CCC55B-8C33-43EE-B7B9-929C6341E2E2}" type="sibTrans" cxnId="{F964C9A4-E713-46BD-85E6-CB0C6A37C930}">
      <dgm:prSet/>
      <dgm:spPr/>
      <dgm:t>
        <a:bodyPr/>
        <a:lstStyle/>
        <a:p>
          <a:endParaRPr lang="en-US"/>
        </a:p>
      </dgm:t>
    </dgm:pt>
    <dgm:pt modelId="{CE13409A-6B50-4788-B5D9-E2D02FD7C7CF}">
      <dgm:prSet phldrT="[Text]" custT="1"/>
      <dgm:spPr>
        <a:solidFill>
          <a:srgbClr val="FFCC66"/>
        </a:solidFill>
      </dgm:spPr>
      <dgm:t>
        <a:bodyPr/>
        <a:lstStyle/>
        <a:p>
          <a:r>
            <a:rPr lang="en-ZA" sz="1500" b="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Currently, the Agency is pursuing all necessary internal processes and, on conclusion, a report will be tabled to Ministry and Parliament.</a:t>
          </a:r>
          <a:endParaRPr lang="en-US" sz="1500" dirty="0"/>
        </a:p>
      </dgm:t>
    </dgm:pt>
    <dgm:pt modelId="{0D25D61B-B106-49FF-90B2-C9648FB2BA35}" type="parTrans" cxnId="{04E8EF95-EF18-4397-8EB0-4CBCC3467586}">
      <dgm:prSet/>
      <dgm:spPr/>
      <dgm:t>
        <a:bodyPr/>
        <a:lstStyle/>
        <a:p>
          <a:endParaRPr lang="en-US"/>
        </a:p>
      </dgm:t>
    </dgm:pt>
    <dgm:pt modelId="{11A61687-9213-42E6-885D-587E19D692A8}" type="sibTrans" cxnId="{04E8EF95-EF18-4397-8EB0-4CBCC3467586}">
      <dgm:prSet/>
      <dgm:spPr/>
      <dgm:t>
        <a:bodyPr/>
        <a:lstStyle/>
        <a:p>
          <a:endParaRPr lang="en-US"/>
        </a:p>
      </dgm:t>
    </dgm:pt>
    <dgm:pt modelId="{2E038474-95E3-49A2-BD6F-5F85D191A5A0}" type="pres">
      <dgm:prSet presAssocID="{D88A6290-3709-40E7-90B1-EC5BA5E6EBA0}" presName="linear" presStyleCnt="0">
        <dgm:presLayoutVars>
          <dgm:dir/>
          <dgm:animLvl val="lvl"/>
          <dgm:resizeHandles val="exact"/>
        </dgm:presLayoutVars>
      </dgm:prSet>
      <dgm:spPr/>
      <dgm:t>
        <a:bodyPr/>
        <a:lstStyle/>
        <a:p>
          <a:endParaRPr lang="en-US"/>
        </a:p>
      </dgm:t>
    </dgm:pt>
    <dgm:pt modelId="{19920DE2-CA56-48A2-B63F-3FB3BD046ABF}" type="pres">
      <dgm:prSet presAssocID="{EF82683E-0077-424F-8D0D-F2B2690B1517}" presName="parentLin" presStyleCnt="0"/>
      <dgm:spPr/>
    </dgm:pt>
    <dgm:pt modelId="{D2877C91-ED6D-4625-8CFE-6CF3C5DB513A}" type="pres">
      <dgm:prSet presAssocID="{EF82683E-0077-424F-8D0D-F2B2690B1517}" presName="parentLeftMargin" presStyleLbl="node1" presStyleIdx="0" presStyleCnt="2"/>
      <dgm:spPr/>
      <dgm:t>
        <a:bodyPr/>
        <a:lstStyle/>
        <a:p>
          <a:endParaRPr lang="en-US"/>
        </a:p>
      </dgm:t>
    </dgm:pt>
    <dgm:pt modelId="{B0290C3E-6B9F-4E33-89B3-33A20296DF9F}" type="pres">
      <dgm:prSet presAssocID="{EF82683E-0077-424F-8D0D-F2B2690B1517}" presName="parentText" presStyleLbl="node1" presStyleIdx="0" presStyleCnt="2" custScaleY="172031" custLinFactNeighborX="93548" custLinFactNeighborY="2468">
        <dgm:presLayoutVars>
          <dgm:chMax val="0"/>
          <dgm:bulletEnabled val="1"/>
        </dgm:presLayoutVars>
      </dgm:prSet>
      <dgm:spPr/>
      <dgm:t>
        <a:bodyPr/>
        <a:lstStyle/>
        <a:p>
          <a:endParaRPr lang="en-US"/>
        </a:p>
      </dgm:t>
    </dgm:pt>
    <dgm:pt modelId="{1501B4C4-61E4-4863-AEB4-36F6F5841D33}" type="pres">
      <dgm:prSet presAssocID="{EF82683E-0077-424F-8D0D-F2B2690B1517}" presName="negativeSpace" presStyleCnt="0"/>
      <dgm:spPr/>
    </dgm:pt>
    <dgm:pt modelId="{DD31B438-A202-42DA-9C09-884661C61EC3}" type="pres">
      <dgm:prSet presAssocID="{EF82683E-0077-424F-8D0D-F2B2690B1517}" presName="childText" presStyleLbl="conFgAcc1" presStyleIdx="0" presStyleCnt="2">
        <dgm:presLayoutVars>
          <dgm:bulletEnabled val="1"/>
        </dgm:presLayoutVars>
      </dgm:prSet>
      <dgm:spPr/>
    </dgm:pt>
    <dgm:pt modelId="{6DB7C28B-E73C-4545-ADD4-10C769BF29CC}" type="pres">
      <dgm:prSet presAssocID="{B0CCC55B-8C33-43EE-B7B9-929C6341E2E2}" presName="spaceBetweenRectangles" presStyleCnt="0"/>
      <dgm:spPr/>
    </dgm:pt>
    <dgm:pt modelId="{C9B056A1-29EA-42C8-B457-D34BEE209630}" type="pres">
      <dgm:prSet presAssocID="{CE13409A-6B50-4788-B5D9-E2D02FD7C7CF}" presName="parentLin" presStyleCnt="0"/>
      <dgm:spPr/>
    </dgm:pt>
    <dgm:pt modelId="{64DD1E41-38EA-4B34-AD88-387D35D84C58}" type="pres">
      <dgm:prSet presAssocID="{CE13409A-6B50-4788-B5D9-E2D02FD7C7CF}" presName="parentLeftMargin" presStyleLbl="node1" presStyleIdx="0" presStyleCnt="2"/>
      <dgm:spPr/>
      <dgm:t>
        <a:bodyPr/>
        <a:lstStyle/>
        <a:p>
          <a:endParaRPr lang="en-US"/>
        </a:p>
      </dgm:t>
    </dgm:pt>
    <dgm:pt modelId="{310929BC-D0D8-4C78-8840-205FC66323D2}" type="pres">
      <dgm:prSet presAssocID="{CE13409A-6B50-4788-B5D9-E2D02FD7C7CF}" presName="parentText" presStyleLbl="node1" presStyleIdx="1" presStyleCnt="2" custScaleY="156257" custLinFactX="449" custLinFactNeighborX="100000" custLinFactNeighborY="-20911">
        <dgm:presLayoutVars>
          <dgm:chMax val="0"/>
          <dgm:bulletEnabled val="1"/>
        </dgm:presLayoutVars>
      </dgm:prSet>
      <dgm:spPr/>
      <dgm:t>
        <a:bodyPr/>
        <a:lstStyle/>
        <a:p>
          <a:endParaRPr lang="en-US"/>
        </a:p>
      </dgm:t>
    </dgm:pt>
    <dgm:pt modelId="{E902FA57-28A0-474C-BE32-C486F9B54736}" type="pres">
      <dgm:prSet presAssocID="{CE13409A-6B50-4788-B5D9-E2D02FD7C7CF}" presName="negativeSpace" presStyleCnt="0"/>
      <dgm:spPr/>
    </dgm:pt>
    <dgm:pt modelId="{218AB472-AEAE-4BB8-B3E3-0DEA1887328D}" type="pres">
      <dgm:prSet presAssocID="{CE13409A-6B50-4788-B5D9-E2D02FD7C7CF}" presName="childText" presStyleLbl="conFgAcc1" presStyleIdx="1" presStyleCnt="2">
        <dgm:presLayoutVars>
          <dgm:bulletEnabled val="1"/>
        </dgm:presLayoutVars>
      </dgm:prSet>
      <dgm:spPr/>
    </dgm:pt>
  </dgm:ptLst>
  <dgm:cxnLst>
    <dgm:cxn modelId="{1AE63B57-6C8E-4C37-A8B1-36697AA176D6}" type="presOf" srcId="{CE13409A-6B50-4788-B5D9-E2D02FD7C7CF}" destId="{64DD1E41-38EA-4B34-AD88-387D35D84C58}" srcOrd="0" destOrd="0" presId="urn:microsoft.com/office/officeart/2005/8/layout/list1"/>
    <dgm:cxn modelId="{058E7C94-C36A-428E-A08C-DBC7D5E739E5}" type="presOf" srcId="{D88A6290-3709-40E7-90B1-EC5BA5E6EBA0}" destId="{2E038474-95E3-49A2-BD6F-5F85D191A5A0}" srcOrd="0" destOrd="0" presId="urn:microsoft.com/office/officeart/2005/8/layout/list1"/>
    <dgm:cxn modelId="{E354145F-9C75-49AD-BF32-1BDF8D9761EE}" type="presOf" srcId="{CE13409A-6B50-4788-B5D9-E2D02FD7C7CF}" destId="{310929BC-D0D8-4C78-8840-205FC66323D2}" srcOrd="1" destOrd="0" presId="urn:microsoft.com/office/officeart/2005/8/layout/list1"/>
    <dgm:cxn modelId="{04E8EF95-EF18-4397-8EB0-4CBCC3467586}" srcId="{D88A6290-3709-40E7-90B1-EC5BA5E6EBA0}" destId="{CE13409A-6B50-4788-B5D9-E2D02FD7C7CF}" srcOrd="1" destOrd="0" parTransId="{0D25D61B-B106-49FF-90B2-C9648FB2BA35}" sibTransId="{11A61687-9213-42E6-885D-587E19D692A8}"/>
    <dgm:cxn modelId="{78F8D1D0-79E5-4EE2-ABD2-23AD2435E846}" type="presOf" srcId="{EF82683E-0077-424F-8D0D-F2B2690B1517}" destId="{D2877C91-ED6D-4625-8CFE-6CF3C5DB513A}" srcOrd="0" destOrd="0" presId="urn:microsoft.com/office/officeart/2005/8/layout/list1"/>
    <dgm:cxn modelId="{AFF9A7D0-D410-4393-AF91-16CB4C6D116F}" type="presOf" srcId="{EF82683E-0077-424F-8D0D-F2B2690B1517}" destId="{B0290C3E-6B9F-4E33-89B3-33A20296DF9F}" srcOrd="1" destOrd="0" presId="urn:microsoft.com/office/officeart/2005/8/layout/list1"/>
    <dgm:cxn modelId="{F964C9A4-E713-46BD-85E6-CB0C6A37C930}" srcId="{D88A6290-3709-40E7-90B1-EC5BA5E6EBA0}" destId="{EF82683E-0077-424F-8D0D-F2B2690B1517}" srcOrd="0" destOrd="0" parTransId="{34ECEE9B-53EA-434C-BF25-B02128ED306B}" sibTransId="{B0CCC55B-8C33-43EE-B7B9-929C6341E2E2}"/>
    <dgm:cxn modelId="{88E04839-B12B-461B-B09B-771EA40A7EF0}" type="presParOf" srcId="{2E038474-95E3-49A2-BD6F-5F85D191A5A0}" destId="{19920DE2-CA56-48A2-B63F-3FB3BD046ABF}" srcOrd="0" destOrd="0" presId="urn:microsoft.com/office/officeart/2005/8/layout/list1"/>
    <dgm:cxn modelId="{75161FD0-4298-46DE-8221-8D3ACC9969CE}" type="presParOf" srcId="{19920DE2-CA56-48A2-B63F-3FB3BD046ABF}" destId="{D2877C91-ED6D-4625-8CFE-6CF3C5DB513A}" srcOrd="0" destOrd="0" presId="urn:microsoft.com/office/officeart/2005/8/layout/list1"/>
    <dgm:cxn modelId="{FF98D297-9F2F-4BA2-BE43-CF4F8B89E93E}" type="presParOf" srcId="{19920DE2-CA56-48A2-B63F-3FB3BD046ABF}" destId="{B0290C3E-6B9F-4E33-89B3-33A20296DF9F}" srcOrd="1" destOrd="0" presId="urn:microsoft.com/office/officeart/2005/8/layout/list1"/>
    <dgm:cxn modelId="{6EA289DF-1063-4966-B28B-9D263B5AE2C9}" type="presParOf" srcId="{2E038474-95E3-49A2-BD6F-5F85D191A5A0}" destId="{1501B4C4-61E4-4863-AEB4-36F6F5841D33}" srcOrd="1" destOrd="0" presId="urn:microsoft.com/office/officeart/2005/8/layout/list1"/>
    <dgm:cxn modelId="{CCD06665-7878-40E9-9BFD-9E3082A9E318}" type="presParOf" srcId="{2E038474-95E3-49A2-BD6F-5F85D191A5A0}" destId="{DD31B438-A202-42DA-9C09-884661C61EC3}" srcOrd="2" destOrd="0" presId="urn:microsoft.com/office/officeart/2005/8/layout/list1"/>
    <dgm:cxn modelId="{97923F7B-BAFA-471A-AD2B-F85DE734353B}" type="presParOf" srcId="{2E038474-95E3-49A2-BD6F-5F85D191A5A0}" destId="{6DB7C28B-E73C-4545-ADD4-10C769BF29CC}" srcOrd="3" destOrd="0" presId="urn:microsoft.com/office/officeart/2005/8/layout/list1"/>
    <dgm:cxn modelId="{9B9F17E0-F1ED-41E1-99E3-2503873D12F0}" type="presParOf" srcId="{2E038474-95E3-49A2-BD6F-5F85D191A5A0}" destId="{C9B056A1-29EA-42C8-B457-D34BEE209630}" srcOrd="4" destOrd="0" presId="urn:microsoft.com/office/officeart/2005/8/layout/list1"/>
    <dgm:cxn modelId="{487A4698-D7B4-4101-AB05-59527F6281AD}" type="presParOf" srcId="{C9B056A1-29EA-42C8-B457-D34BEE209630}" destId="{64DD1E41-38EA-4B34-AD88-387D35D84C58}" srcOrd="0" destOrd="0" presId="urn:microsoft.com/office/officeart/2005/8/layout/list1"/>
    <dgm:cxn modelId="{63C8F2AE-584E-4507-BEF9-962B1E3F9724}" type="presParOf" srcId="{C9B056A1-29EA-42C8-B457-D34BEE209630}" destId="{310929BC-D0D8-4C78-8840-205FC66323D2}" srcOrd="1" destOrd="0" presId="urn:microsoft.com/office/officeart/2005/8/layout/list1"/>
    <dgm:cxn modelId="{C3966413-F263-4E03-9C5E-6C90CFB3495B}" type="presParOf" srcId="{2E038474-95E3-49A2-BD6F-5F85D191A5A0}" destId="{E902FA57-28A0-474C-BE32-C486F9B54736}" srcOrd="5" destOrd="0" presId="urn:microsoft.com/office/officeart/2005/8/layout/list1"/>
    <dgm:cxn modelId="{6EDFDBC5-A2A2-4C26-A2DA-F7C23552F8EF}" type="presParOf" srcId="{2E038474-95E3-49A2-BD6F-5F85D191A5A0}" destId="{218AB472-AEAE-4BB8-B3E3-0DEA1887328D}"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94D3-FDBF-41E7-9351-F0EE3715AFF7}">
      <dsp:nvSpPr>
        <dsp:cNvPr id="0" name=""/>
        <dsp:cNvSpPr/>
      </dsp:nvSpPr>
      <dsp:spPr>
        <a:xfrm>
          <a:off x="-5240124" y="-799946"/>
          <a:ext cx="6219351" cy="6219351"/>
        </a:xfrm>
        <a:prstGeom prst="blockArc">
          <a:avLst>
            <a:gd name="adj1" fmla="val 18900000"/>
            <a:gd name="adj2" fmla="val 2700000"/>
            <a:gd name="adj3" fmla="val 347"/>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441783-E732-43FE-897B-1832434DD325}">
      <dsp:nvSpPr>
        <dsp:cNvPr id="0" name=""/>
        <dsp:cNvSpPr/>
      </dsp:nvSpPr>
      <dsp:spPr>
        <a:xfrm>
          <a:off x="354302" y="243260"/>
          <a:ext cx="11013657" cy="48633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US" sz="1500" b="0" i="0" u="none" strike="noStrike" kern="1200" baseline="0" dirty="0">
              <a:solidFill>
                <a:schemeClr val="tx1"/>
              </a:solidFill>
              <a:latin typeface="Arial" panose="020B0604020202020204" pitchFamily="34" charset="0"/>
              <a:ea typeface="+mn-ea"/>
              <a:cs typeface="Arial" panose="020B0604020202020204" pitchFamily="34" charset="0"/>
            </a:rPr>
            <a:t>Clear the Audit Qualifications on Inventory</a:t>
          </a:r>
          <a:endParaRPr lang="en-ZA" sz="1500" b="0" i="0" u="none" strike="noStrike" kern="1200" baseline="0" dirty="0">
            <a:solidFill>
              <a:schemeClr val="tx1"/>
            </a:solidFill>
            <a:latin typeface="Arial" panose="020B0604020202020204" pitchFamily="34" charset="0"/>
            <a:ea typeface="+mn-ea"/>
            <a:cs typeface="Arial" panose="020B0604020202020204" pitchFamily="34" charset="0"/>
          </a:endParaRPr>
        </a:p>
      </dsp:txBody>
      <dsp:txXfrm>
        <a:off x="354302" y="243260"/>
        <a:ext cx="11013657" cy="486336"/>
      </dsp:txXfrm>
    </dsp:sp>
    <dsp:sp modelId="{6C92C4D1-E73F-4ED0-B84A-0D26627E4FAA}">
      <dsp:nvSpPr>
        <dsp:cNvPr id="0" name=""/>
        <dsp:cNvSpPr/>
      </dsp:nvSpPr>
      <dsp:spPr>
        <a:xfrm>
          <a:off x="50341" y="182468"/>
          <a:ext cx="607920" cy="607920"/>
        </a:xfrm>
        <a:prstGeom prst="ellipse">
          <a:avLst/>
        </a:prstGeom>
        <a:solidFill>
          <a:srgbClr val="FF9900"/>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FEE5D913-7E22-4BBE-82B3-94F64C3C25CC}">
      <dsp:nvSpPr>
        <dsp:cNvPr id="0" name=""/>
        <dsp:cNvSpPr/>
      </dsp:nvSpPr>
      <dsp:spPr>
        <a:xfrm>
          <a:off x="719640" y="917062"/>
          <a:ext cx="10683025" cy="59755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US" sz="1500" b="0" i="0" u="none" strike="noStrike" kern="1200" baseline="0" dirty="0">
              <a:solidFill>
                <a:schemeClr val="tx1"/>
              </a:solidFill>
              <a:latin typeface="Arial" panose="020B0604020202020204" pitchFamily="34" charset="0"/>
              <a:ea typeface="+mn-ea"/>
              <a:cs typeface="Arial" panose="020B0604020202020204" pitchFamily="34" charset="0"/>
            </a:rPr>
            <a:t>Ensure accountability for inventory at SAPO warehouses</a:t>
          </a:r>
          <a:endParaRPr lang="en-ZA" sz="1500" b="0" i="0" u="none" strike="noStrike" kern="1200" baseline="0" dirty="0">
            <a:solidFill>
              <a:schemeClr val="tx1"/>
            </a:solidFill>
            <a:latin typeface="Arial" panose="020B0604020202020204" pitchFamily="34" charset="0"/>
            <a:ea typeface="+mn-ea"/>
            <a:cs typeface="Arial" panose="020B0604020202020204" pitchFamily="34" charset="0"/>
          </a:endParaRPr>
        </a:p>
      </dsp:txBody>
      <dsp:txXfrm>
        <a:off x="719640" y="917062"/>
        <a:ext cx="10683025" cy="597556"/>
      </dsp:txXfrm>
    </dsp:sp>
    <dsp:sp modelId="{81DDAB43-34D6-4C47-9CDE-246BDC4F3424}">
      <dsp:nvSpPr>
        <dsp:cNvPr id="0" name=""/>
        <dsp:cNvSpPr/>
      </dsp:nvSpPr>
      <dsp:spPr>
        <a:xfrm>
          <a:off x="450386" y="911881"/>
          <a:ext cx="607920" cy="607920"/>
        </a:xfrm>
        <a:prstGeom prst="ellipse">
          <a:avLst/>
        </a:prstGeom>
        <a:solidFill>
          <a:srgbClr val="FF99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16AE64-5271-486C-8C84-BA5A738752A4}">
      <dsp:nvSpPr>
        <dsp:cNvPr id="0" name=""/>
        <dsp:cNvSpPr/>
      </dsp:nvSpPr>
      <dsp:spPr>
        <a:xfrm>
          <a:off x="937277" y="1702085"/>
          <a:ext cx="10430681" cy="48633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ZA" sz="1500" b="0" i="0" u="none" strike="noStrike" kern="1200" baseline="0" dirty="0">
              <a:solidFill>
                <a:schemeClr val="tx1"/>
              </a:solidFill>
              <a:latin typeface="Arial" panose="020B0604020202020204" pitchFamily="34" charset="0"/>
              <a:ea typeface="+mn-ea"/>
              <a:cs typeface="Arial" panose="020B0604020202020204" pitchFamily="34" charset="0"/>
            </a:rPr>
            <a:t>Ensure validation on inventory deliveries by manufactures</a:t>
          </a:r>
        </a:p>
      </dsp:txBody>
      <dsp:txXfrm>
        <a:off x="937277" y="1702085"/>
        <a:ext cx="10430681" cy="486336"/>
      </dsp:txXfrm>
    </dsp:sp>
    <dsp:sp modelId="{0258ABC5-3782-4654-AFF4-A20ADC649EEA}">
      <dsp:nvSpPr>
        <dsp:cNvPr id="0" name=""/>
        <dsp:cNvSpPr/>
      </dsp:nvSpPr>
      <dsp:spPr>
        <a:xfrm>
          <a:off x="633317" y="1641293"/>
          <a:ext cx="607920" cy="607920"/>
        </a:xfrm>
        <a:prstGeom prst="ellipse">
          <a:avLst/>
        </a:prstGeom>
        <a:solidFill>
          <a:srgbClr val="FF99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BBF0F-130E-40A4-AD77-C0701ABF46B0}">
      <dsp:nvSpPr>
        <dsp:cNvPr id="0" name=""/>
        <dsp:cNvSpPr/>
      </dsp:nvSpPr>
      <dsp:spPr>
        <a:xfrm>
          <a:off x="937277" y="2431035"/>
          <a:ext cx="10430681" cy="48633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Ensure existence of delivery inventory</a:t>
          </a:r>
        </a:p>
      </dsp:txBody>
      <dsp:txXfrm>
        <a:off x="937277" y="2431035"/>
        <a:ext cx="10430681" cy="486336"/>
      </dsp:txXfrm>
    </dsp:sp>
    <dsp:sp modelId="{D3848745-3A90-401B-A343-4D06E70FCBE0}">
      <dsp:nvSpPr>
        <dsp:cNvPr id="0" name=""/>
        <dsp:cNvSpPr/>
      </dsp:nvSpPr>
      <dsp:spPr>
        <a:xfrm>
          <a:off x="633317" y="2370243"/>
          <a:ext cx="607920" cy="607920"/>
        </a:xfrm>
        <a:prstGeom prst="ellipse">
          <a:avLst/>
        </a:prstGeom>
        <a:solidFill>
          <a:srgbClr val="FF99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63CD7C-ECDB-4147-B602-CC3DE87D574C}">
      <dsp:nvSpPr>
        <dsp:cNvPr id="0" name=""/>
        <dsp:cNvSpPr/>
      </dsp:nvSpPr>
      <dsp:spPr>
        <a:xfrm>
          <a:off x="754347" y="3160448"/>
          <a:ext cx="10613612" cy="48633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Assess the effectiveness of control design and operating performance in relation to inventory management</a:t>
          </a:r>
        </a:p>
      </dsp:txBody>
      <dsp:txXfrm>
        <a:off x="754347" y="3160448"/>
        <a:ext cx="10613612" cy="486336"/>
      </dsp:txXfrm>
    </dsp:sp>
    <dsp:sp modelId="{BC111317-0BDF-445B-B8B8-82E583725DD2}">
      <dsp:nvSpPr>
        <dsp:cNvPr id="0" name=""/>
        <dsp:cNvSpPr/>
      </dsp:nvSpPr>
      <dsp:spPr>
        <a:xfrm>
          <a:off x="450386" y="3099656"/>
          <a:ext cx="607920" cy="607920"/>
        </a:xfrm>
        <a:prstGeom prst="ellipse">
          <a:avLst/>
        </a:prstGeom>
        <a:solidFill>
          <a:srgbClr val="FF99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3178D5-B104-418F-8D86-33DDE068A225}">
      <dsp:nvSpPr>
        <dsp:cNvPr id="0" name=""/>
        <dsp:cNvSpPr/>
      </dsp:nvSpPr>
      <dsp:spPr>
        <a:xfrm>
          <a:off x="354302" y="3889860"/>
          <a:ext cx="11013657" cy="486336"/>
        </a:xfrm>
        <a:prstGeom prst="rect">
          <a:avLst/>
        </a:prstGeom>
        <a:solidFill>
          <a:schemeClr val="lt1">
            <a:hueOff val="0"/>
            <a:satOff val="0"/>
            <a:lumOff val="0"/>
            <a:alphaOff val="0"/>
          </a:schemeClr>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6030" tIns="38100" rIns="38100" bIns="38100" numCol="1" spcCol="1270" anchor="ctr" anchorCtr="0">
          <a:noAutofit/>
        </a:bodyPr>
        <a:lstStyle/>
        <a:p>
          <a:pPr lvl="0" algn="l" defTabSz="666750">
            <a:lnSpc>
              <a:spcPct val="90000"/>
            </a:lnSpc>
            <a:spcBef>
              <a:spcPct val="0"/>
            </a:spcBef>
            <a:spcAft>
              <a:spcPct val="35000"/>
            </a:spcAft>
          </a:pPr>
          <a:r>
            <a:rPr lang="en-US" sz="1500" kern="1200" dirty="0">
              <a:latin typeface="Arial" panose="020B0604020202020204" pitchFamily="34" charset="0"/>
              <a:cs typeface="Arial" panose="020B0604020202020204" pitchFamily="34" charset="0"/>
            </a:rPr>
            <a:t>Ensure remedial action in terms of PFMA and other relevant laws</a:t>
          </a:r>
        </a:p>
      </dsp:txBody>
      <dsp:txXfrm>
        <a:off x="354302" y="3889860"/>
        <a:ext cx="11013657" cy="486336"/>
      </dsp:txXfrm>
    </dsp:sp>
    <dsp:sp modelId="{C787CCCB-5D23-473D-AC6F-0049917886D1}">
      <dsp:nvSpPr>
        <dsp:cNvPr id="0" name=""/>
        <dsp:cNvSpPr/>
      </dsp:nvSpPr>
      <dsp:spPr>
        <a:xfrm>
          <a:off x="50341" y="3829068"/>
          <a:ext cx="607920" cy="607920"/>
        </a:xfrm>
        <a:prstGeom prst="ellipse">
          <a:avLst/>
        </a:prstGeom>
        <a:solidFill>
          <a:srgbClr val="FF9900"/>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1B438-A202-42DA-9C09-884661C61EC3}">
      <dsp:nvSpPr>
        <dsp:cNvPr id="0" name=""/>
        <dsp:cNvSpPr/>
      </dsp:nvSpPr>
      <dsp:spPr>
        <a:xfrm>
          <a:off x="0" y="1091569"/>
          <a:ext cx="11161240" cy="756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290C3E-6B9F-4E33-89B3-33A20296DF9F}">
      <dsp:nvSpPr>
        <dsp:cNvPr id="0" name=""/>
        <dsp:cNvSpPr/>
      </dsp:nvSpPr>
      <dsp:spPr>
        <a:xfrm>
          <a:off x="1080117" y="32719"/>
          <a:ext cx="7812868" cy="1523506"/>
        </a:xfrm>
        <a:prstGeom prst="roundRect">
          <a:avLst/>
        </a:prstGeom>
        <a:solidFill>
          <a:srgbClr val="FF99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08" tIns="0" rIns="295308" bIns="0" numCol="1" spcCol="1270" anchor="ctr" anchorCtr="0">
          <a:noAutofit/>
        </a:bodyPr>
        <a:lstStyle/>
        <a:p>
          <a:pPr lvl="0" algn="l" defTabSz="666750">
            <a:lnSpc>
              <a:spcPct val="90000"/>
            </a:lnSpc>
            <a:spcBef>
              <a:spcPct val="0"/>
            </a:spcBef>
            <a:spcAft>
              <a:spcPct val="35000"/>
            </a:spcAft>
          </a:pPr>
          <a:r>
            <a:rPr lang="en-ZA" sz="15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 a result of the open review outcomes, the</a:t>
          </a:r>
          <a:r>
            <a:rPr lang="en-ZA" sz="15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Agency has placed several employees on precautionary suspension.</a:t>
          </a:r>
          <a:endParaRPr lang="en-US" sz="1500" kern="1200" dirty="0"/>
        </a:p>
      </dsp:txBody>
      <dsp:txXfrm>
        <a:off x="1154488" y="107090"/>
        <a:ext cx="7664126" cy="1374764"/>
      </dsp:txXfrm>
    </dsp:sp>
    <dsp:sp modelId="{218AB472-AEAE-4BB8-B3E3-0DEA1887328D}">
      <dsp:nvSpPr>
        <dsp:cNvPr id="0" name=""/>
        <dsp:cNvSpPr/>
      </dsp:nvSpPr>
      <dsp:spPr>
        <a:xfrm>
          <a:off x="0" y="2950581"/>
          <a:ext cx="11161240" cy="756000"/>
        </a:xfrm>
        <a:prstGeom prst="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0929BC-D0D8-4C78-8840-205FC66323D2}">
      <dsp:nvSpPr>
        <dsp:cNvPr id="0" name=""/>
        <dsp:cNvSpPr/>
      </dsp:nvSpPr>
      <dsp:spPr>
        <a:xfrm>
          <a:off x="1151203" y="1824381"/>
          <a:ext cx="7812868" cy="1383811"/>
        </a:xfrm>
        <a:prstGeom prst="roundRect">
          <a:avLst/>
        </a:prstGeom>
        <a:solidFill>
          <a:srgbClr val="FFCC6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5308" tIns="0" rIns="295308" bIns="0" numCol="1" spcCol="1270" anchor="ctr" anchorCtr="0">
          <a:noAutofit/>
        </a:bodyPr>
        <a:lstStyle/>
        <a:p>
          <a:pPr lvl="0" algn="l" defTabSz="666750">
            <a:lnSpc>
              <a:spcPct val="90000"/>
            </a:lnSpc>
            <a:spcBef>
              <a:spcPct val="0"/>
            </a:spcBef>
            <a:spcAft>
              <a:spcPct val="35000"/>
            </a:spcAft>
          </a:pPr>
          <a:r>
            <a:rPr lang="en-ZA" sz="1500" b="0" kern="12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Currently, the Agency is pursuing all necessary internal processes and, on conclusion, a report will be tabled to Ministry and Parliament.</a:t>
          </a:r>
          <a:endParaRPr lang="en-US" sz="1500" kern="1200" dirty="0"/>
        </a:p>
      </dsp:txBody>
      <dsp:txXfrm>
        <a:off x="1218755" y="1891933"/>
        <a:ext cx="7677764" cy="124870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DC86797C-0EAA-4835-9CA3-6B5CFEFCD302}" type="datetimeFigureOut">
              <a:rPr lang="en-US"/>
              <a:pPr>
                <a:defRPr/>
              </a:pPr>
              <a:t>11/24/2020</a:t>
            </a:fld>
            <a:endParaRPr lang="en-ZA" dirty="0"/>
          </a:p>
        </p:txBody>
      </p:sp>
      <p:sp>
        <p:nvSpPr>
          <p:cNvPr id="4" name="Footer Placeholder 3"/>
          <p:cNvSpPr>
            <a:spLocks noGrp="1"/>
          </p:cNvSpPr>
          <p:nvPr>
            <p:ph type="ftr" sz="quarter" idx="2"/>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7603"/>
          </a:xfrm>
          <a:prstGeom prst="rect">
            <a:avLst/>
          </a:prstGeom>
        </p:spPr>
        <p:txBody>
          <a:bodyPr vert="horz" lIns="91577" tIns="45789" rIns="91577" bIns="45789"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55981" y="0"/>
            <a:ext cx="2951217" cy="497603"/>
          </a:xfrm>
          <a:prstGeom prst="rect">
            <a:avLst/>
          </a:prstGeom>
        </p:spPr>
        <p:txBody>
          <a:bodyPr vert="horz" lIns="91577" tIns="45789" rIns="91577" bIns="45789" rtlCol="0"/>
          <a:lstStyle>
            <a:lvl1pPr algn="r">
              <a:defRPr sz="1200">
                <a:latin typeface="Arial" charset="0"/>
                <a:cs typeface="+mn-cs"/>
              </a:defRPr>
            </a:lvl1pPr>
          </a:lstStyle>
          <a:p>
            <a:pPr>
              <a:defRPr/>
            </a:pPr>
            <a:fld id="{7FDCE99A-3146-4BA1-BCB2-19B27B05AC6D}" type="datetimeFigureOut">
              <a:rPr lang="en-US"/>
              <a:pPr>
                <a:defRPr/>
              </a:pPr>
              <a:t>11/24/2020</a:t>
            </a:fld>
            <a:endParaRPr lang="en-ZA" dirty="0"/>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577" tIns="45789" rIns="91577" bIns="45789" rtlCol="0" anchor="ctr"/>
          <a:lstStyle/>
          <a:p>
            <a:pPr lvl="0"/>
            <a:endParaRPr lang="en-ZA" noProof="0" dirty="0"/>
          </a:p>
        </p:txBody>
      </p:sp>
      <p:sp>
        <p:nvSpPr>
          <p:cNvPr id="5" name="Notes Placeholder 4"/>
          <p:cNvSpPr>
            <a:spLocks noGrp="1"/>
          </p:cNvSpPr>
          <p:nvPr>
            <p:ph type="body" sz="quarter" idx="3"/>
          </p:nvPr>
        </p:nvSpPr>
        <p:spPr>
          <a:xfrm>
            <a:off x="680562" y="4721662"/>
            <a:ext cx="5447666" cy="4473654"/>
          </a:xfrm>
          <a:prstGeom prst="rect">
            <a:avLst/>
          </a:prstGeom>
        </p:spPr>
        <p:txBody>
          <a:bodyPr vert="horz" lIns="91577" tIns="45789" rIns="91577" bIns="457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41733"/>
            <a:ext cx="2951217" cy="497602"/>
          </a:xfrm>
          <a:prstGeom prst="rect">
            <a:avLst/>
          </a:prstGeom>
        </p:spPr>
        <p:txBody>
          <a:bodyPr vert="horz" lIns="91577" tIns="45789" rIns="91577" bIns="45789"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55981" y="9441733"/>
            <a:ext cx="2951217" cy="497602"/>
          </a:xfrm>
          <a:prstGeom prst="rect">
            <a:avLst/>
          </a:prstGeom>
        </p:spPr>
        <p:txBody>
          <a:bodyPr vert="horz" lIns="91577" tIns="45789" rIns="91577" bIns="45789"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7C307-C96B-4293-8D53-740B37FB3D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4010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B7C307-C96B-4293-8D53-740B37FB3D8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9581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8"/>
            <a:ext cx="80264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239351" y="1440160"/>
            <a:ext cx="11713301" cy="1124744"/>
          </a:xfrm>
        </p:spPr>
        <p:txBody>
          <a:bodyPr anchor="b">
            <a:normAutofit/>
          </a:bodyPr>
          <a:lstStyle>
            <a:lvl1pPr algn="ctr">
              <a:defRPr sz="3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39351" y="3356992"/>
            <a:ext cx="11713301" cy="584858"/>
          </a:xfrm>
        </p:spPr>
        <p:txBody>
          <a:bodyPr anchor="b">
            <a:normAutofit/>
          </a:bodyPr>
          <a:lstStyle>
            <a:lvl1pPr marL="0" indent="0" algn="ctr">
              <a:buNone/>
              <a:defRPr sz="24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387104" y="6435408"/>
            <a:ext cx="2844800" cy="365125"/>
          </a:xfrm>
        </p:spPr>
        <p:txBody>
          <a:bodyPr/>
          <a:lstStyle>
            <a:lvl1pPr algn="r">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a:xfrm>
            <a:off x="5331544" y="6435408"/>
            <a:ext cx="3860800" cy="365125"/>
          </a:xfrm>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a:xfrm>
            <a:off x="9299872" y="6435408"/>
            <a:ext cx="2844800" cy="365125"/>
          </a:xfrm>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cxnSp>
        <p:nvCxnSpPr>
          <p:cNvPr id="14" name="Straight Connector 13"/>
          <p:cNvCxnSpPr/>
          <p:nvPr userDrawn="1"/>
        </p:nvCxnSpPr>
        <p:spPr>
          <a:xfrm>
            <a:off x="2063552" y="3335921"/>
            <a:ext cx="78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49393" y="2662545"/>
            <a:ext cx="11703259" cy="652309"/>
          </a:xfrm>
        </p:spPr>
        <p:txBody>
          <a:bodyPr/>
          <a:lstStyle>
            <a:lvl1pPr marL="0" indent="0" algn="ctr">
              <a:buNone/>
              <a:defRPr/>
            </a:lvl1pPr>
          </a:lstStyle>
          <a:p>
            <a:pPr lvl="0"/>
            <a:r>
              <a:rPr lang="en-US" dirty="0"/>
              <a:t>Edit Master text styles</a:t>
            </a:r>
          </a:p>
        </p:txBody>
      </p:sp>
      <p:sp>
        <p:nvSpPr>
          <p:cNvPr id="12" name="Text Placeholder 11"/>
          <p:cNvSpPr>
            <a:spLocks noGrp="1"/>
          </p:cNvSpPr>
          <p:nvPr>
            <p:ph type="body" sz="quarter" idx="14"/>
          </p:nvPr>
        </p:nvSpPr>
        <p:spPr>
          <a:xfrm>
            <a:off x="249393" y="3983991"/>
            <a:ext cx="11703259" cy="576262"/>
          </a:xfrm>
        </p:spPr>
        <p:txBody>
          <a:bodyPr>
            <a:normAutofit/>
          </a:bodyPr>
          <a:lstStyle>
            <a:lvl1pPr marL="0" indent="0" algn="ctr">
              <a:buNone/>
              <a:defRPr sz="1800"/>
            </a:lvl1pPr>
          </a:lstStyle>
          <a:p>
            <a:pPr lvl="0"/>
            <a:r>
              <a:rPr lang="en-US" dirty="0"/>
              <a:t>Edit Master text styles</a:t>
            </a:r>
          </a:p>
        </p:txBody>
      </p:sp>
      <p:pic>
        <p:nvPicPr>
          <p:cNvPr id="13" name="Picture 7" descr="Picture 7"/>
          <p:cNvPicPr>
            <a:picLocks noChangeAspect="1"/>
          </p:cNvPicPr>
          <p:nvPr userDrawn="1"/>
        </p:nvPicPr>
        <p:blipFill>
          <a:blip r:embed="rId3"/>
          <a:stretch>
            <a:fillRect/>
          </a:stretch>
        </p:blipFill>
        <p:spPr>
          <a:xfrm>
            <a:off x="10731408" y="0"/>
            <a:ext cx="1440161" cy="1440160"/>
          </a:xfrm>
          <a:prstGeom prst="rect">
            <a:avLst/>
          </a:prstGeom>
          <a:ln w="12700">
            <a:miter lim="400000"/>
          </a:ln>
        </p:spPr>
      </p:pic>
    </p:spTree>
    <p:extLst>
      <p:ext uri="{BB962C8B-B14F-4D97-AF65-F5344CB8AC3E}">
        <p14:creationId xmlns:p14="http://schemas.microsoft.com/office/powerpoint/2010/main" xmlns="" val="45116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a:defRPr sz="1350"/>
            </a:lvl3pPr>
            <a:lvl4pPr>
              <a:defRPr sz="12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942915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37102"/>
            <a:ext cx="10363200" cy="1362075"/>
          </a:xfrm>
        </p:spPr>
        <p:txBody>
          <a:bodyPr anchor="t">
            <a:normAutofit/>
          </a:bodyPr>
          <a:lstStyle>
            <a:lvl1pPr algn="l">
              <a:defRPr sz="2700" b="0" cap="none" baseline="0">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963084" y="2636915"/>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0843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19669" y="-8709"/>
            <a:ext cx="9072331" cy="1417638"/>
          </a:xfrm>
        </p:spPr>
        <p:txBody>
          <a:bodyPr>
            <a:normAutofit/>
          </a:bodyPr>
          <a:lstStyle>
            <a:lvl1pPr>
              <a:defRPr sz="2700"/>
            </a:lvl1pPr>
          </a:lstStyle>
          <a:p>
            <a:r>
              <a:rPr lang="en-US" dirty="0"/>
              <a:t>Click to edit Master title style</a:t>
            </a:r>
          </a:p>
        </p:txBody>
      </p:sp>
      <p:sp>
        <p:nvSpPr>
          <p:cNvPr id="3" name="Content Placeholder 2"/>
          <p:cNvSpPr>
            <a:spLocks noGrp="1"/>
          </p:cNvSpPr>
          <p:nvPr>
            <p:ph sz="half" idx="1"/>
          </p:nvPr>
        </p:nvSpPr>
        <p:spPr>
          <a:xfrm>
            <a:off x="119336" y="1600200"/>
            <a:ext cx="5875064"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875064" cy="5141168"/>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9966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9336" y="1535113"/>
            <a:ext cx="587718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19336" y="2174875"/>
            <a:ext cx="587718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87929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8" y="2174875"/>
            <a:ext cx="587929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175253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588566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99347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3715034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91"/>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91"/>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1934438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3" name="Picture 7" descr="Picture 7"/>
          <p:cNvPicPr>
            <a:picLocks noChangeAspect="1"/>
          </p:cNvPicPr>
          <p:nvPr/>
        </p:nvPicPr>
        <p:blipFill>
          <a:blip r:embed="rId2"/>
          <a:stretch>
            <a:fillRect/>
          </a:stretch>
        </p:blipFill>
        <p:spPr>
          <a:xfrm>
            <a:off x="1" y="1"/>
            <a:ext cx="12194119" cy="6859589"/>
          </a:xfrm>
          <a:prstGeom prst="rect">
            <a:avLst/>
          </a:prstGeom>
          <a:ln w="12700">
            <a:miter lim="400000"/>
          </a:ln>
        </p:spPr>
      </p:pic>
      <p:sp>
        <p:nvSpPr>
          <p:cNvPr id="14" name="Title Text"/>
          <p:cNvSpPr>
            <a:spLocks noGrp="1"/>
          </p:cNvSpPr>
          <p:nvPr>
            <p:ph type="title"/>
          </p:nvPr>
        </p:nvSpPr>
        <p:spPr>
          <a:xfrm>
            <a:off x="239348" y="1556791"/>
            <a:ext cx="7787053" cy="1470026"/>
          </a:xfrm>
          <a:prstGeom prst="rect">
            <a:avLst/>
          </a:prstGeom>
        </p:spPr>
        <p:txBody>
          <a:bodyPr/>
          <a:lstStyle>
            <a:lvl1pPr>
              <a:defRPr>
                <a:solidFill>
                  <a:srgbClr val="FFFFFF"/>
                </a:solidFill>
              </a:defRPr>
            </a:lvl1pPr>
          </a:lstStyle>
          <a:p>
            <a:r>
              <a:t>Title Text</a:t>
            </a:r>
          </a:p>
        </p:txBody>
      </p:sp>
      <p:sp>
        <p:nvSpPr>
          <p:cNvPr id="15" name="Body Level One…"/>
          <p:cNvSpPr>
            <a:spLocks noGrp="1"/>
          </p:cNvSpPr>
          <p:nvPr>
            <p:ph type="body" sz="quarter" idx="1"/>
          </p:nvPr>
        </p:nvSpPr>
        <p:spPr>
          <a:xfrm>
            <a:off x="239349" y="3068960"/>
            <a:ext cx="8160908" cy="1752601"/>
          </a:xfrm>
          <a:prstGeom prst="rect">
            <a:avLst/>
          </a:prstGeom>
        </p:spPr>
        <p:txBody>
          <a:bodyPr/>
          <a:lstStyle>
            <a:lvl1pPr marL="0" indent="0">
              <a:spcBef>
                <a:spcPts val="600"/>
              </a:spcBef>
              <a:buSzTx/>
              <a:buFontTx/>
              <a:buNone/>
              <a:defRPr sz="2800">
                <a:solidFill>
                  <a:srgbClr val="FFFFFF"/>
                </a:solidFill>
              </a:defRPr>
            </a:lvl1pPr>
            <a:lvl2pPr marL="0" indent="457200">
              <a:spcBef>
                <a:spcPts val="600"/>
              </a:spcBef>
              <a:buSzTx/>
              <a:buFontTx/>
              <a:buNone/>
              <a:defRPr sz="2800">
                <a:solidFill>
                  <a:srgbClr val="FFFFFF"/>
                </a:solidFill>
              </a:defRPr>
            </a:lvl2pPr>
            <a:lvl3pPr marL="0" indent="914400">
              <a:spcBef>
                <a:spcPts val="600"/>
              </a:spcBef>
              <a:buSzTx/>
              <a:buFontTx/>
              <a:buNone/>
              <a:defRPr sz="2800">
                <a:solidFill>
                  <a:srgbClr val="FFFFFF"/>
                </a:solidFill>
              </a:defRPr>
            </a:lvl3pPr>
            <a:lvl4pPr marL="0" indent="1371600">
              <a:spcBef>
                <a:spcPts val="600"/>
              </a:spcBef>
              <a:buSzTx/>
              <a:buFontTx/>
              <a:buNone/>
              <a:defRPr sz="2800">
                <a:solidFill>
                  <a:srgbClr val="FFFFFF"/>
                </a:solidFill>
              </a:defRPr>
            </a:lvl4pPr>
            <a:lvl5pPr marL="0" indent="1828800">
              <a:spcBef>
                <a:spcPts val="600"/>
              </a:spcBef>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6" name="Picture 7" descr="Picture 7"/>
          <p:cNvPicPr>
            <a:picLocks noChangeAspect="1"/>
          </p:cNvPicPr>
          <p:nvPr/>
        </p:nvPicPr>
        <p:blipFill>
          <a:blip r:embed="rId3"/>
          <a:stretch>
            <a:fillRect/>
          </a:stretch>
        </p:blipFill>
        <p:spPr>
          <a:xfrm>
            <a:off x="10241099" y="0"/>
            <a:ext cx="1920215" cy="1440160"/>
          </a:xfrm>
          <a:prstGeom prst="rect">
            <a:avLst/>
          </a:prstGeom>
          <a:ln w="12700">
            <a:miter lim="400000"/>
          </a:ln>
        </p:spPr>
      </p:pic>
      <p:sp>
        <p:nvSpPr>
          <p:cNvPr id="17"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74318044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4" name="Title Text"/>
          <p:cNvSpPr>
            <a:spLocks noGrp="1"/>
          </p:cNvSpPr>
          <p:nvPr>
            <p:ph type="title"/>
          </p:nvPr>
        </p:nvSpPr>
        <p:spPr>
          <a:xfrm>
            <a:off x="3258094" y="0"/>
            <a:ext cx="8933907" cy="1417638"/>
          </a:xfrm>
          <a:prstGeom prst="rect">
            <a:avLst/>
          </a:prstGeom>
        </p:spPr>
        <p:txBody>
          <a:bodyPr/>
          <a:lstStyle/>
          <a:p>
            <a:r>
              <a:t>Title Text</a:t>
            </a:r>
          </a:p>
        </p:txBody>
      </p:sp>
      <p:sp>
        <p:nvSpPr>
          <p:cNvPr id="25" name="Body Level One…"/>
          <p:cNvSpPr>
            <a:spLocks noGrp="1"/>
          </p:cNvSpPr>
          <p:nvPr>
            <p:ph type="body" idx="1"/>
          </p:nvPr>
        </p:nvSpPr>
        <p:spPr>
          <a:xfrm>
            <a:off x="609600" y="1600200"/>
            <a:ext cx="10972800" cy="5141168"/>
          </a:xfrm>
          <a:prstGeom prst="rect">
            <a:avLst/>
          </a:prstGeom>
        </p:spPr>
        <p:txBody>
          <a:bodyPr/>
          <a:lstStyle>
            <a:lvl1pPr>
              <a:spcBef>
                <a:spcPts val="500"/>
              </a:spcBef>
              <a:defRPr sz="2400"/>
            </a:lvl1pPr>
            <a:lvl2pPr marL="800100" indent="-342900">
              <a:spcBef>
                <a:spcPts val="500"/>
              </a:spcBef>
              <a:defRPr sz="2400"/>
            </a:lvl2pPr>
            <a:lvl3pPr>
              <a:spcBef>
                <a:spcPts val="500"/>
              </a:spcBef>
              <a:defRPr sz="2400"/>
            </a:lvl3pPr>
            <a:lvl4pPr marL="1714500" indent="-342900">
              <a:spcBef>
                <a:spcPts val="500"/>
              </a:spcBef>
              <a:defRPr sz="2400"/>
            </a:lvl4pPr>
            <a:lvl5pPr marL="2220685" indent="-391885">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98601860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0" y="0"/>
            <a:ext cx="12192000" cy="3409950"/>
          </a:xfrm>
          <a:prstGeom prst="rect">
            <a:avLst/>
          </a:prstGeom>
          <a:ln w="12700">
            <a:miter lim="400000"/>
          </a:ln>
        </p:spPr>
      </p:pic>
      <p:sp>
        <p:nvSpPr>
          <p:cNvPr id="34" name="Title Text"/>
          <p:cNvSpPr>
            <a:spLocks noGrp="1"/>
          </p:cNvSpPr>
          <p:nvPr>
            <p:ph type="title"/>
          </p:nvPr>
        </p:nvSpPr>
        <p:spPr>
          <a:xfrm>
            <a:off x="963084" y="3417018"/>
            <a:ext cx="10363201" cy="1362076"/>
          </a:xfrm>
          <a:prstGeom prst="rect">
            <a:avLst/>
          </a:prstGeom>
        </p:spPr>
        <p:txBody>
          <a:bodyPr anchor="t"/>
          <a:lstStyle>
            <a:lvl1pPr algn="ctr">
              <a:defRPr sz="4000"/>
            </a:lvl1pPr>
          </a:lstStyle>
          <a:p>
            <a:r>
              <a:t>Title Text</a:t>
            </a:r>
          </a:p>
        </p:txBody>
      </p:sp>
      <p:sp>
        <p:nvSpPr>
          <p:cNvPr id="35" name="Body Level One…"/>
          <p:cNvSpPr>
            <a:spLocks noGrp="1"/>
          </p:cNvSpPr>
          <p:nvPr>
            <p:ph type="body" sz="quarter" idx="1"/>
          </p:nvPr>
        </p:nvSpPr>
        <p:spPr>
          <a:xfrm>
            <a:off x="963084" y="1916832"/>
            <a:ext cx="10363201" cy="1500188"/>
          </a:xfrm>
          <a:prstGeom prst="rect">
            <a:avLst/>
          </a:prstGeom>
        </p:spPr>
        <p:txBody>
          <a:bodyPr anchor="b"/>
          <a:lstStyle>
            <a:lvl1pPr marL="0" indent="0" algn="ctr">
              <a:spcBef>
                <a:spcPts val="600"/>
              </a:spcBef>
              <a:buSzTx/>
              <a:buFontTx/>
              <a:buNone/>
              <a:defRPr sz="2800">
                <a:solidFill>
                  <a:srgbClr val="FFFFFF"/>
                </a:solidFill>
              </a:defRPr>
            </a:lvl1pPr>
            <a:lvl2pPr marL="0" indent="457200" algn="ctr">
              <a:spcBef>
                <a:spcPts val="600"/>
              </a:spcBef>
              <a:buSzTx/>
              <a:buFontTx/>
              <a:buNone/>
              <a:defRPr sz="2800">
                <a:solidFill>
                  <a:srgbClr val="FFFFFF"/>
                </a:solidFill>
              </a:defRPr>
            </a:lvl2pPr>
            <a:lvl3pPr marL="0" indent="914400" algn="ctr">
              <a:spcBef>
                <a:spcPts val="600"/>
              </a:spcBef>
              <a:buSzTx/>
              <a:buFontTx/>
              <a:buNone/>
              <a:defRPr sz="2800">
                <a:solidFill>
                  <a:srgbClr val="FFFFFF"/>
                </a:solidFill>
              </a:defRPr>
            </a:lvl3pPr>
            <a:lvl4pPr marL="0" indent="1371600" algn="ctr">
              <a:spcBef>
                <a:spcPts val="600"/>
              </a:spcBef>
              <a:buSzTx/>
              <a:buFontTx/>
              <a:buNone/>
              <a:defRPr sz="2800">
                <a:solidFill>
                  <a:srgbClr val="FFFFFF"/>
                </a:solidFill>
              </a:defRPr>
            </a:lvl4pPr>
            <a:lvl5pPr marL="0" indent="1828800" algn="ctr">
              <a:spcBef>
                <a:spcPts val="600"/>
              </a:spcBef>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36" name="Picture 7" descr="Picture 7"/>
          <p:cNvPicPr>
            <a:picLocks noChangeAspect="1"/>
          </p:cNvPicPr>
          <p:nvPr/>
        </p:nvPicPr>
        <p:blipFill>
          <a:blip r:embed="rId3"/>
          <a:stretch>
            <a:fillRect/>
          </a:stretch>
        </p:blipFill>
        <p:spPr>
          <a:xfrm>
            <a:off x="10128449" y="116632"/>
            <a:ext cx="1920215" cy="1440160"/>
          </a:xfrm>
          <a:prstGeom prst="rect">
            <a:avLst/>
          </a:prstGeom>
          <a:ln w="12700">
            <a:miter lim="400000"/>
          </a:ln>
        </p:spPr>
      </p:pic>
      <p:pic>
        <p:nvPicPr>
          <p:cNvPr id="37" name="Picture 8" descr="Picture 8"/>
          <p:cNvPicPr>
            <a:picLocks noChangeAspect="1"/>
          </p:cNvPicPr>
          <p:nvPr/>
        </p:nvPicPr>
        <p:blipFill>
          <a:blip r:embed="rId4"/>
          <a:stretch>
            <a:fillRect/>
          </a:stretch>
        </p:blipFill>
        <p:spPr>
          <a:xfrm>
            <a:off x="47329" y="46509"/>
            <a:ext cx="3302001" cy="1438276"/>
          </a:xfrm>
          <a:prstGeom prst="rect">
            <a:avLst/>
          </a:prstGeom>
          <a:ln w="12700">
            <a:miter lim="400000"/>
          </a:ln>
        </p:spPr>
      </p:pic>
      <p:sp>
        <p:nvSpPr>
          <p:cNvPr id="38"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54345604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5" name="Title Text"/>
          <p:cNvSpPr>
            <a:spLocks noGrp="1"/>
          </p:cNvSpPr>
          <p:nvPr>
            <p:ph type="title"/>
          </p:nvPr>
        </p:nvSpPr>
        <p:spPr>
          <a:xfrm>
            <a:off x="3119668" y="-8710"/>
            <a:ext cx="9072333" cy="1417639"/>
          </a:xfrm>
          <a:prstGeom prst="rect">
            <a:avLst/>
          </a:prstGeom>
        </p:spPr>
        <p:txBody>
          <a:bodyPr/>
          <a:lstStyle/>
          <a:p>
            <a:r>
              <a:t>Title Text</a:t>
            </a:r>
          </a:p>
        </p:txBody>
      </p:sp>
      <p:sp>
        <p:nvSpPr>
          <p:cNvPr id="46" name="Body Level One…"/>
          <p:cNvSpPr>
            <a:spLocks noGrp="1"/>
          </p:cNvSpPr>
          <p:nvPr>
            <p:ph type="body" sz="half" idx="1"/>
          </p:nvPr>
        </p:nvSpPr>
        <p:spPr>
          <a:xfrm>
            <a:off x="609600" y="1600200"/>
            <a:ext cx="5384800" cy="5141168"/>
          </a:xfrm>
          <a:prstGeom prst="rect">
            <a:avLst/>
          </a:prstGeom>
        </p:spPr>
        <p:txBody>
          <a:bodyPr/>
          <a:lstStyle>
            <a:lvl1pPr>
              <a:spcBef>
                <a:spcPts val="500"/>
              </a:spcBef>
              <a:defRPr sz="2400"/>
            </a:lvl1pPr>
            <a:lvl2pPr marL="800100" indent="-342900">
              <a:spcBef>
                <a:spcPts val="500"/>
              </a:spcBef>
              <a:defRPr sz="2400"/>
            </a:lvl2pPr>
            <a:lvl3pPr>
              <a:spcBef>
                <a:spcPts val="500"/>
              </a:spcBef>
              <a:defRPr sz="2400"/>
            </a:lvl3pPr>
            <a:lvl4pPr marL="1714500" indent="-342900">
              <a:spcBef>
                <a:spcPts val="500"/>
              </a:spcBef>
              <a:defRPr sz="2400"/>
            </a:lvl4pPr>
            <a:lvl5pPr marL="2220685" indent="-391885">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03689074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4" name="Title Text"/>
          <p:cNvSpPr>
            <a:spLocks noGrp="1"/>
          </p:cNvSpPr>
          <p:nvPr>
            <p:ph type="title"/>
          </p:nvPr>
        </p:nvSpPr>
        <p:spPr>
          <a:xfrm>
            <a:off x="3258094" y="0"/>
            <a:ext cx="8933907" cy="1417638"/>
          </a:xfrm>
          <a:prstGeom prst="rect">
            <a:avLst/>
          </a:prstGeom>
        </p:spPr>
        <p:txBody>
          <a:bodyPr/>
          <a:lstStyle/>
          <a:p>
            <a:r>
              <a:t>Title Text</a:t>
            </a:r>
          </a:p>
        </p:txBody>
      </p:sp>
      <p:sp>
        <p:nvSpPr>
          <p:cNvPr id="55" name="Body Level One…"/>
          <p:cNvSpPr>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7"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7376004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4" name="Title Text"/>
          <p:cNvSpPr>
            <a:spLocks noGrp="1"/>
          </p:cNvSpPr>
          <p:nvPr>
            <p:ph type="title"/>
          </p:nvPr>
        </p:nvSpPr>
        <p:spPr>
          <a:xfrm>
            <a:off x="3258094" y="0"/>
            <a:ext cx="8933907" cy="1417638"/>
          </a:xfrm>
          <a:prstGeom prst="rect">
            <a:avLst/>
          </a:prstGeom>
        </p:spPr>
        <p:txBody>
          <a:bodyPr/>
          <a:lstStyle/>
          <a:p>
            <a:r>
              <a:t>Title Text</a:t>
            </a:r>
          </a:p>
        </p:txBody>
      </p:sp>
      <p:sp>
        <p:nvSpPr>
          <p:cNvPr id="65"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222539790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72" name="Title Text"/>
          <p:cNvSpPr>
            <a:spLocks noGrp="1"/>
          </p:cNvSpPr>
          <p:nvPr>
            <p:ph type="title"/>
          </p:nvPr>
        </p:nvSpPr>
        <p:spPr>
          <a:xfrm>
            <a:off x="3258094" y="0"/>
            <a:ext cx="8933907" cy="1417638"/>
          </a:xfrm>
          <a:prstGeom prst="rect">
            <a:avLst/>
          </a:prstGeom>
        </p:spPr>
        <p:txBody>
          <a:bodyPr/>
          <a:lstStyle/>
          <a:p>
            <a:r>
              <a:t>Title Text</a:t>
            </a:r>
          </a:p>
        </p:txBody>
      </p:sp>
      <p:sp>
        <p:nvSpPr>
          <p:cNvPr id="73"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404005340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1" name="Title Text"/>
          <p:cNvSpPr>
            <a:spLocks noGrp="1"/>
          </p:cNvSpPr>
          <p:nvPr>
            <p:ph type="title"/>
          </p:nvPr>
        </p:nvSpPr>
        <p:spPr>
          <a:xfrm>
            <a:off x="3258094" y="0"/>
            <a:ext cx="8933907" cy="1417638"/>
          </a:xfrm>
          <a:prstGeom prst="rect">
            <a:avLst/>
          </a:prstGeom>
        </p:spPr>
        <p:txBody>
          <a:bodyPr/>
          <a:lstStyle/>
          <a:p>
            <a:r>
              <a:t>Title Text</a:t>
            </a:r>
          </a:p>
        </p:txBody>
      </p:sp>
      <p:sp>
        <p:nvSpPr>
          <p:cNvPr id="92" name="Body Level One…"/>
          <p:cNvSpPr>
            <a:spLocks noGrp="1"/>
          </p:cNvSpPr>
          <p:nvPr>
            <p:ph type="body" idx="1"/>
          </p:nvPr>
        </p:nvSpPr>
        <p:spPr>
          <a:xfrm>
            <a:off x="609600" y="1600200"/>
            <a:ext cx="10972800" cy="51411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3"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11938419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00" name="Title Text"/>
          <p:cNvSpPr>
            <a:spLocks noGrp="1"/>
          </p:cNvSpPr>
          <p:nvPr>
            <p:ph type="title"/>
          </p:nvPr>
        </p:nvSpPr>
        <p:spPr>
          <a:xfrm>
            <a:off x="8839200" y="620688"/>
            <a:ext cx="2743200" cy="5505477"/>
          </a:xfrm>
          <a:prstGeom prst="rect">
            <a:avLst/>
          </a:prstGeom>
        </p:spPr>
        <p:txBody>
          <a:bodyPr/>
          <a:lstStyle/>
          <a:p>
            <a:r>
              <a:t>Title Text</a:t>
            </a:r>
          </a:p>
        </p:txBody>
      </p:sp>
      <p:sp>
        <p:nvSpPr>
          <p:cNvPr id="101" name="Body Level One…"/>
          <p:cNvSpPr>
            <a:spLocks noGrp="1"/>
          </p:cNvSpPr>
          <p:nvPr>
            <p:ph type="body" idx="1"/>
          </p:nvPr>
        </p:nvSpPr>
        <p:spPr>
          <a:xfrm>
            <a:off x="609600" y="620688"/>
            <a:ext cx="8026400" cy="55054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58617426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grpSp>
        <p:nvGrpSpPr>
          <p:cNvPr id="111" name="Group 133"/>
          <p:cNvGrpSpPr/>
          <p:nvPr/>
        </p:nvGrpSpPr>
        <p:grpSpPr>
          <a:xfrm>
            <a:off x="1180702" y="120202"/>
            <a:ext cx="9832719" cy="500515"/>
            <a:chOff x="0" y="0"/>
            <a:chExt cx="7374537" cy="500514"/>
          </a:xfrm>
        </p:grpSpPr>
        <p:pic>
          <p:nvPicPr>
            <p:cNvPr id="109" name="image1.jpeg" descr="image1.jpeg"/>
            <p:cNvPicPr>
              <a:picLocks noChangeAspect="1"/>
            </p:cNvPicPr>
            <p:nvPr/>
          </p:nvPicPr>
          <p:blipFill>
            <a:blip r:embed="rId2"/>
            <a:srcRect b="90952"/>
            <a:stretch>
              <a:fillRect/>
            </a:stretch>
          </p:blipFill>
          <p:spPr>
            <a:xfrm>
              <a:off x="-1" y="-1"/>
              <a:ext cx="7374539" cy="500515"/>
            </a:xfrm>
            <a:prstGeom prst="rect">
              <a:avLst/>
            </a:prstGeom>
            <a:ln w="12700" cap="flat">
              <a:noFill/>
              <a:miter lim="400000"/>
            </a:ln>
            <a:effectLst/>
          </p:spPr>
        </p:pic>
        <p:pic>
          <p:nvPicPr>
            <p:cNvPr id="110" name="image2.jpeg" descr="image2.jpeg"/>
            <p:cNvPicPr>
              <a:picLocks noChangeAspect="1"/>
            </p:cNvPicPr>
            <p:nvPr/>
          </p:nvPicPr>
          <p:blipFill>
            <a:blip r:embed="rId3"/>
            <a:srcRect l="9048" t="70981" r="64966" b="10121"/>
            <a:stretch>
              <a:fillRect/>
            </a:stretch>
          </p:blipFill>
          <p:spPr>
            <a:xfrm>
              <a:off x="0" y="0"/>
              <a:ext cx="904726" cy="493508"/>
            </a:xfrm>
            <a:prstGeom prst="rect">
              <a:avLst/>
            </a:prstGeom>
            <a:ln w="12700" cap="flat">
              <a:noFill/>
              <a:miter lim="400000"/>
            </a:ln>
            <a:effectLst/>
          </p:spPr>
        </p:pic>
      </p:grpSp>
      <p:pic>
        <p:nvPicPr>
          <p:cNvPr id="112" name="image1.png" descr="image1.png"/>
          <p:cNvPicPr>
            <a:picLocks noChangeAspect="1"/>
          </p:cNvPicPr>
          <p:nvPr/>
        </p:nvPicPr>
        <p:blipFill>
          <a:blip r:embed="rId4"/>
          <a:stretch>
            <a:fillRect/>
          </a:stretch>
        </p:blipFill>
        <p:spPr>
          <a:xfrm>
            <a:off x="10625666" y="-14288"/>
            <a:ext cx="1615020" cy="1211264"/>
          </a:xfrm>
          <a:prstGeom prst="rect">
            <a:avLst/>
          </a:prstGeom>
          <a:ln w="12700">
            <a:miter lim="400000"/>
          </a:ln>
        </p:spPr>
      </p:pic>
      <p:pic>
        <p:nvPicPr>
          <p:cNvPr id="113" name="image1.png" descr="image1.png"/>
          <p:cNvPicPr>
            <a:picLocks noChangeAspect="1"/>
          </p:cNvPicPr>
          <p:nvPr/>
        </p:nvPicPr>
        <p:blipFill>
          <a:blip r:embed="rId4"/>
          <a:stretch>
            <a:fillRect/>
          </a:stretch>
        </p:blipFill>
        <p:spPr>
          <a:xfrm>
            <a:off x="10625666" y="-14288"/>
            <a:ext cx="1615020" cy="1211264"/>
          </a:xfrm>
          <a:prstGeom prst="rect">
            <a:avLst/>
          </a:prstGeom>
          <a:ln w="12700">
            <a:miter lim="400000"/>
          </a:ln>
        </p:spPr>
      </p:pic>
      <p:sp>
        <p:nvSpPr>
          <p:cNvPr id="114" name="Title Text"/>
          <p:cNvSpPr>
            <a:spLocks noGrp="1"/>
          </p:cNvSpPr>
          <p:nvPr>
            <p:ph type="title"/>
          </p:nvPr>
        </p:nvSpPr>
        <p:spPr>
          <a:xfrm>
            <a:off x="1133357" y="52957"/>
            <a:ext cx="9158937" cy="635004"/>
          </a:xfrm>
          <a:prstGeom prst="rect">
            <a:avLst/>
          </a:prstGeom>
        </p:spPr>
        <p:txBody>
          <a:bodyPr lIns="65022" tIns="65022" rIns="65022" bIns="65022"/>
          <a:lstStyle>
            <a:lvl1pPr defTabSz="914366">
              <a:defRPr sz="2600">
                <a:solidFill>
                  <a:srgbClr val="FFFFFF"/>
                </a:solidFill>
              </a:defRPr>
            </a:lvl1pPr>
          </a:lstStyle>
          <a:p>
            <a:r>
              <a:t>Title Text</a:t>
            </a:r>
          </a:p>
        </p:txBody>
      </p:sp>
      <p:sp>
        <p:nvSpPr>
          <p:cNvPr id="115" name="Body Level One…"/>
          <p:cNvSpPr>
            <a:spLocks noGrp="1"/>
          </p:cNvSpPr>
          <p:nvPr>
            <p:ph type="body" sz="half" idx="1"/>
          </p:nvPr>
        </p:nvSpPr>
        <p:spPr>
          <a:xfrm>
            <a:off x="609598" y="1600200"/>
            <a:ext cx="5384804" cy="5141170"/>
          </a:xfrm>
          <a:prstGeom prst="rect">
            <a:avLst/>
          </a:prstGeom>
        </p:spPr>
        <p:txBody>
          <a:bodyPr lIns="65022" tIns="65022" rIns="65022" bIns="65022"/>
          <a:lstStyle>
            <a:lvl1pPr marL="341547" indent="-341547" algn="just" defTabSz="914366">
              <a:spcBef>
                <a:spcPts val="400"/>
              </a:spcBef>
              <a:defRPr sz="2300"/>
            </a:lvl1pPr>
            <a:lvl2pPr marL="663005" indent="-341547" algn="just" defTabSz="914366">
              <a:spcBef>
                <a:spcPts val="400"/>
              </a:spcBef>
              <a:defRPr sz="2300"/>
            </a:lvl2pPr>
            <a:lvl3pPr marL="946512" indent="-303599" algn="just" defTabSz="914366">
              <a:spcBef>
                <a:spcPts val="400"/>
              </a:spcBef>
              <a:defRPr sz="2300"/>
            </a:lvl3pPr>
            <a:lvl4pPr marL="1305919" indent="-341548" algn="just" defTabSz="914366">
              <a:spcBef>
                <a:spcPts val="400"/>
              </a:spcBef>
              <a:defRPr sz="2300"/>
            </a:lvl4pPr>
            <a:lvl5pPr marL="1676169" indent="-390340" algn="just" defTabSz="914366">
              <a:spcBef>
                <a:spcPts val="400"/>
              </a:spcBef>
              <a:defRPr sz="2300"/>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a:spLocks noGrp="1"/>
          </p:cNvSpPr>
          <p:nvPr>
            <p:ph type="sldNum" sz="quarter" idx="2"/>
          </p:nvPr>
        </p:nvSpPr>
        <p:spPr>
          <a:xfrm>
            <a:off x="11162549" y="6327062"/>
            <a:ext cx="419854" cy="423702"/>
          </a:xfrm>
          <a:prstGeom prst="rect">
            <a:avLst/>
          </a:prstGeom>
        </p:spPr>
        <p:txBody>
          <a:bodyPr lIns="65022" tIns="65022" rIns="65022" bIns="65022"/>
          <a:lstStyle>
            <a:lvl1pPr defTabSz="914366">
              <a:defRPr sz="1900" b="1"/>
            </a:lvl1pPr>
          </a:lstStyle>
          <a:p>
            <a:pPr fontAlgn="auto" hangingPunct="0">
              <a:spcBef>
                <a:spcPts val="0"/>
              </a:spcBef>
              <a:spcAft>
                <a:spcPts val="0"/>
              </a:spcAft>
              <a:defRPr/>
            </a:pPr>
            <a:fld id="{86CB4B4D-7CA3-9044-876B-883B54F8677D}" type="slidenum">
              <a:rPr lang="en-ZA" kern="0" smtClean="0">
                <a:latin typeface="Calibri"/>
                <a:cs typeface="Calibri"/>
                <a:sym typeface="Calibri"/>
              </a:rPr>
              <a:pPr fontAlgn="auto" hangingPunct="0">
                <a:spcBef>
                  <a:spcPts val="0"/>
                </a:spcBef>
                <a:spcAft>
                  <a:spcPts val="0"/>
                </a:spcAft>
                <a:defRPr/>
              </a:pPr>
              <a:t>‹#›</a:t>
            </a:fld>
            <a:endParaRPr lang="en-ZA" kern="0" dirty="0">
              <a:latin typeface="Calibri"/>
              <a:cs typeface="Calibri"/>
              <a:sym typeface="Calibri"/>
            </a:endParaRPr>
          </a:p>
        </p:txBody>
      </p:sp>
    </p:spTree>
    <p:extLst>
      <p:ext uri="{BB962C8B-B14F-4D97-AF65-F5344CB8AC3E}">
        <p14:creationId xmlns:p14="http://schemas.microsoft.com/office/powerpoint/2010/main" xmlns="" val="41421673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3" name="Slide Number"/>
          <p:cNvSpPr>
            <a:spLocks noGrp="1"/>
          </p:cNvSpPr>
          <p:nvPr>
            <p:ph type="sldNum" sz="quarter" idx="2"/>
          </p:nvPr>
        </p:nvSpPr>
        <p:spPr>
          <a:prstGeom prst="rect">
            <a:avLst/>
          </a:prstGeom>
        </p:spPr>
        <p:txBody>
          <a:body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1182720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9588500" y="4968876"/>
            <a:ext cx="2556933" cy="1916113"/>
          </a:xfrm>
          <a:prstGeom prst="rect">
            <a:avLst/>
          </a:prstGeom>
          <a:noFill/>
          <a:ln w="9525">
            <a:noFill/>
            <a:miter lim="800000"/>
            <a:headEnd/>
            <a:tailEnd/>
          </a:ln>
        </p:spPr>
      </p:pic>
      <p:sp>
        <p:nvSpPr>
          <p:cNvPr id="2" name="Title 1"/>
          <p:cNvSpPr>
            <a:spLocks noGrp="1"/>
          </p:cNvSpPr>
          <p:nvPr>
            <p:ph type="ctrTitle"/>
          </p:nvPr>
        </p:nvSpPr>
        <p:spPr>
          <a:xfrm>
            <a:off x="1199456" y="1556793"/>
            <a:ext cx="8544949" cy="1470025"/>
          </a:xfrm>
        </p:spPr>
        <p:txBody>
          <a:bodyPr/>
          <a:lstStyle>
            <a:lvl1pPr algn="ctr">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99456" y="3068960"/>
            <a:ext cx="8544949" cy="17526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DEC8CA-6127-4AED-B71F-B7F6D86C454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9052-C19B-4CE4-8FED-2F099A4D44DC}"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50755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28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93208A-4780-49A9-A947-C67DB2F9398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743080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609600" y="3861049"/>
            <a:ext cx="10972800" cy="2881065"/>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093208A-4780-49A9-A947-C67DB2F9398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0505EF-40C9-4D99-849C-95606BC4B535}"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Content Placeholder 2"/>
          <p:cNvSpPr>
            <a:spLocks noGrp="1"/>
          </p:cNvSpPr>
          <p:nvPr>
            <p:ph idx="13"/>
          </p:nvPr>
        </p:nvSpPr>
        <p:spPr>
          <a:xfrm>
            <a:off x="623392" y="1628802"/>
            <a:ext cx="10945216" cy="2160239"/>
          </a:xfrm>
        </p:spPr>
        <p:txBody>
          <a:bodyPr/>
          <a:lstStyle>
            <a:lvl1pPr algn="just">
              <a:defRPr sz="2400"/>
            </a:lvl1pPr>
            <a:lvl2pPr algn="just">
              <a:defRPr sz="2000"/>
            </a:lvl2pPr>
            <a:lvl3pPr algn="just">
              <a:defRPr sz="1800"/>
            </a:lvl3pPr>
            <a:lvl4pPr algn="just">
              <a:defRPr sz="1600"/>
            </a:lvl4pPr>
            <a:lvl5pPr algn="ju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199787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7" descr="Untitled-1-1"/>
          <p:cNvPicPr>
            <a:picLocks noChangeAspect="1" noChangeArrowheads="1"/>
          </p:cNvPicPr>
          <p:nvPr userDrawn="1"/>
        </p:nvPicPr>
        <p:blipFill>
          <a:blip r:embed="rId2" cstate="print"/>
          <a:srcRect t="70982" b="10121"/>
          <a:stretch>
            <a:fillRect/>
          </a:stretch>
        </p:blipFill>
        <p:spPr bwMode="auto">
          <a:xfrm>
            <a:off x="0" y="0"/>
            <a:ext cx="12194117" cy="1295400"/>
          </a:xfrm>
          <a:prstGeom prst="rect">
            <a:avLst/>
          </a:prstGeom>
          <a:noFill/>
          <a:ln w="9525">
            <a:noFill/>
            <a:miter lim="800000"/>
            <a:headEnd/>
            <a:tailEnd/>
          </a:ln>
        </p:spPr>
      </p:pic>
      <p:pic>
        <p:nvPicPr>
          <p:cNvPr id="5" name="Picture 13"/>
          <p:cNvPicPr>
            <a:picLocks noChangeAspect="1"/>
          </p:cNvPicPr>
          <p:nvPr userDrawn="1"/>
        </p:nvPicPr>
        <p:blipFill>
          <a:blip r:embed="rId3" cstate="print"/>
          <a:srcRect/>
          <a:stretch>
            <a:fillRect/>
          </a:stretch>
        </p:blipFill>
        <p:spPr bwMode="auto">
          <a:xfrm>
            <a:off x="10147300" y="-14288"/>
            <a:ext cx="2093384" cy="1571626"/>
          </a:xfrm>
          <a:prstGeom prst="rect">
            <a:avLst/>
          </a:prstGeom>
          <a:noFill/>
          <a:ln w="9525">
            <a:noFill/>
            <a:miter lim="800000"/>
            <a:headEnd/>
            <a:tailEnd/>
          </a:ln>
        </p:spPr>
      </p:pic>
      <p:sp>
        <p:nvSpPr>
          <p:cNvPr id="2" name="Title 1"/>
          <p:cNvSpPr>
            <a:spLocks noGrp="1"/>
          </p:cNvSpPr>
          <p:nvPr>
            <p:ph type="title"/>
          </p:nvPr>
        </p:nvSpPr>
        <p:spPr>
          <a:xfrm>
            <a:off x="963084" y="2996953"/>
            <a:ext cx="10363200" cy="1498283"/>
          </a:xfrm>
        </p:spPr>
        <p:txBody>
          <a:bodyPr anchor="t">
            <a:normAutofit/>
          </a:bodyPr>
          <a:lstStyle>
            <a:lvl1pPr algn="ctr">
              <a:defRPr sz="4400" b="1" cap="none" baseline="0">
                <a:latin typeface="Calibri" pitchFamily="34" charset="0"/>
              </a:defRPr>
            </a:lvl1pPr>
          </a:lstStyle>
          <a:p>
            <a:r>
              <a:rPr lang="en-US" dirty="0"/>
              <a:t>Click to edit Master title style</a:t>
            </a:r>
          </a:p>
        </p:txBody>
      </p:sp>
      <p:sp>
        <p:nvSpPr>
          <p:cNvPr id="6"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486F35-DBC6-4F32-BB1F-3457484582F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585EE-E153-4A5E-BC81-D543F2C9EE03}"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43921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normAutofit/>
          </a:bodyPr>
          <a:lstStyle>
            <a:lvl1pPr algn="ctr">
              <a:defRPr sz="2800"/>
            </a:lvl1pPr>
          </a:lstStyle>
          <a:p>
            <a:r>
              <a:rPr lang="en-US" dirty="0"/>
              <a:t>Click to edit Master title style</a:t>
            </a:r>
          </a:p>
        </p:txBody>
      </p:sp>
      <p:sp>
        <p:nvSpPr>
          <p:cNvPr id="3" name="Content Placeholder 2"/>
          <p:cNvSpPr>
            <a:spLocks noGrp="1"/>
          </p:cNvSpPr>
          <p:nvPr>
            <p:ph sz="half" idx="1"/>
          </p:nvPr>
        </p:nvSpPr>
        <p:spPr>
          <a:xfrm>
            <a:off x="609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0"/>
            <a:ext cx="5384800" cy="5141168"/>
          </a:xfrm>
        </p:spPr>
        <p:txBody>
          <a:bodyPr/>
          <a:lstStyle>
            <a:lvl1pPr algn="just">
              <a:defRPr sz="2400"/>
            </a:lvl1pPr>
            <a:lvl2pPr algn="just">
              <a:defRPr sz="2000"/>
            </a:lvl2pPr>
            <a:lvl3pPr algn="just">
              <a:defRPr sz="1800"/>
            </a:lvl3pPr>
            <a:lvl4pPr algn="just">
              <a:defRPr sz="1600"/>
            </a:lvl4pPr>
            <a:lvl5pPr algn="just">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8739CA0-1446-4119-9FF6-5B83FFAD684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2284C-45EC-4831-9FD0-08BA405FF2F0}"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050361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lgn="just">
              <a:defRPr sz="2400"/>
            </a:lvl1pPr>
            <a:lvl2pPr algn="just">
              <a:defRPr sz="2000"/>
            </a:lvl2pPr>
            <a:lvl3pPr algn="just">
              <a:defRPr sz="1800"/>
            </a:lvl3pPr>
            <a:lvl4pPr algn="just">
              <a:defRPr sz="1600"/>
            </a:lvl4pPr>
            <a:lvl5pPr algn="jus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EEB2CF-6771-4B1C-9BDA-F59D5053C64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275BA0-9988-4DEA-8E0F-21861615D1F2}"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857715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lvl1pPr algn="ctr">
              <a:defRPr/>
            </a:lvl1p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617A49A-F57F-445C-AAB1-60BE63C8A40B}"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08D061-1429-4E35-854D-B288D114F8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2243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0"/>
            <a:ext cx="53848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E3A336C-DF32-4818-B7F1-E70CA9C8B5D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37439E-891D-48DB-A903-D434397E623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655188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609601" y="591488"/>
            <a:ext cx="4011084" cy="11912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591489"/>
            <a:ext cx="6815667" cy="553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16833"/>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2F95BF-EDB4-4ABF-B9DA-41F37D73055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2CD72A-D9EE-4FE0-9007-763FBB973A3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937826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ctr">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71A170-CB04-45B8-A40A-650588BE1AB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74AE53-CB82-422F-A852-6A2C8D5E06C6}"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13018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FD71544-9376-48EE-9AE1-70CA8952742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C687C1-ECB3-46C1-906B-FEA8351C569B}"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1249561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srcRect/>
          <a:stretch>
            <a:fillRect/>
          </a:stretch>
        </p:blipFill>
        <p:spPr bwMode="auto">
          <a:xfrm>
            <a:off x="10625668" y="-14288"/>
            <a:ext cx="1615017" cy="1211263"/>
          </a:xfrm>
          <a:prstGeom prst="rect">
            <a:avLst/>
          </a:prstGeom>
          <a:noFill/>
          <a:ln w="9525">
            <a:noFill/>
            <a:miter lim="800000"/>
            <a:headEnd/>
            <a:tailEnd/>
          </a:ln>
        </p:spPr>
      </p:pic>
      <p:sp>
        <p:nvSpPr>
          <p:cNvPr id="2" name="Vertical Title 1"/>
          <p:cNvSpPr>
            <a:spLocks noGrp="1"/>
          </p:cNvSpPr>
          <p:nvPr>
            <p:ph type="title" orient="vert"/>
          </p:nvPr>
        </p:nvSpPr>
        <p:spPr>
          <a:xfrm>
            <a:off x="8839200" y="620689"/>
            <a:ext cx="2743200" cy="55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A54468-12FF-4BF4-BEC9-8758ED3CCCB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7E4FCE-9B59-40DB-BB68-F1A6EE58DBA9}"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983990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3404DC-88EC-4CBE-BB7A-129CEF4CFB82}"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Line 30"/>
          <p:cNvSpPr>
            <a:spLocks noChangeShapeType="1"/>
          </p:cNvSpPr>
          <p:nvPr userDrawn="1"/>
        </p:nvSpPr>
        <p:spPr bwMode="auto">
          <a:xfrm flipH="1">
            <a:off x="527051" y="549275"/>
            <a:ext cx="5473700" cy="0"/>
          </a:xfrm>
          <a:prstGeom prst="line">
            <a:avLst/>
          </a:prstGeom>
          <a:noFill/>
          <a:ln w="22225" cap="rnd">
            <a:solidFill>
              <a:srgbClr val="C0C0C0"/>
            </a:solidFill>
            <a:prstDash val="sysDot"/>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xmlns="" val="2125124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5966884"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09600" y="1600200"/>
            <a:ext cx="53848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6197600" y="1600200"/>
            <a:ext cx="53848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5F104B22-8847-4421-A6B2-15511A0D7075}" type="slidenum">
              <a:rPr lang="en-US"/>
              <a:pPr>
                <a:defRPr/>
              </a:pPr>
              <a:t>‹#›</a:t>
            </a:fld>
            <a:endParaRPr lang="en-US" dirty="0"/>
          </a:p>
        </p:txBody>
      </p:sp>
    </p:spTree>
    <p:extLst>
      <p:ext uri="{BB962C8B-B14F-4D97-AF65-F5344CB8AC3E}">
        <p14:creationId xmlns:p14="http://schemas.microsoft.com/office/powerpoint/2010/main" xmlns="" val="93297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US" dirty="0"/>
              <a:t>Making South Africa a Global Leader</a:t>
            </a:r>
          </a:p>
          <a:p>
            <a:pPr>
              <a:defRPr/>
            </a:pPr>
            <a:r>
              <a:rPr lang="en-US" dirty="0"/>
              <a:t>in Harnessing ICTs for Socio-economic Development</a:t>
            </a:r>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6.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3.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4.jpeg"/><Relationship Id="rId2" Type="http://schemas.openxmlformats.org/officeDocument/2006/relationships/slideLayout" Target="../slideLayouts/slideLayout34.xml"/><Relationship Id="rId16" Type="http://schemas.openxmlformats.org/officeDocument/2006/relationships/image" Target="../media/image8.jpe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38"/>
            <a:ext cx="596688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0"/>
            <a:ext cx="109728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609601" y="6245225"/>
            <a:ext cx="1358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005667" y="6426200"/>
            <a:ext cx="6239933"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US" dirty="0"/>
              <a:t>Making South Africa a Global Leader</a:t>
            </a:r>
          </a:p>
          <a:p>
            <a:pPr>
              <a:defRPr/>
            </a:pPr>
            <a:r>
              <a:rPr lang="en-US" dirty="0"/>
              <a:t>in Harnessing ICTs for Socio-economic Development</a:t>
            </a:r>
          </a:p>
        </p:txBody>
      </p:sp>
      <p:sp>
        <p:nvSpPr>
          <p:cNvPr id="1030" name="Rectangle 6"/>
          <p:cNvSpPr>
            <a:spLocks noGrp="1" noChangeArrowheads="1"/>
          </p:cNvSpPr>
          <p:nvPr>
            <p:ph type="sldNum" sz="quarter" idx="4"/>
          </p:nvPr>
        </p:nvSpPr>
        <p:spPr bwMode="auto">
          <a:xfrm>
            <a:off x="9457267" y="6245225"/>
            <a:ext cx="212513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7924800" y="1"/>
            <a:ext cx="4199467"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 name="Picture 11" descr="Picture 11"/>
          <p:cNvPicPr>
            <a:picLocks noChangeAspect="1"/>
          </p:cNvPicPr>
          <p:nvPr userDrawn="1"/>
        </p:nvPicPr>
        <p:blipFill>
          <a:blip r:embed="rId11" cstate="print"/>
          <a:stretch>
            <a:fillRect/>
          </a:stretch>
        </p:blipFill>
        <p:spPr>
          <a:xfrm>
            <a:off x="11280576" y="5949279"/>
            <a:ext cx="913688" cy="913688"/>
          </a:xfrm>
          <a:prstGeom prst="rect">
            <a:avLst/>
          </a:prstGeom>
          <a:ln w="12700">
            <a:miter lim="400000"/>
          </a:ln>
        </p:spPr>
      </p:pic>
      <p:pic>
        <p:nvPicPr>
          <p:cNvPr id="9" name="Picture 8"/>
          <p:cNvPicPr>
            <a:picLocks noChangeAspect="1"/>
          </p:cNvPicPr>
          <p:nvPr userDrawn="1"/>
        </p:nvPicPr>
        <p:blipFill>
          <a:blip r:embed="rId12"/>
          <a:stretch>
            <a:fillRect/>
          </a:stretch>
        </p:blipFill>
        <p:spPr>
          <a:xfrm>
            <a:off x="-4333" y="4"/>
            <a:ext cx="12192000" cy="1466850"/>
          </a:xfrm>
          <a:prstGeom prst="rect">
            <a:avLst/>
          </a:prstGeom>
        </p:spPr>
      </p:pic>
      <p:sp>
        <p:nvSpPr>
          <p:cNvPr id="2" name="Title Placeholder 1"/>
          <p:cNvSpPr>
            <a:spLocks noGrp="1"/>
          </p:cNvSpPr>
          <p:nvPr>
            <p:ph type="title"/>
          </p:nvPr>
        </p:nvSpPr>
        <p:spPr>
          <a:xfrm>
            <a:off x="2423592" y="24610"/>
            <a:ext cx="9768408" cy="14176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9336" y="1600200"/>
            <a:ext cx="11953328" cy="51411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336"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0CDF6AEF-730C-49EA-A1FD-9B2D001FC276}" type="datetimeFigureOut">
              <a:rPr lang="en-US" b="0" smtClean="0">
                <a:solidFill>
                  <a:prstClr val="black">
                    <a:tint val="75000"/>
                  </a:prstClr>
                </a:solidFill>
                <a:latin typeface="Calibri"/>
                <a:cs typeface="+mn-cs"/>
              </a:rPr>
              <a:pPr defTabSz="685800" fontAlgn="auto">
                <a:spcBef>
                  <a:spcPts val="0"/>
                </a:spcBef>
                <a:spcAft>
                  <a:spcPts val="0"/>
                </a:spcAft>
              </a:pPr>
              <a:t>11/24/2020</a:t>
            </a:fld>
            <a:endParaRPr lang="en-US" b="0"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791744"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US" b="0"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472264"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95D1AF37-56A7-4E2F-87A5-0FC0E3D02D6C}" type="slidenum">
              <a:rPr lang="en-US" b="0" smtClean="0">
                <a:solidFill>
                  <a:prstClr val="black">
                    <a:tint val="75000"/>
                  </a:prstClr>
                </a:solidFill>
                <a:latin typeface="Calibri"/>
                <a:cs typeface="+mn-cs"/>
              </a:rPr>
              <a:pPr defTabSz="685800" fontAlgn="auto">
                <a:spcBef>
                  <a:spcPts val="0"/>
                </a:spcBef>
                <a:spcAft>
                  <a:spcPts val="0"/>
                </a:spcAft>
              </a:pPr>
              <a:t>‹#›</a:t>
            </a:fld>
            <a:endParaRPr lang="en-US" b="0" dirty="0">
              <a:solidFill>
                <a:prstClr val="black">
                  <a:tint val="75000"/>
                </a:prstClr>
              </a:solidFill>
              <a:latin typeface="Calibri"/>
              <a:cs typeface="+mn-cs"/>
            </a:endParaRPr>
          </a:p>
        </p:txBody>
      </p:sp>
    </p:spTree>
    <p:extLst>
      <p:ext uri="{BB962C8B-B14F-4D97-AF65-F5344CB8AC3E}">
        <p14:creationId xmlns:p14="http://schemas.microsoft.com/office/powerpoint/2010/main" xmlns="" val="2265655356"/>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Lst>
  <p:txStyles>
    <p:titleStyle>
      <a:lvl1pPr algn="l" defTabSz="6858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CED"/>
            </a:gs>
            <a:gs pos="40000">
              <a:srgbClr val="FDFAEA"/>
            </a:gs>
            <a:gs pos="100000">
              <a:srgbClr val="777567"/>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13"/>
          <a:stretch>
            <a:fillRect/>
          </a:stretch>
        </p:blipFill>
        <p:spPr>
          <a:xfrm>
            <a:off x="0" y="-20638"/>
            <a:ext cx="12192000" cy="1438276"/>
          </a:xfrm>
          <a:prstGeom prst="rect">
            <a:avLst/>
          </a:prstGeom>
          <a:ln w="12700">
            <a:miter lim="400000"/>
          </a:ln>
        </p:spPr>
      </p:pic>
      <p:pic>
        <p:nvPicPr>
          <p:cNvPr id="3" name="Picture 11" descr="Picture 11"/>
          <p:cNvPicPr>
            <a:picLocks noChangeAspect="1"/>
          </p:cNvPicPr>
          <p:nvPr/>
        </p:nvPicPr>
        <p:blipFill>
          <a:blip r:embed="rId14"/>
          <a:stretch>
            <a:fillRect/>
          </a:stretch>
        </p:blipFill>
        <p:spPr>
          <a:xfrm>
            <a:off x="10972393" y="5949279"/>
            <a:ext cx="1218251" cy="913688"/>
          </a:xfrm>
          <a:prstGeom prst="rect">
            <a:avLst/>
          </a:prstGeom>
          <a:ln w="12700">
            <a:miter lim="400000"/>
          </a:ln>
        </p:spPr>
      </p:pic>
      <p:sp>
        <p:nvSpPr>
          <p:cNvPr id="4" name="Title Text"/>
          <p:cNvSpPr>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5" name="Body Level One…"/>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a:spLocks noGrp="1"/>
          </p:cNvSpPr>
          <p:nvPr>
            <p:ph type="sldNum" sz="quarter" idx="2"/>
          </p:nvPr>
        </p:nvSpPr>
        <p:spPr>
          <a:xfrm>
            <a:off x="11307329"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pPr fontAlgn="auto" hangingPunct="0">
              <a:spcBef>
                <a:spcPts val="0"/>
              </a:spcBef>
              <a:spcAft>
                <a:spcPts val="0"/>
              </a:spcAft>
              <a:defRPr/>
            </a:pPr>
            <a:fld id="{86CB4B4D-7CA3-9044-876B-883B54F8677D}" type="slidenum">
              <a:rPr lang="en-ZA" b="0" kern="0" smtClean="0">
                <a:latin typeface="Calibri"/>
                <a:cs typeface="Calibri"/>
                <a:sym typeface="Calibri"/>
              </a:rPr>
              <a:pPr fontAlgn="auto" hangingPunct="0">
                <a:spcBef>
                  <a:spcPts val="0"/>
                </a:spcBef>
                <a:spcAft>
                  <a:spcPts val="0"/>
                </a:spcAft>
                <a:defRPr/>
              </a:pPr>
              <a:t>‹#›</a:t>
            </a:fld>
            <a:endParaRPr lang="en-ZA" b="0" kern="0" dirty="0">
              <a:latin typeface="Calibri"/>
              <a:cs typeface="Calibri"/>
              <a:sym typeface="Calibri"/>
            </a:endParaRPr>
          </a:p>
        </p:txBody>
      </p:sp>
    </p:spTree>
    <p:extLst>
      <p:ext uri="{BB962C8B-B14F-4D97-AF65-F5344CB8AC3E}">
        <p14:creationId xmlns:p14="http://schemas.microsoft.com/office/powerpoint/2010/main" xmlns="" val="323211742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spd="med"/>
  <p:txStyles>
    <p:titleStyle>
      <a:lvl1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1pPr>
      <a:lvl2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2pPr>
      <a:lvl3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3pPr>
      <a:lvl4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4pPr>
      <a:lvl5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5pPr>
      <a:lvl6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6pPr>
      <a:lvl7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7pPr>
      <a:lvl8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8pPr>
      <a:lvl9pPr marL="0" marR="0" indent="0" algn="l" defTabSz="914400" rtl="0" latinLnBrk="0">
        <a:lnSpc>
          <a:spcPct val="100000"/>
        </a:lnSpc>
        <a:spcBef>
          <a:spcPts val="0"/>
        </a:spcBef>
        <a:spcAft>
          <a:spcPts val="0"/>
        </a:spcAft>
        <a:buClrTx/>
        <a:buSzTx/>
        <a:buFontTx/>
        <a:buNone/>
        <a:tabLst/>
        <a:defRPr sz="36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196976"/>
            <a:ext cx="10972800" cy="5545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CB9B286-F5DE-46AF-B256-92D967374FF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11/24/2020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2000" b="1"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BB12863-0629-48FC-A944-0F9782FA3D04}" type="slidenum">
              <a:rPr kumimoji="0" lang="en-US" sz="20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1031" name="Group 10"/>
          <p:cNvGrpSpPr>
            <a:grpSpLocks/>
          </p:cNvGrpSpPr>
          <p:nvPr userDrawn="1"/>
        </p:nvGrpSpPr>
        <p:grpSpPr bwMode="auto">
          <a:xfrm>
            <a:off x="0" y="1"/>
            <a:ext cx="12194117" cy="620713"/>
            <a:chOff x="0" y="0"/>
            <a:chExt cx="9145588" cy="620688"/>
          </a:xfrm>
        </p:grpSpPr>
        <p:pic>
          <p:nvPicPr>
            <p:cNvPr id="1033" name="Picture 7" descr="Untitled-1-1"/>
            <p:cNvPicPr>
              <a:picLocks noChangeAspect="1" noChangeArrowheads="1"/>
            </p:cNvPicPr>
            <p:nvPr userDrawn="1"/>
          </p:nvPicPr>
          <p:blipFill>
            <a:blip r:embed="rId16" cstate="print"/>
            <a:srcRect b="90952"/>
            <a:stretch>
              <a:fillRect/>
            </a:stretch>
          </p:blipFill>
          <p:spPr bwMode="auto">
            <a:xfrm>
              <a:off x="0" y="0"/>
              <a:ext cx="9145588" cy="620688"/>
            </a:xfrm>
            <a:prstGeom prst="rect">
              <a:avLst/>
            </a:prstGeom>
            <a:noFill/>
            <a:ln w="9525">
              <a:noFill/>
              <a:miter lim="800000"/>
              <a:headEnd/>
              <a:tailEnd/>
            </a:ln>
          </p:spPr>
        </p:pic>
        <p:pic>
          <p:nvPicPr>
            <p:cNvPr id="1034" name="Picture 7" descr="Untitled-1-1"/>
            <p:cNvPicPr>
              <a:picLocks noChangeAspect="1" noChangeArrowheads="1"/>
            </p:cNvPicPr>
            <p:nvPr userDrawn="1"/>
          </p:nvPicPr>
          <p:blipFill>
            <a:blip r:embed="rId17" cstate="print"/>
            <a:srcRect l="9048" t="70982" r="64967" b="10121"/>
            <a:stretch>
              <a:fillRect/>
            </a:stretch>
          </p:blipFill>
          <p:spPr bwMode="auto">
            <a:xfrm>
              <a:off x="0" y="0"/>
              <a:ext cx="1122000" cy="612000"/>
            </a:xfrm>
            <a:prstGeom prst="rect">
              <a:avLst/>
            </a:prstGeom>
            <a:noFill/>
            <a:ln w="9525">
              <a:noFill/>
              <a:miter lim="800000"/>
              <a:headEnd/>
              <a:tailEnd/>
            </a:ln>
          </p:spPr>
        </p:pic>
      </p:grpSp>
      <p:pic>
        <p:nvPicPr>
          <p:cNvPr id="1032" name="Picture 11"/>
          <p:cNvPicPr>
            <a:picLocks noChangeAspect="1"/>
          </p:cNvPicPr>
          <p:nvPr userDrawn="1"/>
        </p:nvPicPr>
        <p:blipFill>
          <a:blip r:embed="rId18" cstate="print"/>
          <a:srcRect/>
          <a:stretch>
            <a:fillRect/>
          </a:stretch>
        </p:blipFill>
        <p:spPr bwMode="auto">
          <a:xfrm>
            <a:off x="10625668" y="-14288"/>
            <a:ext cx="1615017" cy="1211263"/>
          </a:xfrm>
          <a:prstGeom prst="rect">
            <a:avLst/>
          </a:prstGeom>
          <a:noFill/>
          <a:ln w="9525">
            <a:noFill/>
            <a:miter lim="800000"/>
            <a:headEnd/>
            <a:tailEnd/>
          </a:ln>
        </p:spPr>
      </p:pic>
      <p:sp>
        <p:nvSpPr>
          <p:cNvPr id="1026" name="Title Placeholder 1"/>
          <p:cNvSpPr>
            <a:spLocks noGrp="1"/>
          </p:cNvSpPr>
          <p:nvPr>
            <p:ph type="title"/>
          </p:nvPr>
        </p:nvSpPr>
        <p:spPr bwMode="auto">
          <a:xfrm>
            <a:off x="1466732" y="-14288"/>
            <a:ext cx="9158936" cy="635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xmlns="" val="359295434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Lst>
  <p:hf hdr="0" ftr="0" dt="0"/>
  <p:txStyles>
    <p:titleStyle>
      <a:lvl1pPr algn="ctr" rtl="0" fontAlgn="base">
        <a:spcBef>
          <a:spcPct val="0"/>
        </a:spcBef>
        <a:spcAft>
          <a:spcPct val="0"/>
        </a:spcAft>
        <a:defRPr sz="2800" kern="1200">
          <a:solidFill>
            <a:schemeClr val="bg1"/>
          </a:solidFill>
          <a:latin typeface="+mj-lt"/>
          <a:ea typeface="+mj-ea"/>
          <a:cs typeface="+mj-cs"/>
        </a:defRPr>
      </a:lvl1pPr>
      <a:lvl2pPr algn="ctr" rtl="0" fontAlgn="base">
        <a:spcBef>
          <a:spcPct val="0"/>
        </a:spcBef>
        <a:spcAft>
          <a:spcPct val="0"/>
        </a:spcAft>
        <a:defRPr sz="3600">
          <a:solidFill>
            <a:schemeClr val="tx1"/>
          </a:solidFill>
          <a:latin typeface="Calibri" pitchFamily="34" charset="0"/>
        </a:defRPr>
      </a:lvl2pPr>
      <a:lvl3pPr algn="ctr" rtl="0" fontAlgn="base">
        <a:spcBef>
          <a:spcPct val="0"/>
        </a:spcBef>
        <a:spcAft>
          <a:spcPct val="0"/>
        </a:spcAft>
        <a:defRPr sz="3600">
          <a:solidFill>
            <a:schemeClr val="tx1"/>
          </a:solidFill>
          <a:latin typeface="Calibri" pitchFamily="34" charset="0"/>
        </a:defRPr>
      </a:lvl3pPr>
      <a:lvl4pPr algn="ctr" rtl="0" fontAlgn="base">
        <a:spcBef>
          <a:spcPct val="0"/>
        </a:spcBef>
        <a:spcAft>
          <a:spcPct val="0"/>
        </a:spcAft>
        <a:defRPr sz="3600">
          <a:solidFill>
            <a:schemeClr val="tx1"/>
          </a:solidFill>
          <a:latin typeface="Calibri" pitchFamily="34" charset="0"/>
        </a:defRPr>
      </a:lvl4pPr>
      <a:lvl5pPr algn="ctr" rtl="0" fontAlgn="base">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just"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just"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just"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just"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just"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emf"/><Relationship Id="rId7" Type="http://schemas.openxmlformats.org/officeDocument/2006/relationships/diagramColors" Target="../diagrams/colors1.xml"/><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emf"/><Relationship Id="rId7" Type="http://schemas.openxmlformats.org/officeDocument/2006/relationships/diagramColors" Target="../diagrams/colors2.xml"/><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773" y="1268761"/>
            <a:ext cx="8784976" cy="1351643"/>
          </a:xfrm>
        </p:spPr>
        <p:txBody>
          <a:bodyPr>
            <a:normAutofit/>
          </a:bodyPr>
          <a:lstStyle/>
          <a:p>
            <a:pPr algn="ctr"/>
            <a:r>
              <a:rPr lang="en-ZA" sz="1900" b="1" dirty="0">
                <a:latin typeface="Arial" panose="020B0604020202020204" pitchFamily="34" charset="0"/>
                <a:cs typeface="Arial" panose="020B0604020202020204" pitchFamily="34" charset="0"/>
              </a:rPr>
              <a:t>PRESENTATION </a:t>
            </a:r>
            <a:r>
              <a:rPr lang="en-ZA" sz="1900" b="1">
                <a:latin typeface="Arial" panose="020B0604020202020204" pitchFamily="34" charset="0"/>
                <a:cs typeface="Arial" panose="020B0604020202020204" pitchFamily="34" charset="0"/>
              </a:rPr>
              <a:t>TO THE PORTFOLIO </a:t>
            </a:r>
            <a:r>
              <a:rPr lang="en-ZA" sz="1900" b="1" dirty="0">
                <a:latin typeface="Arial" panose="020B0604020202020204" pitchFamily="34" charset="0"/>
                <a:cs typeface="Arial" panose="020B0604020202020204" pitchFamily="34" charset="0"/>
              </a:rPr>
              <a:t>COMMITTEE  ON COMMUNICATIONS  </a:t>
            </a:r>
            <a:br>
              <a:rPr lang="en-ZA" sz="1900" b="1" dirty="0">
                <a:latin typeface="Arial" panose="020B0604020202020204" pitchFamily="34" charset="0"/>
                <a:cs typeface="Arial" panose="020B0604020202020204" pitchFamily="34" charset="0"/>
              </a:rPr>
            </a:br>
            <a:r>
              <a:rPr lang="en-ZA" sz="1900" b="1" dirty="0">
                <a:latin typeface="Arial" panose="020B0604020202020204" pitchFamily="34" charset="0"/>
                <a:cs typeface="Arial" panose="020B0604020202020204" pitchFamily="34" charset="0"/>
              </a:rPr>
              <a:t>24 NOVEMBER 2020</a:t>
            </a:r>
            <a:endParaRPr lang="en-ZA" sz="1900" dirty="0">
              <a:solidFill>
                <a:schemeClr val="tx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39351" y="3429000"/>
            <a:ext cx="11713301" cy="1008112"/>
          </a:xfrm>
        </p:spPr>
        <p:txBody>
          <a:bodyPr anchor="ctr">
            <a:normAutofit fontScale="25000" lnSpcReduction="20000"/>
          </a:bodyPr>
          <a:lstStyle/>
          <a:p>
            <a:r>
              <a:rPr lang="en-ZA" sz="7400" b="1" dirty="0">
                <a:latin typeface="Arial" panose="020B0604020202020204" pitchFamily="34" charset="0"/>
                <a:cs typeface="Arial" panose="020B0604020202020204" pitchFamily="34" charset="0"/>
              </a:rPr>
              <a:t>USAASA’S RESPONSE TO THE QUESTIONS POSED BY OUTA </a:t>
            </a:r>
          </a:p>
          <a:p>
            <a:r>
              <a:rPr lang="en-ZA" sz="7400" b="1" dirty="0">
                <a:latin typeface="Arial" panose="020B0604020202020204" pitchFamily="34" charset="0"/>
                <a:cs typeface="Arial" panose="020B0604020202020204" pitchFamily="34" charset="0"/>
              </a:rPr>
              <a:t>EXECUTIVE SUMMARY REPORT ON ITS INVESTIGATIONS RELATING TO THE USAASA</a:t>
            </a:r>
            <a:endParaRPr lang="en-ZA" sz="7400" dirty="0">
              <a:latin typeface="Arial" panose="020B0604020202020204" pitchFamily="34" charset="0"/>
              <a:cs typeface="Arial" panose="020B0604020202020204" pitchFamily="34" charset="0"/>
            </a:endParaRPr>
          </a:p>
          <a:p>
            <a:pPr algn="ctr"/>
            <a:endParaRPr lang="en-ZA"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0163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1007734"/>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10</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4215221676"/>
              </p:ext>
            </p:extLst>
          </p:nvPr>
        </p:nvGraphicFramePr>
        <p:xfrm>
          <a:off x="191344" y="1171662"/>
          <a:ext cx="11593288" cy="3698114"/>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529146">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1489671">
                <a:tc>
                  <a:txBody>
                    <a:bodyPr/>
                    <a:lstStyle/>
                    <a:p>
                      <a:pPr marL="342900" indent="-342900">
                        <a:lnSpc>
                          <a:spcPct val="107000"/>
                        </a:lnSpc>
                        <a:spcAft>
                          <a:spcPts val="1795"/>
                        </a:spcAft>
                        <a:buFont typeface="+mj-lt"/>
                        <a:buAutoNum type="arabicPeriod" startAt="9"/>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 all the STB’s manufactured, received and paid for by USAASA, be physically accounted for? </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indent="0" algn="just">
                        <a:lnSpc>
                          <a:spcPct val="107000"/>
                        </a:lnSpc>
                        <a:spcAft>
                          <a:spcPts val="0"/>
                        </a:spcAft>
                        <a:buFont typeface="Wingdings" panose="05000000000000000000" pitchFamily="2" charset="2"/>
                        <a:buNone/>
                      </a:pPr>
                      <a:endParaRPr lang="en-ZA" sz="15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ZA" sz="1500" dirty="0">
                          <a:effectLst/>
                          <a:latin typeface="Arial" panose="020B0604020202020204" pitchFamily="34" charset="0"/>
                          <a:ea typeface="Calibri" panose="020F0502020204030204" pitchFamily="34" charset="0"/>
                          <a:cs typeface="Times New Roman" panose="02020603050405020304" pitchFamily="18" charset="0"/>
                        </a:rPr>
                        <a:t>No, in an effort to</a:t>
                      </a:r>
                      <a:r>
                        <a:rPr lang="en-ZA" sz="1500" baseline="0" dirty="0">
                          <a:effectLst/>
                          <a:latin typeface="Arial" panose="020B0604020202020204" pitchFamily="34" charset="0"/>
                          <a:ea typeface="Calibri" panose="020F0502020204030204" pitchFamily="34" charset="0"/>
                          <a:cs typeface="Times New Roman" panose="02020603050405020304" pitchFamily="18" charset="0"/>
                        </a:rPr>
                        <a:t> address the previous AGSA findings, a</a:t>
                      </a:r>
                      <a:r>
                        <a:rPr lang="en-ZA" sz="1500" dirty="0">
                          <a:effectLst/>
                          <a:latin typeface="Arial" panose="020B0604020202020204" pitchFamily="34" charset="0"/>
                          <a:ea typeface="Calibri" panose="020F0502020204030204" pitchFamily="34" charset="0"/>
                          <a:cs typeface="Times New Roman" panose="02020603050405020304" pitchFamily="18" charset="0"/>
                        </a:rPr>
                        <a:t>n open review was performed on inventory stored at SAPO warehouses in the 2019/20 financial year and any identified shortages are expected to be recovered from SAPO in line with SLA entered into between USAASA and SAPO, or any other legally available avenues.</a:t>
                      </a:r>
                    </a:p>
                    <a:p>
                      <a:pPr marL="0" marR="0" lvl="0" indent="0" algn="just" defTabSz="914400" rtl="0" eaLnBrk="1" fontAlgn="auto" latinLnBrk="0" hangingPunct="1">
                        <a:lnSpc>
                          <a:spcPct val="107000"/>
                        </a:lnSpc>
                        <a:spcBef>
                          <a:spcPts val="0"/>
                        </a:spcBef>
                        <a:spcAft>
                          <a:spcPts val="0"/>
                        </a:spcAft>
                        <a:buClrTx/>
                        <a:buSzTx/>
                        <a:buFont typeface="Wingdings" panose="05000000000000000000" pitchFamily="2" charset="2"/>
                        <a:buNone/>
                        <a:tabLst/>
                        <a:defRPr/>
                      </a:pPr>
                      <a:endParaRPr lang="en-ZA" sz="1500" dirty="0">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ZA" sz="1500" dirty="0">
                          <a:effectLst/>
                          <a:latin typeface="Arial" panose="020B0604020202020204" pitchFamily="34" charset="0"/>
                          <a:ea typeface="Calibri" panose="020F0502020204030204" pitchFamily="34" charset="0"/>
                          <a:cs typeface="Times New Roman" panose="02020603050405020304" pitchFamily="18" charset="0"/>
                        </a:rPr>
                        <a:t>USAASA is currently in the process of implementing</a:t>
                      </a:r>
                      <a:r>
                        <a:rPr lang="en-ZA" sz="1500" baseline="0" dirty="0">
                          <a:effectLst/>
                          <a:latin typeface="Arial" panose="020B0604020202020204" pitchFamily="34" charset="0"/>
                          <a:ea typeface="Calibri" panose="020F0502020204030204" pitchFamily="34" charset="0"/>
                          <a:cs typeface="Times New Roman" panose="02020603050405020304" pitchFamily="18" charset="0"/>
                        </a:rPr>
                        <a:t> the recommendations of the</a:t>
                      </a:r>
                      <a:r>
                        <a:rPr lang="en-ZA" sz="1500" dirty="0">
                          <a:effectLst/>
                          <a:latin typeface="Arial" panose="020B0604020202020204" pitchFamily="34" charset="0"/>
                          <a:ea typeface="Calibri" panose="020F0502020204030204" pitchFamily="34" charset="0"/>
                          <a:cs typeface="Times New Roman" panose="02020603050405020304" pitchFamily="18" charset="0"/>
                        </a:rPr>
                        <a:t> open review of the physical inventory count on STB’s manufactured and delivered to date. </a:t>
                      </a:r>
                    </a:p>
                    <a:p>
                      <a:pPr marL="2857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77570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893091"/>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11</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696400" y="7020"/>
            <a:ext cx="792088" cy="792088"/>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2196066774"/>
              </p:ext>
            </p:extLst>
          </p:nvPr>
        </p:nvGraphicFramePr>
        <p:xfrm>
          <a:off x="191344" y="980728"/>
          <a:ext cx="11737304" cy="5826511"/>
        </p:xfrm>
        <a:graphic>
          <a:graphicData uri="http://schemas.openxmlformats.org/drawingml/2006/table">
            <a:tbl>
              <a:tblPr firstRow="1" firstCol="1" bandRow="1"/>
              <a:tblGrid>
                <a:gridCol w="5743274">
                  <a:extLst>
                    <a:ext uri="{9D8B030D-6E8A-4147-A177-3AD203B41FA5}">
                      <a16:colId xmlns:a16="http://schemas.microsoft.com/office/drawing/2014/main" xmlns="" val="1169717874"/>
                    </a:ext>
                  </a:extLst>
                </a:gridCol>
                <a:gridCol w="5994030">
                  <a:extLst>
                    <a:ext uri="{9D8B030D-6E8A-4147-A177-3AD203B41FA5}">
                      <a16:colId xmlns:a16="http://schemas.microsoft.com/office/drawing/2014/main" xmlns="" val="201462015"/>
                    </a:ext>
                  </a:extLst>
                </a:gridCol>
              </a:tblGrid>
              <a:tr h="612837">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5213674">
                <a:tc>
                  <a:txBody>
                    <a:bodyPr/>
                    <a:lstStyle/>
                    <a:p>
                      <a:pPr marL="342900" indent="-342900" algn="just">
                        <a:lnSpc>
                          <a:spcPct val="107000"/>
                        </a:lnSpc>
                        <a:spcAft>
                          <a:spcPts val="1795"/>
                        </a:spcAft>
                        <a:buFont typeface="+mj-lt"/>
                        <a:buAutoNum type="arabicPeriod" startAt="10"/>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is the risk and associated costs of the STB’s in storage, if these STB’s become redundant due to aged technology? </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95"/>
                        </a:spcAft>
                      </a:pPr>
                      <a:r>
                        <a:rPr lang="en-ZA"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It is unlikely that the Set Top Boxes would become redundant for the following reasons:</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q"/>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intended beneficiaries that USAASA supports still require a STB’s in the interim as many still have analogue television sets and are unlikely to replace this with newer digital television sets without support, from SA Government.</a:t>
                      </a:r>
                    </a:p>
                    <a:p>
                      <a:pPr marL="342900" lvl="0" indent="-342900" algn="just">
                        <a:lnSpc>
                          <a:spcPct val="107000"/>
                        </a:lnSpc>
                        <a:spcAft>
                          <a:spcPts val="0"/>
                        </a:spcAft>
                        <a:buFont typeface="Wingdings" panose="05000000000000000000" pitchFamily="2" charset="2"/>
                        <a:buChar char="q"/>
                      </a:pPr>
                      <a:endPar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q"/>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2011, SA adopted the DVB T2 standard for DTT signal distribution.  DVB/T2 has been adopted by more than 160 countries and most African countries.  DVB is anticipated is anticipated to continue to be a leading standard of television services in the foreseeable future. </a:t>
                      </a:r>
                    </a:p>
                    <a:p>
                      <a:pPr marL="342900" lvl="0" indent="-342900" algn="just">
                        <a:lnSpc>
                          <a:spcPct val="107000"/>
                        </a:lnSpc>
                        <a:spcAft>
                          <a:spcPts val="0"/>
                        </a:spcAft>
                        <a:buFont typeface="Wingdings" panose="05000000000000000000" pitchFamily="2" charset="2"/>
                        <a:buChar char="q"/>
                      </a:pPr>
                      <a:endPar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q"/>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STBs in storage are based on DVB T2 technology are sufficiently specified to guard against redundancy in the foreseeable future.</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Wingdings" panose="05000000000000000000" pitchFamily="2" charset="2"/>
                        <a:buChar char="q"/>
                      </a:pPr>
                      <a:r>
                        <a:rPr lang="en-ZA"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STB’s have a two-year warranty period, from installation, that will enable the STB’s to function within the required specifications.</a:t>
                      </a:r>
                      <a:endParaRPr lang="en-ZA" sz="15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485724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1037107"/>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12</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3745156591"/>
              </p:ext>
            </p:extLst>
          </p:nvPr>
        </p:nvGraphicFramePr>
        <p:xfrm>
          <a:off x="191344" y="1248701"/>
          <a:ext cx="11593288" cy="4610462"/>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714610">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3848687">
                <a:tc>
                  <a:txBody>
                    <a:bodyPr/>
                    <a:lstStyle/>
                    <a:p>
                      <a:pPr marL="342900" indent="-342900">
                        <a:lnSpc>
                          <a:spcPct val="107000"/>
                        </a:lnSpc>
                        <a:spcAft>
                          <a:spcPts val="1795"/>
                        </a:spcAft>
                        <a:buFont typeface="+mj-lt"/>
                        <a:buAutoNum type="arabicPeriod" startAt="11"/>
                      </a:pPr>
                      <a:r>
                        <a:rPr lang="en-ZA" sz="1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is ICASA’s oversight role in the BDM program, if any? </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Arial" panose="020B0604020202020204" pitchFamily="34" charset="0"/>
                        </a:rPr>
                        <a:t>ICASA is responsible for regulation of the free-to-air and commercial broadcasting television services to be migrated from analogue to digital broadcasting services.</a:t>
                      </a:r>
                    </a:p>
                    <a:p>
                      <a:pPr marL="0" indent="0" algn="just">
                        <a:lnSpc>
                          <a:spcPct val="107000"/>
                        </a:lnSpc>
                        <a:spcAft>
                          <a:spcPts val="0"/>
                        </a:spcAft>
                        <a:buFont typeface="Wingdings" panose="05000000000000000000" pitchFamily="2" charset="2"/>
                        <a:buNone/>
                      </a:pP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511175" indent="-285750" algn="just">
                        <a:lnSpc>
                          <a:spcPct val="107000"/>
                        </a:lnSpc>
                        <a:spcAft>
                          <a:spcPts val="0"/>
                        </a:spcAft>
                        <a:buFont typeface="Wingdings" panose="05000000000000000000" pitchFamily="2" charset="2"/>
                        <a:buChar char="ü"/>
                      </a:pPr>
                      <a:r>
                        <a:rPr lang="en-ZA" sz="1500" dirty="0">
                          <a:effectLst/>
                          <a:latin typeface="Arial" panose="020B0604020202020204" pitchFamily="34" charset="0"/>
                          <a:ea typeface="Calibri" panose="020F0502020204030204" pitchFamily="34" charset="0"/>
                          <a:cs typeface="Arial" panose="020B0604020202020204" pitchFamily="34" charset="0"/>
                        </a:rPr>
                        <a:t>This includes the assignments of channels on Multiplexer 1 (network providing 88% DTT and 12% DTH coverage) and Multiplexer 2 (network providing 80% of DTT coverage). </a:t>
                      </a:r>
                    </a:p>
                    <a:p>
                      <a:pPr marL="511175" indent="-285750" algn="just">
                        <a:lnSpc>
                          <a:spcPct val="107000"/>
                        </a:lnSpc>
                        <a:spcAft>
                          <a:spcPts val="0"/>
                        </a:spcAft>
                        <a:buFont typeface="Wingdings" panose="05000000000000000000" pitchFamily="2" charset="2"/>
                        <a:buChar char="ü"/>
                      </a:pPr>
                      <a:r>
                        <a:rPr lang="en-ZA" sz="1500" dirty="0">
                          <a:effectLst/>
                          <a:latin typeface="Arial" panose="020B0604020202020204" pitchFamily="34" charset="0"/>
                          <a:ea typeface="Calibri" panose="020F0502020204030204" pitchFamily="34" charset="0"/>
                          <a:cs typeface="Arial" panose="020B0604020202020204" pitchFamily="34" charset="0"/>
                        </a:rPr>
                        <a:t>ICASA also authorises the digital incentive channels and ensuring the compliance to the assigned spectrum frequency to broadcasters. </a:t>
                      </a:r>
                    </a:p>
                    <a:p>
                      <a:pPr marL="285750" indent="-285750" algn="just">
                        <a:lnSpc>
                          <a:spcPct val="107000"/>
                        </a:lnSpc>
                        <a:spcAft>
                          <a:spcPts val="0"/>
                        </a:spcAft>
                        <a:buFont typeface="Wingdings" panose="05000000000000000000" pitchFamily="2" charset="2"/>
                        <a:buChar char="q"/>
                      </a:pP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Arial" panose="020B0604020202020204" pitchFamily="34" charset="0"/>
                        </a:rPr>
                        <a:t>It is also responsible for auctioning and licensing of the frequency spectrum. </a:t>
                      </a:r>
                    </a:p>
                    <a:p>
                      <a:pPr marL="0" indent="0" algn="just">
                        <a:lnSpc>
                          <a:spcPct val="107000"/>
                        </a:lnSpc>
                        <a:spcAft>
                          <a:spcPts val="0"/>
                        </a:spcAft>
                        <a:buFont typeface="Wingdings" panose="05000000000000000000" pitchFamily="2" charset="2"/>
                        <a:buNone/>
                      </a:pP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Arial" panose="020B0604020202020204" pitchFamily="34" charset="0"/>
                        </a:rPr>
                        <a:t>ICASA is also responsible for type approval of the digital devices.</a:t>
                      </a:r>
                    </a:p>
                    <a:p>
                      <a:pPr algn="just">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9246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48417" y="1007734"/>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13</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1901130830"/>
              </p:ext>
            </p:extLst>
          </p:nvPr>
        </p:nvGraphicFramePr>
        <p:xfrm>
          <a:off x="551384" y="1189952"/>
          <a:ext cx="11161240" cy="2048145"/>
        </p:xfrm>
        <a:graphic>
          <a:graphicData uri="http://schemas.openxmlformats.org/drawingml/2006/table">
            <a:tbl>
              <a:tblPr firstRow="1" firstCol="1" bandRow="1"/>
              <a:tblGrid>
                <a:gridCol w="5240756">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320738">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1727407">
                <a:tc>
                  <a:txBody>
                    <a:bodyPr/>
                    <a:lstStyle/>
                    <a:p>
                      <a:pPr marL="342900" indent="-342900">
                        <a:lnSpc>
                          <a:spcPct val="107000"/>
                        </a:lnSpc>
                        <a:spcAft>
                          <a:spcPts val="1795"/>
                        </a:spcAft>
                        <a:buFont typeface="+mj-lt"/>
                        <a:buAutoNum type="arabicPeriod" startAt="12"/>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 is the oversight body regulating USAASA? </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USAASA is under the oversight of the Accounting Authority in terms of section 49 of the Public Finance Management Act, 1999 (PFMA) and the Executive Authority in terms of section 63 of PFMA and directly accountable to the Parliamentary Portfolio Committee on Communications.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851601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1007734"/>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14</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477989628"/>
              </p:ext>
            </p:extLst>
          </p:nvPr>
        </p:nvGraphicFramePr>
        <p:xfrm>
          <a:off x="551384" y="1246162"/>
          <a:ext cx="11178728" cy="5351190"/>
        </p:xfrm>
        <a:graphic>
          <a:graphicData uri="http://schemas.openxmlformats.org/drawingml/2006/table">
            <a:tbl>
              <a:tblPr firstRow="1" firstCol="1" bandRow="1"/>
              <a:tblGrid>
                <a:gridCol w="4261620">
                  <a:extLst>
                    <a:ext uri="{9D8B030D-6E8A-4147-A177-3AD203B41FA5}">
                      <a16:colId xmlns:a16="http://schemas.microsoft.com/office/drawing/2014/main" xmlns="" val="1169717874"/>
                    </a:ext>
                  </a:extLst>
                </a:gridCol>
                <a:gridCol w="6917108">
                  <a:extLst>
                    <a:ext uri="{9D8B030D-6E8A-4147-A177-3AD203B41FA5}">
                      <a16:colId xmlns:a16="http://schemas.microsoft.com/office/drawing/2014/main" xmlns="" val="201462015"/>
                    </a:ext>
                  </a:extLst>
                </a:gridCol>
              </a:tblGrid>
              <a:tr h="714610">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3848687">
                <a:tc>
                  <a:txBody>
                    <a:bodyPr/>
                    <a:lstStyle/>
                    <a:p>
                      <a:pPr marL="342900" indent="-342900">
                        <a:lnSpc>
                          <a:spcPct val="107000"/>
                        </a:lnSpc>
                        <a:spcAft>
                          <a:spcPts val="0"/>
                        </a:spcAft>
                        <a:buFont typeface="+mj-lt"/>
                        <a:buAutoNum type="arabicPeriod" startAt="13"/>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Who will be held accountable for the many years of wasteful and fruitless expenditure incurred? </a:t>
                      </a:r>
                      <a:endParaRPr lang="en-ZA" sz="15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ZA"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If any officials are found to be negligent, personally responsible for fruitless and wasteful expenditure or irregular expenditure, it will be dealt with in line with the Framework from National Treasury which came into effect on 01 July 2019, i.e. appropriate sanctions/ consequence management will be enforced and condonement will be requested from National Treasury where applicable. Internal Controls will be put in place if such cases are identified to avoid such going forward. </a:t>
                      </a:r>
                    </a:p>
                    <a:p>
                      <a:pPr marL="0" indent="0" algn="just">
                        <a:lnSpc>
                          <a:spcPct val="107000"/>
                        </a:lnSpc>
                        <a:spcAft>
                          <a:spcPts val="0"/>
                        </a:spcAft>
                        <a:buFont typeface="Wingdings" panose="05000000000000000000" pitchFamily="2" charset="2"/>
                        <a:buNone/>
                      </a:pPr>
                      <a:endParaRPr lang="en-ZA" sz="15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Currently several USAASA officials have been placed on mandatory leave in order to avoid possible interference with the open review investigation regarding set top boxes and related accessories identified as unaccounted for during open review.</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ZA" sz="15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ZA" sz="1500" dirty="0">
                          <a:effectLst/>
                          <a:latin typeface="Arial" panose="020B0604020202020204" pitchFamily="34" charset="0"/>
                          <a:ea typeface="Calibri" panose="020F0502020204030204" pitchFamily="34" charset="0"/>
                          <a:cs typeface="Arial" panose="020B0604020202020204" pitchFamily="34" charset="0"/>
                        </a:rPr>
                        <a:t>USAASA is committed to the installation of the STBs as quickly as possible, hence the appointment of Sentech to project manage the installations.  In addition, a multi-agency steering committee comprising of USAASA, Sentech, SAPO and DCDT has been constituted to ensure that the STBs are installed as quickly as possible</a:t>
                      </a:r>
                    </a:p>
                    <a:p>
                      <a:pPr algn="just">
                        <a:lnSpc>
                          <a:spcPct val="107000"/>
                        </a:lnSpc>
                        <a:spcAft>
                          <a:spcPts val="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4233160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91344" y="1628800"/>
            <a:ext cx="10801200" cy="2447726"/>
          </a:xfrm>
        </p:spPr>
        <p:txBody>
          <a:bodyPr/>
          <a:lstStyle/>
          <a:p>
            <a:r>
              <a:rPr lang="en-US" sz="2800" b="1" dirty="0"/>
              <a:t>BROADCASTING DIGITAL MIGRATION PHASE 1</a:t>
            </a:r>
          </a:p>
        </p:txBody>
      </p:sp>
    </p:spTree>
    <p:extLst>
      <p:ext uri="{BB962C8B-B14F-4D97-AF65-F5344CB8AC3E}">
        <p14:creationId xmlns:p14="http://schemas.microsoft.com/office/powerpoint/2010/main" xmlns="" val="148237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0" y="946324"/>
            <a:ext cx="12192000" cy="61410"/>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16</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1919536" y="476672"/>
            <a:ext cx="6984776"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COMMENCEMENT  OF BDM PROJECT  : SENTECH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51" name="Round Same Side Corner Rectangle 6"/>
          <p:cNvSpPr txBox="1"/>
          <p:nvPr/>
        </p:nvSpPr>
        <p:spPr>
          <a:xfrm>
            <a:off x="2351584" y="1108049"/>
            <a:ext cx="9538737" cy="1888903"/>
          </a:xfrm>
          <a:prstGeom prst="rect">
            <a:avLst/>
          </a:prstGeom>
          <a:solidFill>
            <a:schemeClr val="tx2">
              <a:lumMod val="40000"/>
              <a:lumOff val="60000"/>
            </a:schemeClr>
          </a:solidFill>
          <a:ln>
            <a:noFill/>
          </a:ln>
          <a:effectLst/>
        </p:spPr>
        <p:txBody>
          <a:bodyPr spcFirstLastPara="0" vert="horz" wrap="square" lIns="113792" tIns="10160" rIns="10160" bIns="10160" numCol="1" spcCol="1270" anchor="ctr" anchorCtr="0">
            <a:noAutofit/>
          </a:bodyPr>
          <a:lstStyle/>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SENTECH was appointed  to project manage installation of </a:t>
            </a:r>
            <a:r>
              <a:rPr kumimoji="0" lang="en-ZA" sz="1500" i="0" u="none" strike="noStrike" kern="1200" cap="none" spc="0" normalizeH="0" baseline="0" noProof="0" dirty="0">
                <a:ln>
                  <a:noFill/>
                </a:ln>
                <a:effectLst/>
                <a:uLnTx/>
                <a:uFillTx/>
              </a:rPr>
              <a:t>BDM PHASE 1</a:t>
            </a:r>
            <a:r>
              <a:rPr kumimoji="0" lang="en-ZA" sz="1500" b="0" i="0" u="none" strike="noStrike" kern="1200" cap="none" spc="0" normalizeH="0" baseline="0" noProof="0" dirty="0">
                <a:ln>
                  <a:noFill/>
                </a:ln>
                <a:effectLst/>
                <a:uLnTx/>
                <a:uFillTx/>
              </a:rPr>
              <a:t> through a Service Level Agreement (SLA) Approved by National Treasury on the 18</a:t>
            </a:r>
            <a:r>
              <a:rPr kumimoji="0" lang="en-ZA" sz="1500" b="0" i="0" u="none" strike="noStrike" kern="1200" cap="none" spc="0" normalizeH="0" baseline="30000" noProof="0" dirty="0">
                <a:ln>
                  <a:noFill/>
                </a:ln>
                <a:effectLst/>
                <a:uLnTx/>
                <a:uFillTx/>
              </a:rPr>
              <a:t>th</a:t>
            </a:r>
            <a:r>
              <a:rPr kumimoji="0" lang="en-ZA" sz="1500" b="0" i="0" u="none" strike="noStrike" kern="1200" cap="none" spc="0" normalizeH="0" baseline="0" noProof="0" dirty="0">
                <a:ln>
                  <a:noFill/>
                </a:ln>
                <a:effectLst/>
                <a:uLnTx/>
                <a:uFillTx/>
              </a:rPr>
              <a:t> of September 2020. </a:t>
            </a:r>
          </a:p>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Subsequent to finalisation of the SLA, </a:t>
            </a:r>
          </a:p>
          <a:p>
            <a:pPr marL="742950" lvl="2" indent="-285750" defTabSz="711200" fontAlgn="auto">
              <a:lnSpc>
                <a:spcPct val="90000"/>
              </a:lnSpc>
              <a:spcAft>
                <a:spcPct val="15000"/>
              </a:spcAft>
              <a:buFont typeface="Wingdings" panose="05000000000000000000" pitchFamily="2" charset="2"/>
              <a:buChar char="ü"/>
              <a:defRPr/>
            </a:pPr>
            <a:r>
              <a:rPr lang="en-ZA" sz="1500" b="0" dirty="0"/>
              <a:t>Procurement of installers in Free State was finalised; </a:t>
            </a:r>
          </a:p>
          <a:p>
            <a:pPr marL="742950" lvl="2" indent="-285750" defTabSz="711200" fontAlgn="auto">
              <a:lnSpc>
                <a:spcPct val="90000"/>
              </a:lnSpc>
              <a:spcAft>
                <a:spcPct val="15000"/>
              </a:spcAft>
              <a:buFont typeface="Wingdings" panose="05000000000000000000" pitchFamily="2" charset="2"/>
              <a:buChar char="ü"/>
              <a:defRPr/>
            </a:pPr>
            <a:r>
              <a:rPr lang="en-ZA" sz="1500" b="0" dirty="0"/>
              <a:t>Stakeholder engagement (Provincial Government, District and Local Municipalities) commenced on 1</a:t>
            </a:r>
            <a:r>
              <a:rPr kumimoji="0" lang="en-ZA" sz="1500" b="0" i="0" u="none" strike="noStrike" kern="1200" cap="none" spc="0" normalizeH="0" baseline="0" noProof="0" dirty="0">
                <a:ln>
                  <a:noFill/>
                </a:ln>
                <a:effectLst/>
                <a:uLnTx/>
                <a:uFillTx/>
              </a:rPr>
              <a:t>2 October 2020 in the Free State. </a:t>
            </a:r>
          </a:p>
          <a:p>
            <a:pPr marL="742950" lvl="2" indent="-285750" defTabSz="711200" fontAlgn="auto">
              <a:lnSpc>
                <a:spcPct val="90000"/>
              </a:lnSpc>
              <a:spcAft>
                <a:spcPct val="15000"/>
              </a:spcAft>
              <a:buFont typeface="Wingdings" panose="05000000000000000000" pitchFamily="2" charset="2"/>
              <a:buChar char="ü"/>
              <a:defRPr/>
            </a:pPr>
            <a:r>
              <a:rPr lang="en-ZA" sz="1500" b="0" dirty="0"/>
              <a:t>Installations commenced on 27 October 2020. </a:t>
            </a:r>
            <a:endParaRPr kumimoji="0" lang="en-ZA" sz="1500" b="0" i="0" u="none" strike="noStrike" kern="1200" cap="none" spc="0" normalizeH="0" baseline="0" noProof="0" dirty="0">
              <a:ln>
                <a:noFill/>
              </a:ln>
              <a:effectLst/>
              <a:uLnTx/>
              <a:uFillTx/>
            </a:endParaRPr>
          </a:p>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en-ZA" sz="1500" b="0" dirty="0"/>
              <a:t>Since commencements of installation process 1868 decoders have been installed </a:t>
            </a:r>
            <a:r>
              <a:rPr kumimoji="0" lang="en-ZA" sz="1500" b="0" i="0" u="none" strike="noStrike" kern="1200" cap="none" spc="0" normalizeH="0" baseline="0" noProof="0" dirty="0">
                <a:ln>
                  <a:noFill/>
                </a:ln>
                <a:effectLst/>
                <a:uLnTx/>
                <a:uFillTx/>
              </a:rPr>
              <a:t>                           </a:t>
            </a:r>
          </a:p>
        </p:txBody>
      </p:sp>
      <p:sp>
        <p:nvSpPr>
          <p:cNvPr id="47" name="Round Same Side Corner Rectangle 10"/>
          <p:cNvSpPr txBox="1"/>
          <p:nvPr/>
        </p:nvSpPr>
        <p:spPr>
          <a:xfrm>
            <a:off x="2392861" y="3065470"/>
            <a:ext cx="9586194" cy="1379081"/>
          </a:xfrm>
          <a:prstGeom prst="rect">
            <a:avLst/>
          </a:prstGeom>
          <a:solidFill>
            <a:schemeClr val="accent6">
              <a:lumMod val="60000"/>
              <a:lumOff val="40000"/>
            </a:schemeClr>
          </a:solidFill>
          <a:ln>
            <a:noFill/>
          </a:ln>
          <a:effectLst/>
        </p:spPr>
        <p:txBody>
          <a:bodyPr spcFirstLastPara="0" vert="horz" wrap="square" lIns="113792" tIns="10160" rIns="10160" bIns="10160" numCol="1" spcCol="1270" anchor="ctr" anchorCtr="0">
            <a:noAutofit/>
          </a:bodyPr>
          <a:lstStyle/>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Proactive Awareness for recruitment of installers </a:t>
            </a:r>
            <a:r>
              <a:rPr kumimoji="0" lang="en-ZA" sz="1500" b="0" i="0" u="none" kern="1200" cap="none" spc="0" normalizeH="0" baseline="0" noProof="0" dirty="0">
                <a:ln>
                  <a:noFill/>
                </a:ln>
                <a:effectLst/>
                <a:uLnTx/>
                <a:uFillTx/>
              </a:rPr>
              <a:t>is </a:t>
            </a:r>
            <a:r>
              <a:rPr kumimoji="0" lang="en-ZA" sz="1500" b="0" i="0" u="none" strike="noStrike" kern="1200" cap="none" spc="0" normalizeH="0" baseline="0" noProof="0" dirty="0">
                <a:ln>
                  <a:noFill/>
                </a:ln>
                <a:effectLst/>
                <a:uLnTx/>
                <a:uFillTx/>
              </a:rPr>
              <a:t>done simultaneously with the proactive registration of beneficiaries  </a:t>
            </a:r>
          </a:p>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lang="en-ZA" sz="1500" b="0" dirty="0"/>
              <a:t>District coordinators who will be  responsible for the raising awareness to drive  </a:t>
            </a:r>
            <a:r>
              <a:rPr kumimoji="0" lang="en-ZA" sz="1500" b="0" i="0" u="none" strike="noStrike" kern="1200" cap="none" spc="0" normalizeH="0" baseline="0" noProof="0" dirty="0">
                <a:ln>
                  <a:noFill/>
                </a:ln>
                <a:effectLst/>
                <a:uLnTx/>
                <a:uFillTx/>
              </a:rPr>
              <a:t>recruitment of local installers at district and local municipalities in order to realise local beneficiation. The approach will address </a:t>
            </a:r>
            <a:r>
              <a:rPr lang="en-ZA" sz="1500" b="0" dirty="0"/>
              <a:t>challenges of post installation support since installers will be coming from local communities.</a:t>
            </a:r>
            <a:endParaRPr kumimoji="0" lang="en-ZA" sz="1500" b="0" i="0" u="none" strike="noStrike" kern="1200" cap="none" spc="0" normalizeH="0" baseline="0" noProof="0" dirty="0">
              <a:ln>
                <a:noFill/>
              </a:ln>
              <a:effectLst/>
              <a:uLnTx/>
              <a:uFillTx/>
            </a:endParaRPr>
          </a:p>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Additional resources are being appointed (Admin Staff, BDM Senior manager, etc.)</a:t>
            </a:r>
          </a:p>
        </p:txBody>
      </p:sp>
      <p:grpSp>
        <p:nvGrpSpPr>
          <p:cNvPr id="41" name="Group 40"/>
          <p:cNvGrpSpPr/>
          <p:nvPr/>
        </p:nvGrpSpPr>
        <p:grpSpPr>
          <a:xfrm>
            <a:off x="2230481" y="4575502"/>
            <a:ext cx="9716835" cy="2045822"/>
            <a:chOff x="2038410" y="3918977"/>
            <a:chExt cx="9789735" cy="1615581"/>
          </a:xfrm>
          <a:solidFill>
            <a:schemeClr val="bg2">
              <a:lumMod val="40000"/>
              <a:lumOff val="60000"/>
            </a:schemeClr>
          </a:solidFill>
        </p:grpSpPr>
        <p:sp>
          <p:nvSpPr>
            <p:cNvPr id="42" name="Round Same Side Corner Rectangle 41"/>
            <p:cNvSpPr/>
            <p:nvPr/>
          </p:nvSpPr>
          <p:spPr>
            <a:xfrm rot="5400000">
              <a:off x="6302708" y="-345320"/>
              <a:ext cx="1203717" cy="9732312"/>
            </a:xfrm>
            <a:prstGeom prst="round2SameRect">
              <a:avLst/>
            </a:prstGeom>
            <a:grpFill/>
            <a:ln w="6350" cap="flat" cmpd="sng" algn="ctr">
              <a:solidFill>
                <a:srgbClr val="FFC000">
                  <a:hueOff val="0"/>
                  <a:satOff val="0"/>
                  <a:lumOff val="0"/>
                  <a:alphaOff val="0"/>
                </a:srgbClr>
              </a:solidFill>
              <a:prstDash val="solid"/>
              <a:miter lim="800000"/>
            </a:ln>
            <a:effectLst/>
          </p:spPr>
        </p:sp>
        <p:sp>
          <p:nvSpPr>
            <p:cNvPr id="43" name="Round Same Side Corner Rectangle 14"/>
            <p:cNvSpPr txBox="1"/>
            <p:nvPr/>
          </p:nvSpPr>
          <p:spPr>
            <a:xfrm>
              <a:off x="2038410" y="3947434"/>
              <a:ext cx="9789735" cy="1587124"/>
            </a:xfrm>
            <a:prstGeom prst="rect">
              <a:avLst/>
            </a:prstGeom>
            <a:grpFill/>
            <a:ln>
              <a:noFill/>
            </a:ln>
            <a:effectLst/>
          </p:spPr>
          <p:txBody>
            <a:bodyPr spcFirstLastPara="0" vert="horz" wrap="square" lIns="113792" tIns="10160" rIns="10160" bIns="10160" numCol="1" spcCol="1270" anchor="ctr" anchorCtr="0">
              <a:noAutofit/>
            </a:bodyPr>
            <a:lstStyle/>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SENTECH to work with SAPO on the implementation and the allocation of the decoders and related devices </a:t>
              </a:r>
            </a:p>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Targeting to deplete the decoder stock stored in SAPO warehouses (860k) by 31 March 2021.</a:t>
              </a:r>
            </a:p>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USAASA to ensure the development of implementation plan for the distribution and installation of decoders in target provinces </a:t>
              </a:r>
            </a:p>
            <a:p>
              <a:pPr marL="285750" lvl="1" indent="-285750" defTabSz="711200" fontAlgn="auto">
                <a:lnSpc>
                  <a:spcPct val="90000"/>
                </a:lnSpc>
                <a:spcAft>
                  <a:spcPct val="15000"/>
                </a:spcAft>
                <a:buFont typeface="Wingdings" panose="05000000000000000000" pitchFamily="2" charset="2"/>
                <a:buChar char="§"/>
                <a:defRPr/>
              </a:pPr>
              <a:r>
                <a:rPr lang="en-ZA" sz="1500" b="0" dirty="0"/>
                <a:t>USAASA and SENTECH to form a project Steering Committee to drive the implementation.</a:t>
              </a:r>
            </a:p>
            <a:p>
              <a:pPr marL="285750" marR="0" lvl="1" indent="-285750" algn="l" defTabSz="711200" eaLnBrk="1" fontAlgn="auto" latinLnBrk="0" hangingPunct="1">
                <a:lnSpc>
                  <a:spcPct val="90000"/>
                </a:lnSpc>
                <a:spcBef>
                  <a:spcPct val="0"/>
                </a:spcBef>
                <a:spcAft>
                  <a:spcPct val="15000"/>
                </a:spcAft>
                <a:buClrTx/>
                <a:buSzTx/>
                <a:buFont typeface="Wingdings" panose="05000000000000000000" pitchFamily="2" charset="2"/>
                <a:buChar char="§"/>
                <a:tabLst/>
                <a:defRPr/>
              </a:pPr>
              <a:r>
                <a:rPr kumimoji="0" lang="en-ZA" sz="1500" b="0" i="0" u="none" strike="noStrike" kern="1200" cap="none" spc="0" normalizeH="0" baseline="0" noProof="0" dirty="0">
                  <a:ln>
                    <a:noFill/>
                  </a:ln>
                  <a:effectLst/>
                  <a:uLnTx/>
                  <a:uFillTx/>
                </a:rPr>
                <a:t>USAASA and DCDT to monitor progress on a regular basis through Project Management Office and Executive leadership (DDG, ADG and Executive Caretaker) </a:t>
              </a:r>
            </a:p>
            <a:p>
              <a:pPr marL="0" marR="0" lvl="1" algn="l" defTabSz="711200" eaLnBrk="1" fontAlgn="auto" latinLnBrk="0" hangingPunct="1">
                <a:lnSpc>
                  <a:spcPct val="90000"/>
                </a:lnSpc>
                <a:spcBef>
                  <a:spcPct val="0"/>
                </a:spcBef>
                <a:spcAft>
                  <a:spcPct val="15000"/>
                </a:spcAft>
                <a:buClrTx/>
                <a:buSzTx/>
                <a:tabLst/>
                <a:defRPr/>
              </a:pPr>
              <a:endParaRPr kumimoji="0" lang="en-ZA" sz="1500" b="0" i="0" u="none" strike="noStrike" kern="1200" cap="none" spc="0" normalizeH="0" baseline="0" noProof="0" dirty="0">
                <a:ln>
                  <a:noFill/>
                </a:ln>
                <a:effectLst/>
                <a:uLnTx/>
                <a:uFillTx/>
              </a:endParaRPr>
            </a:p>
          </p:txBody>
        </p:sp>
      </p:grpSp>
      <p:sp>
        <p:nvSpPr>
          <p:cNvPr id="6" name="Rectangle: Top Corners Snipped 5">
            <a:extLst>
              <a:ext uri="{FF2B5EF4-FFF2-40B4-BE49-F238E27FC236}">
                <a16:creationId xmlns:a16="http://schemas.microsoft.com/office/drawing/2014/main" xmlns="" id="{6D5B26CB-54C6-439F-8F97-F95198FFC919}"/>
              </a:ext>
            </a:extLst>
          </p:cNvPr>
          <p:cNvSpPr/>
          <p:nvPr/>
        </p:nvSpPr>
        <p:spPr>
          <a:xfrm rot="5400000">
            <a:off x="275105" y="964432"/>
            <a:ext cx="1888904" cy="2176139"/>
          </a:xfrm>
          <a:prstGeom prst="snip2Same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xmlns="" id="{2E259E49-AC58-4C13-9CEF-59521019187F}"/>
              </a:ext>
            </a:extLst>
          </p:cNvPr>
          <p:cNvSpPr txBox="1"/>
          <p:nvPr/>
        </p:nvSpPr>
        <p:spPr>
          <a:xfrm>
            <a:off x="149465" y="1452877"/>
            <a:ext cx="2019421" cy="1077218"/>
          </a:xfrm>
          <a:prstGeom prst="rect">
            <a:avLst/>
          </a:prstGeom>
          <a:noFill/>
        </p:spPr>
        <p:txBody>
          <a:bodyPr wrap="square" rtlCol="0">
            <a:spAutoFit/>
          </a:bodyPr>
          <a:lstStyle/>
          <a:p>
            <a:pPr algn="ctr"/>
            <a:r>
              <a:rPr lang="en-ZA" sz="1600" dirty="0"/>
              <a:t>SENTECH </a:t>
            </a:r>
            <a:r>
              <a:rPr lang="en-ZA" sz="1600" b="0" dirty="0"/>
              <a:t>(Depletion of Decoder </a:t>
            </a:r>
          </a:p>
          <a:p>
            <a:pPr algn="ctr"/>
            <a:r>
              <a:rPr lang="en-ZA" sz="1600" b="0" dirty="0"/>
              <a:t>Stock)</a:t>
            </a:r>
          </a:p>
        </p:txBody>
      </p:sp>
      <p:sp>
        <p:nvSpPr>
          <p:cNvPr id="34" name="Rectangle: Top Corners Snipped 33">
            <a:extLst>
              <a:ext uri="{FF2B5EF4-FFF2-40B4-BE49-F238E27FC236}">
                <a16:creationId xmlns:a16="http://schemas.microsoft.com/office/drawing/2014/main" xmlns="" id="{C8D196DE-345A-4AB3-8D47-74FD0DB8FAF8}"/>
              </a:ext>
            </a:extLst>
          </p:cNvPr>
          <p:cNvSpPr/>
          <p:nvPr/>
        </p:nvSpPr>
        <p:spPr>
          <a:xfrm rot="5400000">
            <a:off x="545564" y="2668616"/>
            <a:ext cx="1375735" cy="2176139"/>
          </a:xfrm>
          <a:prstGeom prst="snip2Same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TextBox 34">
            <a:extLst>
              <a:ext uri="{FF2B5EF4-FFF2-40B4-BE49-F238E27FC236}">
                <a16:creationId xmlns:a16="http://schemas.microsoft.com/office/drawing/2014/main" xmlns="" id="{ABF9E51A-6A4C-408D-BDC0-D555A427B76B}"/>
              </a:ext>
            </a:extLst>
          </p:cNvPr>
          <p:cNvSpPr txBox="1"/>
          <p:nvPr/>
        </p:nvSpPr>
        <p:spPr>
          <a:xfrm>
            <a:off x="88367" y="3236783"/>
            <a:ext cx="2176139" cy="1200329"/>
          </a:xfrm>
          <a:prstGeom prst="rect">
            <a:avLst/>
          </a:prstGeom>
          <a:solidFill>
            <a:schemeClr val="accent6">
              <a:lumMod val="40000"/>
              <a:lumOff val="60000"/>
            </a:schemeClr>
          </a:solidFill>
        </p:spPr>
        <p:txBody>
          <a:bodyPr wrap="square" rtlCol="0">
            <a:spAutoFit/>
          </a:bodyPr>
          <a:lstStyle/>
          <a:p>
            <a:pPr lvl="0" algn="ctr" defTabSz="800100">
              <a:lnSpc>
                <a:spcPct val="90000"/>
              </a:lnSpc>
              <a:defRPr/>
            </a:pPr>
            <a:r>
              <a:rPr lang="en-ZA" sz="1600" dirty="0"/>
              <a:t>DCDT/SENTECH</a:t>
            </a:r>
          </a:p>
          <a:p>
            <a:pPr lvl="0" algn="ctr" defTabSz="800100">
              <a:lnSpc>
                <a:spcPct val="90000"/>
              </a:lnSpc>
              <a:defRPr/>
            </a:pPr>
            <a:r>
              <a:rPr lang="en-ZA" sz="1600" b="0" dirty="0"/>
              <a:t>Proactive Awareness (recruitment of </a:t>
            </a:r>
          </a:p>
          <a:p>
            <a:pPr lvl="0" algn="ctr" defTabSz="800100">
              <a:lnSpc>
                <a:spcPct val="90000"/>
              </a:lnSpc>
              <a:defRPr/>
            </a:pPr>
            <a:r>
              <a:rPr lang="en-ZA" sz="1600" b="0" dirty="0"/>
              <a:t>Local Installers and Installation process)   </a:t>
            </a:r>
          </a:p>
        </p:txBody>
      </p:sp>
      <p:sp>
        <p:nvSpPr>
          <p:cNvPr id="36" name="Rectangle: Top Corners Snipped 35">
            <a:extLst>
              <a:ext uri="{FF2B5EF4-FFF2-40B4-BE49-F238E27FC236}">
                <a16:creationId xmlns:a16="http://schemas.microsoft.com/office/drawing/2014/main" xmlns="" id="{4D976D8B-3897-4918-B32D-F0CAEABDFD97}"/>
              </a:ext>
            </a:extLst>
          </p:cNvPr>
          <p:cNvSpPr/>
          <p:nvPr/>
        </p:nvSpPr>
        <p:spPr>
          <a:xfrm rot="5400000">
            <a:off x="499000" y="4212695"/>
            <a:ext cx="1375735" cy="2176139"/>
          </a:xfrm>
          <a:prstGeom prst="snip2Same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37" name="TextBox 36">
            <a:extLst>
              <a:ext uri="{FF2B5EF4-FFF2-40B4-BE49-F238E27FC236}">
                <a16:creationId xmlns:a16="http://schemas.microsoft.com/office/drawing/2014/main" xmlns="" id="{9F2F97C7-DFDB-4C20-B352-9F6ED8368E21}"/>
              </a:ext>
            </a:extLst>
          </p:cNvPr>
          <p:cNvSpPr txBox="1"/>
          <p:nvPr/>
        </p:nvSpPr>
        <p:spPr>
          <a:xfrm>
            <a:off x="145361" y="5069037"/>
            <a:ext cx="2176139" cy="313932"/>
          </a:xfrm>
          <a:prstGeom prst="rect">
            <a:avLst/>
          </a:prstGeom>
          <a:solidFill>
            <a:schemeClr val="bg1"/>
          </a:solidFill>
        </p:spPr>
        <p:txBody>
          <a:bodyPr wrap="square" rtlCol="0">
            <a:spAutoFit/>
          </a:bodyPr>
          <a:lstStyle/>
          <a:p>
            <a:pPr lvl="0" algn="ctr" defTabSz="800100">
              <a:lnSpc>
                <a:spcPct val="90000"/>
              </a:lnSpc>
              <a:defRPr/>
            </a:pPr>
            <a:r>
              <a:rPr lang="en-ZA" sz="1600" dirty="0"/>
              <a:t>Implementation </a:t>
            </a:r>
            <a:endParaRPr lang="en-ZA" sz="1600" b="0" dirty="0"/>
          </a:p>
        </p:txBody>
      </p:sp>
    </p:spTree>
    <p:extLst>
      <p:ext uri="{BB962C8B-B14F-4D97-AF65-F5344CB8AC3E}">
        <p14:creationId xmlns:p14="http://schemas.microsoft.com/office/powerpoint/2010/main" xmlns="" val="155314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1007734"/>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29" y="6482149"/>
            <a:ext cx="1629309" cy="403235"/>
          </a:xfrm>
        </p:spPr>
        <p:txBody>
          <a:bodyPr/>
          <a:lstStyle/>
          <a:p>
            <a:pPr>
              <a:defRPr/>
            </a:pPr>
            <a:fld id="{D0FB1A35-26F3-4129-92ED-E891618A16E1}" type="slidenum">
              <a:rPr lang="en-US">
                <a:solidFill>
                  <a:srgbClr val="000000"/>
                </a:solidFill>
              </a:rPr>
              <a:pPr>
                <a:defRPr/>
              </a:pPr>
              <a:t>17</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24592" y="0"/>
            <a:ext cx="763758" cy="763758"/>
          </a:xfrm>
          <a:prstGeom prst="rect">
            <a:avLst/>
          </a:prstGeom>
        </p:spPr>
      </p:pic>
      <p:sp>
        <p:nvSpPr>
          <p:cNvPr id="12" name="Rectangle 11"/>
          <p:cNvSpPr/>
          <p:nvPr/>
        </p:nvSpPr>
        <p:spPr>
          <a:xfrm>
            <a:off x="2927648" y="548680"/>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latin typeface="Calibri" panose="020F0502020204030204" pitchFamily="34" charset="0"/>
                <a:cs typeface="Calibri" panose="020F0502020204030204" pitchFamily="34" charset="0"/>
              </a:rPr>
              <a:t>PROGRESS ON INSTALLATIONS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9886"/>
            <a:ext cx="1557435" cy="950842"/>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28" name="Rectangle 27"/>
          <p:cNvSpPr/>
          <p:nvPr/>
        </p:nvSpPr>
        <p:spPr>
          <a:xfrm>
            <a:off x="510232" y="1052736"/>
            <a:ext cx="11219880" cy="592470"/>
          </a:xfrm>
          <a:prstGeom prst="rect">
            <a:avLst/>
          </a:prstGeom>
          <a:solidFill>
            <a:schemeClr val="bg1">
              <a:lumMod val="95000"/>
            </a:schemeClr>
          </a:solidFill>
          <a:ln>
            <a:solidFill>
              <a:srgbClr val="FF9900"/>
            </a:solidFill>
          </a:ln>
        </p:spPr>
        <p:txBody>
          <a:bodyPr wrap="square" lIns="0" tIns="0" rIns="0" bIns="0">
            <a:spAutoFit/>
          </a:bodyPr>
          <a:lstStyle/>
          <a:p>
            <a:pPr fontAlgn="auto">
              <a:spcBef>
                <a:spcPts val="300"/>
              </a:spcBef>
              <a:spcAft>
                <a:spcPts val="0"/>
              </a:spcAft>
              <a:defRPr/>
            </a:pPr>
            <a:r>
              <a:rPr lang="en-US" dirty="0"/>
              <a:t>INITIAL PHASE: Depletion of decoder stock</a:t>
            </a:r>
          </a:p>
          <a:p>
            <a:pPr marL="285750" indent="-285750" fontAlgn="auto">
              <a:spcBef>
                <a:spcPts val="300"/>
              </a:spcBef>
              <a:spcAft>
                <a:spcPts val="0"/>
              </a:spcAft>
              <a:buFont typeface="Wingdings" panose="05000000000000000000" pitchFamily="2" charset="2"/>
              <a:buChar char="q"/>
              <a:defRPr/>
            </a:pPr>
            <a:r>
              <a:rPr lang="en-US" b="0" dirty="0"/>
              <a:t>BDM PHASE 1 : Officially started on 12 October 2020 by engaging Stakeholders </a:t>
            </a:r>
          </a:p>
        </p:txBody>
      </p:sp>
      <p:sp>
        <p:nvSpPr>
          <p:cNvPr id="31" name="Rectangle 30"/>
          <p:cNvSpPr/>
          <p:nvPr/>
        </p:nvSpPr>
        <p:spPr>
          <a:xfrm>
            <a:off x="6023992" y="4869159"/>
            <a:ext cx="5832648" cy="377026"/>
          </a:xfrm>
          <a:prstGeom prst="rect">
            <a:avLst/>
          </a:prstGeom>
        </p:spPr>
        <p:txBody>
          <a:bodyPr wrap="square" lIns="0" tIns="0" rIns="0" bIns="0">
            <a:spAutoFit/>
          </a:bodyPr>
          <a:lstStyle/>
          <a:p>
            <a:pPr fontAlgn="auto">
              <a:spcBef>
                <a:spcPts val="300"/>
              </a:spcBef>
              <a:spcAft>
                <a:spcPts val="0"/>
              </a:spcAft>
              <a:defRPr/>
            </a:pPr>
            <a:endParaRPr lang="en-US" sz="1100" b="0" dirty="0">
              <a:solidFill>
                <a:prstClr val="black"/>
              </a:solidFill>
              <a:latin typeface="Calibri" panose="020F0502020204030204"/>
            </a:endParaRPr>
          </a:p>
          <a:p>
            <a:pPr fontAlgn="auto">
              <a:spcBef>
                <a:spcPts val="300"/>
              </a:spcBef>
              <a:spcAft>
                <a:spcPts val="0"/>
              </a:spcAft>
              <a:defRPr/>
            </a:pPr>
            <a:endParaRPr lang="en-US" sz="1100" b="0" dirty="0">
              <a:solidFill>
                <a:prstClr val="black"/>
              </a:solidFill>
              <a:latin typeface="Calibri" panose="020F0502020204030204"/>
            </a:endParaRPr>
          </a:p>
        </p:txBody>
      </p:sp>
      <p:sp>
        <p:nvSpPr>
          <p:cNvPr id="34" name="Rectangle 33"/>
          <p:cNvSpPr/>
          <p:nvPr/>
        </p:nvSpPr>
        <p:spPr>
          <a:xfrm>
            <a:off x="510232" y="1700808"/>
            <a:ext cx="11219880" cy="2369880"/>
          </a:xfrm>
          <a:prstGeom prst="rect">
            <a:avLst/>
          </a:prstGeom>
          <a:solidFill>
            <a:schemeClr val="bg1">
              <a:lumMod val="95000"/>
            </a:schemeClr>
          </a:solidFill>
          <a:ln>
            <a:solidFill>
              <a:srgbClr val="FF9900"/>
            </a:solidFill>
          </a:ln>
        </p:spPr>
        <p:txBody>
          <a:bodyPr wrap="square" lIns="0" tIns="0" rIns="0" bIns="0">
            <a:spAutoFit/>
          </a:bodyPr>
          <a:lstStyle/>
          <a:p>
            <a:pPr marL="285750" indent="-285750" algn="just" fontAlgn="auto">
              <a:spcBef>
                <a:spcPts val="300"/>
              </a:spcBef>
              <a:spcAft>
                <a:spcPts val="0"/>
              </a:spcAft>
              <a:buFont typeface="Wingdings" panose="05000000000000000000" pitchFamily="2" charset="2"/>
              <a:buChar char="q"/>
              <a:defRPr/>
            </a:pPr>
            <a:r>
              <a:rPr lang="en-US" b="0" dirty="0"/>
              <a:t>Installation resumed on 27 October 2020. SENTECH is currently putting together a catch-up plan to </a:t>
            </a:r>
            <a:r>
              <a:rPr lang="en-US" b="0" dirty="0" err="1"/>
              <a:t>realise</a:t>
            </a:r>
            <a:r>
              <a:rPr lang="en-US" b="0" dirty="0"/>
              <a:t> 70 000 installations, a target meant for October 2020. </a:t>
            </a:r>
          </a:p>
          <a:p>
            <a:pPr marL="285750" indent="-285750" algn="just" fontAlgn="auto">
              <a:spcBef>
                <a:spcPts val="300"/>
              </a:spcBef>
              <a:spcAft>
                <a:spcPts val="0"/>
              </a:spcAft>
              <a:buFont typeface="Wingdings" panose="05000000000000000000" pitchFamily="2" charset="2"/>
              <a:buChar char="q"/>
              <a:defRPr/>
            </a:pPr>
            <a:r>
              <a:rPr lang="en-US" b="0" dirty="0"/>
              <a:t>Awareness campaigns to be carried out at  both National, Provincial Government, district and local and provincial level to target both subsidized and non-subsidized market</a:t>
            </a:r>
          </a:p>
          <a:p>
            <a:pPr marL="285750" indent="-285750" algn="just" fontAlgn="auto">
              <a:spcBef>
                <a:spcPts val="300"/>
              </a:spcBef>
              <a:spcAft>
                <a:spcPts val="0"/>
              </a:spcAft>
              <a:buFont typeface="Wingdings" panose="05000000000000000000" pitchFamily="2" charset="2"/>
              <a:buChar char="q"/>
              <a:defRPr/>
            </a:pPr>
            <a:r>
              <a:rPr lang="en-US" b="0" dirty="0"/>
              <a:t>The District leadership providing database of local matriculants to be trained by local installers and Sentech for the purposes of youth empowerment and boosting the local economy.</a:t>
            </a:r>
          </a:p>
          <a:p>
            <a:pPr marL="742950" lvl="1" indent="-285750" algn="just" fontAlgn="auto">
              <a:spcBef>
                <a:spcPts val="300"/>
              </a:spcBef>
              <a:spcAft>
                <a:spcPts val="0"/>
              </a:spcAft>
              <a:buFont typeface="Wingdings" panose="05000000000000000000" pitchFamily="2" charset="2"/>
              <a:buChar char="§"/>
              <a:defRPr/>
            </a:pPr>
            <a:r>
              <a:rPr lang="en-US" b="0" dirty="0"/>
              <a:t>To solicit support from local municipalities to supplement the training of local youth.  </a:t>
            </a:r>
          </a:p>
          <a:p>
            <a:pPr marL="285750" indent="-285750" algn="just" fontAlgn="auto">
              <a:spcBef>
                <a:spcPts val="300"/>
              </a:spcBef>
              <a:spcAft>
                <a:spcPts val="0"/>
              </a:spcAft>
              <a:buFont typeface="Wingdings" panose="05000000000000000000" pitchFamily="2" charset="2"/>
              <a:buChar char="q"/>
              <a:defRPr/>
            </a:pPr>
            <a:r>
              <a:rPr lang="en-US" b="0" dirty="0"/>
              <a:t>Collaboration with district and local leadership is key to successful installations</a:t>
            </a:r>
          </a:p>
        </p:txBody>
      </p:sp>
      <p:graphicFrame>
        <p:nvGraphicFramePr>
          <p:cNvPr id="5" name="Table 5">
            <a:extLst>
              <a:ext uri="{FF2B5EF4-FFF2-40B4-BE49-F238E27FC236}">
                <a16:creationId xmlns:a16="http://schemas.microsoft.com/office/drawing/2014/main" xmlns="" id="{A1FCDFDA-CA49-436B-897C-A26824781A92}"/>
              </a:ext>
            </a:extLst>
          </p:cNvPr>
          <p:cNvGraphicFramePr>
            <a:graphicFrameLocks noGrp="1"/>
          </p:cNvGraphicFramePr>
          <p:nvPr>
            <p:extLst>
              <p:ext uri="{D42A27DB-BD31-4B8C-83A1-F6EECF244321}">
                <p14:modId xmlns:p14="http://schemas.microsoft.com/office/powerpoint/2010/main" xmlns="" val="1510021587"/>
              </p:ext>
            </p:extLst>
          </p:nvPr>
        </p:nvGraphicFramePr>
        <p:xfrm>
          <a:off x="479376" y="4145488"/>
          <a:ext cx="11250736" cy="2595880"/>
        </p:xfrm>
        <a:graphic>
          <a:graphicData uri="http://schemas.openxmlformats.org/drawingml/2006/table">
            <a:tbl>
              <a:tblPr firstRow="1" bandRow="1">
                <a:tableStyleId>{5C22544A-7EE6-4342-B048-85BDC9FD1C3A}</a:tableStyleId>
              </a:tblPr>
              <a:tblGrid>
                <a:gridCol w="3522332">
                  <a:extLst>
                    <a:ext uri="{9D8B030D-6E8A-4147-A177-3AD203B41FA5}">
                      <a16:colId xmlns:a16="http://schemas.microsoft.com/office/drawing/2014/main" xmlns="" val="3365777236"/>
                    </a:ext>
                  </a:extLst>
                </a:gridCol>
                <a:gridCol w="7728404">
                  <a:extLst>
                    <a:ext uri="{9D8B030D-6E8A-4147-A177-3AD203B41FA5}">
                      <a16:colId xmlns:a16="http://schemas.microsoft.com/office/drawing/2014/main" xmlns="" val="696716234"/>
                    </a:ext>
                  </a:extLst>
                </a:gridCol>
              </a:tblGrid>
              <a:tr h="370840">
                <a:tc>
                  <a:txBody>
                    <a:bodyPr/>
                    <a:lstStyle/>
                    <a:p>
                      <a:pPr algn="ctr"/>
                      <a:r>
                        <a:rPr lang="en-ZA" sz="1600" dirty="0">
                          <a:solidFill>
                            <a:schemeClr val="tx1"/>
                          </a:solidFill>
                          <a:latin typeface="Arial" panose="020B0604020202020204" pitchFamily="34" charset="0"/>
                          <a:cs typeface="Arial" panose="020B0604020202020204" pitchFamily="34" charset="0"/>
                        </a:rPr>
                        <a:t>CHALLENGES </a:t>
                      </a:r>
                    </a:p>
                  </a:txBody>
                  <a:tcPr/>
                </a:tc>
                <a:tc>
                  <a:txBody>
                    <a:bodyPr/>
                    <a:lstStyle/>
                    <a:p>
                      <a:pPr algn="ctr"/>
                      <a:r>
                        <a:rPr lang="en-ZA" sz="1600" dirty="0">
                          <a:solidFill>
                            <a:schemeClr val="tx1"/>
                          </a:solidFill>
                          <a:latin typeface="Arial" panose="020B0604020202020204" pitchFamily="34" charset="0"/>
                          <a:cs typeface="Arial" panose="020B0604020202020204" pitchFamily="34" charset="0"/>
                        </a:rPr>
                        <a:t>MITIGATION INTERVENTIONS</a:t>
                      </a:r>
                    </a:p>
                  </a:txBody>
                  <a:tcPr/>
                </a:tc>
                <a:extLst>
                  <a:ext uri="{0D108BD9-81ED-4DB2-BD59-A6C34878D82A}">
                    <a16:rowId xmlns:a16="http://schemas.microsoft.com/office/drawing/2014/main" xmlns="" val="671639036"/>
                  </a:ext>
                </a:extLst>
              </a:tr>
              <a:tr h="370840">
                <a:tc>
                  <a:txBody>
                    <a:bodyPr/>
                    <a:lstStyle/>
                    <a:p>
                      <a:r>
                        <a:rPr lang="en-ZA" sz="1600" dirty="0">
                          <a:solidFill>
                            <a:schemeClr val="tx1"/>
                          </a:solidFill>
                          <a:latin typeface="Arial" panose="020B0604020202020204" pitchFamily="34" charset="0"/>
                          <a:cs typeface="Arial" panose="020B0604020202020204" pitchFamily="34" charset="0"/>
                        </a:rPr>
                        <a:t>Lack of sufficient qualified installers in some municipalities </a:t>
                      </a:r>
                    </a:p>
                  </a:txBody>
                  <a:tcPr anchor="ctr"/>
                </a:tc>
                <a:tc>
                  <a:txBody>
                    <a:bodyPr/>
                    <a:lstStyle/>
                    <a:p>
                      <a:pPr marL="285750" indent="-285750" algn="l" defTabSz="914400" rtl="0" eaLnBrk="1" latinLnBrk="0" hangingPunct="1">
                        <a:buFont typeface="Wingdings" panose="05000000000000000000" pitchFamily="2" charset="2"/>
                        <a:buChar char="§"/>
                      </a:pPr>
                      <a:r>
                        <a:rPr lang="en-ZA" sz="1600" kern="1200" dirty="0">
                          <a:solidFill>
                            <a:schemeClr val="tx1"/>
                          </a:solidFill>
                          <a:latin typeface="Arial" panose="020B0604020202020204" pitchFamily="34" charset="0"/>
                          <a:ea typeface="+mn-ea"/>
                          <a:cs typeface="Arial" panose="020B0604020202020204" pitchFamily="34" charset="0"/>
                        </a:rPr>
                        <a:t>Awareness raised before advertisement of tenders</a:t>
                      </a:r>
                    </a:p>
                    <a:p>
                      <a:pPr marL="285750" indent="-285750" algn="l" defTabSz="914400" rtl="0" eaLnBrk="1" latinLnBrk="0" hangingPunct="1">
                        <a:buFont typeface="Wingdings" panose="05000000000000000000" pitchFamily="2" charset="2"/>
                        <a:buChar char="§"/>
                      </a:pPr>
                      <a:r>
                        <a:rPr lang="en-ZA" sz="1600" kern="1200" dirty="0">
                          <a:solidFill>
                            <a:schemeClr val="tx1"/>
                          </a:solidFill>
                          <a:latin typeface="Arial" panose="020B0604020202020204" pitchFamily="34" charset="0"/>
                          <a:ea typeface="+mn-ea"/>
                          <a:cs typeface="Arial" panose="020B0604020202020204" pitchFamily="34" charset="0"/>
                        </a:rPr>
                        <a:t>Sentech committed to train additional installers as interim measure</a:t>
                      </a:r>
                    </a:p>
                    <a:p>
                      <a:pPr marL="285750" indent="-285750" algn="l" defTabSz="914400" rtl="0" eaLnBrk="1" latinLnBrk="0" hangingPunct="1">
                        <a:buFont typeface="Wingdings" panose="05000000000000000000" pitchFamily="2" charset="2"/>
                        <a:buChar char="§"/>
                      </a:pPr>
                      <a:endParaRPr lang="en-ZA" sz="16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853981677"/>
                  </a:ext>
                </a:extLst>
              </a:tr>
              <a:tr h="370840">
                <a:tc>
                  <a:txBody>
                    <a:bodyPr/>
                    <a:lstStyle/>
                    <a:p>
                      <a:r>
                        <a:rPr lang="en-ZA" sz="1600" dirty="0">
                          <a:solidFill>
                            <a:schemeClr val="tx1"/>
                          </a:solidFill>
                          <a:latin typeface="Arial" panose="020B0604020202020204" pitchFamily="34" charset="0"/>
                          <a:cs typeface="Arial" panose="020B0604020202020204" pitchFamily="34" charset="0"/>
                        </a:rPr>
                        <a:t>Stakeholder availability</a:t>
                      </a:r>
                    </a:p>
                  </a:txBody>
                  <a:tcPr anchor="ctr"/>
                </a:tc>
                <a:tc>
                  <a:txBody>
                    <a:bodyPr/>
                    <a:lstStyle/>
                    <a:p>
                      <a:pPr marL="285750" indent="-285750" algn="l" defTabSz="914400" rtl="0" eaLnBrk="1" latinLnBrk="0" hangingPunct="1">
                        <a:buFont typeface="Wingdings" panose="05000000000000000000" pitchFamily="2" charset="2"/>
                        <a:buChar char="§"/>
                      </a:pPr>
                      <a:r>
                        <a:rPr lang="en-ZA" sz="1600" kern="1200" dirty="0">
                          <a:solidFill>
                            <a:schemeClr val="tx1"/>
                          </a:solidFill>
                          <a:latin typeface="Arial" panose="020B0604020202020204" pitchFamily="34" charset="0"/>
                          <a:ea typeface="+mn-ea"/>
                          <a:cs typeface="Arial" panose="020B0604020202020204" pitchFamily="34" charset="0"/>
                        </a:rPr>
                        <a:t>DCDT took centres stage in engaging provincial governments, District and Local Municipalities </a:t>
                      </a:r>
                    </a:p>
                  </a:txBody>
                  <a:tcPr/>
                </a:tc>
                <a:extLst>
                  <a:ext uri="{0D108BD9-81ED-4DB2-BD59-A6C34878D82A}">
                    <a16:rowId xmlns:a16="http://schemas.microsoft.com/office/drawing/2014/main" xmlns="" val="2951033000"/>
                  </a:ext>
                </a:extLst>
              </a:tr>
              <a:tr h="370840">
                <a:tc>
                  <a:txBody>
                    <a:bodyPr/>
                    <a:lstStyle/>
                    <a:p>
                      <a:r>
                        <a:rPr lang="en-ZA" sz="1600" dirty="0">
                          <a:solidFill>
                            <a:schemeClr val="tx1"/>
                          </a:solidFill>
                          <a:latin typeface="Arial" panose="020B0604020202020204" pitchFamily="34" charset="0"/>
                          <a:cs typeface="Arial" panose="020B0604020202020204" pitchFamily="34" charset="0"/>
                        </a:rPr>
                        <a:t>Lack of Post installation Support</a:t>
                      </a:r>
                    </a:p>
                  </a:txBody>
                  <a:tcPr anchor="ctr"/>
                </a:tc>
                <a:tc>
                  <a:txBody>
                    <a:bodyPr/>
                    <a:lstStyle/>
                    <a:p>
                      <a:pPr marL="285750" indent="-285750">
                        <a:buFont typeface="Wingdings" panose="05000000000000000000" pitchFamily="2" charset="2"/>
                        <a:buChar char="§"/>
                      </a:pPr>
                      <a:r>
                        <a:rPr lang="en-ZA" sz="1600" dirty="0">
                          <a:solidFill>
                            <a:schemeClr val="tx1"/>
                          </a:solidFill>
                          <a:latin typeface="Arial" panose="020B0604020202020204" pitchFamily="34" charset="0"/>
                          <a:cs typeface="Arial" panose="020B0604020202020204" pitchFamily="34" charset="0"/>
                        </a:rPr>
                        <a:t>Appointment of local installers to address the challenge</a:t>
                      </a:r>
                    </a:p>
                    <a:p>
                      <a:pPr marL="285750" indent="-285750">
                        <a:buFont typeface="Wingdings" panose="05000000000000000000" pitchFamily="2" charset="2"/>
                        <a:buChar char="§"/>
                      </a:pPr>
                      <a:r>
                        <a:rPr lang="en-ZA" sz="1600" dirty="0">
                          <a:solidFill>
                            <a:schemeClr val="tx1"/>
                          </a:solidFill>
                          <a:latin typeface="Arial" panose="020B0604020202020204" pitchFamily="34" charset="0"/>
                          <a:cs typeface="Arial" panose="020B0604020202020204" pitchFamily="34" charset="0"/>
                        </a:rPr>
                        <a:t>DCDT commenced with the establishment of Walk In Centres in the Free State at Post offices (At least 6 established</a:t>
                      </a:r>
                    </a:p>
                  </a:txBody>
                  <a:tcPr/>
                </a:tc>
                <a:extLst>
                  <a:ext uri="{0D108BD9-81ED-4DB2-BD59-A6C34878D82A}">
                    <a16:rowId xmlns:a16="http://schemas.microsoft.com/office/drawing/2014/main" xmlns="" val="2986909510"/>
                  </a:ext>
                </a:extLst>
              </a:tr>
            </a:tbl>
          </a:graphicData>
        </a:graphic>
      </p:graphicFrame>
    </p:spTree>
    <p:extLst>
      <p:ext uri="{BB962C8B-B14F-4D97-AF65-F5344CB8AC3E}">
        <p14:creationId xmlns:p14="http://schemas.microsoft.com/office/powerpoint/2010/main" xmlns="" val="182350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flipV="1">
            <a:off x="623392" y="1063334"/>
            <a:ext cx="10076033" cy="61410"/>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18</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1919536" y="476672"/>
            <a:ext cx="6984776"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IMPLEMENTATION OF VOUCHER SUBSIDY: PHASE 2</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sp>
        <p:nvSpPr>
          <p:cNvPr id="47" name="Round Same Side Corner Rectangle 10"/>
          <p:cNvSpPr txBox="1"/>
          <p:nvPr/>
        </p:nvSpPr>
        <p:spPr>
          <a:xfrm>
            <a:off x="545181" y="1351127"/>
            <a:ext cx="9659840" cy="1728431"/>
          </a:xfrm>
          <a:prstGeom prst="rect">
            <a:avLst/>
          </a:prstGeom>
          <a:noFill/>
          <a:ln>
            <a:noFill/>
          </a:ln>
          <a:effectLst/>
        </p:spPr>
        <p:txBody>
          <a:bodyPr spcFirstLastPara="0" vert="horz" wrap="square" lIns="113792" tIns="10160" rIns="10160" bIns="10160" numCol="1" spcCol="1270" anchor="ctr" anchorCtr="0">
            <a:noAutofit/>
          </a:bodyPr>
          <a:lstStyle/>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q"/>
              <a:tabLst/>
              <a:defRPr/>
            </a:pPr>
            <a:r>
              <a:rPr kumimoji="0" lang="en-ZA" sz="2000" b="0" i="0" u="none" strike="noStrike" kern="1200" cap="none" spc="0" normalizeH="0" baseline="0" noProof="0" dirty="0">
                <a:ln>
                  <a:noFill/>
                </a:ln>
                <a:effectLst/>
                <a:uLnTx/>
                <a:uFillTx/>
              </a:rPr>
              <a:t>Voucher Subsidy framework in place to be </a:t>
            </a:r>
            <a:r>
              <a:rPr lang="en-ZA" sz="2000" b="0" dirty="0"/>
              <a:t>administered by SAPO</a:t>
            </a:r>
          </a:p>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q"/>
              <a:tabLst/>
              <a:defRPr/>
            </a:pPr>
            <a:r>
              <a:rPr lang="en-ZA" sz="2000" b="0" dirty="0"/>
              <a:t>USAASA to finalise procurement process</a:t>
            </a:r>
          </a:p>
          <a:p>
            <a:pPr marL="285750" marR="0" lvl="1" indent="-285750" algn="just" defTabSz="711200" eaLnBrk="1" fontAlgn="auto" latinLnBrk="0" hangingPunct="1">
              <a:lnSpc>
                <a:spcPct val="90000"/>
              </a:lnSpc>
              <a:spcBef>
                <a:spcPct val="0"/>
              </a:spcBef>
              <a:spcAft>
                <a:spcPct val="15000"/>
              </a:spcAft>
              <a:buClrTx/>
              <a:buSzTx/>
              <a:buFont typeface="Wingdings" panose="05000000000000000000" pitchFamily="2" charset="2"/>
              <a:buChar char="q"/>
              <a:tabLst/>
              <a:defRPr/>
            </a:pPr>
            <a:r>
              <a:rPr kumimoji="0" lang="en-ZA" sz="2000" b="0" i="0" u="none" strike="noStrike" kern="1200" cap="none" spc="0" normalizeH="0" baseline="0" noProof="0" dirty="0">
                <a:ln>
                  <a:noFill/>
                </a:ln>
                <a:effectLst/>
                <a:uLnTx/>
                <a:uFillTx/>
              </a:rPr>
              <a:t>At least 139 000 voucher </a:t>
            </a:r>
            <a:r>
              <a:rPr lang="en-ZA" sz="2000" b="0" dirty="0"/>
              <a:t>to be distributed by March 2021</a:t>
            </a:r>
            <a:endParaRPr kumimoji="0" lang="en-ZA" sz="2000"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xmlns="" val="220479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07368" y="1557338"/>
            <a:ext cx="10801200" cy="2447726"/>
          </a:xfrm>
        </p:spPr>
        <p:txBody>
          <a:bodyPr/>
          <a:lstStyle/>
          <a:p>
            <a:r>
              <a:rPr lang="en-US" sz="2800" b="1" dirty="0">
                <a:solidFill>
                  <a:prstClr val="white"/>
                </a:solidFill>
                <a:latin typeface="Arial" panose="020B0604020202020204" pitchFamily="34" charset="0"/>
                <a:cs typeface="Arial" panose="020B0604020202020204" pitchFamily="34" charset="0"/>
              </a:rPr>
              <a:t>CORRUPTION ALLEGATIONS RELATED TO  SET-TOP-BO</a:t>
            </a:r>
            <a:r>
              <a:rPr lang="en-US" sz="2800" b="1" dirty="0">
                <a:solidFill>
                  <a:prstClr val="white"/>
                </a:solidFill>
              </a:rPr>
              <a:t>XES </a:t>
            </a:r>
            <a:r>
              <a:rPr lang="en-US" sz="2800" b="1" dirty="0"/>
              <a:t>  </a:t>
            </a:r>
          </a:p>
        </p:txBody>
      </p:sp>
    </p:spTree>
    <p:extLst>
      <p:ext uri="{BB962C8B-B14F-4D97-AF65-F5344CB8AC3E}">
        <p14:creationId xmlns:p14="http://schemas.microsoft.com/office/powerpoint/2010/main" xmlns="" val="25833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2</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3549623507"/>
              </p:ext>
            </p:extLst>
          </p:nvPr>
        </p:nvGraphicFramePr>
        <p:xfrm>
          <a:off x="191344" y="1358989"/>
          <a:ext cx="11593288" cy="3078554"/>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632534">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1107098">
                <a:tc>
                  <a:txBody>
                    <a:bodyPr/>
                    <a:lstStyle/>
                    <a:p>
                      <a:pPr marL="342900" indent="-342900" algn="just">
                        <a:spcAft>
                          <a:spcPts val="1890"/>
                        </a:spcAft>
                        <a:buFont typeface="+mj-lt"/>
                        <a:buAutoNum type="arabicPeriod"/>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Can USAASA account for all the expenditure on the BDM Program, to date?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07000"/>
                        </a:lnSpc>
                        <a:spcAft>
                          <a:spcPts val="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 whilst USAASA can account for</a:t>
                      </a:r>
                      <a:r>
                        <a:rPr lang="en-ZA" sz="15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all the related financial expenditure on the BDM inventory as per the allocation to the entity over the years, i</a:t>
                      </a:r>
                      <a:r>
                        <a:rPr lang="en-ZA" sz="1500" dirty="0">
                          <a:effectLst/>
                          <a:latin typeface="Arial" panose="020B0604020202020204" pitchFamily="34" charset="0"/>
                          <a:ea typeface="Calibri" panose="020F0502020204030204" pitchFamily="34" charset="0"/>
                          <a:cs typeface="Times New Roman" panose="02020603050405020304" pitchFamily="18" charset="0"/>
                        </a:rPr>
                        <a:t>n an effort to</a:t>
                      </a:r>
                      <a:r>
                        <a:rPr lang="en-ZA" sz="1500" baseline="0" dirty="0">
                          <a:effectLst/>
                          <a:latin typeface="Arial" panose="020B0604020202020204" pitchFamily="34" charset="0"/>
                          <a:ea typeface="Calibri" panose="020F0502020204030204" pitchFamily="34" charset="0"/>
                          <a:cs typeface="Times New Roman" panose="02020603050405020304" pitchFamily="18" charset="0"/>
                        </a:rPr>
                        <a:t> address the previous AGSA findings, a</a:t>
                      </a:r>
                      <a:r>
                        <a:rPr lang="en-ZA" sz="1500" dirty="0">
                          <a:effectLst/>
                          <a:latin typeface="Arial" panose="020B0604020202020204" pitchFamily="34" charset="0"/>
                          <a:ea typeface="Calibri" panose="020F0502020204030204" pitchFamily="34" charset="0"/>
                          <a:cs typeface="Times New Roman" panose="02020603050405020304" pitchFamily="18" charset="0"/>
                        </a:rPr>
                        <a:t>n open review was performed</a:t>
                      </a:r>
                      <a:r>
                        <a:rPr lang="en-ZA" sz="1500" baseline="0" dirty="0">
                          <a:effectLst/>
                          <a:latin typeface="Arial" panose="020B0604020202020204" pitchFamily="34" charset="0"/>
                          <a:ea typeface="Calibri" panose="020F0502020204030204" pitchFamily="34" charset="0"/>
                          <a:cs typeface="Times New Roman" panose="02020603050405020304" pitchFamily="18" charset="0"/>
                        </a:rPr>
                        <a:t> in the current financial year</a:t>
                      </a:r>
                      <a:r>
                        <a:rPr lang="en-ZA" sz="1500" dirty="0">
                          <a:effectLst/>
                          <a:latin typeface="Arial" panose="020B0604020202020204" pitchFamily="34" charset="0"/>
                          <a:ea typeface="Calibri" panose="020F0502020204030204" pitchFamily="34" charset="0"/>
                          <a:cs typeface="Times New Roman" panose="02020603050405020304" pitchFamily="18" charset="0"/>
                        </a:rPr>
                        <a:t> on inventory stored at SAPO warehouses. </a:t>
                      </a:r>
                      <a:r>
                        <a:rPr lang="en-ZA" sz="15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0"/>
                        </a:spcAft>
                        <a:buFont typeface="Wingdings" panose="05000000000000000000" pitchFamily="2" charset="2"/>
                        <a:buChar char="q"/>
                      </a:pPr>
                      <a:endParaRPr lang="en-ZA" sz="15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q"/>
                        <a:tabLst/>
                        <a:defRPr/>
                      </a:pPr>
                      <a:r>
                        <a:rPr lang="en-ZA" sz="1500" dirty="0">
                          <a:effectLst/>
                          <a:latin typeface="Arial" panose="020B0604020202020204" pitchFamily="34" charset="0"/>
                          <a:ea typeface="Calibri" panose="020F0502020204030204" pitchFamily="34" charset="0"/>
                          <a:cs typeface="Times New Roman" panose="02020603050405020304" pitchFamily="18" charset="0"/>
                        </a:rPr>
                        <a:t>USAASA is currently in the process of implementing</a:t>
                      </a:r>
                      <a:r>
                        <a:rPr lang="en-ZA" sz="1500" baseline="0" dirty="0">
                          <a:effectLst/>
                          <a:latin typeface="Arial" panose="020B0604020202020204" pitchFamily="34" charset="0"/>
                          <a:ea typeface="Calibri" panose="020F0502020204030204" pitchFamily="34" charset="0"/>
                          <a:cs typeface="Times New Roman" panose="02020603050405020304" pitchFamily="18" charset="0"/>
                        </a:rPr>
                        <a:t> the recommendations of the</a:t>
                      </a:r>
                      <a:r>
                        <a:rPr lang="en-ZA" sz="1500" dirty="0">
                          <a:effectLst/>
                          <a:latin typeface="Arial" panose="020B0604020202020204" pitchFamily="34" charset="0"/>
                          <a:ea typeface="Calibri" panose="020F0502020204030204" pitchFamily="34" charset="0"/>
                          <a:cs typeface="Times New Roman" panose="02020603050405020304" pitchFamily="18" charset="0"/>
                        </a:rPr>
                        <a:t> open review. </a:t>
                      </a:r>
                    </a:p>
                    <a:p>
                      <a:pPr marL="285750" indent="-285750" algn="just">
                        <a:lnSpc>
                          <a:spcPct val="107000"/>
                        </a:lnSpc>
                        <a:spcAft>
                          <a:spcPts val="0"/>
                        </a:spcAft>
                        <a:buFont typeface="Wingdings" panose="05000000000000000000" pitchFamily="2" charset="2"/>
                        <a:buChar char="q"/>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76804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rPr>
              <a:t>OPEN REVIEW PROCESS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Diagram 5"/>
          <p:cNvGraphicFramePr/>
          <p:nvPr>
            <p:extLst>
              <p:ext uri="{D42A27DB-BD31-4B8C-83A1-F6EECF244321}">
                <p14:modId xmlns:p14="http://schemas.microsoft.com/office/powerpoint/2010/main" xmlns="" val="2642582178"/>
              </p:ext>
            </p:extLst>
          </p:nvPr>
        </p:nvGraphicFramePr>
        <p:xfrm>
          <a:off x="407368" y="1844824"/>
          <a:ext cx="11449272" cy="46194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670720" y="1041092"/>
            <a:ext cx="11521280" cy="11387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USAASA conducted an Open Review following the two years qualifications by AG regarding the BDM issues</a:t>
            </a:r>
            <a:r>
              <a:rPr kumimoji="0" lang="en-ZA" sz="1600" b="1" i="0" u="none" strike="noStrike" kern="1200" cap="none" spc="0" normalizeH="0" noProof="0" dirty="0">
                <a:ln>
                  <a:noFill/>
                </a:ln>
                <a:solidFill>
                  <a:srgbClr val="000000"/>
                </a:solidFill>
                <a:effectLst/>
                <a:uLnTx/>
                <a:uFillTx/>
                <a:latin typeface="Arial" pitchFamily="34" charset="0"/>
                <a:ea typeface="+mn-ea"/>
                <a:cs typeface="Arial" pitchFamily="34" charset="0"/>
              </a:rPr>
              <a:t> and </a:t>
            </a: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purpose</a:t>
            </a:r>
            <a:r>
              <a:rPr kumimoji="0" lang="en-ZA" sz="1600" b="1" i="0" u="none" strike="noStrike" kern="1200" cap="none" spc="0" normalizeH="0" noProof="0" dirty="0">
                <a:ln>
                  <a:noFill/>
                </a:ln>
                <a:solidFill>
                  <a:srgbClr val="000000"/>
                </a:solidFill>
                <a:effectLst/>
                <a:uLnTx/>
                <a:uFillTx/>
                <a:latin typeface="Arial" pitchFamily="34" charset="0"/>
                <a:ea typeface="+mn-ea"/>
                <a:cs typeface="Arial" pitchFamily="34" charset="0"/>
              </a:rPr>
              <a:t> assisted as </a:t>
            </a:r>
            <a:r>
              <a:rPr lang="en-ZA" sz="1600" dirty="0">
                <a:solidFill>
                  <a:srgbClr val="000000"/>
                </a:solidFill>
              </a:rPr>
              <a:t>follows</a:t>
            </a:r>
            <a:r>
              <a:rPr kumimoji="0" lang="en-ZA"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1744482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9900"/>
                </a:solidFill>
                <a:effectLst/>
                <a:uLnTx/>
                <a:uFillTx/>
                <a:latin typeface="Arial" pitchFamily="34" charset="0"/>
                <a:ea typeface="+mn-ea"/>
                <a:cs typeface="Arial" pitchFamily="34" charset="0"/>
              </a:rPr>
              <a:t>SUSPENSION OF EMPLOYEES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6" name="Diagram 5"/>
          <p:cNvGraphicFramePr/>
          <p:nvPr>
            <p:extLst>
              <p:ext uri="{D42A27DB-BD31-4B8C-83A1-F6EECF244321}">
                <p14:modId xmlns:p14="http://schemas.microsoft.com/office/powerpoint/2010/main" xmlns="" val="1683965949"/>
              </p:ext>
            </p:extLst>
          </p:nvPr>
        </p:nvGraphicFramePr>
        <p:xfrm>
          <a:off x="335360" y="2060848"/>
          <a:ext cx="11161240" cy="3717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376006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 name="Picture 2" descr="Picture 2"/>
          <p:cNvPicPr>
            <a:picLocks noChangeAspect="1"/>
          </p:cNvPicPr>
          <p:nvPr/>
        </p:nvPicPr>
        <p:blipFill>
          <a:blip r:embed="rId2"/>
          <a:stretch>
            <a:fillRect/>
          </a:stretch>
        </p:blipFill>
        <p:spPr>
          <a:xfrm>
            <a:off x="4151784" y="3356991"/>
            <a:ext cx="3672409" cy="1606680"/>
          </a:xfrm>
          <a:prstGeom prst="rect">
            <a:avLst/>
          </a:prstGeom>
          <a:ln w="12700">
            <a:miter lim="400000"/>
          </a:ln>
        </p:spPr>
      </p:pic>
      <p:sp>
        <p:nvSpPr>
          <p:cNvPr id="476" name="TextBox 4"/>
          <p:cNvSpPr/>
          <p:nvPr/>
        </p:nvSpPr>
        <p:spPr>
          <a:xfrm>
            <a:off x="1703511" y="1556792"/>
            <a:ext cx="8784978" cy="143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800">
                <a:solidFill>
                  <a:srgbClr val="FAA634"/>
                </a:solidFill>
                <a:effectLst>
                  <a:outerShdw blurRad="38100" dist="38100" dir="2700000" rotWithShape="0">
                    <a:srgbClr val="000000">
                      <a:alpha val="43137"/>
                    </a:srgbClr>
                  </a:outerShdw>
                </a:effectLst>
                <a:latin typeface="Monotype Corsiva"/>
                <a:ea typeface="Monotype Corsiva"/>
                <a:cs typeface="Monotype Corsiva"/>
                <a:sym typeface="Monotype Corsiva"/>
              </a:defRPr>
            </a:lvl1pPr>
          </a:lstStyle>
          <a:p>
            <a:pPr fontAlgn="auto" hangingPunct="0">
              <a:spcBef>
                <a:spcPts val="0"/>
              </a:spcBef>
              <a:spcAft>
                <a:spcPts val="0"/>
              </a:spcAft>
              <a:defRPr/>
            </a:pPr>
            <a:r>
              <a:rPr b="0" kern="0" dirty="0"/>
              <a:t>Enkosi</a:t>
            </a:r>
          </a:p>
        </p:txBody>
      </p:sp>
      <p:sp>
        <p:nvSpPr>
          <p:cNvPr id="477" name="TextBox 5"/>
          <p:cNvSpPr/>
          <p:nvPr/>
        </p:nvSpPr>
        <p:spPr>
          <a:xfrm>
            <a:off x="1595499" y="4998154"/>
            <a:ext cx="8784978" cy="143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800">
                <a:solidFill>
                  <a:srgbClr val="FFFF00"/>
                </a:solidFill>
                <a:effectLst>
                  <a:outerShdw blurRad="38100" dist="38100" dir="2700000" rotWithShape="0">
                    <a:srgbClr val="000000">
                      <a:alpha val="43137"/>
                    </a:srgbClr>
                  </a:outerShdw>
                </a:effectLst>
                <a:latin typeface="Monotype Corsiva"/>
                <a:ea typeface="Monotype Corsiva"/>
                <a:cs typeface="Monotype Corsiva"/>
                <a:sym typeface="Monotype Corsiva"/>
              </a:defRPr>
            </a:lvl1pPr>
          </a:lstStyle>
          <a:p>
            <a:pPr fontAlgn="auto" hangingPunct="0">
              <a:spcBef>
                <a:spcPts val="0"/>
              </a:spcBef>
              <a:spcAft>
                <a:spcPts val="0"/>
              </a:spcAft>
              <a:defRPr/>
            </a:pPr>
            <a:r>
              <a:rPr b="0" kern="0" dirty="0"/>
              <a:t>Rea Leboha</a:t>
            </a:r>
          </a:p>
        </p:txBody>
      </p:sp>
    </p:spTree>
    <p:extLst>
      <p:ext uri="{BB962C8B-B14F-4D97-AF65-F5344CB8AC3E}">
        <p14:creationId xmlns:p14="http://schemas.microsoft.com/office/powerpoint/2010/main" xmlns="" val="3263233927"/>
      </p:ext>
    </p:extLst>
  </p:cSld>
  <p:clrMapOvr>
    <a:masterClrMapping/>
  </p:clrMapOvr>
  <mc:AlternateContent xmlns:mc="http://schemas.openxmlformats.org/markup-compatibility/2006">
    <mc:Choice xmlns:p14="http://schemas.microsoft.com/office/powerpoint/2010/main" xmlns="" Requires="p14">
      <p:transition spd="slow" p14:dur="1200">
        <p:circ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3</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2715450150"/>
              </p:ext>
            </p:extLst>
          </p:nvPr>
        </p:nvGraphicFramePr>
        <p:xfrm>
          <a:off x="191344" y="1420660"/>
          <a:ext cx="11809312" cy="4816652"/>
        </p:xfrm>
        <a:graphic>
          <a:graphicData uri="http://schemas.openxmlformats.org/drawingml/2006/table">
            <a:tbl>
              <a:tblPr firstRow="1" firstCol="1" bandRow="1"/>
              <a:tblGrid>
                <a:gridCol w="4841084">
                  <a:extLst>
                    <a:ext uri="{9D8B030D-6E8A-4147-A177-3AD203B41FA5}">
                      <a16:colId xmlns:a16="http://schemas.microsoft.com/office/drawing/2014/main" xmlns="" val="1169717874"/>
                    </a:ext>
                  </a:extLst>
                </a:gridCol>
                <a:gridCol w="6968228">
                  <a:extLst>
                    <a:ext uri="{9D8B030D-6E8A-4147-A177-3AD203B41FA5}">
                      <a16:colId xmlns:a16="http://schemas.microsoft.com/office/drawing/2014/main" xmlns="" val="201462015"/>
                    </a:ext>
                  </a:extLst>
                </a:gridCol>
              </a:tblGrid>
              <a:tr h="506619">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4310033">
                <a:tc>
                  <a:txBody>
                    <a:bodyPr/>
                    <a:lstStyle/>
                    <a:p>
                      <a:pPr marL="342900" indent="-342900" algn="just">
                        <a:spcAft>
                          <a:spcPts val="1890"/>
                        </a:spcAft>
                        <a:buFont typeface="+mj-lt"/>
                        <a:buAutoNum type="arabicPeriod" startAt="2"/>
                      </a:pPr>
                      <a:r>
                        <a:rPr lang="en-ZA" sz="1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How could a National tender be awarded to a local manufacturer (Leratadima), that   went into liquidation after the tender was awarded?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defTabSz="914400" rtl="0" eaLnBrk="1" latinLnBrk="0" hangingPunct="1">
                        <a:lnSpc>
                          <a:spcPct val="107000"/>
                        </a:lnSpc>
                        <a:spcAft>
                          <a:spcPts val="1890"/>
                        </a:spcAft>
                        <a:buFont typeface="Wingdings" panose="05000000000000000000" pitchFamily="2" charset="2"/>
                        <a:buChar char="q"/>
                      </a:pPr>
                      <a:r>
                        <a:rPr lang="en-ZA" sz="15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supply and delivery of DTT Set Top Box to the maximum amount of 500 000 units was awarded to Leratadima in August 2015. At the time of awarding the tender there was no indication that Leratadima was going into liquidation.</a:t>
                      </a:r>
                    </a:p>
                    <a:p>
                      <a:pPr marL="342900" indent="-342900" algn="just" defTabSz="914400" rtl="0" eaLnBrk="1" latinLnBrk="0" hangingPunct="1">
                        <a:lnSpc>
                          <a:spcPct val="107000"/>
                        </a:lnSpc>
                        <a:spcAft>
                          <a:spcPts val="1890"/>
                        </a:spcAft>
                        <a:buFont typeface="Wingdings" panose="05000000000000000000" pitchFamily="2" charset="2"/>
                        <a:buChar char="q"/>
                      </a:pPr>
                      <a:r>
                        <a:rPr lang="en-ZA" sz="1500" b="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Whilst the contract was awarded in August 2015, the liquidation was granted in December 2018, USAASA could not have foreseen of any potential liquidation at the time of the award.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207357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4</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2159430891"/>
              </p:ext>
            </p:extLst>
          </p:nvPr>
        </p:nvGraphicFramePr>
        <p:xfrm>
          <a:off x="191344" y="1414680"/>
          <a:ext cx="11593288" cy="4301564"/>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632534">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1107098">
                <a:tc>
                  <a:txBody>
                    <a:bodyPr/>
                    <a:lstStyle/>
                    <a:p>
                      <a:pPr marL="342900" indent="-342900" algn="just">
                        <a:spcAft>
                          <a:spcPts val="1890"/>
                        </a:spcAft>
                        <a:buFont typeface="+mj-lt"/>
                        <a:buAutoNum type="arabicPeriod" startAt="3"/>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Was due process followed in awarding the National tender to the three manufacturers?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spc="100" dirty="0">
                          <a:effectLst/>
                          <a:latin typeface="Arial" panose="020B0604020202020204" pitchFamily="34" charset="0"/>
                          <a:ea typeface="Calibri" panose="020F0502020204030204" pitchFamily="34" charset="0"/>
                          <a:cs typeface="Times New Roman" panose="02020603050405020304" pitchFamily="18" charset="0"/>
                        </a:rPr>
                        <a:t>During 2016/2017 AGSA flagged that the procurement process in the BDM Project as irregular. The (then) Board resolved that USAASA must approach the High Court to review and set aside the procurement process. </a:t>
                      </a:r>
                    </a:p>
                    <a:p>
                      <a:pPr marL="285750" indent="-285750" algn="just">
                        <a:lnSpc>
                          <a:spcPct val="107000"/>
                        </a:lnSpc>
                        <a:spcAft>
                          <a:spcPts val="0"/>
                        </a:spcAft>
                        <a:buFont typeface="Wingdings" panose="05000000000000000000" pitchFamily="2" charset="2"/>
                        <a:buChar char="q"/>
                      </a:pPr>
                      <a:endParaRPr lang="en-ZA" sz="1500" spc="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spc="100" dirty="0">
                          <a:effectLst/>
                          <a:latin typeface="Arial" panose="020B0604020202020204" pitchFamily="34" charset="0"/>
                          <a:ea typeface="Calibri" panose="020F0502020204030204" pitchFamily="34" charset="0"/>
                          <a:cs typeface="Times New Roman" panose="02020603050405020304" pitchFamily="18" charset="0"/>
                        </a:rPr>
                        <a:t>USAASA brought review application which was granted by the High Court of the North Gauteng Division setting aside the procurement process in the BDM Project as irregular and invalid, however the invalidity of the 6 contract already entered into by USAASA for the supply and delivery of set top boxes and related accessories were suspended. </a:t>
                      </a:r>
                    </a:p>
                    <a:p>
                      <a:pPr marL="285750" indent="-285750" algn="just">
                        <a:lnSpc>
                          <a:spcPct val="107000"/>
                        </a:lnSpc>
                        <a:spcAft>
                          <a:spcPts val="0"/>
                        </a:spcAft>
                        <a:buFont typeface="Wingdings" panose="05000000000000000000" pitchFamily="2" charset="2"/>
                        <a:buChar char="q"/>
                      </a:pPr>
                      <a:endParaRPr lang="en-ZA" sz="1500" spc="1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spc="100" dirty="0">
                          <a:effectLst/>
                          <a:latin typeface="Arial" panose="020B0604020202020204" pitchFamily="34" charset="0"/>
                          <a:ea typeface="Calibri" panose="020F0502020204030204" pitchFamily="34" charset="0"/>
                          <a:cs typeface="Times New Roman" panose="02020603050405020304" pitchFamily="18" charset="0"/>
                        </a:rPr>
                        <a:t>The order was granted in May 2018.</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500" spc="100" dirty="0">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279292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558577" y="1007734"/>
            <a:ext cx="11171535"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5</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3949652416"/>
              </p:ext>
            </p:extLst>
          </p:nvPr>
        </p:nvGraphicFramePr>
        <p:xfrm>
          <a:off x="119336" y="1153992"/>
          <a:ext cx="11953328" cy="5635497"/>
        </p:xfrm>
        <a:graphic>
          <a:graphicData uri="http://schemas.openxmlformats.org/drawingml/2006/table">
            <a:tbl>
              <a:tblPr firstRow="1" firstCol="1" bandRow="1"/>
              <a:tblGrid>
                <a:gridCol w="5848978">
                  <a:extLst>
                    <a:ext uri="{9D8B030D-6E8A-4147-A177-3AD203B41FA5}">
                      <a16:colId xmlns:a16="http://schemas.microsoft.com/office/drawing/2014/main" xmlns="" val="1169717874"/>
                    </a:ext>
                  </a:extLst>
                </a:gridCol>
                <a:gridCol w="6104350">
                  <a:extLst>
                    <a:ext uri="{9D8B030D-6E8A-4147-A177-3AD203B41FA5}">
                      <a16:colId xmlns:a16="http://schemas.microsoft.com/office/drawing/2014/main" xmlns="" val="201462015"/>
                    </a:ext>
                  </a:extLst>
                </a:gridCol>
              </a:tblGrid>
              <a:tr h="743457">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4123838">
                <a:tc>
                  <a:txBody>
                    <a:bodyPr/>
                    <a:lstStyle/>
                    <a:p>
                      <a:pPr marL="342900" indent="-342900">
                        <a:spcAft>
                          <a:spcPts val="1890"/>
                        </a:spcAft>
                        <a:buFont typeface="+mj-lt"/>
                        <a:buAutoNum type="arabicPeriod" startAt="4"/>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was PWC’s investigation report findings, relating to the tender process of appointed manufacturers?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indent="0" algn="just">
                        <a:lnSpc>
                          <a:spcPct val="107000"/>
                        </a:lnSpc>
                        <a:spcAft>
                          <a:spcPts val="0"/>
                        </a:spcAft>
                        <a:buFont typeface="Wingdings" panose="05000000000000000000" pitchFamily="2" charset="2"/>
                        <a:buNone/>
                      </a:pPr>
                      <a:r>
                        <a:rPr lang="en-US" sz="1500" spc="100" dirty="0">
                          <a:solidFill>
                            <a:schemeClr val="tx1"/>
                          </a:solidFill>
                          <a:effectLst/>
                          <a:latin typeface="Arial" panose="020B0604020202020204" pitchFamily="34" charset="0"/>
                          <a:ea typeface="Calibri" panose="020F0502020204030204" pitchFamily="34" charset="0"/>
                          <a:cs typeface="Arial" panose="020B0604020202020204" pitchFamily="34" charset="0"/>
                        </a:rPr>
                        <a:t>USAASA</a:t>
                      </a:r>
                      <a:r>
                        <a:rPr lang="en-US" sz="150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 is not in a position to comment on PWC Investigation Findings as it is not in possession of the final report and it did </a:t>
                      </a:r>
                      <a:r>
                        <a:rPr lang="en-US" sz="1500" spc="100" baseline="0">
                          <a:solidFill>
                            <a:schemeClr val="tx1"/>
                          </a:solidFill>
                          <a:effectLst/>
                          <a:latin typeface="Arial" panose="020B0604020202020204" pitchFamily="34" charset="0"/>
                          <a:ea typeface="Calibri" panose="020F0502020204030204" pitchFamily="34" charset="0"/>
                          <a:cs typeface="Arial" panose="020B0604020202020204" pitchFamily="34" charset="0"/>
                        </a:rPr>
                        <a:t>not commission </a:t>
                      </a:r>
                      <a:r>
                        <a:rPr lang="en-US" sz="150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report. </a:t>
                      </a:r>
                    </a:p>
                    <a:p>
                      <a:pPr marL="0" indent="0" algn="just">
                        <a:lnSpc>
                          <a:spcPct val="107000"/>
                        </a:lnSpc>
                        <a:spcAft>
                          <a:spcPts val="0"/>
                        </a:spcAft>
                        <a:buFont typeface="Wingdings" panose="05000000000000000000" pitchFamily="2" charset="2"/>
                        <a:buNone/>
                      </a:pPr>
                      <a:endParaRPr lang="en-US" sz="150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0"/>
                        </a:spcAft>
                        <a:buFont typeface="Wingdings" panose="05000000000000000000" pitchFamily="2" charset="2"/>
                        <a:buNone/>
                      </a:pPr>
                      <a:r>
                        <a:rPr lang="en-US" sz="1500" spc="10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It should further be noted that t</a:t>
                      </a:r>
                      <a:r>
                        <a:rPr lang="en-US" sz="1500" spc="100" dirty="0">
                          <a:solidFill>
                            <a:schemeClr val="tx1"/>
                          </a:solidFill>
                          <a:effectLst/>
                          <a:latin typeface="Arial" panose="020B0604020202020204" pitchFamily="34" charset="0"/>
                          <a:ea typeface="Calibri" panose="020F0502020204030204" pitchFamily="34" charset="0"/>
                          <a:cs typeface="Arial" panose="020B0604020202020204" pitchFamily="34" charset="0"/>
                        </a:rPr>
                        <a:t>he draft report contains the following statement in respect of disclosure:</a:t>
                      </a:r>
                    </a:p>
                    <a:p>
                      <a:pPr marL="0" indent="0" algn="just">
                        <a:lnSpc>
                          <a:spcPct val="107000"/>
                        </a:lnSpc>
                        <a:spcAft>
                          <a:spcPts val="0"/>
                        </a:spcAft>
                        <a:buFont typeface="Wingdings" panose="05000000000000000000" pitchFamily="2" charset="2"/>
                        <a:buNone/>
                      </a:pPr>
                      <a:r>
                        <a:rPr lang="en-US" sz="1500" spc="100"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report has been prepared solely for the use of National Treasury and its legal advisors. As such, it should not be disclosed to any other party without our prior written consent, which we may, at our discretion withhold or give subject to conditions. It shall be a condition of such consent, if given, that PwC accepts no responsibility to that third party and that any such third party will hold PwC harmless in respect of any consequences of such disclosure. Whether or not we have given our consent, we will not accept liability or responsibility to any other party who may gain access to this report. This report may however be used by National Treasury in any future criminal, civil and/or disciplinary proceedings they may become involved in that relates to the issues covered in this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432614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6</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772863795"/>
              </p:ext>
            </p:extLst>
          </p:nvPr>
        </p:nvGraphicFramePr>
        <p:xfrm>
          <a:off x="191344" y="1248702"/>
          <a:ext cx="11593288" cy="4584983"/>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704180">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1620134">
                <a:tc>
                  <a:txBody>
                    <a:bodyPr/>
                    <a:lstStyle/>
                    <a:p>
                      <a:pPr marL="342900" indent="-342900">
                        <a:spcAft>
                          <a:spcPts val="1890"/>
                        </a:spcAft>
                        <a:buFont typeface="+mj-lt"/>
                        <a:buAutoNum type="arabicPeriod" startAt="5"/>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When will the report findings be made public?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400" spc="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USAASA has been advised by the</a:t>
                      </a:r>
                      <a:r>
                        <a:rPr lang="en-ZA" sz="1400" spc="1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spc="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department that it has not been provided with the final report.  Further we have been advised that the draft report contains the following statement in respect of disclosure:</a:t>
                      </a:r>
                    </a:p>
                    <a:p>
                      <a:pPr marL="0" indent="0" algn="just">
                        <a:lnSpc>
                          <a:spcPct val="107000"/>
                        </a:lnSpc>
                        <a:spcAft>
                          <a:spcPts val="0"/>
                        </a:spcAft>
                        <a:buFont typeface="Wingdings" panose="05000000000000000000" pitchFamily="2" charset="2"/>
                        <a:buNone/>
                      </a:pPr>
                      <a:r>
                        <a:rPr lang="en-US" sz="1400" spc="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“This report has been prepared solely for the use of National Treasury and its legal advisors. As such, it should not be disclosed to any other party without our prior written consent, which we may, at our discretion withhold or give subject to conditions. It shall be a condition of such consent, if given, that PwC accepts no responsibility to that third party and that any such third party will hold PwC harmless in respect of any consequences of such disclosure. Whether or not we have given our consent, we will not accept liability or responsibility to any other party who may gain access to this report. This report may however be used by National Treasury in any future criminal, civil and/or disciplinary proceedings they may become involved in that relates to the issues covered in this report”.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387382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7</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637659631"/>
              </p:ext>
            </p:extLst>
          </p:nvPr>
        </p:nvGraphicFramePr>
        <p:xfrm>
          <a:off x="191344" y="1358991"/>
          <a:ext cx="11809312" cy="4940210"/>
        </p:xfrm>
        <a:graphic>
          <a:graphicData uri="http://schemas.openxmlformats.org/drawingml/2006/table">
            <a:tbl>
              <a:tblPr firstRow="1" firstCol="1" bandRow="1"/>
              <a:tblGrid>
                <a:gridCol w="4320480">
                  <a:extLst>
                    <a:ext uri="{9D8B030D-6E8A-4147-A177-3AD203B41FA5}">
                      <a16:colId xmlns:a16="http://schemas.microsoft.com/office/drawing/2014/main" xmlns="" val="1169717874"/>
                    </a:ext>
                  </a:extLst>
                </a:gridCol>
                <a:gridCol w="7488832">
                  <a:extLst>
                    <a:ext uri="{9D8B030D-6E8A-4147-A177-3AD203B41FA5}">
                      <a16:colId xmlns:a16="http://schemas.microsoft.com/office/drawing/2014/main" xmlns="" val="201462015"/>
                    </a:ext>
                  </a:extLst>
                </a:gridCol>
              </a:tblGrid>
              <a:tr h="622102">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4318108">
                <a:tc>
                  <a:txBody>
                    <a:bodyPr/>
                    <a:lstStyle/>
                    <a:p>
                      <a:pPr marL="342900" indent="-342900" algn="just">
                        <a:spcAft>
                          <a:spcPts val="1890"/>
                        </a:spcAft>
                        <a:buFont typeface="+mj-lt"/>
                        <a:buAutoNum type="arabicPeriod" startAt="6"/>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is the reason for considering moving USAASA’s mandated to SENTECH?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USAASA is not considering moving its mandate to Sentech. USAASA retains its mandate and it is only appointing Sentech to project manage the installation of Set Top Boxes.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Sentech is the custodian of the majority of the broadcasting network in South Africa, comprising the digital television network for both terrestrial and satellite coverage.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511175" indent="-285750" algn="just">
                        <a:lnSpc>
                          <a:spcPct val="107000"/>
                        </a:lnSpc>
                        <a:spcAft>
                          <a:spcPts val="0"/>
                        </a:spcAft>
                        <a:buFont typeface="Wingdings" panose="05000000000000000000" pitchFamily="2" charset="2"/>
                        <a:buChar char="ü"/>
                      </a:pPr>
                      <a:r>
                        <a:rPr lang="en-ZA" sz="1500" dirty="0">
                          <a:effectLst/>
                          <a:latin typeface="Arial" panose="020B0604020202020204" pitchFamily="34" charset="0"/>
                          <a:ea typeface="Calibri" panose="020F0502020204030204" pitchFamily="34" charset="0"/>
                          <a:cs typeface="Times New Roman" panose="02020603050405020304" pitchFamily="18" charset="0"/>
                        </a:rPr>
                        <a:t>As such, </a:t>
                      </a:r>
                      <a:r>
                        <a:rPr lang="en-ZA"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Sentech is the only  State Owned entity  in SA that is in a position to respond to general and specific population coverage escalations. </a:t>
                      </a:r>
                    </a:p>
                    <a:p>
                      <a:pPr algn="just">
                        <a:lnSpc>
                          <a:spcPct val="107000"/>
                        </a:lnSpc>
                        <a:spcAft>
                          <a:spcPts val="0"/>
                        </a:spcAft>
                      </a:pPr>
                      <a:r>
                        <a:rPr lang="en-ZA"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Sentech owns the Network Monitoring Systems (NMS) and an internet-based coverage portal to assist viewers for signal coverage identification. This unique feature assists both subsidized and non-subsidized consumers to proactively report coverage problems based on the information received from these systems. </a:t>
                      </a:r>
                    </a:p>
                    <a:p>
                      <a:pPr marL="628650" marR="0" lvl="0" indent="-285750" algn="just" defTabSz="914400"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lang="en-ZA" sz="15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Sentech is already assisting USAASA with the STB type allocated to various households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556764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8</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1679865450"/>
              </p:ext>
            </p:extLst>
          </p:nvPr>
        </p:nvGraphicFramePr>
        <p:xfrm>
          <a:off x="191344" y="1281950"/>
          <a:ext cx="11593288" cy="5019252"/>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701099">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4318153">
                <a:tc>
                  <a:txBody>
                    <a:bodyPr/>
                    <a:lstStyle/>
                    <a:p>
                      <a:pPr marL="342900" indent="-342900">
                        <a:spcAft>
                          <a:spcPts val="1890"/>
                        </a:spcAft>
                        <a:buFont typeface="+mj-lt"/>
                        <a:buAutoNum type="arabicPeriod" startAt="7"/>
                      </a:pPr>
                      <a:r>
                        <a:rPr lang="en-ZA" sz="15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role will USAASA play in the communication space, if SENTECH takes over USAASA’s mandate?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Arial" panose="020B0604020202020204" pitchFamily="34" charset="0"/>
                        </a:rPr>
                        <a:t>The role of USAASA is provided for in Chapter 14 of the Electronic Communications Act,2005 as the body responsible for closing access gaps in Information and Information Technologies by provisioning of subsidy or grant for connectivity and rollout of broadband infrastructure and services in areas designated to be under-serviced through a regulation by the Independent Communications Authority of South Africa (ICASA).</a:t>
                      </a:r>
                    </a:p>
                    <a:p>
                      <a:pPr algn="just">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 </a:t>
                      </a:r>
                    </a:p>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Arial" panose="020B0604020202020204" pitchFamily="34" charset="0"/>
                        </a:rPr>
                        <a:t>USAASA has not ceded its mandate to Sentech. USAASA still retains full responsibility and accountability for the entire roll out of the BDM programme with respect to its targeted beneficiaries.  Rather, USAASA has appointed Sentech to project manage the installations of the Set Top Boxes which are currently being warehoused at SAPO. </a:t>
                      </a:r>
                    </a:p>
                    <a:p>
                      <a:pPr algn="just">
                        <a:lnSpc>
                          <a:spcPct val="107000"/>
                        </a:lnSpc>
                        <a:spcAft>
                          <a:spcPts val="0"/>
                        </a:spcAft>
                      </a:pPr>
                      <a:r>
                        <a:rPr lang="en-ZA" sz="15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293515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bwMode="auto">
          <a:xfrm>
            <a:off x="0" y="1007734"/>
            <a:ext cx="12288688" cy="15629"/>
          </a:xfrm>
          <a:prstGeom prst="line">
            <a:avLst/>
          </a:prstGeom>
          <a:ln>
            <a:solidFill>
              <a:srgbClr val="FF9900"/>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822630" y="6553150"/>
            <a:ext cx="1593850" cy="476250"/>
          </a:xfrm>
        </p:spPr>
        <p:txBody>
          <a:bodyPr/>
          <a:lstStyle/>
          <a:p>
            <a:pPr>
              <a:defRPr/>
            </a:pPr>
            <a:fld id="{D0FB1A35-26F3-4129-92ED-E891618A16E1}" type="slidenum">
              <a:rPr lang="en-US">
                <a:solidFill>
                  <a:srgbClr val="000000"/>
                </a:solidFill>
              </a:rPr>
              <a:pPr>
                <a:defRPr/>
              </a:pPr>
              <a:t>9</a:t>
            </a:fld>
            <a:endParaRPr lang="en-US" dirty="0">
              <a:solidFill>
                <a:srgbClr val="000000"/>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86788" y="44624"/>
            <a:ext cx="901700" cy="901700"/>
          </a:xfrm>
          <a:prstGeom prst="rect">
            <a:avLst/>
          </a:prstGeom>
        </p:spPr>
      </p:pic>
      <p:sp>
        <p:nvSpPr>
          <p:cNvPr id="12" name="Rectangle 11"/>
          <p:cNvSpPr/>
          <p:nvPr/>
        </p:nvSpPr>
        <p:spPr>
          <a:xfrm>
            <a:off x="2927648" y="271998"/>
            <a:ext cx="5976664"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9900"/>
                </a:solidFill>
              </a:rPr>
              <a:t>OUTA RESPONSES </a:t>
            </a:r>
          </a:p>
        </p:txBody>
      </p:sp>
      <p:pic>
        <p:nvPicPr>
          <p:cNvPr id="9" name="Picture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803" y="29886"/>
            <a:ext cx="1259632" cy="752510"/>
          </a:xfrm>
          <a:prstGeom prst="rect">
            <a:avLst/>
          </a:prstGeom>
          <a:noFill/>
          <a:ln>
            <a:noFill/>
          </a:ln>
        </p:spPr>
      </p:pic>
      <p:grpSp>
        <p:nvGrpSpPr>
          <p:cNvPr id="2069" name="Group 21"/>
          <p:cNvGrpSpPr>
            <a:grpSpLocks/>
          </p:cNvGrpSpPr>
          <p:nvPr/>
        </p:nvGrpSpPr>
        <p:grpSpPr bwMode="auto">
          <a:xfrm>
            <a:off x="1752600" y="39689"/>
            <a:ext cx="285750" cy="274637"/>
            <a:chOff x="0" y="0"/>
            <a:chExt cx="1525" cy="1519"/>
          </a:xfrm>
        </p:grpSpPr>
        <p:grpSp>
          <p:nvGrpSpPr>
            <p:cNvPr id="2" name="Group 139"/>
            <p:cNvGrpSpPr>
              <a:grpSpLocks/>
            </p:cNvGrpSpPr>
            <p:nvPr/>
          </p:nvGrpSpPr>
          <p:grpSpPr bwMode="auto">
            <a:xfrm>
              <a:off x="273" y="729"/>
              <a:ext cx="980" cy="480"/>
              <a:chOff x="273" y="729"/>
              <a:chExt cx="980" cy="480"/>
            </a:xfrm>
          </p:grpSpPr>
        </p:grpSp>
      </p:grpSp>
      <p:grpSp>
        <p:nvGrpSpPr>
          <p:cNvPr id="2089" name="Group 15"/>
          <p:cNvGrpSpPr>
            <a:grpSpLocks/>
          </p:cNvGrpSpPr>
          <p:nvPr/>
        </p:nvGrpSpPr>
        <p:grpSpPr bwMode="auto">
          <a:xfrm>
            <a:off x="1763713" y="98426"/>
            <a:ext cx="285750" cy="282575"/>
            <a:chOff x="0" y="0"/>
            <a:chExt cx="1525" cy="1519"/>
          </a:xfrm>
        </p:grpSpPr>
      </p:grpSp>
      <p:grpSp>
        <p:nvGrpSpPr>
          <p:cNvPr id="2083" name="Group 35"/>
          <p:cNvGrpSpPr>
            <a:grpSpLocks/>
          </p:cNvGrpSpPr>
          <p:nvPr/>
        </p:nvGrpSpPr>
        <p:grpSpPr bwMode="auto">
          <a:xfrm>
            <a:off x="1755775" y="111126"/>
            <a:ext cx="285750" cy="238125"/>
            <a:chOff x="0" y="0"/>
            <a:chExt cx="1525" cy="1519"/>
          </a:xfrm>
        </p:grpSpPr>
      </p:grpSp>
      <p:grpSp>
        <p:nvGrpSpPr>
          <p:cNvPr id="2049" name="Group 1"/>
          <p:cNvGrpSpPr>
            <a:grpSpLocks/>
          </p:cNvGrpSpPr>
          <p:nvPr/>
        </p:nvGrpSpPr>
        <p:grpSpPr bwMode="auto">
          <a:xfrm>
            <a:off x="1743075" y="77789"/>
            <a:ext cx="285750" cy="282575"/>
            <a:chOff x="0" y="0"/>
            <a:chExt cx="1525" cy="1519"/>
          </a:xfrm>
        </p:grpSpPr>
        <p:grpSp>
          <p:nvGrpSpPr>
            <p:cNvPr id="3" name="Group 139"/>
            <p:cNvGrpSpPr>
              <a:grpSpLocks/>
            </p:cNvGrpSpPr>
            <p:nvPr/>
          </p:nvGrpSpPr>
          <p:grpSpPr bwMode="auto">
            <a:xfrm>
              <a:off x="273" y="729"/>
              <a:ext cx="980" cy="480"/>
              <a:chOff x="273" y="729"/>
              <a:chExt cx="980" cy="480"/>
            </a:xfrm>
          </p:grpSpPr>
        </p:grpSp>
      </p:grpSp>
      <p:grpSp>
        <p:nvGrpSpPr>
          <p:cNvPr id="2076" name="Group 28"/>
          <p:cNvGrpSpPr>
            <a:grpSpLocks/>
          </p:cNvGrpSpPr>
          <p:nvPr/>
        </p:nvGrpSpPr>
        <p:grpSpPr bwMode="auto">
          <a:xfrm>
            <a:off x="1730375" y="103188"/>
            <a:ext cx="285750" cy="271462"/>
            <a:chOff x="0" y="0"/>
            <a:chExt cx="1525" cy="1519"/>
          </a:xfrm>
        </p:grpSpPr>
        <p:grpSp>
          <p:nvGrpSpPr>
            <p:cNvPr id="4" name="Group 139"/>
            <p:cNvGrpSpPr>
              <a:grpSpLocks/>
            </p:cNvGrpSpPr>
            <p:nvPr/>
          </p:nvGrpSpPr>
          <p:grpSpPr bwMode="auto">
            <a:xfrm>
              <a:off x="273" y="729"/>
              <a:ext cx="980" cy="480"/>
              <a:chOff x="273" y="729"/>
              <a:chExt cx="980" cy="480"/>
            </a:xfrm>
          </p:grpSpPr>
        </p:grpSp>
      </p:grpSp>
      <p:grpSp>
        <p:nvGrpSpPr>
          <p:cNvPr id="2062" name="Group 14"/>
          <p:cNvGrpSpPr>
            <a:grpSpLocks/>
          </p:cNvGrpSpPr>
          <p:nvPr/>
        </p:nvGrpSpPr>
        <p:grpSpPr bwMode="auto">
          <a:xfrm>
            <a:off x="1730375" y="65089"/>
            <a:ext cx="285750" cy="255587"/>
            <a:chOff x="0" y="0"/>
            <a:chExt cx="1525" cy="1519"/>
          </a:xfrm>
        </p:grpSpPr>
        <p:grpSp>
          <p:nvGrpSpPr>
            <p:cNvPr id="139" name="Group 139"/>
            <p:cNvGrpSpPr>
              <a:grpSpLocks/>
            </p:cNvGrpSpPr>
            <p:nvPr/>
          </p:nvGrpSpPr>
          <p:grpSpPr bwMode="auto">
            <a:xfrm>
              <a:off x="273" y="729"/>
              <a:ext cx="980" cy="480"/>
              <a:chOff x="273" y="729"/>
              <a:chExt cx="980" cy="480"/>
            </a:xfrm>
          </p:grpSpPr>
        </p:grpSp>
      </p:grpSp>
      <p:grpSp>
        <p:nvGrpSpPr>
          <p:cNvPr id="2056" name="Group 8"/>
          <p:cNvGrpSpPr>
            <a:grpSpLocks/>
          </p:cNvGrpSpPr>
          <p:nvPr/>
        </p:nvGrpSpPr>
        <p:grpSpPr bwMode="auto">
          <a:xfrm>
            <a:off x="1743075" y="73025"/>
            <a:ext cx="298450" cy="268288"/>
            <a:chOff x="0" y="0"/>
            <a:chExt cx="1525" cy="1519"/>
          </a:xfrm>
        </p:grpSpPr>
      </p:grpSp>
      <p:graphicFrame>
        <p:nvGraphicFramePr>
          <p:cNvPr id="50" name="Table 49"/>
          <p:cNvGraphicFramePr>
            <a:graphicFrameLocks noGrp="1"/>
          </p:cNvGraphicFramePr>
          <p:nvPr>
            <p:extLst>
              <p:ext uri="{D42A27DB-BD31-4B8C-83A1-F6EECF244321}">
                <p14:modId xmlns:p14="http://schemas.microsoft.com/office/powerpoint/2010/main" xmlns="" val="2331351981"/>
              </p:ext>
            </p:extLst>
          </p:nvPr>
        </p:nvGraphicFramePr>
        <p:xfrm>
          <a:off x="191344" y="1244548"/>
          <a:ext cx="11593288" cy="4089207"/>
        </p:xfrm>
        <a:graphic>
          <a:graphicData uri="http://schemas.openxmlformats.org/drawingml/2006/table">
            <a:tbl>
              <a:tblPr firstRow="1" firstCol="1" bandRow="1"/>
              <a:tblGrid>
                <a:gridCol w="5672804">
                  <a:extLst>
                    <a:ext uri="{9D8B030D-6E8A-4147-A177-3AD203B41FA5}">
                      <a16:colId xmlns:a16="http://schemas.microsoft.com/office/drawing/2014/main" xmlns="" val="1169717874"/>
                    </a:ext>
                  </a:extLst>
                </a:gridCol>
                <a:gridCol w="5920484">
                  <a:extLst>
                    <a:ext uri="{9D8B030D-6E8A-4147-A177-3AD203B41FA5}">
                      <a16:colId xmlns:a16="http://schemas.microsoft.com/office/drawing/2014/main" xmlns="" val="201462015"/>
                    </a:ext>
                  </a:extLst>
                </a:gridCol>
              </a:tblGrid>
              <a:tr h="677098">
                <a:tc>
                  <a:txBody>
                    <a:bodyPr/>
                    <a:lstStyle/>
                    <a:p>
                      <a:pPr algn="just">
                        <a:lnSpc>
                          <a:spcPct val="150000"/>
                        </a:lnSpc>
                        <a:spcAft>
                          <a:spcPts val="0"/>
                        </a:spcAft>
                      </a:pPr>
                      <a:r>
                        <a:rPr lang="en-ZA" sz="1500" b="1" dirty="0">
                          <a:effectLst/>
                          <a:latin typeface="Arial" panose="020B0604020202020204" pitchFamily="34" charset="0"/>
                          <a:ea typeface="Times New Roman" panose="02020603050405020304" pitchFamily="18" charset="0"/>
                          <a:cs typeface="Arial" panose="020B0604020202020204" pitchFamily="34" charset="0"/>
                        </a:rPr>
                        <a:t>QUESTIONS</a:t>
                      </a:r>
                      <a:r>
                        <a:rPr lang="en-ZA" sz="1500" b="1" baseline="0" dirty="0">
                          <a:effectLst/>
                          <a:latin typeface="Arial" panose="020B0604020202020204" pitchFamily="34" charset="0"/>
                          <a:ea typeface="Times New Roman" panose="02020603050405020304" pitchFamily="18" charset="0"/>
                          <a:cs typeface="Arial" panose="020B0604020202020204" pitchFamily="34" charset="0"/>
                        </a:rPr>
                        <a:t> </a:t>
                      </a:r>
                      <a:endParaRPr lang="en-ZA" sz="1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lnSpc>
                          <a:spcPct val="150000"/>
                        </a:lnSpc>
                        <a:spcAft>
                          <a:spcPts val="0"/>
                        </a:spcAft>
                      </a:pPr>
                      <a:r>
                        <a:rPr lang="en-GB" sz="1500" b="1" dirty="0">
                          <a:effectLst/>
                          <a:latin typeface="Arial" panose="020B0604020202020204" pitchFamily="34" charset="0"/>
                          <a:ea typeface="Times New Roman" panose="02020603050405020304" pitchFamily="18" charset="0"/>
                        </a:rPr>
                        <a:t>RESPONSES</a:t>
                      </a:r>
                      <a:endParaRPr lang="en-ZA" sz="15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xmlns="" val="1082532332"/>
                  </a:ext>
                </a:extLst>
              </a:tr>
              <a:tr h="2605161">
                <a:tc>
                  <a:txBody>
                    <a:bodyPr/>
                    <a:lstStyle/>
                    <a:p>
                      <a:pPr marL="342900" indent="-342900" algn="just">
                        <a:spcAft>
                          <a:spcPts val="0"/>
                        </a:spcAft>
                        <a:buFont typeface="+mj-lt"/>
                        <a:buAutoNum type="arabicPeriod" startAt="8"/>
                      </a:pPr>
                      <a:r>
                        <a:rPr lang="en-ZA" sz="15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USAASA manage the consequences (hold persons accountable) for USAASA’s mismanagement of taxpayer money, squandered to date?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285750" indent="-285750" algn="just">
                        <a:lnSpc>
                          <a:spcPct val="107000"/>
                        </a:lnSpc>
                        <a:spcAft>
                          <a:spcPts val="0"/>
                        </a:spcAft>
                        <a:buFont typeface="Wingdings" panose="05000000000000000000" pitchFamily="2" charset="2"/>
                        <a:buChar char="q"/>
                      </a:pPr>
                      <a:r>
                        <a:rPr lang="en-ZA" sz="1500" dirty="0">
                          <a:effectLst/>
                          <a:latin typeface="Arial" panose="020B0604020202020204" pitchFamily="34" charset="0"/>
                          <a:ea typeface="Calibri" panose="020F0502020204030204" pitchFamily="34" charset="0"/>
                          <a:cs typeface="Times New Roman" panose="02020603050405020304" pitchFamily="18" charset="0"/>
                        </a:rPr>
                        <a:t>If any officials are found to be negligent, personally responsible for fruitless and wasteful expenditure or irregular expenditure, it will be dealt with in line with the Framework from National Treasury which came into effect on 01 July 2019, i.e. appropriate sanctions/ consequence management will be enforced and condonement will be requested from National Treasury where applicable. Internal Controls will be put in place if such cases are identified to avoid such going forward.</a:t>
                      </a:r>
                    </a:p>
                    <a:p>
                      <a:pPr marL="285750" indent="-285750" algn="just">
                        <a:lnSpc>
                          <a:spcPct val="107000"/>
                        </a:lnSpc>
                        <a:spcAft>
                          <a:spcPts val="0"/>
                        </a:spcAft>
                        <a:buFont typeface="Wingdings" panose="05000000000000000000" pitchFamily="2" charset="2"/>
                        <a:buChar char="q"/>
                      </a:pPr>
                      <a:endParaRPr lang="en-ZA" sz="1500"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Wingdings" panose="05000000000000000000" pitchFamily="2" charset="2"/>
                        <a:buChar char="q"/>
                      </a:pPr>
                      <a:r>
                        <a:rPr lang="en-ZA"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Senior Manager for Supply Chain Management was held accountable for fruitless and wasteful expenditure and</a:t>
                      </a:r>
                      <a:r>
                        <a:rPr lang="en-ZA" sz="150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was subsequently dismissed.</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5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ZA" sz="1500" dirty="0">
                          <a:effectLst/>
                          <a:latin typeface="Arial" panose="020B0604020202020204" pitchFamily="34" charset="0"/>
                          <a:ea typeface="Calibri" panose="020F0502020204030204" pitchFamily="34" charset="0"/>
                          <a:cs typeface="Times New Roman" panose="02020603050405020304" pitchFamily="18" charset="0"/>
                        </a:rPr>
                        <a:t>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422266"/>
                  </a:ext>
                </a:extLst>
              </a:tr>
            </a:tbl>
          </a:graphicData>
        </a:graphic>
      </p:graphicFrame>
    </p:spTree>
    <p:extLst>
      <p:ext uri="{BB962C8B-B14F-4D97-AF65-F5344CB8AC3E}">
        <p14:creationId xmlns:p14="http://schemas.microsoft.com/office/powerpoint/2010/main" xmlns="" val="21270237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37883</TotalTime>
  <Words>2070</Words>
  <Application>Microsoft Office PowerPoint</Application>
  <PresentationFormat>Custom</PresentationFormat>
  <Paragraphs>197</Paragraphs>
  <Slides>22</Slides>
  <Notes>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Default Design</vt:lpstr>
      <vt:lpstr>Office Theme</vt:lpstr>
      <vt:lpstr>1_Office Theme</vt:lpstr>
      <vt:lpstr>3_Office Theme</vt:lpstr>
      <vt:lpstr>PRESENTATION TO THE PORTFOLIO COMMITTEE  ON COMMUNICATIONS   24 NOVEMBER 2020</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BROADCASTING DIGITAL MIGRATION PHASE 1</vt:lpstr>
      <vt:lpstr>Slide 16</vt:lpstr>
      <vt:lpstr>Slide 17</vt:lpstr>
      <vt:lpstr>Slide 18</vt:lpstr>
      <vt:lpstr>CORRUPTION ALLEGATIONS RELATED TO  SET-TOP-BOXES   </vt:lpstr>
      <vt:lpstr>Slide 20</vt:lpstr>
      <vt:lpstr>Slide 21</vt:lpstr>
      <vt:lpstr>Slide 22</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784</cp:revision>
  <cp:lastPrinted>2019-02-12T09:49:28Z</cp:lastPrinted>
  <dcterms:created xsi:type="dcterms:W3CDTF">2006-03-29T18:40:00Z</dcterms:created>
  <dcterms:modified xsi:type="dcterms:W3CDTF">2020-11-24T13:23:12Z</dcterms:modified>
</cp:coreProperties>
</file>