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 id="2147483660" r:id="rId5"/>
  </p:sldMasterIdLst>
  <p:notesMasterIdLst>
    <p:notesMasterId r:id="rId33"/>
  </p:notesMasterIdLst>
  <p:sldIdLst>
    <p:sldId id="430" r:id="rId6"/>
    <p:sldId id="257" r:id="rId7"/>
    <p:sldId id="377" r:id="rId8"/>
    <p:sldId id="415" r:id="rId9"/>
    <p:sldId id="288" r:id="rId10"/>
    <p:sldId id="405" r:id="rId11"/>
    <p:sldId id="369" r:id="rId12"/>
    <p:sldId id="407" r:id="rId13"/>
    <p:sldId id="408" r:id="rId14"/>
    <p:sldId id="416" r:id="rId15"/>
    <p:sldId id="417" r:id="rId16"/>
    <p:sldId id="418" r:id="rId17"/>
    <p:sldId id="409" r:id="rId18"/>
    <p:sldId id="419" r:id="rId19"/>
    <p:sldId id="420" r:id="rId20"/>
    <p:sldId id="371" r:id="rId21"/>
    <p:sldId id="421" r:id="rId22"/>
    <p:sldId id="422" r:id="rId23"/>
    <p:sldId id="410" r:id="rId24"/>
    <p:sldId id="423" r:id="rId25"/>
    <p:sldId id="424" r:id="rId26"/>
    <p:sldId id="425" r:id="rId27"/>
    <p:sldId id="256" r:id="rId28"/>
    <p:sldId id="427" r:id="rId29"/>
    <p:sldId id="428" r:id="rId30"/>
    <p:sldId id="429" r:id="rId31"/>
    <p:sldId id="404" r:id="rId32"/>
  </p:sldIdLst>
  <p:sldSz cx="12192000" cy="6858000"/>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C51315"/>
    <a:srgbClr val="009CBE"/>
    <a:srgbClr val="F7A600"/>
    <a:srgbClr val="93AD24"/>
    <a:srgbClr val="C6C6C6"/>
    <a:srgbClr val="706F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08" autoAdjust="0"/>
    <p:restoredTop sz="95091"/>
  </p:normalViewPr>
  <p:slideViewPr>
    <p:cSldViewPr snapToGrid="0">
      <p:cViewPr varScale="1">
        <p:scale>
          <a:sx n="73" d="100"/>
          <a:sy n="73" d="100"/>
        </p:scale>
        <p:origin x="-15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9079" y="0"/>
            <a:ext cx="2914015" cy="495427"/>
          </a:xfrm>
          <a:prstGeom prst="rect">
            <a:avLst/>
          </a:prstGeom>
        </p:spPr>
        <p:txBody>
          <a:bodyPr vert="horz" lIns="91440" tIns="45720" rIns="91440" bIns="45720" rtlCol="0"/>
          <a:lstStyle>
            <a:lvl1pPr algn="r">
              <a:defRPr sz="1200"/>
            </a:lvl1pPr>
          </a:lstStyle>
          <a:p>
            <a:fld id="{5336C5B8-210A-48FC-AB38-CB5C3CA44B77}" type="datetimeFigureOut">
              <a:rPr lang="en-US" smtClean="0"/>
              <a:pPr/>
              <a:t>11/24/2020</a:t>
            </a:fld>
            <a:endParaRPr lang="en-US"/>
          </a:p>
        </p:txBody>
      </p:sp>
      <p:sp>
        <p:nvSpPr>
          <p:cNvPr id="4" name="Slide Image Placeholder 3"/>
          <p:cNvSpPr>
            <a:spLocks noGrp="1" noRot="1" noChangeAspect="1"/>
          </p:cNvSpPr>
          <p:nvPr>
            <p:ph type="sldImg" idx="2"/>
          </p:nvPr>
        </p:nvSpPr>
        <p:spPr>
          <a:xfrm>
            <a:off x="400050" y="1233488"/>
            <a:ext cx="592455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14015"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9079" y="9378824"/>
            <a:ext cx="2914015" cy="495426"/>
          </a:xfrm>
          <a:prstGeom prst="rect">
            <a:avLst/>
          </a:prstGeom>
        </p:spPr>
        <p:txBody>
          <a:bodyPr vert="horz" lIns="91440" tIns="45720" rIns="91440" bIns="45720" rtlCol="0" anchor="b"/>
          <a:lstStyle>
            <a:lvl1pPr algn="r">
              <a:defRPr sz="1200"/>
            </a:lvl1pPr>
          </a:lstStyle>
          <a:p>
            <a:fld id="{42352D72-1C25-4A38-B28E-40D816283E04}" type="slidenum">
              <a:rPr lang="en-US" smtClean="0"/>
              <a:pPr/>
              <a:t>‹#›</a:t>
            </a:fld>
            <a:endParaRPr lang="en-US"/>
          </a:p>
        </p:txBody>
      </p:sp>
    </p:spTree>
    <p:extLst>
      <p:ext uri="{BB962C8B-B14F-4D97-AF65-F5344CB8AC3E}">
        <p14:creationId xmlns:p14="http://schemas.microsoft.com/office/powerpoint/2010/main" xmlns="" val="226851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7</a:t>
            </a:fld>
            <a:endParaRPr lang="en-US"/>
          </a:p>
        </p:txBody>
      </p:sp>
    </p:spTree>
    <p:extLst>
      <p:ext uri="{BB962C8B-B14F-4D97-AF65-F5344CB8AC3E}">
        <p14:creationId xmlns:p14="http://schemas.microsoft.com/office/powerpoint/2010/main" xmlns="" val="154092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16</a:t>
            </a:fld>
            <a:endParaRPr lang="en-US"/>
          </a:p>
        </p:txBody>
      </p:sp>
    </p:spTree>
    <p:extLst>
      <p:ext uri="{BB962C8B-B14F-4D97-AF65-F5344CB8AC3E}">
        <p14:creationId xmlns:p14="http://schemas.microsoft.com/office/powerpoint/2010/main" xmlns="" val="180231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17</a:t>
            </a:fld>
            <a:endParaRPr lang="en-US"/>
          </a:p>
        </p:txBody>
      </p:sp>
    </p:spTree>
    <p:extLst>
      <p:ext uri="{BB962C8B-B14F-4D97-AF65-F5344CB8AC3E}">
        <p14:creationId xmlns:p14="http://schemas.microsoft.com/office/powerpoint/2010/main" xmlns="" val="254645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18</a:t>
            </a:fld>
            <a:endParaRPr lang="en-US"/>
          </a:p>
        </p:txBody>
      </p:sp>
    </p:spTree>
    <p:extLst>
      <p:ext uri="{BB962C8B-B14F-4D97-AF65-F5344CB8AC3E}">
        <p14:creationId xmlns:p14="http://schemas.microsoft.com/office/powerpoint/2010/main" xmlns="" val="210371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19</a:t>
            </a:fld>
            <a:endParaRPr lang="en-US"/>
          </a:p>
        </p:txBody>
      </p:sp>
    </p:spTree>
    <p:extLst>
      <p:ext uri="{BB962C8B-B14F-4D97-AF65-F5344CB8AC3E}">
        <p14:creationId xmlns:p14="http://schemas.microsoft.com/office/powerpoint/2010/main" xmlns="" val="127309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20</a:t>
            </a:fld>
            <a:endParaRPr lang="en-US"/>
          </a:p>
        </p:txBody>
      </p:sp>
    </p:spTree>
    <p:extLst>
      <p:ext uri="{BB962C8B-B14F-4D97-AF65-F5344CB8AC3E}">
        <p14:creationId xmlns:p14="http://schemas.microsoft.com/office/powerpoint/2010/main" xmlns="" val="3689671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21</a:t>
            </a:fld>
            <a:endParaRPr lang="en-US"/>
          </a:p>
        </p:txBody>
      </p:sp>
    </p:spTree>
    <p:extLst>
      <p:ext uri="{BB962C8B-B14F-4D97-AF65-F5344CB8AC3E}">
        <p14:creationId xmlns:p14="http://schemas.microsoft.com/office/powerpoint/2010/main" xmlns="" val="2888613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22</a:t>
            </a:fld>
            <a:endParaRPr lang="en-US"/>
          </a:p>
        </p:txBody>
      </p:sp>
    </p:spTree>
    <p:extLst>
      <p:ext uri="{BB962C8B-B14F-4D97-AF65-F5344CB8AC3E}">
        <p14:creationId xmlns:p14="http://schemas.microsoft.com/office/powerpoint/2010/main" xmlns="" val="2325507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24</a:t>
            </a:fld>
            <a:endParaRPr lang="en-US"/>
          </a:p>
        </p:txBody>
      </p:sp>
    </p:spTree>
    <p:extLst>
      <p:ext uri="{BB962C8B-B14F-4D97-AF65-F5344CB8AC3E}">
        <p14:creationId xmlns:p14="http://schemas.microsoft.com/office/powerpoint/2010/main" xmlns="" val="414213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25</a:t>
            </a:fld>
            <a:endParaRPr lang="en-US"/>
          </a:p>
        </p:txBody>
      </p:sp>
    </p:spTree>
    <p:extLst>
      <p:ext uri="{BB962C8B-B14F-4D97-AF65-F5344CB8AC3E}">
        <p14:creationId xmlns:p14="http://schemas.microsoft.com/office/powerpoint/2010/main" xmlns="" val="2084274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26</a:t>
            </a:fld>
            <a:endParaRPr lang="en-US"/>
          </a:p>
        </p:txBody>
      </p:sp>
    </p:spTree>
    <p:extLst>
      <p:ext uri="{BB962C8B-B14F-4D97-AF65-F5344CB8AC3E}">
        <p14:creationId xmlns:p14="http://schemas.microsoft.com/office/powerpoint/2010/main" xmlns="" val="390445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8</a:t>
            </a:fld>
            <a:endParaRPr lang="en-US"/>
          </a:p>
        </p:txBody>
      </p:sp>
    </p:spTree>
    <p:extLst>
      <p:ext uri="{BB962C8B-B14F-4D97-AF65-F5344CB8AC3E}">
        <p14:creationId xmlns:p14="http://schemas.microsoft.com/office/powerpoint/2010/main" xmlns="" val="391240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9</a:t>
            </a:fld>
            <a:endParaRPr lang="en-US"/>
          </a:p>
        </p:txBody>
      </p:sp>
    </p:spTree>
    <p:extLst>
      <p:ext uri="{BB962C8B-B14F-4D97-AF65-F5344CB8AC3E}">
        <p14:creationId xmlns:p14="http://schemas.microsoft.com/office/powerpoint/2010/main" xmlns="" val="336819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10</a:t>
            </a:fld>
            <a:endParaRPr lang="en-US"/>
          </a:p>
        </p:txBody>
      </p:sp>
    </p:spTree>
    <p:extLst>
      <p:ext uri="{BB962C8B-B14F-4D97-AF65-F5344CB8AC3E}">
        <p14:creationId xmlns:p14="http://schemas.microsoft.com/office/powerpoint/2010/main" xmlns="" val="149462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11</a:t>
            </a:fld>
            <a:endParaRPr lang="en-US"/>
          </a:p>
        </p:txBody>
      </p:sp>
    </p:spTree>
    <p:extLst>
      <p:ext uri="{BB962C8B-B14F-4D97-AF65-F5344CB8AC3E}">
        <p14:creationId xmlns:p14="http://schemas.microsoft.com/office/powerpoint/2010/main" xmlns="" val="339732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12</a:t>
            </a:fld>
            <a:endParaRPr lang="en-US"/>
          </a:p>
        </p:txBody>
      </p:sp>
    </p:spTree>
    <p:extLst>
      <p:ext uri="{BB962C8B-B14F-4D97-AF65-F5344CB8AC3E}">
        <p14:creationId xmlns:p14="http://schemas.microsoft.com/office/powerpoint/2010/main" xmlns="" val="46021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13</a:t>
            </a:fld>
            <a:endParaRPr lang="en-US"/>
          </a:p>
        </p:txBody>
      </p:sp>
    </p:spTree>
    <p:extLst>
      <p:ext uri="{BB962C8B-B14F-4D97-AF65-F5344CB8AC3E}">
        <p14:creationId xmlns:p14="http://schemas.microsoft.com/office/powerpoint/2010/main" xmlns="" val="408358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14</a:t>
            </a:fld>
            <a:endParaRPr lang="en-US"/>
          </a:p>
        </p:txBody>
      </p:sp>
    </p:spTree>
    <p:extLst>
      <p:ext uri="{BB962C8B-B14F-4D97-AF65-F5344CB8AC3E}">
        <p14:creationId xmlns:p14="http://schemas.microsoft.com/office/powerpoint/2010/main" xmlns="" val="3369161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pPr/>
              <a:t>15</a:t>
            </a:fld>
            <a:endParaRPr lang="en-US"/>
          </a:p>
        </p:txBody>
      </p:sp>
    </p:spTree>
    <p:extLst>
      <p:ext uri="{BB962C8B-B14F-4D97-AF65-F5344CB8AC3E}">
        <p14:creationId xmlns:p14="http://schemas.microsoft.com/office/powerpoint/2010/main" xmlns="" val="54602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6BAC072-F445-497C-973E-DFB591C9DCBD}" type="datetimeFigureOut">
              <a:rPr lang="en-ZA" smtClean="0"/>
              <a:pPr/>
              <a:t>2020/11/24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FA2BB1-4F4F-4958-9AA5-D5FA6C3574A2}" type="slidenum">
              <a:rPr lang="en-ZA" smtClean="0"/>
              <a:pPr/>
              <a:t>‹#›</a:t>
            </a:fld>
            <a:endParaRPr lang="en-ZA"/>
          </a:p>
        </p:txBody>
      </p:sp>
    </p:spTree>
    <p:extLst>
      <p:ext uri="{BB962C8B-B14F-4D97-AF65-F5344CB8AC3E}">
        <p14:creationId xmlns:p14="http://schemas.microsoft.com/office/powerpoint/2010/main" xmlns="" val="157613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6BAC072-F445-497C-973E-DFB591C9DCBD}" type="datetimeFigureOut">
              <a:rPr lang="en-ZA" smtClean="0"/>
              <a:pPr/>
              <a:t>2020/11/24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FA2BB1-4F4F-4958-9AA5-D5FA6C3574A2}" type="slidenum">
              <a:rPr lang="en-ZA" smtClean="0"/>
              <a:pPr/>
              <a:t>‹#›</a:t>
            </a:fld>
            <a:endParaRPr lang="en-ZA"/>
          </a:p>
        </p:txBody>
      </p:sp>
    </p:spTree>
    <p:extLst>
      <p:ext uri="{BB962C8B-B14F-4D97-AF65-F5344CB8AC3E}">
        <p14:creationId xmlns:p14="http://schemas.microsoft.com/office/powerpoint/2010/main" xmlns="" val="331068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6BAC072-F445-497C-973E-DFB591C9DCBD}" type="datetimeFigureOut">
              <a:rPr lang="en-ZA" smtClean="0"/>
              <a:pPr/>
              <a:t>2020/11/24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FA2BB1-4F4F-4958-9AA5-D5FA6C3574A2}" type="slidenum">
              <a:rPr lang="en-ZA" smtClean="0"/>
              <a:pPr/>
              <a:t>‹#›</a:t>
            </a:fld>
            <a:endParaRPr lang="en-ZA"/>
          </a:p>
        </p:txBody>
      </p:sp>
    </p:spTree>
    <p:extLst>
      <p:ext uri="{BB962C8B-B14F-4D97-AF65-F5344CB8AC3E}">
        <p14:creationId xmlns:p14="http://schemas.microsoft.com/office/powerpoint/2010/main" xmlns="" val="362615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End Present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342BF71-DC6F-4127-A252-4D863495D3E5}"/>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320" t="10164"/>
          <a:stretch/>
        </p:blipFill>
        <p:spPr>
          <a:xfrm>
            <a:off x="-13732" y="0"/>
            <a:ext cx="12205732" cy="5744562"/>
          </a:xfrm>
          <a:prstGeom prst="rect">
            <a:avLst/>
          </a:prstGeom>
        </p:spPr>
      </p:pic>
      <p:sp>
        <p:nvSpPr>
          <p:cNvPr id="8" name="TextBox 7">
            <a:extLst>
              <a:ext uri="{FF2B5EF4-FFF2-40B4-BE49-F238E27FC236}">
                <a16:creationId xmlns:a16="http://schemas.microsoft.com/office/drawing/2014/main" xmlns="" id="{32B37A19-8285-40C2-AD0D-317BE034DFC8}"/>
              </a:ext>
            </a:extLst>
          </p:cNvPr>
          <p:cNvSpPr txBox="1"/>
          <p:nvPr userDrawn="1"/>
        </p:nvSpPr>
        <p:spPr>
          <a:xfrm>
            <a:off x="2464212" y="4903921"/>
            <a:ext cx="9298153" cy="656783"/>
          </a:xfrm>
          <a:prstGeom prst="rect">
            <a:avLst/>
          </a:prstGeom>
          <a:noFill/>
        </p:spPr>
        <p:txBody>
          <a:bodyPr wrap="square" rtlCol="0">
            <a:spAutoFit/>
          </a:bodyPr>
          <a:lstStyle/>
          <a:p>
            <a:pPr algn="r"/>
            <a:r>
              <a:rPr lang="en-ZA" sz="3668" b="1" dirty="0">
                <a:solidFill>
                  <a:schemeClr val="bg1"/>
                </a:solidFill>
              </a:rPr>
              <a:t>Thank You!</a:t>
            </a:r>
          </a:p>
        </p:txBody>
      </p:sp>
      <p:grpSp>
        <p:nvGrpSpPr>
          <p:cNvPr id="9" name="Group 8">
            <a:extLst>
              <a:ext uri="{FF2B5EF4-FFF2-40B4-BE49-F238E27FC236}">
                <a16:creationId xmlns:a16="http://schemas.microsoft.com/office/drawing/2014/main" xmlns="" id="{A1A5D83E-BFFB-4434-A103-E1ACB2511288}"/>
              </a:ext>
            </a:extLst>
          </p:cNvPr>
          <p:cNvGrpSpPr/>
          <p:nvPr userDrawn="1"/>
        </p:nvGrpSpPr>
        <p:grpSpPr>
          <a:xfrm>
            <a:off x="0" y="6201310"/>
            <a:ext cx="12192000" cy="52481"/>
            <a:chOff x="0" y="6201308"/>
            <a:chExt cx="9144000" cy="52481"/>
          </a:xfrm>
        </p:grpSpPr>
        <p:sp>
          <p:nvSpPr>
            <p:cNvPr id="10" name="Rectangle 9">
              <a:extLst>
                <a:ext uri="{FF2B5EF4-FFF2-40B4-BE49-F238E27FC236}">
                  <a16:creationId xmlns:a16="http://schemas.microsoft.com/office/drawing/2014/main" xmlns="" id="{74C0144A-C1F8-40BC-9C51-EB3BAE2A258A}"/>
                </a:ext>
              </a:extLst>
            </p:cNvPr>
            <p:cNvSpPr/>
            <p:nvPr/>
          </p:nvSpPr>
          <p:spPr>
            <a:xfrm flipV="1">
              <a:off x="0" y="6201308"/>
              <a:ext cx="6351564" cy="5248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9" baseline="-25000" dirty="0"/>
            </a:p>
          </p:txBody>
        </p:sp>
        <p:grpSp>
          <p:nvGrpSpPr>
            <p:cNvPr id="11" name="Group 10">
              <a:extLst>
                <a:ext uri="{FF2B5EF4-FFF2-40B4-BE49-F238E27FC236}">
                  <a16:creationId xmlns:a16="http://schemas.microsoft.com/office/drawing/2014/main" xmlns="" id="{8B044616-451F-4A4C-B2EE-A4FC1958A8BF}"/>
                </a:ext>
              </a:extLst>
            </p:cNvPr>
            <p:cNvGrpSpPr/>
            <p:nvPr/>
          </p:nvGrpSpPr>
          <p:grpSpPr>
            <a:xfrm>
              <a:off x="5914176" y="6201308"/>
              <a:ext cx="3229824" cy="52481"/>
              <a:chOff x="16258382" y="13229460"/>
              <a:chExt cx="5687218" cy="179010"/>
            </a:xfrm>
          </p:grpSpPr>
          <p:sp>
            <p:nvSpPr>
              <p:cNvPr id="12" name="Rectangle 11">
                <a:extLst>
                  <a:ext uri="{FF2B5EF4-FFF2-40B4-BE49-F238E27FC236}">
                    <a16:creationId xmlns:a16="http://schemas.microsoft.com/office/drawing/2014/main" xmlns="" id="{01EA5282-F9EF-4189-B40B-FD3D6D4FEC37}"/>
                  </a:ext>
                </a:extLst>
              </p:cNvPr>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3" name="Rectangle 12">
                <a:extLst>
                  <a:ext uri="{FF2B5EF4-FFF2-40B4-BE49-F238E27FC236}">
                    <a16:creationId xmlns:a16="http://schemas.microsoft.com/office/drawing/2014/main" xmlns="" id="{7E527ECD-CBB9-4209-AE73-72A993357421}"/>
                  </a:ext>
                </a:extLst>
              </p:cNvPr>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4" name="Rectangle 13">
                <a:extLst>
                  <a:ext uri="{FF2B5EF4-FFF2-40B4-BE49-F238E27FC236}">
                    <a16:creationId xmlns:a16="http://schemas.microsoft.com/office/drawing/2014/main" xmlns="" id="{98916F45-2778-4557-9B9E-A4E4C7335E9B}"/>
                  </a:ext>
                </a:extLst>
              </p:cNvPr>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5" name="Rectangle 14">
                <a:extLst>
                  <a:ext uri="{FF2B5EF4-FFF2-40B4-BE49-F238E27FC236}">
                    <a16:creationId xmlns:a16="http://schemas.microsoft.com/office/drawing/2014/main" xmlns="" id="{73A3FA35-185D-4F4B-90BD-9C29E4B89FC4}"/>
                  </a:ext>
                </a:extLst>
              </p:cNvPr>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6" name="Rectangle 15">
                <a:extLst>
                  <a:ext uri="{FF2B5EF4-FFF2-40B4-BE49-F238E27FC236}">
                    <a16:creationId xmlns:a16="http://schemas.microsoft.com/office/drawing/2014/main" xmlns="" id="{85AEC9AE-6F1C-4A7C-8047-AC07E5868300}"/>
                  </a:ext>
                </a:extLst>
              </p:cNvPr>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grpSp>
      </p:grpSp>
      <p:pic>
        <p:nvPicPr>
          <p:cNvPr id="17" name="Picture 16">
            <a:extLst>
              <a:ext uri="{FF2B5EF4-FFF2-40B4-BE49-F238E27FC236}">
                <a16:creationId xmlns:a16="http://schemas.microsoft.com/office/drawing/2014/main" xmlns="" id="{037514C7-295E-4FC0-BCF0-E8641810103E}"/>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8736295" y="6377985"/>
            <a:ext cx="2603630" cy="360000"/>
          </a:xfrm>
          <a:prstGeom prst="rect">
            <a:avLst/>
          </a:prstGeom>
        </p:spPr>
      </p:pic>
    </p:spTree>
    <p:extLst>
      <p:ext uri="{BB962C8B-B14F-4D97-AF65-F5344CB8AC3E}">
        <p14:creationId xmlns:p14="http://schemas.microsoft.com/office/powerpoint/2010/main" xmlns="" val="65853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2020/11/24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566169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2020/11/24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434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2020/11/24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532441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7446D9A3-D375-48A4-9A45-0FD72A926B10}" type="datetimeFigureOut">
              <a:rPr lang="en-ZA" smtClean="0">
                <a:solidFill>
                  <a:prstClr val="black">
                    <a:tint val="75000"/>
                  </a:prstClr>
                </a:solidFill>
              </a:rPr>
              <a:pPr/>
              <a:t>2020/11/24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10146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7446D9A3-D375-48A4-9A45-0FD72A926B10}" type="datetimeFigureOut">
              <a:rPr lang="en-ZA" smtClean="0">
                <a:solidFill>
                  <a:prstClr val="black">
                    <a:tint val="75000"/>
                  </a:prstClr>
                </a:solidFill>
              </a:rPr>
              <a:pPr/>
              <a:t>2020/11/24</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064379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7446D9A3-D375-48A4-9A45-0FD72A926B10}" type="datetimeFigureOut">
              <a:rPr lang="en-ZA" smtClean="0">
                <a:solidFill>
                  <a:prstClr val="black">
                    <a:tint val="75000"/>
                  </a:prstClr>
                </a:solidFill>
              </a:rPr>
              <a:pPr/>
              <a:t>2020/11/24</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0890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6D9A3-D375-48A4-9A45-0FD72A926B10}" type="datetimeFigureOut">
              <a:rPr lang="en-ZA" smtClean="0">
                <a:solidFill>
                  <a:prstClr val="black">
                    <a:tint val="75000"/>
                  </a:prstClr>
                </a:solidFill>
              </a:rPr>
              <a:pPr/>
              <a:t>2020/11/24</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6763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6BAC072-F445-497C-973E-DFB591C9DCBD}" type="datetimeFigureOut">
              <a:rPr lang="en-ZA" smtClean="0"/>
              <a:pPr/>
              <a:t>2020/11/24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FA2BB1-4F4F-4958-9AA5-D5FA6C3574A2}" type="slidenum">
              <a:rPr lang="en-ZA" smtClean="0"/>
              <a:pPr/>
              <a:t>‹#›</a:t>
            </a:fld>
            <a:endParaRPr lang="en-ZA"/>
          </a:p>
        </p:txBody>
      </p:sp>
    </p:spTree>
    <p:extLst>
      <p:ext uri="{BB962C8B-B14F-4D97-AF65-F5344CB8AC3E}">
        <p14:creationId xmlns:p14="http://schemas.microsoft.com/office/powerpoint/2010/main" xmlns="" val="3316515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7446D9A3-D375-48A4-9A45-0FD72A926B10}" type="datetimeFigureOut">
              <a:rPr lang="en-ZA" smtClean="0">
                <a:solidFill>
                  <a:prstClr val="black">
                    <a:tint val="75000"/>
                  </a:prstClr>
                </a:solidFill>
              </a:rPr>
              <a:pPr/>
              <a:t>2020/11/24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71854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ZA"/>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7446D9A3-D375-48A4-9A45-0FD72A926B10}" type="datetimeFigureOut">
              <a:rPr lang="en-ZA" smtClean="0">
                <a:solidFill>
                  <a:prstClr val="black">
                    <a:tint val="75000"/>
                  </a:prstClr>
                </a:solidFill>
              </a:rPr>
              <a:pPr/>
              <a:t>2020/11/24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58801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2020/11/24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70529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2020/11/24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89572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AC072-F445-497C-973E-DFB591C9DCBD}" type="datetimeFigureOut">
              <a:rPr lang="en-ZA" smtClean="0"/>
              <a:pPr/>
              <a:t>2020/11/24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FA2BB1-4F4F-4958-9AA5-D5FA6C3574A2}" type="slidenum">
              <a:rPr lang="en-ZA" smtClean="0"/>
              <a:pPr/>
              <a:t>‹#›</a:t>
            </a:fld>
            <a:endParaRPr lang="en-ZA"/>
          </a:p>
        </p:txBody>
      </p:sp>
    </p:spTree>
    <p:extLst>
      <p:ext uri="{BB962C8B-B14F-4D97-AF65-F5344CB8AC3E}">
        <p14:creationId xmlns:p14="http://schemas.microsoft.com/office/powerpoint/2010/main" xmlns="" val="14471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6BAC072-F445-497C-973E-DFB591C9DCBD}" type="datetimeFigureOut">
              <a:rPr lang="en-ZA" smtClean="0"/>
              <a:pPr/>
              <a:t>2020/11/24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FA2BB1-4F4F-4958-9AA5-D5FA6C3574A2}" type="slidenum">
              <a:rPr lang="en-ZA" smtClean="0"/>
              <a:pPr/>
              <a:t>‹#›</a:t>
            </a:fld>
            <a:endParaRPr lang="en-ZA"/>
          </a:p>
        </p:txBody>
      </p:sp>
    </p:spTree>
    <p:extLst>
      <p:ext uri="{BB962C8B-B14F-4D97-AF65-F5344CB8AC3E}">
        <p14:creationId xmlns:p14="http://schemas.microsoft.com/office/powerpoint/2010/main" xmlns="" val="420257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6BAC072-F445-497C-973E-DFB591C9DCBD}" type="datetimeFigureOut">
              <a:rPr lang="en-ZA" smtClean="0"/>
              <a:pPr/>
              <a:t>2020/11/24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2FA2BB1-4F4F-4958-9AA5-D5FA6C3574A2}" type="slidenum">
              <a:rPr lang="en-ZA" smtClean="0"/>
              <a:pPr/>
              <a:t>‹#›</a:t>
            </a:fld>
            <a:endParaRPr lang="en-ZA"/>
          </a:p>
        </p:txBody>
      </p:sp>
    </p:spTree>
    <p:extLst>
      <p:ext uri="{BB962C8B-B14F-4D97-AF65-F5344CB8AC3E}">
        <p14:creationId xmlns:p14="http://schemas.microsoft.com/office/powerpoint/2010/main" xmlns="" val="335242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6BAC072-F445-497C-973E-DFB591C9DCBD}" type="datetimeFigureOut">
              <a:rPr lang="en-ZA" smtClean="0"/>
              <a:pPr/>
              <a:t>2020/11/24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2FA2BB1-4F4F-4958-9AA5-D5FA6C3574A2}" type="slidenum">
              <a:rPr lang="en-ZA" smtClean="0"/>
              <a:pPr/>
              <a:t>‹#›</a:t>
            </a:fld>
            <a:endParaRPr lang="en-ZA"/>
          </a:p>
        </p:txBody>
      </p:sp>
    </p:spTree>
    <p:extLst>
      <p:ext uri="{BB962C8B-B14F-4D97-AF65-F5344CB8AC3E}">
        <p14:creationId xmlns:p14="http://schemas.microsoft.com/office/powerpoint/2010/main" xmlns="" val="219833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AC072-F445-497C-973E-DFB591C9DCBD}" type="datetimeFigureOut">
              <a:rPr lang="en-ZA" smtClean="0"/>
              <a:pPr/>
              <a:t>2020/11/24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2FA2BB1-4F4F-4958-9AA5-D5FA6C3574A2}" type="slidenum">
              <a:rPr lang="en-ZA" smtClean="0"/>
              <a:pPr/>
              <a:t>‹#›</a:t>
            </a:fld>
            <a:endParaRPr lang="en-ZA"/>
          </a:p>
        </p:txBody>
      </p:sp>
    </p:spTree>
    <p:extLst>
      <p:ext uri="{BB962C8B-B14F-4D97-AF65-F5344CB8AC3E}">
        <p14:creationId xmlns:p14="http://schemas.microsoft.com/office/powerpoint/2010/main" xmlns="" val="388264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16BAC072-F445-497C-973E-DFB591C9DCBD}" type="datetimeFigureOut">
              <a:rPr lang="en-ZA" smtClean="0"/>
              <a:pPr/>
              <a:t>2020/11/24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FA2BB1-4F4F-4958-9AA5-D5FA6C3574A2}" type="slidenum">
              <a:rPr lang="en-ZA" smtClean="0"/>
              <a:pPr/>
              <a:t>‹#›</a:t>
            </a:fld>
            <a:endParaRPr lang="en-ZA"/>
          </a:p>
        </p:txBody>
      </p:sp>
    </p:spTree>
    <p:extLst>
      <p:ext uri="{BB962C8B-B14F-4D97-AF65-F5344CB8AC3E}">
        <p14:creationId xmlns:p14="http://schemas.microsoft.com/office/powerpoint/2010/main" xmlns="" val="168184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ZA"/>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16BAC072-F445-497C-973E-DFB591C9DCBD}" type="datetimeFigureOut">
              <a:rPr lang="en-ZA" smtClean="0"/>
              <a:pPr/>
              <a:t>2020/11/24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FA2BB1-4F4F-4958-9AA5-D5FA6C3574A2}" type="slidenum">
              <a:rPr lang="en-ZA" smtClean="0"/>
              <a:pPr/>
              <a:t>‹#›</a:t>
            </a:fld>
            <a:endParaRPr lang="en-ZA"/>
          </a:p>
        </p:txBody>
      </p:sp>
    </p:spTree>
    <p:extLst>
      <p:ext uri="{BB962C8B-B14F-4D97-AF65-F5344CB8AC3E}">
        <p14:creationId xmlns:p14="http://schemas.microsoft.com/office/powerpoint/2010/main" xmlns="" val="94832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AC072-F445-497C-973E-DFB591C9DCBD}" type="datetimeFigureOut">
              <a:rPr lang="en-ZA" smtClean="0"/>
              <a:pPr/>
              <a:t>2020/11/24</a:t>
            </a:fld>
            <a:endParaRPr lang="en-ZA"/>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A2BB1-4F4F-4958-9AA5-D5FA6C3574A2}" type="slidenum">
              <a:rPr lang="en-ZA" smtClean="0"/>
              <a:pPr/>
              <a:t>‹#›</a:t>
            </a:fld>
            <a:endParaRPr lang="en-ZA"/>
          </a:p>
        </p:txBody>
      </p:sp>
    </p:spTree>
    <p:extLst>
      <p:ext uri="{BB962C8B-B14F-4D97-AF65-F5344CB8AC3E}">
        <p14:creationId xmlns:p14="http://schemas.microsoft.com/office/powerpoint/2010/main" xmlns="" val="2249465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6D9A3-D375-48A4-9A45-0FD72A926B10}" type="datetimeFigureOut">
              <a:rPr lang="en-ZA" smtClean="0">
                <a:solidFill>
                  <a:prstClr val="black">
                    <a:tint val="75000"/>
                  </a:prstClr>
                </a:solidFill>
              </a:rPr>
              <a:pPr/>
              <a:t>2020/11/24</a:t>
            </a:fld>
            <a:endParaRPr lang="en-ZA">
              <a:solidFill>
                <a:prstClr val="black">
                  <a:tint val="75000"/>
                </a:prstClr>
              </a:solidFill>
            </a:endParaRPr>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43361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0185D374-62AB-4EC0-ABEF-67BCD4024421}"/>
              </a:ext>
            </a:extLst>
          </p:cNvPr>
          <p:cNvGrpSpPr/>
          <p:nvPr/>
        </p:nvGrpSpPr>
        <p:grpSpPr>
          <a:xfrm>
            <a:off x="0" y="6184630"/>
            <a:ext cx="12192000" cy="55371"/>
            <a:chOff x="0" y="5079188"/>
            <a:chExt cx="12192000" cy="55371"/>
          </a:xfrm>
        </p:grpSpPr>
        <p:grpSp>
          <p:nvGrpSpPr>
            <p:cNvPr id="5" name="Group 4">
              <a:extLst>
                <a:ext uri="{FF2B5EF4-FFF2-40B4-BE49-F238E27FC236}">
                  <a16:creationId xmlns:a16="http://schemas.microsoft.com/office/drawing/2014/main" xmlns="" id="{3E46CBD8-04C2-4D75-80CC-22632379A7E7}"/>
                </a:ext>
              </a:extLst>
            </p:cNvPr>
            <p:cNvGrpSpPr/>
            <p:nvPr/>
          </p:nvGrpSpPr>
          <p:grpSpPr>
            <a:xfrm>
              <a:off x="7885568" y="5079188"/>
              <a:ext cx="4306432" cy="55371"/>
              <a:chOff x="16258382" y="13229460"/>
              <a:chExt cx="5687218" cy="179010"/>
            </a:xfrm>
          </p:grpSpPr>
          <p:sp>
            <p:nvSpPr>
              <p:cNvPr id="7" name="Rectangle 6">
                <a:extLst>
                  <a:ext uri="{FF2B5EF4-FFF2-40B4-BE49-F238E27FC236}">
                    <a16:creationId xmlns:a16="http://schemas.microsoft.com/office/drawing/2014/main" xmlns="" id="{1DB55F28-D9F9-4323-9AAF-D1D4EFC7012B}"/>
                  </a:ext>
                </a:extLst>
              </p:cNvPr>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7">
                <a:extLst>
                  <a:ext uri="{FF2B5EF4-FFF2-40B4-BE49-F238E27FC236}">
                    <a16:creationId xmlns:a16="http://schemas.microsoft.com/office/drawing/2014/main" xmlns="" id="{1416A2AC-2864-4366-BA27-7408026D1191}"/>
                  </a:ext>
                </a:extLst>
              </p:cNvPr>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a:extLst>
                  <a:ext uri="{FF2B5EF4-FFF2-40B4-BE49-F238E27FC236}">
                    <a16:creationId xmlns:a16="http://schemas.microsoft.com/office/drawing/2014/main" xmlns="" id="{EBB510B8-6413-4E2F-BBEC-2BC3D07AF157}"/>
                  </a:ext>
                </a:extLst>
              </p:cNvPr>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a:extLst>
                  <a:ext uri="{FF2B5EF4-FFF2-40B4-BE49-F238E27FC236}">
                    <a16:creationId xmlns:a16="http://schemas.microsoft.com/office/drawing/2014/main" xmlns="" id="{3B73538F-9994-4396-AFCF-B02DB606B13E}"/>
                  </a:ext>
                </a:extLst>
              </p:cNvPr>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a:extLst>
                  <a:ext uri="{FF2B5EF4-FFF2-40B4-BE49-F238E27FC236}">
                    <a16:creationId xmlns:a16="http://schemas.microsoft.com/office/drawing/2014/main" xmlns="" id="{F0619D56-4B53-44CC-A7D8-2411153D356F}"/>
                  </a:ext>
                </a:extLst>
              </p:cNvPr>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6" name="Rectangle 5">
              <a:extLst>
                <a:ext uri="{FF2B5EF4-FFF2-40B4-BE49-F238E27FC236}">
                  <a16:creationId xmlns:a16="http://schemas.microsoft.com/office/drawing/2014/main" xmlns="" id="{F55AD5DE-15C4-4D40-95C5-020CA56567FE}"/>
                </a:ext>
              </a:extLst>
            </p:cNvPr>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2" name="Picture 11">
            <a:extLst>
              <a:ext uri="{FF2B5EF4-FFF2-40B4-BE49-F238E27FC236}">
                <a16:creationId xmlns:a16="http://schemas.microsoft.com/office/drawing/2014/main" xmlns="" id="{198E2178-B55F-4329-8BE1-C4222D8755B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pic>
        <p:nvPicPr>
          <p:cNvPr id="13" name="Picture 12">
            <a:extLst>
              <a:ext uri="{FF2B5EF4-FFF2-40B4-BE49-F238E27FC236}">
                <a16:creationId xmlns:a16="http://schemas.microsoft.com/office/drawing/2014/main" xmlns="" id="{481C0F12-7633-4620-827E-B9132902E984}"/>
              </a:ext>
            </a:extLst>
          </p:cNvPr>
          <p:cNvPicPr>
            <a:picLocks noChangeAspect="1"/>
          </p:cNvPicPr>
          <p:nvPr/>
        </p:nvPicPr>
        <p:blipFill>
          <a:blip r:embed="rId3"/>
          <a:stretch>
            <a:fillRect/>
          </a:stretch>
        </p:blipFill>
        <p:spPr>
          <a:xfrm>
            <a:off x="3755" y="1"/>
            <a:ext cx="12188244" cy="6126564"/>
          </a:xfrm>
          <a:prstGeom prst="rect">
            <a:avLst/>
          </a:prstGeom>
        </p:spPr>
      </p:pic>
      <p:sp>
        <p:nvSpPr>
          <p:cNvPr id="14" name="TextBox 13">
            <a:extLst>
              <a:ext uri="{FF2B5EF4-FFF2-40B4-BE49-F238E27FC236}">
                <a16:creationId xmlns:a16="http://schemas.microsoft.com/office/drawing/2014/main" xmlns="" id="{DB0B02EC-026E-4CD3-B949-798BB5C420A2}"/>
              </a:ext>
            </a:extLst>
          </p:cNvPr>
          <p:cNvSpPr txBox="1"/>
          <p:nvPr/>
        </p:nvSpPr>
        <p:spPr>
          <a:xfrm>
            <a:off x="382556" y="0"/>
            <a:ext cx="7203232" cy="267765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Revised Strategic Plan</a:t>
            </a:r>
          </a:p>
          <a:p>
            <a:pPr algn="ctr"/>
            <a:r>
              <a:rPr lang="en-US" sz="3200" dirty="0">
                <a:solidFill>
                  <a:schemeClr val="bg1"/>
                </a:solidFill>
                <a:latin typeface="Arial" panose="020B0604020202020204" pitchFamily="34" charset="0"/>
                <a:cs typeface="Arial" panose="020B0604020202020204" pitchFamily="34" charset="0"/>
              </a:rPr>
              <a:t>2020/21 - 2024/25</a:t>
            </a:r>
          </a:p>
          <a:p>
            <a:pPr algn="ctr"/>
            <a:r>
              <a:rPr lang="en-US" sz="3200" dirty="0">
                <a:solidFill>
                  <a:schemeClr val="bg1"/>
                </a:solidFill>
                <a:latin typeface="Arial" panose="020B0604020202020204" pitchFamily="34" charset="0"/>
                <a:cs typeface="Arial" panose="020B0604020202020204" pitchFamily="34" charset="0"/>
              </a:rPr>
              <a:t>and</a:t>
            </a:r>
          </a:p>
          <a:p>
            <a:pPr algn="ctr"/>
            <a:r>
              <a:rPr lang="en-US" sz="3200" b="1" dirty="0">
                <a:solidFill>
                  <a:schemeClr val="bg1"/>
                </a:solidFill>
                <a:latin typeface="Arial" panose="020B0604020202020204" pitchFamily="34" charset="0"/>
                <a:cs typeface="Arial" panose="020B0604020202020204" pitchFamily="34" charset="0"/>
              </a:rPr>
              <a:t>Annual Performance Plan </a:t>
            </a:r>
          </a:p>
          <a:p>
            <a:pPr algn="ctr"/>
            <a:r>
              <a:rPr lang="en-US" sz="3200" dirty="0">
                <a:solidFill>
                  <a:schemeClr val="bg1"/>
                </a:solidFill>
                <a:latin typeface="Arial" panose="020B0604020202020204" pitchFamily="34" charset="0"/>
                <a:cs typeface="Arial" panose="020B0604020202020204" pitchFamily="34" charset="0"/>
              </a:rPr>
              <a:t>2020/21 </a:t>
            </a:r>
            <a:endParaRPr lang="en-ZA"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5750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sp>
        <p:nvSpPr>
          <p:cNvPr id="3" name="Rectangle 1">
            <a:extLst>
              <a:ext uri="{FF2B5EF4-FFF2-40B4-BE49-F238E27FC236}">
                <a16:creationId xmlns:a16="http://schemas.microsoft.com/office/drawing/2014/main" xmlns="" id="{CB41532D-DC74-4006-9F6B-31CB595CAC5C}"/>
              </a:ext>
            </a:extLst>
          </p:cNvPr>
          <p:cNvSpPr>
            <a:spLocks noChangeArrowheads="1"/>
          </p:cNvSpPr>
          <p:nvPr/>
        </p:nvSpPr>
        <p:spPr bwMode="auto">
          <a:xfrm>
            <a:off x="3893834" y="1965623"/>
            <a:ext cx="184731" cy="6465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defTabSz="914411" eaLnBrk="0" fontAlgn="base" hangingPunct="0">
              <a:spcBef>
                <a:spcPct val="0"/>
              </a:spcBef>
              <a:spcAft>
                <a:spcPct val="0"/>
              </a:spcAft>
            </a:pPr>
            <a:r>
              <a:rPr lang="en-ZA" altLang="en-US" sz="1801">
                <a:latin typeface="Arial" panose="020B0604020202020204" pitchFamily="34" charset="0"/>
              </a:rPr>
              <a:t/>
            </a:r>
            <a:br>
              <a:rPr lang="en-ZA" altLang="en-US" sz="1801">
                <a:latin typeface="Arial" panose="020B0604020202020204" pitchFamily="34" charset="0"/>
              </a:rPr>
            </a:br>
            <a:endParaRPr lang="en-ZA" altLang="en-US" sz="1801">
              <a:latin typeface="Arial" panose="020B0604020202020204" pitchFamily="34" charset="0"/>
            </a:endParaRPr>
          </a:p>
        </p:txBody>
      </p:sp>
      <p:pic>
        <p:nvPicPr>
          <p:cNvPr id="6" name="Picture 5">
            <a:extLst>
              <a:ext uri="{FF2B5EF4-FFF2-40B4-BE49-F238E27FC236}">
                <a16:creationId xmlns:a16="http://schemas.microsoft.com/office/drawing/2014/main" xmlns="" id="{0FF8B3E8-0073-4F76-8DC0-29EE66A634DF}"/>
              </a:ext>
            </a:extLst>
          </p:cNvPr>
          <p:cNvPicPr>
            <a:picLocks noChangeAspect="1"/>
          </p:cNvPicPr>
          <p:nvPr/>
        </p:nvPicPr>
        <p:blipFill>
          <a:blip r:embed="rId3"/>
          <a:stretch>
            <a:fillRect/>
          </a:stretch>
        </p:blipFill>
        <p:spPr>
          <a:xfrm>
            <a:off x="1" y="2"/>
            <a:ext cx="12192005" cy="1315500"/>
          </a:xfrm>
          <a:prstGeom prst="rect">
            <a:avLst/>
          </a:prstGeom>
        </p:spPr>
      </p:pic>
      <p:sp>
        <p:nvSpPr>
          <p:cNvPr id="7" name="TextBox 6">
            <a:extLst>
              <a:ext uri="{FF2B5EF4-FFF2-40B4-BE49-F238E27FC236}">
                <a16:creationId xmlns:a16="http://schemas.microsoft.com/office/drawing/2014/main" xmlns="" id="{261EDDA6-C2D3-4833-8ADA-127076FDE6BA}"/>
              </a:ext>
            </a:extLst>
          </p:cNvPr>
          <p:cNvSpPr txBox="1"/>
          <p:nvPr/>
        </p:nvSpPr>
        <p:spPr>
          <a:xfrm>
            <a:off x="7344" y="-88883"/>
            <a:ext cx="6756400"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Five-Year Strategic Plan FY 2020/21–2024/25</a:t>
            </a:r>
          </a:p>
        </p:txBody>
      </p:sp>
      <p:grpSp>
        <p:nvGrpSpPr>
          <p:cNvPr id="10" name="Group 9">
            <a:extLst>
              <a:ext uri="{FF2B5EF4-FFF2-40B4-BE49-F238E27FC236}">
                <a16:creationId xmlns:a16="http://schemas.microsoft.com/office/drawing/2014/main" xmlns="" id="{64A6A52A-15DC-406F-9F35-2948A80521A8}"/>
              </a:ext>
            </a:extLst>
          </p:cNvPr>
          <p:cNvGrpSpPr/>
          <p:nvPr/>
        </p:nvGrpSpPr>
        <p:grpSpPr>
          <a:xfrm>
            <a:off x="0" y="6184630"/>
            <a:ext cx="12192000" cy="55371"/>
            <a:chOff x="0" y="5079188"/>
            <a:chExt cx="12192000" cy="55371"/>
          </a:xfrm>
        </p:grpSpPr>
        <p:grpSp>
          <p:nvGrpSpPr>
            <p:cNvPr id="11" name="Group 10">
              <a:extLst>
                <a:ext uri="{FF2B5EF4-FFF2-40B4-BE49-F238E27FC236}">
                  <a16:creationId xmlns:a16="http://schemas.microsoft.com/office/drawing/2014/main" xmlns="" id="{FBE1974D-9CE4-4252-BC6E-8B36513F2D96}"/>
                </a:ext>
              </a:extLst>
            </p:cNvPr>
            <p:cNvGrpSpPr/>
            <p:nvPr/>
          </p:nvGrpSpPr>
          <p:grpSpPr>
            <a:xfrm>
              <a:off x="7885568" y="5079188"/>
              <a:ext cx="4306432" cy="55371"/>
              <a:chOff x="16258382" y="13229460"/>
              <a:chExt cx="5687218" cy="179010"/>
            </a:xfrm>
          </p:grpSpPr>
          <p:sp>
            <p:nvSpPr>
              <p:cNvPr id="13" name="Rectangle 12">
                <a:extLst>
                  <a:ext uri="{FF2B5EF4-FFF2-40B4-BE49-F238E27FC236}">
                    <a16:creationId xmlns:a16="http://schemas.microsoft.com/office/drawing/2014/main" xmlns="" id="{0CD8F588-25C4-4898-8CEC-39EC866AD8D4}"/>
                  </a:ext>
                </a:extLst>
              </p:cNvPr>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Rectangle 14">
                <a:extLst>
                  <a:ext uri="{FF2B5EF4-FFF2-40B4-BE49-F238E27FC236}">
                    <a16:creationId xmlns:a16="http://schemas.microsoft.com/office/drawing/2014/main" xmlns="" id="{6A855FE8-7884-4A0B-8145-AEB6389D9729}"/>
                  </a:ext>
                </a:extLst>
              </p:cNvPr>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Rectangle 16">
                <a:extLst>
                  <a:ext uri="{FF2B5EF4-FFF2-40B4-BE49-F238E27FC236}">
                    <a16:creationId xmlns:a16="http://schemas.microsoft.com/office/drawing/2014/main" xmlns="" id="{B2FC2E5E-F46D-4BEA-89E6-0FA7EA651546}"/>
                  </a:ext>
                </a:extLst>
              </p:cNvPr>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17">
                <a:extLst>
                  <a:ext uri="{FF2B5EF4-FFF2-40B4-BE49-F238E27FC236}">
                    <a16:creationId xmlns:a16="http://schemas.microsoft.com/office/drawing/2014/main" xmlns="" id="{80EDA0AD-0300-400C-B75E-7DFEDE9CDFE5}"/>
                  </a:ext>
                </a:extLst>
              </p:cNvPr>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Rectangle 18">
                <a:extLst>
                  <a:ext uri="{FF2B5EF4-FFF2-40B4-BE49-F238E27FC236}">
                    <a16:creationId xmlns:a16="http://schemas.microsoft.com/office/drawing/2014/main" xmlns="" id="{0A87332D-438A-42C5-B6FA-4701BE8A24D8}"/>
                  </a:ext>
                </a:extLst>
              </p:cNvPr>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2" name="Rectangle 11">
              <a:extLst>
                <a:ext uri="{FF2B5EF4-FFF2-40B4-BE49-F238E27FC236}">
                  <a16:creationId xmlns:a16="http://schemas.microsoft.com/office/drawing/2014/main" xmlns="" id="{F9CCF807-08A0-45DC-A82D-3F6B79B7A832}"/>
                </a:ext>
              </a:extLst>
            </p:cNvPr>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20" name="Picture 19">
            <a:extLst>
              <a:ext uri="{FF2B5EF4-FFF2-40B4-BE49-F238E27FC236}">
                <a16:creationId xmlns:a16="http://schemas.microsoft.com/office/drawing/2014/main" xmlns="" id="{C914D74A-63B2-4FAC-8DC7-BF082E91E5FF}"/>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pic>
        <p:nvPicPr>
          <p:cNvPr id="2" name="Picture 1">
            <a:extLst>
              <a:ext uri="{FF2B5EF4-FFF2-40B4-BE49-F238E27FC236}">
                <a16:creationId xmlns:a16="http://schemas.microsoft.com/office/drawing/2014/main" xmlns="" id="{1AC0DCB6-D4B0-418D-99DD-D31090920FFD}"/>
              </a:ext>
            </a:extLst>
          </p:cNvPr>
          <p:cNvPicPr>
            <a:picLocks noChangeAspect="1"/>
          </p:cNvPicPr>
          <p:nvPr/>
        </p:nvPicPr>
        <p:blipFill rotWithShape="1">
          <a:blip r:embed="rId5"/>
          <a:srcRect l="1302" t="1357" r="2614" b="25692"/>
          <a:stretch/>
        </p:blipFill>
        <p:spPr>
          <a:xfrm>
            <a:off x="264160" y="1404387"/>
            <a:ext cx="11714480" cy="4780242"/>
          </a:xfrm>
          <a:prstGeom prst="rect">
            <a:avLst/>
          </a:prstGeom>
        </p:spPr>
      </p:pic>
    </p:spTree>
    <p:extLst>
      <p:ext uri="{BB962C8B-B14F-4D97-AF65-F5344CB8AC3E}">
        <p14:creationId xmlns:p14="http://schemas.microsoft.com/office/powerpoint/2010/main" xmlns="" val="219938546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sp>
        <p:nvSpPr>
          <p:cNvPr id="3" name="Rectangle 1">
            <a:extLst>
              <a:ext uri="{FF2B5EF4-FFF2-40B4-BE49-F238E27FC236}">
                <a16:creationId xmlns:a16="http://schemas.microsoft.com/office/drawing/2014/main" xmlns="" id="{CB41532D-DC74-4006-9F6B-31CB595CAC5C}"/>
              </a:ext>
            </a:extLst>
          </p:cNvPr>
          <p:cNvSpPr>
            <a:spLocks noChangeArrowheads="1"/>
          </p:cNvSpPr>
          <p:nvPr/>
        </p:nvSpPr>
        <p:spPr bwMode="auto">
          <a:xfrm>
            <a:off x="3893834" y="1965623"/>
            <a:ext cx="184731" cy="6465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defTabSz="914411" eaLnBrk="0" fontAlgn="base" hangingPunct="0">
              <a:spcBef>
                <a:spcPct val="0"/>
              </a:spcBef>
              <a:spcAft>
                <a:spcPct val="0"/>
              </a:spcAft>
            </a:pPr>
            <a:r>
              <a:rPr lang="en-ZA" altLang="en-US" sz="1801">
                <a:latin typeface="Arial" panose="020B0604020202020204" pitchFamily="34" charset="0"/>
              </a:rPr>
              <a:t/>
            </a:r>
            <a:br>
              <a:rPr lang="en-ZA" altLang="en-US" sz="1801">
                <a:latin typeface="Arial" panose="020B0604020202020204" pitchFamily="34" charset="0"/>
              </a:rPr>
            </a:br>
            <a:endParaRPr lang="en-ZA" altLang="en-US" sz="1801">
              <a:latin typeface="Arial" panose="020B0604020202020204" pitchFamily="34" charset="0"/>
            </a:endParaRPr>
          </a:p>
        </p:txBody>
      </p:sp>
      <p:pic>
        <p:nvPicPr>
          <p:cNvPr id="6" name="Picture 5">
            <a:extLst>
              <a:ext uri="{FF2B5EF4-FFF2-40B4-BE49-F238E27FC236}">
                <a16:creationId xmlns:a16="http://schemas.microsoft.com/office/drawing/2014/main" xmlns="" id="{0FF8B3E8-0073-4F76-8DC0-29EE66A634DF}"/>
              </a:ext>
            </a:extLst>
          </p:cNvPr>
          <p:cNvPicPr>
            <a:picLocks noChangeAspect="1"/>
          </p:cNvPicPr>
          <p:nvPr/>
        </p:nvPicPr>
        <p:blipFill>
          <a:blip r:embed="rId3"/>
          <a:stretch>
            <a:fillRect/>
          </a:stretch>
        </p:blipFill>
        <p:spPr>
          <a:xfrm>
            <a:off x="1" y="2"/>
            <a:ext cx="12192005" cy="1315500"/>
          </a:xfrm>
          <a:prstGeom prst="rect">
            <a:avLst/>
          </a:prstGeom>
        </p:spPr>
      </p:pic>
      <p:sp>
        <p:nvSpPr>
          <p:cNvPr id="7" name="TextBox 6">
            <a:extLst>
              <a:ext uri="{FF2B5EF4-FFF2-40B4-BE49-F238E27FC236}">
                <a16:creationId xmlns:a16="http://schemas.microsoft.com/office/drawing/2014/main" xmlns="" id="{261EDDA6-C2D3-4833-8ADA-127076FDE6BA}"/>
              </a:ext>
            </a:extLst>
          </p:cNvPr>
          <p:cNvSpPr txBox="1"/>
          <p:nvPr/>
        </p:nvSpPr>
        <p:spPr>
          <a:xfrm>
            <a:off x="7344" y="-88883"/>
            <a:ext cx="6756400"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Five-Year Strategic Plan FY 2020/21–2024/25</a:t>
            </a:r>
          </a:p>
        </p:txBody>
      </p:sp>
      <p:grpSp>
        <p:nvGrpSpPr>
          <p:cNvPr id="10" name="Group 9">
            <a:extLst>
              <a:ext uri="{FF2B5EF4-FFF2-40B4-BE49-F238E27FC236}">
                <a16:creationId xmlns:a16="http://schemas.microsoft.com/office/drawing/2014/main" xmlns="" id="{64A6A52A-15DC-406F-9F35-2948A80521A8}"/>
              </a:ext>
            </a:extLst>
          </p:cNvPr>
          <p:cNvGrpSpPr/>
          <p:nvPr/>
        </p:nvGrpSpPr>
        <p:grpSpPr>
          <a:xfrm>
            <a:off x="0" y="6184630"/>
            <a:ext cx="12192000" cy="55371"/>
            <a:chOff x="0" y="5079188"/>
            <a:chExt cx="12192000" cy="55371"/>
          </a:xfrm>
        </p:grpSpPr>
        <p:grpSp>
          <p:nvGrpSpPr>
            <p:cNvPr id="11" name="Group 10">
              <a:extLst>
                <a:ext uri="{FF2B5EF4-FFF2-40B4-BE49-F238E27FC236}">
                  <a16:creationId xmlns:a16="http://schemas.microsoft.com/office/drawing/2014/main" xmlns="" id="{FBE1974D-9CE4-4252-BC6E-8B36513F2D96}"/>
                </a:ext>
              </a:extLst>
            </p:cNvPr>
            <p:cNvGrpSpPr/>
            <p:nvPr/>
          </p:nvGrpSpPr>
          <p:grpSpPr>
            <a:xfrm>
              <a:off x="7885568" y="5079188"/>
              <a:ext cx="4306432" cy="55371"/>
              <a:chOff x="16258382" y="13229460"/>
              <a:chExt cx="5687218" cy="179010"/>
            </a:xfrm>
          </p:grpSpPr>
          <p:sp>
            <p:nvSpPr>
              <p:cNvPr id="13" name="Rectangle 12">
                <a:extLst>
                  <a:ext uri="{FF2B5EF4-FFF2-40B4-BE49-F238E27FC236}">
                    <a16:creationId xmlns:a16="http://schemas.microsoft.com/office/drawing/2014/main" xmlns="" id="{0CD8F588-25C4-4898-8CEC-39EC866AD8D4}"/>
                  </a:ext>
                </a:extLst>
              </p:cNvPr>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Rectangle 14">
                <a:extLst>
                  <a:ext uri="{FF2B5EF4-FFF2-40B4-BE49-F238E27FC236}">
                    <a16:creationId xmlns:a16="http://schemas.microsoft.com/office/drawing/2014/main" xmlns="" id="{6A855FE8-7884-4A0B-8145-AEB6389D9729}"/>
                  </a:ext>
                </a:extLst>
              </p:cNvPr>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Rectangle 16">
                <a:extLst>
                  <a:ext uri="{FF2B5EF4-FFF2-40B4-BE49-F238E27FC236}">
                    <a16:creationId xmlns:a16="http://schemas.microsoft.com/office/drawing/2014/main" xmlns="" id="{B2FC2E5E-F46D-4BEA-89E6-0FA7EA651546}"/>
                  </a:ext>
                </a:extLst>
              </p:cNvPr>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17">
                <a:extLst>
                  <a:ext uri="{FF2B5EF4-FFF2-40B4-BE49-F238E27FC236}">
                    <a16:creationId xmlns:a16="http://schemas.microsoft.com/office/drawing/2014/main" xmlns="" id="{80EDA0AD-0300-400C-B75E-7DFEDE9CDFE5}"/>
                  </a:ext>
                </a:extLst>
              </p:cNvPr>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Rectangle 18">
                <a:extLst>
                  <a:ext uri="{FF2B5EF4-FFF2-40B4-BE49-F238E27FC236}">
                    <a16:creationId xmlns:a16="http://schemas.microsoft.com/office/drawing/2014/main" xmlns="" id="{0A87332D-438A-42C5-B6FA-4701BE8A24D8}"/>
                  </a:ext>
                </a:extLst>
              </p:cNvPr>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2" name="Rectangle 11">
              <a:extLst>
                <a:ext uri="{FF2B5EF4-FFF2-40B4-BE49-F238E27FC236}">
                  <a16:creationId xmlns:a16="http://schemas.microsoft.com/office/drawing/2014/main" xmlns="" id="{F9CCF807-08A0-45DC-A82D-3F6B79B7A832}"/>
                </a:ext>
              </a:extLst>
            </p:cNvPr>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20" name="Picture 19">
            <a:extLst>
              <a:ext uri="{FF2B5EF4-FFF2-40B4-BE49-F238E27FC236}">
                <a16:creationId xmlns:a16="http://schemas.microsoft.com/office/drawing/2014/main" xmlns="" id="{C914D74A-63B2-4FAC-8DC7-BF082E91E5FF}"/>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pic>
        <p:nvPicPr>
          <p:cNvPr id="4" name="Picture 3">
            <a:extLst>
              <a:ext uri="{FF2B5EF4-FFF2-40B4-BE49-F238E27FC236}">
                <a16:creationId xmlns:a16="http://schemas.microsoft.com/office/drawing/2014/main" xmlns="" id="{262E9DEC-361D-42A6-92EA-80005E77ED01}"/>
              </a:ext>
            </a:extLst>
          </p:cNvPr>
          <p:cNvPicPr>
            <a:picLocks noChangeAspect="1"/>
          </p:cNvPicPr>
          <p:nvPr/>
        </p:nvPicPr>
        <p:blipFill rotWithShape="1">
          <a:blip r:embed="rId5"/>
          <a:srcRect t="1109"/>
          <a:stretch/>
        </p:blipFill>
        <p:spPr>
          <a:xfrm>
            <a:off x="52387" y="1589530"/>
            <a:ext cx="12087225" cy="3720657"/>
          </a:xfrm>
          <a:prstGeom prst="rect">
            <a:avLst/>
          </a:prstGeom>
        </p:spPr>
      </p:pic>
    </p:spTree>
    <p:extLst>
      <p:ext uri="{BB962C8B-B14F-4D97-AF65-F5344CB8AC3E}">
        <p14:creationId xmlns:p14="http://schemas.microsoft.com/office/powerpoint/2010/main" xmlns="" val="153827512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pic>
        <p:nvPicPr>
          <p:cNvPr id="17" name="Picture 16">
            <a:extLst>
              <a:ext uri="{FF2B5EF4-FFF2-40B4-BE49-F238E27FC236}">
                <a16:creationId xmlns:a16="http://schemas.microsoft.com/office/drawing/2014/main" xmlns="" id="{E528A314-F534-42AD-A988-B6A9BF14BE9B}"/>
              </a:ext>
            </a:extLst>
          </p:cNvPr>
          <p:cNvPicPr>
            <a:picLocks noChangeAspect="1"/>
          </p:cNvPicPr>
          <p:nvPr/>
        </p:nvPicPr>
        <p:blipFill>
          <a:blip r:embed="rId4"/>
          <a:stretch>
            <a:fillRect/>
          </a:stretch>
        </p:blipFill>
        <p:spPr>
          <a:xfrm>
            <a:off x="7" y="-93"/>
            <a:ext cx="12211822" cy="1242068"/>
          </a:xfrm>
          <a:prstGeom prst="rect">
            <a:avLst/>
          </a:prstGeom>
        </p:spPr>
      </p:pic>
      <p:sp>
        <p:nvSpPr>
          <p:cNvPr id="18" name="TextBox 17">
            <a:extLst>
              <a:ext uri="{FF2B5EF4-FFF2-40B4-BE49-F238E27FC236}">
                <a16:creationId xmlns:a16="http://schemas.microsoft.com/office/drawing/2014/main" xmlns="" id="{B925AAC0-8A0F-4BF8-BC8D-1B2F5705C868}"/>
              </a:ext>
            </a:extLst>
          </p:cNvPr>
          <p:cNvSpPr txBox="1"/>
          <p:nvPr/>
        </p:nvSpPr>
        <p:spPr>
          <a:xfrm>
            <a:off x="4529259" y="-81663"/>
            <a:ext cx="7878985"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Performance Indicators for the MTEF Period 2020/23</a:t>
            </a:r>
          </a:p>
        </p:txBody>
      </p:sp>
      <p:pic>
        <p:nvPicPr>
          <p:cNvPr id="3" name="Picture 2">
            <a:extLst>
              <a:ext uri="{FF2B5EF4-FFF2-40B4-BE49-F238E27FC236}">
                <a16:creationId xmlns:a16="http://schemas.microsoft.com/office/drawing/2014/main" xmlns="" id="{B6CBC558-E068-4D92-8261-53CAA1F31914}"/>
              </a:ext>
            </a:extLst>
          </p:cNvPr>
          <p:cNvPicPr>
            <a:picLocks noChangeAspect="1"/>
          </p:cNvPicPr>
          <p:nvPr/>
        </p:nvPicPr>
        <p:blipFill rotWithShape="1">
          <a:blip r:embed="rId5"/>
          <a:srcRect t="1453" r="939" b="1995"/>
          <a:stretch/>
        </p:blipFill>
        <p:spPr>
          <a:xfrm>
            <a:off x="9918" y="1205464"/>
            <a:ext cx="11917922" cy="4968000"/>
          </a:xfrm>
          <a:prstGeom prst="rect">
            <a:avLst/>
          </a:prstGeom>
        </p:spPr>
      </p:pic>
    </p:spTree>
    <p:extLst>
      <p:ext uri="{BB962C8B-B14F-4D97-AF65-F5344CB8AC3E}">
        <p14:creationId xmlns:p14="http://schemas.microsoft.com/office/powerpoint/2010/main" xmlns="" val="2514437635"/>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pic>
        <p:nvPicPr>
          <p:cNvPr id="15" name="Picture 14">
            <a:extLst>
              <a:ext uri="{FF2B5EF4-FFF2-40B4-BE49-F238E27FC236}">
                <a16:creationId xmlns:a16="http://schemas.microsoft.com/office/drawing/2014/main" xmlns="" id="{1622502D-BCC6-48A4-B8D5-DD9230DBDCA7}"/>
              </a:ext>
            </a:extLst>
          </p:cNvPr>
          <p:cNvPicPr>
            <a:picLocks noChangeAspect="1"/>
          </p:cNvPicPr>
          <p:nvPr/>
        </p:nvPicPr>
        <p:blipFill>
          <a:blip r:embed="rId4"/>
          <a:stretch>
            <a:fillRect/>
          </a:stretch>
        </p:blipFill>
        <p:spPr>
          <a:xfrm>
            <a:off x="7" y="-93"/>
            <a:ext cx="12211822" cy="1242068"/>
          </a:xfrm>
          <a:prstGeom prst="rect">
            <a:avLst/>
          </a:prstGeom>
        </p:spPr>
      </p:pic>
      <p:sp>
        <p:nvSpPr>
          <p:cNvPr id="17" name="TextBox 16">
            <a:extLst>
              <a:ext uri="{FF2B5EF4-FFF2-40B4-BE49-F238E27FC236}">
                <a16:creationId xmlns:a16="http://schemas.microsoft.com/office/drawing/2014/main" xmlns="" id="{85C9289B-5DC3-4900-A254-B9C7FD2BBC1C}"/>
              </a:ext>
            </a:extLst>
          </p:cNvPr>
          <p:cNvSpPr txBox="1"/>
          <p:nvPr/>
        </p:nvSpPr>
        <p:spPr>
          <a:xfrm>
            <a:off x="4529259" y="-81663"/>
            <a:ext cx="7878985"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Performance Indicators for the MTEF Period 2020/23</a:t>
            </a:r>
          </a:p>
        </p:txBody>
      </p:sp>
      <p:pic>
        <p:nvPicPr>
          <p:cNvPr id="3" name="Picture 2">
            <a:extLst>
              <a:ext uri="{FF2B5EF4-FFF2-40B4-BE49-F238E27FC236}">
                <a16:creationId xmlns:a16="http://schemas.microsoft.com/office/drawing/2014/main" xmlns="" id="{33D1A8AF-E1CF-4365-BCA4-EDCE0794BCC1}"/>
              </a:ext>
            </a:extLst>
          </p:cNvPr>
          <p:cNvPicPr>
            <a:picLocks noChangeAspect="1"/>
          </p:cNvPicPr>
          <p:nvPr/>
        </p:nvPicPr>
        <p:blipFill rotWithShape="1">
          <a:blip r:embed="rId5"/>
          <a:srcRect l="1365" r="968" b="31355"/>
          <a:stretch/>
        </p:blipFill>
        <p:spPr>
          <a:xfrm>
            <a:off x="179085" y="1300041"/>
            <a:ext cx="11907513" cy="4539561"/>
          </a:xfrm>
          <a:prstGeom prst="rect">
            <a:avLst/>
          </a:prstGeom>
        </p:spPr>
      </p:pic>
    </p:spTree>
    <p:extLst>
      <p:ext uri="{BB962C8B-B14F-4D97-AF65-F5344CB8AC3E}">
        <p14:creationId xmlns:p14="http://schemas.microsoft.com/office/powerpoint/2010/main" xmlns="" val="158148307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pic>
        <p:nvPicPr>
          <p:cNvPr id="15" name="Picture 14">
            <a:extLst>
              <a:ext uri="{FF2B5EF4-FFF2-40B4-BE49-F238E27FC236}">
                <a16:creationId xmlns:a16="http://schemas.microsoft.com/office/drawing/2014/main" xmlns="" id="{1622502D-BCC6-48A4-B8D5-DD9230DBDCA7}"/>
              </a:ext>
            </a:extLst>
          </p:cNvPr>
          <p:cNvPicPr>
            <a:picLocks noChangeAspect="1"/>
          </p:cNvPicPr>
          <p:nvPr/>
        </p:nvPicPr>
        <p:blipFill>
          <a:blip r:embed="rId4"/>
          <a:stretch>
            <a:fillRect/>
          </a:stretch>
        </p:blipFill>
        <p:spPr>
          <a:xfrm>
            <a:off x="7" y="-93"/>
            <a:ext cx="12211822" cy="1242068"/>
          </a:xfrm>
          <a:prstGeom prst="rect">
            <a:avLst/>
          </a:prstGeom>
        </p:spPr>
      </p:pic>
      <p:sp>
        <p:nvSpPr>
          <p:cNvPr id="17" name="TextBox 16">
            <a:extLst>
              <a:ext uri="{FF2B5EF4-FFF2-40B4-BE49-F238E27FC236}">
                <a16:creationId xmlns:a16="http://schemas.microsoft.com/office/drawing/2014/main" xmlns="" id="{85C9289B-5DC3-4900-A254-B9C7FD2BBC1C}"/>
              </a:ext>
            </a:extLst>
          </p:cNvPr>
          <p:cNvSpPr txBox="1"/>
          <p:nvPr/>
        </p:nvSpPr>
        <p:spPr>
          <a:xfrm>
            <a:off x="4529259" y="-81663"/>
            <a:ext cx="7878985"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Performance Indicators for the MTEF Period 2020/23</a:t>
            </a:r>
          </a:p>
        </p:txBody>
      </p:sp>
      <p:pic>
        <p:nvPicPr>
          <p:cNvPr id="2" name="Picture 1">
            <a:extLst>
              <a:ext uri="{FF2B5EF4-FFF2-40B4-BE49-F238E27FC236}">
                <a16:creationId xmlns:a16="http://schemas.microsoft.com/office/drawing/2014/main" xmlns="" id="{D99D4A2C-EDB4-43FB-9DB6-A551823197D8}"/>
              </a:ext>
            </a:extLst>
          </p:cNvPr>
          <p:cNvPicPr>
            <a:picLocks noChangeAspect="1"/>
          </p:cNvPicPr>
          <p:nvPr/>
        </p:nvPicPr>
        <p:blipFill rotWithShape="1">
          <a:blip r:embed="rId5"/>
          <a:srcRect t="7777"/>
          <a:stretch/>
        </p:blipFill>
        <p:spPr>
          <a:xfrm>
            <a:off x="109537" y="1237768"/>
            <a:ext cx="11972925" cy="1089247"/>
          </a:xfrm>
          <a:prstGeom prst="rect">
            <a:avLst/>
          </a:prstGeom>
        </p:spPr>
      </p:pic>
      <p:pic>
        <p:nvPicPr>
          <p:cNvPr id="4" name="Picture 3">
            <a:extLst>
              <a:ext uri="{FF2B5EF4-FFF2-40B4-BE49-F238E27FC236}">
                <a16:creationId xmlns:a16="http://schemas.microsoft.com/office/drawing/2014/main" xmlns="" id="{25B6AEB3-4D9F-4E4A-BA12-0D4A6C28DCF9}"/>
              </a:ext>
            </a:extLst>
          </p:cNvPr>
          <p:cNvPicPr>
            <a:picLocks noChangeAspect="1"/>
          </p:cNvPicPr>
          <p:nvPr/>
        </p:nvPicPr>
        <p:blipFill rotWithShape="1">
          <a:blip r:embed="rId6"/>
          <a:srcRect t="1121" b="2526"/>
          <a:stretch/>
        </p:blipFill>
        <p:spPr>
          <a:xfrm>
            <a:off x="109537" y="2299330"/>
            <a:ext cx="12020550" cy="3799549"/>
          </a:xfrm>
          <a:prstGeom prst="rect">
            <a:avLst/>
          </a:prstGeom>
        </p:spPr>
      </p:pic>
    </p:spTree>
    <p:extLst>
      <p:ext uri="{BB962C8B-B14F-4D97-AF65-F5344CB8AC3E}">
        <p14:creationId xmlns:p14="http://schemas.microsoft.com/office/powerpoint/2010/main" xmlns="" val="1810283479"/>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pic>
        <p:nvPicPr>
          <p:cNvPr id="15" name="Picture 14">
            <a:extLst>
              <a:ext uri="{FF2B5EF4-FFF2-40B4-BE49-F238E27FC236}">
                <a16:creationId xmlns:a16="http://schemas.microsoft.com/office/drawing/2014/main" xmlns="" id="{1622502D-BCC6-48A4-B8D5-DD9230DBDCA7}"/>
              </a:ext>
            </a:extLst>
          </p:cNvPr>
          <p:cNvPicPr>
            <a:picLocks noChangeAspect="1"/>
          </p:cNvPicPr>
          <p:nvPr/>
        </p:nvPicPr>
        <p:blipFill>
          <a:blip r:embed="rId4"/>
          <a:stretch>
            <a:fillRect/>
          </a:stretch>
        </p:blipFill>
        <p:spPr>
          <a:xfrm>
            <a:off x="7" y="-93"/>
            <a:ext cx="12211822" cy="1242068"/>
          </a:xfrm>
          <a:prstGeom prst="rect">
            <a:avLst/>
          </a:prstGeom>
        </p:spPr>
      </p:pic>
      <p:sp>
        <p:nvSpPr>
          <p:cNvPr id="17" name="TextBox 16">
            <a:extLst>
              <a:ext uri="{FF2B5EF4-FFF2-40B4-BE49-F238E27FC236}">
                <a16:creationId xmlns:a16="http://schemas.microsoft.com/office/drawing/2014/main" xmlns="" id="{85C9289B-5DC3-4900-A254-B9C7FD2BBC1C}"/>
              </a:ext>
            </a:extLst>
          </p:cNvPr>
          <p:cNvSpPr txBox="1"/>
          <p:nvPr/>
        </p:nvSpPr>
        <p:spPr>
          <a:xfrm>
            <a:off x="4529259" y="-81663"/>
            <a:ext cx="7878985"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Performance Indicators for the MTEF Period 2020/23</a:t>
            </a:r>
          </a:p>
        </p:txBody>
      </p:sp>
      <p:pic>
        <p:nvPicPr>
          <p:cNvPr id="2" name="Picture 1">
            <a:extLst>
              <a:ext uri="{FF2B5EF4-FFF2-40B4-BE49-F238E27FC236}">
                <a16:creationId xmlns:a16="http://schemas.microsoft.com/office/drawing/2014/main" xmlns="" id="{D99D4A2C-EDB4-43FB-9DB6-A551823197D8}"/>
              </a:ext>
            </a:extLst>
          </p:cNvPr>
          <p:cNvPicPr>
            <a:picLocks noChangeAspect="1"/>
          </p:cNvPicPr>
          <p:nvPr/>
        </p:nvPicPr>
        <p:blipFill rotWithShape="1">
          <a:blip r:embed="rId5"/>
          <a:srcRect t="7777"/>
          <a:stretch/>
        </p:blipFill>
        <p:spPr>
          <a:xfrm>
            <a:off x="109537" y="1237768"/>
            <a:ext cx="11972925" cy="1089247"/>
          </a:xfrm>
          <a:prstGeom prst="rect">
            <a:avLst/>
          </a:prstGeom>
        </p:spPr>
      </p:pic>
      <p:pic>
        <p:nvPicPr>
          <p:cNvPr id="3" name="Picture 2">
            <a:extLst>
              <a:ext uri="{FF2B5EF4-FFF2-40B4-BE49-F238E27FC236}">
                <a16:creationId xmlns:a16="http://schemas.microsoft.com/office/drawing/2014/main" xmlns="" id="{EEB2EC15-DEAF-4ED1-BC32-7CCF441BE1DA}"/>
              </a:ext>
            </a:extLst>
          </p:cNvPr>
          <p:cNvPicPr>
            <a:picLocks noChangeAspect="1"/>
          </p:cNvPicPr>
          <p:nvPr/>
        </p:nvPicPr>
        <p:blipFill rotWithShape="1">
          <a:blip r:embed="rId6"/>
          <a:srcRect l="898" t="3469" r="1797"/>
          <a:stretch/>
        </p:blipFill>
        <p:spPr>
          <a:xfrm>
            <a:off x="109536" y="2320773"/>
            <a:ext cx="11972925" cy="2488206"/>
          </a:xfrm>
          <a:prstGeom prst="rect">
            <a:avLst/>
          </a:prstGeom>
        </p:spPr>
      </p:pic>
    </p:spTree>
    <p:extLst>
      <p:ext uri="{BB962C8B-B14F-4D97-AF65-F5344CB8AC3E}">
        <p14:creationId xmlns:p14="http://schemas.microsoft.com/office/powerpoint/2010/main" xmlns="" val="4118484308"/>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grpSp>
        <p:nvGrpSpPr>
          <p:cNvPr id="15" name="Group 14">
            <a:extLst>
              <a:ext uri="{FF2B5EF4-FFF2-40B4-BE49-F238E27FC236}">
                <a16:creationId xmlns:a16="http://schemas.microsoft.com/office/drawing/2014/main" xmlns="" id="{4E229D8C-5CDF-4CCA-A087-D93D3F9EFBDB}"/>
              </a:ext>
            </a:extLst>
          </p:cNvPr>
          <p:cNvGrpSpPr/>
          <p:nvPr/>
        </p:nvGrpSpPr>
        <p:grpSpPr>
          <a:xfrm>
            <a:off x="0" y="6184630"/>
            <a:ext cx="12192000" cy="55371"/>
            <a:chOff x="0" y="5079188"/>
            <a:chExt cx="12192000" cy="55371"/>
          </a:xfrm>
        </p:grpSpPr>
        <p:grpSp>
          <p:nvGrpSpPr>
            <p:cNvPr id="17" name="Group 16">
              <a:extLst>
                <a:ext uri="{FF2B5EF4-FFF2-40B4-BE49-F238E27FC236}">
                  <a16:creationId xmlns:a16="http://schemas.microsoft.com/office/drawing/2014/main" xmlns="" id="{398277A9-2952-480F-B676-BAA3DE88EC05}"/>
                </a:ext>
              </a:extLst>
            </p:cNvPr>
            <p:cNvGrpSpPr/>
            <p:nvPr/>
          </p:nvGrpSpPr>
          <p:grpSpPr>
            <a:xfrm>
              <a:off x="7885568" y="5079188"/>
              <a:ext cx="4306432" cy="55371"/>
              <a:chOff x="16258382" y="13229460"/>
              <a:chExt cx="5687218" cy="179010"/>
            </a:xfrm>
          </p:grpSpPr>
          <p:sp>
            <p:nvSpPr>
              <p:cNvPr id="19" name="Rectangle 18">
                <a:extLst>
                  <a:ext uri="{FF2B5EF4-FFF2-40B4-BE49-F238E27FC236}">
                    <a16:creationId xmlns:a16="http://schemas.microsoft.com/office/drawing/2014/main" xmlns="" id="{EB390AB1-69C4-4B5B-A73E-B02BF71171A3}"/>
                  </a:ext>
                </a:extLst>
              </p:cNvPr>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Rectangle 19">
                <a:extLst>
                  <a:ext uri="{FF2B5EF4-FFF2-40B4-BE49-F238E27FC236}">
                    <a16:creationId xmlns:a16="http://schemas.microsoft.com/office/drawing/2014/main" xmlns="" id="{1C7961EF-BAE0-45D4-8911-8448F81D810D}"/>
                  </a:ext>
                </a:extLst>
              </p:cNvPr>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1" name="Rectangle 20">
                <a:extLst>
                  <a:ext uri="{FF2B5EF4-FFF2-40B4-BE49-F238E27FC236}">
                    <a16:creationId xmlns:a16="http://schemas.microsoft.com/office/drawing/2014/main" xmlns="" id="{6B0A4737-6BB6-4A73-8ED9-1FA119A12BD0}"/>
                  </a:ext>
                </a:extLst>
              </p:cNvPr>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2" name="Rectangle 21">
                <a:extLst>
                  <a:ext uri="{FF2B5EF4-FFF2-40B4-BE49-F238E27FC236}">
                    <a16:creationId xmlns:a16="http://schemas.microsoft.com/office/drawing/2014/main" xmlns="" id="{0F7F5936-6D24-4857-897E-343E2DDDBF6B}"/>
                  </a:ext>
                </a:extLst>
              </p:cNvPr>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Rectangle 22">
                <a:extLst>
                  <a:ext uri="{FF2B5EF4-FFF2-40B4-BE49-F238E27FC236}">
                    <a16:creationId xmlns:a16="http://schemas.microsoft.com/office/drawing/2014/main" xmlns="" id="{F17C4E61-266C-4E47-A907-A564C084D620}"/>
                  </a:ext>
                </a:extLst>
              </p:cNvPr>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8" name="Rectangle 17">
              <a:extLst>
                <a:ext uri="{FF2B5EF4-FFF2-40B4-BE49-F238E27FC236}">
                  <a16:creationId xmlns:a16="http://schemas.microsoft.com/office/drawing/2014/main" xmlns="" id="{55EFF174-509F-4C77-A670-3A8F2803D249}"/>
                </a:ext>
              </a:extLst>
            </p:cNvPr>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24" name="Picture 23">
            <a:extLst>
              <a:ext uri="{FF2B5EF4-FFF2-40B4-BE49-F238E27FC236}">
                <a16:creationId xmlns:a16="http://schemas.microsoft.com/office/drawing/2014/main" xmlns="" id="{B87CC3EB-1DB5-4593-A603-4A80B3152518}"/>
              </a:ext>
            </a:extLst>
          </p:cNvPr>
          <p:cNvPicPr>
            <a:picLocks noChangeAspect="1"/>
          </p:cNvPicPr>
          <p:nvPr/>
        </p:nvPicPr>
        <p:blipFill>
          <a:blip r:embed="rId4"/>
          <a:stretch>
            <a:fillRect/>
          </a:stretch>
        </p:blipFill>
        <p:spPr>
          <a:xfrm>
            <a:off x="1" y="2"/>
            <a:ext cx="12192005" cy="1315500"/>
          </a:xfrm>
          <a:prstGeom prst="rect">
            <a:avLst/>
          </a:prstGeom>
        </p:spPr>
      </p:pic>
      <p:sp>
        <p:nvSpPr>
          <p:cNvPr id="25" name="TextBox 24">
            <a:extLst>
              <a:ext uri="{FF2B5EF4-FFF2-40B4-BE49-F238E27FC236}">
                <a16:creationId xmlns:a16="http://schemas.microsoft.com/office/drawing/2014/main" xmlns="" id="{0A968C69-1893-4191-8633-314A7BC03E68}"/>
              </a:ext>
            </a:extLst>
          </p:cNvPr>
          <p:cNvSpPr txBox="1"/>
          <p:nvPr/>
        </p:nvSpPr>
        <p:spPr>
          <a:xfrm>
            <a:off x="6583" y="-54656"/>
            <a:ext cx="7878985"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Annual Performance Plan </a:t>
            </a:r>
          </a:p>
          <a:p>
            <a:r>
              <a:rPr lang="en-ZA" sz="4400" dirty="0">
                <a:solidFill>
                  <a:schemeClr val="bg1"/>
                </a:solidFill>
                <a:latin typeface="Arial" panose="020B0604020202020204" pitchFamily="34" charset="0"/>
                <a:cs typeface="Arial" panose="020B0604020202020204" pitchFamily="34" charset="0"/>
              </a:rPr>
              <a:t>(FY 2020/21)</a:t>
            </a:r>
          </a:p>
        </p:txBody>
      </p:sp>
      <p:pic>
        <p:nvPicPr>
          <p:cNvPr id="5" name="Picture 4">
            <a:extLst>
              <a:ext uri="{FF2B5EF4-FFF2-40B4-BE49-F238E27FC236}">
                <a16:creationId xmlns:a16="http://schemas.microsoft.com/office/drawing/2014/main" xmlns="" id="{F208597F-0167-46E2-9FE7-E70FD1C97A67}"/>
              </a:ext>
            </a:extLst>
          </p:cNvPr>
          <p:cNvPicPr>
            <a:picLocks noChangeAspect="1"/>
          </p:cNvPicPr>
          <p:nvPr/>
        </p:nvPicPr>
        <p:blipFill rotWithShape="1">
          <a:blip r:embed="rId5"/>
          <a:srcRect l="1635" t="1691" r="1729" b="35467"/>
          <a:stretch/>
        </p:blipFill>
        <p:spPr>
          <a:xfrm>
            <a:off x="205101" y="1535724"/>
            <a:ext cx="11781798" cy="3786551"/>
          </a:xfrm>
          <a:prstGeom prst="rect">
            <a:avLst/>
          </a:prstGeom>
        </p:spPr>
      </p:pic>
    </p:spTree>
    <p:extLst>
      <p:ext uri="{BB962C8B-B14F-4D97-AF65-F5344CB8AC3E}">
        <p14:creationId xmlns:p14="http://schemas.microsoft.com/office/powerpoint/2010/main" xmlns="" val="868474521"/>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grpSp>
        <p:nvGrpSpPr>
          <p:cNvPr id="15" name="Group 14">
            <a:extLst>
              <a:ext uri="{FF2B5EF4-FFF2-40B4-BE49-F238E27FC236}">
                <a16:creationId xmlns:a16="http://schemas.microsoft.com/office/drawing/2014/main" xmlns="" id="{4E229D8C-5CDF-4CCA-A087-D93D3F9EFBDB}"/>
              </a:ext>
            </a:extLst>
          </p:cNvPr>
          <p:cNvGrpSpPr/>
          <p:nvPr/>
        </p:nvGrpSpPr>
        <p:grpSpPr>
          <a:xfrm>
            <a:off x="0" y="6184630"/>
            <a:ext cx="12192000" cy="55371"/>
            <a:chOff x="0" y="5079188"/>
            <a:chExt cx="12192000" cy="55371"/>
          </a:xfrm>
        </p:grpSpPr>
        <p:grpSp>
          <p:nvGrpSpPr>
            <p:cNvPr id="17" name="Group 16">
              <a:extLst>
                <a:ext uri="{FF2B5EF4-FFF2-40B4-BE49-F238E27FC236}">
                  <a16:creationId xmlns:a16="http://schemas.microsoft.com/office/drawing/2014/main" xmlns="" id="{398277A9-2952-480F-B676-BAA3DE88EC05}"/>
                </a:ext>
              </a:extLst>
            </p:cNvPr>
            <p:cNvGrpSpPr/>
            <p:nvPr/>
          </p:nvGrpSpPr>
          <p:grpSpPr>
            <a:xfrm>
              <a:off x="7885568" y="5079188"/>
              <a:ext cx="4306432" cy="55371"/>
              <a:chOff x="16258382" y="13229460"/>
              <a:chExt cx="5687218" cy="179010"/>
            </a:xfrm>
          </p:grpSpPr>
          <p:sp>
            <p:nvSpPr>
              <p:cNvPr id="19" name="Rectangle 18">
                <a:extLst>
                  <a:ext uri="{FF2B5EF4-FFF2-40B4-BE49-F238E27FC236}">
                    <a16:creationId xmlns:a16="http://schemas.microsoft.com/office/drawing/2014/main" xmlns="" id="{EB390AB1-69C4-4B5B-A73E-B02BF71171A3}"/>
                  </a:ext>
                </a:extLst>
              </p:cNvPr>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Rectangle 19">
                <a:extLst>
                  <a:ext uri="{FF2B5EF4-FFF2-40B4-BE49-F238E27FC236}">
                    <a16:creationId xmlns:a16="http://schemas.microsoft.com/office/drawing/2014/main" xmlns="" id="{1C7961EF-BAE0-45D4-8911-8448F81D810D}"/>
                  </a:ext>
                </a:extLst>
              </p:cNvPr>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1" name="Rectangle 20">
                <a:extLst>
                  <a:ext uri="{FF2B5EF4-FFF2-40B4-BE49-F238E27FC236}">
                    <a16:creationId xmlns:a16="http://schemas.microsoft.com/office/drawing/2014/main" xmlns="" id="{6B0A4737-6BB6-4A73-8ED9-1FA119A12BD0}"/>
                  </a:ext>
                </a:extLst>
              </p:cNvPr>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2" name="Rectangle 21">
                <a:extLst>
                  <a:ext uri="{FF2B5EF4-FFF2-40B4-BE49-F238E27FC236}">
                    <a16:creationId xmlns:a16="http://schemas.microsoft.com/office/drawing/2014/main" xmlns="" id="{0F7F5936-6D24-4857-897E-343E2DDDBF6B}"/>
                  </a:ext>
                </a:extLst>
              </p:cNvPr>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Rectangle 22">
                <a:extLst>
                  <a:ext uri="{FF2B5EF4-FFF2-40B4-BE49-F238E27FC236}">
                    <a16:creationId xmlns:a16="http://schemas.microsoft.com/office/drawing/2014/main" xmlns="" id="{F17C4E61-266C-4E47-A907-A564C084D620}"/>
                  </a:ext>
                </a:extLst>
              </p:cNvPr>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8" name="Rectangle 17">
              <a:extLst>
                <a:ext uri="{FF2B5EF4-FFF2-40B4-BE49-F238E27FC236}">
                  <a16:creationId xmlns:a16="http://schemas.microsoft.com/office/drawing/2014/main" xmlns="" id="{55EFF174-509F-4C77-A670-3A8F2803D249}"/>
                </a:ext>
              </a:extLst>
            </p:cNvPr>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24" name="Picture 23">
            <a:extLst>
              <a:ext uri="{FF2B5EF4-FFF2-40B4-BE49-F238E27FC236}">
                <a16:creationId xmlns:a16="http://schemas.microsoft.com/office/drawing/2014/main" xmlns="" id="{B87CC3EB-1DB5-4593-A603-4A80B3152518}"/>
              </a:ext>
            </a:extLst>
          </p:cNvPr>
          <p:cNvPicPr>
            <a:picLocks noChangeAspect="1"/>
          </p:cNvPicPr>
          <p:nvPr/>
        </p:nvPicPr>
        <p:blipFill>
          <a:blip r:embed="rId4"/>
          <a:stretch>
            <a:fillRect/>
          </a:stretch>
        </p:blipFill>
        <p:spPr>
          <a:xfrm>
            <a:off x="1" y="2"/>
            <a:ext cx="12192005" cy="1315500"/>
          </a:xfrm>
          <a:prstGeom prst="rect">
            <a:avLst/>
          </a:prstGeom>
        </p:spPr>
      </p:pic>
      <p:sp>
        <p:nvSpPr>
          <p:cNvPr id="25" name="TextBox 24">
            <a:extLst>
              <a:ext uri="{FF2B5EF4-FFF2-40B4-BE49-F238E27FC236}">
                <a16:creationId xmlns:a16="http://schemas.microsoft.com/office/drawing/2014/main" xmlns="" id="{0A968C69-1893-4191-8633-314A7BC03E68}"/>
              </a:ext>
            </a:extLst>
          </p:cNvPr>
          <p:cNvSpPr txBox="1"/>
          <p:nvPr/>
        </p:nvSpPr>
        <p:spPr>
          <a:xfrm>
            <a:off x="6583" y="-54656"/>
            <a:ext cx="7878985"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Annual Performance Plan </a:t>
            </a:r>
          </a:p>
          <a:p>
            <a:r>
              <a:rPr lang="en-ZA" sz="4400" dirty="0">
                <a:solidFill>
                  <a:schemeClr val="bg1"/>
                </a:solidFill>
                <a:latin typeface="Arial" panose="020B0604020202020204" pitchFamily="34" charset="0"/>
                <a:cs typeface="Arial" panose="020B0604020202020204" pitchFamily="34" charset="0"/>
              </a:rPr>
              <a:t>(FY 2020/21)</a:t>
            </a:r>
          </a:p>
        </p:txBody>
      </p:sp>
      <p:pic>
        <p:nvPicPr>
          <p:cNvPr id="2" name="Picture 1">
            <a:extLst>
              <a:ext uri="{FF2B5EF4-FFF2-40B4-BE49-F238E27FC236}">
                <a16:creationId xmlns:a16="http://schemas.microsoft.com/office/drawing/2014/main" xmlns="" id="{9C15945F-FC65-496A-9190-B7011742D92B}"/>
              </a:ext>
            </a:extLst>
          </p:cNvPr>
          <p:cNvPicPr>
            <a:picLocks noChangeAspect="1"/>
          </p:cNvPicPr>
          <p:nvPr/>
        </p:nvPicPr>
        <p:blipFill>
          <a:blip r:embed="rId5"/>
          <a:stretch>
            <a:fillRect/>
          </a:stretch>
        </p:blipFill>
        <p:spPr>
          <a:xfrm>
            <a:off x="92313" y="1315502"/>
            <a:ext cx="12106275" cy="638175"/>
          </a:xfrm>
          <a:prstGeom prst="rect">
            <a:avLst/>
          </a:prstGeom>
        </p:spPr>
      </p:pic>
      <p:pic>
        <p:nvPicPr>
          <p:cNvPr id="3" name="Picture 2">
            <a:extLst>
              <a:ext uri="{FF2B5EF4-FFF2-40B4-BE49-F238E27FC236}">
                <a16:creationId xmlns:a16="http://schemas.microsoft.com/office/drawing/2014/main" xmlns="" id="{160171CA-1135-4A06-9D13-17964817FA0B}"/>
              </a:ext>
            </a:extLst>
          </p:cNvPr>
          <p:cNvPicPr>
            <a:picLocks noChangeAspect="1"/>
          </p:cNvPicPr>
          <p:nvPr/>
        </p:nvPicPr>
        <p:blipFill rotWithShape="1">
          <a:blip r:embed="rId6"/>
          <a:srcRect l="992" t="3010" b="1096"/>
          <a:stretch/>
        </p:blipFill>
        <p:spPr>
          <a:xfrm>
            <a:off x="92313" y="1953677"/>
            <a:ext cx="12071112" cy="3744924"/>
          </a:xfrm>
          <a:prstGeom prst="rect">
            <a:avLst/>
          </a:prstGeom>
        </p:spPr>
      </p:pic>
    </p:spTree>
    <p:extLst>
      <p:ext uri="{BB962C8B-B14F-4D97-AF65-F5344CB8AC3E}">
        <p14:creationId xmlns:p14="http://schemas.microsoft.com/office/powerpoint/2010/main" xmlns="" val="2414222350"/>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grpSp>
        <p:nvGrpSpPr>
          <p:cNvPr id="15" name="Group 14">
            <a:extLst>
              <a:ext uri="{FF2B5EF4-FFF2-40B4-BE49-F238E27FC236}">
                <a16:creationId xmlns:a16="http://schemas.microsoft.com/office/drawing/2014/main" xmlns="" id="{4E229D8C-5CDF-4CCA-A087-D93D3F9EFBDB}"/>
              </a:ext>
            </a:extLst>
          </p:cNvPr>
          <p:cNvGrpSpPr/>
          <p:nvPr/>
        </p:nvGrpSpPr>
        <p:grpSpPr>
          <a:xfrm>
            <a:off x="0" y="6184630"/>
            <a:ext cx="12192000" cy="55371"/>
            <a:chOff x="0" y="5079188"/>
            <a:chExt cx="12192000" cy="55371"/>
          </a:xfrm>
        </p:grpSpPr>
        <p:grpSp>
          <p:nvGrpSpPr>
            <p:cNvPr id="17" name="Group 16">
              <a:extLst>
                <a:ext uri="{FF2B5EF4-FFF2-40B4-BE49-F238E27FC236}">
                  <a16:creationId xmlns:a16="http://schemas.microsoft.com/office/drawing/2014/main" xmlns="" id="{398277A9-2952-480F-B676-BAA3DE88EC05}"/>
                </a:ext>
              </a:extLst>
            </p:cNvPr>
            <p:cNvGrpSpPr/>
            <p:nvPr/>
          </p:nvGrpSpPr>
          <p:grpSpPr>
            <a:xfrm>
              <a:off x="7885568" y="5079188"/>
              <a:ext cx="4306432" cy="55371"/>
              <a:chOff x="16258382" y="13229460"/>
              <a:chExt cx="5687218" cy="179010"/>
            </a:xfrm>
          </p:grpSpPr>
          <p:sp>
            <p:nvSpPr>
              <p:cNvPr id="19" name="Rectangle 18">
                <a:extLst>
                  <a:ext uri="{FF2B5EF4-FFF2-40B4-BE49-F238E27FC236}">
                    <a16:creationId xmlns:a16="http://schemas.microsoft.com/office/drawing/2014/main" xmlns="" id="{EB390AB1-69C4-4B5B-A73E-B02BF71171A3}"/>
                  </a:ext>
                </a:extLst>
              </p:cNvPr>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Rectangle 19">
                <a:extLst>
                  <a:ext uri="{FF2B5EF4-FFF2-40B4-BE49-F238E27FC236}">
                    <a16:creationId xmlns:a16="http://schemas.microsoft.com/office/drawing/2014/main" xmlns="" id="{1C7961EF-BAE0-45D4-8911-8448F81D810D}"/>
                  </a:ext>
                </a:extLst>
              </p:cNvPr>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1" name="Rectangle 20">
                <a:extLst>
                  <a:ext uri="{FF2B5EF4-FFF2-40B4-BE49-F238E27FC236}">
                    <a16:creationId xmlns:a16="http://schemas.microsoft.com/office/drawing/2014/main" xmlns="" id="{6B0A4737-6BB6-4A73-8ED9-1FA119A12BD0}"/>
                  </a:ext>
                </a:extLst>
              </p:cNvPr>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2" name="Rectangle 21">
                <a:extLst>
                  <a:ext uri="{FF2B5EF4-FFF2-40B4-BE49-F238E27FC236}">
                    <a16:creationId xmlns:a16="http://schemas.microsoft.com/office/drawing/2014/main" xmlns="" id="{0F7F5936-6D24-4857-897E-343E2DDDBF6B}"/>
                  </a:ext>
                </a:extLst>
              </p:cNvPr>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Rectangle 22">
                <a:extLst>
                  <a:ext uri="{FF2B5EF4-FFF2-40B4-BE49-F238E27FC236}">
                    <a16:creationId xmlns:a16="http://schemas.microsoft.com/office/drawing/2014/main" xmlns="" id="{F17C4E61-266C-4E47-A907-A564C084D620}"/>
                  </a:ext>
                </a:extLst>
              </p:cNvPr>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8" name="Rectangle 17">
              <a:extLst>
                <a:ext uri="{FF2B5EF4-FFF2-40B4-BE49-F238E27FC236}">
                  <a16:creationId xmlns:a16="http://schemas.microsoft.com/office/drawing/2014/main" xmlns="" id="{55EFF174-509F-4C77-A670-3A8F2803D249}"/>
                </a:ext>
              </a:extLst>
            </p:cNvPr>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24" name="Picture 23">
            <a:extLst>
              <a:ext uri="{FF2B5EF4-FFF2-40B4-BE49-F238E27FC236}">
                <a16:creationId xmlns:a16="http://schemas.microsoft.com/office/drawing/2014/main" xmlns="" id="{B87CC3EB-1DB5-4593-A603-4A80B3152518}"/>
              </a:ext>
            </a:extLst>
          </p:cNvPr>
          <p:cNvPicPr>
            <a:picLocks noChangeAspect="1"/>
          </p:cNvPicPr>
          <p:nvPr/>
        </p:nvPicPr>
        <p:blipFill>
          <a:blip r:embed="rId4"/>
          <a:stretch>
            <a:fillRect/>
          </a:stretch>
        </p:blipFill>
        <p:spPr>
          <a:xfrm>
            <a:off x="1" y="2"/>
            <a:ext cx="12192005" cy="1315500"/>
          </a:xfrm>
          <a:prstGeom prst="rect">
            <a:avLst/>
          </a:prstGeom>
        </p:spPr>
      </p:pic>
      <p:sp>
        <p:nvSpPr>
          <p:cNvPr id="25" name="TextBox 24">
            <a:extLst>
              <a:ext uri="{FF2B5EF4-FFF2-40B4-BE49-F238E27FC236}">
                <a16:creationId xmlns:a16="http://schemas.microsoft.com/office/drawing/2014/main" xmlns="" id="{0A968C69-1893-4191-8633-314A7BC03E68}"/>
              </a:ext>
            </a:extLst>
          </p:cNvPr>
          <p:cNvSpPr txBox="1"/>
          <p:nvPr/>
        </p:nvSpPr>
        <p:spPr>
          <a:xfrm>
            <a:off x="6583" y="-54656"/>
            <a:ext cx="7878985"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Annual Performance Plan </a:t>
            </a:r>
          </a:p>
          <a:p>
            <a:r>
              <a:rPr lang="en-ZA" sz="4400" dirty="0">
                <a:solidFill>
                  <a:schemeClr val="bg1"/>
                </a:solidFill>
                <a:latin typeface="Arial" panose="020B0604020202020204" pitchFamily="34" charset="0"/>
                <a:cs typeface="Arial" panose="020B0604020202020204" pitchFamily="34" charset="0"/>
              </a:rPr>
              <a:t>(FY 2020/21)</a:t>
            </a:r>
          </a:p>
        </p:txBody>
      </p:sp>
      <p:pic>
        <p:nvPicPr>
          <p:cNvPr id="2" name="Picture 1">
            <a:extLst>
              <a:ext uri="{FF2B5EF4-FFF2-40B4-BE49-F238E27FC236}">
                <a16:creationId xmlns:a16="http://schemas.microsoft.com/office/drawing/2014/main" xmlns="" id="{9C15945F-FC65-496A-9190-B7011742D92B}"/>
              </a:ext>
            </a:extLst>
          </p:cNvPr>
          <p:cNvPicPr>
            <a:picLocks noChangeAspect="1"/>
          </p:cNvPicPr>
          <p:nvPr/>
        </p:nvPicPr>
        <p:blipFill>
          <a:blip r:embed="rId5"/>
          <a:stretch>
            <a:fillRect/>
          </a:stretch>
        </p:blipFill>
        <p:spPr>
          <a:xfrm>
            <a:off x="92313" y="1315502"/>
            <a:ext cx="12106275" cy="638175"/>
          </a:xfrm>
          <a:prstGeom prst="rect">
            <a:avLst/>
          </a:prstGeom>
        </p:spPr>
      </p:pic>
      <p:pic>
        <p:nvPicPr>
          <p:cNvPr id="4" name="Picture 3">
            <a:extLst>
              <a:ext uri="{FF2B5EF4-FFF2-40B4-BE49-F238E27FC236}">
                <a16:creationId xmlns:a16="http://schemas.microsoft.com/office/drawing/2014/main" xmlns="" id="{9D503176-92D8-47DB-B469-0D22D638D83E}"/>
              </a:ext>
            </a:extLst>
          </p:cNvPr>
          <p:cNvPicPr>
            <a:picLocks noChangeAspect="1"/>
          </p:cNvPicPr>
          <p:nvPr/>
        </p:nvPicPr>
        <p:blipFill rotWithShape="1">
          <a:blip r:embed="rId6"/>
          <a:srcRect t="2527" b="6530"/>
          <a:stretch/>
        </p:blipFill>
        <p:spPr>
          <a:xfrm>
            <a:off x="6583" y="1953677"/>
            <a:ext cx="12068175" cy="1992317"/>
          </a:xfrm>
          <a:prstGeom prst="rect">
            <a:avLst/>
          </a:prstGeom>
        </p:spPr>
      </p:pic>
    </p:spTree>
    <p:extLst>
      <p:ext uri="{BB962C8B-B14F-4D97-AF65-F5344CB8AC3E}">
        <p14:creationId xmlns:p14="http://schemas.microsoft.com/office/powerpoint/2010/main" xmlns="" val="3434129948"/>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pic>
        <p:nvPicPr>
          <p:cNvPr id="15" name="Picture 14">
            <a:extLst>
              <a:ext uri="{FF2B5EF4-FFF2-40B4-BE49-F238E27FC236}">
                <a16:creationId xmlns:a16="http://schemas.microsoft.com/office/drawing/2014/main" xmlns="" id="{757294D6-00B3-4E88-B2CD-99079472CDEA}"/>
              </a:ext>
            </a:extLst>
          </p:cNvPr>
          <p:cNvPicPr>
            <a:picLocks noChangeAspect="1"/>
          </p:cNvPicPr>
          <p:nvPr/>
        </p:nvPicPr>
        <p:blipFill>
          <a:blip r:embed="rId4"/>
          <a:stretch>
            <a:fillRect/>
          </a:stretch>
        </p:blipFill>
        <p:spPr>
          <a:xfrm>
            <a:off x="7" y="-93"/>
            <a:ext cx="12211822" cy="1242068"/>
          </a:xfrm>
          <a:prstGeom prst="rect">
            <a:avLst/>
          </a:prstGeom>
        </p:spPr>
      </p:pic>
      <p:sp>
        <p:nvSpPr>
          <p:cNvPr id="3" name="TextBox 2">
            <a:extLst>
              <a:ext uri="{FF2B5EF4-FFF2-40B4-BE49-F238E27FC236}">
                <a16:creationId xmlns:a16="http://schemas.microsoft.com/office/drawing/2014/main" xmlns="" id="{912F969A-10B8-49C1-8BEE-A590E4657867}"/>
              </a:ext>
            </a:extLst>
          </p:cNvPr>
          <p:cNvSpPr txBox="1"/>
          <p:nvPr/>
        </p:nvSpPr>
        <p:spPr>
          <a:xfrm>
            <a:off x="4805680" y="-156287"/>
            <a:ext cx="7559040"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Annual Performance Plan – Quarterly Targets FY2020/21</a:t>
            </a:r>
          </a:p>
        </p:txBody>
      </p:sp>
      <p:pic>
        <p:nvPicPr>
          <p:cNvPr id="4" name="Picture 3">
            <a:extLst>
              <a:ext uri="{FF2B5EF4-FFF2-40B4-BE49-F238E27FC236}">
                <a16:creationId xmlns:a16="http://schemas.microsoft.com/office/drawing/2014/main" xmlns="" id="{FCCC83F2-DE28-4F35-9941-FE8E7E58FA49}"/>
              </a:ext>
            </a:extLst>
          </p:cNvPr>
          <p:cNvPicPr>
            <a:picLocks noChangeAspect="1"/>
          </p:cNvPicPr>
          <p:nvPr/>
        </p:nvPicPr>
        <p:blipFill rotWithShape="1">
          <a:blip r:embed="rId5"/>
          <a:srcRect t="2343" b="1119"/>
          <a:stretch/>
        </p:blipFill>
        <p:spPr>
          <a:xfrm>
            <a:off x="-5356" y="1330662"/>
            <a:ext cx="12192000" cy="4805680"/>
          </a:xfrm>
          <a:prstGeom prst="rect">
            <a:avLst/>
          </a:prstGeom>
        </p:spPr>
      </p:pic>
    </p:spTree>
    <p:extLst>
      <p:ext uri="{BB962C8B-B14F-4D97-AF65-F5344CB8AC3E}">
        <p14:creationId xmlns:p14="http://schemas.microsoft.com/office/powerpoint/2010/main" xmlns="" val="120852434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69535" y="6151556"/>
            <a:ext cx="2673236" cy="492832"/>
          </a:xfrm>
          <a:prstGeom prst="rect">
            <a:avLst/>
          </a:prstGeom>
        </p:spPr>
      </p:pic>
      <p:grpSp>
        <p:nvGrpSpPr>
          <p:cNvPr id="5" name="Group 4"/>
          <p:cNvGrpSpPr/>
          <p:nvPr/>
        </p:nvGrpSpPr>
        <p:grpSpPr>
          <a:xfrm>
            <a:off x="14485" y="6047506"/>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solidFill>
                  <a:prstClr val="white"/>
                </a:solidFill>
              </a:endParaRPr>
            </a:p>
          </p:txBody>
        </p:sp>
      </p:grpSp>
      <p:pic>
        <p:nvPicPr>
          <p:cNvPr id="3" name="Picture 2">
            <a:extLst>
              <a:ext uri="{FF2B5EF4-FFF2-40B4-BE49-F238E27FC236}">
                <a16:creationId xmlns:a16="http://schemas.microsoft.com/office/drawing/2014/main" xmlns="" id="{87048184-72DB-4222-90CA-D75E959EF1FA}"/>
              </a:ext>
            </a:extLst>
          </p:cNvPr>
          <p:cNvPicPr>
            <a:picLocks noChangeAspect="1"/>
          </p:cNvPicPr>
          <p:nvPr/>
        </p:nvPicPr>
        <p:blipFill rotWithShape="1">
          <a:blip r:embed="rId3"/>
          <a:srcRect b="2881"/>
          <a:stretch/>
        </p:blipFill>
        <p:spPr>
          <a:xfrm>
            <a:off x="0" y="0"/>
            <a:ext cx="12183414" cy="6047505"/>
          </a:xfrm>
          <a:prstGeom prst="rect">
            <a:avLst/>
          </a:prstGeom>
        </p:spPr>
      </p:pic>
      <p:pic>
        <p:nvPicPr>
          <p:cNvPr id="13" name="Picture 12">
            <a:extLst>
              <a:ext uri="{FF2B5EF4-FFF2-40B4-BE49-F238E27FC236}">
                <a16:creationId xmlns:a16="http://schemas.microsoft.com/office/drawing/2014/main" xmlns="" id="{14957452-CDAF-4005-A891-A9E124912BAB}"/>
              </a:ext>
            </a:extLst>
          </p:cNvPr>
          <p:cNvPicPr>
            <a:picLocks noChangeAspect="1"/>
          </p:cNvPicPr>
          <p:nvPr/>
        </p:nvPicPr>
        <p:blipFill>
          <a:blip r:embed="rId4"/>
          <a:stretch>
            <a:fillRect/>
          </a:stretch>
        </p:blipFill>
        <p:spPr>
          <a:xfrm>
            <a:off x="5931" y="0"/>
            <a:ext cx="12180137" cy="6858000"/>
          </a:xfrm>
          <a:prstGeom prst="rect">
            <a:avLst/>
          </a:prstGeom>
        </p:spPr>
      </p:pic>
      <p:sp>
        <p:nvSpPr>
          <p:cNvPr id="15" name="TextBox 14">
            <a:extLst>
              <a:ext uri="{FF2B5EF4-FFF2-40B4-BE49-F238E27FC236}">
                <a16:creationId xmlns:a16="http://schemas.microsoft.com/office/drawing/2014/main" xmlns="" id="{C33494F3-BE07-4D1F-B9A4-8BE9428033A8}"/>
              </a:ext>
            </a:extLst>
          </p:cNvPr>
          <p:cNvSpPr txBox="1"/>
          <p:nvPr/>
        </p:nvSpPr>
        <p:spPr>
          <a:xfrm>
            <a:off x="6757974" y="370402"/>
            <a:ext cx="5425440" cy="769441"/>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Our Strategic Focus</a:t>
            </a:r>
            <a:endParaRPr lang="en-ZA"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5038808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pic>
        <p:nvPicPr>
          <p:cNvPr id="15" name="Picture 14">
            <a:extLst>
              <a:ext uri="{FF2B5EF4-FFF2-40B4-BE49-F238E27FC236}">
                <a16:creationId xmlns:a16="http://schemas.microsoft.com/office/drawing/2014/main" xmlns="" id="{757294D6-00B3-4E88-B2CD-99079472CDEA}"/>
              </a:ext>
            </a:extLst>
          </p:cNvPr>
          <p:cNvPicPr>
            <a:picLocks noChangeAspect="1"/>
          </p:cNvPicPr>
          <p:nvPr/>
        </p:nvPicPr>
        <p:blipFill>
          <a:blip r:embed="rId4"/>
          <a:stretch>
            <a:fillRect/>
          </a:stretch>
        </p:blipFill>
        <p:spPr>
          <a:xfrm>
            <a:off x="7" y="-93"/>
            <a:ext cx="12211822" cy="1242068"/>
          </a:xfrm>
          <a:prstGeom prst="rect">
            <a:avLst/>
          </a:prstGeom>
        </p:spPr>
      </p:pic>
      <p:sp>
        <p:nvSpPr>
          <p:cNvPr id="3" name="TextBox 2">
            <a:extLst>
              <a:ext uri="{FF2B5EF4-FFF2-40B4-BE49-F238E27FC236}">
                <a16:creationId xmlns:a16="http://schemas.microsoft.com/office/drawing/2014/main" xmlns="" id="{912F969A-10B8-49C1-8BEE-A590E4657867}"/>
              </a:ext>
            </a:extLst>
          </p:cNvPr>
          <p:cNvSpPr txBox="1"/>
          <p:nvPr/>
        </p:nvSpPr>
        <p:spPr>
          <a:xfrm>
            <a:off x="4805680" y="-156287"/>
            <a:ext cx="7559040"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Annual Performance Plan – Quarterly Targets FY2020/21</a:t>
            </a:r>
          </a:p>
        </p:txBody>
      </p:sp>
      <p:pic>
        <p:nvPicPr>
          <p:cNvPr id="2" name="Picture 1">
            <a:extLst>
              <a:ext uri="{FF2B5EF4-FFF2-40B4-BE49-F238E27FC236}">
                <a16:creationId xmlns:a16="http://schemas.microsoft.com/office/drawing/2014/main" xmlns="" id="{C23702AF-37DB-4985-8588-76DD886E0F4D}"/>
              </a:ext>
            </a:extLst>
          </p:cNvPr>
          <p:cNvPicPr>
            <a:picLocks noChangeAspect="1"/>
          </p:cNvPicPr>
          <p:nvPr/>
        </p:nvPicPr>
        <p:blipFill rotWithShape="1">
          <a:blip r:embed="rId5"/>
          <a:srcRect l="-865" t="12610" r="865" b="-1685"/>
          <a:stretch/>
        </p:blipFill>
        <p:spPr>
          <a:xfrm>
            <a:off x="-105402" y="1343606"/>
            <a:ext cx="12192000" cy="828682"/>
          </a:xfrm>
          <a:prstGeom prst="rect">
            <a:avLst/>
          </a:prstGeom>
        </p:spPr>
      </p:pic>
      <p:pic>
        <p:nvPicPr>
          <p:cNvPr id="4" name="Picture 3">
            <a:extLst>
              <a:ext uri="{FF2B5EF4-FFF2-40B4-BE49-F238E27FC236}">
                <a16:creationId xmlns:a16="http://schemas.microsoft.com/office/drawing/2014/main" xmlns="" id="{96E6391D-9C58-4D31-8DE3-2F5E428032AF}"/>
              </a:ext>
            </a:extLst>
          </p:cNvPr>
          <p:cNvPicPr>
            <a:picLocks noChangeAspect="1"/>
          </p:cNvPicPr>
          <p:nvPr/>
        </p:nvPicPr>
        <p:blipFill rotWithShape="1">
          <a:blip r:embed="rId6"/>
          <a:srcRect l="1" t="1950" r="162" b="4237"/>
          <a:stretch/>
        </p:blipFill>
        <p:spPr>
          <a:xfrm>
            <a:off x="0" y="2069598"/>
            <a:ext cx="12172171" cy="3797275"/>
          </a:xfrm>
          <a:prstGeom prst="rect">
            <a:avLst/>
          </a:prstGeom>
        </p:spPr>
      </p:pic>
    </p:spTree>
    <p:extLst>
      <p:ext uri="{BB962C8B-B14F-4D97-AF65-F5344CB8AC3E}">
        <p14:creationId xmlns:p14="http://schemas.microsoft.com/office/powerpoint/2010/main" xmlns="" val="218900252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pic>
        <p:nvPicPr>
          <p:cNvPr id="15" name="Picture 14">
            <a:extLst>
              <a:ext uri="{FF2B5EF4-FFF2-40B4-BE49-F238E27FC236}">
                <a16:creationId xmlns:a16="http://schemas.microsoft.com/office/drawing/2014/main" xmlns="" id="{757294D6-00B3-4E88-B2CD-99079472CDEA}"/>
              </a:ext>
            </a:extLst>
          </p:cNvPr>
          <p:cNvPicPr>
            <a:picLocks noChangeAspect="1"/>
          </p:cNvPicPr>
          <p:nvPr/>
        </p:nvPicPr>
        <p:blipFill>
          <a:blip r:embed="rId4"/>
          <a:stretch>
            <a:fillRect/>
          </a:stretch>
        </p:blipFill>
        <p:spPr>
          <a:xfrm>
            <a:off x="7" y="-93"/>
            <a:ext cx="12211822" cy="1242068"/>
          </a:xfrm>
          <a:prstGeom prst="rect">
            <a:avLst/>
          </a:prstGeom>
        </p:spPr>
      </p:pic>
      <p:sp>
        <p:nvSpPr>
          <p:cNvPr id="3" name="TextBox 2">
            <a:extLst>
              <a:ext uri="{FF2B5EF4-FFF2-40B4-BE49-F238E27FC236}">
                <a16:creationId xmlns:a16="http://schemas.microsoft.com/office/drawing/2014/main" xmlns="" id="{912F969A-10B8-49C1-8BEE-A590E4657867}"/>
              </a:ext>
            </a:extLst>
          </p:cNvPr>
          <p:cNvSpPr txBox="1"/>
          <p:nvPr/>
        </p:nvSpPr>
        <p:spPr>
          <a:xfrm>
            <a:off x="4805680" y="-156287"/>
            <a:ext cx="7559040"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Annual Performance Plan – Quarterly Targets FY2020/21</a:t>
            </a:r>
          </a:p>
        </p:txBody>
      </p:sp>
      <p:pic>
        <p:nvPicPr>
          <p:cNvPr id="2" name="Picture 1">
            <a:extLst>
              <a:ext uri="{FF2B5EF4-FFF2-40B4-BE49-F238E27FC236}">
                <a16:creationId xmlns:a16="http://schemas.microsoft.com/office/drawing/2014/main" xmlns="" id="{C23702AF-37DB-4985-8588-76DD886E0F4D}"/>
              </a:ext>
            </a:extLst>
          </p:cNvPr>
          <p:cNvPicPr>
            <a:picLocks noChangeAspect="1"/>
          </p:cNvPicPr>
          <p:nvPr/>
        </p:nvPicPr>
        <p:blipFill rotWithShape="1">
          <a:blip r:embed="rId5"/>
          <a:srcRect l="-865" t="12610" r="865" b="-1685"/>
          <a:stretch/>
        </p:blipFill>
        <p:spPr>
          <a:xfrm>
            <a:off x="-105402" y="1343606"/>
            <a:ext cx="12192000" cy="828682"/>
          </a:xfrm>
          <a:prstGeom prst="rect">
            <a:avLst/>
          </a:prstGeom>
        </p:spPr>
      </p:pic>
      <p:pic>
        <p:nvPicPr>
          <p:cNvPr id="14" name="Picture 13">
            <a:extLst>
              <a:ext uri="{FF2B5EF4-FFF2-40B4-BE49-F238E27FC236}">
                <a16:creationId xmlns:a16="http://schemas.microsoft.com/office/drawing/2014/main" xmlns="" id="{F0A95F7F-D619-4D7B-AEDB-744E7E091537}"/>
              </a:ext>
            </a:extLst>
          </p:cNvPr>
          <p:cNvPicPr>
            <a:picLocks noChangeAspect="1"/>
          </p:cNvPicPr>
          <p:nvPr/>
        </p:nvPicPr>
        <p:blipFill rotWithShape="1">
          <a:blip r:embed="rId6"/>
          <a:srcRect r="746" b="2121"/>
          <a:stretch/>
        </p:blipFill>
        <p:spPr>
          <a:xfrm>
            <a:off x="105402" y="2074959"/>
            <a:ext cx="11981196" cy="2555384"/>
          </a:xfrm>
          <a:prstGeom prst="rect">
            <a:avLst/>
          </a:prstGeom>
        </p:spPr>
      </p:pic>
    </p:spTree>
    <p:extLst>
      <p:ext uri="{BB962C8B-B14F-4D97-AF65-F5344CB8AC3E}">
        <p14:creationId xmlns:p14="http://schemas.microsoft.com/office/powerpoint/2010/main" xmlns="" val="76140074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pic>
        <p:nvPicPr>
          <p:cNvPr id="15" name="Picture 14">
            <a:extLst>
              <a:ext uri="{FF2B5EF4-FFF2-40B4-BE49-F238E27FC236}">
                <a16:creationId xmlns:a16="http://schemas.microsoft.com/office/drawing/2014/main" xmlns="" id="{757294D6-00B3-4E88-B2CD-99079472CDEA}"/>
              </a:ext>
            </a:extLst>
          </p:cNvPr>
          <p:cNvPicPr>
            <a:picLocks noChangeAspect="1"/>
          </p:cNvPicPr>
          <p:nvPr/>
        </p:nvPicPr>
        <p:blipFill>
          <a:blip r:embed="rId4"/>
          <a:stretch>
            <a:fillRect/>
          </a:stretch>
        </p:blipFill>
        <p:spPr>
          <a:xfrm>
            <a:off x="7" y="-93"/>
            <a:ext cx="12211822" cy="1242068"/>
          </a:xfrm>
          <a:prstGeom prst="rect">
            <a:avLst/>
          </a:prstGeom>
        </p:spPr>
      </p:pic>
      <p:sp>
        <p:nvSpPr>
          <p:cNvPr id="3" name="TextBox 2">
            <a:extLst>
              <a:ext uri="{FF2B5EF4-FFF2-40B4-BE49-F238E27FC236}">
                <a16:creationId xmlns:a16="http://schemas.microsoft.com/office/drawing/2014/main" xmlns="" id="{912F969A-10B8-49C1-8BEE-A590E4657867}"/>
              </a:ext>
            </a:extLst>
          </p:cNvPr>
          <p:cNvSpPr txBox="1"/>
          <p:nvPr/>
        </p:nvSpPr>
        <p:spPr>
          <a:xfrm>
            <a:off x="4805680" y="-156287"/>
            <a:ext cx="7559040"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Annual Performance Plan – Quarterly Targets FY2020/21</a:t>
            </a:r>
          </a:p>
        </p:txBody>
      </p:sp>
      <p:pic>
        <p:nvPicPr>
          <p:cNvPr id="2" name="Picture 1">
            <a:extLst>
              <a:ext uri="{FF2B5EF4-FFF2-40B4-BE49-F238E27FC236}">
                <a16:creationId xmlns:a16="http://schemas.microsoft.com/office/drawing/2014/main" xmlns="" id="{C23702AF-37DB-4985-8588-76DD886E0F4D}"/>
              </a:ext>
            </a:extLst>
          </p:cNvPr>
          <p:cNvPicPr>
            <a:picLocks noChangeAspect="1"/>
          </p:cNvPicPr>
          <p:nvPr/>
        </p:nvPicPr>
        <p:blipFill rotWithShape="1">
          <a:blip r:embed="rId5"/>
          <a:srcRect l="-865" t="12610" r="865" b="-1685"/>
          <a:stretch/>
        </p:blipFill>
        <p:spPr>
          <a:xfrm>
            <a:off x="-105402" y="1343606"/>
            <a:ext cx="12192000" cy="828682"/>
          </a:xfrm>
          <a:prstGeom prst="rect">
            <a:avLst/>
          </a:prstGeom>
        </p:spPr>
      </p:pic>
      <p:pic>
        <p:nvPicPr>
          <p:cNvPr id="4" name="Picture 3">
            <a:extLst>
              <a:ext uri="{FF2B5EF4-FFF2-40B4-BE49-F238E27FC236}">
                <a16:creationId xmlns:a16="http://schemas.microsoft.com/office/drawing/2014/main" xmlns="" id="{E2CF707B-B0C0-4AFE-AFB8-0A4705D8E262}"/>
              </a:ext>
            </a:extLst>
          </p:cNvPr>
          <p:cNvPicPr>
            <a:picLocks noChangeAspect="1"/>
          </p:cNvPicPr>
          <p:nvPr/>
        </p:nvPicPr>
        <p:blipFill rotWithShape="1">
          <a:blip r:embed="rId6"/>
          <a:srcRect l="1057" r="2251"/>
          <a:stretch/>
        </p:blipFill>
        <p:spPr>
          <a:xfrm>
            <a:off x="105402" y="2074204"/>
            <a:ext cx="11981195" cy="4140000"/>
          </a:xfrm>
          <a:prstGeom prst="rect">
            <a:avLst/>
          </a:prstGeom>
        </p:spPr>
      </p:pic>
    </p:spTree>
    <p:extLst>
      <p:ext uri="{BB962C8B-B14F-4D97-AF65-F5344CB8AC3E}">
        <p14:creationId xmlns:p14="http://schemas.microsoft.com/office/powerpoint/2010/main" xmlns="" val="111107830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931AE49-8FE8-412F-8578-F22F7D77FF86}"/>
              </a:ext>
            </a:extLst>
          </p:cNvPr>
          <p:cNvPicPr>
            <a:picLocks noChangeAspect="1"/>
          </p:cNvPicPr>
          <p:nvPr/>
        </p:nvPicPr>
        <p:blipFill>
          <a:blip r:embed="rId2"/>
          <a:stretch>
            <a:fillRect/>
          </a:stretch>
        </p:blipFill>
        <p:spPr>
          <a:xfrm>
            <a:off x="5931" y="0"/>
            <a:ext cx="12180137" cy="6858000"/>
          </a:xfrm>
          <a:prstGeom prst="rect">
            <a:avLst/>
          </a:prstGeom>
        </p:spPr>
      </p:pic>
      <p:sp>
        <p:nvSpPr>
          <p:cNvPr id="3" name="TextBox 2">
            <a:extLst>
              <a:ext uri="{FF2B5EF4-FFF2-40B4-BE49-F238E27FC236}">
                <a16:creationId xmlns:a16="http://schemas.microsoft.com/office/drawing/2014/main" xmlns="" id="{CA1211A9-C339-46C1-BA7D-8C9310584B83}"/>
              </a:ext>
            </a:extLst>
          </p:cNvPr>
          <p:cNvSpPr txBox="1"/>
          <p:nvPr/>
        </p:nvSpPr>
        <p:spPr>
          <a:xfrm>
            <a:off x="6863255" y="304800"/>
            <a:ext cx="5433848" cy="769441"/>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Financial Plan</a:t>
            </a:r>
            <a:endParaRPr lang="en-ZA"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64222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sp>
        <p:nvSpPr>
          <p:cNvPr id="3" name="TextBox 2">
            <a:extLst>
              <a:ext uri="{FF2B5EF4-FFF2-40B4-BE49-F238E27FC236}">
                <a16:creationId xmlns:a16="http://schemas.microsoft.com/office/drawing/2014/main" xmlns="" id="{912F969A-10B8-49C1-8BEE-A590E4657867}"/>
              </a:ext>
            </a:extLst>
          </p:cNvPr>
          <p:cNvSpPr txBox="1"/>
          <p:nvPr/>
        </p:nvSpPr>
        <p:spPr>
          <a:xfrm>
            <a:off x="4805680" y="-156287"/>
            <a:ext cx="7559040"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Annual Performance Plan – Quarterly Targets FY2020/21</a:t>
            </a:r>
          </a:p>
        </p:txBody>
      </p:sp>
      <p:pic>
        <p:nvPicPr>
          <p:cNvPr id="14" name="Picture 13">
            <a:extLst>
              <a:ext uri="{FF2B5EF4-FFF2-40B4-BE49-F238E27FC236}">
                <a16:creationId xmlns:a16="http://schemas.microsoft.com/office/drawing/2014/main" xmlns="" id="{996FDD0E-7F71-428C-8670-70A197BA654B}"/>
              </a:ext>
            </a:extLst>
          </p:cNvPr>
          <p:cNvPicPr>
            <a:picLocks noChangeAspect="1"/>
          </p:cNvPicPr>
          <p:nvPr/>
        </p:nvPicPr>
        <p:blipFill rotWithShape="1">
          <a:blip r:embed="rId4"/>
          <a:srcRect l="3777" t="3900" r="2430" b="5552"/>
          <a:stretch/>
        </p:blipFill>
        <p:spPr>
          <a:xfrm>
            <a:off x="132080" y="1628973"/>
            <a:ext cx="8020661" cy="3661483"/>
          </a:xfrm>
          <a:prstGeom prst="rect">
            <a:avLst/>
          </a:prstGeom>
        </p:spPr>
      </p:pic>
      <p:pic>
        <p:nvPicPr>
          <p:cNvPr id="17" name="Picture 16">
            <a:extLst>
              <a:ext uri="{FF2B5EF4-FFF2-40B4-BE49-F238E27FC236}">
                <a16:creationId xmlns:a16="http://schemas.microsoft.com/office/drawing/2014/main" xmlns="" id="{50AB4895-C03A-44A8-BE69-929C2573424F}"/>
              </a:ext>
            </a:extLst>
          </p:cNvPr>
          <p:cNvPicPr>
            <a:picLocks noChangeAspect="1"/>
          </p:cNvPicPr>
          <p:nvPr/>
        </p:nvPicPr>
        <p:blipFill>
          <a:blip r:embed="rId5"/>
          <a:stretch>
            <a:fillRect/>
          </a:stretch>
        </p:blipFill>
        <p:spPr>
          <a:xfrm>
            <a:off x="1" y="2"/>
            <a:ext cx="12192005" cy="1315500"/>
          </a:xfrm>
          <a:prstGeom prst="rect">
            <a:avLst/>
          </a:prstGeom>
        </p:spPr>
      </p:pic>
      <p:sp>
        <p:nvSpPr>
          <p:cNvPr id="18" name="TextBox 17">
            <a:extLst>
              <a:ext uri="{FF2B5EF4-FFF2-40B4-BE49-F238E27FC236}">
                <a16:creationId xmlns:a16="http://schemas.microsoft.com/office/drawing/2014/main" xmlns="" id="{28481DCD-FFD1-4219-89B8-783D42B0747B}"/>
              </a:ext>
            </a:extLst>
          </p:cNvPr>
          <p:cNvSpPr txBox="1"/>
          <p:nvPr/>
        </p:nvSpPr>
        <p:spPr>
          <a:xfrm>
            <a:off x="203200" y="-65523"/>
            <a:ext cx="7559040"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Financial Analysis </a:t>
            </a:r>
          </a:p>
          <a:p>
            <a:r>
              <a:rPr lang="en-ZA" sz="4400" dirty="0">
                <a:solidFill>
                  <a:schemeClr val="bg1"/>
                </a:solidFill>
                <a:latin typeface="Arial" panose="020B0604020202020204" pitchFamily="34" charset="0"/>
                <a:cs typeface="Arial" panose="020B0604020202020204" pitchFamily="34" charset="0"/>
              </a:rPr>
              <a:t>2018 - 2023</a:t>
            </a:r>
          </a:p>
        </p:txBody>
      </p:sp>
      <p:sp>
        <p:nvSpPr>
          <p:cNvPr id="2" name="TextBox 1">
            <a:extLst>
              <a:ext uri="{FF2B5EF4-FFF2-40B4-BE49-F238E27FC236}">
                <a16:creationId xmlns:a16="http://schemas.microsoft.com/office/drawing/2014/main" xmlns="" id="{48D1F665-65EE-4DB9-907D-F287C834C3C5}"/>
              </a:ext>
            </a:extLst>
          </p:cNvPr>
          <p:cNvSpPr txBox="1"/>
          <p:nvPr/>
        </p:nvSpPr>
        <p:spPr>
          <a:xfrm>
            <a:off x="8132421" y="1709261"/>
            <a:ext cx="4135120" cy="4247317"/>
          </a:xfrm>
          <a:prstGeom prst="rect">
            <a:avLst/>
          </a:prstGeom>
          <a:noFill/>
        </p:spPr>
        <p:txBody>
          <a:bodyPr wrap="square" rtlCol="0">
            <a:spAutoFit/>
          </a:bodyPr>
          <a:lstStyle/>
          <a:p>
            <a:pPr marL="285750" indent="-285750">
              <a:buFont typeface="Arial" panose="020B0604020202020204" pitchFamily="34" charset="0"/>
              <a:buChar char="•"/>
            </a:pPr>
            <a:r>
              <a:rPr lang="en-ZA" dirty="0"/>
              <a:t>The 2020/21 financial year operating expenditure incorporates cost containment initiatives, and focused initiatives to address revenue stagnation through enhancing the connectivity business solution and evaluation of growth opportunities to drive the acquisitive diversification</a:t>
            </a:r>
          </a:p>
          <a:p>
            <a:r>
              <a:rPr lang="en-ZA" dirty="0"/>
              <a:t>     strategy. </a:t>
            </a:r>
          </a:p>
          <a:p>
            <a:pPr marL="285750" indent="-285750">
              <a:buFont typeface="Arial" panose="020B0604020202020204" pitchFamily="34" charset="0"/>
              <a:buChar char="•"/>
            </a:pPr>
            <a:r>
              <a:rPr lang="en-ZA" dirty="0"/>
              <a:t>Government has funded most of the dual illumination incremental costs since the digital signal</a:t>
            </a:r>
          </a:p>
          <a:p>
            <a:r>
              <a:rPr lang="en-ZA" dirty="0"/>
              <a:t>      was switched on back in 2008, and</a:t>
            </a:r>
          </a:p>
          <a:p>
            <a:r>
              <a:rPr lang="en-ZA" dirty="0"/>
              <a:t>      likewise allocated such funds for the</a:t>
            </a:r>
          </a:p>
          <a:p>
            <a:r>
              <a:rPr lang="en-ZA" dirty="0"/>
              <a:t>      MTEF period.</a:t>
            </a:r>
          </a:p>
        </p:txBody>
      </p:sp>
    </p:spTree>
    <p:extLst>
      <p:ext uri="{BB962C8B-B14F-4D97-AF65-F5344CB8AC3E}">
        <p14:creationId xmlns:p14="http://schemas.microsoft.com/office/powerpoint/2010/main" xmlns="" val="1093145699"/>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sp>
        <p:nvSpPr>
          <p:cNvPr id="3" name="TextBox 2">
            <a:extLst>
              <a:ext uri="{FF2B5EF4-FFF2-40B4-BE49-F238E27FC236}">
                <a16:creationId xmlns:a16="http://schemas.microsoft.com/office/drawing/2014/main" xmlns="" id="{912F969A-10B8-49C1-8BEE-A590E4657867}"/>
              </a:ext>
            </a:extLst>
          </p:cNvPr>
          <p:cNvSpPr txBox="1"/>
          <p:nvPr/>
        </p:nvSpPr>
        <p:spPr>
          <a:xfrm>
            <a:off x="4805680" y="-156287"/>
            <a:ext cx="7559040"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Annual Performance Plan – Quarterly Targets FY2020/21</a:t>
            </a:r>
          </a:p>
        </p:txBody>
      </p:sp>
      <p:pic>
        <p:nvPicPr>
          <p:cNvPr id="4" name="Picture 3">
            <a:extLst>
              <a:ext uri="{FF2B5EF4-FFF2-40B4-BE49-F238E27FC236}">
                <a16:creationId xmlns:a16="http://schemas.microsoft.com/office/drawing/2014/main" xmlns="" id="{4A8FC798-0043-4BF6-8E36-1EDB37AC1D76}"/>
              </a:ext>
            </a:extLst>
          </p:cNvPr>
          <p:cNvPicPr>
            <a:picLocks noChangeAspect="1"/>
          </p:cNvPicPr>
          <p:nvPr/>
        </p:nvPicPr>
        <p:blipFill rotWithShape="1">
          <a:blip r:embed="rId4"/>
          <a:srcRect t="1664" b="1534"/>
          <a:stretch/>
        </p:blipFill>
        <p:spPr>
          <a:xfrm>
            <a:off x="860683" y="1282974"/>
            <a:ext cx="9402990" cy="4876417"/>
          </a:xfrm>
          <a:prstGeom prst="rect">
            <a:avLst/>
          </a:prstGeom>
        </p:spPr>
      </p:pic>
      <p:pic>
        <p:nvPicPr>
          <p:cNvPr id="19" name="Picture 18">
            <a:extLst>
              <a:ext uri="{FF2B5EF4-FFF2-40B4-BE49-F238E27FC236}">
                <a16:creationId xmlns:a16="http://schemas.microsoft.com/office/drawing/2014/main" xmlns="" id="{4B0C6DAC-4DD2-4A5B-A71F-B36B9B2976EB}"/>
              </a:ext>
            </a:extLst>
          </p:cNvPr>
          <p:cNvPicPr>
            <a:picLocks noChangeAspect="1"/>
          </p:cNvPicPr>
          <p:nvPr/>
        </p:nvPicPr>
        <p:blipFill>
          <a:blip r:embed="rId5"/>
          <a:stretch>
            <a:fillRect/>
          </a:stretch>
        </p:blipFill>
        <p:spPr>
          <a:xfrm>
            <a:off x="0" y="-3035"/>
            <a:ext cx="12211822" cy="1242068"/>
          </a:xfrm>
          <a:prstGeom prst="rect">
            <a:avLst/>
          </a:prstGeom>
        </p:spPr>
      </p:pic>
      <p:sp>
        <p:nvSpPr>
          <p:cNvPr id="20" name="TextBox 19">
            <a:extLst>
              <a:ext uri="{FF2B5EF4-FFF2-40B4-BE49-F238E27FC236}">
                <a16:creationId xmlns:a16="http://schemas.microsoft.com/office/drawing/2014/main" xmlns="" id="{639038AD-2D42-4229-BA45-90A6251E79D3}"/>
              </a:ext>
            </a:extLst>
          </p:cNvPr>
          <p:cNvSpPr txBox="1"/>
          <p:nvPr/>
        </p:nvSpPr>
        <p:spPr>
          <a:xfrm>
            <a:off x="4280767" y="-79896"/>
            <a:ext cx="8135724"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Statement of Profit or Loss and other Comprehensive Income</a:t>
            </a:r>
          </a:p>
        </p:txBody>
      </p:sp>
    </p:spTree>
    <p:extLst>
      <p:ext uri="{BB962C8B-B14F-4D97-AF65-F5344CB8AC3E}">
        <p14:creationId xmlns:p14="http://schemas.microsoft.com/office/powerpoint/2010/main" xmlns="" val="147291824"/>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sp>
        <p:nvSpPr>
          <p:cNvPr id="3" name="TextBox 2">
            <a:extLst>
              <a:ext uri="{FF2B5EF4-FFF2-40B4-BE49-F238E27FC236}">
                <a16:creationId xmlns:a16="http://schemas.microsoft.com/office/drawing/2014/main" xmlns="" id="{912F969A-10B8-49C1-8BEE-A590E4657867}"/>
              </a:ext>
            </a:extLst>
          </p:cNvPr>
          <p:cNvSpPr txBox="1"/>
          <p:nvPr/>
        </p:nvSpPr>
        <p:spPr>
          <a:xfrm>
            <a:off x="4805680" y="-156287"/>
            <a:ext cx="7559040"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Annual Performance Plan – Quarterly Targets FY2020/21</a:t>
            </a:r>
          </a:p>
        </p:txBody>
      </p:sp>
      <p:pic>
        <p:nvPicPr>
          <p:cNvPr id="17" name="Picture 16">
            <a:extLst>
              <a:ext uri="{FF2B5EF4-FFF2-40B4-BE49-F238E27FC236}">
                <a16:creationId xmlns:a16="http://schemas.microsoft.com/office/drawing/2014/main" xmlns="" id="{C8F4C916-7653-4E01-A745-5A0B7CCBD542}"/>
              </a:ext>
            </a:extLst>
          </p:cNvPr>
          <p:cNvPicPr>
            <a:picLocks noChangeAspect="1"/>
          </p:cNvPicPr>
          <p:nvPr/>
        </p:nvPicPr>
        <p:blipFill>
          <a:blip r:embed="rId3"/>
          <a:stretch>
            <a:fillRect/>
          </a:stretch>
        </p:blipFill>
        <p:spPr>
          <a:xfrm>
            <a:off x="2" y="2"/>
            <a:ext cx="12191998" cy="951706"/>
          </a:xfrm>
          <a:prstGeom prst="rect">
            <a:avLst/>
          </a:prstGeom>
        </p:spPr>
      </p:pic>
      <p:pic>
        <p:nvPicPr>
          <p:cNvPr id="2" name="Picture 1">
            <a:extLst>
              <a:ext uri="{FF2B5EF4-FFF2-40B4-BE49-F238E27FC236}">
                <a16:creationId xmlns:a16="http://schemas.microsoft.com/office/drawing/2014/main" xmlns="" id="{013609E0-BDAC-484A-822C-2E8276649777}"/>
              </a:ext>
            </a:extLst>
          </p:cNvPr>
          <p:cNvPicPr>
            <a:picLocks noChangeAspect="1"/>
          </p:cNvPicPr>
          <p:nvPr/>
        </p:nvPicPr>
        <p:blipFill rotWithShape="1">
          <a:blip r:embed="rId4"/>
          <a:srcRect t="1632" b="7413"/>
          <a:stretch/>
        </p:blipFill>
        <p:spPr>
          <a:xfrm>
            <a:off x="1412240" y="929710"/>
            <a:ext cx="9235440" cy="5928287"/>
          </a:xfrm>
          <a:prstGeom prst="rect">
            <a:avLst/>
          </a:prstGeom>
        </p:spPr>
      </p:pic>
      <p:sp>
        <p:nvSpPr>
          <p:cNvPr id="18" name="TextBox 17">
            <a:extLst>
              <a:ext uri="{FF2B5EF4-FFF2-40B4-BE49-F238E27FC236}">
                <a16:creationId xmlns:a16="http://schemas.microsoft.com/office/drawing/2014/main" xmlns="" id="{D9AC9AE0-83D6-4315-8920-6EF2512C338D}"/>
              </a:ext>
            </a:extLst>
          </p:cNvPr>
          <p:cNvSpPr txBox="1"/>
          <p:nvPr/>
        </p:nvSpPr>
        <p:spPr>
          <a:xfrm>
            <a:off x="0" y="182267"/>
            <a:ext cx="8135724" cy="769441"/>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Statement Of Financial Position</a:t>
            </a:r>
          </a:p>
        </p:txBody>
      </p:sp>
      <p:pic>
        <p:nvPicPr>
          <p:cNvPr id="4" name="Picture 3">
            <a:extLst>
              <a:ext uri="{FF2B5EF4-FFF2-40B4-BE49-F238E27FC236}">
                <a16:creationId xmlns:a16="http://schemas.microsoft.com/office/drawing/2014/main" xmlns="" id="{E4F63114-5F20-48B1-9C95-6E6856F1E01B}"/>
              </a:ext>
            </a:extLst>
          </p:cNvPr>
          <p:cNvPicPr>
            <a:picLocks noChangeAspect="1"/>
          </p:cNvPicPr>
          <p:nvPr/>
        </p:nvPicPr>
        <p:blipFill>
          <a:blip r:embed="rId5"/>
          <a:stretch>
            <a:fillRect/>
          </a:stretch>
        </p:blipFill>
        <p:spPr>
          <a:xfrm>
            <a:off x="5931" y="0"/>
            <a:ext cx="12180137" cy="6858000"/>
          </a:xfrm>
          <a:prstGeom prst="rect">
            <a:avLst/>
          </a:prstGeom>
        </p:spPr>
      </p:pic>
      <p:sp>
        <p:nvSpPr>
          <p:cNvPr id="5" name="TextBox 4">
            <a:extLst>
              <a:ext uri="{FF2B5EF4-FFF2-40B4-BE49-F238E27FC236}">
                <a16:creationId xmlns:a16="http://schemas.microsoft.com/office/drawing/2014/main" xmlns="" id="{B8D9FBCF-AA71-4D90-B139-8995D1A16FAC}"/>
              </a:ext>
            </a:extLst>
          </p:cNvPr>
          <p:cNvSpPr txBox="1"/>
          <p:nvPr/>
        </p:nvSpPr>
        <p:spPr>
          <a:xfrm>
            <a:off x="7071360" y="609600"/>
            <a:ext cx="4307840" cy="769441"/>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Q&amp;A Discussion </a:t>
            </a:r>
            <a:endParaRPr lang="en-ZA"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06861836"/>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7240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4" name="TextBox 3"/>
          <p:cNvSpPr txBox="1"/>
          <p:nvPr/>
        </p:nvSpPr>
        <p:spPr>
          <a:xfrm>
            <a:off x="2589848" y="341710"/>
            <a:ext cx="6409847" cy="707886"/>
          </a:xfrm>
          <a:prstGeom prst="rect">
            <a:avLst/>
          </a:prstGeom>
          <a:noFill/>
        </p:spPr>
        <p:txBody>
          <a:bodyPr wrap="square" rtlCol="0">
            <a:spAutoFit/>
          </a:bodyPr>
          <a:lstStyle/>
          <a:p>
            <a:r>
              <a:rPr lang="en-ZA" sz="4000" dirty="0">
                <a:solidFill>
                  <a:schemeClr val="bg1"/>
                </a:solidFill>
              </a:rPr>
              <a:t>Vision, Mission and Values</a:t>
            </a:r>
            <a:endParaRPr lang="en-US" sz="4000" dirty="0">
              <a:solidFill>
                <a:schemeClr val="bg1"/>
              </a:solidFill>
            </a:endParaRPr>
          </a:p>
        </p:txBody>
      </p:sp>
      <p:pic>
        <p:nvPicPr>
          <p:cNvPr id="15" name="Picture 14">
            <a:extLst>
              <a:ext uri="{FF2B5EF4-FFF2-40B4-BE49-F238E27FC236}">
                <a16:creationId xmlns:a16="http://schemas.microsoft.com/office/drawing/2014/main" xmlns="" id="{226391D9-DEAC-49A9-857B-C624D56D4498}"/>
              </a:ext>
            </a:extLst>
          </p:cNvPr>
          <p:cNvPicPr>
            <a:picLocks noChangeAspect="1"/>
          </p:cNvPicPr>
          <p:nvPr/>
        </p:nvPicPr>
        <p:blipFill rotWithShape="1">
          <a:blip r:embed="rId3"/>
          <a:srcRect l="3456" t="9508" r="1133" b="6269"/>
          <a:stretch/>
        </p:blipFill>
        <p:spPr>
          <a:xfrm>
            <a:off x="336000" y="1303004"/>
            <a:ext cx="11520000" cy="4820596"/>
          </a:xfrm>
          <a:prstGeom prst="rect">
            <a:avLst/>
          </a:prstGeom>
        </p:spPr>
      </p:pic>
      <p:pic>
        <p:nvPicPr>
          <p:cNvPr id="16" name="Picture 15">
            <a:extLst>
              <a:ext uri="{FF2B5EF4-FFF2-40B4-BE49-F238E27FC236}">
                <a16:creationId xmlns:a16="http://schemas.microsoft.com/office/drawing/2014/main" xmlns="" id="{F8924CD1-644A-40B9-95DA-3E6D5C6BDC98}"/>
              </a:ext>
            </a:extLst>
          </p:cNvPr>
          <p:cNvPicPr>
            <a:picLocks noChangeAspect="1"/>
          </p:cNvPicPr>
          <p:nvPr/>
        </p:nvPicPr>
        <p:blipFill>
          <a:blip r:embed="rId4"/>
          <a:stretch>
            <a:fillRect/>
          </a:stretch>
        </p:blipFill>
        <p:spPr>
          <a:xfrm>
            <a:off x="7" y="-93"/>
            <a:ext cx="12211822" cy="1242068"/>
          </a:xfrm>
          <a:prstGeom prst="rect">
            <a:avLst/>
          </a:prstGeom>
        </p:spPr>
      </p:pic>
      <p:sp>
        <p:nvSpPr>
          <p:cNvPr id="19" name="TextBox 18">
            <a:extLst>
              <a:ext uri="{FF2B5EF4-FFF2-40B4-BE49-F238E27FC236}">
                <a16:creationId xmlns:a16="http://schemas.microsoft.com/office/drawing/2014/main" xmlns="" id="{51C10365-EC89-4903-86BB-AE991C8D4B4B}"/>
              </a:ext>
            </a:extLst>
          </p:cNvPr>
          <p:cNvSpPr txBox="1"/>
          <p:nvPr/>
        </p:nvSpPr>
        <p:spPr>
          <a:xfrm>
            <a:off x="5806346" y="-105275"/>
            <a:ext cx="6756400" cy="1446550"/>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Strategic Focus, Vision, Mission and Values</a:t>
            </a:r>
            <a:endParaRPr lang="en-ZA"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0439258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4" name="TextBox 3"/>
          <p:cNvSpPr txBox="1"/>
          <p:nvPr/>
        </p:nvSpPr>
        <p:spPr>
          <a:xfrm>
            <a:off x="2589848" y="341710"/>
            <a:ext cx="6409847" cy="707886"/>
          </a:xfrm>
          <a:prstGeom prst="rect">
            <a:avLst/>
          </a:prstGeom>
          <a:noFill/>
        </p:spPr>
        <p:txBody>
          <a:bodyPr wrap="square" rtlCol="0">
            <a:spAutoFit/>
          </a:bodyPr>
          <a:lstStyle/>
          <a:p>
            <a:r>
              <a:rPr lang="en-ZA" sz="4000" dirty="0">
                <a:solidFill>
                  <a:schemeClr val="bg1"/>
                </a:solidFill>
              </a:rPr>
              <a:t>Vision, Mission and Values</a:t>
            </a:r>
            <a:endParaRPr lang="en-US" sz="4000" dirty="0">
              <a:solidFill>
                <a:schemeClr val="bg1"/>
              </a:solidFill>
            </a:endParaRPr>
          </a:p>
        </p:txBody>
      </p:sp>
      <p:pic>
        <p:nvPicPr>
          <p:cNvPr id="2" name="Picture 1">
            <a:extLst>
              <a:ext uri="{FF2B5EF4-FFF2-40B4-BE49-F238E27FC236}">
                <a16:creationId xmlns:a16="http://schemas.microsoft.com/office/drawing/2014/main" xmlns="" id="{BA78905B-9C40-4436-89ED-2A08FDD9EDB6}"/>
              </a:ext>
            </a:extLst>
          </p:cNvPr>
          <p:cNvPicPr>
            <a:picLocks noChangeAspect="1"/>
          </p:cNvPicPr>
          <p:nvPr/>
        </p:nvPicPr>
        <p:blipFill rotWithShape="1">
          <a:blip r:embed="rId3"/>
          <a:srcRect r="5073" b="2865"/>
          <a:stretch/>
        </p:blipFill>
        <p:spPr>
          <a:xfrm>
            <a:off x="852059" y="1370870"/>
            <a:ext cx="10480667" cy="4755694"/>
          </a:xfrm>
          <a:prstGeom prst="rect">
            <a:avLst/>
          </a:prstGeom>
        </p:spPr>
      </p:pic>
      <p:pic>
        <p:nvPicPr>
          <p:cNvPr id="3" name="Picture 2">
            <a:extLst>
              <a:ext uri="{FF2B5EF4-FFF2-40B4-BE49-F238E27FC236}">
                <a16:creationId xmlns:a16="http://schemas.microsoft.com/office/drawing/2014/main" xmlns="" id="{FF48471C-BB30-4D9F-B0B9-F0C24EE05576}"/>
              </a:ext>
            </a:extLst>
          </p:cNvPr>
          <p:cNvPicPr>
            <a:picLocks noChangeAspect="1"/>
          </p:cNvPicPr>
          <p:nvPr/>
        </p:nvPicPr>
        <p:blipFill>
          <a:blip r:embed="rId4"/>
          <a:stretch>
            <a:fillRect/>
          </a:stretch>
        </p:blipFill>
        <p:spPr>
          <a:xfrm>
            <a:off x="1" y="2"/>
            <a:ext cx="12192005" cy="1315500"/>
          </a:xfrm>
          <a:prstGeom prst="rect">
            <a:avLst/>
          </a:prstGeom>
        </p:spPr>
      </p:pic>
      <p:sp>
        <p:nvSpPr>
          <p:cNvPr id="14" name="TextBox 13">
            <a:extLst>
              <a:ext uri="{FF2B5EF4-FFF2-40B4-BE49-F238E27FC236}">
                <a16:creationId xmlns:a16="http://schemas.microsoft.com/office/drawing/2014/main" xmlns="" id="{8D38AF7A-977F-4B18-89FB-AF0C3838DA28}"/>
              </a:ext>
            </a:extLst>
          </p:cNvPr>
          <p:cNvSpPr txBox="1"/>
          <p:nvPr/>
        </p:nvSpPr>
        <p:spPr>
          <a:xfrm>
            <a:off x="1" y="-75678"/>
            <a:ext cx="6614160" cy="1446550"/>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Strategic Focus, Vision, Mission and Values</a:t>
            </a:r>
            <a:endParaRPr lang="en-ZA"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2864148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6918E30C-024C-46F7-BE56-785AD53C1049}"/>
              </a:ext>
            </a:extLst>
          </p:cNvPr>
          <p:cNvPicPr>
            <a:picLocks noChangeAspect="1"/>
          </p:cNvPicPr>
          <p:nvPr/>
        </p:nvPicPr>
        <p:blipFill>
          <a:blip r:embed="rId2"/>
          <a:stretch>
            <a:fillRect/>
          </a:stretch>
        </p:blipFill>
        <p:spPr>
          <a:xfrm>
            <a:off x="1" y="2"/>
            <a:ext cx="12192005" cy="1315500"/>
          </a:xfrm>
          <a:prstGeom prst="rect">
            <a:avLst/>
          </a:prstGeom>
        </p:spPr>
      </p:pic>
      <p:sp>
        <p:nvSpPr>
          <p:cNvPr id="2" name="TextBox 1">
            <a:extLst>
              <a:ext uri="{FF2B5EF4-FFF2-40B4-BE49-F238E27FC236}">
                <a16:creationId xmlns:a16="http://schemas.microsoft.com/office/drawing/2014/main" xmlns="" id="{B3FEDA3A-D314-460A-85A2-0D4AD3695192}"/>
              </a:ext>
            </a:extLst>
          </p:cNvPr>
          <p:cNvSpPr txBox="1"/>
          <p:nvPr/>
        </p:nvSpPr>
        <p:spPr>
          <a:xfrm>
            <a:off x="0" y="-65523"/>
            <a:ext cx="9997439" cy="1446550"/>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Business Strategy : </a:t>
            </a:r>
          </a:p>
          <a:p>
            <a:r>
              <a:rPr lang="en-US" sz="4400" dirty="0">
                <a:solidFill>
                  <a:schemeClr val="bg1"/>
                </a:solidFill>
                <a:latin typeface="Arial" panose="020B0604020202020204" pitchFamily="34" charset="0"/>
                <a:cs typeface="Arial" panose="020B0604020202020204" pitchFamily="34" charset="0"/>
              </a:rPr>
              <a:t>7 Strategic Pillars</a:t>
            </a:r>
            <a:endParaRPr lang="en-ZA" sz="44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E1231431-0AF8-4021-8979-E9758B59DE9D}"/>
              </a:ext>
            </a:extLst>
          </p:cNvPr>
          <p:cNvPicPr>
            <a:picLocks noChangeAspect="1"/>
          </p:cNvPicPr>
          <p:nvPr/>
        </p:nvPicPr>
        <p:blipFill>
          <a:blip r:embed="rId3"/>
          <a:stretch>
            <a:fillRect/>
          </a:stretch>
        </p:blipFill>
        <p:spPr>
          <a:xfrm>
            <a:off x="1012464" y="1402769"/>
            <a:ext cx="10298266" cy="5312213"/>
          </a:xfrm>
          <a:prstGeom prst="rect">
            <a:avLst/>
          </a:prstGeom>
        </p:spPr>
      </p:pic>
    </p:spTree>
    <p:extLst>
      <p:ext uri="{BB962C8B-B14F-4D97-AF65-F5344CB8AC3E}">
        <p14:creationId xmlns:p14="http://schemas.microsoft.com/office/powerpoint/2010/main" xmlns="" val="256075307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4" name="TextBox 3"/>
          <p:cNvSpPr txBox="1"/>
          <p:nvPr/>
        </p:nvSpPr>
        <p:spPr>
          <a:xfrm>
            <a:off x="2589848" y="341710"/>
            <a:ext cx="6409847" cy="707886"/>
          </a:xfrm>
          <a:prstGeom prst="rect">
            <a:avLst/>
          </a:prstGeom>
          <a:noFill/>
        </p:spPr>
        <p:txBody>
          <a:bodyPr wrap="square" rtlCol="0">
            <a:spAutoFit/>
          </a:bodyPr>
          <a:lstStyle/>
          <a:p>
            <a:r>
              <a:rPr lang="en-ZA" sz="4000" dirty="0">
                <a:solidFill>
                  <a:schemeClr val="bg1"/>
                </a:solidFill>
              </a:rPr>
              <a:t>Vision, Mission and Values</a:t>
            </a:r>
            <a:endParaRPr lang="en-US" sz="4000" dirty="0">
              <a:solidFill>
                <a:schemeClr val="bg1"/>
              </a:solidFill>
            </a:endParaRPr>
          </a:p>
        </p:txBody>
      </p:sp>
      <p:pic>
        <p:nvPicPr>
          <p:cNvPr id="16" name="Picture 15">
            <a:extLst>
              <a:ext uri="{FF2B5EF4-FFF2-40B4-BE49-F238E27FC236}">
                <a16:creationId xmlns:a16="http://schemas.microsoft.com/office/drawing/2014/main" xmlns="" id="{3632DC00-2129-477D-A142-C932FCE61F3C}"/>
              </a:ext>
            </a:extLst>
          </p:cNvPr>
          <p:cNvPicPr>
            <a:picLocks noChangeAspect="1"/>
          </p:cNvPicPr>
          <p:nvPr/>
        </p:nvPicPr>
        <p:blipFill>
          <a:blip r:embed="rId3"/>
          <a:stretch>
            <a:fillRect/>
          </a:stretch>
        </p:blipFill>
        <p:spPr>
          <a:xfrm>
            <a:off x="7" y="-93"/>
            <a:ext cx="12211822" cy="1242068"/>
          </a:xfrm>
          <a:prstGeom prst="rect">
            <a:avLst/>
          </a:prstGeom>
        </p:spPr>
      </p:pic>
      <p:sp>
        <p:nvSpPr>
          <p:cNvPr id="17" name="TextBox 16">
            <a:extLst>
              <a:ext uri="{FF2B5EF4-FFF2-40B4-BE49-F238E27FC236}">
                <a16:creationId xmlns:a16="http://schemas.microsoft.com/office/drawing/2014/main" xmlns="" id="{C9F99143-1DFF-4BDC-94D0-794AE9B52894}"/>
              </a:ext>
            </a:extLst>
          </p:cNvPr>
          <p:cNvSpPr txBox="1"/>
          <p:nvPr/>
        </p:nvSpPr>
        <p:spPr>
          <a:xfrm>
            <a:off x="5806346" y="-105275"/>
            <a:ext cx="6756400" cy="769441"/>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Organizational Structure</a:t>
            </a:r>
            <a:endParaRPr lang="en-ZA" sz="440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96075210-1399-4C5F-8BFC-AD480F6883F1}"/>
              </a:ext>
            </a:extLst>
          </p:cNvPr>
          <p:cNvPicPr>
            <a:picLocks noChangeAspect="1"/>
          </p:cNvPicPr>
          <p:nvPr/>
        </p:nvPicPr>
        <p:blipFill rotWithShape="1">
          <a:blip r:embed="rId4"/>
          <a:srcRect l="103" t="3951" r="-103" b="2466"/>
          <a:stretch/>
        </p:blipFill>
        <p:spPr>
          <a:xfrm>
            <a:off x="1277203" y="1287650"/>
            <a:ext cx="9657431" cy="4851300"/>
          </a:xfrm>
          <a:prstGeom prst="rect">
            <a:avLst/>
          </a:prstGeom>
        </p:spPr>
      </p:pic>
      <p:pic>
        <p:nvPicPr>
          <p:cNvPr id="3" name="Picture 2">
            <a:extLst>
              <a:ext uri="{FF2B5EF4-FFF2-40B4-BE49-F238E27FC236}">
                <a16:creationId xmlns:a16="http://schemas.microsoft.com/office/drawing/2014/main" xmlns="" id="{1926B467-DCB4-4899-8061-F94587C27255}"/>
              </a:ext>
            </a:extLst>
          </p:cNvPr>
          <p:cNvPicPr>
            <a:picLocks noChangeAspect="1"/>
          </p:cNvPicPr>
          <p:nvPr/>
        </p:nvPicPr>
        <p:blipFill>
          <a:blip r:embed="rId5"/>
          <a:stretch>
            <a:fillRect/>
          </a:stretch>
        </p:blipFill>
        <p:spPr>
          <a:xfrm>
            <a:off x="5931" y="0"/>
            <a:ext cx="12180137" cy="6858000"/>
          </a:xfrm>
          <a:prstGeom prst="rect">
            <a:avLst/>
          </a:prstGeom>
        </p:spPr>
      </p:pic>
      <p:sp>
        <p:nvSpPr>
          <p:cNvPr id="14" name="TextBox 13">
            <a:extLst>
              <a:ext uri="{FF2B5EF4-FFF2-40B4-BE49-F238E27FC236}">
                <a16:creationId xmlns:a16="http://schemas.microsoft.com/office/drawing/2014/main" xmlns="" id="{630F9B54-36BA-408B-B5EE-0F875483B71C}"/>
              </a:ext>
            </a:extLst>
          </p:cNvPr>
          <p:cNvSpPr txBox="1"/>
          <p:nvPr/>
        </p:nvSpPr>
        <p:spPr>
          <a:xfrm>
            <a:off x="7467600" y="133606"/>
            <a:ext cx="5547360" cy="2123658"/>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Measuring our Performance and APP</a:t>
            </a:r>
            <a:endParaRPr lang="en-ZA"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7062467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pic>
        <p:nvPicPr>
          <p:cNvPr id="19" name="Picture 18">
            <a:extLst>
              <a:ext uri="{FF2B5EF4-FFF2-40B4-BE49-F238E27FC236}">
                <a16:creationId xmlns:a16="http://schemas.microsoft.com/office/drawing/2014/main" xmlns="" id="{B87BAE90-952E-4A6A-AE99-8CB356F88925}"/>
              </a:ext>
            </a:extLst>
          </p:cNvPr>
          <p:cNvPicPr>
            <a:picLocks noChangeAspect="1"/>
          </p:cNvPicPr>
          <p:nvPr/>
        </p:nvPicPr>
        <p:blipFill>
          <a:blip r:embed="rId4"/>
          <a:stretch>
            <a:fillRect/>
          </a:stretch>
        </p:blipFill>
        <p:spPr>
          <a:xfrm>
            <a:off x="1" y="2"/>
            <a:ext cx="12192005" cy="1315500"/>
          </a:xfrm>
          <a:prstGeom prst="rect">
            <a:avLst/>
          </a:prstGeom>
        </p:spPr>
      </p:pic>
      <p:sp>
        <p:nvSpPr>
          <p:cNvPr id="20" name="TextBox 19">
            <a:extLst>
              <a:ext uri="{FF2B5EF4-FFF2-40B4-BE49-F238E27FC236}">
                <a16:creationId xmlns:a16="http://schemas.microsoft.com/office/drawing/2014/main" xmlns="" id="{92CDAD6C-0EAF-462E-B398-E675658BB09D}"/>
              </a:ext>
            </a:extLst>
          </p:cNvPr>
          <p:cNvSpPr txBox="1"/>
          <p:nvPr/>
        </p:nvSpPr>
        <p:spPr>
          <a:xfrm>
            <a:off x="303440" y="199537"/>
            <a:ext cx="6756400" cy="769441"/>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Impact Statement</a:t>
            </a:r>
            <a:endParaRPr lang="en-ZA" sz="440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E5BD3D9E-2A98-4A75-80A3-378C17F94C2E}"/>
              </a:ext>
            </a:extLst>
          </p:cNvPr>
          <p:cNvPicPr>
            <a:picLocks noChangeAspect="1"/>
          </p:cNvPicPr>
          <p:nvPr/>
        </p:nvPicPr>
        <p:blipFill rotWithShape="1">
          <a:blip r:embed="rId5"/>
          <a:srcRect l="21720" r="2414"/>
          <a:stretch/>
        </p:blipFill>
        <p:spPr>
          <a:xfrm>
            <a:off x="303441" y="1992315"/>
            <a:ext cx="11654880" cy="1944000"/>
          </a:xfrm>
          <a:prstGeom prst="rect">
            <a:avLst/>
          </a:prstGeom>
        </p:spPr>
      </p:pic>
    </p:spTree>
    <p:extLst>
      <p:ext uri="{BB962C8B-B14F-4D97-AF65-F5344CB8AC3E}">
        <p14:creationId xmlns:p14="http://schemas.microsoft.com/office/powerpoint/2010/main" xmlns="" val="247194691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pic>
        <p:nvPicPr>
          <p:cNvPr id="17" name="Picture 16">
            <a:extLst>
              <a:ext uri="{FF2B5EF4-FFF2-40B4-BE49-F238E27FC236}">
                <a16:creationId xmlns:a16="http://schemas.microsoft.com/office/drawing/2014/main" xmlns="" id="{E528A314-F534-42AD-A988-B6A9BF14BE9B}"/>
              </a:ext>
            </a:extLst>
          </p:cNvPr>
          <p:cNvPicPr>
            <a:picLocks noChangeAspect="1"/>
          </p:cNvPicPr>
          <p:nvPr/>
        </p:nvPicPr>
        <p:blipFill>
          <a:blip r:embed="rId4"/>
          <a:stretch>
            <a:fillRect/>
          </a:stretch>
        </p:blipFill>
        <p:spPr>
          <a:xfrm>
            <a:off x="7" y="-93"/>
            <a:ext cx="12211822" cy="1242068"/>
          </a:xfrm>
          <a:prstGeom prst="rect">
            <a:avLst/>
          </a:prstGeom>
        </p:spPr>
      </p:pic>
      <p:sp>
        <p:nvSpPr>
          <p:cNvPr id="18" name="TextBox 17">
            <a:extLst>
              <a:ext uri="{FF2B5EF4-FFF2-40B4-BE49-F238E27FC236}">
                <a16:creationId xmlns:a16="http://schemas.microsoft.com/office/drawing/2014/main" xmlns="" id="{B925AAC0-8A0F-4BF8-BC8D-1B2F5705C868}"/>
              </a:ext>
            </a:extLst>
          </p:cNvPr>
          <p:cNvSpPr txBox="1"/>
          <p:nvPr/>
        </p:nvSpPr>
        <p:spPr>
          <a:xfrm>
            <a:off x="5069840" y="-99694"/>
            <a:ext cx="7878985"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Alignment with Shareholder Priorities</a:t>
            </a:r>
          </a:p>
        </p:txBody>
      </p:sp>
      <p:pic>
        <p:nvPicPr>
          <p:cNvPr id="2" name="Picture 1">
            <a:extLst>
              <a:ext uri="{FF2B5EF4-FFF2-40B4-BE49-F238E27FC236}">
                <a16:creationId xmlns:a16="http://schemas.microsoft.com/office/drawing/2014/main" xmlns="" id="{9B8BB0D6-E4EF-4719-8E68-F33A011AAC76}"/>
              </a:ext>
            </a:extLst>
          </p:cNvPr>
          <p:cNvPicPr>
            <a:picLocks noChangeAspect="1"/>
          </p:cNvPicPr>
          <p:nvPr/>
        </p:nvPicPr>
        <p:blipFill rotWithShape="1">
          <a:blip r:embed="rId5"/>
          <a:srcRect l="1060" t="3313" r="901"/>
          <a:stretch/>
        </p:blipFill>
        <p:spPr>
          <a:xfrm>
            <a:off x="0" y="1241975"/>
            <a:ext cx="12211829" cy="4971019"/>
          </a:xfrm>
          <a:prstGeom prst="rect">
            <a:avLst/>
          </a:prstGeom>
        </p:spPr>
      </p:pic>
    </p:spTree>
    <p:extLst>
      <p:ext uri="{BB962C8B-B14F-4D97-AF65-F5344CB8AC3E}">
        <p14:creationId xmlns:p14="http://schemas.microsoft.com/office/powerpoint/2010/main" xmlns="" val="58753879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60138" y="1391894"/>
            <a:ext cx="5735863" cy="1200842"/>
          </a:xfrm>
          <a:prstGeom prst="rect">
            <a:avLst/>
          </a:prstGeom>
        </p:spPr>
        <p:txBody>
          <a:bodyPr wrap="square">
            <a:spAutoFit/>
          </a:bodyPr>
          <a:lstStyle/>
          <a:p>
            <a:pPr algn="just"/>
            <a:endParaRPr lang="en-ZA" sz="1801" b="1" dirty="0"/>
          </a:p>
          <a:p>
            <a:pPr algn="just"/>
            <a:endParaRPr lang="en-ZA" sz="1801" b="1" dirty="0"/>
          </a:p>
          <a:p>
            <a:pPr algn="just"/>
            <a:endParaRPr lang="en-ZA" sz="1801" b="1" dirty="0"/>
          </a:p>
          <a:p>
            <a:pPr algn="just"/>
            <a:endParaRPr lang="en-ZA" sz="1801" b="1" dirty="0"/>
          </a:p>
        </p:txBody>
      </p:sp>
      <p:sp>
        <p:nvSpPr>
          <p:cNvPr id="3" name="Rectangle 1">
            <a:extLst>
              <a:ext uri="{FF2B5EF4-FFF2-40B4-BE49-F238E27FC236}">
                <a16:creationId xmlns:a16="http://schemas.microsoft.com/office/drawing/2014/main" xmlns="" id="{CB41532D-DC74-4006-9F6B-31CB595CAC5C}"/>
              </a:ext>
            </a:extLst>
          </p:cNvPr>
          <p:cNvSpPr>
            <a:spLocks noChangeArrowheads="1"/>
          </p:cNvSpPr>
          <p:nvPr/>
        </p:nvSpPr>
        <p:spPr bwMode="auto">
          <a:xfrm>
            <a:off x="3893834" y="1965623"/>
            <a:ext cx="184731" cy="6465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defTabSz="914411" eaLnBrk="0" fontAlgn="base" hangingPunct="0">
              <a:spcBef>
                <a:spcPct val="0"/>
              </a:spcBef>
              <a:spcAft>
                <a:spcPct val="0"/>
              </a:spcAft>
            </a:pPr>
            <a:r>
              <a:rPr lang="en-ZA" altLang="en-US" sz="1801">
                <a:latin typeface="Arial" panose="020B0604020202020204" pitchFamily="34" charset="0"/>
              </a:rPr>
              <a:t/>
            </a:r>
            <a:br>
              <a:rPr lang="en-ZA" altLang="en-US" sz="1801">
                <a:latin typeface="Arial" panose="020B0604020202020204" pitchFamily="34" charset="0"/>
              </a:rPr>
            </a:br>
            <a:endParaRPr lang="en-ZA" altLang="en-US" sz="1801">
              <a:latin typeface="Arial" panose="020B0604020202020204" pitchFamily="34" charset="0"/>
            </a:endParaRPr>
          </a:p>
        </p:txBody>
      </p:sp>
      <p:pic>
        <p:nvPicPr>
          <p:cNvPr id="6" name="Picture 5">
            <a:extLst>
              <a:ext uri="{FF2B5EF4-FFF2-40B4-BE49-F238E27FC236}">
                <a16:creationId xmlns:a16="http://schemas.microsoft.com/office/drawing/2014/main" xmlns="" id="{0FF8B3E8-0073-4F76-8DC0-29EE66A634DF}"/>
              </a:ext>
            </a:extLst>
          </p:cNvPr>
          <p:cNvPicPr>
            <a:picLocks noChangeAspect="1"/>
          </p:cNvPicPr>
          <p:nvPr/>
        </p:nvPicPr>
        <p:blipFill>
          <a:blip r:embed="rId3"/>
          <a:stretch>
            <a:fillRect/>
          </a:stretch>
        </p:blipFill>
        <p:spPr>
          <a:xfrm>
            <a:off x="1" y="2"/>
            <a:ext cx="12192005" cy="1315500"/>
          </a:xfrm>
          <a:prstGeom prst="rect">
            <a:avLst/>
          </a:prstGeom>
        </p:spPr>
      </p:pic>
      <p:sp>
        <p:nvSpPr>
          <p:cNvPr id="7" name="TextBox 6">
            <a:extLst>
              <a:ext uri="{FF2B5EF4-FFF2-40B4-BE49-F238E27FC236}">
                <a16:creationId xmlns:a16="http://schemas.microsoft.com/office/drawing/2014/main" xmlns="" id="{261EDDA6-C2D3-4833-8ADA-127076FDE6BA}"/>
              </a:ext>
            </a:extLst>
          </p:cNvPr>
          <p:cNvSpPr txBox="1"/>
          <p:nvPr/>
        </p:nvSpPr>
        <p:spPr>
          <a:xfrm>
            <a:off x="7344" y="-88883"/>
            <a:ext cx="6756400" cy="1446550"/>
          </a:xfrm>
          <a:prstGeom prst="rect">
            <a:avLst/>
          </a:prstGeom>
          <a:noFill/>
        </p:spPr>
        <p:txBody>
          <a:bodyPr wrap="square" rtlCol="0">
            <a:spAutoFit/>
          </a:bodyPr>
          <a:lstStyle/>
          <a:p>
            <a:r>
              <a:rPr lang="en-ZA" sz="4400" dirty="0">
                <a:solidFill>
                  <a:schemeClr val="bg1"/>
                </a:solidFill>
                <a:latin typeface="Arial" panose="020B0604020202020204" pitchFamily="34" charset="0"/>
                <a:cs typeface="Arial" panose="020B0604020202020204" pitchFamily="34" charset="0"/>
              </a:rPr>
              <a:t>Five-Year Strategic Plan FY 2020/21–2024/25</a:t>
            </a:r>
          </a:p>
        </p:txBody>
      </p:sp>
      <p:pic>
        <p:nvPicPr>
          <p:cNvPr id="4" name="Picture 3">
            <a:extLst>
              <a:ext uri="{FF2B5EF4-FFF2-40B4-BE49-F238E27FC236}">
                <a16:creationId xmlns:a16="http://schemas.microsoft.com/office/drawing/2014/main" xmlns="" id="{6B94EBB3-DC79-4046-B982-407C11E145BA}"/>
              </a:ext>
            </a:extLst>
          </p:cNvPr>
          <p:cNvPicPr>
            <a:picLocks noChangeAspect="1"/>
          </p:cNvPicPr>
          <p:nvPr/>
        </p:nvPicPr>
        <p:blipFill rotWithShape="1">
          <a:blip r:embed="rId4"/>
          <a:srcRect t="4262"/>
          <a:stretch/>
        </p:blipFill>
        <p:spPr>
          <a:xfrm>
            <a:off x="-5755" y="1646226"/>
            <a:ext cx="12068175" cy="3565547"/>
          </a:xfrm>
          <a:prstGeom prst="rect">
            <a:avLst/>
          </a:prstGeom>
        </p:spPr>
      </p:pic>
      <p:grpSp>
        <p:nvGrpSpPr>
          <p:cNvPr id="10" name="Group 9">
            <a:extLst>
              <a:ext uri="{FF2B5EF4-FFF2-40B4-BE49-F238E27FC236}">
                <a16:creationId xmlns:a16="http://schemas.microsoft.com/office/drawing/2014/main" xmlns="" id="{64A6A52A-15DC-406F-9F35-2948A80521A8}"/>
              </a:ext>
            </a:extLst>
          </p:cNvPr>
          <p:cNvGrpSpPr/>
          <p:nvPr/>
        </p:nvGrpSpPr>
        <p:grpSpPr>
          <a:xfrm>
            <a:off x="0" y="6184630"/>
            <a:ext cx="12192000" cy="55371"/>
            <a:chOff x="0" y="5079188"/>
            <a:chExt cx="12192000" cy="55371"/>
          </a:xfrm>
        </p:grpSpPr>
        <p:grpSp>
          <p:nvGrpSpPr>
            <p:cNvPr id="11" name="Group 10">
              <a:extLst>
                <a:ext uri="{FF2B5EF4-FFF2-40B4-BE49-F238E27FC236}">
                  <a16:creationId xmlns:a16="http://schemas.microsoft.com/office/drawing/2014/main" xmlns="" id="{FBE1974D-9CE4-4252-BC6E-8B36513F2D96}"/>
                </a:ext>
              </a:extLst>
            </p:cNvPr>
            <p:cNvGrpSpPr/>
            <p:nvPr/>
          </p:nvGrpSpPr>
          <p:grpSpPr>
            <a:xfrm>
              <a:off x="7885568" y="5079188"/>
              <a:ext cx="4306432" cy="55371"/>
              <a:chOff x="16258382" y="13229460"/>
              <a:chExt cx="5687218" cy="179010"/>
            </a:xfrm>
          </p:grpSpPr>
          <p:sp>
            <p:nvSpPr>
              <p:cNvPr id="13" name="Rectangle 12">
                <a:extLst>
                  <a:ext uri="{FF2B5EF4-FFF2-40B4-BE49-F238E27FC236}">
                    <a16:creationId xmlns:a16="http://schemas.microsoft.com/office/drawing/2014/main" xmlns="" id="{0CD8F588-25C4-4898-8CEC-39EC866AD8D4}"/>
                  </a:ext>
                </a:extLst>
              </p:cNvPr>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Rectangle 14">
                <a:extLst>
                  <a:ext uri="{FF2B5EF4-FFF2-40B4-BE49-F238E27FC236}">
                    <a16:creationId xmlns:a16="http://schemas.microsoft.com/office/drawing/2014/main" xmlns="" id="{6A855FE8-7884-4A0B-8145-AEB6389D9729}"/>
                  </a:ext>
                </a:extLst>
              </p:cNvPr>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Rectangle 16">
                <a:extLst>
                  <a:ext uri="{FF2B5EF4-FFF2-40B4-BE49-F238E27FC236}">
                    <a16:creationId xmlns:a16="http://schemas.microsoft.com/office/drawing/2014/main" xmlns="" id="{B2FC2E5E-F46D-4BEA-89E6-0FA7EA651546}"/>
                  </a:ext>
                </a:extLst>
              </p:cNvPr>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17">
                <a:extLst>
                  <a:ext uri="{FF2B5EF4-FFF2-40B4-BE49-F238E27FC236}">
                    <a16:creationId xmlns:a16="http://schemas.microsoft.com/office/drawing/2014/main" xmlns="" id="{80EDA0AD-0300-400C-B75E-7DFEDE9CDFE5}"/>
                  </a:ext>
                </a:extLst>
              </p:cNvPr>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Rectangle 18">
                <a:extLst>
                  <a:ext uri="{FF2B5EF4-FFF2-40B4-BE49-F238E27FC236}">
                    <a16:creationId xmlns:a16="http://schemas.microsoft.com/office/drawing/2014/main" xmlns="" id="{0A87332D-438A-42C5-B6FA-4701BE8A24D8}"/>
                  </a:ext>
                </a:extLst>
              </p:cNvPr>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2" name="Rectangle 11">
              <a:extLst>
                <a:ext uri="{FF2B5EF4-FFF2-40B4-BE49-F238E27FC236}">
                  <a16:creationId xmlns:a16="http://schemas.microsoft.com/office/drawing/2014/main" xmlns="" id="{F9CCF807-08A0-45DC-A82D-3F6B79B7A832}"/>
                </a:ext>
              </a:extLst>
            </p:cNvPr>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aseline="-25000" dirty="0"/>
            </a:p>
          </p:txBody>
        </p:sp>
      </p:grpSp>
      <p:pic>
        <p:nvPicPr>
          <p:cNvPr id="20" name="Picture 19">
            <a:extLst>
              <a:ext uri="{FF2B5EF4-FFF2-40B4-BE49-F238E27FC236}">
                <a16:creationId xmlns:a16="http://schemas.microsoft.com/office/drawing/2014/main" xmlns="" id="{C914D74A-63B2-4FAC-8DC7-BF082E91E5FF}"/>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142728" y="6298067"/>
            <a:ext cx="1943870" cy="510267"/>
          </a:xfrm>
          <a:prstGeom prst="rect">
            <a:avLst/>
          </a:prstGeom>
        </p:spPr>
      </p:pic>
    </p:spTree>
    <p:extLst>
      <p:ext uri="{BB962C8B-B14F-4D97-AF65-F5344CB8AC3E}">
        <p14:creationId xmlns:p14="http://schemas.microsoft.com/office/powerpoint/2010/main" xmlns="" val="2309876234"/>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BA59B3D4A86141A415B3BA40DFA646" ma:contentTypeVersion="13" ma:contentTypeDescription="Create a new document." ma:contentTypeScope="" ma:versionID="4f9dd9b221400f9613493b127b5f40ee">
  <xsd:schema xmlns:xsd="http://www.w3.org/2001/XMLSchema" xmlns:xs="http://www.w3.org/2001/XMLSchema" xmlns:p="http://schemas.microsoft.com/office/2006/metadata/properties" xmlns:ns3="9dc7f690-dcd3-4cfe-876a-e8f429959050" xmlns:ns4="06e34760-b4e0-4e35-be8d-c7c61e4a1d9c" targetNamespace="http://schemas.microsoft.com/office/2006/metadata/properties" ma:root="true" ma:fieldsID="ba00f8807c7d24f2fa980d1cdf608401" ns3:_="" ns4:_="">
    <xsd:import namespace="9dc7f690-dcd3-4cfe-876a-e8f429959050"/>
    <xsd:import namespace="06e34760-b4e0-4e35-be8d-c7c61e4a1d9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7f690-dcd3-4cfe-876a-e8f4299590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e34760-b4e0-4e35-be8d-c7c61e4a1d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5D7F43-BE6D-4274-9135-F9DDE4E32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7f690-dcd3-4cfe-876a-e8f429959050"/>
    <ds:schemaRef ds:uri="06e34760-b4e0-4e35-be8d-c7c61e4a1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9DE244-37FE-47A5-B7DC-596FDEEFBFA4}">
  <ds:schemaRefs>
    <ds:schemaRef ds:uri="http://schemas.microsoft.com/sharepoint/v3/contenttype/forms"/>
  </ds:schemaRefs>
</ds:datastoreItem>
</file>

<file path=customXml/itemProps3.xml><?xml version="1.0" encoding="utf-8"?>
<ds:datastoreItem xmlns:ds="http://schemas.openxmlformats.org/officeDocument/2006/customXml" ds:itemID="{DDA4E35E-9AF9-4DCC-AAAF-FB358D85C04C}">
  <ds:schemaRefs>
    <ds:schemaRef ds:uri="http://schemas.openxmlformats.org/package/2006/metadata/core-properties"/>
    <ds:schemaRef ds:uri="http://schemas.microsoft.com/office/2006/documentManagement/types"/>
    <ds:schemaRef ds:uri="http://schemas.microsoft.com/office/2006/metadata/properties"/>
    <ds:schemaRef ds:uri="06e34760-b4e0-4e35-be8d-c7c61e4a1d9c"/>
    <ds:schemaRef ds:uri="http://www.w3.org/XML/1998/namespace"/>
    <ds:schemaRef ds:uri="http://purl.org/dc/elements/1.1/"/>
    <ds:schemaRef ds:uri="http://schemas.microsoft.com/office/infopath/2007/PartnerControls"/>
    <ds:schemaRef ds:uri="9dc7f690-dcd3-4cfe-876a-e8f429959050"/>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6737</TotalTime>
  <Words>289</Words>
  <Application>Microsoft Office PowerPoint</Application>
  <PresentationFormat>Custom</PresentationFormat>
  <Paragraphs>103</Paragraphs>
  <Slides>27</Slides>
  <Notes>19</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Hiles Barry</dc:creator>
  <cp:lastModifiedBy>USER</cp:lastModifiedBy>
  <cp:revision>184</cp:revision>
  <cp:lastPrinted>2018-04-11T10:24:09Z</cp:lastPrinted>
  <dcterms:created xsi:type="dcterms:W3CDTF">2016-06-06T08:49:24Z</dcterms:created>
  <dcterms:modified xsi:type="dcterms:W3CDTF">2020-11-24T13:14:19Z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0x01010096BA59B3D4A86141A415B3BA40DFA646</vt:lpwstr>
  </property>
</Properties>
</file>