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8" r:id="rId2"/>
    <p:sldMasterId id="2147483702" r:id="rId3"/>
    <p:sldMasterId id="2147483729" r:id="rId4"/>
    <p:sldMasterId id="2147483736" r:id="rId5"/>
    <p:sldMasterId id="2147483744" r:id="rId6"/>
    <p:sldMasterId id="2147483751" r:id="rId7"/>
  </p:sldMasterIdLst>
  <p:sldIdLst>
    <p:sldId id="260" r:id="rId8"/>
    <p:sldId id="303" r:id="rId9"/>
    <p:sldId id="286" r:id="rId10"/>
    <p:sldId id="291" r:id="rId11"/>
    <p:sldId id="316" r:id="rId12"/>
    <p:sldId id="298" r:id="rId13"/>
    <p:sldId id="295" r:id="rId14"/>
    <p:sldId id="285" r:id="rId15"/>
    <p:sldId id="304" r:id="rId16"/>
    <p:sldId id="312" r:id="rId17"/>
    <p:sldId id="311" r:id="rId18"/>
    <p:sldId id="314"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02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6" d="100"/>
          <a:sy n="76" d="100"/>
        </p:scale>
        <p:origin x="-1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FC594-BEA3-4B31-A600-4B497B9E2E71}"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1A55548C-FCFD-4A67-94C7-170A3D4C12B6}">
      <dgm:prSet phldrT="[Text]" custT="1"/>
      <dgm:spPr/>
      <dgm:t>
        <a:bodyPr/>
        <a:lstStyle/>
        <a:p>
          <a:r>
            <a:rPr lang="en-ZA" sz="4000" dirty="0"/>
            <a:t>Context </a:t>
          </a:r>
          <a:endParaRPr lang="en-US" sz="4000" dirty="0"/>
        </a:p>
      </dgm:t>
    </dgm:pt>
    <dgm:pt modelId="{8DA14D01-4A30-4BA3-BD3E-B9DAA488767A}" type="parTrans" cxnId="{9646B8C7-FA52-4179-A95A-F703600B5ABD}">
      <dgm:prSet/>
      <dgm:spPr/>
      <dgm:t>
        <a:bodyPr/>
        <a:lstStyle/>
        <a:p>
          <a:endParaRPr lang="en-US" sz="4000"/>
        </a:p>
      </dgm:t>
    </dgm:pt>
    <dgm:pt modelId="{CAB9EE5E-B9FF-4B32-AD50-A265E1505A90}" type="sibTrans" cxnId="{9646B8C7-FA52-4179-A95A-F703600B5ABD}">
      <dgm:prSet/>
      <dgm:spPr/>
      <dgm:t>
        <a:bodyPr/>
        <a:lstStyle/>
        <a:p>
          <a:endParaRPr lang="en-US" sz="4000"/>
        </a:p>
      </dgm:t>
    </dgm:pt>
    <dgm:pt modelId="{38285489-FA43-4EB3-AB6F-4E87F0F098BE}">
      <dgm:prSet phldrT="[Text]" custT="1"/>
      <dgm:spPr/>
      <dgm:t>
        <a:bodyPr/>
        <a:lstStyle/>
        <a:p>
          <a:r>
            <a:rPr lang="en-ZA" sz="4000" dirty="0"/>
            <a:t>Strategic overview</a:t>
          </a:r>
          <a:endParaRPr lang="en-US" sz="4000" dirty="0"/>
        </a:p>
      </dgm:t>
    </dgm:pt>
    <dgm:pt modelId="{0DBD10C8-BD8D-4C15-B530-2878C690C562}" type="parTrans" cxnId="{2358271C-3331-47B4-A824-556DD3BA8636}">
      <dgm:prSet/>
      <dgm:spPr/>
      <dgm:t>
        <a:bodyPr/>
        <a:lstStyle/>
        <a:p>
          <a:endParaRPr lang="en-US" sz="4000"/>
        </a:p>
      </dgm:t>
    </dgm:pt>
    <dgm:pt modelId="{838DAD65-BCF4-4B03-A6DF-7E25DA758A87}" type="sibTrans" cxnId="{2358271C-3331-47B4-A824-556DD3BA8636}">
      <dgm:prSet/>
      <dgm:spPr/>
      <dgm:t>
        <a:bodyPr/>
        <a:lstStyle/>
        <a:p>
          <a:endParaRPr lang="en-US" sz="4000"/>
        </a:p>
      </dgm:t>
    </dgm:pt>
    <dgm:pt modelId="{F05A16F7-4865-4085-94F3-5252D231B72E}">
      <dgm:prSet phldrT="[Text]" custT="1"/>
      <dgm:spPr/>
      <dgm:t>
        <a:bodyPr/>
        <a:lstStyle/>
        <a:p>
          <a:r>
            <a:rPr lang="en-ZA" sz="4000" dirty="0"/>
            <a:t>Summary of amendments to the APP</a:t>
          </a:r>
          <a:endParaRPr lang="en-US" sz="4000" dirty="0"/>
        </a:p>
      </dgm:t>
    </dgm:pt>
    <dgm:pt modelId="{549208A7-DC4C-492D-BDAC-201FEE1DA521}" type="parTrans" cxnId="{49B5EEE1-F27B-4B8F-9EEA-0E419AB0C458}">
      <dgm:prSet/>
      <dgm:spPr/>
      <dgm:t>
        <a:bodyPr/>
        <a:lstStyle/>
        <a:p>
          <a:endParaRPr lang="en-US" sz="4000"/>
        </a:p>
      </dgm:t>
    </dgm:pt>
    <dgm:pt modelId="{1C0561BD-01DC-40CE-891F-E9E1DD1B9EC2}" type="sibTrans" cxnId="{49B5EEE1-F27B-4B8F-9EEA-0E419AB0C458}">
      <dgm:prSet/>
      <dgm:spPr/>
      <dgm:t>
        <a:bodyPr/>
        <a:lstStyle/>
        <a:p>
          <a:endParaRPr lang="en-US" sz="4000"/>
        </a:p>
      </dgm:t>
    </dgm:pt>
    <dgm:pt modelId="{EEC87446-690A-452A-B77D-5E33950D7014}">
      <dgm:prSet custT="1"/>
      <dgm:spPr/>
      <dgm:t>
        <a:bodyPr/>
        <a:lstStyle/>
        <a:p>
          <a:r>
            <a:rPr lang="en-ZA" sz="4000" dirty="0"/>
            <a:t>2020/21 APP indicators and target- impacted programmes</a:t>
          </a:r>
          <a:endParaRPr lang="en-US" sz="4000" dirty="0"/>
        </a:p>
      </dgm:t>
    </dgm:pt>
    <dgm:pt modelId="{EDEB2778-72F2-4E57-8115-B635DE66F518}" type="parTrans" cxnId="{281FDBEE-F9E1-4A2E-9D2D-54222EF1A735}">
      <dgm:prSet/>
      <dgm:spPr/>
      <dgm:t>
        <a:bodyPr/>
        <a:lstStyle/>
        <a:p>
          <a:endParaRPr lang="en-US" sz="4000"/>
        </a:p>
      </dgm:t>
    </dgm:pt>
    <dgm:pt modelId="{7458DE32-AD41-440F-AFF2-D484205CB6EC}" type="sibTrans" cxnId="{281FDBEE-F9E1-4A2E-9D2D-54222EF1A735}">
      <dgm:prSet/>
      <dgm:spPr/>
      <dgm:t>
        <a:bodyPr/>
        <a:lstStyle/>
        <a:p>
          <a:endParaRPr lang="en-US" sz="4000"/>
        </a:p>
      </dgm:t>
    </dgm:pt>
    <dgm:pt modelId="{2472FAE3-863B-42B7-922A-F5278ABF3F58}" type="pres">
      <dgm:prSet presAssocID="{B74FC594-BEA3-4B31-A600-4B497B9E2E71}" presName="Name0" presStyleCnt="0">
        <dgm:presLayoutVars>
          <dgm:chMax val="7"/>
          <dgm:chPref val="7"/>
          <dgm:dir/>
        </dgm:presLayoutVars>
      </dgm:prSet>
      <dgm:spPr/>
      <dgm:t>
        <a:bodyPr/>
        <a:lstStyle/>
        <a:p>
          <a:endParaRPr lang="en-US"/>
        </a:p>
      </dgm:t>
    </dgm:pt>
    <dgm:pt modelId="{508739A7-0D38-4644-AE17-9A1923143FAA}" type="pres">
      <dgm:prSet presAssocID="{B74FC594-BEA3-4B31-A600-4B497B9E2E71}" presName="Name1" presStyleCnt="0"/>
      <dgm:spPr/>
    </dgm:pt>
    <dgm:pt modelId="{903E0CF8-63DB-455D-B080-302F944903AD}" type="pres">
      <dgm:prSet presAssocID="{B74FC594-BEA3-4B31-A600-4B497B9E2E71}" presName="cycle" presStyleCnt="0"/>
      <dgm:spPr/>
    </dgm:pt>
    <dgm:pt modelId="{9D63EEFB-C8D9-4775-921F-6DB00348AB38}" type="pres">
      <dgm:prSet presAssocID="{B74FC594-BEA3-4B31-A600-4B497B9E2E71}" presName="srcNode" presStyleLbl="node1" presStyleIdx="0" presStyleCnt="4"/>
      <dgm:spPr/>
    </dgm:pt>
    <dgm:pt modelId="{471A7553-CAE5-4A91-897F-D618E5D44BF7}" type="pres">
      <dgm:prSet presAssocID="{B74FC594-BEA3-4B31-A600-4B497B9E2E71}" presName="conn" presStyleLbl="parChTrans1D2" presStyleIdx="0" presStyleCnt="1"/>
      <dgm:spPr/>
      <dgm:t>
        <a:bodyPr/>
        <a:lstStyle/>
        <a:p>
          <a:endParaRPr lang="en-US"/>
        </a:p>
      </dgm:t>
    </dgm:pt>
    <dgm:pt modelId="{DA243830-C2A3-4015-A512-82038CB6DBB5}" type="pres">
      <dgm:prSet presAssocID="{B74FC594-BEA3-4B31-A600-4B497B9E2E71}" presName="extraNode" presStyleLbl="node1" presStyleIdx="0" presStyleCnt="4"/>
      <dgm:spPr/>
    </dgm:pt>
    <dgm:pt modelId="{3D208D1A-89A8-4950-9749-23A3A32BE0D0}" type="pres">
      <dgm:prSet presAssocID="{B74FC594-BEA3-4B31-A600-4B497B9E2E71}" presName="dstNode" presStyleLbl="node1" presStyleIdx="0" presStyleCnt="4"/>
      <dgm:spPr/>
    </dgm:pt>
    <dgm:pt modelId="{90F9896A-7852-4E09-9B1B-B4D1681F6CC1}" type="pres">
      <dgm:prSet presAssocID="{1A55548C-FCFD-4A67-94C7-170A3D4C12B6}" presName="text_1" presStyleLbl="node1" presStyleIdx="0" presStyleCnt="4">
        <dgm:presLayoutVars>
          <dgm:bulletEnabled val="1"/>
        </dgm:presLayoutVars>
      </dgm:prSet>
      <dgm:spPr/>
      <dgm:t>
        <a:bodyPr/>
        <a:lstStyle/>
        <a:p>
          <a:endParaRPr lang="en-US"/>
        </a:p>
      </dgm:t>
    </dgm:pt>
    <dgm:pt modelId="{16F4B78A-6745-4C8D-9160-B3C0E54C63CD}" type="pres">
      <dgm:prSet presAssocID="{1A55548C-FCFD-4A67-94C7-170A3D4C12B6}" presName="accent_1" presStyleCnt="0"/>
      <dgm:spPr/>
    </dgm:pt>
    <dgm:pt modelId="{C8B0904A-CB63-4799-9D3B-5121F4923E00}" type="pres">
      <dgm:prSet presAssocID="{1A55548C-FCFD-4A67-94C7-170A3D4C12B6}" presName="accentRepeatNode" presStyleLbl="solidFgAcc1" presStyleIdx="0" presStyleCnt="4"/>
      <dgm:spPr/>
    </dgm:pt>
    <dgm:pt modelId="{2586E77F-804D-4D93-B94C-21EB675A7D7D}" type="pres">
      <dgm:prSet presAssocID="{38285489-FA43-4EB3-AB6F-4E87F0F098BE}" presName="text_2" presStyleLbl="node1" presStyleIdx="1" presStyleCnt="4">
        <dgm:presLayoutVars>
          <dgm:bulletEnabled val="1"/>
        </dgm:presLayoutVars>
      </dgm:prSet>
      <dgm:spPr/>
      <dgm:t>
        <a:bodyPr/>
        <a:lstStyle/>
        <a:p>
          <a:endParaRPr lang="en-US"/>
        </a:p>
      </dgm:t>
    </dgm:pt>
    <dgm:pt modelId="{B1534A37-423E-4112-813B-DA1C3D6A0640}" type="pres">
      <dgm:prSet presAssocID="{38285489-FA43-4EB3-AB6F-4E87F0F098BE}" presName="accent_2" presStyleCnt="0"/>
      <dgm:spPr/>
    </dgm:pt>
    <dgm:pt modelId="{174E4370-A9F4-4136-8AED-DDE503B46417}" type="pres">
      <dgm:prSet presAssocID="{38285489-FA43-4EB3-AB6F-4E87F0F098BE}" presName="accentRepeatNode" presStyleLbl="solidFgAcc1" presStyleIdx="1" presStyleCnt="4"/>
      <dgm:spPr/>
    </dgm:pt>
    <dgm:pt modelId="{4DF97CC7-34B7-492F-982C-3BBA41734B2C}" type="pres">
      <dgm:prSet presAssocID="{F05A16F7-4865-4085-94F3-5252D231B72E}" presName="text_3" presStyleLbl="node1" presStyleIdx="2" presStyleCnt="4">
        <dgm:presLayoutVars>
          <dgm:bulletEnabled val="1"/>
        </dgm:presLayoutVars>
      </dgm:prSet>
      <dgm:spPr/>
      <dgm:t>
        <a:bodyPr/>
        <a:lstStyle/>
        <a:p>
          <a:endParaRPr lang="en-US"/>
        </a:p>
      </dgm:t>
    </dgm:pt>
    <dgm:pt modelId="{00686E93-8313-45F6-AAC9-1292F8BB4AF5}" type="pres">
      <dgm:prSet presAssocID="{F05A16F7-4865-4085-94F3-5252D231B72E}" presName="accent_3" presStyleCnt="0"/>
      <dgm:spPr/>
    </dgm:pt>
    <dgm:pt modelId="{69F607FB-3BEF-472D-9F9D-FEBC4125FB10}" type="pres">
      <dgm:prSet presAssocID="{F05A16F7-4865-4085-94F3-5252D231B72E}" presName="accentRepeatNode" presStyleLbl="solidFgAcc1" presStyleIdx="2" presStyleCnt="4"/>
      <dgm:spPr/>
    </dgm:pt>
    <dgm:pt modelId="{E5BAF342-F41B-433D-B247-9811D0FC58B3}" type="pres">
      <dgm:prSet presAssocID="{EEC87446-690A-452A-B77D-5E33950D7014}" presName="text_4" presStyleLbl="node1" presStyleIdx="3" presStyleCnt="4">
        <dgm:presLayoutVars>
          <dgm:bulletEnabled val="1"/>
        </dgm:presLayoutVars>
      </dgm:prSet>
      <dgm:spPr/>
      <dgm:t>
        <a:bodyPr/>
        <a:lstStyle/>
        <a:p>
          <a:endParaRPr lang="en-US"/>
        </a:p>
      </dgm:t>
    </dgm:pt>
    <dgm:pt modelId="{B7EAC788-16F4-4A5E-AABA-FDDE1530A55F}" type="pres">
      <dgm:prSet presAssocID="{EEC87446-690A-452A-B77D-5E33950D7014}" presName="accent_4" presStyleCnt="0"/>
      <dgm:spPr/>
    </dgm:pt>
    <dgm:pt modelId="{4C706E3D-83CD-46CD-8626-ACD5F32E4CEB}" type="pres">
      <dgm:prSet presAssocID="{EEC87446-690A-452A-B77D-5E33950D7014}" presName="accentRepeatNode" presStyleLbl="solidFgAcc1" presStyleIdx="3" presStyleCnt="4"/>
      <dgm:spPr/>
    </dgm:pt>
  </dgm:ptLst>
  <dgm:cxnLst>
    <dgm:cxn modelId="{9646B8C7-FA52-4179-A95A-F703600B5ABD}" srcId="{B74FC594-BEA3-4B31-A600-4B497B9E2E71}" destId="{1A55548C-FCFD-4A67-94C7-170A3D4C12B6}" srcOrd="0" destOrd="0" parTransId="{8DA14D01-4A30-4BA3-BD3E-B9DAA488767A}" sibTransId="{CAB9EE5E-B9FF-4B32-AD50-A265E1505A90}"/>
    <dgm:cxn modelId="{492D7FA0-93AE-4F97-A196-447E3EB96A5C}" type="presOf" srcId="{1A55548C-FCFD-4A67-94C7-170A3D4C12B6}" destId="{90F9896A-7852-4E09-9B1B-B4D1681F6CC1}" srcOrd="0" destOrd="0" presId="urn:microsoft.com/office/officeart/2008/layout/VerticalCurvedList"/>
    <dgm:cxn modelId="{68EE51B2-9B4D-45A4-B314-5D2B94F2C40F}" type="presOf" srcId="{F05A16F7-4865-4085-94F3-5252D231B72E}" destId="{4DF97CC7-34B7-492F-982C-3BBA41734B2C}" srcOrd="0" destOrd="0" presId="urn:microsoft.com/office/officeart/2008/layout/VerticalCurvedList"/>
    <dgm:cxn modelId="{281FDBEE-F9E1-4A2E-9D2D-54222EF1A735}" srcId="{B74FC594-BEA3-4B31-A600-4B497B9E2E71}" destId="{EEC87446-690A-452A-B77D-5E33950D7014}" srcOrd="3" destOrd="0" parTransId="{EDEB2778-72F2-4E57-8115-B635DE66F518}" sibTransId="{7458DE32-AD41-440F-AFF2-D484205CB6EC}"/>
    <dgm:cxn modelId="{51A88BAC-89B9-4D64-9515-09FC91A246A2}" type="presOf" srcId="{B74FC594-BEA3-4B31-A600-4B497B9E2E71}" destId="{2472FAE3-863B-42B7-922A-F5278ABF3F58}" srcOrd="0" destOrd="0" presId="urn:microsoft.com/office/officeart/2008/layout/VerticalCurvedList"/>
    <dgm:cxn modelId="{49B5EEE1-F27B-4B8F-9EEA-0E419AB0C458}" srcId="{B74FC594-BEA3-4B31-A600-4B497B9E2E71}" destId="{F05A16F7-4865-4085-94F3-5252D231B72E}" srcOrd="2" destOrd="0" parTransId="{549208A7-DC4C-492D-BDAC-201FEE1DA521}" sibTransId="{1C0561BD-01DC-40CE-891F-E9E1DD1B9EC2}"/>
    <dgm:cxn modelId="{2358271C-3331-47B4-A824-556DD3BA8636}" srcId="{B74FC594-BEA3-4B31-A600-4B497B9E2E71}" destId="{38285489-FA43-4EB3-AB6F-4E87F0F098BE}" srcOrd="1" destOrd="0" parTransId="{0DBD10C8-BD8D-4C15-B530-2878C690C562}" sibTransId="{838DAD65-BCF4-4B03-A6DF-7E25DA758A87}"/>
    <dgm:cxn modelId="{63C540A7-442E-40A6-B261-0159A57AEEC8}" type="presOf" srcId="{CAB9EE5E-B9FF-4B32-AD50-A265E1505A90}" destId="{471A7553-CAE5-4A91-897F-D618E5D44BF7}" srcOrd="0" destOrd="0" presId="urn:microsoft.com/office/officeart/2008/layout/VerticalCurvedList"/>
    <dgm:cxn modelId="{D486AA9E-569C-4445-8B0C-DB6B055862DF}" type="presOf" srcId="{38285489-FA43-4EB3-AB6F-4E87F0F098BE}" destId="{2586E77F-804D-4D93-B94C-21EB675A7D7D}" srcOrd="0" destOrd="0" presId="urn:microsoft.com/office/officeart/2008/layout/VerticalCurvedList"/>
    <dgm:cxn modelId="{352A95B8-D743-441F-8DD8-41F40EF24F52}" type="presOf" srcId="{EEC87446-690A-452A-B77D-5E33950D7014}" destId="{E5BAF342-F41B-433D-B247-9811D0FC58B3}" srcOrd="0" destOrd="0" presId="urn:microsoft.com/office/officeart/2008/layout/VerticalCurvedList"/>
    <dgm:cxn modelId="{68988580-6F17-4C84-863C-73A648EF3972}" type="presParOf" srcId="{2472FAE3-863B-42B7-922A-F5278ABF3F58}" destId="{508739A7-0D38-4644-AE17-9A1923143FAA}" srcOrd="0" destOrd="0" presId="urn:microsoft.com/office/officeart/2008/layout/VerticalCurvedList"/>
    <dgm:cxn modelId="{79C2E8E7-EB86-4AFB-802B-711C0FEC02F5}" type="presParOf" srcId="{508739A7-0D38-4644-AE17-9A1923143FAA}" destId="{903E0CF8-63DB-455D-B080-302F944903AD}" srcOrd="0" destOrd="0" presId="urn:microsoft.com/office/officeart/2008/layout/VerticalCurvedList"/>
    <dgm:cxn modelId="{DD84B9D2-155C-4965-9F43-8DC2032302A9}" type="presParOf" srcId="{903E0CF8-63DB-455D-B080-302F944903AD}" destId="{9D63EEFB-C8D9-4775-921F-6DB00348AB38}" srcOrd="0" destOrd="0" presId="urn:microsoft.com/office/officeart/2008/layout/VerticalCurvedList"/>
    <dgm:cxn modelId="{B581C09C-C5CA-41F9-89F6-80BC124A1E0B}" type="presParOf" srcId="{903E0CF8-63DB-455D-B080-302F944903AD}" destId="{471A7553-CAE5-4A91-897F-D618E5D44BF7}" srcOrd="1" destOrd="0" presId="urn:microsoft.com/office/officeart/2008/layout/VerticalCurvedList"/>
    <dgm:cxn modelId="{27D72EFF-61B6-47A2-9C29-6F59242CECAE}" type="presParOf" srcId="{903E0CF8-63DB-455D-B080-302F944903AD}" destId="{DA243830-C2A3-4015-A512-82038CB6DBB5}" srcOrd="2" destOrd="0" presId="urn:microsoft.com/office/officeart/2008/layout/VerticalCurvedList"/>
    <dgm:cxn modelId="{6F39384B-B0F6-4DA9-A726-066FA5F58C5B}" type="presParOf" srcId="{903E0CF8-63DB-455D-B080-302F944903AD}" destId="{3D208D1A-89A8-4950-9749-23A3A32BE0D0}" srcOrd="3" destOrd="0" presId="urn:microsoft.com/office/officeart/2008/layout/VerticalCurvedList"/>
    <dgm:cxn modelId="{BF6B88E8-04BB-4845-BE80-821A0DBE4AF4}" type="presParOf" srcId="{508739A7-0D38-4644-AE17-9A1923143FAA}" destId="{90F9896A-7852-4E09-9B1B-B4D1681F6CC1}" srcOrd="1" destOrd="0" presId="urn:microsoft.com/office/officeart/2008/layout/VerticalCurvedList"/>
    <dgm:cxn modelId="{2D09751C-5D80-4CC6-9B3F-E486493E42B4}" type="presParOf" srcId="{508739A7-0D38-4644-AE17-9A1923143FAA}" destId="{16F4B78A-6745-4C8D-9160-B3C0E54C63CD}" srcOrd="2" destOrd="0" presId="urn:microsoft.com/office/officeart/2008/layout/VerticalCurvedList"/>
    <dgm:cxn modelId="{2D2F1D39-1EFB-469F-B4A0-C52412642A84}" type="presParOf" srcId="{16F4B78A-6745-4C8D-9160-B3C0E54C63CD}" destId="{C8B0904A-CB63-4799-9D3B-5121F4923E00}" srcOrd="0" destOrd="0" presId="urn:microsoft.com/office/officeart/2008/layout/VerticalCurvedList"/>
    <dgm:cxn modelId="{F5EE1D6E-306F-4996-855F-62FAA83CA3F9}" type="presParOf" srcId="{508739A7-0D38-4644-AE17-9A1923143FAA}" destId="{2586E77F-804D-4D93-B94C-21EB675A7D7D}" srcOrd="3" destOrd="0" presId="urn:microsoft.com/office/officeart/2008/layout/VerticalCurvedList"/>
    <dgm:cxn modelId="{535310E8-2A3B-4961-8382-FA2CAC01975B}" type="presParOf" srcId="{508739A7-0D38-4644-AE17-9A1923143FAA}" destId="{B1534A37-423E-4112-813B-DA1C3D6A0640}" srcOrd="4" destOrd="0" presId="urn:microsoft.com/office/officeart/2008/layout/VerticalCurvedList"/>
    <dgm:cxn modelId="{6554E24B-CD12-40EF-8BE5-57D5C6A2B0BA}" type="presParOf" srcId="{B1534A37-423E-4112-813B-DA1C3D6A0640}" destId="{174E4370-A9F4-4136-8AED-DDE503B46417}" srcOrd="0" destOrd="0" presId="urn:microsoft.com/office/officeart/2008/layout/VerticalCurvedList"/>
    <dgm:cxn modelId="{37CCE3DA-97F4-4CD5-9AFF-333F8F3B94B8}" type="presParOf" srcId="{508739A7-0D38-4644-AE17-9A1923143FAA}" destId="{4DF97CC7-34B7-492F-982C-3BBA41734B2C}" srcOrd="5" destOrd="0" presId="urn:microsoft.com/office/officeart/2008/layout/VerticalCurvedList"/>
    <dgm:cxn modelId="{B097A582-A168-4732-851A-926FD8875DAD}" type="presParOf" srcId="{508739A7-0D38-4644-AE17-9A1923143FAA}" destId="{00686E93-8313-45F6-AAC9-1292F8BB4AF5}" srcOrd="6" destOrd="0" presId="urn:microsoft.com/office/officeart/2008/layout/VerticalCurvedList"/>
    <dgm:cxn modelId="{AD52F917-F92B-4112-A744-3D3530A23292}" type="presParOf" srcId="{00686E93-8313-45F6-AAC9-1292F8BB4AF5}" destId="{69F607FB-3BEF-472D-9F9D-FEBC4125FB10}" srcOrd="0" destOrd="0" presId="urn:microsoft.com/office/officeart/2008/layout/VerticalCurvedList"/>
    <dgm:cxn modelId="{75417EBD-A859-430D-AC26-7A6AE33D384E}" type="presParOf" srcId="{508739A7-0D38-4644-AE17-9A1923143FAA}" destId="{E5BAF342-F41B-433D-B247-9811D0FC58B3}" srcOrd="7" destOrd="0" presId="urn:microsoft.com/office/officeart/2008/layout/VerticalCurvedList"/>
    <dgm:cxn modelId="{887AF20D-5A02-45F6-9E1B-219821753480}" type="presParOf" srcId="{508739A7-0D38-4644-AE17-9A1923143FAA}" destId="{B7EAC788-16F4-4A5E-AABA-FDDE1530A55F}" srcOrd="8" destOrd="0" presId="urn:microsoft.com/office/officeart/2008/layout/VerticalCurvedList"/>
    <dgm:cxn modelId="{E96F0E3D-7928-4344-B576-F0A9A50A22C8}" type="presParOf" srcId="{B7EAC788-16F4-4A5E-AABA-FDDE1530A55F}" destId="{4C706E3D-83CD-46CD-8626-ACD5F32E4CE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A7553-CAE5-4A91-897F-D618E5D44BF7}">
      <dsp:nvSpPr>
        <dsp:cNvPr id="0" name=""/>
        <dsp:cNvSpPr/>
      </dsp:nvSpPr>
      <dsp:spPr>
        <a:xfrm>
          <a:off x="-7124344" y="-1089036"/>
          <a:ext cx="8478283" cy="8478283"/>
        </a:xfrm>
        <a:prstGeom prst="blockArc">
          <a:avLst>
            <a:gd name="adj1" fmla="val 18900000"/>
            <a:gd name="adj2" fmla="val 2700000"/>
            <a:gd name="adj3" fmla="val 255"/>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F9896A-7852-4E09-9B1B-B4D1681F6CC1}">
      <dsp:nvSpPr>
        <dsp:cNvPr id="0" name=""/>
        <dsp:cNvSpPr/>
      </dsp:nvSpPr>
      <dsp:spPr>
        <a:xfrm>
          <a:off x="708361" y="484360"/>
          <a:ext cx="9259533" cy="96922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9322" tIns="101600" rIns="101600" bIns="101600" numCol="1" spcCol="1270" anchor="ctr" anchorCtr="0">
          <a:noAutofit/>
        </a:bodyPr>
        <a:lstStyle/>
        <a:p>
          <a:pPr lvl="0" algn="l" defTabSz="1778000">
            <a:lnSpc>
              <a:spcPct val="90000"/>
            </a:lnSpc>
            <a:spcBef>
              <a:spcPct val="0"/>
            </a:spcBef>
            <a:spcAft>
              <a:spcPct val="35000"/>
            </a:spcAft>
          </a:pPr>
          <a:r>
            <a:rPr lang="en-ZA" sz="4000" kern="1200" dirty="0"/>
            <a:t>Context </a:t>
          </a:r>
          <a:endParaRPr lang="en-US" sz="4000" kern="1200" dirty="0"/>
        </a:p>
      </dsp:txBody>
      <dsp:txXfrm>
        <a:off x="708361" y="484360"/>
        <a:ext cx="9259533" cy="969224"/>
      </dsp:txXfrm>
    </dsp:sp>
    <dsp:sp modelId="{C8B0904A-CB63-4799-9D3B-5121F4923E00}">
      <dsp:nvSpPr>
        <dsp:cNvPr id="0" name=""/>
        <dsp:cNvSpPr/>
      </dsp:nvSpPr>
      <dsp:spPr>
        <a:xfrm>
          <a:off x="102596" y="363207"/>
          <a:ext cx="1211530" cy="12115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586E77F-804D-4D93-B94C-21EB675A7D7D}">
      <dsp:nvSpPr>
        <dsp:cNvPr id="0" name=""/>
        <dsp:cNvSpPr/>
      </dsp:nvSpPr>
      <dsp:spPr>
        <a:xfrm>
          <a:off x="1264040" y="1938448"/>
          <a:ext cx="8703854" cy="969224"/>
        </a:xfrm>
        <a:prstGeom prst="rect">
          <a:avLst/>
        </a:prstGeom>
        <a:solidFill>
          <a:schemeClr val="accent4">
            <a:hueOff val="-1488257"/>
            <a:satOff val="8966"/>
            <a:lumOff val="7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9322" tIns="101600" rIns="101600" bIns="101600" numCol="1" spcCol="1270" anchor="ctr" anchorCtr="0">
          <a:noAutofit/>
        </a:bodyPr>
        <a:lstStyle/>
        <a:p>
          <a:pPr lvl="0" algn="l" defTabSz="1778000">
            <a:lnSpc>
              <a:spcPct val="90000"/>
            </a:lnSpc>
            <a:spcBef>
              <a:spcPct val="0"/>
            </a:spcBef>
            <a:spcAft>
              <a:spcPct val="35000"/>
            </a:spcAft>
          </a:pPr>
          <a:r>
            <a:rPr lang="en-ZA" sz="4000" kern="1200" dirty="0"/>
            <a:t>Strategic overview</a:t>
          </a:r>
          <a:endParaRPr lang="en-US" sz="4000" kern="1200" dirty="0"/>
        </a:p>
      </dsp:txBody>
      <dsp:txXfrm>
        <a:off x="1264040" y="1938448"/>
        <a:ext cx="8703854" cy="969224"/>
      </dsp:txXfrm>
    </dsp:sp>
    <dsp:sp modelId="{174E4370-A9F4-4136-8AED-DDE503B46417}">
      <dsp:nvSpPr>
        <dsp:cNvPr id="0" name=""/>
        <dsp:cNvSpPr/>
      </dsp:nvSpPr>
      <dsp:spPr>
        <a:xfrm>
          <a:off x="658274" y="1817295"/>
          <a:ext cx="1211530" cy="12115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DF97CC7-34B7-492F-982C-3BBA41734B2C}">
      <dsp:nvSpPr>
        <dsp:cNvPr id="0" name=""/>
        <dsp:cNvSpPr/>
      </dsp:nvSpPr>
      <dsp:spPr>
        <a:xfrm>
          <a:off x="1264040" y="3392537"/>
          <a:ext cx="8703854" cy="969224"/>
        </a:xfrm>
        <a:prstGeom prst="rect">
          <a:avLst/>
        </a:prstGeom>
        <a:solidFill>
          <a:schemeClr val="accent4">
            <a:hueOff val="-2976513"/>
            <a:satOff val="17933"/>
            <a:lumOff val="14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9322" tIns="101600" rIns="101600" bIns="101600" numCol="1" spcCol="1270" anchor="ctr" anchorCtr="0">
          <a:noAutofit/>
        </a:bodyPr>
        <a:lstStyle/>
        <a:p>
          <a:pPr lvl="0" algn="l" defTabSz="1778000">
            <a:lnSpc>
              <a:spcPct val="90000"/>
            </a:lnSpc>
            <a:spcBef>
              <a:spcPct val="0"/>
            </a:spcBef>
            <a:spcAft>
              <a:spcPct val="35000"/>
            </a:spcAft>
          </a:pPr>
          <a:r>
            <a:rPr lang="en-ZA" sz="4000" kern="1200" dirty="0"/>
            <a:t>Summary of amendments to the APP</a:t>
          </a:r>
          <a:endParaRPr lang="en-US" sz="4000" kern="1200" dirty="0"/>
        </a:p>
      </dsp:txBody>
      <dsp:txXfrm>
        <a:off x="1264040" y="3392537"/>
        <a:ext cx="8703854" cy="969224"/>
      </dsp:txXfrm>
    </dsp:sp>
    <dsp:sp modelId="{69F607FB-3BEF-472D-9F9D-FEBC4125FB10}">
      <dsp:nvSpPr>
        <dsp:cNvPr id="0" name=""/>
        <dsp:cNvSpPr/>
      </dsp:nvSpPr>
      <dsp:spPr>
        <a:xfrm>
          <a:off x="658274" y="3271384"/>
          <a:ext cx="1211530" cy="12115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5BAF342-F41B-433D-B247-9811D0FC58B3}">
      <dsp:nvSpPr>
        <dsp:cNvPr id="0" name=""/>
        <dsp:cNvSpPr/>
      </dsp:nvSpPr>
      <dsp:spPr>
        <a:xfrm>
          <a:off x="708361" y="4846626"/>
          <a:ext cx="9259533" cy="969224"/>
        </a:xfrm>
        <a:prstGeom prst="rect">
          <a:avLst/>
        </a:prstGeom>
        <a:solidFill>
          <a:schemeClr val="accent4">
            <a:hueOff val="-4464770"/>
            <a:satOff val="26899"/>
            <a:lumOff val="21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9322" tIns="101600" rIns="101600" bIns="101600" numCol="1" spcCol="1270" anchor="ctr" anchorCtr="0">
          <a:noAutofit/>
        </a:bodyPr>
        <a:lstStyle/>
        <a:p>
          <a:pPr lvl="0" algn="l" defTabSz="1778000">
            <a:lnSpc>
              <a:spcPct val="90000"/>
            </a:lnSpc>
            <a:spcBef>
              <a:spcPct val="0"/>
            </a:spcBef>
            <a:spcAft>
              <a:spcPct val="35000"/>
            </a:spcAft>
          </a:pPr>
          <a:r>
            <a:rPr lang="en-ZA" sz="4000" kern="1200" dirty="0"/>
            <a:t>2020/21 APP indicators and target- impacted programmes</a:t>
          </a:r>
          <a:endParaRPr lang="en-US" sz="4000" kern="1200" dirty="0"/>
        </a:p>
      </dsp:txBody>
      <dsp:txXfrm>
        <a:off x="708361" y="4846626"/>
        <a:ext cx="9259533" cy="969224"/>
      </dsp:txXfrm>
    </dsp:sp>
    <dsp:sp modelId="{4C706E3D-83CD-46CD-8626-ACD5F32E4CEB}">
      <dsp:nvSpPr>
        <dsp:cNvPr id="0" name=""/>
        <dsp:cNvSpPr/>
      </dsp:nvSpPr>
      <dsp:spPr>
        <a:xfrm>
          <a:off x="102596" y="4725473"/>
          <a:ext cx="1211530" cy="12115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279886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0164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26145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8038"/>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0" y="1095944"/>
            <a:ext cx="5443807"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5"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5489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0767D-E013-49E7-98EC-A3D0065D4F69}"/>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54575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9368B0-687D-40D2-8C0A-CC6A6EA7CB1B}"/>
              </a:ext>
            </a:extLst>
          </p:cNvPr>
          <p:cNvSpPr>
            <a:spLocks noGrp="1"/>
          </p:cNvSpPr>
          <p:nvPr>
            <p:ph idx="1"/>
          </p:nvPr>
        </p:nvSpPr>
        <p:spPr/>
        <p:txBody>
          <a:bodyPr/>
          <a:lstStyle>
            <a:lvl1pPr>
              <a:defRPr>
                <a:latin typeface="Montserrat"/>
              </a:defRPr>
            </a:lvl1pPr>
            <a:lvl2pPr>
              <a:defRPr>
                <a:latin typeface="Montserrat"/>
              </a:defRPr>
            </a:lvl2pPr>
            <a:lvl3pPr>
              <a:defRPr>
                <a:latin typeface="Montserrat"/>
              </a:defRPr>
            </a:lvl3pPr>
            <a:lvl4pPr>
              <a:defRPr>
                <a:latin typeface="Montserrat"/>
              </a:defRPr>
            </a:lvl4pPr>
            <a:lvl5pPr>
              <a:defRPr>
                <a:latin typeface="Montserra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xmlns="" id="{B169EB5B-0B2D-4B05-AB05-1CEC70E71E92}"/>
              </a:ext>
            </a:extLst>
          </p:cNvPr>
          <p:cNvSpPr>
            <a:spLocks noGrp="1"/>
          </p:cNvSpPr>
          <p:nvPr>
            <p:ph type="dt" sz="half" idx="10"/>
          </p:nvPr>
        </p:nvSpPr>
        <p:spPr/>
        <p:txBody>
          <a:bodyPr/>
          <a:lstStyle/>
          <a:p>
            <a:fld id="{7263F5F6-725C-4A53-918E-A423ADCE9415}" type="datetimeFigureOut">
              <a:rPr lang="en-ZA">
                <a:solidFill>
                  <a:prstClr val="black"/>
                </a:solidFill>
              </a:rPr>
              <a:pPr/>
              <a:t>2020/11/24</a:t>
            </a:fld>
            <a:endParaRPr lang="en-ZA" dirty="0">
              <a:solidFill>
                <a:prstClr val="black"/>
              </a:solidFill>
            </a:endParaRPr>
          </a:p>
        </p:txBody>
      </p:sp>
      <p:sp>
        <p:nvSpPr>
          <p:cNvPr id="5" name="Footer Placeholder 4">
            <a:extLst>
              <a:ext uri="{FF2B5EF4-FFF2-40B4-BE49-F238E27FC236}">
                <a16:creationId xmlns:a16="http://schemas.microsoft.com/office/drawing/2014/main" xmlns="" id="{A6036619-C548-4108-88E0-04D1BAA0077B}"/>
              </a:ext>
            </a:extLst>
          </p:cNvPr>
          <p:cNvSpPr>
            <a:spLocks noGrp="1"/>
          </p:cNvSpPr>
          <p:nvPr>
            <p:ph type="ftr" sz="quarter" idx="11"/>
          </p:nvPr>
        </p:nvSpPr>
        <p:spPr/>
        <p:txBody>
          <a:bodyPr/>
          <a:lstStyle/>
          <a:p>
            <a:endParaRPr lang="en-ZA" dirty="0">
              <a:solidFill>
                <a:prstClr val="black"/>
              </a:solidFill>
            </a:endParaRPr>
          </a:p>
        </p:txBody>
      </p:sp>
      <p:sp>
        <p:nvSpPr>
          <p:cNvPr id="6" name="Slide Number Placeholder 5">
            <a:extLst>
              <a:ext uri="{FF2B5EF4-FFF2-40B4-BE49-F238E27FC236}">
                <a16:creationId xmlns:a16="http://schemas.microsoft.com/office/drawing/2014/main" xmlns="" id="{30C9C8CD-412C-4C96-B1A3-2F500FB49F0D}"/>
              </a:ext>
            </a:extLst>
          </p:cNvPr>
          <p:cNvSpPr>
            <a:spLocks noGrp="1"/>
          </p:cNvSpPr>
          <p:nvPr>
            <p:ph type="sldNum" sz="quarter" idx="12"/>
          </p:nvPr>
        </p:nvSpPr>
        <p:spPr/>
        <p:txBody>
          <a:bodyPr/>
          <a:lstStyle/>
          <a:p>
            <a:fld id="{AEC15BDE-8544-4BA6-87D1-723F830E8B1E}" type="slidenum">
              <a:rPr lang="en-ZA">
                <a:solidFill>
                  <a:prstClr val="black"/>
                </a:solidFill>
              </a:rPr>
              <a:pPr/>
              <a:t>‹#›</a:t>
            </a:fld>
            <a:endParaRPr lang="en-ZA" dirty="0">
              <a:solidFill>
                <a:prstClr val="black"/>
              </a:solidFill>
            </a:endParaRPr>
          </a:p>
        </p:txBody>
      </p:sp>
      <p:pic>
        <p:nvPicPr>
          <p:cNvPr id="7" name="Content Placeholder 4" descr="A picture containing room, shirt, food, cup&#10;&#10;Description automatically generated">
            <a:extLst>
              <a:ext uri="{FF2B5EF4-FFF2-40B4-BE49-F238E27FC236}">
                <a16:creationId xmlns:a16="http://schemas.microsoft.com/office/drawing/2014/main" xmlns="" id="{697A40D6-64C6-4A84-91E7-4425DB9E2AA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488373" y="6180783"/>
            <a:ext cx="714478" cy="486873"/>
          </a:xfrm>
          <a:prstGeom prst="rect">
            <a:avLst/>
          </a:prstGeom>
        </p:spPr>
      </p:pic>
      <p:pic>
        <p:nvPicPr>
          <p:cNvPr id="8" name="Picture 7" descr="A picture containing food, shirt&#10;&#10;Description automatically generated">
            <a:extLst>
              <a:ext uri="{FF2B5EF4-FFF2-40B4-BE49-F238E27FC236}">
                <a16:creationId xmlns:a16="http://schemas.microsoft.com/office/drawing/2014/main" xmlns="" id="{FA159C85-2168-4E41-8746-DAE7917438F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81508" y="6192135"/>
            <a:ext cx="429492" cy="475521"/>
          </a:xfrm>
          <a:prstGeom prst="rect">
            <a:avLst/>
          </a:prstGeom>
        </p:spPr>
      </p:pic>
      <p:sp>
        <p:nvSpPr>
          <p:cNvPr id="11" name="Title 1">
            <a:extLst>
              <a:ext uri="{FF2B5EF4-FFF2-40B4-BE49-F238E27FC236}">
                <a16:creationId xmlns:a16="http://schemas.microsoft.com/office/drawing/2014/main" xmlns="" id="{4844F566-8EE7-4DCA-849F-175ED0F95D61}"/>
              </a:ext>
            </a:extLst>
          </p:cNvPr>
          <p:cNvSpPr>
            <a:spLocks noGrp="1"/>
          </p:cNvSpPr>
          <p:nvPr>
            <p:ph type="title"/>
          </p:nvPr>
        </p:nvSpPr>
        <p:spPr>
          <a:xfrm>
            <a:off x="567855" y="0"/>
            <a:ext cx="10515600" cy="1325563"/>
          </a:xfrm>
          <a:prstGeom prst="rect">
            <a:avLst/>
          </a:prstGeom>
        </p:spPr>
        <p:txBody>
          <a:bodyPr/>
          <a:lstStyle>
            <a:lvl1pPr marL="0" algn="l" defTabSz="846625" rtl="0" eaLnBrk="1" latinLnBrk="0" hangingPunct="1">
              <a:lnSpc>
                <a:spcPct val="90000"/>
              </a:lnSpc>
              <a:spcBef>
                <a:spcPct val="0"/>
              </a:spcBef>
              <a:buNone/>
              <a:defRPr lang="en-ZA" sz="3200"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694204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7" y="6381331"/>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6"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54" indent="0" algn="ctr">
              <a:buNone/>
              <a:defRPr>
                <a:solidFill>
                  <a:schemeClr val="tx1">
                    <a:tint val="75000"/>
                  </a:schemeClr>
                </a:solidFill>
              </a:defRPr>
            </a:lvl2pPr>
            <a:lvl3pPr marL="1015909" indent="0" algn="ctr">
              <a:buNone/>
              <a:defRPr>
                <a:solidFill>
                  <a:schemeClr val="tx1">
                    <a:tint val="75000"/>
                  </a:schemeClr>
                </a:solidFill>
              </a:defRPr>
            </a:lvl3pPr>
            <a:lvl4pPr marL="1523862" indent="0" algn="ctr">
              <a:buNone/>
              <a:defRPr>
                <a:solidFill>
                  <a:schemeClr val="tx1">
                    <a:tint val="75000"/>
                  </a:schemeClr>
                </a:solidFill>
              </a:defRPr>
            </a:lvl4pPr>
            <a:lvl5pPr marL="2031817" indent="0" algn="ctr">
              <a:buNone/>
              <a:defRPr>
                <a:solidFill>
                  <a:schemeClr val="tx1">
                    <a:tint val="75000"/>
                  </a:schemeClr>
                </a:solidFill>
              </a:defRPr>
            </a:lvl5pPr>
            <a:lvl6pPr marL="2539771" indent="0" algn="ctr">
              <a:buNone/>
              <a:defRPr>
                <a:solidFill>
                  <a:schemeClr val="tx1">
                    <a:tint val="75000"/>
                  </a:schemeClr>
                </a:solidFill>
              </a:defRPr>
            </a:lvl6pPr>
            <a:lvl7pPr marL="3047726" indent="0" algn="ctr">
              <a:buNone/>
              <a:defRPr>
                <a:solidFill>
                  <a:schemeClr val="tx1">
                    <a:tint val="75000"/>
                  </a:schemeClr>
                </a:solidFill>
              </a:defRPr>
            </a:lvl7pPr>
            <a:lvl8pPr marL="3555679" indent="0" algn="ctr">
              <a:buNone/>
              <a:defRPr>
                <a:solidFill>
                  <a:schemeClr val="tx1">
                    <a:tint val="75000"/>
                  </a:schemeClr>
                </a:solidFill>
              </a:defRPr>
            </a:lvl8pPr>
            <a:lvl9pPr marL="4063633"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3"/>
            <a:ext cx="1000877" cy="1267121"/>
          </a:xfrm>
          <a:prstGeom prst="rect">
            <a:avLst/>
          </a:prstGeom>
        </p:spPr>
      </p:pic>
    </p:spTree>
    <p:extLst>
      <p:ext uri="{BB962C8B-B14F-4D97-AF65-F5344CB8AC3E}">
        <p14:creationId xmlns:p14="http://schemas.microsoft.com/office/powerpoint/2010/main" xmlns="" val="2293979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2"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8"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060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3"/>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894" indent="-403894">
              <a:spcBef>
                <a:spcPts val="667"/>
              </a:spcBef>
              <a:buSzPct val="90000"/>
              <a:defRPr sz="2880"/>
            </a:lvl1pPr>
            <a:lvl2pPr marL="790151" indent="-386258">
              <a:spcBef>
                <a:spcPts val="667"/>
              </a:spcBef>
              <a:buSzPct val="90000"/>
              <a:defRPr sz="2400"/>
            </a:lvl2pPr>
            <a:lvl3pPr marL="1000034" indent="-209884">
              <a:spcBef>
                <a:spcPts val="667"/>
              </a:spcBef>
              <a:buFont typeface="Wingdings" panose="05000000000000000000" pitchFamily="2" charset="2"/>
              <a:buChar char="§"/>
              <a:defRPr sz="2160"/>
            </a:lvl3pPr>
            <a:lvl4pPr marL="1289287" indent="-289253">
              <a:spcBef>
                <a:spcPts val="667"/>
              </a:spcBef>
              <a:buFont typeface="Arial" panose="020B0604020202020204" pitchFamily="34" charset="0"/>
              <a:buChar char="•"/>
              <a:defRPr sz="1920"/>
            </a:lvl4pPr>
            <a:lvl5pPr marL="1499171" indent="-209884">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12644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8660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2" y="1095944"/>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4"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139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659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682384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2" y="6356353"/>
            <a:ext cx="2844800" cy="365125"/>
          </a:xfrm>
          <a:prstGeom prst="rect">
            <a:avLst/>
          </a:prstGeom>
        </p:spPr>
        <p:txBody>
          <a:bodyPr/>
          <a:lstStyle/>
          <a:p>
            <a:fld id="{4409DDEA-EAA0-4E73-99E5-A5D2A393D5CD}" type="datetime1">
              <a:rPr lang="en-US">
                <a:solidFill>
                  <a:prstClr val="black"/>
                </a:solidFill>
              </a:rPr>
              <a:pPr/>
              <a:t>11/24/2020</a:t>
            </a:fld>
            <a:endParaRPr lang="en-US" dirty="0">
              <a:solidFill>
                <a:prstClr val="black"/>
              </a:solidFill>
            </a:endParaRPr>
          </a:p>
        </p:txBody>
      </p:sp>
      <p:sp>
        <p:nvSpPr>
          <p:cNvPr id="3" name="Footer Placeholder 2"/>
          <p:cNvSpPr>
            <a:spLocks noGrp="1"/>
          </p:cNvSpPr>
          <p:nvPr>
            <p:ph type="ftr" sz="quarter" idx="11"/>
          </p:nvPr>
        </p:nvSpPr>
        <p:spPr>
          <a:xfrm>
            <a:off x="4165601" y="6356353"/>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7FA56227-5D48-2044-9FD7-3EAF296A177E}"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82478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2"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8"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799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54568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594360"/>
            <a:ext cx="11664000" cy="627864"/>
          </a:xfrm>
          <a:noFill/>
        </p:spPr>
        <p:txBody>
          <a:bodyPr anchor="t">
            <a:spAutoFit/>
          </a:bodyPr>
          <a:lstStyle>
            <a:lvl1pPr algn="l">
              <a:defRPr sz="3360" b="1" cap="none" baseline="0">
                <a:solidFill>
                  <a:srgbClr val="0E1B8D"/>
                </a:solidFill>
                <a:latin typeface="+mj-lt"/>
              </a:defRPr>
            </a:lvl1pPr>
          </a:lstStyle>
          <a:p>
            <a:r>
              <a:rPr lang="en-US" dirty="0"/>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285637"/>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1909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44462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92388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20635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4409DDEA-EAA0-4E73-99E5-A5D2A393D5CD}" type="datetime1">
              <a:rPr lang="en-US" smtClean="0">
                <a:solidFill>
                  <a:prstClr val="black"/>
                </a:solidFill>
              </a:rPr>
              <a:pPr/>
              <a:t>11/24/2020</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7FA56227-5D48-2044-9FD7-3EAF296A177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062187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233535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075262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594360"/>
            <a:ext cx="11664000" cy="627864"/>
          </a:xfrm>
          <a:noFill/>
        </p:spPr>
        <p:txBody>
          <a:bodyPr anchor="t">
            <a:spAutoFit/>
          </a:bodyPr>
          <a:lstStyle>
            <a:lvl1pPr algn="l">
              <a:defRPr sz="3360" b="1" cap="none" baseline="0">
                <a:solidFill>
                  <a:srgbClr val="0E1B8D"/>
                </a:solidFill>
                <a:latin typeface="+mj-lt"/>
              </a:defRPr>
            </a:lvl1pPr>
          </a:lstStyle>
          <a:p>
            <a:r>
              <a:rPr lang="en-US" dirty="0"/>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285637"/>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67435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84035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050665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60551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4409DDEA-EAA0-4E73-99E5-A5D2A393D5CD}" type="datetime1">
              <a:rPr lang="en-US" smtClean="0">
                <a:solidFill>
                  <a:prstClr val="black"/>
                </a:solidFill>
              </a:rPr>
              <a:pPr/>
              <a:t>11/24/2020</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7FA56227-5D48-2044-9FD7-3EAF296A177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06816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5361" y="188640"/>
            <a:ext cx="10465163" cy="576064"/>
          </a:xfrm>
        </p:spPr>
        <p:txBody>
          <a:bodyPr anchor="t" anchorCtr="0"/>
          <a:lstStyle/>
          <a:p>
            <a:r>
              <a:rPr lang="en-US"/>
              <a:t>Click to edit Master title style</a:t>
            </a:r>
            <a:endParaRPr lang="en-GB"/>
          </a:p>
        </p:txBody>
      </p:sp>
    </p:spTree>
    <p:extLst>
      <p:ext uri="{BB962C8B-B14F-4D97-AF65-F5344CB8AC3E}">
        <p14:creationId xmlns:p14="http://schemas.microsoft.com/office/powerpoint/2010/main" xmlns="" val="130995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1233485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594360"/>
            <a:ext cx="11664000" cy="627864"/>
          </a:xfrm>
          <a:noFill/>
        </p:spPr>
        <p:txBody>
          <a:bodyPr anchor="t">
            <a:spAutoFit/>
          </a:bodyPr>
          <a:lstStyle>
            <a:lvl1pPr algn="l">
              <a:defRPr sz="3360" b="1" cap="none" baseline="0">
                <a:solidFill>
                  <a:srgbClr val="0E1B8D"/>
                </a:solidFill>
                <a:latin typeface="+mj-lt"/>
              </a:defRPr>
            </a:lvl1pPr>
          </a:lstStyle>
          <a:p>
            <a:r>
              <a:rPr lang="en-US" dirty="0"/>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285637"/>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6857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75763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41348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028763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4524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4409DDEA-EAA0-4E73-99E5-A5D2A393D5CD}" type="datetime1">
              <a:rPr lang="en-US" smtClean="0">
                <a:solidFill>
                  <a:prstClr val="black"/>
                </a:solidFill>
              </a:rPr>
              <a:pPr/>
              <a:t>11/24/2020</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7FA56227-5D48-2044-9FD7-3EAF296A177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08266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3985997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318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92450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84504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7202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3DF1F550-746B-4A81-A635-81FCB0AB5DAF}" type="datetimeFigureOut">
              <a:rPr lang="en-US" smtClean="0">
                <a:solidFill>
                  <a:prstClr val="black"/>
                </a:solidFill>
              </a:rPr>
              <a:pPr/>
              <a:t>11/24/2020</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38F52793-5451-4C9F-B62A-3A08E0BD4E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15713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1657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02487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124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xmlns=""/>
              </a:ext>
            </a:extLst>
          </a:blip>
          <a:srcRect b="9124"/>
          <a:stretch/>
        </p:blipFill>
        <p:spPr>
          <a:xfrm>
            <a:off x="3" y="1"/>
            <a:ext cx="4281398" cy="6858000"/>
          </a:xfrm>
          <a:prstGeom prst="rect">
            <a:avLst/>
          </a:prstGeom>
        </p:spPr>
      </p:pic>
      <p:sp>
        <p:nvSpPr>
          <p:cNvPr id="8" name="Rectangle 7"/>
          <p:cNvSpPr/>
          <p:nvPr/>
        </p:nvSpPr>
        <p:spPr>
          <a:xfrm>
            <a:off x="11184566" y="6381329"/>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8" y="923121"/>
            <a:ext cx="7076704" cy="3110745"/>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38739" y="5243603"/>
            <a:ext cx="1000877" cy="1267121"/>
          </a:xfrm>
          <a:prstGeom prst="rect">
            <a:avLst/>
          </a:prstGeom>
        </p:spPr>
      </p:pic>
    </p:spTree>
    <p:extLst>
      <p:ext uri="{BB962C8B-B14F-4D97-AF65-F5344CB8AC3E}">
        <p14:creationId xmlns:p14="http://schemas.microsoft.com/office/powerpoint/2010/main" xmlns="" val="284305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8038"/>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2"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p:nvCxnSpPr>
        <p:spPr>
          <a:xfrm>
            <a:off x="392967" y="1700807"/>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307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9"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7026451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9" cstate="email">
            <a:extLst>
              <a:ext uri="{28A0092B-C50C-407E-A947-70E740481C1C}">
                <a14:useLocalDpi xmlns:a14="http://schemas.microsoft.com/office/drawing/2010/main" xmlns=""/>
              </a:ext>
            </a:extLst>
          </a:blip>
          <a:srcRect b="-1"/>
          <a:stretch/>
        </p:blipFill>
        <p:spPr>
          <a:xfrm>
            <a:off x="3" y="6526741"/>
            <a:ext cx="12191999" cy="331260"/>
          </a:xfrm>
          <a:prstGeom prst="rect">
            <a:avLst/>
          </a:prstGeom>
          <a:noFill/>
          <a:ln>
            <a:noFill/>
          </a:ln>
        </p:spPr>
      </p:pic>
      <p:sp>
        <p:nvSpPr>
          <p:cNvPr id="4" name="Rectangle 3"/>
          <p:cNvSpPr/>
          <p:nvPr/>
        </p:nvSpPr>
        <p:spPr>
          <a:xfrm>
            <a:off x="220148" y="6563105"/>
            <a:ext cx="131420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7" y="6563105"/>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6515722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10" cstate="email">
            <a:extLst>
              <a:ext uri="{28A0092B-C50C-407E-A947-70E740481C1C}">
                <a14:useLocalDpi xmlns:a14="http://schemas.microsoft.com/office/drawing/2010/main" xmlns=""/>
              </a:ext>
            </a:extLst>
          </a:blip>
          <a:srcRect b="-1"/>
          <a:stretch/>
        </p:blipFill>
        <p:spPr>
          <a:xfrm>
            <a:off x="3" y="6526740"/>
            <a:ext cx="12191999" cy="331260"/>
          </a:xfrm>
          <a:prstGeom prst="rect">
            <a:avLst/>
          </a:prstGeom>
          <a:noFill/>
          <a:ln>
            <a:noFill/>
          </a:ln>
        </p:spPr>
      </p:pic>
      <p:sp>
        <p:nvSpPr>
          <p:cNvPr id="4" name="Rectangle 3"/>
          <p:cNvSpPr/>
          <p:nvPr/>
        </p:nvSpPr>
        <p:spPr>
          <a:xfrm>
            <a:off x="220147" y="6563105"/>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1"/>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7" y="6563105"/>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09"/>
            <a:fld id="{42C328C1-A84F-4A39-A664-DBA00541A8C6}" type="slidenum">
              <a:rPr lang="en-US" sz="1680" smtClean="0">
                <a:solidFill>
                  <a:prstClr val="white"/>
                </a:solidFill>
                <a:latin typeface="Calibri" panose="020F0502020204030204" pitchFamily="34" charset="0"/>
                <a:ea typeface="ＭＳ Ｐゴシック"/>
              </a:rPr>
              <a:pPr algn="r" defTabSz="1015909"/>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7836972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l" defTabSz="1015909"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66" indent="-380966" algn="l" defTabSz="1015909"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51" indent="-386258" algn="l" defTabSz="1015909"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34" indent="-209884" algn="l" defTabSz="1015909"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47" indent="-194010" algn="l" defTabSz="1015909"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166" indent="-208120" algn="l" defTabSz="1015909"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749"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703"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658"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611"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09" rtl="0" eaLnBrk="1" latinLnBrk="0" hangingPunct="1">
        <a:defRPr sz="2000" kern="1200">
          <a:solidFill>
            <a:schemeClr val="tx1"/>
          </a:solidFill>
          <a:latin typeface="+mn-lt"/>
          <a:ea typeface="+mn-ea"/>
          <a:cs typeface="+mn-cs"/>
        </a:defRPr>
      </a:lvl1pPr>
      <a:lvl2pPr marL="507954" algn="l" defTabSz="1015909" rtl="0" eaLnBrk="1" latinLnBrk="0" hangingPunct="1">
        <a:defRPr sz="2000" kern="1200">
          <a:solidFill>
            <a:schemeClr val="tx1"/>
          </a:solidFill>
          <a:latin typeface="+mn-lt"/>
          <a:ea typeface="+mn-ea"/>
          <a:cs typeface="+mn-cs"/>
        </a:defRPr>
      </a:lvl2pPr>
      <a:lvl3pPr marL="1015909" algn="l" defTabSz="1015909" rtl="0" eaLnBrk="1" latinLnBrk="0" hangingPunct="1">
        <a:defRPr sz="2000" kern="1200">
          <a:solidFill>
            <a:schemeClr val="tx1"/>
          </a:solidFill>
          <a:latin typeface="+mn-lt"/>
          <a:ea typeface="+mn-ea"/>
          <a:cs typeface="+mn-cs"/>
        </a:defRPr>
      </a:lvl3pPr>
      <a:lvl4pPr marL="1523862" algn="l" defTabSz="1015909" rtl="0" eaLnBrk="1" latinLnBrk="0" hangingPunct="1">
        <a:defRPr sz="2000" kern="1200">
          <a:solidFill>
            <a:schemeClr val="tx1"/>
          </a:solidFill>
          <a:latin typeface="+mn-lt"/>
          <a:ea typeface="+mn-ea"/>
          <a:cs typeface="+mn-cs"/>
        </a:defRPr>
      </a:lvl4pPr>
      <a:lvl5pPr marL="2031817" algn="l" defTabSz="1015909" rtl="0" eaLnBrk="1" latinLnBrk="0" hangingPunct="1">
        <a:defRPr sz="2000" kern="1200">
          <a:solidFill>
            <a:schemeClr val="tx1"/>
          </a:solidFill>
          <a:latin typeface="+mn-lt"/>
          <a:ea typeface="+mn-ea"/>
          <a:cs typeface="+mn-cs"/>
        </a:defRPr>
      </a:lvl5pPr>
      <a:lvl6pPr marL="2539771" algn="l" defTabSz="1015909" rtl="0" eaLnBrk="1" latinLnBrk="0" hangingPunct="1">
        <a:defRPr sz="2000" kern="1200">
          <a:solidFill>
            <a:schemeClr val="tx1"/>
          </a:solidFill>
          <a:latin typeface="+mn-lt"/>
          <a:ea typeface="+mn-ea"/>
          <a:cs typeface="+mn-cs"/>
        </a:defRPr>
      </a:lvl6pPr>
      <a:lvl7pPr marL="3047726" algn="l" defTabSz="1015909" rtl="0" eaLnBrk="1" latinLnBrk="0" hangingPunct="1">
        <a:defRPr sz="2000" kern="1200">
          <a:solidFill>
            <a:schemeClr val="tx1"/>
          </a:solidFill>
          <a:latin typeface="+mn-lt"/>
          <a:ea typeface="+mn-ea"/>
          <a:cs typeface="+mn-cs"/>
        </a:defRPr>
      </a:lvl7pPr>
      <a:lvl8pPr marL="3555679" algn="l" defTabSz="1015909" rtl="0" eaLnBrk="1" latinLnBrk="0" hangingPunct="1">
        <a:defRPr sz="2000" kern="1200">
          <a:solidFill>
            <a:schemeClr val="tx1"/>
          </a:solidFill>
          <a:latin typeface="+mn-lt"/>
          <a:ea typeface="+mn-ea"/>
          <a:cs typeface="+mn-cs"/>
        </a:defRPr>
      </a:lvl8pPr>
      <a:lvl9pPr marL="4063633" algn="l" defTabSz="1015909"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3451006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9"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4057135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41353547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31420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17744617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574667" y="5651144"/>
            <a:ext cx="6617333" cy="1055935"/>
          </a:xfrm>
          <a:prstGeom prst="rect">
            <a:avLst/>
          </a:prstGeom>
          <a:noFill/>
        </p:spPr>
        <p:txBody>
          <a:bodyPr vert="horz" lIns="91440" tIns="45720" rIns="91440" bIns="45720" rtlCol="0" anchor="ctr">
            <a:noAutofit/>
          </a:bodyPr>
          <a:lstStyle>
            <a:lvl1pPr marL="0" indent="0" algn="ctr" defTabSz="846591" rtl="0" eaLnBrk="1" latinLnBrk="0" hangingPunct="1">
              <a:spcBef>
                <a:spcPts val="556"/>
              </a:spcBef>
              <a:buSzPct val="90000"/>
              <a:buFont typeface="Wingdings" panose="05000000000000000000" pitchFamily="2" charset="2"/>
              <a:buNone/>
              <a:defRPr sz="2000" kern="1200">
                <a:solidFill>
                  <a:srgbClr val="0E1B8D"/>
                </a:solidFill>
                <a:latin typeface="+mn-lt"/>
                <a:ea typeface="+mn-ea"/>
                <a:cs typeface="Segoe UI Semibold" panose="020B0702040204020203" pitchFamily="34" charset="0"/>
              </a:defRPr>
            </a:lvl1pPr>
            <a:lvl2pPr marL="423295" indent="0" algn="ctr" defTabSz="846591" rtl="0" eaLnBrk="1" latinLnBrk="0" hangingPunct="1">
              <a:spcBef>
                <a:spcPts val="556"/>
              </a:spcBef>
              <a:buSzPct val="90000"/>
              <a:buFont typeface="Wingdings" panose="05000000000000000000" pitchFamily="2" charset="2"/>
              <a:buNone/>
              <a:defRPr sz="2000" kern="1200">
                <a:solidFill>
                  <a:schemeClr val="tx1">
                    <a:tint val="75000"/>
                  </a:schemeClr>
                </a:solidFill>
                <a:latin typeface="+mn-lt"/>
                <a:ea typeface="+mn-ea"/>
                <a:cs typeface="Segoe UI Light" panose="020B0502040204020203" pitchFamily="34" charset="0"/>
              </a:defRPr>
            </a:lvl2pPr>
            <a:lvl3pPr marL="846591" indent="0" algn="ctr" defTabSz="846591" rtl="0" eaLnBrk="1" latinLnBrk="0" hangingPunct="1">
              <a:spcBef>
                <a:spcPts val="556"/>
              </a:spcBef>
              <a:buFont typeface="Wingdings" panose="05000000000000000000" pitchFamily="2" charset="2"/>
              <a:buNone/>
              <a:defRPr sz="1800" kern="1200">
                <a:solidFill>
                  <a:schemeClr val="tx1">
                    <a:tint val="75000"/>
                  </a:schemeClr>
                </a:solidFill>
                <a:latin typeface="+mn-lt"/>
                <a:ea typeface="+mn-ea"/>
                <a:cs typeface="Segoe UI Light" panose="020B0502040204020203" pitchFamily="34" charset="0"/>
              </a:defRPr>
            </a:lvl3pPr>
            <a:lvl4pPr marL="1269885" indent="0" algn="ctr" defTabSz="846591" rtl="0" eaLnBrk="1" latinLnBrk="0" hangingPunct="1">
              <a:spcBef>
                <a:spcPts val="556"/>
              </a:spcBef>
              <a:buFont typeface="Arial" panose="020B0604020202020204" pitchFamily="34" charset="0"/>
              <a:buNone/>
              <a:defRPr sz="1600" kern="1200">
                <a:solidFill>
                  <a:schemeClr val="tx1">
                    <a:tint val="75000"/>
                  </a:schemeClr>
                </a:solidFill>
                <a:latin typeface="+mn-lt"/>
                <a:ea typeface="+mn-ea"/>
                <a:cs typeface="Segoe UI Light" panose="020B0502040204020203" pitchFamily="34" charset="0"/>
              </a:defRPr>
            </a:lvl4pPr>
            <a:lvl5pPr marL="1693181" indent="0" algn="ctr" defTabSz="846591" rtl="0" eaLnBrk="1" latinLnBrk="0" hangingPunct="1">
              <a:spcBef>
                <a:spcPts val="556"/>
              </a:spcBef>
              <a:buFont typeface="Arial" panose="020B0604020202020204" pitchFamily="34" charset="0"/>
              <a:buNone/>
              <a:defRPr sz="1400" kern="1200">
                <a:solidFill>
                  <a:schemeClr val="tx1">
                    <a:tint val="75000"/>
                  </a:schemeClr>
                </a:solidFill>
                <a:latin typeface="+mn-lt"/>
                <a:ea typeface="+mn-ea"/>
                <a:cs typeface="Segoe UI Light" panose="020B0502040204020203" pitchFamily="34" charset="0"/>
              </a:defRPr>
            </a:lvl5pPr>
            <a:lvl6pPr marL="2116476" indent="0" algn="ctr" defTabSz="846591" rtl="0" eaLnBrk="1" latinLnBrk="0" hangingPunct="1">
              <a:spcBef>
                <a:spcPct val="20000"/>
              </a:spcBef>
              <a:buFont typeface="Arial" panose="020B0604020202020204" pitchFamily="34" charset="0"/>
              <a:buNone/>
              <a:defRPr sz="1852" kern="1200">
                <a:solidFill>
                  <a:schemeClr val="tx1">
                    <a:tint val="75000"/>
                  </a:schemeClr>
                </a:solidFill>
                <a:latin typeface="+mn-lt"/>
                <a:ea typeface="+mn-ea"/>
                <a:cs typeface="+mn-cs"/>
              </a:defRPr>
            </a:lvl6pPr>
            <a:lvl7pPr marL="2539772" indent="0" algn="ctr" defTabSz="846591" rtl="0" eaLnBrk="1" latinLnBrk="0" hangingPunct="1">
              <a:spcBef>
                <a:spcPct val="20000"/>
              </a:spcBef>
              <a:buFont typeface="Arial" panose="020B0604020202020204" pitchFamily="34" charset="0"/>
              <a:buNone/>
              <a:defRPr sz="1852" kern="1200">
                <a:solidFill>
                  <a:schemeClr val="tx1">
                    <a:tint val="75000"/>
                  </a:schemeClr>
                </a:solidFill>
                <a:latin typeface="+mn-lt"/>
                <a:ea typeface="+mn-ea"/>
                <a:cs typeface="+mn-cs"/>
              </a:defRPr>
            </a:lvl7pPr>
            <a:lvl8pPr marL="2963066" indent="0" algn="ctr" defTabSz="846591" rtl="0" eaLnBrk="1" latinLnBrk="0" hangingPunct="1">
              <a:spcBef>
                <a:spcPct val="20000"/>
              </a:spcBef>
              <a:buFont typeface="Arial" panose="020B0604020202020204" pitchFamily="34" charset="0"/>
              <a:buNone/>
              <a:defRPr sz="1852" kern="1200">
                <a:solidFill>
                  <a:schemeClr val="tx1">
                    <a:tint val="75000"/>
                  </a:schemeClr>
                </a:solidFill>
                <a:latin typeface="+mn-lt"/>
                <a:ea typeface="+mn-ea"/>
                <a:cs typeface="+mn-cs"/>
              </a:defRPr>
            </a:lvl8pPr>
            <a:lvl9pPr marL="3386361" indent="0" algn="ctr" defTabSz="846591" rtl="0" eaLnBrk="1" latinLnBrk="0" hangingPunct="1">
              <a:spcBef>
                <a:spcPct val="20000"/>
              </a:spcBef>
              <a:buFont typeface="Arial" panose="020B0604020202020204" pitchFamily="34" charset="0"/>
              <a:buNone/>
              <a:defRPr sz="1852" kern="1200">
                <a:solidFill>
                  <a:schemeClr val="tx1">
                    <a:tint val="75000"/>
                  </a:schemeClr>
                </a:solidFill>
                <a:latin typeface="+mn-lt"/>
                <a:ea typeface="+mn-ea"/>
                <a:cs typeface="+mn-cs"/>
              </a:defRPr>
            </a:lvl9pPr>
          </a:lstStyle>
          <a:p>
            <a:pPr algn="r"/>
            <a:r>
              <a:rPr lang="en-ZA" dirty="0"/>
              <a:t>Presented by: Executive Caretaker, Mr Luvuyo Keyise</a:t>
            </a:r>
          </a:p>
          <a:p>
            <a:pPr algn="r"/>
            <a:r>
              <a:rPr lang="en-ZA" dirty="0"/>
              <a:t>11 November 2020</a:t>
            </a:r>
            <a:endParaRPr lang="en-GB" dirty="0"/>
          </a:p>
        </p:txBody>
      </p:sp>
      <p:sp>
        <p:nvSpPr>
          <p:cNvPr id="4" name="Rectangle 3"/>
          <p:cNvSpPr/>
          <p:nvPr/>
        </p:nvSpPr>
        <p:spPr>
          <a:xfrm>
            <a:off x="3039414" y="2075319"/>
            <a:ext cx="8564450" cy="2585323"/>
          </a:xfrm>
          <a:prstGeom prst="rect">
            <a:avLst/>
          </a:prstGeom>
        </p:spPr>
        <p:txBody>
          <a:bodyPr wrap="square">
            <a:spAutoFit/>
          </a:bodyPr>
          <a:lstStyle/>
          <a:p>
            <a:pPr algn="ctr"/>
            <a:r>
              <a:rPr lang="en-US" sz="3600" b="1" dirty="0">
                <a:solidFill>
                  <a:srgbClr val="0E1B8D"/>
                </a:solidFill>
                <a:cs typeface="Segoe UI Semibold" panose="020B0702040204020203" pitchFamily="34" charset="0"/>
              </a:rPr>
              <a:t>Presentation to the Parliament </a:t>
            </a:r>
            <a:r>
              <a:rPr lang="en-ZA" sz="3600" b="1" dirty="0">
                <a:solidFill>
                  <a:srgbClr val="0E1B8D"/>
                </a:solidFill>
                <a:cs typeface="Segoe UI Semibold" panose="020B0702040204020203" pitchFamily="34" charset="0"/>
              </a:rPr>
              <a:t>Portfolio Committee on Communications </a:t>
            </a:r>
          </a:p>
          <a:p>
            <a:pPr algn="ctr"/>
            <a:r>
              <a:rPr lang="en-ZA" sz="3600" b="1" dirty="0">
                <a:solidFill>
                  <a:srgbClr val="0E1B8D"/>
                </a:solidFill>
                <a:cs typeface="Segoe UI Semibold" panose="020B0702040204020203" pitchFamily="34" charset="0"/>
              </a:rPr>
              <a:t>Amendments to the 2020/21 Annual Performance Plan</a:t>
            </a:r>
          </a:p>
          <a:p>
            <a:pPr algn="ctr"/>
            <a:endParaRPr lang="en-US" dirty="0"/>
          </a:p>
        </p:txBody>
      </p:sp>
    </p:spTree>
    <p:extLst>
      <p:ext uri="{BB962C8B-B14F-4D97-AF65-F5344CB8AC3E}">
        <p14:creationId xmlns:p14="http://schemas.microsoft.com/office/powerpoint/2010/main" xmlns="" val="292332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82" y="137160"/>
            <a:ext cx="11852736" cy="757130"/>
          </a:xfrm>
          <a:prstGeom prst="rect">
            <a:avLst/>
          </a:prstGeom>
          <a:noFill/>
        </p:spPr>
        <p:txBody>
          <a:bodyPr wrap="square" rtlCol="0">
            <a:spAutoFit/>
          </a:bodyPr>
          <a:lstStyle/>
          <a:p>
            <a:pPr algn="just"/>
            <a:r>
              <a:rPr lang="en-ZA" sz="4320" b="1" baseline="30000" dirty="0">
                <a:solidFill>
                  <a:srgbClr val="1F497D"/>
                </a:solidFill>
                <a:ea typeface="Verdana" panose="020B0604030504040204" pitchFamily="34" charset="0"/>
                <a:cs typeface="Verdana" panose="020B0604030504040204" pitchFamily="34" charset="0"/>
              </a:rPr>
              <a:t>Programme 5:</a:t>
            </a:r>
            <a:r>
              <a:rPr lang="en-ZA" sz="4320" b="1" dirty="0">
                <a:solidFill>
                  <a:srgbClr val="1F497D"/>
                </a:solidFill>
                <a:ea typeface="Verdana" panose="020B0604030504040204" pitchFamily="34" charset="0"/>
                <a:cs typeface="Verdana" panose="020B0604030504040204" pitchFamily="34" charset="0"/>
              </a:rPr>
              <a:t> </a:t>
            </a:r>
            <a:r>
              <a:rPr lang="en-ZA" sz="4320" b="1" baseline="30000" dirty="0">
                <a:solidFill>
                  <a:srgbClr val="1F497D"/>
                </a:solidFill>
                <a:ea typeface="Verdana" panose="020B0604030504040204" pitchFamily="34" charset="0"/>
                <a:cs typeface="Verdana" panose="020B0604030504040204" pitchFamily="34" charset="0"/>
              </a:rPr>
              <a:t>Procurement and Industry Transformation quarterly targets</a:t>
            </a:r>
            <a:r>
              <a:rPr lang="en-ZA" sz="4320" b="1" dirty="0">
                <a:solidFill>
                  <a:srgbClr val="1F497D"/>
                </a:solidFill>
                <a:ea typeface="Verdana" panose="020B0604030504040204" pitchFamily="34" charset="0"/>
                <a:cs typeface="Verdana" panose="020B0604030504040204" pitchFamily="34" charset="0"/>
              </a:rPr>
              <a:t> </a:t>
            </a:r>
            <a:endParaRPr lang="en-US" sz="4320" b="1" baseline="30000" dirty="0">
              <a:solidFill>
                <a:srgbClr val="1F497D"/>
              </a:solidFill>
              <a:ea typeface="Verdana" panose="020B0604030504040204" pitchFamily="34" charset="0"/>
              <a:cs typeface="Verdana" panose="020B0604030504040204" pitchFamily="34" charset="0"/>
            </a:endParaRPr>
          </a:p>
        </p:txBody>
      </p:sp>
      <p:sp>
        <p:nvSpPr>
          <p:cNvPr id="4" name="Rectangle 3"/>
          <p:cNvSpPr/>
          <p:nvPr/>
        </p:nvSpPr>
        <p:spPr>
          <a:xfrm>
            <a:off x="40282" y="705624"/>
            <a:ext cx="11852736" cy="856773"/>
          </a:xfrm>
          <a:prstGeom prst="rect">
            <a:avLst/>
          </a:prstGeom>
        </p:spPr>
        <p:txBody>
          <a:bodyPr wrap="square">
            <a:spAutoFit/>
          </a:bodyPr>
          <a:lstStyle/>
          <a:p>
            <a:pPr>
              <a:lnSpc>
                <a:spcPct val="115000"/>
              </a:lnSpc>
            </a:pPr>
            <a:r>
              <a:rPr lang="en-US" sz="1440" dirty="0">
                <a:solidFill>
                  <a:srgbClr val="2F4154"/>
                </a:solidFill>
                <a:ea typeface="Calibri Light" panose="020F0302020204030204" pitchFamily="34" charset="0"/>
                <a:cs typeface="Calibri Light" panose="020F0302020204030204" pitchFamily="34" charset="0"/>
              </a:rPr>
              <a:t>The purpose of this programme is to advance transformation of the ICT sector to stimulate economic growth, development of local ICT content and radically transforming the procurement capability towards the reduction of unemployment and poverty alleviation, supporting skills development and promoting fair,</a:t>
            </a:r>
            <a:r>
              <a:rPr lang="en-US" sz="1440" dirty="0">
                <a:solidFill>
                  <a:prstClr val="black"/>
                </a:solidFill>
                <a:ea typeface="Calibri Light" panose="020F0302020204030204" pitchFamily="34" charset="0"/>
                <a:cs typeface="Calibri Light" panose="020F0302020204030204" pitchFamily="34" charset="0"/>
              </a:rPr>
              <a:t> </a:t>
            </a:r>
            <a:r>
              <a:rPr lang="en-US" sz="1440" dirty="0">
                <a:solidFill>
                  <a:srgbClr val="2F4154"/>
                </a:solidFill>
                <a:ea typeface="Calibri Light" panose="020F0302020204030204" pitchFamily="34" charset="0"/>
                <a:cs typeface="Calibri Light" panose="020F0302020204030204" pitchFamily="34" charset="0"/>
              </a:rPr>
              <a:t>equitable, transparent and cost-effective procurement services. </a:t>
            </a:r>
            <a:endParaRPr lang="en-US" sz="1440" dirty="0">
              <a:solidFill>
                <a:prstClr val="black"/>
              </a:solidFill>
              <a:ea typeface="Calibri Light" panose="020F03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677588112"/>
              </p:ext>
            </p:extLst>
          </p:nvPr>
        </p:nvGraphicFramePr>
        <p:xfrm>
          <a:off x="243840" y="1691642"/>
          <a:ext cx="11527450" cy="4606537"/>
        </p:xfrm>
        <a:graphic>
          <a:graphicData uri="http://schemas.openxmlformats.org/drawingml/2006/table">
            <a:tbl>
              <a:tblPr firstRow="1" firstCol="1" bandRow="1"/>
              <a:tblGrid>
                <a:gridCol w="1109444">
                  <a:extLst>
                    <a:ext uri="{9D8B030D-6E8A-4147-A177-3AD203B41FA5}">
                      <a16:colId xmlns:a16="http://schemas.microsoft.com/office/drawing/2014/main" xmlns="" val="20000"/>
                    </a:ext>
                  </a:extLst>
                </a:gridCol>
                <a:gridCol w="1085116">
                  <a:extLst>
                    <a:ext uri="{9D8B030D-6E8A-4147-A177-3AD203B41FA5}">
                      <a16:colId xmlns:a16="http://schemas.microsoft.com/office/drawing/2014/main" xmlns="" val="20001"/>
                    </a:ext>
                  </a:extLst>
                </a:gridCol>
                <a:gridCol w="118872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453595">
                  <a:extLst>
                    <a:ext uri="{9D8B030D-6E8A-4147-A177-3AD203B41FA5}">
                      <a16:colId xmlns:a16="http://schemas.microsoft.com/office/drawing/2014/main" xmlns="" val="20004"/>
                    </a:ext>
                  </a:extLst>
                </a:gridCol>
                <a:gridCol w="1249251">
                  <a:extLst>
                    <a:ext uri="{9D8B030D-6E8A-4147-A177-3AD203B41FA5}">
                      <a16:colId xmlns:a16="http://schemas.microsoft.com/office/drawing/2014/main" xmlns="" val="20005"/>
                    </a:ext>
                  </a:extLst>
                </a:gridCol>
                <a:gridCol w="1313645">
                  <a:extLst>
                    <a:ext uri="{9D8B030D-6E8A-4147-A177-3AD203B41FA5}">
                      <a16:colId xmlns:a16="http://schemas.microsoft.com/office/drawing/2014/main" xmlns="" val="20006"/>
                    </a:ext>
                  </a:extLst>
                </a:gridCol>
                <a:gridCol w="1365161">
                  <a:extLst>
                    <a:ext uri="{9D8B030D-6E8A-4147-A177-3AD203B41FA5}">
                      <a16:colId xmlns:a16="http://schemas.microsoft.com/office/drawing/2014/main" xmlns="" val="20007"/>
                    </a:ext>
                  </a:extLst>
                </a:gridCol>
                <a:gridCol w="1390918">
                  <a:extLst>
                    <a:ext uri="{9D8B030D-6E8A-4147-A177-3AD203B41FA5}">
                      <a16:colId xmlns:a16="http://schemas.microsoft.com/office/drawing/2014/main" xmlns="" val="20008"/>
                    </a:ext>
                  </a:extLst>
                </a:gridCol>
              </a:tblGrid>
              <a:tr h="262135">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a:t>
                      </a:r>
                      <a:r>
                        <a:rPr lang="en-US" sz="1300" b="1" baseline="0" dirty="0">
                          <a:solidFill>
                            <a:schemeClr val="bg1"/>
                          </a:solidFill>
                          <a:effectLst/>
                          <a:latin typeface="Calibri Light"/>
                          <a:ea typeface="Calibri"/>
                          <a:cs typeface="Times New Roman"/>
                        </a:rPr>
                        <a:t> definition </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Light"/>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2021-2022</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657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r h="1989328">
                <a:tc>
                  <a:txBody>
                    <a:bodyPr/>
                    <a:lstStyle/>
                    <a:p>
                      <a:pPr marL="0" marR="0" lvl="0" indent="0" algn="just" defTabSz="846625"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p>
                      <a:pPr marL="0" marR="0" algn="just">
                        <a:lnSpc>
                          <a:spcPct val="115000"/>
                        </a:lnSpc>
                        <a:spcBef>
                          <a:spcPts val="0"/>
                        </a:spcBef>
                        <a:spcAft>
                          <a:spcPts val="0"/>
                        </a:spcAft>
                      </a:pP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mn-lt"/>
                          <a:ea typeface="Calibri Light" panose="020F0302020204030204" pitchFamily="34" charset="0"/>
                          <a:cs typeface="Times New Roman" panose="02020603050405020304" pitchFamily="18" charset="0"/>
                        </a:rPr>
                        <a:t>Procurement</a:t>
                      </a:r>
                      <a:r>
                        <a:rPr lang="en-US" sz="1200" baseline="0" dirty="0">
                          <a:effectLst/>
                          <a:latin typeface="+mn-lt"/>
                          <a:ea typeface="Calibri Light" panose="020F0302020204030204" pitchFamily="34" charset="0"/>
                          <a:cs typeface="Times New Roman" panose="02020603050405020304" pitchFamily="18" charset="0"/>
                        </a:rPr>
                        <a:t> awards made within targeted customer timeframes</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mn-lt"/>
                          <a:ea typeface="Calibri Light" panose="020F0302020204030204" pitchFamily="34" charset="0"/>
                          <a:cs typeface="Calibri Light" panose="020F0302020204030204" pitchFamily="34" charset="0"/>
                        </a:rPr>
                        <a:t>% of </a:t>
                      </a:r>
                      <a:r>
                        <a:rPr lang="en-GB" sz="1200" dirty="0">
                          <a:effectLst/>
                          <a:latin typeface="+mn-lt"/>
                          <a:ea typeface="Calibri Light" panose="020F0302020204030204" pitchFamily="34" charset="0"/>
                          <a:cs typeface="Times New Roman" panose="02020603050405020304" pitchFamily="18" charset="0"/>
                        </a:rPr>
                        <a:t>procurement awards completed </a:t>
                      </a:r>
                      <a:r>
                        <a:rPr lang="en-GB" sz="1200" dirty="0">
                          <a:effectLst/>
                          <a:latin typeface="+mn-lt"/>
                          <a:ea typeface="Calibri Light" panose="020F0302020204030204" pitchFamily="34" charset="0"/>
                          <a:cs typeface="Calibri Light" panose="020F0302020204030204" pitchFamily="34" charset="0"/>
                        </a:rPr>
                        <a:t>within targeted turnaround times  </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kern="1200" dirty="0">
                          <a:solidFill>
                            <a:schemeClr val="tx1"/>
                          </a:solidFill>
                          <a:effectLst/>
                          <a:latin typeface="+mn-lt"/>
                          <a:ea typeface="Calibri Light" panose="020F0302020204030204" pitchFamily="34" charset="0"/>
                          <a:cs typeface="Calibri Light" panose="020F0302020204030204" pitchFamily="34" charset="0"/>
                        </a:rPr>
                        <a:t>A cumulative total number of tenders approved within the targeted turnaround time agreed with the Customer</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75% of procurement awards completed within targeted turnaround times  </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80% of procurement</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awards completed within</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targeted turnaround times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70% of procurement</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awards completed within</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targeted turnaround times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70% of procurement</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awards completed within</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targeted turnaround times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75% of procurement</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20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awards completed within</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targeted turnaround times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extLst>
                  <a:ext uri="{0D108BD9-81ED-4DB2-BD59-A6C34878D82A}">
                    <a16:rowId xmlns:a16="http://schemas.microsoft.com/office/drawing/2014/main" xmlns="" val="10002"/>
                  </a:ext>
                </a:extLst>
              </a:tr>
              <a:tr h="1989328">
                <a:tc>
                  <a:txBody>
                    <a:bodyPr/>
                    <a:lstStyle/>
                    <a:p>
                      <a:pPr marL="0" marR="0" lvl="0" indent="0" algn="just" defTabSz="846625"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mn-lt"/>
                          <a:ea typeface="Calibri Light" panose="020F0302020204030204" pitchFamily="34" charset="0"/>
                          <a:cs typeface="Times New Roman" panose="02020603050405020304" pitchFamily="18" charset="0"/>
                        </a:rPr>
                        <a:t>Increased acquisition spend through black SMME entities on influenceable spend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mn-lt"/>
                          <a:ea typeface="Calibri Light" panose="020F0302020204030204" pitchFamily="34" charset="0"/>
                          <a:cs typeface="Calibri Light" panose="020F0302020204030204" pitchFamily="34" charset="0"/>
                        </a:rPr>
                        <a:t>% of acquisition</a:t>
                      </a:r>
                      <a:endParaRPr lang="en-US"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mn-lt"/>
                          <a:ea typeface="Calibri Light" panose="020F0302020204030204" pitchFamily="34" charset="0"/>
                          <a:cs typeface="Calibri Light" panose="020F0302020204030204" pitchFamily="34" charset="0"/>
                        </a:rPr>
                        <a:t>spend through black SMME entities</a:t>
                      </a:r>
                      <a:endParaRPr lang="en-US"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200" dirty="0">
                          <a:effectLst/>
                          <a:latin typeface="+mn-lt"/>
                          <a:ea typeface="Calibri Light" panose="020F0302020204030204" pitchFamily="34" charset="0"/>
                          <a:cs typeface="Calibri Light" panose="020F0302020204030204" pitchFamily="34" charset="0"/>
                        </a:rPr>
                        <a:t> </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defTabSz="846625" rtl="0" eaLnBrk="1" latinLnBrk="0" hangingPunct="1">
                        <a:lnSpc>
                          <a:spcPct val="115000"/>
                        </a:lnSpc>
                        <a:spcBef>
                          <a:spcPts val="0"/>
                        </a:spcBef>
                        <a:spcAft>
                          <a:spcPts val="0"/>
                        </a:spcAft>
                      </a:pPr>
                      <a:r>
                        <a:rPr lang="en-US" sz="1200" kern="1200" dirty="0">
                          <a:solidFill>
                            <a:schemeClr val="tx1"/>
                          </a:solidFill>
                          <a:effectLst/>
                          <a:latin typeface="+mn-lt"/>
                          <a:ea typeface="Calibri Light" panose="020F0302020204030204" pitchFamily="34" charset="0"/>
                          <a:cs typeface="Calibri Light" panose="020F0302020204030204" pitchFamily="34" charset="0"/>
                        </a:rPr>
                        <a:t>Acquisition spend through the use of companies classified as black SMMEs (EME &amp; QSE) entities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30% of acquisition spend through black SMME entities on influenceable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40% of acquisition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through black SMME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30% of acquisition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through black SMME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30% of acquisition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through black SMME entities on influenceable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30% of acquisition 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through black SMME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600"/>
                        </a:spcAft>
                      </a:pP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spend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9899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82" y="223243"/>
            <a:ext cx="9073238" cy="757130"/>
          </a:xfrm>
          <a:prstGeom prst="rect">
            <a:avLst/>
          </a:prstGeom>
          <a:noFill/>
        </p:spPr>
        <p:txBody>
          <a:bodyPr wrap="square" rtlCol="0">
            <a:spAutoFit/>
          </a:bodyPr>
          <a:lstStyle/>
          <a:p>
            <a:pPr algn="just"/>
            <a:r>
              <a:rPr lang="en-ZA" sz="4320" b="1" baseline="30000" dirty="0">
                <a:solidFill>
                  <a:srgbClr val="1F497D"/>
                </a:solidFill>
                <a:ea typeface="Verdana" panose="020B0604030504040204" pitchFamily="34" charset="0"/>
                <a:cs typeface="Verdana" panose="020B0604030504040204" pitchFamily="34" charset="0"/>
              </a:rPr>
              <a:t>Programme 4: Financial</a:t>
            </a:r>
            <a:r>
              <a:rPr lang="en-ZA" sz="4320" b="1" dirty="0">
                <a:solidFill>
                  <a:srgbClr val="1F497D"/>
                </a:solidFill>
                <a:ea typeface="Verdana" panose="020B0604030504040204" pitchFamily="34" charset="0"/>
                <a:cs typeface="Verdana" panose="020B0604030504040204" pitchFamily="34" charset="0"/>
              </a:rPr>
              <a:t> </a:t>
            </a:r>
            <a:r>
              <a:rPr lang="en-ZA" sz="4320" b="1" baseline="30000" dirty="0">
                <a:solidFill>
                  <a:srgbClr val="1F497D"/>
                </a:solidFill>
                <a:ea typeface="Verdana" panose="020B0604030504040204" pitchFamily="34" charset="0"/>
                <a:cs typeface="Verdana" panose="020B0604030504040204" pitchFamily="34" charset="0"/>
              </a:rPr>
              <a:t>Sustainability quarterly targets  </a:t>
            </a:r>
            <a:endParaRPr lang="en-US" sz="4320" b="1" baseline="30000" dirty="0">
              <a:solidFill>
                <a:srgbClr val="1F497D"/>
              </a:solidFill>
              <a:ea typeface="Verdana" panose="020B0604030504040204" pitchFamily="34" charset="0"/>
              <a:cs typeface="Verdana" panose="020B0604030504040204" pitchFamily="34" charset="0"/>
            </a:endParaRPr>
          </a:p>
        </p:txBody>
      </p:sp>
      <p:sp>
        <p:nvSpPr>
          <p:cNvPr id="4" name="Rectangle 3"/>
          <p:cNvSpPr/>
          <p:nvPr/>
        </p:nvSpPr>
        <p:spPr>
          <a:xfrm>
            <a:off x="95424" y="771883"/>
            <a:ext cx="11852736" cy="978729"/>
          </a:xfrm>
          <a:prstGeom prst="rect">
            <a:avLst/>
          </a:prstGeom>
        </p:spPr>
        <p:txBody>
          <a:bodyPr wrap="square">
            <a:spAutoFit/>
          </a:bodyPr>
          <a:lstStyle/>
          <a:p>
            <a:r>
              <a:rPr lang="en-GB" sz="1440" dirty="0">
                <a:solidFill>
                  <a:prstClr val="black"/>
                </a:solidFill>
              </a:rPr>
              <a:t>The purpose of this programme is to ensure effective and efficient financial management and commercial awareness in investment decisions to ensure financial growth and sustainability. </a:t>
            </a:r>
            <a:endParaRPr lang="en-US" sz="1440" dirty="0">
              <a:solidFill>
                <a:prstClr val="black"/>
              </a:solidFill>
            </a:endParaRPr>
          </a:p>
          <a:p>
            <a:endParaRPr lang="en-GB" sz="1440" dirty="0">
              <a:solidFill>
                <a:prstClr val="black"/>
              </a:solidFill>
            </a:endParaRPr>
          </a:p>
          <a:p>
            <a:endParaRPr lang="en-US" sz="144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42442506"/>
              </p:ext>
            </p:extLst>
          </p:nvPr>
        </p:nvGraphicFramePr>
        <p:xfrm>
          <a:off x="243836" y="1563614"/>
          <a:ext cx="11682001" cy="4463796"/>
        </p:xfrm>
        <a:graphic>
          <a:graphicData uri="http://schemas.openxmlformats.org/drawingml/2006/table">
            <a:tbl>
              <a:tblPr firstRow="1" firstCol="1" bandRow="1"/>
              <a:tblGrid>
                <a:gridCol w="1507691">
                  <a:extLst>
                    <a:ext uri="{9D8B030D-6E8A-4147-A177-3AD203B41FA5}">
                      <a16:colId xmlns:a16="http://schemas.microsoft.com/office/drawing/2014/main" xmlns="" val="20000"/>
                    </a:ext>
                  </a:extLst>
                </a:gridCol>
                <a:gridCol w="1184856">
                  <a:extLst>
                    <a:ext uri="{9D8B030D-6E8A-4147-A177-3AD203B41FA5}">
                      <a16:colId xmlns:a16="http://schemas.microsoft.com/office/drawing/2014/main" xmlns="" val="20001"/>
                    </a:ext>
                  </a:extLst>
                </a:gridCol>
                <a:gridCol w="1197735">
                  <a:extLst>
                    <a:ext uri="{9D8B030D-6E8A-4147-A177-3AD203B41FA5}">
                      <a16:colId xmlns:a16="http://schemas.microsoft.com/office/drawing/2014/main" xmlns="" val="20002"/>
                    </a:ext>
                  </a:extLst>
                </a:gridCol>
                <a:gridCol w="1519707">
                  <a:extLst>
                    <a:ext uri="{9D8B030D-6E8A-4147-A177-3AD203B41FA5}">
                      <a16:colId xmlns:a16="http://schemas.microsoft.com/office/drawing/2014/main" xmlns="" val="20003"/>
                    </a:ext>
                  </a:extLst>
                </a:gridCol>
                <a:gridCol w="1223493">
                  <a:extLst>
                    <a:ext uri="{9D8B030D-6E8A-4147-A177-3AD203B41FA5}">
                      <a16:colId xmlns:a16="http://schemas.microsoft.com/office/drawing/2014/main" xmlns="" val="20004"/>
                    </a:ext>
                  </a:extLst>
                </a:gridCol>
                <a:gridCol w="1262130">
                  <a:extLst>
                    <a:ext uri="{9D8B030D-6E8A-4147-A177-3AD203B41FA5}">
                      <a16:colId xmlns:a16="http://schemas.microsoft.com/office/drawing/2014/main" xmlns="" val="20005"/>
                    </a:ext>
                  </a:extLst>
                </a:gridCol>
                <a:gridCol w="1300766">
                  <a:extLst>
                    <a:ext uri="{9D8B030D-6E8A-4147-A177-3AD203B41FA5}">
                      <a16:colId xmlns:a16="http://schemas.microsoft.com/office/drawing/2014/main" xmlns="" val="20006"/>
                    </a:ext>
                  </a:extLst>
                </a:gridCol>
                <a:gridCol w="1171978">
                  <a:extLst>
                    <a:ext uri="{9D8B030D-6E8A-4147-A177-3AD203B41FA5}">
                      <a16:colId xmlns:a16="http://schemas.microsoft.com/office/drawing/2014/main" xmlns="" val="20007"/>
                    </a:ext>
                  </a:extLst>
                </a:gridCol>
                <a:gridCol w="1313645">
                  <a:extLst>
                    <a:ext uri="{9D8B030D-6E8A-4147-A177-3AD203B41FA5}">
                      <a16:colId xmlns:a16="http://schemas.microsoft.com/office/drawing/2014/main" xmlns="" val="20008"/>
                    </a:ext>
                  </a:extLst>
                </a:gridCol>
              </a:tblGrid>
              <a:tr h="23942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a:t>
                      </a:r>
                      <a:r>
                        <a:rPr lang="en-US" sz="1300" b="1" baseline="0" dirty="0">
                          <a:solidFill>
                            <a:schemeClr val="bg1"/>
                          </a:solidFill>
                          <a:effectLst/>
                          <a:latin typeface="Calibri Light"/>
                          <a:ea typeface="Calibri"/>
                          <a:cs typeface="Times New Roman"/>
                        </a:rPr>
                        <a:t> definition </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Light"/>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2021-2022</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680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r h="2417064">
                <a:tc rowSpan="2">
                  <a:txBody>
                    <a:bodyPr/>
                    <a:lstStyle/>
                    <a:p>
                      <a:pPr marL="0" marR="0" lvl="0" indent="0" algn="just" defTabSz="846625" rtl="0" eaLnBrk="1" fontAlgn="auto" latinLnBrk="0" hangingPunct="1">
                        <a:lnSpc>
                          <a:spcPct val="115000"/>
                        </a:lnSpc>
                        <a:spcBef>
                          <a:spcPts val="2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Innovative digital service Investments promoting financial sustainability</a:t>
                      </a:r>
                    </a:p>
                    <a:p>
                      <a:pPr marL="0" marR="0" algn="just">
                        <a:lnSpc>
                          <a:spcPct val="115000"/>
                        </a:lnSpc>
                        <a:spcBef>
                          <a:spcPts val="200"/>
                        </a:spcBef>
                        <a:spcAft>
                          <a:spcPts val="0"/>
                        </a:spcAft>
                      </a:pPr>
                      <a:endParaRPr kumimoji="0" lang="en-US" sz="1200" b="0" i="0" u="none" strike="noStrike" kern="1200" cap="none" spc="0" normalizeH="0" baseline="0" dirty="0">
                        <a:ln>
                          <a:noFill/>
                        </a:ln>
                        <a:solidFill>
                          <a:srgbClr val="000000"/>
                        </a:solidFill>
                        <a:effectLst/>
                        <a:uLnTx/>
                        <a:uFillTx/>
                        <a:latin typeface="+mn-lt"/>
                        <a:ea typeface="+mn-ea"/>
                        <a:cs typeface="+mn-cs"/>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rowSpan="2">
                  <a:txBody>
                    <a:bodyPr/>
                    <a:lstStyle/>
                    <a:p>
                      <a:pPr marL="0" marR="0" algn="just">
                        <a:lnSpc>
                          <a:spcPct val="115000"/>
                        </a:lnSpc>
                        <a:spcBef>
                          <a:spcPts val="200"/>
                        </a:spcBef>
                        <a:spcAft>
                          <a:spcPts val="0"/>
                        </a:spcAft>
                      </a:pPr>
                      <a:r>
                        <a:rPr kumimoji="0" lang="en-US" sz="1200" b="0" i="0" u="none" strike="noStrike" kern="1200" cap="none" spc="0" normalizeH="0" baseline="0" dirty="0">
                          <a:ln>
                            <a:noFill/>
                          </a:ln>
                          <a:solidFill>
                            <a:srgbClr val="000000"/>
                          </a:solidFill>
                          <a:effectLst/>
                          <a:uLnTx/>
                          <a:uFillTx/>
                          <a:latin typeface="+mn-lt"/>
                          <a:ea typeface="+mn-ea"/>
                          <a:cs typeface="+mn-cs"/>
                        </a:rPr>
                        <a:t>Improved profitability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kumimoji="0" lang="en-US" sz="1200" b="0" i="0" u="none" strike="noStrike" kern="1200" cap="none" spc="0" normalizeH="0" baseline="0" dirty="0">
                          <a:ln>
                            <a:noFill/>
                          </a:ln>
                          <a:solidFill>
                            <a:srgbClr val="000000"/>
                          </a:solidFill>
                          <a:effectLst/>
                          <a:uLnTx/>
                          <a:uFillTx/>
                          <a:latin typeface="+mn-lt"/>
                          <a:ea typeface="+mn-ea"/>
                          <a:cs typeface="+mn-cs"/>
                        </a:rPr>
                        <a:t>#EBITDA</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just" defTabSz="846625" rtl="0" eaLnBrk="1" fontAlgn="auto" latinLnBrk="0" hangingPunct="1">
                        <a:lnSpc>
                          <a:spcPct val="115000"/>
                        </a:lnSpc>
                        <a:spcBef>
                          <a:spcPts val="2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EBITDA is defined as revenue minus expenses,  excluding tax, depreciation,</a:t>
                      </a:r>
                    </a:p>
                    <a:p>
                      <a:pPr marL="0" marR="0" lvl="0" indent="0" algn="just" defTabSz="846625" rtl="0" eaLnBrk="1" fontAlgn="auto" latinLnBrk="0" hangingPunct="1">
                        <a:lnSpc>
                          <a:spcPct val="115000"/>
                        </a:lnSpc>
                        <a:spcBef>
                          <a:spcPts val="2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amortisation and interest. It is an indicator of a company's profitability </a:t>
                      </a:r>
                    </a:p>
                    <a:p>
                      <a:pPr marL="0" marR="0" algn="just">
                        <a:lnSpc>
                          <a:spcPct val="115000"/>
                        </a:lnSpc>
                        <a:spcBef>
                          <a:spcPts val="200"/>
                        </a:spcBef>
                        <a:spcAft>
                          <a:spcPts val="0"/>
                        </a:spcAft>
                      </a:pP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kern="1200" dirty="0">
                          <a:solidFill>
                            <a:schemeClr val="tx1"/>
                          </a:solidFill>
                          <a:effectLst/>
                          <a:latin typeface="+mn-lt"/>
                          <a:ea typeface="Calibri Light" panose="020F0302020204030204" pitchFamily="34" charset="0"/>
                          <a:cs typeface="Times New Roman" panose="02020603050405020304" pitchFamily="18" charset="0"/>
                        </a:rPr>
                        <a:t>R84.3m</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kern="1200" dirty="0">
                          <a:solidFill>
                            <a:schemeClr val="tx1"/>
                          </a:solidFill>
                          <a:effectLst/>
                          <a:latin typeface="+mn-lt"/>
                          <a:ea typeface="Calibri Light" panose="020F0302020204030204" pitchFamily="34" charset="0"/>
                          <a:cs typeface="Times New Roman" panose="02020603050405020304" pitchFamily="18" charset="0"/>
                        </a:rPr>
                        <a:t>R0</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kern="1200" dirty="0">
                          <a:solidFill>
                            <a:schemeClr val="tx1"/>
                          </a:solidFill>
                          <a:effectLst/>
                          <a:latin typeface="+mn-lt"/>
                          <a:ea typeface="Calibri Light" panose="020F0302020204030204" pitchFamily="34" charset="0"/>
                          <a:cs typeface="Times New Roman" panose="02020603050405020304" pitchFamily="18" charset="0"/>
                        </a:rPr>
                        <a:t>R35m</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kern="1200" dirty="0">
                          <a:solidFill>
                            <a:schemeClr val="tx1"/>
                          </a:solidFill>
                          <a:effectLst/>
                          <a:latin typeface="+mn-lt"/>
                          <a:ea typeface="Calibri Light" panose="020F0302020204030204" pitchFamily="34" charset="0"/>
                          <a:cs typeface="Times New Roman" panose="02020603050405020304" pitchFamily="18" charset="0"/>
                        </a:rPr>
                        <a:t>R60m</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kern="1200" dirty="0">
                          <a:solidFill>
                            <a:schemeClr val="tx1"/>
                          </a:solidFill>
                          <a:effectLst/>
                          <a:latin typeface="+mn-lt"/>
                          <a:ea typeface="Calibri Light" panose="020F0302020204030204" pitchFamily="34" charset="0"/>
                          <a:cs typeface="Times New Roman" panose="02020603050405020304" pitchFamily="18" charset="0"/>
                        </a:rPr>
                        <a:t>R84.3m</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extLst>
                  <a:ext uri="{0D108BD9-81ED-4DB2-BD59-A6C34878D82A}">
                    <a16:rowId xmlns:a16="http://schemas.microsoft.com/office/drawing/2014/main" xmlns="" val="10002"/>
                  </a:ext>
                </a:extLst>
              </a:tr>
              <a:tr h="1514856">
                <a:tc vMerge="1">
                  <a:txBody>
                    <a:bodyPr/>
                    <a:lstStyle/>
                    <a:p>
                      <a:pPr marL="0" marR="0" algn="l">
                        <a:lnSpc>
                          <a:spcPct val="115000"/>
                        </a:lnSpc>
                        <a:spcBef>
                          <a:spcPts val="200"/>
                        </a:spcBef>
                        <a:spcAft>
                          <a:spcPts val="0"/>
                        </a:spcAft>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vMerge="1">
                  <a:txBody>
                    <a:bodyPr/>
                    <a:lstStyle/>
                    <a:p>
                      <a:pPr marL="0" marR="0" algn="l">
                        <a:lnSpc>
                          <a:spcPct val="115000"/>
                        </a:lnSpc>
                        <a:spcBef>
                          <a:spcPts val="200"/>
                        </a:spcBef>
                        <a:spcAft>
                          <a:spcPts val="0"/>
                        </a:spcAft>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GB" sz="1200" dirty="0">
                          <a:effectLst/>
                          <a:latin typeface="+mn-lt"/>
                          <a:ea typeface="Calibri Light" panose="020F0302020204030204" pitchFamily="34" charset="0"/>
                          <a:cs typeface="Calibri Light" panose="020F0302020204030204" pitchFamily="34" charset="0"/>
                        </a:rPr>
                        <a:t>% Net collection rate</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200"/>
                        </a:spcBef>
                        <a:spcAft>
                          <a:spcPts val="0"/>
                        </a:spcAft>
                      </a:pPr>
                      <a:r>
                        <a:rPr kumimoji="0" lang="en-US" sz="1200" b="0" i="0" u="none" strike="noStrike" kern="1200" cap="none" spc="0" normalizeH="0" baseline="0" dirty="0">
                          <a:ln>
                            <a:noFill/>
                          </a:ln>
                          <a:solidFill>
                            <a:srgbClr val="000000"/>
                          </a:solidFill>
                          <a:effectLst/>
                          <a:uLnTx/>
                          <a:uFillTx/>
                          <a:latin typeface="+mn-lt"/>
                          <a:ea typeface="+mn-ea"/>
                          <a:cs typeface="+mn-cs"/>
                        </a:rPr>
                        <a:t>This measures current year invoices due and receivables and the percentage that SITA actually collects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mn-lt"/>
                          <a:ea typeface="Calibri Light" panose="020F0302020204030204" pitchFamily="34" charset="0"/>
                          <a:cs typeface="Times New Roman" panose="02020603050405020304" pitchFamily="18" charset="0"/>
                        </a:rPr>
                        <a:t>80% net collection rate</a:t>
                      </a:r>
                    </a:p>
                    <a:p>
                      <a:pPr marL="0" marR="0" algn="just">
                        <a:lnSpc>
                          <a:spcPct val="115000"/>
                        </a:lnSpc>
                        <a:spcBef>
                          <a:spcPts val="0"/>
                        </a:spcBef>
                        <a:spcAft>
                          <a:spcPts val="0"/>
                        </a:spcAft>
                      </a:pPr>
                      <a:endParaRPr lang="en-GB"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endParaRPr lang="en-GB"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endParaRPr lang="en-US"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200" dirty="0">
                          <a:effectLst/>
                          <a:latin typeface="+mn-lt"/>
                          <a:ea typeface="Calibri Light" panose="020F0302020204030204" pitchFamily="34" charset="0"/>
                          <a:cs typeface="Times New Roman" panose="02020603050405020304" pitchFamily="18" charset="0"/>
                        </a:rPr>
                        <a:t> </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defTabSz="846625" rtl="0" eaLnBrk="1" latinLnBrk="0" hangingPunct="1">
                        <a:lnSpc>
                          <a:spcPct val="100000"/>
                        </a:lnSpc>
                        <a:spcBef>
                          <a:spcPts val="0"/>
                        </a:spcBef>
                        <a:spcAft>
                          <a:spcPts val="600"/>
                        </a:spcAft>
                      </a:pPr>
                      <a:r>
                        <a:rPr lang="en-GB" sz="1200" kern="1200" dirty="0">
                          <a:solidFill>
                            <a:schemeClr val="tx1"/>
                          </a:solidFill>
                          <a:effectLst/>
                          <a:latin typeface="+mn-lt"/>
                          <a:ea typeface="Calibri Light" panose="020F0302020204030204" pitchFamily="34" charset="0"/>
                          <a:cs typeface="Times New Roman" panose="02020603050405020304" pitchFamily="18" charset="0"/>
                        </a:rPr>
                        <a:t>65% net collection rate</a:t>
                      </a:r>
                      <a:endParaRPr lang="en-US" sz="1200" kern="1200" dirty="0">
                        <a:solidFill>
                          <a:schemeClr val="tx1"/>
                        </a:solidFill>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GB" sz="1200" dirty="0">
                          <a:effectLst/>
                          <a:latin typeface="+mn-lt"/>
                          <a:ea typeface="Calibri Light" panose="020F0302020204030204" pitchFamily="34" charset="0"/>
                          <a:cs typeface="Times New Roman" panose="02020603050405020304" pitchFamily="18" charset="0"/>
                        </a:rPr>
                        <a:t>60% net collection rate</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GB" sz="1200" dirty="0">
                          <a:effectLst/>
                          <a:latin typeface="+mn-lt"/>
                          <a:ea typeface="Calibri Light" panose="020F0302020204030204" pitchFamily="34" charset="0"/>
                          <a:cs typeface="Times New Roman" panose="02020603050405020304" pitchFamily="18" charset="0"/>
                        </a:rPr>
                        <a:t>70% net collection rate</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mn-lt"/>
                          <a:ea typeface="Calibri Light" panose="020F0302020204030204" pitchFamily="34" charset="0"/>
                          <a:cs typeface="Times New Roman" panose="02020603050405020304" pitchFamily="18" charset="0"/>
                        </a:rPr>
                        <a:t>80% net collection rate</a:t>
                      </a:r>
                    </a:p>
                    <a:p>
                      <a:pPr marL="0" marR="0" algn="just">
                        <a:lnSpc>
                          <a:spcPct val="115000"/>
                        </a:lnSpc>
                        <a:spcBef>
                          <a:spcPts val="0"/>
                        </a:spcBef>
                        <a:spcAft>
                          <a:spcPts val="0"/>
                        </a:spcAft>
                      </a:pPr>
                      <a:endParaRPr lang="en-GB"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endParaRPr lang="en-GB"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endParaRPr lang="en-US" sz="1200" dirty="0">
                        <a:effectLst/>
                        <a:latin typeface="+mn-lt"/>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200" dirty="0">
                          <a:effectLst/>
                          <a:latin typeface="+mn-lt"/>
                          <a:ea typeface="Calibri Light" panose="020F0302020204030204" pitchFamily="34" charset="0"/>
                          <a:cs typeface="Times New Roman" panose="02020603050405020304" pitchFamily="18" charset="0"/>
                        </a:rPr>
                        <a:t> </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4922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9840" y="233945"/>
            <a:ext cx="4791694" cy="47916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04800" y="3585378"/>
            <a:ext cx="4688026" cy="830997"/>
          </a:xfrm>
          <a:prstGeom prst="rect">
            <a:avLst/>
          </a:prstGeom>
        </p:spPr>
        <p:txBody>
          <a:bodyPr wrap="square">
            <a:spAutoFit/>
          </a:bodyPr>
          <a:lstStyle/>
          <a:p>
            <a:pPr algn="ctr"/>
            <a:r>
              <a:rPr lang="en-ZA" sz="7200" b="1" baseline="30000" dirty="0">
                <a:solidFill>
                  <a:srgbClr val="1F497D"/>
                </a:solidFill>
                <a:cs typeface="Century Gothic"/>
              </a:rPr>
              <a:t>THANK YOU</a:t>
            </a:r>
            <a:endParaRPr lang="en-US" sz="7200" b="1" baseline="30000" dirty="0">
              <a:solidFill>
                <a:srgbClr val="1F497D"/>
              </a:solidFill>
              <a:cs typeface="Century Gothic"/>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3343" y="4983481"/>
            <a:ext cx="4238600"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654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4" y="2815424"/>
            <a:ext cx="2583986" cy="576064"/>
          </a:xfrm>
        </p:spPr>
        <p:txBody>
          <a:bodyPr/>
          <a:lstStyle/>
          <a:p>
            <a:pPr algn="ctr"/>
            <a:r>
              <a:rPr lang="en-ZA" sz="4320" dirty="0"/>
              <a:t>CONTENTS</a:t>
            </a:r>
            <a:endParaRPr lang="en-US" sz="4320" dirty="0"/>
          </a:p>
        </p:txBody>
      </p:sp>
      <p:graphicFrame>
        <p:nvGraphicFramePr>
          <p:cNvPr id="4" name="Diagram 3"/>
          <p:cNvGraphicFramePr/>
          <p:nvPr>
            <p:extLst>
              <p:ext uri="{D42A27DB-BD31-4B8C-83A1-F6EECF244321}">
                <p14:modId xmlns:p14="http://schemas.microsoft.com/office/powerpoint/2010/main" xmlns="" val="2242283811"/>
              </p:ext>
            </p:extLst>
          </p:nvPr>
        </p:nvGraphicFramePr>
        <p:xfrm>
          <a:off x="1889760" y="0"/>
          <a:ext cx="10058400" cy="630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354669" y="4892041"/>
            <a:ext cx="497252" cy="830997"/>
          </a:xfrm>
          <a:prstGeom prst="rect">
            <a:avLst/>
          </a:prstGeom>
          <a:noFill/>
        </p:spPr>
        <p:txBody>
          <a:bodyPr wrap="none" rtlCol="0">
            <a:spAutoFit/>
          </a:bodyPr>
          <a:lstStyle/>
          <a:p>
            <a:r>
              <a:rPr lang="en-ZA" sz="4800" dirty="0">
                <a:solidFill>
                  <a:srgbClr val="1F497D"/>
                </a:solidFill>
              </a:rPr>
              <a:t>4</a:t>
            </a:r>
            <a:endParaRPr lang="en-US" sz="4800" dirty="0">
              <a:solidFill>
                <a:srgbClr val="1F497D"/>
              </a:solidFill>
            </a:endParaRPr>
          </a:p>
        </p:txBody>
      </p:sp>
      <p:sp>
        <p:nvSpPr>
          <p:cNvPr id="7" name="TextBox 6"/>
          <p:cNvSpPr txBox="1"/>
          <p:nvPr/>
        </p:nvSpPr>
        <p:spPr>
          <a:xfrm>
            <a:off x="2911018" y="3429001"/>
            <a:ext cx="497252" cy="830997"/>
          </a:xfrm>
          <a:prstGeom prst="rect">
            <a:avLst/>
          </a:prstGeom>
          <a:noFill/>
        </p:spPr>
        <p:txBody>
          <a:bodyPr wrap="none" rtlCol="0">
            <a:spAutoFit/>
          </a:bodyPr>
          <a:lstStyle/>
          <a:p>
            <a:r>
              <a:rPr lang="en-ZA" sz="4800" dirty="0">
                <a:solidFill>
                  <a:srgbClr val="1F497D"/>
                </a:solidFill>
              </a:rPr>
              <a:t>3</a:t>
            </a:r>
            <a:endParaRPr lang="en-US" sz="4800" dirty="0">
              <a:solidFill>
                <a:srgbClr val="1F497D"/>
              </a:solidFill>
            </a:endParaRPr>
          </a:p>
        </p:txBody>
      </p:sp>
      <p:sp>
        <p:nvSpPr>
          <p:cNvPr id="8" name="TextBox 7"/>
          <p:cNvSpPr txBox="1"/>
          <p:nvPr/>
        </p:nvSpPr>
        <p:spPr>
          <a:xfrm>
            <a:off x="2895960" y="1965961"/>
            <a:ext cx="497252" cy="830997"/>
          </a:xfrm>
          <a:prstGeom prst="rect">
            <a:avLst/>
          </a:prstGeom>
          <a:noFill/>
        </p:spPr>
        <p:txBody>
          <a:bodyPr wrap="none" rtlCol="0">
            <a:spAutoFit/>
          </a:bodyPr>
          <a:lstStyle/>
          <a:p>
            <a:r>
              <a:rPr lang="en-ZA" sz="4800" dirty="0">
                <a:solidFill>
                  <a:srgbClr val="1F497D"/>
                </a:solidFill>
              </a:rPr>
              <a:t>2</a:t>
            </a:r>
            <a:endParaRPr lang="en-US" sz="4800" dirty="0">
              <a:solidFill>
                <a:srgbClr val="1F497D"/>
              </a:solidFill>
            </a:endParaRPr>
          </a:p>
        </p:txBody>
      </p:sp>
      <p:sp>
        <p:nvSpPr>
          <p:cNvPr id="9" name="TextBox 8"/>
          <p:cNvSpPr txBox="1"/>
          <p:nvPr/>
        </p:nvSpPr>
        <p:spPr>
          <a:xfrm>
            <a:off x="2354669" y="502921"/>
            <a:ext cx="497252" cy="830997"/>
          </a:xfrm>
          <a:prstGeom prst="rect">
            <a:avLst/>
          </a:prstGeom>
          <a:noFill/>
        </p:spPr>
        <p:txBody>
          <a:bodyPr wrap="none" rtlCol="0">
            <a:spAutoFit/>
          </a:bodyPr>
          <a:lstStyle/>
          <a:p>
            <a:r>
              <a:rPr lang="en-ZA" sz="4800" dirty="0">
                <a:solidFill>
                  <a:srgbClr val="1F497D"/>
                </a:solidFill>
              </a:rPr>
              <a:t>1</a:t>
            </a:r>
            <a:endParaRPr lang="en-US" sz="4800" dirty="0">
              <a:solidFill>
                <a:srgbClr val="1F497D"/>
              </a:solidFill>
            </a:endParaRPr>
          </a:p>
        </p:txBody>
      </p:sp>
    </p:spTree>
    <p:extLst>
      <p:ext uri="{BB962C8B-B14F-4D97-AF65-F5344CB8AC3E}">
        <p14:creationId xmlns:p14="http://schemas.microsoft.com/office/powerpoint/2010/main" xmlns="" val="295622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Context</a:t>
            </a:r>
            <a:endParaRPr lang="en-US" dirty="0"/>
          </a:p>
        </p:txBody>
      </p:sp>
      <p:sp>
        <p:nvSpPr>
          <p:cNvPr id="3" name="Content Placeholder 2"/>
          <p:cNvSpPr>
            <a:spLocks noGrp="1"/>
          </p:cNvSpPr>
          <p:nvPr>
            <p:ph idx="1"/>
          </p:nvPr>
        </p:nvSpPr>
        <p:spPr>
          <a:xfrm>
            <a:off x="259200" y="1009906"/>
            <a:ext cx="11664000" cy="5285388"/>
          </a:xfrm>
        </p:spPr>
        <p:txBody>
          <a:bodyPr>
            <a:normAutofit fontScale="77500" lnSpcReduction="20000"/>
          </a:bodyPr>
          <a:lstStyle/>
          <a:p>
            <a:pPr algn="just">
              <a:buFont typeface="Wingdings" panose="05000000000000000000" pitchFamily="2" charset="2"/>
              <a:buChar char="§"/>
            </a:pPr>
            <a:r>
              <a:rPr lang="en-ZA" dirty="0"/>
              <a:t>The purpose is to present amendments to the 2020/21 Annual Performance Plan (APP) for approval by the committee.  </a:t>
            </a:r>
          </a:p>
          <a:p>
            <a:pPr algn="just">
              <a:buFont typeface="Wingdings" panose="05000000000000000000" pitchFamily="2" charset="2"/>
              <a:buChar char="§"/>
            </a:pPr>
            <a:endParaRPr lang="en-ZA" dirty="0"/>
          </a:p>
          <a:p>
            <a:pPr algn="just">
              <a:buFont typeface="Wingdings" panose="05000000000000000000" pitchFamily="2" charset="2"/>
              <a:buChar char="§"/>
            </a:pPr>
            <a:r>
              <a:rPr lang="en-US" dirty="0"/>
              <a:t>The Department of Planning Monitoring and Evaluation issued Circular 2 of 2020, to provide guidance on the revision and re-tabling of </a:t>
            </a:r>
            <a:r>
              <a:rPr lang="en-ZA" dirty="0"/>
              <a:t>strategic plans and APP as a result of the impact of COVID-19 pandemic and </a:t>
            </a:r>
            <a:r>
              <a:rPr lang="en-US" dirty="0"/>
              <a:t>special budget adjustment.</a:t>
            </a:r>
          </a:p>
          <a:p>
            <a:pPr algn="just">
              <a:buFont typeface="Wingdings" panose="05000000000000000000" pitchFamily="2" charset="2"/>
              <a:buChar char="§"/>
            </a:pPr>
            <a:endParaRPr lang="en-ZA" dirty="0"/>
          </a:p>
          <a:p>
            <a:pPr algn="just">
              <a:buFont typeface="Wingdings" panose="05000000000000000000" pitchFamily="2" charset="2"/>
              <a:buChar char="§"/>
            </a:pPr>
            <a:r>
              <a:rPr lang="en-US" dirty="0"/>
              <a:t>SITA conducted a review of its strategic plan and APP to determine if the intended outcomes, outputs and targets can still be achieved as planned.</a:t>
            </a:r>
          </a:p>
          <a:p>
            <a:pPr algn="just">
              <a:buFont typeface="Wingdings" panose="05000000000000000000" pitchFamily="2" charset="2"/>
              <a:buChar char="§"/>
            </a:pPr>
            <a:endParaRPr lang="en-ZA" dirty="0"/>
          </a:p>
          <a:p>
            <a:pPr algn="just">
              <a:buFont typeface="Wingdings" panose="05000000000000000000" pitchFamily="2" charset="2"/>
              <a:buChar char="§"/>
            </a:pPr>
            <a:r>
              <a:rPr lang="en-ZA" dirty="0"/>
              <a:t>The amendments to the APP considered current and future changes in the performance environment. The changes affect 3 of the 5 strategic programmes i.e. financial sustainability, thought leadership and service delivery, and procurement and industry transformation. </a:t>
            </a:r>
          </a:p>
          <a:p>
            <a:pPr algn="just">
              <a:buFont typeface="Wingdings" panose="05000000000000000000" pitchFamily="2" charset="2"/>
              <a:buChar char="§"/>
            </a:pPr>
            <a:endParaRPr lang="en-ZA" dirty="0"/>
          </a:p>
          <a:p>
            <a:pPr algn="just">
              <a:buFont typeface="Wingdings" panose="05000000000000000000" pitchFamily="2" charset="2"/>
              <a:buChar char="§"/>
            </a:pPr>
            <a:r>
              <a:rPr lang="en-ZA" dirty="0"/>
              <a:t>Amendments have been effected on the annual target and quarter 2 to 4 of the financial year as per the guidelines. </a:t>
            </a:r>
          </a:p>
          <a:p>
            <a:pPr algn="just"/>
            <a:endParaRPr lang="en-ZA" dirty="0"/>
          </a:p>
          <a:p>
            <a:pPr algn="just"/>
            <a:endParaRPr lang="en-US" dirty="0"/>
          </a:p>
        </p:txBody>
      </p:sp>
    </p:spTree>
    <p:extLst>
      <p:ext uri="{BB962C8B-B14F-4D97-AF65-F5344CB8AC3E}">
        <p14:creationId xmlns:p14="http://schemas.microsoft.com/office/powerpoint/2010/main" xmlns="" val="218603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Strategic Overview</a:t>
            </a:r>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anose="05000000000000000000" pitchFamily="2" charset="2"/>
              <a:buChar char="§"/>
            </a:pPr>
            <a:r>
              <a:rPr lang="en-US" sz="3100" dirty="0"/>
              <a:t>SITA’s 2020/25 strategic plan aims to digitally transform the business of government to achieve  improved citizen experience of government service delivery through digital channels and to improve the efficiency of government operations through the provisioning of secure and cost-effective ICT solutions, products and services.</a:t>
            </a:r>
          </a:p>
          <a:p>
            <a:pPr marL="0" indent="0" algn="just">
              <a:buNone/>
            </a:pPr>
            <a:r>
              <a:rPr lang="en-US" sz="3100" dirty="0"/>
              <a:t> </a:t>
            </a:r>
          </a:p>
          <a:p>
            <a:pPr algn="just">
              <a:buFont typeface="Wingdings" panose="05000000000000000000" pitchFamily="2" charset="2"/>
              <a:buChar char="§"/>
            </a:pPr>
            <a:r>
              <a:rPr lang="en-GB" sz="3100" dirty="0"/>
              <a:t>The impact of COVID-19 on SITA’s strategic direction is fairly positive, the pandemic has elevated the critical role that SITA plays in the digital transformation of government and placed an increased pressure to prioritise the acceleration of the digitisation programme. </a:t>
            </a:r>
          </a:p>
          <a:p>
            <a:pPr algn="just">
              <a:buFont typeface="Wingdings" panose="05000000000000000000" pitchFamily="2" charset="2"/>
              <a:buChar char="§"/>
            </a:pPr>
            <a:endParaRPr lang="en-GB" sz="3100" dirty="0"/>
          </a:p>
          <a:p>
            <a:pPr algn="just">
              <a:buFont typeface="Wingdings" panose="05000000000000000000" pitchFamily="2" charset="2"/>
              <a:buChar char="§"/>
            </a:pPr>
            <a:r>
              <a:rPr lang="en-GB" sz="3100" dirty="0"/>
              <a:t>COVID-19 resulted in a </a:t>
            </a:r>
            <a:r>
              <a:rPr lang="en-ZA" sz="3100" dirty="0"/>
              <a:t>significant improvement in government &amp; society’s perception of technology and its role in achieving government priorities coupled with the increased willingness to utilise digital technologies to render and access public services.</a:t>
            </a:r>
          </a:p>
          <a:p>
            <a:pPr marL="0" indent="0" algn="just">
              <a:buNone/>
            </a:pPr>
            <a:endParaRPr lang="en-GB" sz="3100" dirty="0"/>
          </a:p>
          <a:p>
            <a:pPr algn="just">
              <a:buFont typeface="Wingdings" panose="05000000000000000000" pitchFamily="2" charset="2"/>
              <a:buChar char="§"/>
            </a:pPr>
            <a:r>
              <a:rPr lang="en-US" sz="3100" dirty="0"/>
              <a:t>Most clients are prioritizing the deployment of digital technologies &amp; there is an increased demand for connectivity and application development services by most of SITA’s clients. However, the reprioritization of budgets has a negative impact in the collection of monies due to SITA for services rendered. </a:t>
            </a:r>
          </a:p>
          <a:p>
            <a:pPr algn="just">
              <a:buFont typeface="Wingdings" panose="05000000000000000000" pitchFamily="2" charset="2"/>
              <a:buChar char="§"/>
            </a:pPr>
            <a:endParaRPr lang="en-US" dirty="0"/>
          </a:p>
          <a:p>
            <a:pPr algn="just">
              <a:buFont typeface="Wingdings" panose="05000000000000000000" pitchFamily="2" charset="2"/>
              <a:buChar char="§"/>
            </a:pPr>
            <a:endParaRPr lang="en-US" dirty="0"/>
          </a:p>
          <a:p>
            <a:pPr algn="just">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xmlns="" val="326741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64000" cy="576064"/>
          </a:xfrm>
        </p:spPr>
        <p:txBody>
          <a:bodyPr/>
          <a:lstStyle/>
          <a:p>
            <a:r>
              <a:rPr lang="en-ZA" dirty="0"/>
              <a:t>Strategic Overview</a:t>
            </a:r>
            <a:endParaRPr lang="en-US" dirty="0"/>
          </a:p>
        </p:txBody>
      </p:sp>
      <p:sp>
        <p:nvSpPr>
          <p:cNvPr id="3" name="Content Placeholder 2"/>
          <p:cNvSpPr>
            <a:spLocks noGrp="1"/>
          </p:cNvSpPr>
          <p:nvPr>
            <p:ph idx="1"/>
          </p:nvPr>
        </p:nvSpPr>
        <p:spPr>
          <a:xfrm>
            <a:off x="169924" y="909502"/>
            <a:ext cx="11664000" cy="5285388"/>
          </a:xfrm>
        </p:spPr>
        <p:txBody>
          <a:bodyPr>
            <a:normAutofit fontScale="77500" lnSpcReduction="20000"/>
          </a:bodyPr>
          <a:lstStyle/>
          <a:p>
            <a:pPr algn="just">
              <a:buFont typeface="Wingdings" panose="05000000000000000000" pitchFamily="2" charset="2"/>
              <a:buChar char="§"/>
            </a:pPr>
            <a:r>
              <a:rPr lang="en-ZA" sz="2400" dirty="0"/>
              <a:t>To mitigate the financial impact, SITA is implementing strategies </a:t>
            </a:r>
            <a:r>
              <a:rPr lang="en-GB" sz="2400" dirty="0"/>
              <a:t>to improve profitability and net cash collection rate and support capital investment outlays needed to transform its internal business operations and modernise current infrastructure.</a:t>
            </a:r>
          </a:p>
          <a:p>
            <a:pPr algn="just">
              <a:buFont typeface="Wingdings" panose="05000000000000000000" pitchFamily="2" charset="2"/>
              <a:buChar char="§"/>
            </a:pPr>
            <a:endParaRPr lang="en-ZA" sz="2400" dirty="0"/>
          </a:p>
          <a:p>
            <a:pPr lvl="0" algn="just">
              <a:buFont typeface="Wingdings" panose="05000000000000000000" pitchFamily="2" charset="2"/>
              <a:buChar char="§"/>
            </a:pPr>
            <a:r>
              <a:rPr lang="en-ZA" sz="2400" dirty="0"/>
              <a:t>Some of the first quarter targets for the financial year were impacted negatively, but the organisation has since seen an improvement in the second quarter and has recorded a performance of 87% which is significant improvement as compared to previous financial years. </a:t>
            </a:r>
          </a:p>
          <a:p>
            <a:pPr lvl="0" algn="just">
              <a:buFont typeface="Wingdings" panose="05000000000000000000" pitchFamily="2" charset="2"/>
              <a:buChar char="§"/>
            </a:pPr>
            <a:endParaRPr lang="en-ZA" sz="2400" dirty="0"/>
          </a:p>
          <a:p>
            <a:pPr lvl="0" algn="just">
              <a:buFont typeface="Wingdings" panose="05000000000000000000" pitchFamily="2" charset="2"/>
              <a:buChar char="§"/>
            </a:pPr>
            <a:r>
              <a:rPr lang="en-ZA" sz="2400" dirty="0"/>
              <a:t>To ensure the achievement of predetermined objectives, </a:t>
            </a:r>
            <a:r>
              <a:rPr lang="en-GB" sz="2400" dirty="0"/>
              <a:t>efficiency programmes in supply chain management are being implemented to re-positioned and provide strategic value to organs of state, and bringing government third party cost down. Through this, SITA has drastically reduced the tender backlog and improved the procurement turnaround times.</a:t>
            </a:r>
          </a:p>
          <a:p>
            <a:pPr lvl="0" algn="just">
              <a:buFont typeface="Wingdings" panose="05000000000000000000" pitchFamily="2" charset="2"/>
              <a:buChar char="§"/>
            </a:pPr>
            <a:endParaRPr lang="en-GB" sz="2400" dirty="0"/>
          </a:p>
          <a:p>
            <a:pPr algn="just">
              <a:buFont typeface="Wingdings" panose="05000000000000000000" pitchFamily="2" charset="2"/>
              <a:buChar char="§"/>
            </a:pPr>
            <a:r>
              <a:rPr lang="en-GB" sz="2400" dirty="0"/>
              <a:t>SITA has made great strides in bringing stability into the organisation by developing and implementation of the fit-for-purpose organisational structure. A programme to upskill employees to ensure that the organisation has the required competence to digitize government is being implemented. </a:t>
            </a:r>
          </a:p>
          <a:p>
            <a:pPr algn="just">
              <a:buFont typeface="Wingdings" panose="05000000000000000000" pitchFamily="2" charset="2"/>
              <a:buChar char="§"/>
            </a:pPr>
            <a:endParaRPr lang="en-GB" sz="2400" dirty="0"/>
          </a:p>
          <a:p>
            <a:pPr algn="just">
              <a:buFont typeface="Wingdings" panose="05000000000000000000" pitchFamily="2" charset="2"/>
              <a:buChar char="§"/>
            </a:pPr>
            <a:r>
              <a:rPr lang="en-GB" sz="2400" dirty="0"/>
              <a:t>SITA has also instituted a stringent performance and consequence management framework to ensure accountability and to shift the organisation’s culture towards a desired state. </a:t>
            </a:r>
          </a:p>
          <a:p>
            <a:pPr lvl="0" algn="just">
              <a:buFont typeface="Wingdings" panose="05000000000000000000" pitchFamily="2" charset="2"/>
              <a:buChar char="§"/>
            </a:pPr>
            <a:endParaRPr lang="en-US" sz="2400" dirty="0"/>
          </a:p>
          <a:p>
            <a:pPr algn="just">
              <a:buFont typeface="Wingdings" panose="05000000000000000000" pitchFamily="2" charset="2"/>
              <a:buChar char="§"/>
            </a:pPr>
            <a:endParaRPr lang="en-US" dirty="0"/>
          </a:p>
          <a:p>
            <a:pPr algn="just">
              <a:buFont typeface="Wingdings" panose="05000000000000000000" pitchFamily="2" charset="2"/>
              <a:buChar char="§"/>
            </a:pPr>
            <a:endParaRPr lang="en-US" dirty="0"/>
          </a:p>
          <a:p>
            <a:pPr algn="just">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xmlns="" val="32165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4" y="1531"/>
            <a:ext cx="11664000" cy="627864"/>
          </a:xfrm>
        </p:spPr>
        <p:txBody>
          <a:bodyPr/>
          <a:lstStyle/>
          <a:p>
            <a:r>
              <a:rPr lang="en-ZA" dirty="0"/>
              <a:t>Strategic Outcomes and Target </a:t>
            </a:r>
            <a:endParaRPr lang="en-US" dirty="0"/>
          </a:p>
        </p:txBody>
      </p:sp>
      <p:sp>
        <p:nvSpPr>
          <p:cNvPr id="5" name="Rounded Rectangle 4"/>
          <p:cNvSpPr/>
          <p:nvPr/>
        </p:nvSpPr>
        <p:spPr>
          <a:xfrm>
            <a:off x="60960" y="1637820"/>
            <a:ext cx="2133780" cy="42519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40"/>
            <a:r>
              <a:rPr lang="en-ZA" sz="1440" dirty="0">
                <a:solidFill>
                  <a:prstClr val="black"/>
                </a:solidFill>
              </a:rPr>
              <a:t>Improved citizen experience of government service delivery through digital channels and improved efficiency of government operations through the provisioning of secure and cost effective ICT solutions, products and services. </a:t>
            </a:r>
            <a:endParaRPr lang="en-US" sz="1440" dirty="0">
              <a:solidFill>
                <a:prstClr val="black"/>
              </a:solidFill>
            </a:endParaRPr>
          </a:p>
        </p:txBody>
      </p:sp>
      <p:sp>
        <p:nvSpPr>
          <p:cNvPr id="7" name="TextBox 6"/>
          <p:cNvSpPr txBox="1"/>
          <p:nvPr/>
        </p:nvSpPr>
        <p:spPr>
          <a:xfrm>
            <a:off x="358769" y="1811577"/>
            <a:ext cx="1835971" cy="350865"/>
          </a:xfrm>
          <a:prstGeom prst="rect">
            <a:avLst/>
          </a:prstGeom>
          <a:noFill/>
        </p:spPr>
        <p:txBody>
          <a:bodyPr wrap="square" rtlCol="0">
            <a:spAutoFit/>
          </a:bodyPr>
          <a:lstStyle/>
          <a:p>
            <a:r>
              <a:rPr lang="en-ZA" sz="1680" b="1" dirty="0">
                <a:solidFill>
                  <a:prstClr val="black"/>
                </a:solidFill>
              </a:rPr>
              <a:t>Impact Statement</a:t>
            </a:r>
            <a:endParaRPr lang="en-US" sz="1680" b="1" dirty="0">
              <a:solidFill>
                <a:prstClr val="black"/>
              </a:solidFill>
            </a:endParaRPr>
          </a:p>
        </p:txBody>
      </p:sp>
      <p:sp>
        <p:nvSpPr>
          <p:cNvPr id="9" name="Rectangle 8"/>
          <p:cNvSpPr/>
          <p:nvPr/>
        </p:nvSpPr>
        <p:spPr>
          <a:xfrm>
            <a:off x="3630348" y="1500660"/>
            <a:ext cx="3131192"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40" dirty="0">
                <a:solidFill>
                  <a:prstClr val="white"/>
                </a:solidFill>
              </a:rPr>
              <a:t>Seamless integrated and trusted public services </a:t>
            </a:r>
          </a:p>
        </p:txBody>
      </p:sp>
      <p:sp>
        <p:nvSpPr>
          <p:cNvPr id="10" name="Rectangle 9"/>
          <p:cNvSpPr/>
          <p:nvPr/>
        </p:nvSpPr>
        <p:spPr>
          <a:xfrm>
            <a:off x="7271810" y="1500660"/>
            <a:ext cx="2651760"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40" dirty="0">
                <a:solidFill>
                  <a:prstClr val="white"/>
                </a:solidFill>
              </a:rPr>
              <a:t>% increase in customer satisfaction level</a:t>
            </a:r>
          </a:p>
        </p:txBody>
      </p:sp>
      <p:sp>
        <p:nvSpPr>
          <p:cNvPr id="11" name="Rectangle 10"/>
          <p:cNvSpPr/>
          <p:nvPr/>
        </p:nvSpPr>
        <p:spPr>
          <a:xfrm>
            <a:off x="3630347" y="2235751"/>
            <a:ext cx="3147329"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320" dirty="0">
                <a:solidFill>
                  <a:prstClr val="white"/>
                </a:solidFill>
              </a:rPr>
              <a:t>Increased citizen value  through availability &amp; accessibility of core government public facing services on digital platforms</a:t>
            </a:r>
          </a:p>
        </p:txBody>
      </p:sp>
      <p:sp>
        <p:nvSpPr>
          <p:cNvPr id="12" name="Rectangle 11"/>
          <p:cNvSpPr/>
          <p:nvPr/>
        </p:nvSpPr>
        <p:spPr>
          <a:xfrm>
            <a:off x="7285837" y="2235751"/>
            <a:ext cx="2628410"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prstClr val="white"/>
                </a:solidFill>
              </a:rPr>
              <a:t>%  core public facing services available on digital platforms </a:t>
            </a:r>
          </a:p>
        </p:txBody>
      </p:sp>
      <p:sp>
        <p:nvSpPr>
          <p:cNvPr id="13" name="Rectangle 12"/>
          <p:cNvSpPr/>
          <p:nvPr/>
        </p:nvSpPr>
        <p:spPr>
          <a:xfrm>
            <a:off x="3630347" y="3058711"/>
            <a:ext cx="3147329"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40" dirty="0">
                <a:solidFill>
                  <a:prstClr val="white"/>
                </a:solidFill>
              </a:rPr>
              <a:t>Optimised digital infrastructure </a:t>
            </a:r>
          </a:p>
        </p:txBody>
      </p:sp>
      <p:sp>
        <p:nvSpPr>
          <p:cNvPr id="14" name="Rectangle 13"/>
          <p:cNvSpPr/>
          <p:nvPr/>
        </p:nvSpPr>
        <p:spPr>
          <a:xfrm>
            <a:off x="7287947" y="3058711"/>
            <a:ext cx="2628410"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40" dirty="0">
                <a:solidFill>
                  <a:prstClr val="white"/>
                </a:solidFill>
              </a:rPr>
              <a:t>Maturity level of the digital infrastructure </a:t>
            </a:r>
          </a:p>
        </p:txBody>
      </p:sp>
      <p:sp>
        <p:nvSpPr>
          <p:cNvPr id="15" name="Rectangle 14"/>
          <p:cNvSpPr/>
          <p:nvPr/>
        </p:nvSpPr>
        <p:spPr>
          <a:xfrm>
            <a:off x="3630347" y="3881671"/>
            <a:ext cx="3147329"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40" dirty="0">
                <a:solidFill>
                  <a:prstClr val="white"/>
                </a:solidFill>
              </a:rPr>
              <a:t>Enhanced workforce capability solving complex problems and adopting innovative solutions</a:t>
            </a:r>
          </a:p>
        </p:txBody>
      </p:sp>
      <p:sp>
        <p:nvSpPr>
          <p:cNvPr id="16" name="Rectangle 15"/>
          <p:cNvSpPr/>
          <p:nvPr/>
        </p:nvSpPr>
        <p:spPr>
          <a:xfrm>
            <a:off x="7287947" y="3881671"/>
            <a:ext cx="2626299"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prstClr val="white"/>
                </a:solidFill>
              </a:rPr>
              <a:t>% digitally capable workforce</a:t>
            </a:r>
          </a:p>
        </p:txBody>
      </p:sp>
      <p:sp>
        <p:nvSpPr>
          <p:cNvPr id="17" name="Rectangle 16"/>
          <p:cNvSpPr/>
          <p:nvPr/>
        </p:nvSpPr>
        <p:spPr>
          <a:xfrm>
            <a:off x="3630347" y="4704631"/>
            <a:ext cx="3108960"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GB" sz="1440" dirty="0">
                <a:solidFill>
                  <a:prstClr val="white"/>
                </a:solidFill>
                <a:ea typeface="Calibri Light" panose="020F0302020204030204" pitchFamily="34" charset="0"/>
                <a:cs typeface="Calibri Light" panose="020F0302020204030204" pitchFamily="34" charset="0"/>
              </a:rPr>
              <a:t>Innovative digital service investments promoting financial sustainability</a:t>
            </a:r>
            <a:endParaRPr lang="en-US" sz="1440" dirty="0">
              <a:solidFill>
                <a:prstClr val="white"/>
              </a:solidFill>
              <a:ea typeface="Calibri Light" panose="020F0302020204030204" pitchFamily="34" charset="0"/>
              <a:cs typeface="Times New Roman" panose="02020603050405020304" pitchFamily="18" charset="0"/>
            </a:endParaRPr>
          </a:p>
        </p:txBody>
      </p:sp>
      <p:sp>
        <p:nvSpPr>
          <p:cNvPr id="18" name="Rectangle 17"/>
          <p:cNvSpPr/>
          <p:nvPr/>
        </p:nvSpPr>
        <p:spPr>
          <a:xfrm>
            <a:off x="7249578" y="4704631"/>
            <a:ext cx="2664668"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440" dirty="0">
                <a:solidFill>
                  <a:prstClr val="white"/>
                </a:solidFill>
                <a:ea typeface="Calibri Light" panose="020F0302020204030204" pitchFamily="34" charset="0"/>
                <a:cs typeface="Calibri Light" panose="020F0302020204030204" pitchFamily="34" charset="0"/>
              </a:rPr>
              <a:t>% increase in profitability </a:t>
            </a:r>
            <a:endParaRPr lang="en-US" sz="1440" dirty="0">
              <a:solidFill>
                <a:prstClr val="white"/>
              </a:solidFill>
              <a:ea typeface="Calibri Light" panose="020F0302020204030204" pitchFamily="34" charset="0"/>
              <a:cs typeface="Times New Roman" panose="02020603050405020304" pitchFamily="18" charset="0"/>
            </a:endParaRPr>
          </a:p>
        </p:txBody>
      </p:sp>
      <p:sp>
        <p:nvSpPr>
          <p:cNvPr id="19" name="Rectangle 18"/>
          <p:cNvSpPr/>
          <p:nvPr/>
        </p:nvSpPr>
        <p:spPr>
          <a:xfrm>
            <a:off x="3630347" y="5527591"/>
            <a:ext cx="3108960"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GB" sz="1440" dirty="0">
                <a:solidFill>
                  <a:prstClr val="white"/>
                </a:solidFill>
                <a:ea typeface="Calibri Light" panose="020F0302020204030204" pitchFamily="34" charset="0"/>
                <a:cs typeface="Calibri Light" panose="020F0302020204030204" pitchFamily="34" charset="0"/>
              </a:rPr>
              <a:t>Reshaping the supply chain through ICT economic transformation </a:t>
            </a:r>
            <a:endParaRPr lang="en-US" sz="1440" dirty="0">
              <a:solidFill>
                <a:prstClr val="white"/>
              </a:solidFill>
              <a:ea typeface="Calibri Light" panose="020F0302020204030204" pitchFamily="34" charset="0"/>
              <a:cs typeface="Times New Roman" panose="02020603050405020304" pitchFamily="18" charset="0"/>
            </a:endParaRPr>
          </a:p>
        </p:txBody>
      </p:sp>
      <p:sp>
        <p:nvSpPr>
          <p:cNvPr id="20" name="Rectangle 19"/>
          <p:cNvSpPr/>
          <p:nvPr/>
        </p:nvSpPr>
        <p:spPr>
          <a:xfrm>
            <a:off x="7249578" y="5527591"/>
            <a:ext cx="2664668" cy="636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440" dirty="0">
                <a:solidFill>
                  <a:prstClr val="white"/>
                </a:solidFill>
                <a:ea typeface="Calibri Light" panose="020F0302020204030204" pitchFamily="34" charset="0"/>
                <a:cs typeface="Calibri Light" panose="020F0302020204030204" pitchFamily="34" charset="0"/>
              </a:rPr>
              <a:t>% of black SMME's suppliers in SITA</a:t>
            </a:r>
            <a:endParaRPr lang="en-US" sz="1440" dirty="0">
              <a:solidFill>
                <a:prstClr val="white"/>
              </a:solidFill>
              <a:ea typeface="Calibri Light" panose="020F0302020204030204" pitchFamily="34" charset="0"/>
              <a:cs typeface="Times New Roman" panose="02020603050405020304" pitchFamily="18" charset="0"/>
            </a:endParaRPr>
          </a:p>
        </p:txBody>
      </p:sp>
      <p:sp>
        <p:nvSpPr>
          <p:cNvPr id="22" name="Rectangle 21"/>
          <p:cNvSpPr/>
          <p:nvPr/>
        </p:nvSpPr>
        <p:spPr>
          <a:xfrm>
            <a:off x="3630347" y="1080518"/>
            <a:ext cx="3147329" cy="3269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680" b="1" dirty="0">
                <a:solidFill>
                  <a:prstClr val="black"/>
                </a:solidFill>
              </a:rPr>
              <a:t>Outcomes</a:t>
            </a:r>
            <a:endParaRPr lang="en-US" sz="1680" b="1" dirty="0">
              <a:solidFill>
                <a:prstClr val="black"/>
              </a:solidFill>
            </a:endParaRPr>
          </a:p>
        </p:txBody>
      </p:sp>
      <p:sp>
        <p:nvSpPr>
          <p:cNvPr id="23" name="Rectangle 22"/>
          <p:cNvSpPr/>
          <p:nvPr/>
        </p:nvSpPr>
        <p:spPr>
          <a:xfrm>
            <a:off x="7271809" y="1080518"/>
            <a:ext cx="2664669" cy="328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680" b="1" dirty="0">
                <a:solidFill>
                  <a:prstClr val="black"/>
                </a:solidFill>
              </a:rPr>
              <a:t>Outcome Indicators</a:t>
            </a:r>
            <a:endParaRPr lang="en-US" sz="1680" b="1" dirty="0">
              <a:solidFill>
                <a:prstClr val="black"/>
              </a:solidFill>
            </a:endParaRPr>
          </a:p>
        </p:txBody>
      </p:sp>
      <p:sp>
        <p:nvSpPr>
          <p:cNvPr id="24" name="Right Arrow 23"/>
          <p:cNvSpPr/>
          <p:nvPr/>
        </p:nvSpPr>
        <p:spPr>
          <a:xfrm rot="10800000">
            <a:off x="2257079" y="3473021"/>
            <a:ext cx="1029738" cy="581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prstClr val="white"/>
              </a:solidFill>
            </a:endParaRPr>
          </a:p>
        </p:txBody>
      </p:sp>
      <p:sp>
        <p:nvSpPr>
          <p:cNvPr id="25" name="Explosion 1 24"/>
          <p:cNvSpPr/>
          <p:nvPr/>
        </p:nvSpPr>
        <p:spPr>
          <a:xfrm>
            <a:off x="9936479" y="1500661"/>
            <a:ext cx="1188719" cy="617569"/>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60%</a:t>
            </a:r>
            <a:endParaRPr lang="en-US" sz="1080" dirty="0">
              <a:solidFill>
                <a:prstClr val="white"/>
              </a:solidFill>
            </a:endParaRPr>
          </a:p>
        </p:txBody>
      </p:sp>
      <p:sp>
        <p:nvSpPr>
          <p:cNvPr id="26" name="Explosion 1 25"/>
          <p:cNvSpPr/>
          <p:nvPr/>
        </p:nvSpPr>
        <p:spPr>
          <a:xfrm>
            <a:off x="10038497" y="2223756"/>
            <a:ext cx="1086702" cy="63199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40%</a:t>
            </a:r>
            <a:endParaRPr lang="en-US" sz="1080" dirty="0">
              <a:solidFill>
                <a:prstClr val="white"/>
              </a:solidFill>
            </a:endParaRPr>
          </a:p>
        </p:txBody>
      </p:sp>
      <p:sp>
        <p:nvSpPr>
          <p:cNvPr id="27" name="Explosion 1 26"/>
          <p:cNvSpPr/>
          <p:nvPr/>
        </p:nvSpPr>
        <p:spPr>
          <a:xfrm>
            <a:off x="10049973" y="3006295"/>
            <a:ext cx="1256258" cy="688926"/>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Level 2</a:t>
            </a:r>
            <a:endParaRPr lang="en-US" sz="1080" dirty="0">
              <a:solidFill>
                <a:prstClr val="white"/>
              </a:solidFill>
            </a:endParaRPr>
          </a:p>
        </p:txBody>
      </p:sp>
      <p:sp>
        <p:nvSpPr>
          <p:cNvPr id="28" name="Explosion 1 27"/>
          <p:cNvSpPr/>
          <p:nvPr/>
        </p:nvSpPr>
        <p:spPr>
          <a:xfrm>
            <a:off x="10060730" y="3951293"/>
            <a:ext cx="1086702" cy="63199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50%</a:t>
            </a:r>
            <a:endParaRPr lang="en-US" sz="1080" dirty="0">
              <a:solidFill>
                <a:prstClr val="white"/>
              </a:solidFill>
            </a:endParaRPr>
          </a:p>
        </p:txBody>
      </p:sp>
      <p:sp>
        <p:nvSpPr>
          <p:cNvPr id="29" name="Explosion 1 28"/>
          <p:cNvSpPr/>
          <p:nvPr/>
        </p:nvSpPr>
        <p:spPr>
          <a:xfrm>
            <a:off x="10072205" y="4647844"/>
            <a:ext cx="1086702" cy="63199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3%</a:t>
            </a:r>
            <a:endParaRPr lang="en-US" sz="1080" dirty="0">
              <a:solidFill>
                <a:prstClr val="white"/>
              </a:solidFill>
            </a:endParaRPr>
          </a:p>
        </p:txBody>
      </p:sp>
      <p:sp>
        <p:nvSpPr>
          <p:cNvPr id="30" name="Explosion 1 29"/>
          <p:cNvSpPr/>
          <p:nvPr/>
        </p:nvSpPr>
        <p:spPr>
          <a:xfrm>
            <a:off x="10143262" y="5515067"/>
            <a:ext cx="1086702" cy="63199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080" dirty="0">
                <a:solidFill>
                  <a:prstClr val="white"/>
                </a:solidFill>
              </a:rPr>
              <a:t>50%</a:t>
            </a:r>
            <a:endParaRPr lang="en-US" sz="1080" dirty="0">
              <a:solidFill>
                <a:prstClr val="white"/>
              </a:solidFill>
            </a:endParaRPr>
          </a:p>
        </p:txBody>
      </p:sp>
      <p:sp>
        <p:nvSpPr>
          <p:cNvPr id="21" name="Rectangle 20"/>
          <p:cNvSpPr/>
          <p:nvPr/>
        </p:nvSpPr>
        <p:spPr>
          <a:xfrm>
            <a:off x="3328416" y="857009"/>
            <a:ext cx="8162544" cy="55895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prstClr val="white"/>
              </a:solidFill>
            </a:endParaRPr>
          </a:p>
        </p:txBody>
      </p:sp>
      <p:sp>
        <p:nvSpPr>
          <p:cNvPr id="31" name="Rectangle 30"/>
          <p:cNvSpPr/>
          <p:nvPr/>
        </p:nvSpPr>
        <p:spPr>
          <a:xfrm>
            <a:off x="10027920" y="1080519"/>
            <a:ext cx="1397779" cy="3269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680" b="1" dirty="0">
                <a:solidFill>
                  <a:prstClr val="black"/>
                </a:solidFill>
              </a:rPr>
              <a:t>3 Year Targets</a:t>
            </a:r>
            <a:endParaRPr lang="en-US" sz="1680" b="1" dirty="0">
              <a:solidFill>
                <a:prstClr val="black"/>
              </a:solidFill>
            </a:endParaRPr>
          </a:p>
        </p:txBody>
      </p:sp>
    </p:spTree>
    <p:extLst>
      <p:ext uri="{BB962C8B-B14F-4D97-AF65-F5344CB8AC3E}">
        <p14:creationId xmlns:p14="http://schemas.microsoft.com/office/powerpoint/2010/main" xmlns="" val="252324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2" y="0"/>
            <a:ext cx="11664000" cy="576064"/>
          </a:xfrm>
        </p:spPr>
        <p:txBody>
          <a:bodyPr/>
          <a:lstStyle/>
          <a:p>
            <a:r>
              <a:rPr lang="en-ZA" sz="3200" dirty="0"/>
              <a:t>Strategic Programmes</a:t>
            </a:r>
            <a:endParaRPr lang="en-US" dirty="0"/>
          </a:p>
        </p:txBody>
      </p:sp>
      <p:graphicFrame>
        <p:nvGraphicFramePr>
          <p:cNvPr id="3" name="Table 2"/>
          <p:cNvGraphicFramePr>
            <a:graphicFrameLocks noGrp="1"/>
          </p:cNvGraphicFramePr>
          <p:nvPr>
            <p:extLst/>
          </p:nvPr>
        </p:nvGraphicFramePr>
        <p:xfrm>
          <a:off x="271642" y="1120463"/>
          <a:ext cx="10932978" cy="5077410"/>
        </p:xfrm>
        <a:graphic>
          <a:graphicData uri="http://schemas.openxmlformats.org/drawingml/2006/table">
            <a:tbl>
              <a:tblPr firstRow="1" firstCol="1" bandRow="1">
                <a:tableStyleId>{5940675A-B579-460E-94D1-54222C63F5DA}</a:tableStyleId>
              </a:tblPr>
              <a:tblGrid>
                <a:gridCol w="3601411">
                  <a:extLst>
                    <a:ext uri="{9D8B030D-6E8A-4147-A177-3AD203B41FA5}">
                      <a16:colId xmlns:a16="http://schemas.microsoft.com/office/drawing/2014/main" xmlns="" val="20000"/>
                    </a:ext>
                  </a:extLst>
                </a:gridCol>
                <a:gridCol w="7331567">
                  <a:extLst>
                    <a:ext uri="{9D8B030D-6E8A-4147-A177-3AD203B41FA5}">
                      <a16:colId xmlns:a16="http://schemas.microsoft.com/office/drawing/2014/main" xmlns="" val="20001"/>
                    </a:ext>
                  </a:extLst>
                </a:gridCol>
              </a:tblGrid>
              <a:tr h="315697">
                <a:tc>
                  <a:txBody>
                    <a:bodyPr/>
                    <a:lstStyle/>
                    <a:p>
                      <a:pPr marL="0" marR="0" algn="just">
                        <a:lnSpc>
                          <a:spcPct val="115000"/>
                        </a:lnSpc>
                        <a:spcBef>
                          <a:spcPts val="0"/>
                        </a:spcBef>
                        <a:spcAft>
                          <a:spcPts val="600"/>
                        </a:spcAft>
                      </a:pPr>
                      <a:r>
                        <a:rPr lang="en-GB" sz="1400" b="1" dirty="0">
                          <a:solidFill>
                            <a:schemeClr val="bg1"/>
                          </a:solidFill>
                          <a:effectLst/>
                        </a:rPr>
                        <a:t>Programmes</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0" marR="0" algn="ctr">
                        <a:lnSpc>
                          <a:spcPct val="115000"/>
                        </a:lnSpc>
                        <a:spcBef>
                          <a:spcPts val="0"/>
                        </a:spcBef>
                        <a:spcAft>
                          <a:spcPts val="600"/>
                        </a:spcAft>
                      </a:pPr>
                      <a:r>
                        <a:rPr lang="en-GB" sz="1400" b="1" dirty="0">
                          <a:solidFill>
                            <a:schemeClr val="bg1"/>
                          </a:solidFill>
                          <a:effectLst/>
                        </a:rPr>
                        <a:t>Programme Purpose</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extLst>
                  <a:ext uri="{0D108BD9-81ED-4DB2-BD59-A6C34878D82A}">
                    <a16:rowId xmlns:a16="http://schemas.microsoft.com/office/drawing/2014/main" xmlns="" val="10000"/>
                  </a:ext>
                </a:extLst>
              </a:tr>
              <a:tr h="848563">
                <a:tc>
                  <a:txBody>
                    <a:bodyPr/>
                    <a:lstStyle/>
                    <a:p>
                      <a:pPr marL="0" marR="0" algn="just">
                        <a:lnSpc>
                          <a:spcPct val="115000"/>
                        </a:lnSpc>
                        <a:spcBef>
                          <a:spcPts val="0"/>
                        </a:spcBef>
                        <a:spcAft>
                          <a:spcPts val="600"/>
                        </a:spcAft>
                      </a:pPr>
                      <a:r>
                        <a:rPr lang="en-GB" sz="1400" b="1" dirty="0">
                          <a:solidFill>
                            <a:schemeClr val="bg1"/>
                          </a:solidFill>
                          <a:effectLst/>
                        </a:rPr>
                        <a:t>Programme 1: Thought Leadership and Service Delivery</a:t>
                      </a:r>
                      <a:endParaRPr lang="en-US" sz="1400" b="1" dirty="0">
                        <a:solidFill>
                          <a:schemeClr val="bg1"/>
                        </a:solidFill>
                        <a:effectLst/>
                      </a:endParaRPr>
                    </a:p>
                    <a:p>
                      <a:pPr marL="0" marR="0" algn="just">
                        <a:lnSpc>
                          <a:spcPct val="115000"/>
                        </a:lnSpc>
                        <a:spcBef>
                          <a:spcPts val="0"/>
                        </a:spcBef>
                        <a:spcAft>
                          <a:spcPts val="600"/>
                        </a:spcAft>
                      </a:pPr>
                      <a:r>
                        <a:rPr lang="en-GB" sz="1400" b="1" dirty="0">
                          <a:solidFill>
                            <a:schemeClr val="bg1"/>
                          </a:solidFill>
                          <a:effectLst/>
                        </a:rPr>
                        <a:t> </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0" marR="0" algn="just">
                        <a:lnSpc>
                          <a:spcPct val="115000"/>
                        </a:lnSpc>
                        <a:spcBef>
                          <a:spcPts val="0"/>
                        </a:spcBef>
                        <a:spcAft>
                          <a:spcPts val="600"/>
                        </a:spcAft>
                      </a:pPr>
                      <a:r>
                        <a:rPr lang="en-GB" sz="1400" dirty="0">
                          <a:effectLst/>
                        </a:rPr>
                        <a:t>The purpose of this programme is to provide well researched, tested innovative and secure solutions, products and services aimed at digitizing government to improving citizen’s experience of government services.</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947092">
                <a:tc>
                  <a:txBody>
                    <a:bodyPr/>
                    <a:lstStyle/>
                    <a:p>
                      <a:pPr marL="0" marR="0" algn="just">
                        <a:lnSpc>
                          <a:spcPct val="115000"/>
                        </a:lnSpc>
                        <a:spcBef>
                          <a:spcPts val="0"/>
                        </a:spcBef>
                        <a:spcAft>
                          <a:spcPts val="600"/>
                        </a:spcAft>
                      </a:pPr>
                      <a:r>
                        <a:rPr lang="en-GB" sz="1400" b="1" dirty="0">
                          <a:solidFill>
                            <a:schemeClr val="bg1"/>
                          </a:solidFill>
                          <a:effectLst/>
                        </a:rPr>
                        <a:t>Programme 2: Digital Infrastructure</a:t>
                      </a:r>
                      <a:endParaRPr lang="en-US" sz="1400" b="1" dirty="0">
                        <a:solidFill>
                          <a:schemeClr val="bg1"/>
                        </a:solidFill>
                        <a:effectLst/>
                      </a:endParaRPr>
                    </a:p>
                    <a:p>
                      <a:pPr marL="0" marR="0" algn="just">
                        <a:lnSpc>
                          <a:spcPct val="115000"/>
                        </a:lnSpc>
                        <a:spcBef>
                          <a:spcPts val="0"/>
                        </a:spcBef>
                        <a:spcAft>
                          <a:spcPts val="600"/>
                        </a:spcAft>
                      </a:pPr>
                      <a:r>
                        <a:rPr lang="en-GB" sz="1400" b="1" dirty="0">
                          <a:solidFill>
                            <a:schemeClr val="bg1"/>
                          </a:solidFill>
                          <a:effectLst/>
                        </a:rPr>
                        <a:t> </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0" marR="0" algn="just">
                        <a:lnSpc>
                          <a:spcPct val="115000"/>
                        </a:lnSpc>
                        <a:spcBef>
                          <a:spcPts val="200"/>
                        </a:spcBef>
                        <a:spcAft>
                          <a:spcPts val="600"/>
                        </a:spcAft>
                      </a:pPr>
                      <a:r>
                        <a:rPr lang="en-GB" sz="1400" dirty="0">
                          <a:effectLst/>
                        </a:rPr>
                        <a:t>The purpose of this programme is to optimise and or build the required computing capability such as platforms, networks, storage etc. to enable the provisioning of digital services and solutions at increased availability, flexibility, scalability, predictability and security.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47092">
                <a:tc>
                  <a:txBody>
                    <a:bodyPr/>
                    <a:lstStyle/>
                    <a:p>
                      <a:pPr marL="0" marR="0" algn="just">
                        <a:lnSpc>
                          <a:spcPct val="115000"/>
                        </a:lnSpc>
                        <a:spcBef>
                          <a:spcPts val="0"/>
                        </a:spcBef>
                        <a:spcAft>
                          <a:spcPts val="600"/>
                        </a:spcAft>
                      </a:pPr>
                      <a:r>
                        <a:rPr lang="en-GB" sz="1400" b="1" dirty="0">
                          <a:solidFill>
                            <a:schemeClr val="bg1"/>
                          </a:solidFill>
                          <a:effectLst/>
                        </a:rPr>
                        <a:t>Programme 3: Skills and Capability Development</a:t>
                      </a:r>
                      <a:endParaRPr lang="en-US" sz="1400" b="1" dirty="0">
                        <a:solidFill>
                          <a:schemeClr val="bg1"/>
                        </a:solidFill>
                        <a:effectLst/>
                      </a:endParaRPr>
                    </a:p>
                    <a:p>
                      <a:pPr marL="0" marR="0" algn="just">
                        <a:lnSpc>
                          <a:spcPct val="115000"/>
                        </a:lnSpc>
                        <a:spcBef>
                          <a:spcPts val="0"/>
                        </a:spcBef>
                        <a:spcAft>
                          <a:spcPts val="600"/>
                        </a:spcAft>
                      </a:pPr>
                      <a:r>
                        <a:rPr lang="en-GB" sz="1400" b="1" dirty="0">
                          <a:solidFill>
                            <a:schemeClr val="bg1"/>
                          </a:solidFill>
                          <a:effectLst/>
                        </a:rPr>
                        <a:t> </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0" marR="0" algn="just">
                        <a:lnSpc>
                          <a:spcPct val="115000"/>
                        </a:lnSpc>
                        <a:spcBef>
                          <a:spcPts val="200"/>
                        </a:spcBef>
                        <a:spcAft>
                          <a:spcPts val="600"/>
                        </a:spcAft>
                      </a:pPr>
                      <a:r>
                        <a:rPr lang="en-GB" sz="1400" dirty="0">
                          <a:effectLst/>
                        </a:rPr>
                        <a:t>The purpose of this programme is to develop, build and or buy the required digital skills and capability to enable the strategic drive to digitise government while building a culture of performance, accountability, corruption free and consequence management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56176">
                <a:tc>
                  <a:txBody>
                    <a:bodyPr/>
                    <a:lstStyle/>
                    <a:p>
                      <a:pPr marL="0" marR="0" algn="just">
                        <a:lnSpc>
                          <a:spcPct val="115000"/>
                        </a:lnSpc>
                        <a:spcBef>
                          <a:spcPts val="0"/>
                        </a:spcBef>
                        <a:spcAft>
                          <a:spcPts val="600"/>
                        </a:spcAft>
                      </a:pPr>
                      <a:r>
                        <a:rPr lang="en-GB" sz="1400" b="1" dirty="0">
                          <a:solidFill>
                            <a:schemeClr val="bg1"/>
                          </a:solidFill>
                          <a:effectLst/>
                        </a:rPr>
                        <a:t>Programme 4: Financial Sustainability</a:t>
                      </a:r>
                      <a:endParaRPr lang="en-US" sz="1400" b="1" dirty="0">
                        <a:solidFill>
                          <a:schemeClr val="bg1"/>
                        </a:solidFill>
                        <a:effectLst/>
                      </a:endParaRPr>
                    </a:p>
                    <a:p>
                      <a:pPr marL="0" marR="0" algn="just">
                        <a:lnSpc>
                          <a:spcPct val="115000"/>
                        </a:lnSpc>
                        <a:spcBef>
                          <a:spcPts val="0"/>
                        </a:spcBef>
                        <a:spcAft>
                          <a:spcPts val="600"/>
                        </a:spcAft>
                      </a:pPr>
                      <a:r>
                        <a:rPr lang="en-GB" sz="1400" b="1" dirty="0">
                          <a:solidFill>
                            <a:schemeClr val="bg1"/>
                          </a:solidFill>
                          <a:effectLst/>
                        </a:rPr>
                        <a:t> </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0" marR="0" algn="just">
                        <a:lnSpc>
                          <a:spcPct val="115000"/>
                        </a:lnSpc>
                        <a:spcBef>
                          <a:spcPts val="200"/>
                        </a:spcBef>
                        <a:spcAft>
                          <a:spcPts val="600"/>
                        </a:spcAft>
                      </a:pPr>
                      <a:r>
                        <a:rPr lang="en-GB" sz="1400" dirty="0">
                          <a:effectLst/>
                        </a:rPr>
                        <a:t>The purpose of this programme is to ensure effective and efficient financial management and commercial awareness in investment decisions to ensure financial growth and sustainability.</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262790">
                <a:tc>
                  <a:txBody>
                    <a:bodyPr/>
                    <a:lstStyle/>
                    <a:p>
                      <a:pPr marL="0" marR="0" algn="l">
                        <a:lnSpc>
                          <a:spcPct val="115000"/>
                        </a:lnSpc>
                        <a:spcBef>
                          <a:spcPts val="0"/>
                        </a:spcBef>
                        <a:spcAft>
                          <a:spcPts val="600"/>
                        </a:spcAft>
                      </a:pPr>
                      <a:r>
                        <a:rPr lang="en-GB" sz="1400" b="1" dirty="0">
                          <a:solidFill>
                            <a:schemeClr val="bg1"/>
                          </a:solidFill>
                          <a:effectLst/>
                        </a:rPr>
                        <a:t>Programme 5: Procurement and Industry Transformation </a:t>
                      </a:r>
                      <a:endParaRPr lang="en-US" sz="1400" b="1" dirty="0">
                        <a:solidFill>
                          <a:schemeClr val="bg1"/>
                        </a:solidFill>
                        <a:effectLst/>
                      </a:endParaRPr>
                    </a:p>
                    <a:p>
                      <a:pPr marL="0" marR="0" algn="just">
                        <a:lnSpc>
                          <a:spcPct val="115000"/>
                        </a:lnSpc>
                        <a:spcBef>
                          <a:spcPts val="0"/>
                        </a:spcBef>
                        <a:spcAft>
                          <a:spcPts val="600"/>
                        </a:spcAft>
                      </a:pPr>
                      <a:r>
                        <a:rPr lang="en-GB" sz="1400" b="1" dirty="0">
                          <a:solidFill>
                            <a:schemeClr val="bg1"/>
                          </a:solidFill>
                          <a:effectLst/>
                        </a:rPr>
                        <a:t> </a:t>
                      </a:r>
                      <a:endParaRPr lang="en-US" sz="14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solidFill>
                      <a:srgbClr val="14029A"/>
                    </a:solidFill>
                  </a:tcPr>
                </a:tc>
                <a:tc>
                  <a:txBody>
                    <a:bodyPr/>
                    <a:lstStyle/>
                    <a:p>
                      <a:pPr marL="90170" marR="0" algn="just">
                        <a:lnSpc>
                          <a:spcPct val="115000"/>
                        </a:lnSpc>
                        <a:spcBef>
                          <a:spcPts val="200"/>
                        </a:spcBef>
                        <a:spcAft>
                          <a:spcPts val="600"/>
                        </a:spcAft>
                      </a:pPr>
                      <a:r>
                        <a:rPr lang="en-GB" sz="1400" dirty="0">
                          <a:effectLst/>
                        </a:rPr>
                        <a:t>The purpose of this programme is to advance transformation of the ICT </a:t>
                      </a:r>
                      <a:r>
                        <a:rPr lang="en-GB" sz="1400" spc="-15" dirty="0">
                          <a:effectLst/>
                        </a:rPr>
                        <a:t>sector</a:t>
                      </a:r>
                      <a:r>
                        <a:rPr lang="en-GB" sz="1400" dirty="0">
                          <a:effectLst/>
                        </a:rPr>
                        <a:t> to stimulate economic growth</a:t>
                      </a:r>
                      <a:r>
                        <a:rPr lang="en-GB" sz="1400" spc="-15" dirty="0">
                          <a:effectLst/>
                        </a:rPr>
                        <a:t>, </a:t>
                      </a:r>
                      <a:r>
                        <a:rPr lang="en-GB" sz="1400" dirty="0">
                          <a:effectLst/>
                        </a:rPr>
                        <a:t>development of local ICT content</a:t>
                      </a:r>
                      <a:r>
                        <a:rPr lang="en-GB" sz="1400" spc="-15" dirty="0">
                          <a:effectLst/>
                        </a:rPr>
                        <a:t> and radically </a:t>
                      </a:r>
                      <a:r>
                        <a:rPr lang="en-GB" sz="1400" dirty="0">
                          <a:effectLst/>
                        </a:rPr>
                        <a:t>transforming the procurement capability towards the reduction of unemployment and poverty alleviation, supporting skills development and promoting fair, equitable, transparent and cost -effective procurement services.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22711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884135706"/>
              </p:ext>
            </p:extLst>
          </p:nvPr>
        </p:nvGraphicFramePr>
        <p:xfrm>
          <a:off x="115910" y="425003"/>
          <a:ext cx="11912958" cy="6088368"/>
        </p:xfrm>
        <a:graphic>
          <a:graphicData uri="http://schemas.openxmlformats.org/drawingml/2006/table">
            <a:tbl>
              <a:tblPr firstRow="1" firstCol="1" bandRow="1"/>
              <a:tblGrid>
                <a:gridCol w="1114071">
                  <a:extLst>
                    <a:ext uri="{9D8B030D-6E8A-4147-A177-3AD203B41FA5}">
                      <a16:colId xmlns:a16="http://schemas.microsoft.com/office/drawing/2014/main" xmlns="" val="20000"/>
                    </a:ext>
                  </a:extLst>
                </a:gridCol>
                <a:gridCol w="2937094">
                  <a:extLst>
                    <a:ext uri="{9D8B030D-6E8A-4147-A177-3AD203B41FA5}">
                      <a16:colId xmlns:a16="http://schemas.microsoft.com/office/drawing/2014/main" xmlns="" val="20001"/>
                    </a:ext>
                  </a:extLst>
                </a:gridCol>
                <a:gridCol w="2734537">
                  <a:extLst>
                    <a:ext uri="{9D8B030D-6E8A-4147-A177-3AD203B41FA5}">
                      <a16:colId xmlns:a16="http://schemas.microsoft.com/office/drawing/2014/main" xmlns="" val="20002"/>
                    </a:ext>
                  </a:extLst>
                </a:gridCol>
                <a:gridCol w="5127256">
                  <a:extLst>
                    <a:ext uri="{9D8B030D-6E8A-4147-A177-3AD203B41FA5}">
                      <a16:colId xmlns:a16="http://schemas.microsoft.com/office/drawing/2014/main" xmlns="" val="20003"/>
                    </a:ext>
                  </a:extLst>
                </a:gridCol>
              </a:tblGrid>
              <a:tr h="185185">
                <a:tc>
                  <a:txBody>
                    <a:bodyPr/>
                    <a:lstStyle/>
                    <a:p>
                      <a:pPr marL="0" marR="0" algn="ctr">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rPr>
                        <a:t>Programme</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ZA" sz="1400" b="1" dirty="0">
                          <a:solidFill>
                            <a:srgbClr val="FFFFFF"/>
                          </a:solidFill>
                          <a:effectLst/>
                          <a:latin typeface="Calibri Light" panose="020F0302020204030204" pitchFamily="34" charset="0"/>
                          <a:ea typeface="Calibri" panose="020F0502020204030204" pitchFamily="34" charset="0"/>
                        </a:rPr>
                        <a:t>APP</a:t>
                      </a:r>
                      <a:r>
                        <a:rPr lang="en-ZA" sz="1400" b="1" baseline="0" dirty="0">
                          <a:solidFill>
                            <a:srgbClr val="FFFFFF"/>
                          </a:solidFill>
                          <a:effectLst/>
                          <a:latin typeface="Calibri Light" panose="020F0302020204030204" pitchFamily="34" charset="0"/>
                          <a:ea typeface="Calibri" panose="020F0502020204030204" pitchFamily="34" charset="0"/>
                        </a:rPr>
                        <a:t> Targets  Prior to Change</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rPr>
                        <a:t>APP</a:t>
                      </a:r>
                      <a:r>
                        <a:rPr lang="en-US" sz="1400" b="1" baseline="0" dirty="0">
                          <a:solidFill>
                            <a:srgbClr val="FFFFFF"/>
                          </a:solidFill>
                          <a:effectLst/>
                          <a:latin typeface="Calibri Light" panose="020F0302020204030204" pitchFamily="34" charset="0"/>
                          <a:ea typeface="Calibri" panose="020F0502020204030204" pitchFamily="34" charset="0"/>
                        </a:rPr>
                        <a:t> </a:t>
                      </a:r>
                      <a:r>
                        <a:rPr lang="en-US" sz="1400" b="1" dirty="0">
                          <a:solidFill>
                            <a:srgbClr val="FFFFFF"/>
                          </a:solidFill>
                          <a:effectLst/>
                          <a:latin typeface="Calibri Light" panose="020F0302020204030204" pitchFamily="34" charset="0"/>
                          <a:ea typeface="Calibri" panose="020F0502020204030204" pitchFamily="34" charset="0"/>
                        </a:rPr>
                        <a:t>Changes</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rPr>
                        <a:t>Comments</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274630">
                <a:tc rowSpan="2">
                  <a:txBody>
                    <a:bodyPr/>
                    <a:lstStyle/>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dirty="0">
                          <a:effectLst/>
                          <a:latin typeface="Calibri Light" panose="020F0302020204030204" pitchFamily="34" charset="0"/>
                          <a:ea typeface="Calibri" panose="020F0502020204030204" pitchFamily="34" charset="0"/>
                        </a:rPr>
                        <a:t>Programme 1:</a:t>
                      </a:r>
                      <a:r>
                        <a:rPr lang="en-US" sz="1000" b="1" baseline="0" dirty="0">
                          <a:effectLst/>
                          <a:latin typeface="Calibri Light" panose="020F0302020204030204" pitchFamily="34" charset="0"/>
                          <a:ea typeface="Calibri" panose="020F0502020204030204" pitchFamily="34" charset="0"/>
                        </a:rPr>
                        <a:t> </a:t>
                      </a:r>
                      <a:r>
                        <a:rPr lang="en-US" sz="1000" baseline="0" dirty="0">
                          <a:effectLst/>
                          <a:latin typeface="Calibri Light" panose="020F0302020204030204" pitchFamily="34" charset="0"/>
                          <a:ea typeface="Calibri" panose="020F0502020204030204" pitchFamily="34" charset="0"/>
                        </a:rPr>
                        <a:t>Thought Leadership and service delivery</a:t>
                      </a:r>
                      <a:endParaRPr lang="en-US" sz="1000" dirty="0">
                        <a:effectLst/>
                        <a:latin typeface="Calibri" panose="020F0502020204030204" pitchFamily="34" charset="0"/>
                        <a:ea typeface="Calibri" panose="020F0502020204030204" pitchFamily="34" charset="0"/>
                      </a:endParaRPr>
                    </a:p>
                    <a:p>
                      <a:pPr marL="0" marR="0" lvl="0" indent="0" algn="just" defTabSz="1015950" rtl="0" eaLnBrk="1" latinLnBrk="0" hangingPunct="1">
                        <a:spcBef>
                          <a:spcPts val="0"/>
                        </a:spcBef>
                        <a:spcAft>
                          <a:spcPts val="0"/>
                        </a:spcAft>
                        <a:buFont typeface="Wingdings" panose="05000000000000000000" pitchFamily="2" charset="2"/>
                        <a:buNone/>
                      </a:pPr>
                      <a:endParaRPr lang="en-US" sz="1000"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kern="1200" dirty="0">
                          <a:solidFill>
                            <a:schemeClr val="tx1"/>
                          </a:solidFill>
                          <a:effectLst/>
                          <a:latin typeface="Calibri" panose="020F0502020204030204" pitchFamily="34" charset="0"/>
                          <a:ea typeface="Calibri" panose="020F0502020204030204" pitchFamily="34" charset="0"/>
                          <a:cs typeface="+mn-cs"/>
                        </a:rPr>
                        <a:t>KPI: # of digital platforms deployed</a:t>
                      </a:r>
                    </a:p>
                    <a:p>
                      <a:pPr marL="0" marR="0" lvl="0" indent="0" algn="just" defTabSz="1015950" rtl="0" eaLnBrk="1" latinLnBrk="0" hangingPunct="1">
                        <a:spcBef>
                          <a:spcPts val="0"/>
                        </a:spcBef>
                        <a:spcAft>
                          <a:spcPts val="0"/>
                        </a:spcAft>
                        <a:buFont typeface="Wingdings" panose="05000000000000000000" pitchFamily="2" charset="2"/>
                        <a:buNone/>
                      </a:pPr>
                      <a:r>
                        <a:rPr lang="en-ZA" sz="1000" b="1" kern="1200" dirty="0">
                          <a:solidFill>
                            <a:schemeClr val="tx1"/>
                          </a:solidFill>
                          <a:effectLst/>
                          <a:latin typeface="Calibri" panose="020F0502020204030204" pitchFamily="34" charset="0"/>
                          <a:ea typeface="Calibri" panose="020F0502020204030204" pitchFamily="34" charset="0"/>
                          <a:cs typeface="+mn-cs"/>
                        </a:rPr>
                        <a:t>Q2 target</a:t>
                      </a:r>
                      <a:r>
                        <a:rPr lang="en-ZA" sz="1000" kern="1200" dirty="0">
                          <a:solidFill>
                            <a:schemeClr val="tx1"/>
                          </a:solidFill>
                          <a:effectLst/>
                          <a:latin typeface="Calibri" panose="020F0502020204030204" pitchFamily="34" charset="0"/>
                          <a:ea typeface="Calibri" panose="020F0502020204030204" pitchFamily="34" charset="0"/>
                          <a:cs typeface="+mn-cs"/>
                        </a:rPr>
                        <a:t>: Establish the architectures</a:t>
                      </a:r>
                    </a:p>
                    <a:p>
                      <a:pPr marL="0" marR="0" lvl="0" indent="0" algn="just" defTabSz="1015950" rtl="0" eaLnBrk="1" latinLnBrk="0" hangingPunct="1">
                        <a:spcBef>
                          <a:spcPts val="0"/>
                        </a:spcBef>
                        <a:spcAft>
                          <a:spcPts val="0"/>
                        </a:spcAft>
                        <a:buFont typeface="Wingdings" panose="05000000000000000000" pitchFamily="2" charset="2"/>
                        <a:buNone/>
                      </a:pPr>
                      <a:r>
                        <a:rPr lang="en-ZA" sz="1000" kern="1200" dirty="0">
                          <a:solidFill>
                            <a:schemeClr val="tx1"/>
                          </a:solidFill>
                          <a:effectLst/>
                          <a:latin typeface="Calibri" panose="020F0502020204030204" pitchFamily="34" charset="0"/>
                          <a:ea typeface="Calibri" panose="020F0502020204030204" pitchFamily="34" charset="0"/>
                          <a:cs typeface="+mn-cs"/>
                        </a:rPr>
                        <a:t>for the API Middleware</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Platforms and Acquire the Cloud IDE and</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DevOps Platforms</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latinLnBrk="0" hangingPunct="1">
                        <a:spcBef>
                          <a:spcPts val="0"/>
                        </a:spcBef>
                        <a:spcAft>
                          <a:spcPts val="0"/>
                        </a:spcAft>
                        <a:buFont typeface="Wingdings" panose="05000000000000000000" pitchFamily="2" charset="2"/>
                        <a:buNone/>
                      </a:pPr>
                      <a:r>
                        <a:rPr lang="en-US" sz="1000" b="1" kern="1200" dirty="0">
                          <a:solidFill>
                            <a:schemeClr val="tx1"/>
                          </a:solidFill>
                          <a:effectLst/>
                          <a:latin typeface="Calibri" panose="020F0502020204030204" pitchFamily="34" charset="0"/>
                          <a:ea typeface="Calibri" panose="020F0502020204030204" pitchFamily="34" charset="0"/>
                          <a:cs typeface="+mn-cs"/>
                        </a:rPr>
                        <a:t>Q3 target:</a:t>
                      </a:r>
                      <a:r>
                        <a:rPr lang="en-ZA" sz="1000" kern="1200" dirty="0">
                          <a:solidFill>
                            <a:schemeClr val="tx1"/>
                          </a:solidFill>
                          <a:effectLst/>
                          <a:latin typeface="Calibri" panose="020F0502020204030204" pitchFamily="34" charset="0"/>
                          <a:ea typeface="Calibri" panose="020F0502020204030204" pitchFamily="34" charset="0"/>
                          <a:cs typeface="+mn-cs"/>
                        </a:rPr>
                        <a:t>Establish the Cloud IDE</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and DevOps platforms in</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production</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latinLnBrk="0" hangingPunct="1">
                        <a:spcBef>
                          <a:spcPts val="0"/>
                        </a:spcBef>
                        <a:spcAft>
                          <a:spcPts val="0"/>
                        </a:spcAft>
                        <a:buFont typeface="Wingdings" panose="05000000000000000000" pitchFamily="2" charset="2"/>
                        <a:buNone/>
                      </a:pPr>
                      <a:r>
                        <a:rPr lang="en-US" sz="1000" b="1" kern="1200" dirty="0">
                          <a:solidFill>
                            <a:schemeClr val="tx1"/>
                          </a:solidFill>
                          <a:effectLst/>
                          <a:latin typeface="Calibri" panose="020F0502020204030204" pitchFamily="34" charset="0"/>
                          <a:ea typeface="Calibri" panose="020F0502020204030204" pitchFamily="34" charset="0"/>
                          <a:cs typeface="+mn-cs"/>
                        </a:rPr>
                        <a:t>Q4 target:</a:t>
                      </a:r>
                      <a:r>
                        <a:rPr lang="en-ZA" sz="1000" kern="1200" dirty="0">
                          <a:solidFill>
                            <a:schemeClr val="tx1"/>
                          </a:solidFill>
                          <a:effectLst/>
                          <a:latin typeface="Calibri" panose="020F0502020204030204" pitchFamily="34" charset="0"/>
                          <a:ea typeface="Calibri" panose="020F0502020204030204" pitchFamily="34" charset="0"/>
                          <a:cs typeface="+mn-cs"/>
                        </a:rPr>
                        <a:t>Big Data Analytics</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platform in production</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000" b="1" kern="1200" dirty="0">
                          <a:solidFill>
                            <a:schemeClr val="tx1"/>
                          </a:solidFill>
                          <a:effectLst/>
                          <a:latin typeface="Calibri" panose="020F0502020204030204" pitchFamily="34" charset="0"/>
                          <a:ea typeface="Calibri" panose="020F0502020204030204" pitchFamily="34" charset="0"/>
                          <a:cs typeface="+mn-cs"/>
                        </a:rPr>
                        <a:t>Annual Target:</a:t>
                      </a:r>
                      <a:r>
                        <a:rPr lang="en-ZA" sz="1000" b="0" kern="1200" dirty="0">
                          <a:solidFill>
                            <a:schemeClr val="tx1"/>
                          </a:solidFill>
                          <a:effectLst/>
                          <a:latin typeface="Calibri" panose="020F0502020204030204" pitchFamily="34" charset="0"/>
                          <a:ea typeface="Calibri" panose="020F0502020204030204" pitchFamily="34" charset="0"/>
                          <a:cs typeface="+mn-cs"/>
                        </a:rPr>
                        <a:t>3</a:t>
                      </a:r>
                      <a:r>
                        <a:rPr lang="en-ZA" sz="1000" b="1" kern="120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digital platforms</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deployed</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kern="1200" dirty="0">
                          <a:solidFill>
                            <a:schemeClr val="tx1"/>
                          </a:solidFill>
                          <a:effectLst/>
                          <a:latin typeface="Calibri" panose="020F0502020204030204" pitchFamily="34" charset="0"/>
                          <a:ea typeface="Calibri" panose="020F0502020204030204" pitchFamily="34" charset="0"/>
                          <a:cs typeface="+mn-cs"/>
                        </a:rPr>
                        <a:t>KPI: # of digital platforms deployed</a:t>
                      </a:r>
                    </a:p>
                    <a:p>
                      <a:pPr marL="0" marR="0" lvl="0" indent="0" algn="just" defTabSz="1015950" rtl="0" eaLnBrk="1" latinLnBrk="0" hangingPunct="1">
                        <a:spcBef>
                          <a:spcPts val="0"/>
                        </a:spcBef>
                        <a:spcAft>
                          <a:spcPts val="0"/>
                        </a:spcAft>
                        <a:buFont typeface="Wingdings" panose="05000000000000000000" pitchFamily="2" charset="2"/>
                        <a:buNone/>
                      </a:pPr>
                      <a:r>
                        <a:rPr lang="en-ZA" sz="1000" b="1" kern="1200" dirty="0">
                          <a:solidFill>
                            <a:schemeClr val="tx1"/>
                          </a:solidFill>
                          <a:effectLst/>
                          <a:latin typeface="Calibri" panose="020F0502020204030204" pitchFamily="34" charset="0"/>
                          <a:ea typeface="Calibri" panose="020F0502020204030204" pitchFamily="34" charset="0"/>
                          <a:cs typeface="+mn-cs"/>
                        </a:rPr>
                        <a:t>Q2 target: </a:t>
                      </a:r>
                      <a:r>
                        <a:rPr lang="en-ZA" sz="1000" kern="1200" dirty="0">
                          <a:solidFill>
                            <a:schemeClr val="tx1"/>
                          </a:solidFill>
                          <a:effectLst/>
                          <a:latin typeface="Calibri" panose="020F0502020204030204" pitchFamily="34" charset="0"/>
                          <a:ea typeface="Calibri" panose="020F0502020204030204" pitchFamily="34" charset="0"/>
                          <a:cs typeface="+mn-cs"/>
                        </a:rPr>
                        <a:t>Establish the architectures for the API Middleware Platform </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latinLnBrk="0" hangingPunct="1">
                        <a:spcBef>
                          <a:spcPts val="0"/>
                        </a:spcBef>
                        <a:spcAft>
                          <a:spcPts val="0"/>
                        </a:spcAft>
                        <a:buFont typeface="Wingdings" panose="05000000000000000000" pitchFamily="2" charset="2"/>
                        <a:buNone/>
                      </a:pPr>
                      <a:r>
                        <a:rPr lang="en-US" sz="1000" b="1" kern="1200" dirty="0">
                          <a:solidFill>
                            <a:schemeClr val="tx1"/>
                          </a:solidFill>
                          <a:effectLst/>
                          <a:latin typeface="Calibri" panose="020F0502020204030204" pitchFamily="34" charset="0"/>
                          <a:ea typeface="Calibri" panose="020F0502020204030204" pitchFamily="34" charset="0"/>
                          <a:cs typeface="+mn-cs"/>
                        </a:rPr>
                        <a:t>Q3 target:</a:t>
                      </a:r>
                      <a:r>
                        <a:rPr lang="en-ZA" sz="1000" kern="1200" dirty="0">
                          <a:solidFill>
                            <a:schemeClr val="tx1"/>
                          </a:solidFill>
                          <a:effectLst/>
                          <a:latin typeface="Calibri" panose="020F0502020204030204" pitchFamily="34" charset="0"/>
                          <a:ea typeface="Calibri" panose="020F0502020204030204" pitchFamily="34" charset="0"/>
                          <a:cs typeface="+mn-cs"/>
                        </a:rPr>
                        <a:t>Acquire the Cloud IDE and DevOps Platforms</a:t>
                      </a:r>
                      <a:endParaRPr lang="en-US" sz="10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just" defTabSz="1015950" rtl="0" eaLnBrk="1" latinLnBrk="0" hangingPunct="1">
                        <a:spcBef>
                          <a:spcPts val="0"/>
                        </a:spcBef>
                        <a:spcAft>
                          <a:spcPts val="0"/>
                        </a:spcAft>
                        <a:buFont typeface="Wingdings" panose="05000000000000000000" pitchFamily="2" charset="2"/>
                        <a:buNone/>
                      </a:pPr>
                      <a:r>
                        <a:rPr lang="en-US" sz="1000" b="1" kern="1200" dirty="0">
                          <a:solidFill>
                            <a:schemeClr val="tx1"/>
                          </a:solidFill>
                          <a:effectLst/>
                          <a:latin typeface="Calibri" panose="020F0502020204030204" pitchFamily="34" charset="0"/>
                          <a:ea typeface="Calibri" panose="020F0502020204030204" pitchFamily="34" charset="0"/>
                          <a:cs typeface="+mn-cs"/>
                        </a:rPr>
                        <a:t>Q4 target:</a:t>
                      </a:r>
                      <a:r>
                        <a:rPr lang="en-ZA" sz="1000" kern="1200" dirty="0">
                          <a:solidFill>
                            <a:schemeClr val="tx1"/>
                          </a:solidFill>
                          <a:effectLst/>
                          <a:latin typeface="Calibri" panose="020F0502020204030204" pitchFamily="34" charset="0"/>
                          <a:ea typeface="Calibri" panose="020F0502020204030204" pitchFamily="34" charset="0"/>
                          <a:cs typeface="+mn-cs"/>
                        </a:rPr>
                        <a:t>Big Data Analytics Platform in production</a:t>
                      </a:r>
                      <a:r>
                        <a:rPr lang="en-ZA" sz="1000" kern="1200" baseline="0" dirty="0">
                          <a:solidFill>
                            <a:schemeClr val="tx1"/>
                          </a:solidFill>
                          <a:effectLst/>
                          <a:latin typeface="Calibri" panose="020F0502020204030204" pitchFamily="34" charset="0"/>
                          <a:ea typeface="Calibri" panose="020F0502020204030204" pitchFamily="34" charset="0"/>
                          <a:cs typeface="+mn-cs"/>
                        </a:rPr>
                        <a:t> and </a:t>
                      </a:r>
                      <a:r>
                        <a:rPr lang="en-ZA" sz="1000" kern="1200" dirty="0">
                          <a:solidFill>
                            <a:schemeClr val="tx1"/>
                          </a:solidFill>
                          <a:effectLst/>
                          <a:latin typeface="Calibri" panose="020F0502020204030204" pitchFamily="34" charset="0"/>
                          <a:ea typeface="Calibri" panose="020F0502020204030204" pitchFamily="34" charset="0"/>
                          <a:cs typeface="+mn-cs"/>
                        </a:rPr>
                        <a:t>Establish the Cloud IDE and DevOps Platforms in production</a:t>
                      </a:r>
                    </a:p>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000" b="1" kern="1200" dirty="0">
                          <a:solidFill>
                            <a:schemeClr val="tx1"/>
                          </a:solidFill>
                          <a:effectLst/>
                          <a:latin typeface="Calibri" panose="020F0502020204030204" pitchFamily="34" charset="0"/>
                          <a:ea typeface="Calibri" panose="020F0502020204030204" pitchFamily="34" charset="0"/>
                          <a:cs typeface="+mn-cs"/>
                        </a:rPr>
                        <a:t>Annual Targe</a:t>
                      </a:r>
                      <a:r>
                        <a:rPr lang="en-ZA" sz="1000" kern="1200" dirty="0">
                          <a:solidFill>
                            <a:schemeClr val="tx1"/>
                          </a:solidFill>
                          <a:effectLst/>
                          <a:latin typeface="Calibri" panose="020F0502020204030204" pitchFamily="34" charset="0"/>
                          <a:ea typeface="Calibri" panose="020F0502020204030204" pitchFamily="34" charset="0"/>
                          <a:cs typeface="+mn-cs"/>
                        </a:rPr>
                        <a:t>t</a:t>
                      </a:r>
                      <a:r>
                        <a:rPr lang="en-ZA" sz="1000" b="1" kern="1200" dirty="0">
                          <a:solidFill>
                            <a:schemeClr val="tx1"/>
                          </a:solidFill>
                          <a:effectLst/>
                          <a:latin typeface="Calibri" panose="020F0502020204030204" pitchFamily="34" charset="0"/>
                          <a:ea typeface="Calibri" panose="020F0502020204030204" pitchFamily="34" charset="0"/>
                          <a:cs typeface="+mn-cs"/>
                        </a:rPr>
                        <a:t>:</a:t>
                      </a:r>
                      <a:r>
                        <a:rPr lang="en-ZA" sz="1000" b="0" kern="1200" dirty="0">
                          <a:solidFill>
                            <a:schemeClr val="tx1"/>
                          </a:solidFill>
                          <a:effectLst/>
                          <a:latin typeface="Calibri" panose="020F0502020204030204" pitchFamily="34" charset="0"/>
                          <a:ea typeface="Calibri" panose="020F0502020204030204" pitchFamily="34" charset="0"/>
                          <a:cs typeface="+mn-cs"/>
                        </a:rPr>
                        <a:t>3</a:t>
                      </a:r>
                      <a:r>
                        <a:rPr lang="en-ZA" sz="1000" b="1" kern="120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digital platforms</a:t>
                      </a:r>
                      <a:r>
                        <a:rPr lang="en-ZA" sz="1000" kern="1200" baseline="0" dirty="0">
                          <a:solidFill>
                            <a:schemeClr val="tx1"/>
                          </a:solidFill>
                          <a:effectLst/>
                          <a:latin typeface="Calibri" panose="020F0502020204030204" pitchFamily="34" charset="0"/>
                          <a:ea typeface="Calibri" panose="020F0502020204030204" pitchFamily="34" charset="0"/>
                          <a:cs typeface="+mn-cs"/>
                        </a:rPr>
                        <a:t> </a:t>
                      </a:r>
                      <a:r>
                        <a:rPr lang="en-ZA" sz="1000" kern="1200" dirty="0">
                          <a:solidFill>
                            <a:schemeClr val="tx1"/>
                          </a:solidFill>
                          <a:effectLst/>
                          <a:latin typeface="Calibri" panose="020F0502020204030204" pitchFamily="34" charset="0"/>
                          <a:ea typeface="Calibri" panose="020F0502020204030204" pitchFamily="34" charset="0"/>
                          <a:cs typeface="+mn-cs"/>
                        </a:rPr>
                        <a:t>deployed</a:t>
                      </a:r>
                      <a:endParaRPr lang="en-US" sz="1000"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000" kern="1200" dirty="0">
                          <a:solidFill>
                            <a:schemeClr val="tx1"/>
                          </a:solidFill>
                          <a:effectLst/>
                          <a:latin typeface="+mn-lt"/>
                          <a:ea typeface="+mn-ea"/>
                          <a:cs typeface="+mn-cs"/>
                        </a:rPr>
                        <a:t>The annual target remains the same,</a:t>
                      </a:r>
                      <a:r>
                        <a:rPr lang="en-US" sz="1000" kern="1200" dirty="0">
                          <a:solidFill>
                            <a:schemeClr val="tx1"/>
                          </a:solidFill>
                          <a:effectLst/>
                          <a:latin typeface="+mn-lt"/>
                          <a:ea typeface="+mn-ea"/>
                          <a:cs typeface="+mn-cs"/>
                        </a:rPr>
                        <a:t> some of the quarterly targets have been  swapped to align to the current reality in the service delivery environment.</a:t>
                      </a:r>
                    </a:p>
                    <a:p>
                      <a:pPr marL="0" marR="0" lvl="0" indent="0" algn="just" defTabSz="1015950" rtl="0" eaLnBrk="1" latinLnBrk="0" hangingPunct="1">
                        <a:spcBef>
                          <a:spcPts val="0"/>
                        </a:spcBef>
                        <a:spcAft>
                          <a:spcPts val="0"/>
                        </a:spcAft>
                        <a:buFont typeface="Wingdings" panose="05000000000000000000" pitchFamily="2" charset="2"/>
                        <a:buNone/>
                      </a:pPr>
                      <a:endParaRPr lang="en-US" sz="1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30206">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000" b="1" dirty="0">
                          <a:effectLst/>
                          <a:latin typeface="Calibri Light" panose="020F0302020204030204" pitchFamily="34" charset="0"/>
                          <a:ea typeface="Calibri" panose="020F0502020204030204" pitchFamily="34" charset="0"/>
                        </a:rPr>
                        <a:t>KPI</a:t>
                      </a:r>
                      <a:r>
                        <a:rPr lang="en-ZA" sz="1000" dirty="0">
                          <a:effectLst/>
                          <a:latin typeface="Calibri Light" panose="020F0302020204030204" pitchFamily="34" charset="0"/>
                          <a:ea typeface="Calibri" panose="020F0502020204030204" pitchFamily="34" charset="0"/>
                        </a:rPr>
                        <a:t>: % performance against</a:t>
                      </a:r>
                      <a:r>
                        <a:rPr lang="en-ZA" sz="1000" baseline="0" dirty="0">
                          <a:effectLst/>
                          <a:latin typeface="Calibri Light" panose="020F0302020204030204" pitchFamily="34" charset="0"/>
                          <a:ea typeface="Calibri" panose="020F0502020204030204" pitchFamily="34" charset="0"/>
                        </a:rPr>
                        <a:t> </a:t>
                      </a:r>
                      <a:r>
                        <a:rPr lang="en-ZA" sz="1000" dirty="0">
                          <a:effectLst/>
                          <a:latin typeface="Calibri Light" panose="020F0302020204030204" pitchFamily="34" charset="0"/>
                          <a:ea typeface="Calibri" panose="020F0502020204030204" pitchFamily="34" charset="0"/>
                        </a:rPr>
                        <a:t>measured contracted SLA</a:t>
                      </a:r>
                      <a:r>
                        <a:rPr lang="en-ZA" sz="1000" baseline="0" dirty="0">
                          <a:effectLst/>
                          <a:latin typeface="Calibri Light" panose="020F0302020204030204" pitchFamily="34" charset="0"/>
                          <a:ea typeface="Calibri" panose="020F0502020204030204" pitchFamily="34" charset="0"/>
                        </a:rPr>
                        <a:t> </a:t>
                      </a:r>
                      <a:r>
                        <a:rPr lang="en-ZA" sz="1000" dirty="0">
                          <a:effectLst/>
                          <a:latin typeface="Calibri Light" panose="020F0302020204030204" pitchFamily="34" charset="0"/>
                          <a:ea typeface="Calibri" panose="020F0502020204030204" pitchFamily="34" charset="0"/>
                        </a:rPr>
                        <a:t>metrics</a:t>
                      </a:r>
                    </a:p>
                    <a:p>
                      <a:pPr marL="0" marR="0" indent="0" algn="l" defTabSz="1015950" rtl="0" eaLnBrk="1" fontAlgn="auto" latinLnBrk="0" hangingPunct="1">
                        <a:lnSpc>
                          <a:spcPct val="100000"/>
                        </a:lnSpc>
                        <a:spcBef>
                          <a:spcPts val="0"/>
                        </a:spcBef>
                        <a:spcAft>
                          <a:spcPts val="0"/>
                        </a:spcAft>
                        <a:buClrTx/>
                        <a:buSzTx/>
                        <a:buFontTx/>
                        <a:buNone/>
                        <a:tabLst/>
                        <a:defRPr/>
                      </a:pPr>
                      <a:r>
                        <a:rPr lang="en-US" sz="1000" b="1" dirty="0">
                          <a:effectLst/>
                          <a:latin typeface="Calibri Light" panose="020F0302020204030204" pitchFamily="34" charset="0"/>
                          <a:ea typeface="Calibri" panose="020F0502020204030204" pitchFamily="34" charset="0"/>
                        </a:rPr>
                        <a:t>Q2</a:t>
                      </a:r>
                      <a:r>
                        <a:rPr lang="en-US" sz="1000" b="1" baseline="0" dirty="0">
                          <a:effectLst/>
                          <a:latin typeface="Calibri Light" panose="020F0302020204030204" pitchFamily="34" charset="0"/>
                          <a:ea typeface="Calibri" panose="020F0502020204030204" pitchFamily="34" charset="0"/>
                        </a:rPr>
                        <a:t> to </a:t>
                      </a:r>
                      <a:r>
                        <a:rPr lang="en-US" sz="1000" b="1" dirty="0">
                          <a:effectLst/>
                          <a:latin typeface="Calibri Light" panose="020F0302020204030204" pitchFamily="34" charset="0"/>
                          <a:ea typeface="Calibri" panose="020F0502020204030204" pitchFamily="34" charset="0"/>
                        </a:rPr>
                        <a:t>Q4 and annual targets</a:t>
                      </a:r>
                      <a:r>
                        <a:rPr lang="en-US" sz="1000" dirty="0">
                          <a:effectLst/>
                          <a:latin typeface="Calibri Light" panose="020F0302020204030204" pitchFamily="34" charset="0"/>
                          <a:ea typeface="Calibri" panose="020F0502020204030204" pitchFamily="34" charset="0"/>
                        </a:rPr>
                        <a:t>:</a:t>
                      </a:r>
                      <a:r>
                        <a:rPr lang="en-US" sz="1000" baseline="0" dirty="0">
                          <a:effectLst/>
                          <a:latin typeface="Calibri Light" panose="020F0302020204030204" pitchFamily="34" charset="0"/>
                          <a:ea typeface="Calibri" panose="020F0502020204030204" pitchFamily="34" charset="0"/>
                        </a:rPr>
                        <a:t> 95%</a:t>
                      </a:r>
                      <a:endParaRPr lang="en-US" sz="1000" dirty="0">
                        <a:effectLst/>
                        <a:latin typeface="Calibri" panose="020F0502020204030204" pitchFamily="34" charset="0"/>
                        <a:ea typeface="Calibri" panose="020F0502020204030204" pitchFamily="34" charset="0"/>
                      </a:endParaRPr>
                    </a:p>
                    <a:p>
                      <a:pPr marL="0" marR="0" indent="0" algn="l" defTabSz="1015950" rtl="0" eaLnBrk="1" fontAlgn="auto" latinLnBrk="0" hangingPunct="1">
                        <a:lnSpc>
                          <a:spcPct val="100000"/>
                        </a:lnSpc>
                        <a:spcBef>
                          <a:spcPts val="0"/>
                        </a:spcBef>
                        <a:spcAft>
                          <a:spcPts val="0"/>
                        </a:spcAft>
                        <a:buClrTx/>
                        <a:buSzTx/>
                        <a:buFontTx/>
                        <a:buNone/>
                        <a:tabLst/>
                        <a:defRPr/>
                      </a:pPr>
                      <a:endParaRPr lang="en-US" sz="1000" dirty="0">
                        <a:effectLst/>
                        <a:latin typeface="Calibri Light" panose="020F03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000" b="1" dirty="0">
                          <a:effectLst/>
                          <a:latin typeface="Calibri Light" panose="020F0302020204030204" pitchFamily="34" charset="0"/>
                          <a:ea typeface="Calibri" panose="020F0502020204030204" pitchFamily="34" charset="0"/>
                        </a:rPr>
                        <a:t>KPI</a:t>
                      </a:r>
                      <a:r>
                        <a:rPr lang="en-ZA" sz="1000" dirty="0">
                          <a:effectLst/>
                          <a:latin typeface="Calibri Light" panose="020F0302020204030204" pitchFamily="34" charset="0"/>
                          <a:ea typeface="Calibri" panose="020F0502020204030204" pitchFamily="34" charset="0"/>
                        </a:rPr>
                        <a:t>: % performance against</a:t>
                      </a:r>
                      <a:r>
                        <a:rPr lang="en-ZA" sz="1000" baseline="0" dirty="0">
                          <a:effectLst/>
                          <a:latin typeface="Calibri Light" panose="020F0302020204030204" pitchFamily="34" charset="0"/>
                          <a:ea typeface="Calibri" panose="020F0502020204030204" pitchFamily="34" charset="0"/>
                        </a:rPr>
                        <a:t> </a:t>
                      </a:r>
                      <a:r>
                        <a:rPr lang="en-ZA" sz="1000" dirty="0">
                          <a:effectLst/>
                          <a:latin typeface="Calibri Light" panose="020F0302020204030204" pitchFamily="34" charset="0"/>
                          <a:ea typeface="Calibri" panose="020F0502020204030204" pitchFamily="34" charset="0"/>
                        </a:rPr>
                        <a:t>measured contracted SLA</a:t>
                      </a:r>
                      <a:r>
                        <a:rPr lang="en-ZA" sz="1000" baseline="0" dirty="0">
                          <a:effectLst/>
                          <a:latin typeface="Calibri Light" panose="020F0302020204030204" pitchFamily="34" charset="0"/>
                          <a:ea typeface="Calibri" panose="020F0502020204030204" pitchFamily="34" charset="0"/>
                        </a:rPr>
                        <a:t> </a:t>
                      </a:r>
                      <a:r>
                        <a:rPr lang="en-ZA" sz="1000" dirty="0">
                          <a:effectLst/>
                          <a:latin typeface="Calibri Light" panose="020F0302020204030204" pitchFamily="34" charset="0"/>
                          <a:ea typeface="Calibri" panose="020F0502020204030204" pitchFamily="34" charset="0"/>
                        </a:rPr>
                        <a:t>metrics</a:t>
                      </a:r>
                    </a:p>
                    <a:p>
                      <a:pPr marL="0" marR="0" indent="0" algn="l" defTabSz="1015950" rtl="0" eaLnBrk="1" fontAlgn="auto" latinLnBrk="0" hangingPunct="1">
                        <a:lnSpc>
                          <a:spcPct val="100000"/>
                        </a:lnSpc>
                        <a:spcBef>
                          <a:spcPts val="0"/>
                        </a:spcBef>
                        <a:spcAft>
                          <a:spcPts val="0"/>
                        </a:spcAft>
                        <a:buClrTx/>
                        <a:buSzTx/>
                        <a:buFontTx/>
                        <a:buNone/>
                        <a:tabLst/>
                        <a:defRPr/>
                      </a:pPr>
                      <a:r>
                        <a:rPr lang="en-US" sz="1000" b="1" dirty="0">
                          <a:effectLst/>
                          <a:latin typeface="Calibri Light" panose="020F0302020204030204" pitchFamily="34" charset="0"/>
                          <a:ea typeface="Calibri" panose="020F0502020204030204" pitchFamily="34" charset="0"/>
                        </a:rPr>
                        <a:t>Q2</a:t>
                      </a:r>
                      <a:r>
                        <a:rPr lang="en-US" sz="1000" b="1" baseline="0" dirty="0">
                          <a:effectLst/>
                          <a:latin typeface="Calibri Light" panose="020F0302020204030204" pitchFamily="34" charset="0"/>
                          <a:ea typeface="Calibri" panose="020F0502020204030204" pitchFamily="34" charset="0"/>
                        </a:rPr>
                        <a:t> to </a:t>
                      </a:r>
                      <a:r>
                        <a:rPr lang="en-US" sz="1000" b="1" dirty="0">
                          <a:effectLst/>
                          <a:latin typeface="Calibri Light" panose="020F0302020204030204" pitchFamily="34" charset="0"/>
                          <a:ea typeface="Calibri" panose="020F0502020204030204" pitchFamily="34" charset="0"/>
                        </a:rPr>
                        <a:t>Q4 and annual targets</a:t>
                      </a:r>
                      <a:r>
                        <a:rPr lang="en-US" sz="1000" dirty="0">
                          <a:effectLst/>
                          <a:latin typeface="Calibri Light" panose="020F0302020204030204" pitchFamily="34" charset="0"/>
                          <a:ea typeface="Calibri" panose="020F0502020204030204" pitchFamily="34" charset="0"/>
                        </a:rPr>
                        <a:t>:</a:t>
                      </a:r>
                      <a:r>
                        <a:rPr lang="en-US" sz="1000" baseline="0" dirty="0">
                          <a:effectLst/>
                          <a:latin typeface="Calibri Light" panose="020F0302020204030204" pitchFamily="34" charset="0"/>
                          <a:ea typeface="Calibri" panose="020F0502020204030204" pitchFamily="34" charset="0"/>
                        </a:rPr>
                        <a:t> 90%</a:t>
                      </a:r>
                      <a:endParaRPr lang="en-US" sz="1000" dirty="0">
                        <a:effectLst/>
                        <a:latin typeface="Calibri" panose="020F0502020204030204" pitchFamily="34" charset="0"/>
                        <a:ea typeface="Calibri" panose="020F0502020204030204" pitchFamily="34" charset="0"/>
                      </a:endParaRPr>
                    </a:p>
                    <a:p>
                      <a:pPr marL="0" marR="0" indent="0" algn="l" defTabSz="1015950" rtl="0" eaLnBrk="1" fontAlgn="auto" latinLnBrk="0" hangingPunct="1">
                        <a:lnSpc>
                          <a:spcPct val="100000"/>
                        </a:lnSpc>
                        <a:spcBef>
                          <a:spcPts val="0"/>
                        </a:spcBef>
                        <a:spcAft>
                          <a:spcPts val="0"/>
                        </a:spcAft>
                        <a:buClrTx/>
                        <a:buSzTx/>
                        <a:buFontTx/>
                        <a:buNone/>
                        <a:tabLst/>
                        <a:defRPr/>
                      </a:pPr>
                      <a:endParaRPr lang="en-US" sz="1000" dirty="0">
                        <a:effectLst/>
                        <a:latin typeface="Calibri Light" panose="020F03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The annual and quarterly targets have been reduced due to the evident decline during this COVID-19 period and the constrained resource capacity when it comes to servicing our SLAs (many vacancies still need to be filled for us to be properly capacitated to service SLAs).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8877">
                <a:tc rowSpan="2">
                  <a:txBody>
                    <a:bodyPr/>
                    <a:lstStyle/>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Programme 4: </a:t>
                      </a:r>
                      <a:r>
                        <a:rPr lang="en-US" sz="1000" dirty="0">
                          <a:effectLst/>
                          <a:latin typeface="Calibri Light" panose="020F0302020204030204" pitchFamily="34" charset="0"/>
                          <a:ea typeface="Calibri" panose="020F0502020204030204" pitchFamily="34" charset="0"/>
                        </a:rPr>
                        <a:t>Financial Sustainability</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000" b="1" dirty="0">
                          <a:effectLst/>
                          <a:latin typeface="Calibri" panose="020F0502020204030204" pitchFamily="34" charset="0"/>
                          <a:ea typeface="Calibri" panose="020F0502020204030204" pitchFamily="34" charset="0"/>
                        </a:rPr>
                        <a:t>KP</a:t>
                      </a:r>
                      <a:r>
                        <a:rPr lang="en-ZA" sz="1000" b="1" baseline="0" dirty="0">
                          <a:effectLst/>
                          <a:latin typeface="Calibri" panose="020F0502020204030204" pitchFamily="34" charset="0"/>
                          <a:ea typeface="Calibri" panose="020F0502020204030204" pitchFamily="34" charset="0"/>
                        </a:rPr>
                        <a:t>I</a:t>
                      </a:r>
                      <a:r>
                        <a:rPr lang="en-ZA" sz="1000" baseline="0" dirty="0">
                          <a:effectLst/>
                          <a:latin typeface="Calibri" panose="020F05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 net collection rate</a:t>
                      </a:r>
                      <a:endParaRPr lang="en-ZA" sz="1000" dirty="0">
                        <a:effectLst/>
                        <a:latin typeface="Calibri Light" panose="020F0302020204030204" pitchFamily="34" charset="0"/>
                        <a:ea typeface="Calibri" panose="020F0502020204030204" pitchFamily="34" charset="0"/>
                      </a:endParaRPr>
                    </a:p>
                    <a:p>
                      <a:pPr marL="0" marR="0">
                        <a:spcBef>
                          <a:spcPts val="0"/>
                        </a:spcBef>
                        <a:spcAft>
                          <a:spcPts val="0"/>
                        </a:spcAft>
                      </a:pPr>
                      <a:r>
                        <a:rPr lang="en-ZA" sz="1000" b="1" dirty="0">
                          <a:effectLst/>
                          <a:latin typeface="Calibri Light" panose="020F0302020204030204" pitchFamily="34" charset="0"/>
                          <a:ea typeface="Calibri" panose="020F0502020204030204" pitchFamily="34" charset="0"/>
                        </a:rPr>
                        <a:t>Q2</a:t>
                      </a:r>
                      <a:r>
                        <a:rPr lang="en-ZA" sz="1000" b="1" baseline="0" dirty="0">
                          <a:effectLst/>
                          <a:latin typeface="Calibri Light" panose="020F0302020204030204" pitchFamily="34" charset="0"/>
                          <a:ea typeface="Calibri" panose="020F0502020204030204" pitchFamily="34" charset="0"/>
                        </a:rPr>
                        <a:t> target</a:t>
                      </a:r>
                      <a:r>
                        <a:rPr lang="en-ZA" sz="1000" baseline="0" dirty="0">
                          <a:effectLst/>
                          <a:latin typeface="Calibri Light" panose="020F0302020204030204" pitchFamily="34" charset="0"/>
                          <a:ea typeface="Calibri" panose="020F0502020204030204" pitchFamily="34" charset="0"/>
                        </a:rPr>
                        <a:t>: 70</a:t>
                      </a:r>
                      <a:r>
                        <a:rPr lang="en-US" sz="1000" dirty="0">
                          <a:effectLst/>
                          <a:latin typeface="Calibri Light" panose="020F0302020204030204" pitchFamily="34" charset="0"/>
                          <a:ea typeface="Calibri" panose="020F0502020204030204" pitchFamily="34" charset="0"/>
                        </a:rPr>
                        <a:t>% </a:t>
                      </a: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Q3 target: </a:t>
                      </a:r>
                      <a:r>
                        <a:rPr lang="en-US" sz="1000" b="0" dirty="0">
                          <a:effectLst/>
                          <a:latin typeface="Calibri Light" panose="020F0302020204030204" pitchFamily="34" charset="0"/>
                          <a:ea typeface="Calibri" panose="020F0502020204030204" pitchFamily="34" charset="0"/>
                        </a:rPr>
                        <a:t>75% </a:t>
                      </a:r>
                      <a:endParaRPr lang="en-US" sz="1000" b="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Q4 target: </a:t>
                      </a:r>
                      <a:r>
                        <a:rPr lang="en-US" sz="1000" b="0" dirty="0">
                          <a:effectLst/>
                          <a:latin typeface="Calibri Light" panose="020F0302020204030204" pitchFamily="34" charset="0"/>
                          <a:ea typeface="Calibri" panose="020F0502020204030204" pitchFamily="34" charset="0"/>
                        </a:rPr>
                        <a:t>80%</a:t>
                      </a:r>
                    </a:p>
                    <a:p>
                      <a:pPr marL="0" marR="0" indent="0" algn="l" defTabSz="1015950" rtl="0" eaLnBrk="1" fontAlgn="auto" latinLnBrk="0" hangingPunct="1">
                        <a:lnSpc>
                          <a:spcPct val="100000"/>
                        </a:lnSpc>
                        <a:spcBef>
                          <a:spcPts val="0"/>
                        </a:spcBef>
                        <a:spcAft>
                          <a:spcPts val="0"/>
                        </a:spcAft>
                        <a:buClrTx/>
                        <a:buSzTx/>
                        <a:buFontTx/>
                        <a:buNone/>
                        <a:tabLst/>
                        <a:defRPr/>
                      </a:pPr>
                      <a:r>
                        <a:rPr lang="en-ZA" sz="1000" b="1" kern="1200" baseline="0" dirty="0">
                          <a:solidFill>
                            <a:schemeClr val="tx1"/>
                          </a:solidFill>
                          <a:effectLst/>
                          <a:latin typeface="+mn-lt"/>
                          <a:ea typeface="+mn-ea"/>
                          <a:cs typeface="+mn-cs"/>
                        </a:rPr>
                        <a:t>Annual Target: </a:t>
                      </a:r>
                      <a:r>
                        <a:rPr lang="en-ZA" sz="1000" b="0" kern="1200" baseline="0" dirty="0">
                          <a:solidFill>
                            <a:schemeClr val="tx1"/>
                          </a:solidFill>
                          <a:effectLst/>
                          <a:latin typeface="+mn-lt"/>
                          <a:ea typeface="+mn-ea"/>
                          <a:cs typeface="+mn-cs"/>
                        </a:rPr>
                        <a:t>80</a:t>
                      </a:r>
                      <a:r>
                        <a:rPr lang="en-US" sz="1000" b="0" dirty="0">
                          <a:effectLst/>
                          <a:latin typeface="Calibri Light" panose="020F03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000" b="1" baseline="0" dirty="0">
                          <a:effectLst/>
                          <a:latin typeface="Calibri Light" panose="020F0302020204030204" pitchFamily="34" charset="0"/>
                          <a:ea typeface="Calibri" panose="020F0502020204030204" pitchFamily="34" charset="0"/>
                        </a:rPr>
                        <a:t>KPI</a:t>
                      </a:r>
                      <a:r>
                        <a:rPr lang="en-ZA" sz="1000" baseline="0" dirty="0">
                          <a:effectLst/>
                          <a:latin typeface="Calibri Light" panose="020F03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 net collection rate</a:t>
                      </a:r>
                    </a:p>
                    <a:p>
                      <a:pPr marL="0" marR="0">
                        <a:spcBef>
                          <a:spcPts val="0"/>
                        </a:spcBef>
                        <a:spcAft>
                          <a:spcPts val="0"/>
                        </a:spcAft>
                      </a:pPr>
                      <a:r>
                        <a:rPr lang="en-ZA" sz="1000" b="1" dirty="0">
                          <a:effectLst/>
                          <a:latin typeface="Calibri Light" panose="020F0302020204030204" pitchFamily="34" charset="0"/>
                          <a:ea typeface="Calibri" panose="020F0502020204030204" pitchFamily="34" charset="0"/>
                        </a:rPr>
                        <a:t>Q2</a:t>
                      </a:r>
                      <a:r>
                        <a:rPr lang="en-ZA" sz="1000" b="1" baseline="0" dirty="0">
                          <a:effectLst/>
                          <a:latin typeface="Calibri Light" panose="020F0302020204030204" pitchFamily="34" charset="0"/>
                          <a:ea typeface="Calibri" panose="020F0502020204030204" pitchFamily="34" charset="0"/>
                        </a:rPr>
                        <a:t> target</a:t>
                      </a:r>
                      <a:r>
                        <a:rPr lang="en-ZA" sz="1000" baseline="0" dirty="0">
                          <a:effectLst/>
                          <a:latin typeface="Calibri Light" panose="020F0302020204030204" pitchFamily="34" charset="0"/>
                          <a:ea typeface="Calibri" panose="020F0502020204030204" pitchFamily="34" charset="0"/>
                        </a:rPr>
                        <a:t>: 60</a:t>
                      </a:r>
                      <a:r>
                        <a:rPr lang="en-US" sz="1000" dirty="0">
                          <a:effectLst/>
                          <a:latin typeface="Calibri Light" panose="020F0302020204030204" pitchFamily="34" charset="0"/>
                          <a:ea typeface="Calibri" panose="020F0502020204030204" pitchFamily="34" charset="0"/>
                        </a:rPr>
                        <a:t>% </a:t>
                      </a: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Q3 target</a:t>
                      </a:r>
                      <a:r>
                        <a:rPr lang="en-US" sz="1000" dirty="0">
                          <a:effectLst/>
                          <a:latin typeface="Calibri Light" panose="020F0302020204030204" pitchFamily="34" charset="0"/>
                          <a:ea typeface="Calibri" panose="020F0502020204030204" pitchFamily="34" charset="0"/>
                        </a:rPr>
                        <a:t>: 70%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Q4 target: </a:t>
                      </a:r>
                      <a:r>
                        <a:rPr lang="en-US" sz="1000" dirty="0">
                          <a:effectLst/>
                          <a:latin typeface="Calibri Light" panose="020F0302020204030204" pitchFamily="34" charset="0"/>
                          <a:ea typeface="Calibri" panose="020F0502020204030204" pitchFamily="34" charset="0"/>
                        </a:rPr>
                        <a:t>80% </a:t>
                      </a:r>
                    </a:p>
                    <a:p>
                      <a:pPr marL="0" marR="0" indent="0" algn="l" defTabSz="1015950" rtl="0" eaLnBrk="1" fontAlgn="auto" latinLnBrk="0" hangingPunct="1">
                        <a:lnSpc>
                          <a:spcPct val="100000"/>
                        </a:lnSpc>
                        <a:spcBef>
                          <a:spcPts val="0"/>
                        </a:spcBef>
                        <a:spcAft>
                          <a:spcPts val="0"/>
                        </a:spcAft>
                        <a:buClrTx/>
                        <a:buSzTx/>
                        <a:buFontTx/>
                        <a:buNone/>
                        <a:tabLst/>
                        <a:defRPr/>
                      </a:pPr>
                      <a:r>
                        <a:rPr lang="en-ZA" sz="1000" b="1" kern="1200" baseline="0" dirty="0">
                          <a:solidFill>
                            <a:schemeClr val="tx1"/>
                          </a:solidFill>
                          <a:effectLst/>
                          <a:latin typeface="+mn-lt"/>
                          <a:ea typeface="+mn-ea"/>
                          <a:cs typeface="+mn-cs"/>
                        </a:rPr>
                        <a:t>Annual Target</a:t>
                      </a:r>
                      <a:r>
                        <a:rPr lang="en-ZA" sz="1000" kern="1200" baseline="0" dirty="0">
                          <a:solidFill>
                            <a:schemeClr val="tx1"/>
                          </a:solidFill>
                          <a:effectLst/>
                          <a:latin typeface="+mn-lt"/>
                          <a:ea typeface="+mn-ea"/>
                          <a:cs typeface="+mn-cs"/>
                        </a:rPr>
                        <a:t>: 80</a:t>
                      </a:r>
                      <a:r>
                        <a:rPr lang="en-US" sz="1000" dirty="0">
                          <a:effectLst/>
                          <a:latin typeface="Calibri Light" panose="020F03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The annual target remains the same, the quarter two and three targets has been reduced. Change is informed by client challenges with regards to initiating/effecting payments due to office closures</a:t>
                      </a:r>
                      <a:endParaRPr lang="en-US" sz="1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6290">
                <a:tc vMerge="1">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b="1" dirty="0">
                          <a:effectLst/>
                          <a:latin typeface="Calibri" panose="020F0502020204030204" pitchFamily="34" charset="0"/>
                          <a:ea typeface="Calibri" panose="020F0502020204030204" pitchFamily="34" charset="0"/>
                        </a:rPr>
                        <a:t>KP</a:t>
                      </a:r>
                      <a:r>
                        <a:rPr lang="en-ZA" sz="1000" b="1" baseline="0" dirty="0">
                          <a:effectLst/>
                          <a:latin typeface="Calibri" panose="020F0502020204030204" pitchFamily="34" charset="0"/>
                          <a:ea typeface="Calibri" panose="020F0502020204030204" pitchFamily="34" charset="0"/>
                        </a:rPr>
                        <a:t>I: </a:t>
                      </a:r>
                      <a:r>
                        <a:rPr lang="en-ZA" sz="1000" baseline="0" dirty="0">
                          <a:effectLst/>
                          <a:latin typeface="Calibri" panose="020F0502020204030204" pitchFamily="34" charset="0"/>
                          <a:ea typeface="Calibri" panose="020F0502020204030204" pitchFamily="34" charset="0"/>
                        </a:rPr>
                        <a:t>#EBIT</a:t>
                      </a:r>
                    </a:p>
                    <a:p>
                      <a:pPr marL="0" marR="0">
                        <a:spcBef>
                          <a:spcPts val="0"/>
                        </a:spcBef>
                        <a:spcAft>
                          <a:spcPts val="0"/>
                        </a:spcAft>
                      </a:pPr>
                      <a:r>
                        <a:rPr lang="en-ZA" sz="1000" b="1" baseline="0" dirty="0">
                          <a:effectLst/>
                          <a:latin typeface="Calibri" panose="020F0502020204030204" pitchFamily="34" charset="0"/>
                          <a:ea typeface="Calibri" panose="020F0502020204030204" pitchFamily="34" charset="0"/>
                        </a:rPr>
                        <a:t>Q2 target</a:t>
                      </a:r>
                      <a:r>
                        <a:rPr lang="en-ZA" sz="1000" baseline="0" dirty="0">
                          <a:effectLst/>
                          <a:latin typeface="Calibri" panose="020F0502020204030204" pitchFamily="34" charset="0"/>
                          <a:ea typeface="Calibri" panose="020F0502020204030204" pitchFamily="34" charset="0"/>
                        </a:rPr>
                        <a:t>: </a:t>
                      </a:r>
                      <a:r>
                        <a:rPr lang="en-US" sz="1000" b="0" i="0" u="none" strike="noStrike" kern="1200" baseline="0" dirty="0">
                          <a:solidFill>
                            <a:schemeClr val="tx1"/>
                          </a:solidFill>
                          <a:latin typeface="+mn-lt"/>
                          <a:ea typeface="+mn-ea"/>
                          <a:cs typeface="+mn-cs"/>
                        </a:rPr>
                        <a:t>R3.0m</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baseline="0" dirty="0">
                          <a:effectLst/>
                          <a:latin typeface="Calibri" panose="020F0502020204030204" pitchFamily="34" charset="0"/>
                          <a:ea typeface="Calibri" panose="020F0502020204030204" pitchFamily="34" charset="0"/>
                        </a:rPr>
                        <a:t>Q3 target: </a:t>
                      </a:r>
                      <a:r>
                        <a:rPr lang="en-US" sz="1000" b="0" i="0" u="none" strike="noStrike" kern="1200" baseline="0" dirty="0">
                          <a:solidFill>
                            <a:schemeClr val="tx1"/>
                          </a:solidFill>
                          <a:latin typeface="+mn-lt"/>
                          <a:ea typeface="+mn-ea"/>
                          <a:cs typeface="+mn-cs"/>
                        </a:rPr>
                        <a:t>R6.0m</a:t>
                      </a:r>
                      <a:endParaRPr lang="en-ZA" sz="1000" baseline="0" dirty="0">
                        <a:effectLst/>
                        <a:latin typeface="Calibri" panose="020F0502020204030204" pitchFamily="34" charset="0"/>
                        <a:ea typeface="Calibri" panose="020F0502020204030204" pitchFamily="34" charset="0"/>
                      </a:endParaRPr>
                    </a:p>
                    <a:p>
                      <a:pPr marL="0" marR="0" indent="0" algn="l" defTabSz="1015950" rtl="0" eaLnBrk="1" fontAlgn="auto" latinLnBrk="0" hangingPunct="1">
                        <a:lnSpc>
                          <a:spcPct val="100000"/>
                        </a:lnSpc>
                        <a:spcBef>
                          <a:spcPts val="0"/>
                        </a:spcBef>
                        <a:spcAft>
                          <a:spcPts val="0"/>
                        </a:spcAft>
                        <a:buClrTx/>
                        <a:buSzTx/>
                        <a:buFontTx/>
                        <a:buNone/>
                        <a:tabLst/>
                        <a:defRPr/>
                      </a:pPr>
                      <a:r>
                        <a:rPr lang="en-ZA" sz="1000" b="1" baseline="0" dirty="0">
                          <a:effectLst/>
                          <a:latin typeface="Calibri" panose="020F0502020204030204" pitchFamily="34" charset="0"/>
                          <a:ea typeface="Calibri" panose="020F0502020204030204" pitchFamily="34" charset="0"/>
                        </a:rPr>
                        <a:t>Q4 target</a:t>
                      </a:r>
                      <a:r>
                        <a:rPr lang="en-ZA" sz="1000" baseline="0" dirty="0">
                          <a:effectLst/>
                          <a:latin typeface="Calibri" panose="020F0502020204030204" pitchFamily="34" charset="0"/>
                          <a:ea typeface="Calibri" panose="020F0502020204030204" pitchFamily="34" charset="0"/>
                        </a:rPr>
                        <a:t>: </a:t>
                      </a:r>
                      <a:r>
                        <a:rPr lang="en-US" sz="1000" b="0" i="0" u="none" strike="noStrike" kern="1200" baseline="0" dirty="0">
                          <a:solidFill>
                            <a:schemeClr val="tx1"/>
                          </a:solidFill>
                          <a:latin typeface="+mn-lt"/>
                          <a:ea typeface="+mn-ea"/>
                          <a:cs typeface="+mn-cs"/>
                        </a:rPr>
                        <a:t>R10.5m</a:t>
                      </a:r>
                      <a:endParaRPr lang="en-ZA" sz="1000" baseline="0" dirty="0">
                        <a:effectLst/>
                        <a:latin typeface="Calibri" panose="020F0502020204030204" pitchFamily="34" charset="0"/>
                        <a:ea typeface="Calibri" panose="020F0502020204030204" pitchFamily="34" charset="0"/>
                      </a:endParaRPr>
                    </a:p>
                    <a:p>
                      <a:pPr marL="0" marR="0" indent="0" algn="l" defTabSz="1015950" rtl="0" eaLnBrk="1" fontAlgn="auto" latinLnBrk="0" hangingPunct="1">
                        <a:lnSpc>
                          <a:spcPct val="100000"/>
                        </a:lnSpc>
                        <a:spcBef>
                          <a:spcPts val="0"/>
                        </a:spcBef>
                        <a:spcAft>
                          <a:spcPts val="0"/>
                        </a:spcAft>
                        <a:buClrTx/>
                        <a:buSzTx/>
                        <a:buFontTx/>
                        <a:buNone/>
                        <a:tabLst/>
                        <a:defRPr/>
                      </a:pPr>
                      <a:r>
                        <a:rPr lang="en-ZA" sz="1000" b="1" kern="1200" baseline="0" dirty="0">
                          <a:solidFill>
                            <a:schemeClr val="tx1"/>
                          </a:solidFill>
                          <a:effectLst/>
                          <a:latin typeface="+mn-lt"/>
                          <a:ea typeface="+mn-ea"/>
                          <a:cs typeface="+mn-cs"/>
                        </a:rPr>
                        <a:t>Annual Target</a:t>
                      </a:r>
                      <a:r>
                        <a:rPr lang="en-ZA" sz="1000" kern="1200" baseline="0" dirty="0">
                          <a:solidFill>
                            <a:schemeClr val="tx1"/>
                          </a:solidFill>
                          <a:effectLst/>
                          <a:latin typeface="+mn-lt"/>
                          <a:ea typeface="+mn-ea"/>
                          <a:cs typeface="+mn-cs"/>
                        </a:rPr>
                        <a:t>: </a:t>
                      </a:r>
                      <a:r>
                        <a:rPr lang="en-US" sz="1000" b="0" i="0" u="none" strike="noStrike" kern="1200" baseline="0" dirty="0">
                          <a:solidFill>
                            <a:schemeClr val="tx1"/>
                          </a:solidFill>
                          <a:latin typeface="+mn-lt"/>
                          <a:ea typeface="+mn-ea"/>
                          <a:cs typeface="+mn-cs"/>
                        </a:rPr>
                        <a:t>R10.5m</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kern="1200" dirty="0">
                          <a:solidFill>
                            <a:schemeClr val="tx1"/>
                          </a:solidFill>
                          <a:effectLst/>
                          <a:latin typeface="+mn-lt"/>
                          <a:ea typeface="+mn-ea"/>
                          <a:cs typeface="+mn-cs"/>
                        </a:rPr>
                        <a:t>KPI</a:t>
                      </a:r>
                      <a:r>
                        <a:rPr lang="en-US" sz="1000" b="1"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#EBITDA</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baseline="0" dirty="0">
                          <a:effectLst/>
                          <a:latin typeface="Calibri" panose="020F0502020204030204" pitchFamily="34" charset="0"/>
                          <a:ea typeface="Calibri" panose="020F0502020204030204" pitchFamily="34" charset="0"/>
                        </a:rPr>
                        <a:t>Q2 target</a:t>
                      </a:r>
                      <a:r>
                        <a:rPr lang="en-ZA" sz="1000" baseline="0" dirty="0">
                          <a:effectLst/>
                          <a:latin typeface="Calibri" panose="020F0502020204030204" pitchFamily="34" charset="0"/>
                          <a:ea typeface="Calibri" panose="020F0502020204030204" pitchFamily="34" charset="0"/>
                        </a:rPr>
                        <a:t>: </a:t>
                      </a:r>
                      <a:r>
                        <a:rPr lang="en-US" sz="1000" kern="1200" dirty="0">
                          <a:solidFill>
                            <a:schemeClr val="tx1"/>
                          </a:solidFill>
                          <a:effectLst/>
                          <a:latin typeface="+mn-lt"/>
                          <a:ea typeface="+mn-ea"/>
                          <a:cs typeface="+mn-cs"/>
                        </a:rPr>
                        <a:t>R35m</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baseline="0" dirty="0">
                          <a:effectLst/>
                          <a:latin typeface="Calibri" panose="020F0502020204030204" pitchFamily="34" charset="0"/>
                          <a:ea typeface="Calibri" panose="020F0502020204030204" pitchFamily="34" charset="0"/>
                        </a:rPr>
                        <a:t>Q3 target:</a:t>
                      </a:r>
                      <a:r>
                        <a:rPr lang="en-US" sz="1000" kern="1200" dirty="0">
                          <a:solidFill>
                            <a:schemeClr val="tx1"/>
                          </a:solidFill>
                          <a:effectLst/>
                          <a:latin typeface="+mn-lt"/>
                          <a:ea typeface="+mn-ea"/>
                          <a:cs typeface="+mn-cs"/>
                        </a:rPr>
                        <a:t>R60m</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baseline="0" dirty="0">
                          <a:effectLst/>
                          <a:latin typeface="Calibri" panose="020F0502020204030204" pitchFamily="34" charset="0"/>
                          <a:ea typeface="Calibri" panose="020F0502020204030204" pitchFamily="34" charset="0"/>
                        </a:rPr>
                        <a:t>Q4 target:</a:t>
                      </a:r>
                      <a:r>
                        <a:rPr lang="en-US" sz="1000" kern="1200" dirty="0">
                          <a:solidFill>
                            <a:schemeClr val="tx1"/>
                          </a:solidFill>
                          <a:effectLst/>
                          <a:latin typeface="+mn-lt"/>
                          <a:ea typeface="+mn-ea"/>
                          <a:cs typeface="+mn-cs"/>
                        </a:rPr>
                        <a:t>R84.3m</a:t>
                      </a:r>
                    </a:p>
                    <a:p>
                      <a:pPr marL="0" marR="0" indent="0" algn="l" defTabSz="1015950" rtl="0" eaLnBrk="1" fontAlgn="auto" latinLnBrk="0" hangingPunct="1">
                        <a:lnSpc>
                          <a:spcPct val="100000"/>
                        </a:lnSpc>
                        <a:spcBef>
                          <a:spcPts val="0"/>
                        </a:spcBef>
                        <a:spcAft>
                          <a:spcPts val="0"/>
                        </a:spcAft>
                        <a:buClrTx/>
                        <a:buSzTx/>
                        <a:buFontTx/>
                        <a:buNone/>
                        <a:tabLst/>
                        <a:defRPr/>
                      </a:pPr>
                      <a:r>
                        <a:rPr lang="en-ZA" sz="1000" b="1" kern="1200" baseline="0" dirty="0">
                          <a:solidFill>
                            <a:schemeClr val="tx1"/>
                          </a:solidFill>
                          <a:effectLst/>
                          <a:latin typeface="+mn-lt"/>
                          <a:ea typeface="+mn-ea"/>
                          <a:cs typeface="+mn-cs"/>
                        </a:rPr>
                        <a:t>Annual Target</a:t>
                      </a:r>
                      <a:r>
                        <a:rPr lang="en-ZA"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R84.3m</a:t>
                      </a:r>
                      <a:endParaRPr lang="en-ZA" sz="1000" baseline="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15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tx1"/>
                          </a:solidFill>
                          <a:effectLst/>
                          <a:latin typeface="+mn-lt"/>
                          <a:ea typeface="+mn-ea"/>
                          <a:cs typeface="+mn-cs"/>
                        </a:rPr>
                        <a:t>The performance measure has been changed from EBIT</a:t>
                      </a:r>
                      <a:r>
                        <a:rPr lang="en-US" sz="1000" kern="1200" baseline="0" dirty="0">
                          <a:solidFill>
                            <a:schemeClr val="tx1"/>
                          </a:solidFill>
                          <a:effectLst/>
                          <a:latin typeface="+mn-lt"/>
                          <a:ea typeface="+mn-ea"/>
                          <a:cs typeface="+mn-cs"/>
                        </a:rPr>
                        <a:t> to EBITDA, t</a:t>
                      </a:r>
                      <a:r>
                        <a:rPr lang="en-US" sz="1000" kern="1200" dirty="0">
                          <a:solidFill>
                            <a:schemeClr val="tx1"/>
                          </a:solidFill>
                          <a:effectLst/>
                          <a:latin typeface="+mn-lt"/>
                          <a:ea typeface="+mn-ea"/>
                          <a:cs typeface="+mn-cs"/>
                        </a:rPr>
                        <a:t>raditionally, EBIT has been used by SITA to measure the profit of the organization. However, this number is influenced by depreciation and amortization that can fluctuate significantly due to spend on capital expenditure as well as accounting assessments, for example, the annual assessment of useful lives. As a result of this, using EBIT is not ideal to measure profit and this is also the reason why most private sector companies exclude depreciation and amortization when measuring financial performance. In line with best practice, the target for EBIT has been changed to EBITDA (Earnings before Income Tax, Depreciation and Amortization).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37127">
                <a:tc rowSpan="2">
                  <a:txBody>
                    <a:bodyPr/>
                    <a:lstStyle/>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Programme 5</a:t>
                      </a:r>
                      <a:r>
                        <a:rPr lang="en-US" sz="1100" dirty="0">
                          <a:effectLst/>
                          <a:latin typeface="Calibri Light" panose="020F0302020204030204" pitchFamily="34" charset="0"/>
                          <a:ea typeface="Calibri" panose="020F0502020204030204" pitchFamily="34" charset="0"/>
                        </a:rPr>
                        <a:t>: Procurement and Industry Transformation </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effectLst/>
                          <a:latin typeface="Calibri Light" panose="020F0302020204030204" pitchFamily="34" charset="0"/>
                          <a:ea typeface="Calibri" panose="020F0502020204030204" pitchFamily="34" charset="0"/>
                        </a:rPr>
                        <a:t>KPI</a:t>
                      </a:r>
                      <a:r>
                        <a:rPr lang="en-ZA" sz="110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 of procurement</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Light" panose="020F0302020204030204" pitchFamily="34" charset="0"/>
                          <a:ea typeface="Calibri" panose="020F0502020204030204" pitchFamily="34" charset="0"/>
                        </a:rPr>
                        <a:t>awards completed within targeted turnaround times</a:t>
                      </a:r>
                    </a:p>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Q2-</a:t>
                      </a:r>
                      <a:r>
                        <a:rPr lang="en-US" sz="1100" b="1" baseline="0" dirty="0">
                          <a:effectLst/>
                          <a:latin typeface="Calibri Light" panose="020F0302020204030204" pitchFamily="34" charset="0"/>
                          <a:ea typeface="Calibri" panose="020F0502020204030204" pitchFamily="34" charset="0"/>
                        </a:rPr>
                        <a:t> </a:t>
                      </a:r>
                      <a:r>
                        <a:rPr lang="en-US" sz="1100" b="1" dirty="0">
                          <a:effectLst/>
                          <a:latin typeface="Calibri Light" panose="020F0302020204030204" pitchFamily="34" charset="0"/>
                          <a:ea typeface="Calibri" panose="020F0502020204030204" pitchFamily="34" charset="0"/>
                        </a:rPr>
                        <a:t>Q4 targets</a:t>
                      </a:r>
                      <a:r>
                        <a:rPr lang="en-US" sz="1100" dirty="0">
                          <a:effectLst/>
                          <a:latin typeface="Calibri Light" panose="020F0302020204030204" pitchFamily="34" charset="0"/>
                          <a:ea typeface="Calibri" panose="020F0502020204030204" pitchFamily="34" charset="0"/>
                        </a:rPr>
                        <a:t>: 80%</a:t>
                      </a:r>
                    </a:p>
                    <a:p>
                      <a:pPr marL="0" marR="0" indent="0" algn="l" defTabSz="1015950" rtl="0" eaLnBrk="1" fontAlgn="auto" latinLnBrk="0" hangingPunct="1">
                        <a:lnSpc>
                          <a:spcPct val="100000"/>
                        </a:lnSpc>
                        <a:spcBef>
                          <a:spcPts val="0"/>
                        </a:spcBef>
                        <a:spcAft>
                          <a:spcPts val="0"/>
                        </a:spcAft>
                        <a:buClrTx/>
                        <a:buSzTx/>
                        <a:buFontTx/>
                        <a:buNone/>
                        <a:tabLst/>
                        <a:defRPr/>
                      </a:pPr>
                      <a:r>
                        <a:rPr lang="en-ZA" sz="1100" b="1" dirty="0">
                          <a:effectLst/>
                          <a:latin typeface="Calibri Light" panose="020F0302020204030204" pitchFamily="34" charset="0"/>
                          <a:ea typeface="Calibri" panose="020F0502020204030204" pitchFamily="34" charset="0"/>
                        </a:rPr>
                        <a:t>Annual target</a:t>
                      </a:r>
                      <a:r>
                        <a:rPr lang="en-ZA" sz="110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effectLst/>
                          <a:latin typeface="Calibri Light" panose="020F0302020204030204" pitchFamily="34" charset="0"/>
                          <a:ea typeface="Calibri" panose="020F0502020204030204" pitchFamily="34" charset="0"/>
                        </a:rPr>
                        <a:t>KPI</a:t>
                      </a:r>
                      <a:r>
                        <a:rPr lang="en-ZA" sz="110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 of procurement</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Light" panose="020F0302020204030204" pitchFamily="34" charset="0"/>
                          <a:ea typeface="Calibri" panose="020F0502020204030204" pitchFamily="34" charset="0"/>
                        </a:rPr>
                        <a:t>awards completed within targeted turnaround times</a:t>
                      </a:r>
                    </a:p>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Q2 &amp; Q3 targets </a:t>
                      </a:r>
                      <a:r>
                        <a:rPr lang="en-US" sz="1100" dirty="0">
                          <a:effectLst/>
                          <a:latin typeface="Calibri Light" panose="020F0302020204030204" pitchFamily="34" charset="0"/>
                          <a:ea typeface="Calibri" panose="020F0502020204030204" pitchFamily="34" charset="0"/>
                        </a:rPr>
                        <a:t>: 70%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Q4 and annual  target</a:t>
                      </a:r>
                      <a:r>
                        <a:rPr lang="en-US" sz="1100" dirty="0">
                          <a:effectLst/>
                          <a:latin typeface="Calibri Light" panose="020F0302020204030204" pitchFamily="34" charset="0"/>
                          <a:ea typeface="Calibri" panose="020F0502020204030204" pitchFamily="34" charset="0"/>
                        </a:rPr>
                        <a:t>:</a:t>
                      </a:r>
                      <a:r>
                        <a:rPr lang="en-US" sz="1100" baseline="0" dirty="0">
                          <a:effectLst/>
                          <a:latin typeface="Calibri" panose="020F05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75%</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pPr>
                      <a:r>
                        <a:rPr lang="en-US" sz="1100" dirty="0">
                          <a:effectLst/>
                          <a:latin typeface="Calibri Light" panose="020F0302020204030204" pitchFamily="34" charset="0"/>
                          <a:ea typeface="Calibri" panose="020F0502020204030204" pitchFamily="34" charset="0"/>
                        </a:rPr>
                        <a:t>Targets have been reduced due to</a:t>
                      </a:r>
                      <a:r>
                        <a:rPr lang="en-US" sz="1100" baseline="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SCM capacity constraints imposed by COVID-19 regulations and SCM Technology, DOA and Policy reforms.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19835">
                <a:tc vMerge="1">
                  <a:txBody>
                    <a:bodyPr/>
                    <a:lstStyle/>
                    <a:p>
                      <a:endParaRPr lang="en-US"/>
                    </a:p>
                  </a:txBody>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100" b="1" dirty="0">
                          <a:effectLst/>
                          <a:latin typeface="Calibri Light" panose="020F0302020204030204" pitchFamily="34" charset="0"/>
                          <a:ea typeface="Calibri" panose="020F0502020204030204" pitchFamily="34" charset="0"/>
                        </a:rPr>
                        <a:t>KPI</a:t>
                      </a:r>
                      <a:r>
                        <a:rPr lang="en-ZA" sz="110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 of acquisition ICT spend through black SMME entities on influenceable spend</a:t>
                      </a:r>
                    </a:p>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Q2</a:t>
                      </a:r>
                      <a:r>
                        <a:rPr lang="en-US" sz="1100" b="1" baseline="0" dirty="0">
                          <a:effectLst/>
                          <a:latin typeface="Calibri Light" panose="020F0302020204030204" pitchFamily="34" charset="0"/>
                          <a:ea typeface="Calibri" panose="020F0502020204030204" pitchFamily="34" charset="0"/>
                        </a:rPr>
                        <a:t> to </a:t>
                      </a:r>
                      <a:r>
                        <a:rPr lang="en-US" sz="1100" b="1" dirty="0">
                          <a:effectLst/>
                          <a:latin typeface="Calibri Light" panose="020F0302020204030204" pitchFamily="34" charset="0"/>
                          <a:ea typeface="Calibri" panose="020F0502020204030204" pitchFamily="34" charset="0"/>
                        </a:rPr>
                        <a:t>Q4 and annual targets:</a:t>
                      </a:r>
                      <a:r>
                        <a:rPr lang="en-US" sz="1100" b="1" baseline="0" dirty="0">
                          <a:effectLst/>
                          <a:latin typeface="Calibri Light" panose="020F0302020204030204" pitchFamily="34" charset="0"/>
                          <a:ea typeface="Calibri" panose="020F0502020204030204" pitchFamily="34" charset="0"/>
                        </a:rPr>
                        <a:t> </a:t>
                      </a:r>
                      <a:r>
                        <a:rPr lang="en-US" sz="1100" baseline="0" dirty="0">
                          <a:effectLst/>
                          <a:latin typeface="Calibri Light" panose="020F0302020204030204" pitchFamily="34" charset="0"/>
                          <a:ea typeface="Calibri" panose="020F0502020204030204" pitchFamily="34" charset="0"/>
                        </a:rPr>
                        <a:t>40%</a:t>
                      </a:r>
                    </a:p>
                    <a:p>
                      <a:pPr marL="0" marR="0">
                        <a:spcBef>
                          <a:spcPts val="0"/>
                        </a:spcBef>
                        <a:spcAft>
                          <a:spcPts val="0"/>
                        </a:spcAft>
                      </a:pPr>
                      <a:r>
                        <a:rPr lang="en-ZA" sz="1100" b="1" baseline="0" dirty="0">
                          <a:effectLst/>
                          <a:latin typeface="Calibri Light" panose="020F0302020204030204" pitchFamily="34" charset="0"/>
                          <a:ea typeface="Calibri" panose="020F0502020204030204" pitchFamily="34" charset="0"/>
                        </a:rPr>
                        <a:t>Annual target: </a:t>
                      </a:r>
                      <a:r>
                        <a:rPr lang="en-ZA" sz="1100" b="0" baseline="0" dirty="0">
                          <a:effectLst/>
                          <a:latin typeface="Calibri Light" panose="020F0302020204030204" pitchFamily="34" charset="0"/>
                          <a:ea typeface="Calibri" panose="020F0502020204030204" pitchFamily="34" charset="0"/>
                        </a:rPr>
                        <a:t>40%</a:t>
                      </a:r>
                      <a:endParaRPr lang="en-US" sz="1100" b="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5950" rtl="0" eaLnBrk="1" fontAlgn="auto" latinLnBrk="0" hangingPunct="1">
                        <a:lnSpc>
                          <a:spcPct val="100000"/>
                        </a:lnSpc>
                        <a:spcBef>
                          <a:spcPts val="0"/>
                        </a:spcBef>
                        <a:spcAft>
                          <a:spcPts val="0"/>
                        </a:spcAft>
                        <a:buClrTx/>
                        <a:buSzTx/>
                        <a:buFontTx/>
                        <a:buNone/>
                        <a:tabLst/>
                        <a:defRPr/>
                      </a:pPr>
                      <a:r>
                        <a:rPr lang="en-ZA" sz="1100" b="1" dirty="0">
                          <a:effectLst/>
                          <a:latin typeface="Calibri Light" panose="020F0302020204030204" pitchFamily="34" charset="0"/>
                          <a:ea typeface="Calibri" panose="020F0502020204030204" pitchFamily="34" charset="0"/>
                        </a:rPr>
                        <a:t>KPI: </a:t>
                      </a:r>
                      <a:r>
                        <a:rPr lang="en-US" sz="1100" dirty="0">
                          <a:effectLst/>
                          <a:latin typeface="Calibri Light" panose="020F0302020204030204" pitchFamily="34" charset="0"/>
                          <a:ea typeface="Calibri" panose="020F0502020204030204" pitchFamily="34" charset="0"/>
                        </a:rPr>
                        <a:t>% of acquisition spend through black SMME entities on influenceable spend</a:t>
                      </a:r>
                    </a:p>
                    <a:p>
                      <a:pPr marL="0" marR="0">
                        <a:spcBef>
                          <a:spcPts val="0"/>
                        </a:spcBef>
                        <a:spcAft>
                          <a:spcPts val="0"/>
                        </a:spcAft>
                      </a:pPr>
                      <a:r>
                        <a:rPr lang="en-US" sz="1100" b="1" dirty="0">
                          <a:effectLst/>
                          <a:latin typeface="Calibri Light" panose="020F0302020204030204" pitchFamily="34" charset="0"/>
                          <a:ea typeface="Calibri" panose="020F0502020204030204" pitchFamily="34" charset="0"/>
                        </a:rPr>
                        <a:t>Q2</a:t>
                      </a:r>
                      <a:r>
                        <a:rPr lang="en-US" sz="1100" b="1" baseline="0" dirty="0">
                          <a:effectLst/>
                          <a:latin typeface="Calibri Light" panose="020F0302020204030204" pitchFamily="34" charset="0"/>
                          <a:ea typeface="Calibri" panose="020F0502020204030204" pitchFamily="34" charset="0"/>
                        </a:rPr>
                        <a:t> to </a:t>
                      </a:r>
                      <a:r>
                        <a:rPr lang="en-US" sz="1100" b="1" dirty="0">
                          <a:effectLst/>
                          <a:latin typeface="Calibri Light" panose="020F0302020204030204" pitchFamily="34" charset="0"/>
                          <a:ea typeface="Calibri" panose="020F0502020204030204" pitchFamily="34" charset="0"/>
                        </a:rPr>
                        <a:t>Q4 and annual</a:t>
                      </a:r>
                      <a:r>
                        <a:rPr lang="en-US" sz="1100" b="1" baseline="0" dirty="0">
                          <a:effectLst/>
                          <a:latin typeface="Calibri Light" panose="020F0302020204030204" pitchFamily="34" charset="0"/>
                          <a:ea typeface="Calibri" panose="020F0502020204030204" pitchFamily="34" charset="0"/>
                        </a:rPr>
                        <a:t> </a:t>
                      </a:r>
                      <a:r>
                        <a:rPr lang="en-US" sz="1100" b="1" dirty="0">
                          <a:effectLst/>
                          <a:latin typeface="Calibri Light" panose="020F0302020204030204" pitchFamily="34" charset="0"/>
                          <a:ea typeface="Calibri" panose="020F0502020204030204" pitchFamily="34" charset="0"/>
                        </a:rPr>
                        <a:t>targets: </a:t>
                      </a:r>
                      <a:r>
                        <a:rPr lang="en-US" sz="1100" dirty="0">
                          <a:effectLst/>
                          <a:latin typeface="Calibri Light" panose="020F0302020204030204" pitchFamily="34" charset="0"/>
                          <a:ea typeface="Calibri" panose="020F0502020204030204" pitchFamily="34" charset="0"/>
                        </a:rPr>
                        <a:t>30%</a:t>
                      </a:r>
                    </a:p>
                    <a:p>
                      <a:pPr marL="0" marR="0" indent="0" algn="l" defTabSz="1015950" rtl="0" eaLnBrk="1" fontAlgn="auto" latinLnBrk="0" hangingPunct="1">
                        <a:lnSpc>
                          <a:spcPct val="100000"/>
                        </a:lnSpc>
                        <a:spcBef>
                          <a:spcPts val="0"/>
                        </a:spcBef>
                        <a:spcAft>
                          <a:spcPts val="0"/>
                        </a:spcAft>
                        <a:buClrTx/>
                        <a:buSzTx/>
                        <a:buFontTx/>
                        <a:buNone/>
                        <a:tabLst/>
                        <a:defRPr/>
                      </a:pPr>
                      <a:r>
                        <a:rPr lang="en-ZA" sz="1100" b="1" baseline="0" dirty="0">
                          <a:effectLst/>
                          <a:latin typeface="Calibri Light" panose="020F0302020204030204" pitchFamily="34" charset="0"/>
                          <a:ea typeface="Calibri" panose="020F0502020204030204" pitchFamily="34" charset="0"/>
                        </a:rPr>
                        <a:t>Annual target</a:t>
                      </a:r>
                      <a:r>
                        <a:rPr lang="en-ZA" sz="1100" baseline="0" dirty="0">
                          <a:effectLst/>
                          <a:latin typeface="Calibri Light" panose="020F0302020204030204" pitchFamily="34" charset="0"/>
                          <a:ea typeface="Calibri" panose="020F0502020204030204" pitchFamily="34" charset="0"/>
                        </a:rPr>
                        <a:t>: 30%</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pPr>
                      <a:r>
                        <a:rPr lang="en-US" sz="1100" dirty="0">
                          <a:effectLst/>
                          <a:latin typeface="Calibri Light" panose="020F0302020204030204" pitchFamily="34" charset="0"/>
                          <a:ea typeface="Calibri" panose="020F0502020204030204" pitchFamily="34" charset="0"/>
                        </a:rPr>
                        <a:t>Targets have been reduced since all</a:t>
                      </a:r>
                      <a:r>
                        <a:rPr lang="en-US" sz="1100" baseline="0" dirty="0">
                          <a:effectLst/>
                          <a:latin typeface="Calibri Light" panose="020F0302020204030204" pitchFamily="34" charset="0"/>
                          <a:ea typeface="Calibri" panose="020F0502020204030204" pitchFamily="34" charset="0"/>
                        </a:rPr>
                        <a:t> </a:t>
                      </a:r>
                      <a:r>
                        <a:rPr lang="en-US" sz="1100" dirty="0">
                          <a:effectLst/>
                          <a:latin typeface="Calibri Light" panose="020F0302020204030204" pitchFamily="34" charset="0"/>
                          <a:ea typeface="Calibri" panose="020F0502020204030204" pitchFamily="34" charset="0"/>
                        </a:rPr>
                        <a:t>interventions cannot be completed within planned timeframes</a:t>
                      </a:r>
                      <a:r>
                        <a:rPr lang="en-US" sz="1100" baseline="0" dirty="0">
                          <a:effectLst/>
                          <a:latin typeface="Calibri Light" panose="020F0302020204030204" pitchFamily="34" charset="0"/>
                          <a:ea typeface="Calibri" panose="020F0502020204030204" pitchFamily="34" charset="0"/>
                        </a:rPr>
                        <a:t> due to COVID-19 impact.</a:t>
                      </a:r>
                      <a:endParaRPr lang="en-US" sz="11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Wingdings" panose="05000000000000000000" pitchFamily="2" charset="2"/>
                        <a:buNone/>
                      </a:pPr>
                      <a:r>
                        <a:rPr lang="en-US" sz="1100" dirty="0">
                          <a:effectLst/>
                          <a:latin typeface="Calibri Light" panose="020F0302020204030204" pitchFamily="34" charset="0"/>
                          <a:ea typeface="Calibri" panose="020F0502020204030204" pitchFamily="34" charset="0"/>
                        </a:rPr>
                        <a:t>The</a:t>
                      </a:r>
                      <a:r>
                        <a:rPr lang="en-US" sz="1100" baseline="0" dirty="0">
                          <a:effectLst/>
                          <a:latin typeface="Calibri Light" panose="020F0302020204030204" pitchFamily="34" charset="0"/>
                          <a:ea typeface="Calibri" panose="020F0502020204030204" pitchFamily="34" charset="0"/>
                        </a:rPr>
                        <a:t> word </a:t>
                      </a:r>
                      <a:r>
                        <a:rPr lang="en-US" sz="1100" dirty="0">
                          <a:effectLst/>
                          <a:latin typeface="Calibri Light" panose="020F0302020204030204" pitchFamily="34" charset="0"/>
                          <a:ea typeface="Calibri" panose="020F0502020204030204" pitchFamily="34" charset="0"/>
                        </a:rPr>
                        <a:t>ICT has been removed from the description of this target given that SITA does business with SMMEs from both ICT and non-ICT sectors.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Title 1"/>
          <p:cNvSpPr>
            <a:spLocks noGrp="1"/>
          </p:cNvSpPr>
          <p:nvPr>
            <p:ph type="title"/>
          </p:nvPr>
        </p:nvSpPr>
        <p:spPr>
          <a:xfrm>
            <a:off x="0" y="-12879"/>
            <a:ext cx="11664000" cy="334851"/>
          </a:xfrm>
        </p:spPr>
        <p:txBody>
          <a:bodyPr/>
          <a:lstStyle/>
          <a:p>
            <a:r>
              <a:rPr lang="en-ZA" sz="2800" dirty="0"/>
              <a:t>Summary of APP Amendments</a:t>
            </a:r>
            <a:endParaRPr lang="en-US" sz="2800" dirty="0"/>
          </a:p>
        </p:txBody>
      </p:sp>
    </p:spTree>
    <p:extLst>
      <p:ext uri="{BB962C8B-B14F-4D97-AF65-F5344CB8AC3E}">
        <p14:creationId xmlns:p14="http://schemas.microsoft.com/office/powerpoint/2010/main" xmlns="" val="163153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82" y="45721"/>
            <a:ext cx="11542118" cy="757130"/>
          </a:xfrm>
          <a:prstGeom prst="rect">
            <a:avLst/>
          </a:prstGeom>
          <a:noFill/>
        </p:spPr>
        <p:txBody>
          <a:bodyPr wrap="square" rtlCol="0">
            <a:spAutoFit/>
          </a:bodyPr>
          <a:lstStyle/>
          <a:p>
            <a:pPr algn="just"/>
            <a:r>
              <a:rPr lang="en-ZA" sz="4320" b="1" baseline="30000" dirty="0">
                <a:solidFill>
                  <a:srgbClr val="1F497D"/>
                </a:solidFill>
                <a:ea typeface="Verdana" panose="020B0604030504040204" pitchFamily="34" charset="0"/>
                <a:cs typeface="Verdana" panose="020B0604030504040204" pitchFamily="34" charset="0"/>
              </a:rPr>
              <a:t>Programme 1: Thought Leadership and Service Delivery quarterly targets</a:t>
            </a:r>
            <a:r>
              <a:rPr lang="en-ZA" sz="4320" b="1" dirty="0">
                <a:solidFill>
                  <a:srgbClr val="1F497D"/>
                </a:solidFill>
                <a:ea typeface="Verdana" panose="020B0604030504040204" pitchFamily="34" charset="0"/>
                <a:cs typeface="Verdana" panose="020B0604030504040204" pitchFamily="34" charset="0"/>
              </a:rPr>
              <a:t> </a:t>
            </a:r>
            <a:r>
              <a:rPr lang="en-ZA" sz="4320" b="1" baseline="30000" dirty="0">
                <a:solidFill>
                  <a:srgbClr val="1F497D"/>
                </a:solidFill>
                <a:ea typeface="Verdana" panose="020B0604030504040204" pitchFamily="34" charset="0"/>
                <a:cs typeface="Verdana" panose="020B0604030504040204" pitchFamily="34" charset="0"/>
              </a:rPr>
              <a:t> </a:t>
            </a:r>
            <a:endParaRPr lang="en-US" sz="4320" b="1" baseline="30000" dirty="0">
              <a:solidFill>
                <a:srgbClr val="1F497D"/>
              </a:solidFill>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056148663"/>
              </p:ext>
            </p:extLst>
          </p:nvPr>
        </p:nvGraphicFramePr>
        <p:xfrm>
          <a:off x="237093" y="1334733"/>
          <a:ext cx="11431166" cy="4004462"/>
        </p:xfrm>
        <a:graphic>
          <a:graphicData uri="http://schemas.openxmlformats.org/drawingml/2006/table">
            <a:tbl>
              <a:tblPr firstRow="1" firstCol="1" bandRow="1"/>
              <a:tblGrid>
                <a:gridCol w="1321251">
                  <a:extLst>
                    <a:ext uri="{9D8B030D-6E8A-4147-A177-3AD203B41FA5}">
                      <a16:colId xmlns:a16="http://schemas.microsoft.com/office/drawing/2014/main" xmlns="" val="20001"/>
                    </a:ext>
                  </a:extLst>
                </a:gridCol>
                <a:gridCol w="1287887">
                  <a:extLst>
                    <a:ext uri="{9D8B030D-6E8A-4147-A177-3AD203B41FA5}">
                      <a16:colId xmlns:a16="http://schemas.microsoft.com/office/drawing/2014/main" xmlns="" val="20007"/>
                    </a:ext>
                  </a:extLst>
                </a:gridCol>
                <a:gridCol w="1094705">
                  <a:extLst>
                    <a:ext uri="{9D8B030D-6E8A-4147-A177-3AD203B41FA5}">
                      <a16:colId xmlns:a16="http://schemas.microsoft.com/office/drawing/2014/main" xmlns="" val="20000"/>
                    </a:ext>
                  </a:extLst>
                </a:gridCol>
                <a:gridCol w="1382333">
                  <a:extLst>
                    <a:ext uri="{9D8B030D-6E8A-4147-A177-3AD203B41FA5}">
                      <a16:colId xmlns:a16="http://schemas.microsoft.com/office/drawing/2014/main" xmlns="" val="20008"/>
                    </a:ext>
                  </a:extLst>
                </a:gridCol>
                <a:gridCol w="118872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208896">
                  <a:extLst>
                    <a:ext uri="{9D8B030D-6E8A-4147-A177-3AD203B41FA5}">
                      <a16:colId xmlns:a16="http://schemas.microsoft.com/office/drawing/2014/main" xmlns="" val="20004"/>
                    </a:ext>
                  </a:extLst>
                </a:gridCol>
                <a:gridCol w="1120461">
                  <a:extLst>
                    <a:ext uri="{9D8B030D-6E8A-4147-A177-3AD203B41FA5}">
                      <a16:colId xmlns:a16="http://schemas.microsoft.com/office/drawing/2014/main" xmlns="" val="20005"/>
                    </a:ext>
                  </a:extLst>
                </a:gridCol>
                <a:gridCol w="1455313">
                  <a:extLst>
                    <a:ext uri="{9D8B030D-6E8A-4147-A177-3AD203B41FA5}">
                      <a16:colId xmlns:a16="http://schemas.microsoft.com/office/drawing/2014/main" xmlns="" val="20006"/>
                    </a:ext>
                  </a:extLst>
                </a:gridCol>
              </a:tblGrid>
              <a:tr h="273799">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2021-2022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03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r h="1304544">
                <a:tc>
                  <a:txBody>
                    <a:bodyPr/>
                    <a:lstStyle/>
                    <a:p>
                      <a:pPr marL="0" marR="0" indent="0" algn="just" defTabSz="846625" rtl="0" eaLnBrk="1" fontAlgn="auto" latinLnBrk="0" hangingPunct="1">
                        <a:lnSpc>
                          <a:spcPct val="115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n-cs"/>
                        </a:rPr>
                        <a:t>Seamless</a:t>
                      </a:r>
                      <a:r>
                        <a:rPr lang="en-US" sz="1200" b="0" i="0" u="none" strike="noStrike" kern="1200" baseline="0" dirty="0">
                          <a:solidFill>
                            <a:srgbClr val="000000"/>
                          </a:solidFill>
                          <a:effectLst/>
                          <a:latin typeface="+mn-lt"/>
                          <a:ea typeface="+mn-ea"/>
                          <a:cs typeface="+mn-cs"/>
                        </a:rPr>
                        <a:t> </a:t>
                      </a:r>
                      <a:r>
                        <a:rPr lang="en-US" sz="1200" b="0" i="0" u="none" strike="noStrike" kern="1200" dirty="0">
                          <a:solidFill>
                            <a:srgbClr val="000000"/>
                          </a:solidFill>
                          <a:effectLst/>
                          <a:latin typeface="+mn-lt"/>
                          <a:ea typeface="+mn-ea"/>
                          <a:cs typeface="+mn-cs"/>
                        </a:rPr>
                        <a:t>integrated and</a:t>
                      </a:r>
                      <a:r>
                        <a:rPr lang="en-US" sz="1200" b="0" i="0" u="none" strike="noStrike" kern="1200" baseline="0" dirty="0">
                          <a:solidFill>
                            <a:srgbClr val="000000"/>
                          </a:solidFill>
                          <a:effectLst/>
                          <a:latin typeface="+mn-lt"/>
                          <a:ea typeface="+mn-ea"/>
                          <a:cs typeface="+mn-cs"/>
                        </a:rPr>
                        <a:t> </a:t>
                      </a:r>
                      <a:r>
                        <a:rPr lang="en-US" sz="1200" b="0" i="0" u="none" strike="noStrike" kern="1200" dirty="0">
                          <a:solidFill>
                            <a:srgbClr val="000000"/>
                          </a:solidFill>
                          <a:effectLst/>
                          <a:latin typeface="+mn-lt"/>
                          <a:ea typeface="+mn-ea"/>
                          <a:cs typeface="+mn-cs"/>
                        </a:rPr>
                        <a:t>trusted public services</a:t>
                      </a:r>
                    </a:p>
                    <a:p>
                      <a:pPr marL="0" marR="0" algn="just">
                        <a:lnSpc>
                          <a:spcPct val="115000"/>
                        </a:lnSpc>
                        <a:spcBef>
                          <a:spcPts val="0"/>
                        </a:spcBef>
                        <a:spcAft>
                          <a:spcPts val="0"/>
                        </a:spcAft>
                      </a:pP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Contracted</a:t>
                      </a: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SLA metrics achieved</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Level of achievement </a:t>
                      </a:r>
                    </a:p>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of SLA metrics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95%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extLst>
                  <a:ext uri="{0D108BD9-81ED-4DB2-BD59-A6C34878D82A}">
                    <a16:rowId xmlns:a16="http://schemas.microsoft.com/office/drawing/2014/main" xmlns="" val="10002"/>
                  </a:ext>
                </a:extLst>
              </a:tr>
              <a:tr h="1304544">
                <a:tc>
                  <a:txBody>
                    <a:bodyPr/>
                    <a:lstStyle/>
                    <a:p>
                      <a:pPr marL="0" algn="just" defTabSz="846625" rtl="0" eaLnBrk="1" fontAlgn="t" latinLnBrk="0" hangingPunct="1"/>
                      <a:r>
                        <a:rPr lang="en-ZA" sz="1200" b="0" i="0" u="none" strike="noStrike" kern="1200" dirty="0">
                          <a:solidFill>
                            <a:srgbClr val="000000"/>
                          </a:solidFill>
                          <a:effectLst/>
                          <a:latin typeface="+mn-lt"/>
                          <a:ea typeface="+mn-ea"/>
                          <a:cs typeface="+mn-cs"/>
                        </a:rPr>
                        <a:t>Increased</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citizens value</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through availability of</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core government public facing</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services on</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digital</a:t>
                      </a:r>
                      <a:r>
                        <a:rPr lang="en-ZA" sz="1200" b="0" i="0" u="none" strike="noStrike" kern="1200" baseline="0" dirty="0">
                          <a:solidFill>
                            <a:srgbClr val="000000"/>
                          </a:solidFill>
                          <a:effectLst/>
                          <a:latin typeface="+mn-lt"/>
                          <a:ea typeface="+mn-ea"/>
                          <a:cs typeface="+mn-cs"/>
                        </a:rPr>
                        <a:t> </a:t>
                      </a:r>
                      <a:r>
                        <a:rPr lang="en-ZA" sz="1200" b="0" i="0" u="none" strike="noStrike" kern="1200" dirty="0">
                          <a:solidFill>
                            <a:srgbClr val="000000"/>
                          </a:solidFill>
                          <a:effectLst/>
                          <a:latin typeface="+mn-lt"/>
                          <a:ea typeface="+mn-ea"/>
                          <a:cs typeface="+mn-cs"/>
                        </a:rPr>
                        <a:t>platforms</a:t>
                      </a:r>
                      <a:endParaRPr lang="en-US" sz="1200" b="0" i="0" u="none" strike="noStrike" kern="1200" dirty="0">
                        <a:solidFill>
                          <a:srgbClr val="000000"/>
                        </a:solidFill>
                        <a:effectLst/>
                        <a:latin typeface="+mn-lt"/>
                        <a:ea typeface="+mn-ea"/>
                        <a:cs typeface="+mn-cs"/>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Digital platforms established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dirty="0">
                          <a:effectLst/>
                          <a:latin typeface="Calibri Light" panose="020F0302020204030204" pitchFamily="34" charset="0"/>
                          <a:ea typeface="Calibri Light" panose="020F0302020204030204" pitchFamily="34" charset="0"/>
                          <a:cs typeface="Calibri Light" panose="020F0302020204030204" pitchFamily="34" charset="0"/>
                        </a:rPr>
                        <a:t># of digital platforms deployed</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A pre-configured multi-tenant DevOps platform to automate and fast track the development of new solutions provisioned as Platform-as-a-Service (PaaS)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a:t>
                      </a:r>
                      <a:r>
                        <a:rPr lang="en-GB" sz="1200" kern="1200" baseline="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GB"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digital platforms</a:t>
                      </a:r>
                      <a:endPar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marR="0" algn="just">
                        <a:lnSpc>
                          <a:spcPct val="115000"/>
                        </a:lnSpc>
                        <a:spcBef>
                          <a:spcPts val="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deployed</a:t>
                      </a:r>
                      <a:endPar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just" defTabSz="1015950" rtl="0" eaLnBrk="1" latinLnBrk="0" hangingPunct="1">
                        <a:lnSpc>
                          <a:spcPct val="115000"/>
                        </a:lnSpc>
                        <a:spcBef>
                          <a:spcPts val="0"/>
                        </a:spcBef>
                        <a:spcAft>
                          <a:spcPts val="0"/>
                        </a:spcAft>
                      </a:pPr>
                      <a:r>
                        <a:rPr lang="en-ZA"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Establish the architectures for the Cloud IDE and DevOps Platforms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Establish the architectures for the API Middleware Platform </a:t>
                      </a: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1595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Acquire the Cloud IDE and DevOps Platforms</a:t>
                      </a:r>
                      <a:endPar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endPar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Big Data Analytics Platform in production and Establish the Cloud IDE and DevOps Platforms in production</a:t>
                      </a:r>
                      <a:endPar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ectangle 3"/>
          <p:cNvSpPr/>
          <p:nvPr/>
        </p:nvSpPr>
        <p:spPr>
          <a:xfrm>
            <a:off x="95424" y="594361"/>
            <a:ext cx="11852736" cy="535531"/>
          </a:xfrm>
          <a:prstGeom prst="rect">
            <a:avLst/>
          </a:prstGeom>
        </p:spPr>
        <p:txBody>
          <a:bodyPr wrap="square">
            <a:spAutoFit/>
          </a:bodyPr>
          <a:lstStyle/>
          <a:p>
            <a:r>
              <a:rPr lang="en-US" sz="1440" dirty="0">
                <a:solidFill>
                  <a:prstClr val="black"/>
                </a:solidFill>
              </a:rPr>
              <a:t>The purpose of this programme is to provide well researched, tested innovative and secure solutions, products and services aimed at digitizing government to improving citizen’s experience of government services.</a:t>
            </a:r>
          </a:p>
        </p:txBody>
      </p:sp>
    </p:spTree>
    <p:extLst>
      <p:ext uri="{BB962C8B-B14F-4D97-AF65-F5344CB8AC3E}">
        <p14:creationId xmlns:p14="http://schemas.microsoft.com/office/powerpoint/2010/main" xmlns="" val="1016527428"/>
      </p:ext>
    </p:extLst>
  </p:cSld>
  <p:clrMapOvr>
    <a:masterClrMapping/>
  </p:clrMapOvr>
</p:sld>
</file>

<file path=ppt/theme/theme1.xml><?xml version="1.0" encoding="utf-8"?>
<a:theme xmlns:a="http://schemas.openxmlformats.org/drawingml/2006/main" name="1_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8161D733-5B2F-4B2B-BA18-865FAAA19D69}" vid="{0C213158-DD70-4892-A86D-250F6A8FC6F7}"/>
    </a:ext>
  </a:extLst>
</a:theme>
</file>

<file path=ppt/theme/theme2.xml><?xml version="1.0" encoding="utf-8"?>
<a:theme xmlns:a="http://schemas.openxmlformats.org/drawingml/2006/main" name="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ppt/theme/theme3.xml><?xml version="1.0" encoding="utf-8"?>
<a:theme xmlns:a="http://schemas.openxmlformats.org/drawingml/2006/main" name="2_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8161D733-5B2F-4B2B-BA18-865FAAA19D69}" vid="{0C213158-DD70-4892-A86D-250F6A8FC6F7}"/>
    </a:ext>
  </a:extLst>
</a:theme>
</file>

<file path=ppt/theme/theme4.xml><?xml version="1.0" encoding="utf-8"?>
<a:theme xmlns:a="http://schemas.openxmlformats.org/drawingml/2006/main" name="2_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C2F33307-E84A-4149-B8A1-EA59A5B57E34}" vid="{33882605-D628-4ACF-947F-CF8D0C43EECA}"/>
    </a:ext>
  </a:extLst>
</a:theme>
</file>

<file path=ppt/theme/theme5.xml><?xml version="1.0" encoding="utf-8"?>
<a:theme xmlns:a="http://schemas.openxmlformats.org/drawingml/2006/main" name="3_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C2F33307-E84A-4149-B8A1-EA59A5B57E34}" vid="{33882605-D628-4ACF-947F-CF8D0C43EECA}"/>
    </a:ext>
  </a:extLst>
</a:theme>
</file>

<file path=ppt/theme/theme6.xml><?xml version="1.0" encoding="utf-8"?>
<a:theme xmlns:a="http://schemas.openxmlformats.org/drawingml/2006/main" name="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C2F33307-E84A-4149-B8A1-EA59A5B57E34}" vid="{33882605-D628-4ACF-947F-CF8D0C43EECA}"/>
    </a:ext>
  </a:extLst>
</a:theme>
</file>

<file path=ppt/theme/theme7.xml><?xml version="1.0" encoding="utf-8"?>
<a:theme xmlns:a="http://schemas.openxmlformats.org/drawingml/2006/main" name="1_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docProps/app.xml><?xml version="1.0" encoding="utf-8"?>
<Properties xmlns="http://schemas.openxmlformats.org/officeDocument/2006/extended-properties" xmlns:vt="http://schemas.openxmlformats.org/officeDocument/2006/docPropsVTypes">
  <TotalTime>833</TotalTime>
  <Words>2216</Words>
  <Application>Microsoft Office PowerPoint</Application>
  <PresentationFormat>Custom</PresentationFormat>
  <Paragraphs>277</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1_SITA 2017</vt:lpstr>
      <vt:lpstr>SITA 2017</vt:lpstr>
      <vt:lpstr>2_SITA 2017</vt:lpstr>
      <vt:lpstr>2_SITA Presentation 2017 v5.4b</vt:lpstr>
      <vt:lpstr>3_SITA Presentation 2017 v5.4b</vt:lpstr>
      <vt:lpstr>SITA Presentation 2017 v5.4b</vt:lpstr>
      <vt:lpstr>1_SITA Presentation 2017 v5.4b</vt:lpstr>
      <vt:lpstr>Slide 1</vt:lpstr>
      <vt:lpstr>CONTENTS</vt:lpstr>
      <vt:lpstr>Context</vt:lpstr>
      <vt:lpstr>Strategic Overview</vt:lpstr>
      <vt:lpstr>Strategic Overview</vt:lpstr>
      <vt:lpstr>Strategic Outcomes and Target </vt:lpstr>
      <vt:lpstr>Strategic Programmes</vt:lpstr>
      <vt:lpstr>Summary of APP Amendments</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Strategy Plan and APP Targets  Ntutule Tshenye- Acting CEO  05 December 2019</dc:title>
  <dc:creator>Ntutule Tshenye</dc:creator>
  <cp:lastModifiedBy>USER</cp:lastModifiedBy>
  <cp:revision>125</cp:revision>
  <cp:lastPrinted>2020-03-06T10:39:33Z</cp:lastPrinted>
  <dcterms:created xsi:type="dcterms:W3CDTF">2019-12-05T03:05:59Z</dcterms:created>
  <dcterms:modified xsi:type="dcterms:W3CDTF">2020-11-24T13:06:40Z</dcterms:modified>
</cp:coreProperties>
</file>