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4"/>
  </p:notesMasterIdLst>
  <p:handoutMasterIdLst>
    <p:handoutMasterId r:id="rId45"/>
  </p:handoutMasterIdLst>
  <p:sldIdLst>
    <p:sldId id="256" r:id="rId5"/>
    <p:sldId id="331" r:id="rId6"/>
    <p:sldId id="377" r:id="rId7"/>
    <p:sldId id="378" r:id="rId8"/>
    <p:sldId id="379" r:id="rId9"/>
    <p:sldId id="380" r:id="rId10"/>
    <p:sldId id="332" r:id="rId11"/>
    <p:sldId id="381" r:id="rId12"/>
    <p:sldId id="382" r:id="rId13"/>
    <p:sldId id="333" r:id="rId14"/>
    <p:sldId id="394" r:id="rId15"/>
    <p:sldId id="397" r:id="rId16"/>
    <p:sldId id="383" r:id="rId17"/>
    <p:sldId id="334" r:id="rId18"/>
    <p:sldId id="301" r:id="rId19"/>
    <p:sldId id="398" r:id="rId20"/>
    <p:sldId id="303" r:id="rId21"/>
    <p:sldId id="399" r:id="rId22"/>
    <p:sldId id="335" r:id="rId23"/>
    <p:sldId id="400" r:id="rId24"/>
    <p:sldId id="387" r:id="rId25"/>
    <p:sldId id="369" r:id="rId26"/>
    <p:sldId id="370" r:id="rId27"/>
    <p:sldId id="388" r:id="rId28"/>
    <p:sldId id="389" r:id="rId29"/>
    <p:sldId id="390" r:id="rId30"/>
    <p:sldId id="384" r:id="rId31"/>
    <p:sldId id="336" r:id="rId32"/>
    <p:sldId id="385" r:id="rId33"/>
    <p:sldId id="337" r:id="rId34"/>
    <p:sldId id="386" r:id="rId35"/>
    <p:sldId id="340" r:id="rId36"/>
    <p:sldId id="368" r:id="rId37"/>
    <p:sldId id="391" r:id="rId38"/>
    <p:sldId id="395" r:id="rId39"/>
    <p:sldId id="396" r:id="rId40"/>
    <p:sldId id="392" r:id="rId41"/>
    <p:sldId id="393" r:id="rId42"/>
    <p:sldId id="280" r:id="rId43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2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" lastIdx="0" clrIdx="0"/>
  <p:cmAuthor id="2" name="Unknown User1" initials="Unknown User1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D557B-77D6-4CB0-AAE9-41880DCDF992}" v="148" dt="2020-11-22T17:25:20.135"/>
    <p1510:client id="{46748B7C-A41B-6C9A-8E0B-5D0496A1B253}" v="23" dt="2020-11-22T16:55:21.109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36" y="62"/>
      </p:cViewPr>
      <p:guideLst>
        <p:guide pos="312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.govender\OneDrive%20-%20PRASA\Documents\Prasa\External%20audit\2019-20\AG\AFS%202020%20Draft%2022102020%20(pressie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Expenditure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5"/>
          <c:order val="5"/>
          <c:tx>
            <c:strRef>
              <c:f>AFS!$N$82</c:f>
              <c:strCache>
                <c:ptCount val="1"/>
                <c:pt idx="0">
                  <c:v>2020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AFS!$H$83:$H$90</c:f>
              <c:strCache>
                <c:ptCount val="8"/>
                <c:pt idx="0">
                  <c:v>Employee related costs</c:v>
                </c:pt>
                <c:pt idx="1">
                  <c:v>Depreciation and amortisation</c:v>
                </c:pt>
                <c:pt idx="2">
                  <c:v>Impairment loss/ reversal of impairments</c:v>
                </c:pt>
                <c:pt idx="3">
                  <c:v>Finance cost</c:v>
                </c:pt>
                <c:pt idx="4">
                  <c:v>Loss on disposal of assets</c:v>
                </c:pt>
                <c:pt idx="5">
                  <c:v>Repairs and maintenance</c:v>
                </c:pt>
                <c:pt idx="6">
                  <c:v>General expenses</c:v>
                </c:pt>
                <c:pt idx="7">
                  <c:v>Total expenditure</c:v>
                </c:pt>
              </c:strCache>
            </c:strRef>
          </c:cat>
          <c:val>
            <c:numRef>
              <c:f>AFS!$N$83:$N$90</c:f>
              <c:numCache>
                <c:formatCode>_(* #" "###" "##0_);_(* \(#" "###" "##0\);_(* "-"_);_(@_)</c:formatCode>
                <c:ptCount val="8"/>
                <c:pt idx="0">
                  <c:v>-5789746</c:v>
                </c:pt>
                <c:pt idx="1">
                  <c:v>-2518075</c:v>
                </c:pt>
                <c:pt idx="2">
                  <c:v>19402</c:v>
                </c:pt>
                <c:pt idx="3">
                  <c:v>-34813</c:v>
                </c:pt>
                <c:pt idx="4">
                  <c:v>-245085</c:v>
                </c:pt>
                <c:pt idx="5">
                  <c:v>-1070147</c:v>
                </c:pt>
                <c:pt idx="6">
                  <c:v>-4238681</c:v>
                </c:pt>
                <c:pt idx="7">
                  <c:v>-13877145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2-D945-9F04-03FB55CC5943}"/>
            </c:ext>
          </c:extLst>
        </c:ser>
        <c:ser>
          <c:idx val="7"/>
          <c:order val="7"/>
          <c:tx>
            <c:strRef>
              <c:f>AFS!$P$82</c:f>
              <c:strCache>
                <c:ptCount val="1"/>
                <c:pt idx="0">
                  <c:v>2019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AFS!$H$83:$H$90</c:f>
              <c:strCache>
                <c:ptCount val="8"/>
                <c:pt idx="0">
                  <c:v>Employee related costs</c:v>
                </c:pt>
                <c:pt idx="1">
                  <c:v>Depreciation and amortisation</c:v>
                </c:pt>
                <c:pt idx="2">
                  <c:v>Impairment loss/ reversal of impairments</c:v>
                </c:pt>
                <c:pt idx="3">
                  <c:v>Finance cost</c:v>
                </c:pt>
                <c:pt idx="4">
                  <c:v>Loss on disposal of assets</c:v>
                </c:pt>
                <c:pt idx="5">
                  <c:v>Repairs and maintenance</c:v>
                </c:pt>
                <c:pt idx="6">
                  <c:v>General expenses</c:v>
                </c:pt>
                <c:pt idx="7">
                  <c:v>Total expenditure</c:v>
                </c:pt>
              </c:strCache>
            </c:strRef>
          </c:cat>
          <c:val>
            <c:numRef>
              <c:f>AFS!$P$83:$P$90</c:f>
              <c:numCache>
                <c:formatCode>_(* #" "###" "##0_);_(* \(#" "###" "##0\);_(* "-"_);_(@_)</c:formatCode>
                <c:ptCount val="8"/>
                <c:pt idx="0">
                  <c:v>-5688968</c:v>
                </c:pt>
                <c:pt idx="1">
                  <c:v>-2185381</c:v>
                </c:pt>
                <c:pt idx="2">
                  <c:v>657262</c:v>
                </c:pt>
                <c:pt idx="3">
                  <c:v>-22334</c:v>
                </c:pt>
                <c:pt idx="4">
                  <c:v>-96457</c:v>
                </c:pt>
                <c:pt idx="5">
                  <c:v>-1232184</c:v>
                </c:pt>
                <c:pt idx="6">
                  <c:v>-7536635</c:v>
                </c:pt>
                <c:pt idx="7">
                  <c:v>-16104697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62-D945-9F04-03FB55CC5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065232"/>
        <c:axId val="5670662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AFS!$I$82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AFS!$H$83:$H$90</c15:sqref>
                        </c15:formulaRef>
                      </c:ext>
                    </c:extLst>
                    <c:strCache>
                      <c:ptCount val="8"/>
                      <c:pt idx="0">
                        <c:v>Employee related costs</c:v>
                      </c:pt>
                      <c:pt idx="1">
                        <c:v>Depreciation and amortisation</c:v>
                      </c:pt>
                      <c:pt idx="2">
                        <c:v>Impairment loss/ reversal of impairments</c:v>
                      </c:pt>
                      <c:pt idx="3">
                        <c:v>Finance cost</c:v>
                      </c:pt>
                      <c:pt idx="4">
                        <c:v>Loss on disposal of assets</c:v>
                      </c:pt>
                      <c:pt idx="5">
                        <c:v>Repairs and maintenance</c:v>
                      </c:pt>
                      <c:pt idx="6">
                        <c:v>General expenses</c:v>
                      </c:pt>
                      <c:pt idx="7">
                        <c:v>Total expenditure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AFS!$I$83:$I$90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C62-D945-9F04-03FB55CC594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AFS!$J$82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AFS!$H$83:$H$90</c15:sqref>
                        </c15:formulaRef>
                      </c:ext>
                    </c:extLst>
                    <c:strCache>
                      <c:ptCount val="8"/>
                      <c:pt idx="0">
                        <c:v>Employee related costs</c:v>
                      </c:pt>
                      <c:pt idx="1">
                        <c:v>Depreciation and amortisation</c:v>
                      </c:pt>
                      <c:pt idx="2">
                        <c:v>Impairment loss/ reversal of impairments</c:v>
                      </c:pt>
                      <c:pt idx="3">
                        <c:v>Finance cost</c:v>
                      </c:pt>
                      <c:pt idx="4">
                        <c:v>Loss on disposal of assets</c:v>
                      </c:pt>
                      <c:pt idx="5">
                        <c:v>Repairs and maintenance</c:v>
                      </c:pt>
                      <c:pt idx="6">
                        <c:v>General expenses</c:v>
                      </c:pt>
                      <c:pt idx="7">
                        <c:v>Total expenditure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AFS!$J$83:$J$90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C62-D945-9F04-03FB55CC594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AFS!$K$82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AFS!$H$83:$H$90</c15:sqref>
                        </c15:formulaRef>
                      </c:ext>
                    </c:extLst>
                    <c:strCache>
                      <c:ptCount val="8"/>
                      <c:pt idx="0">
                        <c:v>Employee related costs</c:v>
                      </c:pt>
                      <c:pt idx="1">
                        <c:v>Depreciation and amortisation</c:v>
                      </c:pt>
                      <c:pt idx="2">
                        <c:v>Impairment loss/ reversal of impairments</c:v>
                      </c:pt>
                      <c:pt idx="3">
                        <c:v>Finance cost</c:v>
                      </c:pt>
                      <c:pt idx="4">
                        <c:v>Loss on disposal of assets</c:v>
                      </c:pt>
                      <c:pt idx="5">
                        <c:v>Repairs and maintenance</c:v>
                      </c:pt>
                      <c:pt idx="6">
                        <c:v>General expenses</c:v>
                      </c:pt>
                      <c:pt idx="7">
                        <c:v>Total expenditure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AFS!$K$83:$K$90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C62-D945-9F04-03FB55CC594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AFS!$L$82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AFS!$H$83:$H$90</c15:sqref>
                        </c15:formulaRef>
                      </c:ext>
                    </c:extLst>
                    <c:strCache>
                      <c:ptCount val="8"/>
                      <c:pt idx="0">
                        <c:v>Employee related costs</c:v>
                      </c:pt>
                      <c:pt idx="1">
                        <c:v>Depreciation and amortisation</c:v>
                      </c:pt>
                      <c:pt idx="2">
                        <c:v>Impairment loss/ reversal of impairments</c:v>
                      </c:pt>
                      <c:pt idx="3">
                        <c:v>Finance cost</c:v>
                      </c:pt>
                      <c:pt idx="4">
                        <c:v>Loss on disposal of assets</c:v>
                      </c:pt>
                      <c:pt idx="5">
                        <c:v>Repairs and maintenance</c:v>
                      </c:pt>
                      <c:pt idx="6">
                        <c:v>General expenses</c:v>
                      </c:pt>
                      <c:pt idx="7">
                        <c:v>Total expenditure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AFS!$L$83:$L$90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C62-D945-9F04-03FB55CC594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AFS!$M$82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AFS!$H$83:$H$90</c15:sqref>
                        </c15:formulaRef>
                      </c:ext>
                    </c:extLst>
                    <c:strCache>
                      <c:ptCount val="8"/>
                      <c:pt idx="0">
                        <c:v>Employee related costs</c:v>
                      </c:pt>
                      <c:pt idx="1">
                        <c:v>Depreciation and amortisation</c:v>
                      </c:pt>
                      <c:pt idx="2">
                        <c:v>Impairment loss/ reversal of impairments</c:v>
                      </c:pt>
                      <c:pt idx="3">
                        <c:v>Finance cost</c:v>
                      </c:pt>
                      <c:pt idx="4">
                        <c:v>Loss on disposal of assets</c:v>
                      </c:pt>
                      <c:pt idx="5">
                        <c:v>Repairs and maintenance</c:v>
                      </c:pt>
                      <c:pt idx="6">
                        <c:v>General expenses</c:v>
                      </c:pt>
                      <c:pt idx="7">
                        <c:v>Total expenditure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AFS!$M$83:$M$90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1">
                        <c:v>25</c:v>
                      </c:pt>
                      <c:pt idx="2">
                        <c:v>0</c:v>
                      </c:pt>
                      <c:pt idx="3">
                        <c:v>30</c:v>
                      </c:pt>
                      <c:pt idx="4">
                        <c:v>24</c:v>
                      </c:pt>
                      <c:pt idx="6">
                        <c:v>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C62-D945-9F04-03FB55CC5943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AFS!$O$82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AFS!$H$83:$H$90</c15:sqref>
                        </c15:formulaRef>
                      </c:ext>
                    </c:extLst>
                    <c:strCache>
                      <c:ptCount val="8"/>
                      <c:pt idx="0">
                        <c:v>Employee related costs</c:v>
                      </c:pt>
                      <c:pt idx="1">
                        <c:v>Depreciation and amortisation</c:v>
                      </c:pt>
                      <c:pt idx="2">
                        <c:v>Impairment loss/ reversal of impairments</c:v>
                      </c:pt>
                      <c:pt idx="3">
                        <c:v>Finance cost</c:v>
                      </c:pt>
                      <c:pt idx="4">
                        <c:v>Loss on disposal of assets</c:v>
                      </c:pt>
                      <c:pt idx="5">
                        <c:v>Repairs and maintenance</c:v>
                      </c:pt>
                      <c:pt idx="6">
                        <c:v>General expenses</c:v>
                      </c:pt>
                      <c:pt idx="7">
                        <c:v>Total expenditure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AFS!$O$83:$O$90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C62-D945-9F04-03FB55CC5943}"/>
                  </c:ext>
                </c:extLst>
              </c15:ser>
            </c15:filteredBarSeries>
          </c:ext>
        </c:extLst>
      </c:barChart>
      <c:catAx>
        <c:axId val="56706523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066216"/>
        <c:crosses val="autoZero"/>
        <c:auto val="1"/>
        <c:lblAlgn val="ctr"/>
        <c:lblOffset val="100"/>
        <c:noMultiLvlLbl val="0"/>
      </c:catAx>
      <c:valAx>
        <c:axId val="567066216"/>
        <c:scaling>
          <c:orientation val="maxMin"/>
          <c:min val="-16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06523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2B91BD-D517-024F-A8F9-6B19E4DF1D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F59B18-DA27-D44C-8C46-6FA933B7CE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BAE2B-BDAD-4446-B92D-34278D755E1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58036-960B-6843-97BF-BF85C05392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45C5A-22BB-D348-AC13-DF32DB19B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5873C-30E4-4A42-B0AE-8288FC19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1C23BE-8D1E-7D4A-ABCF-64B65948B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8CD77-8CDF-B043-86A4-7A31E6D4B8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46D85E-E922-CC4F-B43A-5CCA48ECC877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859DB93-B9FF-094F-BD15-BD5B6FCDD5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2383640-CB71-4347-9BFB-C41CFAE70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0FCCC-1221-3447-87CC-1CDA2984DA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E2489-73DB-D944-94F3-BD194BAFE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AF24BD-292A-074E-876E-CF739953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597A-FBB5-414A-98A4-740C5EFEB5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1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597A-FBB5-414A-98A4-740C5EFEB5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2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597A-FBB5-414A-98A4-740C5EFEB5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4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597A-FBB5-414A-98A4-740C5EFEB5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3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85F01-F01F-7941-82D8-EF8A837F7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17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0D6C-DDC0-0847-9EB8-1F8361D9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61E1-B21F-DE4F-8CD6-ECC207FE4B2C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F4599-6139-0645-96E0-6B807207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D55E1-0D03-B741-B167-0A5CBDEF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7F15D-BD5B-FD44-A21B-658ED5D7A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3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0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5ECD09-5F3B-9148-AF03-6A0435B66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5999" cy="68664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8FF9-4868-6D42-8772-8E88C65AE50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A85E-8BDD-8940-83F5-79F1C797AB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7"/>
          <a:stretch/>
        </p:blipFill>
        <p:spPr>
          <a:xfrm>
            <a:off x="0" y="1265190"/>
            <a:ext cx="990600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9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024655-A7F1-AC49-9C65-8CD9324FC8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5" y="-1"/>
            <a:ext cx="9896698" cy="7069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" y="14246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1272726"/>
            <a:ext cx="8995144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4F28-68E3-894A-9AB2-4408AD6F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E71A-428D-274A-99DB-7BA422859934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44853-A390-2A4A-8366-F8FCAAC6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4CB3-C2F8-5245-89BA-72E9FA40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3827-2A32-4843-ACE4-83FD88C80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9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024655-A7F1-AC49-9C65-8CD9324FC8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5" y="-1"/>
            <a:ext cx="9896698" cy="7069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4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70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63B4E-68F5-534B-947F-14034BBB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4A5B-4D1E-AE4A-9985-6F6E4E3D13E0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3B296-AE3E-3646-A36F-7BD92C23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7C34-61A6-A544-A7F6-0500F73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8310-EBC1-E349-8540-9A70EC14A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9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024655-A7F1-AC49-9C65-8CD9324FC8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5" y="-1"/>
            <a:ext cx="9896698" cy="7069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1A7054-1C3C-614D-BAE0-56F68E3C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1CDCA-B8A6-634D-A418-CE7A7A9AC6CA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B14DDB-EF8D-9C43-927F-4CCC7C5F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6C5189-4E83-A542-9149-9225E4DA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853D1-5CFB-2446-B34F-1653B2ACC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1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024655-A7F1-AC49-9C65-8CD9324FC8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5" y="-1"/>
            <a:ext cx="9896698" cy="7069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1" y="1681164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8" indent="0">
              <a:buNone/>
              <a:defRPr sz="1800" b="1"/>
            </a:lvl3pPr>
            <a:lvl4pPr marL="1371611" indent="0">
              <a:buNone/>
              <a:defRPr sz="1600" b="1"/>
            </a:lvl4pPr>
            <a:lvl5pPr marL="1828815" indent="0">
              <a:buNone/>
              <a:defRPr sz="1600" b="1"/>
            </a:lvl5pPr>
            <a:lvl6pPr marL="2286018" indent="0">
              <a:buNone/>
              <a:defRPr sz="1600" b="1"/>
            </a:lvl6pPr>
            <a:lvl7pPr marL="2743223" indent="0">
              <a:buNone/>
              <a:defRPr sz="1600" b="1"/>
            </a:lvl7pPr>
            <a:lvl8pPr marL="3200426" indent="0">
              <a:buNone/>
              <a:defRPr sz="1600" b="1"/>
            </a:lvl8pPr>
            <a:lvl9pPr marL="36576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1" y="2505076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8" indent="0">
              <a:buNone/>
              <a:defRPr sz="1800" b="1"/>
            </a:lvl3pPr>
            <a:lvl4pPr marL="1371611" indent="0">
              <a:buNone/>
              <a:defRPr sz="1600" b="1"/>
            </a:lvl4pPr>
            <a:lvl5pPr marL="1828815" indent="0">
              <a:buNone/>
              <a:defRPr sz="1600" b="1"/>
            </a:lvl5pPr>
            <a:lvl6pPr marL="2286018" indent="0">
              <a:buNone/>
              <a:defRPr sz="1600" b="1"/>
            </a:lvl6pPr>
            <a:lvl7pPr marL="2743223" indent="0">
              <a:buNone/>
              <a:defRPr sz="1600" b="1"/>
            </a:lvl7pPr>
            <a:lvl8pPr marL="3200426" indent="0">
              <a:buNone/>
              <a:defRPr sz="1600" b="1"/>
            </a:lvl8pPr>
            <a:lvl9pPr marL="36576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54058B-4413-B740-9A1E-0B309E56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422D-3F56-F74B-A462-72817A6AFF93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09C3F2-F8F2-D242-A384-DDBF463F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30E6BC-F510-C243-9CBB-D4E3BB22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97AC0-2BB7-6B4B-ACA6-1E71C09ED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9AFAFA-6109-2244-8389-9EE29BEB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09CFC-C01C-A143-B8BE-B502446B37CD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8E5C29-5066-B940-BE62-8E00BC7D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0A6194-0545-D943-9627-3ED84F9E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5E436-B54F-5046-B1B6-C57987477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1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59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3" y="987432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4" indent="0">
              <a:buNone/>
              <a:defRPr sz="1400"/>
            </a:lvl2pPr>
            <a:lvl3pPr marL="914408" indent="0">
              <a:buNone/>
              <a:defRPr sz="1200"/>
            </a:lvl3pPr>
            <a:lvl4pPr marL="1371611" indent="0">
              <a:buNone/>
              <a:defRPr sz="1000"/>
            </a:lvl4pPr>
            <a:lvl5pPr marL="1828815" indent="0">
              <a:buNone/>
              <a:defRPr sz="1000"/>
            </a:lvl5pPr>
            <a:lvl6pPr marL="2286018" indent="0">
              <a:buNone/>
              <a:defRPr sz="1000"/>
            </a:lvl6pPr>
            <a:lvl7pPr marL="2743223" indent="0">
              <a:buNone/>
              <a:defRPr sz="1000"/>
            </a:lvl7pPr>
            <a:lvl8pPr marL="3200426" indent="0">
              <a:buNone/>
              <a:defRPr sz="1000"/>
            </a:lvl8pPr>
            <a:lvl9pPr marL="36576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7911B0-4AAC-9F47-A176-D32C11F3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55C7E-E198-384B-B143-FD73B3C82CCA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880F33-D048-3E48-B4D5-5EF0AA93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CB8616-279D-AC41-AD63-FFA4C4DE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4C17-EC36-9744-B138-69E2F62A3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1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3" y="987432"/>
            <a:ext cx="5014913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4" indent="0">
              <a:buNone/>
              <a:defRPr sz="2800"/>
            </a:lvl2pPr>
            <a:lvl3pPr marL="914408" indent="0">
              <a:buNone/>
              <a:defRPr sz="2400"/>
            </a:lvl3pPr>
            <a:lvl4pPr marL="1371611" indent="0">
              <a:buNone/>
              <a:defRPr sz="2000"/>
            </a:lvl4pPr>
            <a:lvl5pPr marL="1828815" indent="0">
              <a:buNone/>
              <a:defRPr sz="2000"/>
            </a:lvl5pPr>
            <a:lvl6pPr marL="2286018" indent="0">
              <a:buNone/>
              <a:defRPr sz="2000"/>
            </a:lvl6pPr>
            <a:lvl7pPr marL="2743223" indent="0">
              <a:buNone/>
              <a:defRPr sz="2000"/>
            </a:lvl7pPr>
            <a:lvl8pPr marL="3200426" indent="0">
              <a:buNone/>
              <a:defRPr sz="2000"/>
            </a:lvl8pPr>
            <a:lvl9pPr marL="365763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4" indent="0">
              <a:buNone/>
              <a:defRPr sz="1400"/>
            </a:lvl2pPr>
            <a:lvl3pPr marL="914408" indent="0">
              <a:buNone/>
              <a:defRPr sz="1200"/>
            </a:lvl3pPr>
            <a:lvl4pPr marL="1371611" indent="0">
              <a:buNone/>
              <a:defRPr sz="1000"/>
            </a:lvl4pPr>
            <a:lvl5pPr marL="1828815" indent="0">
              <a:buNone/>
              <a:defRPr sz="1000"/>
            </a:lvl5pPr>
            <a:lvl6pPr marL="2286018" indent="0">
              <a:buNone/>
              <a:defRPr sz="1000"/>
            </a:lvl6pPr>
            <a:lvl7pPr marL="2743223" indent="0">
              <a:buNone/>
              <a:defRPr sz="1000"/>
            </a:lvl7pPr>
            <a:lvl8pPr marL="3200426" indent="0">
              <a:buNone/>
              <a:defRPr sz="1000"/>
            </a:lvl8pPr>
            <a:lvl9pPr marL="36576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6EBC1D-B589-6D42-841C-A1F42D5F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54D41-249B-5F48-926B-5FF33B08BC42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C5B8DB-6BAA-A14C-9E32-EFCFCD41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90863B-5078-9D4E-93F4-194A500A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FD7E5-9B52-4143-A293-871BDE109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6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24655-A7F1-AC49-9C65-8CD9324FC8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5" y="-1"/>
            <a:ext cx="9896698" cy="70698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5pPr>
      <a:lvl6pPr marL="45720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6pPr>
      <a:lvl7pPr marL="91440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7pPr>
      <a:lvl8pPr marL="137161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8pPr>
      <a:lvl9pPr marL="182881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3" indent="-228603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5" indent="-22860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9" indent="-22860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3" indent="-22860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17" indent="-22860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21" indent="-228603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24" indent="-228603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3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1" indent="-228603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8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8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0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.govender\OneDrive%20-%20PRASA\Documents\Prasa\External%20audit\2019-20\AG\AFS%202020%20Draft%2022102020%20(pressie).xlsx!AFS!%5bAFS%202020%20Draft%2022102020%20(pressie).xlsx%5dAFS%20Chart%201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file:///C:\Users\krishna.govender\OneDrive%20-%20PRASA\Documents\Prasa\External%20audit\2019-20\AG\AFS%202020%20Draft%2022102020%20(pressie).xlsx!AFS!%5bAFS%202020%20Draft%2022102020%20(pressie).xlsx%5dAFS%20Chart%203" TargetMode="Externa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https://prasaon-my.sharepoint.com/personal/krishna_govender_prasa_com/Documents/Documents/Prasa/External%20audit/2019-20/AG/AFS%202020%20Draft%2022102020%20(pressie).xlsx!AFS%20(2)!%5bAFS%202020%20Draft%2022102020%20(pressie).xlsx%5dAFS%20(2)%20Chart%20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https://prasaon-my.sharepoint.com/personal/krishna_govender_prasa_com/Documents/Documents/Prasa/External%20audit/2019-20/AG/AFS%202020%20Draft%2022102020%20(pressie).xlsx!AFS%20(2)!%5bAFS%202020%20Draft%2022102020%20(pressie).xlsx%5dAFS%20(2)%20Chart%206" TargetMode="External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A10B429-4F6F-EC45-BFD7-38BF6A6206CB}"/>
              </a:ext>
            </a:extLst>
          </p:cNvPr>
          <p:cNvSpPr txBox="1">
            <a:spLocks/>
          </p:cNvSpPr>
          <p:nvPr/>
        </p:nvSpPr>
        <p:spPr>
          <a:xfrm>
            <a:off x="247974" y="2747772"/>
            <a:ext cx="7935132" cy="1331913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PRASA 2019/2020 Audit Outcomes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Committee on Public Accounts</a:t>
            </a:r>
            <a:b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November 2020</a:t>
            </a:r>
            <a:endParaRPr lang="en-US" sz="2000" b="1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60CCC-77C6-482A-A2D5-5A4B1C4D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226"/>
            <a:ext cx="8543925" cy="729673"/>
          </a:xfrm>
        </p:spPr>
        <p:txBody>
          <a:bodyPr/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Addressing the Audit Findings…</a:t>
            </a:r>
            <a:r>
              <a:rPr lang="en-US" sz="2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endParaRPr lang="en-ZA" sz="28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36EB64-ED95-5C4D-9744-3131C7950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03333"/>
              </p:ext>
            </p:extLst>
          </p:nvPr>
        </p:nvGraphicFramePr>
        <p:xfrm>
          <a:off x="0" y="1476948"/>
          <a:ext cx="9834464" cy="5105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152">
                  <a:extLst>
                    <a:ext uri="{9D8B030D-6E8A-4147-A177-3AD203B41FA5}">
                      <a16:colId xmlns:a16="http://schemas.microsoft.com/office/drawing/2014/main" val="974209575"/>
                    </a:ext>
                  </a:extLst>
                </a:gridCol>
                <a:gridCol w="5406312">
                  <a:extLst>
                    <a:ext uri="{9D8B030D-6E8A-4147-A177-3AD203B41FA5}">
                      <a16:colId xmlns:a16="http://schemas.microsoft.com/office/drawing/2014/main" val="3503343203"/>
                    </a:ext>
                  </a:extLst>
                </a:gridCol>
              </a:tblGrid>
              <a:tr h="533827">
                <a:tc>
                  <a:txBody>
                    <a:bodyPr/>
                    <a:lstStyle/>
                    <a:p>
                      <a:r>
                        <a:rPr lang="en-ZA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Performance Indicators (KPIs)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14846"/>
                  </a:ext>
                </a:extLst>
              </a:tr>
              <a:tr h="4135884">
                <a:tc>
                  <a:txBody>
                    <a:bodyPr/>
                    <a:lstStyle/>
                    <a:p>
                      <a:pPr marL="285750" indent="-285750" algn="l" defTabSz="91440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Operation Clean Audit Report Team (OPCAT) established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remedial actions implemented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Material Irregularities (MIs) investigated and resolved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control environment improvement recommendations Implemented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addressing the audit findings, PRASA has established a an </a:t>
                      </a:r>
                      <a:r>
                        <a:rPr lang="en-GB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Operation Clean Audit Report Team (OPCAT</a:t>
                      </a:r>
                      <a:r>
                        <a:rPr lang="en-GB"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GB" sz="1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Audit Findings.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GB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OPCAT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meets bi-weekly to track progress on implementation of the Audit Action Plan.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on addressing the 2018/2019  audit findings is reflected overleaf. Group Internal Audit is auditing the portfolio of evidence on measures implemented to </a:t>
                      </a:r>
                      <a:r>
                        <a:rPr lang="en-GB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r>
                        <a:rPr lang="en-GB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findings.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reported to Group EXCO on a monthly basis and </a:t>
                      </a:r>
                      <a:r>
                        <a:rPr lang="en-GB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subsequently t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the Audit and Risk Committee  quarterly.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 concluded Secondment Agreement with Special Investigating Unit (SIU).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SIU has seconded four resources to PRASA for a period of six months to investigate seventeen (17) </a:t>
                      </a:r>
                      <a:r>
                        <a:rPr lang="en-GB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Irregularities 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 were identified by AGSA.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initiatives are underway to establish a dedicated  </a:t>
                      </a:r>
                      <a:r>
                        <a:rPr lang="en-GB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Control Function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address the weaknesses in the control environment.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Statutory audit findings are </a:t>
                      </a:r>
                      <a:r>
                        <a:rPr lang="en-GB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systemic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nature and would require adequate resourcing to address them.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548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BB96D1C-F053-4D28-8446-6F96434F2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018667"/>
              </p:ext>
            </p:extLst>
          </p:nvPr>
        </p:nvGraphicFramePr>
        <p:xfrm>
          <a:off x="552" y="1101012"/>
          <a:ext cx="9904897" cy="5756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6677">
                  <a:extLst>
                    <a:ext uri="{9D8B030D-6E8A-4147-A177-3AD203B41FA5}">
                      <a16:colId xmlns:a16="http://schemas.microsoft.com/office/drawing/2014/main" val="3905678268"/>
                    </a:ext>
                  </a:extLst>
                </a:gridCol>
                <a:gridCol w="1476340">
                  <a:extLst>
                    <a:ext uri="{9D8B030D-6E8A-4147-A177-3AD203B41FA5}">
                      <a16:colId xmlns:a16="http://schemas.microsoft.com/office/drawing/2014/main" val="2324479603"/>
                    </a:ext>
                  </a:extLst>
                </a:gridCol>
                <a:gridCol w="2321880">
                  <a:extLst>
                    <a:ext uri="{9D8B030D-6E8A-4147-A177-3AD203B41FA5}">
                      <a16:colId xmlns:a16="http://schemas.microsoft.com/office/drawing/2014/main" val="1282414443"/>
                    </a:ext>
                  </a:extLst>
                </a:gridCol>
              </a:tblGrid>
              <a:tr h="331134">
                <a:tc>
                  <a:txBody>
                    <a:bodyPr/>
                    <a:lstStyle/>
                    <a:p>
                      <a:pPr indent="153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Accountable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256458287"/>
                  </a:ext>
                </a:extLst>
              </a:tr>
              <a:tr h="673654">
                <a:tc>
                  <a:txBody>
                    <a:bodyPr/>
                    <a:lstStyle/>
                    <a:p>
                      <a:pPr marL="354013" lvl="1" indent="-2603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 has established a an Operation Clean Audit Report Team (OPCAT) on Audit Findings which meets on a bi-weekly basis to track progress  on implementation of Audit Action Plan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AGCEO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313055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809947381"/>
                  </a:ext>
                </a:extLst>
              </a:tr>
              <a:tr h="903755">
                <a:tc>
                  <a:txBody>
                    <a:bodyPr/>
                    <a:lstStyle/>
                    <a:p>
                      <a:pPr marL="354013" lvl="1" indent="-2603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executive Forum on PFMA Financial Misconduct has been established. The Forum is focused on remediation of losses due to criminal conduct, irregular expenditure and fruitless and wasteful expenditure</a:t>
                      </a: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The Forum meets monthly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ACHCO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313055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2945127338"/>
                  </a:ext>
                </a:extLst>
              </a:tr>
              <a:tr h="977629">
                <a:tc>
                  <a:txBody>
                    <a:bodyPr/>
                    <a:lstStyle/>
                    <a:p>
                      <a:pPr marL="354013" lvl="1" indent="-2603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on addressing the 2018/2019  audit findings: Group Internal Audit is auditing the portfolio of evidence on measures implemented to address the findings. 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GM: Risk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313055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November 2020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3078297763"/>
                  </a:ext>
                </a:extLst>
              </a:tr>
              <a:tr h="443553">
                <a:tc>
                  <a:txBody>
                    <a:bodyPr/>
                    <a:lstStyle/>
                    <a:p>
                      <a:pPr marL="354013" lvl="1" indent="-2603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on remediation of audit findings reported to Group EXCO on a monthly and Audit and Risk Committee on a  quarterly basis.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GM: Risk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313055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and 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4202156362"/>
                  </a:ext>
                </a:extLst>
              </a:tr>
              <a:tr h="1091342">
                <a:tc>
                  <a:txBody>
                    <a:bodyPr/>
                    <a:lstStyle/>
                    <a:p>
                      <a:pPr marL="354013" lvl="1" indent="-2603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 concluded Secondment Agreement with Special Investigating Unit (SIU): SIU has seconded four resources to PRASA for a period of six months to investigate seventeen (17) Material Irregularities which were identified by AGSA.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CHCO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313055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1717660647"/>
                  </a:ext>
                </a:extLst>
              </a:tr>
              <a:tr h="662266">
                <a:tc>
                  <a:txBody>
                    <a:bodyPr/>
                    <a:lstStyle/>
                    <a:p>
                      <a:pPr marL="354013" lvl="1" indent="-2603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 are underway to establish a dedicated  Internal Control Function to address the weaknesses in the control environment.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AGCEO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313055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March 2021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635589053"/>
                  </a:ext>
                </a:extLst>
              </a:tr>
              <a:tr h="673654">
                <a:tc>
                  <a:txBody>
                    <a:bodyPr/>
                    <a:lstStyle/>
                    <a:p>
                      <a:pPr marL="354013" lvl="1" indent="-2603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Statutory audit findings are systemic in nature and would require adequate resourcing to address them. Accordingly skills audit will be undertaken and 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appropriately qualified personnel will be appointed in key positions</a:t>
                      </a: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ACHCO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313055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January 2021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299351425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4A4F836-EB0A-4F10-9EE5-BC15315A80FE}"/>
              </a:ext>
            </a:extLst>
          </p:cNvPr>
          <p:cNvSpPr txBox="1">
            <a:spLocks/>
          </p:cNvSpPr>
          <p:nvPr/>
        </p:nvSpPr>
        <p:spPr>
          <a:xfrm>
            <a:off x="0" y="200226"/>
            <a:ext cx="8543925" cy="72967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1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Addressing the Audit Findings…</a:t>
            </a:r>
            <a:r>
              <a:rPr lang="en-US" sz="2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endParaRPr lang="en-ZA" sz="28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7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CC8E0A-13AF-48B5-AF4A-CE53D866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" y="141443"/>
            <a:ext cx="8854200" cy="1198366"/>
          </a:xfrm>
        </p:spPr>
        <p:txBody>
          <a:bodyPr/>
          <a:lstStyle/>
          <a:p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Addressing the Audit Findings (Asset Management)…cont’d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F21E35-900B-44BD-8CB4-4578EEFD3025}"/>
              </a:ext>
            </a:extLst>
          </p:cNvPr>
          <p:cNvGraphicFramePr>
            <a:graphicFrameLocks noGrp="1"/>
          </p:cNvGraphicFramePr>
          <p:nvPr/>
        </p:nvGraphicFramePr>
        <p:xfrm>
          <a:off x="112599" y="1216403"/>
          <a:ext cx="9534740" cy="5500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2799">
                  <a:extLst>
                    <a:ext uri="{9D8B030D-6E8A-4147-A177-3AD203B41FA5}">
                      <a16:colId xmlns:a16="http://schemas.microsoft.com/office/drawing/2014/main" val="1998892944"/>
                    </a:ext>
                  </a:extLst>
                </a:gridCol>
                <a:gridCol w="1823897">
                  <a:extLst>
                    <a:ext uri="{9D8B030D-6E8A-4147-A177-3AD203B41FA5}">
                      <a16:colId xmlns:a16="http://schemas.microsoft.com/office/drawing/2014/main" val="463017775"/>
                    </a:ext>
                  </a:extLst>
                </a:gridCol>
                <a:gridCol w="2488044">
                  <a:extLst>
                    <a:ext uri="{9D8B030D-6E8A-4147-A177-3AD203B41FA5}">
                      <a16:colId xmlns:a16="http://schemas.microsoft.com/office/drawing/2014/main" val="3140558479"/>
                    </a:ext>
                  </a:extLst>
                </a:gridCol>
              </a:tblGrid>
              <a:tr h="185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Accountable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9945812"/>
                  </a:ext>
                </a:extLst>
              </a:tr>
              <a:tr h="425178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Brief CEO’s and CFO’s on revised Asset Management Approach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Finance Asset (GFA)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673028"/>
                  </a:ext>
                </a:extLst>
              </a:tr>
              <a:tr h="425178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Requests Departmental Asset list as per SAP asset register from GFA (all businesses)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Finance Asset (GFA)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36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November 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134998"/>
                  </a:ext>
                </a:extLst>
              </a:tr>
              <a:tr h="212589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Unbundling of SAP Asset Register to divisions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(SAP)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36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December 2020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6828868"/>
                  </a:ext>
                </a:extLst>
              </a:tr>
              <a:tr h="425178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 divisional asset tagging, verification, and conditional assessment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Divisional CEO’s and CFO’s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36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December 2020 –</a:t>
                      </a:r>
                      <a:endParaRPr lang="en-ZA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36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February 2021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0466935"/>
                  </a:ext>
                </a:extLst>
              </a:tr>
              <a:tr h="425178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 progress reports on Asset Management: (submit to GFA ) –  Status of assets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Divisional CEO’s and CFO’s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36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December 2020 - monthly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9127763"/>
                  </a:ext>
                </a:extLst>
              </a:tr>
              <a:tr h="425178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and reconcile verification reports with SAP and vice versa.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GFA, Divisional CFO’s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36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December 2020 - monthly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3021610"/>
                  </a:ext>
                </a:extLst>
              </a:tr>
              <a:tr h="425178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 not found on floor but in register - follow de-recognition process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GFA, Divisional CFO’s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36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December 2020 - monthly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9594780"/>
                  </a:ext>
                </a:extLst>
              </a:tr>
              <a:tr h="425178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 found on the floor but not in register – follow recognition process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GFA, Divisional CFO’s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36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December 2020 - monthly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807471"/>
                  </a:ext>
                </a:extLst>
              </a:tr>
              <a:tr h="425178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Redundant/Obsolete/Surplus assets found during verification – follow disposal process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GFA, Divisional CFO’s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36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December 2020 - monthly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417516"/>
                  </a:ext>
                </a:extLst>
              </a:tr>
              <a:tr h="425178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 off Departmental Asset Register (DAR)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Divisional CEO’s and CFO’s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36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December 2020 - monthly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232408"/>
                  </a:ext>
                </a:extLst>
              </a:tr>
              <a:tr h="425178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 Asset Register updated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Divisional CEO’s and CFO’s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36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December 2020 - monthly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0682815"/>
                  </a:ext>
                </a:extLst>
              </a:tr>
              <a:tr h="425178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close process by Group Finance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GCFO and Financial Reporting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36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December 2020 - monthly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4875157"/>
                  </a:ext>
                </a:extLst>
              </a:tr>
              <a:tr h="425178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audit evaluation of asset register (completeness, validity and accuracy)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Audit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36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March 2021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860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62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60CCC-77C6-482A-A2D5-5A4B1C4D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226"/>
            <a:ext cx="8543925" cy="729673"/>
          </a:xfrm>
        </p:spPr>
        <p:txBody>
          <a:bodyPr/>
          <a:lstStyle/>
          <a:p>
            <a:r>
              <a:rPr lang="en-GB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in Resolving the2018/2019  Audit Findings </a:t>
            </a: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….cont’d</a:t>
            </a:r>
            <a:endParaRPr lang="en-ZA" sz="2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1A142F24-3CA7-B045-AB1B-0FAF89BE8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845"/>
            <a:ext cx="9840686" cy="4711960"/>
          </a:xfrm>
        </p:spPr>
      </p:pic>
    </p:spTree>
    <p:extLst>
      <p:ext uri="{BB962C8B-B14F-4D97-AF65-F5344CB8AC3E}">
        <p14:creationId xmlns:p14="http://schemas.microsoft.com/office/powerpoint/2010/main" val="221011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Content Placeholder 10">
            <a:extLst>
              <a:ext uri="{FF2B5EF4-FFF2-40B4-BE49-F238E27FC236}">
                <a16:creationId xmlns:a16="http://schemas.microsoft.com/office/drawing/2014/main" id="{D6CE2985-0AD6-1348-A9A2-4511BD544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" y="1110342"/>
            <a:ext cx="9906000" cy="5663681"/>
          </a:xfrm>
        </p:spPr>
      </p:pic>
      <p:sp>
        <p:nvSpPr>
          <p:cNvPr id="128" name="Title 1">
            <a:extLst>
              <a:ext uri="{FF2B5EF4-FFF2-40B4-BE49-F238E27FC236}">
                <a16:creationId xmlns:a16="http://schemas.microsoft.com/office/drawing/2014/main" id="{BB3235E1-2396-BF44-89D8-5579CC8C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" y="14246"/>
            <a:ext cx="8543925" cy="729673"/>
          </a:xfrm>
        </p:spPr>
        <p:txBody>
          <a:bodyPr>
            <a:normAutofit fontScale="90000"/>
          </a:bodyPr>
          <a:lstStyle/>
          <a:p>
            <a:r>
              <a:rPr lang="en-GB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Unauthorised, Irregular, </a:t>
            </a: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Fruitless and </a:t>
            </a:r>
            <a:r>
              <a:rPr lang="en-GB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Wasteful expenditure</a:t>
            </a:r>
          </a:p>
        </p:txBody>
      </p:sp>
    </p:spTree>
    <p:extLst>
      <p:ext uri="{BB962C8B-B14F-4D97-AF65-F5344CB8AC3E}">
        <p14:creationId xmlns:p14="http://schemas.microsoft.com/office/powerpoint/2010/main" val="356297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83"/>
            <a:ext cx="8915400" cy="534105"/>
          </a:xfrm>
        </p:spPr>
        <p:txBody>
          <a:bodyPr>
            <a:norm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Irregular Expenditure Analysis</a:t>
            </a:r>
            <a:endParaRPr lang="en-ZA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86" y="1272726"/>
            <a:ext cx="8995144" cy="4351338"/>
          </a:xfrm>
        </p:spPr>
        <p:txBody>
          <a:bodyPr>
            <a:normAutofit/>
          </a:bodyPr>
          <a:lstStyle/>
          <a:p>
            <a:pPr marL="371475" lvl="1" indent="0">
              <a:buNone/>
            </a:pPr>
            <a:endParaRPr lang="en-GB" sz="1625">
              <a:latin typeface="Impact" panose="020B0806030902050204" pitchFamily="34" charset="0"/>
            </a:endParaRPr>
          </a:p>
          <a:p>
            <a:pPr marL="447675" lvl="1" indent="-447675" algn="just" defTabSz="868680" eaLnBrk="0" hangingPunct="0"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Decline but still material requirement to limit</a:t>
            </a:r>
          </a:p>
          <a:p>
            <a:pPr marL="447675" lvl="1" indent="-447675" algn="just" defTabSz="868680" eaLnBrk="0" hangingPunct="0"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Current year : R1.3bn (2019: R3bn)</a:t>
            </a:r>
          </a:p>
          <a:p>
            <a:pPr marL="447675" lvl="1" indent="-447675" algn="just" defTabSz="868680" eaLnBrk="0" hangingPunct="0"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460A4A-B7AE-4491-A38C-38BBB116B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83" y="2577784"/>
            <a:ext cx="8112840" cy="32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7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83"/>
            <a:ext cx="8915400" cy="534105"/>
          </a:xfrm>
        </p:spPr>
        <p:txBody>
          <a:bodyPr>
            <a:norm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Irregular Expenditure Analysis …..cont’d</a:t>
            </a:r>
            <a:endParaRPr lang="en-ZA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86" y="1272726"/>
            <a:ext cx="8995144" cy="4351338"/>
          </a:xfrm>
        </p:spPr>
        <p:txBody>
          <a:bodyPr>
            <a:normAutofit/>
          </a:bodyPr>
          <a:lstStyle/>
          <a:p>
            <a:pPr marL="447675" lvl="1" indent="-447675" algn="just" defTabSz="868680" eaLnBrk="0" hangingPunct="0"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Major contributors:</a:t>
            </a:r>
          </a:p>
          <a:p>
            <a:pPr marL="904879" lvl="2" indent="-447675" algn="just" defTabSz="868680" eaLnBrk="0" hangingPunct="0"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Competitive bidding not followed</a:t>
            </a:r>
          </a:p>
          <a:p>
            <a:pPr marL="904879" lvl="2" indent="-447675" algn="just" defTabSz="868680" eaLnBrk="0" hangingPunct="0"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SCM policy not followed</a:t>
            </a:r>
          </a:p>
          <a:p>
            <a:pPr marL="0" lvl="1" indent="0" algn="just" defTabSz="868680" eaLnBrk="0" hangingPunct="0">
              <a:spcBef>
                <a:spcPts val="900"/>
              </a:spcBef>
              <a:buSzPct val="100000"/>
              <a:buNone/>
              <a:defRPr sz="1615"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283B5-FC9A-4CA7-863E-DC34FAD5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49" y="4441871"/>
            <a:ext cx="5368356" cy="2172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441057-F7B0-47FD-B87F-0E1962280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249" y="2229070"/>
            <a:ext cx="5368357" cy="20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95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83"/>
            <a:ext cx="8484781" cy="534105"/>
          </a:xfrm>
        </p:spPr>
        <p:txBody>
          <a:bodyPr>
            <a:norm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Fruitless and Wasteful Expenditure Analysis</a:t>
            </a:r>
            <a:endParaRPr lang="en-ZA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7675" lvl="1" indent="-447675" algn="just" defTabSz="868680" eaLnBrk="0" hangingPunct="0"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Decline but requirement to limit</a:t>
            </a:r>
          </a:p>
          <a:p>
            <a:pPr marL="447675" lvl="1" indent="-447675" algn="just" defTabSz="868680" eaLnBrk="0" hangingPunct="0"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Current year : R48m (2019: R51m)</a:t>
            </a:r>
          </a:p>
          <a:p>
            <a:pPr marL="447675" lvl="1" indent="-447675" algn="just" defTabSz="868680" eaLnBrk="0" hangingPunct="0"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Long outstanding debt contributes to contractual interest</a:t>
            </a:r>
          </a:p>
          <a:p>
            <a:pPr lvl="1">
              <a:buFont typeface="Wingdings" charset="2"/>
              <a:buChar char="§"/>
            </a:pPr>
            <a:endParaRPr lang="en-GB" sz="1625"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674" y="3390045"/>
            <a:ext cx="89355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884C30-BF0B-4E39-B3FB-B8A5E5829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88" y="2699984"/>
            <a:ext cx="8935575" cy="361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32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83"/>
            <a:ext cx="8915400" cy="534105"/>
          </a:xfrm>
        </p:spPr>
        <p:txBody>
          <a:bodyPr>
            <a:normAutofit fontScale="90000"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Fruitless and Wasteful Expenditure Analysis...cont’d</a:t>
            </a:r>
            <a:endParaRPr lang="en-ZA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86" y="1272726"/>
            <a:ext cx="8995144" cy="4351338"/>
          </a:xfrm>
        </p:spPr>
        <p:txBody>
          <a:bodyPr>
            <a:normAutofit/>
          </a:bodyPr>
          <a:lstStyle/>
          <a:p>
            <a:pPr marL="447675" lvl="1" indent="-447675" algn="just" defTabSz="868680" eaLnBrk="0" hangingPunct="0"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Major contributors:</a:t>
            </a:r>
          </a:p>
          <a:p>
            <a:pPr marL="904879" lvl="2" indent="-447675" algn="just" defTabSz="868680" eaLnBrk="0" hangingPunct="0"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Interest and penalties</a:t>
            </a:r>
          </a:p>
          <a:p>
            <a:pPr marL="904879" lvl="2" indent="-447675" algn="just" defTabSz="868680" eaLnBrk="0" hangingPunct="0"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Incorrect rates for Sunday time</a:t>
            </a:r>
          </a:p>
          <a:p>
            <a:pPr marL="0" lvl="1" indent="0" algn="just" defTabSz="868680" eaLnBrk="0" hangingPunct="0">
              <a:spcBef>
                <a:spcPts val="900"/>
              </a:spcBef>
              <a:buSzPct val="100000"/>
              <a:buNone/>
              <a:defRPr sz="1615"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AC337-D22B-4369-A3CC-19A951B29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24" y="4601973"/>
            <a:ext cx="5447682" cy="1966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E18647-4DF2-4A96-941F-CE8A5A172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925" y="2513047"/>
            <a:ext cx="5163430" cy="196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22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4F7CE-6019-4248-B321-ADED42E8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" y="14247"/>
            <a:ext cx="8337537" cy="776168"/>
          </a:xfrm>
        </p:spPr>
        <p:txBody>
          <a:bodyPr/>
          <a:lstStyle/>
          <a:p>
            <a:r>
              <a:rPr lang="en-GB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Malfeasance</a:t>
            </a:r>
            <a:endParaRPr lang="en-ZA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3DE1D-0AAA-0242-8E84-86B4D87858E8}"/>
              </a:ext>
            </a:extLst>
          </p:cNvPr>
          <p:cNvSpPr/>
          <p:nvPr/>
        </p:nvSpPr>
        <p:spPr>
          <a:xfrm>
            <a:off x="0" y="1623636"/>
            <a:ext cx="9735519" cy="369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Four (4) senior officials in the Protection Services Department were dismissed for procurement related irregularities in the awarding of security contracts.</a:t>
            </a: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Assistant Manager in the Engineering Services Department, has been dismissed on 13 counts of Gross Negligence and Gross Dishonesty, in respect of procurement related irregularities.</a:t>
            </a: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A Senior Manager in the Engineering Services Department was dismissed on 11 counts of Gross Negligence and Dishonesty, in respect of procurement related irregularities.</a:t>
            </a: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Undertaking further investigations and disciplinary processes against officials in various departments, for procurement related irregularities.</a:t>
            </a: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The SIU is investigating 28 matters in PRASA and secondment of resources to assist with MI.</a:t>
            </a: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The DPCI is investigating twenty-one (21) case dockets emanating from the Public Protector’s Derailed Report , No:3 of 2015 and Report No:7 of 2019/2020.</a:t>
            </a: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Eighteen (18) further case dockets have been opened for matters contravening the Public Finance Management Act by the DPCI.</a:t>
            </a:r>
          </a:p>
        </p:txBody>
      </p:sp>
    </p:spTree>
    <p:extLst>
      <p:ext uri="{BB962C8B-B14F-4D97-AF65-F5344CB8AC3E}">
        <p14:creationId xmlns:p14="http://schemas.microsoft.com/office/powerpoint/2010/main" val="66703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D006-8B3B-46A1-850A-6A888F8E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" y="138232"/>
            <a:ext cx="8291042" cy="946649"/>
          </a:xfrm>
        </p:spPr>
        <p:txBody>
          <a:bodyPr/>
          <a:lstStyle/>
          <a:p>
            <a:r>
              <a:rPr lang="en-ZA" b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7" name="Scroll: Vertical 2">
            <a:extLst>
              <a:ext uri="{FF2B5EF4-FFF2-40B4-BE49-F238E27FC236}">
                <a16:creationId xmlns:a16="http://schemas.microsoft.com/office/drawing/2014/main" id="{C7A30283-6FA1-854E-9E66-6D6B273D2A8C}"/>
              </a:ext>
            </a:extLst>
          </p:cNvPr>
          <p:cNvSpPr/>
          <p:nvPr/>
        </p:nvSpPr>
        <p:spPr>
          <a:xfrm>
            <a:off x="551" y="1779142"/>
            <a:ext cx="9906000" cy="4627983"/>
          </a:xfrm>
          <a:prstGeom prst="verticalScroll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/>
              <a:t>2019/2020 Financial Year at Glance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/>
              <a:t>Audit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/>
              <a:t>Addressing the Findings from the AGSA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/>
              <a:t>Financial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/>
              <a:t>Delivering on the Mandate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/>
              <a:t>Repositioning PRASA to Deliver on its Mandate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/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3360547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4F7CE-6019-4248-B321-ADED42E8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" y="14247"/>
            <a:ext cx="8337537" cy="776168"/>
          </a:xfrm>
        </p:spPr>
        <p:txBody>
          <a:bodyPr/>
          <a:lstStyle/>
          <a:p>
            <a:r>
              <a:rPr lang="en-GB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Malfeasance</a:t>
            </a:r>
            <a:endParaRPr lang="en-ZA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3DE1D-0AAA-0242-8E84-86B4D87858E8}"/>
              </a:ext>
            </a:extLst>
          </p:cNvPr>
          <p:cNvSpPr/>
          <p:nvPr/>
        </p:nvSpPr>
        <p:spPr>
          <a:xfrm>
            <a:off x="0" y="1623636"/>
            <a:ext cx="9735519" cy="2673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8680">
              <a:lnSpc>
                <a:spcPct val="90000"/>
              </a:lnSpc>
              <a:spcBef>
                <a:spcPts val="900"/>
              </a:spcBef>
              <a:buSzPct val="100000"/>
              <a:defRPr sz="1615"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algn="just" defTabSz="868680">
              <a:lnSpc>
                <a:spcPct val="90000"/>
              </a:lnSpc>
              <a:spcBef>
                <a:spcPts val="900"/>
              </a:spcBef>
              <a:buSzPct val="100000"/>
              <a:buFont typeface="Wingdings" pitchFamily="2" charset="2"/>
              <a:buChar char="§"/>
              <a:defRPr sz="1615"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52CF42B-58DB-4B0F-B8B0-3861C3FE5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120070"/>
              </p:ext>
            </p:extLst>
          </p:nvPr>
        </p:nvGraphicFramePr>
        <p:xfrm>
          <a:off x="0" y="1006196"/>
          <a:ext cx="9906000" cy="5635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3500">
                  <a:extLst>
                    <a:ext uri="{9D8B030D-6E8A-4147-A177-3AD203B41FA5}">
                      <a16:colId xmlns:a16="http://schemas.microsoft.com/office/drawing/2014/main" val="262691075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9453304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564852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178664646"/>
                    </a:ext>
                  </a:extLst>
                </a:gridCol>
              </a:tblGrid>
              <a:tr h="349655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/>
                        <a:t>CONSEQUENCE MANAGEMENT </a:t>
                      </a:r>
                      <a:endParaRPr lang="en-ZA" sz="1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79322"/>
                  </a:ext>
                </a:extLst>
              </a:tr>
              <a:tr h="563894"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2018/19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2019/20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2020/21</a:t>
                      </a:r>
                      <a:endParaRPr lang="en-ZA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267062"/>
                  </a:ext>
                </a:extLst>
              </a:tr>
              <a:tr h="563894">
                <a:tc>
                  <a:txBody>
                    <a:bodyPr/>
                    <a:lstStyle/>
                    <a:p>
                      <a:r>
                        <a:rPr lang="en-US" sz="1800"/>
                        <a:t>No. of employees dismissed for PFMA and other financial irregularities 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N/A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6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8</a:t>
                      </a:r>
                      <a:endParaRPr lang="en-ZA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388038"/>
                  </a:ext>
                </a:extLst>
              </a:tr>
              <a:tr h="563894">
                <a:tc>
                  <a:txBody>
                    <a:bodyPr/>
                    <a:lstStyle/>
                    <a:p>
                      <a:r>
                        <a:rPr lang="en-US" sz="1800"/>
                        <a:t>No. of employees dismissed for other offences, e.g. absenteeism, assault, sexual harassment, insubordination, dishonesty etc. 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222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148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96</a:t>
                      </a:r>
                      <a:endParaRPr lang="en-ZA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53482"/>
                  </a:ext>
                </a:extLst>
              </a:tr>
              <a:tr h="563894">
                <a:tc>
                  <a:txBody>
                    <a:bodyPr/>
                    <a:lstStyle/>
                    <a:p>
                      <a:r>
                        <a:rPr lang="en-US" sz="1800"/>
                        <a:t>No. of employees facing disciplinary action for PFMA and other procurement related offences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N/A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 (6 dismissed)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17 (8 dismissed</a:t>
                      </a:r>
                      <a:endParaRPr lang="en-ZA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467499"/>
                  </a:ext>
                </a:extLst>
              </a:tr>
              <a:tr h="563894">
                <a:tc>
                  <a:txBody>
                    <a:bodyPr/>
                    <a:lstStyle/>
                    <a:p>
                      <a:r>
                        <a:rPr lang="en-US" sz="1800"/>
                        <a:t>No. of employees currently facing disciplinary action for other offences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N/A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N/A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48</a:t>
                      </a:r>
                      <a:endParaRPr lang="en-ZA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048742"/>
                  </a:ext>
                </a:extLst>
              </a:tr>
              <a:tr h="650630">
                <a:tc>
                  <a:txBody>
                    <a:bodyPr/>
                    <a:lstStyle/>
                    <a:p>
                      <a:r>
                        <a:rPr lang="en-US" sz="1800"/>
                        <a:t>No. of employees currently under investigation for PFMA and other procurement related offences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N/A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N/A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6</a:t>
                      </a:r>
                      <a:endParaRPr lang="en-ZA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673912"/>
                  </a:ext>
                </a:extLst>
              </a:tr>
              <a:tr h="322225">
                <a:tc>
                  <a:txBody>
                    <a:bodyPr/>
                    <a:lstStyle/>
                    <a:p>
                      <a:r>
                        <a:rPr lang="en-US" sz="1800"/>
                        <a:t>No. of employees who resigned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198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192</a:t>
                      </a:r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79</a:t>
                      </a:r>
                      <a:endParaRPr lang="en-ZA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52007"/>
                  </a:ext>
                </a:extLst>
              </a:tr>
              <a:tr h="489517">
                <a:tc>
                  <a:txBody>
                    <a:bodyPr/>
                    <a:lstStyle/>
                    <a:p>
                      <a:r>
                        <a:rPr lang="en-US" sz="1800" b="0"/>
                        <a:t>No. of employees who resigned to avoid dismissal. PRASA is seeking a legal opinion on how to take the matter forward</a:t>
                      </a:r>
                      <a:endParaRPr lang="en-ZA" sz="1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/>
                        <a:t>N/A</a:t>
                      </a:r>
                      <a:endParaRPr lang="en-ZA" sz="1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/>
                        <a:t>1</a:t>
                      </a:r>
                      <a:endParaRPr lang="en-ZA" sz="1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/>
                        <a:t>0</a:t>
                      </a:r>
                      <a:endParaRPr lang="en-ZA" sz="1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817583"/>
                  </a:ext>
                </a:extLst>
              </a:tr>
              <a:tr h="489517">
                <a:tc>
                  <a:txBody>
                    <a:bodyPr/>
                    <a:lstStyle/>
                    <a:p>
                      <a:r>
                        <a:rPr lang="en-US" sz="1800" b="0"/>
                        <a:t>No. of Board members being investigated by SIU</a:t>
                      </a:r>
                      <a:endParaRPr lang="en-ZA" sz="1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/>
                        <a:t>N/A</a:t>
                      </a:r>
                      <a:endParaRPr lang="en-ZA" sz="1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/>
                        <a:t>N/A</a:t>
                      </a:r>
                      <a:endParaRPr lang="en-ZA" sz="1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/>
                        <a:t>2</a:t>
                      </a:r>
                      <a:endParaRPr lang="en-ZA" sz="1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81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574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007495F-CCD7-724C-AD1A-D3904E8F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91" y="1820419"/>
            <a:ext cx="9487122" cy="2085392"/>
          </a:xfrm>
        </p:spPr>
        <p:txBody>
          <a:bodyPr>
            <a:normAutofit/>
          </a:bodyPr>
          <a:lstStyle/>
          <a:p>
            <a:pPr algn="ctr"/>
            <a:endParaRPr lang="en-ZA"/>
          </a:p>
          <a:p>
            <a:pPr algn="ctr"/>
            <a:endParaRPr lang="en-ZA" sz="3200"/>
          </a:p>
          <a:p>
            <a:pPr marL="0" indent="0" algn="ctr">
              <a:buNone/>
            </a:pPr>
            <a:r>
              <a:rPr lang="en-ZA" sz="3200" b="1">
                <a:latin typeface="Arial" panose="020B0604020202020204" pitchFamily="34" charset="0"/>
                <a:cs typeface="Arial" panose="020B0604020202020204" pitchFamily="34" charset="0"/>
              </a:rPr>
              <a:t>Delivering on the Mandate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A9AAB-5E74-FD41-B751-159C43444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1" y="4047157"/>
            <a:ext cx="248920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D48AB0-C636-E846-951E-453BB7FF8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098" y="4047157"/>
            <a:ext cx="2489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333058-0B2F-8541-A121-D80682C6B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62" y="4047157"/>
            <a:ext cx="2489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23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387F-FF74-4DD3-82C3-623EE18B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on the Mandate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69458F-A91F-2F47-9908-3504F7C7E5CD}"/>
              </a:ext>
            </a:extLst>
          </p:cNvPr>
          <p:cNvGrpSpPr/>
          <p:nvPr/>
        </p:nvGrpSpPr>
        <p:grpSpPr>
          <a:xfrm>
            <a:off x="263148" y="1675979"/>
            <a:ext cx="9379744" cy="4553071"/>
            <a:chOff x="0" y="286703"/>
            <a:chExt cx="12687301" cy="637893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B5FD59C-BFB0-054A-A46E-12C108C8F250}"/>
                </a:ext>
              </a:extLst>
            </p:cNvPr>
            <p:cNvSpPr/>
            <p:nvPr/>
          </p:nvSpPr>
          <p:spPr>
            <a:xfrm>
              <a:off x="1804992" y="5784959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3A80C2-4876-5946-A64C-7E3722D6D913}"/>
                </a:ext>
              </a:extLst>
            </p:cNvPr>
            <p:cNvSpPr/>
            <p:nvPr/>
          </p:nvSpPr>
          <p:spPr>
            <a:xfrm>
              <a:off x="662724" y="4412995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E32703-66B1-B44D-80F6-B895B2E728A4}"/>
                </a:ext>
              </a:extLst>
            </p:cNvPr>
            <p:cNvSpPr/>
            <p:nvPr/>
          </p:nvSpPr>
          <p:spPr>
            <a:xfrm>
              <a:off x="2781490" y="1817288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AEF13A-63CA-8743-8529-805B91CEA37B}"/>
                </a:ext>
              </a:extLst>
            </p:cNvPr>
            <p:cNvSpPr/>
            <p:nvPr/>
          </p:nvSpPr>
          <p:spPr>
            <a:xfrm>
              <a:off x="4582260" y="2778726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1FC01DB-F233-F64D-87C0-D287A1CAA96E}"/>
                </a:ext>
              </a:extLst>
            </p:cNvPr>
            <p:cNvSpPr/>
            <p:nvPr/>
          </p:nvSpPr>
          <p:spPr>
            <a:xfrm>
              <a:off x="7918940" y="4353280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F707B5E-EEEA-DA4C-8226-284E6A25E449}"/>
                </a:ext>
              </a:extLst>
            </p:cNvPr>
            <p:cNvSpPr/>
            <p:nvPr/>
          </p:nvSpPr>
          <p:spPr>
            <a:xfrm>
              <a:off x="2475406" y="3818043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B119CE9-8AE4-924D-AFA6-7AA624E373B2}"/>
                </a:ext>
              </a:extLst>
            </p:cNvPr>
            <p:cNvSpPr/>
            <p:nvPr/>
          </p:nvSpPr>
          <p:spPr>
            <a:xfrm>
              <a:off x="2282700" y="2914268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C0E737-B6E6-7F45-8B52-D77E07C7A4EF}"/>
                </a:ext>
              </a:extLst>
            </p:cNvPr>
            <p:cNvSpPr/>
            <p:nvPr/>
          </p:nvSpPr>
          <p:spPr>
            <a:xfrm>
              <a:off x="6015036" y="1947850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C6374B7-5233-0B4E-8DB6-74861CFB3C9E}"/>
                </a:ext>
              </a:extLst>
            </p:cNvPr>
            <p:cNvSpPr/>
            <p:nvPr/>
          </p:nvSpPr>
          <p:spPr>
            <a:xfrm>
              <a:off x="6926510" y="5202099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6CA25EEE-9C5F-174C-8E19-C133F84608CE}"/>
                </a:ext>
              </a:extLst>
            </p:cNvPr>
            <p:cNvCxnSpPr>
              <a:stCxn id="6" idx="1"/>
              <a:endCxn id="7" idx="2"/>
            </p:cNvCxnSpPr>
            <p:nvPr/>
          </p:nvCxnSpPr>
          <p:spPr>
            <a:xfrm rot="16200000" flipV="1">
              <a:off x="651028" y="4624717"/>
              <a:ext cx="1230525" cy="1207131"/>
            </a:xfrm>
            <a:prstGeom prst="curvedConnector4">
              <a:avLst>
                <a:gd name="adj1" fmla="val 39492"/>
                <a:gd name="adj2" fmla="val 118937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66E3113D-5138-7D4F-B37E-C5506C5CCE88}"/>
                </a:ext>
              </a:extLst>
            </p:cNvPr>
            <p:cNvCxnSpPr>
              <a:stCxn id="7" idx="7"/>
              <a:endCxn id="11" idx="3"/>
            </p:cNvCxnSpPr>
            <p:nvPr/>
          </p:nvCxnSpPr>
          <p:spPr>
            <a:xfrm rot="5400000" flipH="1" flipV="1">
              <a:off x="1634484" y="3565797"/>
              <a:ext cx="312074" cy="149949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5EA7C137-B047-8A40-BB55-F1B892F3A04E}"/>
                </a:ext>
              </a:extLst>
            </p:cNvPr>
            <p:cNvCxnSpPr>
              <a:stCxn id="11" idx="6"/>
              <a:endCxn id="12" idx="3"/>
            </p:cNvCxnSpPr>
            <p:nvPr/>
          </p:nvCxnSpPr>
          <p:spPr>
            <a:xfrm flipH="1" flipV="1">
              <a:off x="2347563" y="3255732"/>
              <a:ext cx="570756" cy="762336"/>
            </a:xfrm>
            <a:prstGeom prst="curvedConnector4">
              <a:avLst>
                <a:gd name="adj1" fmla="val -40052"/>
                <a:gd name="adj2" fmla="val 59277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13D517D4-07FC-6541-BEDE-66AE3CFD2DD8}"/>
                </a:ext>
              </a:extLst>
            </p:cNvPr>
            <p:cNvCxnSpPr>
              <a:stCxn id="12" idx="2"/>
              <a:endCxn id="8" idx="2"/>
            </p:cNvCxnSpPr>
            <p:nvPr/>
          </p:nvCxnSpPr>
          <p:spPr>
            <a:xfrm rot="10800000" flipH="1">
              <a:off x="2282700" y="2017313"/>
              <a:ext cx="498790" cy="1096980"/>
            </a:xfrm>
            <a:prstGeom prst="curvedConnector3">
              <a:avLst>
                <a:gd name="adj1" fmla="val -50369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F3123910-386E-DA4A-9E45-4D5511617A57}"/>
                </a:ext>
              </a:extLst>
            </p:cNvPr>
            <p:cNvCxnSpPr>
              <a:stCxn id="8" idx="6"/>
              <a:endCxn id="9" idx="3"/>
            </p:cNvCxnSpPr>
            <p:nvPr/>
          </p:nvCxnSpPr>
          <p:spPr>
            <a:xfrm>
              <a:off x="3224403" y="2017313"/>
              <a:ext cx="1422720" cy="1102877"/>
            </a:xfrm>
            <a:prstGeom prst="curvedConnector4">
              <a:avLst>
                <a:gd name="adj1" fmla="val 47720"/>
                <a:gd name="adj2" fmla="val 121166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3228040D-9A1D-C145-8574-5644B86E57EC}"/>
                </a:ext>
              </a:extLst>
            </p:cNvPr>
            <p:cNvCxnSpPr>
              <a:stCxn id="9" idx="7"/>
              <a:endCxn id="13" idx="3"/>
            </p:cNvCxnSpPr>
            <p:nvPr/>
          </p:nvCxnSpPr>
          <p:spPr>
            <a:xfrm rot="5400000" flipH="1" flipV="1">
              <a:off x="5246105" y="2003519"/>
              <a:ext cx="547998" cy="1119589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D646DFE0-1A17-B543-BA46-8A2CCA7C1373}"/>
                </a:ext>
              </a:extLst>
            </p:cNvPr>
            <p:cNvCxnSpPr>
              <a:stCxn id="13" idx="0"/>
              <a:endCxn id="14" idx="3"/>
            </p:cNvCxnSpPr>
            <p:nvPr/>
          </p:nvCxnSpPr>
          <p:spPr>
            <a:xfrm rot="16200000" flipH="1">
              <a:off x="4816076" y="3368266"/>
              <a:ext cx="3595713" cy="754880"/>
            </a:xfrm>
            <a:prstGeom prst="curvedConnector5">
              <a:avLst>
                <a:gd name="adj1" fmla="val -6358"/>
                <a:gd name="adj2" fmla="val 60372"/>
                <a:gd name="adj3" fmla="val 106358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E21077A4-3EDF-7944-9A32-52B0D523B018}"/>
                </a:ext>
              </a:extLst>
            </p:cNvPr>
            <p:cNvCxnSpPr>
              <a:stCxn id="14" idx="1"/>
              <a:endCxn id="10" idx="1"/>
            </p:cNvCxnSpPr>
            <p:nvPr/>
          </p:nvCxnSpPr>
          <p:spPr>
            <a:xfrm rot="5400000" flipH="1" flipV="1">
              <a:off x="7063179" y="4340061"/>
              <a:ext cx="848819" cy="992430"/>
            </a:xfrm>
            <a:prstGeom prst="curvedConnector3">
              <a:avLst>
                <a:gd name="adj1" fmla="val 133834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81D644-49CD-0846-BAD4-13E398DF694A}"/>
                </a:ext>
              </a:extLst>
            </p:cNvPr>
            <p:cNvSpPr/>
            <p:nvPr/>
          </p:nvSpPr>
          <p:spPr>
            <a:xfrm>
              <a:off x="5729288" y="6353176"/>
              <a:ext cx="457200" cy="257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3A910C-B96E-0348-9DE3-B9AD7BBDE3E7}"/>
                </a:ext>
              </a:extLst>
            </p:cNvPr>
            <p:cNvSpPr txBox="1"/>
            <p:nvPr/>
          </p:nvSpPr>
          <p:spPr>
            <a:xfrm>
              <a:off x="2319341" y="5600560"/>
              <a:ext cx="2400300" cy="68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975"/>
                <a:t>Objective 1</a:t>
              </a:r>
              <a:r>
                <a:rPr lang="en-ZA" sz="975" b="0"/>
                <a:t>: Strengthening Governance and Stabilizing the Organization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1FE8BE-B112-FF43-9C1A-1875D8FDC03D}"/>
                </a:ext>
              </a:extLst>
            </p:cNvPr>
            <p:cNvSpPr txBox="1"/>
            <p:nvPr/>
          </p:nvSpPr>
          <p:spPr>
            <a:xfrm>
              <a:off x="1237161" y="4647471"/>
              <a:ext cx="2400300" cy="68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sz="975"/>
                <a:t>Objective 2:</a:t>
              </a:r>
            </a:p>
            <a:p>
              <a:r>
                <a:rPr lang="en-US" sz="975" b="0"/>
                <a:t>Improving the Financial Position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D34A50-247C-1841-98F3-8D8BB61DCF3C}"/>
                </a:ext>
              </a:extLst>
            </p:cNvPr>
            <p:cNvSpPr txBox="1"/>
            <p:nvPr/>
          </p:nvSpPr>
          <p:spPr>
            <a:xfrm>
              <a:off x="3130427" y="4009289"/>
              <a:ext cx="2400300" cy="68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sz="975"/>
                <a:t>Objective 3: </a:t>
              </a:r>
              <a:r>
                <a:rPr lang="en-US" sz="975" b="0"/>
                <a:t>Improving Commuter and Passenger Travel Experience Metrorail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6B9A9D-9A8D-9245-A5FE-CA9D5ABD0A08}"/>
                </a:ext>
              </a:extLst>
            </p:cNvPr>
            <p:cNvSpPr txBox="1"/>
            <p:nvPr/>
          </p:nvSpPr>
          <p:spPr>
            <a:xfrm>
              <a:off x="0" y="2825487"/>
              <a:ext cx="2486025" cy="68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975"/>
                <a:t>Objective 4:  </a:t>
              </a:r>
              <a:r>
                <a:rPr lang="en-ZA" sz="975" b="0"/>
                <a:t>Ensuring Reliability and Availability of the Service &amp; Infrastructure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D57552-F95A-D747-9E76-AF564BB0452B}"/>
                </a:ext>
              </a:extLst>
            </p:cNvPr>
            <p:cNvSpPr txBox="1"/>
            <p:nvPr/>
          </p:nvSpPr>
          <p:spPr>
            <a:xfrm>
              <a:off x="1125415" y="1139560"/>
              <a:ext cx="2344619" cy="87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975" b="1"/>
                <a:t>Objective 5:  </a:t>
              </a:r>
              <a:r>
                <a:rPr lang="en-ZA" sz="975"/>
                <a:t>Managing and improving the Property condition Railway Stations &amp; Workplace Facilities</a:t>
              </a:r>
              <a:endParaRPr lang="en-US" sz="975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00052D-6539-7043-B65B-C79B51E2475B}"/>
                </a:ext>
              </a:extLst>
            </p:cNvPr>
            <p:cNvSpPr txBox="1"/>
            <p:nvPr/>
          </p:nvSpPr>
          <p:spPr>
            <a:xfrm>
              <a:off x="4952564" y="3058698"/>
              <a:ext cx="2519364" cy="87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975" b="1"/>
                <a:t>Objective 6: </a:t>
              </a:r>
              <a:r>
                <a:rPr lang="en-ZA" sz="975"/>
                <a:t>Improving Passenger Rail Travel Experience through Modernisation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A0A830-9C33-6046-A7B3-0CF2ACC61FF9}"/>
                </a:ext>
              </a:extLst>
            </p:cNvPr>
            <p:cNvSpPr txBox="1"/>
            <p:nvPr/>
          </p:nvSpPr>
          <p:spPr>
            <a:xfrm>
              <a:off x="4657729" y="1491027"/>
              <a:ext cx="2306954" cy="68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sz="975" b="1"/>
                <a:t>Objective 7: </a:t>
              </a:r>
              <a:r>
                <a:rPr lang="en-US" sz="975"/>
                <a:t>Protecting People, Assets and Infrastructure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EDFDF4-CA79-904D-B82A-45841BF46E5A}"/>
                </a:ext>
              </a:extLst>
            </p:cNvPr>
            <p:cNvSpPr txBox="1"/>
            <p:nvPr/>
          </p:nvSpPr>
          <p:spPr>
            <a:xfrm>
              <a:off x="7372865" y="5477313"/>
              <a:ext cx="2443163" cy="68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975" b="1"/>
                <a:t>Objective 8: </a:t>
              </a:r>
              <a:r>
                <a:rPr lang="en-ZA" sz="975"/>
                <a:t>Asset management and maintenance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4F609E-65DA-0243-836A-23EC42CC8F34}"/>
                </a:ext>
              </a:extLst>
            </p:cNvPr>
            <p:cNvSpPr txBox="1"/>
            <p:nvPr/>
          </p:nvSpPr>
          <p:spPr>
            <a:xfrm>
              <a:off x="8345291" y="4240459"/>
              <a:ext cx="2767014" cy="87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sz="975" b="1"/>
                <a:t>Objective 9: </a:t>
              </a:r>
              <a:r>
                <a:rPr lang="en-US" sz="975"/>
                <a:t>Exploiting the Assets through Property Development and Commercialization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A5A41CE-DE10-DA46-872F-FF0E3D0256FF}"/>
                </a:ext>
              </a:extLst>
            </p:cNvPr>
            <p:cNvSpPr/>
            <p:nvPr/>
          </p:nvSpPr>
          <p:spPr>
            <a:xfrm>
              <a:off x="2465507" y="5452845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/>
                <a:t>1/5</a:t>
              </a:r>
              <a:endParaRPr lang="en-ZA" sz="1138" b="1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F6E8F0-9B2C-CB44-B01A-4263355D89F3}"/>
                </a:ext>
              </a:extLst>
            </p:cNvPr>
            <p:cNvSpPr/>
            <p:nvPr/>
          </p:nvSpPr>
          <p:spPr>
            <a:xfrm>
              <a:off x="1330507" y="4478878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/>
                <a:t>5/12</a:t>
              </a:r>
              <a:endParaRPr lang="en-ZA" sz="1138" b="1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0673C19-E26F-ED47-87A8-A86DF4E94932}"/>
                </a:ext>
              </a:extLst>
            </p:cNvPr>
            <p:cNvSpPr/>
            <p:nvPr/>
          </p:nvSpPr>
          <p:spPr>
            <a:xfrm>
              <a:off x="3255423" y="3831759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/>
                <a:t>7/27</a:t>
              </a:r>
              <a:endParaRPr lang="en-ZA" sz="1138" b="1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627448B-CEF5-1E4A-93D8-CAD51B3A7BA4}"/>
                </a:ext>
              </a:extLst>
            </p:cNvPr>
            <p:cNvSpPr/>
            <p:nvPr/>
          </p:nvSpPr>
          <p:spPr>
            <a:xfrm>
              <a:off x="1212098" y="917407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/>
                <a:t>0/3</a:t>
              </a:r>
              <a:endParaRPr lang="en-ZA" sz="1138" b="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B12BDE6-5A73-304B-A5C2-6B98EB1CA41E}"/>
                </a:ext>
              </a:extLst>
            </p:cNvPr>
            <p:cNvSpPr/>
            <p:nvPr/>
          </p:nvSpPr>
          <p:spPr>
            <a:xfrm>
              <a:off x="153505" y="2617250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/>
                <a:t>2/11</a:t>
              </a:r>
              <a:endParaRPr lang="en-ZA" sz="1138" b="1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BDEE3D-2C6B-1B4C-9C23-A7531CE939B5}"/>
                </a:ext>
              </a:extLst>
            </p:cNvPr>
            <p:cNvSpPr/>
            <p:nvPr/>
          </p:nvSpPr>
          <p:spPr>
            <a:xfrm>
              <a:off x="4750120" y="1284335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/>
                <a:t>0/4</a:t>
              </a:r>
              <a:endParaRPr lang="en-ZA" sz="1138" b="1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DB3C315-7105-F149-8432-E3FCCEE95D6D}"/>
                </a:ext>
              </a:extLst>
            </p:cNvPr>
            <p:cNvSpPr/>
            <p:nvPr/>
          </p:nvSpPr>
          <p:spPr>
            <a:xfrm>
              <a:off x="5083056" y="2848197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/>
                <a:t>0/5</a:t>
              </a:r>
              <a:endParaRPr lang="en-ZA" sz="1138" b="1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0D01E84-C8BC-4448-9F11-4752A8A65FDD}"/>
                </a:ext>
              </a:extLst>
            </p:cNvPr>
            <p:cNvSpPr/>
            <p:nvPr/>
          </p:nvSpPr>
          <p:spPr>
            <a:xfrm>
              <a:off x="7483943" y="5319415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/>
                <a:t>0/3</a:t>
              </a:r>
              <a:endParaRPr lang="en-ZA" sz="1138" b="1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FE8611-4C62-934C-819A-764A074AF26D}"/>
                </a:ext>
              </a:extLst>
            </p:cNvPr>
            <p:cNvSpPr/>
            <p:nvPr/>
          </p:nvSpPr>
          <p:spPr>
            <a:xfrm>
              <a:off x="8440548" y="4070910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/>
                <a:t>0/5</a:t>
              </a:r>
              <a:endParaRPr lang="en-ZA" sz="1138" b="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CC9607-7B05-A149-B062-E6D5CD5A735A}"/>
                </a:ext>
              </a:extLst>
            </p:cNvPr>
            <p:cNvSpPr/>
            <p:nvPr/>
          </p:nvSpPr>
          <p:spPr>
            <a:xfrm>
              <a:off x="7625866" y="3005125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1C43764-915B-0F41-8F49-74B004F85A6D}"/>
                </a:ext>
              </a:extLst>
            </p:cNvPr>
            <p:cNvSpPr/>
            <p:nvPr/>
          </p:nvSpPr>
          <p:spPr>
            <a:xfrm>
              <a:off x="8247187" y="1774202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774B91B-50C5-FC49-B4BB-70572C618B92}"/>
                </a:ext>
              </a:extLst>
            </p:cNvPr>
            <p:cNvSpPr/>
            <p:nvPr/>
          </p:nvSpPr>
          <p:spPr>
            <a:xfrm>
              <a:off x="9173308" y="2067276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cxnSp>
          <p:nvCxnSpPr>
            <p:cNvPr id="45" name="Curved Connector 44">
              <a:extLst>
                <a:ext uri="{FF2B5EF4-FFF2-40B4-BE49-F238E27FC236}">
                  <a16:creationId xmlns:a16="http://schemas.microsoft.com/office/drawing/2014/main" id="{47B2E1EA-8906-DD47-BA14-D0270B8B68AB}"/>
                </a:ext>
              </a:extLst>
            </p:cNvPr>
            <p:cNvCxnSpPr>
              <a:stCxn id="10" idx="1"/>
              <a:endCxn id="42" idx="2"/>
            </p:cNvCxnSpPr>
            <p:nvPr/>
          </p:nvCxnSpPr>
          <p:spPr>
            <a:xfrm rot="16200000" flipV="1">
              <a:off x="7201477" y="3629539"/>
              <a:ext cx="1206716" cy="357937"/>
            </a:xfrm>
            <a:prstGeom prst="curvedConnector4">
              <a:avLst>
                <a:gd name="adj1" fmla="val 39284"/>
                <a:gd name="adj2" fmla="val 163866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4513BA4-C131-424F-A9BC-897B7762A13E}"/>
                </a:ext>
              </a:extLst>
            </p:cNvPr>
            <p:cNvSpPr txBox="1"/>
            <p:nvPr/>
          </p:nvSpPr>
          <p:spPr>
            <a:xfrm>
              <a:off x="8087091" y="3038842"/>
              <a:ext cx="2400300" cy="493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975"/>
                <a:t>Objective 10</a:t>
              </a:r>
              <a:r>
                <a:rPr lang="en-ZA" sz="975" b="0"/>
                <a:t>: Procuring for the Business 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09565E3-44FB-2840-8BD4-16E8090958CD}"/>
                </a:ext>
              </a:extLst>
            </p:cNvPr>
            <p:cNvSpPr/>
            <p:nvPr/>
          </p:nvSpPr>
          <p:spPr>
            <a:xfrm>
              <a:off x="8045691" y="2873765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/>
                <a:t>2/16</a:t>
              </a:r>
              <a:endParaRPr lang="en-ZA" sz="1138" b="1"/>
            </a:p>
          </p:txBody>
        </p:sp>
        <p:cxnSp>
          <p:nvCxnSpPr>
            <p:cNvPr id="48" name="Curved Connector 47">
              <a:extLst>
                <a:ext uri="{FF2B5EF4-FFF2-40B4-BE49-F238E27FC236}">
                  <a16:creationId xmlns:a16="http://schemas.microsoft.com/office/drawing/2014/main" id="{D0EE5B42-7B21-1D45-976B-0716FED27A08}"/>
                </a:ext>
              </a:extLst>
            </p:cNvPr>
            <p:cNvCxnSpPr>
              <a:stCxn id="42" idx="0"/>
              <a:endCxn id="43" idx="4"/>
            </p:cNvCxnSpPr>
            <p:nvPr/>
          </p:nvCxnSpPr>
          <p:spPr>
            <a:xfrm rot="5400000" flipH="1" flipV="1">
              <a:off x="7742547" y="2279029"/>
              <a:ext cx="830873" cy="62132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62DFB25-2358-7B46-8AB2-7019E86FC1D3}"/>
                </a:ext>
              </a:extLst>
            </p:cNvPr>
            <p:cNvSpPr txBox="1"/>
            <p:nvPr/>
          </p:nvSpPr>
          <p:spPr>
            <a:xfrm>
              <a:off x="7098689" y="989867"/>
              <a:ext cx="2400300" cy="68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sz="975"/>
                <a:t>Objective 11:</a:t>
              </a:r>
            </a:p>
            <a:p>
              <a:r>
                <a:rPr lang="en-US" sz="975" b="0"/>
                <a:t>Effective Management of Capital Programme 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70C2283-FF34-8A43-A69E-460B457FB5DB}"/>
                </a:ext>
              </a:extLst>
            </p:cNvPr>
            <p:cNvSpPr/>
            <p:nvPr/>
          </p:nvSpPr>
          <p:spPr>
            <a:xfrm>
              <a:off x="7192035" y="821273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/>
                <a:t>0/4</a:t>
              </a:r>
              <a:endParaRPr lang="en-ZA" sz="1138" b="1"/>
            </a:p>
          </p:txBody>
        </p:sp>
        <p:cxnSp>
          <p:nvCxnSpPr>
            <p:cNvPr id="51" name="Curved Connector 50">
              <a:extLst>
                <a:ext uri="{FF2B5EF4-FFF2-40B4-BE49-F238E27FC236}">
                  <a16:creationId xmlns:a16="http://schemas.microsoft.com/office/drawing/2014/main" id="{E3468CE5-2DA4-C944-989C-23BFFA2F894B}"/>
                </a:ext>
              </a:extLst>
            </p:cNvPr>
            <p:cNvCxnSpPr>
              <a:stCxn id="43" idx="0"/>
              <a:endCxn id="44" idx="2"/>
            </p:cNvCxnSpPr>
            <p:nvPr/>
          </p:nvCxnSpPr>
          <p:spPr>
            <a:xfrm rot="16200000" flipH="1">
              <a:off x="8574426" y="1668419"/>
              <a:ext cx="493099" cy="704664"/>
            </a:xfrm>
            <a:prstGeom prst="curvedConnector4">
              <a:avLst>
                <a:gd name="adj1" fmla="val -46360"/>
                <a:gd name="adj2" fmla="val 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106A70E-190F-194F-900C-E57FBFB71EAD}"/>
                </a:ext>
              </a:extLst>
            </p:cNvPr>
            <p:cNvSpPr txBox="1"/>
            <p:nvPr/>
          </p:nvSpPr>
          <p:spPr>
            <a:xfrm>
              <a:off x="9574530" y="2448878"/>
              <a:ext cx="2486025" cy="493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975"/>
                <a:t>Objective 12: </a:t>
              </a:r>
              <a:r>
                <a:rPr lang="en-ZA" sz="975" b="0"/>
                <a:t>Built to Last Redefining the Organization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7BFAF9B-4191-2841-AE97-35D6DA72F663}"/>
                </a:ext>
              </a:extLst>
            </p:cNvPr>
            <p:cNvSpPr/>
            <p:nvPr/>
          </p:nvSpPr>
          <p:spPr>
            <a:xfrm>
              <a:off x="9691688" y="2264093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/>
                <a:t>1/7</a:t>
              </a:r>
              <a:endParaRPr lang="en-ZA" sz="1138" b="1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435F1D9-4C96-874A-8A75-235712497FC9}"/>
                </a:ext>
              </a:extLst>
            </p:cNvPr>
            <p:cNvSpPr/>
            <p:nvPr/>
          </p:nvSpPr>
          <p:spPr>
            <a:xfrm>
              <a:off x="9382858" y="1190976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0692F0C4-ED98-3F4A-83BE-AB136EDE0305}"/>
                </a:ext>
              </a:extLst>
            </p:cNvPr>
            <p:cNvCxnSpPr>
              <a:stCxn id="44" idx="1"/>
              <a:endCxn id="54" idx="5"/>
            </p:cNvCxnSpPr>
            <p:nvPr/>
          </p:nvCxnSpPr>
          <p:spPr>
            <a:xfrm rot="5400000" flipH="1" flipV="1">
              <a:off x="9202828" y="1567783"/>
              <a:ext cx="593422" cy="522737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EC83220-0459-7042-8A53-5A22AA752965}"/>
                </a:ext>
              </a:extLst>
            </p:cNvPr>
            <p:cNvSpPr txBox="1"/>
            <p:nvPr/>
          </p:nvSpPr>
          <p:spPr>
            <a:xfrm>
              <a:off x="9237344" y="497203"/>
              <a:ext cx="2519364" cy="68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975" b="1"/>
                <a:t>Objective 13: </a:t>
              </a:r>
              <a:r>
                <a:rPr lang="en-ZA" sz="975"/>
                <a:t>Building Customer and Stakeholder Confidence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E704640-7B6D-AE43-A212-73A189431BA0}"/>
                </a:ext>
              </a:extLst>
            </p:cNvPr>
            <p:cNvSpPr/>
            <p:nvPr/>
          </p:nvSpPr>
          <p:spPr>
            <a:xfrm>
              <a:off x="9367838" y="286703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/>
                <a:t>2/9</a:t>
              </a:r>
              <a:endParaRPr lang="en-ZA" sz="1138" b="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AE17B85-EA00-D844-B0E8-A1A24AD66A5D}"/>
                </a:ext>
              </a:extLst>
            </p:cNvPr>
            <p:cNvSpPr/>
            <p:nvPr/>
          </p:nvSpPr>
          <p:spPr>
            <a:xfrm>
              <a:off x="10640158" y="1190976"/>
              <a:ext cx="442913" cy="400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cxnSp>
          <p:nvCxnSpPr>
            <p:cNvPr id="59" name="Curved Connector 58">
              <a:extLst>
                <a:ext uri="{FF2B5EF4-FFF2-40B4-BE49-F238E27FC236}">
                  <a16:creationId xmlns:a16="http://schemas.microsoft.com/office/drawing/2014/main" id="{E0940C22-FEF0-9047-A15E-FCDA47627C1C}"/>
                </a:ext>
              </a:extLst>
            </p:cNvPr>
            <p:cNvCxnSpPr>
              <a:stCxn id="54" idx="6"/>
              <a:endCxn id="58" idx="4"/>
            </p:cNvCxnSpPr>
            <p:nvPr/>
          </p:nvCxnSpPr>
          <p:spPr>
            <a:xfrm>
              <a:off x="9825771" y="1391001"/>
              <a:ext cx="1035844" cy="200025"/>
            </a:xfrm>
            <a:prstGeom prst="curvedConnector4">
              <a:avLst>
                <a:gd name="adj1" fmla="val 39310"/>
                <a:gd name="adj2" fmla="val 2142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B9B3454-67A7-0B43-BEA8-40DE687E0536}"/>
                </a:ext>
              </a:extLst>
            </p:cNvPr>
            <p:cNvSpPr txBox="1"/>
            <p:nvPr/>
          </p:nvSpPr>
          <p:spPr>
            <a:xfrm>
              <a:off x="10970419" y="1706882"/>
              <a:ext cx="1716882" cy="80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ZA" sz="894" b="1"/>
                <a:t>Objective 14: </a:t>
              </a:r>
              <a:r>
                <a:rPr lang="en-ZA" sz="894"/>
                <a:t>Planning for Growth and Network Expansions 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D986F4D-B044-2B41-A541-006DB5341E3D}"/>
                </a:ext>
              </a:extLst>
            </p:cNvPr>
            <p:cNvSpPr/>
            <p:nvPr/>
          </p:nvSpPr>
          <p:spPr>
            <a:xfrm>
              <a:off x="11058049" y="1502093"/>
              <a:ext cx="757238" cy="200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b="1"/>
                <a:t>0/3</a:t>
              </a:r>
              <a:endParaRPr lang="en-ZA" sz="1138" b="1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1EB5735-1D94-0945-AF88-CB01EEDF032C}"/>
                </a:ext>
              </a:extLst>
            </p:cNvPr>
            <p:cNvSpPr txBox="1"/>
            <p:nvPr/>
          </p:nvSpPr>
          <p:spPr>
            <a:xfrm>
              <a:off x="6153150" y="6279118"/>
              <a:ext cx="1089945" cy="36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/>
                <a:t>Achieved</a:t>
              </a:r>
              <a:endParaRPr lang="en-ZA" sz="13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8D010E9-E7E7-2F47-8919-79D334661BF4}"/>
                </a:ext>
              </a:extLst>
            </p:cNvPr>
            <p:cNvSpPr/>
            <p:nvPr/>
          </p:nvSpPr>
          <p:spPr>
            <a:xfrm>
              <a:off x="9196388" y="6372226"/>
              <a:ext cx="457200" cy="2571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A6EE651-CE4C-1F41-B837-10D7378FB66A}"/>
                </a:ext>
              </a:extLst>
            </p:cNvPr>
            <p:cNvSpPr txBox="1"/>
            <p:nvPr/>
          </p:nvSpPr>
          <p:spPr>
            <a:xfrm>
              <a:off x="9620250" y="6298168"/>
              <a:ext cx="1482400" cy="36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/>
                <a:t>Not Achieved</a:t>
              </a:r>
              <a:endParaRPr lang="en-ZA" sz="13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4FFD9FE-97E0-2C46-8D64-92D8DE3D7A71}"/>
                </a:ext>
              </a:extLst>
            </p:cNvPr>
            <p:cNvSpPr/>
            <p:nvPr/>
          </p:nvSpPr>
          <p:spPr>
            <a:xfrm>
              <a:off x="7443788" y="6353176"/>
              <a:ext cx="457200" cy="2571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195B29A-0CEE-814E-BE60-395158B2E611}"/>
                </a:ext>
              </a:extLst>
            </p:cNvPr>
            <p:cNvSpPr txBox="1"/>
            <p:nvPr/>
          </p:nvSpPr>
          <p:spPr>
            <a:xfrm>
              <a:off x="7867651" y="6279118"/>
              <a:ext cx="1260111" cy="36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/>
                <a:t>In Progress</a:t>
              </a:r>
              <a:endParaRPr lang="en-ZA" sz="1300"/>
            </a:p>
          </p:txBody>
        </p:sp>
      </p:grpSp>
    </p:spTree>
    <p:extLst>
      <p:ext uri="{BB962C8B-B14F-4D97-AF65-F5344CB8AC3E}">
        <p14:creationId xmlns:p14="http://schemas.microsoft.com/office/powerpoint/2010/main" val="2801290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3DF2C2-DB9E-FC4A-8658-88FD0F501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6" y="127837"/>
            <a:ext cx="9776141" cy="3808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9A387F-FF74-4DD3-82C3-623EE18B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B0DE"/>
                </a:solidFill>
                <a:latin typeface="Arial"/>
                <a:cs typeface="Arial"/>
              </a:rPr>
              <a:t>Performance Summary 2019/20</a:t>
            </a:r>
            <a:endParaRPr lang="en-ZA" b="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5F3E9A-4CF5-544B-B663-36FF7699C018}"/>
              </a:ext>
            </a:extLst>
          </p:cNvPr>
          <p:cNvGrpSpPr/>
          <p:nvPr/>
        </p:nvGrpSpPr>
        <p:grpSpPr>
          <a:xfrm>
            <a:off x="104775" y="2703243"/>
            <a:ext cx="9801225" cy="3816678"/>
            <a:chOff x="6775" y="3019808"/>
            <a:chExt cx="9223490" cy="366275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C9F78B-3EAB-EA4C-B4D7-9413788CB79A}"/>
                </a:ext>
              </a:extLst>
            </p:cNvPr>
            <p:cNvSpPr txBox="1"/>
            <p:nvPr/>
          </p:nvSpPr>
          <p:spPr>
            <a:xfrm>
              <a:off x="6775" y="3075813"/>
              <a:ext cx="1721415" cy="1713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PRASA Governance Framework was developed but not implemented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Risk Management Framework implemented &amp; monitored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87% performance contracting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5-year corporate strategy not implemented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8C3EB2-9A89-4446-BFC1-F535D4420BD1}"/>
                </a:ext>
              </a:extLst>
            </p:cNvPr>
            <p:cNvSpPr txBox="1"/>
            <p:nvPr/>
          </p:nvSpPr>
          <p:spPr>
            <a:xfrm>
              <a:off x="1793452" y="3049583"/>
              <a:ext cx="1822149" cy="3632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Opex savings of 3.8% were achieved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Metrorail revenue R1075.96m budget versus R563.94m</a:t>
              </a:r>
            </a:p>
            <a:p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        47.6% below budget.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MLPS revenue R66.94m achieved against a budget of R140.77m, 52% below budget.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Autopax revenue R419m achieved against a budget of R774.48m, 46% below budget.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Operating subsidyR6.252bn planned and R8.276 actual, virement for Eskom and NTM reinstated employees  R2.1bn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US" sz="1000">
                <a:solidFill>
                  <a:srgbClr val="405056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F9B6B0-2F4A-C744-8371-09306D09ED0A}"/>
                </a:ext>
              </a:extLst>
            </p:cNvPr>
            <p:cNvSpPr txBox="1"/>
            <p:nvPr/>
          </p:nvSpPr>
          <p:spPr>
            <a:xfrm>
              <a:off x="5662370" y="3019808"/>
              <a:ext cx="1593627" cy="3189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Availability of train sets below target by 62%, most lost due to cable theft and arson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General overhaul of coaches  99% below target as no contracts were awarded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No overhaul of MLPS coaches due to contracts not in place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Electrical faults increased  by 150% due to load shedding, theft and vandalism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Temporary Speed restrictions  covered 137km versus target of 100km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Depot modernization 100% behind schedule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455B9F-88B6-7845-B823-59B78F622172}"/>
                </a:ext>
              </a:extLst>
            </p:cNvPr>
            <p:cNvSpPr txBox="1"/>
            <p:nvPr/>
          </p:nvSpPr>
          <p:spPr>
            <a:xfrm>
              <a:off x="7466302" y="3210935"/>
              <a:ext cx="1763963" cy="97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National station upgrade not implemented due to delays on tender awards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MSPI awards-5 contracts were awarded </a:t>
              </a:r>
            </a:p>
            <a:p>
              <a:endPara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49211-1D05-1C4E-9F4F-2F61773357B5}"/>
                </a:ext>
              </a:extLst>
            </p:cNvPr>
            <p:cNvSpPr txBox="1"/>
            <p:nvPr/>
          </p:nvSpPr>
          <p:spPr>
            <a:xfrm>
              <a:off x="3671038" y="3084954"/>
              <a:ext cx="1991332" cy="3337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MLPS had a total of 1731 trains planned versus 931 trains ran  due to lack of locomotives.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MLPS passenger numbers  were below target by 55%, 463000 passengers versus 205884 actual.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Bus trips at Autopax  were below target by 37% due to inadequate maintenance, spares, diesel. Resulting to a 40% reduction in customer numbers.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CSI at Autopax target was 80% versus actual of 53%.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RSR  permit conditions achieved 8 out of 9. conditional permit granted up to June 2021</a:t>
              </a:r>
            </a:p>
            <a:p>
              <a:pPr marL="171450" indent="-171450">
                <a:buFont typeface="Arial" charset="0"/>
                <a:buChar char="•"/>
              </a:pPr>
              <a:endPara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E7D4684-70C9-8540-B2A9-DBF2B5F87ADC}"/>
              </a:ext>
            </a:extLst>
          </p:cNvPr>
          <p:cNvSpPr/>
          <p:nvPr/>
        </p:nvSpPr>
        <p:spPr>
          <a:xfrm>
            <a:off x="295814" y="1333889"/>
            <a:ext cx="1115198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Strengthening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Governance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stabilizing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organisation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789FD4-2030-EC4F-89D7-960279F663A3}"/>
              </a:ext>
            </a:extLst>
          </p:cNvPr>
          <p:cNvSpPr/>
          <p:nvPr/>
        </p:nvSpPr>
        <p:spPr>
          <a:xfrm>
            <a:off x="2330603" y="1337921"/>
            <a:ext cx="113742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Improving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PRASA financial Position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85C176-0451-F14F-A8CA-51BC3BE5CB8D}"/>
              </a:ext>
            </a:extLst>
          </p:cNvPr>
          <p:cNvSpPr/>
          <p:nvPr/>
        </p:nvSpPr>
        <p:spPr>
          <a:xfrm>
            <a:off x="4401493" y="1350735"/>
            <a:ext cx="1106966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Improving Commuter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&amp;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Passenger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Experience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439EFA-1051-8F49-924B-93D8CDA1CB39}"/>
              </a:ext>
            </a:extLst>
          </p:cNvPr>
          <p:cNvSpPr/>
          <p:nvPr/>
        </p:nvSpPr>
        <p:spPr>
          <a:xfrm>
            <a:off x="6253244" y="1357015"/>
            <a:ext cx="1416204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Ensuring Reliability &amp; availability of Service &amp;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Infrastructure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006CCD-41ED-5843-87D3-4D1605380C3D}"/>
              </a:ext>
            </a:extLst>
          </p:cNvPr>
          <p:cNvSpPr/>
          <p:nvPr/>
        </p:nvSpPr>
        <p:spPr>
          <a:xfrm>
            <a:off x="8296507" y="1367342"/>
            <a:ext cx="1357859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Managing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&amp;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Improving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Property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Condition</a:t>
            </a:r>
          </a:p>
        </p:txBody>
      </p:sp>
    </p:spTree>
    <p:extLst>
      <p:ext uri="{BB962C8B-B14F-4D97-AF65-F5344CB8AC3E}">
        <p14:creationId xmlns:p14="http://schemas.microsoft.com/office/powerpoint/2010/main" val="4287036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A94984-0CBB-AD44-9060-217DFB745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104"/>
            <a:ext cx="9906000" cy="38591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9A387F-FF74-4DD3-82C3-623EE18B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00B0DE"/>
                </a:solidFill>
                <a:latin typeface="Arial"/>
                <a:cs typeface="Arial"/>
              </a:rPr>
              <a:t>Performance Summary 2019/20</a:t>
            </a:r>
            <a:r>
              <a:rPr lang="en-US" sz="3200" b="1">
                <a:latin typeface="Arial"/>
                <a:cs typeface="Arial"/>
              </a:rPr>
              <a:t>…cont’d</a:t>
            </a:r>
            <a:endParaRPr lang="en-ZA" sz="3200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F463CA-FF73-D04E-AA36-9104E8BE171B}"/>
              </a:ext>
            </a:extLst>
          </p:cNvPr>
          <p:cNvSpPr txBox="1"/>
          <p:nvPr/>
        </p:nvSpPr>
        <p:spPr>
          <a:xfrm>
            <a:off x="0" y="2936405"/>
            <a:ext cx="1829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Train </a:t>
            </a:r>
            <a:r>
              <a:rPr lang="en-US" sz="1000">
                <a:solidFill>
                  <a:srgbClr val="405056"/>
                </a:solidFill>
                <a:latin typeface="Arial" charset="0"/>
                <a:cs typeface="Arial" charset="0"/>
              </a:rPr>
              <a:t>sets provisionally accepted 50%  (train sets planned versus actual 20/10)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cs typeface="Arial" charset="0"/>
              </a:rPr>
              <a:t>Station moder</a:t>
            </a: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nization programme behind schedule, Philippi station,Oakmoor station, turnout and track replacement in Gauteng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Insourcing of security not implemented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Drones and armored vehicles not implemented.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>
              <a:solidFill>
                <a:srgbClr val="40505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8DF1A2-C560-574E-A633-9168DED9F353}"/>
              </a:ext>
            </a:extLst>
          </p:cNvPr>
          <p:cNvSpPr txBox="1"/>
          <p:nvPr/>
        </p:nvSpPr>
        <p:spPr>
          <a:xfrm>
            <a:off x="1898590" y="2931375"/>
            <a:ext cx="1936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Insourcing of security not implemented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Drones and armored vehicles not implemented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Integrated control rooms not implemented.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>
              <a:solidFill>
                <a:srgbClr val="405056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>
              <a:solidFill>
                <a:srgbClr val="405056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000">
              <a:solidFill>
                <a:srgbClr val="40505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C34923-D0E8-2C43-B77B-CD08AD0A534B}"/>
              </a:ext>
            </a:extLst>
          </p:cNvPr>
          <p:cNvSpPr txBox="1"/>
          <p:nvPr/>
        </p:nvSpPr>
        <p:spPr>
          <a:xfrm>
            <a:off x="6009847" y="2933801"/>
            <a:ext cx="16934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Real estate operating revenue was below by 2.5%.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Property revenue  of R2.9m not achieved.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Optic fiber network of 282km not achieved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Revenue growth from optic fiber of R4.8m not achieved.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>
              <a:solidFill>
                <a:srgbClr val="40505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E1016B-AEE0-CD49-A562-2A8E73778407}"/>
              </a:ext>
            </a:extLst>
          </p:cNvPr>
          <p:cNvSpPr txBox="1"/>
          <p:nvPr/>
        </p:nvSpPr>
        <p:spPr>
          <a:xfrm>
            <a:off x="7926772" y="2932242"/>
            <a:ext cx="18744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13% procurement achieved on Black women Owned businesses against  target of 12%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Guidelines for open tender were developed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45% of BBBEE spend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12% of procurement was achieved from small enterprises.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Level 8 BBBEE Recognition for PRASA was not achieved.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.1% Supplier Development Spend not achieved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80% Availability of components not achieved</a:t>
            </a:r>
          </a:p>
          <a:p>
            <a:pPr marL="171450" indent="-171450">
              <a:buFont typeface="Arial" charset="0"/>
              <a:buChar char="•"/>
            </a:pPr>
            <a:endParaRPr lang="en-US" sz="1000">
              <a:solidFill>
                <a:srgbClr val="40505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3B0C93-567C-CE4E-82F7-B374C4322FAC}"/>
              </a:ext>
            </a:extLst>
          </p:cNvPr>
          <p:cNvSpPr txBox="1"/>
          <p:nvPr/>
        </p:nvSpPr>
        <p:spPr>
          <a:xfrm>
            <a:off x="3893783" y="2945930"/>
            <a:ext cx="1978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Implementation of SAP Maintenance not achieved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Inventory Management not achieved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rPr>
              <a:t>Engineering Standards not Developed .</a:t>
            </a:r>
          </a:p>
          <a:p>
            <a:pPr marL="171450" indent="-171450">
              <a:buFont typeface="Arial" charset="0"/>
              <a:buChar char="•"/>
            </a:pPr>
            <a:endParaRPr lang="en-US" sz="1000">
              <a:solidFill>
                <a:srgbClr val="405056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sz="1000">
              <a:solidFill>
                <a:srgbClr val="40505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2082DD-051E-964B-9859-734E7B6155D7}"/>
              </a:ext>
            </a:extLst>
          </p:cNvPr>
          <p:cNvSpPr/>
          <p:nvPr/>
        </p:nvSpPr>
        <p:spPr>
          <a:xfrm>
            <a:off x="156119" y="1595935"/>
            <a:ext cx="130008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Improving 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Passenger Rail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Travel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Experience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D86EA-00A4-9945-B409-C98A58893E51}"/>
              </a:ext>
            </a:extLst>
          </p:cNvPr>
          <p:cNvSpPr/>
          <p:nvPr/>
        </p:nvSpPr>
        <p:spPr>
          <a:xfrm>
            <a:off x="2185638" y="1582550"/>
            <a:ext cx="131584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Protecting People, Assets and Infrastructure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4F558-6D10-EB40-86B7-F2A14E58CD18}"/>
              </a:ext>
            </a:extLst>
          </p:cNvPr>
          <p:cNvSpPr/>
          <p:nvPr/>
        </p:nvSpPr>
        <p:spPr>
          <a:xfrm>
            <a:off x="4317380" y="1666232"/>
            <a:ext cx="127123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Asset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Management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&amp;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Maintenance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02BF75-F969-0049-B9FB-64CA2281D7BE}"/>
              </a:ext>
            </a:extLst>
          </p:cNvPr>
          <p:cNvSpPr/>
          <p:nvPr/>
        </p:nvSpPr>
        <p:spPr>
          <a:xfrm>
            <a:off x="6362658" y="1622591"/>
            <a:ext cx="124247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11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Exploiting Assets through Property Development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5C9D27-9464-894A-9026-D51EC42CAC64}"/>
              </a:ext>
            </a:extLst>
          </p:cNvPr>
          <p:cNvSpPr/>
          <p:nvPr/>
        </p:nvSpPr>
        <p:spPr>
          <a:xfrm>
            <a:off x="8379171" y="1624510"/>
            <a:ext cx="133335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Procuring for Business</a:t>
            </a:r>
          </a:p>
        </p:txBody>
      </p:sp>
    </p:spTree>
    <p:extLst>
      <p:ext uri="{BB962C8B-B14F-4D97-AF65-F5344CB8AC3E}">
        <p14:creationId xmlns:p14="http://schemas.microsoft.com/office/powerpoint/2010/main" val="3534702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387F-FF74-4DD3-82C3-623EE18B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00B0DE"/>
                </a:solidFill>
                <a:latin typeface="Arial"/>
                <a:cs typeface="Arial"/>
              </a:rPr>
              <a:t>Performance Summary 2019/20</a:t>
            </a:r>
            <a:r>
              <a:rPr lang="en-US" sz="3200" b="1">
                <a:latin typeface="Arial"/>
                <a:cs typeface="Arial"/>
              </a:rPr>
              <a:t>…cont’d</a:t>
            </a:r>
            <a:endParaRPr lang="en-ZA" sz="32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230AB-EAAD-9240-9415-BE657400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52" y="280983"/>
            <a:ext cx="9137072" cy="355958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6401EE5-45D1-B349-90B4-5251A26BB157}"/>
              </a:ext>
            </a:extLst>
          </p:cNvPr>
          <p:cNvGrpSpPr/>
          <p:nvPr/>
        </p:nvGrpSpPr>
        <p:grpSpPr>
          <a:xfrm>
            <a:off x="551" y="2901346"/>
            <a:ext cx="9601200" cy="3234806"/>
            <a:chOff x="6775" y="3132088"/>
            <a:chExt cx="7249222" cy="32572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A189A9-DC94-FF47-A7C2-718D36B3AEDA}"/>
                </a:ext>
              </a:extLst>
            </p:cNvPr>
            <p:cNvSpPr txBox="1"/>
            <p:nvPr/>
          </p:nvSpPr>
          <p:spPr>
            <a:xfrm>
              <a:off x="6775" y="3188103"/>
              <a:ext cx="1721415" cy="2107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The PRASA Long-term plan  not developed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PRASA Capital Projects Investment Committee not implemented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Spend on Capital achieved was R2.41bn against a budget of R10.2bn which was adjusted with R2.3bn of 2018/19 to R12.5bn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A standard Specification Document was developed , however not socialized.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F88B82-8996-6B43-8AA1-CF02FDC70D14}"/>
                </a:ext>
              </a:extLst>
            </p:cNvPr>
            <p:cNvSpPr txBox="1"/>
            <p:nvPr/>
          </p:nvSpPr>
          <p:spPr>
            <a:xfrm>
              <a:off x="1793452" y="3161873"/>
              <a:ext cx="1822149" cy="195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Operating Model of PRASA not developed.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 Establishment of One Real Estate Entity not Completed. 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cs typeface="Arial" charset="0"/>
                </a:rPr>
                <a:t>Establishment of One Engineering function not completed.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cs typeface="Arial" charset="0"/>
                </a:rPr>
                <a:t>A workforce Plan of PRASA not completed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cs typeface="Arial" charset="0"/>
                </a:rPr>
                <a:t>Organizational culture framework not completed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cs typeface="Arial" charset="0"/>
                </a:rPr>
                <a:t>An integrated Wellness Programme not implemented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1D0A0E-7CF5-2342-BBDB-885944937278}"/>
                </a:ext>
              </a:extLst>
            </p:cNvPr>
            <p:cNvSpPr txBox="1"/>
            <p:nvPr/>
          </p:nvSpPr>
          <p:spPr>
            <a:xfrm>
              <a:off x="5662370" y="3132088"/>
              <a:ext cx="1593627" cy="86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Rail expansion project –Motherwell, Blue Downs Rail and Daveyton Etwatwa not achieved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F14621-4F4B-1B4C-9D3C-A5D6FE802668}"/>
                </a:ext>
              </a:extLst>
            </p:cNvPr>
            <p:cNvSpPr txBox="1"/>
            <p:nvPr/>
          </p:nvSpPr>
          <p:spPr>
            <a:xfrm>
              <a:off x="3671038" y="3197244"/>
              <a:ext cx="1862241" cy="3192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PRASA customer satisfaction was below target by 7.8%, 60% target versus actual of 52.24%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Group Communications Policy &amp; SOPs developed but not  implemented 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Customer Help Desk  not implemented 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8 Station engagement sessions were achieved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Information displays at stations not completed due to Siyangena litigation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Stakeholder Engagement Framework and Plan implemented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24- hour PRASA call center  not implemented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>
                  <a:solidFill>
                    <a:srgbClr val="405056"/>
                  </a:solidFill>
                  <a:latin typeface="Arial" charset="0"/>
                  <a:ea typeface="Arial" charset="0"/>
                  <a:cs typeface="Arial" charset="0"/>
                </a:rPr>
                <a:t>Customer newsletter not implemented</a:t>
              </a:r>
            </a:p>
            <a:p>
              <a:pPr marL="171450" indent="-171450">
                <a:buFont typeface="Arial" charset="0"/>
                <a:buChar char="•"/>
              </a:pPr>
              <a:endPara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171450" indent="-171450">
                <a:buFont typeface="Arial" charset="0"/>
                <a:buChar char="•"/>
              </a:pPr>
              <a:endParaRPr lang="en-US" sz="1000">
                <a:solidFill>
                  <a:srgbClr val="40505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AAD34B0-6FD6-444B-828F-0B0F29E512E0}"/>
              </a:ext>
            </a:extLst>
          </p:cNvPr>
          <p:cNvSpPr/>
          <p:nvPr/>
        </p:nvSpPr>
        <p:spPr>
          <a:xfrm>
            <a:off x="457200" y="1373045"/>
            <a:ext cx="1677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11</a:t>
            </a:r>
          </a:p>
          <a:p>
            <a:pPr algn="ctr"/>
            <a:endParaRPr lang="en-US" sz="1100" b="1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Effective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Management of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Capital </a:t>
            </a:r>
          </a:p>
          <a:p>
            <a:pPr algn="ctr"/>
            <a:r>
              <a:rPr lang="en-US" sz="1050" b="1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Programme</a:t>
            </a:r>
            <a:endParaRPr lang="en-US" sz="105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94E90D-0C34-434F-AC07-9754B2135E96}"/>
              </a:ext>
            </a:extLst>
          </p:cNvPr>
          <p:cNvSpPr/>
          <p:nvPr/>
        </p:nvSpPr>
        <p:spPr>
          <a:xfrm>
            <a:off x="2888166" y="1405845"/>
            <a:ext cx="1416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12</a:t>
            </a:r>
          </a:p>
          <a:p>
            <a:pPr algn="ctr"/>
            <a:endParaRPr lang="en-US" sz="1050" b="1">
              <a:solidFill>
                <a:srgbClr val="00BAF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Build to Last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8CCEA-730A-4F4A-9FE5-123A3622DA36}"/>
              </a:ext>
            </a:extLst>
          </p:cNvPr>
          <p:cNvSpPr/>
          <p:nvPr/>
        </p:nvSpPr>
        <p:spPr>
          <a:xfrm>
            <a:off x="5151863" y="1350330"/>
            <a:ext cx="157232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13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Building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Customer &amp;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Stakeholder 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Confidence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FCA60B-45B0-B94E-9B38-2062256C787C}"/>
              </a:ext>
            </a:extLst>
          </p:cNvPr>
          <p:cNvSpPr/>
          <p:nvPr/>
        </p:nvSpPr>
        <p:spPr>
          <a:xfrm>
            <a:off x="7649737" y="1358288"/>
            <a:ext cx="126008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solidFill>
                  <a:srgbClr val="00BAF2"/>
                </a:solidFill>
                <a:latin typeface="Arial" charset="0"/>
                <a:ea typeface="Arial" charset="0"/>
                <a:cs typeface="Arial" charset="0"/>
              </a:rPr>
              <a:t>14</a:t>
            </a:r>
          </a:p>
          <a:p>
            <a:pPr algn="ctr"/>
            <a:r>
              <a:rPr lang="en-US" sz="1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Planning for Growth &amp; Network Expansion</a:t>
            </a:r>
          </a:p>
        </p:txBody>
      </p:sp>
    </p:spTree>
    <p:extLst>
      <p:ext uri="{BB962C8B-B14F-4D97-AF65-F5344CB8AC3E}">
        <p14:creationId xmlns:p14="http://schemas.microsoft.com/office/powerpoint/2010/main" val="957132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387F-FF74-4DD3-82C3-623EE18B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00B0DE"/>
                </a:solidFill>
                <a:latin typeface="Arial"/>
                <a:cs typeface="Arial"/>
              </a:rPr>
              <a:t>Performance 2019/20: Non-Achievements</a:t>
            </a:r>
            <a:endParaRPr lang="en-ZA" sz="3200" b="1"/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DFA21A55-1825-E84E-A657-D8D237265DDF}"/>
              </a:ext>
            </a:extLst>
          </p:cNvPr>
          <p:cNvSpPr txBox="1">
            <a:spLocks/>
          </p:cNvSpPr>
          <p:nvPr/>
        </p:nvSpPr>
        <p:spPr>
          <a:xfrm>
            <a:off x="65315" y="1339809"/>
            <a:ext cx="9840685" cy="4520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Projects and actions requiring procurement and establishment of long- term contracts are the main reason for non-achievement of 23 indicators. 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These in turn result in non-achievement of  Operational Performance of Metrorail (4 indicators), MLPS (5 indicators), CRES (1 indicator), Financial (3) and Empowerment  (4)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Thus total impact of overall procurement process  from user requirement to Contract award of 43%.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Security of assets also impacted maintenance indicators (electrical, signals and perway), signaling upgrade, train set availability  &amp; configuration and therefore operations of especially Metrorail (Passengers, Revenue, Train performance, Customer satisfaction)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Autopax financial distress impacted 8 indicators. 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Funding challenges that impacted implementation of HCM plans, Marketing and communications indicators &amp;  Asset Management,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 number of projects in ICT were not allocated Capital funding or specifications not ready. 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Intersite indicators (4) due to inability to allocate capital to subsidiary and divisionalisation not complete</a:t>
            </a:r>
          </a:p>
        </p:txBody>
      </p:sp>
    </p:spTree>
    <p:extLst>
      <p:ext uri="{BB962C8B-B14F-4D97-AF65-F5344CB8AC3E}">
        <p14:creationId xmlns:p14="http://schemas.microsoft.com/office/powerpoint/2010/main" val="864498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007495F-CCD7-724C-AD1A-D3904E8F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91" y="1820419"/>
            <a:ext cx="9487122" cy="2085392"/>
          </a:xfrm>
        </p:spPr>
        <p:txBody>
          <a:bodyPr>
            <a:normAutofit/>
          </a:bodyPr>
          <a:lstStyle/>
          <a:p>
            <a:pPr algn="ctr"/>
            <a:endParaRPr lang="en-ZA"/>
          </a:p>
          <a:p>
            <a:pPr algn="ctr"/>
            <a:endParaRPr lang="en-ZA" sz="3200"/>
          </a:p>
          <a:p>
            <a:pPr marL="0" indent="0" algn="ctr">
              <a:buNone/>
            </a:pPr>
            <a:r>
              <a:rPr lang="en-ZA" sz="3200" b="1">
                <a:latin typeface="Arial" panose="020B0604020202020204" pitchFamily="34" charset="0"/>
                <a:cs typeface="Arial" panose="020B0604020202020204" pitchFamily="34" charset="0"/>
              </a:rPr>
              <a:t>Financial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06F68-37E0-AC4B-9E9B-B246BEBA0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1" y="4047157"/>
            <a:ext cx="248920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0D3BFC-94F1-3A4B-8FE5-52BBFA938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098" y="4047157"/>
            <a:ext cx="2489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E1E50-9123-A54C-A4E7-A1027C18E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62" y="4047157"/>
            <a:ext cx="2489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73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959D-041F-47CF-9D5E-C14CD569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232"/>
            <a:ext cx="8229049" cy="760669"/>
          </a:xfrm>
        </p:spPr>
        <p:txBody>
          <a:bodyPr/>
          <a:lstStyle/>
          <a:p>
            <a:r>
              <a:rPr lang="en-ZA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Salient Financial Position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371F6C-39CC-E549-BC39-A70EDA8E7EEB}"/>
              </a:ext>
            </a:extLst>
          </p:cNvPr>
          <p:cNvSpPr txBox="1">
            <a:spLocks/>
          </p:cNvSpPr>
          <p:nvPr/>
        </p:nvSpPr>
        <p:spPr>
          <a:xfrm>
            <a:off x="201339" y="1489045"/>
            <a:ext cx="97046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Group Revenue	:	R 16.2 bn	(March 2019: R14bn)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Group Expenditure	:	R 14.0 bn	(March 2019: R16.1bn)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Group Profit/(Loss)	:	R  2.3 bn	(March 2019: (R2.1bn))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Group Profit/(Loss)	:	R  0.8 bn	(March 2019: (R4.3bn))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(excluding non-cash items)</a:t>
            </a:r>
          </a:p>
        </p:txBody>
      </p:sp>
    </p:spTree>
    <p:extLst>
      <p:ext uri="{BB962C8B-B14F-4D97-AF65-F5344CB8AC3E}">
        <p14:creationId xmlns:p14="http://schemas.microsoft.com/office/powerpoint/2010/main" val="4117693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959D-041F-47CF-9D5E-C14CD569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232"/>
            <a:ext cx="8229049" cy="760669"/>
          </a:xfrm>
        </p:spPr>
        <p:txBody>
          <a:bodyPr/>
          <a:lstStyle/>
          <a:p>
            <a:r>
              <a:rPr lang="en-ZA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3BBDF3-015A-C643-A679-7787246E4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74" y="1281474"/>
            <a:ext cx="9421801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/>
          </a:p>
          <a:p>
            <a:pPr lvl="1">
              <a:spcAft>
                <a:spcPts val="600"/>
              </a:spcAft>
            </a:pPr>
            <a:endParaRPr lang="en-US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DF3803-D554-3C49-9E24-AD76EB4A4460}"/>
              </a:ext>
            </a:extLst>
          </p:cNvPr>
          <p:cNvSpPr txBox="1">
            <a:spLocks/>
          </p:cNvSpPr>
          <p:nvPr/>
        </p:nvSpPr>
        <p:spPr>
          <a:xfrm>
            <a:off x="334673" y="1335754"/>
            <a:ext cx="94218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Revenue (reflects constrained operation conditions):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Subsidy – Operational and Capital grants (consistent YoY excl. capital conversion of R1.8bn)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Declining fare revenue (R0.5bn) – Network and train availability and trips, fare evasion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Interest income dependency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15EEA05-200B-9341-8226-43E75F5D1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08262"/>
              </p:ext>
            </p:extLst>
          </p:nvPr>
        </p:nvGraphicFramePr>
        <p:xfrm>
          <a:off x="5267888" y="3935715"/>
          <a:ext cx="3808511" cy="2597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4791031" imgH="3267322" progId="Excel.Sheet.12">
                  <p:link updateAutomatic="1"/>
                </p:oleObj>
              </mc:Choice>
              <mc:Fallback>
                <p:oleObj name="Worksheet" r:id="rId3" imgW="4791031" imgH="3267322" progId="Excel.Sheet.12">
                  <p:link updateAutomatic="1"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15EEA05-200B-9341-8226-43E75F5D1E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67888" y="3935715"/>
                        <a:ext cx="3808511" cy="2597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934B418-1AD2-4E45-9E83-A1DA44450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282540"/>
              </p:ext>
            </p:extLst>
          </p:nvPr>
        </p:nvGraphicFramePr>
        <p:xfrm>
          <a:off x="1170373" y="3945240"/>
          <a:ext cx="3795963" cy="258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5" imgW="4791031" imgH="3267322" progId="Excel.Sheet.12">
                  <p:link updateAutomatic="1"/>
                </p:oleObj>
              </mc:Choice>
              <mc:Fallback>
                <p:oleObj name="Worksheet" r:id="rId5" imgW="4791031" imgH="3267322" progId="Excel.Sheet.12">
                  <p:link updateAutomatic="1"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934B418-1AD2-4E45-9E83-A1DA444502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0373" y="3945240"/>
                        <a:ext cx="3795963" cy="258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88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007495F-CCD7-724C-AD1A-D3904E8F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91" y="1820419"/>
            <a:ext cx="9487122" cy="2085392"/>
          </a:xfrm>
        </p:spPr>
        <p:txBody>
          <a:bodyPr>
            <a:normAutofit/>
          </a:bodyPr>
          <a:lstStyle/>
          <a:p>
            <a:pPr algn="ctr"/>
            <a:endParaRPr lang="en-ZA"/>
          </a:p>
          <a:p>
            <a:pPr algn="ctr"/>
            <a:endParaRPr lang="en-ZA"/>
          </a:p>
          <a:p>
            <a:pPr marL="0" indent="0" algn="ctr">
              <a:buNone/>
            </a:pPr>
            <a:r>
              <a:rPr lang="en-GB" sz="3000" b="1">
                <a:latin typeface="Arial" panose="020B0604020202020204" pitchFamily="34" charset="0"/>
                <a:cs typeface="Arial" panose="020B0604020202020204" pitchFamily="34" charset="0"/>
              </a:rPr>
              <a:t>2019/2020 Financial Year at a Glance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89832-7530-5F4B-ACE3-0A1371ABD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1" y="4047157"/>
            <a:ext cx="248920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88A1A-B1FD-ED4C-9D78-A488B87F5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098" y="4047157"/>
            <a:ext cx="2489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5E89A0-CECD-194E-82E6-D9B0EE223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62" y="4047157"/>
            <a:ext cx="2489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92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F146-90C1-4BC4-A69F-5FC7C581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C35A52-7D18-554F-9E75-7E6C2DD397BB}"/>
              </a:ext>
            </a:extLst>
          </p:cNvPr>
          <p:cNvSpPr txBox="1">
            <a:spLocks/>
          </p:cNvSpPr>
          <p:nvPr/>
        </p:nvSpPr>
        <p:spPr>
          <a:xfrm>
            <a:off x="0" y="1339809"/>
            <a:ext cx="97546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Expenditure (reflects inherent fixed cost structure):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Staff costs – consistent year on year (R100m increase)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Reduction in general expenditure mainly due to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Swifambo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impairment in 2019 – R2.3bn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General expenditure comprises: Security, Municipal costs, materials, leases (including locomotives), Insurance, Health and Risk (cleaning and SHEQ), ICT costs (including data and communication)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0F79300-2430-E740-B434-5906CE50B4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055455"/>
              </p:ext>
            </p:extLst>
          </p:nvPr>
        </p:nvGraphicFramePr>
        <p:xfrm>
          <a:off x="2365487" y="3897145"/>
          <a:ext cx="4755488" cy="25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3754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F146-90C1-4BC4-A69F-5FC7C581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en-ZA" b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EA1731-66D8-F44B-AE24-8A200F3A5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74" y="1513950"/>
            <a:ext cx="9421801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/>
          </a:p>
          <a:p>
            <a:pPr lvl="1">
              <a:spcAft>
                <a:spcPts val="600"/>
              </a:spcAft>
            </a:pPr>
            <a:endParaRPr lang="en-US" sz="18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8A1CDD-7115-A74F-823C-8F84DCF010FA}"/>
              </a:ext>
            </a:extLst>
          </p:cNvPr>
          <p:cNvSpPr txBox="1">
            <a:spLocks/>
          </p:cNvSpPr>
          <p:nvPr/>
        </p:nvSpPr>
        <p:spPr>
          <a:xfrm>
            <a:off x="74645" y="1405092"/>
            <a:ext cx="98313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Staff costs: material cost driver (52% cash outflow)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1A5A3C2-D0F7-0049-A4B1-53E8BAD104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746902"/>
              </p:ext>
            </p:extLst>
          </p:nvPr>
        </p:nvGraphicFramePr>
        <p:xfrm>
          <a:off x="632199" y="2475269"/>
          <a:ext cx="4198490" cy="272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4762323" imgH="2933661" progId="Excel.Sheet.12">
                  <p:link updateAutomatic="1"/>
                </p:oleObj>
              </mc:Choice>
              <mc:Fallback>
                <p:oleObj name="Worksheet" r:id="rId3" imgW="4762323" imgH="2933661" progId="Excel.Sheet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1A5A3C2-D0F7-0049-A4B1-53E8BAD104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199" y="2475269"/>
                        <a:ext cx="4198490" cy="2723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6B765D1-F5FB-E945-B471-2151769AE8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848697"/>
              </p:ext>
            </p:extLst>
          </p:nvPr>
        </p:nvGraphicFramePr>
        <p:xfrm>
          <a:off x="4953000" y="2472006"/>
          <a:ext cx="4417503" cy="2721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5" imgW="4762323" imgH="2933661" progId="Excel.Sheet.12">
                  <p:link updateAutomatic="1"/>
                </p:oleObj>
              </mc:Choice>
              <mc:Fallback>
                <p:oleObj name="Worksheet" r:id="rId5" imgW="4762323" imgH="2933661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6B765D1-F5FB-E945-B471-2151769AE8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0" y="2472006"/>
                        <a:ext cx="4417503" cy="2721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7618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387F-FF74-4DD3-82C3-623EE18B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en-ZA" sz="3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Sheet</a:t>
            </a:r>
            <a:endParaRPr lang="en-ZA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C3FBA9-F9BC-014B-96DC-A22357286E15}"/>
              </a:ext>
            </a:extLst>
          </p:cNvPr>
          <p:cNvSpPr txBox="1">
            <a:spLocks/>
          </p:cNvSpPr>
          <p:nvPr/>
        </p:nvSpPr>
        <p:spPr>
          <a:xfrm>
            <a:off x="147616" y="1170802"/>
            <a:ext cx="9421801" cy="47433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3400">
                <a:latin typeface="Arial" panose="020B0604020202020204" pitchFamily="34" charset="0"/>
                <a:cs typeface="Arial" panose="020B0604020202020204" pitchFamily="34" charset="0"/>
              </a:rPr>
              <a:t>Property, plant and equipment: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3400">
                <a:latin typeface="Arial" panose="020B0604020202020204" pitchFamily="34" charset="0"/>
                <a:cs typeface="Arial" panose="020B0604020202020204" pitchFamily="34" charset="0"/>
              </a:rPr>
              <a:t>Additions (WIP)	-	R 2.8bn		(March 2019 : R 3.7bn)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3400">
                <a:latin typeface="Arial" panose="020B0604020202020204" pitchFamily="34" charset="0"/>
                <a:cs typeface="Arial" panose="020B0604020202020204" pitchFamily="34" charset="0"/>
              </a:rPr>
              <a:t>WIP capitalised	-	R 4.0bn		(March 2019 : R 1.1bn)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3400">
                <a:latin typeface="Arial" panose="020B0604020202020204" pitchFamily="34" charset="0"/>
                <a:cs typeface="Arial" panose="020B0604020202020204" pitchFamily="34" charset="0"/>
              </a:rPr>
              <a:t>Prepayment (</a:t>
            </a:r>
            <a:r>
              <a:rPr lang="en-ZA" sz="3400" err="1">
                <a:latin typeface="Arial" panose="020B0604020202020204" pitchFamily="34" charset="0"/>
                <a:cs typeface="Arial" panose="020B0604020202020204" pitchFamily="34" charset="0"/>
              </a:rPr>
              <a:t>Gibela</a:t>
            </a:r>
            <a:r>
              <a:rPr lang="en-ZA" sz="3400">
                <a:latin typeface="Arial" panose="020B0604020202020204" pitchFamily="34" charset="0"/>
                <a:cs typeface="Arial" panose="020B0604020202020204" pitchFamily="34" charset="0"/>
              </a:rPr>
              <a:t>)	- 	R 8.3bn 		(amortisation of trains)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3400">
                <a:latin typeface="Arial" panose="020B0604020202020204" pitchFamily="34" charset="0"/>
                <a:cs typeface="Arial" panose="020B0604020202020204" pitchFamily="34" charset="0"/>
              </a:rPr>
              <a:t>Cash and cash equivalents	-	R24.2bn		(increase in deposits mainly 								 due to unspent capex)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3400">
                <a:latin typeface="Arial" panose="020B0604020202020204" pitchFamily="34" charset="0"/>
                <a:cs typeface="Arial" panose="020B0604020202020204" pitchFamily="34" charset="0"/>
              </a:rPr>
              <a:t>Capex spend		-	R  2.8 bn/ R8.1bn	(March 2019 : R 3.5bn/R8.4bn)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3400">
                <a:latin typeface="Arial" panose="020B0604020202020204" pitchFamily="34" charset="0"/>
                <a:cs typeface="Arial" panose="020B0604020202020204" pitchFamily="34" charset="0"/>
              </a:rPr>
              <a:t>Investment property 	-	R  4.9bn		(fair value adjustments)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Conditional Grants		-	R48.8bn		(material increase correlated 								 to unspent Capex)</a:t>
            </a:r>
          </a:p>
          <a:p>
            <a:pPr lvl="1">
              <a:spcAft>
                <a:spcPts val="600"/>
              </a:spcAft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5446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387F-FF74-4DD3-82C3-623EE18B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" y="232475"/>
            <a:ext cx="8678500" cy="635430"/>
          </a:xfrm>
        </p:spPr>
        <p:txBody>
          <a:bodyPr/>
          <a:lstStyle/>
          <a:p>
            <a:r>
              <a:rPr lang="en-US" sz="2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in Internal Controls and Processes</a:t>
            </a:r>
            <a:endParaRPr lang="en-ZA" sz="28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C2909D-6832-004B-AE61-7683D868B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42" y="1397694"/>
            <a:ext cx="9806158" cy="4688590"/>
          </a:xfrm>
        </p:spPr>
        <p:txBody>
          <a:bodyPr>
            <a:normAutofit fontScale="92500" lnSpcReduction="20000"/>
          </a:bodyPr>
          <a:lstStyle/>
          <a:p>
            <a:pPr marL="447675" indent="-447675">
              <a:lnSpc>
                <a:spcPct val="150000"/>
              </a:lnSpc>
              <a:defRPr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Asset management (including impairment) – Technical PM and Finance</a:t>
            </a:r>
          </a:p>
          <a:p>
            <a:pPr marL="447675" indent="-447675">
              <a:lnSpc>
                <a:spcPct val="150000"/>
              </a:lnSpc>
              <a:defRPr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Work in Progress – Technical PM and Finance</a:t>
            </a:r>
          </a:p>
          <a:p>
            <a:pPr marL="447675" indent="-447675">
              <a:lnSpc>
                <a:spcPct val="150000"/>
              </a:lnSpc>
              <a:defRPr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Group policies and standard processes</a:t>
            </a:r>
          </a:p>
          <a:p>
            <a:pPr marL="447675" indent="-447675">
              <a:lnSpc>
                <a:spcPct val="150000"/>
              </a:lnSpc>
              <a:defRPr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Accounting policy matters – Capital Grants, Development Leases</a:t>
            </a:r>
          </a:p>
          <a:p>
            <a:pPr marL="447675" indent="-447675">
              <a:lnSpc>
                <a:spcPct val="150000"/>
              </a:lnSpc>
              <a:defRPr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SCM Compliance and Training (Institutionalisation)</a:t>
            </a:r>
          </a:p>
          <a:p>
            <a:pPr marL="447675" indent="-447675">
              <a:lnSpc>
                <a:spcPct val="150000"/>
              </a:lnSpc>
              <a:defRPr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Loss control process</a:t>
            </a:r>
          </a:p>
          <a:p>
            <a:pPr marL="447675" indent="-447675">
              <a:lnSpc>
                <a:spcPct val="150000"/>
              </a:lnSpc>
              <a:defRPr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Consequence management</a:t>
            </a:r>
          </a:p>
          <a:p>
            <a:pPr marL="447675" indent="-447675">
              <a:lnSpc>
                <a:spcPct val="150000"/>
              </a:lnSpc>
              <a:defRPr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Appropriately qualified and experienced personnel</a:t>
            </a:r>
          </a:p>
          <a:p>
            <a:pPr>
              <a:lnSpc>
                <a:spcPct val="150000"/>
              </a:lnSpc>
              <a:defRPr/>
            </a:pPr>
            <a:endParaRPr lang="en-GB" sz="2400"/>
          </a:p>
          <a:p>
            <a:pPr>
              <a:lnSpc>
                <a:spcPct val="150000"/>
              </a:lnSpc>
              <a:defRPr/>
            </a:pPr>
            <a:endParaRPr lang="en-GB" sz="2400"/>
          </a:p>
          <a:p>
            <a:pPr lvl="1">
              <a:spcAft>
                <a:spcPts val="600"/>
              </a:spcAft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48731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007495F-CCD7-724C-AD1A-D3904E8F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91" y="1820419"/>
            <a:ext cx="9487122" cy="2085392"/>
          </a:xfrm>
        </p:spPr>
        <p:txBody>
          <a:bodyPr>
            <a:normAutofit/>
          </a:bodyPr>
          <a:lstStyle/>
          <a:p>
            <a:pPr algn="ctr"/>
            <a:endParaRPr lang="en-ZA"/>
          </a:p>
          <a:p>
            <a:pPr marL="0" indent="0" algn="ctr">
              <a:buNone/>
            </a:pPr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Repositioning PRASA to Deliver on its Mandate</a:t>
            </a:r>
          </a:p>
          <a:p>
            <a:pPr marL="0" indent="0" algn="ctr">
              <a:buNone/>
            </a:pPr>
            <a:endParaRPr lang="en-ZA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29630-2525-C04F-9E17-96C44C587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1" y="4047157"/>
            <a:ext cx="248920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D36A6E-B985-BE42-A2F8-83B8045B0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098" y="4047157"/>
            <a:ext cx="2489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7DA23-B1A0-B34C-9BBE-34ABEAB53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62" y="4047157"/>
            <a:ext cx="2489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28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E5598B-E4CE-4ACF-956B-46FDB71ABBF9}"/>
              </a:ext>
            </a:extLst>
          </p:cNvPr>
          <p:cNvGraphicFramePr>
            <a:graphicFrameLocks noGrp="1"/>
          </p:cNvGraphicFramePr>
          <p:nvPr/>
        </p:nvGraphicFramePr>
        <p:xfrm>
          <a:off x="151085" y="1253329"/>
          <a:ext cx="9496255" cy="4958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4737">
                  <a:extLst>
                    <a:ext uri="{9D8B030D-6E8A-4147-A177-3AD203B41FA5}">
                      <a16:colId xmlns:a16="http://schemas.microsoft.com/office/drawing/2014/main" val="2062842707"/>
                    </a:ext>
                  </a:extLst>
                </a:gridCol>
                <a:gridCol w="1415431">
                  <a:extLst>
                    <a:ext uri="{9D8B030D-6E8A-4147-A177-3AD203B41FA5}">
                      <a16:colId xmlns:a16="http://schemas.microsoft.com/office/drawing/2014/main" val="2197229283"/>
                    </a:ext>
                  </a:extLst>
                </a:gridCol>
                <a:gridCol w="2226087">
                  <a:extLst>
                    <a:ext uri="{9D8B030D-6E8A-4147-A177-3AD203B41FA5}">
                      <a16:colId xmlns:a16="http://schemas.microsoft.com/office/drawing/2014/main" val="1490211444"/>
                    </a:ext>
                  </a:extLst>
                </a:gridCol>
              </a:tblGrid>
              <a:tr h="204842">
                <a:tc>
                  <a:txBody>
                    <a:bodyPr/>
                    <a:lstStyle/>
                    <a:p>
                      <a:pPr indent="153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Accountable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extLst>
                  <a:ext uri="{0D108BD9-81ED-4DB2-BD59-A6C34878D82A}">
                    <a16:rowId xmlns:a16="http://schemas.microsoft.com/office/drawing/2014/main" val="4202257623"/>
                  </a:ext>
                </a:extLst>
              </a:tr>
              <a:tr h="19553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Consequence Management: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extLst>
                  <a:ext uri="{0D108BD9-81ED-4DB2-BD59-A6C34878D82A}">
                    <a16:rowId xmlns:a16="http://schemas.microsoft.com/office/drawing/2014/main" val="2412793672"/>
                  </a:ext>
                </a:extLst>
              </a:tr>
              <a:tr h="372441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and approve an Irregular, Unauthorised, Fruitless and Wasteful Expenditure Policy.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AGCEO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December 2020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extLst>
                  <a:ext uri="{0D108BD9-81ED-4DB2-BD59-A6C34878D82A}">
                    <a16:rowId xmlns:a16="http://schemas.microsoft.com/office/drawing/2014/main" val="1347934961"/>
                  </a:ext>
                </a:extLst>
              </a:tr>
              <a:tr h="381751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PFMA Violations Committee established for loss control processes.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Divisional CEOs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Completed: bi-weekly meetings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extLst>
                  <a:ext uri="{0D108BD9-81ED-4DB2-BD59-A6C34878D82A}">
                    <a16:rowId xmlns:a16="http://schemas.microsoft.com/office/drawing/2014/main" val="510654797"/>
                  </a:ext>
                </a:extLst>
              </a:tr>
              <a:tr h="195531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Monitoring, Tracking and Reporting - GEXCO/ARC/Board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CHCO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and 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extLst>
                  <a:ext uri="{0D108BD9-81ED-4DB2-BD59-A6C34878D82A}">
                    <a16:rowId xmlns:a16="http://schemas.microsoft.com/office/drawing/2014/main" val="4018187911"/>
                  </a:ext>
                </a:extLst>
              </a:tr>
              <a:tr h="19553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recovery plan: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December 2020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extLst>
                  <a:ext uri="{0D108BD9-81ED-4DB2-BD59-A6C34878D82A}">
                    <a16:rowId xmlns:a16="http://schemas.microsoft.com/office/drawing/2014/main" val="3234323179"/>
                  </a:ext>
                </a:extLst>
              </a:tr>
              <a:tr h="381751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a business recovery plan (security, corridor recovery plan, resumption of service, ticketing), including KPIs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December 2020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extLst>
                  <a:ext uri="{0D108BD9-81ED-4DB2-BD59-A6C34878D82A}">
                    <a16:rowId xmlns:a16="http://schemas.microsoft.com/office/drawing/2014/main" val="1027486828"/>
                  </a:ext>
                </a:extLst>
              </a:tr>
              <a:tr h="195531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a business recovery plan and tracking KPIs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March 2021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extLst>
                  <a:ext uri="{0D108BD9-81ED-4DB2-BD59-A6C34878D82A}">
                    <a16:rowId xmlns:a16="http://schemas.microsoft.com/office/drawing/2014/main" val="1896990602"/>
                  </a:ext>
                </a:extLst>
              </a:tr>
              <a:tr h="195531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continuity plan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GM: Risk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March 2021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extLst>
                  <a:ext uri="{0D108BD9-81ED-4DB2-BD59-A6C34878D82A}">
                    <a16:rowId xmlns:a16="http://schemas.microsoft.com/office/drawing/2014/main" val="3128357201"/>
                  </a:ext>
                </a:extLst>
              </a:tr>
              <a:tr h="19553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monitor Integrated security plan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extLst>
                  <a:ext uri="{0D108BD9-81ED-4DB2-BD59-A6C34878D82A}">
                    <a16:rowId xmlns:a16="http://schemas.microsoft.com/office/drawing/2014/main" val="396914600"/>
                  </a:ext>
                </a:extLst>
              </a:tr>
              <a:tr h="195531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Finalise recruitment of security personnel and deployment thereof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Head: Security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December 2020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extLst>
                  <a:ext uri="{0D108BD9-81ED-4DB2-BD59-A6C34878D82A}">
                    <a16:rowId xmlns:a16="http://schemas.microsoft.com/office/drawing/2014/main" val="1865647431"/>
                  </a:ext>
                </a:extLst>
              </a:tr>
              <a:tr h="195531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Drones and e-guarding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Head: Security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March 2021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extLst>
                  <a:ext uri="{0D108BD9-81ED-4DB2-BD59-A6C34878D82A}">
                    <a16:rowId xmlns:a16="http://schemas.microsoft.com/office/drawing/2014/main" val="2955941884"/>
                  </a:ext>
                </a:extLst>
              </a:tr>
              <a:tr h="3817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Capacitate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Supply Chain Management; Provide training to all management employees on the PFMA.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AGCEO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December 2020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extLst>
                  <a:ext uri="{0D108BD9-81ED-4DB2-BD59-A6C34878D82A}">
                    <a16:rowId xmlns:a16="http://schemas.microsoft.com/office/drawing/2014/main" val="997294426"/>
                  </a:ext>
                </a:extLst>
              </a:tr>
              <a:tr h="36952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document and contract management (audit trails and commitments)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December 2020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extLst>
                  <a:ext uri="{0D108BD9-81ED-4DB2-BD59-A6C34878D82A}">
                    <a16:rowId xmlns:a16="http://schemas.microsoft.com/office/drawing/2014/main" val="652855286"/>
                  </a:ext>
                </a:extLst>
              </a:tr>
              <a:tr h="128982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capabilities in Finance, Supply Chain, Performance Monitoring and adequately capacitate the functions that are critical to ensure financial and compliance discipline</a:t>
                      </a:r>
                      <a:endParaRPr lang="en-ZA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CHCO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December 2020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extLst>
                  <a:ext uri="{0D108BD9-81ED-4DB2-BD59-A6C34878D82A}">
                    <a16:rowId xmlns:a16="http://schemas.microsoft.com/office/drawing/2014/main" val="158474485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51E0E70-4555-4EEE-BD8C-9C03D864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" y="223935"/>
            <a:ext cx="8543925" cy="709126"/>
          </a:xfrm>
        </p:spPr>
        <p:txBody>
          <a:bodyPr/>
          <a:lstStyle/>
          <a:p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Actions to Improve Business Performance</a:t>
            </a:r>
            <a:endParaRPr lang="en-ZA" sz="3200"/>
          </a:p>
        </p:txBody>
      </p:sp>
    </p:spTree>
    <p:extLst>
      <p:ext uri="{BB962C8B-B14F-4D97-AF65-F5344CB8AC3E}">
        <p14:creationId xmlns:p14="http://schemas.microsoft.com/office/powerpoint/2010/main" val="2845059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2016D9-A819-45E4-8BF7-7F8C1900A548}"/>
              </a:ext>
            </a:extLst>
          </p:cNvPr>
          <p:cNvGraphicFramePr>
            <a:graphicFrameLocks noGrp="1"/>
          </p:cNvGraphicFramePr>
          <p:nvPr/>
        </p:nvGraphicFramePr>
        <p:xfrm>
          <a:off x="0" y="1486622"/>
          <a:ext cx="9834465" cy="5371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3255">
                  <a:extLst>
                    <a:ext uri="{9D8B030D-6E8A-4147-A177-3AD203B41FA5}">
                      <a16:colId xmlns:a16="http://schemas.microsoft.com/office/drawing/2014/main" val="1604393266"/>
                    </a:ext>
                  </a:extLst>
                </a:gridCol>
                <a:gridCol w="1465842">
                  <a:extLst>
                    <a:ext uri="{9D8B030D-6E8A-4147-A177-3AD203B41FA5}">
                      <a16:colId xmlns:a16="http://schemas.microsoft.com/office/drawing/2014/main" val="2703198870"/>
                    </a:ext>
                  </a:extLst>
                </a:gridCol>
                <a:gridCol w="2305368">
                  <a:extLst>
                    <a:ext uri="{9D8B030D-6E8A-4147-A177-3AD203B41FA5}">
                      <a16:colId xmlns:a16="http://schemas.microsoft.com/office/drawing/2014/main" val="3712453337"/>
                    </a:ext>
                  </a:extLst>
                </a:gridCol>
              </a:tblGrid>
              <a:tr h="32862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</a:t>
                      </a:r>
                      <a:r>
                        <a:rPr lang="en-US" sz="12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stabilisation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202664953"/>
                  </a:ext>
                </a:extLst>
              </a:tr>
              <a:tr h="679922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Hardware, software and connectivity - capacity, redundancy and scaling to operational demands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November 2020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2196120049"/>
                  </a:ext>
                </a:extLst>
              </a:tr>
              <a:tr h="328628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 recovery and business continuity planning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December 2020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1074123541"/>
                  </a:ext>
                </a:extLst>
              </a:tr>
              <a:tr h="328628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security management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December 2020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279050472"/>
                  </a:ext>
                </a:extLst>
              </a:tr>
              <a:tr h="679922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General Control environment: Access to programmes and data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December 2020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2378054513"/>
                  </a:ext>
                </a:extLst>
              </a:tr>
              <a:tr h="32862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</a:t>
                      </a: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Capital Management: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463335248"/>
                  </a:ext>
                </a:extLst>
              </a:tr>
              <a:tr h="679922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Finalise HCM related policies (specifically operational related to cost management)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CHCO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January 2021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4203888559"/>
                  </a:ext>
                </a:extLst>
              </a:tr>
              <a:tr h="6799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Asset Management Plan (complete, valid and accurate asset register)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AGCFO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February 2021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666389217"/>
                  </a:ext>
                </a:extLst>
              </a:tr>
              <a:tr h="32862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signaling projects and recovery plan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CEO: Tech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January 2021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535233125"/>
                  </a:ext>
                </a:extLst>
              </a:tr>
              <a:tr h="32862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Capacitation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EMPO for co-ordination of Capital </a:t>
                      </a:r>
                      <a:r>
                        <a:rPr lang="en-US" sz="12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AGCEO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December 2020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3560763189"/>
                  </a:ext>
                </a:extLst>
              </a:tr>
              <a:tr h="6799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Finalisation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commercial agreement with Stadler and </a:t>
                      </a:r>
                      <a:r>
                        <a:rPr lang="en-US" sz="12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Swifambo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Liquidators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AGCEO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tc>
                  <a:txBody>
                    <a:bodyPr/>
                    <a:lstStyle/>
                    <a:p>
                      <a:pPr marL="223520"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December 2020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7" marR="62517" marT="0" marB="0" anchor="ctr"/>
                </a:tc>
                <a:extLst>
                  <a:ext uri="{0D108BD9-81ED-4DB2-BD59-A6C34878D82A}">
                    <a16:rowId xmlns:a16="http://schemas.microsoft.com/office/drawing/2014/main" val="207653209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9630C4-C350-4C68-AD98-E192F1775F6B}"/>
              </a:ext>
            </a:extLst>
          </p:cNvPr>
          <p:cNvGraphicFramePr>
            <a:graphicFrameLocks noGrp="1"/>
          </p:cNvGraphicFramePr>
          <p:nvPr/>
        </p:nvGraphicFramePr>
        <p:xfrm>
          <a:off x="0" y="1276300"/>
          <a:ext cx="9834465" cy="210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2288">
                  <a:extLst>
                    <a:ext uri="{9D8B030D-6E8A-4147-A177-3AD203B41FA5}">
                      <a16:colId xmlns:a16="http://schemas.microsoft.com/office/drawing/2014/main" val="3976890858"/>
                    </a:ext>
                  </a:extLst>
                </a:gridCol>
                <a:gridCol w="1467732">
                  <a:extLst>
                    <a:ext uri="{9D8B030D-6E8A-4147-A177-3AD203B41FA5}">
                      <a16:colId xmlns:a16="http://schemas.microsoft.com/office/drawing/2014/main" val="2923522362"/>
                    </a:ext>
                  </a:extLst>
                </a:gridCol>
                <a:gridCol w="2304445">
                  <a:extLst>
                    <a:ext uri="{9D8B030D-6E8A-4147-A177-3AD203B41FA5}">
                      <a16:colId xmlns:a16="http://schemas.microsoft.com/office/drawing/2014/main" val="900965467"/>
                    </a:ext>
                  </a:extLst>
                </a:gridCol>
              </a:tblGrid>
              <a:tr h="210322">
                <a:tc>
                  <a:txBody>
                    <a:bodyPr/>
                    <a:lstStyle/>
                    <a:p>
                      <a:pPr indent="153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Accountable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77" marR="58977" marT="0" marB="0" anchor="ctr"/>
                </a:tc>
                <a:extLst>
                  <a:ext uri="{0D108BD9-81ED-4DB2-BD59-A6C34878D82A}">
                    <a16:rowId xmlns:a16="http://schemas.microsoft.com/office/drawing/2014/main" val="1281446837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3D6F2941-12F5-46E4-9EDD-0E2C84A7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" y="195943"/>
            <a:ext cx="9535335" cy="1143866"/>
          </a:xfrm>
        </p:spPr>
        <p:txBody>
          <a:bodyPr/>
          <a:lstStyle/>
          <a:p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Actions to Improve Business Performance....cont’d</a:t>
            </a:r>
            <a:endParaRPr lang="en-ZA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59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007495F-CCD7-724C-AD1A-D3904E8F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91" y="1820419"/>
            <a:ext cx="9487122" cy="2085392"/>
          </a:xfrm>
        </p:spPr>
        <p:txBody>
          <a:bodyPr>
            <a:normAutofit/>
          </a:bodyPr>
          <a:lstStyle/>
          <a:p>
            <a:pPr algn="ctr"/>
            <a:endParaRPr lang="en-ZA"/>
          </a:p>
          <a:p>
            <a:pPr marL="0" indent="0" algn="ctr">
              <a:buNone/>
            </a:pPr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</a:p>
          <a:p>
            <a:pPr marL="0" indent="0" algn="ctr">
              <a:buNone/>
            </a:pPr>
            <a:endParaRPr lang="en-ZA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E2EFD-8CFC-334F-845B-65B5E5E9E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1" y="4047157"/>
            <a:ext cx="248920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3B7A8E-1206-924F-982B-3B8279B9A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098" y="4047157"/>
            <a:ext cx="2489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C8158E-2D2B-CE45-A469-7D59178DF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62" y="4047157"/>
            <a:ext cx="2489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94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DBCDD-4360-7D47-95EA-560121B6C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E8C9E6-5473-1E41-87DE-7F332B2DD97E}"/>
              </a:ext>
            </a:extLst>
          </p:cNvPr>
          <p:cNvSpPr/>
          <p:nvPr/>
        </p:nvSpPr>
        <p:spPr>
          <a:xfrm>
            <a:off x="4200041" y="1442746"/>
            <a:ext cx="5705959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1338" algn="l"/>
              </a:tabLst>
              <a:defRPr/>
            </a:pPr>
            <a:r>
              <a:rPr lang="en-GB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PRASA plays a vital role in connecting the communities to work opportunities and thus a key economic enabler.</a:t>
            </a:r>
          </a:p>
          <a:p>
            <a:pPr marL="177800" lvl="1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>
                <a:tab pos="541338" algn="l"/>
              </a:tabLst>
              <a:defRPr/>
            </a:pPr>
            <a:endParaRPr lang="en-GB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1338" algn="l"/>
              </a:tabLst>
              <a:defRPr/>
            </a:pPr>
            <a:r>
              <a:rPr lang="en-GB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Board of Control and management have no other option, but to make PRASA work as per Ministerial directive.</a:t>
            </a:r>
          </a:p>
          <a:p>
            <a:pPr marL="177800" lvl="1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>
                <a:tab pos="541338" algn="l"/>
              </a:tabLst>
              <a:defRPr/>
            </a:pPr>
            <a:endParaRPr lang="en-GB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1338" algn="l"/>
              </a:tabLst>
              <a:defRPr/>
            </a:pPr>
            <a:r>
              <a:rPr lang="en-GB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focus on the 9-Point plan as mandated by the Minister.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1A7C32-DE0A-3B4C-A650-DA718FF2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515" y="185980"/>
            <a:ext cx="5473485" cy="60443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ZA" sz="2800" b="1"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  <a:endParaRPr lang="en-ZA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8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5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B1C91F-F0BC-C343-B8B3-F905977337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CF4E69-30BA-A749-B487-083371CF8CCC}"/>
              </a:ext>
            </a:extLst>
          </p:cNvPr>
          <p:cNvSpPr/>
          <p:nvPr/>
        </p:nvSpPr>
        <p:spPr>
          <a:xfrm>
            <a:off x="4444785" y="726509"/>
            <a:ext cx="4953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Instability at Board of Control, leadership and key positions.</a:t>
            </a: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permanent Group Chief Executive Officer and Chief Financial Officer, with the later being in place for a limited period.</a:t>
            </a: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dissolved the Board of Control and appointed the Administrator.</a:t>
            </a: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Protracted litigation on the appointment of the Administrator and security contracts</a:t>
            </a: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Rampant theft and vandalism of the infrastructure.</a:t>
            </a: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capacity to implement capital programme.</a:t>
            </a: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advent of the COVID-19 pandemic</a:t>
            </a:r>
            <a:r>
              <a:rPr lang="en-GB" sz="200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lang="en-ZA" sz="2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046560-0C64-6744-805F-189331C6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515" y="0"/>
            <a:ext cx="5473485" cy="60443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2019/2020 Financial Year at Glance</a:t>
            </a:r>
            <a:endParaRPr lang="en-ZA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007495F-CCD7-724C-AD1A-D3904E8F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91" y="1820419"/>
            <a:ext cx="9487122" cy="2085392"/>
          </a:xfrm>
        </p:spPr>
        <p:txBody>
          <a:bodyPr>
            <a:normAutofit/>
          </a:bodyPr>
          <a:lstStyle/>
          <a:p>
            <a:pPr algn="ctr"/>
            <a:endParaRPr lang="en-ZA"/>
          </a:p>
          <a:p>
            <a:pPr algn="ctr"/>
            <a:endParaRPr lang="en-ZA"/>
          </a:p>
          <a:p>
            <a:pPr marL="0" indent="0" algn="ctr">
              <a:buNone/>
            </a:pPr>
            <a:r>
              <a:rPr lang="en-ZA" sz="3000" b="1">
                <a:latin typeface="Arial" panose="020B0604020202020204" pitchFamily="34" charset="0"/>
                <a:cs typeface="Arial" panose="020B0604020202020204" pitchFamily="34" charset="0"/>
              </a:rPr>
              <a:t>2019/2020 Audit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C349F-38A0-2949-9E14-3FF9E742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1" y="4047157"/>
            <a:ext cx="248920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A4AD64-30D1-9042-9864-B328421EB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098" y="4047157"/>
            <a:ext cx="2489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3770E9-E60A-4347-A81B-B178B5ADC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62" y="4047157"/>
            <a:ext cx="2489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DBCDD-4360-7D47-95EA-560121B6C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653"/>
            <a:ext cx="9906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E8C9E6-5473-1E41-87DE-7F332B2DD97E}"/>
              </a:ext>
            </a:extLst>
          </p:cNvPr>
          <p:cNvSpPr/>
          <p:nvPr/>
        </p:nvSpPr>
        <p:spPr>
          <a:xfrm>
            <a:off x="4200041" y="1442746"/>
            <a:ext cx="570595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Wingdings" pitchFamily="2" charset="2"/>
              <a:buChar char="§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PRASA 2019/2020 audit outcome  is Disclaimer with findings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4013" indent="-354013">
              <a:buFont typeface="Wingdings" pitchFamily="2" charset="2"/>
              <a:buChar char="§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The Auditor-General South Africa highlighted the following as root causes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 indent="-466725">
              <a:buFont typeface="Courier New" panose="02070309020205020404" pitchFamily="49" charset="0"/>
              <a:buChar char="o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Inadequate governance records.</a:t>
            </a:r>
          </a:p>
          <a:p>
            <a:pPr lvl="2" indent="-466725">
              <a:buFont typeface="Courier New" panose="02070309020205020404" pitchFamily="49" charset="0"/>
              <a:buChar char="o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Instability in key positions.</a:t>
            </a:r>
          </a:p>
          <a:p>
            <a:pPr lvl="2" indent="-466725">
              <a:buFont typeface="Courier New" panose="02070309020205020404" pitchFamily="49" charset="0"/>
              <a:buChar char="o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Poor financial management and record keeping.</a:t>
            </a:r>
          </a:p>
          <a:p>
            <a:pPr lvl="2" indent="-466725">
              <a:buFont typeface="Courier New" panose="02070309020205020404" pitchFamily="49" charset="0"/>
              <a:buChar char="o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Lack of compliance monitoring and enforcement</a:t>
            </a:r>
          </a:p>
          <a:p>
            <a:pPr lvl="2" indent="-466725">
              <a:buFont typeface="Courier New" panose="02070309020205020404" pitchFamily="49" charset="0"/>
              <a:buChar char="o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Lack of consequence management.</a:t>
            </a:r>
          </a:p>
          <a:p>
            <a:pPr lvl="2" indent="-466725">
              <a:buFont typeface="Courier New" panose="02070309020205020404" pitchFamily="49" charset="0"/>
              <a:buChar char="o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Inadequate audit findings action plan.</a:t>
            </a:r>
          </a:p>
          <a:p>
            <a:pPr lvl="2" indent="-466725">
              <a:buFont typeface="Courier New" panose="02070309020205020404" pitchFamily="49" charset="0"/>
              <a:buChar char="o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Lack of effort to resolve matters related to PRASA’s    financial viability and that of its subsidiaries.</a:t>
            </a:r>
          </a:p>
          <a:p>
            <a:pPr lvl="2" indent="-466725">
              <a:buFont typeface="Courier New" panose="02070309020205020404" pitchFamily="49" charset="0"/>
              <a:buChar char="o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Inadequate oversight.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1A7C32-DE0A-3B4C-A650-DA718FF2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515" y="105668"/>
            <a:ext cx="5473485" cy="68474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ZA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Opinion</a:t>
            </a:r>
          </a:p>
        </p:txBody>
      </p:sp>
    </p:spTree>
    <p:extLst>
      <p:ext uri="{BB962C8B-B14F-4D97-AF65-F5344CB8AC3E}">
        <p14:creationId xmlns:p14="http://schemas.microsoft.com/office/powerpoint/2010/main" val="48665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2A8F-E9AE-4777-AEDB-8499ED699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" y="14246"/>
            <a:ext cx="9034961" cy="1325563"/>
          </a:xfrm>
        </p:spPr>
        <p:txBody>
          <a:bodyPr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 of Audit Findings</a:t>
            </a:r>
            <a:b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2018/19 &amp; 2019/20 Comparison</a:t>
            </a:r>
            <a:endParaRPr lang="en-ZA" sz="28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1EFEE42-7A8D-DA44-B6FA-41597AE24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92" y="1332691"/>
            <a:ext cx="6988629" cy="4581331"/>
          </a:xfrm>
          <a:prstGeom prst="rect">
            <a:avLst/>
          </a:prstGeom>
        </p:spPr>
      </p:pic>
      <p:sp>
        <p:nvSpPr>
          <p:cNvPr id="6" name="Flowchart: Document 6">
            <a:extLst>
              <a:ext uri="{FF2B5EF4-FFF2-40B4-BE49-F238E27FC236}">
                <a16:creationId xmlns:a16="http://schemas.microsoft.com/office/drawing/2014/main" id="{D92E18D1-9D9E-1144-AC2C-A4B625AB1086}"/>
              </a:ext>
            </a:extLst>
          </p:cNvPr>
          <p:cNvSpPr/>
          <p:nvPr/>
        </p:nvSpPr>
        <p:spPr>
          <a:xfrm>
            <a:off x="7050621" y="1500642"/>
            <a:ext cx="2547257" cy="297646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Marginal overall decrease in number of findings from 173 to 120.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 increase in Qualification matters and these will form the basis of our remedial actions</a:t>
            </a:r>
            <a:r>
              <a: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45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007495F-CCD7-724C-AD1A-D3904E8F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91" y="1820419"/>
            <a:ext cx="9487122" cy="2085392"/>
          </a:xfrm>
        </p:spPr>
        <p:txBody>
          <a:bodyPr>
            <a:normAutofit/>
          </a:bodyPr>
          <a:lstStyle/>
          <a:p>
            <a:pPr algn="ctr"/>
            <a:endParaRPr lang="en-ZA"/>
          </a:p>
          <a:p>
            <a:pPr marL="0" indent="0" algn="ctr">
              <a:buNone/>
            </a:pPr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Addressing the Findings from the AGSA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9792A-492B-0B49-BFD9-9AE45A58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1" y="4047157"/>
            <a:ext cx="248920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EB1285-BDA8-BF44-9FC0-6D5DAABE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098" y="4047157"/>
            <a:ext cx="2489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4F4FBF-19AA-984D-950B-5D24BC8F0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62" y="4047157"/>
            <a:ext cx="2489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7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DBCDD-4360-7D47-95EA-560121B6C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E8C9E6-5473-1E41-87DE-7F332B2DD97E}"/>
              </a:ext>
            </a:extLst>
          </p:cNvPr>
          <p:cNvSpPr/>
          <p:nvPr/>
        </p:nvSpPr>
        <p:spPr>
          <a:xfrm>
            <a:off x="4200041" y="1442746"/>
            <a:ext cx="5705959" cy="5234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1338" algn="l"/>
              </a:tabLst>
              <a:defRPr/>
            </a:pPr>
            <a:r>
              <a:rPr lang="en-GB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has appointed the Board of Control and the following Board Committees have been established: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and Risk;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Capital and Remuneration;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Safety, Health, Environment and Quality (SHEQ);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Finance, Capital Investment and Procurement; and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and Performance.</a:t>
            </a:r>
          </a:p>
          <a:p>
            <a:pPr marL="635000" lvl="2">
              <a:tabLst>
                <a:tab pos="541338" algn="l"/>
              </a:tabLst>
              <a:defRPr/>
            </a:pPr>
            <a:endParaRPr lang="en-GB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3635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1338" algn="l"/>
              </a:tabLst>
              <a:defRPr/>
            </a:pPr>
            <a:r>
              <a:rPr lang="en-GB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progress in filling key positions including: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PRASA RAIL CEO (June 2020)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Security Officer (August 2020)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PRASA CRES CEO (September 2020)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Autopax CEO (September 2020)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Information Officer (July 2020)</a:t>
            </a:r>
          </a:p>
          <a:p>
            <a:pPr marL="998538" lvl="2" indent="-363538">
              <a:buFont typeface="Courier New" panose="02070309020205020404" pitchFamily="49" charset="0"/>
              <a:buChar char="o"/>
              <a:tabLst>
                <a:tab pos="541338" algn="l"/>
              </a:tabLst>
              <a:defRPr/>
            </a:pPr>
            <a:r>
              <a:rPr lang="en-GB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Company Secretary (July 2020)</a:t>
            </a:r>
          </a:p>
          <a:p>
            <a:pPr marL="541338" lvl="1" indent="-363538">
              <a:buFont typeface="Arial" panose="020B0604020202020204" pitchFamily="34" charset="0"/>
              <a:buChar char="•"/>
              <a:tabLst>
                <a:tab pos="541338" algn="l"/>
              </a:tabLst>
              <a:defRPr/>
            </a:pPr>
            <a:r>
              <a:rPr lang="en-GB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Board is urgently attending to the appointment of the Group Chief Executive Officer.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1A7C32-DE0A-3B4C-A650-DA718FF2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515" y="185980"/>
            <a:ext cx="5473485" cy="60443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ZA" sz="2800" b="1">
                <a:latin typeface="Arial" panose="020B0604020202020204" pitchFamily="34" charset="0"/>
                <a:cs typeface="Arial" panose="020B0604020202020204" pitchFamily="34" charset="0"/>
              </a:rPr>
              <a:t>Addressing the Audit Findings </a:t>
            </a:r>
            <a:endParaRPr lang="en-ZA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25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ard Presentation[1]" id="{25221A5B-7C67-3848-830E-EA4231459261}" vid="{91471D6B-6D17-D744-82AC-028C4154F5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E8B81096EF8C4F8ACBEADC9C7217F2" ma:contentTypeVersion="9" ma:contentTypeDescription="Create a new document." ma:contentTypeScope="" ma:versionID="d5b7992c6b67bacd39f7ba55b0043c9f">
  <xsd:schema xmlns:xsd="http://www.w3.org/2001/XMLSchema" xmlns:xs="http://www.w3.org/2001/XMLSchema" xmlns:p="http://schemas.microsoft.com/office/2006/metadata/properties" xmlns:ns3="ba809c19-f45c-48c4-8052-617e2018779f" targetNamespace="http://schemas.microsoft.com/office/2006/metadata/properties" ma:root="true" ma:fieldsID="d8ea77ce5a25619cae09ae341b7c5996" ns3:_="">
    <xsd:import namespace="ba809c19-f45c-48c4-8052-617e201877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09c19-f45c-48c4-8052-617e20187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791CF4-23DF-4BC8-905F-240F99DBB1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C99974-5A97-41CD-82D8-87731EB0E220}">
  <ds:schemaRefs>
    <ds:schemaRef ds:uri="ba809c19-f45c-48c4-8052-617e201877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003F2D9-8BE4-4364-8A09-63D94216F39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3357</Words>
  <Application>Microsoft Office PowerPoint</Application>
  <PresentationFormat>A4 Paper (210x297 mm)</PresentationFormat>
  <Paragraphs>521</Paragraphs>
  <Slides>39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Impact</vt:lpstr>
      <vt:lpstr>Tahoma</vt:lpstr>
      <vt:lpstr>Wingdings</vt:lpstr>
      <vt:lpstr>Office Theme</vt:lpstr>
      <vt:lpstr>file:///C:\Users\krishna.govender\OneDrive%20-%20PRASA\Documents\Prasa\External%20audit\2019-20\AG\AFS%202020%20Draft%2022102020%20(pressie).xlsx!AFS!%5bAFS%202020%20Draft%2022102020%20(pressie).xlsx%5dAFS%20Chart%2010</vt:lpstr>
      <vt:lpstr>file:///C:\Users\krishna.govender\OneDrive%20-%20PRASA\Documents\Prasa\External%20audit\2019-20\AG\AFS%202020%20Draft%2022102020%20(pressie).xlsx!AFS!%5bAFS%202020%20Draft%2022102020%20(pressie).xlsx%5dAFS%20Chart%203</vt:lpstr>
      <vt:lpstr>https://prasaon-my.sharepoint.com/personal/krishna_govender_prasa_com/Documents/Documents/Prasa/External%20audit/2019-20/AG/AFS%202020%20Draft%2022102020%20(pressie).xlsx!AFS%20(2)!%5bAFS%202020%20Draft%2022102020%20(pressie).xlsx%5dAFS%20(2)%20Chart%204</vt:lpstr>
      <vt:lpstr>https://prasaon-my.sharepoint.com/personal/krishna_govender_prasa_com/Documents/Documents/Prasa/External%20audit/2019-20/AG/AFS%202020%20Draft%2022102020%20(pressie).xlsx!AFS%20(2)!%5bAFS%202020%20Draft%2022102020%20(pressie).xlsx%5dAFS%20(2)%20Chart%206</vt:lpstr>
      <vt:lpstr>PowerPoint Presentation</vt:lpstr>
      <vt:lpstr>CONTENT</vt:lpstr>
      <vt:lpstr>PowerPoint Presentation</vt:lpstr>
      <vt:lpstr>2019/2020 Financial Year at Glance</vt:lpstr>
      <vt:lpstr>PowerPoint Presentation</vt:lpstr>
      <vt:lpstr>Audit Opinion</vt:lpstr>
      <vt:lpstr>Overview of Audit Findings 2018/19 &amp; 2019/20 Comparison</vt:lpstr>
      <vt:lpstr>PowerPoint Presentation</vt:lpstr>
      <vt:lpstr>Addressing the Audit Findings </vt:lpstr>
      <vt:lpstr>Addressing the Audit Findings…cont’d</vt:lpstr>
      <vt:lpstr>PowerPoint Presentation</vt:lpstr>
      <vt:lpstr>Addressing the Audit Findings (Asset Management)…cont’d</vt:lpstr>
      <vt:lpstr>Progress in Resolving the2018/2019  Audit Findings ….cont’d</vt:lpstr>
      <vt:lpstr>Addressing Unauthorised, Irregular, Fruitless and Wasteful expenditure</vt:lpstr>
      <vt:lpstr>Irregular Expenditure Analysis</vt:lpstr>
      <vt:lpstr>Irregular Expenditure Analysis …..cont’d</vt:lpstr>
      <vt:lpstr>Fruitless and Wasteful Expenditure Analysis</vt:lpstr>
      <vt:lpstr>Fruitless and Wasteful Expenditure Analysis...cont’d</vt:lpstr>
      <vt:lpstr>Addressing Malfeasance</vt:lpstr>
      <vt:lpstr>Addressing Malfeasance</vt:lpstr>
      <vt:lpstr>PowerPoint Presentation</vt:lpstr>
      <vt:lpstr>Delivering on the Mandate</vt:lpstr>
      <vt:lpstr>Performance Summary 2019/20</vt:lpstr>
      <vt:lpstr>Performance Summary 2019/20…cont’d</vt:lpstr>
      <vt:lpstr>Performance Summary 2019/20…cont’d</vt:lpstr>
      <vt:lpstr>Performance 2019/20: Non-Achievements</vt:lpstr>
      <vt:lpstr>PowerPoint Presentation</vt:lpstr>
      <vt:lpstr>Salient Financial Position</vt:lpstr>
      <vt:lpstr>Revenue</vt:lpstr>
      <vt:lpstr>Expenditure</vt:lpstr>
      <vt:lpstr>Expenditure Analysis</vt:lpstr>
      <vt:lpstr>Balance Sheet</vt:lpstr>
      <vt:lpstr>Improvement in Internal Controls and Processes</vt:lpstr>
      <vt:lpstr>PowerPoint Presentation</vt:lpstr>
      <vt:lpstr>Actions to Improve Business Performance</vt:lpstr>
      <vt:lpstr>Actions to Improve Business Performance....cont’d</vt:lpstr>
      <vt:lpstr>PowerPoint Presentation</vt:lpstr>
      <vt:lpstr>Concluding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Mava Xolo</dc:creator>
  <cp:lastModifiedBy>Tandiwe Mpondo Mpondo</cp:lastModifiedBy>
  <cp:revision>1</cp:revision>
  <dcterms:created xsi:type="dcterms:W3CDTF">2020-11-11T23:03:39Z</dcterms:created>
  <dcterms:modified xsi:type="dcterms:W3CDTF">2020-11-23T09:48:49Z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0x01010019E8B81096EF8C4F8ACBEADC9C7217F2</vt:lpwstr>
  </property>
</Properties>
</file>