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7" r:id="rId5"/>
    <p:sldId id="258" r:id="rId6"/>
    <p:sldId id="268" r:id="rId7"/>
    <p:sldId id="276" r:id="rId8"/>
    <p:sldId id="272" r:id="rId9"/>
    <p:sldId id="288" r:id="rId10"/>
    <p:sldId id="291" r:id="rId11"/>
    <p:sldId id="292" r:id="rId12"/>
    <p:sldId id="289" r:id="rId13"/>
    <p:sldId id="290" r:id="rId14"/>
    <p:sldId id="28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us Van Niekerk" initials="MVN" lastIdx="20" clrIdx="0">
    <p:extLst>
      <p:ext uri="{19B8F6BF-5375-455C-9EA6-DF929625EA0E}">
        <p15:presenceInfo xmlns:p15="http://schemas.microsoft.com/office/powerpoint/2012/main" xmlns="" userId="S::Marius@DTPS.GOV.ZA::e8c319af-3339-4c52-98dd-f381aa12dc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82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411" autoAdjust="0"/>
    <p:restoredTop sz="93792" autoAdjust="0"/>
  </p:normalViewPr>
  <p:slideViewPr>
    <p:cSldViewPr snapToGrid="0">
      <p:cViewPr varScale="1">
        <p:scale>
          <a:sx n="74" d="100"/>
          <a:sy n="74" d="100"/>
        </p:scale>
        <p:origin x="-102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01AD6-E300-49FF-A07C-B1A78C95395B}" type="datetimeFigureOut">
              <a:rPr lang="en-ZA" smtClean="0"/>
              <a:pPr/>
              <a:t>2020/11/24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845BB-9C63-4B37-9B07-7D2F2C8572C8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5756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B3524A-6039-4EDD-B1EC-485ACB6FF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AC585E-4D49-4EB8-9F84-ACB7E8D40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C363BD-DE25-46EB-983C-A7DA2747A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735-674B-421F-B17F-9E6A3F4AC121}" type="datetimeFigureOut">
              <a:rPr lang="en-ZA" smtClean="0"/>
              <a:pPr/>
              <a:t>2020/11/24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D8DCC3-240F-4D88-A788-097993170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14583C-8394-475F-B98A-34087B24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2901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BB442C-B867-4183-924E-FDCAEE85D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F51F121-55D4-4AD5-B236-375583084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A22F59-EAD2-42C7-AB31-9E72A3A08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735-674B-421F-B17F-9E6A3F4AC121}" type="datetimeFigureOut">
              <a:rPr lang="en-ZA" smtClean="0"/>
              <a:pPr/>
              <a:t>2020/11/24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3A3C4E-5211-4F98-B25D-EB232B6AB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BE99DB-9945-4DF5-B533-E7DB746A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8383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D164172-2040-45E0-90DB-20D0672B65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3217B84-ABC4-49CB-B65A-1C4536965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9C10EA-0A47-4B3A-AFEC-79BB00A2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735-674B-421F-B17F-9E6A3F4AC121}" type="datetimeFigureOut">
              <a:rPr lang="en-ZA" smtClean="0"/>
              <a:pPr/>
              <a:t>2020/11/24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0211C3-C9CD-475C-B7D5-E56E236F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A5148A-CB85-4322-87D5-EF17DCE5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39469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9A2B7-B9EF-461C-BBE9-8AEAD029C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F8E35D-D4D5-4B8E-995C-5AB405DD8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19E68B-EEA0-48EC-9AD7-E0DAD577D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735-674B-421F-B17F-9E6A3F4AC121}" type="datetimeFigureOut">
              <a:rPr lang="en-ZA" smtClean="0"/>
              <a:pPr/>
              <a:t>2020/11/24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2C18D8-0C76-4334-B2A7-7EAE96868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C5D83F-073B-4172-8214-7E21AF528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422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4B3B8B-530B-47DE-912E-CF1DD8045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E6C82D-C6D3-411F-88A8-4BD886BCC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FF8984-2D6E-479F-927C-D2FDC2256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735-674B-421F-B17F-9E6A3F4AC121}" type="datetimeFigureOut">
              <a:rPr lang="en-ZA" smtClean="0"/>
              <a:pPr/>
              <a:t>2020/11/24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C79112-C301-48F6-9243-88A40B87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4140CF-89E1-4A2E-919A-CB5E3DDF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2711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988EFA-54C7-4D5C-B2CC-F0E563D3D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33B9F7-4893-4BC7-A054-FC80F3F86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8EE35F-5271-4339-B517-711A7937B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2458CE6-16B6-4F8F-8DA2-EA987C57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735-674B-421F-B17F-9E6A3F4AC121}" type="datetimeFigureOut">
              <a:rPr lang="en-ZA" smtClean="0"/>
              <a:pPr/>
              <a:t>2020/11/24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D2BAC4-4E8A-47FB-9AA8-46D6F4CF1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B7F8FD-416D-4CB6-BF4E-5BFBA38AE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1960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9474E0-B28D-4307-A1A1-AF153075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72CA73-5C6A-4325-973A-290053392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6A99630-CEDB-4EF8-8A76-EC22B9100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5A41D08-3C12-45E9-9C26-5FE7A7A27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91A72C6-F738-45F2-B74E-278FF80997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F4D956E-32ED-46B9-9222-A3D66AE6A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735-674B-421F-B17F-9E6A3F4AC121}" type="datetimeFigureOut">
              <a:rPr lang="en-ZA" smtClean="0"/>
              <a:pPr/>
              <a:t>2020/11/24</a:t>
            </a:fld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7C4269D-7C0A-4774-9F54-CEB820F94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6AD15BE-F265-425C-960C-6A4105E3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6594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8B4F26-F21A-4D14-B538-B7D5031C7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F362718-1C3C-49BB-83F7-44B37C7ED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735-674B-421F-B17F-9E6A3F4AC121}" type="datetimeFigureOut">
              <a:rPr lang="en-ZA" smtClean="0"/>
              <a:pPr/>
              <a:t>2020/11/24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6FD725-5DD4-4DAB-B440-6F6D0E6B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13376F2-10E0-421C-8592-235650E49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9391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FA8D80D-7C9F-4379-98C5-87B7388CE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735-674B-421F-B17F-9E6A3F4AC121}" type="datetimeFigureOut">
              <a:rPr lang="en-ZA" smtClean="0"/>
              <a:pPr/>
              <a:t>2020/11/24</a:t>
            </a:fld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97680E9-11A4-4728-A396-E0B7C347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97E4FC-CAC6-4BCB-A19F-6E264603B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701048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EF23D9-6567-46E5-A97D-7E4C2B6B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3680B3-BB0A-4E36-9B8C-63A3F37BD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6B9794B-6701-4BA9-9383-FC3FD92C6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B97E87-8517-4BF9-AF29-A1F7B2AB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735-674B-421F-B17F-9E6A3F4AC121}" type="datetimeFigureOut">
              <a:rPr lang="en-ZA" smtClean="0"/>
              <a:pPr/>
              <a:t>2020/11/24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22A3CE-95C6-46F4-9C73-7C52AEBE6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C8ACDB-6AE4-4C49-8456-BE1E79F8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2098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A9C404-6890-4422-A4FD-DF088088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2896B3-89B4-4689-BE5D-C8378834E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996508-1481-4076-9598-BF4D63341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52BA98-296E-4817-8694-A17139C7D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735-674B-421F-B17F-9E6A3F4AC121}" type="datetimeFigureOut">
              <a:rPr lang="en-ZA" smtClean="0"/>
              <a:pPr/>
              <a:t>2020/11/24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E6ABD2-1372-495B-80E4-47923E5D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726491-E5DB-4629-A8A5-A0E2F3141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6115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354615C-C77D-4BE3-9C53-611EC63A3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0F6E8F-A616-421D-B4ED-A9CC59BFB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675BC6-788F-4D0B-9DBF-2FD20D69E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28735-674B-421F-B17F-9E6A3F4AC121}" type="datetimeFigureOut">
              <a:rPr lang="en-ZA" smtClean="0"/>
              <a:pPr/>
              <a:t>2020/11/24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F32D84-C717-4D02-9A68-A512148ECF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BDC288-6B84-4962-A772-F7AA24FB4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138FA-002C-4525-9490-70C5858E63E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0862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D31264F-91B6-4CA9-A250-CA7233FD83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67" r="14054" b="237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4B9D5E-5875-40EC-A251-9970F83B3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514" y="1358537"/>
            <a:ext cx="10145486" cy="1881005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2020/21 Revised Annual Performance Plan</a:t>
            </a:r>
            <a:endParaRPr lang="en-Z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55A547E-B839-4775-B0B8-F14B9C17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4" y="3966234"/>
            <a:ext cx="9859926" cy="165576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Portfolio Committee Presentation </a:t>
            </a:r>
          </a:p>
          <a:p>
            <a:r>
              <a:rPr lang="en-US" sz="4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10 November 2020</a:t>
            </a:r>
            <a:endParaRPr lang="en-ZA" sz="5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D711C40-EE3B-4685-A11D-8A165F0765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7" t="11912" r="71608" b="7779"/>
          <a:stretch/>
        </p:blipFill>
        <p:spPr>
          <a:xfrm>
            <a:off x="0" y="0"/>
            <a:ext cx="2991394" cy="13585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D0C550A-8219-4AFD-9697-B3DC8312D240}"/>
              </a:ext>
            </a:extLst>
          </p:cNvPr>
          <p:cNvSpPr/>
          <p:nvPr/>
        </p:nvSpPr>
        <p:spPr>
          <a:xfrm>
            <a:off x="0" y="6675120"/>
            <a:ext cx="12192000" cy="18288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54554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664953-C075-4F60-863A-9C0BB31D6F47}"/>
              </a:ext>
            </a:extLst>
          </p:cNvPr>
          <p:cNvSpPr txBox="1"/>
          <p:nvPr/>
        </p:nvSpPr>
        <p:spPr>
          <a:xfrm>
            <a:off x="235570" y="1214914"/>
            <a:ext cx="112636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/>
              <a:t>Programme 5: Aggregation Framework</a:t>
            </a:r>
          </a:p>
          <a:p>
            <a:endParaRPr lang="en-ZA" sz="2800" b="1" dirty="0"/>
          </a:p>
          <a:p>
            <a:endParaRPr lang="en-ZA" sz="2800" b="1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b="1" dirty="0"/>
          </a:p>
          <a:p>
            <a:endParaRPr lang="en-ZA" sz="2800" b="1" dirty="0"/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7" t="11912" r="71608" b="7779"/>
          <a:stretch/>
        </p:blipFill>
        <p:spPr>
          <a:xfrm>
            <a:off x="10758" y="0"/>
            <a:ext cx="2991394" cy="12212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C57650-2E5D-405D-BB7E-9A0859F55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8" y="1653922"/>
            <a:ext cx="12192000" cy="29870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8321742"/>
              </p:ext>
            </p:extLst>
          </p:nvPr>
        </p:nvGraphicFramePr>
        <p:xfrm>
          <a:off x="235570" y="2176530"/>
          <a:ext cx="11638749" cy="3193960"/>
        </p:xfrm>
        <a:graphic>
          <a:graphicData uri="http://schemas.openxmlformats.org/drawingml/2006/table">
            <a:tbl>
              <a:tblPr firstRow="1" firstCol="1" bandRow="1"/>
              <a:tblGrid>
                <a:gridCol w="9539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5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71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71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01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71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671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655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655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593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35900">
                <a:tc rowSpan="3"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 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 Targets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072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Audited/Actual Performance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MTEF Period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90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2016/17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2017/18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2019/20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1439"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Aggregated digital skills programmes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 and impact report on training programmes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Approved monitoring and evaluation framework implemented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Monitoring and evaluation framework developed 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Monitoring and evaluation framework implemented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Recommendations from the evaluation and impact report implemented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 and impact report developed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75183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664953-C075-4F60-863A-9C0BB31D6F47}"/>
              </a:ext>
            </a:extLst>
          </p:cNvPr>
          <p:cNvSpPr txBox="1"/>
          <p:nvPr/>
        </p:nvSpPr>
        <p:spPr>
          <a:xfrm>
            <a:off x="444276" y="641188"/>
            <a:ext cx="112230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/>
              <a:t>Programme Resource Allocation </a:t>
            </a:r>
          </a:p>
          <a:p>
            <a:endParaRPr lang="en-ZA" sz="2800" b="1" dirty="0"/>
          </a:p>
          <a:p>
            <a:endParaRPr lang="en-ZA" sz="2800" b="1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b="1" dirty="0"/>
          </a:p>
          <a:p>
            <a:endParaRPr lang="en-ZA" sz="2800" b="1" dirty="0"/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7" t="11912" r="71608" b="7779"/>
          <a:stretch/>
        </p:blipFill>
        <p:spPr>
          <a:xfrm>
            <a:off x="10758" y="0"/>
            <a:ext cx="2991394" cy="12212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921504-964B-4A89-BAF6-A29321B25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1857"/>
            <a:ext cx="12192000" cy="29870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6830645"/>
              </p:ext>
            </p:extLst>
          </p:nvPr>
        </p:nvGraphicFramePr>
        <p:xfrm>
          <a:off x="309095" y="1622738"/>
          <a:ext cx="11513711" cy="4572000"/>
        </p:xfrm>
        <a:graphic>
          <a:graphicData uri="http://schemas.openxmlformats.org/drawingml/2006/table">
            <a:tbl>
              <a:tblPr firstRow="1" firstCol="1" bandRow="1"/>
              <a:tblGrid>
                <a:gridCol w="1730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3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31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76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76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587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414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4148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22584">
                <a:tc rowSpan="3"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Audited outcomes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Appropriation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Medium-Term expenditure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58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2016/17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2017/18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2019/20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258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R'000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R'000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0708"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Administration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28 821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47 706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17 965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44 942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57 690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54 500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56 000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0708"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Multi-Stakeholder Collaboration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1 022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5 247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9 397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3 046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4 000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0708"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e-Astuteness development 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22 214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23 755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46 750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37 096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35 505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39 000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42 000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0708"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Knowledge for Innovation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6 628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12 780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9 977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10 760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5 712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0708"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Aggregation Framework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1 500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6 673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2 000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0708"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58 685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85 531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90 761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95 844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99 195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104 651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109 712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18009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4B9D5E-5875-40EC-A251-9970F83B3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2910" y="2646227"/>
            <a:ext cx="6028155" cy="1053842"/>
          </a:xfrm>
        </p:spPr>
        <p:txBody>
          <a:bodyPr>
            <a:normAutofit/>
          </a:bodyPr>
          <a:lstStyle/>
          <a:p>
            <a:r>
              <a:rPr lang="en-ZA" sz="5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7" t="11912" r="71608" b="7779"/>
          <a:stretch/>
        </p:blipFill>
        <p:spPr>
          <a:xfrm>
            <a:off x="21516" y="26123"/>
            <a:ext cx="2991394" cy="13585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2165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664953-C075-4F60-863A-9C0BB31D6F47}"/>
              </a:ext>
            </a:extLst>
          </p:cNvPr>
          <p:cNvSpPr txBox="1"/>
          <p:nvPr/>
        </p:nvSpPr>
        <p:spPr>
          <a:xfrm>
            <a:off x="397844" y="713643"/>
            <a:ext cx="11396311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/>
              <a:t>Strategic Position</a:t>
            </a:r>
          </a:p>
          <a:p>
            <a:pPr algn="ctr"/>
            <a:endParaRPr lang="en-ZA" sz="2800" b="1" dirty="0"/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/>
              <a:t>Vision: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Digitally skilled citizens</a:t>
            </a: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/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3200" b="1" dirty="0"/>
              <a:t>Mission:</a:t>
            </a:r>
            <a:r>
              <a:rPr lang="en-US" sz="2800" dirty="0">
                <a:solidFill>
                  <a:prstClr val="black"/>
                </a:solidFill>
              </a:rPr>
              <a:t/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drive national digital skills development, enhancing competence for sustainable socio-economic development in South Africa; and to radically advance the human capacity development in digital skills.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ZA" sz="2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7" t="11912" r="71608" b="7779"/>
          <a:stretch/>
        </p:blipFill>
        <p:spPr>
          <a:xfrm>
            <a:off x="0" y="34375"/>
            <a:ext cx="2991394" cy="13585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BEE3C44-486B-417D-BF0D-C683D5316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4208"/>
            <a:ext cx="12192000" cy="29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798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664953-C075-4F60-863A-9C0BB31D6F47}"/>
              </a:ext>
            </a:extLst>
          </p:cNvPr>
          <p:cNvSpPr txBox="1"/>
          <p:nvPr/>
        </p:nvSpPr>
        <p:spPr>
          <a:xfrm>
            <a:off x="672212" y="515639"/>
            <a:ext cx="1128878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/>
              <a:t>             Overview on the revised 2020/21 APP</a:t>
            </a:r>
          </a:p>
          <a:p>
            <a:endParaRPr lang="en-ZA" sz="2800" dirty="0"/>
          </a:p>
          <a:p>
            <a:r>
              <a:rPr lang="en-ZA" b="1" dirty="0"/>
              <a:t>In terms of the current approved budget structure, NEMISA APP presents the following programmes: </a:t>
            </a:r>
          </a:p>
          <a:p>
            <a:endParaRPr lang="en-ZA" dirty="0"/>
          </a:p>
          <a:p>
            <a:r>
              <a:rPr lang="en-ZA" b="1" dirty="0"/>
              <a:t>Programme  1: Administration </a:t>
            </a:r>
            <a:r>
              <a:rPr lang="en-ZA" dirty="0"/>
              <a:t>(To provide support to the overall management of the Institute to ensure organisational efficiency, effectiveness and sound financial management)</a:t>
            </a:r>
          </a:p>
          <a:p>
            <a:r>
              <a:rPr lang="en-ZA" b="1" dirty="0"/>
              <a:t>Programme 2: Multi-Stakeholder Collaboration </a:t>
            </a:r>
            <a:r>
              <a:rPr lang="en-ZA" sz="1400" dirty="0"/>
              <a:t>(</a:t>
            </a:r>
            <a:r>
              <a:rPr lang="en-ZA" dirty="0"/>
              <a:t>To build a substantive formalised multi-stakeholder collaborative network involving partners)</a:t>
            </a:r>
          </a:p>
          <a:p>
            <a:r>
              <a:rPr lang="en-ZA" b="1" dirty="0"/>
              <a:t>Programme 3: E-Astuteness Development </a:t>
            </a:r>
            <a:r>
              <a:rPr lang="en-ZA" dirty="0"/>
              <a:t>(To provide digital skills training interventions to leverage existing ICT education and training expertise  so as to better align and meet the digital skills targets in the MTSF and NDP.)</a:t>
            </a:r>
          </a:p>
          <a:p>
            <a:r>
              <a:rPr lang="en-ZA" b="1" dirty="0"/>
              <a:t>Programme 4: Knowledge for innovation </a:t>
            </a:r>
            <a:r>
              <a:rPr lang="en-ZA" dirty="0"/>
              <a:t>(To look for appropriate, and often innovative, ways to address systemic problems and other inefficiencies and weaknesses in achieving learning success.</a:t>
            </a:r>
          </a:p>
          <a:p>
            <a:r>
              <a:rPr lang="en-ZA" b="1" dirty="0"/>
              <a:t>Programme 5: Aggregation Framework </a:t>
            </a:r>
            <a:r>
              <a:rPr lang="en-ZA" dirty="0"/>
              <a:t>(To build a formalised multi-stakeholder aggregation and collaborative network that allows the Institute to link outputs and impact)</a:t>
            </a:r>
          </a:p>
          <a:p>
            <a:endParaRPr lang="en-ZA" dirty="0"/>
          </a:p>
          <a:p>
            <a:pPr algn="ctr"/>
            <a:endParaRPr lang="en-ZA" sz="2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7" t="11912" r="71608" b="7779"/>
          <a:stretch/>
        </p:blipFill>
        <p:spPr>
          <a:xfrm>
            <a:off x="0" y="0"/>
            <a:ext cx="2991394" cy="13585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6DC97E7-E94B-4E4E-A60B-CA8B2610E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78062"/>
            <a:ext cx="12192000" cy="18732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81F039-2FD5-43C0-9890-64E456840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69945"/>
            <a:ext cx="12192000" cy="29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362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664953-C075-4F60-863A-9C0BB31D6F47}"/>
              </a:ext>
            </a:extLst>
          </p:cNvPr>
          <p:cNvSpPr txBox="1"/>
          <p:nvPr/>
        </p:nvSpPr>
        <p:spPr>
          <a:xfrm>
            <a:off x="181142" y="929473"/>
            <a:ext cx="1126366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/>
              <a:t>Programme 1: Administration</a:t>
            </a:r>
          </a:p>
          <a:p>
            <a:endParaRPr lang="en-ZA" sz="2800" b="1" dirty="0"/>
          </a:p>
          <a:p>
            <a:endParaRPr lang="en-ZA" b="1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b="1" dirty="0"/>
          </a:p>
          <a:p>
            <a:endParaRPr lang="en-ZA" sz="2800" b="1" dirty="0"/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7" t="11912" r="71608" b="7779"/>
          <a:stretch/>
        </p:blipFill>
        <p:spPr>
          <a:xfrm>
            <a:off x="9566" y="8556"/>
            <a:ext cx="2991394" cy="12212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9F30EE6-1F12-4AFF-9802-13CA0379D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349" y="1314601"/>
            <a:ext cx="12192000" cy="29870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7516520"/>
              </p:ext>
            </p:extLst>
          </p:nvPr>
        </p:nvGraphicFramePr>
        <p:xfrm>
          <a:off x="386366" y="1764405"/>
          <a:ext cx="11178861" cy="4267153"/>
        </p:xfrm>
        <a:graphic>
          <a:graphicData uri="http://schemas.openxmlformats.org/drawingml/2006/table">
            <a:tbl>
              <a:tblPr firstRow="1" firstCol="1" bandRow="1"/>
              <a:tblGrid>
                <a:gridCol w="10310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48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48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1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11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11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11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11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1115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1115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74360">
                <a:tc rowSpan="3"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Outcomes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53390"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 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 Targets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5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Audited/Actual Performance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MTEF Period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6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2016/17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2017/18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2019/20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6782">
                <a:tc rowSpan="2"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Transformed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Organization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Approved transformation and change strategy implemented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Organizational structure, processes and systems redesign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Transformation Strategy developed 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Approved transformation and change strategy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Revised organizational structure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Revised processes and systems finalized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2575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Multi-Media Production House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Approved Multi-Media Production house business plan implemented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Multi-Media Production house business plan submitted to board for approval and online interface 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 of business plan implemented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Additional 20% of business plan implemented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8944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664953-C075-4F60-863A-9C0BB31D6F47}"/>
              </a:ext>
            </a:extLst>
          </p:cNvPr>
          <p:cNvSpPr txBox="1"/>
          <p:nvPr/>
        </p:nvSpPr>
        <p:spPr>
          <a:xfrm>
            <a:off x="235570" y="1214914"/>
            <a:ext cx="112636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/>
              <a:t>Programme 2: Multi-stakeholder Collaboration </a:t>
            </a:r>
          </a:p>
          <a:p>
            <a:endParaRPr lang="en-ZA" sz="2800" b="1" dirty="0"/>
          </a:p>
          <a:p>
            <a:endParaRPr lang="en-ZA" sz="2000" b="1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b="1" dirty="0"/>
          </a:p>
          <a:p>
            <a:endParaRPr lang="en-ZA" sz="2800" b="1" dirty="0"/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7" t="11912" r="71608" b="7779"/>
          <a:stretch/>
        </p:blipFill>
        <p:spPr>
          <a:xfrm>
            <a:off x="10758" y="0"/>
            <a:ext cx="2991394" cy="12212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C57650-2E5D-405D-BB7E-9A0859F55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8" y="1653922"/>
            <a:ext cx="12192000" cy="29870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1538159"/>
              </p:ext>
            </p:extLst>
          </p:nvPr>
        </p:nvGraphicFramePr>
        <p:xfrm>
          <a:off x="347731" y="2112133"/>
          <a:ext cx="11500833" cy="3889421"/>
        </p:xfrm>
        <a:graphic>
          <a:graphicData uri="http://schemas.openxmlformats.org/drawingml/2006/table">
            <a:tbl>
              <a:tblPr firstRow="1" firstCol="1" bandRow="1"/>
              <a:tblGrid>
                <a:gridCol w="1031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8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19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82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52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82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419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4197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8748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863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8748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75773">
                <a:tc rowSpan="3"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53390"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53390"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 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3390"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 Targets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65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Audited/Actual Performance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Estimated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MTEF Period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7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2016/17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2017/18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2019/20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8686">
                <a:tc rowSpan="2"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Expanded digital skills delivery model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Collaborations and partnerships established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new collaboration agreements signed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MoUs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MoUs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MoUs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526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Monitoring and Evaluation  of 2020/21 signed agreements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Monitoring and Evaluation of 2021/22 signed agreements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9574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664953-C075-4F60-863A-9C0BB31D6F47}"/>
              </a:ext>
            </a:extLst>
          </p:cNvPr>
          <p:cNvSpPr txBox="1"/>
          <p:nvPr/>
        </p:nvSpPr>
        <p:spPr>
          <a:xfrm>
            <a:off x="235570" y="1214914"/>
            <a:ext cx="112636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/>
              <a:t>Programme 3: E- Astuteness</a:t>
            </a:r>
          </a:p>
          <a:p>
            <a:endParaRPr lang="en-ZA" sz="2800" b="1" dirty="0"/>
          </a:p>
          <a:p>
            <a:endParaRPr lang="en-ZA" sz="2000" b="1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b="1" dirty="0"/>
          </a:p>
          <a:p>
            <a:endParaRPr lang="en-ZA" sz="2800" b="1" dirty="0"/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7" t="11912" r="71608" b="7779"/>
          <a:stretch/>
        </p:blipFill>
        <p:spPr>
          <a:xfrm>
            <a:off x="10758" y="0"/>
            <a:ext cx="2991394" cy="12212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C57650-2E5D-405D-BB7E-9A0859F55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8" y="1653922"/>
            <a:ext cx="12192000" cy="29870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8881127"/>
              </p:ext>
            </p:extLst>
          </p:nvPr>
        </p:nvGraphicFramePr>
        <p:xfrm>
          <a:off x="235570" y="1952627"/>
          <a:ext cx="11509961" cy="4760458"/>
        </p:xfrm>
        <a:graphic>
          <a:graphicData uri="http://schemas.openxmlformats.org/drawingml/2006/table">
            <a:tbl>
              <a:tblPr firstRow="1" firstCol="1" bandRow="1"/>
              <a:tblGrid>
                <a:gridCol w="833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84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0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62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09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162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162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0129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0808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20808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80142">
                <a:tc rowSpan="3"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Outcomes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 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 Targets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82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Audited/Actual Performance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MTEF Period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49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2016/17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2017/18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2019/20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8087">
                <a:tc rowSpan="3"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Digitally skilled citizens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7700" algn="l"/>
                        </a:tabLs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1 000 000 citizens trained in digital literacy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citizens trained in basic digital literacy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1216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4884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6 500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30 000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160 000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200 000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174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Provide  training for creative industry practitioners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3390"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learners trained as creative media practitioners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3390"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364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245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4840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creative media  courses developed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0046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664953-C075-4F60-863A-9C0BB31D6F47}"/>
              </a:ext>
            </a:extLst>
          </p:cNvPr>
          <p:cNvSpPr txBox="1"/>
          <p:nvPr/>
        </p:nvSpPr>
        <p:spPr>
          <a:xfrm>
            <a:off x="235570" y="1214914"/>
            <a:ext cx="112636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/>
              <a:t>Programme 3: E- Astuteness</a:t>
            </a:r>
          </a:p>
          <a:p>
            <a:pPr algn="ctr"/>
            <a:endParaRPr lang="en-ZA" sz="2800" b="1" dirty="0"/>
          </a:p>
          <a:p>
            <a:endParaRPr lang="en-ZA" sz="2800" b="1" dirty="0"/>
          </a:p>
          <a:p>
            <a:endParaRPr lang="en-ZA" sz="2000" b="1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b="1" dirty="0"/>
          </a:p>
          <a:p>
            <a:endParaRPr lang="en-ZA" sz="2800" b="1" dirty="0"/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7" t="11912" r="71608" b="7779"/>
          <a:stretch/>
        </p:blipFill>
        <p:spPr>
          <a:xfrm>
            <a:off x="10758" y="0"/>
            <a:ext cx="2991394" cy="12212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C57650-2E5D-405D-BB7E-9A0859F55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8" y="1653922"/>
            <a:ext cx="12192000" cy="29870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4299118"/>
              </p:ext>
            </p:extLst>
          </p:nvPr>
        </p:nvGraphicFramePr>
        <p:xfrm>
          <a:off x="399245" y="2045200"/>
          <a:ext cx="11372047" cy="4579202"/>
        </p:xfrm>
        <a:graphic>
          <a:graphicData uri="http://schemas.openxmlformats.org/drawingml/2006/table">
            <a:tbl>
              <a:tblPr firstRow="1" firstCol="1" bandRow="1"/>
              <a:tblGrid>
                <a:gridCol w="8506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00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63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15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45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79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993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8449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9361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9361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85500">
                <a:tc rowSpan="3"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Outcomes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 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 Targets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53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Audited/Actual Performance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MTEF Period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935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2016/17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2017/18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2019/20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9327">
                <a:tc rowSpan="2"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Digitally skilled citizens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7700" algn="l"/>
                        </a:tabLs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 citizens users trained in specialist technology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3390"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citizens trained on specialist technology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337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375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8398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 Number of employees within government departments and institutions participating in digital transformation advocacy and awareness campaigns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3390"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employees within government departments and institutions participating in digital transformation advocacy and awareness campaigns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3587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664953-C075-4F60-863A-9C0BB31D6F47}"/>
              </a:ext>
            </a:extLst>
          </p:cNvPr>
          <p:cNvSpPr txBox="1"/>
          <p:nvPr/>
        </p:nvSpPr>
        <p:spPr>
          <a:xfrm>
            <a:off x="235570" y="1214914"/>
            <a:ext cx="112636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/>
              <a:t>Programme 3: E- Astuteness</a:t>
            </a:r>
          </a:p>
          <a:p>
            <a:pPr algn="ctr"/>
            <a:endParaRPr lang="en-ZA" sz="2800" b="1" dirty="0"/>
          </a:p>
          <a:p>
            <a:endParaRPr lang="en-ZA" sz="2800" b="1" dirty="0"/>
          </a:p>
          <a:p>
            <a:endParaRPr lang="en-ZA" sz="2000" b="1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b="1" dirty="0"/>
          </a:p>
          <a:p>
            <a:endParaRPr lang="en-ZA" sz="2800" b="1" dirty="0"/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7" t="11912" r="71608" b="7779"/>
          <a:stretch/>
        </p:blipFill>
        <p:spPr>
          <a:xfrm>
            <a:off x="10758" y="0"/>
            <a:ext cx="2991394" cy="12212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C57650-2E5D-405D-BB7E-9A0859F55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8" y="1653922"/>
            <a:ext cx="12192000" cy="29870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7379276"/>
              </p:ext>
            </p:extLst>
          </p:nvPr>
        </p:nvGraphicFramePr>
        <p:xfrm>
          <a:off x="239320" y="2171567"/>
          <a:ext cx="11548597" cy="2426425"/>
        </p:xfrm>
        <a:graphic>
          <a:graphicData uri="http://schemas.openxmlformats.org/drawingml/2006/table">
            <a:tbl>
              <a:tblPr firstRow="1" firstCol="1" bandRow="1"/>
              <a:tblGrid>
                <a:gridCol w="863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3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38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10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38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210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2102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0599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1214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21214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85500">
                <a:tc rowSpan="3"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Outcomes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 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 Targets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53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Audited/Actual Performance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Estimated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MTEF Period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935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2016/17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2017/18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2019/20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9327"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Digitally skilled citizens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7700" algn="l"/>
                        </a:tabLs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Rollout of online digital skills training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 skills cloud platform established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1 leaning management system implemented 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Learning management system (LMS) integrated on to cloud platform with 10000 registered users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Multi-Media Production Content into Digital skills cloud platform  incorporation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course provider integrated into the cloud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8383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664953-C075-4F60-863A-9C0BB31D6F47}"/>
              </a:ext>
            </a:extLst>
          </p:cNvPr>
          <p:cNvSpPr txBox="1"/>
          <p:nvPr/>
        </p:nvSpPr>
        <p:spPr>
          <a:xfrm>
            <a:off x="235570" y="1214914"/>
            <a:ext cx="112636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/>
              <a:t>Programme 4: Knowledge Innovation</a:t>
            </a:r>
          </a:p>
          <a:p>
            <a:endParaRPr lang="en-ZA" sz="2800" b="1" dirty="0"/>
          </a:p>
          <a:p>
            <a:endParaRPr lang="en-ZA" sz="1200" b="1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b="1" dirty="0"/>
          </a:p>
          <a:p>
            <a:endParaRPr lang="en-ZA" sz="2800" b="1" dirty="0"/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7" t="11912" r="71608" b="7779"/>
          <a:stretch/>
        </p:blipFill>
        <p:spPr>
          <a:xfrm>
            <a:off x="10758" y="0"/>
            <a:ext cx="2991394" cy="12212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C57650-2E5D-405D-BB7E-9A0859F55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8" y="1653922"/>
            <a:ext cx="12192000" cy="29870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2445503"/>
              </p:ext>
            </p:extLst>
          </p:nvPr>
        </p:nvGraphicFramePr>
        <p:xfrm>
          <a:off x="334850" y="2137891"/>
          <a:ext cx="11397802" cy="3483399"/>
        </p:xfrm>
        <a:graphic>
          <a:graphicData uri="http://schemas.openxmlformats.org/drawingml/2006/table">
            <a:tbl>
              <a:tblPr firstRow="1" firstCol="1" bandRow="1"/>
              <a:tblGrid>
                <a:gridCol w="1121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1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1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1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99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91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91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2136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1994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1922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97118">
                <a:tc rowSpan="3"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 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 Targets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34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Audited/Actual Performance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MTEF Period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71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2016/17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2017/18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2019/20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4014">
                <a:tc rowSpan="3"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Improved applied research &amp; innovation knowledge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Hackathons hosted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hackathons hosted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401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Digital skills summits hosted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Digital Skills Summit hosted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-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401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Colloquiums hosted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Colloquiums hosted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58599449"/>
      </p:ext>
    </p:extLst>
  </p:cSld>
  <p:clrMapOvr>
    <a:masterClrMapping/>
  </p:clrMapOvr>
</p:sld>
</file>

<file path=ppt/theme/theme1.xml><?xml version="1.0" encoding="utf-8"?>
<a:theme xmlns:a="http://schemas.openxmlformats.org/drawingml/2006/main" name="NEMISA_PowerPointPress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EMISA_PowerPointPresso" id="{022CE575-58D8-4EC6-8903-4F0CB1609C60}" vid="{E21C67E9-8ECD-45FC-95DD-C11ABC6A84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18D84BDE3984E845259F34082AD3E" ma:contentTypeVersion="9" ma:contentTypeDescription="Create a new document." ma:contentTypeScope="" ma:versionID="b2e6fc307342bd57c9e1e41180a0498f">
  <xsd:schema xmlns:xsd="http://www.w3.org/2001/XMLSchema" xmlns:xs="http://www.w3.org/2001/XMLSchema" xmlns:p="http://schemas.microsoft.com/office/2006/metadata/properties" xmlns:ns3="553e6f7e-96e1-496c-b655-2570139ee11c" targetNamespace="http://schemas.microsoft.com/office/2006/metadata/properties" ma:root="true" ma:fieldsID="e42d475e27850fa6c34fc05c4e63c41f" ns3:_="">
    <xsd:import namespace="553e6f7e-96e1-496c-b655-2570139ee1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e6f7e-96e1-496c-b655-2570139ee1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8ED1E9-5A7B-4FE5-8C57-A7931B64C1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B2B905-0A47-4334-86C7-12F8BED069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3e6f7e-96e1-496c-b655-2570139ee1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4BB4C4-4436-4707-A032-EF5015CC0612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553e6f7e-96e1-496c-b655-2570139ee11c"/>
    <ds:schemaRef ds:uri="http://purl.org/dc/dcmitype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NEMISA_PowerPointPresso</Template>
  <TotalTime>3605</TotalTime>
  <Words>841</Words>
  <Application>Microsoft Office PowerPoint</Application>
  <PresentationFormat>Custom</PresentationFormat>
  <Paragraphs>409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NEMISA_PowerPointPresso</vt:lpstr>
      <vt:lpstr> 2020/21 Revised Annual Performance Plan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Thank you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2020/21 Annual Performance plan and budget presentation</dc:title>
  <dc:creator>kefiloe</dc:creator>
  <cp:lastModifiedBy>USER</cp:lastModifiedBy>
  <cp:revision>116</cp:revision>
  <dcterms:created xsi:type="dcterms:W3CDTF">2020-04-30T03:59:18Z</dcterms:created>
  <dcterms:modified xsi:type="dcterms:W3CDTF">2020-11-24T13:07:21Z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0x010100A7118D84BDE3984E845259F34082AD3E</vt:lpwstr>
  </property>
</Properties>
</file>