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4"/>
  </p:sldMasterIdLst>
  <p:sldIdLst>
    <p:sldId id="256" r:id="rId5"/>
    <p:sldId id="275" r:id="rId6"/>
    <p:sldId id="264" r:id="rId7"/>
    <p:sldId id="261" r:id="rId8"/>
    <p:sldId id="266" r:id="rId9"/>
    <p:sldId id="276" r:id="rId10"/>
    <p:sldId id="267" r:id="rId11"/>
    <p:sldId id="268" r:id="rId12"/>
    <p:sldId id="269" r:id="rId13"/>
    <p:sldId id="270" r:id="rId14"/>
    <p:sldId id="272" r:id="rId15"/>
    <p:sldId id="27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Egbe" initials="CE" lastIdx="7" clrIdx="0">
    <p:extLst>
      <p:ext uri="{19B8F6BF-5375-455C-9EA6-DF929625EA0E}">
        <p15:presenceInfo xmlns:p15="http://schemas.microsoft.com/office/powerpoint/2012/main" xmlns="" userId="S::cegbe@mrc.ac.za::9ac211da-30b0-4348-b19b-d24788f1d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irsten\Desktop\KT%20Nicole%20Gap%20Analysis%20for%20Save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lineChart>
        <c:grouping val="standard"/>
        <c:ser>
          <c:idx val="0"/>
          <c:order val="0"/>
          <c:tx>
            <c:v>Illicit Trade Estimate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spPr>
              <a:noFill/>
              <a:ln w="9525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</a:ln>
              <a:effectLst/>
            </c:spPr>
          </c:errBars>
          <c:cat>
            <c:numRef>
              <c:f>'Gap analysis'!$B$4:$B$21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'Gap analysis'!$AG$4:$AG$19</c:f>
              <c:numCache>
                <c:formatCode>0\.0</c:formatCode>
                <c:ptCount val="16"/>
                <c:pt idx="0">
                  <c:v>9.3279051152977015</c:v>
                </c:pt>
                <c:pt idx="1">
                  <c:v>9.7716546627047549</c:v>
                </c:pt>
                <c:pt idx="2">
                  <c:v>10.849347147888537</c:v>
                </c:pt>
                <c:pt idx="3">
                  <c:v>11.75504665709788</c:v>
                </c:pt>
                <c:pt idx="4">
                  <c:v>11.968915107541642</c:v>
                </c:pt>
                <c:pt idx="5">
                  <c:v>10.014284219172982</c:v>
                </c:pt>
                <c:pt idx="6">
                  <c:v>8.1858399733340228</c:v>
                </c:pt>
                <c:pt idx="7">
                  <c:v>7.3198116886227895</c:v>
                </c:pt>
                <c:pt idx="8">
                  <c:v>14.780946132306189</c:v>
                </c:pt>
                <c:pt idx="9">
                  <c:v>17.153182392315333</c:v>
                </c:pt>
                <c:pt idx="10">
                  <c:v>18.830364200513596</c:v>
                </c:pt>
                <c:pt idx="11">
                  <c:v>23.978078264275204</c:v>
                </c:pt>
                <c:pt idx="12">
                  <c:v>22.735575639977277</c:v>
                </c:pt>
                <c:pt idx="13">
                  <c:v>24.959120944221954</c:v>
                </c:pt>
                <c:pt idx="14">
                  <c:v>29.643596942868857</c:v>
                </c:pt>
                <c:pt idx="15">
                  <c:v>37.931405036156526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76-4A8E-8E39-F5C14D935E31}"/>
            </c:ext>
          </c:extLst>
        </c:ser>
        <c:dLbls/>
        <c:marker val="1"/>
        <c:axId val="59644544"/>
        <c:axId val="60088704"/>
      </c:lineChart>
      <c:lineChart>
        <c:grouping val="standard"/>
        <c:ser>
          <c:idx val="1"/>
          <c:order val="1"/>
          <c:tx>
            <c:v>Official Consumption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'Gap analysis'!$F$4:$F$21</c:f>
              <c:numCache>
                <c:formatCode>0</c:formatCode>
                <c:ptCount val="18"/>
                <c:pt idx="0">
                  <c:v>1212.4743554235342</c:v>
                </c:pt>
                <c:pt idx="1">
                  <c:v>1207.3662575998378</c:v>
                </c:pt>
                <c:pt idx="2">
                  <c:v>1188.2737170490154</c:v>
                </c:pt>
                <c:pt idx="3">
                  <c:v>1190.9535525286344</c:v>
                </c:pt>
                <c:pt idx="4">
                  <c:v>1213.4618108995312</c:v>
                </c:pt>
                <c:pt idx="5">
                  <c:v>1238.7844805879029</c:v>
                </c:pt>
                <c:pt idx="6">
                  <c:v>1263.5305034578289</c:v>
                </c:pt>
                <c:pt idx="7">
                  <c:v>1212.3530330959359</c:v>
                </c:pt>
                <c:pt idx="8">
                  <c:v>1084.2124461779827</c:v>
                </c:pt>
                <c:pt idx="9">
                  <c:v>1045.2436284676762</c:v>
                </c:pt>
                <c:pt idx="10">
                  <c:v>1058.928145295115</c:v>
                </c:pt>
                <c:pt idx="11">
                  <c:v>1015.3179894475679</c:v>
                </c:pt>
                <c:pt idx="12">
                  <c:v>1064.5705218990779</c:v>
                </c:pt>
                <c:pt idx="13">
                  <c:v>1057.0213513035151</c:v>
                </c:pt>
                <c:pt idx="14">
                  <c:v>948.39178184489492</c:v>
                </c:pt>
                <c:pt idx="15">
                  <c:v>809.31999640842537</c:v>
                </c:pt>
                <c:pt idx="16">
                  <c:v>777.76950104985235</c:v>
                </c:pt>
                <c:pt idx="17">
                  <c:v>843.32839609426242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76-4A8E-8E39-F5C14D935E31}"/>
            </c:ext>
          </c:extLst>
        </c:ser>
        <c:dLbls/>
        <c:marker val="1"/>
        <c:axId val="59572608"/>
        <c:axId val="60090624"/>
      </c:lineChart>
      <c:catAx>
        <c:axId val="59644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88704"/>
        <c:crossesAt val="0"/>
        <c:auto val="1"/>
        <c:lblAlgn val="ctr"/>
        <c:lblOffset val="100"/>
      </c:catAx>
      <c:valAx>
        <c:axId val="60088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Percent of total cigarette market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4544"/>
        <c:crosses val="autoZero"/>
        <c:crossBetween val="between"/>
      </c:valAx>
      <c:valAx>
        <c:axId val="60090624"/>
        <c:scaling>
          <c:orientation val="minMax"/>
        </c:scaling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/>
                  <a:t>Millions</a:t>
                </a:r>
                <a:r>
                  <a:rPr lang="en-ZA" baseline="0" dirty="0"/>
                  <a:t> of </a:t>
                </a:r>
                <a:r>
                  <a:rPr lang="en-ZA" dirty="0"/>
                  <a:t>Packs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72608"/>
        <c:crosses val="max"/>
        <c:crossBetween val="between"/>
      </c:valAx>
      <c:catAx>
        <c:axId val="59572608"/>
        <c:scaling>
          <c:orientation val="minMax"/>
        </c:scaling>
        <c:delete val="1"/>
        <c:axPos val="b"/>
        <c:majorTickMark val="none"/>
        <c:tickLblPos val="nextTo"/>
        <c:crossAx val="600906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5660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6931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7314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5221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8309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01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1882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253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404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869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5123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ED4E-BC42-456E-AFEF-D57C00EB4312}" type="datetimeFigureOut">
              <a:rPr lang="en-ZA" smtClean="0"/>
              <a:pPr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5347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ro.who.int/news/noncommunicable-diseases-increase-risk-dying-covid-19-africa" TargetMode="External"/><Relationship Id="rId7" Type="http://schemas.openxmlformats.org/officeDocument/2006/relationships/hyperlink" Target="https://www.worldbank.org/en/topic/tobacco/brief/taxing-tobacco-a-win-win-for-public-health-outcomes-mobilizing-domestic-resources" TargetMode="External"/><Relationship Id="rId2" Type="http://schemas.openxmlformats.org/officeDocument/2006/relationships/hyperlink" Target="https://doi.org/10.1016/S0140-6736(20)31761-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tobacco/economics/taxation/en/" TargetMode="External"/><Relationship Id="rId5" Type="http://schemas.openxmlformats.org/officeDocument/2006/relationships/hyperlink" Target="http://www.tobaccoatlas.org/" TargetMode="External"/><Relationship Id="rId4" Type="http://schemas.openxmlformats.org/officeDocument/2006/relationships/hyperlink" Target="http://www.reep.uct.ac.za/sites/default/files/image_tool/images/405/News/REEP2ndreport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sz="2700" b="1" dirty="0"/>
              <a:t>Submissions to the Select Committee on Finance on the 2020 Rates and Monetary Amounts and Amendment of Revenue Laws Bill (Rates Bill)</a:t>
            </a:r>
            <a:br>
              <a:rPr lang="en-ZA" sz="2700" b="1" dirty="0"/>
            </a:br>
            <a:r>
              <a:rPr lang="en-ZA" sz="2700" b="1" dirty="0"/>
              <a:t> </a:t>
            </a:r>
            <a:r>
              <a:rPr lang="en-ZA" b="1" dirty="0"/>
              <a:t/>
            </a:r>
            <a:br>
              <a:rPr lang="en-ZA" b="1" dirty="0"/>
            </a:b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22327" cy="785235"/>
          </a:xfrm>
        </p:spPr>
        <p:txBody>
          <a:bodyPr>
            <a:noAutofit/>
          </a:bodyPr>
          <a:lstStyle/>
          <a:p>
            <a:r>
              <a:rPr lang="en-ZA" sz="2000" dirty="0"/>
              <a:t>The National Council Against Smoking</a:t>
            </a:r>
          </a:p>
          <a:p>
            <a:endParaRPr lang="en-ZA" sz="1800" dirty="0"/>
          </a:p>
          <a:p>
            <a:r>
              <a:rPr lang="en-ZA" sz="1800" dirty="0"/>
              <a:t>Presentation By Sharon Nyatsanza (PhD)</a:t>
            </a:r>
          </a:p>
          <a:p>
            <a:pPr algn="r"/>
            <a:endParaRPr lang="en-Z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24238E-11BB-9C43-B76D-8BC452C14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424" y="5288465"/>
            <a:ext cx="2999679" cy="11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98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Bangla MN" pitchFamily="2" charset="0"/>
                <a:cs typeface="Bangla MN" pitchFamily="2" charset="0"/>
              </a:rPr>
              <a:t>Increases in taxes do not lead to increases in the illicit trade </a:t>
            </a:r>
            <a:r>
              <a:rPr lang="en-ZA" sz="2800" dirty="0">
                <a:latin typeface="Bangla MN" pitchFamily="2" charset="0"/>
                <a:cs typeface="Bangla MN" pitchFamily="2" charset="0"/>
              </a:rPr>
              <a:t/>
            </a:r>
            <a:br>
              <a:rPr lang="en-ZA" sz="2800" dirty="0">
                <a:latin typeface="Bangla MN" pitchFamily="2" charset="0"/>
                <a:cs typeface="Bangla MN" pitchFamily="2" charset="0"/>
              </a:rPr>
            </a:br>
            <a:endParaRPr lang="en-ZA" sz="2800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 shows that the illicit cigarette market is larger in countries with low taxes and prices while smaller in countries with higher cigarette taxes and prices. </a:t>
            </a:r>
          </a:p>
          <a:p>
            <a:r>
              <a:rPr lang="en-US" dirty="0"/>
              <a:t>None-price factors are more important determinants of the size of the illicit tobacco market. </a:t>
            </a:r>
          </a:p>
          <a:p>
            <a:r>
              <a:rPr lang="en-US" dirty="0"/>
              <a:t>They relate to enforcement, quality of tax administration, strength of the regulatory framework, government commitment or willingness to control illicit activities, as well as social acceptance of the illicit trade. 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0376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BD79F-5105-4A46-B667-A6F0728A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latin typeface="Bangla MN" pitchFamily="2" charset="0"/>
                <a:cs typeface="Bangla MN" pitchFamily="2" charset="0"/>
              </a:rPr>
              <a:t>Illicit trade and official consumption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7595063-7C41-40AE-BD66-8E4A1D901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4426877"/>
              </p:ext>
            </p:extLst>
          </p:nvPr>
        </p:nvGraphicFramePr>
        <p:xfrm>
          <a:off x="838200" y="1343890"/>
          <a:ext cx="9649691" cy="466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0C6FE3-B427-4E8C-8C11-8940A3CBA16E}"/>
              </a:ext>
            </a:extLst>
          </p:cNvPr>
          <p:cNvSpPr txBox="1"/>
          <p:nvPr/>
        </p:nvSpPr>
        <p:spPr>
          <a:xfrm>
            <a:off x="838200" y="6012872"/>
            <a:ext cx="1024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Source: </a:t>
            </a:r>
            <a:r>
              <a:rPr lang="pt-BR" sz="1400" dirty="0"/>
              <a:t>Vellios, Ross &amp; van Walbeek (2019), </a:t>
            </a:r>
            <a:r>
              <a:rPr lang="nl-NL" sz="1400" dirty="0"/>
              <a:t>van der Zee, van Walbeek &amp; Magadla (2019), van der Zee, Vellios, van Walbeek &amp; Ross (forthcoming), calculations </a:t>
            </a:r>
            <a:r>
              <a:rPr lang="en-US" sz="1400" dirty="0"/>
              <a:t>derived from various issues of the National Treasury Budget Review (2001-2020)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346748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65C0C81A-292E-42BB-8443-4F43C15A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latin typeface="Bangla MN" pitchFamily="2" charset="0"/>
                <a:cs typeface="Bangla MN" pitchFamily="2" charset="0"/>
              </a:rPr>
              <a:t>Illicit trade and the impact on revenue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xmlns="" id="{B6947EDB-CB95-4FD6-B4E6-B606463B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ZA" dirty="0"/>
              <a:t>Illicit trade increased drastically from 2010.</a:t>
            </a:r>
          </a:p>
          <a:p>
            <a:r>
              <a:rPr lang="en-ZA" dirty="0"/>
              <a:t>A 2019 illicit trade estimate in 6 townships (non-representative) suggests that illicit trade is declining.</a:t>
            </a:r>
          </a:p>
          <a:p>
            <a:r>
              <a:rPr lang="en-ZA" dirty="0"/>
              <a:t>The significant increase in official consumption in 2019/2020 is likely the outcome of a reduction in illicit trade.</a:t>
            </a:r>
          </a:p>
          <a:p>
            <a:r>
              <a:rPr lang="en-ZA" dirty="0"/>
              <a:t>To continue the gains in capturing more of the illicit market, SARS should implement a track and trace system to monitor the cigarette supply chain.</a:t>
            </a:r>
          </a:p>
        </p:txBody>
      </p:sp>
    </p:spTree>
    <p:extLst>
      <p:ext uri="{BB962C8B-B14F-4D97-AF65-F5344CB8AC3E}">
        <p14:creationId xmlns:p14="http://schemas.microsoft.com/office/powerpoint/2010/main" xmlns="" val="399722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1618" cy="92796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Bangla MN" pitchFamily="2" charset="0"/>
                <a:cs typeface="Bangla MN" pitchFamily="2" charset="0"/>
              </a:rPr>
              <a:t>References </a:t>
            </a:r>
            <a:r>
              <a:rPr lang="en-ZA" sz="3200" b="1" dirty="0">
                <a:latin typeface="Bangla MN" pitchFamily="2" charset="0"/>
                <a:cs typeface="Bangla MN" pitchFamily="2" charset="0"/>
              </a:rPr>
              <a:t/>
            </a:r>
            <a:br>
              <a:rPr lang="en-ZA" sz="3200" b="1" dirty="0">
                <a:latin typeface="Bangla MN" pitchFamily="2" charset="0"/>
                <a:cs typeface="Bangla MN" pitchFamily="2" charset="0"/>
              </a:rPr>
            </a:br>
            <a:endParaRPr lang="en-ZA" sz="3200" b="1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ZA" sz="2900" dirty="0" err="1"/>
              <a:t>Chelwa</a:t>
            </a:r>
            <a:r>
              <a:rPr lang="en-ZA" sz="2900" dirty="0"/>
              <a:t> G, van Walbeek C. Assessing the Causal Impact of Tobacco Expenditure on Household Spending Patterns in Zambia. ERSA working paper 453 2014. </a:t>
            </a:r>
          </a:p>
          <a:p>
            <a:pPr lvl="0"/>
            <a:r>
              <a:rPr lang="en-ZA" sz="2900" dirty="0"/>
              <a:t>van Walbeek C. The Economics of Tobacco Control in South Africa. Department of Economics: University of Cape Town 2005.</a:t>
            </a:r>
          </a:p>
          <a:p>
            <a:r>
              <a:rPr lang="en-ZA" dirty="0"/>
              <a:t>NCD Countdown 2030: pathways to achieving Sustainable Development Goal target 3.4 Published: September 03, 2020 </a:t>
            </a:r>
            <a:r>
              <a:rPr lang="en-ZA" dirty="0" err="1"/>
              <a:t>DOI:</a:t>
            </a:r>
            <a:r>
              <a:rPr lang="en-ZA" dirty="0" err="1">
                <a:hlinkClick r:id="rId2"/>
              </a:rPr>
              <a:t>https</a:t>
            </a:r>
            <a:r>
              <a:rPr lang="en-ZA" dirty="0">
                <a:hlinkClick r:id="rId2"/>
              </a:rPr>
              <a:t>://doi.org/10.1016/S0140-6736(20)31761-X</a:t>
            </a:r>
            <a:r>
              <a:rPr lang="en-ZA" dirty="0"/>
              <a:t> </a:t>
            </a:r>
            <a:endParaRPr lang="en-ZA" sz="2900" dirty="0"/>
          </a:p>
          <a:p>
            <a:pPr lvl="0"/>
            <a:r>
              <a:rPr lang="en-ZA" sz="2900" dirty="0"/>
              <a:t>Rasmussen B, Sweeney K, Sheehan P. Economic Costs of Absenteeism, Presenteeism and Early Retirement Due to Ill Health: A Focus on South Africa Report to the US Chamber of Commerce </a:t>
            </a:r>
          </a:p>
          <a:p>
            <a:r>
              <a:rPr lang="en-ZA" dirty="0"/>
              <a:t>WHO Noncommunicable diseases increase risk of dying from COVID-19 in Africa available at </a:t>
            </a:r>
            <a:r>
              <a:rPr lang="en-ZA" u="sng" dirty="0">
                <a:hlinkClick r:id="rId3"/>
              </a:rPr>
              <a:t>https://www.afro.who.int/news/noncommunicable-diseases-increase-risk-dying-covid-19-africa</a:t>
            </a:r>
            <a:r>
              <a:rPr lang="en-ZA" dirty="0"/>
              <a:t> </a:t>
            </a:r>
            <a:endParaRPr lang="en-ZA" sz="2900" dirty="0"/>
          </a:p>
          <a:p>
            <a:pPr lvl="0"/>
            <a:r>
              <a:rPr lang="en-ZA" sz="2900" dirty="0"/>
              <a:t>National Development Plan 2030</a:t>
            </a:r>
          </a:p>
          <a:p>
            <a:pPr lvl="0"/>
            <a:r>
              <a:rPr lang="en-ZA" sz="2900" dirty="0"/>
              <a:t>van der Zee K, van Walbeek C &amp; </a:t>
            </a:r>
            <a:r>
              <a:rPr lang="en-ZA" sz="2900" dirty="0" err="1"/>
              <a:t>Magadla</a:t>
            </a:r>
            <a:r>
              <a:rPr lang="en-ZA" sz="2900" dirty="0"/>
              <a:t> S. Illicit/cheap cigarettes in South Africa. </a:t>
            </a:r>
            <a:r>
              <a:rPr lang="en-ZA" sz="2900" i="1" dirty="0"/>
              <a:t>Trends Organ Crim</a:t>
            </a:r>
            <a:r>
              <a:rPr lang="en-ZA" sz="2900" dirty="0"/>
              <a:t> (2019).</a:t>
            </a:r>
          </a:p>
          <a:p>
            <a:r>
              <a:rPr lang="en-ZA" sz="2900" dirty="0"/>
              <a:t>Vellios N, van Walbeek C, Ross H. Illicit cigarette trade in South Africa: 2002–2017. </a:t>
            </a:r>
            <a:r>
              <a:rPr lang="en-ZA" sz="2900" i="1" dirty="0"/>
              <a:t>Tobacco Control </a:t>
            </a:r>
            <a:r>
              <a:rPr lang="en-ZA" sz="2900" dirty="0"/>
              <a:t>(2019)</a:t>
            </a:r>
          </a:p>
          <a:p>
            <a:r>
              <a:rPr lang="nl-NL" sz="2900" dirty="0"/>
              <a:t>van der Zee K, Vellios N, van Walbeek C &amp; Ross H. </a:t>
            </a:r>
            <a:r>
              <a:rPr lang="en-US" sz="2900" dirty="0"/>
              <a:t>The illicit cigarette market in six South African townships</a:t>
            </a:r>
            <a:r>
              <a:rPr lang="en-ZA" sz="2900" dirty="0"/>
              <a:t>. </a:t>
            </a:r>
            <a:r>
              <a:rPr lang="en-ZA" sz="2900" i="1" dirty="0"/>
              <a:t>Tobacco Control</a:t>
            </a:r>
            <a:r>
              <a:rPr lang="nl-NL" sz="2900" dirty="0"/>
              <a:t> (</a:t>
            </a:r>
            <a:r>
              <a:rPr lang="nl-NL" sz="2900" dirty="0" err="1"/>
              <a:t>forthcoming</a:t>
            </a:r>
            <a:r>
              <a:rPr lang="nl-NL" sz="2900" dirty="0"/>
              <a:t>)</a:t>
            </a:r>
          </a:p>
          <a:p>
            <a:r>
              <a:rPr lang="en-ZA" sz="2900" dirty="0" err="1"/>
              <a:t>Corne</a:t>
            </a:r>
            <a:r>
              <a:rPr lang="en-ZA" sz="2900" dirty="0"/>
              <a:t>́ van </a:t>
            </a:r>
            <a:r>
              <a:rPr lang="en-ZA" sz="2900" dirty="0" err="1"/>
              <a:t>Walbeek</a:t>
            </a:r>
            <a:r>
              <a:rPr lang="en-ZA" sz="2900" dirty="0"/>
              <a:t> Samantha </a:t>
            </a:r>
            <a:r>
              <a:rPr lang="en-ZA" sz="2900" dirty="0" err="1"/>
              <a:t>Filby</a:t>
            </a:r>
            <a:r>
              <a:rPr lang="en-ZA" sz="2900" dirty="0"/>
              <a:t> Kirsten van der Zee Smoking and quitting behaviour in lockdown south africa: results from a second survey </a:t>
            </a:r>
            <a:r>
              <a:rPr lang="en-ZA" sz="2900" dirty="0">
                <a:hlinkClick r:id="rId4"/>
              </a:rPr>
              <a:t>http://www.reep.uct.ac.za/sites/default/files/image_tool/images/405/News/REEP2ndreport.pdf</a:t>
            </a:r>
            <a:r>
              <a:rPr lang="en-ZA" sz="2900" dirty="0"/>
              <a:t> </a:t>
            </a:r>
          </a:p>
          <a:p>
            <a:pPr lvl="0"/>
            <a:r>
              <a:rPr lang="en-ZA" sz="2900" u="sng" dirty="0">
                <a:hlinkClick r:id="rId5"/>
              </a:rPr>
              <a:t>www.tobaccoatlas.org</a:t>
            </a:r>
            <a:endParaRPr lang="en-ZA" sz="2900" u="sng" dirty="0"/>
          </a:p>
          <a:p>
            <a:pPr lvl="0"/>
            <a:r>
              <a:rPr lang="en-ZA" sz="2900" u="sng" dirty="0">
                <a:hlinkClick r:id="rId6"/>
              </a:rPr>
              <a:t>https://www.who.int/tobacco/economics/taxation/en/</a:t>
            </a:r>
            <a:endParaRPr lang="en-ZA" sz="2900" dirty="0"/>
          </a:p>
          <a:p>
            <a:pPr lvl="0"/>
            <a:r>
              <a:rPr lang="en-ZA" sz="2900" u="sng" dirty="0">
                <a:hlinkClick r:id="rId7"/>
              </a:rPr>
              <a:t>https://www.worldbank.org/en/topic/tobacco/brief/taxing-tobacco-a-win-win-for-public-health-outcomes-mobilizing-domestic-resources</a:t>
            </a:r>
            <a:endParaRPr lang="en-ZA" sz="2900" dirty="0"/>
          </a:p>
          <a:p>
            <a:endParaRPr lang="en-ZA" sz="2900" dirty="0"/>
          </a:p>
          <a:p>
            <a:endParaRPr lang="en-ZA" dirty="0"/>
          </a:p>
          <a:p>
            <a:pPr lvl="0"/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7696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1E87C-92E0-9A49-B04E-222EDB9A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b="1" dirty="0">
                <a:latin typeface="Bangla MN" pitchFamily="2" charset="0"/>
                <a:cs typeface="Bangla MN" pitchFamily="2" charset="0"/>
              </a:rPr>
              <a:t/>
            </a:r>
            <a:br>
              <a:rPr lang="en-ZA" sz="2800" b="1" dirty="0">
                <a:latin typeface="Bangla MN" pitchFamily="2" charset="0"/>
                <a:cs typeface="Bangla MN" pitchFamily="2" charset="0"/>
              </a:rPr>
            </a:br>
            <a:r>
              <a:rPr lang="en-ZA" sz="2800" b="1" dirty="0">
                <a:latin typeface="Bangla MN" pitchFamily="2" charset="0"/>
                <a:cs typeface="Bangla MN" pitchFamily="2" charset="0"/>
              </a:rPr>
              <a:t/>
            </a:r>
            <a:br>
              <a:rPr lang="en-ZA" sz="2800" b="1" dirty="0">
                <a:latin typeface="Bangla MN" pitchFamily="2" charset="0"/>
                <a:cs typeface="Bangla MN" pitchFamily="2" charset="0"/>
              </a:rPr>
            </a:br>
            <a:r>
              <a:rPr lang="en-ZA" sz="2800" b="1" dirty="0">
                <a:latin typeface="Bangla MN" pitchFamily="2" charset="0"/>
                <a:cs typeface="Bangla MN" pitchFamily="2" charset="0"/>
              </a:rPr>
              <a:t>The 2020 Rates and Monetary Amounts and Amendment of Revenue Laws Bill (Rates Bill)</a:t>
            </a:r>
            <a:br>
              <a:rPr lang="en-ZA" sz="2800" b="1" dirty="0">
                <a:latin typeface="Bangla MN" pitchFamily="2" charset="0"/>
                <a:cs typeface="Bangla MN" pitchFamily="2" charset="0"/>
              </a:rPr>
            </a:br>
            <a:r>
              <a:rPr lang="en-ZA" sz="2800" b="1" dirty="0">
                <a:latin typeface="Bangla MN" pitchFamily="2" charset="0"/>
                <a:cs typeface="Bangla MN" pitchFamily="2" charset="0"/>
              </a:rPr>
              <a:t> </a:t>
            </a:r>
            <a:br>
              <a:rPr lang="en-ZA" sz="2800" b="1" dirty="0">
                <a:latin typeface="Bangla MN" pitchFamily="2" charset="0"/>
                <a:cs typeface="Bangla MN" pitchFamily="2" charset="0"/>
              </a:rPr>
            </a:br>
            <a:endParaRPr lang="en-GB" sz="2800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8946A-C444-8841-B483-9C4F79CB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Rates Bill proposes taxation for tobacco products including </a:t>
            </a:r>
          </a:p>
          <a:p>
            <a:pPr marL="0" indent="0">
              <a:buNone/>
            </a:pPr>
            <a:endParaRPr lang="en-ZA" dirty="0"/>
          </a:p>
          <a:p>
            <a:pPr lvl="1"/>
            <a:r>
              <a:rPr lang="en-ZA" dirty="0"/>
              <a:t> Cigarettes tax of 8.70 per pack of 10 cigarettes</a:t>
            </a:r>
          </a:p>
          <a:p>
            <a:pPr lvl="1"/>
            <a:endParaRPr lang="en-ZA" dirty="0"/>
          </a:p>
          <a:p>
            <a:pPr lvl="1"/>
            <a:r>
              <a:rPr lang="en-ZA" dirty="0"/>
              <a:t>An increase of only 74 cents per pack of 20 cigarettes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947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1523338"/>
              </p:ext>
            </p:extLst>
          </p:nvPr>
        </p:nvGraphicFramePr>
        <p:xfrm>
          <a:off x="1330036" y="719665"/>
          <a:ext cx="9227128" cy="3697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564">
                  <a:extLst>
                    <a:ext uri="{9D8B030D-6E8A-4147-A177-3AD203B41FA5}">
                      <a16:colId xmlns:a16="http://schemas.microsoft.com/office/drawing/2014/main" xmlns="" val="1644211005"/>
                    </a:ext>
                  </a:extLst>
                </a:gridCol>
                <a:gridCol w="4613564">
                  <a:extLst>
                    <a:ext uri="{9D8B030D-6E8A-4147-A177-3AD203B41FA5}">
                      <a16:colId xmlns:a16="http://schemas.microsoft.com/office/drawing/2014/main" xmlns="" val="1482655763"/>
                    </a:ext>
                  </a:extLst>
                </a:gridCol>
              </a:tblGrid>
              <a:tr h="721674">
                <a:tc>
                  <a:txBody>
                    <a:bodyPr/>
                    <a:lstStyle/>
                    <a:p>
                      <a:r>
                        <a:rPr lang="en-ZA" dirty="0"/>
                        <a:t>Cigarette</a:t>
                      </a:r>
                      <a:r>
                        <a:rPr lang="en-ZA" baseline="0" dirty="0"/>
                        <a:t> tax increases 2018 - 2020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5736635"/>
                  </a:ext>
                </a:extLst>
              </a:tr>
              <a:tr h="721674">
                <a:tc>
                  <a:txBody>
                    <a:bodyPr/>
                    <a:lstStyle/>
                    <a:p>
                      <a:r>
                        <a:rPr lang="en-ZA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R1.22 per</a:t>
                      </a:r>
                      <a:r>
                        <a:rPr lang="en-ZA" baseline="0" dirty="0"/>
                        <a:t> pack of 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1705849"/>
                  </a:ext>
                </a:extLst>
              </a:tr>
              <a:tr h="721674">
                <a:tc>
                  <a:txBody>
                    <a:bodyPr/>
                    <a:lstStyle/>
                    <a:p>
                      <a:r>
                        <a:rPr lang="en-ZA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R1.14 per pack of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4654183"/>
                  </a:ext>
                </a:extLst>
              </a:tr>
              <a:tr h="721674">
                <a:tc>
                  <a:txBody>
                    <a:bodyPr/>
                    <a:lstStyle/>
                    <a:p>
                      <a:r>
                        <a:rPr lang="en-ZA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R0.74 per pack of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4806132"/>
                  </a:ext>
                </a:extLst>
              </a:tr>
              <a:tr h="81089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92474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BC0EE5-38C2-1144-9C0A-95F50E8FB50F}"/>
              </a:ext>
            </a:extLst>
          </p:cNvPr>
          <p:cNvSpPr/>
          <p:nvPr/>
        </p:nvSpPr>
        <p:spPr>
          <a:xfrm>
            <a:off x="1330036" y="4725797"/>
            <a:ext cx="9227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b="1" dirty="0"/>
              <a:t>The proposed increase of 0.74 per pack of 20 translates to R122.00 per year / 33 cents a day for 9 cigarettes a day – negligible impact on switching to healthier behaviour and low income to fiscus</a:t>
            </a:r>
          </a:p>
        </p:txBody>
      </p:sp>
    </p:spTree>
    <p:extLst>
      <p:ext uri="{BB962C8B-B14F-4D97-AF65-F5344CB8AC3E}">
        <p14:creationId xmlns:p14="http://schemas.microsoft.com/office/powerpoint/2010/main" xmlns="" val="101338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latin typeface="Bangla MN" pitchFamily="2" charset="0"/>
                <a:cs typeface="Bangla MN" pitchFamily="2" charset="0"/>
              </a:rPr>
              <a:t>Tobacco taxes do not cover the cost of harm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F39DAE-ECEC-A44A-BFEC-3B08A051C8D2}"/>
              </a:ext>
            </a:extLst>
          </p:cNvPr>
          <p:cNvSpPr txBox="1"/>
          <p:nvPr/>
        </p:nvSpPr>
        <p:spPr>
          <a:xfrm flipH="1">
            <a:off x="1315843" y="2308303"/>
            <a:ext cx="94339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askerville Old Face" panose="02020602080505020303" pitchFamily="18" charset="77"/>
                <a:cs typeface="Bangla MN" pitchFamily="2" charset="0"/>
              </a:rPr>
              <a:t>Tobacco Taxes are too low to pay for the harm tobacco causes</a:t>
            </a:r>
          </a:p>
          <a:p>
            <a:pPr algn="ctr"/>
            <a:endParaRPr lang="en-GB" sz="2400" dirty="0">
              <a:latin typeface="Baskerville Old Face" panose="02020602080505020303" pitchFamily="18" charset="77"/>
              <a:cs typeface="Bangla MN" pitchFamily="2" charset="0"/>
            </a:endParaRPr>
          </a:p>
          <a:p>
            <a:pPr algn="ctr"/>
            <a:endParaRPr lang="en-GB" sz="2400" dirty="0">
              <a:latin typeface="Baskerville Old Face" panose="02020602080505020303" pitchFamily="18" charset="77"/>
              <a:cs typeface="Bangla MN" pitchFamily="2" charset="0"/>
            </a:endParaRPr>
          </a:p>
          <a:p>
            <a:pPr algn="ctr"/>
            <a:endParaRPr lang="en-GB" sz="2400" dirty="0">
              <a:latin typeface="Baskerville Old Face" panose="02020602080505020303" pitchFamily="18" charset="77"/>
              <a:cs typeface="Bangla MN" pitchFamily="2" charset="0"/>
            </a:endParaRPr>
          </a:p>
          <a:p>
            <a:pPr algn="ctr"/>
            <a:r>
              <a:rPr lang="en-GB" sz="2400" b="1" dirty="0">
                <a:latin typeface="Baskerville Old Face" panose="02020602080505020303" pitchFamily="18" charset="77"/>
                <a:cs typeface="Bangla MN" pitchFamily="2" charset="0"/>
              </a:rPr>
              <a:t>R12.5 Billion </a:t>
            </a:r>
            <a:r>
              <a:rPr lang="en-GB" sz="2400" dirty="0">
                <a:latin typeface="Baskerville Old Face" panose="02020602080505020303" pitchFamily="18" charset="77"/>
                <a:cs typeface="Bangla MN" pitchFamily="2" charset="0"/>
              </a:rPr>
              <a:t>Tobacco exercise tax collected in 2019/2020 tax year</a:t>
            </a:r>
          </a:p>
          <a:p>
            <a:pPr algn="ctr"/>
            <a:endParaRPr lang="en-GB" sz="2400" dirty="0">
              <a:latin typeface="Baskerville Old Face" panose="02020602080505020303" pitchFamily="18" charset="77"/>
              <a:cs typeface="Bangla MN" pitchFamily="2" charset="0"/>
            </a:endParaRPr>
          </a:p>
          <a:p>
            <a:pPr algn="ctr"/>
            <a:r>
              <a:rPr lang="en-GB" sz="2400" dirty="0">
                <a:latin typeface="Baskerville Old Face" panose="02020602080505020303" pitchFamily="18" charset="77"/>
                <a:cs typeface="Bangla MN" pitchFamily="2" charset="0"/>
              </a:rPr>
              <a:t>vs</a:t>
            </a:r>
          </a:p>
          <a:p>
            <a:pPr algn="ctr"/>
            <a:endParaRPr lang="en-GB" sz="2400" dirty="0">
              <a:latin typeface="Baskerville Old Face" panose="02020602080505020303" pitchFamily="18" charset="77"/>
              <a:cs typeface="Bangla MN" pitchFamily="2" charset="0"/>
            </a:endParaRPr>
          </a:p>
          <a:p>
            <a:pPr algn="ctr"/>
            <a:r>
              <a:rPr lang="en-GB" sz="2400" b="1" dirty="0">
                <a:latin typeface="Baskerville Old Face" panose="02020602080505020303" pitchFamily="18" charset="77"/>
                <a:cs typeface="Bangla MN" pitchFamily="2" charset="0"/>
              </a:rPr>
              <a:t>R42 Billion </a:t>
            </a:r>
            <a:r>
              <a:rPr lang="en-GB" sz="2400" dirty="0">
                <a:latin typeface="Baskerville Old Face" panose="02020602080505020303" pitchFamily="18" charset="77"/>
                <a:cs typeface="Bangla MN" pitchFamily="2" charset="0"/>
              </a:rPr>
              <a:t>Tobacco related harm each year</a:t>
            </a:r>
          </a:p>
        </p:txBody>
      </p:sp>
    </p:spTree>
    <p:extLst>
      <p:ext uri="{BB962C8B-B14F-4D97-AF65-F5344CB8AC3E}">
        <p14:creationId xmlns:p14="http://schemas.microsoft.com/office/powerpoint/2010/main" xmlns="" val="104678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Bangla MN" pitchFamily="2" charset="0"/>
                <a:cs typeface="Bangla MN" pitchFamily="2" charset="0"/>
              </a:rPr>
              <a:t>Estimated economic cost of ill health -  6.7% of GDP in 2015 </a:t>
            </a:r>
            <a:br>
              <a:rPr lang="en-US" sz="2400" b="1" dirty="0">
                <a:latin typeface="Bangla MN" pitchFamily="2" charset="0"/>
                <a:cs typeface="Bangla MN" pitchFamily="2" charset="0"/>
              </a:rPr>
            </a:br>
            <a:r>
              <a:rPr lang="en-US" sz="2400" b="1" dirty="0">
                <a:latin typeface="Bangla MN" pitchFamily="2" charset="0"/>
                <a:cs typeface="Bangla MN" pitchFamily="2" charset="0"/>
              </a:rPr>
              <a:t>Will be 7% of GDP by 2030</a:t>
            </a:r>
            <a:endParaRPr lang="en-ZA" sz="2400" b="1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8509"/>
            <a:ext cx="5257800" cy="482845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 </a:t>
            </a:r>
            <a:endParaRPr lang="en-ZA" dirty="0">
              <a:latin typeface="+mj-lt"/>
            </a:endParaRPr>
          </a:p>
          <a:p>
            <a:r>
              <a:rPr lang="en-US" dirty="0"/>
              <a:t>Tobacco consumption linked to HIV, TB, non-communicable diseases (NCDS) like cancers, strokes and heart disease. </a:t>
            </a:r>
          </a:p>
          <a:p>
            <a:r>
              <a:rPr lang="en-US" dirty="0"/>
              <a:t>Reduces the efficacy of medication that is provided for HIV, TB, and NCDS like diabetes. </a:t>
            </a:r>
          </a:p>
          <a:p>
            <a:r>
              <a:rPr lang="en-US" dirty="0"/>
              <a:t>The estimated economic cost as a result of loss in productivity from absenteeism, and early retirement due to ill health was 6.7% of GDP in 2015 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In 2018, public sector costs of diagnosed diabetes patients was R2·7 billion and would be R21·8 billion if both diagnosed and undiagnosed patients are considered. </a:t>
            </a:r>
            <a:endParaRPr lang="en-ZA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Prevention will reduce costs – taxation and improving public health policy through the Tobacco Bill are low cost interventions with big improvements in health and saving in public funds </a:t>
            </a:r>
            <a:endParaRPr lang="en-ZA" sz="4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ZA" dirty="0">
              <a:latin typeface="+mj-lt"/>
            </a:endParaRPr>
          </a:p>
          <a:p>
            <a:endParaRPr lang="en-ZA" dirty="0">
              <a:latin typeface="+mj-lt"/>
            </a:endParaRPr>
          </a:p>
        </p:txBody>
      </p:sp>
      <p:pic>
        <p:nvPicPr>
          <p:cNvPr id="5" name="Content Placeholder 4" descr="IMG_20200118_14061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69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5FE45-F83D-DF42-9288-9715EFC9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Bangla MN" pitchFamily="2" charset="0"/>
                <a:cs typeface="Bangla MN" pitchFamily="2" charset="0"/>
              </a:rPr>
              <a:t>Tobacco and Covid-19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1A9C06-1786-3F42-B498-9538FFAE0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1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n-ZA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Tobacco use is associated with worse Covid-19 outcomes. Reiterating the urgent need to turn the tide on the tobacco epidemic</a:t>
            </a:r>
            <a:endParaRPr lang="en-ZA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n-ZA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Tobacco use also has negative impacts on all the major NCDs 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n-ZA" sz="2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 </a:t>
            </a:r>
            <a:r>
              <a:rPr lang="en-ZA" sz="2900" dirty="0">
                <a:ea typeface="Times New Roman" panose="02020603050405020304" pitchFamily="18" charset="0"/>
                <a:cs typeface="Arial" panose="020B0604020202020204" pitchFamily="34" charset="0"/>
              </a:rPr>
              <a:t>South Africa 61% of the Covid-19 patients in hospitals had hypertension and 52% had diabetes (WHO)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3714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latin typeface="Bangla MN" pitchFamily="2" charset="0"/>
                <a:cs typeface="Bangla MN" pitchFamily="2" charset="0"/>
              </a:rPr>
              <a:t>World Bank position on tobacco taxation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90688"/>
            <a:ext cx="97928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effectLst/>
              </a:rPr>
              <a:t>Increases in tobacco taxes can help expand tax base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effectLst/>
              </a:rPr>
              <a:t>mobilizes additional public revenue to fund public services like health and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</a:t>
            </a:r>
            <a:r>
              <a:rPr lang="en-ZA" dirty="0">
                <a:effectLst/>
              </a:rPr>
              <a:t>he Philippines raised US$3 billion </a:t>
            </a:r>
            <a:r>
              <a:rPr lang="en-ZA" dirty="0"/>
              <a:t>- </a:t>
            </a:r>
            <a:r>
              <a:rPr lang="en-ZA" dirty="0">
                <a:effectLst/>
              </a:rPr>
              <a:t>close to 1 percent of its GDP from 2013-2015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effectLst/>
              </a:rPr>
              <a:t>Tobacco tax increases in Colombia, Moldova, Montenegro, the Philippines, and Ukraine - resulting in an increase in total tobacco tax revenue of about 1-2 percent of GDP.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effectLst/>
            </a:endParaRPr>
          </a:p>
        </p:txBody>
      </p:sp>
      <p:pic>
        <p:nvPicPr>
          <p:cNvPr id="1026" name="Picture 2" descr="ce731417743db1059bf36c2273c874d6b7c7adf3@zim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037" y="3459203"/>
            <a:ext cx="5054192" cy="26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066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04" y="822035"/>
            <a:ext cx="5694132" cy="5578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  <a:p>
            <a:pPr marL="0" indent="0" algn="just">
              <a:buNone/>
            </a:pPr>
            <a:r>
              <a:rPr lang="en-ZA" sz="26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ZA" sz="2600" dirty="0">
                <a:solidFill>
                  <a:schemeClr val="accent6">
                    <a:lumMod val="75000"/>
                  </a:schemeClr>
                </a:solidFill>
                <a:effectLst/>
              </a:rPr>
              <a:t>ountry experiences show that tripling the excise tax worldwide offers a way to achieve the Sustainable Development Goal of reducing non-communicable </a:t>
            </a:r>
            <a:r>
              <a:rPr lang="en-ZA" sz="260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ZA" sz="2600" dirty="0">
                <a:solidFill>
                  <a:schemeClr val="accent6">
                    <a:lumMod val="75000"/>
                  </a:schemeClr>
                </a:solidFill>
                <a:effectLst/>
              </a:rPr>
              <a:t>isease deaths by 30 percent</a:t>
            </a:r>
          </a:p>
          <a:p>
            <a:pPr marL="0" indent="0" algn="just">
              <a:buNone/>
            </a:pPr>
            <a:endParaRPr lang="en-ZA" sz="2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According to a September 2020 Lancet report, progress on Sustainable Development Goal (SDGS)target 3·4 will have a central role in determining the success of at least nine other SDGs</a:t>
            </a:r>
            <a:endParaRPr lang="en-ZA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db2efa69449782aa7c9caf3de5a3ffd94355c447@zim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4" y="6349"/>
            <a:ext cx="5081531" cy="65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50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Bangla MN" pitchFamily="2" charset="0"/>
                <a:cs typeface="Bangla MN" pitchFamily="2" charset="0"/>
              </a:rPr>
              <a:t/>
            </a:r>
            <a:br>
              <a:rPr lang="en-US" sz="2800" b="1" dirty="0">
                <a:latin typeface="Bangla MN" pitchFamily="2" charset="0"/>
                <a:cs typeface="Bangla MN" pitchFamily="2" charset="0"/>
              </a:rPr>
            </a:br>
            <a:r>
              <a:rPr lang="en-US" sz="2800" b="1" dirty="0">
                <a:latin typeface="Bangla MN" pitchFamily="2" charset="0"/>
                <a:cs typeface="Bangla MN" pitchFamily="2" charset="0"/>
              </a:rPr>
              <a:t>WHO business case for prevention of NCDs</a:t>
            </a:r>
            <a:r>
              <a:rPr lang="en-ZA" sz="2800" dirty="0">
                <a:latin typeface="Bangla MN" pitchFamily="2" charset="0"/>
                <a:cs typeface="Bangla MN" pitchFamily="2" charset="0"/>
              </a:rPr>
              <a:t/>
            </a:r>
            <a:br>
              <a:rPr lang="en-ZA" sz="2800" dirty="0">
                <a:latin typeface="Bangla MN" pitchFamily="2" charset="0"/>
                <a:cs typeface="Bangla MN" pitchFamily="2" charset="0"/>
              </a:rPr>
            </a:br>
            <a:endParaRPr lang="en-ZA" sz="2800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LMIC put in place the most cost-effective interventions for NCDs (including for both prevention and management), </a:t>
            </a:r>
          </a:p>
          <a:p>
            <a:r>
              <a:rPr lang="en-US" dirty="0"/>
              <a:t>by 2030 they will see a return of $7 per person for $1 invested</a:t>
            </a:r>
          </a:p>
          <a:p>
            <a:r>
              <a:rPr lang="en-US" dirty="0"/>
              <a:t>Investing in prevention and control of NCDs is essential for growth and development and, when carefully planned and implemented, is highly cost effective (WHO).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4193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D27F567737C4CA1369F49A39E2C6C" ma:contentTypeVersion="13" ma:contentTypeDescription="Create a new document." ma:contentTypeScope="" ma:versionID="e1a13a28864837926358e3e91b8c7ba2">
  <xsd:schema xmlns:xsd="http://www.w3.org/2001/XMLSchema" xmlns:xs="http://www.w3.org/2001/XMLSchema" xmlns:p="http://schemas.microsoft.com/office/2006/metadata/properties" xmlns:ns3="8296082f-fe82-4397-9d57-d6c5e3296e58" xmlns:ns4="7d5aa8a2-6a8d-4411-9e54-60f060d9c69e" targetNamespace="http://schemas.microsoft.com/office/2006/metadata/properties" ma:root="true" ma:fieldsID="3ec4fd1a258954b080cf3f200ed052a0" ns3:_="" ns4:_="">
    <xsd:import namespace="8296082f-fe82-4397-9d57-d6c5e3296e58"/>
    <xsd:import namespace="7d5aa8a2-6a8d-4411-9e54-60f060d9c6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6082f-fe82-4397-9d57-d6c5e3296e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aa8a2-6a8d-4411-9e54-60f060d9c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5222D7-3494-452C-AE95-CA829C878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6082f-fe82-4397-9d57-d6c5e3296e58"/>
    <ds:schemaRef ds:uri="7d5aa8a2-6a8d-4411-9e54-60f060d9c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E9CAF9-F0E3-40CC-8085-2ACDD54A66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DC221F-D7B0-4B8E-BCDB-34A10542E0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768</Words>
  <Application>Microsoft Macintosh PowerPoint</Application>
  <PresentationFormat>Custom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Submissions to the Select Committee on Finance on the 2020 Rates and Monetary Amounts and Amendment of Revenue Laws Bill (Rates Bill)   </vt:lpstr>
      <vt:lpstr>  The 2020 Rates and Monetary Amounts and Amendment of Revenue Laws Bill (Rates Bill)   </vt:lpstr>
      <vt:lpstr>Slide 3</vt:lpstr>
      <vt:lpstr>Tobacco taxes do not cover the cost of harm</vt:lpstr>
      <vt:lpstr>Estimated economic cost of ill health -  6.7% of GDP in 2015  Will be 7% of GDP by 2030</vt:lpstr>
      <vt:lpstr>Tobacco and Covid-19</vt:lpstr>
      <vt:lpstr>World Bank position on tobacco taxation</vt:lpstr>
      <vt:lpstr>Slide 8</vt:lpstr>
      <vt:lpstr> WHO business case for prevention of NCDs </vt:lpstr>
      <vt:lpstr>Increases in taxes do not lead to increases in the illicit trade  </vt:lpstr>
      <vt:lpstr>Illicit trade and official consumption</vt:lpstr>
      <vt:lpstr>Illicit trade and the impact on revenue</vt:lpstr>
      <vt:lpstr>References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saverakalideen</dc:creator>
  <cp:lastModifiedBy>USER</cp:lastModifiedBy>
  <cp:revision>34</cp:revision>
  <cp:lastPrinted>2020-11-20T12:01:29Z</cp:lastPrinted>
  <dcterms:created xsi:type="dcterms:W3CDTF">2020-03-03T08:16:10Z</dcterms:created>
  <dcterms:modified xsi:type="dcterms:W3CDTF">2020-11-24T11:39:57Z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0x0101002C5D27F567737C4CA1369F49A39E2C6C</vt:lpwstr>
  </property>
</Properties>
</file>