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4.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5.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6.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7.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tags/tag8.xml" ContentType="application/vnd.openxmlformats-officedocument.presentationml.tag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tags/tag9.xml" ContentType="application/vnd.openxmlformats-officedocument.presentationml.tags+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tags/tag10.xml" ContentType="application/vnd.openxmlformats-officedocument.presentationml.tags+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tags/tag11.xml" ContentType="application/vnd.openxmlformats-officedocument.presentationml.tags+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tags/tag12.xml" ContentType="application/vnd.openxmlformats-officedocument.presentationml.tags+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tags/tag13.xml" ContentType="application/vnd.openxmlformats-officedocument.presentationml.tags+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tags/tag14.xml" ContentType="application/vnd.openxmlformats-officedocument.presentationml.tags+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tags/tag15.xml" ContentType="application/vnd.openxmlformats-officedocument.presentationml.tags+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tags/tag16.xml" ContentType="application/vnd.openxmlformats-officedocument.presentationml.tags+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tags/tag17.xml" ContentType="application/vnd.openxmlformats-officedocument.presentationml.tags+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9" r:id="rId2"/>
  </p:sldMasterIdLst>
  <p:notesMasterIdLst>
    <p:notesMasterId r:id="rId67"/>
  </p:notesMasterIdLst>
  <p:handoutMasterIdLst>
    <p:handoutMasterId r:id="rId68"/>
  </p:handoutMasterIdLst>
  <p:sldIdLst>
    <p:sldId id="296" r:id="rId3"/>
    <p:sldId id="259" r:id="rId4"/>
    <p:sldId id="522" r:id="rId5"/>
    <p:sldId id="260" r:id="rId6"/>
    <p:sldId id="593" r:id="rId7"/>
    <p:sldId id="633" r:id="rId8"/>
    <p:sldId id="686" r:id="rId9"/>
    <p:sldId id="634" r:id="rId10"/>
    <p:sldId id="635" r:id="rId11"/>
    <p:sldId id="636" r:id="rId12"/>
    <p:sldId id="637" r:id="rId13"/>
    <p:sldId id="638" r:id="rId14"/>
    <p:sldId id="639" r:id="rId15"/>
    <p:sldId id="640" r:id="rId16"/>
    <p:sldId id="641" r:id="rId17"/>
    <p:sldId id="642" r:id="rId18"/>
    <p:sldId id="643" r:id="rId19"/>
    <p:sldId id="644" r:id="rId20"/>
    <p:sldId id="645" r:id="rId21"/>
    <p:sldId id="646" r:id="rId22"/>
    <p:sldId id="647" r:id="rId23"/>
    <p:sldId id="648" r:id="rId24"/>
    <p:sldId id="649" r:id="rId25"/>
    <p:sldId id="650" r:id="rId26"/>
    <p:sldId id="651" r:id="rId27"/>
    <p:sldId id="652" r:id="rId28"/>
    <p:sldId id="653" r:id="rId29"/>
    <p:sldId id="654" r:id="rId30"/>
    <p:sldId id="655" r:id="rId31"/>
    <p:sldId id="656" r:id="rId32"/>
    <p:sldId id="657" r:id="rId33"/>
    <p:sldId id="658" r:id="rId34"/>
    <p:sldId id="659" r:id="rId35"/>
    <p:sldId id="660" r:id="rId36"/>
    <p:sldId id="661" r:id="rId37"/>
    <p:sldId id="662" r:id="rId38"/>
    <p:sldId id="663" r:id="rId39"/>
    <p:sldId id="664" r:id="rId40"/>
    <p:sldId id="665" r:id="rId41"/>
    <p:sldId id="666" r:id="rId42"/>
    <p:sldId id="667" r:id="rId43"/>
    <p:sldId id="668" r:id="rId44"/>
    <p:sldId id="669" r:id="rId45"/>
    <p:sldId id="670" r:id="rId46"/>
    <p:sldId id="671" r:id="rId47"/>
    <p:sldId id="672" r:id="rId48"/>
    <p:sldId id="673" r:id="rId49"/>
    <p:sldId id="674" r:id="rId50"/>
    <p:sldId id="675" r:id="rId51"/>
    <p:sldId id="676" r:id="rId52"/>
    <p:sldId id="677" r:id="rId53"/>
    <p:sldId id="678" r:id="rId54"/>
    <p:sldId id="679" r:id="rId55"/>
    <p:sldId id="680" r:id="rId56"/>
    <p:sldId id="681" r:id="rId57"/>
    <p:sldId id="682" r:id="rId58"/>
    <p:sldId id="683" r:id="rId59"/>
    <p:sldId id="684" r:id="rId60"/>
    <p:sldId id="437" r:id="rId61"/>
    <p:sldId id="631" r:id="rId62"/>
    <p:sldId id="632" r:id="rId63"/>
    <p:sldId id="630" r:id="rId64"/>
    <p:sldId id="441" r:id="rId65"/>
    <p:sldId id="685" r:id="rId6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F3DA191-3EB8-42AB-B0EA-57886D117C85}">
          <p14:sldIdLst>
            <p14:sldId id="296"/>
            <p14:sldId id="259"/>
            <p14:sldId id="522"/>
            <p14:sldId id="260"/>
            <p14:sldId id="593"/>
            <p14:sldId id="633"/>
            <p14:sldId id="686"/>
            <p14:sldId id="634"/>
            <p14:sldId id="635"/>
            <p14:sldId id="636"/>
            <p14:sldId id="637"/>
            <p14:sldId id="638"/>
            <p14:sldId id="639"/>
            <p14:sldId id="640"/>
            <p14:sldId id="641"/>
            <p14:sldId id="642"/>
            <p14:sldId id="643"/>
            <p14:sldId id="644"/>
            <p14:sldId id="645"/>
            <p14:sldId id="646"/>
            <p14:sldId id="647"/>
            <p14:sldId id="648"/>
            <p14:sldId id="649"/>
            <p14:sldId id="650"/>
            <p14:sldId id="651"/>
            <p14:sldId id="652"/>
            <p14:sldId id="653"/>
            <p14:sldId id="654"/>
            <p14:sldId id="655"/>
            <p14:sldId id="656"/>
            <p14:sldId id="657"/>
            <p14:sldId id="658"/>
            <p14:sldId id="659"/>
            <p14:sldId id="660"/>
            <p14:sldId id="661"/>
            <p14:sldId id="662"/>
            <p14:sldId id="663"/>
            <p14:sldId id="664"/>
            <p14:sldId id="665"/>
            <p14:sldId id="666"/>
            <p14:sldId id="667"/>
            <p14:sldId id="668"/>
            <p14:sldId id="669"/>
            <p14:sldId id="670"/>
            <p14:sldId id="671"/>
            <p14:sldId id="672"/>
            <p14:sldId id="673"/>
            <p14:sldId id="674"/>
            <p14:sldId id="675"/>
            <p14:sldId id="676"/>
            <p14:sldId id="677"/>
            <p14:sldId id="678"/>
            <p14:sldId id="679"/>
            <p14:sldId id="680"/>
            <p14:sldId id="681"/>
            <p14:sldId id="682"/>
            <p14:sldId id="683"/>
            <p14:sldId id="684"/>
            <p14:sldId id="437"/>
            <p14:sldId id="631"/>
            <p14:sldId id="632"/>
            <p14:sldId id="630"/>
            <p14:sldId id="441"/>
            <p14:sldId id="68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BF5B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708" autoAdjust="0"/>
  </p:normalViewPr>
  <p:slideViewPr>
    <p:cSldViewPr>
      <p:cViewPr varScale="1">
        <p:scale>
          <a:sx n="66" d="100"/>
          <a:sy n="66" d="100"/>
        </p:scale>
        <p:origin x="14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5659" cy="4980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5" y="2"/>
            <a:ext cx="2945659" cy="498055"/>
          </a:xfrm>
          <a:prstGeom prst="rect">
            <a:avLst/>
          </a:prstGeom>
        </p:spPr>
        <p:txBody>
          <a:bodyPr vert="horz" lIns="91440" tIns="45720" rIns="91440" bIns="45720" rtlCol="0"/>
          <a:lstStyle>
            <a:lvl1pPr algn="r">
              <a:defRPr sz="1200"/>
            </a:lvl1pPr>
          </a:lstStyle>
          <a:p>
            <a:fld id="{8CECD631-4642-41BE-9D06-1DB2D7467FCE}" type="datetimeFigureOut">
              <a:rPr lang="en-US" smtClean="0"/>
              <a:t>11/19/2020</a:t>
            </a:fld>
            <a:endParaRPr lang="en-US"/>
          </a:p>
        </p:txBody>
      </p:sp>
      <p:sp>
        <p:nvSpPr>
          <p:cNvPr id="4" name="Footer Placeholder 3"/>
          <p:cNvSpPr>
            <a:spLocks noGrp="1"/>
          </p:cNvSpPr>
          <p:nvPr>
            <p:ph type="ftr" sz="quarter" idx="2"/>
          </p:nvPr>
        </p:nvSpPr>
        <p:spPr>
          <a:xfrm>
            <a:off x="2" y="9428585"/>
            <a:ext cx="2945659" cy="49805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5" y="9428585"/>
            <a:ext cx="2945659" cy="498054"/>
          </a:xfrm>
          <a:prstGeom prst="rect">
            <a:avLst/>
          </a:prstGeom>
        </p:spPr>
        <p:txBody>
          <a:bodyPr vert="horz" lIns="91440" tIns="45720" rIns="91440" bIns="45720" rtlCol="0" anchor="b"/>
          <a:lstStyle>
            <a:lvl1pPr algn="r">
              <a:defRPr sz="1200"/>
            </a:lvl1pPr>
          </a:lstStyle>
          <a:p>
            <a:fld id="{2EB206C7-A63E-46C5-820E-A192E4949144}" type="slidenum">
              <a:rPr lang="en-US" smtClean="0"/>
              <a:t>‹#›</a:t>
            </a:fld>
            <a:endParaRPr lang="en-US"/>
          </a:p>
        </p:txBody>
      </p:sp>
    </p:spTree>
    <p:extLst>
      <p:ext uri="{BB962C8B-B14F-4D97-AF65-F5344CB8AC3E}">
        <p14:creationId xmlns:p14="http://schemas.microsoft.com/office/powerpoint/2010/main" val="4809410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5659" cy="49805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5" y="2"/>
            <a:ext cx="2945659" cy="498055"/>
          </a:xfrm>
          <a:prstGeom prst="rect">
            <a:avLst/>
          </a:prstGeom>
        </p:spPr>
        <p:txBody>
          <a:bodyPr vert="horz" lIns="91440" tIns="45720" rIns="91440" bIns="45720" rtlCol="0"/>
          <a:lstStyle>
            <a:lvl1pPr algn="r">
              <a:defRPr sz="1200"/>
            </a:lvl1pPr>
          </a:lstStyle>
          <a:p>
            <a:fld id="{59B73EAF-3E36-4607-A841-5F01F9D7101B}" type="datetimeFigureOut">
              <a:rPr lang="en-ZA" smtClean="0"/>
              <a:t>2020/11/19</a:t>
            </a:fld>
            <a:endParaRPr lang="en-ZA"/>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2" y="9428585"/>
            <a:ext cx="2945659" cy="498054"/>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5" y="9428585"/>
            <a:ext cx="2945659" cy="498054"/>
          </a:xfrm>
          <a:prstGeom prst="rect">
            <a:avLst/>
          </a:prstGeom>
        </p:spPr>
        <p:txBody>
          <a:bodyPr vert="horz" lIns="91440" tIns="45720" rIns="91440" bIns="45720" rtlCol="0" anchor="b"/>
          <a:lstStyle>
            <a:lvl1pPr algn="r">
              <a:defRPr sz="1200"/>
            </a:lvl1pPr>
          </a:lstStyle>
          <a:p>
            <a:fld id="{605F9DA3-9C57-46F2-8A0B-78DC9F6E88E2}" type="slidenum">
              <a:rPr lang="en-ZA" smtClean="0"/>
              <a:t>‹#›</a:t>
            </a:fld>
            <a:endParaRPr lang="en-ZA"/>
          </a:p>
        </p:txBody>
      </p:sp>
    </p:spTree>
    <p:extLst>
      <p:ext uri="{BB962C8B-B14F-4D97-AF65-F5344CB8AC3E}">
        <p14:creationId xmlns:p14="http://schemas.microsoft.com/office/powerpoint/2010/main" val="358911205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5F9DA3-9C57-46F2-8A0B-78DC9F6E88E2}" type="slidenum">
              <a:rPr lang="en-ZA" smtClean="0"/>
              <a:t>2</a:t>
            </a:fld>
            <a:endParaRPr lang="en-ZA"/>
          </a:p>
        </p:txBody>
      </p:sp>
    </p:spTree>
    <p:extLst>
      <p:ext uri="{BB962C8B-B14F-4D97-AF65-F5344CB8AC3E}">
        <p14:creationId xmlns:p14="http://schemas.microsoft.com/office/powerpoint/2010/main" val="3715652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B74157-DD55-4E80-8665-737AFE1DF31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7394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14</a:t>
            </a:fld>
            <a:endParaRPr lang="en-US" dirty="0"/>
          </a:p>
        </p:txBody>
      </p:sp>
    </p:spTree>
    <p:extLst>
      <p:ext uri="{BB962C8B-B14F-4D97-AF65-F5344CB8AC3E}">
        <p14:creationId xmlns:p14="http://schemas.microsoft.com/office/powerpoint/2010/main" val="1553269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B74157-DD55-4E80-8665-737AFE1DF31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363006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16</a:t>
            </a:fld>
            <a:endParaRPr lang="en-US" dirty="0"/>
          </a:p>
        </p:txBody>
      </p:sp>
    </p:spTree>
    <p:extLst>
      <p:ext uri="{BB962C8B-B14F-4D97-AF65-F5344CB8AC3E}">
        <p14:creationId xmlns:p14="http://schemas.microsoft.com/office/powerpoint/2010/main" val="573486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17</a:t>
            </a:fld>
            <a:endParaRPr lang="en-US" dirty="0"/>
          </a:p>
        </p:txBody>
      </p:sp>
    </p:spTree>
    <p:extLst>
      <p:ext uri="{BB962C8B-B14F-4D97-AF65-F5344CB8AC3E}">
        <p14:creationId xmlns:p14="http://schemas.microsoft.com/office/powerpoint/2010/main" val="28016842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B74157-DD55-4E80-8665-737AFE1DF31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811146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19</a:t>
            </a:fld>
            <a:endParaRPr lang="en-US" dirty="0"/>
          </a:p>
        </p:txBody>
      </p:sp>
    </p:spTree>
    <p:extLst>
      <p:ext uri="{BB962C8B-B14F-4D97-AF65-F5344CB8AC3E}">
        <p14:creationId xmlns:p14="http://schemas.microsoft.com/office/powerpoint/2010/main" val="1071603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20</a:t>
            </a:fld>
            <a:endParaRPr lang="en-US" dirty="0"/>
          </a:p>
        </p:txBody>
      </p:sp>
    </p:spTree>
    <p:extLst>
      <p:ext uri="{BB962C8B-B14F-4D97-AF65-F5344CB8AC3E}">
        <p14:creationId xmlns:p14="http://schemas.microsoft.com/office/powerpoint/2010/main" val="9036500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B74157-DD55-4E80-8665-737AFE1DF31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440570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22</a:t>
            </a:fld>
            <a:endParaRPr lang="en-US" dirty="0"/>
          </a:p>
        </p:txBody>
      </p:sp>
    </p:spTree>
    <p:extLst>
      <p:ext uri="{BB962C8B-B14F-4D97-AF65-F5344CB8AC3E}">
        <p14:creationId xmlns:p14="http://schemas.microsoft.com/office/powerpoint/2010/main" val="48477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5F9DA3-9C57-46F2-8A0B-78DC9F6E88E2}" type="slidenum">
              <a:rPr lang="en-ZA" smtClean="0"/>
              <a:t>4</a:t>
            </a:fld>
            <a:endParaRPr lang="en-ZA"/>
          </a:p>
        </p:txBody>
      </p:sp>
    </p:spTree>
    <p:extLst>
      <p:ext uri="{BB962C8B-B14F-4D97-AF65-F5344CB8AC3E}">
        <p14:creationId xmlns:p14="http://schemas.microsoft.com/office/powerpoint/2010/main" val="32766649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23</a:t>
            </a:fld>
            <a:endParaRPr lang="en-US" dirty="0"/>
          </a:p>
        </p:txBody>
      </p:sp>
    </p:spTree>
    <p:extLst>
      <p:ext uri="{BB962C8B-B14F-4D97-AF65-F5344CB8AC3E}">
        <p14:creationId xmlns:p14="http://schemas.microsoft.com/office/powerpoint/2010/main" val="17793131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24</a:t>
            </a:fld>
            <a:endParaRPr lang="en-US" dirty="0"/>
          </a:p>
        </p:txBody>
      </p:sp>
    </p:spTree>
    <p:extLst>
      <p:ext uri="{BB962C8B-B14F-4D97-AF65-F5344CB8AC3E}">
        <p14:creationId xmlns:p14="http://schemas.microsoft.com/office/powerpoint/2010/main" val="25513872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25</a:t>
            </a:fld>
            <a:endParaRPr lang="en-US" dirty="0"/>
          </a:p>
        </p:txBody>
      </p:sp>
    </p:spTree>
    <p:extLst>
      <p:ext uri="{BB962C8B-B14F-4D97-AF65-F5344CB8AC3E}">
        <p14:creationId xmlns:p14="http://schemas.microsoft.com/office/powerpoint/2010/main" val="30394509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26</a:t>
            </a:fld>
            <a:endParaRPr lang="en-US" dirty="0"/>
          </a:p>
        </p:txBody>
      </p:sp>
    </p:spTree>
    <p:extLst>
      <p:ext uri="{BB962C8B-B14F-4D97-AF65-F5344CB8AC3E}">
        <p14:creationId xmlns:p14="http://schemas.microsoft.com/office/powerpoint/2010/main" val="1089495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27</a:t>
            </a:fld>
            <a:endParaRPr lang="en-US" dirty="0"/>
          </a:p>
        </p:txBody>
      </p:sp>
    </p:spTree>
    <p:extLst>
      <p:ext uri="{BB962C8B-B14F-4D97-AF65-F5344CB8AC3E}">
        <p14:creationId xmlns:p14="http://schemas.microsoft.com/office/powerpoint/2010/main" val="4789827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28</a:t>
            </a:fld>
            <a:endParaRPr lang="en-US" dirty="0"/>
          </a:p>
        </p:txBody>
      </p:sp>
    </p:spTree>
    <p:extLst>
      <p:ext uri="{BB962C8B-B14F-4D97-AF65-F5344CB8AC3E}">
        <p14:creationId xmlns:p14="http://schemas.microsoft.com/office/powerpoint/2010/main" val="7212900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29</a:t>
            </a:fld>
            <a:endParaRPr lang="en-US" dirty="0"/>
          </a:p>
        </p:txBody>
      </p:sp>
    </p:spTree>
    <p:extLst>
      <p:ext uri="{BB962C8B-B14F-4D97-AF65-F5344CB8AC3E}">
        <p14:creationId xmlns:p14="http://schemas.microsoft.com/office/powerpoint/2010/main" val="10984968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30</a:t>
            </a:fld>
            <a:endParaRPr lang="en-US" dirty="0"/>
          </a:p>
        </p:txBody>
      </p:sp>
    </p:spTree>
    <p:extLst>
      <p:ext uri="{BB962C8B-B14F-4D97-AF65-F5344CB8AC3E}">
        <p14:creationId xmlns:p14="http://schemas.microsoft.com/office/powerpoint/2010/main" val="5117272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31</a:t>
            </a:fld>
            <a:endParaRPr lang="en-US" dirty="0"/>
          </a:p>
        </p:txBody>
      </p:sp>
    </p:spTree>
    <p:extLst>
      <p:ext uri="{BB962C8B-B14F-4D97-AF65-F5344CB8AC3E}">
        <p14:creationId xmlns:p14="http://schemas.microsoft.com/office/powerpoint/2010/main" val="39335100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32</a:t>
            </a:fld>
            <a:endParaRPr lang="en-US" dirty="0"/>
          </a:p>
        </p:txBody>
      </p:sp>
    </p:spTree>
    <p:extLst>
      <p:ext uri="{BB962C8B-B14F-4D97-AF65-F5344CB8AC3E}">
        <p14:creationId xmlns:p14="http://schemas.microsoft.com/office/powerpoint/2010/main" val="2823980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B74157-DD55-4E80-8665-737AFE1DF31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903360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33</a:t>
            </a:fld>
            <a:endParaRPr lang="en-US" dirty="0"/>
          </a:p>
        </p:txBody>
      </p:sp>
    </p:spTree>
    <p:extLst>
      <p:ext uri="{BB962C8B-B14F-4D97-AF65-F5344CB8AC3E}">
        <p14:creationId xmlns:p14="http://schemas.microsoft.com/office/powerpoint/2010/main" val="14412778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34</a:t>
            </a:fld>
            <a:endParaRPr lang="en-US" dirty="0"/>
          </a:p>
        </p:txBody>
      </p:sp>
    </p:spTree>
    <p:extLst>
      <p:ext uri="{BB962C8B-B14F-4D97-AF65-F5344CB8AC3E}">
        <p14:creationId xmlns:p14="http://schemas.microsoft.com/office/powerpoint/2010/main" val="17295161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35</a:t>
            </a:fld>
            <a:endParaRPr lang="en-US" dirty="0"/>
          </a:p>
        </p:txBody>
      </p:sp>
    </p:spTree>
    <p:extLst>
      <p:ext uri="{BB962C8B-B14F-4D97-AF65-F5344CB8AC3E}">
        <p14:creationId xmlns:p14="http://schemas.microsoft.com/office/powerpoint/2010/main" val="5238442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B74157-DD55-4E80-8665-737AFE1DF31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407233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37</a:t>
            </a:fld>
            <a:endParaRPr lang="en-US" dirty="0"/>
          </a:p>
        </p:txBody>
      </p:sp>
    </p:spTree>
    <p:extLst>
      <p:ext uri="{BB962C8B-B14F-4D97-AF65-F5344CB8AC3E}">
        <p14:creationId xmlns:p14="http://schemas.microsoft.com/office/powerpoint/2010/main" val="10241737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38</a:t>
            </a:fld>
            <a:endParaRPr lang="en-US" dirty="0"/>
          </a:p>
        </p:txBody>
      </p:sp>
    </p:spTree>
    <p:extLst>
      <p:ext uri="{BB962C8B-B14F-4D97-AF65-F5344CB8AC3E}">
        <p14:creationId xmlns:p14="http://schemas.microsoft.com/office/powerpoint/2010/main" val="2963149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39</a:t>
            </a:fld>
            <a:endParaRPr lang="en-US" dirty="0"/>
          </a:p>
        </p:txBody>
      </p:sp>
    </p:spTree>
    <p:extLst>
      <p:ext uri="{BB962C8B-B14F-4D97-AF65-F5344CB8AC3E}">
        <p14:creationId xmlns:p14="http://schemas.microsoft.com/office/powerpoint/2010/main" val="21423096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B74157-DD55-4E80-8665-737AFE1DF31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310453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41</a:t>
            </a:fld>
            <a:endParaRPr lang="en-US" dirty="0"/>
          </a:p>
        </p:txBody>
      </p:sp>
    </p:spTree>
    <p:extLst>
      <p:ext uri="{BB962C8B-B14F-4D97-AF65-F5344CB8AC3E}">
        <p14:creationId xmlns:p14="http://schemas.microsoft.com/office/powerpoint/2010/main" val="40965110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42</a:t>
            </a:fld>
            <a:endParaRPr lang="en-US" dirty="0"/>
          </a:p>
        </p:txBody>
      </p:sp>
    </p:spTree>
    <p:extLst>
      <p:ext uri="{BB962C8B-B14F-4D97-AF65-F5344CB8AC3E}">
        <p14:creationId xmlns:p14="http://schemas.microsoft.com/office/powerpoint/2010/main" val="836124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B74157-DD55-4E80-8665-737AFE1DF31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2751526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43</a:t>
            </a:fld>
            <a:endParaRPr lang="en-US" dirty="0"/>
          </a:p>
        </p:txBody>
      </p:sp>
    </p:spTree>
    <p:extLst>
      <p:ext uri="{BB962C8B-B14F-4D97-AF65-F5344CB8AC3E}">
        <p14:creationId xmlns:p14="http://schemas.microsoft.com/office/powerpoint/2010/main" val="157119794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B74157-DD55-4E80-8665-737AFE1DF31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684708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45</a:t>
            </a:fld>
            <a:endParaRPr lang="en-US" dirty="0"/>
          </a:p>
        </p:txBody>
      </p:sp>
    </p:spTree>
    <p:extLst>
      <p:ext uri="{BB962C8B-B14F-4D97-AF65-F5344CB8AC3E}">
        <p14:creationId xmlns:p14="http://schemas.microsoft.com/office/powerpoint/2010/main" val="20553218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B74157-DD55-4E80-8665-737AFE1DF31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013513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47</a:t>
            </a:fld>
            <a:endParaRPr lang="en-US" dirty="0"/>
          </a:p>
        </p:txBody>
      </p:sp>
    </p:spTree>
    <p:extLst>
      <p:ext uri="{BB962C8B-B14F-4D97-AF65-F5344CB8AC3E}">
        <p14:creationId xmlns:p14="http://schemas.microsoft.com/office/powerpoint/2010/main" val="23810182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B74157-DD55-4E80-8665-737AFE1DF31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2477086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49</a:t>
            </a:fld>
            <a:endParaRPr lang="en-US" dirty="0"/>
          </a:p>
        </p:txBody>
      </p:sp>
    </p:spTree>
    <p:extLst>
      <p:ext uri="{BB962C8B-B14F-4D97-AF65-F5344CB8AC3E}">
        <p14:creationId xmlns:p14="http://schemas.microsoft.com/office/powerpoint/2010/main" val="8249099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B74157-DD55-4E80-8665-737AFE1DF31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499660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51</a:t>
            </a:fld>
            <a:endParaRPr lang="en-US" dirty="0"/>
          </a:p>
        </p:txBody>
      </p:sp>
    </p:spTree>
    <p:extLst>
      <p:ext uri="{BB962C8B-B14F-4D97-AF65-F5344CB8AC3E}">
        <p14:creationId xmlns:p14="http://schemas.microsoft.com/office/powerpoint/2010/main" val="80690676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B74157-DD55-4E80-8665-737AFE1DF31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61913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8</a:t>
            </a:fld>
            <a:endParaRPr lang="en-US" dirty="0"/>
          </a:p>
        </p:txBody>
      </p:sp>
    </p:spTree>
    <p:extLst>
      <p:ext uri="{BB962C8B-B14F-4D97-AF65-F5344CB8AC3E}">
        <p14:creationId xmlns:p14="http://schemas.microsoft.com/office/powerpoint/2010/main" val="358450747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53</a:t>
            </a:fld>
            <a:endParaRPr lang="en-US" dirty="0"/>
          </a:p>
        </p:txBody>
      </p:sp>
    </p:spTree>
    <p:extLst>
      <p:ext uri="{BB962C8B-B14F-4D97-AF65-F5344CB8AC3E}">
        <p14:creationId xmlns:p14="http://schemas.microsoft.com/office/powerpoint/2010/main" val="332825267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B74157-DD55-4E80-8665-737AFE1DF31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1337111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3EBCF5C-793D-4E2E-8A58-2738429E7524}" type="slidenum">
              <a:rPr lang="en-US" smtClean="0"/>
              <a:pPr/>
              <a:t>55</a:t>
            </a:fld>
            <a:endParaRPr lang="en-US" dirty="0"/>
          </a:p>
        </p:txBody>
      </p:sp>
    </p:spTree>
    <p:extLst>
      <p:ext uri="{BB962C8B-B14F-4D97-AF65-F5344CB8AC3E}">
        <p14:creationId xmlns:p14="http://schemas.microsoft.com/office/powerpoint/2010/main" val="302372858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B74157-DD55-4E80-8665-737AFE1DF31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8018941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57</a:t>
            </a:fld>
            <a:endParaRPr lang="en-US" dirty="0"/>
          </a:p>
        </p:txBody>
      </p:sp>
    </p:spTree>
    <p:extLst>
      <p:ext uri="{BB962C8B-B14F-4D97-AF65-F5344CB8AC3E}">
        <p14:creationId xmlns:p14="http://schemas.microsoft.com/office/powerpoint/2010/main" val="250007028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58</a:t>
            </a:fld>
            <a:endParaRPr lang="en-US" dirty="0"/>
          </a:p>
        </p:txBody>
      </p:sp>
    </p:spTree>
    <p:extLst>
      <p:ext uri="{BB962C8B-B14F-4D97-AF65-F5344CB8AC3E}">
        <p14:creationId xmlns:p14="http://schemas.microsoft.com/office/powerpoint/2010/main" val="340465943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4F0EE1F-80DD-4C3A-9C3C-3BCFBE38AD42}" type="slidenum">
              <a:rPr lang="en-ZA" smtClean="0"/>
              <a:t>60</a:t>
            </a:fld>
            <a:endParaRPr lang="en-ZA" dirty="0"/>
          </a:p>
        </p:txBody>
      </p:sp>
    </p:spTree>
    <p:extLst>
      <p:ext uri="{BB962C8B-B14F-4D97-AF65-F5344CB8AC3E}">
        <p14:creationId xmlns:p14="http://schemas.microsoft.com/office/powerpoint/2010/main" val="414794754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3EBCF5C-793D-4E2E-8A58-2738429E7524}" type="slidenum">
              <a:rPr lang="en-US" smtClean="0"/>
              <a:pPr/>
              <a:t>64</a:t>
            </a:fld>
            <a:endParaRPr lang="en-US" dirty="0"/>
          </a:p>
        </p:txBody>
      </p:sp>
    </p:spTree>
    <p:extLst>
      <p:ext uri="{BB962C8B-B14F-4D97-AF65-F5344CB8AC3E}">
        <p14:creationId xmlns:p14="http://schemas.microsoft.com/office/powerpoint/2010/main" val="4253533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9</a:t>
            </a:fld>
            <a:endParaRPr lang="en-US" dirty="0"/>
          </a:p>
        </p:txBody>
      </p:sp>
    </p:spTree>
    <p:extLst>
      <p:ext uri="{BB962C8B-B14F-4D97-AF65-F5344CB8AC3E}">
        <p14:creationId xmlns:p14="http://schemas.microsoft.com/office/powerpoint/2010/main" val="157506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B74157-DD55-4E80-8665-737AFE1DF31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57205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11</a:t>
            </a:fld>
            <a:endParaRPr lang="en-US" dirty="0"/>
          </a:p>
        </p:txBody>
      </p:sp>
    </p:spTree>
    <p:extLst>
      <p:ext uri="{BB962C8B-B14F-4D97-AF65-F5344CB8AC3E}">
        <p14:creationId xmlns:p14="http://schemas.microsoft.com/office/powerpoint/2010/main" val="776563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3EBCF5C-793D-4E2E-8A58-2738429E7524}" type="slidenum">
              <a:rPr lang="en-US" smtClean="0"/>
              <a:pPr/>
              <a:t>12</a:t>
            </a:fld>
            <a:endParaRPr lang="en-US" dirty="0"/>
          </a:p>
        </p:txBody>
      </p:sp>
    </p:spTree>
    <p:extLst>
      <p:ext uri="{BB962C8B-B14F-4D97-AF65-F5344CB8AC3E}">
        <p14:creationId xmlns:p14="http://schemas.microsoft.com/office/powerpoint/2010/main" val="7865021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57301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Tree>
    <p:extLst>
      <p:ext uri="{BB962C8B-B14F-4D97-AF65-F5344CB8AC3E}">
        <p14:creationId xmlns:p14="http://schemas.microsoft.com/office/powerpoint/2010/main" val="1454420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5E91D56-F3D6-4C57-902C-021CF4EA8EF7}" type="datetimeFigureOut">
              <a:rPr lang="en-ZA" smtClean="0"/>
              <a:t>2020/11/19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2C0AE55-7E06-4976-960B-3D98813CB3CF}" type="slidenum">
              <a:rPr lang="en-ZA" smtClean="0"/>
              <a:t>‹#›</a:t>
            </a:fld>
            <a:endParaRPr lang="en-ZA"/>
          </a:p>
        </p:txBody>
      </p:sp>
    </p:spTree>
    <p:extLst>
      <p:ext uri="{BB962C8B-B14F-4D97-AF65-F5344CB8AC3E}">
        <p14:creationId xmlns:p14="http://schemas.microsoft.com/office/powerpoint/2010/main" val="3459249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5E91D56-F3D6-4C57-902C-021CF4EA8EF7}" type="datetimeFigureOut">
              <a:rPr lang="en-ZA" smtClean="0"/>
              <a:t>2020/11/19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2C0AE55-7E06-4976-960B-3D98813CB3CF}" type="slidenum">
              <a:rPr lang="en-ZA" smtClean="0"/>
              <a:t>‹#›</a:t>
            </a:fld>
            <a:endParaRPr lang="en-ZA"/>
          </a:p>
        </p:txBody>
      </p:sp>
    </p:spTree>
    <p:extLst>
      <p:ext uri="{BB962C8B-B14F-4D97-AF65-F5344CB8AC3E}">
        <p14:creationId xmlns:p14="http://schemas.microsoft.com/office/powerpoint/2010/main" val="1010363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2" name="TextBox 1"/>
          <p:cNvSpPr txBox="1"/>
          <p:nvPr userDrawn="1"/>
        </p:nvSpPr>
        <p:spPr>
          <a:xfrm>
            <a:off x="1115619" y="5470192"/>
            <a:ext cx="7200800" cy="1631216"/>
          </a:xfrm>
          <a:prstGeom prst="rect">
            <a:avLst/>
          </a:prstGeom>
          <a:noFill/>
        </p:spPr>
        <p:txBody>
          <a:bodyPr wrap="square" rtlCol="0">
            <a:spAutoFit/>
          </a:bodyPr>
          <a:lstStyle/>
          <a:p>
            <a:pPr algn="ctr"/>
            <a:r>
              <a:rPr lang="en-ZA" sz="2000" b="1" dirty="0">
                <a:solidFill>
                  <a:prstClr val="white"/>
                </a:solidFill>
                <a:latin typeface="Arial" panose="020B0604020202020204" pitchFamily="34" charset="0"/>
                <a:cs typeface="Arial" panose="020B0604020202020204" pitchFamily="34" charset="0"/>
              </a:rPr>
              <a:t>Website: www.education.gov.za</a:t>
            </a:r>
          </a:p>
          <a:p>
            <a:pPr algn="ctr"/>
            <a:r>
              <a:rPr lang="en-ZA" sz="2000" b="1" dirty="0">
                <a:solidFill>
                  <a:prstClr val="white"/>
                </a:solidFill>
                <a:latin typeface="Arial" panose="020B0604020202020204" pitchFamily="34" charset="0"/>
                <a:cs typeface="Arial" panose="020B0604020202020204" pitchFamily="34" charset="0"/>
              </a:rPr>
              <a:t>Call Centre: 0800 202 933 | callcentre@dbe.gov.za</a:t>
            </a:r>
          </a:p>
          <a:p>
            <a:pPr algn="ctr"/>
            <a:r>
              <a:rPr lang="en-ZA" sz="2000" b="1" dirty="0" smtClean="0">
                <a:solidFill>
                  <a:prstClr val="white"/>
                </a:solidFill>
                <a:latin typeface="Arial" panose="020B0604020202020204" pitchFamily="34" charset="0"/>
                <a:cs typeface="Arial" panose="020B0604020202020204" pitchFamily="34" charset="0"/>
              </a:rPr>
              <a:t>witter</a:t>
            </a:r>
            <a:r>
              <a:rPr lang="en-ZA" sz="2000" b="1" dirty="0">
                <a:solidFill>
                  <a:prstClr val="white"/>
                </a:solidFill>
                <a:latin typeface="Arial" panose="020B0604020202020204" pitchFamily="34" charset="0"/>
                <a:cs typeface="Arial" panose="020B0604020202020204" pitchFamily="34" charset="0"/>
              </a:rPr>
              <a:t>: @DBE_SA | Facebook: DBE SA</a:t>
            </a:r>
          </a:p>
          <a:p>
            <a:pPr algn="ctr"/>
            <a:endParaRPr lang="en-ZA" sz="2000" b="1" dirty="0">
              <a:solidFill>
                <a:prstClr val="white"/>
              </a:solidFill>
              <a:latin typeface="Arial" panose="020B0604020202020204" pitchFamily="34" charset="0"/>
              <a:cs typeface="Arial" panose="020B0604020202020204" pitchFamily="34" charset="0"/>
            </a:endParaRPr>
          </a:p>
          <a:p>
            <a:endParaRPr lang="en-ZA" sz="2000" b="1" dirty="0">
              <a:solidFill>
                <a:prstClr val="white"/>
              </a:solidFill>
              <a:latin typeface="Arial" panose="020B0604020202020204" pitchFamily="34" charset="0"/>
              <a:cs typeface="Arial" panose="020B0604020202020204" pitchFamily="34" charset="0"/>
            </a:endParaRPr>
          </a:p>
        </p:txBody>
      </p:sp>
      <p:sp>
        <p:nvSpPr>
          <p:cNvPr id="6" name="Title 5"/>
          <p:cNvSpPr>
            <a:spLocks noGrp="1"/>
          </p:cNvSpPr>
          <p:nvPr>
            <p:ph type="title" hasCustomPrompt="1"/>
          </p:nvPr>
        </p:nvSpPr>
        <p:spPr>
          <a:xfrm>
            <a:off x="457200" y="2502024"/>
            <a:ext cx="8229600" cy="1143000"/>
          </a:xfrm>
        </p:spPr>
        <p:txBody>
          <a:bodyPr>
            <a:noAutofit/>
          </a:bodyPr>
          <a:lstStyle>
            <a:lvl1pPr>
              <a:defRPr sz="4000" b="1" baseline="0">
                <a:solidFill>
                  <a:schemeClr val="accent6">
                    <a:lumMod val="75000"/>
                  </a:schemeClr>
                </a:solidFill>
                <a:latin typeface="Arial" panose="020B0604020202020204" pitchFamily="34" charset="0"/>
                <a:cs typeface="Arial" panose="020B0604020202020204" pitchFamily="34" charset="0"/>
              </a:defRPr>
            </a:lvl1pPr>
          </a:lstStyle>
          <a:p>
            <a:r>
              <a:rPr lang="en-US" dirty="0" smtClean="0"/>
              <a:t>CLICK TO ADD ENDING MESSAGE</a:t>
            </a:r>
            <a:endParaRPr lang="en-ZA" dirty="0"/>
          </a:p>
        </p:txBody>
      </p:sp>
    </p:spTree>
    <p:extLst>
      <p:ext uri="{BB962C8B-B14F-4D97-AF65-F5344CB8AC3E}">
        <p14:creationId xmlns:p14="http://schemas.microsoft.com/office/powerpoint/2010/main" val="2239231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2"/>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573016"/>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ZA"/>
          </a:p>
        </p:txBody>
      </p:sp>
    </p:spTree>
    <p:extLst>
      <p:ext uri="{BB962C8B-B14F-4D97-AF65-F5344CB8AC3E}">
        <p14:creationId xmlns:p14="http://schemas.microsoft.com/office/powerpoint/2010/main" val="45822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pic>
        <p:nvPicPr>
          <p:cNvPr id="5"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448"/>
          <a:stretch/>
        </p:blipFill>
        <p:spPr bwMode="auto">
          <a:xfrm>
            <a:off x="35496" y="6237314"/>
            <a:ext cx="1471464"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2930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9596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3"/>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3"/>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23238029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5"/>
            <a:ext cx="4040188" cy="63976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8" y="1535115"/>
            <a:ext cx="4041775" cy="63976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24028387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pPr defTabSz="685800"/>
            <a:fld id="{65BC44CD-8A0B-4865-A9FD-8CD81DD4DF86}" type="datetimeFigureOut">
              <a:rPr lang="en-ZA" smtClean="0">
                <a:solidFill>
                  <a:prstClr val="black">
                    <a:tint val="75000"/>
                  </a:prstClr>
                </a:solidFill>
              </a:rPr>
              <a:pPr defTabSz="685800"/>
              <a:t>2020/11/19</a:t>
            </a:fld>
            <a:endParaRPr lang="en-ZA">
              <a:solidFill>
                <a:prstClr val="black">
                  <a:tint val="75000"/>
                </a:prstClr>
              </a:solidFill>
            </a:endParaRPr>
          </a:p>
        </p:txBody>
      </p:sp>
      <p:sp>
        <p:nvSpPr>
          <p:cNvPr id="4" name="Footer Placeholder 3"/>
          <p:cNvSpPr>
            <a:spLocks noGrp="1"/>
          </p:cNvSpPr>
          <p:nvPr>
            <p:ph type="ftr" sz="quarter" idx="11"/>
          </p:nvPr>
        </p:nvSpPr>
        <p:spPr/>
        <p:txBody>
          <a:bodyPr/>
          <a:lstStyle/>
          <a:p>
            <a:pPr defTabSz="685800"/>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pPr defTabSz="685800"/>
            <a:fld id="{2B8FD4B1-75C2-404C-A1BE-4D5444833154}" type="slidenum">
              <a:rPr lang="en-ZA" smtClean="0">
                <a:solidFill>
                  <a:prstClr val="black">
                    <a:tint val="75000"/>
                  </a:prstClr>
                </a:solidFill>
              </a:rPr>
              <a:pPr defTabSz="685800"/>
              <a:t>‹#›</a:t>
            </a:fld>
            <a:endParaRPr lang="en-ZA">
              <a:solidFill>
                <a:prstClr val="black">
                  <a:tint val="75000"/>
                </a:prstClr>
              </a:solidFill>
            </a:endParaRPr>
          </a:p>
        </p:txBody>
      </p:sp>
      <p:pic>
        <p:nvPicPr>
          <p:cNvPr id="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8"/>
          <a:stretch/>
        </p:blipFill>
        <p:spPr bwMode="auto">
          <a:xfrm>
            <a:off x="35496" y="6237314"/>
            <a:ext cx="1471464"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42491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685800"/>
            <a:fld id="{65BC44CD-8A0B-4865-A9FD-8CD81DD4DF86}" type="datetimeFigureOut">
              <a:rPr lang="en-ZA" smtClean="0">
                <a:solidFill>
                  <a:prstClr val="black">
                    <a:tint val="75000"/>
                  </a:prstClr>
                </a:solidFill>
              </a:rPr>
              <a:pPr defTabSz="685800"/>
              <a:t>2020/11/19</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pPr defTabSz="685800"/>
            <a:endParaRPr lang="en-ZA">
              <a:solidFill>
                <a:prstClr val="black">
                  <a:tint val="75000"/>
                </a:prstClr>
              </a:solidFill>
            </a:endParaRPr>
          </a:p>
        </p:txBody>
      </p:sp>
      <p:sp>
        <p:nvSpPr>
          <p:cNvPr id="4" name="Slide Number Placeholder 3"/>
          <p:cNvSpPr>
            <a:spLocks noGrp="1"/>
          </p:cNvSpPr>
          <p:nvPr>
            <p:ph type="sldNum" sz="quarter" idx="12"/>
          </p:nvPr>
        </p:nvSpPr>
        <p:spPr/>
        <p:txBody>
          <a:bodyPr/>
          <a:lstStyle/>
          <a:p>
            <a:pPr defTabSz="685800"/>
            <a:fld id="{2B8FD4B1-75C2-404C-A1BE-4D5444833154}" type="slidenum">
              <a:rPr lang="en-ZA" smtClean="0">
                <a:solidFill>
                  <a:prstClr val="black">
                    <a:tint val="75000"/>
                  </a:prstClr>
                </a:solidFill>
              </a:rPr>
              <a:pPr defTabSz="685800"/>
              <a:t>‹#›</a:t>
            </a:fld>
            <a:endParaRPr lang="en-ZA">
              <a:solidFill>
                <a:prstClr val="black">
                  <a:tint val="75000"/>
                </a:prstClr>
              </a:solidFill>
            </a:endParaRPr>
          </a:p>
        </p:txBody>
      </p:sp>
    </p:spTree>
    <p:extLst>
      <p:ext uri="{BB962C8B-B14F-4D97-AF65-F5344CB8AC3E}">
        <p14:creationId xmlns:p14="http://schemas.microsoft.com/office/powerpoint/2010/main" val="2000431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40214401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1"/>
          </a:xfrm>
        </p:spPr>
        <p:txBody>
          <a:bodyPr anchor="b"/>
          <a:lstStyle>
            <a:lvl1pPr algn="l">
              <a:defRPr sz="1500" b="1"/>
            </a:lvl1pPr>
          </a:lstStyle>
          <a:p>
            <a:r>
              <a:rPr lang="en-US"/>
              <a:t>Click to edit Master title style</a:t>
            </a:r>
            <a:endParaRPr lang="en-ZA"/>
          </a:p>
        </p:txBody>
      </p:sp>
      <p:sp>
        <p:nvSpPr>
          <p:cNvPr id="3" name="Content Placeholder 2"/>
          <p:cNvSpPr>
            <a:spLocks noGrp="1"/>
          </p:cNvSpPr>
          <p:nvPr>
            <p:ph idx="1"/>
          </p:nvPr>
        </p:nvSpPr>
        <p:spPr>
          <a:xfrm>
            <a:off x="3575050" y="273054"/>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pPr defTabSz="685800"/>
            <a:fld id="{65BC44CD-8A0B-4865-A9FD-8CD81DD4DF86}" type="datetimeFigureOut">
              <a:rPr lang="en-ZA" smtClean="0">
                <a:solidFill>
                  <a:prstClr val="black">
                    <a:tint val="75000"/>
                  </a:prstClr>
                </a:solidFill>
              </a:rPr>
              <a:pPr defTabSz="685800"/>
              <a:t>2020/11/19</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pPr defTabSz="685800"/>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fld id="{2B8FD4B1-75C2-404C-A1BE-4D5444833154}" type="slidenum">
              <a:rPr lang="en-ZA" smtClean="0">
                <a:solidFill>
                  <a:prstClr val="black">
                    <a:tint val="75000"/>
                  </a:prstClr>
                </a:solidFill>
              </a:rPr>
              <a:pPr defTabSz="685800"/>
              <a:t>‹#›</a:t>
            </a:fld>
            <a:endParaRPr lang="en-ZA">
              <a:solidFill>
                <a:prstClr val="black">
                  <a:tint val="75000"/>
                </a:prstClr>
              </a:solidFill>
            </a:endParaRPr>
          </a:p>
        </p:txBody>
      </p:sp>
    </p:spTree>
    <p:extLst>
      <p:ext uri="{BB962C8B-B14F-4D97-AF65-F5344CB8AC3E}">
        <p14:creationId xmlns:p14="http://schemas.microsoft.com/office/powerpoint/2010/main" val="23034765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2"/>
            <a:ext cx="5486400" cy="566739"/>
          </a:xfrm>
        </p:spPr>
        <p:txBody>
          <a:bodyPr anchor="b"/>
          <a:lstStyle>
            <a:lvl1pPr algn="l">
              <a:defRPr sz="15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ZA"/>
          </a:p>
        </p:txBody>
      </p:sp>
      <p:sp>
        <p:nvSpPr>
          <p:cNvPr id="4" name="Text Placeholder 3"/>
          <p:cNvSpPr>
            <a:spLocks noGrp="1"/>
          </p:cNvSpPr>
          <p:nvPr>
            <p:ph type="body" sz="half" idx="2"/>
          </p:nvPr>
        </p:nvSpPr>
        <p:spPr>
          <a:xfrm>
            <a:off x="1792288" y="5367340"/>
            <a:ext cx="5486400" cy="8048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pPr defTabSz="685800"/>
            <a:fld id="{65BC44CD-8A0B-4865-A9FD-8CD81DD4DF86}" type="datetimeFigureOut">
              <a:rPr lang="en-ZA" smtClean="0">
                <a:solidFill>
                  <a:prstClr val="black">
                    <a:tint val="75000"/>
                  </a:prstClr>
                </a:solidFill>
              </a:rPr>
              <a:pPr defTabSz="685800"/>
              <a:t>2020/11/19</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pPr defTabSz="685800"/>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85800"/>
            <a:fld id="{2B8FD4B1-75C2-404C-A1BE-4D5444833154}" type="slidenum">
              <a:rPr lang="en-ZA" smtClean="0">
                <a:solidFill>
                  <a:prstClr val="black">
                    <a:tint val="75000"/>
                  </a:prstClr>
                </a:solidFill>
              </a:rPr>
              <a:pPr defTabSz="685800"/>
              <a:t>‹#›</a:t>
            </a:fld>
            <a:endParaRPr lang="en-ZA">
              <a:solidFill>
                <a:prstClr val="black">
                  <a:tint val="75000"/>
                </a:prstClr>
              </a:solidFill>
            </a:endParaRPr>
          </a:p>
        </p:txBody>
      </p:sp>
    </p:spTree>
    <p:extLst>
      <p:ext uri="{BB962C8B-B14F-4D97-AF65-F5344CB8AC3E}">
        <p14:creationId xmlns:p14="http://schemas.microsoft.com/office/powerpoint/2010/main" val="29597211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defTabSz="685800"/>
            <a:fld id="{65BC44CD-8A0B-4865-A9FD-8CD81DD4DF86}" type="datetimeFigureOut">
              <a:rPr lang="en-ZA" smtClean="0">
                <a:solidFill>
                  <a:prstClr val="black">
                    <a:tint val="75000"/>
                  </a:prstClr>
                </a:solidFill>
              </a:rPr>
              <a:pPr defTabSz="685800"/>
              <a:t>2020/11/19</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pPr defTabSz="685800"/>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fld id="{2B8FD4B1-75C2-404C-A1BE-4D5444833154}" type="slidenum">
              <a:rPr lang="en-ZA" smtClean="0">
                <a:solidFill>
                  <a:prstClr val="black">
                    <a:tint val="75000"/>
                  </a:prstClr>
                </a:solidFill>
              </a:rPr>
              <a:pPr defTabSz="685800"/>
              <a:t>‹#›</a:t>
            </a:fld>
            <a:endParaRPr lang="en-ZA">
              <a:solidFill>
                <a:prstClr val="black">
                  <a:tint val="75000"/>
                </a:prstClr>
              </a:solidFill>
            </a:endParaRPr>
          </a:p>
        </p:txBody>
      </p:sp>
    </p:spTree>
    <p:extLst>
      <p:ext uri="{BB962C8B-B14F-4D97-AF65-F5344CB8AC3E}">
        <p14:creationId xmlns:p14="http://schemas.microsoft.com/office/powerpoint/2010/main" val="34128878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defTabSz="685800"/>
            <a:fld id="{65BC44CD-8A0B-4865-A9FD-8CD81DD4DF86}" type="datetimeFigureOut">
              <a:rPr lang="en-ZA" smtClean="0">
                <a:solidFill>
                  <a:prstClr val="black">
                    <a:tint val="75000"/>
                  </a:prstClr>
                </a:solidFill>
              </a:rPr>
              <a:pPr defTabSz="685800"/>
              <a:t>2020/11/19</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pPr defTabSz="685800"/>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fld id="{2B8FD4B1-75C2-404C-A1BE-4D5444833154}" type="slidenum">
              <a:rPr lang="en-ZA" smtClean="0">
                <a:solidFill>
                  <a:prstClr val="black">
                    <a:tint val="75000"/>
                  </a:prstClr>
                </a:solidFill>
              </a:rPr>
              <a:pPr defTabSz="685800"/>
              <a:t>‹#›</a:t>
            </a:fld>
            <a:endParaRPr lang="en-ZA">
              <a:solidFill>
                <a:prstClr val="black">
                  <a:tint val="75000"/>
                </a:prstClr>
              </a:solidFill>
            </a:endParaRPr>
          </a:p>
        </p:txBody>
      </p:sp>
    </p:spTree>
    <p:extLst>
      <p:ext uri="{BB962C8B-B14F-4D97-AF65-F5344CB8AC3E}">
        <p14:creationId xmlns:p14="http://schemas.microsoft.com/office/powerpoint/2010/main" val="9878239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411560" y="3573016"/>
            <a:ext cx="6400800" cy="1008112"/>
          </a:xfrm>
        </p:spPr>
        <p:txBody>
          <a:bodyPr>
            <a:normAutofit/>
          </a:bodyPr>
          <a:lstStyle>
            <a:lvl1pPr marL="0" indent="0" algn="ctr">
              <a:buNone/>
              <a:defRPr sz="1800" b="0" baseline="0">
                <a:solidFill>
                  <a:schemeClr val="accent6">
                    <a:lumMod val="75000"/>
                  </a:schemeClr>
                </a:solidFill>
                <a:latin typeface="Arial" panose="020B0604020202020204" pitchFamily="34" charset="0"/>
                <a:cs typeface="Arial"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pPr algn="ctr"/>
            <a:r>
              <a:rPr lang="en-ZA" sz="1800" b="1" dirty="0">
                <a:solidFill>
                  <a:srgbClr val="DB6D29"/>
                </a:solidFill>
                <a:latin typeface="Arial" panose="020B0604020202020204" pitchFamily="34" charset="0"/>
                <a:cs typeface="Arial" panose="020B0604020202020204" pitchFamily="34" charset="0"/>
              </a:rPr>
              <a:t>CLICK TO ADD SUBTITLE OF THE PRESENTATION</a:t>
            </a:r>
          </a:p>
        </p:txBody>
      </p:sp>
      <p:sp>
        <p:nvSpPr>
          <p:cNvPr id="8" name="Title 7"/>
          <p:cNvSpPr>
            <a:spLocks noGrp="1"/>
          </p:cNvSpPr>
          <p:nvPr>
            <p:ph type="title" hasCustomPrompt="1"/>
          </p:nvPr>
        </p:nvSpPr>
        <p:spPr>
          <a:xfrm>
            <a:off x="323528" y="1916832"/>
            <a:ext cx="8229600" cy="1143000"/>
          </a:xfrm>
        </p:spPr>
        <p:txBody>
          <a:bodyPr>
            <a:noAutofit/>
          </a:bodyPr>
          <a:lstStyle>
            <a:lvl1pPr>
              <a:defRPr sz="3000" b="1">
                <a:solidFill>
                  <a:srgbClr val="741202"/>
                </a:solidFill>
                <a:latin typeface="Arial" panose="020B0604020202020204" pitchFamily="34" charset="0"/>
                <a:cs typeface="Arial" panose="020B0604020202020204" pitchFamily="34" charset="0"/>
              </a:defRPr>
            </a:lvl1pPr>
          </a:lstStyle>
          <a:p>
            <a:r>
              <a:rPr lang="en-US" dirty="0"/>
              <a:t>CLICK TO ADD TITLE OF PRESENTATION</a:t>
            </a:r>
            <a:endParaRPr lang="en-ZA" dirty="0"/>
          </a:p>
        </p:txBody>
      </p:sp>
    </p:spTree>
    <p:extLst>
      <p:ext uri="{BB962C8B-B14F-4D97-AF65-F5344CB8AC3E}">
        <p14:creationId xmlns:p14="http://schemas.microsoft.com/office/powerpoint/2010/main" val="20094422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7" name="Rectangle 6"/>
          <p:cNvSpPr/>
          <p:nvPr/>
        </p:nvSpPr>
        <p:spPr>
          <a:xfrm>
            <a:off x="609600" y="838204"/>
            <a:ext cx="8534400" cy="45719"/>
          </a:xfrm>
          <a:prstGeom prst="rect">
            <a:avLst/>
          </a:prstGeom>
          <a:gradFill flip="none" rotWithShape="1">
            <a:gsLst>
              <a:gs pos="0">
                <a:schemeClr val="bg1"/>
              </a:gs>
              <a:gs pos="100000">
                <a:srgbClr val="DB6D29"/>
              </a:gs>
            </a:gsLst>
            <a:lin ang="0" scaled="1"/>
            <a:tileRect/>
          </a:gradFill>
          <a:ln w="254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ZA" sz="1350" b="0" i="0" u="none" strike="noStrike" kern="1200" cap="none" spc="0" normalizeH="0" baseline="0" noProof="0" dirty="0">
              <a:ln>
                <a:noFill/>
              </a:ln>
              <a:solidFill>
                <a:prstClr val="white"/>
              </a:solidFill>
              <a:effectLst/>
              <a:uLnTx/>
              <a:uFillTx/>
              <a:latin typeface="Calibri"/>
              <a:ea typeface="+mn-ea"/>
              <a:cs typeface="+mn-cs"/>
            </a:endParaRPr>
          </a:p>
        </p:txBody>
      </p:sp>
      <p:pic>
        <p:nvPicPr>
          <p:cNvPr id="8"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8"/>
          <a:stretch/>
        </p:blipFill>
        <p:spPr bwMode="auto">
          <a:xfrm>
            <a:off x="35496" y="6237314"/>
            <a:ext cx="1471464"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585" t="18717" r="12842" b="24479"/>
          <a:stretch/>
        </p:blipFill>
        <p:spPr bwMode="auto">
          <a:xfrm>
            <a:off x="8544985" y="6268991"/>
            <a:ext cx="539552" cy="589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le 1"/>
          <p:cNvSpPr>
            <a:spLocks noGrp="1"/>
          </p:cNvSpPr>
          <p:nvPr>
            <p:ph type="title" hasCustomPrompt="1"/>
          </p:nvPr>
        </p:nvSpPr>
        <p:spPr>
          <a:xfrm>
            <a:off x="467544" y="44624"/>
            <a:ext cx="8229600" cy="721570"/>
          </a:xfrm>
        </p:spPr>
        <p:txBody>
          <a:bodyPr>
            <a:normAutofit/>
          </a:bodyPr>
          <a:lstStyle>
            <a:lvl1pPr>
              <a:defRPr sz="3000" b="1" baseline="0">
                <a:solidFill>
                  <a:srgbClr val="741202"/>
                </a:solidFill>
                <a:latin typeface="Arial" panose="020B0604020202020204" pitchFamily="34" charset="0"/>
                <a:cs typeface="Arial" panose="020B0604020202020204" pitchFamily="34" charset="0"/>
              </a:defRPr>
            </a:lvl1pPr>
          </a:lstStyle>
          <a:p>
            <a:r>
              <a:rPr lang="en-US" dirty="0"/>
              <a:t>Title of slide</a:t>
            </a:r>
            <a:endParaRPr lang="en-ZA" dirty="0"/>
          </a:p>
        </p:txBody>
      </p:sp>
    </p:spTree>
    <p:extLst>
      <p:ext uri="{BB962C8B-B14F-4D97-AF65-F5344CB8AC3E}">
        <p14:creationId xmlns:p14="http://schemas.microsoft.com/office/powerpoint/2010/main" val="34832288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2" name="TextBox 1"/>
          <p:cNvSpPr txBox="1"/>
          <p:nvPr/>
        </p:nvSpPr>
        <p:spPr>
          <a:xfrm>
            <a:off x="1115617" y="5470193"/>
            <a:ext cx="7200800" cy="1246495"/>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ZA" sz="15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Website: www.education.gov.za</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ZA" sz="15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Call Centre: 0800 202 33 | callcentre@dbe.gov.za</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ZA" sz="15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Twitter: @DBE_SA | Facebook: DBE SA</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ZA" sz="15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ZA" sz="15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 name="Title 5"/>
          <p:cNvSpPr>
            <a:spLocks noGrp="1"/>
          </p:cNvSpPr>
          <p:nvPr>
            <p:ph type="title" hasCustomPrompt="1"/>
          </p:nvPr>
        </p:nvSpPr>
        <p:spPr>
          <a:xfrm>
            <a:off x="457200" y="2502024"/>
            <a:ext cx="8229600" cy="1143000"/>
          </a:xfrm>
        </p:spPr>
        <p:txBody>
          <a:bodyPr>
            <a:noAutofit/>
          </a:bodyPr>
          <a:lstStyle>
            <a:lvl1pPr>
              <a:defRPr sz="3000" b="1" baseline="0">
                <a:solidFill>
                  <a:schemeClr val="accent6">
                    <a:lumMod val="75000"/>
                  </a:schemeClr>
                </a:solidFill>
                <a:latin typeface="Arial" panose="020B0604020202020204" pitchFamily="34" charset="0"/>
                <a:cs typeface="Arial" panose="020B0604020202020204" pitchFamily="34" charset="0"/>
              </a:defRPr>
            </a:lvl1pPr>
          </a:lstStyle>
          <a:p>
            <a:r>
              <a:rPr lang="en-US" dirty="0"/>
              <a:t>CLICK TO ADD ENDING MESSAGE</a:t>
            </a:r>
            <a:endParaRPr lang="en-ZA" dirty="0"/>
          </a:p>
        </p:txBody>
      </p:sp>
    </p:spTree>
    <p:extLst>
      <p:ext uri="{BB962C8B-B14F-4D97-AF65-F5344CB8AC3E}">
        <p14:creationId xmlns:p14="http://schemas.microsoft.com/office/powerpoint/2010/main" val="40423259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11560" y="3573017"/>
            <a:ext cx="6400800" cy="1008112"/>
          </a:xfrm>
        </p:spPr>
        <p:txBody>
          <a:bodyPr>
            <a:normAutofit/>
          </a:bodyPr>
          <a:lstStyle>
            <a:lvl1pPr marL="0" indent="0" algn="ctr">
              <a:buNone/>
              <a:defRPr sz="1800" b="0" baseline="0">
                <a:solidFill>
                  <a:schemeClr val="accent6">
                    <a:lumMod val="75000"/>
                  </a:schemeClr>
                </a:solidFill>
                <a:latin typeface="Arial" panose="020B0604020202020204" pitchFamily="34" charset="0"/>
                <a:cs typeface="Arial"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ZA" dirty="0"/>
          </a:p>
        </p:txBody>
      </p:sp>
      <p:sp>
        <p:nvSpPr>
          <p:cNvPr id="8" name="Title 7"/>
          <p:cNvSpPr>
            <a:spLocks noGrp="1"/>
          </p:cNvSpPr>
          <p:nvPr>
            <p:ph type="title"/>
          </p:nvPr>
        </p:nvSpPr>
        <p:spPr>
          <a:xfrm>
            <a:off x="323528" y="1916832"/>
            <a:ext cx="8229600" cy="1143000"/>
          </a:xfrm>
        </p:spPr>
        <p:txBody>
          <a:bodyPr>
            <a:noAutofit/>
          </a:bodyPr>
          <a:lstStyle>
            <a:lvl1pPr>
              <a:defRPr sz="3000" b="1">
                <a:solidFill>
                  <a:srgbClr val="741202"/>
                </a:solidFill>
                <a:latin typeface="Arial" panose="020B0604020202020204" pitchFamily="34" charset="0"/>
                <a:cs typeface="Arial" panose="020B0604020202020204" pitchFamily="34" charset="0"/>
              </a:defRPr>
            </a:lvl1pPr>
          </a:lstStyle>
          <a:p>
            <a:r>
              <a:rPr lang="en-US"/>
              <a:t>Click to edit Master title style</a:t>
            </a:r>
            <a:endParaRPr lang="en-ZA" dirty="0"/>
          </a:p>
        </p:txBody>
      </p:sp>
    </p:spTree>
    <p:extLst>
      <p:ext uri="{BB962C8B-B14F-4D97-AF65-F5344CB8AC3E}">
        <p14:creationId xmlns:p14="http://schemas.microsoft.com/office/powerpoint/2010/main" val="2716906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411560" y="3573016"/>
            <a:ext cx="6400800" cy="1008112"/>
          </a:xfrm>
        </p:spPr>
        <p:txBody>
          <a:bodyPr>
            <a:normAutofit/>
          </a:bodyPr>
          <a:lstStyle>
            <a:lvl1pPr marL="0" indent="0" algn="ctr">
              <a:buNone/>
              <a:defRPr sz="1800" b="0" baseline="0">
                <a:solidFill>
                  <a:schemeClr val="accent6">
                    <a:lumMod val="75000"/>
                  </a:schemeClr>
                </a:solidFill>
                <a:latin typeface="Arial" panose="020B0604020202020204" pitchFamily="34" charset="0"/>
                <a:cs typeface="Arial"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pPr algn="ctr"/>
            <a:r>
              <a:rPr lang="en-ZA" sz="1800" b="1" dirty="0">
                <a:solidFill>
                  <a:srgbClr val="DB6D29"/>
                </a:solidFill>
                <a:latin typeface="Arial" panose="020B0604020202020204" pitchFamily="34" charset="0"/>
                <a:cs typeface="Arial" panose="020B0604020202020204" pitchFamily="34" charset="0"/>
              </a:rPr>
              <a:t>CLICK TO ADD SUBTITLE OF THE PRESENTATION</a:t>
            </a:r>
          </a:p>
        </p:txBody>
      </p:sp>
      <p:sp>
        <p:nvSpPr>
          <p:cNvPr id="8" name="Title 7"/>
          <p:cNvSpPr>
            <a:spLocks noGrp="1"/>
          </p:cNvSpPr>
          <p:nvPr>
            <p:ph type="title" hasCustomPrompt="1"/>
          </p:nvPr>
        </p:nvSpPr>
        <p:spPr>
          <a:xfrm>
            <a:off x="323528" y="1916832"/>
            <a:ext cx="8229600" cy="1143000"/>
          </a:xfrm>
        </p:spPr>
        <p:txBody>
          <a:bodyPr>
            <a:noAutofit/>
          </a:bodyPr>
          <a:lstStyle>
            <a:lvl1pPr>
              <a:defRPr sz="3000" b="1">
                <a:solidFill>
                  <a:srgbClr val="741202"/>
                </a:solidFill>
                <a:latin typeface="Arial" panose="020B0604020202020204" pitchFamily="34" charset="0"/>
                <a:cs typeface="Arial" panose="020B0604020202020204" pitchFamily="34" charset="0"/>
              </a:defRPr>
            </a:lvl1pPr>
          </a:lstStyle>
          <a:p>
            <a:r>
              <a:rPr lang="en-US" dirty="0"/>
              <a:t>CLICK TO ADD TITLE OF PRESENTATION</a:t>
            </a:r>
            <a:endParaRPr lang="en-ZA" dirty="0"/>
          </a:p>
        </p:txBody>
      </p:sp>
    </p:spTree>
    <p:extLst>
      <p:ext uri="{BB962C8B-B14F-4D97-AF65-F5344CB8AC3E}">
        <p14:creationId xmlns:p14="http://schemas.microsoft.com/office/powerpoint/2010/main" val="28993393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2_Title Only">
    <p:spTree>
      <p:nvGrpSpPr>
        <p:cNvPr id="1" name=""/>
        <p:cNvGrpSpPr/>
        <p:nvPr/>
      </p:nvGrpSpPr>
      <p:grpSpPr>
        <a:xfrm>
          <a:off x="0" y="0"/>
          <a:ext cx="0" cy="0"/>
          <a:chOff x="0" y="0"/>
          <a:chExt cx="0" cy="0"/>
        </a:xfrm>
      </p:grpSpPr>
      <p:sp>
        <p:nvSpPr>
          <p:cNvPr id="7" name="Rectangle 6"/>
          <p:cNvSpPr/>
          <p:nvPr/>
        </p:nvSpPr>
        <p:spPr>
          <a:xfrm>
            <a:off x="609600" y="838204"/>
            <a:ext cx="8534400" cy="45719"/>
          </a:xfrm>
          <a:prstGeom prst="rect">
            <a:avLst/>
          </a:prstGeom>
          <a:gradFill flip="none" rotWithShape="1">
            <a:gsLst>
              <a:gs pos="0">
                <a:schemeClr val="bg1"/>
              </a:gs>
              <a:gs pos="100000">
                <a:srgbClr val="DB6D29"/>
              </a:gs>
            </a:gsLst>
            <a:lin ang="0" scaled="1"/>
            <a:tileRect/>
          </a:gradFill>
          <a:ln w="254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ZA" sz="1350" b="0" i="0" u="none" strike="noStrike" kern="1200" cap="none" spc="0" normalizeH="0" baseline="0" noProof="0">
              <a:ln>
                <a:noFill/>
              </a:ln>
              <a:solidFill>
                <a:prstClr val="white"/>
              </a:solidFill>
              <a:effectLst/>
              <a:uLnTx/>
              <a:uFillTx/>
              <a:latin typeface="Calibri"/>
              <a:ea typeface="+mn-ea"/>
              <a:cs typeface="+mn-cs"/>
            </a:endParaRPr>
          </a:p>
        </p:txBody>
      </p:sp>
      <p:pic>
        <p:nvPicPr>
          <p:cNvPr id="8"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8"/>
          <a:stretch/>
        </p:blipFill>
        <p:spPr bwMode="auto">
          <a:xfrm>
            <a:off x="35496" y="6237314"/>
            <a:ext cx="1471464"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585" t="18717" r="12842" b="24479"/>
          <a:stretch/>
        </p:blipFill>
        <p:spPr bwMode="auto">
          <a:xfrm>
            <a:off x="8544985" y="6268991"/>
            <a:ext cx="539552" cy="589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le 1"/>
          <p:cNvSpPr>
            <a:spLocks noGrp="1"/>
          </p:cNvSpPr>
          <p:nvPr>
            <p:ph type="title" hasCustomPrompt="1"/>
          </p:nvPr>
        </p:nvSpPr>
        <p:spPr>
          <a:xfrm>
            <a:off x="467544" y="44624"/>
            <a:ext cx="8229600" cy="721570"/>
          </a:xfrm>
        </p:spPr>
        <p:txBody>
          <a:bodyPr>
            <a:normAutofit/>
          </a:bodyPr>
          <a:lstStyle>
            <a:lvl1pPr>
              <a:defRPr sz="3000" b="1" baseline="0">
                <a:solidFill>
                  <a:srgbClr val="741202"/>
                </a:solidFill>
                <a:latin typeface="Arial" panose="020B0604020202020204" pitchFamily="34" charset="0"/>
                <a:cs typeface="Arial" panose="020B0604020202020204" pitchFamily="34" charset="0"/>
              </a:defRPr>
            </a:lvl1pPr>
          </a:lstStyle>
          <a:p>
            <a:r>
              <a:rPr lang="en-US" dirty="0"/>
              <a:t>Title of slide</a:t>
            </a:r>
            <a:endParaRPr lang="en-ZA" dirty="0"/>
          </a:p>
        </p:txBody>
      </p:sp>
    </p:spTree>
    <p:extLst>
      <p:ext uri="{BB962C8B-B14F-4D97-AF65-F5344CB8AC3E}">
        <p14:creationId xmlns:p14="http://schemas.microsoft.com/office/powerpoint/2010/main" val="2007866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70741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2_Blank">
    <p:spTree>
      <p:nvGrpSpPr>
        <p:cNvPr id="1" name=""/>
        <p:cNvGrpSpPr/>
        <p:nvPr/>
      </p:nvGrpSpPr>
      <p:grpSpPr>
        <a:xfrm>
          <a:off x="0" y="0"/>
          <a:ext cx="0" cy="0"/>
          <a:chOff x="0" y="0"/>
          <a:chExt cx="0" cy="0"/>
        </a:xfrm>
      </p:grpSpPr>
      <p:sp>
        <p:nvSpPr>
          <p:cNvPr id="2" name="TextBox 1"/>
          <p:cNvSpPr txBox="1"/>
          <p:nvPr/>
        </p:nvSpPr>
        <p:spPr>
          <a:xfrm>
            <a:off x="1115617" y="5470193"/>
            <a:ext cx="7200800" cy="1246495"/>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ZA" sz="15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Website: www.education.gov.za</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ZA" sz="15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Call Centre: 0800 202 933 | callcentre@dbe.gov.za</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ZA" sz="15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Twitter: @DBE_SA | Facebook: DBE SA</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ZA" sz="15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ZA" sz="15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 name="Title 5"/>
          <p:cNvSpPr>
            <a:spLocks noGrp="1"/>
          </p:cNvSpPr>
          <p:nvPr>
            <p:ph type="title" hasCustomPrompt="1"/>
          </p:nvPr>
        </p:nvSpPr>
        <p:spPr>
          <a:xfrm>
            <a:off x="457200" y="2502024"/>
            <a:ext cx="8229600" cy="1143000"/>
          </a:xfrm>
        </p:spPr>
        <p:txBody>
          <a:bodyPr>
            <a:noAutofit/>
          </a:bodyPr>
          <a:lstStyle>
            <a:lvl1pPr>
              <a:defRPr sz="3000" b="1" baseline="0">
                <a:solidFill>
                  <a:schemeClr val="accent6">
                    <a:lumMod val="75000"/>
                  </a:schemeClr>
                </a:solidFill>
                <a:latin typeface="Arial" panose="020B0604020202020204" pitchFamily="34" charset="0"/>
                <a:cs typeface="Arial" panose="020B0604020202020204" pitchFamily="34" charset="0"/>
              </a:defRPr>
            </a:lvl1pPr>
          </a:lstStyle>
          <a:p>
            <a:r>
              <a:rPr lang="en-US" dirty="0"/>
              <a:t>CLICK TO ADD ENDING MESSAGE</a:t>
            </a:r>
            <a:endParaRPr lang="en-ZA" dirty="0"/>
          </a:p>
        </p:txBody>
      </p:sp>
    </p:spTree>
    <p:extLst>
      <p:ext uri="{BB962C8B-B14F-4D97-AF65-F5344CB8AC3E}">
        <p14:creationId xmlns:p14="http://schemas.microsoft.com/office/powerpoint/2010/main" val="444081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1135147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3646379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A5E91D56-F3D6-4C57-902C-021CF4EA8EF7}" type="datetimeFigureOut">
              <a:rPr lang="en-ZA" smtClean="0"/>
              <a:t>2020/11/19</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E2C0AE55-7E06-4976-960B-3D98813CB3CF}" type="slidenum">
              <a:rPr lang="en-ZA" smtClean="0"/>
              <a:t>‹#›</a:t>
            </a:fld>
            <a:endParaRPr lang="en-ZA"/>
          </a:p>
        </p:txBody>
      </p:sp>
    </p:spTree>
    <p:extLst>
      <p:ext uri="{BB962C8B-B14F-4D97-AF65-F5344CB8AC3E}">
        <p14:creationId xmlns:p14="http://schemas.microsoft.com/office/powerpoint/2010/main" val="101748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91D56-F3D6-4C57-902C-021CF4EA8EF7}" type="datetimeFigureOut">
              <a:rPr lang="en-ZA" smtClean="0"/>
              <a:t>2020/11/19</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E2C0AE55-7E06-4976-960B-3D98813CB3CF}" type="slidenum">
              <a:rPr lang="en-ZA" smtClean="0"/>
              <a:t>‹#›</a:t>
            </a:fld>
            <a:endParaRPr lang="en-ZA"/>
          </a:p>
        </p:txBody>
      </p:sp>
    </p:spTree>
    <p:extLst>
      <p:ext uri="{BB962C8B-B14F-4D97-AF65-F5344CB8AC3E}">
        <p14:creationId xmlns:p14="http://schemas.microsoft.com/office/powerpoint/2010/main" val="1024921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E91D56-F3D6-4C57-902C-021CF4EA8EF7}" type="datetimeFigureOut">
              <a:rPr lang="en-ZA" smtClean="0"/>
              <a:t>2020/11/19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2C0AE55-7E06-4976-960B-3D98813CB3CF}" type="slidenum">
              <a:rPr lang="en-ZA" smtClean="0"/>
              <a:t>‹#›</a:t>
            </a:fld>
            <a:endParaRPr lang="en-ZA"/>
          </a:p>
        </p:txBody>
      </p:sp>
    </p:spTree>
    <p:extLst>
      <p:ext uri="{BB962C8B-B14F-4D97-AF65-F5344CB8AC3E}">
        <p14:creationId xmlns:p14="http://schemas.microsoft.com/office/powerpoint/2010/main" val="4025031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ZA"/>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E91D56-F3D6-4C57-902C-021CF4EA8EF7}" type="datetimeFigureOut">
              <a:rPr lang="en-ZA" smtClean="0"/>
              <a:t>2020/11/19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2C0AE55-7E06-4976-960B-3D98813CB3CF}" type="slidenum">
              <a:rPr lang="en-ZA" smtClean="0"/>
              <a:t>‹#›</a:t>
            </a:fld>
            <a:endParaRPr lang="en-ZA"/>
          </a:p>
        </p:txBody>
      </p:sp>
    </p:spTree>
    <p:extLst>
      <p:ext uri="{BB962C8B-B14F-4D97-AF65-F5344CB8AC3E}">
        <p14:creationId xmlns:p14="http://schemas.microsoft.com/office/powerpoint/2010/main" val="2915274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91D56-F3D6-4C57-902C-021CF4EA8EF7}" type="datetimeFigureOut">
              <a:rPr lang="en-ZA" smtClean="0"/>
              <a:t>2020/11/19</a:t>
            </a:fld>
            <a:endParaRPr lang="en-ZA"/>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0AE55-7E06-4976-960B-3D98813CB3CF}" type="slidenum">
              <a:rPr lang="en-ZA" smtClean="0"/>
              <a:t>‹#›</a:t>
            </a:fld>
            <a:endParaRPr lang="en-ZA"/>
          </a:p>
        </p:txBody>
      </p:sp>
    </p:spTree>
    <p:extLst>
      <p:ext uri="{BB962C8B-B14F-4D97-AF65-F5344CB8AC3E}">
        <p14:creationId xmlns:p14="http://schemas.microsoft.com/office/powerpoint/2010/main" val="481029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71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65BC44CD-8A0B-4865-A9FD-8CD81DD4DF86}" type="datetimeFigureOut">
              <a:rPr lang="en-ZA" smtClean="0">
                <a:solidFill>
                  <a:prstClr val="black">
                    <a:tint val="75000"/>
                  </a:prstClr>
                </a:solidFill>
              </a:rPr>
              <a:pPr defTabSz="685800"/>
              <a:t>2020/11/19</a:t>
            </a:fld>
            <a:endParaRPr lang="en-ZA">
              <a:solidFill>
                <a:prstClr val="black">
                  <a:tint val="75000"/>
                </a:prstClr>
              </a:solidFill>
            </a:endParaRPr>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en-ZA">
              <a:solidFill>
                <a:prstClr val="black">
                  <a:tint val="75000"/>
                </a:prstClr>
              </a:solidFill>
            </a:endParaRPr>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2B8FD4B1-75C2-404C-A1BE-4D5444833154}" type="slidenum">
              <a:rPr lang="en-ZA" smtClean="0">
                <a:solidFill>
                  <a:prstClr val="black">
                    <a:tint val="75000"/>
                  </a:prstClr>
                </a:solidFill>
              </a:rPr>
              <a:pPr defTabSz="685800"/>
              <a:t>‹#›</a:t>
            </a:fld>
            <a:endParaRPr lang="en-ZA">
              <a:solidFill>
                <a:prstClr val="black">
                  <a:tint val="75000"/>
                </a:prstClr>
              </a:solidFill>
            </a:endParaRPr>
          </a:p>
        </p:txBody>
      </p:sp>
    </p:spTree>
    <p:extLst>
      <p:ext uri="{BB962C8B-B14F-4D97-AF65-F5344CB8AC3E}">
        <p14:creationId xmlns:p14="http://schemas.microsoft.com/office/powerpoint/2010/main" val="1438576707"/>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 id="2147483717" r:id="rId18"/>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cedonline.westerncape.gov.za/circulars/circulars20/Circular0018-2020.pdf" TargetMode="External"/><Relationship Id="rId7"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s://wcedeportal.co.za/eresource/141241" TargetMode="External"/><Relationship Id="rId5" Type="http://schemas.openxmlformats.org/officeDocument/2006/relationships/hyperlink" Target="https://wcedonline.westerncape.gov.za/circulars/minutes20/CMminutes/DAM/dam0006-2020-Annexure%20A.PDF" TargetMode="External"/><Relationship Id="rId4" Type="http://schemas.openxmlformats.org/officeDocument/2006/relationships/hyperlink" Target="https://wcedonline.westerncape.gov.za/circulars/minutes20/CMminutes/DAM/edam0006-2020.pdf" TargetMode="Externa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xml"/><Relationship Id="rId1" Type="http://schemas.openxmlformats.org/officeDocument/2006/relationships/tags" Target="../tags/tag8.xml"/><Relationship Id="rId4" Type="http://schemas.openxmlformats.org/officeDocument/2006/relationships/image" Target="../media/image6.png"/></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image" Target="../media/image6.png"/></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image" Target="../media/image6.png"/></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1.xml"/><Relationship Id="rId1" Type="http://schemas.openxmlformats.org/officeDocument/2006/relationships/tags" Target="../tags/tag11.xml"/><Relationship Id="rId4" Type="http://schemas.openxmlformats.org/officeDocument/2006/relationships/image" Target="../media/image6.pn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1.xml"/><Relationship Id="rId1" Type="http://schemas.openxmlformats.org/officeDocument/2006/relationships/tags" Target="../tags/tag12.xml"/><Relationship Id="rId4" Type="http://schemas.openxmlformats.org/officeDocument/2006/relationships/image" Target="../media/image6.png"/></Relationships>
</file>

<file path=ppt/slides/_rels/slide4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6.pn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6.png"/></Relationships>
</file>

<file path=ppt/slides/_rels/slide5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1.xml"/><Relationship Id="rId1" Type="http://schemas.openxmlformats.org/officeDocument/2006/relationships/tags" Target="../tags/tag15.xml"/><Relationship Id="rId4" Type="http://schemas.openxmlformats.org/officeDocument/2006/relationships/image" Target="../media/image6.png"/></Relationships>
</file>

<file path=ppt/slides/_rels/slide5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1.xml"/><Relationship Id="rId1" Type="http://schemas.openxmlformats.org/officeDocument/2006/relationships/tags" Target="../tags/tag16.xml"/><Relationship Id="rId4" Type="http://schemas.openxmlformats.org/officeDocument/2006/relationships/image" Target="../media/image6.png"/></Relationships>
</file>

<file path=ppt/slides/_rels/slide5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6.png"/></Relationships>
</file>

<file path=ppt/slides/_rels/slide6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12.xml"/><Relationship Id="rId1" Type="http://schemas.openxmlformats.org/officeDocument/2006/relationships/tags" Target="../tags/tag17.xml"/><Relationship Id="rId5" Type="http://schemas.openxmlformats.org/officeDocument/2006/relationships/image" Target="../media/image8.png"/><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79" y="2348881"/>
            <a:ext cx="5958915" cy="2160239"/>
          </a:xfrm>
        </p:spPr>
        <p:txBody>
          <a:bodyPr>
            <a:normAutofit/>
          </a:bodyPr>
          <a:lstStyle/>
          <a:p>
            <a:r>
              <a:rPr lang="en-ZA" sz="1200" b="1" dirty="0">
                <a:latin typeface="Calibri" panose="020F0502020204030204" pitchFamily="34" charset="0"/>
              </a:rPr>
              <a:t/>
            </a:r>
            <a:br>
              <a:rPr lang="en-ZA" sz="1200" b="1" dirty="0">
                <a:latin typeface="Calibri" panose="020F0502020204030204" pitchFamily="34" charset="0"/>
              </a:rPr>
            </a:br>
            <a:endParaRPr lang="en-ZA" sz="1200" b="1" dirty="0">
              <a:latin typeface="Century Gothic" panose="020B0502020202020204" pitchFamily="34" charset="0"/>
            </a:endParaRPr>
          </a:p>
        </p:txBody>
      </p:sp>
      <p:sp>
        <p:nvSpPr>
          <p:cNvPr id="3" name="Subtitle 2"/>
          <p:cNvSpPr>
            <a:spLocks noGrp="1"/>
          </p:cNvSpPr>
          <p:nvPr>
            <p:ph type="subTitle" idx="1"/>
          </p:nvPr>
        </p:nvSpPr>
        <p:spPr>
          <a:xfrm>
            <a:off x="0" y="908720"/>
            <a:ext cx="9144000" cy="4608512"/>
          </a:xfrm>
        </p:spPr>
        <p:txBody>
          <a:bodyPr>
            <a:normAutofit fontScale="92500" lnSpcReduction="10000"/>
          </a:bodyPr>
          <a:lstStyle/>
          <a:p>
            <a:endParaRPr lang="en-ZA" sz="2800" dirty="0" smtClean="0">
              <a:latin typeface="Century Gothic" panose="020B0502020202020204" pitchFamily="34" charset="0"/>
            </a:endParaRPr>
          </a:p>
          <a:p>
            <a:r>
              <a:rPr lang="en-ZA" sz="5600" b="1" dirty="0" smtClean="0">
                <a:solidFill>
                  <a:schemeClr val="accent2">
                    <a:lumMod val="75000"/>
                  </a:schemeClr>
                </a:solidFill>
                <a:latin typeface="Calibri" panose="020F0502020204030204" pitchFamily="34" charset="0"/>
              </a:rPr>
              <a:t>SCHOOL </a:t>
            </a:r>
            <a:r>
              <a:rPr lang="en-ZA" sz="5600" b="1" dirty="0">
                <a:solidFill>
                  <a:schemeClr val="accent2">
                    <a:lumMod val="75000"/>
                  </a:schemeClr>
                </a:solidFill>
                <a:latin typeface="Calibri" panose="020F0502020204030204" pitchFamily="34" charset="0"/>
              </a:rPr>
              <a:t>READINESS </a:t>
            </a:r>
            <a:r>
              <a:rPr lang="en-ZA" sz="5600" b="1" dirty="0" smtClean="0">
                <a:solidFill>
                  <a:schemeClr val="accent2">
                    <a:lumMod val="75000"/>
                  </a:schemeClr>
                </a:solidFill>
                <a:latin typeface="Calibri" panose="020F0502020204030204" pitchFamily="34" charset="0"/>
              </a:rPr>
              <a:t>MONITORING FOR 2021</a:t>
            </a:r>
          </a:p>
          <a:p>
            <a:endParaRPr lang="en-ZA" sz="4400" b="1" dirty="0" smtClean="0">
              <a:solidFill>
                <a:schemeClr val="accent2">
                  <a:lumMod val="75000"/>
                </a:schemeClr>
              </a:solidFill>
              <a:latin typeface="Calibri" panose="020F0502020204030204" pitchFamily="34" charset="0"/>
            </a:endParaRPr>
          </a:p>
          <a:p>
            <a:r>
              <a:rPr lang="en-ZA" sz="4400" b="1" dirty="0" smtClean="0">
                <a:solidFill>
                  <a:schemeClr val="accent2">
                    <a:lumMod val="75000"/>
                  </a:schemeClr>
                </a:solidFill>
                <a:latin typeface="Calibri" panose="020F0502020204030204" pitchFamily="34" charset="0"/>
              </a:rPr>
              <a:t>PORTFOLIO COMMITTEE ON BASIC EDUCATION </a:t>
            </a:r>
          </a:p>
          <a:p>
            <a:r>
              <a:rPr lang="en-ZA" b="1" dirty="0" smtClean="0">
                <a:solidFill>
                  <a:schemeClr val="accent6">
                    <a:lumMod val="75000"/>
                  </a:schemeClr>
                </a:solidFill>
                <a:latin typeface="Calibri" panose="020F0502020204030204" pitchFamily="34" charset="0"/>
              </a:rPr>
              <a:t>24 NOVEMBER 2020</a:t>
            </a:r>
          </a:p>
          <a:p>
            <a:endParaRPr lang="en-ZA" sz="2800" b="1" dirty="0">
              <a:solidFill>
                <a:schemeClr val="tx1"/>
              </a:solidFill>
              <a:latin typeface="Calibri" panose="020F0502020204030204" pitchFamily="34" charset="0"/>
            </a:endParaRPr>
          </a:p>
          <a:p>
            <a:endParaRPr lang="en-ZA" sz="2800" b="1" dirty="0">
              <a:solidFill>
                <a:schemeClr val="tx1"/>
              </a:solidFill>
              <a:latin typeface="Calibri" panose="020F0502020204030204" pitchFamily="34" charset="0"/>
            </a:endParaRPr>
          </a:p>
        </p:txBody>
      </p:sp>
      <p:pic>
        <p:nvPicPr>
          <p:cNvPr id="4" name="Picture 3"/>
          <p:cNvPicPr>
            <a:picLocks noChangeAspect="1"/>
          </p:cNvPicPr>
          <p:nvPr/>
        </p:nvPicPr>
        <p:blipFill>
          <a:blip r:embed="rId2"/>
          <a:stretch>
            <a:fillRect/>
          </a:stretch>
        </p:blipFill>
        <p:spPr>
          <a:xfrm>
            <a:off x="0" y="6165304"/>
            <a:ext cx="1619672" cy="692696"/>
          </a:xfrm>
          <a:prstGeom prst="rect">
            <a:avLst/>
          </a:prstGeom>
        </p:spPr>
      </p:pic>
    </p:spTree>
    <p:extLst>
      <p:ext uri="{BB962C8B-B14F-4D97-AF65-F5344CB8AC3E}">
        <p14:creationId xmlns:p14="http://schemas.microsoft.com/office/powerpoint/2010/main" val="255729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09341"/>
            <a:ext cx="9144000" cy="1944216"/>
          </a:xfrm>
        </p:spPr>
        <p:txBody>
          <a:bodyPr>
            <a:noAutofit/>
          </a:bodyPr>
          <a:lstStyle/>
          <a:p>
            <a:r>
              <a:rPr lang="en-GB" sz="6600" b="1" dirty="0" smtClean="0">
                <a:solidFill>
                  <a:schemeClr val="accent2"/>
                </a:solidFill>
              </a:rPr>
              <a:t>SCHOOL ADMISSIONS </a:t>
            </a:r>
            <a:endParaRPr lang="en-ZA" sz="6600" b="1" dirty="0">
              <a:solidFill>
                <a:schemeClr val="accent2">
                  <a:lumMod val="75000"/>
                </a:schemeClr>
              </a:solidFill>
            </a:endParaRPr>
          </a:p>
        </p:txBody>
      </p:sp>
      <p:sp>
        <p:nvSpPr>
          <p:cNvPr id="3" name="Subtitle 2"/>
          <p:cNvSpPr>
            <a:spLocks noGrp="1"/>
          </p:cNvSpPr>
          <p:nvPr>
            <p:ph type="subTitle" idx="1"/>
          </p:nvPr>
        </p:nvSpPr>
        <p:spPr>
          <a:xfrm>
            <a:off x="323528" y="1988840"/>
            <a:ext cx="7920880" cy="3096344"/>
          </a:xfrm>
        </p:spPr>
        <p:txBody>
          <a:bodyPr>
            <a:noAutofit/>
          </a:bodyPr>
          <a:lstStyle/>
          <a:p>
            <a:pPr marL="342900" indent="-342900" eaLnBrk="0" hangingPunct="0">
              <a:defRPr/>
            </a:pPr>
            <a:endParaRPr lang="en-ZA" sz="1600" b="1" dirty="0" smtClean="0">
              <a:solidFill>
                <a:schemeClr val="accent6">
                  <a:lumMod val="75000"/>
                </a:schemeClr>
              </a:solidFill>
            </a:endParaRPr>
          </a:p>
          <a:p>
            <a:pPr marL="342900" indent="-342900" eaLnBrk="0" hangingPunct="0">
              <a:defRPr/>
            </a:pPr>
            <a:endParaRPr lang="en-ZA" sz="1600" b="1" dirty="0">
              <a:solidFill>
                <a:schemeClr val="accent6">
                  <a:lumMod val="75000"/>
                </a:schemeClr>
              </a:solidFill>
            </a:endParaRPr>
          </a:p>
          <a:p>
            <a:pPr marL="342900" indent="-342900" eaLnBrk="0" hangingPunct="0">
              <a:defRPr/>
            </a:pPr>
            <a:endParaRPr lang="en-ZA" sz="1600" b="1" dirty="0" smtClean="0">
              <a:solidFill>
                <a:schemeClr val="accent6">
                  <a:lumMod val="75000"/>
                </a:schemeClr>
              </a:solidFill>
            </a:endParaRPr>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C0AE55-7E06-4976-960B-3D98813CB3CF}"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5" name="Picture 4"/>
          <p:cNvPicPr>
            <a:picLocks noChangeAspect="1"/>
          </p:cNvPicPr>
          <p:nvPr/>
        </p:nvPicPr>
        <p:blipFill>
          <a:blip r:embed="rId4"/>
          <a:stretch>
            <a:fillRect/>
          </a:stretch>
        </p:blipFill>
        <p:spPr>
          <a:xfrm>
            <a:off x="0" y="6021288"/>
            <a:ext cx="1691680" cy="836712"/>
          </a:xfrm>
          <a:prstGeom prst="rect">
            <a:avLst/>
          </a:prstGeom>
        </p:spPr>
      </p:pic>
    </p:spTree>
    <p:custDataLst>
      <p:tags r:id="rId1"/>
    </p:custDataLst>
    <p:extLst>
      <p:ext uri="{BB962C8B-B14F-4D97-AF65-F5344CB8AC3E}">
        <p14:creationId xmlns:p14="http://schemas.microsoft.com/office/powerpoint/2010/main" val="11548584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576" y="0"/>
            <a:ext cx="9036496" cy="764704"/>
          </a:xfrm>
        </p:spPr>
        <p:txBody>
          <a:bodyPr>
            <a:noAutofit/>
          </a:bodyPr>
          <a:lstStyle/>
          <a:p>
            <a:r>
              <a:rPr lang="en-GB" sz="2400" b="1" dirty="0" smtClean="0"/>
              <a:t>GRADES 1 AND 8 PLACED AND UNPLACED LEARNERS</a:t>
            </a:r>
            <a:endParaRPr lang="en-ZA"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73161629"/>
              </p:ext>
            </p:extLst>
          </p:nvPr>
        </p:nvGraphicFramePr>
        <p:xfrm>
          <a:off x="-2815" y="667327"/>
          <a:ext cx="9144001" cy="5563138"/>
        </p:xfrm>
        <a:graphic>
          <a:graphicData uri="http://schemas.openxmlformats.org/drawingml/2006/table">
            <a:tbl>
              <a:tblPr firstRow="1" bandRow="1">
                <a:tableStyleId>{21E4AEA4-8DFA-4A89-87EB-49C32662AFE0}</a:tableStyleId>
              </a:tblPr>
              <a:tblGrid>
                <a:gridCol w="1977677">
                  <a:extLst>
                    <a:ext uri="{9D8B030D-6E8A-4147-A177-3AD203B41FA5}">
                      <a16:colId xmlns:a16="http://schemas.microsoft.com/office/drawing/2014/main" val="3113729675"/>
                    </a:ext>
                  </a:extLst>
                </a:gridCol>
                <a:gridCol w="2191381">
                  <a:extLst>
                    <a:ext uri="{9D8B030D-6E8A-4147-A177-3AD203B41FA5}">
                      <a16:colId xmlns:a16="http://schemas.microsoft.com/office/drawing/2014/main" val="1022221641"/>
                    </a:ext>
                  </a:extLst>
                </a:gridCol>
                <a:gridCol w="1658315">
                  <a:extLst>
                    <a:ext uri="{9D8B030D-6E8A-4147-A177-3AD203B41FA5}">
                      <a16:colId xmlns:a16="http://schemas.microsoft.com/office/drawing/2014/main" val="3786585258"/>
                    </a:ext>
                  </a:extLst>
                </a:gridCol>
                <a:gridCol w="1658313">
                  <a:extLst>
                    <a:ext uri="{9D8B030D-6E8A-4147-A177-3AD203B41FA5}">
                      <a16:colId xmlns:a16="http://schemas.microsoft.com/office/drawing/2014/main" val="1562508492"/>
                    </a:ext>
                  </a:extLst>
                </a:gridCol>
                <a:gridCol w="1658315">
                  <a:extLst>
                    <a:ext uri="{9D8B030D-6E8A-4147-A177-3AD203B41FA5}">
                      <a16:colId xmlns:a16="http://schemas.microsoft.com/office/drawing/2014/main" val="1020792645"/>
                    </a:ext>
                  </a:extLst>
                </a:gridCol>
              </a:tblGrid>
              <a:tr h="591418">
                <a:tc>
                  <a:txBody>
                    <a:bodyPr/>
                    <a:lstStyle/>
                    <a:p>
                      <a:r>
                        <a:rPr lang="en-ZA" sz="1400" dirty="0" smtClean="0"/>
                        <a:t>PROVINCE</a:t>
                      </a:r>
                      <a:endParaRPr lang="en-ZA" sz="1400" dirty="0"/>
                    </a:p>
                  </a:txBody>
                  <a:tcPr/>
                </a:tc>
                <a:tc>
                  <a:txBody>
                    <a:bodyPr/>
                    <a:lstStyle/>
                    <a:p>
                      <a:r>
                        <a:rPr lang="en-GB" sz="1400" dirty="0" smtClean="0"/>
                        <a:t>GRADE</a:t>
                      </a:r>
                      <a:r>
                        <a:rPr lang="en-GB" sz="1400" baseline="0" dirty="0" smtClean="0"/>
                        <a:t> 1 PLACED </a:t>
                      </a:r>
                      <a:endParaRPr lang="en-ZA" sz="1400" dirty="0"/>
                    </a:p>
                  </a:txBody>
                  <a:tcPr/>
                </a:tc>
                <a:tc>
                  <a:txBody>
                    <a:bodyPr/>
                    <a:lstStyle/>
                    <a:p>
                      <a:r>
                        <a:rPr lang="en-GB" sz="1400" dirty="0" smtClean="0"/>
                        <a:t>GRADE 1 UNPLACED</a:t>
                      </a:r>
                      <a:endParaRPr lang="en-ZA" sz="1400" dirty="0"/>
                    </a:p>
                  </a:txBody>
                  <a:tcPr/>
                </a:tc>
                <a:tc>
                  <a:txBody>
                    <a:bodyPr/>
                    <a:lstStyle/>
                    <a:p>
                      <a:r>
                        <a:rPr lang="en-GB" sz="1400" dirty="0" smtClean="0"/>
                        <a:t>GRADE 8 PLACED </a:t>
                      </a:r>
                      <a:endParaRPr lang="en-ZA" sz="1400" dirty="0"/>
                    </a:p>
                  </a:txBody>
                  <a:tcPr/>
                </a:tc>
                <a:tc>
                  <a:txBody>
                    <a:bodyPr/>
                    <a:lstStyle/>
                    <a:p>
                      <a:r>
                        <a:rPr lang="en-GB" sz="1400" dirty="0" smtClean="0"/>
                        <a:t>GRADE 8 UNPLACED</a:t>
                      </a:r>
                      <a:endParaRPr lang="en-ZA" sz="1400" dirty="0"/>
                    </a:p>
                  </a:txBody>
                  <a:tcPr/>
                </a:tc>
                <a:extLst>
                  <a:ext uri="{0D108BD9-81ED-4DB2-BD59-A6C34878D82A}">
                    <a16:rowId xmlns:a16="http://schemas.microsoft.com/office/drawing/2014/main" val="3646582786"/>
                  </a:ext>
                </a:extLst>
              </a:tr>
              <a:tr h="366041">
                <a:tc>
                  <a:txBody>
                    <a:bodyPr/>
                    <a:lstStyle/>
                    <a:p>
                      <a:r>
                        <a:rPr lang="en-ZA" sz="1400" b="1" dirty="0" smtClean="0">
                          <a:latin typeface="+mn-lt"/>
                        </a:rPr>
                        <a:t>Eastern Cape</a:t>
                      </a:r>
                      <a:endParaRPr lang="en-ZA" sz="1400" b="1" dirty="0">
                        <a:latin typeface="+mn-lt"/>
                      </a:endParaRPr>
                    </a:p>
                  </a:txBody>
                  <a:tcPr/>
                </a:tc>
                <a:tc>
                  <a:txBody>
                    <a:bodyPr/>
                    <a:lstStyle/>
                    <a:p>
                      <a:pPr marL="0" algn="r" defTabSz="914400" rtl="0" eaLnBrk="1" fontAlgn="t" latinLnBrk="0" hangingPunct="1"/>
                      <a:r>
                        <a:rPr lang="en-ZA" sz="1400" u="none" strike="noStrike" kern="1200" dirty="0" smtClean="0">
                          <a:solidFill>
                            <a:schemeClr val="dk1"/>
                          </a:solidFill>
                          <a:effectLst/>
                          <a:latin typeface="+mn-lt"/>
                          <a:ea typeface="+mn-ea"/>
                          <a:cs typeface="+mn-cs"/>
                        </a:rPr>
                        <a:t>101,825</a:t>
                      </a:r>
                      <a:endParaRPr lang="en-ZA" sz="1400" u="none" strike="noStrike" kern="1200" dirty="0">
                        <a:solidFill>
                          <a:schemeClr val="dk1"/>
                        </a:solidFill>
                        <a:effectLst/>
                        <a:latin typeface="+mn-lt"/>
                        <a:ea typeface="+mn-ea"/>
                        <a:cs typeface="+mn-cs"/>
                      </a:endParaRPr>
                    </a:p>
                  </a:txBody>
                  <a:tcPr/>
                </a:tc>
                <a:tc>
                  <a:txBody>
                    <a:bodyPr/>
                    <a:lstStyle/>
                    <a:p>
                      <a:pPr marL="0" algn="r" defTabSz="914400" rtl="0" eaLnBrk="1" fontAlgn="t" latinLnBrk="0" hangingPunct="1"/>
                      <a:r>
                        <a:rPr lang="en-ZA" sz="1400" u="none" strike="noStrike" kern="1200" dirty="0" smtClean="0">
                          <a:solidFill>
                            <a:schemeClr val="dk1"/>
                          </a:solidFill>
                          <a:effectLst/>
                          <a:latin typeface="+mn-lt"/>
                          <a:ea typeface="+mn-ea"/>
                          <a:cs typeface="+mn-cs"/>
                        </a:rPr>
                        <a:t>4,497</a:t>
                      </a:r>
                      <a:endParaRPr lang="en-ZA" sz="1400" u="none" strike="noStrike" kern="1200" dirty="0">
                        <a:solidFill>
                          <a:schemeClr val="dk1"/>
                        </a:solidFill>
                        <a:effectLst/>
                        <a:latin typeface="+mn-lt"/>
                        <a:ea typeface="+mn-ea"/>
                        <a:cs typeface="+mn-cs"/>
                      </a:endParaRPr>
                    </a:p>
                  </a:txBody>
                  <a:tcPr/>
                </a:tc>
                <a:tc>
                  <a:txBody>
                    <a:bodyPr/>
                    <a:lstStyle/>
                    <a:p>
                      <a:pPr marL="0" algn="r" defTabSz="914400" rtl="0" eaLnBrk="1" fontAlgn="t" latinLnBrk="0" hangingPunct="1"/>
                      <a:r>
                        <a:rPr lang="en-ZA" sz="1400" u="none" strike="noStrike" kern="1200" dirty="0" smtClean="0">
                          <a:solidFill>
                            <a:schemeClr val="dk1"/>
                          </a:solidFill>
                          <a:effectLst/>
                          <a:latin typeface="+mn-lt"/>
                          <a:ea typeface="+mn-ea"/>
                          <a:cs typeface="+mn-cs"/>
                        </a:rPr>
                        <a:t>79,715</a:t>
                      </a:r>
                      <a:endParaRPr lang="en-ZA" sz="1400" u="none" strike="noStrike" kern="1200" dirty="0">
                        <a:solidFill>
                          <a:schemeClr val="dk1"/>
                        </a:solidFill>
                        <a:effectLst/>
                        <a:latin typeface="+mn-lt"/>
                        <a:ea typeface="+mn-ea"/>
                        <a:cs typeface="+mn-cs"/>
                      </a:endParaRPr>
                    </a:p>
                  </a:txBody>
                  <a:tcPr/>
                </a:tc>
                <a:tc>
                  <a:txBody>
                    <a:bodyPr/>
                    <a:lstStyle/>
                    <a:p>
                      <a:pPr marL="0" algn="r" defTabSz="914400" rtl="0" eaLnBrk="1" fontAlgn="t" latinLnBrk="0" hangingPunct="1"/>
                      <a:r>
                        <a:rPr lang="en-ZA" sz="1400" u="none" strike="noStrike" kern="1200" dirty="0" smtClean="0">
                          <a:solidFill>
                            <a:schemeClr val="dk1"/>
                          </a:solidFill>
                          <a:effectLst/>
                          <a:latin typeface="+mn-lt"/>
                          <a:ea typeface="+mn-ea"/>
                          <a:cs typeface="+mn-cs"/>
                        </a:rPr>
                        <a:t>1,873</a:t>
                      </a:r>
                      <a:endParaRPr lang="en-ZA" sz="1400" u="none" strike="noStrike" kern="1200" dirty="0">
                        <a:solidFill>
                          <a:schemeClr val="dk1"/>
                        </a:solidFill>
                        <a:effectLst/>
                        <a:latin typeface="+mn-lt"/>
                        <a:ea typeface="+mn-ea"/>
                        <a:cs typeface="+mn-cs"/>
                      </a:endParaRPr>
                    </a:p>
                  </a:txBody>
                  <a:tcPr/>
                </a:tc>
                <a:extLst>
                  <a:ext uri="{0D108BD9-81ED-4DB2-BD59-A6C34878D82A}">
                    <a16:rowId xmlns:a16="http://schemas.microsoft.com/office/drawing/2014/main" val="399759683"/>
                  </a:ext>
                </a:extLst>
              </a:tr>
              <a:tr h="412930">
                <a:tc>
                  <a:txBody>
                    <a:bodyPr/>
                    <a:lstStyle/>
                    <a:p>
                      <a:r>
                        <a:rPr lang="en-ZA" sz="1400" b="1" dirty="0" smtClean="0">
                          <a:latin typeface="+mn-lt"/>
                        </a:rPr>
                        <a:t>Free State</a:t>
                      </a:r>
                      <a:endParaRPr lang="en-ZA" sz="1400" b="1" dirty="0">
                        <a:latin typeface="+mn-lt"/>
                      </a:endParaRPr>
                    </a:p>
                  </a:txBody>
                  <a:tcPr/>
                </a:tc>
                <a:tc>
                  <a:txBody>
                    <a:bodyPr/>
                    <a:lstStyle/>
                    <a:p>
                      <a:pPr marL="0" marR="0" lvl="0" indent="0" algn="r" rtl="0">
                        <a:lnSpc>
                          <a:spcPct val="100000"/>
                        </a:lnSpc>
                        <a:spcBef>
                          <a:spcPts val="0"/>
                        </a:spcBef>
                        <a:spcAft>
                          <a:spcPts val="0"/>
                        </a:spcAft>
                        <a:buClr>
                          <a:schemeClr val="dk1"/>
                        </a:buClr>
                        <a:buSzPts val="2000"/>
                        <a:buFont typeface="Calibri"/>
                        <a:buNone/>
                      </a:pPr>
                      <a:r>
                        <a:rPr lang="en-ZA" sz="1400" b="0" i="0" u="none" strike="noStrike" cap="none" dirty="0" smtClean="0">
                          <a:solidFill>
                            <a:schemeClr val="dk1"/>
                          </a:solidFill>
                          <a:latin typeface="+mn-lt"/>
                          <a:ea typeface="Calibri"/>
                          <a:cs typeface="Calibri"/>
                          <a:sym typeface="Calibri"/>
                        </a:rPr>
                        <a:t>28 993</a:t>
                      </a:r>
                      <a:endParaRPr sz="1400" b="0" i="0" u="none" strike="noStrike" cap="none" dirty="0">
                        <a:solidFill>
                          <a:schemeClr val="dk1"/>
                        </a:solidFill>
                        <a:latin typeface="+mn-lt"/>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2000"/>
                        <a:buFont typeface="Calibri"/>
                        <a:buNone/>
                      </a:pPr>
                      <a:r>
                        <a:rPr lang="en-ZA" sz="1400" b="0" i="0" u="none" strike="noStrike" cap="none" dirty="0" smtClean="0">
                          <a:solidFill>
                            <a:schemeClr val="dk1"/>
                          </a:solidFill>
                          <a:latin typeface="+mn-lt"/>
                          <a:ea typeface="Calibri"/>
                          <a:cs typeface="Calibri"/>
                          <a:sym typeface="Calibri"/>
                        </a:rPr>
                        <a:t>2 842</a:t>
                      </a:r>
                      <a:endParaRPr sz="1400" b="0" i="0" u="none" strike="noStrike" cap="none" dirty="0">
                        <a:solidFill>
                          <a:schemeClr val="dk1"/>
                        </a:solidFill>
                        <a:latin typeface="+mn-lt"/>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2000"/>
                        <a:buFont typeface="Calibri"/>
                        <a:buNone/>
                      </a:pPr>
                      <a:r>
                        <a:rPr lang="en-ZA" sz="1400" b="0" i="0" u="none" strike="noStrike" cap="none" dirty="0" smtClean="0">
                          <a:solidFill>
                            <a:schemeClr val="dk1"/>
                          </a:solidFill>
                          <a:latin typeface="+mn-lt"/>
                          <a:ea typeface="Calibri"/>
                          <a:cs typeface="Calibri"/>
                          <a:sym typeface="Calibri"/>
                        </a:rPr>
                        <a:t>29 388</a:t>
                      </a:r>
                      <a:endParaRPr sz="1400" b="0" i="0" u="none" strike="noStrike" cap="none" dirty="0">
                        <a:solidFill>
                          <a:schemeClr val="dk1"/>
                        </a:solidFill>
                        <a:latin typeface="+mn-lt"/>
                        <a:ea typeface="Calibri"/>
                        <a:cs typeface="Calibri"/>
                        <a:sym typeface="Calibri"/>
                      </a:endParaRPr>
                    </a:p>
                  </a:txBody>
                  <a:tcPr marL="91450" marR="91450" marT="45725" marB="45725"/>
                </a:tc>
                <a:tc>
                  <a:txBody>
                    <a:bodyPr/>
                    <a:lstStyle/>
                    <a:p>
                      <a:pPr marL="0" marR="0" lvl="0" indent="0" algn="r" rtl="0">
                        <a:lnSpc>
                          <a:spcPct val="100000"/>
                        </a:lnSpc>
                        <a:spcBef>
                          <a:spcPts val="0"/>
                        </a:spcBef>
                        <a:spcAft>
                          <a:spcPts val="0"/>
                        </a:spcAft>
                        <a:buClr>
                          <a:schemeClr val="dk1"/>
                        </a:buClr>
                        <a:buSzPts val="2000"/>
                        <a:buFont typeface="Calibri"/>
                        <a:buNone/>
                      </a:pPr>
                      <a:r>
                        <a:rPr lang="en-ZA" sz="1400" b="0" i="0" u="none" strike="noStrike" cap="none" dirty="0" smtClean="0">
                          <a:solidFill>
                            <a:schemeClr val="dk1"/>
                          </a:solidFill>
                          <a:latin typeface="+mn-lt"/>
                          <a:ea typeface="Calibri"/>
                          <a:cs typeface="Calibri"/>
                          <a:sym typeface="Calibri"/>
                        </a:rPr>
                        <a:t>6977</a:t>
                      </a:r>
                      <a:endParaRPr sz="1400" b="0" i="0" u="none" strike="noStrike" cap="none" dirty="0">
                        <a:solidFill>
                          <a:schemeClr val="dk1"/>
                        </a:solidFill>
                        <a:latin typeface="+mn-lt"/>
                        <a:ea typeface="Calibri"/>
                        <a:cs typeface="Calibri"/>
                        <a:sym typeface="Calibri"/>
                      </a:endParaRPr>
                    </a:p>
                  </a:txBody>
                  <a:tcPr marL="91450" marR="91450" marT="45725" marB="45725"/>
                </a:tc>
                <a:extLst>
                  <a:ext uri="{0D108BD9-81ED-4DB2-BD59-A6C34878D82A}">
                    <a16:rowId xmlns:a16="http://schemas.microsoft.com/office/drawing/2014/main" val="4070761926"/>
                  </a:ext>
                </a:extLst>
              </a:tr>
              <a:tr h="539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dirty="0" smtClean="0">
                          <a:latin typeface="+mn-lt"/>
                        </a:rPr>
                        <a:t>Gauteng</a:t>
                      </a:r>
                      <a:endParaRPr lang="en-ZA" sz="1400" b="1" dirty="0">
                        <a:latin typeface="+mn-lt"/>
                      </a:endParaRPr>
                    </a:p>
                  </a:txBody>
                  <a:tcPr/>
                </a:tc>
                <a:tc>
                  <a:txBody>
                    <a:bodyPr/>
                    <a:lstStyle/>
                    <a:p>
                      <a:pPr marL="0" marR="0" algn="r">
                        <a:lnSpc>
                          <a:spcPct val="150000"/>
                        </a:lnSpc>
                        <a:spcBef>
                          <a:spcPts val="0"/>
                        </a:spcBef>
                        <a:spcAft>
                          <a:spcPts val="0"/>
                        </a:spcAft>
                        <a:tabLst>
                          <a:tab pos="457200" algn="l"/>
                          <a:tab pos="921385" algn="l"/>
                        </a:tabLst>
                      </a:pPr>
                      <a:r>
                        <a:rPr lang="en-US" sz="1400" b="0" dirty="0">
                          <a:ln>
                            <a:noFill/>
                          </a:ln>
                          <a:solidFill>
                            <a:schemeClr val="tx1"/>
                          </a:solidFill>
                          <a:effectLst/>
                          <a:latin typeface="+mn-lt"/>
                          <a:ea typeface="Times New Roman" panose="02020603050405020304" pitchFamily="18" charset="0"/>
                        </a:rPr>
                        <a:t>70 973</a:t>
                      </a:r>
                      <a:endParaRPr lang="en-US" sz="1400" b="0" dirty="0">
                        <a:solidFill>
                          <a:schemeClr val="tx1"/>
                        </a:solidFill>
                        <a:effectLst/>
                        <a:latin typeface="+mn-lt"/>
                        <a:ea typeface="Times New Roman" panose="02020603050405020304" pitchFamily="18" charset="0"/>
                      </a:endParaRPr>
                    </a:p>
                  </a:txBody>
                  <a:tcPr marL="0" marR="0" marT="0" marB="0" anchor="ctr"/>
                </a:tc>
                <a:tc>
                  <a:txBody>
                    <a:bodyPr/>
                    <a:lstStyle/>
                    <a:p>
                      <a:pPr marL="0" marR="0" algn="r">
                        <a:lnSpc>
                          <a:spcPct val="150000"/>
                        </a:lnSpc>
                        <a:spcBef>
                          <a:spcPts val="0"/>
                        </a:spcBef>
                        <a:spcAft>
                          <a:spcPts val="0"/>
                        </a:spcAft>
                        <a:tabLst>
                          <a:tab pos="457200" algn="l"/>
                          <a:tab pos="921385" algn="l"/>
                        </a:tabLst>
                      </a:pPr>
                      <a:r>
                        <a:rPr lang="en-US" sz="1400" b="0" dirty="0">
                          <a:ln>
                            <a:noFill/>
                          </a:ln>
                          <a:solidFill>
                            <a:schemeClr val="tx1"/>
                          </a:solidFill>
                          <a:effectLst/>
                          <a:latin typeface="+mn-lt"/>
                        </a:rPr>
                        <a:t>34 353</a:t>
                      </a:r>
                      <a:endParaRPr lang="en-US" sz="1400" b="0" dirty="0">
                        <a:solidFill>
                          <a:schemeClr val="tx1"/>
                        </a:solidFill>
                        <a:effectLst/>
                        <a:latin typeface="+mn-lt"/>
                      </a:endParaRPr>
                    </a:p>
                  </a:txBody>
                  <a:tcPr marL="0" marR="0" marT="0" marB="0" anchor="ctr"/>
                </a:tc>
                <a:tc>
                  <a:txBody>
                    <a:bodyPr/>
                    <a:lstStyle/>
                    <a:p>
                      <a:pPr marL="0" algn="r" fontAlgn="b">
                        <a:lnSpc>
                          <a:spcPct val="150000"/>
                        </a:lnSpc>
                      </a:pPr>
                      <a:r>
                        <a:rPr lang="en-US" sz="1400" b="0" i="0" u="none" strike="noStrike" dirty="0">
                          <a:solidFill>
                            <a:schemeClr val="tx1"/>
                          </a:solidFill>
                          <a:effectLst/>
                          <a:latin typeface="+mn-lt"/>
                        </a:rPr>
                        <a:t>70 708</a:t>
                      </a:r>
                    </a:p>
                  </a:txBody>
                  <a:tcPr marL="9525" marR="9525" marT="9525" marB="0" anchor="ctr"/>
                </a:tc>
                <a:tc>
                  <a:txBody>
                    <a:bodyPr/>
                    <a:lstStyle/>
                    <a:p>
                      <a:pPr marL="0" algn="r" fontAlgn="b">
                        <a:lnSpc>
                          <a:spcPct val="150000"/>
                        </a:lnSpc>
                      </a:pPr>
                      <a:r>
                        <a:rPr lang="en-US" sz="1400" b="0" i="0" u="none" strike="noStrike" dirty="0">
                          <a:solidFill>
                            <a:schemeClr val="tx1"/>
                          </a:solidFill>
                          <a:effectLst/>
                          <a:latin typeface="+mn-lt"/>
                        </a:rPr>
                        <a:t>46 241</a:t>
                      </a:r>
                    </a:p>
                  </a:txBody>
                  <a:tcPr marL="9525" marR="9525" marT="9525" marB="0" anchor="ctr"/>
                </a:tc>
                <a:extLst>
                  <a:ext uri="{0D108BD9-81ED-4DB2-BD59-A6C34878D82A}">
                    <a16:rowId xmlns:a16="http://schemas.microsoft.com/office/drawing/2014/main" val="3966521080"/>
                  </a:ext>
                </a:extLst>
              </a:tr>
              <a:tr h="506706">
                <a:tc>
                  <a:txBody>
                    <a:bodyPr/>
                    <a:lstStyle/>
                    <a:p>
                      <a:r>
                        <a:rPr lang="en-ZA" sz="1400" b="1" dirty="0" err="1" smtClean="0">
                          <a:latin typeface="+mn-lt"/>
                        </a:rPr>
                        <a:t>KwaZulu</a:t>
                      </a:r>
                      <a:r>
                        <a:rPr lang="en-ZA" sz="1400" b="1" dirty="0" smtClean="0">
                          <a:latin typeface="+mn-lt"/>
                        </a:rPr>
                        <a:t>- Natal</a:t>
                      </a:r>
                      <a:endParaRPr lang="en-ZA" sz="1400" b="1" dirty="0">
                        <a:latin typeface="+mn-lt"/>
                      </a:endParaRPr>
                    </a:p>
                  </a:txBody>
                  <a:tcPr/>
                </a:tc>
                <a:tc>
                  <a:txBody>
                    <a:bodyPr/>
                    <a:lstStyle/>
                    <a:p>
                      <a:pPr algn="r" fontAlgn="t"/>
                      <a:r>
                        <a:rPr lang="en-US" sz="1400" u="none" strike="noStrike" dirty="0">
                          <a:effectLst/>
                          <a:latin typeface="+mn-lt"/>
                        </a:rPr>
                        <a:t> </a:t>
                      </a:r>
                      <a:r>
                        <a:rPr lang="en-US" sz="1400" u="none" strike="noStrike" dirty="0" smtClean="0">
                          <a:effectLst/>
                          <a:latin typeface="+mn-lt"/>
                        </a:rPr>
                        <a:t>150860</a:t>
                      </a:r>
                      <a:endParaRPr lang="en-US" sz="1400" b="0" i="0" u="none" strike="noStrike" dirty="0">
                        <a:solidFill>
                          <a:srgbClr val="000000"/>
                        </a:solidFill>
                        <a:effectLst/>
                        <a:latin typeface="+mn-lt"/>
                      </a:endParaRPr>
                    </a:p>
                  </a:txBody>
                  <a:tcPr marL="9525" marR="9525" marT="9525" marB="0"/>
                </a:tc>
                <a:tc>
                  <a:txBody>
                    <a:bodyPr/>
                    <a:lstStyle/>
                    <a:p>
                      <a:pPr algn="r" fontAlgn="t"/>
                      <a:r>
                        <a:rPr lang="en-US" sz="1400" u="none" strike="noStrike" dirty="0">
                          <a:effectLst/>
                          <a:latin typeface="+mn-lt"/>
                        </a:rPr>
                        <a:t> </a:t>
                      </a:r>
                      <a:r>
                        <a:rPr lang="en-US" sz="1400" u="none" strike="noStrike" dirty="0" smtClean="0">
                          <a:effectLst/>
                          <a:latin typeface="+mn-lt"/>
                        </a:rPr>
                        <a:t>26500</a:t>
                      </a:r>
                      <a:endParaRPr lang="en-US" sz="1400" b="0" i="0" u="none" strike="noStrike" dirty="0">
                        <a:solidFill>
                          <a:srgbClr val="000000"/>
                        </a:solidFill>
                        <a:effectLst/>
                        <a:latin typeface="+mn-lt"/>
                      </a:endParaRPr>
                    </a:p>
                  </a:txBody>
                  <a:tcPr marL="9525" marR="9525" marT="9525" marB="0"/>
                </a:tc>
                <a:tc>
                  <a:txBody>
                    <a:bodyPr/>
                    <a:lstStyle/>
                    <a:p>
                      <a:pPr algn="r" fontAlgn="t"/>
                      <a:r>
                        <a:rPr lang="en-US" sz="1400" u="none" strike="noStrike" dirty="0">
                          <a:effectLst/>
                          <a:latin typeface="+mn-lt"/>
                        </a:rPr>
                        <a:t> </a:t>
                      </a:r>
                      <a:r>
                        <a:rPr lang="en-US" sz="1400" u="none" strike="noStrike" dirty="0" smtClean="0">
                          <a:effectLst/>
                          <a:latin typeface="+mn-lt"/>
                        </a:rPr>
                        <a:t>154472</a:t>
                      </a:r>
                      <a:endParaRPr lang="en-US" sz="1400" b="0" i="0" u="none" strike="noStrike" dirty="0">
                        <a:solidFill>
                          <a:srgbClr val="000000"/>
                        </a:solidFill>
                        <a:effectLst/>
                        <a:latin typeface="+mn-lt"/>
                      </a:endParaRPr>
                    </a:p>
                  </a:txBody>
                  <a:tcPr marL="9525" marR="9525" marT="9525" marB="0"/>
                </a:tc>
                <a:tc>
                  <a:txBody>
                    <a:bodyPr/>
                    <a:lstStyle/>
                    <a:p>
                      <a:pPr algn="r" fontAlgn="t"/>
                      <a:r>
                        <a:rPr lang="en-US" sz="1400" u="none" strike="noStrike" dirty="0">
                          <a:effectLst/>
                          <a:latin typeface="+mn-lt"/>
                        </a:rPr>
                        <a:t> </a:t>
                      </a:r>
                      <a:r>
                        <a:rPr lang="en-US" sz="1400" u="none" strike="noStrike" dirty="0" smtClean="0">
                          <a:effectLst/>
                          <a:latin typeface="+mn-lt"/>
                        </a:rPr>
                        <a:t>27890</a:t>
                      </a:r>
                      <a:endParaRPr lang="en-US"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2978755674"/>
                  </a:ext>
                </a:extLst>
              </a:tr>
              <a:tr h="356543">
                <a:tc>
                  <a:txBody>
                    <a:bodyPr/>
                    <a:lstStyle/>
                    <a:p>
                      <a:r>
                        <a:rPr lang="en-ZA" sz="1400" b="1" dirty="0" smtClean="0">
                          <a:solidFill>
                            <a:schemeClr val="tx1"/>
                          </a:solidFill>
                          <a:latin typeface="+mn-lt"/>
                        </a:rPr>
                        <a:t>Limpopo</a:t>
                      </a:r>
                      <a:endParaRPr lang="en-ZA" sz="1400" b="1" dirty="0">
                        <a:solidFill>
                          <a:schemeClr val="tx1"/>
                        </a:solidFill>
                        <a:latin typeface="+mn-lt"/>
                      </a:endParaRPr>
                    </a:p>
                  </a:txBody>
                  <a:tcPr/>
                </a:tc>
                <a:tc>
                  <a:txBody>
                    <a:bodyPr/>
                    <a:lstStyle/>
                    <a:p>
                      <a:pPr marL="0" indent="0" algn="r">
                        <a:buFont typeface="Arial" panose="020B0604020202020204" pitchFamily="34" charset="0"/>
                        <a:buNone/>
                      </a:pPr>
                      <a:r>
                        <a:rPr lang="en-ZA" sz="1400" b="0" kern="1200" dirty="0" smtClean="0">
                          <a:solidFill>
                            <a:schemeClr val="tx1"/>
                          </a:solidFill>
                          <a:effectLst/>
                          <a:latin typeface="+mn-lt"/>
                          <a:ea typeface="+mn-ea"/>
                          <a:cs typeface="+mn-cs"/>
                        </a:rPr>
                        <a:t>74 452</a:t>
                      </a:r>
                    </a:p>
                  </a:txBody>
                  <a:tcPr/>
                </a:tc>
                <a:tc>
                  <a:txBody>
                    <a:bodyPr/>
                    <a:lstStyle/>
                    <a:p>
                      <a:pPr marL="0" indent="0" algn="r">
                        <a:buFont typeface="Arial" panose="020B0604020202020204" pitchFamily="34" charset="0"/>
                        <a:buNone/>
                      </a:pPr>
                      <a:r>
                        <a:rPr lang="en-ZA" sz="1400" b="0" kern="1200" dirty="0" smtClean="0">
                          <a:solidFill>
                            <a:schemeClr val="tx1"/>
                          </a:solidFill>
                          <a:effectLst/>
                          <a:latin typeface="+mn-lt"/>
                          <a:ea typeface="+mn-ea"/>
                          <a:cs typeface="+mn-cs"/>
                        </a:rPr>
                        <a:t>717</a:t>
                      </a:r>
                    </a:p>
                  </a:txBody>
                  <a:tcPr/>
                </a:tc>
                <a:tc>
                  <a:txBody>
                    <a:bodyPr/>
                    <a:lstStyle/>
                    <a:p>
                      <a:pPr marL="0" indent="0" algn="r">
                        <a:buFont typeface="Arial" panose="020B0604020202020204" pitchFamily="34" charset="0"/>
                        <a:buNone/>
                      </a:pPr>
                      <a:r>
                        <a:rPr lang="en-ZA" sz="1400" b="0" kern="1200" dirty="0" smtClean="0">
                          <a:solidFill>
                            <a:schemeClr val="tx1"/>
                          </a:solidFill>
                          <a:effectLst/>
                          <a:latin typeface="+mn-lt"/>
                          <a:ea typeface="+mn-ea"/>
                          <a:cs typeface="+mn-cs"/>
                        </a:rPr>
                        <a:t>72 944</a:t>
                      </a:r>
                    </a:p>
                  </a:txBody>
                  <a:tcPr/>
                </a:tc>
                <a:tc>
                  <a:txBody>
                    <a:bodyPr/>
                    <a:lstStyle/>
                    <a:p>
                      <a:pPr marL="0" indent="0" algn="r">
                        <a:buFont typeface="Arial" panose="020B0604020202020204" pitchFamily="34" charset="0"/>
                        <a:buNone/>
                      </a:pPr>
                      <a:r>
                        <a:rPr lang="en-ZA" sz="1400" b="0" kern="1200" dirty="0" smtClean="0">
                          <a:solidFill>
                            <a:schemeClr val="tx1"/>
                          </a:solidFill>
                          <a:effectLst/>
                          <a:latin typeface="+mn-lt"/>
                          <a:ea typeface="+mn-ea"/>
                          <a:cs typeface="+mn-cs"/>
                        </a:rPr>
                        <a:t>2181</a:t>
                      </a:r>
                    </a:p>
                  </a:txBody>
                  <a:tcPr/>
                </a:tc>
                <a:extLst>
                  <a:ext uri="{0D108BD9-81ED-4DB2-BD59-A6C34878D82A}">
                    <a16:rowId xmlns:a16="http://schemas.microsoft.com/office/drawing/2014/main" val="1586982099"/>
                  </a:ext>
                </a:extLst>
              </a:tr>
              <a:tr h="337733">
                <a:tc>
                  <a:txBody>
                    <a:bodyPr/>
                    <a:lstStyle/>
                    <a:p>
                      <a:r>
                        <a:rPr lang="en-ZA" sz="1400" b="1" dirty="0" smtClean="0">
                          <a:solidFill>
                            <a:schemeClr val="tx1"/>
                          </a:solidFill>
                          <a:latin typeface="+mn-lt"/>
                        </a:rPr>
                        <a:t>Mpumalanga</a:t>
                      </a:r>
                      <a:endParaRPr lang="en-ZA" sz="1400" b="1" dirty="0">
                        <a:solidFill>
                          <a:schemeClr val="tx1"/>
                        </a:solidFill>
                        <a:latin typeface="+mn-lt"/>
                      </a:endParaRPr>
                    </a:p>
                  </a:txBody>
                  <a:tcPr/>
                </a:tc>
                <a:tc>
                  <a:txBody>
                    <a:bodyPr/>
                    <a:lstStyle/>
                    <a:p>
                      <a:pPr algn="r" fontAlgn="b"/>
                      <a:r>
                        <a:rPr lang="en-US" sz="1400" b="0" i="0" u="none" strike="noStrike" dirty="0">
                          <a:solidFill>
                            <a:srgbClr val="000000"/>
                          </a:solidFill>
                          <a:effectLst/>
                          <a:latin typeface="+mn-lt"/>
                          <a:cs typeface="Arial" panose="020B0604020202020204" pitchFamily="34" charset="0"/>
                        </a:rPr>
                        <a:t>58907</a:t>
                      </a:r>
                    </a:p>
                  </a:txBody>
                  <a:tcPr marL="7620" marR="7620" marT="7620" marB="0" anchor="b"/>
                </a:tc>
                <a:tc>
                  <a:txBody>
                    <a:bodyPr/>
                    <a:lstStyle/>
                    <a:p>
                      <a:pPr algn="r" fontAlgn="b"/>
                      <a:r>
                        <a:rPr lang="en-US" sz="1400" b="0" i="0" u="none" strike="noStrike" dirty="0">
                          <a:solidFill>
                            <a:srgbClr val="000000"/>
                          </a:solidFill>
                          <a:effectLst/>
                          <a:latin typeface="+mn-lt"/>
                          <a:cs typeface="Arial" panose="020B0604020202020204" pitchFamily="34" charset="0"/>
                        </a:rPr>
                        <a:t>5258</a:t>
                      </a:r>
                    </a:p>
                  </a:txBody>
                  <a:tcPr marL="7620" marR="7620" marT="7620" marB="0" anchor="b"/>
                </a:tc>
                <a:tc>
                  <a:txBody>
                    <a:bodyPr/>
                    <a:lstStyle/>
                    <a:p>
                      <a:pPr algn="r" fontAlgn="b"/>
                      <a:r>
                        <a:rPr lang="en-US" sz="1400" b="0" i="0" u="none" strike="noStrike" dirty="0">
                          <a:solidFill>
                            <a:srgbClr val="000000"/>
                          </a:solidFill>
                          <a:effectLst/>
                          <a:latin typeface="+mn-lt"/>
                          <a:cs typeface="Arial" panose="020B0604020202020204" pitchFamily="34" charset="0"/>
                        </a:rPr>
                        <a:t>75749</a:t>
                      </a:r>
                    </a:p>
                  </a:txBody>
                  <a:tcPr marL="7620" marR="7620" marT="7620" marB="0" anchor="b"/>
                </a:tc>
                <a:tc>
                  <a:txBody>
                    <a:bodyPr/>
                    <a:lstStyle/>
                    <a:p>
                      <a:pPr algn="r" fontAlgn="b"/>
                      <a:r>
                        <a:rPr lang="en-US" sz="1400" b="0" i="0" u="none" strike="noStrike" dirty="0">
                          <a:solidFill>
                            <a:srgbClr val="000000"/>
                          </a:solidFill>
                          <a:effectLst/>
                          <a:latin typeface="+mn-lt"/>
                          <a:cs typeface="Arial" panose="020B0604020202020204" pitchFamily="34" charset="0"/>
                        </a:rPr>
                        <a:t>1168</a:t>
                      </a:r>
                    </a:p>
                  </a:txBody>
                  <a:tcPr marL="7620" marR="7620" marT="7620" marB="0" anchor="b"/>
                </a:tc>
                <a:extLst>
                  <a:ext uri="{0D108BD9-81ED-4DB2-BD59-A6C34878D82A}">
                    <a16:rowId xmlns:a16="http://schemas.microsoft.com/office/drawing/2014/main" val="4131881477"/>
                  </a:ext>
                </a:extLst>
              </a:tr>
              <a:tr h="1269325">
                <a:tc>
                  <a:txBody>
                    <a:bodyPr/>
                    <a:lstStyle/>
                    <a:p>
                      <a:r>
                        <a:rPr lang="en-ZA" sz="1400" b="1" dirty="0" smtClean="0">
                          <a:solidFill>
                            <a:schemeClr val="tx1"/>
                          </a:solidFill>
                          <a:latin typeface="+mn-lt"/>
                        </a:rPr>
                        <a:t>Northern Cape</a:t>
                      </a:r>
                      <a:endParaRPr lang="en-ZA" sz="1400" b="1" dirty="0">
                        <a:solidFill>
                          <a:schemeClr val="tx1"/>
                        </a:solidFill>
                        <a:latin typeface="+mn-lt"/>
                      </a:endParaRPr>
                    </a:p>
                  </a:txBody>
                  <a:tcPr/>
                </a:tc>
                <a:tc gridSpan="2">
                  <a:txBody>
                    <a:bodyPr/>
                    <a:lstStyle/>
                    <a:p>
                      <a:pPr algn="just"/>
                      <a:r>
                        <a:rPr lang="en-GB" sz="1400" b="0" dirty="0" smtClean="0">
                          <a:solidFill>
                            <a:schemeClr val="tx1"/>
                          </a:solidFill>
                          <a:latin typeface="+mn-lt"/>
                          <a:cs typeface="Arial" panose="020B0604020202020204" pitchFamily="34" charset="0"/>
                        </a:rPr>
                        <a:t>The placement</a:t>
                      </a:r>
                      <a:r>
                        <a:rPr lang="en-GB" sz="1400" b="0" baseline="0" dirty="0" smtClean="0">
                          <a:solidFill>
                            <a:schemeClr val="tx1"/>
                          </a:solidFill>
                          <a:latin typeface="+mn-lt"/>
                          <a:cs typeface="Arial" panose="020B0604020202020204" pitchFamily="34" charset="0"/>
                        </a:rPr>
                        <a:t> of learners will only commence on the 16</a:t>
                      </a:r>
                      <a:r>
                        <a:rPr lang="en-GB" sz="1400" b="0" baseline="30000" dirty="0" smtClean="0">
                          <a:solidFill>
                            <a:schemeClr val="tx1"/>
                          </a:solidFill>
                          <a:latin typeface="+mn-lt"/>
                          <a:cs typeface="Arial" panose="020B0604020202020204" pitchFamily="34" charset="0"/>
                        </a:rPr>
                        <a:t>th</a:t>
                      </a:r>
                      <a:r>
                        <a:rPr lang="en-GB" sz="1400" b="0" baseline="0" dirty="0" smtClean="0">
                          <a:solidFill>
                            <a:schemeClr val="tx1"/>
                          </a:solidFill>
                          <a:latin typeface="+mn-lt"/>
                          <a:cs typeface="Arial" panose="020B0604020202020204" pitchFamily="34" charset="0"/>
                        </a:rPr>
                        <a:t> November 2020 as per the approved amended management plan</a:t>
                      </a:r>
                      <a:endParaRPr lang="en-ZA" sz="1400" b="0" dirty="0">
                        <a:solidFill>
                          <a:schemeClr val="tx1"/>
                        </a:solidFill>
                        <a:latin typeface="+mn-lt"/>
                        <a:cs typeface="Arial" panose="020B0604020202020204" pitchFamily="34" charset="0"/>
                      </a:endParaRPr>
                    </a:p>
                  </a:txBody>
                  <a:tcPr/>
                </a:tc>
                <a:tc hMerge="1">
                  <a:txBody>
                    <a:bodyPr/>
                    <a:lstStyle/>
                    <a:p>
                      <a:pPr algn="just"/>
                      <a:endParaRPr lang="en-ZA" sz="1400" b="1" dirty="0">
                        <a:solidFill>
                          <a:schemeClr val="tx1"/>
                        </a:solidFill>
                        <a:latin typeface="+mn-lt"/>
                        <a:cs typeface="Arial" panose="020B0604020202020204" pitchFamily="34" charset="0"/>
                      </a:endParaRPr>
                    </a:p>
                  </a:txBody>
                  <a:tcPr/>
                </a:tc>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400" b="0" dirty="0" smtClean="0">
                          <a:solidFill>
                            <a:schemeClr val="tx1"/>
                          </a:solidFill>
                          <a:latin typeface="+mn-lt"/>
                          <a:cs typeface="Arial" panose="020B0604020202020204" pitchFamily="34" charset="0"/>
                        </a:rPr>
                        <a:t>The placement</a:t>
                      </a:r>
                      <a:r>
                        <a:rPr lang="en-GB" sz="1400" b="0" baseline="0" dirty="0" smtClean="0">
                          <a:solidFill>
                            <a:schemeClr val="tx1"/>
                          </a:solidFill>
                          <a:latin typeface="+mn-lt"/>
                          <a:cs typeface="Arial" panose="020B0604020202020204" pitchFamily="34" charset="0"/>
                        </a:rPr>
                        <a:t> of learners will only commence on the 16</a:t>
                      </a:r>
                      <a:r>
                        <a:rPr lang="en-GB" sz="1400" b="0" baseline="30000" dirty="0" smtClean="0">
                          <a:solidFill>
                            <a:schemeClr val="tx1"/>
                          </a:solidFill>
                          <a:latin typeface="+mn-lt"/>
                          <a:cs typeface="Arial" panose="020B0604020202020204" pitchFamily="34" charset="0"/>
                        </a:rPr>
                        <a:t>th</a:t>
                      </a:r>
                      <a:r>
                        <a:rPr lang="en-GB" sz="1400" b="0" baseline="0" dirty="0" smtClean="0">
                          <a:solidFill>
                            <a:schemeClr val="tx1"/>
                          </a:solidFill>
                          <a:latin typeface="+mn-lt"/>
                          <a:cs typeface="Arial" panose="020B0604020202020204" pitchFamily="34" charset="0"/>
                        </a:rPr>
                        <a:t> November 2020 as per the approved amended management plan</a:t>
                      </a:r>
                      <a:endParaRPr lang="en-ZA" sz="1400" b="1" dirty="0">
                        <a:solidFill>
                          <a:schemeClr val="tx1"/>
                        </a:solidFill>
                        <a:latin typeface="+mn-lt"/>
                        <a:cs typeface="Arial" panose="020B0604020202020204" pitchFamily="34" charset="0"/>
                      </a:endParaRPr>
                    </a:p>
                  </a:txBody>
                  <a:tcPr/>
                </a:tc>
                <a:tc hMerge="1">
                  <a:txBody>
                    <a:bodyPr/>
                    <a:lstStyle/>
                    <a:p>
                      <a:pPr algn="just"/>
                      <a:endParaRPr lang="en-ZA" sz="14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3690000618"/>
                  </a:ext>
                </a:extLst>
              </a:tr>
              <a:tr h="591418">
                <a:tc>
                  <a:txBody>
                    <a:bodyPr/>
                    <a:lstStyle/>
                    <a:p>
                      <a:r>
                        <a:rPr lang="en-ZA" sz="1400" b="1" dirty="0" smtClean="0">
                          <a:solidFill>
                            <a:schemeClr val="tx1"/>
                          </a:solidFill>
                          <a:latin typeface="+mn-lt"/>
                        </a:rPr>
                        <a:t>North West</a:t>
                      </a:r>
                      <a:endParaRPr lang="en-ZA" sz="1400" b="1" dirty="0">
                        <a:solidFill>
                          <a:schemeClr val="tx1"/>
                        </a:solidFill>
                        <a:latin typeface="+mn-lt"/>
                      </a:endParaRPr>
                    </a:p>
                  </a:txBody>
                  <a:tcPr/>
                </a:tc>
                <a:tc>
                  <a:txBody>
                    <a:bodyPr/>
                    <a:lstStyle/>
                    <a:p>
                      <a:pPr algn="r"/>
                      <a:r>
                        <a:rPr lang="en-GB" sz="1400" b="0" dirty="0" smtClean="0">
                          <a:solidFill>
                            <a:schemeClr val="tx1"/>
                          </a:solidFill>
                          <a:latin typeface="+mn-lt"/>
                        </a:rPr>
                        <a:t>12</a:t>
                      </a:r>
                      <a:r>
                        <a:rPr lang="en-GB" sz="1400" b="0" baseline="0" dirty="0" smtClean="0">
                          <a:solidFill>
                            <a:schemeClr val="tx1"/>
                          </a:solidFill>
                          <a:latin typeface="+mn-lt"/>
                        </a:rPr>
                        <a:t> 574</a:t>
                      </a:r>
                      <a:endParaRPr lang="en-GB" sz="1400" b="0" dirty="0" smtClean="0">
                        <a:solidFill>
                          <a:schemeClr val="tx1"/>
                        </a:solidFill>
                        <a:latin typeface="+mn-lt"/>
                      </a:endParaRPr>
                    </a:p>
                  </a:txBody>
                  <a:tcPr/>
                </a:tc>
                <a:tc>
                  <a:txBody>
                    <a:bodyPr/>
                    <a:lstStyle/>
                    <a:p>
                      <a:pPr algn="r"/>
                      <a:r>
                        <a:rPr lang="en-GB" sz="1400" b="0" dirty="0" smtClean="0">
                          <a:solidFill>
                            <a:schemeClr val="tx1"/>
                          </a:solidFill>
                          <a:latin typeface="+mn-lt"/>
                        </a:rPr>
                        <a:t>1</a:t>
                      </a:r>
                      <a:r>
                        <a:rPr lang="en-GB" sz="1400" b="0" baseline="0" dirty="0" smtClean="0">
                          <a:solidFill>
                            <a:schemeClr val="tx1"/>
                          </a:solidFill>
                          <a:latin typeface="+mn-lt"/>
                        </a:rPr>
                        <a:t> 276</a:t>
                      </a:r>
                      <a:endParaRPr lang="en-GB" sz="1400" b="0" dirty="0" smtClean="0">
                        <a:solidFill>
                          <a:schemeClr val="tx1"/>
                        </a:solidFill>
                        <a:latin typeface="+mn-lt"/>
                      </a:endParaRPr>
                    </a:p>
                  </a:txBody>
                  <a:tcPr/>
                </a:tc>
                <a:tc>
                  <a:txBody>
                    <a:bodyPr/>
                    <a:lstStyle/>
                    <a:p>
                      <a:pPr algn="r"/>
                      <a:r>
                        <a:rPr lang="en-GB" sz="1400" b="0" dirty="0" smtClean="0">
                          <a:solidFill>
                            <a:schemeClr val="tx1"/>
                          </a:solidFill>
                          <a:latin typeface="+mn-lt"/>
                        </a:rPr>
                        <a:t>16</a:t>
                      </a:r>
                      <a:r>
                        <a:rPr lang="en-GB" sz="1400" b="0" baseline="0" dirty="0" smtClean="0">
                          <a:solidFill>
                            <a:schemeClr val="tx1"/>
                          </a:solidFill>
                          <a:latin typeface="+mn-lt"/>
                        </a:rPr>
                        <a:t> 237</a:t>
                      </a:r>
                      <a:endParaRPr lang="en-GB" sz="1400" b="0" dirty="0" smtClean="0">
                        <a:solidFill>
                          <a:schemeClr val="tx1"/>
                        </a:solidFill>
                        <a:latin typeface="+mn-lt"/>
                      </a:endParaRPr>
                    </a:p>
                  </a:txBody>
                  <a:tcPr/>
                </a:tc>
                <a:tc>
                  <a:txBody>
                    <a:bodyPr/>
                    <a:lstStyle/>
                    <a:p>
                      <a:pPr algn="r"/>
                      <a:r>
                        <a:rPr lang="en-GB" sz="1400" b="0" dirty="0" smtClean="0">
                          <a:solidFill>
                            <a:schemeClr val="tx1"/>
                          </a:solidFill>
                          <a:latin typeface="+mn-lt"/>
                        </a:rPr>
                        <a:t>2 188</a:t>
                      </a:r>
                    </a:p>
                  </a:txBody>
                  <a:tcPr/>
                </a:tc>
                <a:extLst>
                  <a:ext uri="{0D108BD9-81ED-4DB2-BD59-A6C34878D82A}">
                    <a16:rowId xmlns:a16="http://schemas.microsoft.com/office/drawing/2014/main" val="1137632081"/>
                  </a:ext>
                </a:extLst>
              </a:tr>
              <a:tr h="591418">
                <a:tc>
                  <a:txBody>
                    <a:bodyPr/>
                    <a:lstStyle/>
                    <a:p>
                      <a:r>
                        <a:rPr lang="en-ZA" sz="1400" b="1" dirty="0" smtClean="0">
                          <a:solidFill>
                            <a:schemeClr val="tx1"/>
                          </a:solidFill>
                          <a:latin typeface="+mn-lt"/>
                        </a:rPr>
                        <a:t>Western</a:t>
                      </a:r>
                      <a:r>
                        <a:rPr lang="en-ZA" sz="1400" b="1" baseline="0" dirty="0" smtClean="0">
                          <a:solidFill>
                            <a:schemeClr val="tx1"/>
                          </a:solidFill>
                          <a:latin typeface="+mn-lt"/>
                        </a:rPr>
                        <a:t> Cape</a:t>
                      </a:r>
                      <a:endParaRPr lang="en-ZA" sz="1400" b="1" dirty="0">
                        <a:solidFill>
                          <a:schemeClr val="tx1"/>
                        </a:solidFill>
                        <a:latin typeface="+mn-lt"/>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400" b="0" dirty="0">
                          <a:solidFill>
                            <a:schemeClr val="tx1"/>
                          </a:solidFill>
                          <a:latin typeface="+mn-lt"/>
                        </a:rPr>
                        <a:t>20 939</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400" b="0" dirty="0">
                          <a:solidFill>
                            <a:schemeClr val="tx1"/>
                          </a:solidFill>
                          <a:latin typeface="+mn-lt"/>
                        </a:rPr>
                        <a:t>5 537</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400" b="0" dirty="0">
                          <a:solidFill>
                            <a:schemeClr val="tx1"/>
                          </a:solidFill>
                          <a:latin typeface="+mn-lt"/>
                        </a:rPr>
                        <a:t>55 231</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400" b="0" dirty="0">
                          <a:solidFill>
                            <a:schemeClr val="tx1"/>
                          </a:solidFill>
                          <a:latin typeface="+mn-lt"/>
                        </a:rPr>
                        <a:t>10 450</a:t>
                      </a:r>
                    </a:p>
                  </a:txBody>
                  <a:tcPr/>
                </a:tc>
                <a:extLst>
                  <a:ext uri="{0D108BD9-81ED-4DB2-BD59-A6C34878D82A}">
                    <a16:rowId xmlns:a16="http://schemas.microsoft.com/office/drawing/2014/main" val="3198339861"/>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11</a:t>
            </a:fld>
            <a:endParaRPr lang="en-ZA" dirty="0">
              <a:solidFill>
                <a:prstClr val="black">
                  <a:tint val="75000"/>
                </a:prstClr>
              </a:solidFill>
            </a:endParaRP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15" y="6230466"/>
            <a:ext cx="1835696" cy="627534"/>
          </a:xfrm>
          <a:prstGeom prst="rect">
            <a:avLst/>
          </a:prstGeom>
        </p:spPr>
      </p:pic>
    </p:spTree>
    <p:extLst>
      <p:ext uri="{BB962C8B-B14F-4D97-AF65-F5344CB8AC3E}">
        <p14:creationId xmlns:p14="http://schemas.microsoft.com/office/powerpoint/2010/main" val="886515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576" y="0"/>
            <a:ext cx="9036496" cy="620688"/>
          </a:xfrm>
        </p:spPr>
        <p:txBody>
          <a:bodyPr>
            <a:noAutofit/>
          </a:bodyPr>
          <a:lstStyle/>
          <a:p>
            <a:r>
              <a:rPr lang="en-GB" sz="2000" b="1" dirty="0" smtClean="0"/>
              <a:t>CHALLENGES AROUND THE PLACEMENT AND PLANS TO </a:t>
            </a:r>
            <a:br>
              <a:rPr lang="en-GB" sz="2000" b="1" dirty="0" smtClean="0"/>
            </a:br>
            <a:r>
              <a:rPr lang="en-GB" sz="2000" b="1" dirty="0" smtClean="0"/>
              <a:t>ACCOMMODATE UNPLACED LEARNERS AND TIME FRAMES</a:t>
            </a:r>
            <a:endParaRPr lang="en-ZA" sz="2000" b="1" dirty="0"/>
          </a:p>
        </p:txBody>
      </p:sp>
      <p:graphicFrame>
        <p:nvGraphicFramePr>
          <p:cNvPr id="5" name="Content Placeholder 4"/>
          <p:cNvGraphicFramePr>
            <a:graphicFrameLocks noGrp="1"/>
          </p:cNvGraphicFramePr>
          <p:nvPr>
            <p:ph idx="1"/>
            <p:extLst/>
          </p:nvPr>
        </p:nvGraphicFramePr>
        <p:xfrm>
          <a:off x="0" y="623392"/>
          <a:ext cx="9144000" cy="5752869"/>
        </p:xfrm>
        <a:graphic>
          <a:graphicData uri="http://schemas.openxmlformats.org/drawingml/2006/table">
            <a:tbl>
              <a:tblPr firstRow="1" bandRow="1">
                <a:tableStyleId>{21E4AEA4-8DFA-4A89-87EB-49C32662AFE0}</a:tableStyleId>
              </a:tblPr>
              <a:tblGrid>
                <a:gridCol w="983466">
                  <a:extLst>
                    <a:ext uri="{9D8B030D-6E8A-4147-A177-3AD203B41FA5}">
                      <a16:colId xmlns:a16="http://schemas.microsoft.com/office/drawing/2014/main" val="3113729675"/>
                    </a:ext>
                  </a:extLst>
                </a:gridCol>
                <a:gridCol w="3498592">
                  <a:extLst>
                    <a:ext uri="{9D8B030D-6E8A-4147-A177-3AD203B41FA5}">
                      <a16:colId xmlns:a16="http://schemas.microsoft.com/office/drawing/2014/main" val="1022221641"/>
                    </a:ext>
                  </a:extLst>
                </a:gridCol>
                <a:gridCol w="3402310">
                  <a:extLst>
                    <a:ext uri="{9D8B030D-6E8A-4147-A177-3AD203B41FA5}">
                      <a16:colId xmlns:a16="http://schemas.microsoft.com/office/drawing/2014/main" val="3786585258"/>
                    </a:ext>
                  </a:extLst>
                </a:gridCol>
                <a:gridCol w="1259632">
                  <a:extLst>
                    <a:ext uri="{9D8B030D-6E8A-4147-A177-3AD203B41FA5}">
                      <a16:colId xmlns:a16="http://schemas.microsoft.com/office/drawing/2014/main" val="1562508492"/>
                    </a:ext>
                  </a:extLst>
                </a:gridCol>
              </a:tblGrid>
              <a:tr h="423028">
                <a:tc>
                  <a:txBody>
                    <a:bodyPr/>
                    <a:lstStyle/>
                    <a:p>
                      <a:r>
                        <a:rPr lang="en-ZA" sz="1100" dirty="0" smtClean="0"/>
                        <a:t>PROVINCE</a:t>
                      </a:r>
                      <a:endParaRPr lang="en-ZA" sz="1100" dirty="0"/>
                    </a:p>
                  </a:txBody>
                  <a:tcPr/>
                </a:tc>
                <a:tc>
                  <a:txBody>
                    <a:bodyPr/>
                    <a:lstStyle/>
                    <a:p>
                      <a:r>
                        <a:rPr lang="en-GB" sz="1100" dirty="0" smtClean="0"/>
                        <a:t>CHALLENGES </a:t>
                      </a:r>
                      <a:endParaRPr lang="en-ZA" sz="1100" dirty="0"/>
                    </a:p>
                  </a:txBody>
                  <a:tcPr/>
                </a:tc>
                <a:tc>
                  <a:txBody>
                    <a:bodyPr/>
                    <a:lstStyle/>
                    <a:p>
                      <a:r>
                        <a:rPr lang="en-GB" sz="1100" dirty="0" smtClean="0"/>
                        <a:t>PLANS TO ACCOMMODATE UNPLACED LEARNERS </a:t>
                      </a:r>
                      <a:endParaRPr lang="en-ZA" sz="1100" dirty="0"/>
                    </a:p>
                  </a:txBody>
                  <a:tcPr/>
                </a:tc>
                <a:tc>
                  <a:txBody>
                    <a:bodyPr/>
                    <a:lstStyle/>
                    <a:p>
                      <a:r>
                        <a:rPr lang="en-GB" sz="1100" dirty="0" smtClean="0"/>
                        <a:t>TIME FRAMES</a:t>
                      </a:r>
                      <a:r>
                        <a:rPr lang="en-GB" sz="1100" baseline="0" dirty="0" smtClean="0"/>
                        <a:t> </a:t>
                      </a:r>
                      <a:endParaRPr lang="en-ZA" sz="1100" dirty="0"/>
                    </a:p>
                  </a:txBody>
                  <a:tcPr/>
                </a:tc>
                <a:extLst>
                  <a:ext uri="{0D108BD9-81ED-4DB2-BD59-A6C34878D82A}">
                    <a16:rowId xmlns:a16="http://schemas.microsoft.com/office/drawing/2014/main" val="3646582786"/>
                  </a:ext>
                </a:extLst>
              </a:tr>
              <a:tr h="366356">
                <a:tc>
                  <a:txBody>
                    <a:bodyPr/>
                    <a:lstStyle/>
                    <a:p>
                      <a:r>
                        <a:rPr lang="en-ZA" sz="1100" b="1" dirty="0" smtClean="0">
                          <a:latin typeface="+mn-lt"/>
                        </a:rPr>
                        <a:t>Eastern Cape</a:t>
                      </a:r>
                      <a:endParaRPr lang="en-ZA" sz="1100" b="1" dirty="0">
                        <a:latin typeface="+mn-lt"/>
                      </a:endParaRPr>
                    </a:p>
                  </a:txBody>
                  <a:tcPr/>
                </a:tc>
                <a:tc>
                  <a:txBody>
                    <a:bodyPr/>
                    <a:lstStyle/>
                    <a:p>
                      <a:pPr marL="0" indent="0" algn="l">
                        <a:buFont typeface="Arial" panose="020B0604020202020204" pitchFamily="34" charset="0"/>
                        <a:buNone/>
                      </a:pPr>
                      <a:r>
                        <a:rPr kumimoji="0" lang="en-ZA" sz="1100" b="1" i="0" u="none" strike="noStrike" kern="1200" cap="none" spc="0" normalizeH="0" baseline="0" dirty="0" smtClean="0">
                          <a:ln>
                            <a:noFill/>
                          </a:ln>
                          <a:solidFill>
                            <a:schemeClr val="tx1"/>
                          </a:solidFill>
                          <a:effectLst/>
                          <a:uLnTx/>
                          <a:uFillTx/>
                          <a:latin typeface="+mn-lt"/>
                          <a:ea typeface="+mn-ea"/>
                          <a:cs typeface="+mn-cs"/>
                        </a:rPr>
                        <a:t>Parent choices</a:t>
                      </a:r>
                      <a:endParaRPr kumimoji="0" lang="en-ZA" sz="1100" b="0" i="0" u="none" strike="noStrike" kern="1200" cap="none" spc="0" normalizeH="0" baseline="0" dirty="0" smtClean="0">
                        <a:ln>
                          <a:noFill/>
                        </a:ln>
                        <a:solidFill>
                          <a:schemeClr val="tx1"/>
                        </a:solidFill>
                        <a:effectLst/>
                        <a:uLnTx/>
                        <a:uFillTx/>
                        <a:latin typeface="+mn-lt"/>
                        <a:ea typeface="+mn-ea"/>
                        <a:cs typeface="+mn-cs"/>
                      </a:endParaRPr>
                    </a:p>
                  </a:txBody>
                  <a:tcPr/>
                </a:tc>
                <a:tc>
                  <a:txBody>
                    <a:bodyPr/>
                    <a:lstStyle/>
                    <a:p>
                      <a:pPr marL="0" indent="0" algn="l">
                        <a:buFont typeface="Arial" panose="020B0604020202020204" pitchFamily="34" charset="0"/>
                        <a:buNone/>
                      </a:pPr>
                      <a:r>
                        <a:rPr kumimoji="0" lang="en-ZA" sz="1100" b="1" i="0" u="none" strike="noStrike" kern="1200" cap="none" spc="0" normalizeH="0" baseline="0" dirty="0" smtClean="0">
                          <a:ln>
                            <a:noFill/>
                          </a:ln>
                          <a:solidFill>
                            <a:schemeClr val="tx1"/>
                          </a:solidFill>
                          <a:effectLst/>
                          <a:uLnTx/>
                          <a:uFillTx/>
                          <a:latin typeface="+mn-lt"/>
                          <a:ea typeface="+mn-ea"/>
                          <a:cs typeface="+mn-cs"/>
                        </a:rPr>
                        <a:t>Redirecting resources </a:t>
                      </a:r>
                      <a:r>
                        <a:rPr kumimoji="0" lang="en-ZA" sz="1100" b="0" i="0" u="none" strike="noStrike" kern="1200" cap="none" spc="0" normalizeH="0" baseline="0" dirty="0" smtClean="0">
                          <a:ln>
                            <a:noFill/>
                          </a:ln>
                          <a:solidFill>
                            <a:schemeClr val="tx1"/>
                          </a:solidFill>
                          <a:effectLst/>
                          <a:uLnTx/>
                          <a:uFillTx/>
                          <a:latin typeface="+mn-lt"/>
                          <a:ea typeface="+mn-ea"/>
                          <a:cs typeface="+mn-cs"/>
                        </a:rPr>
                        <a:t>to township schools. Improving management and safety of Township schools</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100" b="0" i="0" u="none" strike="noStrike" kern="1200" cap="none" spc="0" normalizeH="0" baseline="0" dirty="0" smtClean="0">
                          <a:ln>
                            <a:noFill/>
                          </a:ln>
                          <a:solidFill>
                            <a:schemeClr val="tx1"/>
                          </a:solidFill>
                          <a:effectLst/>
                          <a:uLnTx/>
                          <a:uFillTx/>
                          <a:latin typeface="+mn-lt"/>
                          <a:ea typeface="+mn-ea"/>
                          <a:cs typeface="+mn-cs"/>
                        </a:rPr>
                        <a:t>30 November 2020</a:t>
                      </a:r>
                    </a:p>
                  </a:txBody>
                  <a:tcPr/>
                </a:tc>
                <a:extLst>
                  <a:ext uri="{0D108BD9-81ED-4DB2-BD59-A6C34878D82A}">
                    <a16:rowId xmlns:a16="http://schemas.microsoft.com/office/drawing/2014/main" val="399759683"/>
                  </a:ext>
                </a:extLst>
              </a:tr>
              <a:tr h="423028">
                <a:tc>
                  <a:txBody>
                    <a:bodyPr/>
                    <a:lstStyle/>
                    <a:p>
                      <a:r>
                        <a:rPr lang="en-ZA" sz="1100" b="1" dirty="0" smtClean="0">
                          <a:latin typeface="+mn-lt"/>
                        </a:rPr>
                        <a:t>Free State</a:t>
                      </a:r>
                      <a:endParaRPr lang="en-ZA" sz="1100" b="1" dirty="0">
                        <a:latin typeface="+mn-lt"/>
                      </a:endParaRPr>
                    </a:p>
                  </a:txBody>
                  <a:tcPr/>
                </a:tc>
                <a:tc>
                  <a:txBody>
                    <a:bodyPr/>
                    <a:lstStyle/>
                    <a:p>
                      <a:pPr marL="0" marR="0" lvl="0" indent="0" algn="l" rtl="0">
                        <a:lnSpc>
                          <a:spcPct val="100000"/>
                        </a:lnSpc>
                        <a:spcBef>
                          <a:spcPts val="0"/>
                        </a:spcBef>
                        <a:spcAft>
                          <a:spcPts val="0"/>
                        </a:spcAft>
                        <a:buClr>
                          <a:schemeClr val="dk1"/>
                        </a:buClr>
                        <a:buSzPts val="2000"/>
                        <a:buFont typeface="Arial" panose="020B0604020202020204" pitchFamily="34" charset="0"/>
                        <a:buNone/>
                      </a:pPr>
                      <a:r>
                        <a:rPr lang="en-ZA" sz="1100" b="1" i="0" u="none" strike="noStrike" cap="none" dirty="0" smtClean="0">
                          <a:solidFill>
                            <a:schemeClr val="dk1"/>
                          </a:solidFill>
                          <a:latin typeface="+mn-lt"/>
                          <a:ea typeface="Calibri"/>
                          <a:cs typeface="Calibri"/>
                          <a:sym typeface="Calibri"/>
                        </a:rPr>
                        <a:t>Late</a:t>
                      </a:r>
                      <a:r>
                        <a:rPr lang="en-ZA" sz="1100" b="0" i="0" u="none" strike="noStrike" cap="none" dirty="0" smtClean="0">
                          <a:solidFill>
                            <a:schemeClr val="dk1"/>
                          </a:solidFill>
                          <a:latin typeface="+mn-lt"/>
                          <a:ea typeface="Calibri"/>
                          <a:cs typeface="Calibri"/>
                          <a:sym typeface="Calibri"/>
                        </a:rPr>
                        <a:t> applications</a:t>
                      </a:r>
                      <a:r>
                        <a:rPr lang="en-ZA" sz="1100" b="0" i="0" u="none" strike="noStrike" cap="none" baseline="0" dirty="0" smtClean="0">
                          <a:solidFill>
                            <a:schemeClr val="dk1"/>
                          </a:solidFill>
                          <a:latin typeface="+mn-lt"/>
                          <a:ea typeface="Calibri"/>
                          <a:cs typeface="Calibri"/>
                          <a:sym typeface="Calibri"/>
                        </a:rPr>
                        <a:t>, </a:t>
                      </a:r>
                      <a:r>
                        <a:rPr lang="en-ZA" sz="1100" b="1" i="0" u="none" strike="noStrike" cap="none" baseline="0" dirty="0" smtClean="0">
                          <a:solidFill>
                            <a:schemeClr val="dk1"/>
                          </a:solidFill>
                          <a:latin typeface="+mn-lt"/>
                          <a:ea typeface="Calibri"/>
                          <a:cs typeface="Calibri"/>
                          <a:sym typeface="Calibri"/>
                        </a:rPr>
                        <a:t>Preference</a:t>
                      </a:r>
                      <a:r>
                        <a:rPr lang="en-ZA" sz="1100" b="0" i="0" u="none" strike="noStrike" cap="none" baseline="0" dirty="0" smtClean="0">
                          <a:solidFill>
                            <a:schemeClr val="dk1"/>
                          </a:solidFill>
                          <a:latin typeface="+mn-lt"/>
                          <a:ea typeface="Calibri"/>
                          <a:cs typeface="Calibri"/>
                          <a:sym typeface="Calibri"/>
                        </a:rPr>
                        <a:t> of parents</a:t>
                      </a:r>
                      <a:r>
                        <a:rPr lang="en-ZA" sz="1100" b="0" i="0" u="none" strike="noStrike" cap="none" dirty="0" smtClean="0">
                          <a:solidFill>
                            <a:schemeClr val="dk1"/>
                          </a:solidFill>
                          <a:latin typeface="+mn-lt"/>
                          <a:ea typeface="Calibri"/>
                          <a:cs typeface="Calibri"/>
                          <a:sym typeface="Calibri"/>
                        </a:rPr>
                        <a:t> and</a:t>
                      </a:r>
                      <a:r>
                        <a:rPr lang="en-ZA" sz="1100" b="0" i="0" u="none" strike="noStrike" cap="none" baseline="0" dirty="0" smtClean="0">
                          <a:solidFill>
                            <a:schemeClr val="dk1"/>
                          </a:solidFill>
                          <a:latin typeface="+mn-lt"/>
                          <a:ea typeface="Calibri"/>
                          <a:cs typeface="Calibri"/>
                          <a:sym typeface="Calibri"/>
                        </a:rPr>
                        <a:t> l</a:t>
                      </a:r>
                      <a:r>
                        <a:rPr lang="en-ZA" sz="1100" b="0" i="0" u="none" strike="noStrike" cap="none" dirty="0" smtClean="0">
                          <a:solidFill>
                            <a:schemeClr val="dk1"/>
                          </a:solidFill>
                          <a:latin typeface="+mn-lt"/>
                          <a:ea typeface="Calibri"/>
                          <a:cs typeface="Calibri"/>
                          <a:sym typeface="Calibri"/>
                        </a:rPr>
                        <a:t>earners without</a:t>
                      </a:r>
                      <a:r>
                        <a:rPr lang="en-ZA" sz="1100" b="0" i="0" u="none" strike="noStrike" cap="none" baseline="0" dirty="0" smtClean="0">
                          <a:solidFill>
                            <a:schemeClr val="dk1"/>
                          </a:solidFill>
                          <a:latin typeface="+mn-lt"/>
                          <a:ea typeface="Calibri"/>
                          <a:cs typeface="Calibri"/>
                          <a:sym typeface="Calibri"/>
                        </a:rPr>
                        <a:t> proper documentation</a:t>
                      </a:r>
                      <a:endParaRPr sz="1100" b="0" i="0" u="none" strike="noStrike" cap="none" dirty="0">
                        <a:solidFill>
                          <a:schemeClr val="dk1"/>
                        </a:solidFill>
                        <a:latin typeface="+mn-lt"/>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2000"/>
                        <a:buFont typeface="Arial" panose="020B0604020202020204" pitchFamily="34" charset="0"/>
                        <a:buNone/>
                      </a:pPr>
                      <a:r>
                        <a:rPr lang="en-ZA" sz="1100" b="1" i="0" u="none" strike="noStrike" cap="none" dirty="0" smtClean="0">
                          <a:solidFill>
                            <a:schemeClr val="dk1"/>
                          </a:solidFill>
                          <a:latin typeface="+mn-lt"/>
                          <a:ea typeface="Calibri"/>
                          <a:cs typeface="Calibri"/>
                          <a:sym typeface="Calibri"/>
                        </a:rPr>
                        <a:t>Advocacy and roadshows</a:t>
                      </a:r>
                      <a:r>
                        <a:rPr lang="en-ZA" sz="1100" b="0" i="0" u="none" strike="noStrike" cap="none" dirty="0" smtClean="0">
                          <a:solidFill>
                            <a:schemeClr val="dk1"/>
                          </a:solidFill>
                          <a:latin typeface="+mn-lt"/>
                          <a:ea typeface="Calibri"/>
                          <a:cs typeface="Calibri"/>
                          <a:sym typeface="Calibri"/>
                        </a:rPr>
                        <a:t>.</a:t>
                      </a:r>
                      <a:r>
                        <a:rPr lang="en-ZA" sz="1100" b="0" i="0" u="none" strike="noStrike" cap="none" baseline="0" dirty="0" smtClean="0">
                          <a:solidFill>
                            <a:schemeClr val="dk1"/>
                          </a:solidFill>
                          <a:latin typeface="+mn-lt"/>
                          <a:ea typeface="Calibri"/>
                          <a:cs typeface="Calibri"/>
                          <a:sym typeface="Calibri"/>
                        </a:rPr>
                        <a:t> </a:t>
                      </a:r>
                      <a:r>
                        <a:rPr lang="en-ZA" sz="1100" b="0" i="0" u="none" strike="noStrike" cap="none" dirty="0" smtClean="0">
                          <a:solidFill>
                            <a:schemeClr val="dk1"/>
                          </a:solidFill>
                          <a:latin typeface="+mn-lt"/>
                          <a:ea typeface="Calibri"/>
                          <a:cs typeface="Calibri"/>
                          <a:sym typeface="Calibri"/>
                        </a:rPr>
                        <a:t>Provide schools with mobile classes</a:t>
                      </a:r>
                      <a:endParaRPr sz="1100" b="0" i="0" u="none" strike="noStrike" cap="none" dirty="0">
                        <a:solidFill>
                          <a:schemeClr val="dk1"/>
                        </a:solidFill>
                        <a:latin typeface="+mn-lt"/>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2000"/>
                        <a:buFont typeface="Arial" panose="020B0604020202020204" pitchFamily="34" charset="0"/>
                        <a:buNone/>
                      </a:pPr>
                      <a:r>
                        <a:rPr lang="en-ZA" sz="1100" b="0" i="0" u="none" strike="noStrike" cap="none" dirty="0" smtClean="0">
                          <a:solidFill>
                            <a:schemeClr val="dk1"/>
                          </a:solidFill>
                          <a:latin typeface="+mn-lt"/>
                          <a:ea typeface="Calibri"/>
                          <a:cs typeface="Calibri"/>
                          <a:sym typeface="Calibri"/>
                        </a:rPr>
                        <a:t>Second </a:t>
                      </a:r>
                      <a:r>
                        <a:rPr lang="en-ZA" sz="1100" b="0" i="0" u="none" strike="noStrike" cap="none" baseline="0" dirty="0" smtClean="0">
                          <a:solidFill>
                            <a:schemeClr val="dk1"/>
                          </a:solidFill>
                          <a:latin typeface="+mn-lt"/>
                          <a:ea typeface="Calibri"/>
                          <a:cs typeface="Calibri"/>
                          <a:sym typeface="Calibri"/>
                        </a:rPr>
                        <a:t> week of January 2020</a:t>
                      </a:r>
                      <a:endParaRPr sz="1100" b="0" i="0" u="none" strike="noStrike" cap="none" dirty="0">
                        <a:solidFill>
                          <a:schemeClr val="dk1"/>
                        </a:solidFill>
                        <a:latin typeface="+mn-lt"/>
                        <a:ea typeface="Calibri"/>
                        <a:cs typeface="Calibri"/>
                        <a:sym typeface="Calibri"/>
                      </a:endParaRPr>
                    </a:p>
                  </a:txBody>
                  <a:tcPr marL="91450" marR="91450" marT="45725" marB="45725"/>
                </a:tc>
                <a:extLst>
                  <a:ext uri="{0D108BD9-81ED-4DB2-BD59-A6C34878D82A}">
                    <a16:rowId xmlns:a16="http://schemas.microsoft.com/office/drawing/2014/main" val="4070761926"/>
                  </a:ext>
                </a:extLst>
              </a:tr>
              <a:tr h="417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1" dirty="0" smtClean="0">
                          <a:latin typeface="+mn-lt"/>
                        </a:rPr>
                        <a:t>Gauteng</a:t>
                      </a:r>
                      <a:endParaRPr lang="en-ZA" sz="1100" b="1"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schemeClr val="tx1"/>
                          </a:solidFill>
                          <a:effectLst/>
                          <a:uLnTx/>
                          <a:uFillTx/>
                          <a:latin typeface="+mn-lt"/>
                          <a:ea typeface="+mn-ea"/>
                          <a:cs typeface="+mn-cs"/>
                        </a:rPr>
                        <a:t>Limited spaces due to overpopulated schools resulting from </a:t>
                      </a:r>
                      <a:r>
                        <a:rPr kumimoji="0" lang="en-ZA" sz="1100" b="0" i="0" u="none" strike="noStrike" kern="1200" cap="none" spc="0" normalizeH="0" baseline="0" noProof="0" dirty="0" smtClean="0">
                          <a:ln>
                            <a:noFill/>
                          </a:ln>
                          <a:solidFill>
                            <a:schemeClr val="tx1"/>
                          </a:solidFill>
                          <a:effectLst/>
                          <a:uLnTx/>
                          <a:uFillTx/>
                          <a:latin typeface="+mn-lt"/>
                          <a:ea typeface="+mn-ea"/>
                          <a:cs typeface="+mn-cs"/>
                        </a:rPr>
                        <a:t>migration</a:t>
                      </a:r>
                      <a:endParaRPr kumimoji="0" lang="en-ZA" sz="1100" b="0" i="0" u="none" strike="noStrike" kern="1200" cap="none" spc="0" normalizeH="0" baseline="0" noProof="0" dirty="0">
                        <a:ln>
                          <a:noFill/>
                        </a:ln>
                        <a:solidFill>
                          <a:schemeClr val="tx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schemeClr val="tx1"/>
                          </a:solidFill>
                          <a:effectLst/>
                          <a:uLnTx/>
                          <a:uFillTx/>
                          <a:latin typeface="+mn-lt"/>
                          <a:ea typeface="+mn-ea"/>
                          <a:cs typeface="+mn-cs"/>
                        </a:rPr>
                        <a:t>Planning early allocation of unplaced learners. </a:t>
                      </a:r>
                      <a:endParaRPr kumimoji="0" lang="en-ZA" sz="1100" b="0" i="0" u="none" strike="noStrike" kern="1200" cap="none" spc="0" normalizeH="0" baseline="0" noProof="0" dirty="0">
                        <a:ln>
                          <a:noFill/>
                        </a:ln>
                        <a:solidFill>
                          <a:schemeClr val="tx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schemeClr val="tx1"/>
                          </a:solidFill>
                          <a:effectLst/>
                          <a:uLnTx/>
                          <a:uFillTx/>
                          <a:latin typeface="+mn-lt"/>
                          <a:ea typeface="+mn-ea"/>
                          <a:cs typeface="+mn-cs"/>
                        </a:rPr>
                        <a:t>November  to December 2020 </a:t>
                      </a:r>
                    </a:p>
                  </a:txBody>
                  <a:tcPr/>
                </a:tc>
                <a:extLst>
                  <a:ext uri="{0D108BD9-81ED-4DB2-BD59-A6C34878D82A}">
                    <a16:rowId xmlns:a16="http://schemas.microsoft.com/office/drawing/2014/main" val="3966521080"/>
                  </a:ext>
                </a:extLst>
              </a:tr>
              <a:tr h="910231">
                <a:tc>
                  <a:txBody>
                    <a:bodyPr/>
                    <a:lstStyle/>
                    <a:p>
                      <a:r>
                        <a:rPr lang="en-ZA" sz="1100" b="1" dirty="0" err="1" smtClean="0">
                          <a:latin typeface="+mn-lt"/>
                        </a:rPr>
                        <a:t>KwaZulu</a:t>
                      </a:r>
                      <a:r>
                        <a:rPr lang="en-ZA" sz="1100" b="1" dirty="0" smtClean="0">
                          <a:latin typeface="+mn-lt"/>
                        </a:rPr>
                        <a:t>- Natal</a:t>
                      </a:r>
                      <a:endParaRPr lang="en-ZA" sz="1100" b="1" dirty="0">
                        <a:latin typeface="+mn-lt"/>
                      </a:endParaRPr>
                    </a:p>
                  </a:txBody>
                  <a:tcPr/>
                </a:tc>
                <a:tc>
                  <a:txBody>
                    <a:bodyPr/>
                    <a:lstStyle/>
                    <a:p>
                      <a:pPr marL="0" lvl="0" indent="0">
                        <a:buFont typeface="Arial" panose="020B0604020202020204" pitchFamily="34" charset="0"/>
                        <a:buNone/>
                      </a:pPr>
                      <a:r>
                        <a:rPr lang="en-US" sz="1100" baseline="0" dirty="0" smtClean="0"/>
                        <a:t> A</a:t>
                      </a:r>
                      <a:r>
                        <a:rPr lang="en-US" sz="1100" dirty="0" smtClean="0"/>
                        <a:t>lmost all Primary Schools have their own Grade R classes who move </a:t>
                      </a:r>
                      <a:r>
                        <a:rPr lang="en-US" sz="1100" i="1" dirty="0" err="1" smtClean="0"/>
                        <a:t>en</a:t>
                      </a:r>
                      <a:r>
                        <a:rPr lang="en-US" sz="1100" i="1" dirty="0" smtClean="0"/>
                        <a:t> block.</a:t>
                      </a:r>
                      <a:r>
                        <a:rPr lang="en-ZA" sz="1100" i="0" baseline="0" dirty="0" smtClean="0"/>
                        <a:t> L</a:t>
                      </a:r>
                      <a:r>
                        <a:rPr lang="en-US" sz="1100" dirty="0" smtClean="0"/>
                        <a:t>earners moving around the Province or coming into</a:t>
                      </a:r>
                      <a:r>
                        <a:rPr lang="en-US" sz="1100" baseline="0" dirty="0" smtClean="0"/>
                        <a:t> </a:t>
                      </a:r>
                      <a:r>
                        <a:rPr lang="en-US" sz="1100" dirty="0" smtClean="0"/>
                        <a:t>the Province</a:t>
                      </a:r>
                      <a:r>
                        <a:rPr lang="en-US" sz="1100" baseline="0" dirty="0" smtClean="0"/>
                        <a:t> and n</a:t>
                      </a:r>
                      <a:r>
                        <a:rPr lang="en-US" sz="1100" dirty="0" smtClean="0"/>
                        <a:t>ew residential settlements</a:t>
                      </a:r>
                    </a:p>
                  </a:txBody>
                  <a:tcPr/>
                </a:tc>
                <a:tc>
                  <a:txBody>
                    <a:bodyPr/>
                    <a:lstStyle/>
                    <a:p>
                      <a:pPr marL="0" lvl="0" indent="0">
                        <a:buFont typeface="Arial" panose="020B0604020202020204" pitchFamily="34" charset="0"/>
                        <a:buNone/>
                      </a:pPr>
                      <a:r>
                        <a:rPr lang="en-US" sz="1100" b="1" dirty="0" smtClean="0"/>
                        <a:t>Monitoring of learner figures </a:t>
                      </a:r>
                      <a:r>
                        <a:rPr lang="en-US" sz="1100" dirty="0" smtClean="0"/>
                        <a:t>through District Admissions Committee and engaging parents to accept alternative schools</a:t>
                      </a:r>
                      <a:endParaRPr lang="en-ZA" sz="11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January 2021 set to absorb all unplaced learners (grades 1 and 8).</a:t>
                      </a:r>
                    </a:p>
                  </a:txBody>
                  <a:tcPr/>
                </a:tc>
                <a:extLst>
                  <a:ext uri="{0D108BD9-81ED-4DB2-BD59-A6C34878D82A}">
                    <a16:rowId xmlns:a16="http://schemas.microsoft.com/office/drawing/2014/main" val="3754505947"/>
                  </a:ext>
                </a:extLst>
              </a:tr>
              <a:tr h="581951">
                <a:tc>
                  <a:txBody>
                    <a:bodyPr/>
                    <a:lstStyle/>
                    <a:p>
                      <a:r>
                        <a:rPr lang="en-ZA" sz="1100" b="1" dirty="0" smtClean="0">
                          <a:solidFill>
                            <a:schemeClr val="tx1"/>
                          </a:solidFill>
                          <a:latin typeface="+mn-lt"/>
                        </a:rPr>
                        <a:t>Limpopo</a:t>
                      </a:r>
                      <a:endParaRPr lang="en-ZA" sz="1100" b="1" dirty="0">
                        <a:solidFill>
                          <a:schemeClr val="tx1"/>
                        </a:solidFill>
                        <a:latin typeface="+mn-lt"/>
                      </a:endParaRPr>
                    </a:p>
                  </a:txBody>
                  <a:tcPr/>
                </a:tc>
                <a:tc>
                  <a:txBody>
                    <a:bodyPr/>
                    <a:lstStyle/>
                    <a:p>
                      <a:pPr marL="0" lvl="0" indent="0" algn="l">
                        <a:buFont typeface="Arial" panose="020B0604020202020204" pitchFamily="34" charset="0"/>
                        <a:buNone/>
                      </a:pPr>
                      <a:r>
                        <a:rPr lang="en-US" sz="1100" kern="1200" dirty="0" smtClean="0">
                          <a:solidFill>
                            <a:schemeClr val="dk1"/>
                          </a:solidFill>
                          <a:effectLst/>
                          <a:latin typeface="+mn-lt"/>
                          <a:ea typeface="+mn-ea"/>
                          <a:cs typeface="+mn-cs"/>
                        </a:rPr>
                        <a:t>The </a:t>
                      </a:r>
                      <a:r>
                        <a:rPr lang="en-US" sz="1100" b="1" kern="1200" dirty="0" smtClean="0">
                          <a:solidFill>
                            <a:schemeClr val="dk1"/>
                          </a:solidFill>
                          <a:effectLst/>
                          <a:latin typeface="+mn-lt"/>
                          <a:ea typeface="+mn-ea"/>
                          <a:cs typeface="+mn-cs"/>
                        </a:rPr>
                        <a:t>falsifying  of admission documents</a:t>
                      </a:r>
                      <a:r>
                        <a:rPr lang="en-US" sz="1100" kern="1200" dirty="0" smtClean="0">
                          <a:solidFill>
                            <a:schemeClr val="dk1"/>
                          </a:solidFill>
                          <a:effectLst/>
                          <a:latin typeface="+mn-lt"/>
                          <a:ea typeface="+mn-ea"/>
                          <a:cs typeface="+mn-cs"/>
                        </a:rPr>
                        <a:t>/ Fraudulent  information by parents.</a:t>
                      </a:r>
                      <a:r>
                        <a:rPr lang="en-US" sz="1100" kern="1200" baseline="0" dirty="0" smtClean="0">
                          <a:solidFill>
                            <a:schemeClr val="dk1"/>
                          </a:solidFill>
                          <a:effectLst/>
                          <a:latin typeface="+mn-lt"/>
                          <a:ea typeface="+mn-ea"/>
                          <a:cs typeface="+mn-cs"/>
                        </a:rPr>
                        <a:t> </a:t>
                      </a:r>
                      <a:r>
                        <a:rPr lang="en-US" sz="1100" kern="1200" dirty="0" smtClean="0">
                          <a:solidFill>
                            <a:schemeClr val="dk1"/>
                          </a:solidFill>
                          <a:effectLst/>
                          <a:latin typeface="+mn-lt"/>
                          <a:ea typeface="+mn-ea"/>
                          <a:cs typeface="+mn-cs"/>
                        </a:rPr>
                        <a:t>Late application </a:t>
                      </a:r>
                      <a:r>
                        <a:rPr lang="en-ZA" sz="1100" kern="1200" dirty="0" smtClean="0">
                          <a:solidFill>
                            <a:schemeClr val="dk1"/>
                          </a:solidFill>
                          <a:effectLst/>
                          <a:latin typeface="+mn-lt"/>
                          <a:ea typeface="+mn-ea"/>
                          <a:cs typeface="+mn-cs"/>
                        </a:rPr>
                        <a:t>Exodus of families/learners</a:t>
                      </a:r>
                    </a:p>
                  </a:txBody>
                  <a:tcPr/>
                </a:tc>
                <a:tc>
                  <a:txBody>
                    <a:bodyPr/>
                    <a:lstStyle/>
                    <a:p>
                      <a:pPr marL="0" lvl="0" indent="0">
                        <a:buFont typeface="Arial" panose="020B0604020202020204" pitchFamily="34" charset="0"/>
                        <a:buNone/>
                      </a:pPr>
                      <a:r>
                        <a:rPr lang="en-US" sz="1100" b="1" kern="1200" dirty="0" smtClean="0">
                          <a:solidFill>
                            <a:schemeClr val="dk1"/>
                          </a:solidFill>
                          <a:effectLst/>
                          <a:latin typeface="+mn-lt"/>
                          <a:ea typeface="+mn-ea"/>
                          <a:cs typeface="+mn-cs"/>
                        </a:rPr>
                        <a:t>Circuits will verify oversubscribed schools </a:t>
                      </a:r>
                      <a:r>
                        <a:rPr lang="en-US" sz="1100" kern="1200" dirty="0" smtClean="0">
                          <a:solidFill>
                            <a:schemeClr val="dk1"/>
                          </a:solidFill>
                          <a:effectLst/>
                          <a:latin typeface="+mn-lt"/>
                          <a:ea typeface="+mn-ea"/>
                          <a:cs typeface="+mn-cs"/>
                        </a:rPr>
                        <a:t>and placements. Learners who are still on waiting lists will be placed in the proximate schools within the circuit.</a:t>
                      </a:r>
                      <a:endParaRPr lang="en-ZA" sz="1100" kern="1200" dirty="0" smtClean="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To</a:t>
                      </a:r>
                      <a:r>
                        <a:rPr lang="en-US" sz="1100" kern="1200" baseline="0" dirty="0" smtClean="0">
                          <a:solidFill>
                            <a:schemeClr val="dk1"/>
                          </a:solidFill>
                          <a:effectLst/>
                          <a:latin typeface="+mn-lt"/>
                          <a:ea typeface="+mn-ea"/>
                          <a:cs typeface="+mn-cs"/>
                        </a:rPr>
                        <a:t> </a:t>
                      </a:r>
                      <a:r>
                        <a:rPr lang="en-US" sz="1100" kern="1200" dirty="0" smtClean="0">
                          <a:solidFill>
                            <a:schemeClr val="dk1"/>
                          </a:solidFill>
                          <a:effectLst/>
                          <a:latin typeface="+mn-lt"/>
                          <a:ea typeface="+mn-ea"/>
                          <a:cs typeface="+mn-cs"/>
                        </a:rPr>
                        <a:t>be finalized by 30</a:t>
                      </a:r>
                      <a:r>
                        <a:rPr lang="en-US" sz="1100" kern="1200" baseline="30000" dirty="0" smtClean="0">
                          <a:solidFill>
                            <a:schemeClr val="dk1"/>
                          </a:solidFill>
                          <a:effectLst/>
                          <a:latin typeface="+mn-lt"/>
                          <a:ea typeface="+mn-ea"/>
                          <a:cs typeface="+mn-cs"/>
                        </a:rPr>
                        <a:t>th</a:t>
                      </a:r>
                      <a:r>
                        <a:rPr lang="en-US" sz="1100" kern="1200" dirty="0" smtClean="0">
                          <a:solidFill>
                            <a:schemeClr val="dk1"/>
                          </a:solidFill>
                          <a:effectLst/>
                          <a:latin typeface="+mn-lt"/>
                          <a:ea typeface="+mn-ea"/>
                          <a:cs typeface="+mn-cs"/>
                        </a:rPr>
                        <a:t> November 2020</a:t>
                      </a:r>
                      <a:endParaRPr lang="en-ZA" sz="11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3221937684"/>
                  </a:ext>
                </a:extLst>
              </a:tr>
              <a:tr h="746091">
                <a:tc>
                  <a:txBody>
                    <a:bodyPr/>
                    <a:lstStyle/>
                    <a:p>
                      <a:r>
                        <a:rPr lang="en-ZA" sz="1100" b="1" dirty="0" smtClean="0">
                          <a:solidFill>
                            <a:schemeClr val="tx1"/>
                          </a:solidFill>
                          <a:latin typeface="+mn-lt"/>
                        </a:rPr>
                        <a:t>Mpumalanga</a:t>
                      </a:r>
                      <a:endParaRPr lang="en-ZA" sz="1100" b="1" dirty="0">
                        <a:solidFill>
                          <a:schemeClr val="tx1"/>
                        </a:solidFill>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Infrastructure </a:t>
                      </a:r>
                      <a:r>
                        <a:rPr kumimoji="0" lang="en-US" sz="1100" b="1"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challenges </a:t>
                      </a:r>
                      <a:r>
                        <a:rPr kumimoji="0" lang="en-US" sz="11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and </a:t>
                      </a:r>
                      <a:r>
                        <a:rPr kumimoji="0" lang="en-US" sz="1100" b="1"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overcrowding</a:t>
                      </a:r>
                      <a:r>
                        <a:rPr kumimoji="0" lang="en-US" sz="11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 </a:t>
                      </a:r>
                      <a:r>
                        <a:rPr kumimoji="0" lang="en-US"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result in schools being </a:t>
                      </a:r>
                      <a:r>
                        <a:rPr kumimoji="0" lang="en-US" sz="11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full </a:t>
                      </a:r>
                      <a:r>
                        <a:rPr kumimoji="0" lang="en-US"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to capacity</a:t>
                      </a:r>
                      <a:r>
                        <a:rPr kumimoji="0" lang="en-ZA"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a:t>
                      </a:r>
                      <a:r>
                        <a:rPr kumimoji="0" lang="en-US" sz="11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Inadequate space</a:t>
                      </a:r>
                      <a:r>
                        <a:rPr kumimoji="0" lang="en-US"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in Urban Schools. Migration.</a:t>
                      </a:r>
                    </a:p>
                  </a:txBody>
                  <a:tcPr/>
                </a:tc>
                <a:tc>
                  <a:txBody>
                    <a:bodyPr/>
                    <a:lstStyle/>
                    <a:p>
                      <a:pPr marL="0" indent="0" algn="just" fontAlgn="b">
                        <a:buFont typeface="Arial" panose="020B0604020202020204" pitchFamily="34" charset="0"/>
                        <a:buNone/>
                      </a:pPr>
                      <a:r>
                        <a:rPr lang="en-US" sz="1100" b="0" i="0" u="none" strike="noStrike" baseline="0" dirty="0" smtClean="0">
                          <a:solidFill>
                            <a:schemeClr val="tx1"/>
                          </a:solidFill>
                          <a:effectLst/>
                          <a:latin typeface="+mn-lt"/>
                          <a:cs typeface="Arial" panose="020B0604020202020204" pitchFamily="34" charset="0"/>
                        </a:rPr>
                        <a:t>Identification of schools with </a:t>
                      </a:r>
                      <a:r>
                        <a:rPr lang="en-US" sz="1100" b="1" i="0" u="none" strike="noStrike" baseline="0" dirty="0" smtClean="0">
                          <a:solidFill>
                            <a:schemeClr val="tx1"/>
                          </a:solidFill>
                          <a:effectLst/>
                          <a:latin typeface="+mn-lt"/>
                          <a:cs typeface="Arial" panose="020B0604020202020204" pitchFamily="34" charset="0"/>
                        </a:rPr>
                        <a:t>unused classrooms</a:t>
                      </a:r>
                      <a:r>
                        <a:rPr lang="en-ZA" sz="1100" b="0" i="0" u="none" strike="noStrike" kern="1200" baseline="0" noProof="0" dirty="0" smtClean="0">
                          <a:solidFill>
                            <a:schemeClr val="tx1"/>
                          </a:solidFill>
                          <a:effectLst/>
                          <a:latin typeface="+mn-lt"/>
                          <a:ea typeface="+mn-ea"/>
                          <a:cs typeface="Arial" panose="020B0604020202020204" pitchFamily="34" charset="0"/>
                        </a:rPr>
                        <a:t>. </a:t>
                      </a:r>
                      <a:r>
                        <a:rPr lang="en-ZA" sz="1100" b="1" i="0" u="none" strike="noStrike" baseline="0" dirty="0" smtClean="0">
                          <a:solidFill>
                            <a:schemeClr val="tx1"/>
                          </a:solidFill>
                          <a:effectLst/>
                          <a:latin typeface="+mn-lt"/>
                          <a:cs typeface="Arial" panose="020B0604020202020204" pitchFamily="34" charset="0"/>
                        </a:rPr>
                        <a:t>Deployment of  </a:t>
                      </a:r>
                      <a:r>
                        <a:rPr lang="en-ZA" sz="1100" b="1" i="0" u="none" strike="noStrike" baseline="0" dirty="0">
                          <a:solidFill>
                            <a:schemeClr val="tx1"/>
                          </a:solidFill>
                          <a:effectLst/>
                          <a:latin typeface="+mn-lt"/>
                          <a:cs typeface="Arial" panose="020B0604020202020204" pitchFamily="34" charset="0"/>
                        </a:rPr>
                        <a:t>mobile </a:t>
                      </a:r>
                      <a:r>
                        <a:rPr lang="en-ZA" sz="1100" b="1" i="0" u="none" strike="noStrike" baseline="0" dirty="0" smtClean="0">
                          <a:solidFill>
                            <a:schemeClr val="tx1"/>
                          </a:solidFill>
                          <a:effectLst/>
                          <a:latin typeface="+mn-lt"/>
                          <a:cs typeface="Arial" panose="020B0604020202020204" pitchFamily="34" charset="0"/>
                        </a:rPr>
                        <a:t>classrooms</a:t>
                      </a:r>
                      <a:r>
                        <a:rPr lang="en-ZA" sz="1100" b="0" i="0" u="none" strike="noStrike" baseline="0" dirty="0" smtClean="0">
                          <a:solidFill>
                            <a:schemeClr val="tx1"/>
                          </a:solidFill>
                          <a:effectLst/>
                          <a:latin typeface="+mn-lt"/>
                          <a:cs typeface="Arial" panose="020B0604020202020204" pitchFamily="34" charset="0"/>
                        </a:rPr>
                        <a:t>. </a:t>
                      </a:r>
                      <a:r>
                        <a:rPr lang="en-ZA" sz="1100" b="0" i="0" u="none" strike="noStrike" kern="1200" baseline="0" noProof="0" dirty="0" smtClean="0">
                          <a:solidFill>
                            <a:schemeClr val="tx1"/>
                          </a:solidFill>
                          <a:effectLst/>
                          <a:latin typeface="+mn-lt"/>
                          <a:ea typeface="+mn-ea"/>
                          <a:cs typeface="Arial" panose="020B0604020202020204" pitchFamily="34" charset="0"/>
                        </a:rPr>
                        <a:t>Schools </a:t>
                      </a:r>
                      <a:r>
                        <a:rPr lang="en-ZA" sz="1100" b="0" i="0" u="none" strike="noStrike" kern="1200" baseline="0" noProof="0" dirty="0">
                          <a:solidFill>
                            <a:schemeClr val="tx1"/>
                          </a:solidFill>
                          <a:effectLst/>
                          <a:latin typeface="+mn-lt"/>
                          <a:ea typeface="+mn-ea"/>
                          <a:cs typeface="Arial" panose="020B0604020202020204" pitchFamily="34" charset="0"/>
                        </a:rPr>
                        <a:t>will be further </a:t>
                      </a:r>
                      <a:r>
                        <a:rPr lang="en-ZA" sz="1100" b="1" i="0" u="none" strike="noStrike" kern="1200" baseline="0" noProof="0" dirty="0">
                          <a:solidFill>
                            <a:schemeClr val="tx1"/>
                          </a:solidFill>
                          <a:effectLst/>
                          <a:latin typeface="+mn-lt"/>
                          <a:ea typeface="+mn-ea"/>
                          <a:cs typeface="Arial" panose="020B0604020202020204" pitchFamily="34" charset="0"/>
                        </a:rPr>
                        <a:t>persuaded to enrol the remaining unplaced learners</a:t>
                      </a:r>
                      <a:r>
                        <a:rPr lang="en-ZA" sz="1100" b="1" i="0" u="none" strike="noStrike" kern="1200" baseline="0" noProof="0" dirty="0" smtClean="0">
                          <a:solidFill>
                            <a:schemeClr val="tx1"/>
                          </a:solidFill>
                          <a:effectLst/>
                          <a:latin typeface="+mn-lt"/>
                          <a:ea typeface="+mn-ea"/>
                          <a:cs typeface="Arial" panose="020B0604020202020204" pitchFamily="34" charset="0"/>
                        </a:rPr>
                        <a:t>.</a:t>
                      </a:r>
                    </a:p>
                  </a:txBody>
                  <a:tcPr/>
                </a:tc>
                <a:tc>
                  <a:txBody>
                    <a:bodyPr/>
                    <a:lstStyle/>
                    <a:p>
                      <a:pPr marL="0" indent="0" algn="just" fontAlgn="b">
                        <a:buFont typeface="Arial" panose="020B0604020202020204" pitchFamily="34" charset="0"/>
                        <a:buNone/>
                      </a:pPr>
                      <a:r>
                        <a:rPr lang="en-US" sz="1100" b="0" i="0" u="none" strike="noStrike" dirty="0" smtClean="0">
                          <a:solidFill>
                            <a:schemeClr val="tx1"/>
                          </a:solidFill>
                          <a:effectLst/>
                          <a:latin typeface="+mn-lt"/>
                          <a:cs typeface="Arial" panose="020B0604020202020204" pitchFamily="34" charset="0"/>
                        </a:rPr>
                        <a:t>January 2021</a:t>
                      </a:r>
                    </a:p>
                  </a:txBody>
                  <a:tcPr/>
                </a:tc>
                <a:extLst>
                  <a:ext uri="{0D108BD9-81ED-4DB2-BD59-A6C34878D82A}">
                    <a16:rowId xmlns:a16="http://schemas.microsoft.com/office/drawing/2014/main" val="3355599361"/>
                  </a:ext>
                </a:extLst>
              </a:tr>
              <a:tr h="417811">
                <a:tc>
                  <a:txBody>
                    <a:bodyPr/>
                    <a:lstStyle/>
                    <a:p>
                      <a:r>
                        <a:rPr lang="en-ZA" sz="1100" b="1" dirty="0" smtClean="0">
                          <a:solidFill>
                            <a:schemeClr val="tx1"/>
                          </a:solidFill>
                          <a:latin typeface="+mn-lt"/>
                        </a:rPr>
                        <a:t>Northern Cape</a:t>
                      </a:r>
                      <a:endParaRPr lang="en-ZA" sz="1100" b="1" dirty="0">
                        <a:solidFill>
                          <a:schemeClr val="tx1"/>
                        </a:solidFill>
                        <a:latin typeface="+mn-lt"/>
                      </a:endParaRPr>
                    </a:p>
                  </a:txBody>
                  <a:tcPr/>
                </a:tc>
                <a:tc gridSpan="2">
                  <a:txBody>
                    <a:bodyPr/>
                    <a:lstStyle/>
                    <a:p>
                      <a:pPr algn="l"/>
                      <a:r>
                        <a:rPr lang="en-US" sz="1100" b="1" dirty="0" smtClean="0">
                          <a:solidFill>
                            <a:schemeClr val="tx1"/>
                          </a:solidFill>
                          <a:latin typeface="+mn-lt"/>
                          <a:cs typeface="Arial" panose="020B0604020202020204" pitchFamily="34" charset="0"/>
                        </a:rPr>
                        <a:t>N/A at this stage.</a:t>
                      </a:r>
                      <a:r>
                        <a:rPr lang="en-US" sz="1100" b="1" baseline="0" dirty="0" smtClean="0">
                          <a:solidFill>
                            <a:schemeClr val="tx1"/>
                          </a:solidFill>
                          <a:latin typeface="+mn-lt"/>
                          <a:cs typeface="Arial" panose="020B0604020202020204" pitchFamily="34" charset="0"/>
                        </a:rPr>
                        <a:t> </a:t>
                      </a:r>
                      <a:r>
                        <a:rPr lang="en-GB" sz="1100" b="0" dirty="0" smtClean="0">
                          <a:solidFill>
                            <a:schemeClr val="tx1"/>
                          </a:solidFill>
                          <a:latin typeface="+mn-lt"/>
                          <a:cs typeface="Arial" panose="020B0604020202020204" pitchFamily="34" charset="0"/>
                        </a:rPr>
                        <a:t>The placement</a:t>
                      </a:r>
                      <a:r>
                        <a:rPr lang="en-GB" sz="1100" b="0" baseline="0" dirty="0" smtClean="0">
                          <a:solidFill>
                            <a:schemeClr val="tx1"/>
                          </a:solidFill>
                          <a:latin typeface="+mn-lt"/>
                          <a:cs typeface="Arial" panose="020B0604020202020204" pitchFamily="34" charset="0"/>
                        </a:rPr>
                        <a:t> of learners will only commence on the 16</a:t>
                      </a:r>
                      <a:r>
                        <a:rPr lang="en-GB" sz="1100" b="0" baseline="30000" dirty="0" smtClean="0">
                          <a:solidFill>
                            <a:schemeClr val="tx1"/>
                          </a:solidFill>
                          <a:latin typeface="+mn-lt"/>
                          <a:cs typeface="Arial" panose="020B0604020202020204" pitchFamily="34" charset="0"/>
                        </a:rPr>
                        <a:t>th</a:t>
                      </a:r>
                      <a:r>
                        <a:rPr lang="en-GB" sz="1100" b="0" baseline="0" dirty="0" smtClean="0">
                          <a:solidFill>
                            <a:schemeClr val="tx1"/>
                          </a:solidFill>
                          <a:latin typeface="+mn-lt"/>
                          <a:cs typeface="Arial" panose="020B0604020202020204" pitchFamily="34" charset="0"/>
                        </a:rPr>
                        <a:t> November 2020 as per the approved amended management plan</a:t>
                      </a:r>
                      <a:endParaRPr lang="en-ZA" sz="1100" b="0" dirty="0" smtClean="0">
                        <a:solidFill>
                          <a:srgbClr val="FF0000"/>
                        </a:solidFill>
                        <a:latin typeface="+mn-lt"/>
                        <a:cs typeface="Arial" panose="020B0604020202020204" pitchFamily="34" charset="0"/>
                      </a:endParaRPr>
                    </a:p>
                  </a:txBody>
                  <a:tcPr/>
                </a:tc>
                <a:tc hMerge="1">
                  <a:txBody>
                    <a:bodyPr/>
                    <a:lstStyle/>
                    <a:p>
                      <a:pPr algn="ctr"/>
                      <a:endParaRPr lang="en-ZA" sz="1100" b="1" dirty="0">
                        <a:solidFill>
                          <a:schemeClr val="tx1"/>
                        </a:solidFill>
                        <a:latin typeface="+mn-lt"/>
                      </a:endParaRPr>
                    </a:p>
                  </a:txBody>
                  <a:tcPr/>
                </a:tc>
                <a:tc>
                  <a:txBody>
                    <a:bodyPr/>
                    <a:lstStyle/>
                    <a:p>
                      <a:pPr algn="ctr"/>
                      <a:endParaRPr lang="en-ZA" sz="1100" b="1" dirty="0">
                        <a:solidFill>
                          <a:schemeClr val="tx1"/>
                        </a:solidFill>
                        <a:latin typeface="+mn-lt"/>
                      </a:endParaRPr>
                    </a:p>
                  </a:txBody>
                  <a:tcPr/>
                </a:tc>
                <a:extLst>
                  <a:ext uri="{0D108BD9-81ED-4DB2-BD59-A6C34878D82A}">
                    <a16:rowId xmlns:a16="http://schemas.microsoft.com/office/drawing/2014/main" val="2289702301"/>
                  </a:ext>
                </a:extLst>
              </a:tr>
              <a:tr h="746091">
                <a:tc>
                  <a:txBody>
                    <a:bodyPr/>
                    <a:lstStyle/>
                    <a:p>
                      <a:r>
                        <a:rPr lang="en-ZA" sz="1100" b="1" dirty="0" smtClean="0">
                          <a:solidFill>
                            <a:schemeClr val="tx1"/>
                          </a:solidFill>
                          <a:latin typeface="+mn-lt"/>
                        </a:rPr>
                        <a:t>North West</a:t>
                      </a:r>
                      <a:endParaRPr lang="en-ZA" sz="1100" b="1" dirty="0">
                        <a:solidFill>
                          <a:schemeClr val="tx1"/>
                        </a:solidFill>
                        <a:latin typeface="+mn-lt"/>
                      </a:endParaRPr>
                    </a:p>
                  </a:txBody>
                  <a:tcPr/>
                </a:tc>
                <a:tc>
                  <a:txBody>
                    <a:bodyPr/>
                    <a:lstStyle/>
                    <a:p>
                      <a:pPr marL="0" indent="0" algn="l">
                        <a:buFont typeface="Arial" panose="020B0604020202020204" pitchFamily="34" charset="0"/>
                        <a:buNone/>
                      </a:pPr>
                      <a:r>
                        <a:rPr lang="en-GB" sz="1100" b="1" dirty="0" smtClean="0">
                          <a:solidFill>
                            <a:schemeClr val="tx1"/>
                          </a:solidFill>
                          <a:latin typeface="+mn-lt"/>
                          <a:cs typeface="Times New Roman" panose="02020603050405020304" pitchFamily="18" charset="0"/>
                        </a:rPr>
                        <a:t>Late application</a:t>
                      </a:r>
                      <a:r>
                        <a:rPr lang="en-GB" sz="1100" b="0" dirty="0" smtClean="0">
                          <a:solidFill>
                            <a:schemeClr val="tx1"/>
                          </a:solidFill>
                          <a:latin typeface="+mn-lt"/>
                          <a:cs typeface="Times New Roman" panose="02020603050405020304" pitchFamily="18" charset="0"/>
                        </a:rPr>
                        <a:t>.</a:t>
                      </a:r>
                      <a:r>
                        <a:rPr lang="en-GB" sz="1100" b="0" baseline="0" dirty="0" smtClean="0">
                          <a:solidFill>
                            <a:schemeClr val="tx1"/>
                          </a:solidFill>
                          <a:latin typeface="+mn-lt"/>
                          <a:cs typeface="Times New Roman" panose="02020603050405020304" pitchFamily="18" charset="0"/>
                        </a:rPr>
                        <a:t> </a:t>
                      </a:r>
                      <a:r>
                        <a:rPr lang="en-GB" sz="1100" b="0" dirty="0" smtClean="0">
                          <a:solidFill>
                            <a:schemeClr val="tx1"/>
                          </a:solidFill>
                          <a:latin typeface="+mn-lt"/>
                          <a:cs typeface="Times New Roman" panose="02020603050405020304" pitchFamily="18" charset="0"/>
                        </a:rPr>
                        <a:t>Incomplete  application.</a:t>
                      </a:r>
                      <a:r>
                        <a:rPr lang="en-GB" sz="1100" b="0" baseline="0" dirty="0" smtClean="0">
                          <a:solidFill>
                            <a:schemeClr val="tx1"/>
                          </a:solidFill>
                          <a:latin typeface="+mn-lt"/>
                          <a:cs typeface="Times New Roman" panose="02020603050405020304" pitchFamily="18" charset="0"/>
                        </a:rPr>
                        <a:t> </a:t>
                      </a:r>
                      <a:r>
                        <a:rPr lang="en-GB" sz="1100" b="1" dirty="0" smtClean="0">
                          <a:solidFill>
                            <a:schemeClr val="tx1"/>
                          </a:solidFill>
                          <a:latin typeface="+mn-lt"/>
                          <a:cs typeface="Times New Roman" panose="02020603050405020304" pitchFamily="18" charset="0"/>
                        </a:rPr>
                        <a:t>Migration </a:t>
                      </a:r>
                      <a:r>
                        <a:rPr lang="en-GB" sz="1100" b="0" dirty="0" smtClean="0">
                          <a:solidFill>
                            <a:schemeClr val="tx1"/>
                          </a:solidFill>
                          <a:latin typeface="+mn-lt"/>
                          <a:cs typeface="Times New Roman" panose="02020603050405020304" pitchFamily="18" charset="0"/>
                        </a:rPr>
                        <a:t>pattern.</a:t>
                      </a:r>
                      <a:r>
                        <a:rPr lang="en-GB" sz="1100" b="0" baseline="0" dirty="0" smtClean="0">
                          <a:solidFill>
                            <a:schemeClr val="tx1"/>
                          </a:solidFill>
                          <a:latin typeface="+mn-lt"/>
                          <a:cs typeface="Times New Roman" panose="02020603050405020304" pitchFamily="18" charset="0"/>
                        </a:rPr>
                        <a:t> </a:t>
                      </a:r>
                      <a:r>
                        <a:rPr lang="en-GB" sz="1100" b="0" dirty="0" smtClean="0">
                          <a:solidFill>
                            <a:schemeClr val="tx1"/>
                          </a:solidFill>
                          <a:latin typeface="+mn-lt"/>
                          <a:cs typeface="Times New Roman" panose="02020603050405020304" pitchFamily="18" charset="0"/>
                        </a:rPr>
                        <a:t>Undocumented  learners</a:t>
                      </a:r>
                      <a:r>
                        <a:rPr lang="en-GB" sz="1100" b="0" baseline="0" dirty="0" smtClean="0">
                          <a:solidFill>
                            <a:schemeClr val="tx1"/>
                          </a:solidFill>
                          <a:latin typeface="+mn-lt"/>
                          <a:cs typeface="Times New Roman" panose="02020603050405020304" pitchFamily="18" charset="0"/>
                        </a:rPr>
                        <a:t> </a:t>
                      </a:r>
                      <a:endParaRPr lang="en-GB" sz="1100" b="0" dirty="0" smtClean="0">
                        <a:solidFill>
                          <a:schemeClr val="tx1"/>
                        </a:solidFill>
                        <a:latin typeface="+mn-lt"/>
                        <a:cs typeface="Times New Roman" panose="02020603050405020304" pitchFamily="18" charset="0"/>
                      </a:endParaRPr>
                    </a:p>
                  </a:txBody>
                  <a:tcPr/>
                </a:tc>
                <a:tc>
                  <a:txBody>
                    <a:bodyPr/>
                    <a:lstStyle/>
                    <a:p>
                      <a:pPr marL="0" indent="0" algn="l">
                        <a:buFont typeface="Arial" panose="020B0604020202020204" pitchFamily="34" charset="0"/>
                        <a:buNone/>
                      </a:pPr>
                      <a:r>
                        <a:rPr lang="en-GB" sz="1100" b="1" dirty="0" smtClean="0">
                          <a:solidFill>
                            <a:schemeClr val="tx1"/>
                          </a:solidFill>
                          <a:latin typeface="+mn-lt"/>
                          <a:cs typeface="Times New Roman" panose="02020603050405020304" pitchFamily="18" charset="0"/>
                        </a:rPr>
                        <a:t>Prioritisation of learners living</a:t>
                      </a:r>
                      <a:r>
                        <a:rPr lang="en-GB" sz="1100" b="1" baseline="0" dirty="0" smtClean="0">
                          <a:solidFill>
                            <a:schemeClr val="tx1"/>
                          </a:solidFill>
                          <a:latin typeface="+mn-lt"/>
                          <a:cs typeface="Times New Roman" panose="02020603050405020304" pitchFamily="18" charset="0"/>
                        </a:rPr>
                        <a:t> within school’s catchment </a:t>
                      </a:r>
                      <a:r>
                        <a:rPr lang="en-GB" sz="1100" b="0" baseline="0" dirty="0" smtClean="0">
                          <a:solidFill>
                            <a:schemeClr val="tx1"/>
                          </a:solidFill>
                          <a:latin typeface="+mn-lt"/>
                          <a:cs typeface="Times New Roman" panose="02020603050405020304" pitchFamily="18" charset="0"/>
                        </a:rPr>
                        <a:t>area. </a:t>
                      </a:r>
                      <a:r>
                        <a:rPr lang="en-GB" sz="1100" b="0" dirty="0" smtClean="0">
                          <a:solidFill>
                            <a:schemeClr val="tx1"/>
                          </a:solidFill>
                          <a:latin typeface="+mn-lt"/>
                          <a:cs typeface="Times New Roman" panose="02020603050405020304" pitchFamily="18" charset="0"/>
                        </a:rPr>
                        <a:t>Utilisation of  </a:t>
                      </a:r>
                      <a:r>
                        <a:rPr lang="en-GB" sz="1100" b="1" dirty="0" smtClean="0">
                          <a:solidFill>
                            <a:schemeClr val="tx1"/>
                          </a:solidFill>
                          <a:latin typeface="+mn-lt"/>
                          <a:cs typeface="Times New Roman" panose="02020603050405020304" pitchFamily="18" charset="0"/>
                        </a:rPr>
                        <a:t>admission hubs.</a:t>
                      </a:r>
                      <a:r>
                        <a:rPr lang="en-GB" sz="1100" b="1" baseline="0" dirty="0" smtClean="0">
                          <a:solidFill>
                            <a:schemeClr val="tx1"/>
                          </a:solidFill>
                          <a:latin typeface="+mn-lt"/>
                          <a:cs typeface="Times New Roman" panose="02020603050405020304" pitchFamily="18" charset="0"/>
                        </a:rPr>
                        <a:t> </a:t>
                      </a:r>
                      <a:r>
                        <a:rPr lang="en-GB" sz="1100" b="0" dirty="0" smtClean="0">
                          <a:solidFill>
                            <a:schemeClr val="tx1"/>
                          </a:solidFill>
                          <a:latin typeface="+mn-lt"/>
                          <a:cs typeface="Times New Roman" panose="02020603050405020304" pitchFamily="18" charset="0"/>
                        </a:rPr>
                        <a:t>Involvement</a:t>
                      </a:r>
                      <a:r>
                        <a:rPr lang="en-GB" sz="1100" b="0" baseline="0" dirty="0" smtClean="0">
                          <a:solidFill>
                            <a:schemeClr val="tx1"/>
                          </a:solidFill>
                          <a:latin typeface="+mn-lt"/>
                          <a:cs typeface="Times New Roman" panose="02020603050405020304" pitchFamily="18" charset="0"/>
                        </a:rPr>
                        <a:t> of  </a:t>
                      </a:r>
                      <a:r>
                        <a:rPr lang="en-GB" sz="1100" b="1" baseline="0" dirty="0" smtClean="0">
                          <a:solidFill>
                            <a:schemeClr val="tx1"/>
                          </a:solidFill>
                          <a:latin typeface="+mn-lt"/>
                          <a:cs typeface="Times New Roman" panose="02020603050405020304" pitchFamily="18" charset="0"/>
                        </a:rPr>
                        <a:t>multi-sectoral provincial working  team </a:t>
                      </a:r>
                      <a:r>
                        <a:rPr lang="en-GB" sz="1100" b="0" baseline="0" dirty="0" smtClean="0">
                          <a:solidFill>
                            <a:schemeClr val="tx1"/>
                          </a:solidFill>
                          <a:latin typeface="+mn-lt"/>
                          <a:cs typeface="Times New Roman" panose="02020603050405020304" pitchFamily="18" charset="0"/>
                        </a:rPr>
                        <a:t>that includes home affairs – ID campaign </a:t>
                      </a:r>
                      <a:endParaRPr lang="en-GB" sz="1100" b="0" dirty="0" smtClean="0">
                        <a:solidFill>
                          <a:schemeClr val="tx1"/>
                        </a:solidFill>
                        <a:latin typeface="+mn-lt"/>
                        <a:cs typeface="Times New Roman" panose="02020603050405020304" pitchFamily="18" charset="0"/>
                      </a:endParaRPr>
                    </a:p>
                  </a:txBody>
                  <a:tcPr/>
                </a:tc>
                <a:tc>
                  <a:txBody>
                    <a:bodyPr/>
                    <a:lstStyle/>
                    <a:p>
                      <a:pPr marL="0" indent="0" algn="l">
                        <a:buFont typeface="Arial" panose="020B0604020202020204" pitchFamily="34" charset="0"/>
                        <a:buNone/>
                      </a:pPr>
                      <a:r>
                        <a:rPr lang="en-GB" sz="1100" b="0" dirty="0" smtClean="0">
                          <a:solidFill>
                            <a:schemeClr val="tx1"/>
                          </a:solidFill>
                          <a:latin typeface="+mn-lt"/>
                          <a:cs typeface="Times New Roman" panose="02020603050405020304" pitchFamily="18" charset="0"/>
                        </a:rPr>
                        <a:t>December 2020-January  2021</a:t>
                      </a:r>
                    </a:p>
                  </a:txBody>
                  <a:tcPr/>
                </a:tc>
                <a:extLst>
                  <a:ext uri="{0D108BD9-81ED-4DB2-BD59-A6C34878D82A}">
                    <a16:rowId xmlns:a16="http://schemas.microsoft.com/office/drawing/2014/main" val="3690043831"/>
                  </a:ext>
                </a:extLst>
              </a:tr>
              <a:tr h="581951">
                <a:tc>
                  <a:txBody>
                    <a:bodyPr/>
                    <a:lstStyle/>
                    <a:p>
                      <a:r>
                        <a:rPr lang="en-ZA" sz="1100" b="1" dirty="0" smtClean="0">
                          <a:solidFill>
                            <a:schemeClr val="tx1"/>
                          </a:solidFill>
                          <a:latin typeface="+mn-lt"/>
                        </a:rPr>
                        <a:t>Western</a:t>
                      </a:r>
                      <a:r>
                        <a:rPr lang="en-ZA" sz="1100" b="1" baseline="0" dirty="0" smtClean="0">
                          <a:solidFill>
                            <a:schemeClr val="tx1"/>
                          </a:solidFill>
                          <a:latin typeface="+mn-lt"/>
                        </a:rPr>
                        <a:t> Cape</a:t>
                      </a:r>
                      <a:endParaRPr lang="en-ZA" sz="1100" b="1" dirty="0">
                        <a:solidFill>
                          <a:schemeClr val="tx1"/>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0" dirty="0" smtClean="0">
                          <a:solidFill>
                            <a:schemeClr val="tx1"/>
                          </a:solidFill>
                          <a:latin typeface="+mn-lt"/>
                        </a:rPr>
                        <a:t>In-migration.</a:t>
                      </a:r>
                      <a:r>
                        <a:rPr lang="en-ZA" sz="1100" b="0" baseline="0" dirty="0" smtClean="0">
                          <a:solidFill>
                            <a:schemeClr val="tx1"/>
                          </a:solidFill>
                          <a:latin typeface="+mn-lt"/>
                        </a:rPr>
                        <a:t> </a:t>
                      </a:r>
                      <a:r>
                        <a:rPr lang="en-ZA" sz="1100" b="0" dirty="0" smtClean="0">
                          <a:solidFill>
                            <a:schemeClr val="tx1"/>
                          </a:solidFill>
                          <a:latin typeface="+mn-lt"/>
                        </a:rPr>
                        <a:t>Increased enrolment.</a:t>
                      </a:r>
                      <a:r>
                        <a:rPr lang="en-ZA" sz="1100" b="0" baseline="0" dirty="0" smtClean="0">
                          <a:solidFill>
                            <a:schemeClr val="tx1"/>
                          </a:solidFill>
                          <a:latin typeface="+mn-lt"/>
                        </a:rPr>
                        <a:t> </a:t>
                      </a:r>
                      <a:r>
                        <a:rPr lang="en-ZA" sz="1100" b="0" dirty="0" smtClean="0">
                          <a:solidFill>
                            <a:schemeClr val="tx1"/>
                          </a:solidFill>
                          <a:latin typeface="+mn-lt"/>
                        </a:rPr>
                        <a:t>Demand </a:t>
                      </a:r>
                      <a:r>
                        <a:rPr lang="en-ZA" sz="1100" b="0" dirty="0">
                          <a:solidFill>
                            <a:schemeClr val="tx1"/>
                          </a:solidFill>
                          <a:latin typeface="+mn-lt"/>
                        </a:rPr>
                        <a:t>for schools of </a:t>
                      </a:r>
                      <a:r>
                        <a:rPr lang="en-ZA" sz="1100" b="0" dirty="0" smtClean="0">
                          <a:solidFill>
                            <a:schemeClr val="tx1"/>
                          </a:solidFill>
                          <a:latin typeface="+mn-lt"/>
                        </a:rPr>
                        <a:t>choice.</a:t>
                      </a:r>
                      <a:r>
                        <a:rPr lang="en-ZA" sz="1100" b="0" baseline="0" dirty="0" smtClean="0">
                          <a:solidFill>
                            <a:schemeClr val="tx1"/>
                          </a:solidFill>
                          <a:latin typeface="+mn-lt"/>
                        </a:rPr>
                        <a:t> </a:t>
                      </a:r>
                      <a:r>
                        <a:rPr lang="en-ZA" sz="1100" b="0" dirty="0" smtClean="0">
                          <a:solidFill>
                            <a:schemeClr val="tx1"/>
                          </a:solidFill>
                          <a:latin typeface="+mn-lt"/>
                        </a:rPr>
                        <a:t>Inadequate </a:t>
                      </a:r>
                      <a:r>
                        <a:rPr lang="en-ZA" sz="1100" b="0" dirty="0">
                          <a:solidFill>
                            <a:schemeClr val="tx1"/>
                          </a:solidFill>
                          <a:latin typeface="+mn-lt"/>
                        </a:rPr>
                        <a:t>funding and supply of additional classrooms</a:t>
                      </a:r>
                      <a:endParaRPr lang="en-ZA" sz="1100" b="1" dirty="0">
                        <a:solidFill>
                          <a:schemeClr val="tx1"/>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0" dirty="0">
                          <a:solidFill>
                            <a:schemeClr val="tx1"/>
                          </a:solidFill>
                          <a:latin typeface="+mn-lt"/>
                        </a:rPr>
                        <a:t>Provision of 100 mobile </a:t>
                      </a:r>
                      <a:r>
                        <a:rPr lang="en-ZA" sz="1100" b="0" dirty="0" smtClean="0">
                          <a:solidFill>
                            <a:schemeClr val="tx1"/>
                          </a:solidFill>
                          <a:latin typeface="+mn-lt"/>
                        </a:rPr>
                        <a:t>units.</a:t>
                      </a:r>
                      <a:r>
                        <a:rPr lang="en-ZA" sz="1100" b="0" baseline="0" dirty="0" smtClean="0">
                          <a:solidFill>
                            <a:schemeClr val="tx1"/>
                          </a:solidFill>
                          <a:latin typeface="+mn-lt"/>
                        </a:rPr>
                        <a:t> </a:t>
                      </a:r>
                      <a:r>
                        <a:rPr lang="en-ZA" sz="1100" b="0" dirty="0" smtClean="0">
                          <a:solidFill>
                            <a:schemeClr val="tx1"/>
                          </a:solidFill>
                          <a:latin typeface="+mn-lt"/>
                        </a:rPr>
                        <a:t>Opening </a:t>
                      </a:r>
                      <a:r>
                        <a:rPr lang="en-ZA" sz="1100" b="0" dirty="0">
                          <a:solidFill>
                            <a:schemeClr val="tx1"/>
                          </a:solidFill>
                          <a:latin typeface="+mn-lt"/>
                        </a:rPr>
                        <a:t>of additional Classrooms (subject to </a:t>
                      </a:r>
                      <a:r>
                        <a:rPr lang="en-ZA" sz="1100" b="0" dirty="0" smtClean="0">
                          <a:solidFill>
                            <a:schemeClr val="tx1"/>
                          </a:solidFill>
                          <a:latin typeface="+mn-lt"/>
                        </a:rPr>
                        <a:t>funding).</a:t>
                      </a:r>
                      <a:r>
                        <a:rPr lang="en-ZA" sz="1100" b="0" baseline="0" dirty="0" smtClean="0">
                          <a:solidFill>
                            <a:schemeClr val="tx1"/>
                          </a:solidFill>
                          <a:latin typeface="+mn-lt"/>
                        </a:rPr>
                        <a:t> </a:t>
                      </a:r>
                      <a:r>
                        <a:rPr lang="en-ZA" sz="1100" b="0" dirty="0" smtClean="0">
                          <a:solidFill>
                            <a:schemeClr val="tx1"/>
                          </a:solidFill>
                          <a:latin typeface="+mn-lt"/>
                        </a:rPr>
                        <a:t>Placement </a:t>
                      </a:r>
                      <a:r>
                        <a:rPr lang="en-ZA" sz="1100" b="0" dirty="0">
                          <a:solidFill>
                            <a:schemeClr val="tx1"/>
                          </a:solidFill>
                          <a:latin typeface="+mn-lt"/>
                        </a:rPr>
                        <a:t>of learners</a:t>
                      </a:r>
                      <a:endParaRPr lang="en-ZA" sz="1100" b="1" dirty="0">
                        <a:solidFill>
                          <a:schemeClr val="tx1"/>
                        </a:solidFill>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100" b="0" dirty="0">
                          <a:solidFill>
                            <a:schemeClr val="tx1"/>
                          </a:solidFill>
                          <a:latin typeface="+mn-lt"/>
                        </a:rPr>
                        <a:t>Oct 2020 to Jan 2021</a:t>
                      </a:r>
                      <a:endParaRPr lang="en-ZA" sz="1100" b="1" dirty="0">
                        <a:solidFill>
                          <a:schemeClr val="tx1"/>
                        </a:solidFill>
                        <a:latin typeface="+mn-lt"/>
                      </a:endParaRPr>
                    </a:p>
                  </a:txBody>
                  <a:tcPr/>
                </a:tc>
                <a:extLst>
                  <a:ext uri="{0D108BD9-81ED-4DB2-BD59-A6C34878D82A}">
                    <a16:rowId xmlns:a16="http://schemas.microsoft.com/office/drawing/2014/main" val="3733021010"/>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12</a:t>
            </a:fld>
            <a:endParaRPr lang="en-ZA" dirty="0">
              <a:solidFill>
                <a:prstClr val="black">
                  <a:tint val="75000"/>
                </a:prstClr>
              </a:solidFill>
            </a:endParaRP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6538912"/>
            <a:ext cx="1835696" cy="319087"/>
          </a:xfrm>
          <a:prstGeom prst="rect">
            <a:avLst/>
          </a:prstGeom>
        </p:spPr>
      </p:pic>
    </p:spTree>
    <p:extLst>
      <p:ext uri="{BB962C8B-B14F-4D97-AF65-F5344CB8AC3E}">
        <p14:creationId xmlns:p14="http://schemas.microsoft.com/office/powerpoint/2010/main" val="3173747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09341"/>
            <a:ext cx="9144000" cy="1944216"/>
          </a:xfrm>
        </p:spPr>
        <p:txBody>
          <a:bodyPr>
            <a:noAutofit/>
          </a:bodyPr>
          <a:lstStyle/>
          <a:p>
            <a:r>
              <a:rPr lang="en-GB" sz="6600" b="1" dirty="0" smtClean="0">
                <a:solidFill>
                  <a:schemeClr val="accent2"/>
                </a:solidFill>
              </a:rPr>
              <a:t>LEARNER DROP OUT</a:t>
            </a:r>
            <a:endParaRPr lang="en-ZA" sz="6600" b="1" dirty="0">
              <a:solidFill>
                <a:schemeClr val="accent2">
                  <a:lumMod val="75000"/>
                </a:schemeClr>
              </a:solidFill>
            </a:endParaRPr>
          </a:p>
        </p:txBody>
      </p:sp>
      <p:sp>
        <p:nvSpPr>
          <p:cNvPr id="3" name="Subtitle 2"/>
          <p:cNvSpPr>
            <a:spLocks noGrp="1"/>
          </p:cNvSpPr>
          <p:nvPr>
            <p:ph type="subTitle" idx="1"/>
          </p:nvPr>
        </p:nvSpPr>
        <p:spPr>
          <a:xfrm>
            <a:off x="1331640" y="3717032"/>
            <a:ext cx="6912768" cy="1368152"/>
          </a:xfrm>
        </p:spPr>
        <p:txBody>
          <a:bodyPr>
            <a:noAutofit/>
          </a:bodyPr>
          <a:lstStyle/>
          <a:p>
            <a:pPr marL="342900" indent="-342900" eaLnBrk="0" hangingPunct="0">
              <a:defRPr/>
            </a:pPr>
            <a:endParaRPr lang="en-ZA" sz="1600" b="1" dirty="0" smtClean="0">
              <a:solidFill>
                <a:schemeClr val="accent6">
                  <a:lumMod val="75000"/>
                </a:schemeClr>
              </a:solidFill>
            </a:endParaRPr>
          </a:p>
          <a:p>
            <a:pPr marL="342900" indent="-342900" eaLnBrk="0" hangingPunct="0">
              <a:defRPr/>
            </a:pPr>
            <a:endParaRPr lang="en-ZA" sz="1600" b="1" dirty="0">
              <a:solidFill>
                <a:schemeClr val="accent6">
                  <a:lumMod val="75000"/>
                </a:schemeClr>
              </a:solidFill>
            </a:endParaRPr>
          </a:p>
          <a:p>
            <a:pPr marL="342900" indent="-342900" eaLnBrk="0" hangingPunct="0">
              <a:defRPr/>
            </a:pPr>
            <a:endParaRPr lang="en-ZA" sz="1600" b="1" dirty="0" smtClean="0">
              <a:solidFill>
                <a:schemeClr val="accent6">
                  <a:lumMod val="75000"/>
                </a:schemeClr>
              </a:solidFill>
            </a:endParaRPr>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C0AE55-7E06-4976-960B-3D98813CB3CF}"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5" name="Picture 4"/>
          <p:cNvPicPr>
            <a:picLocks noChangeAspect="1"/>
          </p:cNvPicPr>
          <p:nvPr/>
        </p:nvPicPr>
        <p:blipFill>
          <a:blip r:embed="rId4"/>
          <a:stretch>
            <a:fillRect/>
          </a:stretch>
        </p:blipFill>
        <p:spPr>
          <a:xfrm>
            <a:off x="0" y="6021288"/>
            <a:ext cx="1691680" cy="836712"/>
          </a:xfrm>
          <a:prstGeom prst="rect">
            <a:avLst/>
          </a:prstGeom>
        </p:spPr>
      </p:pic>
    </p:spTree>
    <p:custDataLst>
      <p:tags r:id="rId1"/>
    </p:custDataLst>
    <p:extLst>
      <p:ext uri="{BB962C8B-B14F-4D97-AF65-F5344CB8AC3E}">
        <p14:creationId xmlns:p14="http://schemas.microsoft.com/office/powerpoint/2010/main" val="3072190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0"/>
            <a:ext cx="9036496" cy="548680"/>
          </a:xfrm>
        </p:spPr>
        <p:txBody>
          <a:bodyPr>
            <a:noAutofit/>
          </a:bodyPr>
          <a:lstStyle/>
          <a:p>
            <a:r>
              <a:rPr lang="en-ZA" sz="2400" b="1" dirty="0" smtClean="0"/>
              <a:t>LEARNER DROP OUT AND REPORTING OF ATTENDANCE </a:t>
            </a:r>
            <a:endParaRPr lang="en-ZA" sz="2400" b="1" dirty="0"/>
          </a:p>
        </p:txBody>
      </p:sp>
      <p:graphicFrame>
        <p:nvGraphicFramePr>
          <p:cNvPr id="5" name="Content Placeholder 4"/>
          <p:cNvGraphicFramePr>
            <a:graphicFrameLocks noGrp="1"/>
          </p:cNvGraphicFramePr>
          <p:nvPr>
            <p:ph idx="1"/>
            <p:extLst/>
          </p:nvPr>
        </p:nvGraphicFramePr>
        <p:xfrm>
          <a:off x="-2815" y="476673"/>
          <a:ext cx="9144001" cy="6030325"/>
        </p:xfrm>
        <a:graphic>
          <a:graphicData uri="http://schemas.openxmlformats.org/drawingml/2006/table">
            <a:tbl>
              <a:tblPr firstRow="1" bandRow="1">
                <a:tableStyleId>{21E4AEA4-8DFA-4A89-87EB-49C32662AFE0}</a:tableStyleId>
              </a:tblPr>
              <a:tblGrid>
                <a:gridCol w="974415">
                  <a:extLst>
                    <a:ext uri="{9D8B030D-6E8A-4147-A177-3AD203B41FA5}">
                      <a16:colId xmlns:a16="http://schemas.microsoft.com/office/drawing/2014/main" val="3113729675"/>
                    </a:ext>
                  </a:extLst>
                </a:gridCol>
                <a:gridCol w="4320480">
                  <a:extLst>
                    <a:ext uri="{9D8B030D-6E8A-4147-A177-3AD203B41FA5}">
                      <a16:colId xmlns:a16="http://schemas.microsoft.com/office/drawing/2014/main" val="1022221641"/>
                    </a:ext>
                  </a:extLst>
                </a:gridCol>
                <a:gridCol w="3849106">
                  <a:extLst>
                    <a:ext uri="{9D8B030D-6E8A-4147-A177-3AD203B41FA5}">
                      <a16:colId xmlns:a16="http://schemas.microsoft.com/office/drawing/2014/main" val="1182750211"/>
                    </a:ext>
                  </a:extLst>
                </a:gridCol>
              </a:tblGrid>
              <a:tr h="334668">
                <a:tc>
                  <a:txBody>
                    <a:bodyPr/>
                    <a:lstStyle/>
                    <a:p>
                      <a:r>
                        <a:rPr lang="en-ZA" sz="1100" dirty="0" smtClean="0"/>
                        <a:t>PROVINCE</a:t>
                      </a:r>
                      <a:endParaRPr lang="en-ZA" sz="1100" dirty="0"/>
                    </a:p>
                  </a:txBody>
                  <a:tcPr/>
                </a:tc>
                <a:tc>
                  <a:txBody>
                    <a:bodyPr/>
                    <a:lstStyle/>
                    <a:p>
                      <a:r>
                        <a:rPr lang="en-ZA" sz="1100" dirty="0" smtClean="0"/>
                        <a:t>PLANS TO ENROL LEARNERS WHO DROPPED OUT OF SCHOOL IN 2020 </a:t>
                      </a:r>
                      <a:endParaRPr lang="en-ZA" sz="1100" dirty="0"/>
                    </a:p>
                  </a:txBody>
                  <a:tcPr/>
                </a:tc>
                <a:tc>
                  <a:txBody>
                    <a:bodyPr/>
                    <a:lstStyle/>
                    <a:p>
                      <a:r>
                        <a:rPr lang="en-US" sz="1100" b="1" kern="1200" dirty="0" smtClean="0">
                          <a:solidFill>
                            <a:schemeClr val="lt1"/>
                          </a:solidFill>
                          <a:effectLst/>
                          <a:latin typeface="+mn-lt"/>
                          <a:ea typeface="+mn-ea"/>
                          <a:cs typeface="+mn-cs"/>
                        </a:rPr>
                        <a:t>GUIDANCE</a:t>
                      </a:r>
                      <a:r>
                        <a:rPr lang="en-US" sz="1100" b="1" kern="1200" baseline="0" dirty="0" smtClean="0">
                          <a:solidFill>
                            <a:schemeClr val="lt1"/>
                          </a:solidFill>
                          <a:effectLst/>
                          <a:latin typeface="+mn-lt"/>
                          <a:ea typeface="+mn-ea"/>
                          <a:cs typeface="+mn-cs"/>
                        </a:rPr>
                        <a:t> TO</a:t>
                      </a:r>
                      <a:r>
                        <a:rPr lang="en-US" sz="1100" b="1" kern="1200" dirty="0" smtClean="0">
                          <a:solidFill>
                            <a:schemeClr val="lt1"/>
                          </a:solidFill>
                          <a:effectLst/>
                          <a:latin typeface="+mn-lt"/>
                          <a:ea typeface="+mn-ea"/>
                          <a:cs typeface="+mn-cs"/>
                        </a:rPr>
                        <a:t> SCHOOLS TO REPORT LEARNER ATTENDANCE</a:t>
                      </a:r>
                      <a:endParaRPr lang="en-ZA" sz="1100" dirty="0"/>
                    </a:p>
                  </a:txBody>
                  <a:tcPr/>
                </a:tc>
                <a:extLst>
                  <a:ext uri="{0D108BD9-81ED-4DB2-BD59-A6C34878D82A}">
                    <a16:rowId xmlns:a16="http://schemas.microsoft.com/office/drawing/2014/main" val="3646582786"/>
                  </a:ext>
                </a:extLst>
              </a:tr>
              <a:tr h="405564">
                <a:tc>
                  <a:txBody>
                    <a:bodyPr/>
                    <a:lstStyle/>
                    <a:p>
                      <a:r>
                        <a:rPr lang="en-ZA" sz="1100" b="1" dirty="0" smtClean="0">
                          <a:latin typeface="+mn-lt"/>
                        </a:rPr>
                        <a:t>Eastern Cape</a:t>
                      </a:r>
                      <a:endParaRPr lang="en-ZA" sz="1100" b="1"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dirty="0" smtClean="0">
                          <a:ln>
                            <a:noFill/>
                          </a:ln>
                          <a:solidFill>
                            <a:schemeClr val="tx1"/>
                          </a:solidFill>
                          <a:effectLst/>
                          <a:uLnTx/>
                          <a:uFillTx/>
                          <a:latin typeface="+mn-lt"/>
                          <a:ea typeface="+mn-ea"/>
                          <a:cs typeface="+mn-cs"/>
                        </a:rPr>
                        <a:t>Approx. 7,500 applied to learn from home – </a:t>
                      </a:r>
                      <a:r>
                        <a:rPr kumimoji="0" lang="en-ZA" sz="1100" b="1" i="0" u="none" strike="noStrike" kern="1200" cap="none" spc="0" normalizeH="0" baseline="0" dirty="0" smtClean="0">
                          <a:ln>
                            <a:noFill/>
                          </a:ln>
                          <a:solidFill>
                            <a:schemeClr val="tx1"/>
                          </a:solidFill>
                          <a:effectLst/>
                          <a:uLnTx/>
                          <a:uFillTx/>
                          <a:latin typeface="+mn-lt"/>
                          <a:ea typeface="+mn-ea"/>
                          <a:cs typeface="+mn-cs"/>
                        </a:rPr>
                        <a:t>not de-registered. Back-to-school campaign to get all learners back</a:t>
                      </a:r>
                      <a:r>
                        <a:rPr kumimoji="0" lang="en-ZA" sz="1100" b="0" i="0" u="none" strike="noStrike" kern="1200" cap="none" spc="0" normalizeH="0" baseline="0" dirty="0">
                          <a:ln>
                            <a:noFill/>
                          </a:ln>
                          <a:solidFill>
                            <a:schemeClr val="tx1"/>
                          </a:solidFill>
                          <a:effectLst/>
                          <a:uLnTx/>
                          <a:uFillTx/>
                          <a:latin typeface="+mn-lt"/>
                          <a:ea typeface="+mn-ea"/>
                          <a:cs typeface="+mn-cs"/>
                        </a:rPr>
                        <a:t> </a:t>
                      </a:r>
                      <a:r>
                        <a:rPr kumimoji="0" lang="en-ZA" sz="1100" b="0" i="0" u="none" strike="noStrike" kern="1200" cap="none" spc="0" normalizeH="0" baseline="0" dirty="0" smtClean="0">
                          <a:ln>
                            <a:noFill/>
                          </a:ln>
                          <a:solidFill>
                            <a:schemeClr val="tx1"/>
                          </a:solidFill>
                          <a:effectLst/>
                          <a:uLnTx/>
                          <a:uFillTx/>
                          <a:latin typeface="+mn-lt"/>
                          <a:ea typeface="+mn-ea"/>
                          <a:cs typeface="+mn-cs"/>
                        </a:rPr>
                        <a:t>– starting now in 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dirty="0" smtClean="0">
                          <a:ln>
                            <a:noFill/>
                          </a:ln>
                          <a:solidFill>
                            <a:schemeClr val="tx1"/>
                          </a:solidFill>
                          <a:effectLst/>
                          <a:uLnTx/>
                          <a:uFillTx/>
                          <a:latin typeface="+mn-lt"/>
                          <a:ea typeface="+mn-ea"/>
                          <a:cs typeface="+mn-cs"/>
                        </a:rPr>
                        <a:t>Instruction notes sent to schools</a:t>
                      </a:r>
                      <a:r>
                        <a:rPr kumimoji="0" lang="en-ZA" sz="1100" b="0" i="0" u="none" strike="noStrike" kern="1200" cap="none" spc="0" normalizeH="0" baseline="0" dirty="0" smtClean="0">
                          <a:ln>
                            <a:noFill/>
                          </a:ln>
                          <a:solidFill>
                            <a:schemeClr val="tx1"/>
                          </a:solidFill>
                          <a:effectLst/>
                          <a:uLnTx/>
                          <a:uFillTx/>
                          <a:latin typeface="+mn-lt"/>
                          <a:ea typeface="+mn-ea"/>
                          <a:cs typeface="+mn-cs"/>
                        </a:rPr>
                        <a:t>. Process in place which requires schools to report weekly</a:t>
                      </a:r>
                      <a:endParaRPr kumimoji="0" lang="en-ZA" sz="1100" b="0" i="0" u="none" strike="noStrike" kern="1200" cap="none" spc="0" normalizeH="0" baseline="0" dirty="0">
                        <a:ln>
                          <a:noFill/>
                        </a:ln>
                        <a:solidFill>
                          <a:schemeClr val="tx1"/>
                        </a:solidFill>
                        <a:effectLst/>
                        <a:uLnTx/>
                        <a:uFillTx/>
                        <a:latin typeface="+mn-lt"/>
                        <a:ea typeface="+mn-ea"/>
                        <a:cs typeface="+mn-cs"/>
                      </a:endParaRPr>
                    </a:p>
                  </a:txBody>
                  <a:tcPr/>
                </a:tc>
                <a:extLst>
                  <a:ext uri="{0D108BD9-81ED-4DB2-BD59-A6C34878D82A}">
                    <a16:rowId xmlns:a16="http://schemas.microsoft.com/office/drawing/2014/main" val="399759683"/>
                  </a:ext>
                </a:extLst>
              </a:tr>
              <a:tr h="249588">
                <a:tc>
                  <a:txBody>
                    <a:bodyPr/>
                    <a:lstStyle/>
                    <a:p>
                      <a:r>
                        <a:rPr lang="en-ZA" sz="1100" b="1" dirty="0" smtClean="0">
                          <a:latin typeface="+mn-lt"/>
                        </a:rPr>
                        <a:t>Free State</a:t>
                      </a:r>
                      <a:endParaRPr lang="en-ZA" sz="1100" b="1"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2000"/>
                        <a:buFont typeface="Calibri"/>
                        <a:buNone/>
                        <a:tabLst/>
                        <a:defRPr/>
                      </a:pPr>
                      <a:r>
                        <a:rPr lang="en-ZA" sz="1100" b="0" i="0" u="none" strike="noStrike" cap="none" dirty="0" smtClean="0">
                          <a:solidFill>
                            <a:schemeClr val="dk1"/>
                          </a:solidFill>
                          <a:latin typeface="+mn-lt"/>
                          <a:ea typeface="Calibri"/>
                          <a:cs typeface="Calibri"/>
                          <a:sym typeface="Calibri"/>
                        </a:rPr>
                        <a:t>Advocacy and roadshows</a:t>
                      </a:r>
                    </a:p>
                  </a:txBody>
                  <a:tcPr marL="91450" marR="91450" marT="45725" marB="45725"/>
                </a:tc>
                <a:tc>
                  <a:txBody>
                    <a:bodyPr/>
                    <a:lstStyle/>
                    <a:p>
                      <a:pPr marL="0" marR="0" lvl="0" indent="0" algn="l" rtl="0">
                        <a:lnSpc>
                          <a:spcPct val="100000"/>
                        </a:lnSpc>
                        <a:spcBef>
                          <a:spcPts val="0"/>
                        </a:spcBef>
                        <a:spcAft>
                          <a:spcPts val="0"/>
                        </a:spcAft>
                        <a:buClr>
                          <a:schemeClr val="dk1"/>
                        </a:buClr>
                        <a:buSzPts val="2000"/>
                        <a:buFont typeface="Calibri"/>
                        <a:buNone/>
                      </a:pPr>
                      <a:r>
                        <a:rPr lang="en-ZA" sz="1100" b="0" i="0" u="none" strike="noStrike" cap="none" dirty="0" smtClean="0">
                          <a:solidFill>
                            <a:schemeClr val="dk1"/>
                          </a:solidFill>
                          <a:latin typeface="+mn-lt"/>
                          <a:ea typeface="Calibri"/>
                          <a:cs typeface="Calibri"/>
                          <a:sym typeface="Calibri"/>
                        </a:rPr>
                        <a:t>Weekly</a:t>
                      </a:r>
                      <a:r>
                        <a:rPr lang="en-ZA" sz="1100" b="0" i="0" u="none" strike="noStrike" cap="none" baseline="0" dirty="0" smtClean="0">
                          <a:solidFill>
                            <a:schemeClr val="dk1"/>
                          </a:solidFill>
                          <a:latin typeface="+mn-lt"/>
                          <a:ea typeface="Calibri"/>
                          <a:cs typeface="Calibri"/>
                          <a:sym typeface="Calibri"/>
                        </a:rPr>
                        <a:t> submission of SASAMS</a:t>
                      </a:r>
                      <a:endParaRPr sz="1100" b="0" i="0" u="none" strike="noStrike" cap="none" dirty="0">
                        <a:solidFill>
                          <a:schemeClr val="dk1"/>
                        </a:solidFill>
                        <a:latin typeface="+mn-lt"/>
                        <a:ea typeface="Calibri"/>
                        <a:cs typeface="Calibri"/>
                        <a:sym typeface="Calibri"/>
                      </a:endParaRPr>
                    </a:p>
                  </a:txBody>
                  <a:tcPr marL="91450" marR="91450" marT="45725" marB="45725"/>
                </a:tc>
                <a:extLst>
                  <a:ext uri="{0D108BD9-81ED-4DB2-BD59-A6C34878D82A}">
                    <a16:rowId xmlns:a16="http://schemas.microsoft.com/office/drawing/2014/main" val="4070761926"/>
                  </a:ext>
                </a:extLst>
              </a:tr>
              <a:tr h="5615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1" dirty="0" smtClean="0">
                          <a:latin typeface="+mn-lt"/>
                        </a:rPr>
                        <a:t>Gauteng</a:t>
                      </a:r>
                      <a:endParaRPr lang="en-ZA" sz="1100" b="1"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schemeClr val="tx1"/>
                          </a:solidFill>
                          <a:effectLst/>
                          <a:uLnTx/>
                          <a:uFillTx/>
                          <a:latin typeface="+mn-lt"/>
                          <a:ea typeface="+mn-ea"/>
                          <a:cs typeface="+mn-cs"/>
                        </a:rPr>
                        <a:t>Learners who did not go back to school after </a:t>
                      </a:r>
                      <a:r>
                        <a:rPr kumimoji="0" lang="en-ZA" sz="1100" b="0" i="0" u="none" strike="noStrike" kern="1200" cap="none" spc="0" normalizeH="0" baseline="0" noProof="0" dirty="0" smtClean="0">
                          <a:ln>
                            <a:noFill/>
                          </a:ln>
                          <a:solidFill>
                            <a:schemeClr val="tx1"/>
                          </a:solidFill>
                          <a:effectLst/>
                          <a:uLnTx/>
                          <a:uFillTx/>
                          <a:latin typeface="+mn-lt"/>
                          <a:ea typeface="+mn-ea"/>
                          <a:cs typeface="+mn-cs"/>
                        </a:rPr>
                        <a:t>lockdown </a:t>
                      </a:r>
                      <a:r>
                        <a:rPr kumimoji="0" lang="en-ZA" sz="1100" b="1" i="0" u="none" strike="noStrike" kern="1200" cap="none" spc="0" normalizeH="0" baseline="0" noProof="0" dirty="0">
                          <a:ln>
                            <a:noFill/>
                          </a:ln>
                          <a:solidFill>
                            <a:schemeClr val="tx1"/>
                          </a:solidFill>
                          <a:effectLst/>
                          <a:uLnTx/>
                          <a:uFillTx/>
                          <a:latin typeface="+mn-lt"/>
                          <a:ea typeface="+mn-ea"/>
                          <a:cs typeface="+mn-cs"/>
                        </a:rPr>
                        <a:t>should re-apply for admission in the same </a:t>
                      </a:r>
                      <a:r>
                        <a:rPr kumimoji="0" lang="en-ZA" sz="1100" b="1" i="0" u="none" strike="noStrike" kern="1200" cap="none" spc="0" normalizeH="0" baseline="0" noProof="0" dirty="0" smtClean="0">
                          <a:ln>
                            <a:noFill/>
                          </a:ln>
                          <a:solidFill>
                            <a:schemeClr val="tx1"/>
                          </a:solidFill>
                          <a:effectLst/>
                          <a:uLnTx/>
                          <a:uFillTx/>
                          <a:latin typeface="+mn-lt"/>
                          <a:ea typeface="+mn-ea"/>
                          <a:cs typeface="+mn-cs"/>
                        </a:rPr>
                        <a:t>grades</a:t>
                      </a:r>
                      <a:r>
                        <a:rPr kumimoji="0" lang="en-ZA" sz="1100" b="0" i="0" u="none" strike="noStrike" kern="1200" cap="none" spc="0" normalizeH="0" baseline="0" noProof="0" dirty="0" smtClean="0">
                          <a:ln>
                            <a:noFill/>
                          </a:ln>
                          <a:solidFill>
                            <a:schemeClr val="tx1"/>
                          </a:solidFill>
                          <a:effectLst/>
                          <a:uLnTx/>
                          <a:uFillTx/>
                          <a:latin typeface="+mn-lt"/>
                          <a:ea typeface="+mn-ea"/>
                          <a:cs typeface="+mn-cs"/>
                        </a:rPr>
                        <a:t>. Learners </a:t>
                      </a:r>
                      <a:r>
                        <a:rPr kumimoji="0" lang="en-ZA" sz="1100" b="0" i="0" u="none" strike="noStrike" kern="1200" cap="none" spc="0" normalizeH="0" baseline="0" noProof="0" dirty="0">
                          <a:ln>
                            <a:noFill/>
                          </a:ln>
                          <a:solidFill>
                            <a:schemeClr val="tx1"/>
                          </a:solidFill>
                          <a:effectLst/>
                          <a:uLnTx/>
                          <a:uFillTx/>
                          <a:latin typeface="+mn-lt"/>
                          <a:ea typeface="+mn-ea"/>
                          <a:cs typeface="+mn-cs"/>
                        </a:rPr>
                        <a:t>who applied and were registered for lockdown are still registered in their </a:t>
                      </a:r>
                      <a:r>
                        <a:rPr kumimoji="0" lang="en-ZA" sz="1100" b="0" i="0" u="none" strike="noStrike" kern="1200" cap="none" spc="0" normalizeH="0" baseline="0" noProof="0" dirty="0" smtClean="0">
                          <a:ln>
                            <a:noFill/>
                          </a:ln>
                          <a:solidFill>
                            <a:schemeClr val="tx1"/>
                          </a:solidFill>
                          <a:effectLst/>
                          <a:uLnTx/>
                          <a:uFillTx/>
                          <a:latin typeface="+mn-lt"/>
                          <a:ea typeface="+mn-ea"/>
                          <a:cs typeface="+mn-cs"/>
                        </a:rPr>
                        <a:t>schools. </a:t>
                      </a:r>
                      <a:endParaRPr kumimoji="0" lang="en-ZA" sz="1100" b="0" i="0" u="none" strike="noStrike" kern="1200" cap="none" spc="0" normalizeH="0" baseline="0" noProof="0" dirty="0">
                        <a:ln>
                          <a:noFill/>
                        </a:ln>
                        <a:solidFill>
                          <a:schemeClr val="tx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schemeClr val="tx1"/>
                          </a:solidFill>
                          <a:effectLst/>
                          <a:uLnTx/>
                          <a:uFillTx/>
                          <a:latin typeface="+mn-lt"/>
                          <a:ea typeface="+mn-ea"/>
                          <a:cs typeface="+mn-cs"/>
                        </a:rPr>
                        <a:t>A </a:t>
                      </a:r>
                      <a:r>
                        <a:rPr kumimoji="0" lang="en-ZA" sz="1100" b="1" i="0" u="none" strike="noStrike" kern="1200" cap="none" spc="0" normalizeH="0" baseline="0" noProof="0" dirty="0">
                          <a:ln>
                            <a:noFill/>
                          </a:ln>
                          <a:solidFill>
                            <a:schemeClr val="tx1"/>
                          </a:solidFill>
                          <a:effectLst/>
                          <a:uLnTx/>
                          <a:uFillTx/>
                          <a:latin typeface="+mn-lt"/>
                          <a:ea typeface="+mn-ea"/>
                          <a:cs typeface="+mn-cs"/>
                        </a:rPr>
                        <a:t>memo and guidelines  </a:t>
                      </a:r>
                      <a:r>
                        <a:rPr kumimoji="0" lang="en-ZA" sz="1100" b="0" i="0" u="none" strike="noStrike" kern="1200" cap="none" spc="0" normalizeH="0" baseline="0" noProof="0" dirty="0">
                          <a:ln>
                            <a:noFill/>
                          </a:ln>
                          <a:solidFill>
                            <a:schemeClr val="tx1"/>
                          </a:solidFill>
                          <a:effectLst/>
                          <a:uLnTx/>
                          <a:uFillTx/>
                          <a:latin typeface="+mn-lt"/>
                          <a:ea typeface="+mn-ea"/>
                          <a:cs typeface="+mn-cs"/>
                        </a:rPr>
                        <a:t>outlining  lockdown learning processes were sent to schools. </a:t>
                      </a:r>
                      <a:r>
                        <a:rPr kumimoji="0" lang="en-ZA" sz="1100" b="0" i="0" u="none" strike="noStrike" kern="1200" cap="none" spc="0" normalizeH="0" baseline="0" noProof="0" dirty="0" smtClean="0">
                          <a:ln>
                            <a:noFill/>
                          </a:ln>
                          <a:solidFill>
                            <a:schemeClr val="tx1"/>
                          </a:solidFill>
                          <a:effectLst/>
                          <a:uLnTx/>
                          <a:uFillTx/>
                          <a:latin typeface="+mn-lt"/>
                          <a:ea typeface="+mn-ea"/>
                          <a:cs typeface="+mn-cs"/>
                        </a:rPr>
                        <a:t> A COVID </a:t>
                      </a:r>
                      <a:r>
                        <a:rPr kumimoji="0" lang="en-ZA" sz="1100" b="0" i="0" u="none" strike="noStrike" kern="1200" cap="none" spc="0" normalizeH="0" baseline="0" noProof="0" dirty="0">
                          <a:ln>
                            <a:noFill/>
                          </a:ln>
                          <a:solidFill>
                            <a:schemeClr val="tx1"/>
                          </a:solidFill>
                          <a:effectLst/>
                          <a:uLnTx/>
                          <a:uFillTx/>
                          <a:latin typeface="+mn-lt"/>
                          <a:ea typeface="+mn-ea"/>
                          <a:cs typeface="+mn-cs"/>
                        </a:rPr>
                        <a:t>register </a:t>
                      </a:r>
                      <a:r>
                        <a:rPr kumimoji="0" lang="en-ZA" sz="1100" b="0" i="0" u="none" strike="noStrike" kern="1200" cap="none" spc="0" normalizeH="0" baseline="0" noProof="0" dirty="0" smtClean="0">
                          <a:ln>
                            <a:noFill/>
                          </a:ln>
                          <a:solidFill>
                            <a:schemeClr val="tx1"/>
                          </a:solidFill>
                          <a:effectLst/>
                          <a:uLnTx/>
                          <a:uFillTx/>
                          <a:latin typeface="+mn-lt"/>
                          <a:ea typeface="+mn-ea"/>
                          <a:cs typeface="+mn-cs"/>
                        </a:rPr>
                        <a:t>and </a:t>
                      </a:r>
                      <a:r>
                        <a:rPr kumimoji="0" lang="en-ZA" sz="1100" b="0" i="0" u="none" strike="noStrike" kern="1200" cap="none" spc="0" normalizeH="0" baseline="0" noProof="0" dirty="0">
                          <a:ln>
                            <a:noFill/>
                          </a:ln>
                          <a:solidFill>
                            <a:schemeClr val="tx1"/>
                          </a:solidFill>
                          <a:effectLst/>
                          <a:uLnTx/>
                          <a:uFillTx/>
                          <a:latin typeface="+mn-lt"/>
                          <a:ea typeface="+mn-ea"/>
                          <a:cs typeface="+mn-cs"/>
                        </a:rPr>
                        <a:t>a memo providing guidelines on learner attendance were </a:t>
                      </a:r>
                      <a:r>
                        <a:rPr kumimoji="0" lang="en-ZA" sz="1100" b="0" i="0" u="none" strike="noStrike" kern="1200" cap="none" spc="0" normalizeH="0" baseline="0" noProof="0" dirty="0" smtClean="0">
                          <a:ln>
                            <a:noFill/>
                          </a:ln>
                          <a:solidFill>
                            <a:schemeClr val="tx1"/>
                          </a:solidFill>
                          <a:effectLst/>
                          <a:uLnTx/>
                          <a:uFillTx/>
                          <a:latin typeface="+mn-lt"/>
                          <a:ea typeface="+mn-ea"/>
                          <a:cs typeface="+mn-cs"/>
                        </a:rPr>
                        <a:t>distributed </a:t>
                      </a:r>
                      <a:r>
                        <a:rPr kumimoji="0" lang="en-ZA" sz="1100" b="0" i="0" u="none" strike="noStrike" kern="1200" cap="none" spc="0" normalizeH="0" baseline="0" noProof="0" dirty="0">
                          <a:ln>
                            <a:noFill/>
                          </a:ln>
                          <a:solidFill>
                            <a:schemeClr val="tx1"/>
                          </a:solidFill>
                          <a:effectLst/>
                          <a:uLnTx/>
                          <a:uFillTx/>
                          <a:latin typeface="+mn-lt"/>
                          <a:ea typeface="+mn-ea"/>
                          <a:cs typeface="+mn-cs"/>
                        </a:rPr>
                        <a:t>to all schools.  </a:t>
                      </a:r>
                    </a:p>
                  </a:txBody>
                  <a:tcPr/>
                </a:tc>
                <a:extLst>
                  <a:ext uri="{0D108BD9-81ED-4DB2-BD59-A6C34878D82A}">
                    <a16:rowId xmlns:a16="http://schemas.microsoft.com/office/drawing/2014/main" val="3966521080"/>
                  </a:ext>
                </a:extLst>
              </a:tr>
              <a:tr h="717536">
                <a:tc>
                  <a:txBody>
                    <a:bodyPr/>
                    <a:lstStyle/>
                    <a:p>
                      <a:r>
                        <a:rPr lang="en-ZA" sz="1100" b="1" dirty="0" err="1" smtClean="0">
                          <a:latin typeface="+mn-lt"/>
                        </a:rPr>
                        <a:t>KwaZulu</a:t>
                      </a:r>
                      <a:r>
                        <a:rPr lang="en-ZA" sz="1100" b="1" dirty="0" smtClean="0">
                          <a:latin typeface="+mn-lt"/>
                        </a:rPr>
                        <a:t>- Natal</a:t>
                      </a:r>
                      <a:endParaRPr lang="en-ZA" sz="1100" b="1" dirty="0">
                        <a:latin typeface="+mn-lt"/>
                      </a:endParaRPr>
                    </a:p>
                  </a:txBody>
                  <a:tcPr/>
                </a:tc>
                <a:tc>
                  <a:txBody>
                    <a:bodyPr/>
                    <a:lstStyle/>
                    <a:p>
                      <a:pPr marL="0" indent="0">
                        <a:buFont typeface="Arial" panose="020B0604020202020204" pitchFamily="34" charset="0"/>
                        <a:buNone/>
                      </a:pPr>
                      <a:r>
                        <a:rPr lang="en-US" sz="1100" dirty="0" smtClean="0"/>
                        <a:t>An </a:t>
                      </a:r>
                      <a:r>
                        <a:rPr lang="en-US" sz="1100" b="1" dirty="0" smtClean="0"/>
                        <a:t>audit of learner dropout during 2020 </a:t>
                      </a:r>
                      <a:r>
                        <a:rPr lang="en-US" sz="1100" dirty="0" smtClean="0"/>
                        <a:t>has been conducted. Learners who dropped out in 2020 will be accommodated either in their former schools in 2021 or alternative schools.  </a:t>
                      </a:r>
                    </a:p>
                  </a:txBody>
                  <a:tcPr/>
                </a:tc>
                <a:tc>
                  <a:txBody>
                    <a:bodyPr/>
                    <a:lstStyle/>
                    <a:p>
                      <a:r>
                        <a:rPr lang="en-US" sz="1100" dirty="0" smtClean="0"/>
                        <a:t>The </a:t>
                      </a:r>
                      <a:r>
                        <a:rPr lang="en-US" sz="1100" b="1" dirty="0" smtClean="0"/>
                        <a:t>system currently in place </a:t>
                      </a:r>
                      <a:r>
                        <a:rPr lang="en-US" sz="1100" dirty="0" smtClean="0"/>
                        <a:t>of deeming such learners to be present is the best way as it will help the province to track the total number of learners. EMIS will be engaged to monitor such process so as to advise province on the return and attendance of learners</a:t>
                      </a:r>
                      <a:endParaRPr lang="en-ZA" sz="1100" dirty="0" smtClean="0"/>
                    </a:p>
                  </a:txBody>
                  <a:tcPr/>
                </a:tc>
                <a:extLst>
                  <a:ext uri="{0D108BD9-81ED-4DB2-BD59-A6C34878D82A}">
                    <a16:rowId xmlns:a16="http://schemas.microsoft.com/office/drawing/2014/main" val="2978755674"/>
                  </a:ext>
                </a:extLst>
              </a:tr>
              <a:tr h="589620">
                <a:tc>
                  <a:txBody>
                    <a:bodyPr/>
                    <a:lstStyle/>
                    <a:p>
                      <a:r>
                        <a:rPr lang="en-ZA" sz="1100" b="1" dirty="0" smtClean="0">
                          <a:solidFill>
                            <a:schemeClr val="tx1"/>
                          </a:solidFill>
                          <a:latin typeface="+mn-lt"/>
                        </a:rPr>
                        <a:t>Limpopo</a:t>
                      </a:r>
                      <a:endParaRPr lang="en-ZA" sz="1100" b="1" dirty="0">
                        <a:solidFill>
                          <a:schemeClr val="tx1"/>
                        </a:solidFill>
                        <a:latin typeface="+mn-lt"/>
                      </a:endParaRPr>
                    </a:p>
                  </a:txBody>
                  <a:tcPr/>
                </a:tc>
                <a:tc>
                  <a:txBody>
                    <a:bodyPr/>
                    <a:lstStyle/>
                    <a:p>
                      <a:pPr marL="0" lvl="0" indent="0">
                        <a:buFont typeface="Arial" panose="020B0604020202020204" pitchFamily="34" charset="0"/>
                        <a:buNone/>
                      </a:pPr>
                      <a:r>
                        <a:rPr lang="en-ZA" sz="1100" kern="1200" dirty="0" smtClean="0">
                          <a:solidFill>
                            <a:schemeClr val="dk1"/>
                          </a:solidFill>
                          <a:effectLst/>
                          <a:latin typeface="+mn-lt"/>
                          <a:ea typeface="+mn-ea"/>
                          <a:cs typeface="+mn-cs"/>
                        </a:rPr>
                        <a:t>Each school will </a:t>
                      </a:r>
                      <a:r>
                        <a:rPr lang="en-ZA" sz="1100" b="1" kern="1200" dirty="0" smtClean="0">
                          <a:solidFill>
                            <a:schemeClr val="dk1"/>
                          </a:solidFill>
                          <a:effectLst/>
                          <a:latin typeface="+mn-lt"/>
                          <a:ea typeface="+mn-ea"/>
                          <a:cs typeface="+mn-cs"/>
                        </a:rPr>
                        <a:t>re-enrol learners </a:t>
                      </a:r>
                      <a:r>
                        <a:rPr lang="en-ZA" sz="1100" kern="1200" dirty="0" smtClean="0">
                          <a:solidFill>
                            <a:schemeClr val="dk1"/>
                          </a:solidFill>
                          <a:effectLst/>
                          <a:latin typeface="+mn-lt"/>
                          <a:ea typeface="+mn-ea"/>
                          <a:cs typeface="+mn-cs"/>
                        </a:rPr>
                        <a:t>who dropped out from their school and placed in their previous grades. No school will be allowed to turn back such learners.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kern="1200" dirty="0" smtClean="0">
                          <a:solidFill>
                            <a:schemeClr val="dk1"/>
                          </a:solidFill>
                          <a:effectLst/>
                          <a:latin typeface="+mn-lt"/>
                          <a:ea typeface="+mn-ea"/>
                          <a:cs typeface="+mn-cs"/>
                        </a:rPr>
                        <a:t>Learners who are not at school </a:t>
                      </a:r>
                      <a:r>
                        <a:rPr lang="en-ZA" sz="1100" b="1" kern="1200" dirty="0" smtClean="0">
                          <a:solidFill>
                            <a:schemeClr val="dk1"/>
                          </a:solidFill>
                          <a:effectLst/>
                          <a:latin typeface="+mn-lt"/>
                          <a:ea typeface="+mn-ea"/>
                          <a:cs typeface="+mn-cs"/>
                        </a:rPr>
                        <a:t>will not be marked absent </a:t>
                      </a:r>
                      <a:r>
                        <a:rPr lang="en-ZA" sz="1100" kern="1200" dirty="0" smtClean="0">
                          <a:solidFill>
                            <a:schemeClr val="dk1"/>
                          </a:solidFill>
                          <a:effectLst/>
                          <a:latin typeface="+mn-lt"/>
                          <a:ea typeface="+mn-ea"/>
                          <a:cs typeface="+mn-cs"/>
                        </a:rPr>
                        <a:t>when it is not their turn to attend as per the differentiated timetable.  </a:t>
                      </a:r>
                    </a:p>
                  </a:txBody>
                  <a:tcPr/>
                </a:tc>
                <a:extLst>
                  <a:ext uri="{0D108BD9-81ED-4DB2-BD59-A6C34878D82A}">
                    <a16:rowId xmlns:a16="http://schemas.microsoft.com/office/drawing/2014/main" val="4051633545"/>
                  </a:ext>
                </a:extLst>
              </a:tr>
              <a:tr h="605487">
                <a:tc>
                  <a:txBody>
                    <a:bodyPr/>
                    <a:lstStyle/>
                    <a:p>
                      <a:r>
                        <a:rPr lang="en-ZA" sz="1100" b="1" dirty="0" smtClean="0">
                          <a:solidFill>
                            <a:schemeClr val="tx1"/>
                          </a:solidFill>
                          <a:latin typeface="+mn-lt"/>
                        </a:rPr>
                        <a:t>Mpumalanga</a:t>
                      </a:r>
                      <a:endParaRPr lang="en-ZA" sz="1100" b="1" dirty="0">
                        <a:solidFill>
                          <a:schemeClr val="tx1"/>
                        </a:solidFill>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Audit of all drop out learners </a:t>
                      </a:r>
                      <a:r>
                        <a:rPr kumimoji="0" lang="en-US"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shall be done and all </a:t>
                      </a:r>
                      <a:r>
                        <a:rPr kumimoji="0" lang="en-US" sz="11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learners who dropped out in 2020 will be accommodated in our schooling systems in </a:t>
                      </a:r>
                      <a:r>
                        <a:rPr kumimoji="0" lang="en-US"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2021. </a:t>
                      </a:r>
                      <a:r>
                        <a:rPr kumimoji="0" lang="en-ZA"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Parents </a:t>
                      </a:r>
                      <a:r>
                        <a:rPr kumimoji="0" lang="en-ZA" sz="11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to encourage their children to </a:t>
                      </a:r>
                      <a:r>
                        <a:rPr kumimoji="0" lang="en-ZA"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go </a:t>
                      </a:r>
                      <a:r>
                        <a:rPr kumimoji="0" lang="en-ZA" sz="11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back to school</a:t>
                      </a:r>
                      <a:r>
                        <a:rPr kumimoji="0" lang="en-ZA"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Schools to </a:t>
                      </a:r>
                      <a:r>
                        <a:rPr kumimoji="0" lang="en-US" sz="11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keep records on all withdrawals</a:t>
                      </a:r>
                      <a:r>
                        <a:rPr kumimoji="0" lang="en-US"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Communication channels to parents encouraged. QLTC to assist. </a:t>
                      </a:r>
                      <a:r>
                        <a:rPr kumimoji="0" lang="en-US" sz="11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Daily </a:t>
                      </a:r>
                      <a:r>
                        <a:rPr kumimoji="0" lang="en-US" sz="1100" b="1"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marking </a:t>
                      </a:r>
                      <a:r>
                        <a:rPr kumimoji="0" lang="en-US" sz="11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of class registers and SA SAMS.</a:t>
                      </a:r>
                      <a:endParaRPr kumimoji="0" lang="en-ZA" sz="11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txBody>
                  <a:tcPr/>
                </a:tc>
                <a:extLst>
                  <a:ext uri="{0D108BD9-81ED-4DB2-BD59-A6C34878D82A}">
                    <a16:rowId xmlns:a16="http://schemas.microsoft.com/office/drawing/2014/main" val="3199716582"/>
                  </a:ext>
                </a:extLst>
              </a:tr>
              <a:tr h="717536">
                <a:tc>
                  <a:txBody>
                    <a:bodyPr/>
                    <a:lstStyle/>
                    <a:p>
                      <a:r>
                        <a:rPr lang="en-ZA" sz="1100" b="1" dirty="0" smtClean="0">
                          <a:solidFill>
                            <a:schemeClr val="tx1"/>
                          </a:solidFill>
                          <a:latin typeface="+mn-lt"/>
                        </a:rPr>
                        <a:t>Northern Cape</a:t>
                      </a:r>
                      <a:endParaRPr lang="en-ZA" sz="1100" b="1" dirty="0">
                        <a:solidFill>
                          <a:schemeClr val="tx1"/>
                        </a:solidFill>
                        <a:latin typeface="+mn-lt"/>
                      </a:endParaRPr>
                    </a:p>
                  </a:txBody>
                  <a:tcPr/>
                </a:tc>
                <a:tc>
                  <a:txBody>
                    <a:bodyPr/>
                    <a:lstStyle/>
                    <a:p>
                      <a:pPr marL="171450" indent="-171450" algn="just">
                        <a:buFont typeface="Arial" panose="020B0604020202020204" pitchFamily="34" charset="0"/>
                        <a:buChar char="•"/>
                      </a:pPr>
                      <a:r>
                        <a:rPr lang="en-US" sz="1100" b="0" dirty="0" smtClean="0">
                          <a:solidFill>
                            <a:schemeClr val="tx1"/>
                          </a:solidFill>
                          <a:latin typeface="+mn-lt"/>
                          <a:cs typeface="Arial" panose="020B0604020202020204" pitchFamily="34" charset="0"/>
                        </a:rPr>
                        <a:t>The </a:t>
                      </a:r>
                      <a:r>
                        <a:rPr lang="en-US" sz="1100" b="1" dirty="0" smtClean="0">
                          <a:solidFill>
                            <a:schemeClr val="tx1"/>
                          </a:solidFill>
                          <a:latin typeface="+mn-lt"/>
                          <a:cs typeface="Arial" panose="020B0604020202020204" pitchFamily="34" charset="0"/>
                        </a:rPr>
                        <a:t>learners</a:t>
                      </a:r>
                      <a:r>
                        <a:rPr lang="en-US" sz="1100" b="1" baseline="0" dirty="0" smtClean="0">
                          <a:solidFill>
                            <a:schemeClr val="tx1"/>
                          </a:solidFill>
                          <a:latin typeface="+mn-lt"/>
                          <a:cs typeface="Arial" panose="020B0604020202020204" pitchFamily="34" charset="0"/>
                        </a:rPr>
                        <a:t> who dropped out have the option of returning to the schools</a:t>
                      </a:r>
                      <a:r>
                        <a:rPr lang="en-US" sz="1100" b="0" baseline="0" dirty="0" smtClean="0">
                          <a:solidFill>
                            <a:schemeClr val="tx1"/>
                          </a:solidFill>
                          <a:latin typeface="+mn-lt"/>
                          <a:cs typeface="Arial" panose="020B0604020202020204" pitchFamily="34" charset="0"/>
                        </a:rPr>
                        <a:t> where they registered in 2020.</a:t>
                      </a:r>
                    </a:p>
                    <a:p>
                      <a:pPr marL="171450" indent="-171450" algn="just">
                        <a:buFont typeface="Arial" panose="020B0604020202020204" pitchFamily="34" charset="0"/>
                        <a:buChar char="•"/>
                      </a:pPr>
                      <a:r>
                        <a:rPr lang="en-US" sz="1100" b="0" baseline="0" dirty="0" smtClean="0">
                          <a:solidFill>
                            <a:schemeClr val="tx1"/>
                          </a:solidFill>
                          <a:latin typeface="+mn-lt"/>
                          <a:cs typeface="Arial" panose="020B0604020202020204" pitchFamily="34" charset="0"/>
                        </a:rPr>
                        <a:t>These </a:t>
                      </a:r>
                      <a:r>
                        <a:rPr lang="en-US" sz="1100" b="1" baseline="0" dirty="0" smtClean="0">
                          <a:solidFill>
                            <a:schemeClr val="tx1"/>
                          </a:solidFill>
                          <a:latin typeface="+mn-lt"/>
                          <a:cs typeface="Arial" panose="020B0604020202020204" pitchFamily="34" charset="0"/>
                        </a:rPr>
                        <a:t>learners will not be required to go through the normal admissions process</a:t>
                      </a:r>
                      <a:r>
                        <a:rPr lang="en-US" sz="1100" b="0" baseline="0" dirty="0" smtClean="0">
                          <a:solidFill>
                            <a:schemeClr val="tx1"/>
                          </a:solidFill>
                          <a:latin typeface="+mn-lt"/>
                          <a:cs typeface="Arial" panose="020B0604020202020204" pitchFamily="34" charset="0"/>
                        </a:rPr>
                        <a:t>.</a:t>
                      </a:r>
                    </a:p>
                  </a:txBody>
                  <a:tcPr/>
                </a:tc>
                <a:tc>
                  <a:txBody>
                    <a:bodyPr/>
                    <a:lstStyle/>
                    <a:p>
                      <a:pPr marL="171450" indent="-171450" algn="just">
                        <a:buFont typeface="Arial" panose="020B0604020202020204" pitchFamily="34" charset="0"/>
                        <a:buChar char="•"/>
                      </a:pPr>
                      <a:r>
                        <a:rPr lang="en-US" sz="1100" b="0" dirty="0" smtClean="0">
                          <a:solidFill>
                            <a:schemeClr val="tx1"/>
                          </a:solidFill>
                          <a:latin typeface="+mn-lt"/>
                          <a:cs typeface="Arial" panose="020B0604020202020204" pitchFamily="34" charset="0"/>
                        </a:rPr>
                        <a:t>Schools are required to report attendance daily  on the electronic</a:t>
                      </a:r>
                      <a:r>
                        <a:rPr lang="en-US" sz="1100" b="0" baseline="0" dirty="0" smtClean="0">
                          <a:solidFill>
                            <a:schemeClr val="tx1"/>
                          </a:solidFill>
                          <a:latin typeface="+mn-lt"/>
                          <a:cs typeface="Arial" panose="020B0604020202020204" pitchFamily="34" charset="0"/>
                        </a:rPr>
                        <a:t> SA-SAMS system.</a:t>
                      </a:r>
                    </a:p>
                    <a:p>
                      <a:pPr marL="171450" indent="-171450" algn="just">
                        <a:buFont typeface="Arial" panose="020B0604020202020204" pitchFamily="34" charset="0"/>
                        <a:buChar char="•"/>
                      </a:pPr>
                      <a:r>
                        <a:rPr lang="en-US" sz="1100" b="0" baseline="0" dirty="0" smtClean="0">
                          <a:solidFill>
                            <a:schemeClr val="tx1"/>
                          </a:solidFill>
                          <a:latin typeface="+mn-lt"/>
                          <a:cs typeface="Arial" panose="020B0604020202020204" pitchFamily="34" charset="0"/>
                        </a:rPr>
                        <a:t>In addition, Department also developed an online system for schools to daily record learner attendance. </a:t>
                      </a:r>
                      <a:endParaRPr lang="en-ZA" sz="1100" b="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1977345778"/>
                  </a:ext>
                </a:extLst>
              </a:tr>
              <a:tr h="894274">
                <a:tc>
                  <a:txBody>
                    <a:bodyPr/>
                    <a:lstStyle/>
                    <a:p>
                      <a:r>
                        <a:rPr lang="en-ZA" sz="1100" b="1" dirty="0" smtClean="0">
                          <a:solidFill>
                            <a:schemeClr val="tx1"/>
                          </a:solidFill>
                          <a:latin typeface="+mn-lt"/>
                        </a:rPr>
                        <a:t>North West</a:t>
                      </a:r>
                      <a:endParaRPr lang="en-ZA" sz="1100" b="1" dirty="0">
                        <a:solidFill>
                          <a:schemeClr val="tx1"/>
                        </a:solidFill>
                        <a:latin typeface="+mn-lt"/>
                      </a:endParaRPr>
                    </a:p>
                  </a:txBody>
                  <a:tcPr/>
                </a:tc>
                <a:tc>
                  <a:txBody>
                    <a:bodyPr/>
                    <a:lstStyle/>
                    <a:p>
                      <a:pPr marL="171450" indent="-171450">
                        <a:buFont typeface="Arial" panose="020B0604020202020204" pitchFamily="34" charset="0"/>
                        <a:buChar char="•"/>
                      </a:pPr>
                      <a:r>
                        <a:rPr lang="en-GB" sz="1100" dirty="0" smtClean="0">
                          <a:solidFill>
                            <a:schemeClr val="tx1"/>
                          </a:solidFill>
                          <a:latin typeface="+mn-lt"/>
                          <a:cs typeface="Times New Roman" pitchFamily="18" charset="0"/>
                        </a:rPr>
                        <a:t>Each school will </a:t>
                      </a:r>
                      <a:r>
                        <a:rPr lang="en-GB" sz="1100" b="1" dirty="0" smtClean="0">
                          <a:solidFill>
                            <a:schemeClr val="tx1"/>
                          </a:solidFill>
                          <a:latin typeface="+mn-lt"/>
                          <a:cs typeface="Times New Roman" pitchFamily="18" charset="0"/>
                        </a:rPr>
                        <a:t>re–enrol its own learners </a:t>
                      </a:r>
                      <a:r>
                        <a:rPr lang="en-GB" sz="1100" dirty="0" smtClean="0">
                          <a:solidFill>
                            <a:schemeClr val="tx1"/>
                          </a:solidFill>
                          <a:latin typeface="+mn-lt"/>
                          <a:cs typeface="Times New Roman" pitchFamily="18" charset="0"/>
                        </a:rPr>
                        <a:t>who dropped out during COVID</a:t>
                      </a:r>
                      <a:r>
                        <a:rPr lang="en-GB" sz="1100" baseline="0" dirty="0" smtClean="0">
                          <a:solidFill>
                            <a:schemeClr val="tx1"/>
                          </a:solidFill>
                          <a:latin typeface="+mn-lt"/>
                          <a:cs typeface="Times New Roman" pitchFamily="18" charset="0"/>
                        </a:rPr>
                        <a:t>-19 lockdown.</a:t>
                      </a:r>
                    </a:p>
                    <a:p>
                      <a:pPr marL="171450" indent="-171450">
                        <a:buFont typeface="Arial" panose="020B0604020202020204" pitchFamily="34" charset="0"/>
                        <a:buChar char="•"/>
                      </a:pPr>
                      <a:r>
                        <a:rPr lang="en-GB" sz="1100" dirty="0" smtClean="0">
                          <a:solidFill>
                            <a:schemeClr val="tx1"/>
                          </a:solidFill>
                          <a:latin typeface="+mn-lt"/>
                          <a:cs typeface="Times New Roman" pitchFamily="18" charset="0"/>
                        </a:rPr>
                        <a:t>School-Based</a:t>
                      </a:r>
                      <a:r>
                        <a:rPr lang="en-GB" sz="1100" baseline="0" dirty="0" smtClean="0">
                          <a:solidFill>
                            <a:schemeClr val="tx1"/>
                          </a:solidFill>
                          <a:latin typeface="+mn-lt"/>
                          <a:cs typeface="Times New Roman" pitchFamily="18" charset="0"/>
                        </a:rPr>
                        <a:t> </a:t>
                      </a:r>
                      <a:r>
                        <a:rPr lang="en-GB" sz="1100" dirty="0" smtClean="0">
                          <a:solidFill>
                            <a:schemeClr val="tx1"/>
                          </a:solidFill>
                          <a:latin typeface="+mn-lt"/>
                          <a:cs typeface="Times New Roman" pitchFamily="18" charset="0"/>
                        </a:rPr>
                        <a:t>QLTC structures are currently </a:t>
                      </a:r>
                      <a:r>
                        <a:rPr lang="en-GB" sz="1100" b="1" dirty="0" smtClean="0">
                          <a:solidFill>
                            <a:schemeClr val="tx1"/>
                          </a:solidFill>
                          <a:latin typeface="+mn-lt"/>
                          <a:cs typeface="Times New Roman" pitchFamily="18" charset="0"/>
                        </a:rPr>
                        <a:t>running dedicated campaigns</a:t>
                      </a:r>
                      <a:r>
                        <a:rPr lang="en-GB" sz="1100" dirty="0" smtClean="0">
                          <a:solidFill>
                            <a:schemeClr val="tx1"/>
                          </a:solidFill>
                          <a:latin typeface="+mn-lt"/>
                          <a:cs typeface="Times New Roman" pitchFamily="18" charset="0"/>
                        </a:rPr>
                        <a:t> </a:t>
                      </a:r>
                      <a:r>
                        <a:rPr lang="en-GB" sz="1100" baseline="0" dirty="0" smtClean="0">
                          <a:solidFill>
                            <a:schemeClr val="tx1"/>
                          </a:solidFill>
                          <a:latin typeface="+mn-lt"/>
                          <a:cs typeface="Times New Roman" pitchFamily="18" charset="0"/>
                        </a:rPr>
                        <a:t>to</a:t>
                      </a:r>
                      <a:r>
                        <a:rPr lang="en-GB" sz="1100" dirty="0" smtClean="0">
                          <a:solidFill>
                            <a:schemeClr val="tx1"/>
                          </a:solidFill>
                          <a:latin typeface="+mn-lt"/>
                          <a:cs typeface="Times New Roman" pitchFamily="18" charset="0"/>
                        </a:rPr>
                        <a:t> encourage learners who have dropped out during 2020 to</a:t>
                      </a:r>
                      <a:r>
                        <a:rPr lang="en-GB" sz="1100" baseline="0" dirty="0" smtClean="0">
                          <a:solidFill>
                            <a:schemeClr val="tx1"/>
                          </a:solidFill>
                          <a:latin typeface="+mn-lt"/>
                          <a:cs typeface="Times New Roman" pitchFamily="18" charset="0"/>
                        </a:rPr>
                        <a:t> go back to</a:t>
                      </a:r>
                      <a:r>
                        <a:rPr lang="en-GB" sz="1100" dirty="0" smtClean="0">
                          <a:solidFill>
                            <a:schemeClr val="tx1"/>
                          </a:solidFill>
                          <a:latin typeface="+mn-lt"/>
                          <a:cs typeface="Times New Roman" pitchFamily="18" charset="0"/>
                        </a:rPr>
                        <a:t> school</a:t>
                      </a:r>
                      <a:r>
                        <a:rPr lang="en-GB" sz="1100" baseline="0" dirty="0" smtClean="0">
                          <a:solidFill>
                            <a:schemeClr val="tx1"/>
                          </a:solidFill>
                          <a:latin typeface="+mn-lt"/>
                          <a:cs typeface="Times New Roman" pitchFamily="18" charset="0"/>
                        </a:rPr>
                        <a:t> </a:t>
                      </a:r>
                      <a:endParaRPr lang="en-GB" sz="1100" dirty="0" smtClean="0">
                        <a:solidFill>
                          <a:schemeClr val="tx1"/>
                        </a:solidFill>
                        <a:latin typeface="+mn-lt"/>
                        <a:cs typeface="Times New Roman" pitchFamily="18" charset="0"/>
                      </a:endParaRPr>
                    </a:p>
                  </a:txBody>
                  <a:tcPr/>
                </a:tc>
                <a:tc>
                  <a:txBody>
                    <a:bodyPr/>
                    <a:lstStyle/>
                    <a:p>
                      <a:pPr marL="171450" indent="-171450">
                        <a:buFont typeface="Arial" panose="020B0604020202020204" pitchFamily="34" charset="0"/>
                        <a:buChar char="•"/>
                      </a:pPr>
                      <a:r>
                        <a:rPr lang="en-GB" sz="1100" dirty="0" smtClean="0">
                          <a:solidFill>
                            <a:schemeClr val="tx1"/>
                          </a:solidFill>
                          <a:latin typeface="+mn-lt"/>
                          <a:cs typeface="Times New Roman" pitchFamily="18" charset="0"/>
                        </a:rPr>
                        <a:t>School have been </a:t>
                      </a:r>
                      <a:r>
                        <a:rPr lang="en-GB" sz="1100" b="1" dirty="0" smtClean="0">
                          <a:solidFill>
                            <a:schemeClr val="tx1"/>
                          </a:solidFill>
                          <a:latin typeface="+mn-lt"/>
                          <a:cs typeface="Times New Roman" pitchFamily="18" charset="0"/>
                        </a:rPr>
                        <a:t>instructed to mark the attendance register</a:t>
                      </a:r>
                      <a:r>
                        <a:rPr lang="en-GB" sz="1100" b="1" baseline="0" dirty="0" smtClean="0">
                          <a:solidFill>
                            <a:schemeClr val="tx1"/>
                          </a:solidFill>
                          <a:latin typeface="+mn-lt"/>
                          <a:cs typeface="Times New Roman" pitchFamily="18" charset="0"/>
                        </a:rPr>
                        <a:t> </a:t>
                      </a:r>
                      <a:r>
                        <a:rPr lang="en-GB" sz="1100" baseline="0" dirty="0" smtClean="0">
                          <a:solidFill>
                            <a:schemeClr val="tx1"/>
                          </a:solidFill>
                          <a:latin typeface="+mn-lt"/>
                          <a:cs typeface="Times New Roman" pitchFamily="18" charset="0"/>
                        </a:rPr>
                        <a:t>on daily basis.</a:t>
                      </a:r>
                    </a:p>
                    <a:p>
                      <a:pPr marL="171450" indent="-171450">
                        <a:buFont typeface="Arial" panose="020B0604020202020204" pitchFamily="34" charset="0"/>
                        <a:buChar char="•"/>
                      </a:pPr>
                      <a:r>
                        <a:rPr lang="en-GB" sz="1100" dirty="0" smtClean="0">
                          <a:solidFill>
                            <a:schemeClr val="tx1"/>
                          </a:solidFill>
                          <a:latin typeface="+mn-lt"/>
                          <a:cs typeface="Times New Roman" pitchFamily="18" charset="0"/>
                        </a:rPr>
                        <a:t>Attendance </a:t>
                      </a:r>
                      <a:r>
                        <a:rPr lang="en-GB" sz="1100" b="1" dirty="0" smtClean="0">
                          <a:solidFill>
                            <a:schemeClr val="tx1"/>
                          </a:solidFill>
                          <a:latin typeface="+mn-lt"/>
                          <a:cs typeface="Times New Roman" pitchFamily="18" charset="0"/>
                        </a:rPr>
                        <a:t>stats are analysed</a:t>
                      </a:r>
                      <a:r>
                        <a:rPr lang="en-GB" sz="1100" b="1" baseline="0" dirty="0" smtClean="0">
                          <a:solidFill>
                            <a:schemeClr val="tx1"/>
                          </a:solidFill>
                          <a:latin typeface="+mn-lt"/>
                          <a:cs typeface="Times New Roman" pitchFamily="18" charset="0"/>
                        </a:rPr>
                        <a:t> </a:t>
                      </a:r>
                      <a:r>
                        <a:rPr lang="en-GB" sz="1100" baseline="0" dirty="0" smtClean="0">
                          <a:solidFill>
                            <a:schemeClr val="tx1"/>
                          </a:solidFill>
                          <a:latin typeface="+mn-lt"/>
                          <a:cs typeface="Times New Roman" pitchFamily="18" charset="0"/>
                        </a:rPr>
                        <a:t>to track reasons for absenteeism</a:t>
                      </a:r>
                      <a:endParaRPr lang="en-GB" sz="1100" dirty="0" smtClean="0">
                        <a:solidFill>
                          <a:schemeClr val="tx1"/>
                        </a:solidFill>
                        <a:latin typeface="+mn-lt"/>
                        <a:cs typeface="Times New Roman" pitchFamily="18" charset="0"/>
                      </a:endParaRPr>
                    </a:p>
                  </a:txBody>
                  <a:tcPr/>
                </a:tc>
                <a:extLst>
                  <a:ext uri="{0D108BD9-81ED-4DB2-BD59-A6C34878D82A}">
                    <a16:rowId xmlns:a16="http://schemas.microsoft.com/office/drawing/2014/main" val="3271810636"/>
                  </a:ext>
                </a:extLst>
              </a:tr>
              <a:tr h="561550">
                <a:tc>
                  <a:txBody>
                    <a:bodyPr/>
                    <a:lstStyle/>
                    <a:p>
                      <a:r>
                        <a:rPr lang="en-ZA" sz="1100" b="1" dirty="0" smtClean="0">
                          <a:solidFill>
                            <a:schemeClr val="tx1"/>
                          </a:solidFill>
                          <a:latin typeface="+mn-lt"/>
                        </a:rPr>
                        <a:t>Western</a:t>
                      </a:r>
                      <a:r>
                        <a:rPr lang="en-ZA" sz="1100" b="1" baseline="0" dirty="0" smtClean="0">
                          <a:solidFill>
                            <a:schemeClr val="tx1"/>
                          </a:solidFill>
                          <a:latin typeface="+mn-lt"/>
                        </a:rPr>
                        <a:t> Cape</a:t>
                      </a:r>
                      <a:endParaRPr lang="en-ZA" sz="1100" b="1" dirty="0">
                        <a:solidFill>
                          <a:schemeClr val="tx1"/>
                        </a:solidFill>
                        <a:latin typeface="+mn-lt"/>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dirty="0">
                          <a:solidFill>
                            <a:schemeClr val="tx1"/>
                          </a:solidFill>
                          <a:latin typeface="+mn-lt"/>
                        </a:rPr>
                        <a:t>Schools will be required to report on CEMIS on all learners who have not returned since 1 June 2020</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dirty="0">
                          <a:solidFill>
                            <a:schemeClr val="tx1"/>
                          </a:solidFill>
                          <a:latin typeface="+mn-lt"/>
                        </a:rPr>
                        <a:t>Schools requested to engage parents and learners to return. </a:t>
                      </a:r>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dirty="0">
                          <a:solidFill>
                            <a:schemeClr val="tx1"/>
                          </a:solidFill>
                          <a:latin typeface="+mn-lt"/>
                        </a:rPr>
                        <a:t>WCED Policy on learner attendance was re-issued during the pandemic.</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dirty="0">
                          <a:solidFill>
                            <a:schemeClr val="tx1"/>
                          </a:solidFill>
                          <a:latin typeface="+mn-lt"/>
                        </a:rPr>
                        <a:t>An additional new circular is being finalised. </a:t>
                      </a:r>
                      <a:endParaRPr lang="en-ZA" sz="1100" b="1" dirty="0">
                        <a:solidFill>
                          <a:schemeClr val="tx1"/>
                        </a:solidFill>
                        <a:latin typeface="+mn-lt"/>
                      </a:endParaRPr>
                    </a:p>
                  </a:txBody>
                  <a:tcPr/>
                </a:tc>
                <a:extLst>
                  <a:ext uri="{0D108BD9-81ED-4DB2-BD59-A6C34878D82A}">
                    <a16:rowId xmlns:a16="http://schemas.microsoft.com/office/drawing/2014/main" val="439652296"/>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14</a:t>
            </a:fld>
            <a:endParaRPr lang="en-ZA" dirty="0">
              <a:solidFill>
                <a:prstClr val="black">
                  <a:tint val="75000"/>
                </a:prstClr>
              </a:solidFill>
            </a:endParaRP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6498344"/>
            <a:ext cx="1619672" cy="359655"/>
          </a:xfrm>
          <a:prstGeom prst="rect">
            <a:avLst/>
          </a:prstGeom>
        </p:spPr>
      </p:pic>
    </p:spTree>
    <p:extLst>
      <p:ext uri="{BB962C8B-B14F-4D97-AF65-F5344CB8AC3E}">
        <p14:creationId xmlns:p14="http://schemas.microsoft.com/office/powerpoint/2010/main" val="37736957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09341"/>
            <a:ext cx="9144000" cy="1944216"/>
          </a:xfrm>
        </p:spPr>
        <p:txBody>
          <a:bodyPr>
            <a:noAutofit/>
          </a:bodyPr>
          <a:lstStyle/>
          <a:p>
            <a:r>
              <a:rPr lang="en-GB" sz="6600" b="1" dirty="0" smtClean="0">
                <a:solidFill>
                  <a:schemeClr val="accent2"/>
                </a:solidFill>
              </a:rPr>
              <a:t>PROVISION OF TEACHERS</a:t>
            </a:r>
            <a:endParaRPr lang="en-ZA" sz="6600" b="1" dirty="0">
              <a:solidFill>
                <a:schemeClr val="accent2">
                  <a:lumMod val="75000"/>
                </a:schemeClr>
              </a:solidFill>
            </a:endParaRPr>
          </a:p>
        </p:txBody>
      </p:sp>
      <p:sp>
        <p:nvSpPr>
          <p:cNvPr id="3" name="Subtitle 2"/>
          <p:cNvSpPr>
            <a:spLocks noGrp="1"/>
          </p:cNvSpPr>
          <p:nvPr>
            <p:ph type="subTitle" idx="1"/>
          </p:nvPr>
        </p:nvSpPr>
        <p:spPr>
          <a:xfrm>
            <a:off x="1331640" y="3717032"/>
            <a:ext cx="6912768" cy="1368152"/>
          </a:xfrm>
        </p:spPr>
        <p:txBody>
          <a:bodyPr>
            <a:noAutofit/>
          </a:bodyPr>
          <a:lstStyle/>
          <a:p>
            <a:pPr marL="342900" indent="-342900" eaLnBrk="0" hangingPunct="0">
              <a:defRPr/>
            </a:pPr>
            <a:endParaRPr lang="en-ZA" sz="1600" b="1" dirty="0" smtClean="0">
              <a:solidFill>
                <a:schemeClr val="accent6">
                  <a:lumMod val="75000"/>
                </a:schemeClr>
              </a:solidFill>
            </a:endParaRPr>
          </a:p>
          <a:p>
            <a:pPr marL="342900" indent="-342900" eaLnBrk="0" hangingPunct="0">
              <a:defRPr/>
            </a:pPr>
            <a:endParaRPr lang="en-ZA" sz="1600" b="1" dirty="0">
              <a:solidFill>
                <a:schemeClr val="accent6">
                  <a:lumMod val="75000"/>
                </a:schemeClr>
              </a:solidFill>
            </a:endParaRPr>
          </a:p>
          <a:p>
            <a:pPr marL="342900" indent="-342900" eaLnBrk="0" hangingPunct="0">
              <a:defRPr/>
            </a:pPr>
            <a:endParaRPr lang="en-ZA" sz="1600" b="1" dirty="0" smtClean="0">
              <a:solidFill>
                <a:schemeClr val="accent6">
                  <a:lumMod val="75000"/>
                </a:schemeClr>
              </a:solidFill>
            </a:endParaRPr>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C0AE55-7E06-4976-960B-3D98813CB3CF}"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5" name="Picture 4"/>
          <p:cNvPicPr>
            <a:picLocks noChangeAspect="1"/>
          </p:cNvPicPr>
          <p:nvPr/>
        </p:nvPicPr>
        <p:blipFill>
          <a:blip r:embed="rId4"/>
          <a:stretch>
            <a:fillRect/>
          </a:stretch>
        </p:blipFill>
        <p:spPr>
          <a:xfrm>
            <a:off x="0" y="6021288"/>
            <a:ext cx="1691680" cy="836712"/>
          </a:xfrm>
          <a:prstGeom prst="rect">
            <a:avLst/>
          </a:prstGeom>
        </p:spPr>
      </p:pic>
    </p:spTree>
    <p:custDataLst>
      <p:tags r:id="rId1"/>
    </p:custDataLst>
    <p:extLst>
      <p:ext uri="{BB962C8B-B14F-4D97-AF65-F5344CB8AC3E}">
        <p14:creationId xmlns:p14="http://schemas.microsoft.com/office/powerpoint/2010/main" val="192681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5" y="0"/>
            <a:ext cx="9036496" cy="404664"/>
          </a:xfrm>
        </p:spPr>
        <p:txBody>
          <a:bodyPr>
            <a:noAutofit/>
          </a:bodyPr>
          <a:lstStyle/>
          <a:p>
            <a:r>
              <a:rPr lang="en-ZA" sz="3600" b="1" dirty="0" smtClean="0"/>
              <a:t>PROVISION OF TEACHERS</a:t>
            </a:r>
            <a:endParaRPr lang="en-ZA" sz="3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70411053"/>
              </p:ext>
            </p:extLst>
          </p:nvPr>
        </p:nvGraphicFramePr>
        <p:xfrm>
          <a:off x="0" y="515479"/>
          <a:ext cx="9144001" cy="5577816"/>
        </p:xfrm>
        <a:graphic>
          <a:graphicData uri="http://schemas.openxmlformats.org/drawingml/2006/table">
            <a:tbl>
              <a:tblPr firstRow="1" bandRow="1">
                <a:tableStyleId>{21E4AEA4-8DFA-4A89-87EB-49C32662AFE0}</a:tableStyleId>
              </a:tblPr>
              <a:tblGrid>
                <a:gridCol w="899593">
                  <a:extLst>
                    <a:ext uri="{9D8B030D-6E8A-4147-A177-3AD203B41FA5}">
                      <a16:colId xmlns:a16="http://schemas.microsoft.com/office/drawing/2014/main" val="3113729675"/>
                    </a:ext>
                  </a:extLst>
                </a:gridCol>
                <a:gridCol w="1584176">
                  <a:extLst>
                    <a:ext uri="{9D8B030D-6E8A-4147-A177-3AD203B41FA5}">
                      <a16:colId xmlns:a16="http://schemas.microsoft.com/office/drawing/2014/main" val="1022221641"/>
                    </a:ext>
                  </a:extLst>
                </a:gridCol>
                <a:gridCol w="2232248">
                  <a:extLst>
                    <a:ext uri="{9D8B030D-6E8A-4147-A177-3AD203B41FA5}">
                      <a16:colId xmlns:a16="http://schemas.microsoft.com/office/drawing/2014/main" val="1182750211"/>
                    </a:ext>
                  </a:extLst>
                </a:gridCol>
                <a:gridCol w="2232248">
                  <a:extLst>
                    <a:ext uri="{9D8B030D-6E8A-4147-A177-3AD203B41FA5}">
                      <a16:colId xmlns:a16="http://schemas.microsoft.com/office/drawing/2014/main" val="2712641660"/>
                    </a:ext>
                  </a:extLst>
                </a:gridCol>
                <a:gridCol w="2195736">
                  <a:extLst>
                    <a:ext uri="{9D8B030D-6E8A-4147-A177-3AD203B41FA5}">
                      <a16:colId xmlns:a16="http://schemas.microsoft.com/office/drawing/2014/main" val="2699293323"/>
                    </a:ext>
                  </a:extLst>
                </a:gridCol>
              </a:tblGrid>
              <a:tr h="1015375">
                <a:tc>
                  <a:txBody>
                    <a:bodyPr/>
                    <a:lstStyle/>
                    <a:p>
                      <a:r>
                        <a:rPr lang="en-ZA" sz="1000" dirty="0" smtClean="0"/>
                        <a:t>PROVINCE</a:t>
                      </a:r>
                      <a:endParaRPr lang="en-ZA" sz="1000" dirty="0"/>
                    </a:p>
                  </a:txBody>
                  <a:tcPr/>
                </a:tc>
                <a:tc>
                  <a:txBody>
                    <a:bodyPr/>
                    <a:lstStyle/>
                    <a:p>
                      <a:r>
                        <a:rPr lang="en-GB" sz="1000" dirty="0" smtClean="0"/>
                        <a:t>PROVIDED SCHOOLS WITH THEIR POST PROVISIONING FOR 2021.</a:t>
                      </a:r>
                      <a:r>
                        <a:rPr lang="en-GB" sz="1000" baseline="0" dirty="0" smtClean="0"/>
                        <a:t> (YES/NO) COMMENT</a:t>
                      </a:r>
                      <a:endParaRPr lang="en-ZA" sz="1000" dirty="0"/>
                    </a:p>
                  </a:txBody>
                  <a:tcPr/>
                </a:tc>
                <a:tc>
                  <a:txBody>
                    <a:bodyPr/>
                    <a:lstStyle/>
                    <a:p>
                      <a:r>
                        <a:rPr lang="en-GB" sz="1000" dirty="0" smtClean="0"/>
                        <a:t>MANAGEMENT PLANS FOR THE ADVERTISING OF PROMOTION POSTS FOR 2021. (YES/NO) COMMENT</a:t>
                      </a:r>
                    </a:p>
                  </a:txBody>
                  <a:tcPr/>
                </a:tc>
                <a:tc>
                  <a:txBody>
                    <a:bodyPr/>
                    <a:lstStyle/>
                    <a:p>
                      <a:r>
                        <a:rPr lang="en-GB" sz="1000" dirty="0" smtClean="0"/>
                        <a:t>MANAGEMENT PLANS FOR THE IDENTIFICATION AND PLACEMENT OF EDUCATORS ADDITIONAL TO THE STAFF ESTABLISHMENT FOR 2021. (YES/NO) COMMENT</a:t>
                      </a:r>
                    </a:p>
                  </a:txBody>
                  <a:tcPr/>
                </a:tc>
                <a:tc>
                  <a:txBody>
                    <a:bodyPr/>
                    <a:lstStyle/>
                    <a:p>
                      <a:r>
                        <a:rPr lang="en-ZA" sz="1000" b="1" kern="1200" dirty="0" smtClean="0">
                          <a:solidFill>
                            <a:schemeClr val="lt1"/>
                          </a:solidFill>
                          <a:effectLst/>
                          <a:latin typeface="+mn-lt"/>
                          <a:ea typeface="+mn-ea"/>
                          <a:cs typeface="+mn-cs"/>
                        </a:rPr>
                        <a:t>MANAGEMENT PLANS FOR THE PLACEMENT OF FUNZA LUSHAKA GRADUATES FOR 2021. (YES/NO) COMMENT</a:t>
                      </a:r>
                    </a:p>
                  </a:txBody>
                  <a:tcPr/>
                </a:tc>
                <a:extLst>
                  <a:ext uri="{0D108BD9-81ED-4DB2-BD59-A6C34878D82A}">
                    <a16:rowId xmlns:a16="http://schemas.microsoft.com/office/drawing/2014/main" val="3646582786"/>
                  </a:ext>
                </a:extLst>
              </a:tr>
              <a:tr h="826527">
                <a:tc>
                  <a:txBody>
                    <a:bodyPr/>
                    <a:lstStyle/>
                    <a:p>
                      <a:r>
                        <a:rPr lang="en-ZA" sz="1000" b="1" dirty="0" smtClean="0">
                          <a:latin typeface="+mn-lt"/>
                        </a:rPr>
                        <a:t>Eastern Cape</a:t>
                      </a:r>
                      <a:endParaRPr lang="en-ZA" sz="1000" b="1"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dirty="0">
                          <a:ln>
                            <a:noFill/>
                          </a:ln>
                          <a:solidFill>
                            <a:schemeClr val="tx1"/>
                          </a:solidFill>
                          <a:effectLst/>
                          <a:uLnTx/>
                          <a:uFillTx/>
                          <a:latin typeface="+mn-lt"/>
                          <a:ea typeface="+mn-ea"/>
                          <a:cs typeface="+mn-cs"/>
                        </a:rPr>
                        <a:t>YES, Post establishments were issued to school on 26/20/2020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dirty="0">
                          <a:ln>
                            <a:noFill/>
                          </a:ln>
                          <a:solidFill>
                            <a:schemeClr val="tx1"/>
                          </a:solidFill>
                          <a:effectLst/>
                          <a:uLnTx/>
                          <a:uFillTx/>
                          <a:latin typeface="+mn-lt"/>
                          <a:ea typeface="+mn-ea"/>
                          <a:cs typeface="+mn-cs"/>
                        </a:rPr>
                        <a:t>YES, Quarterly Bulletins to be issued as follows: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dirty="0">
                          <a:ln>
                            <a:noFill/>
                          </a:ln>
                          <a:solidFill>
                            <a:schemeClr val="tx1"/>
                          </a:solidFill>
                          <a:effectLst/>
                          <a:uLnTx/>
                          <a:uFillTx/>
                          <a:latin typeface="+mn-lt"/>
                          <a:ea typeface="+mn-ea"/>
                          <a:cs typeface="+mn-cs"/>
                        </a:rPr>
                        <a:t>Q1 – Jan </a:t>
                      </a:r>
                      <a:r>
                        <a:rPr kumimoji="0" lang="en-ZA" sz="1100" b="0" i="0" u="none" strike="noStrike" kern="1200" cap="none" spc="0" normalizeH="0" baseline="0" dirty="0" smtClean="0">
                          <a:ln>
                            <a:noFill/>
                          </a:ln>
                          <a:solidFill>
                            <a:schemeClr val="tx1"/>
                          </a:solidFill>
                          <a:effectLst/>
                          <a:uLnTx/>
                          <a:uFillTx/>
                          <a:latin typeface="+mn-lt"/>
                          <a:ea typeface="+mn-ea"/>
                          <a:cs typeface="+mn-cs"/>
                        </a:rPr>
                        <a:t>2021,  Q2- </a:t>
                      </a:r>
                      <a:r>
                        <a:rPr kumimoji="0" lang="en-ZA" sz="1100" b="0" i="0" u="none" strike="noStrike" kern="1200" cap="none" spc="0" normalizeH="0" baseline="0" dirty="0">
                          <a:ln>
                            <a:noFill/>
                          </a:ln>
                          <a:solidFill>
                            <a:schemeClr val="tx1"/>
                          </a:solidFill>
                          <a:effectLst/>
                          <a:uLnTx/>
                          <a:uFillTx/>
                          <a:latin typeface="+mn-lt"/>
                          <a:ea typeface="+mn-ea"/>
                          <a:cs typeface="+mn-cs"/>
                        </a:rPr>
                        <a:t>April </a:t>
                      </a:r>
                      <a:r>
                        <a:rPr kumimoji="0" lang="en-ZA" sz="1100" b="0" i="0" u="none" strike="noStrike" kern="1200" cap="none" spc="0" normalizeH="0" baseline="0" dirty="0" smtClean="0">
                          <a:ln>
                            <a:noFill/>
                          </a:ln>
                          <a:solidFill>
                            <a:schemeClr val="tx1"/>
                          </a:solidFill>
                          <a:effectLst/>
                          <a:uLnTx/>
                          <a:uFillTx/>
                          <a:latin typeface="+mn-lt"/>
                          <a:ea typeface="+mn-ea"/>
                          <a:cs typeface="+mn-cs"/>
                        </a:rPr>
                        <a:t>2021, </a:t>
                      </a:r>
                      <a:endParaRPr kumimoji="0" lang="en-ZA" sz="1100" b="0" i="0" u="none" strike="noStrike" kern="1200" cap="none" spc="0" normalizeH="0" baseline="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dirty="0">
                          <a:ln>
                            <a:noFill/>
                          </a:ln>
                          <a:solidFill>
                            <a:schemeClr val="tx1"/>
                          </a:solidFill>
                          <a:effectLst/>
                          <a:uLnTx/>
                          <a:uFillTx/>
                          <a:latin typeface="+mn-lt"/>
                          <a:ea typeface="+mn-ea"/>
                          <a:cs typeface="+mn-cs"/>
                        </a:rPr>
                        <a:t>Q3- Jul </a:t>
                      </a:r>
                      <a:r>
                        <a:rPr kumimoji="0" lang="en-ZA" sz="1100" b="0" i="0" u="none" strike="noStrike" kern="1200" cap="none" spc="0" normalizeH="0" baseline="0" dirty="0" smtClean="0">
                          <a:ln>
                            <a:noFill/>
                          </a:ln>
                          <a:solidFill>
                            <a:schemeClr val="tx1"/>
                          </a:solidFill>
                          <a:effectLst/>
                          <a:uLnTx/>
                          <a:uFillTx/>
                          <a:latin typeface="+mn-lt"/>
                          <a:ea typeface="+mn-ea"/>
                          <a:cs typeface="+mn-cs"/>
                        </a:rPr>
                        <a:t>2021 &amp; Q4- </a:t>
                      </a:r>
                      <a:r>
                        <a:rPr kumimoji="0" lang="en-ZA" sz="1100" b="0" i="0" u="none" strike="noStrike" kern="1200" cap="none" spc="0" normalizeH="0" baseline="0" dirty="0">
                          <a:ln>
                            <a:noFill/>
                          </a:ln>
                          <a:solidFill>
                            <a:schemeClr val="tx1"/>
                          </a:solidFill>
                          <a:effectLst/>
                          <a:uLnTx/>
                          <a:uFillTx/>
                          <a:latin typeface="+mn-lt"/>
                          <a:ea typeface="+mn-ea"/>
                          <a:cs typeface="+mn-cs"/>
                        </a:rPr>
                        <a:t>Oct 2021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dirty="0">
                          <a:ln>
                            <a:noFill/>
                          </a:ln>
                          <a:solidFill>
                            <a:schemeClr val="tx1"/>
                          </a:solidFill>
                          <a:effectLst/>
                          <a:uLnTx/>
                          <a:uFillTx/>
                          <a:latin typeface="+mn-lt"/>
                          <a:ea typeface="+mn-ea"/>
                          <a:cs typeface="+mn-cs"/>
                        </a:rPr>
                        <a:t>YES, Management Plan Consulted and agreed upon with all social partners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dirty="0">
                          <a:ln>
                            <a:noFill/>
                          </a:ln>
                          <a:solidFill>
                            <a:schemeClr val="tx1"/>
                          </a:solidFill>
                          <a:effectLst/>
                          <a:uLnTx/>
                          <a:uFillTx/>
                          <a:latin typeface="+mn-lt"/>
                          <a:ea typeface="+mn-ea"/>
                          <a:cs typeface="+mn-cs"/>
                        </a:rPr>
                        <a:t>YES, Funza Lushaka and other bursary holder to be placed in Feb 2021, to allow the Department to implement CA 4 OF 2016</a:t>
                      </a:r>
                    </a:p>
                  </a:txBody>
                  <a:tcPr/>
                </a:tc>
                <a:extLst>
                  <a:ext uri="{0D108BD9-81ED-4DB2-BD59-A6C34878D82A}">
                    <a16:rowId xmlns:a16="http://schemas.microsoft.com/office/drawing/2014/main" val="399759683"/>
                  </a:ext>
                </a:extLst>
              </a:tr>
              <a:tr h="281030">
                <a:tc>
                  <a:txBody>
                    <a:bodyPr/>
                    <a:lstStyle/>
                    <a:p>
                      <a:r>
                        <a:rPr lang="en-ZA" sz="1000" b="1" dirty="0" smtClean="0">
                          <a:latin typeface="+mn-lt"/>
                        </a:rPr>
                        <a:t>Free State</a:t>
                      </a:r>
                      <a:endParaRPr lang="en-ZA" sz="1000" b="1" dirty="0">
                        <a:latin typeface="+mn-lt"/>
                      </a:endParaRPr>
                    </a:p>
                  </a:txBody>
                  <a:tcPr/>
                </a:tc>
                <a:tc>
                  <a:txBody>
                    <a:bodyPr/>
                    <a:lstStyle/>
                    <a:p>
                      <a:pPr marL="0" marR="0" lvl="0" indent="0" algn="ctr" rtl="0">
                        <a:lnSpc>
                          <a:spcPct val="100000"/>
                        </a:lnSpc>
                        <a:spcBef>
                          <a:spcPts val="0"/>
                        </a:spcBef>
                        <a:spcAft>
                          <a:spcPts val="0"/>
                        </a:spcAft>
                        <a:buClr>
                          <a:schemeClr val="dk1"/>
                        </a:buClr>
                        <a:buSzPts val="1000"/>
                        <a:buFont typeface="Calibri"/>
                        <a:buNone/>
                      </a:pPr>
                      <a:r>
                        <a:rPr lang="en-ZA" sz="1100" b="0" i="0" u="none" strike="noStrike" cap="none" dirty="0" smtClean="0">
                          <a:solidFill>
                            <a:schemeClr val="dk1"/>
                          </a:solidFill>
                          <a:latin typeface="+mn-lt"/>
                          <a:ea typeface="Calibri"/>
                          <a:cs typeface="Calibri"/>
                          <a:sym typeface="Calibri"/>
                        </a:rPr>
                        <a:t>Yes </a:t>
                      </a:r>
                      <a:endParaRPr sz="1100" b="0" i="0" u="none" strike="noStrike" cap="none" dirty="0">
                        <a:solidFill>
                          <a:schemeClr val="dk1"/>
                        </a:solidFill>
                        <a:latin typeface="+mn-lt"/>
                        <a:ea typeface="Calibri"/>
                        <a:cs typeface="Calibri"/>
                        <a:sym typeface="Calibri"/>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000"/>
                        <a:buFont typeface="Calibri"/>
                        <a:buNone/>
                      </a:pPr>
                      <a:r>
                        <a:rPr lang="en-ZA" sz="1100" b="0" i="0" u="none" strike="noStrike" cap="none" dirty="0" smtClean="0">
                          <a:solidFill>
                            <a:schemeClr val="dk1"/>
                          </a:solidFill>
                          <a:latin typeface="+mn-lt"/>
                          <a:ea typeface="Calibri"/>
                          <a:cs typeface="Calibri"/>
                          <a:sym typeface="Calibri"/>
                        </a:rPr>
                        <a:t>Yes </a:t>
                      </a:r>
                      <a:endParaRPr sz="1100" b="0" i="0" u="none" strike="noStrike" cap="none" dirty="0">
                        <a:solidFill>
                          <a:schemeClr val="dk1"/>
                        </a:solidFill>
                        <a:latin typeface="+mn-lt"/>
                        <a:ea typeface="Calibri"/>
                        <a:cs typeface="Calibri"/>
                        <a:sym typeface="Calibri"/>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000"/>
                        <a:buFont typeface="Calibri"/>
                        <a:buNone/>
                      </a:pPr>
                      <a:r>
                        <a:rPr lang="en-ZA" sz="1100" b="0" i="0" u="none" strike="noStrike" cap="none" dirty="0" smtClean="0">
                          <a:solidFill>
                            <a:schemeClr val="dk1"/>
                          </a:solidFill>
                          <a:latin typeface="+mn-lt"/>
                          <a:ea typeface="Calibri"/>
                          <a:cs typeface="Calibri"/>
                          <a:sym typeface="Calibri"/>
                        </a:rPr>
                        <a:t>Yes </a:t>
                      </a:r>
                      <a:endParaRPr sz="1100" b="0" i="0" u="none" strike="noStrike" cap="none" dirty="0">
                        <a:solidFill>
                          <a:schemeClr val="dk1"/>
                        </a:solidFill>
                        <a:latin typeface="+mn-lt"/>
                        <a:ea typeface="Calibri"/>
                        <a:cs typeface="Calibri"/>
                        <a:sym typeface="Calibri"/>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000"/>
                        <a:buFont typeface="Calibri"/>
                        <a:buNone/>
                      </a:pPr>
                      <a:r>
                        <a:rPr lang="en-ZA" sz="1100" b="0" i="0" u="none" strike="noStrike" cap="none" dirty="0" smtClean="0">
                          <a:solidFill>
                            <a:schemeClr val="dk1"/>
                          </a:solidFill>
                          <a:latin typeface="+mn-lt"/>
                          <a:ea typeface="Calibri"/>
                          <a:cs typeface="Calibri"/>
                          <a:sym typeface="Calibri"/>
                        </a:rPr>
                        <a:t>Yes </a:t>
                      </a:r>
                      <a:endParaRPr sz="1100" b="0" i="0" u="none" strike="noStrike" cap="none" dirty="0">
                        <a:solidFill>
                          <a:schemeClr val="dk1"/>
                        </a:solidFill>
                        <a:latin typeface="+mn-lt"/>
                        <a:ea typeface="Calibri"/>
                        <a:cs typeface="Calibri"/>
                        <a:sym typeface="Calibri"/>
                      </a:endParaRPr>
                    </a:p>
                  </a:txBody>
                  <a:tcPr marL="91450" marR="91450" marT="45725" marB="45725"/>
                </a:tc>
                <a:extLst>
                  <a:ext uri="{0D108BD9-81ED-4DB2-BD59-A6C34878D82A}">
                    <a16:rowId xmlns:a16="http://schemas.microsoft.com/office/drawing/2014/main" val="4070761926"/>
                  </a:ext>
                </a:extLst>
              </a:tr>
              <a:tr h="10083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000" b="1" dirty="0" smtClean="0">
                          <a:latin typeface="+mn-lt"/>
                        </a:rPr>
                        <a:t>Gauteng</a:t>
                      </a:r>
                      <a:endParaRPr lang="en-ZA" sz="1000" b="1"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schemeClr val="tx1"/>
                          </a:solidFill>
                          <a:effectLst/>
                          <a:uLnTx/>
                          <a:uFillTx/>
                          <a:latin typeface="+mn-lt"/>
                          <a:ea typeface="+mn-ea"/>
                          <a:cs typeface="+mn-cs"/>
                        </a:rPr>
                        <a:t>Yes: Issued </a:t>
                      </a:r>
                      <a:r>
                        <a:rPr kumimoji="0" lang="en-ZA" sz="1100" b="0" i="0" u="none" strike="noStrike" kern="1200" cap="none" spc="0" normalizeH="0" baseline="0" noProof="0" dirty="0">
                          <a:ln>
                            <a:noFill/>
                          </a:ln>
                          <a:solidFill>
                            <a:schemeClr val="tx1"/>
                          </a:solidFill>
                          <a:effectLst/>
                          <a:uLnTx/>
                          <a:uFillTx/>
                          <a:latin typeface="+mn-lt"/>
                          <a:ea typeface="+mn-ea"/>
                          <a:cs typeface="+mn-cs"/>
                        </a:rPr>
                        <a:t>4</a:t>
                      </a:r>
                      <a:r>
                        <a:rPr kumimoji="0" lang="en-ZA" sz="1100" b="0" i="0" u="none" strike="noStrike" kern="1200" cap="none" spc="0" normalizeH="0" baseline="30000" noProof="0" dirty="0">
                          <a:ln>
                            <a:noFill/>
                          </a:ln>
                          <a:solidFill>
                            <a:schemeClr val="tx1"/>
                          </a:solidFill>
                          <a:effectLst/>
                          <a:uLnTx/>
                          <a:uFillTx/>
                          <a:latin typeface="+mn-lt"/>
                          <a:ea typeface="+mn-ea"/>
                          <a:cs typeface="+mn-cs"/>
                        </a:rPr>
                        <a:t>th</a:t>
                      </a:r>
                      <a:r>
                        <a:rPr kumimoji="0" lang="en-ZA" sz="1100" b="0" i="0" u="none" strike="noStrike" kern="1200" cap="none" spc="0" normalizeH="0" baseline="0" noProof="0" dirty="0">
                          <a:ln>
                            <a:noFill/>
                          </a:ln>
                          <a:solidFill>
                            <a:schemeClr val="tx1"/>
                          </a:solidFill>
                          <a:effectLst/>
                          <a:uLnTx/>
                          <a:uFillTx/>
                          <a:latin typeface="+mn-lt"/>
                          <a:ea typeface="+mn-ea"/>
                          <a:cs typeface="+mn-cs"/>
                        </a:rPr>
                        <a:t> October 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schemeClr val="tx1"/>
                          </a:solidFill>
                          <a:effectLst/>
                          <a:uLnTx/>
                          <a:uFillTx/>
                          <a:latin typeface="+mn-lt"/>
                          <a:ea typeface="+mn-ea"/>
                          <a:cs typeface="+mn-cs"/>
                        </a:rPr>
                        <a:t>Yes: April 2021, July 2021 and October </a:t>
                      </a:r>
                      <a:r>
                        <a:rPr kumimoji="0" lang="en-ZA" sz="1100" b="0" i="0" u="none" strike="noStrike" kern="1200" cap="none" spc="0" normalizeH="0" baseline="0" noProof="0" dirty="0">
                          <a:ln>
                            <a:noFill/>
                          </a:ln>
                          <a:solidFill>
                            <a:schemeClr val="tx1"/>
                          </a:solidFill>
                          <a:effectLst/>
                          <a:uLnTx/>
                          <a:uFillTx/>
                          <a:latin typeface="+mn-lt"/>
                          <a:ea typeface="+mn-ea"/>
                          <a:cs typeface="+mn-cs"/>
                        </a:rPr>
                        <a:t>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schemeClr val="tx1"/>
                          </a:solidFill>
                          <a:effectLst/>
                          <a:uLnTx/>
                          <a:uFillTx/>
                          <a:latin typeface="+mn-lt"/>
                          <a:ea typeface="+mn-ea"/>
                          <a:cs typeface="+mn-cs"/>
                        </a:rPr>
                        <a:t>Yes: Identification </a:t>
                      </a:r>
                      <a:r>
                        <a:rPr kumimoji="0" lang="en-ZA" sz="1100" b="0" i="0" u="none" strike="noStrike" kern="1200" cap="none" spc="0" normalizeH="0" baseline="0" noProof="0" dirty="0">
                          <a:ln>
                            <a:noFill/>
                          </a:ln>
                          <a:solidFill>
                            <a:schemeClr val="tx1"/>
                          </a:solidFill>
                          <a:effectLst/>
                          <a:uLnTx/>
                          <a:uFillTx/>
                          <a:latin typeface="+mn-lt"/>
                          <a:ea typeface="+mn-ea"/>
                          <a:cs typeface="+mn-cs"/>
                        </a:rPr>
                        <a:t>from 12 -</a:t>
                      </a:r>
                      <a:r>
                        <a:rPr kumimoji="0" lang="en-ZA" sz="1100" b="0" i="0" u="none" strike="noStrike" kern="1200" cap="none" spc="0" normalizeH="0" baseline="0" noProof="0" dirty="0" smtClean="0">
                          <a:ln>
                            <a:noFill/>
                          </a:ln>
                          <a:solidFill>
                            <a:schemeClr val="tx1"/>
                          </a:solidFill>
                          <a:effectLst/>
                          <a:uLnTx/>
                          <a:uFillTx/>
                          <a:latin typeface="+mn-lt"/>
                          <a:ea typeface="+mn-ea"/>
                          <a:cs typeface="+mn-cs"/>
                        </a:rPr>
                        <a:t>16/10/2020. Placement </a:t>
                      </a:r>
                      <a:r>
                        <a:rPr kumimoji="0" lang="en-ZA" sz="1100" b="0" i="0" u="none" strike="noStrike" kern="1200" cap="none" spc="0" normalizeH="0" baseline="0" noProof="0" dirty="0">
                          <a:ln>
                            <a:noFill/>
                          </a:ln>
                          <a:solidFill>
                            <a:schemeClr val="tx1"/>
                          </a:solidFill>
                          <a:effectLst/>
                          <a:uLnTx/>
                          <a:uFillTx/>
                          <a:latin typeface="+mn-lt"/>
                          <a:ea typeface="+mn-ea"/>
                          <a:cs typeface="+mn-cs"/>
                        </a:rPr>
                        <a:t>from 14/10 to 2/11/2020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schemeClr val="tx1"/>
                          </a:solidFill>
                          <a:effectLst/>
                          <a:uLnTx/>
                          <a:uFillTx/>
                          <a:latin typeface="+mn-lt"/>
                          <a:ea typeface="+mn-ea"/>
                          <a:cs typeface="+mn-cs"/>
                        </a:rPr>
                        <a:t>Yes/No. Placement </a:t>
                      </a:r>
                      <a:r>
                        <a:rPr kumimoji="0" lang="en-ZA" sz="1100" b="0" i="0" u="none" strike="noStrike" kern="1200" cap="none" spc="0" normalizeH="0" baseline="0" noProof="0" dirty="0">
                          <a:ln>
                            <a:noFill/>
                          </a:ln>
                          <a:solidFill>
                            <a:schemeClr val="tx1"/>
                          </a:solidFill>
                          <a:effectLst/>
                          <a:uLnTx/>
                          <a:uFillTx/>
                          <a:latin typeface="+mn-lt"/>
                          <a:ea typeface="+mn-ea"/>
                          <a:cs typeface="+mn-cs"/>
                        </a:rPr>
                        <a:t>to start from 1/4/2021 as graduates will not be qualified in January 2021. </a:t>
                      </a:r>
                      <a:r>
                        <a:rPr kumimoji="0" lang="en-ZA" sz="1100" b="0" i="0" u="none" strike="noStrike" kern="1200" cap="none" spc="0" normalizeH="0" baseline="0" noProof="0" dirty="0" smtClean="0">
                          <a:ln>
                            <a:noFill/>
                          </a:ln>
                          <a:solidFill>
                            <a:schemeClr val="tx1"/>
                          </a:solidFill>
                          <a:effectLst/>
                          <a:uLnTx/>
                          <a:uFillTx/>
                          <a:latin typeface="+mn-lt"/>
                          <a:ea typeface="+mn-ea"/>
                          <a:cs typeface="+mn-cs"/>
                        </a:rPr>
                        <a:t>Tentative </a:t>
                      </a:r>
                      <a:r>
                        <a:rPr kumimoji="0" lang="en-ZA" sz="1100" b="0" i="0" u="none" strike="noStrike" kern="1200" cap="none" spc="0" normalizeH="0" baseline="0" noProof="0" dirty="0">
                          <a:ln>
                            <a:noFill/>
                          </a:ln>
                          <a:solidFill>
                            <a:schemeClr val="tx1"/>
                          </a:solidFill>
                          <a:effectLst/>
                          <a:uLnTx/>
                          <a:uFillTx/>
                          <a:latin typeface="+mn-lt"/>
                          <a:ea typeface="+mn-ea"/>
                          <a:cs typeface="+mn-cs"/>
                        </a:rPr>
                        <a:t>management plan for placement is from 10 </a:t>
                      </a:r>
                      <a:r>
                        <a:rPr kumimoji="0" lang="en-ZA" sz="1100" b="0" i="0" u="none" strike="noStrike" kern="1200" cap="none" spc="0" normalizeH="0" baseline="0" noProof="0" dirty="0" smtClean="0">
                          <a:ln>
                            <a:noFill/>
                          </a:ln>
                          <a:solidFill>
                            <a:schemeClr val="tx1"/>
                          </a:solidFill>
                          <a:effectLst/>
                          <a:uLnTx/>
                          <a:uFillTx/>
                          <a:latin typeface="+mn-lt"/>
                          <a:ea typeface="+mn-ea"/>
                          <a:cs typeface="+mn-cs"/>
                        </a:rPr>
                        <a:t>/11/2020.</a:t>
                      </a:r>
                      <a:endParaRPr kumimoji="0" lang="en-ZA" sz="1100" b="0" i="0" u="none" strike="noStrike" kern="1200" cap="none" spc="0" normalizeH="0" baseline="0" noProof="0" dirty="0">
                        <a:ln>
                          <a:noFill/>
                        </a:ln>
                        <a:solidFill>
                          <a:schemeClr val="tx1"/>
                        </a:solidFill>
                        <a:effectLst/>
                        <a:uLnTx/>
                        <a:uFillTx/>
                        <a:latin typeface="+mn-lt"/>
                        <a:ea typeface="+mn-ea"/>
                        <a:cs typeface="+mn-cs"/>
                      </a:endParaRPr>
                    </a:p>
                  </a:txBody>
                  <a:tcPr/>
                </a:tc>
                <a:extLst>
                  <a:ext uri="{0D108BD9-81ED-4DB2-BD59-A6C34878D82A}">
                    <a16:rowId xmlns:a16="http://schemas.microsoft.com/office/drawing/2014/main" val="3966521080"/>
                  </a:ext>
                </a:extLst>
              </a:tr>
              <a:tr h="1256322">
                <a:tc>
                  <a:txBody>
                    <a:bodyPr/>
                    <a:lstStyle/>
                    <a:p>
                      <a:r>
                        <a:rPr lang="en-ZA" sz="1000" b="1" dirty="0" smtClean="0">
                          <a:latin typeface="+mn-lt"/>
                        </a:rPr>
                        <a:t>Kwa-Zulu-Natal</a:t>
                      </a:r>
                      <a:endParaRPr lang="en-ZA" sz="1000" b="1"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schemeClr val="tx1"/>
                          </a:solidFill>
                          <a:effectLst/>
                          <a:uLnTx/>
                          <a:uFillTx/>
                          <a:latin typeface="+mn-lt"/>
                          <a:ea typeface="+mn-ea"/>
                          <a:cs typeface="+mn-cs"/>
                        </a:rPr>
                        <a:t>Yes: </a:t>
                      </a:r>
                      <a:r>
                        <a:rPr lang="en-US" sz="1100" b="0" u="none" strike="noStrike" dirty="0" smtClean="0">
                          <a:effectLst/>
                          <a:latin typeface="+mn-lt"/>
                          <a:cs typeface="Arial" pitchFamily="34" charset="0"/>
                        </a:rPr>
                        <a:t>The school post</a:t>
                      </a:r>
                      <a:r>
                        <a:rPr lang="en-US" sz="1100" b="0" u="none" strike="noStrike" baseline="0" dirty="0" smtClean="0">
                          <a:effectLst/>
                          <a:latin typeface="+mn-lt"/>
                          <a:cs typeface="Arial" pitchFamily="34" charset="0"/>
                        </a:rPr>
                        <a:t> </a:t>
                      </a:r>
                      <a:r>
                        <a:rPr lang="en-US" sz="1100" b="0" u="none" strike="noStrike" dirty="0" smtClean="0">
                          <a:effectLst/>
                          <a:latin typeface="+mn-lt"/>
                          <a:cs typeface="Arial" pitchFamily="34" charset="0"/>
                        </a:rPr>
                        <a:t>establishments for 2021 have been released to schools.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0" i="0" u="none" strike="noStrike" kern="1200" cap="none" spc="0" normalizeH="0" baseline="0" noProof="0" dirty="0">
                        <a:ln>
                          <a:noFill/>
                        </a:ln>
                        <a:solidFill>
                          <a:schemeClr val="tx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schemeClr val="tx1"/>
                          </a:solidFill>
                          <a:effectLst/>
                          <a:uLnTx/>
                          <a:uFillTx/>
                          <a:latin typeface="+mn-lt"/>
                          <a:ea typeface="+mn-ea"/>
                          <a:cs typeface="+mn-cs"/>
                        </a:rPr>
                        <a:t>Yes : </a:t>
                      </a:r>
                      <a:r>
                        <a:rPr lang="en-US" sz="1000" b="0" u="none" strike="noStrike" dirty="0" smtClean="0">
                          <a:effectLst/>
                          <a:latin typeface="+mn-lt"/>
                          <a:cs typeface="Arial" pitchFamily="34" charset="0"/>
                        </a:rPr>
                        <a:t>The Department is in the process of matching and placing additional educators in promotion posts</a:t>
                      </a:r>
                      <a:r>
                        <a:rPr lang="en-US" sz="1000" b="0" u="none" strike="noStrike" baseline="0" dirty="0" smtClean="0">
                          <a:effectLst/>
                          <a:latin typeface="+mn-lt"/>
                          <a:cs typeface="Arial" pitchFamily="34" charset="0"/>
                        </a:rPr>
                        <a:t> which is envisaged to complete at the end of the year. Bulletin released in which successful candidates will assume at the start of 2021. </a:t>
                      </a:r>
                      <a:endParaRPr kumimoji="0" lang="en-ZA" sz="1000" b="0" i="0" u="none" strike="noStrike" kern="1200" cap="none" spc="0" normalizeH="0" baseline="0" noProof="0" dirty="0">
                        <a:ln>
                          <a:noFill/>
                        </a:ln>
                        <a:solidFill>
                          <a:schemeClr val="tx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schemeClr val="tx1"/>
                          </a:solidFill>
                          <a:effectLst/>
                          <a:uLnTx/>
                          <a:uFillTx/>
                          <a:latin typeface="+mn-lt"/>
                          <a:ea typeface="+mn-ea"/>
                          <a:cs typeface="+mn-cs"/>
                        </a:rPr>
                        <a:t>Yes: </a:t>
                      </a:r>
                      <a:r>
                        <a:rPr lang="en-US" sz="1100" b="0" i="0" u="none" strike="noStrike" dirty="0" smtClean="0">
                          <a:solidFill>
                            <a:schemeClr val="tx1"/>
                          </a:solidFill>
                          <a:effectLst/>
                          <a:latin typeface="+mn-lt"/>
                          <a:cs typeface="Arial" pitchFamily="34" charset="0"/>
                        </a:rPr>
                        <a:t>The Department has a</a:t>
                      </a:r>
                      <a:r>
                        <a:rPr lang="en-US" sz="1100" b="0" i="0" u="none" strike="noStrike" baseline="0" dirty="0" smtClean="0">
                          <a:solidFill>
                            <a:schemeClr val="tx1"/>
                          </a:solidFill>
                          <a:effectLst/>
                          <a:latin typeface="+mn-lt"/>
                          <a:cs typeface="Arial" pitchFamily="34" charset="0"/>
                        </a:rPr>
                        <a:t> management plan which started on 16 October 2020 and ends with the assumption of duty of matched educators on 25 January 2021.</a:t>
                      </a:r>
                      <a:endParaRPr lang="en-US" sz="1100" b="0" i="0" u="none" strike="noStrike" dirty="0" smtClean="0">
                        <a:solidFill>
                          <a:schemeClr val="tx1"/>
                        </a:solidFill>
                        <a:effectLst/>
                        <a:latin typeface="+mn-lt"/>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schemeClr val="tx1"/>
                          </a:solidFill>
                          <a:effectLst/>
                          <a:uLnTx/>
                          <a:uFillTx/>
                          <a:latin typeface="+mn-lt"/>
                          <a:ea typeface="+mn-ea"/>
                          <a:cs typeface="+mn-cs"/>
                        </a:rPr>
                        <a:t>Yes: </a:t>
                      </a:r>
                      <a:r>
                        <a:rPr lang="en-US" sz="1100" b="0" u="none" strike="noStrike" dirty="0" smtClean="0">
                          <a:effectLst/>
                          <a:latin typeface="+mn-lt"/>
                          <a:cs typeface="Arial" pitchFamily="34" charset="0"/>
                        </a:rPr>
                        <a:t>The</a:t>
                      </a:r>
                      <a:r>
                        <a:rPr lang="en-US" sz="1100" b="0" u="none" strike="noStrike" baseline="0" dirty="0" smtClean="0">
                          <a:effectLst/>
                          <a:latin typeface="+mn-lt"/>
                          <a:cs typeface="Arial" pitchFamily="34" charset="0"/>
                        </a:rPr>
                        <a:t> plan of the department for the placement of </a:t>
                      </a:r>
                      <a:r>
                        <a:rPr lang="en-US" sz="1100" b="0" u="none" strike="noStrike" baseline="0" dirty="0" err="1" smtClean="0">
                          <a:effectLst/>
                          <a:latin typeface="+mn-lt"/>
                          <a:cs typeface="Arial" pitchFamily="34" charset="0"/>
                        </a:rPr>
                        <a:t>Funza</a:t>
                      </a:r>
                      <a:r>
                        <a:rPr lang="en-US" sz="1100" b="0" u="none" strike="noStrike" baseline="0" dirty="0" smtClean="0">
                          <a:effectLst/>
                          <a:latin typeface="+mn-lt"/>
                          <a:cs typeface="Arial" pitchFamily="34" charset="0"/>
                        </a:rPr>
                        <a:t> </a:t>
                      </a:r>
                      <a:r>
                        <a:rPr lang="en-US" sz="1100" b="0" u="none" strike="noStrike" baseline="0" dirty="0" err="1" smtClean="0">
                          <a:effectLst/>
                          <a:latin typeface="+mn-lt"/>
                          <a:cs typeface="Arial" pitchFamily="34" charset="0"/>
                        </a:rPr>
                        <a:t>Lushaka</a:t>
                      </a:r>
                      <a:r>
                        <a:rPr lang="en-US" sz="1100" b="0" u="none" strike="noStrike" baseline="0" dirty="0" smtClean="0">
                          <a:effectLst/>
                          <a:latin typeface="+mn-lt"/>
                          <a:cs typeface="Arial" pitchFamily="34" charset="0"/>
                        </a:rPr>
                        <a:t> graduates is</a:t>
                      </a:r>
                      <a:r>
                        <a:rPr lang="en-US" sz="1100" b="0" u="none" strike="noStrike" dirty="0" smtClean="0">
                          <a:effectLst/>
                          <a:latin typeface="+mn-lt"/>
                          <a:cs typeface="Arial" pitchFamily="34" charset="0"/>
                        </a:rPr>
                        <a:t> linked to the management plan for</a:t>
                      </a:r>
                      <a:r>
                        <a:rPr lang="en-US" sz="1100" b="0" u="none" strike="noStrike" baseline="0" dirty="0" smtClean="0">
                          <a:effectLst/>
                          <a:latin typeface="+mn-lt"/>
                          <a:cs typeface="Arial" pitchFamily="34" charset="0"/>
                        </a:rPr>
                        <a:t>  additional educators aimed at placing scarce subjects only.</a:t>
                      </a:r>
                      <a:endParaRPr lang="en-US" sz="1100" b="0" i="0" u="none" strike="noStrike" dirty="0" smtClean="0">
                        <a:solidFill>
                          <a:srgbClr val="000000"/>
                        </a:solidFill>
                        <a:effectLst/>
                        <a:latin typeface="+mn-lt"/>
                        <a:cs typeface="Arial" pitchFamily="34" charset="0"/>
                      </a:endParaRPr>
                    </a:p>
                  </a:txBody>
                  <a:tcPr/>
                </a:tc>
                <a:extLst>
                  <a:ext uri="{0D108BD9-81ED-4DB2-BD59-A6C34878D82A}">
                    <a16:rowId xmlns:a16="http://schemas.microsoft.com/office/drawing/2014/main" val="2978755674"/>
                  </a:ext>
                </a:extLst>
              </a:tr>
              <a:tr h="1190199">
                <a:tc>
                  <a:txBody>
                    <a:bodyPr/>
                    <a:lstStyle/>
                    <a:p>
                      <a:r>
                        <a:rPr lang="en-ZA" sz="1000" b="1" dirty="0" smtClean="0">
                          <a:solidFill>
                            <a:schemeClr val="tx1"/>
                          </a:solidFill>
                          <a:latin typeface="+mn-lt"/>
                        </a:rPr>
                        <a:t>Limpopo</a:t>
                      </a:r>
                      <a:endParaRPr lang="en-ZA" sz="1000" b="1" dirty="0">
                        <a:solidFill>
                          <a:schemeClr val="tx1"/>
                        </a:solidFill>
                        <a:latin typeface="+mn-lt"/>
                      </a:endParaRPr>
                    </a:p>
                  </a:txBody>
                  <a:tcPr/>
                </a:tc>
                <a:tc>
                  <a:txBody>
                    <a:bodyPr/>
                    <a:lstStyle/>
                    <a:p>
                      <a:pPr marL="0" indent="0" algn="l">
                        <a:buFont typeface="Arial" panose="020B0604020202020204" pitchFamily="34" charset="0"/>
                        <a:buNone/>
                      </a:pPr>
                      <a:r>
                        <a:rPr lang="en-ZA" sz="1100" b="0" kern="1200" dirty="0" smtClean="0">
                          <a:solidFill>
                            <a:schemeClr val="tx1"/>
                          </a:solidFill>
                          <a:effectLst/>
                          <a:latin typeface="+mn-lt"/>
                          <a:ea typeface="+mn-ea"/>
                          <a:cs typeface="+mn-cs"/>
                        </a:rPr>
                        <a:t>Yes. The schools</a:t>
                      </a:r>
                      <a:r>
                        <a:rPr lang="en-ZA" sz="1100" b="0" kern="1200" baseline="0" dirty="0" smtClean="0">
                          <a:solidFill>
                            <a:schemeClr val="tx1"/>
                          </a:solidFill>
                          <a:effectLst/>
                          <a:latin typeface="+mn-lt"/>
                          <a:ea typeface="+mn-ea"/>
                          <a:cs typeface="+mn-cs"/>
                        </a:rPr>
                        <a:t> were provided with their 2021 post establishment on 2 October 2020.</a:t>
                      </a:r>
                      <a:endParaRPr lang="en-ZA" sz="1100" b="0" kern="1200" dirty="0" smtClean="0">
                        <a:solidFill>
                          <a:schemeClr val="tx1"/>
                        </a:solidFill>
                        <a:effectLst/>
                        <a:latin typeface="+mn-lt"/>
                        <a:ea typeface="+mn-ea"/>
                        <a:cs typeface="+mn-cs"/>
                      </a:endParaRPr>
                    </a:p>
                  </a:txBody>
                  <a:tcPr/>
                </a:tc>
                <a:tc>
                  <a:txBody>
                    <a:bodyPr/>
                    <a:lstStyle/>
                    <a:p>
                      <a:pPr marL="0" indent="0" algn="l">
                        <a:buFont typeface="Arial" panose="020B0604020202020204" pitchFamily="34" charset="0"/>
                        <a:buNone/>
                      </a:pPr>
                      <a:r>
                        <a:rPr lang="en-ZA" sz="1100" b="0" kern="1200" dirty="0" smtClean="0">
                          <a:solidFill>
                            <a:schemeClr val="tx1"/>
                          </a:solidFill>
                          <a:effectLst/>
                          <a:latin typeface="+mn-lt"/>
                          <a:ea typeface="+mn-ea"/>
                          <a:cs typeface="+mn-cs"/>
                        </a:rPr>
                        <a:t>Yes. The Department has advertised 568 school</a:t>
                      </a:r>
                      <a:r>
                        <a:rPr lang="en-ZA" sz="1100" b="0" kern="1200" baseline="0" dirty="0" smtClean="0">
                          <a:solidFill>
                            <a:schemeClr val="tx1"/>
                          </a:solidFill>
                          <a:effectLst/>
                          <a:latin typeface="+mn-lt"/>
                          <a:ea typeface="+mn-ea"/>
                          <a:cs typeface="+mn-cs"/>
                        </a:rPr>
                        <a:t> principals posts.  The planned date of appointment is 01 January 2021.</a:t>
                      </a:r>
                    </a:p>
                  </a:txBody>
                  <a:tcPr/>
                </a:tc>
                <a:tc>
                  <a:txBody>
                    <a:bodyPr/>
                    <a:lstStyle/>
                    <a:p>
                      <a:pPr marL="0" indent="0" algn="l">
                        <a:buFont typeface="Arial" panose="020B0604020202020204" pitchFamily="34" charset="0"/>
                        <a:buNone/>
                      </a:pPr>
                      <a:r>
                        <a:rPr lang="en-ZA" sz="1100" b="0" kern="1200" dirty="0" smtClean="0">
                          <a:solidFill>
                            <a:schemeClr val="tx1"/>
                          </a:solidFill>
                          <a:effectLst/>
                          <a:latin typeface="+mn-lt"/>
                          <a:ea typeface="+mn-ea"/>
                          <a:cs typeface="+mn-cs"/>
                        </a:rPr>
                        <a:t>Yes. The management has been approved for consultation with social partners. Should</a:t>
                      </a:r>
                      <a:r>
                        <a:rPr lang="en-ZA" sz="1100" b="0" kern="1200" baseline="0" dirty="0" smtClean="0">
                          <a:solidFill>
                            <a:schemeClr val="tx1"/>
                          </a:solidFill>
                          <a:effectLst/>
                          <a:latin typeface="+mn-lt"/>
                          <a:ea typeface="+mn-ea"/>
                          <a:cs typeface="+mn-cs"/>
                        </a:rPr>
                        <a:t> consensus be reached, then the implementation will start in February 2021</a:t>
                      </a:r>
                      <a:endParaRPr lang="en-ZA" sz="1100" b="0" kern="1200" dirty="0" smtClean="0">
                        <a:solidFill>
                          <a:schemeClr val="tx1"/>
                        </a:solidFill>
                        <a:effectLst/>
                        <a:latin typeface="+mn-lt"/>
                        <a:ea typeface="+mn-ea"/>
                        <a:cs typeface="+mn-cs"/>
                      </a:endParaRPr>
                    </a:p>
                  </a:txBody>
                  <a:tcPr/>
                </a:tc>
                <a:tc>
                  <a:txBody>
                    <a:bodyPr/>
                    <a:lstStyle/>
                    <a:p>
                      <a:pPr marL="0" indent="0" algn="l">
                        <a:buFont typeface="Arial" panose="020B0604020202020204" pitchFamily="34" charset="0"/>
                        <a:buNone/>
                      </a:pPr>
                      <a:r>
                        <a:rPr lang="en-ZA" sz="1100" b="0" kern="1200" dirty="0" smtClean="0">
                          <a:solidFill>
                            <a:schemeClr val="tx1"/>
                          </a:solidFill>
                          <a:effectLst/>
                          <a:latin typeface="+mn-lt"/>
                          <a:ea typeface="+mn-ea"/>
                          <a:cs typeface="+mn-cs"/>
                        </a:rPr>
                        <a:t>Yes. The LDOE has received a databse of</a:t>
                      </a:r>
                      <a:r>
                        <a:rPr lang="en-ZA" sz="1100" b="0" kern="1200" baseline="0" dirty="0" smtClean="0">
                          <a:solidFill>
                            <a:schemeClr val="tx1"/>
                          </a:solidFill>
                          <a:effectLst/>
                          <a:latin typeface="+mn-lt"/>
                          <a:ea typeface="+mn-ea"/>
                          <a:cs typeface="+mn-cs"/>
                        </a:rPr>
                        <a:t> all eligible Bursars from DBE.  The Department is currently engaging the bursars about the process of placement.</a:t>
                      </a:r>
                    </a:p>
                  </a:txBody>
                  <a:tcPr/>
                </a:tc>
                <a:extLst>
                  <a:ext uri="{0D108BD9-81ED-4DB2-BD59-A6C34878D82A}">
                    <a16:rowId xmlns:a16="http://schemas.microsoft.com/office/drawing/2014/main" val="2126654202"/>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16</a:t>
            </a:fld>
            <a:endParaRPr lang="en-ZA" dirty="0">
              <a:solidFill>
                <a:prstClr val="black">
                  <a:tint val="75000"/>
                </a:prstClr>
              </a:solidFill>
            </a:endParaRP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15" y="5931592"/>
            <a:ext cx="1835696" cy="916064"/>
          </a:xfrm>
          <a:prstGeom prst="rect">
            <a:avLst/>
          </a:prstGeom>
        </p:spPr>
      </p:pic>
    </p:spTree>
    <p:extLst>
      <p:ext uri="{BB962C8B-B14F-4D97-AF65-F5344CB8AC3E}">
        <p14:creationId xmlns:p14="http://schemas.microsoft.com/office/powerpoint/2010/main" val="12311861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5" y="0"/>
            <a:ext cx="9036496" cy="764704"/>
          </a:xfrm>
        </p:spPr>
        <p:txBody>
          <a:bodyPr>
            <a:noAutofit/>
          </a:bodyPr>
          <a:lstStyle/>
          <a:p>
            <a:r>
              <a:rPr lang="en-ZA" sz="3600" b="1" dirty="0" smtClean="0"/>
              <a:t>PROVISION OF TEACHERS</a:t>
            </a:r>
            <a:endParaRPr lang="en-ZA" sz="3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08263084"/>
              </p:ext>
            </p:extLst>
          </p:nvPr>
        </p:nvGraphicFramePr>
        <p:xfrm>
          <a:off x="-1" y="764705"/>
          <a:ext cx="9144001" cy="5306956"/>
        </p:xfrm>
        <a:graphic>
          <a:graphicData uri="http://schemas.openxmlformats.org/drawingml/2006/table">
            <a:tbl>
              <a:tblPr firstRow="1" bandRow="1">
                <a:tableStyleId>{21E4AEA4-8DFA-4A89-87EB-49C32662AFE0}</a:tableStyleId>
              </a:tblPr>
              <a:tblGrid>
                <a:gridCol w="1043609">
                  <a:extLst>
                    <a:ext uri="{9D8B030D-6E8A-4147-A177-3AD203B41FA5}">
                      <a16:colId xmlns:a16="http://schemas.microsoft.com/office/drawing/2014/main" val="3113729675"/>
                    </a:ext>
                  </a:extLst>
                </a:gridCol>
                <a:gridCol w="1728192">
                  <a:extLst>
                    <a:ext uri="{9D8B030D-6E8A-4147-A177-3AD203B41FA5}">
                      <a16:colId xmlns:a16="http://schemas.microsoft.com/office/drawing/2014/main" val="1022221641"/>
                    </a:ext>
                  </a:extLst>
                </a:gridCol>
                <a:gridCol w="1584176">
                  <a:extLst>
                    <a:ext uri="{9D8B030D-6E8A-4147-A177-3AD203B41FA5}">
                      <a16:colId xmlns:a16="http://schemas.microsoft.com/office/drawing/2014/main" val="1182750211"/>
                    </a:ext>
                  </a:extLst>
                </a:gridCol>
                <a:gridCol w="3240360">
                  <a:extLst>
                    <a:ext uri="{9D8B030D-6E8A-4147-A177-3AD203B41FA5}">
                      <a16:colId xmlns:a16="http://schemas.microsoft.com/office/drawing/2014/main" val="2712641660"/>
                    </a:ext>
                  </a:extLst>
                </a:gridCol>
                <a:gridCol w="1547664">
                  <a:extLst>
                    <a:ext uri="{9D8B030D-6E8A-4147-A177-3AD203B41FA5}">
                      <a16:colId xmlns:a16="http://schemas.microsoft.com/office/drawing/2014/main" val="2699293323"/>
                    </a:ext>
                  </a:extLst>
                </a:gridCol>
              </a:tblGrid>
              <a:tr h="1128332">
                <a:tc>
                  <a:txBody>
                    <a:bodyPr/>
                    <a:lstStyle/>
                    <a:p>
                      <a:r>
                        <a:rPr lang="en-ZA" sz="1050" dirty="0" smtClean="0"/>
                        <a:t>PROVINCE</a:t>
                      </a:r>
                      <a:endParaRPr lang="en-ZA" sz="1050" dirty="0"/>
                    </a:p>
                  </a:txBody>
                  <a:tcPr/>
                </a:tc>
                <a:tc>
                  <a:txBody>
                    <a:bodyPr/>
                    <a:lstStyle/>
                    <a:p>
                      <a:r>
                        <a:rPr lang="en-GB" sz="1050" dirty="0" smtClean="0"/>
                        <a:t>PROVIDED SCHOOLS WITH THEIR POST PROVISIONING FOR 2021.</a:t>
                      </a:r>
                      <a:r>
                        <a:rPr lang="en-GB" sz="1050" baseline="0" dirty="0" smtClean="0"/>
                        <a:t> (YES/NO) COMMENT</a:t>
                      </a:r>
                      <a:endParaRPr lang="en-ZA" sz="1050" dirty="0"/>
                    </a:p>
                  </a:txBody>
                  <a:tcPr/>
                </a:tc>
                <a:tc>
                  <a:txBody>
                    <a:bodyPr/>
                    <a:lstStyle/>
                    <a:p>
                      <a:r>
                        <a:rPr lang="en-GB" sz="1050" dirty="0" smtClean="0"/>
                        <a:t>MANAGEMENT PLANS FOR THE ADVERTISING OF PROMOTION POSTS FOR 2021. (YES/NO) COMMENT</a:t>
                      </a:r>
                    </a:p>
                  </a:txBody>
                  <a:tcPr/>
                </a:tc>
                <a:tc>
                  <a:txBody>
                    <a:bodyPr/>
                    <a:lstStyle/>
                    <a:p>
                      <a:r>
                        <a:rPr lang="en-GB" sz="1050" dirty="0" smtClean="0"/>
                        <a:t>MANAGEMENT PLANS FOR THE IDENTIFICATION AND PLACEMENT OF EDUCATORS ADDITIONAL TO THE STAFF ESTABLISHMENT FOR 2021. (YES/NO) COMMENT</a:t>
                      </a:r>
                    </a:p>
                  </a:txBody>
                  <a:tcPr/>
                </a:tc>
                <a:tc>
                  <a:txBody>
                    <a:bodyPr/>
                    <a:lstStyle/>
                    <a:p>
                      <a:r>
                        <a:rPr lang="en-ZA" sz="1050" b="1" kern="1200" dirty="0" smtClean="0">
                          <a:solidFill>
                            <a:schemeClr val="lt1"/>
                          </a:solidFill>
                          <a:effectLst/>
                          <a:latin typeface="+mn-lt"/>
                          <a:ea typeface="+mn-ea"/>
                          <a:cs typeface="+mn-cs"/>
                        </a:rPr>
                        <a:t>MANAGEMENT PLANS FOR THE PLACEMENT OF FUNZA LUSHAKA GRADUATES FOR 2021. (YES/NO) COMMENT</a:t>
                      </a:r>
                    </a:p>
                  </a:txBody>
                  <a:tcPr/>
                </a:tc>
                <a:extLst>
                  <a:ext uri="{0D108BD9-81ED-4DB2-BD59-A6C34878D82A}">
                    <a16:rowId xmlns:a16="http://schemas.microsoft.com/office/drawing/2014/main" val="3646582786"/>
                  </a:ext>
                </a:extLst>
              </a:tr>
              <a:tr h="1308450">
                <a:tc>
                  <a:txBody>
                    <a:bodyPr/>
                    <a:lstStyle/>
                    <a:p>
                      <a:r>
                        <a:rPr lang="en-ZA" sz="1050" b="1" dirty="0" smtClean="0">
                          <a:solidFill>
                            <a:schemeClr val="tx1"/>
                          </a:solidFill>
                          <a:latin typeface="+mn-lt"/>
                        </a:rPr>
                        <a:t>Mpumalanga</a:t>
                      </a:r>
                      <a:endParaRPr lang="en-ZA" sz="1050" b="1" dirty="0">
                        <a:solidFill>
                          <a:schemeClr val="tx1"/>
                        </a:solidFill>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dk1"/>
                          </a:solidFill>
                          <a:effectLst/>
                          <a:latin typeface="+mn-lt"/>
                          <a:ea typeface="+mn-ea"/>
                          <a:cs typeface="Arial" panose="020B0604020202020204" pitchFamily="34" charset="0"/>
                        </a:rPr>
                        <a:t>Consultation processes have been concluded, but the PPN Certificates are being withheld pending the final 2021/2022 budget allocation.  </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dk1"/>
                          </a:solidFill>
                          <a:effectLst/>
                          <a:latin typeface="+mn-lt"/>
                          <a:ea typeface="+mn-ea"/>
                          <a:cs typeface="Arial" panose="020B0604020202020204" pitchFamily="34" charset="0"/>
                        </a:rPr>
                        <a:t>All vacant promotional post in line with the 2021 PPN will be advertised in February 2021</a:t>
                      </a:r>
                      <a:endParaRPr kumimoji="0" lang="en-ZA" sz="1200" b="1"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dk1"/>
                          </a:solidFill>
                          <a:effectLst/>
                          <a:latin typeface="+mn-lt"/>
                          <a:ea typeface="+mn-ea"/>
                          <a:cs typeface="Arial" panose="020B0604020202020204" pitchFamily="34" charset="0"/>
                        </a:rPr>
                        <a:t>A Management Plan is in place for the placement of educators in addition, however the dates may have to be adjusted pending the date of issue of the PPN Certificates to schools</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dk1"/>
                          </a:solidFill>
                          <a:effectLst/>
                          <a:latin typeface="+mn-lt"/>
                          <a:ea typeface="+mn-ea"/>
                          <a:cs typeface="Arial" panose="020B0604020202020204" pitchFamily="34" charset="0"/>
                        </a:rPr>
                        <a:t>A Management Plan is in place for the placement of all bursars including </a:t>
                      </a:r>
                      <a:r>
                        <a:rPr lang="en-ZA" sz="1200" kern="1200" dirty="0" err="1" smtClean="0">
                          <a:solidFill>
                            <a:schemeClr val="dk1"/>
                          </a:solidFill>
                          <a:effectLst/>
                          <a:latin typeface="+mn-lt"/>
                          <a:ea typeface="+mn-ea"/>
                          <a:cs typeface="Arial" panose="020B0604020202020204" pitchFamily="34" charset="0"/>
                        </a:rPr>
                        <a:t>Funza</a:t>
                      </a:r>
                      <a:r>
                        <a:rPr lang="en-ZA" sz="1200" kern="1200" dirty="0" smtClean="0">
                          <a:solidFill>
                            <a:schemeClr val="dk1"/>
                          </a:solidFill>
                          <a:effectLst/>
                          <a:latin typeface="+mn-lt"/>
                          <a:ea typeface="+mn-ea"/>
                          <a:cs typeface="Arial" panose="020B0604020202020204" pitchFamily="34" charset="0"/>
                        </a:rPr>
                        <a:t> bursars.</a:t>
                      </a:r>
                      <a:endParaRPr kumimoji="0" lang="en-ZA" sz="1200" b="1"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txBody>
                  <a:tcPr/>
                </a:tc>
                <a:extLst>
                  <a:ext uri="{0D108BD9-81ED-4DB2-BD59-A6C34878D82A}">
                    <a16:rowId xmlns:a16="http://schemas.microsoft.com/office/drawing/2014/main" val="810849056"/>
                  </a:ext>
                </a:extLst>
              </a:tr>
              <a:tr h="1381142">
                <a:tc>
                  <a:txBody>
                    <a:bodyPr/>
                    <a:lstStyle/>
                    <a:p>
                      <a:r>
                        <a:rPr lang="en-ZA" sz="1050" b="1" dirty="0" smtClean="0">
                          <a:solidFill>
                            <a:schemeClr val="tx1"/>
                          </a:solidFill>
                          <a:latin typeface="+mn-lt"/>
                        </a:rPr>
                        <a:t>Northern Cape</a:t>
                      </a:r>
                      <a:endParaRPr lang="en-ZA" sz="1050" b="1" dirty="0">
                        <a:solidFill>
                          <a:schemeClr val="tx1"/>
                        </a:solidFill>
                        <a:latin typeface="+mn-lt"/>
                      </a:endParaRPr>
                    </a:p>
                  </a:txBody>
                  <a:tcPr/>
                </a:tc>
                <a:tc>
                  <a:txBody>
                    <a:bodyPr/>
                    <a:lstStyle/>
                    <a:p>
                      <a:pPr algn="just"/>
                      <a:r>
                        <a:rPr lang="en-ZA" sz="1050" b="0" dirty="0" smtClean="0">
                          <a:solidFill>
                            <a:schemeClr val="tx1"/>
                          </a:solidFill>
                          <a:latin typeface="+mn-lt"/>
                          <a:cs typeface="Arial" panose="020B0604020202020204" pitchFamily="34" charset="0"/>
                        </a:rPr>
                        <a:t>YES: 2021 Educators Staff Establishments issued to ALL Public Ordinary and Special Schools on 21 September 2020.  The NCDoE is </a:t>
                      </a:r>
                      <a:r>
                        <a:rPr lang="en-ZA" sz="1050" b="0" baseline="0" dirty="0" smtClean="0">
                          <a:solidFill>
                            <a:schemeClr val="tx1"/>
                          </a:solidFill>
                          <a:latin typeface="+mn-lt"/>
                          <a:cs typeface="Arial" panose="020B0604020202020204" pitchFamily="34" charset="0"/>
                        </a:rPr>
                        <a:t>finalising the afore-mentioned establishment. </a:t>
                      </a:r>
                      <a:endParaRPr lang="en-ZA" sz="1050" b="0" dirty="0">
                        <a:solidFill>
                          <a:schemeClr val="tx1"/>
                        </a:solidFill>
                        <a:latin typeface="+mn-lt"/>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050" b="0" dirty="0" smtClean="0">
                          <a:solidFill>
                            <a:schemeClr val="tx1"/>
                          </a:solidFill>
                          <a:latin typeface="+mn-lt"/>
                          <a:cs typeface="Arial" panose="020B0604020202020204" pitchFamily="34" charset="0"/>
                        </a:rPr>
                        <a:t>YES : The</a:t>
                      </a:r>
                      <a:r>
                        <a:rPr lang="en-ZA" sz="1050" b="0" baseline="0" dirty="0" smtClean="0">
                          <a:solidFill>
                            <a:schemeClr val="tx1"/>
                          </a:solidFill>
                          <a:latin typeface="+mn-lt"/>
                          <a:cs typeface="Arial" panose="020B0604020202020204" pitchFamily="34" charset="0"/>
                        </a:rPr>
                        <a:t> PED is finalizing the 2020 vacancy circular that was issued in September 2020 for filling of SMT (305) posts in Jan 2021.</a:t>
                      </a:r>
                      <a:endParaRPr lang="en-ZA" sz="1050" b="0" dirty="0" smtClean="0">
                        <a:solidFill>
                          <a:schemeClr val="tx1"/>
                        </a:solidFill>
                        <a:latin typeface="+mn-lt"/>
                        <a:cs typeface="Arial" panose="020B0604020202020204" pitchFamily="34" charset="0"/>
                      </a:endParaRPr>
                    </a:p>
                  </a:txBody>
                  <a:tcPr/>
                </a:tc>
                <a:tc>
                  <a:txBody>
                    <a:bodyPr/>
                    <a:lstStyle/>
                    <a:p>
                      <a:pPr algn="just"/>
                      <a:r>
                        <a:rPr lang="en-ZA" sz="1050" b="1" dirty="0" smtClean="0">
                          <a:solidFill>
                            <a:schemeClr val="tx1"/>
                          </a:solidFill>
                          <a:latin typeface="+mn-lt"/>
                          <a:cs typeface="Arial" panose="020B0604020202020204" pitchFamily="34" charset="0"/>
                        </a:rPr>
                        <a:t>YES: </a:t>
                      </a:r>
                      <a:r>
                        <a:rPr lang="en-ZA" altLang="en-US" sz="1050" b="1" dirty="0" smtClean="0">
                          <a:solidFill>
                            <a:srgbClr val="000000"/>
                          </a:solidFill>
                          <a:latin typeface="+mn-lt"/>
                        </a:rPr>
                        <a:t>A Circular has been issued along with the 2021 Staff Establishments, outlining the management of Excess Educators, and includes the to schools and District Offices</a:t>
                      </a:r>
                      <a:r>
                        <a:rPr lang="en-ZA" altLang="en-US" sz="1050" dirty="0" smtClean="0">
                          <a:solidFill>
                            <a:srgbClr val="000000"/>
                          </a:solidFill>
                          <a:latin typeface="+mn-lt"/>
                        </a:rPr>
                        <a:t>:</a:t>
                      </a:r>
                      <a:r>
                        <a:rPr lang="en-ZA" altLang="en-US" sz="1050" baseline="0" dirty="0" smtClean="0">
                          <a:solidFill>
                            <a:srgbClr val="000000"/>
                          </a:solidFill>
                          <a:latin typeface="+mn-lt"/>
                        </a:rPr>
                        <a:t> </a:t>
                      </a:r>
                      <a:r>
                        <a:rPr lang="en-US" sz="1050" i="1" dirty="0" smtClean="0">
                          <a:latin typeface="+mn-lt"/>
                        </a:rPr>
                        <a:t>The closing date for submission of Excess Educators is </a:t>
                      </a:r>
                      <a:r>
                        <a:rPr lang="en-US" sz="1050" b="1" i="1" dirty="0" smtClean="0">
                          <a:latin typeface="+mn-lt"/>
                        </a:rPr>
                        <a:t>Friday,</a:t>
                      </a:r>
                      <a:r>
                        <a:rPr lang="en-US" sz="1050" i="1" dirty="0" smtClean="0">
                          <a:latin typeface="+mn-lt"/>
                        </a:rPr>
                        <a:t> </a:t>
                      </a:r>
                      <a:r>
                        <a:rPr lang="en-US" sz="1050" b="1" i="1" dirty="0" smtClean="0">
                          <a:latin typeface="+mn-lt"/>
                        </a:rPr>
                        <a:t>30 October 2020</a:t>
                      </a:r>
                      <a:r>
                        <a:rPr lang="en-US" sz="1050" i="1" dirty="0" smtClean="0">
                          <a:latin typeface="+mn-lt"/>
                        </a:rPr>
                        <a:t>.  </a:t>
                      </a:r>
                      <a:endParaRPr lang="en-ZA" sz="1050" b="1" dirty="0">
                        <a:solidFill>
                          <a:schemeClr val="tx1"/>
                        </a:solidFill>
                        <a:latin typeface="+mn-lt"/>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050" b="1" dirty="0" smtClean="0">
                          <a:solidFill>
                            <a:schemeClr val="tx1"/>
                          </a:solidFill>
                          <a:latin typeface="+mn-lt"/>
                          <a:cs typeface="Arial" panose="020B0604020202020204" pitchFamily="34" charset="0"/>
                        </a:rPr>
                        <a:t>YES</a:t>
                      </a:r>
                    </a:p>
                    <a:p>
                      <a:pPr marL="0" marR="0" indent="0" algn="just" defTabSz="914400" rtl="0" eaLnBrk="1" fontAlgn="auto" latinLnBrk="0" hangingPunct="1">
                        <a:lnSpc>
                          <a:spcPct val="100000"/>
                        </a:lnSpc>
                        <a:spcBef>
                          <a:spcPts val="0"/>
                        </a:spcBef>
                        <a:spcAft>
                          <a:spcPts val="0"/>
                        </a:spcAft>
                        <a:buClrTx/>
                        <a:buSzTx/>
                        <a:buFontTx/>
                        <a:buNone/>
                        <a:tabLst/>
                        <a:defRPr/>
                      </a:pPr>
                      <a:endParaRPr lang="en-ZA" sz="1050" b="1" dirty="0" smtClean="0">
                        <a:solidFill>
                          <a:schemeClr val="tx1"/>
                        </a:solidFill>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ZA" sz="1050" b="1" dirty="0" smtClean="0">
                          <a:solidFill>
                            <a:schemeClr val="tx1"/>
                          </a:solidFill>
                          <a:latin typeface="+mn-lt"/>
                          <a:cs typeface="Arial" panose="020B0604020202020204" pitchFamily="34" charset="0"/>
                        </a:rPr>
                        <a:t>The</a:t>
                      </a:r>
                      <a:r>
                        <a:rPr lang="en-ZA" sz="1050" b="1" baseline="0" dirty="0" smtClean="0">
                          <a:solidFill>
                            <a:schemeClr val="tx1"/>
                          </a:solidFill>
                          <a:latin typeface="+mn-lt"/>
                          <a:cs typeface="Arial" panose="020B0604020202020204" pitchFamily="34" charset="0"/>
                        </a:rPr>
                        <a:t> </a:t>
                      </a:r>
                      <a:r>
                        <a:rPr lang="en-ZA" sz="1050" b="1" dirty="0" smtClean="0">
                          <a:solidFill>
                            <a:schemeClr val="tx1"/>
                          </a:solidFill>
                          <a:latin typeface="+mn-lt"/>
                          <a:cs typeface="Arial" panose="020B0604020202020204" pitchFamily="34" charset="0"/>
                        </a:rPr>
                        <a:t>plan was submitted to DBE</a:t>
                      </a:r>
                    </a:p>
                  </a:txBody>
                  <a:tcPr/>
                </a:tc>
                <a:extLst>
                  <a:ext uri="{0D108BD9-81ED-4DB2-BD59-A6C34878D82A}">
                    <a16:rowId xmlns:a16="http://schemas.microsoft.com/office/drawing/2014/main" val="3690000618"/>
                  </a:ext>
                </a:extLst>
              </a:tr>
              <a:tr h="508842">
                <a:tc>
                  <a:txBody>
                    <a:bodyPr/>
                    <a:lstStyle/>
                    <a:p>
                      <a:r>
                        <a:rPr lang="en-ZA" sz="1050" b="1" dirty="0" smtClean="0">
                          <a:solidFill>
                            <a:schemeClr val="tx1"/>
                          </a:solidFill>
                          <a:latin typeface="+mn-lt"/>
                        </a:rPr>
                        <a:t>North West</a:t>
                      </a:r>
                      <a:endParaRPr lang="en-ZA" sz="1050" b="1" dirty="0">
                        <a:solidFill>
                          <a:schemeClr val="tx1"/>
                        </a:solidFill>
                        <a:latin typeface="+mn-lt"/>
                      </a:endParaRPr>
                    </a:p>
                  </a:txBody>
                  <a:tcPr/>
                </a:tc>
                <a:tc>
                  <a:txBody>
                    <a:bodyPr/>
                    <a:lstStyle/>
                    <a:p>
                      <a:pPr algn="l"/>
                      <a:r>
                        <a:rPr lang="en-GB" sz="1200" b="0" dirty="0" smtClean="0">
                          <a:solidFill>
                            <a:schemeClr val="tx1"/>
                          </a:solidFill>
                          <a:latin typeface="+mn-lt"/>
                        </a:rPr>
                        <a:t>NO.</a:t>
                      </a:r>
                      <a:r>
                        <a:rPr lang="en-GB" sz="1200" b="0" baseline="0" dirty="0" smtClean="0">
                          <a:solidFill>
                            <a:schemeClr val="tx1"/>
                          </a:solidFill>
                          <a:latin typeface="+mn-lt"/>
                        </a:rPr>
                        <a:t> It will be released today, 05 November 2020</a:t>
                      </a:r>
                      <a:endParaRPr lang="en-GB" sz="1200" b="0" dirty="0" smtClean="0">
                        <a:solidFill>
                          <a:schemeClr val="tx1"/>
                        </a:solidFill>
                        <a:latin typeface="+mn-lt"/>
                      </a:endParaRPr>
                    </a:p>
                  </a:txBody>
                  <a:tcPr/>
                </a:tc>
                <a:tc>
                  <a:txBody>
                    <a:bodyPr/>
                    <a:lstStyle/>
                    <a:p>
                      <a:pPr algn="ctr"/>
                      <a:r>
                        <a:rPr lang="en-GB" sz="1200" b="0" dirty="0" smtClean="0">
                          <a:solidFill>
                            <a:schemeClr val="tx1"/>
                          </a:solidFill>
                          <a:latin typeface="+mn-lt"/>
                        </a:rPr>
                        <a:t>YES</a:t>
                      </a:r>
                    </a:p>
                  </a:txBody>
                  <a:tcPr/>
                </a:tc>
                <a:tc>
                  <a:txBody>
                    <a:bodyPr/>
                    <a:lstStyle/>
                    <a:p>
                      <a:pPr algn="ctr"/>
                      <a:r>
                        <a:rPr lang="en-GB" sz="1200" b="0" dirty="0" smtClean="0">
                          <a:solidFill>
                            <a:schemeClr val="tx1"/>
                          </a:solidFill>
                          <a:latin typeface="+mn-lt"/>
                        </a:rPr>
                        <a:t>YES</a:t>
                      </a:r>
                    </a:p>
                  </a:txBody>
                  <a:tcPr/>
                </a:tc>
                <a:tc>
                  <a:txBody>
                    <a:bodyPr/>
                    <a:lstStyle/>
                    <a:p>
                      <a:pPr algn="ctr"/>
                      <a:r>
                        <a:rPr lang="en-GB" sz="1200" b="0" dirty="0" smtClean="0">
                          <a:solidFill>
                            <a:schemeClr val="tx1"/>
                          </a:solidFill>
                          <a:latin typeface="+mn-lt"/>
                        </a:rPr>
                        <a:t>YES</a:t>
                      </a:r>
                    </a:p>
                  </a:txBody>
                  <a:tcPr/>
                </a:tc>
                <a:extLst>
                  <a:ext uri="{0D108BD9-81ED-4DB2-BD59-A6C34878D82A}">
                    <a16:rowId xmlns:a16="http://schemas.microsoft.com/office/drawing/2014/main" val="1137632081"/>
                  </a:ext>
                </a:extLst>
              </a:tr>
              <a:tr h="785802">
                <a:tc>
                  <a:txBody>
                    <a:bodyPr/>
                    <a:lstStyle/>
                    <a:p>
                      <a:r>
                        <a:rPr lang="en-ZA" sz="1050" b="1" dirty="0" smtClean="0">
                          <a:solidFill>
                            <a:schemeClr val="tx1"/>
                          </a:solidFill>
                          <a:latin typeface="+mn-lt"/>
                        </a:rPr>
                        <a:t>Western</a:t>
                      </a:r>
                      <a:r>
                        <a:rPr lang="en-ZA" sz="1050" b="1" baseline="0" dirty="0" smtClean="0">
                          <a:solidFill>
                            <a:schemeClr val="tx1"/>
                          </a:solidFill>
                          <a:latin typeface="+mn-lt"/>
                        </a:rPr>
                        <a:t> Cape</a:t>
                      </a:r>
                      <a:endParaRPr lang="en-ZA" sz="1050" b="1" dirty="0">
                        <a:solidFill>
                          <a:schemeClr val="tx1"/>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0" dirty="0">
                          <a:solidFill>
                            <a:schemeClr val="tx1"/>
                          </a:solidFill>
                          <a:latin typeface="+mn-lt"/>
                        </a:rPr>
                        <a:t>Yes. 23 September 2020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b="0" dirty="0">
                          <a:solidFill>
                            <a:schemeClr val="tx1"/>
                          </a:solidFill>
                          <a:latin typeface="+mn-lt"/>
                        </a:rPr>
                        <a:t>Yes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b="0" dirty="0">
                          <a:solidFill>
                            <a:schemeClr val="tx1"/>
                          </a:solidFill>
                          <a:latin typeface="+mn-lt"/>
                        </a:rPr>
                        <a:t>Yes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0" dirty="0">
                          <a:solidFill>
                            <a:schemeClr val="tx1"/>
                          </a:solidFill>
                          <a:latin typeface="+mn-lt"/>
                        </a:rPr>
                        <a:t>This forms part of the recruitment and conversion strategy</a:t>
                      </a:r>
                    </a:p>
                  </a:txBody>
                  <a:tcPr/>
                </a:tc>
                <a:extLst>
                  <a:ext uri="{0D108BD9-81ED-4DB2-BD59-A6C34878D82A}">
                    <a16:rowId xmlns:a16="http://schemas.microsoft.com/office/drawing/2014/main" val="3198339861"/>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17</a:t>
            </a:fld>
            <a:endParaRPr lang="en-ZA" dirty="0">
              <a:solidFill>
                <a:prstClr val="black">
                  <a:tint val="75000"/>
                </a:prstClr>
              </a:solidFill>
            </a:endParaRPr>
          </a:p>
        </p:txBody>
      </p:sp>
      <p:pic>
        <p:nvPicPr>
          <p:cNvPr id="6" name="Picture 5"/>
          <p:cNvPicPr>
            <a:picLocks noChangeAspect="1"/>
          </p:cNvPicPr>
          <p:nvPr/>
        </p:nvPicPr>
        <p:blipFill>
          <a:blip r:embed="rId3"/>
          <a:stretch>
            <a:fillRect/>
          </a:stretch>
        </p:blipFill>
        <p:spPr>
          <a:xfrm>
            <a:off x="179512" y="6206401"/>
            <a:ext cx="1440160" cy="692696"/>
          </a:xfrm>
          <a:prstGeom prst="rect">
            <a:avLst/>
          </a:prstGeom>
        </p:spPr>
      </p:pic>
    </p:spTree>
    <p:extLst>
      <p:ext uri="{BB962C8B-B14F-4D97-AF65-F5344CB8AC3E}">
        <p14:creationId xmlns:p14="http://schemas.microsoft.com/office/powerpoint/2010/main" val="13550877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09341"/>
            <a:ext cx="9144000" cy="1944216"/>
          </a:xfrm>
        </p:spPr>
        <p:txBody>
          <a:bodyPr>
            <a:noAutofit/>
          </a:bodyPr>
          <a:lstStyle/>
          <a:p>
            <a:r>
              <a:rPr lang="en-GB" sz="7200" b="1" dirty="0" smtClean="0">
                <a:solidFill>
                  <a:schemeClr val="accent2"/>
                </a:solidFill>
              </a:rPr>
              <a:t>PROVISION OF LTSM</a:t>
            </a:r>
            <a:endParaRPr lang="en-ZA" sz="7200" b="1" dirty="0">
              <a:solidFill>
                <a:schemeClr val="accent2">
                  <a:lumMod val="75000"/>
                </a:schemeClr>
              </a:solidFill>
            </a:endParaRPr>
          </a:p>
        </p:txBody>
      </p:sp>
      <p:sp>
        <p:nvSpPr>
          <p:cNvPr id="3" name="Subtitle 2"/>
          <p:cNvSpPr>
            <a:spLocks noGrp="1"/>
          </p:cNvSpPr>
          <p:nvPr>
            <p:ph type="subTitle" idx="1"/>
          </p:nvPr>
        </p:nvSpPr>
        <p:spPr>
          <a:xfrm>
            <a:off x="1331640" y="3717032"/>
            <a:ext cx="6912768" cy="1368152"/>
          </a:xfrm>
        </p:spPr>
        <p:txBody>
          <a:bodyPr>
            <a:noAutofit/>
          </a:bodyPr>
          <a:lstStyle/>
          <a:p>
            <a:pPr marL="342900" indent="-342900" eaLnBrk="0" hangingPunct="0">
              <a:defRPr/>
            </a:pPr>
            <a:endParaRPr lang="en-ZA" sz="1600" b="1" dirty="0" smtClean="0">
              <a:solidFill>
                <a:schemeClr val="accent6">
                  <a:lumMod val="75000"/>
                </a:schemeClr>
              </a:solidFill>
            </a:endParaRPr>
          </a:p>
          <a:p>
            <a:pPr marL="342900" indent="-342900" eaLnBrk="0" hangingPunct="0">
              <a:defRPr/>
            </a:pPr>
            <a:endParaRPr lang="en-ZA" sz="1600" b="1" dirty="0">
              <a:solidFill>
                <a:schemeClr val="accent6">
                  <a:lumMod val="75000"/>
                </a:schemeClr>
              </a:solidFill>
            </a:endParaRPr>
          </a:p>
          <a:p>
            <a:pPr marL="342900" indent="-342900" eaLnBrk="0" hangingPunct="0">
              <a:defRPr/>
            </a:pPr>
            <a:endParaRPr lang="en-ZA" sz="1600" b="1" dirty="0" smtClean="0">
              <a:solidFill>
                <a:schemeClr val="accent6">
                  <a:lumMod val="75000"/>
                </a:schemeClr>
              </a:solidFill>
            </a:endParaRPr>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C0AE55-7E06-4976-960B-3D98813CB3CF}"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5" name="Picture 4"/>
          <p:cNvPicPr>
            <a:picLocks noChangeAspect="1"/>
          </p:cNvPicPr>
          <p:nvPr/>
        </p:nvPicPr>
        <p:blipFill>
          <a:blip r:embed="rId4"/>
          <a:stretch>
            <a:fillRect/>
          </a:stretch>
        </p:blipFill>
        <p:spPr>
          <a:xfrm>
            <a:off x="0" y="6021288"/>
            <a:ext cx="1691680" cy="836712"/>
          </a:xfrm>
          <a:prstGeom prst="rect">
            <a:avLst/>
          </a:prstGeom>
        </p:spPr>
      </p:pic>
    </p:spTree>
    <p:custDataLst>
      <p:tags r:id="rId1"/>
    </p:custDataLst>
    <p:extLst>
      <p:ext uri="{BB962C8B-B14F-4D97-AF65-F5344CB8AC3E}">
        <p14:creationId xmlns:p14="http://schemas.microsoft.com/office/powerpoint/2010/main" val="1817919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5" y="0"/>
            <a:ext cx="9036496" cy="764704"/>
          </a:xfrm>
        </p:spPr>
        <p:txBody>
          <a:bodyPr>
            <a:noAutofit/>
          </a:bodyPr>
          <a:lstStyle/>
          <a:p>
            <a:r>
              <a:rPr lang="en-ZA" sz="3600" b="1" dirty="0" smtClean="0"/>
              <a:t>PROVISION OF LTSM </a:t>
            </a:r>
            <a:endParaRPr lang="en-ZA" sz="3600" b="1" dirty="0"/>
          </a:p>
        </p:txBody>
      </p:sp>
      <p:graphicFrame>
        <p:nvGraphicFramePr>
          <p:cNvPr id="5" name="Content Placeholder 4"/>
          <p:cNvGraphicFramePr>
            <a:graphicFrameLocks noGrp="1"/>
          </p:cNvGraphicFramePr>
          <p:nvPr>
            <p:ph idx="1"/>
            <p:extLst/>
          </p:nvPr>
        </p:nvGraphicFramePr>
        <p:xfrm>
          <a:off x="-28661" y="692696"/>
          <a:ext cx="9144001" cy="5212090"/>
        </p:xfrm>
        <a:graphic>
          <a:graphicData uri="http://schemas.openxmlformats.org/drawingml/2006/table">
            <a:tbl>
              <a:tblPr firstRow="1" bandRow="1">
                <a:tableStyleId>{21E4AEA4-8DFA-4A89-87EB-49C32662AFE0}</a:tableStyleId>
              </a:tblPr>
              <a:tblGrid>
                <a:gridCol w="882580">
                  <a:extLst>
                    <a:ext uri="{9D8B030D-6E8A-4147-A177-3AD203B41FA5}">
                      <a16:colId xmlns:a16="http://schemas.microsoft.com/office/drawing/2014/main" val="3113729675"/>
                    </a:ext>
                  </a:extLst>
                </a:gridCol>
                <a:gridCol w="2508807">
                  <a:extLst>
                    <a:ext uri="{9D8B030D-6E8A-4147-A177-3AD203B41FA5}">
                      <a16:colId xmlns:a16="http://schemas.microsoft.com/office/drawing/2014/main" val="1022221641"/>
                    </a:ext>
                  </a:extLst>
                </a:gridCol>
                <a:gridCol w="2435019">
                  <a:extLst>
                    <a:ext uri="{9D8B030D-6E8A-4147-A177-3AD203B41FA5}">
                      <a16:colId xmlns:a16="http://schemas.microsoft.com/office/drawing/2014/main" val="1182750211"/>
                    </a:ext>
                  </a:extLst>
                </a:gridCol>
                <a:gridCol w="1035920">
                  <a:extLst>
                    <a:ext uri="{9D8B030D-6E8A-4147-A177-3AD203B41FA5}">
                      <a16:colId xmlns:a16="http://schemas.microsoft.com/office/drawing/2014/main" val="2712641660"/>
                    </a:ext>
                  </a:extLst>
                </a:gridCol>
                <a:gridCol w="2281675">
                  <a:extLst>
                    <a:ext uri="{9D8B030D-6E8A-4147-A177-3AD203B41FA5}">
                      <a16:colId xmlns:a16="http://schemas.microsoft.com/office/drawing/2014/main" val="2699293323"/>
                    </a:ext>
                  </a:extLst>
                </a:gridCol>
              </a:tblGrid>
              <a:tr h="503724">
                <a:tc>
                  <a:txBody>
                    <a:bodyPr/>
                    <a:lstStyle/>
                    <a:p>
                      <a:r>
                        <a:rPr lang="en-ZA" sz="1000" dirty="0" smtClean="0"/>
                        <a:t>PROVINCE</a:t>
                      </a:r>
                      <a:endParaRPr lang="en-ZA" sz="1000" dirty="0"/>
                    </a:p>
                  </a:txBody>
                  <a:tcPr/>
                </a:tc>
                <a:tc>
                  <a:txBody>
                    <a:bodyPr/>
                    <a:lstStyle/>
                    <a:p>
                      <a:r>
                        <a:rPr lang="en-GB" sz="1000" dirty="0" smtClean="0"/>
                        <a:t>STATUS OF ORDERING AND DELIVERY OF TEXTBOOKS AND STATIONERY FOR 2021 </a:t>
                      </a:r>
                      <a:endParaRPr lang="en-ZA" sz="1000" dirty="0"/>
                    </a:p>
                  </a:txBody>
                  <a:tcPr/>
                </a:tc>
                <a:tc>
                  <a:txBody>
                    <a:bodyPr/>
                    <a:lstStyle/>
                    <a:p>
                      <a:r>
                        <a:rPr lang="en-GB" sz="1000" dirty="0" smtClean="0"/>
                        <a:t>NO OF SCHOOLS THAT</a:t>
                      </a:r>
                      <a:r>
                        <a:rPr lang="en-GB" sz="1000" baseline="0" dirty="0" smtClean="0"/>
                        <a:t> RECEIVED THEIR CONSIGNMENTS</a:t>
                      </a:r>
                      <a:endParaRPr lang="en-ZA" sz="1000" dirty="0"/>
                    </a:p>
                  </a:txBody>
                  <a:tcPr/>
                </a:tc>
                <a:tc>
                  <a:txBody>
                    <a:bodyPr/>
                    <a:lstStyle/>
                    <a:p>
                      <a:r>
                        <a:rPr lang="en-ZA" sz="1000" dirty="0" smtClean="0"/>
                        <a:t>DATE FOR DELIVERY TO BE COMPLETED </a:t>
                      </a:r>
                      <a:endParaRPr lang="en-ZA" sz="1000" dirty="0"/>
                    </a:p>
                  </a:txBody>
                  <a:tcPr/>
                </a:tc>
                <a:tc>
                  <a:txBody>
                    <a:bodyPr/>
                    <a:lstStyle/>
                    <a:p>
                      <a:r>
                        <a:rPr lang="en-GB" sz="1000" dirty="0" smtClean="0"/>
                        <a:t>STATUS OF ORDERING AND DELIVERY OF GRADED READERS </a:t>
                      </a:r>
                      <a:endParaRPr lang="en-ZA" sz="1000" dirty="0"/>
                    </a:p>
                  </a:txBody>
                  <a:tcPr/>
                </a:tc>
                <a:extLst>
                  <a:ext uri="{0D108BD9-81ED-4DB2-BD59-A6C34878D82A}">
                    <a16:rowId xmlns:a16="http://schemas.microsoft.com/office/drawing/2014/main" val="3646582786"/>
                  </a:ext>
                </a:extLst>
              </a:tr>
              <a:tr h="434646">
                <a:tc>
                  <a:txBody>
                    <a:bodyPr/>
                    <a:lstStyle/>
                    <a:p>
                      <a:r>
                        <a:rPr lang="en-ZA" sz="1000" b="1" dirty="0" smtClean="0">
                          <a:latin typeface="+mn-lt"/>
                        </a:rPr>
                        <a:t>Eastern Cape</a:t>
                      </a:r>
                      <a:endParaRPr lang="en-ZA" sz="1000" b="1" dirty="0">
                        <a:latin typeface="+mn-lt"/>
                      </a:endParaRPr>
                    </a:p>
                  </a:txBody>
                  <a:tcPr/>
                </a:tc>
                <a:tc>
                  <a:txBody>
                    <a:bodyPr/>
                    <a:lstStyle/>
                    <a:p>
                      <a:pPr algn="l"/>
                      <a:r>
                        <a:rPr lang="en-ZA" sz="900" b="0" kern="1200" dirty="0">
                          <a:solidFill>
                            <a:schemeClr val="tx1"/>
                          </a:solidFill>
                          <a:latin typeface="+mn-lt"/>
                          <a:ea typeface="+mn-ea"/>
                          <a:cs typeface="Arial" panose="020B0604020202020204" pitchFamily="34" charset="0"/>
                        </a:rPr>
                        <a:t>Requisition  for both Textbooks and Stationery </a:t>
                      </a:r>
                      <a:r>
                        <a:rPr lang="en-ZA" sz="900" b="0" kern="1200" dirty="0" smtClean="0">
                          <a:solidFill>
                            <a:schemeClr val="tx1"/>
                          </a:solidFill>
                          <a:latin typeface="+mn-lt"/>
                          <a:ea typeface="+mn-ea"/>
                          <a:cs typeface="Arial" panose="020B0604020202020204" pitchFamily="34" charset="0"/>
                        </a:rPr>
                        <a:t>completed. Department </a:t>
                      </a:r>
                      <a:r>
                        <a:rPr lang="en-ZA" sz="900" b="0" kern="1200" dirty="0">
                          <a:solidFill>
                            <a:schemeClr val="tx1"/>
                          </a:solidFill>
                          <a:latin typeface="+mn-lt"/>
                          <a:ea typeface="+mn-ea"/>
                          <a:cs typeface="Arial" panose="020B0604020202020204" pitchFamily="34" charset="0"/>
                        </a:rPr>
                        <a:t>in the process of issuing orders to Stationery manufactures and Publishers. </a:t>
                      </a:r>
                    </a:p>
                  </a:txBody>
                  <a:tcPr/>
                </a:tc>
                <a:tc>
                  <a:txBody>
                    <a:bodyPr/>
                    <a:lstStyle/>
                    <a:p>
                      <a:pPr algn="l"/>
                      <a:r>
                        <a:rPr lang="en-ZA" sz="900" b="0" kern="1200" dirty="0">
                          <a:solidFill>
                            <a:schemeClr val="tx1"/>
                          </a:solidFill>
                          <a:latin typeface="+mn-lt"/>
                          <a:ea typeface="+mn-ea"/>
                          <a:cs typeface="Arial" panose="020B0604020202020204" pitchFamily="34" charset="0"/>
                        </a:rPr>
                        <a:t>Only workbooks delivered at 76% by 30 October 2020</a:t>
                      </a:r>
                    </a:p>
                  </a:txBody>
                  <a:tcPr/>
                </a:tc>
                <a:tc>
                  <a:txBody>
                    <a:bodyPr/>
                    <a:lstStyle/>
                    <a:p>
                      <a:pPr algn="l"/>
                      <a:r>
                        <a:rPr lang="en-ZA" sz="900" b="0" kern="1200" dirty="0">
                          <a:solidFill>
                            <a:schemeClr val="tx1"/>
                          </a:solidFill>
                          <a:latin typeface="+mn-lt"/>
                          <a:ea typeface="+mn-ea"/>
                          <a:cs typeface="Arial" panose="020B0604020202020204" pitchFamily="34" charset="0"/>
                        </a:rPr>
                        <a:t>January</a:t>
                      </a:r>
                      <a:r>
                        <a:rPr lang="en-ZA" sz="900" b="0" kern="1200" dirty="0" smtClean="0">
                          <a:solidFill>
                            <a:schemeClr val="tx1"/>
                          </a:solidFill>
                          <a:latin typeface="+mn-lt"/>
                          <a:ea typeface="+mn-ea"/>
                          <a:cs typeface="Arial" panose="020B0604020202020204" pitchFamily="34" charset="0"/>
                        </a:rPr>
                        <a:t>/ February </a:t>
                      </a:r>
                      <a:r>
                        <a:rPr lang="en-ZA" sz="900" b="0" kern="1200" dirty="0">
                          <a:solidFill>
                            <a:schemeClr val="tx1"/>
                          </a:solidFill>
                          <a:latin typeface="+mn-lt"/>
                          <a:ea typeface="+mn-ea"/>
                          <a:cs typeface="Arial" panose="020B0604020202020204" pitchFamily="34" charset="0"/>
                        </a:rPr>
                        <a:t>2021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900" b="0" kern="1200" dirty="0" smtClean="0">
                          <a:solidFill>
                            <a:schemeClr val="tx1"/>
                          </a:solidFill>
                          <a:latin typeface="+mn-lt"/>
                          <a:ea typeface="+mn-ea"/>
                          <a:cs typeface="Arial" panose="020B0604020202020204" pitchFamily="34" charset="0"/>
                        </a:rPr>
                        <a:t>Requisition  for Readers completed.</a:t>
                      </a:r>
                    </a:p>
                    <a:p>
                      <a:pPr marL="0" marR="0" indent="0" algn="l" defTabSz="914400" rtl="0" eaLnBrk="1" fontAlgn="auto" latinLnBrk="0" hangingPunct="1">
                        <a:lnSpc>
                          <a:spcPct val="100000"/>
                        </a:lnSpc>
                        <a:spcBef>
                          <a:spcPts val="0"/>
                        </a:spcBef>
                        <a:spcAft>
                          <a:spcPts val="0"/>
                        </a:spcAft>
                        <a:buClrTx/>
                        <a:buSzTx/>
                        <a:buFontTx/>
                        <a:buNone/>
                        <a:tabLst/>
                        <a:defRPr/>
                      </a:pPr>
                      <a:r>
                        <a:rPr lang="en-ZA" sz="900" b="0" kern="1200" dirty="0" smtClean="0">
                          <a:solidFill>
                            <a:schemeClr val="tx1"/>
                          </a:solidFill>
                          <a:latin typeface="+mn-lt"/>
                          <a:ea typeface="+mn-ea"/>
                          <a:cs typeface="Arial" panose="020B0604020202020204" pitchFamily="34" charset="0"/>
                        </a:rPr>
                        <a:t>Department in the process of issuing orders to Publishers.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900" b="0" kern="1200" dirty="0" smtClean="0">
                        <a:solidFill>
                          <a:schemeClr val="tx1"/>
                        </a:solidFill>
                        <a:latin typeface="+mn-lt"/>
                        <a:ea typeface="+mn-ea"/>
                        <a:cs typeface="Arial" panose="020B0604020202020204" pitchFamily="34" charset="0"/>
                      </a:endParaRPr>
                    </a:p>
                  </a:txBody>
                  <a:tcPr/>
                </a:tc>
                <a:extLst>
                  <a:ext uri="{0D108BD9-81ED-4DB2-BD59-A6C34878D82A}">
                    <a16:rowId xmlns:a16="http://schemas.microsoft.com/office/drawing/2014/main" val="399759683"/>
                  </a:ext>
                </a:extLst>
              </a:tr>
              <a:tr h="221931">
                <a:tc>
                  <a:txBody>
                    <a:bodyPr/>
                    <a:lstStyle/>
                    <a:p>
                      <a:r>
                        <a:rPr lang="en-ZA" sz="1000" b="1" dirty="0" smtClean="0">
                          <a:latin typeface="+mn-lt"/>
                        </a:rPr>
                        <a:t>Free State</a:t>
                      </a:r>
                      <a:endParaRPr lang="en-ZA" sz="1000" b="1" dirty="0">
                        <a:latin typeface="+mn-lt"/>
                      </a:endParaRPr>
                    </a:p>
                  </a:txBody>
                  <a:tcPr/>
                </a:tc>
                <a:tc>
                  <a:txBody>
                    <a:bodyPr/>
                    <a:lstStyle/>
                    <a:p>
                      <a:pPr marL="0" marR="0" lvl="0" indent="0" algn="just" rtl="0">
                        <a:lnSpc>
                          <a:spcPct val="100000"/>
                        </a:lnSpc>
                        <a:spcBef>
                          <a:spcPts val="0"/>
                        </a:spcBef>
                        <a:spcAft>
                          <a:spcPts val="0"/>
                        </a:spcAft>
                        <a:buClr>
                          <a:srgbClr val="000000"/>
                        </a:buClr>
                        <a:buSzPts val="1600"/>
                        <a:buFont typeface="Arial" panose="020B0604020202020204" pitchFamily="34" charset="0"/>
                        <a:buNone/>
                      </a:pPr>
                      <a:r>
                        <a:rPr lang="en-ZA" sz="900" b="0" i="0" u="none" strike="noStrike" cap="none" dirty="0">
                          <a:solidFill>
                            <a:srgbClr val="000000"/>
                          </a:solidFill>
                          <a:latin typeface="+mn-lt"/>
                          <a:ea typeface="Calibri"/>
                          <a:cs typeface="Calibri"/>
                          <a:sym typeface="Calibri"/>
                        </a:rPr>
                        <a:t>Advertising of Provincial Bid E6/2020/2021 closed on 14</a:t>
                      </a:r>
                      <a:r>
                        <a:rPr lang="en-ZA" sz="900" b="0" i="0" u="none" strike="noStrike" cap="none" baseline="30000" dirty="0">
                          <a:solidFill>
                            <a:srgbClr val="000000"/>
                          </a:solidFill>
                          <a:latin typeface="+mn-lt"/>
                          <a:ea typeface="Calibri"/>
                          <a:cs typeface="Calibri"/>
                          <a:sym typeface="Calibri"/>
                        </a:rPr>
                        <a:t>th</a:t>
                      </a:r>
                      <a:r>
                        <a:rPr lang="en-ZA" sz="900" b="0" i="0" u="none" strike="noStrike" cap="none" dirty="0">
                          <a:solidFill>
                            <a:srgbClr val="000000"/>
                          </a:solidFill>
                          <a:latin typeface="+mn-lt"/>
                          <a:ea typeface="Calibri"/>
                          <a:cs typeface="Calibri"/>
                          <a:sym typeface="Calibri"/>
                        </a:rPr>
                        <a:t> August </a:t>
                      </a:r>
                      <a:r>
                        <a:rPr lang="en-ZA" sz="900" b="0" i="0" u="none" strike="noStrike" cap="none" dirty="0" smtClean="0">
                          <a:solidFill>
                            <a:srgbClr val="000000"/>
                          </a:solidFill>
                          <a:latin typeface="+mn-lt"/>
                          <a:ea typeface="Calibri"/>
                          <a:cs typeface="Calibri"/>
                          <a:sym typeface="Calibri"/>
                        </a:rPr>
                        <a:t>2020. Plan </a:t>
                      </a:r>
                      <a:r>
                        <a:rPr lang="en-ZA" sz="900" b="0" i="0" u="none" strike="noStrike" cap="none" dirty="0">
                          <a:solidFill>
                            <a:srgbClr val="000000"/>
                          </a:solidFill>
                          <a:latin typeface="+mn-lt"/>
                          <a:ea typeface="Calibri"/>
                          <a:cs typeface="Calibri"/>
                          <a:sym typeface="Calibri"/>
                        </a:rPr>
                        <a:t>to appoint approved Publishers by 9 November 2020</a:t>
                      </a:r>
                      <a:r>
                        <a:rPr lang="en-ZA" sz="900" b="0" i="0" u="none" strike="noStrike" cap="none" dirty="0" smtClean="0">
                          <a:solidFill>
                            <a:srgbClr val="000000"/>
                          </a:solidFill>
                          <a:latin typeface="+mn-lt"/>
                          <a:ea typeface="Calibri"/>
                          <a:cs typeface="Calibri"/>
                          <a:sym typeface="Calibri"/>
                        </a:rPr>
                        <a:t>. Placing </a:t>
                      </a:r>
                      <a:r>
                        <a:rPr lang="en-ZA" sz="900" b="0" i="0" u="none" strike="noStrike" cap="none" dirty="0">
                          <a:solidFill>
                            <a:srgbClr val="000000"/>
                          </a:solidFill>
                          <a:latin typeface="+mn-lt"/>
                          <a:ea typeface="Calibri"/>
                          <a:cs typeface="Calibri"/>
                          <a:sym typeface="Calibri"/>
                        </a:rPr>
                        <a:t>of orders via </a:t>
                      </a:r>
                      <a:r>
                        <a:rPr lang="en-ZA" sz="900" b="0" i="0" u="none" strike="noStrike" cap="none" dirty="0" smtClean="0">
                          <a:solidFill>
                            <a:srgbClr val="000000"/>
                          </a:solidFill>
                          <a:latin typeface="+mn-lt"/>
                          <a:ea typeface="Calibri"/>
                          <a:cs typeface="Calibri"/>
                          <a:sym typeface="Calibri"/>
                        </a:rPr>
                        <a:t>SA-SAMS </a:t>
                      </a:r>
                      <a:r>
                        <a:rPr lang="en-ZA" sz="900" b="0" i="0" u="none" strike="noStrike" cap="none" dirty="0">
                          <a:solidFill>
                            <a:srgbClr val="000000"/>
                          </a:solidFill>
                          <a:latin typeface="+mn-lt"/>
                          <a:ea typeface="Calibri"/>
                          <a:cs typeface="Calibri"/>
                          <a:sym typeface="Calibri"/>
                        </a:rPr>
                        <a:t>by schools will take place from 12 November 2020 until 27 November </a:t>
                      </a:r>
                      <a:r>
                        <a:rPr lang="en-ZA" sz="900" b="0" i="0" u="none" strike="noStrike" cap="none" dirty="0" smtClean="0">
                          <a:solidFill>
                            <a:srgbClr val="000000"/>
                          </a:solidFill>
                          <a:latin typeface="+mn-lt"/>
                          <a:ea typeface="Calibri"/>
                          <a:cs typeface="Calibri"/>
                          <a:sym typeface="Calibri"/>
                        </a:rPr>
                        <a:t>2020.</a:t>
                      </a:r>
                      <a:r>
                        <a:rPr lang="en-ZA" sz="900" b="0" i="0" u="none" strike="noStrike" cap="none" baseline="0" dirty="0">
                          <a:solidFill>
                            <a:schemeClr val="dk1"/>
                          </a:solidFill>
                          <a:latin typeface="+mn-lt"/>
                          <a:ea typeface="+mn-ea"/>
                          <a:cs typeface="+mn-cs"/>
                          <a:sym typeface="Calibri"/>
                        </a:rPr>
                        <a:t> </a:t>
                      </a:r>
                      <a:r>
                        <a:rPr lang="en-ZA" sz="900" b="0" i="0" u="none" strike="noStrike" cap="none" dirty="0" smtClean="0">
                          <a:solidFill>
                            <a:srgbClr val="000000"/>
                          </a:solidFill>
                          <a:latin typeface="+mn-lt"/>
                          <a:ea typeface="Calibri"/>
                          <a:cs typeface="Calibri"/>
                          <a:sym typeface="Calibri"/>
                        </a:rPr>
                        <a:t>By </a:t>
                      </a:r>
                      <a:r>
                        <a:rPr lang="en-ZA" sz="900" b="0" i="0" u="none" strike="noStrike" cap="none" dirty="0">
                          <a:solidFill>
                            <a:srgbClr val="000000"/>
                          </a:solidFill>
                          <a:latin typeface="+mn-lt"/>
                          <a:ea typeface="Calibri"/>
                          <a:cs typeface="Calibri"/>
                          <a:sym typeface="Calibri"/>
                        </a:rPr>
                        <a:t>30 November 2020 system Generated orders will be given to the Approved Publishers.</a:t>
                      </a:r>
                      <a:endParaRPr sz="900" dirty="0">
                        <a:latin typeface="+mn-lt"/>
                      </a:endParaRPr>
                    </a:p>
                  </a:txBody>
                  <a:tcPr marL="91450" marR="91450" marT="45725" marB="45725"/>
                </a:tc>
                <a:tc>
                  <a:txBody>
                    <a:bodyPr/>
                    <a:lstStyle/>
                    <a:p>
                      <a:pPr marL="0" marR="0" lvl="0" indent="0" algn="just" rtl="0">
                        <a:lnSpc>
                          <a:spcPct val="100000"/>
                        </a:lnSpc>
                        <a:spcBef>
                          <a:spcPts val="0"/>
                        </a:spcBef>
                        <a:spcAft>
                          <a:spcPts val="0"/>
                        </a:spcAft>
                        <a:buClr>
                          <a:schemeClr val="dk1"/>
                        </a:buClr>
                        <a:buSzPts val="1600"/>
                        <a:buFont typeface="Arial"/>
                        <a:buNone/>
                      </a:pPr>
                      <a:r>
                        <a:rPr lang="en-ZA" sz="900" b="1" i="0" u="none" strike="noStrike" cap="none" dirty="0">
                          <a:solidFill>
                            <a:schemeClr val="dk1"/>
                          </a:solidFill>
                          <a:latin typeface="+mn-lt"/>
                          <a:ea typeface="Calibri"/>
                          <a:cs typeface="Calibri"/>
                          <a:sym typeface="Calibri"/>
                        </a:rPr>
                        <a:t>None</a:t>
                      </a:r>
                      <a:endParaRPr sz="900" dirty="0">
                        <a:latin typeface="+mn-lt"/>
                      </a:endParaRPr>
                    </a:p>
                    <a:p>
                      <a:pPr marL="0" marR="0" lvl="0" indent="0" algn="l" rtl="0">
                        <a:lnSpc>
                          <a:spcPct val="100000"/>
                        </a:lnSpc>
                        <a:spcBef>
                          <a:spcPts val="320"/>
                        </a:spcBef>
                        <a:spcAft>
                          <a:spcPts val="0"/>
                        </a:spcAft>
                        <a:buClr>
                          <a:srgbClr val="000000"/>
                        </a:buClr>
                        <a:buSzPts val="1600"/>
                        <a:buFont typeface="Arial"/>
                        <a:buNone/>
                      </a:pPr>
                      <a:r>
                        <a:rPr lang="en-ZA" sz="900" b="0" i="0" u="none" strike="noStrike" cap="none" dirty="0">
                          <a:solidFill>
                            <a:srgbClr val="000000"/>
                          </a:solidFill>
                          <a:latin typeface="+mn-lt"/>
                          <a:ea typeface="Calibri"/>
                          <a:cs typeface="Calibri"/>
                          <a:sym typeface="Calibri"/>
                        </a:rPr>
                        <a:t>Delivery will start around 4 December 2020.</a:t>
                      </a:r>
                      <a:endParaRPr sz="900" dirty="0">
                        <a:latin typeface="+mn-lt"/>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600"/>
                        <a:buFont typeface="Calibri"/>
                        <a:buNone/>
                      </a:pPr>
                      <a:r>
                        <a:rPr lang="en-ZA" sz="900" b="0" i="0" u="none" strike="noStrike" cap="none" dirty="0">
                          <a:solidFill>
                            <a:schemeClr val="dk1"/>
                          </a:solidFill>
                          <a:latin typeface="+mn-lt"/>
                          <a:ea typeface="Calibri"/>
                          <a:cs typeface="Calibri"/>
                          <a:sym typeface="Calibri"/>
                        </a:rPr>
                        <a:t>25 January 2021</a:t>
                      </a:r>
                      <a:endParaRPr sz="900" b="0" dirty="0">
                        <a:latin typeface="+mn-lt"/>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600"/>
                        <a:buFont typeface="Calibri"/>
                        <a:buNone/>
                      </a:pPr>
                      <a:r>
                        <a:rPr lang="en-ZA" sz="900" b="0" i="0" u="none" strike="noStrike" cap="none" dirty="0">
                          <a:solidFill>
                            <a:schemeClr val="dk1"/>
                          </a:solidFill>
                          <a:latin typeface="+mn-lt"/>
                          <a:ea typeface="Calibri"/>
                          <a:cs typeface="Calibri"/>
                          <a:sym typeface="Calibri"/>
                        </a:rPr>
                        <a:t>30 November 2020</a:t>
                      </a:r>
                      <a:endParaRPr sz="900" b="0" dirty="0">
                        <a:latin typeface="+mn-lt"/>
                      </a:endParaRPr>
                    </a:p>
                  </a:txBody>
                  <a:tcPr marL="91450" marR="91450" marT="45725" marB="45725"/>
                </a:tc>
                <a:extLst>
                  <a:ext uri="{0D108BD9-81ED-4DB2-BD59-A6C34878D82A}">
                    <a16:rowId xmlns:a16="http://schemas.microsoft.com/office/drawing/2014/main" val="4070761926"/>
                  </a:ext>
                </a:extLst>
              </a:tr>
              <a:tr h="4724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000" b="1" dirty="0" smtClean="0">
                          <a:latin typeface="+mn-lt"/>
                        </a:rPr>
                        <a:t>Gauteng</a:t>
                      </a:r>
                      <a:endParaRPr lang="en-ZA" sz="1000" b="1" dirty="0">
                        <a:latin typeface="+mn-lt"/>
                      </a:endParaRPr>
                    </a:p>
                  </a:txBody>
                  <a:tcPr/>
                </a:tc>
                <a:tc>
                  <a:txBody>
                    <a:bodyPr/>
                    <a:lstStyle/>
                    <a:p>
                      <a:pPr algn="l"/>
                      <a:r>
                        <a:rPr lang="en-ZA" sz="900" b="0" dirty="0">
                          <a:solidFill>
                            <a:schemeClr val="tx1"/>
                          </a:solidFill>
                          <a:latin typeface="+mn-lt"/>
                          <a:cs typeface="Arial" panose="020B0604020202020204" pitchFamily="34" charset="0"/>
                        </a:rPr>
                        <a:t>Out of the 1881 schools, 1777 ordered </a:t>
                      </a:r>
                      <a:r>
                        <a:rPr lang="en-ZA" sz="900" b="0" dirty="0" smtClean="0">
                          <a:solidFill>
                            <a:schemeClr val="tx1"/>
                          </a:solidFill>
                          <a:latin typeface="+mn-lt"/>
                          <a:cs typeface="Arial" panose="020B0604020202020204" pitchFamily="34" charset="0"/>
                        </a:rPr>
                        <a:t> textbooks, 104 </a:t>
                      </a:r>
                      <a:r>
                        <a:rPr lang="en-ZA" sz="900" b="0" dirty="0">
                          <a:solidFill>
                            <a:schemeClr val="tx1"/>
                          </a:solidFill>
                          <a:latin typeface="+mn-lt"/>
                          <a:cs typeface="Arial" panose="020B0604020202020204" pitchFamily="34" charset="0"/>
                        </a:rPr>
                        <a:t>schools did not procure </a:t>
                      </a:r>
                      <a:r>
                        <a:rPr lang="en-ZA" sz="900" b="0" dirty="0" smtClean="0">
                          <a:solidFill>
                            <a:schemeClr val="tx1"/>
                          </a:solidFill>
                          <a:latin typeface="+mn-lt"/>
                          <a:cs typeface="Arial" panose="020B0604020202020204" pitchFamily="34" charset="0"/>
                        </a:rPr>
                        <a:t>textbooks.</a:t>
                      </a:r>
                      <a:r>
                        <a:rPr lang="en-ZA" sz="900" b="0" baseline="0" dirty="0" smtClean="0">
                          <a:solidFill>
                            <a:schemeClr val="tx1"/>
                          </a:solidFill>
                          <a:latin typeface="+mn-lt"/>
                          <a:cs typeface="Arial" panose="020B0604020202020204" pitchFamily="34" charset="0"/>
                        </a:rPr>
                        <a:t> </a:t>
                      </a:r>
                      <a:r>
                        <a:rPr lang="en-ZA" sz="900" b="0" dirty="0" smtClean="0">
                          <a:solidFill>
                            <a:schemeClr val="tx1"/>
                          </a:solidFill>
                          <a:latin typeface="+mn-lt"/>
                          <a:cs typeface="Arial" panose="020B0604020202020204" pitchFamily="34" charset="0"/>
                        </a:rPr>
                        <a:t> Out </a:t>
                      </a:r>
                      <a:r>
                        <a:rPr lang="en-ZA" sz="900" b="0" dirty="0">
                          <a:solidFill>
                            <a:schemeClr val="tx1"/>
                          </a:solidFill>
                          <a:latin typeface="+mn-lt"/>
                          <a:cs typeface="Arial" panose="020B0604020202020204" pitchFamily="34" charset="0"/>
                        </a:rPr>
                        <a:t>of the 1881 schools, 1433 ordered </a:t>
                      </a:r>
                      <a:r>
                        <a:rPr lang="en-ZA" sz="900" b="0" dirty="0" smtClean="0">
                          <a:solidFill>
                            <a:schemeClr val="tx1"/>
                          </a:solidFill>
                          <a:latin typeface="+mn-lt"/>
                          <a:cs typeface="Arial" panose="020B0604020202020204" pitchFamily="34" charset="0"/>
                        </a:rPr>
                        <a:t>stationery</a:t>
                      </a:r>
                      <a:r>
                        <a:rPr lang="en-ZA" sz="900" b="0" baseline="0" dirty="0" smtClean="0">
                          <a:solidFill>
                            <a:schemeClr val="tx1"/>
                          </a:solidFill>
                          <a:latin typeface="+mn-lt"/>
                          <a:cs typeface="Arial" panose="020B0604020202020204" pitchFamily="34" charset="0"/>
                        </a:rPr>
                        <a:t> &amp;</a:t>
                      </a:r>
                      <a:r>
                        <a:rPr lang="en-ZA" sz="900" b="0" dirty="0" smtClean="0">
                          <a:solidFill>
                            <a:schemeClr val="tx1"/>
                          </a:solidFill>
                          <a:latin typeface="+mn-lt"/>
                          <a:cs typeface="Arial" panose="020B0604020202020204" pitchFamily="34" charset="0"/>
                        </a:rPr>
                        <a:t> 448 </a:t>
                      </a:r>
                      <a:r>
                        <a:rPr lang="en-ZA" sz="900" b="0" dirty="0">
                          <a:solidFill>
                            <a:schemeClr val="tx1"/>
                          </a:solidFill>
                          <a:latin typeface="+mn-lt"/>
                          <a:cs typeface="Arial" panose="020B0604020202020204" pitchFamily="34" charset="0"/>
                        </a:rPr>
                        <a:t>schools did not procure stationery.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900" b="0" dirty="0">
                          <a:solidFill>
                            <a:schemeClr val="tx1"/>
                          </a:solidFill>
                          <a:latin typeface="+mn-lt"/>
                          <a:cs typeface="Arial" panose="020B0604020202020204" pitchFamily="34" charset="0"/>
                        </a:rPr>
                        <a:t>Out of the 1777 schools that placed orders,  946 have received </a:t>
                      </a:r>
                      <a:r>
                        <a:rPr lang="en-ZA" sz="900" b="0" dirty="0" smtClean="0">
                          <a:solidFill>
                            <a:schemeClr val="tx1"/>
                          </a:solidFill>
                          <a:latin typeface="+mn-lt"/>
                          <a:cs typeface="Arial" panose="020B0604020202020204" pitchFamily="34" charset="0"/>
                        </a:rPr>
                        <a:t>deliveries. Delivery </a:t>
                      </a:r>
                      <a:r>
                        <a:rPr lang="en-ZA" sz="900" b="0" dirty="0">
                          <a:solidFill>
                            <a:schemeClr val="tx1"/>
                          </a:solidFill>
                          <a:latin typeface="+mn-lt"/>
                          <a:cs typeface="Arial" panose="020B0604020202020204" pitchFamily="34" charset="0"/>
                        </a:rPr>
                        <a:t>of textbooks is in </a:t>
                      </a:r>
                      <a:r>
                        <a:rPr lang="en-ZA" sz="900" b="0" dirty="0" smtClean="0">
                          <a:solidFill>
                            <a:schemeClr val="tx1"/>
                          </a:solidFill>
                          <a:latin typeface="+mn-lt"/>
                          <a:cs typeface="Arial" panose="020B0604020202020204" pitchFamily="34" charset="0"/>
                        </a:rPr>
                        <a:t>progress.  </a:t>
                      </a:r>
                      <a:r>
                        <a:rPr lang="en-ZA" sz="900" b="0" kern="1200" dirty="0" smtClean="0">
                          <a:solidFill>
                            <a:schemeClr val="tx1"/>
                          </a:solidFill>
                          <a:latin typeface="+mn-lt"/>
                          <a:ea typeface="+mn-ea"/>
                          <a:cs typeface="Arial" panose="020B0604020202020204" pitchFamily="34" charset="0"/>
                        </a:rPr>
                        <a:t>Out </a:t>
                      </a:r>
                      <a:r>
                        <a:rPr lang="en-ZA" sz="900" b="0" kern="1200" dirty="0">
                          <a:solidFill>
                            <a:schemeClr val="tx1"/>
                          </a:solidFill>
                          <a:latin typeface="+mn-lt"/>
                          <a:ea typeface="+mn-ea"/>
                          <a:cs typeface="Arial" panose="020B0604020202020204" pitchFamily="34" charset="0"/>
                        </a:rPr>
                        <a:t>of the 1433 schools that placed orders,  661 </a:t>
                      </a:r>
                      <a:r>
                        <a:rPr lang="en-ZA" sz="900" b="0" kern="1200" dirty="0" smtClean="0">
                          <a:solidFill>
                            <a:schemeClr val="tx1"/>
                          </a:solidFill>
                          <a:latin typeface="+mn-lt"/>
                          <a:ea typeface="+mn-ea"/>
                          <a:cs typeface="Arial" panose="020B0604020202020204" pitchFamily="34" charset="0"/>
                        </a:rPr>
                        <a:t>received deliveries. Delivery </a:t>
                      </a:r>
                      <a:r>
                        <a:rPr lang="en-ZA" sz="900" b="0" kern="1200" dirty="0">
                          <a:solidFill>
                            <a:schemeClr val="tx1"/>
                          </a:solidFill>
                          <a:latin typeface="+mn-lt"/>
                          <a:ea typeface="+mn-ea"/>
                          <a:cs typeface="Arial" panose="020B0604020202020204" pitchFamily="34" charset="0"/>
                        </a:rPr>
                        <a:t>of stationery is in progress.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900" b="0" dirty="0">
                          <a:solidFill>
                            <a:schemeClr val="tx1"/>
                          </a:solidFill>
                          <a:latin typeface="+mn-lt"/>
                          <a:cs typeface="Arial" panose="020B0604020202020204" pitchFamily="34" charset="0"/>
                        </a:rPr>
                        <a:t>30 </a:t>
                      </a:r>
                      <a:r>
                        <a:rPr lang="en-ZA" sz="900" b="0" dirty="0" smtClean="0">
                          <a:solidFill>
                            <a:schemeClr val="tx1"/>
                          </a:solidFill>
                          <a:latin typeface="+mn-lt"/>
                          <a:cs typeface="Arial" panose="020B0604020202020204" pitchFamily="34" charset="0"/>
                        </a:rPr>
                        <a:t>November </a:t>
                      </a:r>
                      <a:r>
                        <a:rPr lang="en-ZA" sz="900" b="0" dirty="0">
                          <a:solidFill>
                            <a:schemeClr val="tx1"/>
                          </a:solidFill>
                          <a:latin typeface="+mn-lt"/>
                          <a:cs typeface="Arial" panose="020B0604020202020204" pitchFamily="34" charset="0"/>
                        </a:rPr>
                        <a:t>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900" b="0" i="0" u="none" strike="noStrike" kern="1200" cap="none" spc="0" normalizeH="0" baseline="0" noProof="0" dirty="0">
                          <a:ln>
                            <a:noFill/>
                          </a:ln>
                          <a:solidFill>
                            <a:schemeClr val="tx1"/>
                          </a:solidFill>
                          <a:effectLst/>
                          <a:uLnTx/>
                          <a:uFillTx/>
                          <a:latin typeface="+mn-lt"/>
                          <a:ea typeface="+mn-ea"/>
                          <a:cs typeface="+mn-cs"/>
                        </a:rPr>
                        <a:t>Readers are procured by schools through the RTT budget</a:t>
                      </a:r>
                    </a:p>
                  </a:txBody>
                  <a:tcPr/>
                </a:tc>
                <a:extLst>
                  <a:ext uri="{0D108BD9-81ED-4DB2-BD59-A6C34878D82A}">
                    <a16:rowId xmlns:a16="http://schemas.microsoft.com/office/drawing/2014/main" val="3966521080"/>
                  </a:ext>
                </a:extLst>
              </a:tr>
              <a:tr h="1175827">
                <a:tc>
                  <a:txBody>
                    <a:bodyPr/>
                    <a:lstStyle/>
                    <a:p>
                      <a:r>
                        <a:rPr lang="en-ZA" sz="1000" b="1" dirty="0" err="1" smtClean="0">
                          <a:latin typeface="+mn-lt"/>
                        </a:rPr>
                        <a:t>KwaZulu</a:t>
                      </a:r>
                      <a:r>
                        <a:rPr lang="en-ZA" sz="1000" b="1" dirty="0" smtClean="0">
                          <a:latin typeface="+mn-lt"/>
                        </a:rPr>
                        <a:t>- Natal</a:t>
                      </a:r>
                      <a:endParaRPr lang="en-ZA" sz="1000" b="1" dirty="0">
                        <a:latin typeface="+mn-lt"/>
                      </a:endParaRPr>
                    </a:p>
                  </a:txBody>
                  <a:tcPr/>
                </a:tc>
                <a:tc>
                  <a:txBody>
                    <a:bodyPr/>
                    <a:lstStyle/>
                    <a:p>
                      <a:pPr algn="l"/>
                      <a:r>
                        <a:rPr lang="en-ZA" sz="1100" b="1" u="sng" dirty="0" smtClean="0">
                          <a:solidFill>
                            <a:schemeClr val="tx1"/>
                          </a:solidFill>
                          <a:latin typeface="+mn-lt"/>
                          <a:cs typeface="Arial" pitchFamily="34" charset="0"/>
                        </a:rPr>
                        <a:t>Textbooks: </a:t>
                      </a:r>
                      <a:r>
                        <a:rPr lang="en-ZA" sz="1100" b="0" dirty="0" smtClean="0">
                          <a:solidFill>
                            <a:schemeClr val="tx1"/>
                          </a:solidFill>
                          <a:latin typeface="+mn-lt"/>
                          <a:cs typeface="Arial" pitchFamily="34" charset="0"/>
                        </a:rPr>
                        <a:t> Orders were placed for 4624 schools on 09 October 2020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1" i="0" u="sng" strike="noStrike" kern="1200" cap="none" spc="0" normalizeH="0" baseline="0" noProof="0" dirty="0" smtClean="0">
                          <a:ln>
                            <a:noFill/>
                          </a:ln>
                          <a:solidFill>
                            <a:schemeClr val="tx1"/>
                          </a:solidFill>
                          <a:effectLst/>
                          <a:uLnTx/>
                          <a:uFillTx/>
                          <a:latin typeface="+mn-lt"/>
                          <a:ea typeface="+mn-ea"/>
                          <a:cs typeface="Arial" pitchFamily="34" charset="0"/>
                        </a:rPr>
                        <a:t>Stati</a:t>
                      </a:r>
                      <a:r>
                        <a:rPr kumimoji="0" lang="en-ZA" sz="1100" b="1" i="0" u="none" strike="noStrike" kern="1200" cap="none" spc="0" normalizeH="0" baseline="0" noProof="0" dirty="0" smtClean="0">
                          <a:ln>
                            <a:noFill/>
                          </a:ln>
                          <a:solidFill>
                            <a:schemeClr val="tx1"/>
                          </a:solidFill>
                          <a:effectLst/>
                          <a:uLnTx/>
                          <a:uFillTx/>
                          <a:latin typeface="+mn-lt"/>
                          <a:ea typeface="+mn-ea"/>
                          <a:cs typeface="Arial" pitchFamily="34" charset="0"/>
                        </a:rPr>
                        <a:t>onery</a:t>
                      </a:r>
                      <a:r>
                        <a:rPr kumimoji="0" lang="en-ZA" sz="1100" b="0" i="0" u="none" strike="noStrike" kern="1200" cap="none" spc="0" normalizeH="0" baseline="0" noProof="0" dirty="0" smtClean="0">
                          <a:ln>
                            <a:noFill/>
                          </a:ln>
                          <a:solidFill>
                            <a:schemeClr val="tx1"/>
                          </a:solidFill>
                          <a:effectLst/>
                          <a:uLnTx/>
                          <a:uFillTx/>
                          <a:latin typeface="+mn-lt"/>
                          <a:ea typeface="+mn-ea"/>
                          <a:cs typeface="Arial" pitchFamily="34" charset="0"/>
                        </a:rPr>
                        <a:t>:  Orders were placed for 3119 schools on 16 September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100" b="0" kern="1200" dirty="0" smtClean="0">
                          <a:solidFill>
                            <a:schemeClr val="tx1"/>
                          </a:solidFill>
                          <a:effectLst/>
                          <a:latin typeface="+mn-lt"/>
                          <a:ea typeface="+mn-ea"/>
                          <a:cs typeface="Arial" pitchFamily="34" charset="0"/>
                        </a:rPr>
                        <a:t>Stationery  and Textbook Orders for</a:t>
                      </a:r>
                      <a:r>
                        <a:rPr lang="en-ZA" sz="1100" b="0" kern="1200" baseline="0" dirty="0" smtClean="0">
                          <a:solidFill>
                            <a:schemeClr val="tx1"/>
                          </a:solidFill>
                          <a:effectLst/>
                          <a:latin typeface="+mn-lt"/>
                          <a:ea typeface="+mn-ea"/>
                          <a:cs typeface="Arial" pitchFamily="34" charset="0"/>
                        </a:rPr>
                        <a:t> </a:t>
                      </a:r>
                      <a:r>
                        <a:rPr kumimoji="0" lang="en-ZA" sz="1100" b="0" i="0" u="none" strike="noStrike" kern="1200" cap="none" spc="0" normalizeH="0" baseline="0" noProof="0" dirty="0" smtClean="0">
                          <a:ln>
                            <a:noFill/>
                          </a:ln>
                          <a:solidFill>
                            <a:schemeClr val="tx1"/>
                          </a:solidFill>
                          <a:effectLst/>
                          <a:uLnTx/>
                          <a:uFillTx/>
                          <a:latin typeface="+mn-lt"/>
                          <a:ea typeface="+mn-ea"/>
                          <a:cs typeface="Arial" pitchFamily="34" charset="0"/>
                        </a:rPr>
                        <a:t>Section 21 schools done. Funds are being transferred for payment.</a:t>
                      </a:r>
                      <a:endParaRPr lang="en-ZA" sz="1100" b="1" dirty="0">
                        <a:solidFill>
                          <a:schemeClr val="tx1"/>
                        </a:solidFill>
                        <a:latin typeface="+mn-lt"/>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b="0" dirty="0" smtClean="0">
                          <a:solidFill>
                            <a:schemeClr val="tx1"/>
                          </a:solidFill>
                          <a:latin typeface="+mn-lt"/>
                          <a:cs typeface="Arial" pitchFamily="34" charset="0"/>
                        </a:rPr>
                        <a:t>Deliveries are Expected to Commence on 15 November 2020.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100" b="0" dirty="0" smtClean="0">
                          <a:solidFill>
                            <a:schemeClr val="tx1"/>
                          </a:solidFill>
                          <a:latin typeface="+mn-lt"/>
                          <a:cs typeface="Arial" pitchFamily="34" charset="0"/>
                        </a:rPr>
                        <a:t>Deliveries are Expected to Commence on 15 November 2020. </a:t>
                      </a:r>
                      <a:endParaRPr kumimoji="0" lang="en-ZA" sz="1100" b="1" i="0" u="none" strike="noStrike" kern="1200" cap="none" spc="0" normalizeH="0" baseline="0" noProof="0" dirty="0" smtClean="0">
                        <a:ln>
                          <a:noFill/>
                        </a:ln>
                        <a:solidFill>
                          <a:schemeClr val="tx1"/>
                        </a:solidFill>
                        <a:effectLst/>
                        <a:uLnTx/>
                        <a:uFillTx/>
                        <a:latin typeface="+mn-lt"/>
                        <a:ea typeface="+mn-ea"/>
                        <a:cs typeface="Arial"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ZA" sz="1100" b="0" dirty="0" smtClean="0">
                        <a:solidFill>
                          <a:schemeClr val="tx1"/>
                        </a:solidFill>
                        <a:latin typeface="+mn-lt"/>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100" b="0" dirty="0" smtClean="0">
                          <a:solidFill>
                            <a:schemeClr val="tx1"/>
                          </a:solidFill>
                          <a:latin typeface="+mn-lt"/>
                          <a:cs typeface="Arial" pitchFamily="34" charset="0"/>
                        </a:rPr>
                        <a:t>15 December 2020</a:t>
                      </a:r>
                      <a:endParaRPr lang="en-ZA" sz="1100" b="1" dirty="0" smtClean="0">
                        <a:solidFill>
                          <a:schemeClr val="tx1"/>
                        </a:solidFill>
                        <a:latin typeface="+mn-lt"/>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100" b="1" dirty="0" smtClean="0">
                        <a:solidFill>
                          <a:schemeClr val="tx1"/>
                        </a:solidFill>
                        <a:latin typeface="+mn-lt"/>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schemeClr val="tx1"/>
                          </a:solidFill>
                          <a:effectLst/>
                          <a:uLnTx/>
                          <a:uFillTx/>
                          <a:latin typeface="+mn-lt"/>
                          <a:ea typeface="+mn-ea"/>
                          <a:cs typeface="Arial" pitchFamily="34" charset="0"/>
                        </a:rPr>
                        <a:t>30 November 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b="0" dirty="0" smtClean="0">
                          <a:solidFill>
                            <a:schemeClr val="tx1"/>
                          </a:solidFill>
                          <a:latin typeface="+mn-lt"/>
                          <a:cs typeface="Arial" pitchFamily="34" charset="0"/>
                        </a:rPr>
                        <a:t>Graded Readers are included in the nationally-approved catalogues and form part of the ongoing ordering and delivery process. Currently 294 319  graded readers have been ordered and will be delivered by 15 December 2020</a:t>
                      </a:r>
                    </a:p>
                  </a:txBody>
                  <a:tcPr/>
                </a:tc>
                <a:extLst>
                  <a:ext uri="{0D108BD9-81ED-4DB2-BD59-A6C34878D82A}">
                    <a16:rowId xmlns:a16="http://schemas.microsoft.com/office/drawing/2014/main" val="2978755674"/>
                  </a:ext>
                </a:extLst>
              </a:tr>
              <a:tr h="377996">
                <a:tc>
                  <a:txBody>
                    <a:bodyPr/>
                    <a:lstStyle/>
                    <a:p>
                      <a:r>
                        <a:rPr lang="en-ZA" sz="1000" b="1" dirty="0" smtClean="0">
                          <a:solidFill>
                            <a:schemeClr val="tx1"/>
                          </a:solidFill>
                          <a:latin typeface="+mn-lt"/>
                        </a:rPr>
                        <a:t>Limpopo</a:t>
                      </a:r>
                      <a:endParaRPr lang="en-ZA" sz="1000" b="1"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0" u="sng" kern="1200" dirty="0" smtClean="0">
                          <a:solidFill>
                            <a:schemeClr val="tx1"/>
                          </a:solidFill>
                          <a:effectLst/>
                          <a:latin typeface="+mn-lt"/>
                          <a:ea typeface="+mn-ea"/>
                          <a:cs typeface="+mn-cs"/>
                        </a:rPr>
                        <a:t>Text</a:t>
                      </a:r>
                      <a:r>
                        <a:rPr lang="en-ZA" sz="1100" b="0" u="sng" kern="1200" baseline="0" dirty="0" smtClean="0">
                          <a:solidFill>
                            <a:schemeClr val="tx1"/>
                          </a:solidFill>
                          <a:effectLst/>
                          <a:latin typeface="+mn-lt"/>
                          <a:ea typeface="+mn-ea"/>
                          <a:cs typeface="+mn-cs"/>
                        </a:rPr>
                        <a:t> Books: </a:t>
                      </a:r>
                      <a:r>
                        <a:rPr lang="en-ZA" sz="1100" b="0" kern="1200" dirty="0" smtClean="0">
                          <a:solidFill>
                            <a:schemeClr val="tx1"/>
                          </a:solidFill>
                          <a:effectLst/>
                          <a:latin typeface="+mn-lt"/>
                          <a:ea typeface="+mn-ea"/>
                          <a:cs typeface="+mn-cs"/>
                        </a:rPr>
                        <a:t>Manual Orders</a:t>
                      </a:r>
                      <a:r>
                        <a:rPr lang="en-ZA" sz="1100" b="0" kern="1200" baseline="0" dirty="0" smtClean="0">
                          <a:solidFill>
                            <a:schemeClr val="tx1"/>
                          </a:solidFill>
                          <a:effectLst/>
                          <a:latin typeface="+mn-lt"/>
                          <a:ea typeface="+mn-ea"/>
                          <a:cs typeface="+mn-cs"/>
                        </a:rPr>
                        <a:t> have been issued for </a:t>
                      </a:r>
                      <a:r>
                        <a:rPr lang="en-ZA" sz="1100" b="0" kern="1200" dirty="0" smtClean="0">
                          <a:solidFill>
                            <a:schemeClr val="dk1"/>
                          </a:solidFill>
                          <a:latin typeface="+mn-lt"/>
                          <a:ea typeface="+mn-ea"/>
                          <a:cs typeface="+mn-cs"/>
                        </a:rPr>
                        <a:t>3 669 . </a:t>
                      </a:r>
                      <a:r>
                        <a:rPr lang="en-ZA" sz="1100" b="0" u="sng" kern="1200" baseline="0" dirty="0" smtClean="0">
                          <a:solidFill>
                            <a:schemeClr val="tx1"/>
                          </a:solidFill>
                          <a:effectLst/>
                          <a:latin typeface="+mn-lt"/>
                          <a:ea typeface="+mn-ea"/>
                          <a:cs typeface="+mn-cs"/>
                        </a:rPr>
                        <a:t> Stationery data has been compiled for </a:t>
                      </a:r>
                      <a:r>
                        <a:rPr lang="en-GB" sz="1100" b="0" i="0" u="none" strike="noStrike" dirty="0" smtClean="0">
                          <a:solidFill>
                            <a:srgbClr val="000000"/>
                          </a:solidFill>
                          <a:effectLst/>
                          <a:latin typeface="+mn-lt"/>
                        </a:rPr>
                        <a:t>3711  schools. O</a:t>
                      </a:r>
                      <a:r>
                        <a:rPr lang="en-GB" sz="1100" b="0" i="0" u="none" strike="noStrike" baseline="0" dirty="0" smtClean="0">
                          <a:solidFill>
                            <a:srgbClr val="000000"/>
                          </a:solidFill>
                          <a:effectLst/>
                          <a:latin typeface="+mn-lt"/>
                        </a:rPr>
                        <a:t>rders will be issued upon the confirmation of the tender award.</a:t>
                      </a:r>
                      <a:endParaRPr lang="en-ZA" sz="1100" b="0" kern="1200" dirty="0" smtClean="0">
                        <a:solidFill>
                          <a:schemeClr val="tx1"/>
                        </a:solidFill>
                        <a:effectLst/>
                        <a:latin typeface="+mn-lt"/>
                        <a:ea typeface="+mn-ea"/>
                        <a:cs typeface="+mn-cs"/>
                      </a:endParaRPr>
                    </a:p>
                  </a:txBody>
                  <a:tcPr/>
                </a:tc>
                <a:tc>
                  <a:txBody>
                    <a:bodyPr/>
                    <a:lstStyle/>
                    <a:p>
                      <a:pPr marL="0" indent="0" algn="l">
                        <a:buFont typeface="Arial" panose="020B0604020202020204" pitchFamily="34" charset="0"/>
                        <a:buNone/>
                      </a:pPr>
                      <a:r>
                        <a:rPr lang="en-ZA" sz="1100" b="0" kern="1200" dirty="0" smtClean="0">
                          <a:solidFill>
                            <a:schemeClr val="tx1"/>
                          </a:solidFill>
                          <a:effectLst/>
                          <a:latin typeface="+mn-lt"/>
                          <a:ea typeface="+mn-ea"/>
                          <a:cs typeface="+mn-cs"/>
                        </a:rPr>
                        <a:t>None</a:t>
                      </a:r>
                    </a:p>
                    <a:p>
                      <a:pPr marL="0" indent="0" algn="l">
                        <a:buFont typeface="Arial" panose="020B0604020202020204" pitchFamily="34" charset="0"/>
                        <a:buNone/>
                      </a:pPr>
                      <a:r>
                        <a:rPr lang="en-ZA" sz="1100" b="0" kern="1200" dirty="0" smtClean="0">
                          <a:solidFill>
                            <a:schemeClr val="tx1"/>
                          </a:solidFill>
                          <a:effectLst/>
                          <a:latin typeface="+mn-lt"/>
                          <a:ea typeface="+mn-ea"/>
                          <a:cs typeface="+mn-cs"/>
                        </a:rPr>
                        <a:t>(Delivery</a:t>
                      </a:r>
                      <a:r>
                        <a:rPr lang="en-ZA" sz="1100" b="0" kern="1200" baseline="0" dirty="0" smtClean="0">
                          <a:solidFill>
                            <a:schemeClr val="tx1"/>
                          </a:solidFill>
                          <a:effectLst/>
                          <a:latin typeface="+mn-lt"/>
                          <a:ea typeface="+mn-ea"/>
                          <a:cs typeface="+mn-cs"/>
                        </a:rPr>
                        <a:t> to schools to commence on 23/11/2020) </a:t>
                      </a:r>
                      <a:endParaRPr lang="en-ZA" sz="1100" b="0" kern="1200" dirty="0" smtClean="0">
                        <a:solidFill>
                          <a:schemeClr val="tx1"/>
                        </a:solidFill>
                        <a:effectLst/>
                        <a:latin typeface="+mn-lt"/>
                        <a:ea typeface="+mn-ea"/>
                        <a:cs typeface="+mn-cs"/>
                      </a:endParaRPr>
                    </a:p>
                  </a:txBody>
                  <a:tcPr/>
                </a:tc>
                <a:tc>
                  <a:txBody>
                    <a:bodyPr/>
                    <a:lstStyle/>
                    <a:p>
                      <a:pPr marL="0" indent="0" algn="l">
                        <a:buFont typeface="Arial" panose="020B0604020202020204" pitchFamily="34" charset="0"/>
                        <a:buNone/>
                      </a:pPr>
                      <a:r>
                        <a:rPr lang="en-ZA" sz="1100" b="0" kern="1200" dirty="0" smtClean="0">
                          <a:solidFill>
                            <a:schemeClr val="tx1"/>
                          </a:solidFill>
                          <a:effectLst/>
                          <a:latin typeface="+mn-lt"/>
                          <a:ea typeface="+mn-ea"/>
                          <a:cs typeface="+mn-cs"/>
                        </a:rPr>
                        <a:t>15 January 2020</a:t>
                      </a:r>
                    </a:p>
                  </a:txBody>
                  <a:tcPr/>
                </a:tc>
                <a:tc>
                  <a:txBody>
                    <a:bodyPr/>
                    <a:lstStyle/>
                    <a:p>
                      <a:pPr marL="0" indent="0" algn="l">
                        <a:buFont typeface="Arial" panose="020B0604020202020204" pitchFamily="34" charset="0"/>
                        <a:buNone/>
                      </a:pPr>
                      <a:r>
                        <a:rPr lang="en-ZA" sz="1100" b="0" kern="1200" dirty="0" smtClean="0">
                          <a:solidFill>
                            <a:schemeClr val="tx1"/>
                          </a:solidFill>
                          <a:effectLst/>
                          <a:latin typeface="+mn-lt"/>
                          <a:ea typeface="+mn-ea"/>
                          <a:cs typeface="+mn-cs"/>
                        </a:rPr>
                        <a:t>Orders</a:t>
                      </a:r>
                      <a:r>
                        <a:rPr lang="en-ZA" sz="1100" b="0" kern="1200" baseline="0" dirty="0" smtClean="0">
                          <a:solidFill>
                            <a:schemeClr val="tx1"/>
                          </a:solidFill>
                          <a:effectLst/>
                          <a:latin typeface="+mn-lt"/>
                          <a:ea typeface="+mn-ea"/>
                          <a:cs typeface="+mn-cs"/>
                        </a:rPr>
                        <a:t> and delivery of Graded Readers are incorporated with Procurement and delivery of Textbooks.</a:t>
                      </a:r>
                      <a:endParaRPr lang="en-ZA" sz="1100" b="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1586982099"/>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19</a:t>
            </a:fld>
            <a:endParaRPr lang="en-ZA" dirty="0">
              <a:solidFill>
                <a:prstClr val="black">
                  <a:tint val="75000"/>
                </a:prstClr>
              </a:solidFill>
            </a:endParaRP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6304314"/>
            <a:ext cx="1619672" cy="553686"/>
          </a:xfrm>
          <a:prstGeom prst="rect">
            <a:avLst/>
          </a:prstGeom>
        </p:spPr>
      </p:pic>
    </p:spTree>
    <p:extLst>
      <p:ext uri="{BB962C8B-B14F-4D97-AF65-F5344CB8AC3E}">
        <p14:creationId xmlns:p14="http://schemas.microsoft.com/office/powerpoint/2010/main" val="673180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1"/>
            <a:ext cx="8784976" cy="642442"/>
          </a:xfrm>
        </p:spPr>
        <p:txBody>
          <a:bodyPr>
            <a:noAutofit/>
          </a:bodyPr>
          <a:lstStyle/>
          <a:p>
            <a:r>
              <a:rPr lang="en-ZA" sz="4800" b="1" dirty="0">
                <a:solidFill>
                  <a:schemeClr val="accent2">
                    <a:lumMod val="75000"/>
                  </a:schemeClr>
                </a:solidFill>
              </a:rPr>
              <a:t>PRESENTATION OUTLINE </a:t>
            </a:r>
            <a:endParaRPr lang="en-ZA" sz="4800" dirty="0">
              <a:solidFill>
                <a:schemeClr val="accent2">
                  <a:lumMod val="75000"/>
                </a:schemeClr>
              </a:solidFill>
            </a:endParaRPr>
          </a:p>
        </p:txBody>
      </p:sp>
      <p:sp>
        <p:nvSpPr>
          <p:cNvPr id="3" name="Content Placeholder 2"/>
          <p:cNvSpPr>
            <a:spLocks noGrp="1"/>
          </p:cNvSpPr>
          <p:nvPr>
            <p:ph idx="1"/>
          </p:nvPr>
        </p:nvSpPr>
        <p:spPr>
          <a:xfrm>
            <a:off x="23082" y="623700"/>
            <a:ext cx="9144000" cy="5591858"/>
          </a:xfrm>
        </p:spPr>
        <p:txBody>
          <a:bodyPr>
            <a:noAutofit/>
          </a:bodyPr>
          <a:lstStyle/>
          <a:p>
            <a:pPr algn="just"/>
            <a:r>
              <a:rPr lang="en-ZA" sz="3600" dirty="0"/>
              <a:t>Purpose of the P</a:t>
            </a:r>
            <a:r>
              <a:rPr lang="en-ZA" sz="3600" dirty="0" smtClean="0"/>
              <a:t>resentation</a:t>
            </a:r>
            <a:endParaRPr lang="en-ZA" sz="3600" dirty="0"/>
          </a:p>
          <a:p>
            <a:pPr algn="just"/>
            <a:r>
              <a:rPr lang="en-ZA" sz="3600" dirty="0" smtClean="0"/>
              <a:t>Background</a:t>
            </a:r>
          </a:p>
          <a:p>
            <a:pPr algn="just"/>
            <a:r>
              <a:rPr lang="en-ZA" sz="3600" dirty="0" smtClean="0"/>
              <a:t>State of readiness per province</a:t>
            </a:r>
          </a:p>
          <a:p>
            <a:pPr algn="just"/>
            <a:r>
              <a:rPr lang="en-ZA" sz="3600" dirty="0"/>
              <a:t>Approach to 2021 </a:t>
            </a:r>
            <a:r>
              <a:rPr lang="en-ZA" sz="3600" dirty="0" smtClean="0"/>
              <a:t>School Readiness Monitoring</a:t>
            </a:r>
          </a:p>
          <a:p>
            <a:pPr lvl="1" algn="just"/>
            <a:r>
              <a:rPr lang="en-GB" sz="3200" dirty="0" smtClean="0"/>
              <a:t>Management Plan;</a:t>
            </a:r>
          </a:p>
          <a:p>
            <a:pPr lvl="1" algn="just"/>
            <a:r>
              <a:rPr lang="en-GB" sz="3200" dirty="0" smtClean="0"/>
              <a:t>Progress on State of Readiness; and</a:t>
            </a:r>
          </a:p>
          <a:p>
            <a:pPr lvl="1" algn="just"/>
            <a:r>
              <a:rPr lang="en-GB" sz="3200" dirty="0" smtClean="0"/>
              <a:t>Districts to be visited.</a:t>
            </a:r>
          </a:p>
          <a:p>
            <a:pPr algn="just"/>
            <a:r>
              <a:rPr lang="en-GB" sz="3600" dirty="0" smtClean="0"/>
              <a:t>Recommendation</a:t>
            </a:r>
            <a:endParaRPr lang="en-ZA" sz="3600" dirty="0" smtClean="0"/>
          </a:p>
          <a:p>
            <a:pPr marL="0" indent="0">
              <a:buNone/>
            </a:pPr>
            <a:endParaRPr lang="en-ZA" sz="5400" dirty="0"/>
          </a:p>
        </p:txBody>
      </p:sp>
      <p:pic>
        <p:nvPicPr>
          <p:cNvPr id="4" name="Picture 3"/>
          <p:cNvPicPr>
            <a:picLocks noChangeAspect="1"/>
          </p:cNvPicPr>
          <p:nvPr/>
        </p:nvPicPr>
        <p:blipFill>
          <a:blip r:embed="rId3"/>
          <a:stretch>
            <a:fillRect/>
          </a:stretch>
        </p:blipFill>
        <p:spPr>
          <a:xfrm>
            <a:off x="0" y="6215558"/>
            <a:ext cx="1368152" cy="609253"/>
          </a:xfrm>
          <a:prstGeom prst="rect">
            <a:avLst/>
          </a:prstGeom>
        </p:spPr>
      </p:pic>
      <p:sp>
        <p:nvSpPr>
          <p:cNvPr id="5" name="Slide Number Placeholder 3"/>
          <p:cNvSpPr txBox="1">
            <a:spLocks/>
          </p:cNvSpPr>
          <p:nvPr/>
        </p:nvSpPr>
        <p:spPr>
          <a:xfrm>
            <a:off x="5292080" y="62155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2</a:t>
            </a:r>
            <a:endParaRPr lang="en-ZA" dirty="0"/>
          </a:p>
        </p:txBody>
      </p:sp>
    </p:spTree>
    <p:extLst>
      <p:ext uri="{BB962C8B-B14F-4D97-AF65-F5344CB8AC3E}">
        <p14:creationId xmlns:p14="http://schemas.microsoft.com/office/powerpoint/2010/main" val="37877173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5" y="0"/>
            <a:ext cx="9036496" cy="764704"/>
          </a:xfrm>
        </p:spPr>
        <p:txBody>
          <a:bodyPr>
            <a:noAutofit/>
          </a:bodyPr>
          <a:lstStyle/>
          <a:p>
            <a:r>
              <a:rPr lang="en-ZA" sz="3600" b="1" dirty="0" smtClean="0"/>
              <a:t>PROVISION OF LTSM </a:t>
            </a:r>
            <a:endParaRPr lang="en-ZA" sz="3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77307391"/>
              </p:ext>
            </p:extLst>
          </p:nvPr>
        </p:nvGraphicFramePr>
        <p:xfrm>
          <a:off x="-2815" y="836712"/>
          <a:ext cx="9036495" cy="5197769"/>
        </p:xfrm>
        <a:graphic>
          <a:graphicData uri="http://schemas.openxmlformats.org/drawingml/2006/table">
            <a:tbl>
              <a:tblPr firstRow="1" bandRow="1">
                <a:tableStyleId>{21E4AEA4-8DFA-4A89-87EB-49C32662AFE0}</a:tableStyleId>
              </a:tblPr>
              <a:tblGrid>
                <a:gridCol w="974415">
                  <a:extLst>
                    <a:ext uri="{9D8B030D-6E8A-4147-A177-3AD203B41FA5}">
                      <a16:colId xmlns:a16="http://schemas.microsoft.com/office/drawing/2014/main" val="3113729675"/>
                    </a:ext>
                  </a:extLst>
                </a:gridCol>
                <a:gridCol w="2377099">
                  <a:extLst>
                    <a:ext uri="{9D8B030D-6E8A-4147-A177-3AD203B41FA5}">
                      <a16:colId xmlns:a16="http://schemas.microsoft.com/office/drawing/2014/main" val="1022221641"/>
                    </a:ext>
                  </a:extLst>
                </a:gridCol>
                <a:gridCol w="2044633">
                  <a:extLst>
                    <a:ext uri="{9D8B030D-6E8A-4147-A177-3AD203B41FA5}">
                      <a16:colId xmlns:a16="http://schemas.microsoft.com/office/drawing/2014/main" val="1182750211"/>
                    </a:ext>
                  </a:extLst>
                </a:gridCol>
                <a:gridCol w="1239656">
                  <a:extLst>
                    <a:ext uri="{9D8B030D-6E8A-4147-A177-3AD203B41FA5}">
                      <a16:colId xmlns:a16="http://schemas.microsoft.com/office/drawing/2014/main" val="2712641660"/>
                    </a:ext>
                  </a:extLst>
                </a:gridCol>
                <a:gridCol w="2400692">
                  <a:extLst>
                    <a:ext uri="{9D8B030D-6E8A-4147-A177-3AD203B41FA5}">
                      <a16:colId xmlns:a16="http://schemas.microsoft.com/office/drawing/2014/main" val="2699293323"/>
                    </a:ext>
                  </a:extLst>
                </a:gridCol>
              </a:tblGrid>
              <a:tr h="605936">
                <a:tc>
                  <a:txBody>
                    <a:bodyPr/>
                    <a:lstStyle/>
                    <a:p>
                      <a:r>
                        <a:rPr lang="en-ZA" sz="1000" dirty="0" smtClean="0"/>
                        <a:t>PROVINCE</a:t>
                      </a:r>
                      <a:endParaRPr lang="en-ZA" sz="1000" dirty="0"/>
                    </a:p>
                  </a:txBody>
                  <a:tcPr/>
                </a:tc>
                <a:tc>
                  <a:txBody>
                    <a:bodyPr/>
                    <a:lstStyle/>
                    <a:p>
                      <a:r>
                        <a:rPr lang="en-GB" sz="1000" dirty="0" smtClean="0"/>
                        <a:t>STATUS OF ORDERING AND DELIVERY OF TEXTBOOKS AND STATIONERY FOR 2021 </a:t>
                      </a:r>
                      <a:endParaRPr lang="en-ZA" sz="1000" dirty="0"/>
                    </a:p>
                  </a:txBody>
                  <a:tcPr/>
                </a:tc>
                <a:tc>
                  <a:txBody>
                    <a:bodyPr/>
                    <a:lstStyle/>
                    <a:p>
                      <a:r>
                        <a:rPr lang="en-GB" sz="1000" dirty="0" smtClean="0"/>
                        <a:t>NO OF SCHOOLS THAT</a:t>
                      </a:r>
                      <a:r>
                        <a:rPr lang="en-GB" sz="1000" baseline="0" dirty="0" smtClean="0"/>
                        <a:t> RECEIVED THEIR CONSIGNMENTS</a:t>
                      </a:r>
                      <a:endParaRPr lang="en-ZA" sz="1000" dirty="0"/>
                    </a:p>
                  </a:txBody>
                  <a:tcPr/>
                </a:tc>
                <a:tc>
                  <a:txBody>
                    <a:bodyPr/>
                    <a:lstStyle/>
                    <a:p>
                      <a:r>
                        <a:rPr lang="en-ZA" sz="1000" dirty="0" smtClean="0"/>
                        <a:t>DATE FOR DELIVERY TO BE COMPLETED </a:t>
                      </a:r>
                      <a:endParaRPr lang="en-ZA" sz="1000" dirty="0"/>
                    </a:p>
                  </a:txBody>
                  <a:tcPr/>
                </a:tc>
                <a:tc>
                  <a:txBody>
                    <a:bodyPr/>
                    <a:lstStyle/>
                    <a:p>
                      <a:r>
                        <a:rPr lang="en-GB" sz="1000" dirty="0" smtClean="0"/>
                        <a:t>STATUS OF ORDERING AND DELIVERY OF GRADED READERS </a:t>
                      </a:r>
                      <a:endParaRPr lang="en-ZA" sz="1000" dirty="0"/>
                    </a:p>
                  </a:txBody>
                  <a:tcPr/>
                </a:tc>
                <a:extLst>
                  <a:ext uri="{0D108BD9-81ED-4DB2-BD59-A6C34878D82A}">
                    <a16:rowId xmlns:a16="http://schemas.microsoft.com/office/drawing/2014/main" val="3646582786"/>
                  </a:ext>
                </a:extLst>
              </a:tr>
              <a:tr h="1084087">
                <a:tc>
                  <a:txBody>
                    <a:bodyPr/>
                    <a:lstStyle/>
                    <a:p>
                      <a:r>
                        <a:rPr lang="en-ZA" sz="1000" b="1" dirty="0" smtClean="0">
                          <a:solidFill>
                            <a:schemeClr val="tx1"/>
                          </a:solidFill>
                          <a:latin typeface="+mn-lt"/>
                        </a:rPr>
                        <a:t>Mpumalanga</a:t>
                      </a:r>
                      <a:endParaRPr lang="en-ZA" sz="1000" b="1"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Stationery orders for grades R to 12 were placed by the 29th of July 2020 &amp;</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Only textbooks orders for new grades were placed by the 13th of October 2020</a:t>
                      </a:r>
                      <a:endParaRPr kumimoji="0" lang="en-ZA"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476 schools received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None as yet</a:t>
                      </a:r>
                      <a:endParaRPr kumimoji="0" lang="en-ZA"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ZA" sz="11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30 November 2020</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30 November 2020</a:t>
                      </a:r>
                      <a:endParaRPr kumimoji="0" lang="en-ZA"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ZA" sz="11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No funds to procure graded readers in the 2020/21 financial year.  </a:t>
                      </a:r>
                      <a:r>
                        <a:rPr kumimoji="0" lang="en-US" sz="1100" b="0" i="0" u="none" strike="noStrike" kern="1200" cap="none" spc="0" normalizeH="0" baseline="0" noProof="0" dirty="0" err="1" smtClean="0">
                          <a:ln>
                            <a:noFill/>
                          </a:ln>
                          <a:solidFill>
                            <a:schemeClr val="tx1"/>
                          </a:solidFill>
                          <a:effectLst/>
                          <a:uLnTx/>
                          <a:uFillTx/>
                          <a:latin typeface="+mn-lt"/>
                          <a:ea typeface="+mn-ea"/>
                          <a:cs typeface="Arial" panose="020B0604020202020204" pitchFamily="34" charset="0"/>
                        </a:rPr>
                        <a:t>Gradesd</a:t>
                      </a:r>
                      <a:r>
                        <a:rPr kumimoji="0" lang="en-US"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readers were procured in the 2019/20 financial year for two districts</a:t>
                      </a:r>
                      <a:endParaRPr kumimoji="0" lang="en-ZA" sz="11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txBody>
                  <a:tcPr/>
                </a:tc>
                <a:extLst>
                  <a:ext uri="{0D108BD9-81ED-4DB2-BD59-A6C34878D82A}">
                    <a16:rowId xmlns:a16="http://schemas.microsoft.com/office/drawing/2014/main" val="4131881477"/>
                  </a:ext>
                </a:extLst>
              </a:tr>
              <a:tr h="1279579">
                <a:tc>
                  <a:txBody>
                    <a:bodyPr/>
                    <a:lstStyle/>
                    <a:p>
                      <a:r>
                        <a:rPr lang="en-ZA" sz="1000" b="1" dirty="0" smtClean="0">
                          <a:solidFill>
                            <a:schemeClr val="tx1"/>
                          </a:solidFill>
                          <a:latin typeface="+mn-lt"/>
                        </a:rPr>
                        <a:t>Northern Cape</a:t>
                      </a:r>
                      <a:endParaRPr lang="en-ZA" sz="1000" b="1" dirty="0">
                        <a:solidFill>
                          <a:schemeClr val="tx1"/>
                        </a:solidFill>
                        <a:latin typeface="+mn-lt"/>
                      </a:endParaRPr>
                    </a:p>
                  </a:txBody>
                  <a:tcPr/>
                </a:tc>
                <a:tc>
                  <a:txBody>
                    <a:bodyPr/>
                    <a:lstStyle/>
                    <a:p>
                      <a:pPr algn="just"/>
                      <a:r>
                        <a:rPr lang="en-ZA" sz="1100" b="0" u="sng" dirty="0" smtClean="0">
                          <a:solidFill>
                            <a:schemeClr val="tx1"/>
                          </a:solidFill>
                          <a:latin typeface="+mn-lt"/>
                          <a:cs typeface="Arial" panose="020B0604020202020204" pitchFamily="34" charset="0"/>
                        </a:rPr>
                        <a:t>Textbooks</a:t>
                      </a:r>
                      <a:r>
                        <a:rPr lang="en-ZA" sz="1100" b="0" u="none" dirty="0" smtClean="0">
                          <a:solidFill>
                            <a:schemeClr val="tx1"/>
                          </a:solidFill>
                          <a:latin typeface="+mn-lt"/>
                          <a:cs typeface="Arial" panose="020B0604020202020204" pitchFamily="34" charset="0"/>
                        </a:rPr>
                        <a:t>:</a:t>
                      </a:r>
                      <a:r>
                        <a:rPr lang="en-ZA" sz="1100" b="0" u="none" baseline="0" dirty="0" smtClean="0">
                          <a:solidFill>
                            <a:schemeClr val="tx1"/>
                          </a:solidFill>
                          <a:latin typeface="+mn-lt"/>
                          <a:cs typeface="Arial" panose="020B0604020202020204" pitchFamily="34" charset="0"/>
                        </a:rPr>
                        <a:t> </a:t>
                      </a:r>
                      <a:r>
                        <a:rPr lang="en-ZA" sz="1100" b="0" baseline="0" dirty="0" smtClean="0">
                          <a:solidFill>
                            <a:schemeClr val="tx1"/>
                          </a:solidFill>
                          <a:latin typeface="+mn-lt"/>
                          <a:cs typeface="Arial" panose="020B0604020202020204" pitchFamily="34" charset="0"/>
                        </a:rPr>
                        <a:t>Circular 44/2020 issued to schools to direct on procurement processes and reporting. </a:t>
                      </a:r>
                      <a:r>
                        <a:rPr lang="en-ZA" sz="1100" b="0" u="sng" dirty="0" smtClean="0">
                          <a:solidFill>
                            <a:schemeClr val="tx1"/>
                          </a:solidFill>
                          <a:latin typeface="+mn-lt"/>
                          <a:cs typeface="Arial" panose="020B0604020202020204" pitchFamily="34" charset="0"/>
                        </a:rPr>
                        <a:t>Stationery</a:t>
                      </a:r>
                      <a:r>
                        <a:rPr lang="en-ZA" sz="1100" b="0" dirty="0" smtClean="0">
                          <a:solidFill>
                            <a:schemeClr val="tx1"/>
                          </a:solidFill>
                          <a:latin typeface="+mn-lt"/>
                          <a:cs typeface="Arial" panose="020B0604020202020204" pitchFamily="34" charset="0"/>
                        </a:rPr>
                        <a:t>:</a:t>
                      </a:r>
                      <a:r>
                        <a:rPr lang="en-ZA" sz="1100" b="0" baseline="0" dirty="0" smtClean="0">
                          <a:solidFill>
                            <a:schemeClr val="tx1"/>
                          </a:solidFill>
                          <a:latin typeface="+mn-lt"/>
                          <a:cs typeface="Arial" panose="020B0604020202020204" pitchFamily="34" charset="0"/>
                        </a:rPr>
                        <a:t> Circular 43/2020 issued to schools to direct on procurement processes and reporting.</a:t>
                      </a:r>
                      <a:endParaRPr lang="en-ZA" sz="1100" b="0" dirty="0" smtClean="0">
                        <a:solidFill>
                          <a:schemeClr val="tx1"/>
                        </a:solidFill>
                        <a:latin typeface="+mn-lt"/>
                        <a:cs typeface="Arial" panose="020B0604020202020204" pitchFamily="34" charset="0"/>
                      </a:endParaRPr>
                    </a:p>
                  </a:txBody>
                  <a:tcPr/>
                </a:tc>
                <a:tc>
                  <a:txBody>
                    <a:bodyPr/>
                    <a:lstStyle/>
                    <a:p>
                      <a:pPr algn="just"/>
                      <a:r>
                        <a:rPr lang="en-ZA" sz="1100" b="0" dirty="0" smtClean="0">
                          <a:solidFill>
                            <a:schemeClr val="tx1"/>
                          </a:solidFill>
                          <a:latin typeface="+mn-lt"/>
                          <a:cs typeface="Arial" panose="020B0604020202020204" pitchFamily="34" charset="0"/>
                        </a:rPr>
                        <a:t>All 545 schools have the Section 21 function and procure</a:t>
                      </a:r>
                      <a:r>
                        <a:rPr lang="en-ZA" sz="1100" b="0" baseline="0" dirty="0" smtClean="0">
                          <a:solidFill>
                            <a:schemeClr val="tx1"/>
                          </a:solidFill>
                          <a:latin typeface="+mn-lt"/>
                          <a:cs typeface="Arial" panose="020B0604020202020204" pitchFamily="34" charset="0"/>
                        </a:rPr>
                        <a:t> their own textbooks and stationery. </a:t>
                      </a:r>
                      <a:endParaRPr lang="en-ZA" sz="1100" b="0" dirty="0" smtClean="0">
                        <a:solidFill>
                          <a:schemeClr val="tx1"/>
                        </a:solidFill>
                        <a:latin typeface="+mn-lt"/>
                        <a:cs typeface="Arial" panose="020B0604020202020204" pitchFamily="34" charset="0"/>
                      </a:endParaRPr>
                    </a:p>
                    <a:p>
                      <a:pPr algn="just"/>
                      <a:endParaRPr lang="en-ZA" sz="1100" b="0" dirty="0">
                        <a:solidFill>
                          <a:schemeClr val="tx1"/>
                        </a:solidFill>
                        <a:latin typeface="+mn-lt"/>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100" b="0" dirty="0" smtClean="0">
                          <a:solidFill>
                            <a:schemeClr val="tx1"/>
                          </a:solidFill>
                          <a:latin typeface="+mn-lt"/>
                          <a:cs typeface="Arial" panose="020B0604020202020204" pitchFamily="34" charset="0"/>
                        </a:rPr>
                        <a:t>Procurement and delivery to be concluded by </a:t>
                      </a:r>
                      <a:r>
                        <a:rPr lang="en-ZA" sz="1100" b="1" dirty="0" smtClean="0">
                          <a:solidFill>
                            <a:schemeClr val="tx1"/>
                          </a:solidFill>
                          <a:latin typeface="+mn-lt"/>
                          <a:cs typeface="Arial" panose="020B0604020202020204" pitchFamily="34" charset="0"/>
                        </a:rPr>
                        <a:t>11</a:t>
                      </a:r>
                      <a:r>
                        <a:rPr lang="en-ZA" sz="1100" b="1" baseline="0" dirty="0" smtClean="0">
                          <a:solidFill>
                            <a:schemeClr val="tx1"/>
                          </a:solidFill>
                          <a:latin typeface="+mn-lt"/>
                          <a:cs typeface="Arial" panose="020B0604020202020204" pitchFamily="34" charset="0"/>
                        </a:rPr>
                        <a:t> December 2020.</a:t>
                      </a:r>
                      <a:r>
                        <a:rPr lang="en-ZA" sz="1100" b="0" baseline="0" dirty="0" smtClean="0">
                          <a:solidFill>
                            <a:schemeClr val="tx1"/>
                          </a:solidFill>
                          <a:latin typeface="+mn-lt"/>
                          <a:cs typeface="Arial" panose="020B060402020202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ZA" sz="1100" b="0" dirty="0" smtClean="0">
                          <a:solidFill>
                            <a:schemeClr val="tx1"/>
                          </a:solidFill>
                          <a:latin typeface="+mn-lt"/>
                          <a:cs typeface="Arial" panose="020B0604020202020204" pitchFamily="34" charset="0"/>
                        </a:rPr>
                        <a:t>&amp; </a:t>
                      </a:r>
                      <a:r>
                        <a:rPr lang="en-ZA" sz="1100" b="1" dirty="0" smtClean="0">
                          <a:solidFill>
                            <a:schemeClr val="tx1"/>
                          </a:solidFill>
                          <a:latin typeface="+mn-lt"/>
                          <a:cs typeface="Arial" panose="020B0604020202020204" pitchFamily="34" charset="0"/>
                        </a:rPr>
                        <a:t>31 November</a:t>
                      </a:r>
                      <a:r>
                        <a:rPr lang="en-ZA" sz="1100" b="1" baseline="0" dirty="0" smtClean="0">
                          <a:solidFill>
                            <a:schemeClr val="tx1"/>
                          </a:solidFill>
                          <a:latin typeface="+mn-lt"/>
                          <a:cs typeface="Arial" panose="020B0604020202020204" pitchFamily="34" charset="0"/>
                        </a:rPr>
                        <a:t> 2020 respectively</a:t>
                      </a:r>
                      <a:endParaRPr lang="en-ZA" sz="1100" b="0" dirty="0" smtClean="0">
                        <a:solidFill>
                          <a:schemeClr val="tx1"/>
                        </a:solidFill>
                        <a:latin typeface="+mn-lt"/>
                        <a:cs typeface="Arial" panose="020B0604020202020204" pitchFamily="34" charset="0"/>
                      </a:endParaRPr>
                    </a:p>
                  </a:txBody>
                  <a:tcPr/>
                </a:tc>
                <a:tc>
                  <a:txBody>
                    <a:bodyPr/>
                    <a:lstStyle/>
                    <a:p>
                      <a:pPr algn="just"/>
                      <a:r>
                        <a:rPr lang="en-US" sz="1100" b="0" kern="1200" dirty="0" smtClean="0">
                          <a:solidFill>
                            <a:schemeClr val="dk1"/>
                          </a:solidFill>
                          <a:effectLst/>
                          <a:latin typeface="+mn-lt"/>
                          <a:ea typeface="+mn-ea"/>
                          <a:cs typeface="+mn-cs"/>
                        </a:rPr>
                        <a:t>32 214 Graded readers were procured by schools in 2019 for the 2020 academic year. Schools were instructed to procure reading packs in 2020 for 2021. D</a:t>
                      </a:r>
                      <a:r>
                        <a:rPr lang="en-ZA" sz="1100" b="0" dirty="0" err="1" smtClean="0">
                          <a:solidFill>
                            <a:schemeClr val="tx1"/>
                          </a:solidFill>
                          <a:latin typeface="+mn-lt"/>
                          <a:cs typeface="Arial" panose="020B0604020202020204" pitchFamily="34" charset="0"/>
                        </a:rPr>
                        <a:t>elivery</a:t>
                      </a:r>
                      <a:r>
                        <a:rPr lang="en-ZA" sz="1100" b="0" dirty="0" smtClean="0">
                          <a:solidFill>
                            <a:schemeClr val="tx1"/>
                          </a:solidFill>
                          <a:latin typeface="+mn-lt"/>
                          <a:cs typeface="Arial" panose="020B0604020202020204" pitchFamily="34" charset="0"/>
                        </a:rPr>
                        <a:t> to be concluded by </a:t>
                      </a:r>
                      <a:r>
                        <a:rPr lang="en-ZA" sz="1100" b="1" dirty="0" smtClean="0">
                          <a:solidFill>
                            <a:schemeClr val="tx1"/>
                          </a:solidFill>
                          <a:latin typeface="+mn-lt"/>
                          <a:cs typeface="Arial" panose="020B0604020202020204" pitchFamily="34" charset="0"/>
                        </a:rPr>
                        <a:t>11</a:t>
                      </a:r>
                      <a:r>
                        <a:rPr lang="en-ZA" sz="1100" b="1" baseline="0" dirty="0" smtClean="0">
                          <a:solidFill>
                            <a:schemeClr val="tx1"/>
                          </a:solidFill>
                          <a:latin typeface="+mn-lt"/>
                          <a:cs typeface="Arial" panose="020B0604020202020204" pitchFamily="34" charset="0"/>
                        </a:rPr>
                        <a:t> December 2020.</a:t>
                      </a:r>
                      <a:r>
                        <a:rPr lang="en-ZA" sz="1100" b="0" baseline="0" dirty="0" smtClean="0">
                          <a:solidFill>
                            <a:schemeClr val="tx1"/>
                          </a:solidFill>
                          <a:latin typeface="+mn-lt"/>
                          <a:cs typeface="Arial" panose="020B0604020202020204" pitchFamily="34" charset="0"/>
                        </a:rPr>
                        <a:t> </a:t>
                      </a:r>
                      <a:endParaRPr lang="en-ZA" sz="1100" b="0" dirty="0" smtClean="0">
                        <a:solidFill>
                          <a:schemeClr val="tx1"/>
                        </a:solidFill>
                        <a:latin typeface="+mn-lt"/>
                        <a:cs typeface="Arial" panose="020B0604020202020204" pitchFamily="34" charset="0"/>
                      </a:endParaRPr>
                    </a:p>
                  </a:txBody>
                  <a:tcPr/>
                </a:tc>
                <a:extLst>
                  <a:ext uri="{0D108BD9-81ED-4DB2-BD59-A6C34878D82A}">
                    <a16:rowId xmlns:a16="http://schemas.microsoft.com/office/drawing/2014/main" val="3690000618"/>
                  </a:ext>
                </a:extLst>
              </a:tr>
              <a:tr h="935395">
                <a:tc>
                  <a:txBody>
                    <a:bodyPr/>
                    <a:lstStyle/>
                    <a:p>
                      <a:r>
                        <a:rPr lang="en-ZA" sz="1000" b="1" dirty="0" smtClean="0">
                          <a:solidFill>
                            <a:schemeClr val="tx1"/>
                          </a:solidFill>
                          <a:latin typeface="+mn-lt"/>
                        </a:rPr>
                        <a:t>North West</a:t>
                      </a:r>
                      <a:endParaRPr lang="en-ZA" sz="1000" b="1" dirty="0">
                        <a:solidFill>
                          <a:schemeClr val="tx1"/>
                        </a:solidFill>
                        <a:latin typeface="+mn-lt"/>
                      </a:endParaRPr>
                    </a:p>
                  </a:txBody>
                  <a:tcPr/>
                </a:tc>
                <a:tc>
                  <a:txBody>
                    <a:bodyPr/>
                    <a:lstStyle/>
                    <a:p>
                      <a:pPr marL="0" lvl="0" indent="0" algn="l">
                        <a:lnSpc>
                          <a:spcPct val="106000"/>
                        </a:lnSpc>
                        <a:spcAft>
                          <a:spcPts val="0"/>
                        </a:spcAft>
                        <a:buFont typeface="Wingdings" panose="05000000000000000000" pitchFamily="2" charset="2"/>
                        <a:buNone/>
                      </a:pPr>
                      <a:r>
                        <a:rPr lang="en-US" sz="1100" dirty="0" smtClean="0">
                          <a:effectLst/>
                          <a:latin typeface="+mn-lt"/>
                          <a:ea typeface="Calibri" panose="020F0502020204030204" pitchFamily="34" charset="0"/>
                          <a:cs typeface="Calibri" panose="020F0502020204030204" pitchFamily="34" charset="0"/>
                        </a:rPr>
                        <a:t>Ordering of textbooks closed with 24 schools that did not order textbooks. The status per district is as follows: </a:t>
                      </a:r>
                    </a:p>
                  </a:txBody>
                  <a:tcPr/>
                </a:tc>
                <a:tc>
                  <a:txBody>
                    <a:bodyPr/>
                    <a:lstStyle/>
                    <a:p>
                      <a:pPr algn="l"/>
                      <a:r>
                        <a:rPr lang="en-GB" sz="1100" b="1" dirty="0" smtClean="0">
                          <a:solidFill>
                            <a:schemeClr val="tx1"/>
                          </a:solidFill>
                          <a:latin typeface="+mn-lt"/>
                        </a:rPr>
                        <a:t>None</a:t>
                      </a:r>
                    </a:p>
                  </a:txBody>
                  <a:tcPr/>
                </a:tc>
                <a:tc>
                  <a:txBody>
                    <a:bodyPr/>
                    <a:lstStyle/>
                    <a:p>
                      <a:pPr algn="l">
                        <a:lnSpc>
                          <a:spcPct val="100000"/>
                        </a:lnSpc>
                        <a:spcAft>
                          <a:spcPts val="800"/>
                        </a:spcAft>
                      </a:pPr>
                      <a:r>
                        <a:rPr lang="en-ZA" sz="1100" dirty="0" smtClean="0">
                          <a:effectLst/>
                          <a:latin typeface="+mn-lt"/>
                          <a:ea typeface="Times New Roman" panose="02020603050405020304" pitchFamily="18" charset="0"/>
                          <a:cs typeface="Calibri" panose="020F0502020204030204" pitchFamily="34" charset="0"/>
                        </a:rPr>
                        <a:t>The end of January 2021</a:t>
                      </a:r>
                      <a:endParaRPr lang="en-ZA" sz="1100" dirty="0" smtClean="0">
                        <a:effectLst/>
                        <a:latin typeface="+mn-lt"/>
                        <a:ea typeface="Calibri" panose="020F0502020204030204" pitchFamily="34" charset="0"/>
                        <a:cs typeface="Times New Roman" panose="02020603050405020304" pitchFamily="18" charset="0"/>
                      </a:endParaRPr>
                    </a:p>
                  </a:txBody>
                  <a:tcPr/>
                </a:tc>
                <a:tc>
                  <a:txBody>
                    <a:bodyPr/>
                    <a:lstStyle/>
                    <a:p>
                      <a:pPr algn="l">
                        <a:lnSpc>
                          <a:spcPct val="115000"/>
                        </a:lnSpc>
                        <a:spcAft>
                          <a:spcPts val="800"/>
                        </a:spcAft>
                      </a:pPr>
                      <a:r>
                        <a:rPr lang="en-ZA" sz="1100" dirty="0" smtClean="0">
                          <a:effectLst/>
                          <a:latin typeface="+mn-lt"/>
                          <a:ea typeface="Times New Roman" panose="02020603050405020304" pitchFamily="18" charset="0"/>
                          <a:cs typeface="Calibri" panose="020F0502020204030204" pitchFamily="34" charset="0"/>
                        </a:rPr>
                        <a:t>Ordering is in progress as stated above.</a:t>
                      </a:r>
                      <a:endParaRPr lang="en-ZA" sz="1100" dirty="0" smtClean="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137632081"/>
                  </a:ext>
                </a:extLst>
              </a:tr>
              <a:tr h="1279579">
                <a:tc>
                  <a:txBody>
                    <a:bodyPr/>
                    <a:lstStyle/>
                    <a:p>
                      <a:r>
                        <a:rPr lang="en-ZA" sz="1000" b="1" dirty="0" smtClean="0">
                          <a:solidFill>
                            <a:schemeClr val="tx1"/>
                          </a:solidFill>
                          <a:latin typeface="+mn-lt"/>
                        </a:rPr>
                        <a:t>Western</a:t>
                      </a:r>
                      <a:r>
                        <a:rPr lang="en-ZA" sz="1000" b="1" baseline="0" dirty="0" smtClean="0">
                          <a:solidFill>
                            <a:schemeClr val="tx1"/>
                          </a:solidFill>
                          <a:latin typeface="+mn-lt"/>
                        </a:rPr>
                        <a:t> Cape</a:t>
                      </a:r>
                      <a:endParaRPr lang="en-ZA" sz="1000" b="1" dirty="0">
                        <a:solidFill>
                          <a:schemeClr val="tx1"/>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0" dirty="0">
                          <a:solidFill>
                            <a:schemeClr val="tx1"/>
                          </a:solidFill>
                          <a:latin typeface="+mn-lt"/>
                        </a:rPr>
                        <a:t>Textbook orders finalised 9 October 2020;</a:t>
                      </a:r>
                    </a:p>
                    <a:p>
                      <a:pPr marL="0" marR="0" indent="0" algn="l" defTabSz="914400" rtl="0" eaLnBrk="1" fontAlgn="auto" latinLnBrk="0" hangingPunct="1">
                        <a:lnSpc>
                          <a:spcPct val="100000"/>
                        </a:lnSpc>
                        <a:spcBef>
                          <a:spcPts val="0"/>
                        </a:spcBef>
                        <a:spcAft>
                          <a:spcPts val="0"/>
                        </a:spcAft>
                        <a:buClrTx/>
                        <a:buSzTx/>
                        <a:buFontTx/>
                        <a:buNone/>
                        <a:tabLst/>
                        <a:defRPr/>
                      </a:pPr>
                      <a:r>
                        <a:rPr lang="en-ZA" sz="1100" b="0" dirty="0">
                          <a:solidFill>
                            <a:schemeClr val="tx1"/>
                          </a:solidFill>
                          <a:latin typeface="+mn-lt"/>
                        </a:rPr>
                        <a:t>Stationery orders for 184 non-section 21 schools finalised 30 September 2020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0" dirty="0">
                          <a:solidFill>
                            <a:schemeClr val="tx1"/>
                          </a:solidFill>
                          <a:latin typeface="+mn-lt"/>
                        </a:rPr>
                        <a:t>386 548 textbooks ordered – 59% delivered as at 3 November 2020.</a:t>
                      </a:r>
                    </a:p>
                    <a:p>
                      <a:pPr marL="0" marR="0" indent="0" algn="l" defTabSz="914400" rtl="0" eaLnBrk="1" fontAlgn="auto" latinLnBrk="0" hangingPunct="1">
                        <a:lnSpc>
                          <a:spcPct val="100000"/>
                        </a:lnSpc>
                        <a:spcBef>
                          <a:spcPts val="0"/>
                        </a:spcBef>
                        <a:spcAft>
                          <a:spcPts val="0"/>
                        </a:spcAft>
                        <a:buClrTx/>
                        <a:buSzTx/>
                        <a:buFontTx/>
                        <a:buNone/>
                        <a:tabLst/>
                        <a:defRPr/>
                      </a:pPr>
                      <a:r>
                        <a:rPr lang="en-ZA" sz="1100" b="0" dirty="0">
                          <a:solidFill>
                            <a:schemeClr val="tx1"/>
                          </a:solidFill>
                          <a:latin typeface="+mn-lt"/>
                        </a:rPr>
                        <a:t>Stationery orders – 60% delivered as at 3 November 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b="0" dirty="0">
                          <a:solidFill>
                            <a:schemeClr val="tx1"/>
                          </a:solidFill>
                          <a:latin typeface="+mn-lt"/>
                        </a:rPr>
                        <a:t>30 November 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b="0" dirty="0">
                          <a:solidFill>
                            <a:schemeClr val="tx1"/>
                          </a:solidFill>
                          <a:latin typeface="+mn-lt"/>
                        </a:rPr>
                        <a:t>English Graded readers ordered and delivered by June 2020.</a:t>
                      </a:r>
                    </a:p>
                  </a:txBody>
                  <a:tcPr/>
                </a:tc>
                <a:extLst>
                  <a:ext uri="{0D108BD9-81ED-4DB2-BD59-A6C34878D82A}">
                    <a16:rowId xmlns:a16="http://schemas.microsoft.com/office/drawing/2014/main" val="3198339861"/>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20</a:t>
            </a:fld>
            <a:endParaRPr lang="en-ZA" dirty="0">
              <a:solidFill>
                <a:prstClr val="black">
                  <a:tint val="75000"/>
                </a:prstClr>
              </a:solidFill>
            </a:endParaRP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6230466"/>
            <a:ext cx="1835696" cy="627534"/>
          </a:xfrm>
          <a:prstGeom prst="rect">
            <a:avLst/>
          </a:prstGeom>
        </p:spPr>
      </p:pic>
    </p:spTree>
    <p:extLst>
      <p:ext uri="{BB962C8B-B14F-4D97-AF65-F5344CB8AC3E}">
        <p14:creationId xmlns:p14="http://schemas.microsoft.com/office/powerpoint/2010/main" val="15292107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4744"/>
            <a:ext cx="9144000" cy="3960440"/>
          </a:xfrm>
        </p:spPr>
        <p:txBody>
          <a:bodyPr>
            <a:noAutofit/>
          </a:bodyPr>
          <a:lstStyle/>
          <a:p>
            <a:r>
              <a:rPr lang="en-GB" sz="7200" b="1" dirty="0" smtClean="0">
                <a:solidFill>
                  <a:schemeClr val="accent2"/>
                </a:solidFill>
              </a:rPr>
              <a:t>CURRICULUM MANAGEMENT AND ASSESSMENT </a:t>
            </a:r>
            <a:endParaRPr lang="en-ZA" sz="7200" b="1" dirty="0">
              <a:solidFill>
                <a:schemeClr val="accent2">
                  <a:lumMod val="75000"/>
                </a:schemeClr>
              </a:solidFill>
            </a:endParaRPr>
          </a:p>
        </p:txBody>
      </p:sp>
      <p:sp>
        <p:nvSpPr>
          <p:cNvPr id="3" name="Subtitle 2"/>
          <p:cNvSpPr>
            <a:spLocks noGrp="1"/>
          </p:cNvSpPr>
          <p:nvPr>
            <p:ph type="subTitle" idx="1"/>
          </p:nvPr>
        </p:nvSpPr>
        <p:spPr>
          <a:xfrm>
            <a:off x="1331640" y="3717032"/>
            <a:ext cx="6912768" cy="1368152"/>
          </a:xfrm>
        </p:spPr>
        <p:txBody>
          <a:bodyPr>
            <a:noAutofit/>
          </a:bodyPr>
          <a:lstStyle/>
          <a:p>
            <a:pPr marL="342900" indent="-342900" eaLnBrk="0" hangingPunct="0">
              <a:defRPr/>
            </a:pPr>
            <a:endParaRPr lang="en-ZA" sz="1600" b="1" dirty="0" smtClean="0">
              <a:solidFill>
                <a:schemeClr val="accent6">
                  <a:lumMod val="75000"/>
                </a:schemeClr>
              </a:solidFill>
            </a:endParaRPr>
          </a:p>
          <a:p>
            <a:pPr marL="342900" indent="-342900" eaLnBrk="0" hangingPunct="0">
              <a:defRPr/>
            </a:pPr>
            <a:endParaRPr lang="en-ZA" sz="1600" b="1" dirty="0">
              <a:solidFill>
                <a:schemeClr val="accent6">
                  <a:lumMod val="75000"/>
                </a:schemeClr>
              </a:solidFill>
            </a:endParaRPr>
          </a:p>
          <a:p>
            <a:pPr marL="342900" indent="-342900" eaLnBrk="0" hangingPunct="0">
              <a:defRPr/>
            </a:pPr>
            <a:endParaRPr lang="en-ZA" sz="1600" b="1" dirty="0" smtClean="0">
              <a:solidFill>
                <a:schemeClr val="accent6">
                  <a:lumMod val="75000"/>
                </a:schemeClr>
              </a:solidFill>
            </a:endParaRPr>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C0AE55-7E06-4976-960B-3D98813CB3CF}"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5" name="Picture 4"/>
          <p:cNvPicPr>
            <a:picLocks noChangeAspect="1"/>
          </p:cNvPicPr>
          <p:nvPr/>
        </p:nvPicPr>
        <p:blipFill>
          <a:blip r:embed="rId4"/>
          <a:stretch>
            <a:fillRect/>
          </a:stretch>
        </p:blipFill>
        <p:spPr>
          <a:xfrm>
            <a:off x="0" y="6016598"/>
            <a:ext cx="1691680" cy="841402"/>
          </a:xfrm>
          <a:prstGeom prst="rect">
            <a:avLst/>
          </a:prstGeom>
        </p:spPr>
      </p:pic>
    </p:spTree>
    <p:custDataLst>
      <p:tags r:id="rId1"/>
    </p:custDataLst>
    <p:extLst>
      <p:ext uri="{BB962C8B-B14F-4D97-AF65-F5344CB8AC3E}">
        <p14:creationId xmlns:p14="http://schemas.microsoft.com/office/powerpoint/2010/main" val="17943698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0648" y="-77421"/>
            <a:ext cx="9036496" cy="548680"/>
          </a:xfrm>
        </p:spPr>
        <p:txBody>
          <a:bodyPr>
            <a:noAutofit/>
          </a:bodyPr>
          <a:lstStyle/>
          <a:p>
            <a:r>
              <a:rPr lang="en-ZA" sz="3600" b="1" dirty="0" smtClean="0"/>
              <a:t>CURRICULUM MANAGEMENT </a:t>
            </a:r>
            <a:endParaRPr lang="en-ZA" sz="3600" b="1" dirty="0"/>
          </a:p>
        </p:txBody>
      </p:sp>
      <p:graphicFrame>
        <p:nvGraphicFramePr>
          <p:cNvPr id="5" name="Content Placeholder 4"/>
          <p:cNvGraphicFramePr>
            <a:graphicFrameLocks noGrp="1"/>
          </p:cNvGraphicFramePr>
          <p:nvPr>
            <p:ph idx="1"/>
            <p:extLst/>
          </p:nvPr>
        </p:nvGraphicFramePr>
        <p:xfrm>
          <a:off x="-20513" y="548680"/>
          <a:ext cx="9146815" cy="5730250"/>
        </p:xfrm>
        <a:graphic>
          <a:graphicData uri="http://schemas.openxmlformats.org/drawingml/2006/table">
            <a:tbl>
              <a:tblPr firstRow="1" bandRow="1">
                <a:tableStyleId>{21E4AEA4-8DFA-4A89-87EB-49C32662AFE0}</a:tableStyleId>
              </a:tblPr>
              <a:tblGrid>
                <a:gridCol w="920105">
                  <a:extLst>
                    <a:ext uri="{9D8B030D-6E8A-4147-A177-3AD203B41FA5}">
                      <a16:colId xmlns:a16="http://schemas.microsoft.com/office/drawing/2014/main" val="3113729675"/>
                    </a:ext>
                  </a:extLst>
                </a:gridCol>
                <a:gridCol w="2088232">
                  <a:extLst>
                    <a:ext uri="{9D8B030D-6E8A-4147-A177-3AD203B41FA5}">
                      <a16:colId xmlns:a16="http://schemas.microsoft.com/office/drawing/2014/main" val="1022221641"/>
                    </a:ext>
                  </a:extLst>
                </a:gridCol>
                <a:gridCol w="2376995">
                  <a:extLst>
                    <a:ext uri="{9D8B030D-6E8A-4147-A177-3AD203B41FA5}">
                      <a16:colId xmlns:a16="http://schemas.microsoft.com/office/drawing/2014/main" val="1182750211"/>
                    </a:ext>
                  </a:extLst>
                </a:gridCol>
                <a:gridCol w="2194438">
                  <a:extLst>
                    <a:ext uri="{9D8B030D-6E8A-4147-A177-3AD203B41FA5}">
                      <a16:colId xmlns:a16="http://schemas.microsoft.com/office/drawing/2014/main" val="2712641660"/>
                    </a:ext>
                  </a:extLst>
                </a:gridCol>
                <a:gridCol w="1567045">
                  <a:extLst>
                    <a:ext uri="{9D8B030D-6E8A-4147-A177-3AD203B41FA5}">
                      <a16:colId xmlns:a16="http://schemas.microsoft.com/office/drawing/2014/main" val="2699293323"/>
                    </a:ext>
                  </a:extLst>
                </a:gridCol>
              </a:tblGrid>
              <a:tr h="604905">
                <a:tc>
                  <a:txBody>
                    <a:bodyPr/>
                    <a:lstStyle/>
                    <a:p>
                      <a:r>
                        <a:rPr lang="en-ZA" sz="1100" dirty="0" smtClean="0"/>
                        <a:t>PROVINCE</a:t>
                      </a:r>
                      <a:endParaRPr lang="en-ZA" sz="1100" dirty="0"/>
                    </a:p>
                  </a:txBody>
                  <a:tcPr/>
                </a:tc>
                <a:tc>
                  <a:txBody>
                    <a:bodyPr/>
                    <a:lstStyle/>
                    <a:p>
                      <a:r>
                        <a:rPr lang="en-GB" sz="1100" dirty="0" smtClean="0"/>
                        <a:t>PLANS IN PLACE (ESPECIALLY WITH REGARDS TO TEACHER PROVISIONING IN THE SENIOR PHASE) FOR THE SUBJECTS THAT WERE DROPPED IN 2020</a:t>
                      </a:r>
                      <a:endParaRPr lang="en-ZA" sz="1100" dirty="0"/>
                    </a:p>
                  </a:txBody>
                  <a:tcPr/>
                </a:tc>
                <a:tc>
                  <a:txBody>
                    <a:bodyPr/>
                    <a:lstStyle/>
                    <a:p>
                      <a:r>
                        <a:rPr lang="en-ZA" sz="1100" b="1" kern="1200" dirty="0" smtClean="0">
                          <a:solidFill>
                            <a:schemeClr val="lt1"/>
                          </a:solidFill>
                          <a:effectLst/>
                          <a:latin typeface="+mn-lt"/>
                          <a:ea typeface="+mn-ea"/>
                          <a:cs typeface="+mn-cs"/>
                        </a:rPr>
                        <a:t>2021 TARGETS FOR INCREMENTAL INTRODUCTION TO AFRICAN LANGUAGES (IIAL)</a:t>
                      </a:r>
                      <a:endParaRPr lang="en-ZA" sz="1100" dirty="0"/>
                    </a:p>
                  </a:txBody>
                  <a:tcPr/>
                </a:tc>
                <a:tc>
                  <a:txBody>
                    <a:bodyPr/>
                    <a:lstStyle/>
                    <a:p>
                      <a:r>
                        <a:rPr lang="en-GB" sz="1100" dirty="0" smtClean="0"/>
                        <a:t>PLANS TO INTRODUCE MOTHER TONGUE BASED THE  FOUNDATION</a:t>
                      </a:r>
                      <a:r>
                        <a:rPr lang="en-GB" sz="1100" baseline="0" dirty="0" smtClean="0"/>
                        <a:t> PHASE </a:t>
                      </a:r>
                      <a:endParaRPr lang="en-ZA" sz="1100" dirty="0"/>
                    </a:p>
                  </a:txBody>
                  <a:tcPr/>
                </a:tc>
                <a:tc>
                  <a:txBody>
                    <a:bodyPr/>
                    <a:lstStyle/>
                    <a:p>
                      <a:r>
                        <a:rPr lang="en-ZA" sz="1100" b="1" kern="1200" dirty="0" smtClean="0">
                          <a:solidFill>
                            <a:schemeClr val="lt1"/>
                          </a:solidFill>
                          <a:effectLst/>
                          <a:latin typeface="+mn-lt"/>
                          <a:ea typeface="+mn-ea"/>
                          <a:cs typeface="+mn-cs"/>
                        </a:rPr>
                        <a:t>PLAN FOR THE TEACHING OF THE KHOI, NAMA AND SAN LANGUAGES</a:t>
                      </a:r>
                      <a:endParaRPr lang="en-ZA" sz="1100" dirty="0"/>
                    </a:p>
                  </a:txBody>
                  <a:tcPr/>
                </a:tc>
                <a:extLst>
                  <a:ext uri="{0D108BD9-81ED-4DB2-BD59-A6C34878D82A}">
                    <a16:rowId xmlns:a16="http://schemas.microsoft.com/office/drawing/2014/main" val="3646582786"/>
                  </a:ext>
                </a:extLst>
              </a:tr>
              <a:tr h="483162">
                <a:tc>
                  <a:txBody>
                    <a:bodyPr/>
                    <a:lstStyle/>
                    <a:p>
                      <a:r>
                        <a:rPr lang="en-ZA" sz="1100" b="1" dirty="0" smtClean="0">
                          <a:latin typeface="+mn-lt"/>
                        </a:rPr>
                        <a:t>Eastern Cape</a:t>
                      </a:r>
                      <a:endParaRPr lang="en-ZA" sz="1100" b="1" dirty="0">
                        <a:latin typeface="+mn-lt"/>
                      </a:endParaRPr>
                    </a:p>
                  </a:txBody>
                  <a:tcPr/>
                </a:tc>
                <a:tc>
                  <a:txBody>
                    <a:bodyPr/>
                    <a:lstStyle/>
                    <a:p>
                      <a:pPr algn="l"/>
                      <a:r>
                        <a:rPr kumimoji="0" lang="en-ZA" sz="1100" b="0" i="0" u="none" strike="noStrike" kern="1200" cap="none" spc="0" normalizeH="0" baseline="0" dirty="0" smtClean="0">
                          <a:ln>
                            <a:noFill/>
                          </a:ln>
                          <a:solidFill>
                            <a:schemeClr val="tx1"/>
                          </a:solidFill>
                          <a:effectLst/>
                          <a:uLnTx/>
                          <a:uFillTx/>
                          <a:latin typeface="+mn-lt"/>
                          <a:ea typeface="+mn-ea"/>
                          <a:cs typeface="+mn-cs"/>
                        </a:rPr>
                        <a:t>The subjects that were dropped in 2020 will be incorporated in the curriculum in 2021. In respect of Grade  8 &amp; 9, schools will be assisted with Guidelines on the Topics for the 3</a:t>
                      </a:r>
                      <a:r>
                        <a:rPr kumimoji="0" lang="en-ZA" sz="1100" b="0" i="0" u="none" strike="noStrike" kern="1200" cap="none" spc="0" normalizeH="0" baseline="30000" dirty="0" smtClean="0">
                          <a:ln>
                            <a:noFill/>
                          </a:ln>
                          <a:solidFill>
                            <a:schemeClr val="tx1"/>
                          </a:solidFill>
                          <a:effectLst/>
                          <a:uLnTx/>
                          <a:uFillTx/>
                          <a:latin typeface="+mn-lt"/>
                          <a:ea typeface="+mn-ea"/>
                          <a:cs typeface="+mn-cs"/>
                        </a:rPr>
                        <a:t>rd</a:t>
                      </a:r>
                      <a:r>
                        <a:rPr kumimoji="0" lang="en-ZA" sz="1100" b="0" i="0" u="none" strike="noStrike" kern="1200" cap="none" spc="0" normalizeH="0" baseline="0" dirty="0" smtClean="0">
                          <a:ln>
                            <a:noFill/>
                          </a:ln>
                          <a:solidFill>
                            <a:schemeClr val="tx1"/>
                          </a:solidFill>
                          <a:effectLst/>
                          <a:uLnTx/>
                          <a:uFillTx/>
                          <a:latin typeface="+mn-lt"/>
                          <a:ea typeface="+mn-ea"/>
                          <a:cs typeface="+mn-cs"/>
                        </a:rPr>
                        <a:t>  &amp; 4th Term work for the SP Subjects.</a:t>
                      </a:r>
                    </a:p>
                    <a:p>
                      <a:pPr algn="l"/>
                      <a:r>
                        <a:rPr kumimoji="0" lang="en-ZA" sz="1100" b="0" i="0" u="none" strike="noStrike" kern="1200" cap="none" spc="0" normalizeH="0" baseline="0" dirty="0" smtClean="0">
                          <a:ln>
                            <a:noFill/>
                          </a:ln>
                          <a:solidFill>
                            <a:schemeClr val="tx1"/>
                          </a:solidFill>
                          <a:effectLst/>
                          <a:uLnTx/>
                          <a:uFillTx/>
                          <a:latin typeface="+mn-lt"/>
                          <a:ea typeface="+mn-ea"/>
                          <a:cs typeface="+mn-cs"/>
                        </a:rPr>
                        <a:t>Self-study and teacher engagement will be used for learners to catch up either in mornings or afternoons</a:t>
                      </a:r>
                    </a:p>
                  </a:txBody>
                  <a:tcPr/>
                </a:tc>
                <a:tc>
                  <a:txBody>
                    <a:bodyPr/>
                    <a:lstStyle/>
                    <a:p>
                      <a:pPr marL="0" indent="0" algn="l">
                        <a:buFont typeface="Arial" panose="020B0604020202020204" pitchFamily="34" charset="0"/>
                        <a:buNone/>
                      </a:pPr>
                      <a:r>
                        <a:rPr kumimoji="0" lang="en-ZA" sz="1100" b="0" i="0" u="none" strike="noStrike" kern="1200" cap="none" spc="0" normalizeH="0" baseline="0" dirty="0">
                          <a:ln>
                            <a:noFill/>
                          </a:ln>
                          <a:solidFill>
                            <a:schemeClr val="tx1"/>
                          </a:solidFill>
                          <a:effectLst/>
                          <a:uLnTx/>
                          <a:uFillTx/>
                          <a:latin typeface="+mn-lt"/>
                          <a:ea typeface="+mn-ea"/>
                          <a:cs typeface="+mn-cs"/>
                        </a:rPr>
                        <a:t>Advocacy on Language Policy Implementation.</a:t>
                      </a:r>
                    </a:p>
                    <a:p>
                      <a:pPr marL="0" indent="0" algn="l">
                        <a:buFont typeface="Arial" panose="020B0604020202020204" pitchFamily="34" charset="0"/>
                        <a:buNone/>
                      </a:pPr>
                      <a:r>
                        <a:rPr kumimoji="0" lang="en-ZA" sz="1100" b="0" i="0" u="none" strike="noStrike" kern="1200" cap="none" spc="0" normalizeH="0" baseline="0" dirty="0">
                          <a:ln>
                            <a:noFill/>
                          </a:ln>
                          <a:solidFill>
                            <a:schemeClr val="tx1"/>
                          </a:solidFill>
                          <a:effectLst/>
                          <a:uLnTx/>
                          <a:uFillTx/>
                          <a:latin typeface="+mn-lt"/>
                          <a:ea typeface="+mn-ea"/>
                          <a:cs typeface="+mn-cs"/>
                        </a:rPr>
                        <a:t>Development of  School  Language </a:t>
                      </a:r>
                      <a:r>
                        <a:rPr kumimoji="0" lang="en-ZA" sz="1100" b="0" i="0" u="none" strike="noStrike" kern="1200" cap="none" spc="0" normalizeH="0" baseline="0" dirty="0" smtClean="0">
                          <a:ln>
                            <a:noFill/>
                          </a:ln>
                          <a:solidFill>
                            <a:schemeClr val="tx1"/>
                          </a:solidFill>
                          <a:effectLst/>
                          <a:uLnTx/>
                          <a:uFillTx/>
                          <a:latin typeface="+mn-lt"/>
                          <a:ea typeface="+mn-ea"/>
                          <a:cs typeface="+mn-cs"/>
                        </a:rPr>
                        <a:t>Policy. Capacitation </a:t>
                      </a:r>
                      <a:r>
                        <a:rPr kumimoji="0" lang="en-ZA" sz="1100" b="0" i="0" u="none" strike="noStrike" kern="1200" cap="none" spc="0" normalizeH="0" baseline="0" dirty="0">
                          <a:ln>
                            <a:noFill/>
                          </a:ln>
                          <a:solidFill>
                            <a:schemeClr val="tx1"/>
                          </a:solidFill>
                          <a:effectLst/>
                          <a:uLnTx/>
                          <a:uFillTx/>
                          <a:latin typeface="+mn-lt"/>
                          <a:ea typeface="+mn-ea"/>
                          <a:cs typeface="+mn-cs"/>
                        </a:rPr>
                        <a:t>of SGBs on Language </a:t>
                      </a:r>
                      <a:r>
                        <a:rPr kumimoji="0" lang="en-ZA" sz="1100" b="0" i="0" u="none" strike="noStrike" kern="1200" cap="none" spc="0" normalizeH="0" baseline="0" dirty="0" smtClean="0">
                          <a:ln>
                            <a:noFill/>
                          </a:ln>
                          <a:solidFill>
                            <a:schemeClr val="tx1"/>
                          </a:solidFill>
                          <a:effectLst/>
                          <a:uLnTx/>
                          <a:uFillTx/>
                          <a:latin typeface="+mn-lt"/>
                          <a:ea typeface="+mn-ea"/>
                          <a:cs typeface="+mn-cs"/>
                        </a:rPr>
                        <a:t>Choice. Resource Provisioning (Teacher </a:t>
                      </a:r>
                      <a:r>
                        <a:rPr kumimoji="0" lang="en-ZA" sz="1100" b="0" i="0" u="none" strike="noStrike" kern="1200" cap="none" spc="0" normalizeH="0" baseline="0" dirty="0">
                          <a:ln>
                            <a:noFill/>
                          </a:ln>
                          <a:solidFill>
                            <a:schemeClr val="tx1"/>
                          </a:solidFill>
                          <a:effectLst/>
                          <a:uLnTx/>
                          <a:uFillTx/>
                          <a:latin typeface="+mn-lt"/>
                          <a:ea typeface="+mn-ea"/>
                          <a:cs typeface="+mn-cs"/>
                        </a:rPr>
                        <a:t>training, Capacitation of SGBs and other stakeholders, LTSM Provisioning and PPM</a:t>
                      </a:r>
                      <a:r>
                        <a:rPr kumimoji="0" lang="en-ZA" sz="1100" b="0" i="0" u="none" strike="noStrike" kern="1200" cap="none" spc="0" normalizeH="0" baseline="0" dirty="0" smtClean="0">
                          <a:ln>
                            <a:noFill/>
                          </a:ln>
                          <a:solidFill>
                            <a:schemeClr val="tx1"/>
                          </a:solidFill>
                          <a:effectLst/>
                          <a:uLnTx/>
                          <a:uFillTx/>
                          <a:latin typeface="+mn-lt"/>
                          <a:ea typeface="+mn-ea"/>
                          <a:cs typeface="+mn-cs"/>
                        </a:rPr>
                        <a:t>). Versioning  </a:t>
                      </a:r>
                      <a:r>
                        <a:rPr kumimoji="0" lang="en-ZA" sz="1100" b="0" i="0" u="none" strike="noStrike" kern="1200" cap="none" spc="0" normalizeH="0" baseline="0" dirty="0">
                          <a:ln>
                            <a:noFill/>
                          </a:ln>
                          <a:solidFill>
                            <a:schemeClr val="tx1"/>
                          </a:solidFill>
                          <a:effectLst/>
                          <a:uLnTx/>
                          <a:uFillTx/>
                          <a:latin typeface="+mn-lt"/>
                          <a:ea typeface="+mn-ea"/>
                          <a:cs typeface="+mn-cs"/>
                        </a:rPr>
                        <a:t>of  isiXhosa and </a:t>
                      </a:r>
                      <a:r>
                        <a:rPr kumimoji="0" lang="en-ZA" sz="1100" b="0" i="0" u="none" strike="noStrike" kern="1200" cap="none" spc="0" normalizeH="0" baseline="0" dirty="0" err="1">
                          <a:ln>
                            <a:noFill/>
                          </a:ln>
                          <a:solidFill>
                            <a:schemeClr val="tx1"/>
                          </a:solidFill>
                          <a:effectLst/>
                          <a:uLnTx/>
                          <a:uFillTx/>
                          <a:latin typeface="+mn-lt"/>
                          <a:ea typeface="+mn-ea"/>
                          <a:cs typeface="+mn-cs"/>
                        </a:rPr>
                        <a:t>seSotho</a:t>
                      </a:r>
                      <a:r>
                        <a:rPr kumimoji="0" lang="en-ZA" sz="1100" b="0" i="0" u="none" strike="noStrike" kern="1200" cap="none" spc="0" normalizeH="0" baseline="0" dirty="0">
                          <a:ln>
                            <a:noFill/>
                          </a:ln>
                          <a:solidFill>
                            <a:schemeClr val="tx1"/>
                          </a:solidFill>
                          <a:effectLst/>
                          <a:uLnTx/>
                          <a:uFillTx/>
                          <a:latin typeface="+mn-lt"/>
                          <a:ea typeface="+mn-ea"/>
                          <a:cs typeface="+mn-cs"/>
                        </a:rPr>
                        <a:t>  FAL Workbooks.</a:t>
                      </a:r>
                    </a:p>
                  </a:txBody>
                  <a:tcPr/>
                </a:tc>
                <a:tc>
                  <a:txBody>
                    <a:bodyPr/>
                    <a:lstStyle/>
                    <a:p>
                      <a:pPr marL="0" indent="0" algn="l">
                        <a:buFont typeface="Arial" panose="020B0604020202020204" pitchFamily="34" charset="0"/>
                        <a:buNone/>
                      </a:pPr>
                      <a:r>
                        <a:rPr kumimoji="0" lang="en-ZA" sz="1100" b="0" i="0" u="none" strike="noStrike" kern="1200" cap="none" spc="0" normalizeH="0" baseline="0" dirty="0">
                          <a:ln>
                            <a:noFill/>
                          </a:ln>
                          <a:solidFill>
                            <a:schemeClr val="tx1"/>
                          </a:solidFill>
                          <a:effectLst/>
                          <a:uLnTx/>
                          <a:uFillTx/>
                          <a:latin typeface="+mn-lt"/>
                          <a:ea typeface="+mn-ea"/>
                          <a:cs typeface="+mn-cs"/>
                        </a:rPr>
                        <a:t>Advocacy on Language Policy Implementation for 2319 Primary </a:t>
                      </a:r>
                      <a:r>
                        <a:rPr kumimoji="0" lang="en-ZA" sz="1100" b="0" i="0" u="none" strike="noStrike" kern="1200" cap="none" spc="0" normalizeH="0" baseline="0" dirty="0" smtClean="0">
                          <a:ln>
                            <a:noFill/>
                          </a:ln>
                          <a:solidFill>
                            <a:schemeClr val="tx1"/>
                          </a:solidFill>
                          <a:effectLst/>
                          <a:uLnTx/>
                          <a:uFillTx/>
                          <a:latin typeface="+mn-lt"/>
                          <a:ea typeface="+mn-ea"/>
                          <a:cs typeface="+mn-cs"/>
                        </a:rPr>
                        <a:t>Schools </a:t>
                      </a:r>
                      <a:r>
                        <a:rPr kumimoji="0" lang="en-ZA" sz="1100" b="0" i="0" u="none" strike="noStrike" kern="1200" cap="none" spc="0" normalizeH="0" baseline="0" dirty="0">
                          <a:ln>
                            <a:noFill/>
                          </a:ln>
                          <a:solidFill>
                            <a:schemeClr val="tx1"/>
                          </a:solidFill>
                          <a:effectLst/>
                          <a:uLnTx/>
                          <a:uFillTx/>
                          <a:latin typeface="+mn-lt"/>
                          <a:ea typeface="+mn-ea"/>
                          <a:cs typeface="+mn-cs"/>
                        </a:rPr>
                        <a:t>who were not part of 2017 cohort and Grade 8 cohort. </a:t>
                      </a:r>
                      <a:r>
                        <a:rPr kumimoji="0" lang="en-ZA" sz="1100" b="0" i="0" u="none" strike="noStrike" kern="1200" cap="none" spc="0" normalizeH="0" baseline="0" dirty="0" smtClean="0">
                          <a:ln>
                            <a:noFill/>
                          </a:ln>
                          <a:solidFill>
                            <a:schemeClr val="tx1"/>
                          </a:solidFill>
                          <a:effectLst/>
                          <a:uLnTx/>
                          <a:uFillTx/>
                          <a:latin typeface="+mn-lt"/>
                          <a:ea typeface="+mn-ea"/>
                          <a:cs typeface="+mn-cs"/>
                        </a:rPr>
                        <a:t> Capacitation </a:t>
                      </a:r>
                      <a:r>
                        <a:rPr kumimoji="0" lang="en-ZA" sz="1100" b="0" i="0" u="none" strike="noStrike" kern="1200" cap="none" spc="0" normalizeH="0" baseline="0" dirty="0">
                          <a:ln>
                            <a:noFill/>
                          </a:ln>
                          <a:solidFill>
                            <a:schemeClr val="tx1"/>
                          </a:solidFill>
                          <a:effectLst/>
                          <a:uLnTx/>
                          <a:uFillTx/>
                          <a:latin typeface="+mn-lt"/>
                          <a:ea typeface="+mn-ea"/>
                          <a:cs typeface="+mn-cs"/>
                        </a:rPr>
                        <a:t>of Grade 8 teachers  on terminology </a:t>
                      </a:r>
                      <a:r>
                        <a:rPr kumimoji="0" lang="en-ZA" sz="1100" b="0" i="0" u="none" strike="noStrike" kern="1200" cap="none" spc="0" normalizeH="0" baseline="0" dirty="0" smtClean="0">
                          <a:ln>
                            <a:noFill/>
                          </a:ln>
                          <a:solidFill>
                            <a:schemeClr val="tx1"/>
                          </a:solidFill>
                          <a:effectLst/>
                          <a:uLnTx/>
                          <a:uFillTx/>
                          <a:latin typeface="+mn-lt"/>
                          <a:ea typeface="+mn-ea"/>
                          <a:cs typeface="+mn-cs"/>
                        </a:rPr>
                        <a:t>development. Versioning </a:t>
                      </a:r>
                      <a:r>
                        <a:rPr kumimoji="0" lang="en-ZA" sz="1100" b="0" i="0" u="none" strike="noStrike" kern="1200" cap="none" spc="0" normalizeH="0" baseline="0" dirty="0">
                          <a:ln>
                            <a:noFill/>
                          </a:ln>
                          <a:solidFill>
                            <a:schemeClr val="tx1"/>
                          </a:solidFill>
                          <a:effectLst/>
                          <a:uLnTx/>
                          <a:uFillTx/>
                          <a:latin typeface="+mn-lt"/>
                          <a:ea typeface="+mn-ea"/>
                          <a:cs typeface="+mn-cs"/>
                        </a:rPr>
                        <a:t>and editing of Grades 4 to 8 state owned text books into isiXhosa and </a:t>
                      </a:r>
                      <a:r>
                        <a:rPr kumimoji="0" lang="en-ZA" sz="1100" b="0" i="0" u="none" strike="noStrike" kern="1200" cap="none" spc="0" normalizeH="0" baseline="0" dirty="0" err="1" smtClean="0">
                          <a:ln>
                            <a:noFill/>
                          </a:ln>
                          <a:solidFill>
                            <a:schemeClr val="tx1"/>
                          </a:solidFill>
                          <a:effectLst/>
                          <a:uLnTx/>
                          <a:uFillTx/>
                          <a:latin typeface="+mn-lt"/>
                          <a:ea typeface="+mn-ea"/>
                          <a:cs typeface="+mn-cs"/>
                        </a:rPr>
                        <a:t>seSotho</a:t>
                      </a:r>
                      <a:r>
                        <a:rPr kumimoji="0" lang="en-ZA" sz="1100" b="0" i="0" u="none" strike="noStrike" kern="1200" cap="none" spc="0" normalizeH="0" baseline="0" dirty="0" smtClean="0">
                          <a:ln>
                            <a:noFill/>
                          </a:ln>
                          <a:solidFill>
                            <a:schemeClr val="tx1"/>
                          </a:solidFill>
                          <a:effectLst/>
                          <a:uLnTx/>
                          <a:uFillTx/>
                          <a:latin typeface="+mn-lt"/>
                          <a:ea typeface="+mn-ea"/>
                          <a:cs typeface="+mn-cs"/>
                        </a:rPr>
                        <a:t>. Prepare </a:t>
                      </a:r>
                      <a:r>
                        <a:rPr kumimoji="0" lang="en-ZA" sz="1100" b="0" i="0" u="none" strike="noStrike" kern="1200" cap="none" spc="0" normalizeH="0" baseline="0" dirty="0">
                          <a:ln>
                            <a:noFill/>
                          </a:ln>
                          <a:solidFill>
                            <a:schemeClr val="tx1"/>
                          </a:solidFill>
                          <a:effectLst/>
                          <a:uLnTx/>
                          <a:uFillTx/>
                          <a:latin typeface="+mn-lt"/>
                          <a:ea typeface="+mn-ea"/>
                          <a:cs typeface="+mn-cs"/>
                        </a:rPr>
                        <a:t>the system for 2021 Grade 12 Bilingual Examinations</a:t>
                      </a:r>
                      <a:r>
                        <a:rPr kumimoji="0" lang="en-ZA" sz="1100" b="0" i="0" u="none" strike="noStrike" kern="1200" cap="none" spc="0" normalizeH="0" baseline="0" dirty="0" smtClean="0">
                          <a:ln>
                            <a:noFill/>
                          </a:ln>
                          <a:solidFill>
                            <a:schemeClr val="tx1"/>
                          </a:solidFill>
                          <a:effectLst/>
                          <a:uLnTx/>
                          <a:uFillTx/>
                          <a:latin typeface="+mn-lt"/>
                          <a:ea typeface="+mn-ea"/>
                          <a:cs typeface="+mn-cs"/>
                        </a:rPr>
                        <a:t>.   </a:t>
                      </a:r>
                      <a:endParaRPr kumimoji="0" lang="en-ZA" sz="1100" b="0" i="0" u="none" strike="noStrike" kern="1200" cap="none" spc="0" normalizeH="0" baseline="0" dirty="0">
                        <a:ln>
                          <a:noFill/>
                        </a:ln>
                        <a:solidFill>
                          <a:schemeClr val="tx1"/>
                        </a:solidFill>
                        <a:effectLst/>
                        <a:uLnTx/>
                        <a:uFillTx/>
                        <a:latin typeface="+mn-lt"/>
                        <a:ea typeface="+mn-ea"/>
                        <a:cs typeface="+mn-cs"/>
                      </a:endParaRPr>
                    </a:p>
                  </a:txBody>
                  <a:tcPr/>
                </a:tc>
                <a:tc>
                  <a:txBody>
                    <a:bodyPr/>
                    <a:lstStyle/>
                    <a:p>
                      <a:pPr marL="171450" indent="-171450" algn="l">
                        <a:buFont typeface="Arial" panose="020B0604020202020204" pitchFamily="34" charset="0"/>
                        <a:buChar char="•"/>
                      </a:pPr>
                      <a:r>
                        <a:rPr kumimoji="0" lang="en-ZA" sz="1100" b="0" i="0" u="none" strike="noStrike" kern="1200" cap="none" spc="0" normalizeH="0" baseline="0" dirty="0">
                          <a:ln>
                            <a:noFill/>
                          </a:ln>
                          <a:solidFill>
                            <a:schemeClr val="tx1"/>
                          </a:solidFill>
                          <a:effectLst/>
                          <a:uLnTx/>
                          <a:uFillTx/>
                          <a:latin typeface="+mn-lt"/>
                          <a:ea typeface="+mn-ea"/>
                          <a:cs typeface="+mn-cs"/>
                        </a:rPr>
                        <a:t>Advocacy on Language Policy Implementation</a:t>
                      </a:r>
                    </a:p>
                    <a:p>
                      <a:pPr marL="171450" indent="-171450" algn="l">
                        <a:buFont typeface="Arial" panose="020B0604020202020204" pitchFamily="34" charset="0"/>
                        <a:buChar char="•"/>
                      </a:pPr>
                      <a:r>
                        <a:rPr kumimoji="0" lang="en-ZA" sz="1100" b="0" i="0" u="none" strike="noStrike" kern="1200" cap="none" spc="0" normalizeH="0" baseline="0" dirty="0" smtClean="0">
                          <a:ln>
                            <a:noFill/>
                          </a:ln>
                          <a:solidFill>
                            <a:schemeClr val="tx1"/>
                          </a:solidFill>
                          <a:effectLst/>
                          <a:uLnTx/>
                          <a:uFillTx/>
                          <a:latin typeface="+mn-lt"/>
                          <a:ea typeface="+mn-ea"/>
                          <a:cs typeface="+mn-cs"/>
                        </a:rPr>
                        <a:t>Resource </a:t>
                      </a:r>
                      <a:r>
                        <a:rPr kumimoji="0" lang="en-ZA" sz="1100" b="0" i="0" u="none" strike="noStrike" kern="1200" cap="none" spc="0" normalizeH="0" baseline="0" dirty="0">
                          <a:ln>
                            <a:noFill/>
                          </a:ln>
                          <a:solidFill>
                            <a:schemeClr val="tx1"/>
                          </a:solidFill>
                          <a:effectLst/>
                          <a:uLnTx/>
                          <a:uFillTx/>
                          <a:latin typeface="+mn-lt"/>
                          <a:ea typeface="+mn-ea"/>
                          <a:cs typeface="+mn-cs"/>
                        </a:rPr>
                        <a:t>Provisioning</a:t>
                      </a:r>
                    </a:p>
                    <a:p>
                      <a:pPr marL="0" indent="0" algn="l">
                        <a:buFont typeface="Arial" panose="020B0604020202020204" pitchFamily="34" charset="0"/>
                        <a:buNone/>
                      </a:pPr>
                      <a:r>
                        <a:rPr kumimoji="0" lang="en-ZA" sz="1100" b="0" i="0" u="none" strike="noStrike" kern="1200" cap="none" spc="0" normalizeH="0" baseline="0" dirty="0">
                          <a:ln>
                            <a:noFill/>
                          </a:ln>
                          <a:solidFill>
                            <a:schemeClr val="tx1"/>
                          </a:solidFill>
                          <a:effectLst/>
                          <a:uLnTx/>
                          <a:uFillTx/>
                          <a:latin typeface="+mn-lt"/>
                          <a:ea typeface="+mn-ea"/>
                          <a:cs typeface="+mn-cs"/>
                        </a:rPr>
                        <a:t> </a:t>
                      </a:r>
                      <a:r>
                        <a:rPr kumimoji="0" lang="en-ZA" sz="1100" b="0" i="0" u="none" strike="noStrike" kern="1200" cap="none" spc="0" normalizeH="0" baseline="0" dirty="0" smtClean="0">
                          <a:ln>
                            <a:noFill/>
                          </a:ln>
                          <a:solidFill>
                            <a:schemeClr val="tx1"/>
                          </a:solidFill>
                          <a:effectLst/>
                          <a:uLnTx/>
                          <a:uFillTx/>
                          <a:latin typeface="+mn-lt"/>
                          <a:ea typeface="+mn-ea"/>
                          <a:cs typeface="+mn-cs"/>
                        </a:rPr>
                        <a:t>(Teacher </a:t>
                      </a:r>
                      <a:r>
                        <a:rPr kumimoji="0" lang="en-ZA" sz="1100" b="0" i="0" u="none" strike="noStrike" kern="1200" cap="none" spc="0" normalizeH="0" baseline="0" dirty="0">
                          <a:ln>
                            <a:noFill/>
                          </a:ln>
                          <a:solidFill>
                            <a:schemeClr val="tx1"/>
                          </a:solidFill>
                          <a:effectLst/>
                          <a:uLnTx/>
                          <a:uFillTx/>
                          <a:latin typeface="+mn-lt"/>
                          <a:ea typeface="+mn-ea"/>
                          <a:cs typeface="+mn-cs"/>
                        </a:rPr>
                        <a:t>Training,  Capacitation of SGBs and stakeholder, LTSM Provisioning and PPN)</a:t>
                      </a:r>
                    </a:p>
                  </a:txBody>
                  <a:tcPr/>
                </a:tc>
                <a:extLst>
                  <a:ext uri="{0D108BD9-81ED-4DB2-BD59-A6C34878D82A}">
                    <a16:rowId xmlns:a16="http://schemas.microsoft.com/office/drawing/2014/main" val="399759683"/>
                  </a:ext>
                </a:extLst>
              </a:tr>
              <a:tr h="483162">
                <a:tc>
                  <a:txBody>
                    <a:bodyPr/>
                    <a:lstStyle/>
                    <a:p>
                      <a:r>
                        <a:rPr lang="en-ZA" sz="1100" b="1" dirty="0" smtClean="0">
                          <a:latin typeface="+mn-lt"/>
                        </a:rPr>
                        <a:t>Free State</a:t>
                      </a:r>
                      <a:endParaRPr lang="en-ZA" sz="1100" b="1" dirty="0">
                        <a:latin typeface="+mn-lt"/>
                      </a:endParaRPr>
                    </a:p>
                  </a:txBody>
                  <a:tcPr/>
                </a:tc>
                <a:tc>
                  <a:txBody>
                    <a:bodyPr/>
                    <a:lstStyle/>
                    <a:p>
                      <a:pPr marL="0" marR="0" lvl="0" indent="0" algn="l" rtl="0">
                        <a:lnSpc>
                          <a:spcPct val="100000"/>
                        </a:lnSpc>
                        <a:spcBef>
                          <a:spcPts val="0"/>
                        </a:spcBef>
                        <a:spcAft>
                          <a:spcPts val="0"/>
                        </a:spcAft>
                        <a:buClr>
                          <a:schemeClr val="dk1"/>
                        </a:buClr>
                        <a:buSzPts val="1800"/>
                        <a:buFont typeface="Calibri"/>
                        <a:buNone/>
                      </a:pPr>
                      <a:r>
                        <a:rPr lang="en-ZA" sz="1100" b="0" dirty="0">
                          <a:latin typeface="+mn-lt"/>
                        </a:rPr>
                        <a:t>From </a:t>
                      </a:r>
                      <a:r>
                        <a:rPr lang="en-ZA" sz="1100" b="0" dirty="0" smtClean="0">
                          <a:latin typeface="+mn-lt"/>
                        </a:rPr>
                        <a:t>Curriculum: Share </a:t>
                      </a:r>
                      <a:r>
                        <a:rPr lang="en-ZA" sz="1100" b="0" dirty="0">
                          <a:latin typeface="+mn-lt"/>
                        </a:rPr>
                        <a:t>the topics that were not covered with the receiving grades.</a:t>
                      </a:r>
                      <a:endParaRPr sz="1100" b="0" dirty="0">
                        <a:latin typeface="+mn-lt"/>
                      </a:endParaRPr>
                    </a:p>
                    <a:p>
                      <a:pPr marL="0" marR="0" lvl="0" indent="0" algn="l" rtl="0">
                        <a:lnSpc>
                          <a:spcPct val="100000"/>
                        </a:lnSpc>
                        <a:spcBef>
                          <a:spcPts val="0"/>
                        </a:spcBef>
                        <a:spcAft>
                          <a:spcPts val="0"/>
                        </a:spcAft>
                        <a:buClr>
                          <a:schemeClr val="dk1"/>
                        </a:buClr>
                        <a:buSzPts val="1000"/>
                        <a:buFont typeface="Arial"/>
                        <a:buNone/>
                      </a:pPr>
                      <a:endParaRPr sz="1100" b="0" dirty="0">
                        <a:latin typeface="+mn-lt"/>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800"/>
                        <a:buFont typeface="Arial"/>
                        <a:buNone/>
                      </a:pPr>
                      <a:r>
                        <a:rPr lang="en-ZA" sz="1100" b="0" i="0" u="none" strike="noStrike" cap="none" dirty="0">
                          <a:solidFill>
                            <a:schemeClr val="dk1"/>
                          </a:solidFill>
                          <a:latin typeface="+mn-lt"/>
                          <a:ea typeface="Calibri"/>
                          <a:cs typeface="Calibri"/>
                          <a:sym typeface="Calibri"/>
                        </a:rPr>
                        <a:t>Determine readiness of schools to introduce IIAL in </a:t>
                      </a:r>
                      <a:r>
                        <a:rPr lang="en-ZA" sz="1100" b="0" i="0" u="none" strike="noStrike" cap="none" dirty="0" smtClean="0">
                          <a:solidFill>
                            <a:schemeClr val="dk1"/>
                          </a:solidFill>
                          <a:latin typeface="+mn-lt"/>
                          <a:ea typeface="Calibri"/>
                          <a:cs typeface="Calibri"/>
                          <a:sym typeface="Calibri"/>
                        </a:rPr>
                        <a:t>2022. Target </a:t>
                      </a:r>
                      <a:r>
                        <a:rPr lang="en-ZA" sz="1100" b="0" i="0" u="none" strike="noStrike" cap="none" dirty="0">
                          <a:solidFill>
                            <a:schemeClr val="dk1"/>
                          </a:solidFill>
                          <a:latin typeface="+mn-lt"/>
                          <a:ea typeface="Calibri"/>
                          <a:cs typeface="Calibri"/>
                          <a:sym typeface="Calibri"/>
                        </a:rPr>
                        <a:t>number of schools per district for implementation in </a:t>
                      </a:r>
                      <a:r>
                        <a:rPr lang="en-ZA" sz="1100" b="0" i="0" u="none" strike="noStrike" cap="none" dirty="0" smtClean="0">
                          <a:solidFill>
                            <a:schemeClr val="dk1"/>
                          </a:solidFill>
                          <a:latin typeface="+mn-lt"/>
                          <a:ea typeface="Calibri"/>
                          <a:cs typeface="Calibri"/>
                          <a:sym typeface="Calibri"/>
                        </a:rPr>
                        <a:t>2022. DBE </a:t>
                      </a:r>
                      <a:r>
                        <a:rPr lang="en-ZA" sz="1100" b="0" i="0" u="none" strike="noStrike" cap="none" dirty="0">
                          <a:solidFill>
                            <a:schemeClr val="dk1"/>
                          </a:solidFill>
                          <a:latin typeface="+mn-lt"/>
                          <a:ea typeface="Calibri"/>
                          <a:cs typeface="Calibri"/>
                          <a:sym typeface="Calibri"/>
                        </a:rPr>
                        <a:t>to provide LTSM.</a:t>
                      </a:r>
                      <a:endParaRPr sz="1100" b="0" i="0" u="none" strike="noStrike" cap="none" dirty="0">
                        <a:solidFill>
                          <a:schemeClr val="dk1"/>
                        </a:solidFill>
                        <a:latin typeface="+mn-lt"/>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800"/>
                        <a:buFont typeface="Arial"/>
                        <a:buNone/>
                      </a:pPr>
                      <a:r>
                        <a:rPr lang="en-ZA" sz="1100" b="0" i="0" u="none" strike="noStrike" cap="none" dirty="0">
                          <a:solidFill>
                            <a:schemeClr val="dk1"/>
                          </a:solidFill>
                          <a:latin typeface="+mn-lt"/>
                          <a:ea typeface="Calibri"/>
                          <a:cs typeface="Calibri"/>
                          <a:sym typeface="Calibri"/>
                        </a:rPr>
                        <a:t>Further research to be conducted.</a:t>
                      </a:r>
                      <a:endParaRPr sz="1100" b="0" dirty="0">
                        <a:latin typeface="+mn-lt"/>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800"/>
                        <a:buFont typeface="Calibri"/>
                        <a:buNone/>
                      </a:pPr>
                      <a:r>
                        <a:rPr lang="en-ZA" sz="1100" b="0" i="0" u="none" strike="noStrike" cap="none" dirty="0">
                          <a:solidFill>
                            <a:schemeClr val="dk1"/>
                          </a:solidFill>
                          <a:latin typeface="+mn-lt"/>
                          <a:ea typeface="Calibri"/>
                          <a:cs typeface="Calibri"/>
                          <a:sym typeface="Calibri"/>
                        </a:rPr>
                        <a:t>Conduct a survey to determine the need in the province.</a:t>
                      </a:r>
                      <a:endParaRPr sz="1100" b="0" i="0" u="none" strike="noStrike" cap="none" dirty="0">
                        <a:solidFill>
                          <a:schemeClr val="dk1"/>
                        </a:solidFill>
                        <a:latin typeface="+mn-lt"/>
                        <a:ea typeface="Calibri"/>
                        <a:cs typeface="Calibri"/>
                        <a:sym typeface="Calibri"/>
                      </a:endParaRPr>
                    </a:p>
                  </a:txBody>
                  <a:tcPr marL="91450" marR="91450" marT="45725" marB="45725"/>
                </a:tc>
                <a:extLst>
                  <a:ext uri="{0D108BD9-81ED-4DB2-BD59-A6C34878D82A}">
                    <a16:rowId xmlns:a16="http://schemas.microsoft.com/office/drawing/2014/main" val="4070761926"/>
                  </a:ext>
                </a:extLst>
              </a:tr>
              <a:tr h="4831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1" dirty="0" smtClean="0">
                          <a:latin typeface="+mn-lt"/>
                        </a:rPr>
                        <a:t>Gauteng</a:t>
                      </a:r>
                      <a:endParaRPr lang="en-ZA" sz="1100" b="1"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schemeClr val="tx1"/>
                          </a:solidFill>
                          <a:effectLst/>
                          <a:uLnTx/>
                          <a:uFillTx/>
                          <a:latin typeface="+mn-lt"/>
                          <a:ea typeface="+mn-ea"/>
                          <a:cs typeface="+mn-cs"/>
                        </a:rPr>
                        <a:t>HR allocated </a:t>
                      </a:r>
                      <a:r>
                        <a:rPr kumimoji="0" lang="en-ZA" sz="1100" b="0" i="0" u="none" strike="noStrike" kern="1200" cap="none" spc="0" normalizeH="0" baseline="0" noProof="0" dirty="0" smtClean="0">
                          <a:ln>
                            <a:noFill/>
                          </a:ln>
                          <a:solidFill>
                            <a:schemeClr val="tx1"/>
                          </a:solidFill>
                          <a:effectLst/>
                          <a:uLnTx/>
                          <a:uFillTx/>
                          <a:latin typeface="+mn-lt"/>
                          <a:ea typeface="+mn-ea"/>
                          <a:cs typeface="+mn-cs"/>
                        </a:rPr>
                        <a:t>substitute </a:t>
                      </a:r>
                      <a:r>
                        <a:rPr kumimoji="0" lang="en-ZA" sz="1100" b="0" i="0" u="none" strike="noStrike" kern="1200" cap="none" spc="0" normalizeH="0" baseline="0" noProof="0" dirty="0">
                          <a:ln>
                            <a:noFill/>
                          </a:ln>
                          <a:solidFill>
                            <a:schemeClr val="tx1"/>
                          </a:solidFill>
                          <a:effectLst/>
                          <a:uLnTx/>
                          <a:uFillTx/>
                          <a:latin typeface="+mn-lt"/>
                          <a:ea typeface="+mn-ea"/>
                          <a:cs typeface="+mn-cs"/>
                        </a:rPr>
                        <a:t>posts to Districts who considered requests from </a:t>
                      </a:r>
                      <a:r>
                        <a:rPr kumimoji="0" lang="en-ZA" sz="1100" b="0" i="0" u="none" strike="noStrike" kern="1200" cap="none" spc="0" normalizeH="0" baseline="0" noProof="0" dirty="0" smtClean="0">
                          <a:ln>
                            <a:noFill/>
                          </a:ln>
                          <a:solidFill>
                            <a:schemeClr val="tx1"/>
                          </a:solidFill>
                          <a:effectLst/>
                          <a:uLnTx/>
                          <a:uFillTx/>
                          <a:latin typeface="+mn-lt"/>
                          <a:ea typeface="+mn-ea"/>
                          <a:cs typeface="+mn-cs"/>
                        </a:rPr>
                        <a:t>schools </a:t>
                      </a:r>
                      <a:r>
                        <a:rPr kumimoji="0" lang="en-ZA" sz="1100" b="0" i="0" u="none" strike="noStrike" kern="1200" cap="none" spc="0" normalizeH="0" baseline="0" noProof="0" dirty="0">
                          <a:ln>
                            <a:noFill/>
                          </a:ln>
                          <a:solidFill>
                            <a:schemeClr val="tx1"/>
                          </a:solidFill>
                          <a:effectLst/>
                          <a:uLnTx/>
                          <a:uFillTx/>
                          <a:latin typeface="+mn-lt"/>
                          <a:ea typeface="+mn-ea"/>
                          <a:cs typeface="+mn-cs"/>
                        </a:rPr>
                        <a:t>for the dropping of </a:t>
                      </a:r>
                      <a:r>
                        <a:rPr kumimoji="0" lang="en-ZA" sz="1100" b="0" i="0" u="none" strike="noStrike" kern="1200" cap="none" spc="0" normalizeH="0" baseline="0" noProof="0" dirty="0" smtClean="0">
                          <a:ln>
                            <a:noFill/>
                          </a:ln>
                          <a:solidFill>
                            <a:schemeClr val="tx1"/>
                          </a:solidFill>
                          <a:effectLst/>
                          <a:uLnTx/>
                          <a:uFillTx/>
                          <a:latin typeface="+mn-lt"/>
                          <a:ea typeface="+mn-ea"/>
                          <a:cs typeface="+mn-cs"/>
                        </a:rPr>
                        <a:t>subjects.     </a:t>
                      </a:r>
                      <a:endParaRPr kumimoji="0" lang="en-ZA" sz="1100" b="0" i="0" u="none" strike="noStrike" kern="1200" cap="none" spc="0" normalizeH="0" baseline="0" noProof="0" dirty="0">
                        <a:ln>
                          <a:noFill/>
                        </a:ln>
                        <a:solidFill>
                          <a:schemeClr val="tx1"/>
                        </a:solidFill>
                        <a:effectLst/>
                        <a:uLnTx/>
                        <a:uFillTx/>
                        <a:latin typeface="+mn-lt"/>
                        <a:ea typeface="+mn-ea"/>
                        <a:cs typeface="+mn-cs"/>
                      </a:endParaRPr>
                    </a:p>
                  </a:txBody>
                  <a:tcPr/>
                </a:tc>
                <a:tc>
                  <a:txBody>
                    <a:bodyPr/>
                    <a:lstStyle/>
                    <a:p>
                      <a:pPr marL="11430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1100" b="0" i="0" u="none" strike="noStrike" kern="1200" cap="none" spc="0" normalizeH="0" baseline="0" noProof="0" dirty="0">
                          <a:ln>
                            <a:noFill/>
                          </a:ln>
                          <a:solidFill>
                            <a:srgbClr val="000000"/>
                          </a:solidFill>
                          <a:effectLst/>
                          <a:uLnTx/>
                          <a:uFillTx/>
                          <a:latin typeface="+mn-lt"/>
                          <a:ea typeface="+mn-ea"/>
                          <a:cs typeface="+mn-cs"/>
                        </a:rPr>
                        <a:t>The Gauteng target for 2020 is 12 </a:t>
                      </a:r>
                      <a:r>
                        <a:rPr kumimoji="0" lang="en-US" sz="1100" b="0" i="0" u="none" strike="noStrike" kern="1200" cap="none" spc="0" normalizeH="0" baseline="0" noProof="0" dirty="0" smtClean="0">
                          <a:ln>
                            <a:noFill/>
                          </a:ln>
                          <a:solidFill>
                            <a:srgbClr val="000000"/>
                          </a:solidFill>
                          <a:effectLst/>
                          <a:uLnTx/>
                          <a:uFillTx/>
                          <a:latin typeface="+mn-lt"/>
                          <a:ea typeface="+mn-ea"/>
                          <a:cs typeface="+mn-cs"/>
                        </a:rPr>
                        <a:t>schools. 356 </a:t>
                      </a:r>
                      <a:r>
                        <a:rPr kumimoji="0" lang="en-US" sz="1100" b="0" i="0" u="none" strike="noStrike" kern="1200" cap="none" spc="0" normalizeH="0" baseline="0" noProof="0" dirty="0">
                          <a:ln>
                            <a:noFill/>
                          </a:ln>
                          <a:solidFill>
                            <a:srgbClr val="000000"/>
                          </a:solidFill>
                          <a:effectLst/>
                          <a:uLnTx/>
                          <a:uFillTx/>
                          <a:latin typeface="+mn-lt"/>
                          <a:ea typeface="+mn-ea"/>
                          <a:cs typeface="+mn-cs"/>
                        </a:rPr>
                        <a:t>schools in the province from </a:t>
                      </a:r>
                      <a:r>
                        <a:rPr kumimoji="0" lang="en-US" sz="1100" b="0" i="0" u="none" strike="noStrike" kern="1200" cap="none" spc="0" normalizeH="0" baseline="0" noProof="0" dirty="0" smtClean="0">
                          <a:ln>
                            <a:noFill/>
                          </a:ln>
                          <a:solidFill>
                            <a:srgbClr val="000000"/>
                          </a:solidFill>
                          <a:effectLst/>
                          <a:uLnTx/>
                          <a:uFillTx/>
                          <a:latin typeface="+mn-lt"/>
                          <a:ea typeface="+mn-ea"/>
                          <a:cs typeface="+mn-cs"/>
                        </a:rPr>
                        <a:t>Grs </a:t>
                      </a:r>
                      <a:r>
                        <a:rPr kumimoji="0" lang="en-US" sz="1100" b="0" i="0" u="none" strike="noStrike" kern="1200" cap="none" spc="0" normalizeH="0" baseline="0" noProof="0" dirty="0">
                          <a:ln>
                            <a:noFill/>
                          </a:ln>
                          <a:solidFill>
                            <a:srgbClr val="000000"/>
                          </a:solidFill>
                          <a:effectLst/>
                          <a:uLnTx/>
                          <a:uFillTx/>
                          <a:latin typeface="+mn-lt"/>
                          <a:ea typeface="+mn-ea"/>
                          <a:cs typeface="+mn-cs"/>
                        </a:rPr>
                        <a:t>1 – 3 </a:t>
                      </a:r>
                      <a:r>
                        <a:rPr kumimoji="0" lang="en-US" sz="1100" b="0" i="0" u="none" strike="noStrike" kern="1200" cap="none" spc="0" normalizeH="0" baseline="0" noProof="0" dirty="0" smtClean="0">
                          <a:ln>
                            <a:noFill/>
                          </a:ln>
                          <a:solidFill>
                            <a:srgbClr val="000000"/>
                          </a:solidFill>
                          <a:effectLst/>
                          <a:uLnTx/>
                          <a:uFillTx/>
                          <a:latin typeface="+mn-lt"/>
                          <a:ea typeface="+mn-ea"/>
                          <a:cs typeface="+mn-cs"/>
                        </a:rPr>
                        <a:t>implementing </a:t>
                      </a:r>
                      <a:r>
                        <a:rPr kumimoji="0" lang="en-US" sz="1100" b="0" i="0" u="none" strike="noStrike" kern="1200" cap="none" spc="0" normalizeH="0" baseline="0" noProof="0" dirty="0">
                          <a:ln>
                            <a:noFill/>
                          </a:ln>
                          <a:solidFill>
                            <a:srgbClr val="000000"/>
                          </a:solidFill>
                          <a:effectLst/>
                          <a:uLnTx/>
                          <a:uFillTx/>
                          <a:latin typeface="+mn-lt"/>
                          <a:ea typeface="+mn-ea"/>
                          <a:cs typeface="+mn-cs"/>
                        </a:rPr>
                        <a:t>IIAL in the following languages </a:t>
                      </a:r>
                      <a:r>
                        <a:rPr kumimoji="0" lang="en-US" sz="1100" b="0" i="0" u="none" strike="noStrike" kern="1200" cap="none" spc="0" normalizeH="0" baseline="0" noProof="0" dirty="0" smtClean="0">
                          <a:ln>
                            <a:noFill/>
                          </a:ln>
                          <a:solidFill>
                            <a:srgbClr val="000000"/>
                          </a:solidFill>
                          <a:effectLst/>
                          <a:uLnTx/>
                          <a:uFillTx/>
                          <a:latin typeface="+mn-lt"/>
                          <a:ea typeface="+mn-ea"/>
                          <a:cs typeface="+mn-cs"/>
                        </a:rPr>
                        <a:t>: IsiZulu </a:t>
                      </a:r>
                      <a:r>
                        <a:rPr kumimoji="0" lang="en-US" sz="1100" b="0" i="0" u="none" strike="noStrike" kern="1200" cap="none" spc="0" normalizeH="0" baseline="0" noProof="0" dirty="0">
                          <a:ln>
                            <a:noFill/>
                          </a:ln>
                          <a:solidFill>
                            <a:srgbClr val="000000"/>
                          </a:solidFill>
                          <a:effectLst/>
                          <a:uLnTx/>
                          <a:uFillTx/>
                          <a:latin typeface="+mn-lt"/>
                          <a:ea typeface="+mn-ea"/>
                          <a:cs typeface="+mn-cs"/>
                        </a:rPr>
                        <a:t>, IsiXhosa, Sesotho, Setswana, and </a:t>
                      </a:r>
                      <a:r>
                        <a:rPr kumimoji="0" lang="en-US" sz="1100" b="0" i="0" u="none" strike="noStrike" kern="1200" cap="none" spc="0" normalizeH="0" baseline="0" noProof="0" dirty="0" smtClean="0">
                          <a:ln>
                            <a:noFill/>
                          </a:ln>
                          <a:solidFill>
                            <a:srgbClr val="000000"/>
                          </a:solidFill>
                          <a:effectLst/>
                          <a:uLnTx/>
                          <a:uFillTx/>
                          <a:latin typeface="+mn-lt"/>
                          <a:ea typeface="+mn-ea"/>
                          <a:cs typeface="+mn-cs"/>
                        </a:rPr>
                        <a:t>Sepedi.  200 </a:t>
                      </a:r>
                      <a:r>
                        <a:rPr kumimoji="0" lang="en-US" sz="1100" b="0" i="0" u="none" strike="noStrike" kern="1200" cap="none" spc="0" normalizeH="0" baseline="0" noProof="0" dirty="0">
                          <a:ln>
                            <a:noFill/>
                          </a:ln>
                          <a:solidFill>
                            <a:srgbClr val="000000"/>
                          </a:solidFill>
                          <a:effectLst/>
                          <a:uLnTx/>
                          <a:uFillTx/>
                          <a:latin typeface="+mn-lt"/>
                          <a:ea typeface="+mn-ea"/>
                          <a:cs typeface="+mn-cs"/>
                        </a:rPr>
                        <a:t>IIAL teachers </a:t>
                      </a:r>
                      <a:r>
                        <a:rPr kumimoji="0" lang="en-US" sz="1100" b="0" i="0" u="none" strike="noStrike" kern="1200" cap="none" spc="0" normalizeH="0" baseline="0" noProof="0" dirty="0" smtClean="0">
                          <a:ln>
                            <a:noFill/>
                          </a:ln>
                          <a:solidFill>
                            <a:srgbClr val="000000"/>
                          </a:solidFill>
                          <a:effectLst/>
                          <a:uLnTx/>
                          <a:uFillTx/>
                          <a:latin typeface="+mn-lt"/>
                          <a:ea typeface="+mn-ea"/>
                          <a:cs typeface="+mn-cs"/>
                        </a:rPr>
                        <a:t>employed </a:t>
                      </a:r>
                      <a:r>
                        <a:rPr kumimoji="0" lang="en-US" sz="1100" b="0" i="0" u="none" strike="noStrike" kern="1200" cap="none" spc="0" normalizeH="0" baseline="0" noProof="0" dirty="0">
                          <a:ln>
                            <a:noFill/>
                          </a:ln>
                          <a:solidFill>
                            <a:srgbClr val="000000"/>
                          </a:solidFill>
                          <a:effectLst/>
                          <a:uLnTx/>
                          <a:uFillTx/>
                          <a:latin typeface="+mn-lt"/>
                          <a:ea typeface="+mn-ea"/>
                          <a:cs typeface="+mn-cs"/>
                        </a:rPr>
                        <a:t>to teach </a:t>
                      </a:r>
                      <a:r>
                        <a:rPr kumimoji="0" lang="en-US" sz="1100" b="0" i="0" u="none" strike="noStrike" kern="1200" cap="none" spc="0" normalizeH="0" baseline="0" noProof="0" dirty="0" smtClean="0">
                          <a:ln>
                            <a:noFill/>
                          </a:ln>
                          <a:solidFill>
                            <a:srgbClr val="000000"/>
                          </a:solidFill>
                          <a:effectLst/>
                          <a:uLnTx/>
                          <a:uFillTx/>
                          <a:latin typeface="+mn-lt"/>
                          <a:ea typeface="+mn-ea"/>
                          <a:cs typeface="+mn-cs"/>
                        </a:rPr>
                        <a:t>IIAL. The </a:t>
                      </a:r>
                      <a:r>
                        <a:rPr kumimoji="0" lang="en-US" sz="1100" b="1" i="0" u="none" strike="noStrike" kern="1200" cap="none" spc="0" normalizeH="0" baseline="0" noProof="0" dirty="0">
                          <a:ln>
                            <a:noFill/>
                          </a:ln>
                          <a:solidFill>
                            <a:srgbClr val="000000"/>
                          </a:solidFill>
                          <a:effectLst/>
                          <a:uLnTx/>
                          <a:uFillTx/>
                          <a:latin typeface="+mn-lt"/>
                          <a:ea typeface="+mn-ea"/>
                          <a:cs typeface="+mn-cs"/>
                        </a:rPr>
                        <a:t>target for 2021 </a:t>
                      </a:r>
                      <a:r>
                        <a:rPr kumimoji="0" lang="en-US" sz="1100" b="0" i="0" u="none" strike="noStrike" kern="1200" cap="none" spc="0" normalizeH="0" baseline="0" noProof="0" dirty="0">
                          <a:ln>
                            <a:noFill/>
                          </a:ln>
                          <a:solidFill>
                            <a:srgbClr val="000000"/>
                          </a:solidFill>
                          <a:effectLst/>
                          <a:uLnTx/>
                          <a:uFillTx/>
                          <a:latin typeface="+mn-lt"/>
                          <a:ea typeface="+mn-ea"/>
                          <a:cs typeface="+mn-cs"/>
                        </a:rPr>
                        <a:t>is to implement in the </a:t>
                      </a:r>
                      <a:r>
                        <a:rPr kumimoji="0" lang="en-US" sz="1100" b="1" i="0" u="none" strike="noStrike" kern="1200" cap="none" spc="0" normalizeH="0" baseline="0" noProof="0" dirty="0">
                          <a:ln>
                            <a:noFill/>
                          </a:ln>
                          <a:solidFill>
                            <a:srgbClr val="000000"/>
                          </a:solidFill>
                          <a:effectLst/>
                          <a:uLnTx/>
                          <a:uFillTx/>
                          <a:latin typeface="+mn-lt"/>
                          <a:ea typeface="+mn-ea"/>
                          <a:cs typeface="+mn-cs"/>
                        </a:rPr>
                        <a:t>161</a:t>
                      </a:r>
                      <a:r>
                        <a:rPr kumimoji="0" lang="en-US" sz="1100" b="0" i="0" u="none" strike="noStrike" kern="1200" cap="none" spc="0" normalizeH="0" baseline="0" noProof="0" dirty="0">
                          <a:ln>
                            <a:noFill/>
                          </a:ln>
                          <a:solidFill>
                            <a:srgbClr val="000000"/>
                          </a:solidFill>
                          <a:effectLst/>
                          <a:uLnTx/>
                          <a:uFillTx/>
                          <a:latin typeface="+mn-lt"/>
                          <a:ea typeface="+mn-ea"/>
                          <a:cs typeface="+mn-cs"/>
                        </a:rPr>
                        <a:t> schools that are remaining that will bring the total number of schools to 517 </a:t>
                      </a:r>
                      <a:r>
                        <a:rPr kumimoji="0" lang="en-US" sz="1100" b="0" i="0" u="none" strike="noStrike" kern="1200" cap="none" spc="0" normalizeH="0" baseline="0" noProof="0" dirty="0" smtClean="0">
                          <a:ln>
                            <a:noFill/>
                          </a:ln>
                          <a:solidFill>
                            <a:srgbClr val="000000"/>
                          </a:solidFill>
                          <a:effectLst/>
                          <a:uLnTx/>
                          <a:uFillTx/>
                          <a:latin typeface="+mn-lt"/>
                          <a:ea typeface="+mn-ea"/>
                          <a:cs typeface="+mn-cs"/>
                        </a:rPr>
                        <a:t>schools. </a:t>
                      </a:r>
                      <a:endParaRPr lang="en-ZA" sz="1100" b="0" dirty="0">
                        <a:solidFill>
                          <a:schemeClr val="tx1"/>
                        </a:solidFill>
                        <a:latin typeface="+mn-lt"/>
                        <a:cs typeface="Arial" panose="020B0604020202020204" pitchFamily="34" charset="0"/>
                      </a:endParaRPr>
                    </a:p>
                  </a:txBody>
                  <a:tcPr/>
                </a:tc>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100" b="0" i="0" u="none" strike="noStrike" kern="1200" cap="none" spc="0" normalizeH="0" baseline="0" noProof="0" dirty="0">
                          <a:ln>
                            <a:noFill/>
                          </a:ln>
                          <a:solidFill>
                            <a:srgbClr val="000000"/>
                          </a:solidFill>
                          <a:effectLst/>
                          <a:uLnTx/>
                          <a:uFillTx/>
                          <a:latin typeface="+mn-lt"/>
                          <a:ea typeface="+mn-ea"/>
                          <a:cs typeface="+mn-cs"/>
                        </a:rPr>
                        <a:t>Although, Gauteng is confronted with a diverse language learner population, and a complicated language landscape mother tongue teaching has always been a priority in the province </a:t>
                      </a:r>
                      <a:r>
                        <a:rPr kumimoji="0" lang="en-US" sz="1100" b="0" i="0" u="none" strike="noStrike" kern="1200" cap="none" spc="0" normalizeH="0" baseline="0" noProof="0" dirty="0" smtClean="0">
                          <a:ln>
                            <a:noFill/>
                          </a:ln>
                          <a:solidFill>
                            <a:srgbClr val="000000"/>
                          </a:solidFill>
                          <a:effectLst/>
                          <a:uLnTx/>
                          <a:uFillTx/>
                          <a:latin typeface="+mn-lt"/>
                          <a:ea typeface="+mn-ea"/>
                          <a:cs typeface="+mn-cs"/>
                        </a:rPr>
                        <a:t>. The </a:t>
                      </a:r>
                      <a:r>
                        <a:rPr kumimoji="0" lang="en-US" sz="1100" b="0" i="0" u="none" strike="noStrike" kern="1200" cap="none" spc="0" normalizeH="0" baseline="0" noProof="0" dirty="0">
                          <a:ln>
                            <a:noFill/>
                          </a:ln>
                          <a:solidFill>
                            <a:srgbClr val="000000"/>
                          </a:solidFill>
                          <a:effectLst/>
                          <a:uLnTx/>
                          <a:uFillTx/>
                          <a:latin typeface="+mn-lt"/>
                          <a:ea typeface="+mn-ea"/>
                          <a:cs typeface="+mn-cs"/>
                        </a:rPr>
                        <a:t>majority of schools are teaching in mother tongue in the Foundation </a:t>
                      </a:r>
                      <a:r>
                        <a:rPr kumimoji="0" lang="en-US" sz="1100" b="0" i="0" u="none" strike="noStrike" kern="1200" cap="none" spc="0" normalizeH="0" baseline="0" noProof="0" dirty="0" smtClean="0">
                          <a:ln>
                            <a:noFill/>
                          </a:ln>
                          <a:solidFill>
                            <a:srgbClr val="000000"/>
                          </a:solidFill>
                          <a:effectLst/>
                          <a:uLnTx/>
                          <a:uFillTx/>
                          <a:latin typeface="+mn-lt"/>
                          <a:ea typeface="+mn-ea"/>
                          <a:cs typeface="+mn-cs"/>
                        </a:rPr>
                        <a:t>Phase</a:t>
                      </a:r>
                      <a:r>
                        <a:rPr kumimoji="0" lang="en-US" sz="1100" b="0" i="0" u="none" strike="noStrike" kern="1200" cap="none" spc="0" normalizeH="0" baseline="0" noProof="0" dirty="0">
                          <a:ln>
                            <a:noFill/>
                          </a:ln>
                          <a:solidFill>
                            <a:srgbClr val="000000"/>
                          </a:solidFill>
                          <a:effectLst/>
                          <a:uLnTx/>
                          <a:uFillTx/>
                          <a:latin typeface="+mn-lt"/>
                          <a:ea typeface="+mn-ea"/>
                          <a:cs typeface="+mn-cs"/>
                        </a:rPr>
                        <a:t>, some schools have more than one mother tongue offered as LOLT, to accommodate diverse </a:t>
                      </a:r>
                      <a:r>
                        <a:rPr kumimoji="0" lang="en-US" sz="1100" b="0" i="0" u="none" strike="noStrike" kern="1200" cap="none" spc="0" normalizeH="0" baseline="0" noProof="0" dirty="0" smtClean="0">
                          <a:ln>
                            <a:noFill/>
                          </a:ln>
                          <a:solidFill>
                            <a:srgbClr val="000000"/>
                          </a:solidFill>
                          <a:effectLst/>
                          <a:uLnTx/>
                          <a:uFillTx/>
                          <a:latin typeface="+mn-lt"/>
                          <a:ea typeface="+mn-ea"/>
                          <a:cs typeface="+mn-cs"/>
                        </a:rPr>
                        <a:t>languages.</a:t>
                      </a:r>
                      <a:endParaRPr kumimoji="0" lang="en-US" sz="11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schemeClr val="tx1"/>
                          </a:solidFill>
                          <a:effectLst/>
                          <a:uLnTx/>
                          <a:uFillTx/>
                          <a:latin typeface="+mn-lt"/>
                          <a:ea typeface="+mn-ea"/>
                          <a:cs typeface="+mn-cs"/>
                        </a:rPr>
                        <a:t>N/A</a:t>
                      </a:r>
                      <a:endParaRPr kumimoji="0" lang="en-ZA" sz="1100" b="1" i="0" u="none" strike="noStrike" kern="1200" cap="none" spc="0" normalizeH="0" baseline="0" noProof="0" dirty="0">
                        <a:ln>
                          <a:noFill/>
                        </a:ln>
                        <a:solidFill>
                          <a:schemeClr val="tx1"/>
                        </a:solidFill>
                        <a:effectLst/>
                        <a:uLnTx/>
                        <a:uFillTx/>
                        <a:latin typeface="+mn-lt"/>
                        <a:ea typeface="+mn-ea"/>
                        <a:cs typeface="+mn-cs"/>
                      </a:endParaRPr>
                    </a:p>
                  </a:txBody>
                  <a:tcPr/>
                </a:tc>
                <a:extLst>
                  <a:ext uri="{0D108BD9-81ED-4DB2-BD59-A6C34878D82A}">
                    <a16:rowId xmlns:a16="http://schemas.microsoft.com/office/drawing/2014/main" val="707811500"/>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22</a:t>
            </a:fld>
            <a:endParaRPr lang="en-ZA" dirty="0">
              <a:solidFill>
                <a:prstClr val="black">
                  <a:tint val="75000"/>
                </a:prstClr>
              </a:solidFill>
            </a:endParaRPr>
          </a:p>
        </p:txBody>
      </p:sp>
      <p:pic>
        <p:nvPicPr>
          <p:cNvPr id="6" name="Picture 5"/>
          <p:cNvPicPr>
            <a:picLocks noChangeAspect="1"/>
          </p:cNvPicPr>
          <p:nvPr/>
        </p:nvPicPr>
        <p:blipFill>
          <a:blip r:embed="rId3"/>
          <a:stretch>
            <a:fillRect/>
          </a:stretch>
        </p:blipFill>
        <p:spPr>
          <a:xfrm>
            <a:off x="0" y="6159858"/>
            <a:ext cx="1691680" cy="698142"/>
          </a:xfrm>
          <a:prstGeom prst="rect">
            <a:avLst/>
          </a:prstGeom>
        </p:spPr>
      </p:pic>
    </p:spTree>
    <p:extLst>
      <p:ext uri="{BB962C8B-B14F-4D97-AF65-F5344CB8AC3E}">
        <p14:creationId xmlns:p14="http://schemas.microsoft.com/office/powerpoint/2010/main" val="23873462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592" y="-2"/>
            <a:ext cx="9036496" cy="764704"/>
          </a:xfrm>
        </p:spPr>
        <p:txBody>
          <a:bodyPr>
            <a:noAutofit/>
          </a:bodyPr>
          <a:lstStyle/>
          <a:p>
            <a:r>
              <a:rPr lang="en-ZA" sz="3600" b="1" dirty="0" smtClean="0"/>
              <a:t>CURRICULUM MANAGEMENT </a:t>
            </a:r>
            <a:endParaRPr lang="en-ZA" sz="3600" b="1" dirty="0"/>
          </a:p>
        </p:txBody>
      </p:sp>
      <p:graphicFrame>
        <p:nvGraphicFramePr>
          <p:cNvPr id="5" name="Content Placeholder 4"/>
          <p:cNvGraphicFramePr>
            <a:graphicFrameLocks noGrp="1"/>
          </p:cNvGraphicFramePr>
          <p:nvPr>
            <p:ph idx="1"/>
            <p:extLst/>
          </p:nvPr>
        </p:nvGraphicFramePr>
        <p:xfrm>
          <a:off x="110316" y="764702"/>
          <a:ext cx="9033684" cy="5638800"/>
        </p:xfrm>
        <a:graphic>
          <a:graphicData uri="http://schemas.openxmlformats.org/drawingml/2006/table">
            <a:tbl>
              <a:tblPr firstRow="1" bandRow="1">
                <a:tableStyleId>{21E4AEA4-8DFA-4A89-87EB-49C32662AFE0}</a:tableStyleId>
              </a:tblPr>
              <a:tblGrid>
                <a:gridCol w="1077308">
                  <a:extLst>
                    <a:ext uri="{9D8B030D-6E8A-4147-A177-3AD203B41FA5}">
                      <a16:colId xmlns:a16="http://schemas.microsoft.com/office/drawing/2014/main" val="3113729675"/>
                    </a:ext>
                  </a:extLst>
                </a:gridCol>
                <a:gridCol w="2376264">
                  <a:extLst>
                    <a:ext uri="{9D8B030D-6E8A-4147-A177-3AD203B41FA5}">
                      <a16:colId xmlns:a16="http://schemas.microsoft.com/office/drawing/2014/main" val="1022221641"/>
                    </a:ext>
                  </a:extLst>
                </a:gridCol>
                <a:gridCol w="2016224">
                  <a:extLst>
                    <a:ext uri="{9D8B030D-6E8A-4147-A177-3AD203B41FA5}">
                      <a16:colId xmlns:a16="http://schemas.microsoft.com/office/drawing/2014/main" val="1182750211"/>
                    </a:ext>
                  </a:extLst>
                </a:gridCol>
                <a:gridCol w="2160240">
                  <a:extLst>
                    <a:ext uri="{9D8B030D-6E8A-4147-A177-3AD203B41FA5}">
                      <a16:colId xmlns:a16="http://schemas.microsoft.com/office/drawing/2014/main" val="2712641660"/>
                    </a:ext>
                  </a:extLst>
                </a:gridCol>
                <a:gridCol w="1403648">
                  <a:extLst>
                    <a:ext uri="{9D8B030D-6E8A-4147-A177-3AD203B41FA5}">
                      <a16:colId xmlns:a16="http://schemas.microsoft.com/office/drawing/2014/main" val="2699293323"/>
                    </a:ext>
                  </a:extLst>
                </a:gridCol>
              </a:tblGrid>
              <a:tr h="864098">
                <a:tc>
                  <a:txBody>
                    <a:bodyPr/>
                    <a:lstStyle/>
                    <a:p>
                      <a:r>
                        <a:rPr lang="en-ZA" sz="1100" dirty="0" smtClean="0"/>
                        <a:t>PROVINCE</a:t>
                      </a:r>
                      <a:endParaRPr lang="en-ZA" sz="1100" dirty="0"/>
                    </a:p>
                  </a:txBody>
                  <a:tcPr/>
                </a:tc>
                <a:tc>
                  <a:txBody>
                    <a:bodyPr/>
                    <a:lstStyle/>
                    <a:p>
                      <a:r>
                        <a:rPr lang="en-GB" sz="1100" dirty="0" smtClean="0"/>
                        <a:t>PLANS IN PLACE (ESPECIALLY WITH REGARDS TO TEACHER PROVISIONING IN THE SENIOR PHASE) FOR THE SUBJECTS THAT WERE DROPPED IN 2020</a:t>
                      </a:r>
                    </a:p>
                  </a:txBody>
                  <a:tcPr/>
                </a:tc>
                <a:tc>
                  <a:txBody>
                    <a:bodyPr/>
                    <a:lstStyle/>
                    <a:p>
                      <a:r>
                        <a:rPr lang="en-ZA" sz="1100" b="1" kern="1200" dirty="0" smtClean="0">
                          <a:solidFill>
                            <a:schemeClr val="lt1"/>
                          </a:solidFill>
                          <a:effectLst/>
                          <a:latin typeface="+mn-lt"/>
                          <a:ea typeface="+mn-ea"/>
                          <a:cs typeface="+mn-cs"/>
                        </a:rPr>
                        <a:t>2021 TARGETS FOR INCREMENTAL INTRODUCTION TO AFRICAN LANGUAGES (IIAL)</a:t>
                      </a:r>
                      <a:endParaRPr lang="en-ZA" sz="1100" dirty="0"/>
                    </a:p>
                  </a:txBody>
                  <a:tcPr/>
                </a:tc>
                <a:tc>
                  <a:txBody>
                    <a:bodyPr/>
                    <a:lstStyle/>
                    <a:p>
                      <a:r>
                        <a:rPr lang="en-GB" sz="1100" dirty="0" smtClean="0"/>
                        <a:t>PLANS TO INTRODUCE MOTHER TONGUE BASED THE  FOUNDATION</a:t>
                      </a:r>
                      <a:r>
                        <a:rPr lang="en-GB" sz="1100" baseline="0" dirty="0" smtClean="0"/>
                        <a:t> PHASE </a:t>
                      </a:r>
                      <a:endParaRPr lang="en-ZA" sz="1100" dirty="0"/>
                    </a:p>
                  </a:txBody>
                  <a:tcPr/>
                </a:tc>
                <a:tc>
                  <a:txBody>
                    <a:bodyPr/>
                    <a:lstStyle/>
                    <a:p>
                      <a:r>
                        <a:rPr lang="en-ZA" sz="1100" b="1" kern="1200" dirty="0" smtClean="0">
                          <a:solidFill>
                            <a:schemeClr val="lt1"/>
                          </a:solidFill>
                          <a:effectLst/>
                          <a:latin typeface="+mn-lt"/>
                          <a:ea typeface="+mn-ea"/>
                          <a:cs typeface="+mn-cs"/>
                        </a:rPr>
                        <a:t>PLAN FOR THE TEACHING OF THE KHOI, NAMA AND SAN LANGUAGES</a:t>
                      </a:r>
                      <a:endParaRPr lang="en-ZA" sz="1100" dirty="0"/>
                    </a:p>
                  </a:txBody>
                  <a:tcPr/>
                </a:tc>
                <a:extLst>
                  <a:ext uri="{0D108BD9-81ED-4DB2-BD59-A6C34878D82A}">
                    <a16:rowId xmlns:a16="http://schemas.microsoft.com/office/drawing/2014/main" val="3646582786"/>
                  </a:ext>
                </a:extLst>
              </a:tr>
              <a:tr h="1734658">
                <a:tc>
                  <a:txBody>
                    <a:bodyPr/>
                    <a:lstStyle/>
                    <a:p>
                      <a:r>
                        <a:rPr lang="en-ZA" sz="1100" b="1" dirty="0" err="1" smtClean="0">
                          <a:latin typeface="+mn-lt"/>
                        </a:rPr>
                        <a:t>KwaZulu</a:t>
                      </a:r>
                      <a:r>
                        <a:rPr lang="en-ZA" sz="1100" b="1" dirty="0" smtClean="0">
                          <a:latin typeface="+mn-lt"/>
                        </a:rPr>
                        <a:t>- Natal</a:t>
                      </a:r>
                      <a:endParaRPr lang="en-ZA" sz="1100" b="1" dirty="0">
                        <a:latin typeface="+mn-lt"/>
                      </a:endParaRPr>
                    </a:p>
                  </a:txBody>
                  <a:tcPr/>
                </a:tc>
                <a:tc>
                  <a:txBody>
                    <a:bodyPr/>
                    <a:lstStyle/>
                    <a:p>
                      <a:pPr marL="0" indent="0">
                        <a:buFont typeface="Arial" panose="020B0604020202020204" pitchFamily="34" charset="0"/>
                        <a:buNone/>
                      </a:pPr>
                      <a:r>
                        <a:rPr lang="en-US" sz="1100" dirty="0" smtClean="0"/>
                        <a:t>As soon as the province receives the ATPS that will be revised, the following will be done: Development of material that integrates the core aspects of dropped topics/sections.</a:t>
                      </a:r>
                      <a:r>
                        <a:rPr lang="en-US" sz="1100" baseline="0" dirty="0" smtClean="0"/>
                        <a:t> </a:t>
                      </a:r>
                      <a:r>
                        <a:rPr lang="en-US" sz="1100" dirty="0" smtClean="0"/>
                        <a:t>Development if assessment guidelines to establish the success of the connection between the dropped aspects /sections and the 2021 work</a:t>
                      </a:r>
                      <a:r>
                        <a:rPr lang="en-US" sz="1100" baseline="0" dirty="0" smtClean="0"/>
                        <a:t> &amp; </a:t>
                      </a:r>
                      <a:r>
                        <a:rPr lang="en-US" sz="1100" dirty="0" smtClean="0"/>
                        <a:t>Mediation of the ATPS.</a:t>
                      </a:r>
                    </a:p>
                  </a:txBody>
                  <a:tcPr/>
                </a:tc>
                <a:tc>
                  <a:txBody>
                    <a:bodyPr/>
                    <a:lstStyle/>
                    <a:p>
                      <a:pPr marL="0" indent="0">
                        <a:buFont typeface="Arial" panose="020B0604020202020204" pitchFamily="34" charset="0"/>
                        <a:buNone/>
                      </a:pPr>
                      <a:r>
                        <a:rPr lang="en-US" sz="1100" dirty="0" smtClean="0"/>
                        <a:t>The province will ensure that learners who come from isiZulu / IsiXhosa / Sesotho /SiSwati speaking homes offer these from primary to matric. Learners who come from English or Afrikaans speaking homes to offer IsiZulu or IsiXhosa or Sesotho or SiSwati at FAL</a:t>
                      </a:r>
                    </a:p>
                  </a:txBody>
                  <a:tcPr/>
                </a:tc>
                <a:tc>
                  <a:txBody>
                    <a:bodyPr/>
                    <a:lstStyle/>
                    <a:p>
                      <a:r>
                        <a:rPr lang="en-US" sz="1100" dirty="0" smtClean="0"/>
                        <a:t>Plans not provided but benefits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schemeClr val="tx1"/>
                          </a:solidFill>
                          <a:effectLst/>
                          <a:uLnTx/>
                          <a:uFillTx/>
                          <a:latin typeface="+mn-lt"/>
                          <a:ea typeface="+mn-ea"/>
                          <a:cs typeface="+mn-cs"/>
                        </a:rPr>
                        <a:t>N/A</a:t>
                      </a:r>
                      <a:endParaRPr kumimoji="0" lang="en-ZA" sz="1100" b="1" i="0" u="none" strike="noStrike" kern="1200" cap="none" spc="0" normalizeH="0" baseline="0" noProof="0" dirty="0">
                        <a:ln>
                          <a:noFill/>
                        </a:ln>
                        <a:solidFill>
                          <a:schemeClr val="tx1"/>
                        </a:solidFill>
                        <a:effectLst/>
                        <a:uLnTx/>
                        <a:uFillTx/>
                        <a:latin typeface="+mn-lt"/>
                        <a:ea typeface="+mn-ea"/>
                        <a:cs typeface="+mn-cs"/>
                      </a:endParaRPr>
                    </a:p>
                  </a:txBody>
                  <a:tcPr/>
                </a:tc>
                <a:extLst>
                  <a:ext uri="{0D108BD9-81ED-4DB2-BD59-A6C34878D82A}">
                    <a16:rowId xmlns:a16="http://schemas.microsoft.com/office/drawing/2014/main" val="674029557"/>
                  </a:ext>
                </a:extLst>
              </a:tr>
              <a:tr h="711658">
                <a:tc>
                  <a:txBody>
                    <a:bodyPr/>
                    <a:lstStyle/>
                    <a:p>
                      <a:r>
                        <a:rPr lang="en-ZA" sz="1100" b="1" dirty="0" smtClean="0">
                          <a:solidFill>
                            <a:schemeClr val="tx1"/>
                          </a:solidFill>
                          <a:latin typeface="+mn-lt"/>
                        </a:rPr>
                        <a:t>Limpopo</a:t>
                      </a:r>
                      <a:endParaRPr lang="en-ZA" sz="1100" b="1" dirty="0">
                        <a:solidFill>
                          <a:schemeClr val="tx1"/>
                        </a:solidFill>
                        <a:latin typeface="+mn-lt"/>
                      </a:endParaRPr>
                    </a:p>
                  </a:txBody>
                  <a:tcPr/>
                </a:tc>
                <a:tc>
                  <a:txBody>
                    <a:bodyPr/>
                    <a:lstStyle/>
                    <a:p>
                      <a:pPr marL="0" indent="0">
                        <a:buFont typeface="Wingdings" panose="05000000000000000000" pitchFamily="2" charset="2"/>
                        <a:buNone/>
                      </a:pPr>
                      <a:r>
                        <a:rPr lang="en-ZA" sz="900" dirty="0" smtClean="0">
                          <a:solidFill>
                            <a:schemeClr val="tx1"/>
                          </a:solidFill>
                        </a:rPr>
                        <a:t> </a:t>
                      </a:r>
                      <a:r>
                        <a:rPr lang="en-ZA" sz="900" u="sng" dirty="0" smtClean="0">
                          <a:solidFill>
                            <a:schemeClr val="tx1"/>
                          </a:solidFill>
                        </a:rPr>
                        <a:t>Circular 130 of 2020 </a:t>
                      </a:r>
                      <a:r>
                        <a:rPr lang="en-ZA" sz="900" dirty="0" smtClean="0">
                          <a:solidFill>
                            <a:schemeClr val="tx1"/>
                          </a:solidFill>
                        </a:rPr>
                        <a:t>instru</a:t>
                      </a:r>
                      <a:r>
                        <a:rPr lang="en-ZA" sz="900" dirty="0" smtClean="0"/>
                        <a:t>cted districts to mediate the teaching of </a:t>
                      </a:r>
                      <a:r>
                        <a:rPr lang="en-ZA" sz="900" u="sng" dirty="0" smtClean="0"/>
                        <a:t>general education to all </a:t>
                      </a:r>
                      <a:r>
                        <a:rPr lang="en-ZA" sz="900" dirty="0" smtClean="0"/>
                        <a:t>in schools. It also instructed SMTs to: Develop time-table to ensure </a:t>
                      </a:r>
                      <a:r>
                        <a:rPr lang="en-ZA" sz="900" u="sng" dirty="0" smtClean="0"/>
                        <a:t>all nine subjects in the Senior Phase </a:t>
                      </a:r>
                      <a:r>
                        <a:rPr lang="en-ZA" sz="900" dirty="0" smtClean="0"/>
                        <a:t>are taught; Support teachers to employ </a:t>
                      </a:r>
                      <a:r>
                        <a:rPr lang="en-ZA" sz="900" u="sng" dirty="0" smtClean="0"/>
                        <a:t>professional judgement </a:t>
                      </a:r>
                      <a:r>
                        <a:rPr lang="en-ZA" sz="900" dirty="0" smtClean="0"/>
                        <a:t>when deciding on further re-organisation and trimming of revised ATPs; and Ensure </a:t>
                      </a:r>
                      <a:r>
                        <a:rPr lang="en-ZA" sz="900" u="sng" dirty="0" smtClean="0"/>
                        <a:t>monitor progress </a:t>
                      </a:r>
                      <a:r>
                        <a:rPr lang="en-ZA" sz="900" dirty="0" smtClean="0"/>
                        <a:t>and </a:t>
                      </a:r>
                      <a:r>
                        <a:rPr lang="en-ZA" sz="900" u="sng" dirty="0" smtClean="0"/>
                        <a:t>keep records </a:t>
                      </a:r>
                      <a:r>
                        <a:rPr lang="en-ZA" sz="900" dirty="0" smtClean="0"/>
                        <a:t>of each subject.</a:t>
                      </a:r>
                    </a:p>
                    <a:p>
                      <a:pPr marL="0" indent="0">
                        <a:buFont typeface="Wingdings" panose="05000000000000000000" pitchFamily="2" charset="2"/>
                        <a:buNone/>
                      </a:pPr>
                      <a:r>
                        <a:rPr lang="en-ZA" sz="900" dirty="0" smtClean="0"/>
                        <a:t>Lastly, the circular indicated that head office will develop a plan to </a:t>
                      </a:r>
                      <a:r>
                        <a:rPr lang="en-ZA" sz="900" u="sng" dirty="0" smtClean="0"/>
                        <a:t>empower all teachers to manage school level trimming and organising of the curriculum of each subject </a:t>
                      </a:r>
                      <a:r>
                        <a:rPr lang="en-ZA" sz="900" dirty="0" smtClean="0"/>
                        <a:t>to suit different contents in different schools. </a:t>
                      </a:r>
                    </a:p>
                  </a:txBody>
                  <a:tcPr/>
                </a:tc>
                <a:tc>
                  <a:txBody>
                    <a:bodyPr/>
                    <a:lstStyle/>
                    <a:p>
                      <a:pPr marL="0" indent="0" algn="l">
                        <a:buFont typeface="Arial" panose="020B0604020202020204" pitchFamily="34" charset="0"/>
                        <a:buNone/>
                      </a:pPr>
                      <a:r>
                        <a:rPr lang="en-ZA" sz="1100" b="0" kern="1200" dirty="0" smtClean="0">
                          <a:solidFill>
                            <a:schemeClr val="tx1"/>
                          </a:solidFill>
                          <a:effectLst/>
                          <a:latin typeface="+mn-lt"/>
                          <a:ea typeface="+mn-ea"/>
                          <a:cs typeface="+mn-cs"/>
                        </a:rPr>
                        <a:t>None in the Foundation Phase (intensify</a:t>
                      </a:r>
                      <a:r>
                        <a:rPr lang="en-ZA" sz="1100" b="0" kern="1200" baseline="0" dirty="0" smtClean="0">
                          <a:solidFill>
                            <a:schemeClr val="tx1"/>
                          </a:solidFill>
                          <a:effectLst/>
                          <a:latin typeface="+mn-lt"/>
                          <a:ea typeface="+mn-ea"/>
                          <a:cs typeface="+mn-cs"/>
                        </a:rPr>
                        <a:t> compliance through monitoring and support)</a:t>
                      </a:r>
                      <a:endParaRPr lang="en-ZA" sz="1100" b="0" kern="1200" dirty="0">
                        <a:solidFill>
                          <a:schemeClr val="tx1"/>
                        </a:solidFill>
                        <a:effectLst/>
                        <a:latin typeface="+mn-lt"/>
                        <a:ea typeface="+mn-ea"/>
                        <a:cs typeface="+mn-cs"/>
                      </a:endParaRPr>
                    </a:p>
                  </a:txBody>
                  <a:tcPr/>
                </a:tc>
                <a:tc>
                  <a:txBody>
                    <a:bodyPr/>
                    <a:lstStyle/>
                    <a:p>
                      <a:pPr marL="0" indent="0" algn="l">
                        <a:buFont typeface="Arial" panose="020B0604020202020204" pitchFamily="34" charset="0"/>
                        <a:buNone/>
                      </a:pPr>
                      <a:r>
                        <a:rPr lang="en-ZA" sz="1100" b="0" kern="1200" dirty="0" smtClean="0">
                          <a:solidFill>
                            <a:schemeClr val="tx1"/>
                          </a:solidFill>
                          <a:effectLst/>
                          <a:latin typeface="+mn-lt"/>
                          <a:ea typeface="+mn-ea"/>
                          <a:cs typeface="+mn-cs"/>
                        </a:rPr>
                        <a:t>FP </a:t>
                      </a:r>
                      <a:r>
                        <a:rPr lang="en-ZA" sz="1100" b="0" kern="1200" baseline="0" dirty="0" smtClean="0">
                          <a:solidFill>
                            <a:schemeClr val="tx1"/>
                          </a:solidFill>
                          <a:effectLst/>
                          <a:latin typeface="+mn-lt"/>
                          <a:ea typeface="+mn-ea"/>
                          <a:cs typeface="+mn-cs"/>
                        </a:rPr>
                        <a:t> instruction is Mother Tongue based. The piloting of Home Languages as </a:t>
                      </a:r>
                      <a:r>
                        <a:rPr lang="en-ZA" sz="1100" b="0" kern="1200" baseline="0" dirty="0" err="1" smtClean="0">
                          <a:solidFill>
                            <a:schemeClr val="tx1"/>
                          </a:solidFill>
                          <a:effectLst/>
                          <a:latin typeface="+mn-lt"/>
                          <a:ea typeface="+mn-ea"/>
                          <a:cs typeface="+mn-cs"/>
                        </a:rPr>
                        <a:t>LoLT</a:t>
                      </a:r>
                      <a:r>
                        <a:rPr lang="en-ZA" sz="1100" b="0" kern="1200" baseline="0" dirty="0" smtClean="0">
                          <a:solidFill>
                            <a:schemeClr val="tx1"/>
                          </a:solidFill>
                          <a:effectLst/>
                          <a:latin typeface="+mn-lt"/>
                          <a:ea typeface="+mn-ea"/>
                          <a:cs typeface="+mn-cs"/>
                        </a:rPr>
                        <a:t> beyond FP will commence in 2021</a:t>
                      </a:r>
                      <a:endParaRPr lang="en-ZA" sz="1100" b="0" kern="1200" dirty="0">
                        <a:solidFill>
                          <a:schemeClr val="tx1"/>
                        </a:solidFill>
                        <a:effectLst/>
                        <a:latin typeface="+mn-lt"/>
                        <a:ea typeface="+mn-ea"/>
                        <a:cs typeface="+mn-cs"/>
                      </a:endParaRPr>
                    </a:p>
                  </a:txBody>
                  <a:tcPr/>
                </a:tc>
                <a:tc>
                  <a:txBody>
                    <a:bodyPr/>
                    <a:lstStyle/>
                    <a:p>
                      <a:pPr marL="0" indent="0" algn="ctr">
                        <a:buFont typeface="Arial" panose="020B0604020202020204" pitchFamily="34" charset="0"/>
                        <a:buNone/>
                      </a:pPr>
                      <a:r>
                        <a:rPr lang="en-GB" sz="1100" b="1" kern="1200" dirty="0" smtClean="0">
                          <a:solidFill>
                            <a:schemeClr val="tx1"/>
                          </a:solidFill>
                          <a:effectLst/>
                          <a:latin typeface="+mn-lt"/>
                          <a:ea typeface="+mn-ea"/>
                          <a:cs typeface="+mn-cs"/>
                        </a:rPr>
                        <a:t>N/A</a:t>
                      </a:r>
                      <a:endParaRPr lang="en-ZA" sz="1100" b="1" kern="1200" dirty="0" smtClean="0">
                        <a:solidFill>
                          <a:schemeClr val="tx1"/>
                        </a:solidFill>
                        <a:effectLst/>
                        <a:latin typeface="+mn-lt"/>
                        <a:ea typeface="+mn-ea"/>
                        <a:cs typeface="+mn-cs"/>
                      </a:endParaRPr>
                    </a:p>
                  </a:txBody>
                  <a:tcPr/>
                </a:tc>
                <a:extLst>
                  <a:ext uri="{0D108BD9-81ED-4DB2-BD59-A6C34878D82A}">
                    <a16:rowId xmlns:a16="http://schemas.microsoft.com/office/drawing/2014/main" val="1586982099"/>
                  </a:ext>
                </a:extLst>
              </a:tr>
              <a:tr h="872480">
                <a:tc>
                  <a:txBody>
                    <a:bodyPr/>
                    <a:lstStyle/>
                    <a:p>
                      <a:r>
                        <a:rPr lang="en-ZA" sz="1100" b="1" dirty="0" smtClean="0">
                          <a:solidFill>
                            <a:schemeClr val="tx1"/>
                          </a:solidFill>
                          <a:latin typeface="+mn-lt"/>
                        </a:rPr>
                        <a:t>Mpumalanga</a:t>
                      </a:r>
                      <a:endParaRPr lang="en-ZA" sz="1100" b="1" dirty="0">
                        <a:solidFill>
                          <a:schemeClr val="tx1"/>
                        </a:solidFill>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Schools do have teachers for all the subjects that were dropped in the senior phase. </a:t>
                      </a:r>
                      <a:r>
                        <a:rPr kumimoji="0" lang="en-US"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The subjects were only dropped to created space for subjects that articulate to the next grade</a:t>
                      </a:r>
                      <a:endParaRPr kumimoji="0" lang="en-ZA"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The target is to introduce African Languages to 31 Non-African Schools in  the 2021 school year </a:t>
                      </a:r>
                      <a:endParaRPr kumimoji="0" lang="en-ZA" sz="11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Implementation of the Language Policy of 1996</a:t>
                      </a:r>
                      <a:endParaRPr kumimoji="0" lang="en-ZA" sz="11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N/A</a:t>
                      </a:r>
                      <a:endParaRPr kumimoji="0" lang="en-ZA" sz="11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txBody>
                  <a:tcPr/>
                </a:tc>
                <a:extLst>
                  <a:ext uri="{0D108BD9-81ED-4DB2-BD59-A6C34878D82A}">
                    <a16:rowId xmlns:a16="http://schemas.microsoft.com/office/drawing/2014/main" val="4131881477"/>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23</a:t>
            </a:fld>
            <a:endParaRPr lang="en-ZA" dirty="0">
              <a:solidFill>
                <a:prstClr val="black">
                  <a:tint val="75000"/>
                </a:prstClr>
              </a:solidFill>
            </a:endParaRPr>
          </a:p>
        </p:txBody>
      </p:sp>
    </p:spTree>
    <p:extLst>
      <p:ext uri="{BB962C8B-B14F-4D97-AF65-F5344CB8AC3E}">
        <p14:creationId xmlns:p14="http://schemas.microsoft.com/office/powerpoint/2010/main" val="31094499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4624" y="-20320"/>
            <a:ext cx="9036496" cy="609465"/>
          </a:xfrm>
        </p:spPr>
        <p:txBody>
          <a:bodyPr>
            <a:noAutofit/>
          </a:bodyPr>
          <a:lstStyle/>
          <a:p>
            <a:r>
              <a:rPr lang="en-ZA" sz="3600" b="1" dirty="0" smtClean="0"/>
              <a:t>CURRICULUM MANAGEMENT </a:t>
            </a:r>
            <a:endParaRPr lang="en-ZA" sz="3600" b="1" dirty="0"/>
          </a:p>
        </p:txBody>
      </p:sp>
      <p:graphicFrame>
        <p:nvGraphicFramePr>
          <p:cNvPr id="5" name="Content Placeholder 4"/>
          <p:cNvGraphicFramePr>
            <a:graphicFrameLocks noGrp="1"/>
          </p:cNvGraphicFramePr>
          <p:nvPr>
            <p:ph idx="1"/>
            <p:extLst/>
          </p:nvPr>
        </p:nvGraphicFramePr>
        <p:xfrm>
          <a:off x="0" y="764704"/>
          <a:ext cx="9144000" cy="6040764"/>
        </p:xfrm>
        <a:graphic>
          <a:graphicData uri="http://schemas.openxmlformats.org/drawingml/2006/table">
            <a:tbl>
              <a:tblPr firstRow="1" bandRow="1">
                <a:tableStyleId>{21E4AEA4-8DFA-4A89-87EB-49C32662AFE0}</a:tableStyleId>
              </a:tblPr>
              <a:tblGrid>
                <a:gridCol w="1090464">
                  <a:extLst>
                    <a:ext uri="{9D8B030D-6E8A-4147-A177-3AD203B41FA5}">
                      <a16:colId xmlns:a16="http://schemas.microsoft.com/office/drawing/2014/main" val="3113729675"/>
                    </a:ext>
                  </a:extLst>
                </a:gridCol>
                <a:gridCol w="2405282">
                  <a:extLst>
                    <a:ext uri="{9D8B030D-6E8A-4147-A177-3AD203B41FA5}">
                      <a16:colId xmlns:a16="http://schemas.microsoft.com/office/drawing/2014/main" val="1022221641"/>
                    </a:ext>
                  </a:extLst>
                </a:gridCol>
                <a:gridCol w="1887929">
                  <a:extLst>
                    <a:ext uri="{9D8B030D-6E8A-4147-A177-3AD203B41FA5}">
                      <a16:colId xmlns:a16="http://schemas.microsoft.com/office/drawing/2014/main" val="1182750211"/>
                    </a:ext>
                  </a:extLst>
                </a:gridCol>
                <a:gridCol w="2193762">
                  <a:extLst>
                    <a:ext uri="{9D8B030D-6E8A-4147-A177-3AD203B41FA5}">
                      <a16:colId xmlns:a16="http://schemas.microsoft.com/office/drawing/2014/main" val="2712641660"/>
                    </a:ext>
                  </a:extLst>
                </a:gridCol>
                <a:gridCol w="1566563">
                  <a:extLst>
                    <a:ext uri="{9D8B030D-6E8A-4147-A177-3AD203B41FA5}">
                      <a16:colId xmlns:a16="http://schemas.microsoft.com/office/drawing/2014/main" val="2699293323"/>
                    </a:ext>
                  </a:extLst>
                </a:gridCol>
              </a:tblGrid>
              <a:tr h="864096">
                <a:tc>
                  <a:txBody>
                    <a:bodyPr/>
                    <a:lstStyle/>
                    <a:p>
                      <a:r>
                        <a:rPr lang="en-ZA" sz="1100" dirty="0" smtClean="0">
                          <a:latin typeface="+mn-lt"/>
                        </a:rPr>
                        <a:t>PROVINCE</a:t>
                      </a:r>
                      <a:endParaRPr lang="en-ZA" sz="1100" dirty="0">
                        <a:latin typeface="+mn-lt"/>
                      </a:endParaRPr>
                    </a:p>
                  </a:txBody>
                  <a:tcPr/>
                </a:tc>
                <a:tc>
                  <a:txBody>
                    <a:bodyPr/>
                    <a:lstStyle/>
                    <a:p>
                      <a:r>
                        <a:rPr lang="en-GB" sz="1100" dirty="0" smtClean="0">
                          <a:latin typeface="+mn-lt"/>
                        </a:rPr>
                        <a:t>PLANS IN PLACE (ESPECIALLY WITH REGARDS TO TEACHER PROVISIONING IN THE SENIOR PHASE) FOR THE SUBJECTS THAT WERE DROPPED IN 2020</a:t>
                      </a:r>
                      <a:endParaRPr lang="en-ZA" sz="1100" dirty="0">
                        <a:latin typeface="+mn-lt"/>
                      </a:endParaRPr>
                    </a:p>
                  </a:txBody>
                  <a:tcPr/>
                </a:tc>
                <a:tc>
                  <a:txBody>
                    <a:bodyPr/>
                    <a:lstStyle/>
                    <a:p>
                      <a:r>
                        <a:rPr lang="en-ZA" sz="1100" b="1" kern="1200" dirty="0" smtClean="0">
                          <a:solidFill>
                            <a:schemeClr val="lt1"/>
                          </a:solidFill>
                          <a:effectLst/>
                          <a:latin typeface="+mn-lt"/>
                          <a:ea typeface="+mn-ea"/>
                          <a:cs typeface="+mn-cs"/>
                        </a:rPr>
                        <a:t>2021 TARGETS FOR INCREMENTAL INTRODUCTION TO AFRICAN LANGUAGES (IIAL)</a:t>
                      </a:r>
                      <a:endParaRPr lang="en-ZA" sz="1100" dirty="0">
                        <a:latin typeface="+mn-lt"/>
                      </a:endParaRPr>
                    </a:p>
                  </a:txBody>
                  <a:tcPr/>
                </a:tc>
                <a:tc>
                  <a:txBody>
                    <a:bodyPr/>
                    <a:lstStyle/>
                    <a:p>
                      <a:r>
                        <a:rPr lang="en-GB" sz="1100" dirty="0" smtClean="0">
                          <a:latin typeface="+mn-lt"/>
                        </a:rPr>
                        <a:t>PLANS TO INTRODUCE MOTHER TONGUE BASED THE  FOUNDATION</a:t>
                      </a:r>
                      <a:r>
                        <a:rPr lang="en-GB" sz="1100" baseline="0" dirty="0" smtClean="0">
                          <a:latin typeface="+mn-lt"/>
                        </a:rPr>
                        <a:t> PHASE </a:t>
                      </a:r>
                      <a:endParaRPr lang="en-ZA" sz="1100" dirty="0">
                        <a:latin typeface="+mn-lt"/>
                      </a:endParaRPr>
                    </a:p>
                  </a:txBody>
                  <a:tcPr/>
                </a:tc>
                <a:tc>
                  <a:txBody>
                    <a:bodyPr/>
                    <a:lstStyle/>
                    <a:p>
                      <a:r>
                        <a:rPr lang="en-ZA" sz="1100" b="1" kern="1200" dirty="0" smtClean="0">
                          <a:solidFill>
                            <a:schemeClr val="lt1"/>
                          </a:solidFill>
                          <a:effectLst/>
                          <a:latin typeface="+mn-lt"/>
                          <a:ea typeface="+mn-ea"/>
                          <a:cs typeface="+mn-cs"/>
                        </a:rPr>
                        <a:t>PLAN FOR THE TEACHING OF THE KHOI, NAMA AND SAN LANGUAGES</a:t>
                      </a:r>
                      <a:endParaRPr lang="en-ZA" sz="1100" dirty="0">
                        <a:latin typeface="+mn-lt"/>
                      </a:endParaRPr>
                    </a:p>
                  </a:txBody>
                  <a:tcPr/>
                </a:tc>
                <a:extLst>
                  <a:ext uri="{0D108BD9-81ED-4DB2-BD59-A6C34878D82A}">
                    <a16:rowId xmlns:a16="http://schemas.microsoft.com/office/drawing/2014/main" val="3646582786"/>
                  </a:ext>
                </a:extLst>
              </a:tr>
              <a:tr h="1446624">
                <a:tc>
                  <a:txBody>
                    <a:bodyPr/>
                    <a:lstStyle/>
                    <a:p>
                      <a:r>
                        <a:rPr lang="en-ZA" sz="1100" b="1" dirty="0" smtClean="0">
                          <a:solidFill>
                            <a:schemeClr val="tx1"/>
                          </a:solidFill>
                          <a:latin typeface="+mn-lt"/>
                        </a:rPr>
                        <a:t>Northern Cape</a:t>
                      </a:r>
                      <a:endParaRPr lang="en-ZA" sz="1100" b="1" dirty="0">
                        <a:solidFill>
                          <a:schemeClr val="tx1"/>
                        </a:solidFill>
                        <a:latin typeface="+mn-lt"/>
                      </a:endParaRPr>
                    </a:p>
                  </a:txBody>
                  <a:tcPr/>
                </a:tc>
                <a:tc>
                  <a:txBody>
                    <a:bodyPr/>
                    <a:lstStyle/>
                    <a:p>
                      <a:pPr marL="0" marR="0" lvl="0" indent="0" algn="just"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en-ZA" sz="1100" b="0" i="0" u="none" strike="noStrike" kern="1200" cap="none" spc="0" normalizeH="0" baseline="0" noProof="0" dirty="0" smtClean="0">
                          <a:ln>
                            <a:noFill/>
                          </a:ln>
                          <a:solidFill>
                            <a:prstClr val="black"/>
                          </a:solidFill>
                          <a:effectLst/>
                          <a:uLnTx/>
                          <a:uFillTx/>
                          <a:latin typeface="+mn-lt"/>
                          <a:ea typeface="+mn-ea"/>
                          <a:cs typeface="+mn-cs"/>
                        </a:rPr>
                        <a:t>Still engaging on plans</a:t>
                      </a:r>
                    </a:p>
                  </a:txBody>
                  <a:tcPr/>
                </a:tc>
                <a:tc>
                  <a:txBody>
                    <a:bodyPr/>
                    <a:lstStyle/>
                    <a:p>
                      <a:pPr marL="0" marR="0" lvl="0" indent="0" algn="just" defTabSz="914400" rtl="0" eaLnBrk="1" latinLnBrk="0" hangingPunct="1">
                        <a:lnSpc>
                          <a:spcPct val="107000"/>
                        </a:lnSpc>
                        <a:spcBef>
                          <a:spcPts val="0"/>
                        </a:spcBef>
                        <a:spcAft>
                          <a:spcPts val="0"/>
                        </a:spcAft>
                        <a:buFont typeface="Arial" panose="020B0604020202020204" pitchFamily="34" charset="0"/>
                        <a:buNone/>
                      </a:pPr>
                      <a:r>
                        <a:rPr lang="en-ZA" sz="1100" kern="1200" dirty="0" smtClean="0">
                          <a:solidFill>
                            <a:schemeClr val="tx1"/>
                          </a:solidFill>
                          <a:latin typeface="+mn-lt"/>
                          <a:ea typeface="+mn-ea"/>
                          <a:cs typeface="+mn-cs"/>
                        </a:rPr>
                        <a:t>126 schools from Namakwa, Pixley Ka Seme and ZF Mgcawu are targeted for Grade 3 teacher training. 39 schools from Pixley Ka Seme and ZF Mgcawu are targeted for Grade 2 teacher training.</a:t>
                      </a:r>
                      <a:endParaRPr lang="en-US" sz="1100" kern="1200" dirty="0" smtClean="0">
                        <a:solidFill>
                          <a:schemeClr val="tx1"/>
                        </a:solidFill>
                        <a:latin typeface="+mn-lt"/>
                        <a:ea typeface="+mn-ea"/>
                        <a:cs typeface="+mn-cs"/>
                      </a:endParaRPr>
                    </a:p>
                  </a:txBody>
                  <a:tcPr/>
                </a:tc>
                <a:tc>
                  <a:txBody>
                    <a:bodyPr/>
                    <a:lstStyle/>
                    <a:p>
                      <a:pPr marL="0" marR="0" lvl="0" indent="0" algn="just" defTabSz="914400" rtl="0" eaLnBrk="1" latinLnBrk="0" hangingPunct="1">
                        <a:lnSpc>
                          <a:spcPct val="107000"/>
                        </a:lnSpc>
                        <a:spcBef>
                          <a:spcPts val="0"/>
                        </a:spcBef>
                        <a:buFont typeface="Arial" panose="020B0604020202020204" pitchFamily="34" charset="0"/>
                        <a:buNone/>
                      </a:pPr>
                      <a:r>
                        <a:rPr lang="en-ZA" sz="1100" kern="1200" dirty="0" smtClean="0">
                          <a:solidFill>
                            <a:schemeClr val="tx1"/>
                          </a:solidFill>
                          <a:latin typeface="+mn-lt"/>
                          <a:ea typeface="+mn-ea"/>
                          <a:cs typeface="+mn-cs"/>
                        </a:rPr>
                        <a:t>Still engaging on plans</a:t>
                      </a:r>
                      <a:endParaRPr lang="en-ZA" sz="1100" kern="1200" dirty="0">
                        <a:solidFill>
                          <a:schemeClr val="tx1"/>
                        </a:solidFill>
                        <a:latin typeface="+mn-lt"/>
                        <a:ea typeface="+mn-ea"/>
                        <a:cs typeface="+mn-cs"/>
                      </a:endParaRPr>
                    </a:p>
                  </a:txBody>
                  <a:tcPr/>
                </a:tc>
                <a:tc>
                  <a:txBody>
                    <a:bodyPr/>
                    <a:lstStyle/>
                    <a:p>
                      <a:pPr marL="0" indent="0" algn="just" defTabSz="914400" rtl="0" eaLnBrk="1" latinLnBrk="0" hangingPunct="1">
                        <a:buFont typeface="Arial" panose="020B0604020202020204" pitchFamily="34" charset="0"/>
                        <a:buNone/>
                      </a:pPr>
                      <a:r>
                        <a:rPr lang="en-US" sz="1100" kern="1200" dirty="0" smtClean="0">
                          <a:solidFill>
                            <a:schemeClr val="tx1"/>
                          </a:solidFill>
                          <a:latin typeface="+mn-lt"/>
                          <a:ea typeface="+mn-ea"/>
                          <a:cs typeface="+mn-cs"/>
                        </a:rPr>
                        <a:t>The teaching of Nama in the province will</a:t>
                      </a:r>
                      <a:r>
                        <a:rPr lang="en-US" sz="1100" kern="1200" baseline="0" dirty="0" smtClean="0">
                          <a:solidFill>
                            <a:schemeClr val="tx1"/>
                          </a:solidFill>
                          <a:latin typeface="+mn-lt"/>
                          <a:ea typeface="+mn-ea"/>
                          <a:cs typeface="+mn-cs"/>
                        </a:rPr>
                        <a:t> </a:t>
                      </a:r>
                      <a:r>
                        <a:rPr lang="en-US" sz="1100" kern="1200" dirty="0" smtClean="0">
                          <a:solidFill>
                            <a:schemeClr val="tx1"/>
                          </a:solidFill>
                          <a:latin typeface="+mn-lt"/>
                          <a:ea typeface="+mn-ea"/>
                          <a:cs typeface="+mn-cs"/>
                        </a:rPr>
                        <a:t>continue with the new intake for  Grade R in two centres in </a:t>
                      </a:r>
                      <a:r>
                        <a:rPr lang="en-US" sz="1100" kern="1200" dirty="0" err="1" smtClean="0">
                          <a:solidFill>
                            <a:schemeClr val="tx1"/>
                          </a:solidFill>
                          <a:latin typeface="+mn-lt"/>
                          <a:ea typeface="+mn-ea"/>
                          <a:cs typeface="+mn-cs"/>
                        </a:rPr>
                        <a:t>Riemvasmaak</a:t>
                      </a:r>
                      <a:r>
                        <a:rPr lang="en-US" sz="1100" kern="1200" dirty="0" smtClean="0">
                          <a:solidFill>
                            <a:schemeClr val="tx1"/>
                          </a:solidFill>
                          <a:latin typeface="+mn-lt"/>
                          <a:ea typeface="+mn-ea"/>
                          <a:cs typeface="+mn-cs"/>
                        </a:rPr>
                        <a:t> and </a:t>
                      </a:r>
                      <a:r>
                        <a:rPr lang="en-US" sz="1100" kern="1200" dirty="0" err="1" smtClean="0">
                          <a:solidFill>
                            <a:schemeClr val="tx1"/>
                          </a:solidFill>
                          <a:latin typeface="+mn-lt"/>
                          <a:ea typeface="+mn-ea"/>
                          <a:cs typeface="+mn-cs"/>
                        </a:rPr>
                        <a:t>Koeboes</a:t>
                      </a:r>
                      <a:endParaRPr lang="en-ZA" sz="1100" kern="1200" dirty="0" smtClean="0">
                        <a:solidFill>
                          <a:schemeClr val="tx1"/>
                        </a:solidFill>
                        <a:latin typeface="+mn-lt"/>
                        <a:ea typeface="+mn-ea"/>
                        <a:cs typeface="+mn-cs"/>
                      </a:endParaRPr>
                    </a:p>
                  </a:txBody>
                  <a:tcPr/>
                </a:tc>
                <a:extLst>
                  <a:ext uri="{0D108BD9-81ED-4DB2-BD59-A6C34878D82A}">
                    <a16:rowId xmlns:a16="http://schemas.microsoft.com/office/drawing/2014/main" val="4032121271"/>
                  </a:ext>
                </a:extLst>
              </a:tr>
              <a:tr h="1990190">
                <a:tc>
                  <a:txBody>
                    <a:bodyPr/>
                    <a:lstStyle/>
                    <a:p>
                      <a:r>
                        <a:rPr lang="en-ZA" sz="1100" b="1" dirty="0" smtClean="0">
                          <a:solidFill>
                            <a:schemeClr val="tx1"/>
                          </a:solidFill>
                          <a:latin typeface="+mn-lt"/>
                        </a:rPr>
                        <a:t>North West</a:t>
                      </a:r>
                      <a:endParaRPr lang="en-ZA" sz="1100" b="1" dirty="0">
                        <a:solidFill>
                          <a:schemeClr val="tx1"/>
                        </a:solidFill>
                        <a:latin typeface="+mn-lt"/>
                      </a:endParaRPr>
                    </a:p>
                  </a:txBody>
                  <a:tcPr/>
                </a:tc>
                <a:tc>
                  <a:txBody>
                    <a:bodyPr/>
                    <a:lstStyle/>
                    <a:p>
                      <a:pPr algn="just"/>
                      <a:r>
                        <a:rPr lang="en-GB" sz="1100" b="0" dirty="0" smtClean="0">
                          <a:solidFill>
                            <a:schemeClr val="tx1"/>
                          </a:solidFill>
                          <a:latin typeface="+mn-lt"/>
                        </a:rPr>
                        <a:t>The</a:t>
                      </a:r>
                      <a:r>
                        <a:rPr lang="en-GB" sz="1100" b="0" baseline="0" dirty="0" smtClean="0">
                          <a:solidFill>
                            <a:schemeClr val="tx1"/>
                          </a:solidFill>
                          <a:latin typeface="+mn-lt"/>
                        </a:rPr>
                        <a:t> curriculum audit on 1463 indicated that more schools dropped Creative Arts followed by Technology, implying more human resources needed for the two subjects</a:t>
                      </a:r>
                      <a:endParaRPr lang="en-GB" sz="1100" b="1" baseline="0" dirty="0" smtClean="0">
                        <a:solidFill>
                          <a:schemeClr val="tx1"/>
                        </a:solidFill>
                        <a:latin typeface="+mn-lt"/>
                      </a:endParaRPr>
                    </a:p>
                    <a:p>
                      <a:pPr algn="just"/>
                      <a:r>
                        <a:rPr lang="en-GB" sz="1100" b="1" baseline="0" dirty="0" smtClean="0">
                          <a:solidFill>
                            <a:schemeClr val="tx1"/>
                          </a:solidFill>
                          <a:latin typeface="+mn-lt"/>
                        </a:rPr>
                        <a:t>Curriculum will provide:</a:t>
                      </a:r>
                    </a:p>
                    <a:p>
                      <a:pPr lvl="0" algn="just"/>
                      <a:r>
                        <a:rPr lang="en-ZA" sz="1100" kern="1200" dirty="0" smtClean="0">
                          <a:solidFill>
                            <a:schemeClr val="dk1"/>
                          </a:solidFill>
                          <a:effectLst/>
                          <a:latin typeface="+mn-lt"/>
                          <a:ea typeface="+mn-ea"/>
                          <a:cs typeface="+mn-cs"/>
                        </a:rPr>
                        <a:t>Worksheets for different subjects based on curriculum coverage in 2020 for remedial teaching </a:t>
                      </a:r>
                    </a:p>
                    <a:p>
                      <a:pPr lvl="0" algn="just"/>
                      <a:r>
                        <a:rPr lang="en-ZA" sz="1100" kern="1200" dirty="0" smtClean="0">
                          <a:solidFill>
                            <a:schemeClr val="dk1"/>
                          </a:solidFill>
                          <a:effectLst/>
                          <a:latin typeface="+mn-lt"/>
                          <a:ea typeface="+mn-ea"/>
                          <a:cs typeface="+mn-cs"/>
                        </a:rPr>
                        <a:t>Paced ATPs for 2021</a:t>
                      </a:r>
                    </a:p>
                    <a:p>
                      <a:pPr lvl="0" algn="just"/>
                      <a:r>
                        <a:rPr lang="en-ZA" sz="1100" kern="1200" dirty="0" smtClean="0">
                          <a:solidFill>
                            <a:schemeClr val="dk1"/>
                          </a:solidFill>
                          <a:effectLst/>
                          <a:latin typeface="+mn-lt"/>
                          <a:ea typeface="+mn-ea"/>
                          <a:cs typeface="+mn-cs"/>
                        </a:rPr>
                        <a:t>Provision of time table guidelines </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kern="1200" dirty="0" smtClean="0">
                          <a:solidFill>
                            <a:schemeClr val="dk1"/>
                          </a:solidFill>
                          <a:effectLst/>
                          <a:latin typeface="+mn-lt"/>
                          <a:ea typeface="+mn-ea"/>
                          <a:cs typeface="+mn-cs"/>
                        </a:rPr>
                        <a:t>The target</a:t>
                      </a:r>
                      <a:r>
                        <a:rPr lang="en-ZA" sz="1100" kern="1200" baseline="0" dirty="0" smtClean="0">
                          <a:solidFill>
                            <a:schemeClr val="dk1"/>
                          </a:solidFill>
                          <a:effectLst/>
                          <a:latin typeface="+mn-lt"/>
                          <a:ea typeface="+mn-ea"/>
                          <a:cs typeface="+mn-cs"/>
                        </a:rPr>
                        <a:t> for IIAL implementation in the province is 105 schools.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ZA" sz="1100" kern="1200" baseline="0" dirty="0" smtClean="0">
                        <a:solidFill>
                          <a:schemeClr val="dk1"/>
                        </a:solidFill>
                        <a:effectLst/>
                        <a:latin typeface="+mn-lt"/>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kern="1200" dirty="0" smtClean="0">
                          <a:solidFill>
                            <a:schemeClr val="dk1"/>
                          </a:solidFill>
                          <a:effectLst/>
                          <a:latin typeface="+mn-lt"/>
                          <a:ea typeface="+mn-ea"/>
                          <a:cs typeface="+mn-cs"/>
                        </a:rPr>
                        <a:t>Out of a total of 105 schools, 93 have already implemented IIAL, the remaining 12 schools will implement IIAL in 2021</a:t>
                      </a:r>
                    </a:p>
                  </a:txBody>
                  <a:tcPr/>
                </a:tc>
                <a:tc>
                  <a:txBody>
                    <a:bodyPr/>
                    <a:lstStyle/>
                    <a:p>
                      <a:pPr algn="just"/>
                      <a:r>
                        <a:rPr lang="en-ZA" sz="1100" kern="1200" dirty="0" smtClean="0">
                          <a:solidFill>
                            <a:schemeClr val="dk1"/>
                          </a:solidFill>
                          <a:effectLst/>
                          <a:latin typeface="+mn-lt"/>
                          <a:ea typeface="+mn-ea"/>
                          <a:cs typeface="+mn-cs"/>
                        </a:rPr>
                        <a:t>The province will start 2021 with the following in planning to introduce MTBE:</a:t>
                      </a:r>
                    </a:p>
                    <a:p>
                      <a:pPr marL="285750" indent="-285750" algn="just">
                        <a:buFont typeface="Arial" panose="020B0604020202020204" pitchFamily="34" charset="0"/>
                        <a:buChar char="•"/>
                      </a:pPr>
                      <a:r>
                        <a:rPr lang="en-ZA" sz="1100" kern="1200" dirty="0" smtClean="0">
                          <a:solidFill>
                            <a:schemeClr val="dk1"/>
                          </a:solidFill>
                          <a:effectLst/>
                          <a:latin typeface="+mn-lt"/>
                          <a:ea typeface="+mn-ea"/>
                          <a:cs typeface="+mn-cs"/>
                        </a:rPr>
                        <a:t>Advocacy campaign with SGBs will be done   </a:t>
                      </a:r>
                    </a:p>
                    <a:p>
                      <a:pPr marL="285750" indent="-285750" algn="just">
                        <a:buFont typeface="Arial" panose="020B0604020202020204" pitchFamily="34" charset="0"/>
                        <a:buChar char="•"/>
                      </a:pPr>
                      <a:r>
                        <a:rPr lang="en-ZA" sz="1100" kern="1200" dirty="0" smtClean="0">
                          <a:solidFill>
                            <a:schemeClr val="dk1"/>
                          </a:solidFill>
                          <a:effectLst/>
                          <a:latin typeface="+mn-lt"/>
                          <a:ea typeface="+mn-ea"/>
                          <a:cs typeface="+mn-cs"/>
                        </a:rPr>
                        <a:t>Audit of language choices will be conducted</a:t>
                      </a:r>
                    </a:p>
                    <a:p>
                      <a:pPr marL="285750" indent="-285750" algn="just">
                        <a:buFont typeface="Arial" panose="020B0604020202020204" pitchFamily="34" charset="0"/>
                        <a:buChar char="•"/>
                      </a:pPr>
                      <a:r>
                        <a:rPr lang="en-ZA" sz="1100" kern="1200" dirty="0" smtClean="0">
                          <a:solidFill>
                            <a:schemeClr val="dk1"/>
                          </a:solidFill>
                          <a:effectLst/>
                          <a:latin typeface="+mn-lt"/>
                          <a:ea typeface="+mn-ea"/>
                          <a:cs typeface="+mn-cs"/>
                        </a:rPr>
                        <a:t>Request</a:t>
                      </a:r>
                      <a:r>
                        <a:rPr lang="en-ZA" sz="1100" kern="1200" baseline="0" dirty="0" smtClean="0">
                          <a:solidFill>
                            <a:schemeClr val="dk1"/>
                          </a:solidFill>
                          <a:effectLst/>
                          <a:latin typeface="+mn-lt"/>
                          <a:ea typeface="+mn-ea"/>
                          <a:cs typeface="+mn-cs"/>
                        </a:rPr>
                        <a:t> for </a:t>
                      </a:r>
                      <a:r>
                        <a:rPr lang="en-ZA" sz="1100" kern="1200" dirty="0" smtClean="0">
                          <a:solidFill>
                            <a:schemeClr val="dk1"/>
                          </a:solidFill>
                          <a:effectLst/>
                          <a:latin typeface="+mn-lt"/>
                          <a:ea typeface="+mn-ea"/>
                          <a:cs typeface="+mn-cs"/>
                        </a:rPr>
                        <a:t>creation of</a:t>
                      </a:r>
                      <a:r>
                        <a:rPr lang="en-ZA" sz="1100" kern="1200" baseline="0" dirty="0" smtClean="0">
                          <a:solidFill>
                            <a:schemeClr val="dk1"/>
                          </a:solidFill>
                          <a:effectLst/>
                          <a:latin typeface="+mn-lt"/>
                          <a:ea typeface="+mn-ea"/>
                          <a:cs typeface="+mn-cs"/>
                        </a:rPr>
                        <a:t> posts for the identified languages (translation, editing, planning and support)</a:t>
                      </a:r>
                      <a:endParaRPr lang="en-ZA" sz="1100" kern="1200" dirty="0" smtClean="0">
                        <a:solidFill>
                          <a:schemeClr val="dk1"/>
                        </a:solidFill>
                        <a:effectLst/>
                        <a:latin typeface="+mn-lt"/>
                        <a:ea typeface="+mn-ea"/>
                        <a:cs typeface="+mn-cs"/>
                      </a:endParaRPr>
                    </a:p>
                    <a:p>
                      <a:pPr marL="285750" indent="-285750" algn="just">
                        <a:buFont typeface="Arial" panose="020B0604020202020204" pitchFamily="34" charset="0"/>
                        <a:buChar char="•"/>
                      </a:pPr>
                      <a:r>
                        <a:rPr lang="en-ZA" sz="1100" kern="1200" dirty="0" smtClean="0">
                          <a:solidFill>
                            <a:schemeClr val="dk1"/>
                          </a:solidFill>
                          <a:effectLst/>
                          <a:latin typeface="+mn-lt"/>
                          <a:ea typeface="+mn-ea"/>
                          <a:cs typeface="+mn-cs"/>
                        </a:rPr>
                        <a:t>Identification of pilot schools</a:t>
                      </a:r>
                    </a:p>
                  </a:txBody>
                  <a:tcPr/>
                </a:tc>
                <a:tc>
                  <a:txBody>
                    <a:bodyPr/>
                    <a:lstStyle/>
                    <a:p>
                      <a:pPr algn="just"/>
                      <a:r>
                        <a:rPr lang="en-GB" sz="1100" b="1" dirty="0" smtClean="0">
                          <a:solidFill>
                            <a:schemeClr val="tx1"/>
                          </a:solidFill>
                          <a:latin typeface="+mn-lt"/>
                        </a:rPr>
                        <a:t>N/A</a:t>
                      </a:r>
                    </a:p>
                  </a:txBody>
                  <a:tcPr/>
                </a:tc>
                <a:extLst>
                  <a:ext uri="{0D108BD9-81ED-4DB2-BD59-A6C34878D82A}">
                    <a16:rowId xmlns:a16="http://schemas.microsoft.com/office/drawing/2014/main" val="1137632081"/>
                  </a:ext>
                </a:extLst>
              </a:tr>
              <a:tr h="1561380">
                <a:tc>
                  <a:txBody>
                    <a:bodyPr/>
                    <a:lstStyle/>
                    <a:p>
                      <a:r>
                        <a:rPr lang="en-ZA" sz="1100" b="1" dirty="0" smtClean="0">
                          <a:solidFill>
                            <a:schemeClr val="tx1"/>
                          </a:solidFill>
                          <a:latin typeface="+mn-lt"/>
                        </a:rPr>
                        <a:t>Western</a:t>
                      </a:r>
                      <a:r>
                        <a:rPr lang="en-ZA" sz="1100" b="1" baseline="0" dirty="0" smtClean="0">
                          <a:solidFill>
                            <a:schemeClr val="tx1"/>
                          </a:solidFill>
                          <a:latin typeface="+mn-lt"/>
                        </a:rPr>
                        <a:t> Cape</a:t>
                      </a:r>
                      <a:endParaRPr lang="en-ZA" sz="1100" b="1" dirty="0">
                        <a:solidFill>
                          <a:schemeClr val="tx1"/>
                        </a:solidFill>
                        <a:latin typeface="+mn-lt"/>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100" b="0" dirty="0">
                          <a:solidFill>
                            <a:schemeClr val="tx1"/>
                          </a:solidFill>
                          <a:latin typeface="+mn-lt"/>
                        </a:rPr>
                        <a:t>Staff establishments were retained and as from 01 Jan the status quo will revert</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100" b="0" dirty="0">
                          <a:solidFill>
                            <a:schemeClr val="tx1"/>
                          </a:solidFill>
                          <a:latin typeface="+mn-lt"/>
                        </a:rPr>
                        <a:t>Pilot in 2021 in 10 schools (Intermediate Phase: Gr 4) where we have itinerant teacher</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100" b="0" dirty="0">
                          <a:solidFill>
                            <a:schemeClr val="tx1"/>
                          </a:solidFill>
                          <a:latin typeface="+mn-lt"/>
                        </a:rPr>
                        <a:t>Teaching and Leaning in FP is in Mother tongue LoLT.  Interventions in all three HL in the province is in process.</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100" b="0" dirty="0">
                          <a:solidFill>
                            <a:schemeClr val="tx1"/>
                          </a:solidFill>
                          <a:latin typeface="+mn-lt"/>
                        </a:rPr>
                        <a:t>We had conversations with representatives of the related groupings – no final plans have been concluded.</a:t>
                      </a:r>
                    </a:p>
                  </a:txBody>
                  <a:tcPr/>
                </a:tc>
                <a:extLst>
                  <a:ext uri="{0D108BD9-81ED-4DB2-BD59-A6C34878D82A}">
                    <a16:rowId xmlns:a16="http://schemas.microsoft.com/office/drawing/2014/main" val="3198339861"/>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24</a:t>
            </a:fld>
            <a:endParaRPr lang="en-ZA" dirty="0">
              <a:solidFill>
                <a:prstClr val="black">
                  <a:tint val="75000"/>
                </a:prstClr>
              </a:solidFill>
            </a:endParaRPr>
          </a:p>
        </p:txBody>
      </p:sp>
      <p:pic>
        <p:nvPicPr>
          <p:cNvPr id="6" name="Picture 5"/>
          <p:cNvPicPr>
            <a:picLocks noChangeAspect="1"/>
          </p:cNvPicPr>
          <p:nvPr/>
        </p:nvPicPr>
        <p:blipFill>
          <a:blip r:embed="rId3"/>
          <a:stretch>
            <a:fillRect/>
          </a:stretch>
        </p:blipFill>
        <p:spPr>
          <a:xfrm>
            <a:off x="179512" y="6206401"/>
            <a:ext cx="1440160" cy="692696"/>
          </a:xfrm>
          <a:prstGeom prst="rect">
            <a:avLst/>
          </a:prstGeom>
        </p:spPr>
      </p:pic>
    </p:spTree>
    <p:extLst>
      <p:ext uri="{BB962C8B-B14F-4D97-AF65-F5344CB8AC3E}">
        <p14:creationId xmlns:p14="http://schemas.microsoft.com/office/powerpoint/2010/main" val="2850905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6633"/>
            <a:ext cx="8964488" cy="576063"/>
          </a:xfrm>
        </p:spPr>
        <p:txBody>
          <a:bodyPr>
            <a:noAutofit/>
          </a:bodyPr>
          <a:lstStyle/>
          <a:p>
            <a:pPr lvl="0"/>
            <a:r>
              <a:rPr lang="en-US" sz="3600" b="1" dirty="0" smtClean="0"/>
              <a:t>CURRICULUM MANAGEMENT </a:t>
            </a:r>
            <a:endParaRPr lang="en-ZA" sz="3600" b="1" dirty="0"/>
          </a:p>
        </p:txBody>
      </p:sp>
      <p:graphicFrame>
        <p:nvGraphicFramePr>
          <p:cNvPr id="5" name="Content Placeholder 4"/>
          <p:cNvGraphicFramePr>
            <a:graphicFrameLocks noGrp="1"/>
          </p:cNvGraphicFramePr>
          <p:nvPr>
            <p:ph idx="1"/>
            <p:extLst/>
          </p:nvPr>
        </p:nvGraphicFramePr>
        <p:xfrm>
          <a:off x="-39327" y="980729"/>
          <a:ext cx="9183327" cy="4911431"/>
        </p:xfrm>
        <a:graphic>
          <a:graphicData uri="http://schemas.openxmlformats.org/drawingml/2006/table">
            <a:tbl>
              <a:tblPr firstRow="1" bandRow="1">
                <a:tableStyleId>{21E4AEA4-8DFA-4A89-87EB-49C32662AFE0}</a:tableStyleId>
              </a:tblPr>
              <a:tblGrid>
                <a:gridCol w="1010927">
                  <a:extLst>
                    <a:ext uri="{9D8B030D-6E8A-4147-A177-3AD203B41FA5}">
                      <a16:colId xmlns:a16="http://schemas.microsoft.com/office/drawing/2014/main" val="3113729675"/>
                    </a:ext>
                  </a:extLst>
                </a:gridCol>
                <a:gridCol w="3898973">
                  <a:extLst>
                    <a:ext uri="{9D8B030D-6E8A-4147-A177-3AD203B41FA5}">
                      <a16:colId xmlns:a16="http://schemas.microsoft.com/office/drawing/2014/main" val="3778791455"/>
                    </a:ext>
                  </a:extLst>
                </a:gridCol>
                <a:gridCol w="4273427">
                  <a:extLst>
                    <a:ext uri="{9D8B030D-6E8A-4147-A177-3AD203B41FA5}">
                      <a16:colId xmlns:a16="http://schemas.microsoft.com/office/drawing/2014/main" val="3774856708"/>
                    </a:ext>
                  </a:extLst>
                </a:gridCol>
              </a:tblGrid>
              <a:tr h="432047">
                <a:tc>
                  <a:txBody>
                    <a:bodyPr/>
                    <a:lstStyle/>
                    <a:p>
                      <a:pPr algn="l"/>
                      <a:r>
                        <a:rPr lang="en-ZA" sz="1100" dirty="0" smtClean="0">
                          <a:latin typeface="+mn-lt"/>
                        </a:rPr>
                        <a:t>PROVINCE</a:t>
                      </a:r>
                      <a:endParaRPr lang="en-ZA" sz="1100" dirty="0">
                        <a:latin typeface="+mn-lt"/>
                      </a:endParaRPr>
                    </a:p>
                  </a:txBody>
                  <a:tcPr/>
                </a:tc>
                <a:tc>
                  <a:txBody>
                    <a:bodyPr/>
                    <a:lstStyle/>
                    <a:p>
                      <a:pPr algn="l"/>
                      <a:r>
                        <a:rPr lang="en-GB" sz="1100" dirty="0" smtClean="0">
                          <a:latin typeface="+mn-lt"/>
                        </a:rPr>
                        <a:t>PLANS TO ENSURE RECOVERY OF LEARNING LOSSES IN 2021 IN ALL GRADES</a:t>
                      </a:r>
                      <a:endParaRPr lang="en-ZA" sz="1100" dirty="0">
                        <a:latin typeface="+mn-lt"/>
                      </a:endParaRPr>
                    </a:p>
                  </a:txBody>
                  <a:tcPr/>
                </a:tc>
                <a:tc>
                  <a:txBody>
                    <a:bodyPr/>
                    <a:lstStyle/>
                    <a:p>
                      <a:pPr algn="ctr"/>
                      <a:r>
                        <a:rPr lang="en-GB" sz="1100" dirty="0" smtClean="0">
                          <a:latin typeface="+mn-lt"/>
                        </a:rPr>
                        <a:t>MONITORING THE RECOVERY OF LEARNING LOSSES IN 2021</a:t>
                      </a:r>
                      <a:endParaRPr lang="en-ZA" sz="1100" dirty="0">
                        <a:latin typeface="+mn-lt"/>
                      </a:endParaRPr>
                    </a:p>
                  </a:txBody>
                  <a:tcPr/>
                </a:tc>
                <a:extLst>
                  <a:ext uri="{0D108BD9-81ED-4DB2-BD59-A6C34878D82A}">
                    <a16:rowId xmlns:a16="http://schemas.microsoft.com/office/drawing/2014/main" val="3646582786"/>
                  </a:ext>
                </a:extLst>
              </a:tr>
              <a:tr h="942192">
                <a:tc>
                  <a:txBody>
                    <a:bodyPr/>
                    <a:lstStyle/>
                    <a:p>
                      <a:r>
                        <a:rPr lang="en-ZA" sz="1100" b="1" dirty="0" smtClean="0">
                          <a:latin typeface="+mn-lt"/>
                        </a:rPr>
                        <a:t>Eastern Cape</a:t>
                      </a:r>
                      <a:endParaRPr lang="en-ZA" sz="1100" b="1" dirty="0">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100" b="0" i="0" u="none" strike="noStrike" kern="1200" cap="none" spc="0" normalizeH="0" baseline="0" dirty="0" smtClean="0">
                          <a:ln>
                            <a:noFill/>
                          </a:ln>
                          <a:solidFill>
                            <a:schemeClr val="tx1"/>
                          </a:solidFill>
                          <a:effectLst/>
                          <a:uLnTx/>
                          <a:uFillTx/>
                          <a:latin typeface="+mn-lt"/>
                          <a:ea typeface="+mn-ea"/>
                          <a:cs typeface="+mn-cs"/>
                        </a:rPr>
                        <a:t>Audit of curriculum coverage versus revised ATPs used in 2020 by schools via self-reporting tool to districts. Crafting of catch-up plan per grade per subject by schools and  guidance on and verification of plans by subject advisors and circuit managers’  formal sign-off</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100" b="0" i="0" u="none" strike="noStrike" kern="1200" cap="none" spc="0" normalizeH="0" baseline="0" dirty="0" smtClean="0">
                          <a:ln>
                            <a:noFill/>
                          </a:ln>
                          <a:solidFill>
                            <a:schemeClr val="tx1"/>
                          </a:solidFill>
                          <a:effectLst/>
                          <a:uLnTx/>
                          <a:uFillTx/>
                          <a:latin typeface="+mn-lt"/>
                          <a:ea typeface="+mn-ea"/>
                          <a:cs typeface="+mn-cs"/>
                        </a:rPr>
                        <a:t>Monitoring of implementation of subject plans by schools via weekly self-reporting tool.  Monitoring visits to schools with lowest % of coverage reported in audit.  Sample verification of self-reporting by subject advisors and circuit managers via school visits and evaluation and support of catch-up plans by subject advisors and circuit managers. Districts report monthly to Provincial Office.</a:t>
                      </a:r>
                    </a:p>
                  </a:txBody>
                  <a:tcPr/>
                </a:tc>
                <a:extLst>
                  <a:ext uri="{0D108BD9-81ED-4DB2-BD59-A6C34878D82A}">
                    <a16:rowId xmlns:a16="http://schemas.microsoft.com/office/drawing/2014/main" val="399759683"/>
                  </a:ext>
                </a:extLst>
              </a:tr>
              <a:tr h="1278984">
                <a:tc>
                  <a:txBody>
                    <a:bodyPr/>
                    <a:lstStyle/>
                    <a:p>
                      <a:r>
                        <a:rPr lang="en-ZA" sz="1100" b="1" dirty="0" smtClean="0">
                          <a:latin typeface="+mn-lt"/>
                        </a:rPr>
                        <a:t>Free State</a:t>
                      </a:r>
                      <a:endParaRPr lang="en-ZA" sz="1100" b="1" dirty="0">
                        <a:latin typeface="+mn-lt"/>
                      </a:endParaRPr>
                    </a:p>
                  </a:txBody>
                  <a:tcPr/>
                </a:tc>
                <a:tc>
                  <a:txBody>
                    <a:bodyPr/>
                    <a:lstStyle/>
                    <a:p>
                      <a:pPr marL="0" marR="0" lvl="0" indent="0" algn="l" rtl="0">
                        <a:spcBef>
                          <a:spcPts val="0"/>
                        </a:spcBef>
                        <a:spcAft>
                          <a:spcPts val="0"/>
                        </a:spcAft>
                        <a:buClr>
                          <a:schemeClr val="dk1"/>
                        </a:buClr>
                        <a:buSzPts val="2000"/>
                        <a:buFont typeface="Arial"/>
                        <a:buNone/>
                      </a:pPr>
                      <a:r>
                        <a:rPr lang="en-ZA" sz="1100" dirty="0">
                          <a:solidFill>
                            <a:schemeClr val="dk1"/>
                          </a:solidFill>
                          <a:latin typeface="+mn-lt"/>
                          <a:ea typeface="Calibri"/>
                          <a:cs typeface="Calibri"/>
                          <a:sym typeface="Calibri"/>
                        </a:rPr>
                        <a:t>Conduct a term based survey to identify  topics not covered in 2020 per subject per school per circuit per </a:t>
                      </a:r>
                      <a:r>
                        <a:rPr lang="en-ZA" sz="1100" dirty="0" smtClean="0">
                          <a:solidFill>
                            <a:schemeClr val="dk1"/>
                          </a:solidFill>
                          <a:latin typeface="+mn-lt"/>
                          <a:ea typeface="Calibri"/>
                          <a:cs typeface="Calibri"/>
                          <a:sym typeface="Calibri"/>
                        </a:rPr>
                        <a:t>district. Targeted interventions will include:</a:t>
                      </a:r>
                      <a:r>
                        <a:rPr lang="en-ZA" sz="1100" baseline="0" dirty="0" smtClean="0">
                          <a:solidFill>
                            <a:schemeClr val="dk1"/>
                          </a:solidFill>
                          <a:latin typeface="+mn-lt"/>
                          <a:ea typeface="Calibri"/>
                          <a:cs typeface="Calibri"/>
                          <a:sym typeface="Calibri"/>
                        </a:rPr>
                        <a:t> </a:t>
                      </a:r>
                      <a:r>
                        <a:rPr lang="en-ZA" sz="1100" u="none" strike="noStrike" cap="none" dirty="0" smtClean="0">
                          <a:solidFill>
                            <a:schemeClr val="dk1"/>
                          </a:solidFill>
                          <a:latin typeface="+mn-lt"/>
                          <a:ea typeface="Calibri"/>
                          <a:cs typeface="Calibri"/>
                          <a:sym typeface="Calibri"/>
                        </a:rPr>
                        <a:t>Compile revision materials, plan to conduct 5-Day grade 11 Camp in Dec for learners who have progressed to grade 12 in 2021 focussing on</a:t>
                      </a:r>
                      <a:r>
                        <a:rPr lang="en-ZA" sz="1100" i="1" u="none" strike="noStrike" cap="none" dirty="0" smtClean="0">
                          <a:solidFill>
                            <a:schemeClr val="dk1"/>
                          </a:solidFill>
                          <a:latin typeface="+mn-lt"/>
                          <a:ea typeface="Calibri"/>
                          <a:cs typeface="Calibri"/>
                          <a:sym typeface="Calibri"/>
                        </a:rPr>
                        <a:t> Maths, Tech Maths, Phys Sciences, Accounting, EFA</a:t>
                      </a:r>
                      <a:r>
                        <a:rPr lang="en-ZA" sz="1100" u="none" strike="noStrike" cap="none" dirty="0" smtClean="0">
                          <a:solidFill>
                            <a:schemeClr val="dk1"/>
                          </a:solidFill>
                          <a:latin typeface="+mn-lt"/>
                          <a:ea typeface="Calibri"/>
                          <a:cs typeface="Calibri"/>
                          <a:sym typeface="Calibri"/>
                        </a:rPr>
                        <a:t>L.</a:t>
                      </a:r>
                      <a:r>
                        <a:rPr lang="en-ZA" sz="1100" u="none" strike="noStrike" cap="none" baseline="0" dirty="0" smtClean="0">
                          <a:solidFill>
                            <a:schemeClr val="dk1"/>
                          </a:solidFill>
                          <a:latin typeface="+mn-lt"/>
                          <a:ea typeface="Calibri"/>
                          <a:cs typeface="Calibri"/>
                          <a:sym typeface="Calibri"/>
                        </a:rPr>
                        <a:t> </a:t>
                      </a:r>
                      <a:r>
                        <a:rPr lang="en-ZA" sz="1100" u="none" strike="noStrike" cap="none" dirty="0" smtClean="0">
                          <a:solidFill>
                            <a:schemeClr val="dk1"/>
                          </a:solidFill>
                          <a:latin typeface="+mn-lt"/>
                          <a:ea typeface="Calibri"/>
                          <a:cs typeface="Calibri"/>
                          <a:sym typeface="Calibri"/>
                        </a:rPr>
                        <a:t>Afternoon and weekend classes from January 2021 for all grade 12 subjects.</a:t>
                      </a:r>
                      <a:endParaRPr sz="1100" dirty="0" smtClean="0">
                        <a:latin typeface="+mn-lt"/>
                      </a:endParaRPr>
                    </a:p>
                  </a:txBody>
                  <a:tcPr marL="91450" marR="91450" marT="45725" marB="45725"/>
                </a:tc>
                <a:tc>
                  <a:txBody>
                    <a:bodyPr/>
                    <a:lstStyle/>
                    <a:p>
                      <a:pPr marL="285750" marR="0" lvl="0" indent="-285750" algn="l" rtl="0">
                        <a:spcBef>
                          <a:spcPts val="0"/>
                        </a:spcBef>
                        <a:spcAft>
                          <a:spcPts val="0"/>
                        </a:spcAft>
                        <a:buClr>
                          <a:schemeClr val="dk1"/>
                        </a:buClr>
                        <a:buSzPts val="2000"/>
                        <a:buFont typeface="Arial"/>
                        <a:buChar char="•"/>
                      </a:pPr>
                      <a:r>
                        <a:rPr lang="en-ZA" sz="1100" dirty="0">
                          <a:solidFill>
                            <a:schemeClr val="dk1"/>
                          </a:solidFill>
                          <a:latin typeface="+mn-lt"/>
                          <a:ea typeface="Calibri"/>
                          <a:cs typeface="Calibri"/>
                          <a:sym typeface="Calibri"/>
                        </a:rPr>
                        <a:t>School visits by districts and head office to monitor afternoon/ weekend classes</a:t>
                      </a:r>
                      <a:endParaRPr sz="1100" dirty="0">
                        <a:latin typeface="+mn-lt"/>
                      </a:endParaRPr>
                    </a:p>
                    <a:p>
                      <a:pPr marL="285750" marR="0" lvl="0" indent="-285750" algn="l" rtl="0">
                        <a:spcBef>
                          <a:spcPts val="0"/>
                        </a:spcBef>
                        <a:spcAft>
                          <a:spcPts val="0"/>
                        </a:spcAft>
                        <a:buClr>
                          <a:schemeClr val="dk1"/>
                        </a:buClr>
                        <a:buSzPts val="2000"/>
                        <a:buFont typeface="Arial"/>
                        <a:buChar char="•"/>
                      </a:pPr>
                      <a:r>
                        <a:rPr lang="en-ZA" sz="1100" dirty="0">
                          <a:solidFill>
                            <a:schemeClr val="dk1"/>
                          </a:solidFill>
                          <a:latin typeface="+mn-lt"/>
                          <a:ea typeface="Calibri"/>
                          <a:cs typeface="Calibri"/>
                          <a:sym typeface="Calibri"/>
                        </a:rPr>
                        <a:t>Provide target dates for completion of topics per subject per grade to enable common informal assessments provided by district/province to be written by learners (google forms, email, WhatsApp, </a:t>
                      </a:r>
                      <a:r>
                        <a:rPr lang="en-ZA" sz="1100" dirty="0" err="1">
                          <a:solidFill>
                            <a:schemeClr val="dk1"/>
                          </a:solidFill>
                          <a:latin typeface="+mn-lt"/>
                          <a:ea typeface="Calibri"/>
                          <a:cs typeface="Calibri"/>
                          <a:sym typeface="Calibri"/>
                        </a:rPr>
                        <a:t>etc</a:t>
                      </a:r>
                      <a:r>
                        <a:rPr lang="en-ZA" sz="1100" dirty="0">
                          <a:solidFill>
                            <a:schemeClr val="dk1"/>
                          </a:solidFill>
                          <a:latin typeface="+mn-lt"/>
                          <a:ea typeface="Calibri"/>
                          <a:cs typeface="Calibri"/>
                          <a:sym typeface="Calibri"/>
                        </a:rPr>
                        <a:t>) on pre-determined dates. (Feb 2021</a:t>
                      </a:r>
                      <a:r>
                        <a:rPr lang="en-ZA" sz="1100" dirty="0" smtClean="0">
                          <a:solidFill>
                            <a:schemeClr val="dk1"/>
                          </a:solidFill>
                          <a:latin typeface="+mn-lt"/>
                          <a:ea typeface="Calibri"/>
                          <a:cs typeface="Calibri"/>
                          <a:sym typeface="Calibri"/>
                        </a:rPr>
                        <a:t>).</a:t>
                      </a:r>
                      <a:endParaRPr sz="1100" dirty="0">
                        <a:latin typeface="+mn-lt"/>
                      </a:endParaRPr>
                    </a:p>
                  </a:txBody>
                  <a:tcPr marL="91450" marR="91450" marT="45725" marB="45725"/>
                </a:tc>
                <a:extLst>
                  <a:ext uri="{0D108BD9-81ED-4DB2-BD59-A6C34878D82A}">
                    <a16:rowId xmlns:a16="http://schemas.microsoft.com/office/drawing/2014/main" val="4070761926"/>
                  </a:ext>
                </a:extLst>
              </a:tr>
              <a:tr h="1369622">
                <a:tc>
                  <a:txBody>
                    <a:bodyPr/>
                    <a:lstStyle/>
                    <a:p>
                      <a:r>
                        <a:rPr lang="en-ZA" sz="1100" b="1" dirty="0" smtClean="0">
                          <a:latin typeface="+mn-lt"/>
                        </a:rPr>
                        <a:t>Gauteng</a:t>
                      </a:r>
                      <a:endParaRPr lang="en-ZA" sz="1100" b="1" dirty="0">
                        <a:latin typeface="+mn-lt"/>
                      </a:endParaRP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a:ln>
                            <a:noFill/>
                          </a:ln>
                          <a:solidFill>
                            <a:schemeClr val="tx1"/>
                          </a:solidFill>
                          <a:effectLst/>
                          <a:uLnTx/>
                          <a:uFillTx/>
                          <a:latin typeface="+mn-lt"/>
                          <a:ea typeface="+mn-ea"/>
                          <a:cs typeface="+mn-cs"/>
                        </a:rPr>
                        <a:t>The 2021 grade 12 will resume classes as early as 11 Jan 2021 to close the curriculum gaps and deficit from 2020, hence giving grade 12 a two </a:t>
                      </a:r>
                      <a:r>
                        <a:rPr kumimoji="0" lang="en-ZA" sz="1100" b="0" i="0" u="none" strike="noStrike" kern="1200" cap="none" spc="0" normalizeH="0" baseline="0" noProof="0" dirty="0" smtClean="0">
                          <a:ln>
                            <a:noFill/>
                          </a:ln>
                          <a:solidFill>
                            <a:schemeClr val="tx1"/>
                          </a:solidFill>
                          <a:effectLst/>
                          <a:uLnTx/>
                          <a:uFillTx/>
                          <a:latin typeface="+mn-lt"/>
                          <a:ea typeface="+mn-ea"/>
                          <a:cs typeface="+mn-cs"/>
                        </a:rPr>
                        <a:t>week </a:t>
                      </a:r>
                      <a:r>
                        <a:rPr kumimoji="0" lang="en-ZA" sz="1100" b="0" i="0" u="none" strike="noStrike" kern="1200" cap="none" spc="0" normalizeH="0" baseline="0" noProof="0" dirty="0">
                          <a:ln>
                            <a:noFill/>
                          </a:ln>
                          <a:solidFill>
                            <a:schemeClr val="tx1"/>
                          </a:solidFill>
                          <a:effectLst/>
                          <a:uLnTx/>
                          <a:uFillTx/>
                          <a:latin typeface="+mn-lt"/>
                          <a:ea typeface="+mn-ea"/>
                          <a:cs typeface="+mn-cs"/>
                        </a:rPr>
                        <a:t>head start.</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a:ln>
                            <a:noFill/>
                          </a:ln>
                          <a:solidFill>
                            <a:schemeClr val="tx1"/>
                          </a:solidFill>
                          <a:effectLst/>
                          <a:uLnTx/>
                          <a:uFillTx/>
                          <a:latin typeface="+mn-lt"/>
                          <a:ea typeface="+mn-ea"/>
                          <a:cs typeface="+mn-cs"/>
                        </a:rPr>
                        <a:t>Developed materials for Grade 10 and 11 based on trimmed curriculum- additional notes and worksheets developed (as per the fundamental topics in the trimmed curriculum), by the provincial subjects specialists,  distributed , mediated to all schools for </a:t>
                      </a:r>
                      <a:r>
                        <a:rPr kumimoji="0" lang="en-ZA" sz="1100" b="0" i="0" u="none" strike="noStrike" kern="1200" cap="none" spc="0" normalizeH="0" baseline="0" noProof="0" dirty="0" smtClean="0">
                          <a:ln>
                            <a:noFill/>
                          </a:ln>
                          <a:solidFill>
                            <a:schemeClr val="tx1"/>
                          </a:solidFill>
                          <a:effectLst/>
                          <a:uLnTx/>
                          <a:uFillTx/>
                          <a:latin typeface="+mn-lt"/>
                          <a:ea typeface="+mn-ea"/>
                          <a:cs typeface="+mn-cs"/>
                        </a:rPr>
                        <a:t>implementation. </a:t>
                      </a:r>
                      <a:r>
                        <a:rPr lang="en-ZA" sz="1100" dirty="0" smtClean="0">
                          <a:latin typeface="+mn-lt"/>
                          <a:cs typeface="Arial" panose="020B0604020202020204" pitchFamily="34" charset="0"/>
                        </a:rPr>
                        <a:t>Strengthening </a:t>
                      </a:r>
                      <a:r>
                        <a:rPr lang="en-ZA" sz="1100" dirty="0">
                          <a:latin typeface="+mn-lt"/>
                          <a:cs typeface="Arial" panose="020B0604020202020204" pitchFamily="34" charset="0"/>
                        </a:rPr>
                        <a:t>the Home learning programme to ensure that learners learn effectively at </a:t>
                      </a:r>
                      <a:r>
                        <a:rPr lang="en-ZA" sz="1100" dirty="0" smtClean="0">
                          <a:latin typeface="+mn-lt"/>
                          <a:cs typeface="Arial" panose="020B0604020202020204" pitchFamily="34" charset="0"/>
                        </a:rPr>
                        <a:t>home.</a:t>
                      </a:r>
                      <a:endParaRPr lang="en-ZA" sz="1100" dirty="0">
                        <a:latin typeface="+mn-lt"/>
                        <a:cs typeface="Arial" panose="020B0604020202020204" pitchFamily="34"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a:ln>
                            <a:noFill/>
                          </a:ln>
                          <a:solidFill>
                            <a:schemeClr val="tx1"/>
                          </a:solidFill>
                          <a:effectLst/>
                          <a:uLnTx/>
                          <a:uFillTx/>
                          <a:latin typeface="+mn-lt"/>
                          <a:ea typeface="+mn-ea"/>
                          <a:cs typeface="+mn-cs"/>
                        </a:rPr>
                        <a:t>The SSIP classes will be monitored by both districts and Province.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a:ln>
                            <a:noFill/>
                          </a:ln>
                          <a:solidFill>
                            <a:schemeClr val="tx1"/>
                          </a:solidFill>
                          <a:effectLst/>
                          <a:uLnTx/>
                          <a:uFillTx/>
                          <a:latin typeface="+mn-lt"/>
                          <a:ea typeface="+mn-ea"/>
                          <a:cs typeface="+mn-cs"/>
                        </a:rPr>
                        <a:t>Sci-bono Discovery centre will </a:t>
                      </a:r>
                      <a:r>
                        <a:rPr kumimoji="0" lang="en-ZA" sz="1100" b="0" i="0" u="none" strike="noStrike" kern="1200" cap="none" spc="0" normalizeH="0" baseline="0" noProof="0" dirty="0" smtClean="0">
                          <a:ln>
                            <a:noFill/>
                          </a:ln>
                          <a:solidFill>
                            <a:schemeClr val="tx1"/>
                          </a:solidFill>
                          <a:effectLst/>
                          <a:uLnTx/>
                          <a:uFillTx/>
                          <a:latin typeface="+mn-lt"/>
                          <a:ea typeface="+mn-ea"/>
                          <a:cs typeface="+mn-cs"/>
                        </a:rPr>
                        <a:t> </a:t>
                      </a:r>
                      <a:r>
                        <a:rPr kumimoji="0" lang="en-ZA" sz="1100" b="0" i="0" u="none" strike="noStrike" kern="1200" cap="none" spc="0" normalizeH="0" baseline="0" noProof="0" dirty="0">
                          <a:ln>
                            <a:noFill/>
                          </a:ln>
                          <a:solidFill>
                            <a:schemeClr val="tx1"/>
                          </a:solidFill>
                          <a:effectLst/>
                          <a:uLnTx/>
                          <a:uFillTx/>
                          <a:latin typeface="+mn-lt"/>
                          <a:ea typeface="+mn-ea"/>
                          <a:cs typeface="+mn-cs"/>
                        </a:rPr>
                        <a:t>monitor and support the SSIP programme for grade 2021 grade </a:t>
                      </a:r>
                      <a:r>
                        <a:rPr kumimoji="0" lang="en-ZA" sz="1100" b="0" i="0" u="none" strike="noStrike" kern="1200" cap="none" spc="0" normalizeH="0" baseline="0" noProof="0" dirty="0" smtClean="0">
                          <a:ln>
                            <a:noFill/>
                          </a:ln>
                          <a:solidFill>
                            <a:schemeClr val="tx1"/>
                          </a:solidFill>
                          <a:effectLst/>
                          <a:uLnTx/>
                          <a:uFillTx/>
                          <a:latin typeface="+mn-lt"/>
                          <a:ea typeface="+mn-ea"/>
                          <a:cs typeface="+mn-cs"/>
                        </a:rPr>
                        <a:t>12. School </a:t>
                      </a:r>
                      <a:r>
                        <a:rPr kumimoji="0" lang="en-ZA" sz="1100" b="0" i="0" u="none" strike="noStrike" kern="1200" cap="none" spc="0" normalizeH="0" baseline="0" noProof="0" dirty="0">
                          <a:ln>
                            <a:noFill/>
                          </a:ln>
                          <a:solidFill>
                            <a:schemeClr val="tx1"/>
                          </a:solidFill>
                          <a:effectLst/>
                          <a:uLnTx/>
                          <a:uFillTx/>
                          <a:latin typeface="+mn-lt"/>
                          <a:ea typeface="+mn-ea"/>
                          <a:cs typeface="+mn-cs"/>
                        </a:rPr>
                        <a:t>support visit by both the districts and provincial subject specialists- a programme of support developed and followed.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a:ln>
                            <a:noFill/>
                          </a:ln>
                          <a:solidFill>
                            <a:schemeClr val="tx1"/>
                          </a:solidFill>
                          <a:effectLst/>
                          <a:uLnTx/>
                          <a:uFillTx/>
                          <a:latin typeface="+mn-lt"/>
                          <a:ea typeface="+mn-ea"/>
                          <a:cs typeface="+mn-cs"/>
                        </a:rPr>
                        <a:t>Continuous evaluation if learning by the subject specialists, directly with learners- use of student response system (to evaluate learning) to inform immediate intervention </a:t>
                      </a:r>
                      <a:r>
                        <a:rPr kumimoji="0" lang="en-ZA" sz="1100" b="0" i="0" u="none" strike="noStrike" kern="1200" cap="none" spc="0" normalizeH="0" baseline="0" noProof="0" dirty="0" smtClean="0">
                          <a:ln>
                            <a:noFill/>
                          </a:ln>
                          <a:solidFill>
                            <a:schemeClr val="tx1"/>
                          </a:solidFill>
                          <a:effectLst/>
                          <a:uLnTx/>
                          <a:uFillTx/>
                          <a:latin typeface="+mn-lt"/>
                          <a:ea typeface="+mn-ea"/>
                          <a:cs typeface="+mn-cs"/>
                        </a:rPr>
                        <a:t>. All </a:t>
                      </a:r>
                      <a:r>
                        <a:rPr kumimoji="0" lang="en-ZA" sz="1100" b="0" i="0" u="none" strike="noStrike" kern="1200" cap="none" spc="0" normalizeH="0" baseline="0" noProof="0" dirty="0">
                          <a:ln>
                            <a:noFill/>
                          </a:ln>
                          <a:solidFill>
                            <a:schemeClr val="tx1"/>
                          </a:solidFill>
                          <a:effectLst/>
                          <a:uLnTx/>
                          <a:uFillTx/>
                          <a:latin typeface="+mn-lt"/>
                          <a:ea typeface="+mn-ea"/>
                          <a:cs typeface="+mn-cs"/>
                        </a:rPr>
                        <a:t>schools to submit Recovery Plans per grade to their district. Schools will determine curriculum losses and the school plan will indicate how the curriculum losses will be </a:t>
                      </a:r>
                      <a:r>
                        <a:rPr kumimoji="0" lang="en-ZA" sz="1100" b="0" i="0" u="none" strike="noStrike" kern="1200" cap="none" spc="0" normalizeH="0" baseline="0" noProof="0" dirty="0" smtClean="0">
                          <a:ln>
                            <a:noFill/>
                          </a:ln>
                          <a:solidFill>
                            <a:schemeClr val="tx1"/>
                          </a:solidFill>
                          <a:effectLst/>
                          <a:uLnTx/>
                          <a:uFillTx/>
                          <a:latin typeface="+mn-lt"/>
                          <a:ea typeface="+mn-ea"/>
                          <a:cs typeface="+mn-cs"/>
                        </a:rPr>
                        <a:t>addressed. Recovery </a:t>
                      </a:r>
                      <a:r>
                        <a:rPr kumimoji="0" lang="en-ZA" sz="1100" b="0" i="0" u="none" strike="noStrike" kern="1200" cap="none" spc="0" normalizeH="0" baseline="0" noProof="0" dirty="0">
                          <a:ln>
                            <a:noFill/>
                          </a:ln>
                          <a:solidFill>
                            <a:schemeClr val="tx1"/>
                          </a:solidFill>
                          <a:effectLst/>
                          <a:uLnTx/>
                          <a:uFillTx/>
                          <a:latin typeface="+mn-lt"/>
                          <a:ea typeface="+mn-ea"/>
                          <a:cs typeface="+mn-cs"/>
                        </a:rPr>
                        <a:t>Plans from Schools will be submitted to Circuit Managers and </a:t>
                      </a:r>
                      <a:r>
                        <a:rPr kumimoji="0" lang="en-ZA" sz="1100" b="0" i="0" u="none" strike="noStrike" kern="1200" cap="none" spc="0" normalizeH="0" baseline="0" noProof="0" dirty="0" smtClean="0">
                          <a:ln>
                            <a:noFill/>
                          </a:ln>
                          <a:solidFill>
                            <a:schemeClr val="tx1"/>
                          </a:solidFill>
                          <a:effectLst/>
                          <a:uLnTx/>
                          <a:uFillTx/>
                          <a:latin typeface="+mn-lt"/>
                          <a:ea typeface="+mn-ea"/>
                          <a:cs typeface="+mn-cs"/>
                        </a:rPr>
                        <a:t>Curriculum.</a:t>
                      </a:r>
                      <a:endParaRPr kumimoji="0" lang="en-ZA" sz="1100" b="0" i="0" u="none" strike="noStrike" kern="1200" cap="none" spc="0" normalizeH="0" baseline="0" noProof="0" dirty="0">
                        <a:ln>
                          <a:noFill/>
                        </a:ln>
                        <a:solidFill>
                          <a:schemeClr val="tx1"/>
                        </a:solidFill>
                        <a:effectLst/>
                        <a:uLnTx/>
                        <a:uFillTx/>
                        <a:latin typeface="+mn-lt"/>
                        <a:ea typeface="+mn-ea"/>
                        <a:cs typeface="+mn-cs"/>
                      </a:endParaRPr>
                    </a:p>
                  </a:txBody>
                  <a:tcPr/>
                </a:tc>
                <a:extLst>
                  <a:ext uri="{0D108BD9-81ED-4DB2-BD59-A6C34878D82A}">
                    <a16:rowId xmlns:a16="http://schemas.microsoft.com/office/drawing/2014/main" val="2560473960"/>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25</a:t>
            </a:fld>
            <a:endParaRPr lang="en-ZA" dirty="0">
              <a:solidFill>
                <a:prstClr val="black">
                  <a:tint val="75000"/>
                </a:prstClr>
              </a:solidFill>
            </a:endParaRPr>
          </a:p>
        </p:txBody>
      </p:sp>
      <p:pic>
        <p:nvPicPr>
          <p:cNvPr id="6" name="Picture 5"/>
          <p:cNvPicPr>
            <a:picLocks noChangeAspect="1"/>
          </p:cNvPicPr>
          <p:nvPr/>
        </p:nvPicPr>
        <p:blipFill>
          <a:blip r:embed="rId3"/>
          <a:stretch>
            <a:fillRect/>
          </a:stretch>
        </p:blipFill>
        <p:spPr>
          <a:xfrm>
            <a:off x="0" y="6088228"/>
            <a:ext cx="1619672" cy="769772"/>
          </a:xfrm>
          <a:prstGeom prst="rect">
            <a:avLst/>
          </a:prstGeom>
        </p:spPr>
      </p:pic>
    </p:spTree>
    <p:extLst>
      <p:ext uri="{BB962C8B-B14F-4D97-AF65-F5344CB8AC3E}">
        <p14:creationId xmlns:p14="http://schemas.microsoft.com/office/powerpoint/2010/main" val="37144774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6633"/>
            <a:ext cx="8964488" cy="720080"/>
          </a:xfrm>
        </p:spPr>
        <p:txBody>
          <a:bodyPr>
            <a:noAutofit/>
          </a:bodyPr>
          <a:lstStyle/>
          <a:p>
            <a:pPr lvl="0"/>
            <a:r>
              <a:rPr lang="en-US" sz="3600" b="1" dirty="0" smtClean="0"/>
              <a:t>CURRICULUM MANAGEMENT </a:t>
            </a:r>
            <a:endParaRPr lang="en-ZA" sz="3600" b="1" dirty="0"/>
          </a:p>
        </p:txBody>
      </p:sp>
      <p:graphicFrame>
        <p:nvGraphicFramePr>
          <p:cNvPr id="5" name="Content Placeholder 4"/>
          <p:cNvGraphicFramePr>
            <a:graphicFrameLocks noGrp="1"/>
          </p:cNvGraphicFramePr>
          <p:nvPr>
            <p:ph idx="1"/>
            <p:extLst/>
          </p:nvPr>
        </p:nvGraphicFramePr>
        <p:xfrm>
          <a:off x="-39327" y="692696"/>
          <a:ext cx="9183327" cy="6165303"/>
        </p:xfrm>
        <a:graphic>
          <a:graphicData uri="http://schemas.openxmlformats.org/drawingml/2006/table">
            <a:tbl>
              <a:tblPr firstRow="1" bandRow="1">
                <a:tableStyleId>{21E4AEA4-8DFA-4A89-87EB-49C32662AFE0}</a:tableStyleId>
              </a:tblPr>
              <a:tblGrid>
                <a:gridCol w="1331640">
                  <a:extLst>
                    <a:ext uri="{9D8B030D-6E8A-4147-A177-3AD203B41FA5}">
                      <a16:colId xmlns:a16="http://schemas.microsoft.com/office/drawing/2014/main" val="3113729675"/>
                    </a:ext>
                  </a:extLst>
                </a:gridCol>
                <a:gridCol w="3578260">
                  <a:extLst>
                    <a:ext uri="{9D8B030D-6E8A-4147-A177-3AD203B41FA5}">
                      <a16:colId xmlns:a16="http://schemas.microsoft.com/office/drawing/2014/main" val="3778791455"/>
                    </a:ext>
                  </a:extLst>
                </a:gridCol>
                <a:gridCol w="4273427">
                  <a:extLst>
                    <a:ext uri="{9D8B030D-6E8A-4147-A177-3AD203B41FA5}">
                      <a16:colId xmlns:a16="http://schemas.microsoft.com/office/drawing/2014/main" val="3774856708"/>
                    </a:ext>
                  </a:extLst>
                </a:gridCol>
              </a:tblGrid>
              <a:tr h="932386">
                <a:tc>
                  <a:txBody>
                    <a:bodyPr/>
                    <a:lstStyle/>
                    <a:p>
                      <a:pPr algn="l"/>
                      <a:r>
                        <a:rPr lang="en-ZA" sz="1800" dirty="0" smtClean="0"/>
                        <a:t>PROVINCE</a:t>
                      </a:r>
                      <a:endParaRPr lang="en-ZA" sz="1800" dirty="0"/>
                    </a:p>
                  </a:txBody>
                  <a:tcPr/>
                </a:tc>
                <a:tc>
                  <a:txBody>
                    <a:bodyPr/>
                    <a:lstStyle/>
                    <a:p>
                      <a:pPr algn="ctr"/>
                      <a:r>
                        <a:rPr lang="en-GB" sz="1800" dirty="0" smtClean="0"/>
                        <a:t>PLANS TO ENSURE RECOVERY OF LEARNING LOSSES IN 2021 IN ALL GRADES</a:t>
                      </a:r>
                      <a:endParaRPr lang="en-ZA" sz="1800" dirty="0"/>
                    </a:p>
                  </a:txBody>
                  <a:tcPr/>
                </a:tc>
                <a:tc>
                  <a:txBody>
                    <a:bodyPr/>
                    <a:lstStyle/>
                    <a:p>
                      <a:pPr algn="ctr"/>
                      <a:r>
                        <a:rPr lang="en-GB" sz="1800" dirty="0" smtClean="0"/>
                        <a:t>MONITORING THE RECOVERY OF LEARNING LOSSES IN 2021</a:t>
                      </a:r>
                      <a:endParaRPr lang="en-ZA" sz="1800" dirty="0"/>
                    </a:p>
                  </a:txBody>
                  <a:tcPr/>
                </a:tc>
                <a:extLst>
                  <a:ext uri="{0D108BD9-81ED-4DB2-BD59-A6C34878D82A}">
                    <a16:rowId xmlns:a16="http://schemas.microsoft.com/office/drawing/2014/main" val="3646582786"/>
                  </a:ext>
                </a:extLst>
              </a:tr>
              <a:tr h="1973551">
                <a:tc>
                  <a:txBody>
                    <a:bodyPr/>
                    <a:lstStyle/>
                    <a:p>
                      <a:r>
                        <a:rPr lang="en-ZA" sz="1400" b="1" dirty="0" err="1" smtClean="0">
                          <a:latin typeface="+mn-lt"/>
                        </a:rPr>
                        <a:t>KwaZulu</a:t>
                      </a:r>
                      <a:r>
                        <a:rPr lang="en-ZA" sz="1400" b="1" dirty="0" smtClean="0">
                          <a:latin typeface="+mn-lt"/>
                        </a:rPr>
                        <a:t>- Natal</a:t>
                      </a:r>
                      <a:endParaRPr lang="en-ZA" sz="1400" b="1" dirty="0">
                        <a:latin typeface="+mn-lt"/>
                      </a:endParaRPr>
                    </a:p>
                  </a:txBody>
                  <a:tcPr/>
                </a:tc>
                <a:tc>
                  <a:txBody>
                    <a:bodyPr/>
                    <a:lstStyle/>
                    <a:p>
                      <a:r>
                        <a:rPr lang="en-US" sz="1100" b="0" i="0" dirty="0" smtClean="0"/>
                        <a:t> Identification of significant learning gaps created by lockdown closure and provide learning sequences and opportunities to close them. Prioritization  of the curriculum content which is most important for recovery taking into consideration the national revision of the Annual Teaching  Plans . </a:t>
                      </a:r>
                      <a:r>
                        <a:rPr lang="en-US" sz="1100" dirty="0" err="1" smtClean="0"/>
                        <a:t>Categorisation</a:t>
                      </a:r>
                      <a:r>
                        <a:rPr lang="en-US" sz="1100" dirty="0" smtClean="0"/>
                        <a:t> of schools in terms of percentage loss of learning as per their dates of return back to the system. </a:t>
                      </a:r>
                      <a:r>
                        <a:rPr lang="en-US" sz="1100" dirty="0" err="1" smtClean="0"/>
                        <a:t>Organising</a:t>
                      </a:r>
                      <a:r>
                        <a:rPr lang="en-US" sz="1100" dirty="0" smtClean="0"/>
                        <a:t> the “Socratic Seminars” to  link the loss content (previous grade}  and the new content (grade in 2021)</a:t>
                      </a:r>
                      <a:r>
                        <a:rPr lang="en-US" sz="1100" baseline="0" dirty="0" smtClean="0"/>
                        <a:t> and </a:t>
                      </a:r>
                      <a:r>
                        <a:rPr lang="en-US" sz="1100" dirty="0" smtClean="0"/>
                        <a:t>Introduce the concept of “Recovery-Based” self assessment and group assessment </a:t>
                      </a:r>
                    </a:p>
                  </a:txBody>
                  <a:tcPr/>
                </a:tc>
                <a:tc>
                  <a:txBody>
                    <a:bodyPr/>
                    <a:lstStyle/>
                    <a:p>
                      <a:r>
                        <a:rPr lang="en-US" sz="1100" dirty="0" smtClean="0"/>
                        <a:t>The province will apply the Monitoring- Reporting-Responding and Reporting (MRRR) strategy which is linked to the step ahead program.</a:t>
                      </a:r>
                    </a:p>
                    <a:p>
                      <a:pPr marL="0" indent="0">
                        <a:buFont typeface="+mj-lt"/>
                        <a:buNone/>
                      </a:pPr>
                      <a:r>
                        <a:rPr lang="en-US" sz="1100" b="1" dirty="0" smtClean="0"/>
                        <a:t>Monitoring: </a:t>
                      </a:r>
                      <a:r>
                        <a:rPr lang="en-US" sz="1100" dirty="0" smtClean="0"/>
                        <a:t>Teams will visit districts and schools to identify challenges in dealing with learning losses . </a:t>
                      </a:r>
                      <a:r>
                        <a:rPr lang="en-US" sz="1100" b="1" dirty="0" smtClean="0"/>
                        <a:t>Reporting:</a:t>
                      </a:r>
                      <a:r>
                        <a:rPr lang="en-US" sz="1100" dirty="0" smtClean="0"/>
                        <a:t> Monitors will report all the challenges in a relevant meeting and responses will be crafted against the challenges. </a:t>
                      </a:r>
                      <a:r>
                        <a:rPr lang="en-US" sz="1100" b="1" dirty="0" smtClean="0"/>
                        <a:t>Responding:</a:t>
                      </a:r>
                      <a:r>
                        <a:rPr lang="en-US" sz="1100" dirty="0" smtClean="0"/>
                        <a:t> The teams will re-visit districts and address the MANCO and Subject Specialists with solutions on all their challenges. </a:t>
                      </a:r>
                      <a:r>
                        <a:rPr lang="en-US" sz="1100" b="1" dirty="0" smtClean="0"/>
                        <a:t>Reporting</a:t>
                      </a:r>
                      <a:r>
                        <a:rPr lang="en-US" sz="1100" dirty="0" smtClean="0"/>
                        <a:t>: Monitors will return to the reporting session and report on how the districts and schools were assisted. This reporting must be evidence based reporting (evidence of responding).</a:t>
                      </a:r>
                    </a:p>
                  </a:txBody>
                  <a:tcPr/>
                </a:tc>
                <a:extLst>
                  <a:ext uri="{0D108BD9-81ED-4DB2-BD59-A6C34878D82A}">
                    <a16:rowId xmlns:a16="http://schemas.microsoft.com/office/drawing/2014/main" val="3963069468"/>
                  </a:ext>
                </a:extLst>
              </a:tr>
              <a:tr h="1484695">
                <a:tc>
                  <a:txBody>
                    <a:bodyPr/>
                    <a:lstStyle/>
                    <a:p>
                      <a:r>
                        <a:rPr lang="en-ZA" sz="1400" b="1" dirty="0" smtClean="0">
                          <a:solidFill>
                            <a:schemeClr val="tx1"/>
                          </a:solidFill>
                          <a:latin typeface="+mn-lt"/>
                        </a:rPr>
                        <a:t>Northern Cape</a:t>
                      </a:r>
                      <a:endParaRPr lang="en-ZA" sz="1400" b="1" dirty="0">
                        <a:solidFill>
                          <a:schemeClr val="tx1"/>
                        </a:solidFill>
                        <a:latin typeface="+mn-lt"/>
                      </a:endParaRPr>
                    </a:p>
                  </a:txBody>
                  <a:tcPr/>
                </a:tc>
                <a:tc>
                  <a:txBody>
                    <a:bodyPr/>
                    <a:lstStyle/>
                    <a:p>
                      <a:pPr marL="112713" indent="-112713" algn="just" defTabSz="914400" rtl="0" eaLnBrk="1" latinLnBrk="0" hangingPunct="1">
                        <a:buFont typeface="Arial" panose="020B0604020202020204" pitchFamily="34" charset="0"/>
                        <a:buChar char="•"/>
                      </a:pPr>
                      <a:r>
                        <a:rPr lang="en-US" sz="1100" kern="1200" dirty="0">
                          <a:solidFill>
                            <a:schemeClr val="tx1"/>
                          </a:solidFill>
                          <a:latin typeface="+mn-lt"/>
                          <a:ea typeface="+mn-ea"/>
                          <a:cs typeface="+mn-cs"/>
                        </a:rPr>
                        <a:t>Conduct audit of outstanding fundamental topics</a:t>
                      </a:r>
                    </a:p>
                    <a:p>
                      <a:pPr marL="112713" indent="-112713" algn="just" defTabSz="914400" rtl="0" eaLnBrk="1" latinLnBrk="0" hangingPunct="1">
                        <a:buFont typeface="Arial" panose="020B0604020202020204" pitchFamily="34" charset="0"/>
                        <a:buChar char="•"/>
                      </a:pPr>
                      <a:r>
                        <a:rPr lang="en-US" sz="1100" kern="1200" dirty="0">
                          <a:solidFill>
                            <a:schemeClr val="tx1"/>
                          </a:solidFill>
                          <a:latin typeface="+mn-lt"/>
                          <a:ea typeface="+mn-ea"/>
                          <a:cs typeface="+mn-cs"/>
                        </a:rPr>
                        <a:t>Develop booklets containing key aspects and summaries of fundamental topics not covered</a:t>
                      </a:r>
                    </a:p>
                    <a:p>
                      <a:pPr marL="112713" indent="-112713" algn="just" defTabSz="914400" rtl="0" eaLnBrk="1" latinLnBrk="0" hangingPunct="1">
                        <a:buFont typeface="Arial" panose="020B0604020202020204" pitchFamily="34" charset="0"/>
                        <a:buChar char="•"/>
                      </a:pPr>
                      <a:r>
                        <a:rPr lang="en-US" sz="1100" kern="1200" dirty="0">
                          <a:solidFill>
                            <a:schemeClr val="tx1"/>
                          </a:solidFill>
                          <a:latin typeface="+mn-lt"/>
                          <a:ea typeface="+mn-ea"/>
                          <a:cs typeface="+mn-cs"/>
                        </a:rPr>
                        <a:t>Integrate outstanding fundamental  topics into Annual Teaching Plans</a:t>
                      </a:r>
                    </a:p>
                    <a:p>
                      <a:pPr marL="112713" indent="-112713" algn="just" defTabSz="914400" rtl="0" eaLnBrk="1" latinLnBrk="0" hangingPunct="1">
                        <a:buFont typeface="Arial" panose="020B0604020202020204" pitchFamily="34" charset="0"/>
                        <a:buChar char="•"/>
                      </a:pPr>
                      <a:r>
                        <a:rPr lang="en-US" sz="1100" kern="1200" dirty="0" smtClean="0">
                          <a:solidFill>
                            <a:schemeClr val="tx1"/>
                          </a:solidFill>
                          <a:latin typeface="+mn-lt"/>
                          <a:ea typeface="+mn-ea"/>
                          <a:cs typeface="+mn-cs"/>
                        </a:rPr>
                        <a:t>Extension </a:t>
                      </a:r>
                      <a:r>
                        <a:rPr lang="en-US" sz="1100" kern="1200" dirty="0">
                          <a:solidFill>
                            <a:schemeClr val="tx1"/>
                          </a:solidFill>
                          <a:latin typeface="+mn-lt"/>
                          <a:ea typeface="+mn-ea"/>
                          <a:cs typeface="+mn-cs"/>
                        </a:rPr>
                        <a:t>of school day – twice a </a:t>
                      </a:r>
                      <a:r>
                        <a:rPr lang="en-US" sz="1100" kern="1200" dirty="0" smtClean="0">
                          <a:solidFill>
                            <a:schemeClr val="tx1"/>
                          </a:solidFill>
                          <a:latin typeface="+mn-lt"/>
                          <a:ea typeface="+mn-ea"/>
                          <a:cs typeface="+mn-cs"/>
                        </a:rPr>
                        <a:t>week</a:t>
                      </a:r>
                    </a:p>
                    <a:p>
                      <a:pPr marL="112713" marR="0" lvl="0" indent="-112713" algn="just" defTabSz="914400" rtl="0" eaLnBrk="1" latinLnBrk="0" hangingPunct="1">
                        <a:lnSpc>
                          <a:spcPct val="107000"/>
                        </a:lnSpc>
                        <a:spcBef>
                          <a:spcPts val="0"/>
                        </a:spcBef>
                        <a:spcAft>
                          <a:spcPts val="0"/>
                        </a:spcAft>
                        <a:buFont typeface="Arial" panose="020B0604020202020204" pitchFamily="34" charset="0"/>
                        <a:buChar char="•"/>
                      </a:pPr>
                      <a:r>
                        <a:rPr lang="en-ZA" sz="1100" kern="1200" dirty="0" smtClean="0">
                          <a:solidFill>
                            <a:schemeClr val="tx1"/>
                          </a:solidFill>
                          <a:latin typeface="+mn-lt"/>
                          <a:ea typeface="+mn-ea"/>
                          <a:cs typeface="+mn-cs"/>
                        </a:rPr>
                        <a:t>Teachers will be trained and monitored on the Revised Annual Teaching Plans. </a:t>
                      </a:r>
                      <a:endParaRPr lang="en-US" sz="1100" kern="1200" dirty="0" smtClean="0">
                        <a:solidFill>
                          <a:schemeClr val="tx1"/>
                        </a:solidFill>
                        <a:latin typeface="+mn-lt"/>
                        <a:ea typeface="+mn-ea"/>
                        <a:cs typeface="+mn-cs"/>
                      </a:endParaRPr>
                    </a:p>
                  </a:txBody>
                  <a:tcPr/>
                </a:tc>
                <a:tc>
                  <a:txBody>
                    <a:bodyPr/>
                    <a:lstStyle/>
                    <a:p>
                      <a:pPr marL="112713" marR="0" lvl="0" indent="-112713" algn="just" defTabSz="914400" rtl="0" eaLnBrk="1" latinLnBrk="0" hangingPunct="1">
                        <a:lnSpc>
                          <a:spcPct val="107000"/>
                        </a:lnSpc>
                        <a:spcBef>
                          <a:spcPts val="0"/>
                        </a:spcBef>
                        <a:spcAft>
                          <a:spcPts val="0"/>
                        </a:spcAft>
                        <a:buFont typeface="Arial" panose="020B0604020202020204" pitchFamily="34" charset="0"/>
                        <a:buChar char="•"/>
                      </a:pPr>
                      <a:r>
                        <a:rPr lang="en-ZA" sz="1100" kern="1200" dirty="0" smtClean="0">
                          <a:solidFill>
                            <a:schemeClr val="tx1"/>
                          </a:solidFill>
                          <a:latin typeface="+mn-lt"/>
                          <a:ea typeface="+mn-ea"/>
                          <a:cs typeface="+mn-cs"/>
                        </a:rPr>
                        <a:t>Both District and Provincial officials will monitor and support schools.</a:t>
                      </a:r>
                      <a:endParaRPr lang="en-US" sz="1100" kern="1200" dirty="0" smtClean="0">
                        <a:solidFill>
                          <a:schemeClr val="tx1"/>
                        </a:solidFill>
                        <a:latin typeface="+mn-lt"/>
                        <a:ea typeface="+mn-ea"/>
                        <a:cs typeface="+mn-cs"/>
                      </a:endParaRPr>
                    </a:p>
                    <a:p>
                      <a:pPr marL="112713" marR="0" lvl="0" indent="-112713" algn="just" defTabSz="914400" rtl="0" eaLnBrk="1" latinLnBrk="0" hangingPunct="1">
                        <a:lnSpc>
                          <a:spcPct val="107000"/>
                        </a:lnSpc>
                        <a:spcBef>
                          <a:spcPts val="0"/>
                        </a:spcBef>
                        <a:spcAft>
                          <a:spcPts val="0"/>
                        </a:spcAft>
                        <a:buFont typeface="Arial" panose="020B0604020202020204" pitchFamily="34" charset="0"/>
                        <a:buChar char="•"/>
                      </a:pPr>
                      <a:r>
                        <a:rPr lang="en-ZA" sz="1100" kern="1200" dirty="0" smtClean="0">
                          <a:solidFill>
                            <a:schemeClr val="tx1"/>
                          </a:solidFill>
                          <a:latin typeface="+mn-lt"/>
                          <a:ea typeface="+mn-ea"/>
                          <a:cs typeface="+mn-cs"/>
                        </a:rPr>
                        <a:t>Completed monitoring instruments will be scrutinised to ensure 80% support and 20% monitoring. The School Bag Audit will be conducted to determine Curriculum Coverage and the quality of informal assessment tasks.  The workbook utilization will be monitored per semester on sampled schools.  Curriculum Coverage to be monitored monthly and schools to develop Catch-Up Plans.</a:t>
                      </a:r>
                      <a:endParaRPr lang="en-US" sz="1100" kern="1200" dirty="0" smtClean="0">
                        <a:solidFill>
                          <a:schemeClr val="tx1"/>
                        </a:solidFill>
                        <a:latin typeface="+mn-lt"/>
                        <a:ea typeface="+mn-ea"/>
                        <a:cs typeface="+mn-cs"/>
                      </a:endParaRPr>
                    </a:p>
                  </a:txBody>
                  <a:tcPr/>
                </a:tc>
                <a:extLst>
                  <a:ext uri="{0D108BD9-81ED-4DB2-BD59-A6C34878D82A}">
                    <a16:rowId xmlns:a16="http://schemas.microsoft.com/office/drawing/2014/main" val="3690000618"/>
                  </a:ext>
                </a:extLst>
              </a:tr>
              <a:tr h="1774671">
                <a:tc>
                  <a:txBody>
                    <a:bodyPr/>
                    <a:lstStyle/>
                    <a:p>
                      <a:r>
                        <a:rPr lang="en-ZA" sz="1400" b="1" dirty="0" smtClean="0">
                          <a:solidFill>
                            <a:schemeClr val="tx1"/>
                          </a:solidFill>
                          <a:latin typeface="+mn-lt"/>
                        </a:rPr>
                        <a:t>North West</a:t>
                      </a:r>
                      <a:endParaRPr lang="en-ZA" sz="1400" b="1" dirty="0">
                        <a:solidFill>
                          <a:schemeClr val="tx1"/>
                        </a:solidFill>
                        <a:latin typeface="+mn-lt"/>
                      </a:endParaRPr>
                    </a:p>
                  </a:txBody>
                  <a:tcPr/>
                </a:tc>
                <a:tc>
                  <a:txBody>
                    <a:bodyPr/>
                    <a:lstStyle/>
                    <a:p>
                      <a:pPr lvl="0"/>
                      <a:r>
                        <a:rPr lang="en-ZA" sz="1100" kern="1200" dirty="0" smtClean="0">
                          <a:solidFill>
                            <a:schemeClr val="dk1"/>
                          </a:solidFill>
                          <a:effectLst/>
                          <a:latin typeface="+mn-lt"/>
                          <a:ea typeface="+mn-ea"/>
                          <a:cs typeface="+mn-cs"/>
                        </a:rPr>
                        <a:t>Guidelines on the following will be released to schools by end of November:</a:t>
                      </a:r>
                    </a:p>
                    <a:p>
                      <a:pPr marL="285750" lvl="0" indent="-285750">
                        <a:buFont typeface="Arial" panose="020B0604020202020204" pitchFamily="34" charset="0"/>
                        <a:buChar char="•"/>
                      </a:pPr>
                      <a:r>
                        <a:rPr lang="en-ZA" sz="1100" kern="1200" dirty="0" smtClean="0">
                          <a:solidFill>
                            <a:schemeClr val="dk1"/>
                          </a:solidFill>
                          <a:effectLst/>
                          <a:latin typeface="+mn-lt"/>
                          <a:ea typeface="+mn-ea"/>
                          <a:cs typeface="+mn-cs"/>
                        </a:rPr>
                        <a:t>Each</a:t>
                      </a:r>
                      <a:r>
                        <a:rPr lang="en-ZA" sz="1100" kern="1200" baseline="0" dirty="0" smtClean="0">
                          <a:solidFill>
                            <a:schemeClr val="dk1"/>
                          </a:solidFill>
                          <a:effectLst/>
                          <a:latin typeface="+mn-lt"/>
                          <a:ea typeface="+mn-ea"/>
                          <a:cs typeface="+mn-cs"/>
                        </a:rPr>
                        <a:t> subject teacher to indicate the scope covered to assist in profiling the next class potential</a:t>
                      </a:r>
                    </a:p>
                    <a:p>
                      <a:pPr marL="285750" lvl="0" indent="-285750">
                        <a:buFont typeface="Arial" panose="020B0604020202020204" pitchFamily="34" charset="0"/>
                        <a:buChar char="•"/>
                      </a:pPr>
                      <a:r>
                        <a:rPr lang="en-ZA" sz="1100" kern="1200" dirty="0" smtClean="0">
                          <a:solidFill>
                            <a:schemeClr val="dk1"/>
                          </a:solidFill>
                          <a:effectLst/>
                          <a:latin typeface="+mn-lt"/>
                          <a:ea typeface="+mn-ea"/>
                          <a:cs typeface="+mn-cs"/>
                        </a:rPr>
                        <a:t>Baseline assessment to</a:t>
                      </a:r>
                      <a:r>
                        <a:rPr lang="en-ZA" sz="1100" kern="1200" baseline="0" dirty="0" smtClean="0">
                          <a:solidFill>
                            <a:schemeClr val="dk1"/>
                          </a:solidFill>
                          <a:effectLst/>
                          <a:latin typeface="+mn-lt"/>
                          <a:ea typeface="+mn-ea"/>
                          <a:cs typeface="+mn-cs"/>
                        </a:rPr>
                        <a:t> ground all teaching in the new academic year</a:t>
                      </a:r>
                      <a:endParaRPr lang="en-ZA" sz="11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100" kern="1200" dirty="0" smtClean="0">
                          <a:solidFill>
                            <a:schemeClr val="dk1"/>
                          </a:solidFill>
                          <a:effectLst/>
                          <a:latin typeface="+mn-lt"/>
                          <a:ea typeface="+mn-ea"/>
                          <a:cs typeface="+mn-cs"/>
                        </a:rPr>
                        <a:t>The topics or learning losses will be incorporated into next year’s ATP which are currently finalised with the DBE.</a:t>
                      </a:r>
                    </a:p>
                  </a:txBody>
                  <a:tcPr/>
                </a:tc>
                <a:tc>
                  <a:txBody>
                    <a:bodyPr/>
                    <a:lstStyle/>
                    <a:p>
                      <a:pPr lvl="0"/>
                      <a:r>
                        <a:rPr lang="en-ZA" sz="1100" kern="1200" dirty="0" smtClean="0">
                          <a:solidFill>
                            <a:schemeClr val="dk1"/>
                          </a:solidFill>
                          <a:effectLst/>
                          <a:latin typeface="+mn-lt"/>
                          <a:ea typeface="+mn-ea"/>
                          <a:cs typeface="+mn-cs"/>
                        </a:rPr>
                        <a:t>Revised ATP in collaboration and under supervision of DBE for all grades and subjects will be</a:t>
                      </a:r>
                      <a:r>
                        <a:rPr lang="en-ZA" sz="1100" kern="1200" baseline="0" dirty="0" smtClean="0">
                          <a:solidFill>
                            <a:schemeClr val="dk1"/>
                          </a:solidFill>
                          <a:effectLst/>
                          <a:latin typeface="+mn-lt"/>
                          <a:ea typeface="+mn-ea"/>
                          <a:cs typeface="+mn-cs"/>
                        </a:rPr>
                        <a:t> </a:t>
                      </a:r>
                      <a:r>
                        <a:rPr lang="en-ZA" sz="1100" kern="1200" dirty="0" smtClean="0">
                          <a:solidFill>
                            <a:schemeClr val="dk1"/>
                          </a:solidFill>
                          <a:effectLst/>
                          <a:latin typeface="+mn-lt"/>
                          <a:ea typeface="+mn-ea"/>
                          <a:cs typeface="+mn-cs"/>
                        </a:rPr>
                        <a:t>used.  Curriculum coverage tool ( google form) to be completed once a month to track curriculum coverage per subject and grade to track the implementation of the content not taught which impact on the next grade.  Reporting will be done on weekly basis to ensure that should there be any challenge, immediate intervention is done.  All monitoring tools will incorporate the content to be tracked per subject. Assessment tools will incorporate the content </a:t>
                      </a:r>
                    </a:p>
                  </a:txBody>
                  <a:tcPr/>
                </a:tc>
                <a:extLst>
                  <a:ext uri="{0D108BD9-81ED-4DB2-BD59-A6C34878D82A}">
                    <a16:rowId xmlns:a16="http://schemas.microsoft.com/office/drawing/2014/main" val="1137632081"/>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26</a:t>
            </a:fld>
            <a:endParaRPr lang="en-ZA" dirty="0">
              <a:solidFill>
                <a:prstClr val="black">
                  <a:tint val="75000"/>
                </a:prstClr>
              </a:solidFill>
            </a:endParaRPr>
          </a:p>
        </p:txBody>
      </p:sp>
    </p:spTree>
    <p:extLst>
      <p:ext uri="{BB962C8B-B14F-4D97-AF65-F5344CB8AC3E}">
        <p14:creationId xmlns:p14="http://schemas.microsoft.com/office/powerpoint/2010/main" val="6968764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6633"/>
            <a:ext cx="8964488" cy="720080"/>
          </a:xfrm>
        </p:spPr>
        <p:txBody>
          <a:bodyPr>
            <a:noAutofit/>
          </a:bodyPr>
          <a:lstStyle/>
          <a:p>
            <a:pPr lvl="0"/>
            <a:r>
              <a:rPr lang="en-US" sz="3600" b="1" dirty="0" smtClean="0"/>
              <a:t>CURRICULUM MANAGEMENT </a:t>
            </a:r>
            <a:endParaRPr lang="en-ZA" sz="3600" b="1" dirty="0"/>
          </a:p>
        </p:txBody>
      </p:sp>
      <p:graphicFrame>
        <p:nvGraphicFramePr>
          <p:cNvPr id="5" name="Content Placeholder 4"/>
          <p:cNvGraphicFramePr>
            <a:graphicFrameLocks noGrp="1"/>
          </p:cNvGraphicFramePr>
          <p:nvPr>
            <p:ph idx="1"/>
            <p:extLst/>
          </p:nvPr>
        </p:nvGraphicFramePr>
        <p:xfrm>
          <a:off x="-39327" y="836712"/>
          <a:ext cx="9183327" cy="5387230"/>
        </p:xfrm>
        <a:graphic>
          <a:graphicData uri="http://schemas.openxmlformats.org/drawingml/2006/table">
            <a:tbl>
              <a:tblPr firstRow="1" bandRow="1">
                <a:tableStyleId>{21E4AEA4-8DFA-4A89-87EB-49C32662AFE0}</a:tableStyleId>
              </a:tblPr>
              <a:tblGrid>
                <a:gridCol w="1331640">
                  <a:extLst>
                    <a:ext uri="{9D8B030D-6E8A-4147-A177-3AD203B41FA5}">
                      <a16:colId xmlns:a16="http://schemas.microsoft.com/office/drawing/2014/main" val="3113729675"/>
                    </a:ext>
                  </a:extLst>
                </a:gridCol>
                <a:gridCol w="3578260">
                  <a:extLst>
                    <a:ext uri="{9D8B030D-6E8A-4147-A177-3AD203B41FA5}">
                      <a16:colId xmlns:a16="http://schemas.microsoft.com/office/drawing/2014/main" val="3778791455"/>
                    </a:ext>
                  </a:extLst>
                </a:gridCol>
                <a:gridCol w="4273427">
                  <a:extLst>
                    <a:ext uri="{9D8B030D-6E8A-4147-A177-3AD203B41FA5}">
                      <a16:colId xmlns:a16="http://schemas.microsoft.com/office/drawing/2014/main" val="3774856708"/>
                    </a:ext>
                  </a:extLst>
                </a:gridCol>
              </a:tblGrid>
              <a:tr h="1008112">
                <a:tc>
                  <a:txBody>
                    <a:bodyPr/>
                    <a:lstStyle/>
                    <a:p>
                      <a:pPr algn="l"/>
                      <a:r>
                        <a:rPr lang="en-ZA" sz="1800" dirty="0" smtClean="0"/>
                        <a:t>PROVINCE</a:t>
                      </a:r>
                      <a:endParaRPr lang="en-ZA" sz="1800" dirty="0"/>
                    </a:p>
                  </a:txBody>
                  <a:tcPr/>
                </a:tc>
                <a:tc>
                  <a:txBody>
                    <a:bodyPr/>
                    <a:lstStyle/>
                    <a:p>
                      <a:pPr algn="ctr"/>
                      <a:r>
                        <a:rPr lang="en-GB" sz="1800" dirty="0" smtClean="0"/>
                        <a:t>PLANS TO ENSURE RECOVERY OF LEARNING LOSSES IN 2021 IN ALL GRADES</a:t>
                      </a:r>
                      <a:endParaRPr lang="en-ZA" sz="1800" dirty="0"/>
                    </a:p>
                  </a:txBody>
                  <a:tcPr/>
                </a:tc>
                <a:tc>
                  <a:txBody>
                    <a:bodyPr/>
                    <a:lstStyle/>
                    <a:p>
                      <a:pPr algn="ctr"/>
                      <a:r>
                        <a:rPr lang="en-GB" sz="1800" dirty="0" smtClean="0"/>
                        <a:t>MONITORING THE RECOVERY OF LEARNING LOSSES IN 2021</a:t>
                      </a:r>
                      <a:endParaRPr lang="en-ZA" sz="1800" dirty="0"/>
                    </a:p>
                  </a:txBody>
                  <a:tcPr/>
                </a:tc>
                <a:extLst>
                  <a:ext uri="{0D108BD9-81ED-4DB2-BD59-A6C34878D82A}">
                    <a16:rowId xmlns:a16="http://schemas.microsoft.com/office/drawing/2014/main" val="3646582786"/>
                  </a:ext>
                </a:extLst>
              </a:tr>
              <a:tr h="4379118">
                <a:tc>
                  <a:txBody>
                    <a:bodyPr/>
                    <a:lstStyle/>
                    <a:p>
                      <a:r>
                        <a:rPr lang="en-ZA" sz="1400" b="1" dirty="0" smtClean="0">
                          <a:solidFill>
                            <a:schemeClr val="tx1"/>
                          </a:solidFill>
                          <a:latin typeface="+mn-lt"/>
                        </a:rPr>
                        <a:t>Western</a:t>
                      </a:r>
                      <a:r>
                        <a:rPr lang="en-ZA" sz="1400" b="1" baseline="0" dirty="0" smtClean="0">
                          <a:solidFill>
                            <a:schemeClr val="tx1"/>
                          </a:solidFill>
                          <a:latin typeface="+mn-lt"/>
                        </a:rPr>
                        <a:t> Cape</a:t>
                      </a:r>
                      <a:endParaRPr lang="en-ZA" sz="1400" b="1" dirty="0">
                        <a:solidFill>
                          <a:schemeClr val="tx1"/>
                        </a:solidFill>
                        <a:latin typeface="+mn-lt"/>
                      </a:endParaRPr>
                    </a:p>
                  </a:txBody>
                  <a:tcPr/>
                </a:tc>
                <a:tc>
                  <a:txBody>
                    <a:bodyPr/>
                    <a:lstStyle/>
                    <a:p>
                      <a:pPr marL="0" lvl="0" indent="0" algn="just">
                        <a:buFont typeface="Arial" panose="020B0604020202020204" pitchFamily="34" charset="0"/>
                        <a:buNone/>
                      </a:pPr>
                      <a:r>
                        <a:rPr lang="en-ZA" sz="1100" b="1" kern="1200" dirty="0">
                          <a:solidFill>
                            <a:schemeClr val="dk1"/>
                          </a:solidFill>
                          <a:effectLst/>
                          <a:latin typeface="+mn-lt"/>
                          <a:ea typeface="+mn-ea"/>
                          <a:cs typeface="+mn-cs"/>
                        </a:rPr>
                        <a:t>GET</a:t>
                      </a:r>
                      <a:endParaRPr lang="en-ZA" sz="1100" kern="1200" dirty="0">
                        <a:solidFill>
                          <a:schemeClr val="dk1"/>
                        </a:solidFill>
                        <a:effectLst/>
                        <a:latin typeface="+mn-lt"/>
                        <a:ea typeface="+mn-ea"/>
                        <a:cs typeface="+mn-cs"/>
                      </a:endParaRPr>
                    </a:p>
                    <a:p>
                      <a:pPr marL="171450" lvl="0" indent="-171450" algn="just">
                        <a:buFont typeface="Arial" panose="020B0604020202020204" pitchFamily="34" charset="0"/>
                        <a:buChar char="•"/>
                      </a:pPr>
                      <a:r>
                        <a:rPr lang="en-ZA" sz="1100" kern="1200" dirty="0">
                          <a:solidFill>
                            <a:schemeClr val="dk1"/>
                          </a:solidFill>
                          <a:effectLst/>
                          <a:latin typeface="+mn-lt"/>
                          <a:ea typeface="+mn-ea"/>
                          <a:cs typeface="+mn-cs"/>
                        </a:rPr>
                        <a:t>Continuation of weekly lessons and revision packs in 2021.</a:t>
                      </a:r>
                    </a:p>
                    <a:p>
                      <a:pPr marL="0" lvl="0" indent="0" algn="just">
                        <a:buFont typeface="Arial" panose="020B0604020202020204" pitchFamily="34" charset="0"/>
                        <a:buNone/>
                      </a:pPr>
                      <a:endParaRPr lang="en-ZA" sz="1100" kern="1200" dirty="0">
                        <a:solidFill>
                          <a:schemeClr val="dk1"/>
                        </a:solidFill>
                        <a:effectLst/>
                        <a:latin typeface="+mn-lt"/>
                        <a:ea typeface="+mn-ea"/>
                        <a:cs typeface="+mn-cs"/>
                      </a:endParaRPr>
                    </a:p>
                    <a:p>
                      <a:pPr marL="0" lvl="0" indent="0" algn="just">
                        <a:buFont typeface="Arial" panose="020B0604020202020204" pitchFamily="34" charset="0"/>
                        <a:buNone/>
                      </a:pPr>
                      <a:r>
                        <a:rPr lang="en-ZA" sz="1100" b="1" kern="1200" dirty="0">
                          <a:solidFill>
                            <a:schemeClr val="dk1"/>
                          </a:solidFill>
                          <a:effectLst/>
                          <a:latin typeface="+mn-lt"/>
                          <a:ea typeface="+mn-ea"/>
                          <a:cs typeface="+mn-cs"/>
                        </a:rPr>
                        <a:t>FET</a:t>
                      </a:r>
                      <a:r>
                        <a:rPr lang="en-ZA" sz="1100" kern="1200" dirty="0">
                          <a:solidFill>
                            <a:schemeClr val="dk1"/>
                          </a:solidFill>
                          <a:effectLst/>
                          <a:latin typeface="+mn-lt"/>
                          <a:ea typeface="+mn-ea"/>
                          <a:cs typeface="+mn-cs"/>
                        </a:rPr>
                        <a:t>  </a:t>
                      </a:r>
                    </a:p>
                    <a:p>
                      <a:pPr marL="171450" lvl="0" indent="-171450" algn="just">
                        <a:buFont typeface="Arial" panose="020B0604020202020204" pitchFamily="34" charset="0"/>
                        <a:buChar char="•"/>
                      </a:pPr>
                      <a:r>
                        <a:rPr lang="en-ZA" sz="1100" kern="1200" dirty="0">
                          <a:solidFill>
                            <a:schemeClr val="dk1"/>
                          </a:solidFill>
                          <a:effectLst/>
                          <a:latin typeface="+mn-lt"/>
                          <a:ea typeface="+mn-ea"/>
                          <a:cs typeface="+mn-cs"/>
                        </a:rPr>
                        <a:t>Establish the extent of curriculum coverage in 2020 in Grades 10 and 11 in all schools</a:t>
                      </a:r>
                    </a:p>
                    <a:p>
                      <a:pPr marL="171450" lvl="0" indent="-171450" algn="just">
                        <a:buFont typeface="Arial" panose="020B0604020202020204" pitchFamily="34" charset="0"/>
                        <a:buChar char="•"/>
                      </a:pPr>
                      <a:r>
                        <a:rPr lang="en-ZA" sz="1100" kern="1200" dirty="0">
                          <a:solidFill>
                            <a:schemeClr val="dk1"/>
                          </a:solidFill>
                          <a:effectLst/>
                          <a:latin typeface="+mn-lt"/>
                          <a:ea typeface="+mn-ea"/>
                          <a:cs typeface="+mn-cs"/>
                        </a:rPr>
                        <a:t>SAs currently monitoring the curriculum coverage</a:t>
                      </a:r>
                    </a:p>
                    <a:p>
                      <a:pPr marL="171450" lvl="0" indent="-171450" algn="just">
                        <a:buFont typeface="Arial" panose="020B0604020202020204" pitchFamily="34" charset="0"/>
                        <a:buChar char="•"/>
                      </a:pPr>
                      <a:r>
                        <a:rPr lang="en-ZA" sz="1100" kern="1200" dirty="0">
                          <a:solidFill>
                            <a:schemeClr val="dk1"/>
                          </a:solidFill>
                          <a:effectLst/>
                          <a:latin typeface="+mn-lt"/>
                          <a:ea typeface="+mn-ea"/>
                          <a:cs typeface="+mn-cs"/>
                        </a:rPr>
                        <a:t>Sampling approach to be used to determine the extent of the possible learning losses</a:t>
                      </a:r>
                    </a:p>
                    <a:p>
                      <a:pPr marL="171450" lvl="0" indent="-171450" algn="just">
                        <a:buFont typeface="Arial" panose="020B0604020202020204" pitchFamily="34" charset="0"/>
                        <a:buChar char="•"/>
                      </a:pPr>
                      <a:r>
                        <a:rPr lang="en-ZA" sz="1100" kern="1200" dirty="0">
                          <a:solidFill>
                            <a:schemeClr val="dk1"/>
                          </a:solidFill>
                          <a:effectLst/>
                          <a:latin typeface="+mn-lt"/>
                          <a:ea typeface="+mn-ea"/>
                          <a:cs typeface="+mn-cs"/>
                        </a:rPr>
                        <a:t>WCED is awaiting the survey to be conducted by DBE</a:t>
                      </a:r>
                    </a:p>
                    <a:p>
                      <a:pPr marL="171450" lvl="0" indent="-171450" algn="just">
                        <a:buFont typeface="Arial" panose="020B0604020202020204" pitchFamily="34" charset="0"/>
                        <a:buChar char="•"/>
                      </a:pPr>
                      <a:r>
                        <a:rPr lang="en-ZA" sz="1100" kern="1200" dirty="0">
                          <a:solidFill>
                            <a:schemeClr val="dk1"/>
                          </a:solidFill>
                          <a:effectLst/>
                          <a:latin typeface="+mn-lt"/>
                          <a:ea typeface="+mn-ea"/>
                          <a:cs typeface="+mn-cs"/>
                        </a:rPr>
                        <a:t>Mediation of learning losses to be included as part of the curriculum roadshow at the beginning of 2021 school year</a:t>
                      </a:r>
                    </a:p>
                  </a:txBody>
                  <a:tcPr/>
                </a:tc>
                <a:tc>
                  <a:txBody>
                    <a:bodyPr/>
                    <a:lstStyle/>
                    <a:p>
                      <a:pPr marL="0" lvl="0" indent="0" algn="just">
                        <a:buFont typeface="Arial" panose="020B0604020202020204" pitchFamily="34" charset="0"/>
                        <a:buNone/>
                      </a:pPr>
                      <a:r>
                        <a:rPr lang="en-ZA" sz="1100" b="1" kern="1200" dirty="0">
                          <a:solidFill>
                            <a:schemeClr val="dk1"/>
                          </a:solidFill>
                          <a:effectLst/>
                          <a:latin typeface="+mn-lt"/>
                          <a:ea typeface="+mn-ea"/>
                          <a:cs typeface="+mn-cs"/>
                        </a:rPr>
                        <a:t>GET</a:t>
                      </a:r>
                    </a:p>
                    <a:p>
                      <a:pPr marL="171450" lvl="0" indent="-171450" algn="just">
                        <a:buFont typeface="Arial" panose="020B0604020202020204" pitchFamily="34" charset="0"/>
                        <a:buChar char="•"/>
                      </a:pPr>
                      <a:r>
                        <a:rPr lang="en-ZA" sz="1100" kern="1200" dirty="0">
                          <a:solidFill>
                            <a:schemeClr val="dk1"/>
                          </a:solidFill>
                          <a:effectLst/>
                          <a:latin typeface="+mn-lt"/>
                          <a:ea typeface="+mn-ea"/>
                          <a:cs typeface="+mn-cs"/>
                        </a:rPr>
                        <a:t>Included in school visitation reports</a:t>
                      </a:r>
                    </a:p>
                    <a:p>
                      <a:pPr marL="171450" lvl="0" indent="-171450" algn="just">
                        <a:buFont typeface="Arial" panose="020B0604020202020204" pitchFamily="34" charset="0"/>
                        <a:buChar char="•"/>
                      </a:pPr>
                      <a:r>
                        <a:rPr lang="en-ZA" sz="1100" kern="1200" dirty="0">
                          <a:solidFill>
                            <a:schemeClr val="dk1"/>
                          </a:solidFill>
                          <a:effectLst/>
                          <a:latin typeface="+mn-lt"/>
                          <a:ea typeface="+mn-ea"/>
                          <a:cs typeface="+mn-cs"/>
                        </a:rPr>
                        <a:t>Systemic Results as a Diagnostic Baseline</a:t>
                      </a:r>
                    </a:p>
                    <a:p>
                      <a:pPr marL="171450" lvl="0" indent="-171450" algn="just">
                        <a:buFont typeface="Arial" panose="020B0604020202020204" pitchFamily="34" charset="0"/>
                        <a:buChar char="•"/>
                      </a:pPr>
                      <a:r>
                        <a:rPr lang="en-ZA" sz="1100" kern="1200" dirty="0">
                          <a:solidFill>
                            <a:schemeClr val="dk1"/>
                          </a:solidFill>
                          <a:effectLst/>
                          <a:latin typeface="+mn-lt"/>
                          <a:ea typeface="+mn-ea"/>
                          <a:cs typeface="+mn-cs"/>
                        </a:rPr>
                        <a:t>Grade 8 Diagnostic Assessment in Languages, Mathematics and Natural Sciences.</a:t>
                      </a:r>
                    </a:p>
                    <a:p>
                      <a:pPr marL="171450" lvl="0" indent="-171450" algn="just">
                        <a:buFont typeface="Arial" panose="020B0604020202020204" pitchFamily="34" charset="0"/>
                        <a:buChar char="•"/>
                      </a:pPr>
                      <a:endParaRPr lang="en-ZA" sz="1100" kern="1200" dirty="0">
                        <a:solidFill>
                          <a:schemeClr val="dk1"/>
                        </a:solidFill>
                        <a:effectLst/>
                        <a:latin typeface="+mn-lt"/>
                        <a:ea typeface="+mn-ea"/>
                        <a:cs typeface="+mn-cs"/>
                      </a:endParaRPr>
                    </a:p>
                    <a:p>
                      <a:pPr marL="0" lvl="0" indent="0" algn="just">
                        <a:buFont typeface="Arial" panose="020B0604020202020204" pitchFamily="34" charset="0"/>
                        <a:buNone/>
                      </a:pPr>
                      <a:r>
                        <a:rPr lang="en-ZA" sz="1100" b="1" kern="1200" dirty="0">
                          <a:solidFill>
                            <a:schemeClr val="dk1"/>
                          </a:solidFill>
                          <a:effectLst/>
                          <a:latin typeface="+mn-lt"/>
                          <a:ea typeface="+mn-ea"/>
                          <a:cs typeface="+mn-cs"/>
                        </a:rPr>
                        <a:t>FET</a:t>
                      </a:r>
                    </a:p>
                    <a:p>
                      <a:pPr marL="0" lvl="0" indent="0" algn="just">
                        <a:buFont typeface="Arial" panose="020B0604020202020204" pitchFamily="34" charset="0"/>
                        <a:buNone/>
                      </a:pPr>
                      <a:r>
                        <a:rPr lang="en-ZA" sz="1100" kern="1200" dirty="0">
                          <a:solidFill>
                            <a:schemeClr val="dk1"/>
                          </a:solidFill>
                          <a:effectLst/>
                          <a:latin typeface="+mn-lt"/>
                          <a:ea typeface="+mn-ea"/>
                          <a:cs typeface="+mn-cs"/>
                        </a:rPr>
                        <a:t>Close monitoring of curriculum coverage during school visits and all engagements with teachers.</a:t>
                      </a:r>
                    </a:p>
                  </a:txBody>
                  <a:tcPr/>
                </a:tc>
                <a:extLst>
                  <a:ext uri="{0D108BD9-81ED-4DB2-BD59-A6C34878D82A}">
                    <a16:rowId xmlns:a16="http://schemas.microsoft.com/office/drawing/2014/main" val="3198339861"/>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27</a:t>
            </a:fld>
            <a:endParaRPr lang="en-ZA" dirty="0">
              <a:solidFill>
                <a:prstClr val="black">
                  <a:tint val="75000"/>
                </a:prstClr>
              </a:solidFill>
            </a:endParaRPr>
          </a:p>
        </p:txBody>
      </p:sp>
      <p:pic>
        <p:nvPicPr>
          <p:cNvPr id="6" name="Picture 5"/>
          <p:cNvPicPr>
            <a:picLocks noChangeAspect="1"/>
          </p:cNvPicPr>
          <p:nvPr/>
        </p:nvPicPr>
        <p:blipFill>
          <a:blip r:embed="rId3"/>
          <a:stretch>
            <a:fillRect/>
          </a:stretch>
        </p:blipFill>
        <p:spPr>
          <a:xfrm>
            <a:off x="0" y="6159857"/>
            <a:ext cx="1763688" cy="698142"/>
          </a:xfrm>
          <a:prstGeom prst="rect">
            <a:avLst/>
          </a:prstGeom>
        </p:spPr>
      </p:pic>
    </p:spTree>
    <p:extLst>
      <p:ext uri="{BB962C8B-B14F-4D97-AF65-F5344CB8AC3E}">
        <p14:creationId xmlns:p14="http://schemas.microsoft.com/office/powerpoint/2010/main" val="37558653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6633"/>
            <a:ext cx="8964488" cy="720080"/>
          </a:xfrm>
        </p:spPr>
        <p:txBody>
          <a:bodyPr>
            <a:noAutofit/>
          </a:bodyPr>
          <a:lstStyle/>
          <a:p>
            <a:pPr lvl="0"/>
            <a:r>
              <a:rPr lang="en-US" sz="3600" b="1" dirty="0" smtClean="0"/>
              <a:t>CURRICULUM MANAGEMENT </a:t>
            </a:r>
            <a:endParaRPr lang="en-ZA" sz="3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17623912"/>
              </p:ext>
            </p:extLst>
          </p:nvPr>
        </p:nvGraphicFramePr>
        <p:xfrm>
          <a:off x="-39327" y="836712"/>
          <a:ext cx="9183327" cy="5287329"/>
        </p:xfrm>
        <a:graphic>
          <a:graphicData uri="http://schemas.openxmlformats.org/drawingml/2006/table">
            <a:tbl>
              <a:tblPr firstRow="1" bandRow="1">
                <a:tableStyleId>{21E4AEA4-8DFA-4A89-87EB-49C32662AFE0}</a:tableStyleId>
              </a:tblPr>
              <a:tblGrid>
                <a:gridCol w="1010927">
                  <a:extLst>
                    <a:ext uri="{9D8B030D-6E8A-4147-A177-3AD203B41FA5}">
                      <a16:colId xmlns:a16="http://schemas.microsoft.com/office/drawing/2014/main" val="3113729675"/>
                    </a:ext>
                  </a:extLst>
                </a:gridCol>
                <a:gridCol w="4104456">
                  <a:extLst>
                    <a:ext uri="{9D8B030D-6E8A-4147-A177-3AD203B41FA5}">
                      <a16:colId xmlns:a16="http://schemas.microsoft.com/office/drawing/2014/main" val="3778791455"/>
                    </a:ext>
                  </a:extLst>
                </a:gridCol>
                <a:gridCol w="4067944">
                  <a:extLst>
                    <a:ext uri="{9D8B030D-6E8A-4147-A177-3AD203B41FA5}">
                      <a16:colId xmlns:a16="http://schemas.microsoft.com/office/drawing/2014/main" val="3774856708"/>
                    </a:ext>
                  </a:extLst>
                </a:gridCol>
              </a:tblGrid>
              <a:tr h="711754">
                <a:tc>
                  <a:txBody>
                    <a:bodyPr/>
                    <a:lstStyle/>
                    <a:p>
                      <a:pPr algn="l"/>
                      <a:r>
                        <a:rPr lang="en-ZA" sz="1200" dirty="0" smtClean="0"/>
                        <a:t>PROVINCE</a:t>
                      </a:r>
                      <a:endParaRPr lang="en-ZA" sz="1200" dirty="0"/>
                    </a:p>
                  </a:txBody>
                  <a:tcPr/>
                </a:tc>
                <a:tc>
                  <a:txBody>
                    <a:bodyPr/>
                    <a:lstStyle/>
                    <a:p>
                      <a:pPr algn="ctr"/>
                      <a:r>
                        <a:rPr lang="en-GB" sz="1200" dirty="0" smtClean="0"/>
                        <a:t>EXTRA SUPPORT MEASURES THAT WILL BE IMPLEMENTED FOR ALL GRADES BUT IN PARTICULAR THE EXIT GRADES</a:t>
                      </a:r>
                      <a:endParaRPr lang="en-ZA" sz="1200" dirty="0"/>
                    </a:p>
                  </a:txBody>
                  <a:tcPr/>
                </a:tc>
                <a:tc>
                  <a:txBody>
                    <a:bodyPr/>
                    <a:lstStyle/>
                    <a:p>
                      <a:pPr algn="ctr"/>
                      <a:r>
                        <a:rPr lang="en-GB" sz="1200" dirty="0" smtClean="0"/>
                        <a:t>PLANS TO ENSURE THAT SCHOOLS DO NOT OPT FOR TIMETABLING MODELS THAT UNDERMINE CURRICULUM DELIVERY</a:t>
                      </a:r>
                      <a:endParaRPr lang="en-ZA" sz="1200" dirty="0"/>
                    </a:p>
                  </a:txBody>
                  <a:tcPr/>
                </a:tc>
                <a:extLst>
                  <a:ext uri="{0D108BD9-81ED-4DB2-BD59-A6C34878D82A}">
                    <a16:rowId xmlns:a16="http://schemas.microsoft.com/office/drawing/2014/main" val="3646582786"/>
                  </a:ext>
                </a:extLst>
              </a:tr>
              <a:tr h="1169311">
                <a:tc>
                  <a:txBody>
                    <a:bodyPr/>
                    <a:lstStyle/>
                    <a:p>
                      <a:r>
                        <a:rPr lang="en-ZA" sz="900" b="1" dirty="0" smtClean="0">
                          <a:latin typeface="+mn-lt"/>
                        </a:rPr>
                        <a:t>Eastern Cape</a:t>
                      </a:r>
                      <a:endParaRPr lang="en-ZA" sz="900" b="1" dirty="0">
                        <a:latin typeface="+mn-lt"/>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900" kern="1200" dirty="0" smtClean="0">
                          <a:solidFill>
                            <a:schemeClr val="dk1"/>
                          </a:solidFill>
                          <a:effectLst/>
                          <a:latin typeface="+mn-lt"/>
                          <a:ea typeface="+mn-ea"/>
                          <a:cs typeface="+mn-cs"/>
                        </a:rPr>
                        <a:t>Mediation of Annual Teaching Plans for all grades for 2021</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900" kern="1200" dirty="0" smtClean="0">
                          <a:solidFill>
                            <a:schemeClr val="dk1"/>
                          </a:solidFill>
                          <a:effectLst/>
                          <a:latin typeface="+mn-lt"/>
                          <a:ea typeface="+mn-ea"/>
                          <a:cs typeface="+mn-cs"/>
                        </a:rPr>
                        <a:t>District improvement plans and focused subject-specific interventions for all grades in 2021.</a:t>
                      </a:r>
                      <a:r>
                        <a:rPr lang="en-ZA" sz="900" kern="1200" baseline="0" dirty="0" smtClean="0">
                          <a:solidFill>
                            <a:schemeClr val="dk1"/>
                          </a:solidFill>
                          <a:effectLst/>
                          <a:latin typeface="+mn-lt"/>
                          <a:ea typeface="+mn-ea"/>
                          <a:cs typeface="+mn-cs"/>
                        </a:rPr>
                        <a:t> </a:t>
                      </a:r>
                      <a:r>
                        <a:rPr lang="en-ZA" sz="900" kern="1200" dirty="0" smtClean="0">
                          <a:solidFill>
                            <a:schemeClr val="dk1"/>
                          </a:solidFill>
                          <a:effectLst/>
                          <a:latin typeface="+mn-lt"/>
                          <a:ea typeface="+mn-ea"/>
                          <a:cs typeface="+mn-cs"/>
                        </a:rPr>
                        <a:t>Publish pace-setters for learners. Publish self-study worksheets. Issue curriculum guidelines. Broadcast of lessons.  Customised support to be provided to new cohort of Gr12 learners (currently in Gr11). Print and distribute curriculum support material such as Study Tips, Study Guides in 2020. Issue textbooks and setwork books before schools close in 2020</a:t>
                      </a:r>
                    </a:p>
                  </a:txBody>
                  <a:tcPr/>
                </a:tc>
                <a:tc>
                  <a:txBody>
                    <a:bodyPr/>
                    <a:lstStyle/>
                    <a:p>
                      <a:pPr marL="0" indent="0" algn="l">
                        <a:buFont typeface="Arial" panose="020B0604020202020204" pitchFamily="34" charset="0"/>
                        <a:buNone/>
                      </a:pPr>
                      <a:r>
                        <a:rPr lang="en-ZA" sz="900" kern="1200" dirty="0" smtClean="0">
                          <a:solidFill>
                            <a:schemeClr val="tx1"/>
                          </a:solidFill>
                          <a:latin typeface="+mn-lt"/>
                          <a:ea typeface="+mn-ea"/>
                          <a:cs typeface="Arial" panose="020B0604020202020204" pitchFamily="34" charset="0"/>
                        </a:rPr>
                        <a:t>Review timetabling options currently in use.</a:t>
                      </a:r>
                      <a:r>
                        <a:rPr lang="en-ZA" sz="900" kern="1200" baseline="0" dirty="0" smtClean="0">
                          <a:solidFill>
                            <a:schemeClr val="tx1"/>
                          </a:solidFill>
                          <a:latin typeface="+mn-lt"/>
                          <a:ea typeface="+mn-ea"/>
                          <a:cs typeface="Arial" panose="020B0604020202020204" pitchFamily="34" charset="0"/>
                        </a:rPr>
                        <a:t> </a:t>
                      </a:r>
                      <a:r>
                        <a:rPr lang="en-ZA" sz="900" kern="1200" dirty="0" smtClean="0">
                          <a:solidFill>
                            <a:schemeClr val="tx1"/>
                          </a:solidFill>
                          <a:latin typeface="+mn-lt"/>
                          <a:ea typeface="+mn-ea"/>
                          <a:cs typeface="Arial" panose="020B0604020202020204" pitchFamily="34" charset="0"/>
                        </a:rPr>
                        <a:t>Issue guide</a:t>
                      </a:r>
                      <a:r>
                        <a:rPr lang="en-ZA" sz="900" kern="1200" baseline="0" dirty="0" smtClean="0">
                          <a:solidFill>
                            <a:schemeClr val="tx1"/>
                          </a:solidFill>
                          <a:latin typeface="+mn-lt"/>
                          <a:ea typeface="+mn-ea"/>
                          <a:cs typeface="Arial" panose="020B0604020202020204" pitchFamily="34" charset="0"/>
                        </a:rPr>
                        <a:t> to school managers on how to maximise contact time – extension of school day, extension of school week to Saturdays, etc.</a:t>
                      </a:r>
                    </a:p>
                    <a:p>
                      <a:pPr marL="0" indent="0" algn="l">
                        <a:buFont typeface="Arial" panose="020B0604020202020204" pitchFamily="34" charset="0"/>
                        <a:buNone/>
                      </a:pPr>
                      <a:r>
                        <a:rPr lang="en-ZA" sz="900" kern="1200" baseline="0" dirty="0" smtClean="0">
                          <a:solidFill>
                            <a:schemeClr val="tx1"/>
                          </a:solidFill>
                          <a:latin typeface="+mn-lt"/>
                          <a:ea typeface="+mn-ea"/>
                          <a:cs typeface="Arial" panose="020B0604020202020204" pitchFamily="34" charset="0"/>
                        </a:rPr>
                        <a:t>Route learner support agents to schools and utilise teacher aids (pull-out system) that cannot implement normal timetable</a:t>
                      </a:r>
                    </a:p>
                  </a:txBody>
                  <a:tcPr/>
                </a:tc>
                <a:extLst>
                  <a:ext uri="{0D108BD9-81ED-4DB2-BD59-A6C34878D82A}">
                    <a16:rowId xmlns:a16="http://schemas.microsoft.com/office/drawing/2014/main" val="399759683"/>
                  </a:ext>
                </a:extLst>
              </a:tr>
              <a:tr h="1169322">
                <a:tc>
                  <a:txBody>
                    <a:bodyPr/>
                    <a:lstStyle/>
                    <a:p>
                      <a:r>
                        <a:rPr lang="en-ZA" sz="900" b="1" dirty="0" smtClean="0">
                          <a:latin typeface="+mn-lt"/>
                        </a:rPr>
                        <a:t>Free State</a:t>
                      </a:r>
                      <a:endParaRPr lang="en-ZA" sz="900" b="1" dirty="0">
                        <a:latin typeface="+mn-lt"/>
                      </a:endParaRPr>
                    </a:p>
                  </a:txBody>
                  <a:tcPr/>
                </a:tc>
                <a:tc>
                  <a:txBody>
                    <a:bodyPr/>
                    <a:lstStyle/>
                    <a:p>
                      <a:pPr marL="171450" marR="0" lvl="0" indent="-171450" algn="l" rtl="0">
                        <a:lnSpc>
                          <a:spcPct val="100000"/>
                        </a:lnSpc>
                        <a:spcBef>
                          <a:spcPts val="0"/>
                        </a:spcBef>
                        <a:spcAft>
                          <a:spcPts val="0"/>
                        </a:spcAft>
                        <a:buClr>
                          <a:schemeClr val="dk1"/>
                        </a:buClr>
                        <a:buSzPts val="1800"/>
                        <a:buFont typeface="Arial" panose="020B0604020202020204" pitchFamily="34" charset="0"/>
                        <a:buChar char="•"/>
                      </a:pPr>
                      <a:r>
                        <a:rPr lang="en-ZA" sz="900" b="0" dirty="0"/>
                        <a:t>The following activities to provide extra support for grades 3, 6 and 7 </a:t>
                      </a:r>
                      <a:endParaRPr sz="900" b="0" dirty="0"/>
                    </a:p>
                    <a:p>
                      <a:pPr marL="171450" marR="0" lvl="0" indent="-171450" algn="l" rtl="0">
                        <a:lnSpc>
                          <a:spcPct val="100000"/>
                        </a:lnSpc>
                        <a:spcBef>
                          <a:spcPts val="0"/>
                        </a:spcBef>
                        <a:spcAft>
                          <a:spcPts val="0"/>
                        </a:spcAft>
                        <a:buClr>
                          <a:schemeClr val="dk1"/>
                        </a:buClr>
                        <a:buSzPts val="1800"/>
                        <a:buFont typeface="Arial" panose="020B0604020202020204" pitchFamily="34" charset="0"/>
                        <a:buChar char="•"/>
                      </a:pPr>
                      <a:r>
                        <a:rPr lang="en-ZA" sz="900" b="0" dirty="0"/>
                        <a:t>Training teachers on key fundamentals for all </a:t>
                      </a:r>
                      <a:r>
                        <a:rPr lang="en-ZA" sz="900" b="0" dirty="0" smtClean="0"/>
                        <a:t>subjects.</a:t>
                      </a:r>
                      <a:endParaRPr sz="900" b="0" dirty="0"/>
                    </a:p>
                    <a:p>
                      <a:pPr marL="171450" marR="0" lvl="0" indent="-171450" algn="l" rtl="0">
                        <a:lnSpc>
                          <a:spcPct val="100000"/>
                        </a:lnSpc>
                        <a:spcBef>
                          <a:spcPts val="0"/>
                        </a:spcBef>
                        <a:spcAft>
                          <a:spcPts val="0"/>
                        </a:spcAft>
                        <a:buClr>
                          <a:schemeClr val="dk1"/>
                        </a:buClr>
                        <a:buSzPts val="1800"/>
                        <a:buFont typeface="Arial" panose="020B0604020202020204" pitchFamily="34" charset="0"/>
                        <a:buChar char="•"/>
                      </a:pPr>
                      <a:r>
                        <a:rPr lang="en-ZA" sz="900" b="0" dirty="0"/>
                        <a:t>Provision of resources for all grades for literacy and numeracy. (Graded readers and Maths and Science kits</a:t>
                      </a:r>
                      <a:r>
                        <a:rPr lang="en-ZA" sz="900" b="0" dirty="0" smtClean="0"/>
                        <a:t>). Hold </a:t>
                      </a:r>
                      <a:r>
                        <a:rPr lang="en-ZA" sz="900" b="0" dirty="0"/>
                        <a:t>PLC sessions for all exit grade teachers to share best practices in challenging concepts including Pedagogical Content Knowledge</a:t>
                      </a:r>
                      <a:endParaRPr sz="900" b="0" dirty="0"/>
                    </a:p>
                    <a:p>
                      <a:pPr marL="171450" marR="0" lvl="0" indent="-171450" algn="l" rtl="0">
                        <a:lnSpc>
                          <a:spcPct val="100000"/>
                        </a:lnSpc>
                        <a:spcBef>
                          <a:spcPts val="0"/>
                        </a:spcBef>
                        <a:spcAft>
                          <a:spcPts val="0"/>
                        </a:spcAft>
                        <a:buClr>
                          <a:schemeClr val="dk1"/>
                        </a:buClr>
                        <a:buSzPts val="1800"/>
                        <a:buFont typeface="Arial" panose="020B0604020202020204" pitchFamily="34" charset="0"/>
                        <a:buChar char="•"/>
                      </a:pPr>
                      <a:r>
                        <a:rPr lang="en-ZA" sz="900" b="0" dirty="0"/>
                        <a:t>Focused monitoring and support in all exit grades. </a:t>
                      </a:r>
                      <a:endParaRPr sz="900" b="0" dirty="0"/>
                    </a:p>
                  </a:txBody>
                  <a:tcPr marL="91450" marR="91450" marT="45725" marB="45725"/>
                </a:tc>
                <a:tc>
                  <a:txBody>
                    <a:bodyPr/>
                    <a:lstStyle/>
                    <a:p>
                      <a:pPr marL="171450" marR="0" lvl="0" indent="-171450" algn="l" rtl="0">
                        <a:lnSpc>
                          <a:spcPct val="100000"/>
                        </a:lnSpc>
                        <a:spcBef>
                          <a:spcPts val="0"/>
                        </a:spcBef>
                        <a:spcAft>
                          <a:spcPts val="0"/>
                        </a:spcAft>
                        <a:buClr>
                          <a:schemeClr val="dk1"/>
                        </a:buClr>
                        <a:buSzPts val="1800"/>
                        <a:buFont typeface="Arial"/>
                        <a:buChar char="•"/>
                      </a:pPr>
                      <a:r>
                        <a:rPr lang="en-ZA" sz="900" b="0" dirty="0"/>
                        <a:t>Training of Subject Advisors, Departmental Heads and Teachers on Risk Adjusted Differentiated Approach to Subject Planning </a:t>
                      </a:r>
                      <a:endParaRPr sz="900" b="0" dirty="0"/>
                    </a:p>
                    <a:p>
                      <a:pPr marL="171450" marR="0" lvl="0" indent="-171450" algn="l" rtl="0">
                        <a:lnSpc>
                          <a:spcPct val="100000"/>
                        </a:lnSpc>
                        <a:spcBef>
                          <a:spcPts val="0"/>
                        </a:spcBef>
                        <a:spcAft>
                          <a:spcPts val="0"/>
                        </a:spcAft>
                        <a:buClr>
                          <a:schemeClr val="dk1"/>
                        </a:buClr>
                        <a:buSzPts val="1800"/>
                        <a:buFont typeface="Arial"/>
                        <a:buChar char="•"/>
                      </a:pPr>
                      <a:r>
                        <a:rPr lang="en-ZA" sz="900" b="0" dirty="0" smtClean="0"/>
                        <a:t>Monitor </a:t>
                      </a:r>
                      <a:r>
                        <a:rPr lang="en-ZA" sz="900" b="0" dirty="0"/>
                        <a:t>the impact of the timetabling models on time on tasks to be able to provide focused guidance to each school.</a:t>
                      </a:r>
                      <a:endParaRPr sz="900" b="0" dirty="0"/>
                    </a:p>
                    <a:p>
                      <a:pPr marL="171450" marR="0" lvl="0" indent="-171450" algn="l" rtl="0">
                        <a:lnSpc>
                          <a:spcPct val="100000"/>
                        </a:lnSpc>
                        <a:spcBef>
                          <a:spcPts val="0"/>
                        </a:spcBef>
                        <a:spcAft>
                          <a:spcPts val="0"/>
                        </a:spcAft>
                        <a:buClr>
                          <a:schemeClr val="dk1"/>
                        </a:buClr>
                        <a:buSzPts val="1800"/>
                        <a:buFont typeface="Arial"/>
                        <a:buChar char="•"/>
                      </a:pPr>
                      <a:r>
                        <a:rPr lang="en-ZA" sz="900" b="0" dirty="0" smtClean="0"/>
                        <a:t>Reflection </a:t>
                      </a:r>
                      <a:r>
                        <a:rPr lang="en-ZA" sz="900" b="0" dirty="0"/>
                        <a:t>sessions on the Time Table Models  adopted for 2020 to inform the model to select  for </a:t>
                      </a:r>
                      <a:r>
                        <a:rPr lang="en-ZA" sz="900" b="0" dirty="0" smtClean="0"/>
                        <a:t>2021.</a:t>
                      </a:r>
                      <a:endParaRPr sz="900" b="0" dirty="0"/>
                    </a:p>
                  </a:txBody>
                  <a:tcPr marL="91450" marR="91450" marT="45725" marB="45725"/>
                </a:tc>
                <a:extLst>
                  <a:ext uri="{0D108BD9-81ED-4DB2-BD59-A6C34878D82A}">
                    <a16:rowId xmlns:a16="http://schemas.microsoft.com/office/drawing/2014/main" val="4070761926"/>
                  </a:ext>
                </a:extLst>
              </a:tr>
              <a:tr h="2236942">
                <a:tc>
                  <a:txBody>
                    <a:bodyPr/>
                    <a:lstStyle/>
                    <a:p>
                      <a:r>
                        <a:rPr lang="en-ZA" sz="900" b="1" dirty="0" smtClean="0">
                          <a:latin typeface="+mn-lt"/>
                        </a:rPr>
                        <a:t>Gauteng</a:t>
                      </a:r>
                      <a:endParaRPr lang="en-ZA" sz="900" b="1" dirty="0">
                        <a:latin typeface="+mn-lt"/>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dirty="0">
                          <a:solidFill>
                            <a:schemeClr val="dk1"/>
                          </a:solidFill>
                          <a:latin typeface="+mn-lt"/>
                          <a:ea typeface="+mn-ea"/>
                          <a:cs typeface="+mn-cs"/>
                        </a:rPr>
                        <a:t>Develop a teacher training programme to support teachers in the implementation of the recovery </a:t>
                      </a:r>
                      <a:r>
                        <a:rPr lang="en-US" sz="900" kern="1200" dirty="0" smtClean="0">
                          <a:solidFill>
                            <a:schemeClr val="dk1"/>
                          </a:solidFill>
                          <a:latin typeface="+mn-lt"/>
                          <a:ea typeface="+mn-ea"/>
                          <a:cs typeface="+mn-cs"/>
                        </a:rPr>
                        <a:t>plan. </a:t>
                      </a:r>
                      <a:r>
                        <a:rPr lang="en-US" sz="900" kern="1200" dirty="0" smtClean="0">
                          <a:effectLst/>
                          <a:latin typeface="+mn-lt"/>
                        </a:rPr>
                        <a:t>Curriculum </a:t>
                      </a:r>
                      <a:r>
                        <a:rPr lang="en-US" sz="900" kern="1200" dirty="0">
                          <a:effectLst/>
                          <a:latin typeface="+mn-lt"/>
                        </a:rPr>
                        <a:t>resource packs including </a:t>
                      </a:r>
                      <a:r>
                        <a:rPr kumimoji="0" lang="en-ZA" sz="900" b="0" i="0" u="none" strike="noStrike" kern="1200" cap="none" spc="0" normalizeH="0" baseline="0" noProof="0" dirty="0">
                          <a:ln>
                            <a:noFill/>
                          </a:ln>
                          <a:solidFill>
                            <a:schemeClr val="tx1"/>
                          </a:solidFill>
                          <a:effectLst/>
                          <a:uLnTx/>
                          <a:uFillTx/>
                          <a:latin typeface="+mn-lt"/>
                          <a:ea typeface="+mn-ea"/>
                          <a:cs typeface="+mn-cs"/>
                        </a:rPr>
                        <a:t>Study Guides, PPP, </a:t>
                      </a:r>
                      <a:r>
                        <a:rPr lang="en-US" sz="900" kern="1200" dirty="0">
                          <a:effectLst/>
                          <a:latin typeface="+mn-lt"/>
                        </a:rPr>
                        <a:t>Question banks &amp; memos, lesson PowerPoint presentations, audio books, videos, </a:t>
                      </a:r>
                      <a:r>
                        <a:rPr lang="en-US" sz="900" dirty="0"/>
                        <a:t>Final exam question </a:t>
                      </a:r>
                      <a:r>
                        <a:rPr lang="en-US" sz="900" dirty="0" smtClean="0"/>
                        <a:t>papers </a:t>
                      </a:r>
                      <a:r>
                        <a:rPr lang="en-US" sz="900" dirty="0"/>
                        <a:t>from  other provinces</a:t>
                      </a:r>
                      <a:r>
                        <a:rPr kumimoji="0" lang="en-ZA" sz="900" b="0" i="0" u="none" strike="noStrike" kern="1200" cap="none" spc="0" normalizeH="0" baseline="0" noProof="0" dirty="0">
                          <a:ln>
                            <a:noFill/>
                          </a:ln>
                          <a:solidFill>
                            <a:schemeClr val="tx1"/>
                          </a:solidFill>
                          <a:effectLst/>
                          <a:uLnTx/>
                          <a:uFillTx/>
                          <a:latin typeface="+mn-lt"/>
                          <a:ea typeface="+mn-ea"/>
                          <a:cs typeface="+mn-cs"/>
                        </a:rPr>
                        <a:t> </a:t>
                      </a:r>
                      <a:r>
                        <a:rPr lang="en-US" sz="900" kern="1200" dirty="0">
                          <a:effectLst/>
                          <a:latin typeface="+mn-lt"/>
                        </a:rPr>
                        <a:t>to be provided to all </a:t>
                      </a:r>
                      <a:r>
                        <a:rPr lang="en-US" sz="900" kern="1200" dirty="0" smtClean="0">
                          <a:effectLst/>
                          <a:latin typeface="+mn-lt"/>
                        </a:rPr>
                        <a:t>schools. </a:t>
                      </a:r>
                      <a:r>
                        <a:rPr kumimoji="0" lang="en-ZA" sz="900" b="0" i="0" u="none" strike="noStrike" kern="1200" cap="none" spc="0" normalizeH="0" baseline="0" noProof="0" dirty="0" smtClean="0">
                          <a:ln>
                            <a:noFill/>
                          </a:ln>
                          <a:solidFill>
                            <a:schemeClr val="tx1"/>
                          </a:solidFill>
                          <a:effectLst/>
                          <a:uLnTx/>
                          <a:uFillTx/>
                          <a:latin typeface="+mn-lt"/>
                          <a:ea typeface="+mn-ea"/>
                          <a:cs typeface="+mn-cs"/>
                        </a:rPr>
                        <a:t>All </a:t>
                      </a:r>
                      <a:r>
                        <a:rPr kumimoji="0" lang="en-ZA" sz="900" b="0" i="0" u="none" strike="noStrike" kern="1200" cap="none" spc="0" normalizeH="0" baseline="0" noProof="0" dirty="0">
                          <a:ln>
                            <a:noFill/>
                          </a:ln>
                          <a:solidFill>
                            <a:schemeClr val="tx1"/>
                          </a:solidFill>
                          <a:effectLst/>
                          <a:uLnTx/>
                          <a:uFillTx/>
                          <a:latin typeface="+mn-lt"/>
                          <a:ea typeface="+mn-ea"/>
                          <a:cs typeface="+mn-cs"/>
                        </a:rPr>
                        <a:t>subjects to be included in recovery programmes not just gateway </a:t>
                      </a:r>
                      <a:r>
                        <a:rPr kumimoji="0" lang="en-ZA" sz="900" b="0" i="0" u="none" strike="noStrike" kern="1200" cap="none" spc="0" normalizeH="0" baseline="0" noProof="0" dirty="0" smtClean="0">
                          <a:ln>
                            <a:noFill/>
                          </a:ln>
                          <a:solidFill>
                            <a:schemeClr val="tx1"/>
                          </a:solidFill>
                          <a:effectLst/>
                          <a:uLnTx/>
                          <a:uFillTx/>
                          <a:latin typeface="+mn-lt"/>
                          <a:ea typeface="+mn-ea"/>
                          <a:cs typeface="+mn-cs"/>
                        </a:rPr>
                        <a:t>subjects.  </a:t>
                      </a:r>
                      <a:r>
                        <a:rPr lang="en-ZA" sz="900" kern="1600" dirty="0" smtClean="0">
                          <a:effectLst/>
                          <a:latin typeface="+mn-lt"/>
                        </a:rPr>
                        <a:t>Examinable </a:t>
                      </a:r>
                      <a:r>
                        <a:rPr lang="en-ZA" sz="900" kern="1600" dirty="0">
                          <a:effectLst/>
                          <a:latin typeface="+mn-lt"/>
                        </a:rPr>
                        <a:t>content mapping guidelines</a:t>
                      </a:r>
                      <a:r>
                        <a:rPr kumimoji="0" lang="en-ZA" sz="900" b="0" i="0" u="none" strike="noStrike" kern="1200" cap="none" spc="0" normalizeH="0" baseline="0" noProof="0" dirty="0">
                          <a:ln>
                            <a:noFill/>
                          </a:ln>
                          <a:solidFill>
                            <a:schemeClr val="tx1"/>
                          </a:solidFill>
                          <a:effectLst/>
                          <a:uLnTx/>
                          <a:uFillTx/>
                          <a:latin typeface="+mn-lt"/>
                          <a:ea typeface="+mn-ea"/>
                          <a:cs typeface="+mn-cs"/>
                        </a:rPr>
                        <a:t> across </a:t>
                      </a:r>
                      <a:r>
                        <a:rPr kumimoji="0" lang="en-ZA" sz="900" b="0" i="0" u="none" strike="noStrike" kern="1200" cap="none" spc="0" normalizeH="0" baseline="0" noProof="0" dirty="0" smtClean="0">
                          <a:ln>
                            <a:noFill/>
                          </a:ln>
                          <a:solidFill>
                            <a:schemeClr val="tx1"/>
                          </a:solidFill>
                          <a:effectLst/>
                          <a:uLnTx/>
                          <a:uFillTx/>
                          <a:latin typeface="+mn-lt"/>
                          <a:ea typeface="+mn-ea"/>
                          <a:cs typeface="+mn-cs"/>
                        </a:rPr>
                        <a:t>Grades. </a:t>
                      </a:r>
                      <a:r>
                        <a:rPr kumimoji="0" lang="en-US" sz="900" b="0" i="0" u="none" strike="noStrike" kern="1200" cap="none" spc="0" normalizeH="0" baseline="0" noProof="0" dirty="0" smtClean="0">
                          <a:ln>
                            <a:noFill/>
                          </a:ln>
                          <a:solidFill>
                            <a:schemeClr val="tx1"/>
                          </a:solidFill>
                          <a:effectLst/>
                          <a:uLnTx/>
                          <a:uFillTx/>
                          <a:latin typeface="+mn-lt"/>
                          <a:ea typeface="+mn-ea"/>
                          <a:cs typeface="+mn-cs"/>
                        </a:rPr>
                        <a:t>Design </a:t>
                      </a:r>
                      <a:r>
                        <a:rPr kumimoji="0" lang="en-US" sz="900" b="0" i="0" u="none" strike="noStrike" kern="1200" cap="none" spc="0" normalizeH="0" baseline="0" noProof="0" dirty="0">
                          <a:ln>
                            <a:noFill/>
                          </a:ln>
                          <a:solidFill>
                            <a:schemeClr val="tx1"/>
                          </a:solidFill>
                          <a:effectLst/>
                          <a:uLnTx/>
                          <a:uFillTx/>
                          <a:latin typeface="+mn-lt"/>
                          <a:ea typeface="+mn-ea"/>
                          <a:cs typeface="+mn-cs"/>
                        </a:rPr>
                        <a:t>a Google form and send to </a:t>
                      </a:r>
                      <a:r>
                        <a:rPr kumimoji="0" lang="en-US" sz="900" b="0" i="0" u="none" strike="noStrike" kern="1200" cap="none" spc="0" normalizeH="0" baseline="0" noProof="0" dirty="0" smtClean="0">
                          <a:ln>
                            <a:noFill/>
                          </a:ln>
                          <a:solidFill>
                            <a:schemeClr val="tx1"/>
                          </a:solidFill>
                          <a:effectLst/>
                          <a:uLnTx/>
                          <a:uFillTx/>
                          <a:latin typeface="+mn-lt"/>
                          <a:ea typeface="+mn-ea"/>
                          <a:cs typeface="+mn-cs"/>
                        </a:rPr>
                        <a:t>schools </a:t>
                      </a:r>
                      <a:r>
                        <a:rPr kumimoji="0" lang="en-US" sz="900" b="0" i="0" u="none" strike="noStrike" kern="1200" cap="none" spc="0" normalizeH="0" baseline="0" noProof="0" dirty="0">
                          <a:ln>
                            <a:noFill/>
                          </a:ln>
                          <a:solidFill>
                            <a:schemeClr val="tx1"/>
                          </a:solidFill>
                          <a:effectLst/>
                          <a:uLnTx/>
                          <a:uFillTx/>
                          <a:latin typeface="+mn-lt"/>
                          <a:ea typeface="+mn-ea"/>
                          <a:cs typeface="+mn-cs"/>
                        </a:rPr>
                        <a:t>to complete after each topic </a:t>
                      </a:r>
                      <a:r>
                        <a:rPr kumimoji="0" lang="en-US" sz="900" b="0" i="0" u="none" strike="noStrike" kern="1200" cap="none" spc="0" normalizeH="0" baseline="0" noProof="0" dirty="0" smtClean="0">
                          <a:ln>
                            <a:noFill/>
                          </a:ln>
                          <a:solidFill>
                            <a:schemeClr val="tx1"/>
                          </a:solidFill>
                          <a:effectLst/>
                          <a:uLnTx/>
                          <a:uFillTx/>
                          <a:latin typeface="+mn-lt"/>
                          <a:ea typeface="+mn-ea"/>
                          <a:cs typeface="+mn-cs"/>
                        </a:rPr>
                        <a:t>is done</a:t>
                      </a:r>
                      <a:r>
                        <a:rPr kumimoji="0" lang="en-US" sz="900" b="0" i="0" u="none" strike="noStrike" kern="1200" cap="none" spc="0" normalizeH="0" baseline="0" noProof="0" dirty="0">
                          <a:ln>
                            <a:noFill/>
                          </a:ln>
                          <a:solidFill>
                            <a:schemeClr val="tx1"/>
                          </a:solidFill>
                          <a:effectLst/>
                          <a:uLnTx/>
                          <a:uFillTx/>
                          <a:latin typeface="+mn-lt"/>
                          <a:ea typeface="+mn-ea"/>
                          <a:cs typeface="+mn-cs"/>
                        </a:rPr>
                        <a:t>.  This will determine/track topics completed /</a:t>
                      </a:r>
                      <a:r>
                        <a:rPr kumimoji="0" lang="en-US" sz="900" b="0" i="0" u="none" strike="noStrike" kern="1200" cap="none" spc="0" normalizeH="0" baseline="0" noProof="0" dirty="0" smtClean="0">
                          <a:ln>
                            <a:noFill/>
                          </a:ln>
                          <a:solidFill>
                            <a:schemeClr val="tx1"/>
                          </a:solidFill>
                          <a:effectLst/>
                          <a:uLnTx/>
                          <a:uFillTx/>
                          <a:latin typeface="+mn-lt"/>
                          <a:ea typeface="+mn-ea"/>
                          <a:cs typeface="+mn-cs"/>
                        </a:rPr>
                        <a:t>incomplete. </a:t>
                      </a:r>
                      <a:r>
                        <a:rPr lang="en-ZA" sz="900" dirty="0" smtClean="0">
                          <a:latin typeface="+mn-lt"/>
                        </a:rPr>
                        <a:t>Strengthen </a:t>
                      </a:r>
                      <a:r>
                        <a:rPr lang="en-ZA" sz="900" dirty="0">
                          <a:latin typeface="+mn-lt"/>
                        </a:rPr>
                        <a:t>networks between curriculum managers using social media (WhatsApp) and platforms like MS Teams  to communicate the impact of </a:t>
                      </a:r>
                      <a:r>
                        <a:rPr lang="en-ZA" sz="900" dirty="0" smtClean="0">
                          <a:latin typeface="+mn-lt"/>
                        </a:rPr>
                        <a:t>subjects </a:t>
                      </a:r>
                      <a:r>
                        <a:rPr lang="en-ZA" sz="900" dirty="0">
                          <a:latin typeface="+mn-lt"/>
                        </a:rPr>
                        <a:t>and grade support plans </a:t>
                      </a:r>
                    </a:p>
                    <a:p>
                      <a:pPr marL="0" indent="0" algn="l">
                        <a:buFont typeface="Arial" panose="020B0604020202020204" pitchFamily="34" charset="0"/>
                        <a:buNone/>
                      </a:pPr>
                      <a:r>
                        <a:rPr lang="en-ZA" sz="900" dirty="0" smtClean="0">
                          <a:latin typeface="+mn-lt"/>
                        </a:rPr>
                        <a:t>FOUNDATION </a:t>
                      </a:r>
                      <a:r>
                        <a:rPr lang="en-ZA" sz="900" dirty="0">
                          <a:latin typeface="+mn-lt"/>
                        </a:rPr>
                        <a:t>PHASE:</a:t>
                      </a:r>
                    </a:p>
                    <a:p>
                      <a:pPr marL="171450" indent="-171450" algn="l">
                        <a:buFont typeface="Arial" panose="020B0604020202020204" pitchFamily="34" charset="0"/>
                        <a:buChar char="•"/>
                      </a:pPr>
                      <a:r>
                        <a:rPr lang="en-ZA" sz="900" dirty="0">
                          <a:latin typeface="+mn-lt"/>
                        </a:rPr>
                        <a:t>Provision of resources to support teaching and learning </a:t>
                      </a:r>
                      <a:r>
                        <a:rPr lang="en-ZA" sz="900" dirty="0" smtClean="0">
                          <a:latin typeface="+mn-lt"/>
                        </a:rPr>
                        <a:t>.</a:t>
                      </a:r>
                      <a:r>
                        <a:rPr lang="en-ZA" sz="900" baseline="0" dirty="0" smtClean="0">
                          <a:latin typeface="+mn-lt"/>
                        </a:rPr>
                        <a:t> </a:t>
                      </a:r>
                      <a:r>
                        <a:rPr lang="en-ZA" sz="900" dirty="0" smtClean="0">
                          <a:latin typeface="+mn-lt"/>
                        </a:rPr>
                        <a:t>Provision </a:t>
                      </a:r>
                      <a:r>
                        <a:rPr lang="en-ZA" sz="900" dirty="0">
                          <a:latin typeface="+mn-lt"/>
                        </a:rPr>
                        <a:t>of Maths workbook for each learner in Quintile 1-3 </a:t>
                      </a:r>
                      <a:r>
                        <a:rPr lang="en-ZA" sz="900" dirty="0" smtClean="0">
                          <a:latin typeface="+mn-lt"/>
                        </a:rPr>
                        <a:t>school and Participation </a:t>
                      </a:r>
                      <a:r>
                        <a:rPr lang="en-ZA" sz="900" dirty="0">
                          <a:latin typeface="+mn-lt"/>
                        </a:rPr>
                        <a:t>of all schools in subject challenges and competitions on identified </a:t>
                      </a:r>
                      <a:r>
                        <a:rPr lang="en-ZA" sz="900" dirty="0" smtClean="0">
                          <a:latin typeface="+mn-lt"/>
                        </a:rPr>
                        <a:t>subject</a:t>
                      </a:r>
                      <a:endParaRPr kumimoji="0" lang="en-ZA" sz="900" b="0" i="0" u="none" strike="noStrike" kern="1200" cap="none" spc="0" normalizeH="0" baseline="0" noProof="0" dirty="0">
                        <a:ln>
                          <a:noFill/>
                        </a:ln>
                        <a:solidFill>
                          <a:schemeClr val="tx1"/>
                        </a:solidFill>
                        <a:effectLst/>
                        <a:uLnTx/>
                        <a:uFillTx/>
                        <a:latin typeface="+mn-lt"/>
                        <a:ea typeface="+mn-ea"/>
                        <a:cs typeface="+mn-cs"/>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900" b="0" i="0" u="none" strike="noStrike" kern="1200" cap="none" spc="0" normalizeH="0" baseline="0" noProof="0" dirty="0">
                          <a:ln>
                            <a:noFill/>
                          </a:ln>
                          <a:solidFill>
                            <a:schemeClr val="tx1"/>
                          </a:solidFill>
                          <a:effectLst/>
                          <a:uLnTx/>
                          <a:uFillTx/>
                          <a:latin typeface="+mn-lt"/>
                          <a:ea typeface="+mn-ea"/>
                          <a:cs typeface="+mn-cs"/>
                        </a:rPr>
                        <a:t>Provide guidance on the timetabling to ensure that  all subjects are accommodated   in the recovery plans</a:t>
                      </a:r>
                    </a:p>
                    <a:p>
                      <a:pPr marL="171450" indent="-171450" algn="l">
                        <a:buFont typeface="Arial" panose="020B0604020202020204" pitchFamily="34" charset="0"/>
                        <a:buChar char="•"/>
                      </a:pPr>
                      <a:r>
                        <a:rPr lang="en-ZA" sz="900" dirty="0" smtClean="0">
                          <a:latin typeface="+mn-lt"/>
                        </a:rPr>
                        <a:t>Timetabling </a:t>
                      </a:r>
                      <a:r>
                        <a:rPr lang="en-ZA" sz="900" dirty="0">
                          <a:latin typeface="+mn-lt"/>
                        </a:rPr>
                        <a:t>models employed by schools will be tracked by districts at the beginning of 2021 and at the beginning of every term thereafter to ensure that curriculum delivery is not compromised,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900" b="0" i="0" u="none" strike="noStrike" kern="1200" cap="none" spc="0" normalizeH="0" baseline="0" noProof="0" dirty="0">
                          <a:ln>
                            <a:noFill/>
                          </a:ln>
                          <a:solidFill>
                            <a:prstClr val="black"/>
                          </a:solidFill>
                          <a:effectLst/>
                          <a:uLnTx/>
                          <a:uFillTx/>
                          <a:latin typeface="+mn-lt"/>
                          <a:ea typeface="+mn-ea"/>
                          <a:cs typeface="+mn-cs"/>
                        </a:rPr>
                        <a:t>Verification of  2021 school time-tables will be conducted by provincial officials during school readiness and the effectiveness of the timetables will be further monitored during school visits to ensure compliance to Notional time</a:t>
                      </a:r>
                      <a:endParaRPr lang="en-ZA" sz="900" dirty="0">
                        <a:latin typeface="+mn-lt"/>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900" b="0" i="0" u="none" strike="noStrike" kern="1200" cap="none" spc="0" normalizeH="0" baseline="0" noProof="0" dirty="0">
                          <a:ln>
                            <a:noFill/>
                          </a:ln>
                          <a:solidFill>
                            <a:schemeClr val="tx1"/>
                          </a:solidFill>
                          <a:effectLst/>
                          <a:uLnTx/>
                          <a:uFillTx/>
                          <a:latin typeface="+mn-lt"/>
                          <a:ea typeface="+mn-ea"/>
                          <a:cs typeface="+mn-cs"/>
                        </a:rPr>
                        <a:t>Subjects with PAT/ Practical components must be afforded  adequate time and protocols </a:t>
                      </a:r>
                      <a:r>
                        <a:rPr kumimoji="0" lang="en-ZA" sz="900" b="0" i="0" u="none" strike="noStrike" kern="1200" cap="none" spc="0" normalizeH="0" baseline="0" noProof="0" dirty="0" smtClean="0">
                          <a:ln>
                            <a:noFill/>
                          </a:ln>
                          <a:solidFill>
                            <a:schemeClr val="tx1"/>
                          </a:solidFill>
                          <a:effectLst/>
                          <a:uLnTx/>
                          <a:uFillTx/>
                          <a:latin typeface="+mn-lt"/>
                          <a:ea typeface="+mn-ea"/>
                          <a:cs typeface="+mn-cs"/>
                        </a:rPr>
                        <a:t>Covid-19 </a:t>
                      </a:r>
                      <a:r>
                        <a:rPr kumimoji="0" lang="en-ZA" sz="900" b="0" i="0" u="none" strike="noStrike" kern="1200" cap="none" spc="0" normalizeH="0" baseline="0" noProof="0" dirty="0">
                          <a:ln>
                            <a:noFill/>
                          </a:ln>
                          <a:solidFill>
                            <a:schemeClr val="tx1"/>
                          </a:solidFill>
                          <a:effectLst/>
                          <a:uLnTx/>
                          <a:uFillTx/>
                          <a:latin typeface="+mn-lt"/>
                          <a:ea typeface="+mn-ea"/>
                          <a:cs typeface="+mn-cs"/>
                        </a:rPr>
                        <a:t>Regulations in place especially during the application of the practical </a:t>
                      </a:r>
                      <a:r>
                        <a:rPr kumimoji="0" lang="en-ZA" sz="900" b="0" i="0" u="none" strike="noStrike" kern="1200" cap="none" spc="0" normalizeH="0" baseline="0" noProof="0" dirty="0" smtClean="0">
                          <a:ln>
                            <a:noFill/>
                          </a:ln>
                          <a:solidFill>
                            <a:schemeClr val="tx1"/>
                          </a:solidFill>
                          <a:effectLst/>
                          <a:uLnTx/>
                          <a:uFillTx/>
                          <a:latin typeface="+mn-lt"/>
                          <a:ea typeface="+mn-ea"/>
                          <a:cs typeface="+mn-cs"/>
                        </a:rPr>
                        <a:t>component. Use </a:t>
                      </a:r>
                      <a:r>
                        <a:rPr kumimoji="0" lang="en-ZA" sz="900" b="0" i="0" u="none" strike="noStrike" kern="1200" cap="none" spc="0" normalizeH="0" baseline="0" noProof="0" dirty="0">
                          <a:ln>
                            <a:noFill/>
                          </a:ln>
                          <a:solidFill>
                            <a:schemeClr val="tx1"/>
                          </a:solidFill>
                          <a:effectLst/>
                          <a:uLnTx/>
                          <a:uFillTx/>
                          <a:latin typeface="+mn-lt"/>
                          <a:ea typeface="+mn-ea"/>
                          <a:cs typeface="+mn-cs"/>
                        </a:rPr>
                        <a:t>of platooning of grades for morning and afternoon classes instead of alternative </a:t>
                      </a:r>
                      <a:r>
                        <a:rPr kumimoji="0" lang="en-ZA" sz="900" b="0" i="0" u="none" strike="noStrike" kern="1200" cap="none" spc="0" normalizeH="0" baseline="0" noProof="0" dirty="0" smtClean="0">
                          <a:ln>
                            <a:noFill/>
                          </a:ln>
                          <a:solidFill>
                            <a:schemeClr val="tx1"/>
                          </a:solidFill>
                          <a:effectLst/>
                          <a:uLnTx/>
                          <a:uFillTx/>
                          <a:latin typeface="+mn-lt"/>
                          <a:ea typeface="+mn-ea"/>
                          <a:cs typeface="+mn-cs"/>
                        </a:rPr>
                        <a:t>days.</a:t>
                      </a:r>
                      <a:endParaRPr kumimoji="0" lang="en-ZA" sz="900" b="0" i="0" u="none" strike="noStrike" kern="1200" cap="none" spc="0" normalizeH="0" baseline="0" noProof="0" dirty="0">
                        <a:ln>
                          <a:noFill/>
                        </a:ln>
                        <a:solidFill>
                          <a:schemeClr val="tx1"/>
                        </a:solidFill>
                        <a:effectLst/>
                        <a:uLnTx/>
                        <a:uFillTx/>
                        <a:latin typeface="+mn-lt"/>
                        <a:ea typeface="+mn-ea"/>
                        <a:cs typeface="+mn-cs"/>
                      </a:endParaRPr>
                    </a:p>
                  </a:txBody>
                  <a:tcPr/>
                </a:tc>
                <a:extLst>
                  <a:ext uri="{0D108BD9-81ED-4DB2-BD59-A6C34878D82A}">
                    <a16:rowId xmlns:a16="http://schemas.microsoft.com/office/drawing/2014/main" val="4043552258"/>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28</a:t>
            </a:fld>
            <a:endParaRPr lang="en-ZA" dirty="0">
              <a:solidFill>
                <a:prstClr val="black">
                  <a:tint val="75000"/>
                </a:prstClr>
              </a:solidFill>
            </a:endParaRPr>
          </a:p>
        </p:txBody>
      </p:sp>
      <p:pic>
        <p:nvPicPr>
          <p:cNvPr id="6" name="Picture 5"/>
          <p:cNvPicPr>
            <a:picLocks noChangeAspect="1"/>
          </p:cNvPicPr>
          <p:nvPr/>
        </p:nvPicPr>
        <p:blipFill>
          <a:blip r:embed="rId3"/>
          <a:stretch>
            <a:fillRect/>
          </a:stretch>
        </p:blipFill>
        <p:spPr>
          <a:xfrm>
            <a:off x="0" y="6124042"/>
            <a:ext cx="1763688" cy="733957"/>
          </a:xfrm>
          <a:prstGeom prst="rect">
            <a:avLst/>
          </a:prstGeom>
        </p:spPr>
      </p:pic>
    </p:spTree>
    <p:extLst>
      <p:ext uri="{BB962C8B-B14F-4D97-AF65-F5344CB8AC3E}">
        <p14:creationId xmlns:p14="http://schemas.microsoft.com/office/powerpoint/2010/main" val="40455016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6633"/>
            <a:ext cx="8964488" cy="720080"/>
          </a:xfrm>
        </p:spPr>
        <p:txBody>
          <a:bodyPr>
            <a:noAutofit/>
          </a:bodyPr>
          <a:lstStyle/>
          <a:p>
            <a:pPr lvl="0"/>
            <a:r>
              <a:rPr lang="en-US" sz="3600" b="1" dirty="0" smtClean="0"/>
              <a:t>CURRICULUM MANAGEMENT </a:t>
            </a:r>
            <a:endParaRPr lang="en-ZA" sz="3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39549488"/>
              </p:ext>
            </p:extLst>
          </p:nvPr>
        </p:nvGraphicFramePr>
        <p:xfrm>
          <a:off x="-39327" y="836713"/>
          <a:ext cx="9183327" cy="5173291"/>
        </p:xfrm>
        <a:graphic>
          <a:graphicData uri="http://schemas.openxmlformats.org/drawingml/2006/table">
            <a:tbl>
              <a:tblPr firstRow="1" bandRow="1">
                <a:tableStyleId>{21E4AEA4-8DFA-4A89-87EB-49C32662AFE0}</a:tableStyleId>
              </a:tblPr>
              <a:tblGrid>
                <a:gridCol w="1331640">
                  <a:extLst>
                    <a:ext uri="{9D8B030D-6E8A-4147-A177-3AD203B41FA5}">
                      <a16:colId xmlns:a16="http://schemas.microsoft.com/office/drawing/2014/main" val="3113729675"/>
                    </a:ext>
                  </a:extLst>
                </a:gridCol>
                <a:gridCol w="3783743">
                  <a:extLst>
                    <a:ext uri="{9D8B030D-6E8A-4147-A177-3AD203B41FA5}">
                      <a16:colId xmlns:a16="http://schemas.microsoft.com/office/drawing/2014/main" val="3778791455"/>
                    </a:ext>
                  </a:extLst>
                </a:gridCol>
                <a:gridCol w="4067944">
                  <a:extLst>
                    <a:ext uri="{9D8B030D-6E8A-4147-A177-3AD203B41FA5}">
                      <a16:colId xmlns:a16="http://schemas.microsoft.com/office/drawing/2014/main" val="3774856708"/>
                    </a:ext>
                  </a:extLst>
                </a:gridCol>
              </a:tblGrid>
              <a:tr h="684380">
                <a:tc>
                  <a:txBody>
                    <a:bodyPr/>
                    <a:lstStyle/>
                    <a:p>
                      <a:pPr algn="l"/>
                      <a:r>
                        <a:rPr lang="en-ZA" sz="1200" dirty="0" smtClean="0"/>
                        <a:t>PROVINCE</a:t>
                      </a:r>
                      <a:endParaRPr lang="en-ZA" sz="1200" dirty="0"/>
                    </a:p>
                  </a:txBody>
                  <a:tcPr/>
                </a:tc>
                <a:tc>
                  <a:txBody>
                    <a:bodyPr/>
                    <a:lstStyle/>
                    <a:p>
                      <a:pPr algn="ctr"/>
                      <a:r>
                        <a:rPr lang="en-GB" sz="1200" dirty="0" smtClean="0"/>
                        <a:t>EXTRA SUPPORT MEASURES THAT WILL BE IMPLEMENTED FOR ALL GRADES BUT IN PARTICULAR THE EXIT GRADES</a:t>
                      </a:r>
                      <a:endParaRPr lang="en-ZA" sz="1200" dirty="0"/>
                    </a:p>
                  </a:txBody>
                  <a:tcPr/>
                </a:tc>
                <a:tc>
                  <a:txBody>
                    <a:bodyPr/>
                    <a:lstStyle/>
                    <a:p>
                      <a:pPr algn="ctr"/>
                      <a:r>
                        <a:rPr lang="en-GB" sz="1200" dirty="0" smtClean="0"/>
                        <a:t>PLANS TO ENSURE THAT SCHOOLS DO NOT OPT FOR TIMETABLING MODELS THAT UNDERMINE CURRICULUM DELIVERY</a:t>
                      </a:r>
                      <a:endParaRPr lang="en-ZA" sz="1200" dirty="0"/>
                    </a:p>
                  </a:txBody>
                  <a:tcPr/>
                </a:tc>
                <a:extLst>
                  <a:ext uri="{0D108BD9-81ED-4DB2-BD59-A6C34878D82A}">
                    <a16:rowId xmlns:a16="http://schemas.microsoft.com/office/drawing/2014/main" val="3646582786"/>
                  </a:ext>
                </a:extLst>
              </a:tr>
              <a:tr h="2053139">
                <a:tc>
                  <a:txBody>
                    <a:bodyPr/>
                    <a:lstStyle/>
                    <a:p>
                      <a:r>
                        <a:rPr lang="en-ZA" sz="1200" b="1" dirty="0" err="1" smtClean="0">
                          <a:latin typeface="+mn-lt"/>
                        </a:rPr>
                        <a:t>KwaZulu</a:t>
                      </a:r>
                      <a:r>
                        <a:rPr lang="en-ZA" sz="1200" b="1" dirty="0" smtClean="0">
                          <a:latin typeface="+mn-lt"/>
                        </a:rPr>
                        <a:t>- Natal</a:t>
                      </a:r>
                      <a:endParaRPr lang="en-ZA" sz="1200" b="1" dirty="0">
                        <a:latin typeface="+mn-lt"/>
                      </a:endParaRPr>
                    </a:p>
                  </a:txBody>
                  <a:tcPr/>
                </a:tc>
                <a:tc>
                  <a:txBody>
                    <a:bodyPr/>
                    <a:lstStyle/>
                    <a:p>
                      <a:r>
                        <a:rPr lang="en-US" sz="1200" dirty="0" smtClean="0"/>
                        <a:t>This support will be directed to grades 3, 6, 9 and 12 in the education system and there will be:</a:t>
                      </a:r>
                      <a:r>
                        <a:rPr lang="en-US" sz="1200" baseline="0" dirty="0" smtClean="0"/>
                        <a:t> </a:t>
                      </a:r>
                      <a:r>
                        <a:rPr lang="en-US" sz="1200" dirty="0" smtClean="0"/>
                        <a:t>A special teacher development </a:t>
                      </a:r>
                      <a:r>
                        <a:rPr lang="en-US" sz="1200" dirty="0" err="1" smtClean="0"/>
                        <a:t>programme</a:t>
                      </a:r>
                      <a:r>
                        <a:rPr lang="en-US" sz="1200" dirty="0" smtClean="0"/>
                        <a:t> to assist grades 3, 6, 9 and 12 teachers to “DIAGNOSE, REMEDIATE and INTEGRATE WITH 2021 WORK”.</a:t>
                      </a:r>
                      <a:r>
                        <a:rPr lang="en-US" sz="1200" baseline="0" dirty="0" smtClean="0"/>
                        <a:t> </a:t>
                      </a:r>
                      <a:r>
                        <a:rPr lang="en-US" sz="1200" dirty="0" smtClean="0"/>
                        <a:t>Pretest self and group assessment activities in preparation for </a:t>
                      </a:r>
                      <a:r>
                        <a:rPr lang="en-US" sz="1200" dirty="0" err="1" smtClean="0"/>
                        <a:t>standardised</a:t>
                      </a:r>
                      <a:r>
                        <a:rPr lang="en-US" sz="1200" dirty="0" smtClean="0"/>
                        <a:t> assessments.</a:t>
                      </a:r>
                      <a:r>
                        <a:rPr lang="en-US" sz="1200" baseline="0" dirty="0" smtClean="0"/>
                        <a:t> L</a:t>
                      </a:r>
                      <a:r>
                        <a:rPr lang="en-US" sz="1200" dirty="0" smtClean="0"/>
                        <a:t>anguage and Mathematics improvement in grade 3, 6 and 9 to lay good foundation for the grade 12 exit. Foster a “Home-School Connection” in Mathematics by using </a:t>
                      </a:r>
                      <a:r>
                        <a:rPr lang="en-US" sz="1200" dirty="0" err="1" smtClean="0"/>
                        <a:t>Maths</a:t>
                      </a:r>
                      <a:r>
                        <a:rPr lang="en-US" sz="1200" dirty="0" smtClean="0"/>
                        <a:t> Games. </a:t>
                      </a:r>
                    </a:p>
                  </a:txBody>
                  <a:tcPr/>
                </a:tc>
                <a:tc>
                  <a:txBody>
                    <a:bodyPr/>
                    <a:lstStyle/>
                    <a:p>
                      <a:r>
                        <a:rPr lang="en-US" sz="1200" dirty="0" smtClean="0"/>
                        <a:t>The Province has implemented all the 4 timetabling options: Bi-weekly, Alternate days in a week, and platooning.</a:t>
                      </a:r>
                    </a:p>
                    <a:p>
                      <a:r>
                        <a:rPr lang="en-US" sz="1200" dirty="0" smtClean="0"/>
                        <a:t>After considering the 3 timetabling options the province issued a notice recommending the alternate days in a week.</a:t>
                      </a:r>
                    </a:p>
                    <a:p>
                      <a:r>
                        <a:rPr lang="en-US" sz="1200" dirty="0" smtClean="0"/>
                        <a:t>To alleviate the burden for schools already overloaded prior to Covid-19.  The Province is providing desk shields to bring back the status quo.  </a:t>
                      </a:r>
                    </a:p>
                  </a:txBody>
                  <a:tcPr/>
                </a:tc>
                <a:extLst>
                  <a:ext uri="{0D108BD9-81ED-4DB2-BD59-A6C34878D82A}">
                    <a16:rowId xmlns:a16="http://schemas.microsoft.com/office/drawing/2014/main" val="2978755674"/>
                  </a:ext>
                </a:extLst>
              </a:tr>
              <a:tr h="879917">
                <a:tc>
                  <a:txBody>
                    <a:bodyPr/>
                    <a:lstStyle/>
                    <a:p>
                      <a:r>
                        <a:rPr lang="en-ZA" sz="1200" b="1" dirty="0" smtClean="0">
                          <a:solidFill>
                            <a:schemeClr val="tx1"/>
                          </a:solidFill>
                          <a:latin typeface="+mn-lt"/>
                        </a:rPr>
                        <a:t>Limpopo</a:t>
                      </a:r>
                      <a:endParaRPr lang="en-ZA" sz="1200" b="1" dirty="0">
                        <a:solidFill>
                          <a:schemeClr val="tx1"/>
                        </a:solidFill>
                        <a:latin typeface="+mn-lt"/>
                      </a:endParaRPr>
                    </a:p>
                  </a:txBody>
                  <a:tcPr/>
                </a:tc>
                <a:tc>
                  <a:txBody>
                    <a:bodyPr/>
                    <a:lstStyle/>
                    <a:p>
                      <a:pPr marL="0" lvl="0" indent="0" algn="just">
                        <a:buFont typeface="Arial" panose="020B0604020202020204" pitchFamily="34" charset="0"/>
                        <a:buNone/>
                      </a:pPr>
                      <a:r>
                        <a:rPr lang="en-ZA" sz="1200" kern="1200" dirty="0" smtClean="0">
                          <a:solidFill>
                            <a:schemeClr val="tx1"/>
                          </a:solidFill>
                          <a:effectLst/>
                          <a:latin typeface="+mn-lt"/>
                          <a:ea typeface="+mn-ea"/>
                          <a:cs typeface="+mn-cs"/>
                        </a:rPr>
                        <a:t>Home</a:t>
                      </a:r>
                      <a:r>
                        <a:rPr lang="en-ZA" sz="1200" kern="1200" baseline="0" dirty="0" smtClean="0">
                          <a:solidFill>
                            <a:schemeClr val="tx1"/>
                          </a:solidFill>
                          <a:effectLst/>
                          <a:latin typeface="+mn-lt"/>
                          <a:ea typeface="+mn-ea"/>
                          <a:cs typeface="+mn-cs"/>
                        </a:rPr>
                        <a:t> Packs will be provided for exit Grades with parental guidelines. Partnerships with, inter alia, </a:t>
                      </a:r>
                      <a:r>
                        <a:rPr lang="en-ZA" sz="1200" kern="1200" baseline="0" dirty="0" err="1" smtClean="0">
                          <a:solidFill>
                            <a:schemeClr val="tx1"/>
                          </a:solidFill>
                          <a:effectLst/>
                          <a:latin typeface="+mn-lt"/>
                          <a:ea typeface="+mn-ea"/>
                          <a:cs typeface="+mn-cs"/>
                        </a:rPr>
                        <a:t>Funda</a:t>
                      </a:r>
                      <a:r>
                        <a:rPr lang="en-ZA" sz="1200" kern="1200" baseline="0" dirty="0" smtClean="0">
                          <a:solidFill>
                            <a:schemeClr val="tx1"/>
                          </a:solidFill>
                          <a:effectLst/>
                          <a:latin typeface="+mn-lt"/>
                          <a:ea typeface="+mn-ea"/>
                          <a:cs typeface="+mn-cs"/>
                        </a:rPr>
                        <a:t> </a:t>
                      </a:r>
                      <a:r>
                        <a:rPr lang="en-ZA" sz="1200" kern="1200" baseline="0" dirty="0" err="1" smtClean="0">
                          <a:solidFill>
                            <a:schemeClr val="tx1"/>
                          </a:solidFill>
                          <a:effectLst/>
                          <a:latin typeface="+mn-lt"/>
                          <a:ea typeface="+mn-ea"/>
                          <a:cs typeface="+mn-cs"/>
                        </a:rPr>
                        <a:t>Wande</a:t>
                      </a:r>
                      <a:r>
                        <a:rPr lang="en-ZA" sz="1200" kern="1200" baseline="0" dirty="0" smtClean="0">
                          <a:solidFill>
                            <a:schemeClr val="tx1"/>
                          </a:solidFill>
                          <a:effectLst/>
                          <a:latin typeface="+mn-lt"/>
                          <a:ea typeface="+mn-ea"/>
                          <a:cs typeface="+mn-cs"/>
                        </a:rPr>
                        <a:t>, </a:t>
                      </a:r>
                      <a:r>
                        <a:rPr lang="en-ZA" sz="1200" kern="1200" baseline="0" dirty="0" err="1" smtClean="0">
                          <a:solidFill>
                            <a:schemeClr val="tx1"/>
                          </a:solidFill>
                          <a:effectLst/>
                          <a:latin typeface="+mn-lt"/>
                          <a:ea typeface="+mn-ea"/>
                          <a:cs typeface="+mn-cs"/>
                        </a:rPr>
                        <a:t>Molteno</a:t>
                      </a:r>
                      <a:r>
                        <a:rPr lang="en-ZA" sz="1200" kern="1200" baseline="0" dirty="0" smtClean="0">
                          <a:solidFill>
                            <a:schemeClr val="tx1"/>
                          </a:solidFill>
                          <a:effectLst/>
                          <a:latin typeface="+mn-lt"/>
                          <a:ea typeface="+mn-ea"/>
                          <a:cs typeface="+mn-cs"/>
                        </a:rPr>
                        <a:t> and Room to Read will be explored to strengthen reading in the early grades</a:t>
                      </a:r>
                      <a:endParaRPr lang="en-ZA" sz="1200" kern="1200" dirty="0">
                        <a:solidFill>
                          <a:schemeClr val="tx1"/>
                        </a:solidFill>
                        <a:effectLst/>
                        <a:latin typeface="+mn-lt"/>
                        <a:ea typeface="+mn-ea"/>
                        <a:cs typeface="+mn-cs"/>
                      </a:endParaRPr>
                    </a:p>
                  </a:txBody>
                  <a:tcPr/>
                </a:tc>
                <a:tc>
                  <a:txBody>
                    <a:bodyPr/>
                    <a:lstStyle/>
                    <a:p>
                      <a:pPr marL="0" lvl="0" indent="0" algn="just">
                        <a:buFont typeface="Arial" panose="020B0604020202020204" pitchFamily="34" charset="0"/>
                        <a:buNone/>
                      </a:pPr>
                      <a:r>
                        <a:rPr lang="en-ZA" sz="1200" kern="1200" dirty="0" smtClean="0">
                          <a:solidFill>
                            <a:schemeClr val="tx1"/>
                          </a:solidFill>
                          <a:effectLst/>
                          <a:latin typeface="+mn-lt"/>
                          <a:ea typeface="+mn-ea"/>
                          <a:cs typeface="+mn-cs"/>
                        </a:rPr>
                        <a:t>Circular</a:t>
                      </a:r>
                      <a:r>
                        <a:rPr lang="en-ZA" sz="1200" kern="1200" baseline="0" dirty="0" smtClean="0">
                          <a:solidFill>
                            <a:schemeClr val="tx1"/>
                          </a:solidFill>
                          <a:effectLst/>
                          <a:latin typeface="+mn-lt"/>
                          <a:ea typeface="+mn-ea"/>
                          <a:cs typeface="+mn-cs"/>
                        </a:rPr>
                        <a:t> to guide time-tabling model that does not undermine curriculum delivery will be developed and mediated. </a:t>
                      </a:r>
                      <a:endParaRPr lang="en-ZA" sz="1200" kern="1200" dirty="0">
                        <a:solidFill>
                          <a:schemeClr val="tx1"/>
                        </a:solidFill>
                        <a:effectLst/>
                        <a:latin typeface="+mn-lt"/>
                        <a:ea typeface="+mn-ea"/>
                        <a:cs typeface="+mn-cs"/>
                      </a:endParaRPr>
                    </a:p>
                  </a:txBody>
                  <a:tcPr/>
                </a:tc>
                <a:extLst>
                  <a:ext uri="{0D108BD9-81ED-4DB2-BD59-A6C34878D82A}">
                    <a16:rowId xmlns:a16="http://schemas.microsoft.com/office/drawing/2014/main" val="1586982099"/>
                  </a:ext>
                </a:extLst>
              </a:tr>
              <a:tr h="1555855">
                <a:tc>
                  <a:txBody>
                    <a:bodyPr/>
                    <a:lstStyle/>
                    <a:p>
                      <a:r>
                        <a:rPr lang="en-ZA" sz="1200" b="1" dirty="0" smtClean="0">
                          <a:solidFill>
                            <a:schemeClr val="tx1"/>
                          </a:solidFill>
                          <a:latin typeface="+mn-lt"/>
                        </a:rPr>
                        <a:t>Mpumalanga</a:t>
                      </a:r>
                      <a:endParaRPr lang="en-ZA" sz="1200" b="1" dirty="0">
                        <a:solidFill>
                          <a:schemeClr val="tx1"/>
                        </a:solidFill>
                        <a:latin typeface="+mn-lt"/>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Conduct extra classes for grade 5, 9 and 12. Conduct radio lessons on identified challenging topics and topics not covered in previous grades.  Provide supplementary LTSM.</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Conduct online lessons through various media platforms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1200" b="1" i="0" u="none" strike="noStrike" kern="1200" cap="none" spc="0" normalizeH="0" baseline="0" noProof="0" dirty="0">
                        <a:ln>
                          <a:noFill/>
                        </a:ln>
                        <a:solidFill>
                          <a:schemeClr val="tx1"/>
                        </a:solidFill>
                        <a:effectLst/>
                        <a:uLnTx/>
                        <a:uFillTx/>
                        <a:latin typeface="+mn-lt"/>
                        <a:ea typeface="+mn-ea"/>
                        <a:cs typeface="+mn-cs"/>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Circuit managers to study school time-tables and guide on best and functional time-tabling models that suit schools’ circumstances but not undermine curriculum delivery.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Arrange meetings with SMTs to discuss and advise on the best model to implement. Monitor the implementation of the timetable model chosen.  Arrange the regular feedback sessions. </a:t>
                      </a:r>
                    </a:p>
                  </a:txBody>
                  <a:tcPr/>
                </a:tc>
                <a:extLst>
                  <a:ext uri="{0D108BD9-81ED-4DB2-BD59-A6C34878D82A}">
                    <a16:rowId xmlns:a16="http://schemas.microsoft.com/office/drawing/2014/main" val="4131881477"/>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29</a:t>
            </a:fld>
            <a:endParaRPr lang="en-ZA" dirty="0">
              <a:solidFill>
                <a:prstClr val="black">
                  <a:tint val="75000"/>
                </a:prstClr>
              </a:solidFill>
            </a:endParaRPr>
          </a:p>
        </p:txBody>
      </p:sp>
      <p:pic>
        <p:nvPicPr>
          <p:cNvPr id="6" name="Picture 5"/>
          <p:cNvPicPr>
            <a:picLocks noChangeAspect="1"/>
          </p:cNvPicPr>
          <p:nvPr/>
        </p:nvPicPr>
        <p:blipFill>
          <a:blip r:embed="rId3"/>
          <a:stretch>
            <a:fillRect/>
          </a:stretch>
        </p:blipFill>
        <p:spPr>
          <a:xfrm>
            <a:off x="1" y="6010003"/>
            <a:ext cx="1440160" cy="692696"/>
          </a:xfrm>
          <a:prstGeom prst="rect">
            <a:avLst/>
          </a:prstGeom>
        </p:spPr>
      </p:pic>
    </p:spTree>
    <p:extLst>
      <p:ext uri="{BB962C8B-B14F-4D97-AF65-F5344CB8AC3E}">
        <p14:creationId xmlns:p14="http://schemas.microsoft.com/office/powerpoint/2010/main" val="3495022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48464" cy="1196751"/>
          </a:xfrm>
        </p:spPr>
        <p:txBody>
          <a:bodyPr>
            <a:noAutofit/>
          </a:bodyPr>
          <a:lstStyle/>
          <a:p>
            <a:r>
              <a:rPr lang="en-ZA" b="1" dirty="0" smtClean="0">
                <a:solidFill>
                  <a:schemeClr val="accent2">
                    <a:lumMod val="75000"/>
                  </a:schemeClr>
                </a:solidFill>
              </a:rPr>
              <a:t>PURPOSE OF THE PRESENTATION</a:t>
            </a:r>
            <a:endParaRPr lang="en-ZA" b="1" dirty="0">
              <a:solidFill>
                <a:schemeClr val="accent2">
                  <a:lumMod val="75000"/>
                </a:schemeClr>
              </a:solidFill>
            </a:endParaRPr>
          </a:p>
        </p:txBody>
      </p:sp>
      <p:sp>
        <p:nvSpPr>
          <p:cNvPr id="3" name="Content Placeholder 2"/>
          <p:cNvSpPr>
            <a:spLocks noGrp="1"/>
          </p:cNvSpPr>
          <p:nvPr>
            <p:ph idx="1"/>
          </p:nvPr>
        </p:nvSpPr>
        <p:spPr>
          <a:xfrm>
            <a:off x="0" y="1340768"/>
            <a:ext cx="9144000" cy="4824535"/>
          </a:xfrm>
        </p:spPr>
        <p:txBody>
          <a:bodyPr>
            <a:normAutofit/>
          </a:bodyPr>
          <a:lstStyle/>
          <a:p>
            <a:pPr marL="0" indent="0" algn="just">
              <a:buNone/>
            </a:pPr>
            <a:r>
              <a:rPr lang="en-ZA" sz="4800" smtClean="0"/>
              <a:t>To </a:t>
            </a:r>
            <a:r>
              <a:rPr lang="en-ZA" sz="4800" dirty="0"/>
              <a:t>report </a:t>
            </a:r>
            <a:r>
              <a:rPr lang="en-ZA" sz="4800" dirty="0" smtClean="0"/>
              <a:t>on:</a:t>
            </a:r>
            <a:endParaRPr lang="en-ZA" sz="4800" dirty="0"/>
          </a:p>
          <a:p>
            <a:pPr marL="742950" indent="-742950" algn="just">
              <a:buAutoNum type="arabicPeriod"/>
            </a:pPr>
            <a:r>
              <a:rPr lang="en-ZA" sz="4800" b="1" dirty="0" smtClean="0"/>
              <a:t>State of readiness per province </a:t>
            </a:r>
            <a:r>
              <a:rPr lang="en-ZA" sz="4800" dirty="0" smtClean="0"/>
              <a:t>under this COVID-19 pandemic; and</a:t>
            </a:r>
          </a:p>
          <a:p>
            <a:pPr marL="742950" indent="-742950" algn="just">
              <a:buAutoNum type="arabicPeriod"/>
            </a:pPr>
            <a:r>
              <a:rPr lang="en-ZA" sz="4800" dirty="0" smtClean="0"/>
              <a:t>Progress </a:t>
            </a:r>
            <a:r>
              <a:rPr lang="en-ZA" sz="4800" dirty="0"/>
              <a:t>in </a:t>
            </a:r>
            <a:r>
              <a:rPr lang="en-ZA" sz="4800" b="1" dirty="0"/>
              <a:t>preparation for 2021 </a:t>
            </a:r>
            <a:r>
              <a:rPr lang="en-ZA" sz="4800" dirty="0" smtClean="0"/>
              <a:t>School Readiness </a:t>
            </a:r>
            <a:r>
              <a:rPr lang="en-ZA" sz="4800" dirty="0"/>
              <a:t>Monitoring.</a:t>
            </a:r>
          </a:p>
          <a:p>
            <a:pPr marL="0" indent="0" algn="ctr">
              <a:buNone/>
            </a:pPr>
            <a:endParaRPr lang="en-ZA" sz="3600" dirty="0" smtClean="0"/>
          </a:p>
          <a:p>
            <a:pPr marL="0" indent="0" algn="just">
              <a:buNone/>
            </a:pPr>
            <a:endParaRPr lang="en-ZA" sz="2800" dirty="0" smtClean="0"/>
          </a:p>
        </p:txBody>
      </p:sp>
      <p:sp>
        <p:nvSpPr>
          <p:cNvPr id="4" name="Slide Number Placeholder 3"/>
          <p:cNvSpPr>
            <a:spLocks noGrp="1"/>
          </p:cNvSpPr>
          <p:nvPr>
            <p:ph type="sldNum" sz="quarter" idx="4294967295"/>
          </p:nvPr>
        </p:nvSpPr>
        <p:spPr>
          <a:xfrm>
            <a:off x="5652120" y="6309320"/>
            <a:ext cx="2133600" cy="365125"/>
          </a:xfrm>
          <a:prstGeom prst="rect">
            <a:avLst/>
          </a:prstGeom>
        </p:spPr>
        <p:txBody>
          <a:bodyPr/>
          <a:lstStyle/>
          <a:p>
            <a:fld id="{527EF771-2B50-4573-84B4-5C96B4F32DD9}" type="slidenum">
              <a:rPr lang="en-ZA" sz="1400" b="1" smtClean="0"/>
              <a:t>3</a:t>
            </a:fld>
            <a:endParaRPr lang="en-ZA" sz="1400" b="1" dirty="0"/>
          </a:p>
        </p:txBody>
      </p:sp>
      <p:pic>
        <p:nvPicPr>
          <p:cNvPr id="5" name="Picture 4"/>
          <p:cNvPicPr>
            <a:picLocks noChangeAspect="1"/>
          </p:cNvPicPr>
          <p:nvPr/>
        </p:nvPicPr>
        <p:blipFill>
          <a:blip r:embed="rId2"/>
          <a:stretch>
            <a:fillRect/>
          </a:stretch>
        </p:blipFill>
        <p:spPr>
          <a:xfrm>
            <a:off x="0" y="6165304"/>
            <a:ext cx="1691680" cy="692696"/>
          </a:xfrm>
          <a:prstGeom prst="rect">
            <a:avLst/>
          </a:prstGeom>
        </p:spPr>
      </p:pic>
    </p:spTree>
    <p:extLst>
      <p:ext uri="{BB962C8B-B14F-4D97-AF65-F5344CB8AC3E}">
        <p14:creationId xmlns:p14="http://schemas.microsoft.com/office/powerpoint/2010/main" val="24668857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6633"/>
            <a:ext cx="8964488" cy="720080"/>
          </a:xfrm>
        </p:spPr>
        <p:txBody>
          <a:bodyPr>
            <a:noAutofit/>
          </a:bodyPr>
          <a:lstStyle/>
          <a:p>
            <a:pPr lvl="0"/>
            <a:r>
              <a:rPr lang="en-US" sz="3600" b="1" dirty="0" smtClean="0"/>
              <a:t>CURRICULUM MANAGEMENT </a:t>
            </a:r>
            <a:endParaRPr lang="en-ZA" sz="3600" b="1" dirty="0"/>
          </a:p>
        </p:txBody>
      </p:sp>
      <p:graphicFrame>
        <p:nvGraphicFramePr>
          <p:cNvPr id="5" name="Content Placeholder 4"/>
          <p:cNvGraphicFramePr>
            <a:graphicFrameLocks noGrp="1"/>
          </p:cNvGraphicFramePr>
          <p:nvPr>
            <p:ph idx="1"/>
            <p:extLst/>
          </p:nvPr>
        </p:nvGraphicFramePr>
        <p:xfrm>
          <a:off x="-39327" y="836713"/>
          <a:ext cx="9183327" cy="5535603"/>
        </p:xfrm>
        <a:graphic>
          <a:graphicData uri="http://schemas.openxmlformats.org/drawingml/2006/table">
            <a:tbl>
              <a:tblPr firstRow="1" bandRow="1">
                <a:tableStyleId>{21E4AEA4-8DFA-4A89-87EB-49C32662AFE0}</a:tableStyleId>
              </a:tblPr>
              <a:tblGrid>
                <a:gridCol w="1331640">
                  <a:extLst>
                    <a:ext uri="{9D8B030D-6E8A-4147-A177-3AD203B41FA5}">
                      <a16:colId xmlns:a16="http://schemas.microsoft.com/office/drawing/2014/main" val="3113729675"/>
                    </a:ext>
                  </a:extLst>
                </a:gridCol>
                <a:gridCol w="4287799">
                  <a:extLst>
                    <a:ext uri="{9D8B030D-6E8A-4147-A177-3AD203B41FA5}">
                      <a16:colId xmlns:a16="http://schemas.microsoft.com/office/drawing/2014/main" val="3778791455"/>
                    </a:ext>
                  </a:extLst>
                </a:gridCol>
                <a:gridCol w="3563888">
                  <a:extLst>
                    <a:ext uri="{9D8B030D-6E8A-4147-A177-3AD203B41FA5}">
                      <a16:colId xmlns:a16="http://schemas.microsoft.com/office/drawing/2014/main" val="3774856708"/>
                    </a:ext>
                  </a:extLst>
                </a:gridCol>
              </a:tblGrid>
              <a:tr h="592197">
                <a:tc>
                  <a:txBody>
                    <a:bodyPr/>
                    <a:lstStyle/>
                    <a:p>
                      <a:pPr algn="l"/>
                      <a:r>
                        <a:rPr lang="en-ZA" sz="1200" dirty="0" smtClean="0"/>
                        <a:t>PROVINCE</a:t>
                      </a:r>
                      <a:endParaRPr lang="en-ZA" sz="1200" dirty="0"/>
                    </a:p>
                  </a:txBody>
                  <a:tcPr/>
                </a:tc>
                <a:tc>
                  <a:txBody>
                    <a:bodyPr/>
                    <a:lstStyle/>
                    <a:p>
                      <a:pPr algn="ctr"/>
                      <a:r>
                        <a:rPr lang="en-GB" sz="1200" dirty="0" smtClean="0"/>
                        <a:t>EXTRA SUPPORT MEASURES THAT WILL BE IMPLEMENTED FOR ALL GRADES BUT IN PARTICULAR THE EXIT GRADES</a:t>
                      </a:r>
                      <a:endParaRPr lang="en-ZA" sz="1200" dirty="0"/>
                    </a:p>
                  </a:txBody>
                  <a:tcPr/>
                </a:tc>
                <a:tc>
                  <a:txBody>
                    <a:bodyPr/>
                    <a:lstStyle/>
                    <a:p>
                      <a:pPr algn="ctr"/>
                      <a:r>
                        <a:rPr lang="en-GB" sz="1200" dirty="0" smtClean="0"/>
                        <a:t>PLANS TO ENSURE THAT SCHOOLS DO NOT OPT FOR TIMETABLING MODELS THAT UNDERMINE CURRICULUM DELIVERY</a:t>
                      </a:r>
                      <a:endParaRPr lang="en-ZA" sz="1200" dirty="0"/>
                    </a:p>
                  </a:txBody>
                  <a:tcPr/>
                </a:tc>
                <a:extLst>
                  <a:ext uri="{0D108BD9-81ED-4DB2-BD59-A6C34878D82A}">
                    <a16:rowId xmlns:a16="http://schemas.microsoft.com/office/drawing/2014/main" val="3646582786"/>
                  </a:ext>
                </a:extLst>
              </a:tr>
              <a:tr h="1671724">
                <a:tc>
                  <a:txBody>
                    <a:bodyPr/>
                    <a:lstStyle/>
                    <a:p>
                      <a:r>
                        <a:rPr lang="en-ZA" sz="1200" b="1" dirty="0" smtClean="0">
                          <a:solidFill>
                            <a:schemeClr val="tx1"/>
                          </a:solidFill>
                          <a:latin typeface="+mn-lt"/>
                        </a:rPr>
                        <a:t>Northern Cape</a:t>
                      </a:r>
                      <a:endParaRPr lang="en-ZA" sz="1200" b="1" dirty="0">
                        <a:solidFill>
                          <a:schemeClr val="tx1"/>
                        </a:solidFill>
                        <a:latin typeface="+mn-lt"/>
                      </a:endParaRPr>
                    </a:p>
                  </a:txBody>
                  <a:tcPr/>
                </a:tc>
                <a:tc>
                  <a:txBody>
                    <a:bodyPr/>
                    <a:lstStyle/>
                    <a:p>
                      <a:pPr marL="0" marR="0" lvl="0" indent="0" algn="just" defTabSz="914400" rtl="0" eaLnBrk="1" latinLnBrk="0" hangingPunct="1">
                        <a:lnSpc>
                          <a:spcPct val="107000"/>
                        </a:lnSpc>
                        <a:spcBef>
                          <a:spcPts val="0"/>
                        </a:spcBef>
                        <a:spcAft>
                          <a:spcPts val="0"/>
                        </a:spcAft>
                        <a:buFont typeface="Arial" panose="020B0604020202020204" pitchFamily="34" charset="0"/>
                        <a:buNone/>
                      </a:pPr>
                      <a:r>
                        <a:rPr lang="en-ZA" sz="1100" kern="1200" dirty="0" smtClean="0">
                          <a:solidFill>
                            <a:schemeClr val="tx1"/>
                          </a:solidFill>
                          <a:latin typeface="+mn-lt"/>
                          <a:ea typeface="+mn-ea"/>
                          <a:cs typeface="+mn-cs"/>
                        </a:rPr>
                        <a:t>Promotion of extra classes</a:t>
                      </a:r>
                      <a:r>
                        <a:rPr lang="en-ZA" sz="1100" kern="1200" baseline="0" dirty="0" smtClean="0">
                          <a:solidFill>
                            <a:schemeClr val="tx1"/>
                          </a:solidFill>
                          <a:latin typeface="+mn-lt"/>
                          <a:ea typeface="+mn-ea"/>
                          <a:cs typeface="+mn-cs"/>
                        </a:rPr>
                        <a:t> (</a:t>
                      </a:r>
                      <a:r>
                        <a:rPr lang="en-ZA" sz="1100" kern="1200" dirty="0" smtClean="0">
                          <a:solidFill>
                            <a:schemeClr val="tx1"/>
                          </a:solidFill>
                          <a:latin typeface="+mn-lt"/>
                          <a:ea typeface="+mn-ea"/>
                          <a:cs typeface="+mn-cs"/>
                        </a:rPr>
                        <a:t>afternoon or Saturday classes) or extending hours of learning and teaching will be introduced for grades 6,7,9</a:t>
                      </a:r>
                      <a:r>
                        <a:rPr lang="en-ZA" sz="1100" kern="1200" baseline="0" dirty="0" smtClean="0">
                          <a:solidFill>
                            <a:schemeClr val="tx1"/>
                          </a:solidFill>
                          <a:latin typeface="+mn-lt"/>
                          <a:ea typeface="+mn-ea"/>
                          <a:cs typeface="+mn-cs"/>
                        </a:rPr>
                        <a:t> and 12</a:t>
                      </a:r>
                      <a:r>
                        <a:rPr lang="en-ZA" sz="1100" kern="1200" dirty="0" smtClean="0">
                          <a:solidFill>
                            <a:schemeClr val="tx1"/>
                          </a:solidFill>
                          <a:latin typeface="+mn-lt"/>
                          <a:ea typeface="+mn-ea"/>
                          <a:cs typeface="+mn-cs"/>
                        </a:rPr>
                        <a:t>. Schools will be profiled according to the amount of learning lost. Support and guidance will be directed where there are huge backlogs. Professional Learning Communities will be strengthened. Digital Materials will be developed and distributed to all digital platforms in support of learning and teaching. Exemplar Lesson Plans and School Based Assessment exemplars including learning support materials will be developed according to Subject requirements for Term 1.</a:t>
                      </a:r>
                    </a:p>
                  </a:txBody>
                  <a:tcPr/>
                </a:tc>
                <a:tc>
                  <a:txBody>
                    <a:bodyPr/>
                    <a:lstStyle/>
                    <a:p>
                      <a:pPr marL="112713" indent="-112713" algn="just" defTabSz="914400" rtl="0" eaLnBrk="1" latinLnBrk="0" hangingPunct="1">
                        <a:buFont typeface="Arial" panose="020B0604020202020204" pitchFamily="34" charset="0"/>
                        <a:buChar char="•"/>
                      </a:pPr>
                      <a:r>
                        <a:rPr lang="en-US" sz="1100" kern="1200" dirty="0">
                          <a:solidFill>
                            <a:schemeClr val="tx1"/>
                          </a:solidFill>
                          <a:latin typeface="+mn-lt"/>
                          <a:ea typeface="+mn-ea"/>
                          <a:cs typeface="+mn-cs"/>
                        </a:rPr>
                        <a:t>Provision of ATPs integrating outstanding fundamental content with clear, manageable time-frames prior to opening of </a:t>
                      </a:r>
                      <a:r>
                        <a:rPr lang="en-US" sz="1100" kern="1200" dirty="0" smtClean="0">
                          <a:solidFill>
                            <a:schemeClr val="tx1"/>
                          </a:solidFill>
                          <a:latin typeface="+mn-lt"/>
                          <a:ea typeface="+mn-ea"/>
                          <a:cs typeface="+mn-cs"/>
                        </a:rPr>
                        <a:t>schools. Mediation </a:t>
                      </a:r>
                      <a:r>
                        <a:rPr lang="en-US" sz="1100" kern="1200" dirty="0">
                          <a:solidFill>
                            <a:schemeClr val="tx1"/>
                          </a:solidFill>
                          <a:latin typeface="+mn-lt"/>
                          <a:ea typeface="+mn-ea"/>
                          <a:cs typeface="+mn-cs"/>
                        </a:rPr>
                        <a:t>of ATPs to instill confidence in </a:t>
                      </a:r>
                      <a:r>
                        <a:rPr lang="en-US" sz="1100" kern="1200" dirty="0" smtClean="0">
                          <a:solidFill>
                            <a:schemeClr val="tx1"/>
                          </a:solidFill>
                          <a:latin typeface="+mn-lt"/>
                          <a:ea typeface="+mn-ea"/>
                          <a:cs typeface="+mn-cs"/>
                        </a:rPr>
                        <a:t>teachers. Provision </a:t>
                      </a:r>
                      <a:r>
                        <a:rPr lang="en-US" sz="1100" kern="1200" dirty="0">
                          <a:solidFill>
                            <a:schemeClr val="tx1"/>
                          </a:solidFill>
                          <a:latin typeface="+mn-lt"/>
                          <a:ea typeface="+mn-ea"/>
                          <a:cs typeface="+mn-cs"/>
                        </a:rPr>
                        <a:t>of booklets containing key aspects and summaries of fundamental topics not covered to allow for more teaching </a:t>
                      </a:r>
                      <a:r>
                        <a:rPr lang="en-US" sz="1100" kern="1200" dirty="0" smtClean="0">
                          <a:solidFill>
                            <a:schemeClr val="tx1"/>
                          </a:solidFill>
                          <a:latin typeface="+mn-lt"/>
                          <a:ea typeface="+mn-ea"/>
                          <a:cs typeface="+mn-cs"/>
                        </a:rPr>
                        <a:t>time. </a:t>
                      </a:r>
                      <a:endParaRPr lang="en-US" sz="1100" kern="1200" dirty="0">
                        <a:solidFill>
                          <a:schemeClr val="tx1"/>
                        </a:solidFill>
                        <a:latin typeface="+mn-lt"/>
                        <a:ea typeface="+mn-ea"/>
                        <a:cs typeface="+mn-cs"/>
                      </a:endParaRPr>
                    </a:p>
                    <a:p>
                      <a:pPr marL="112713" marR="0" indent="-112713" algn="just" defTabSz="914400" rtl="0" eaLnBrk="1" latinLnBrk="0" hangingPunct="1">
                        <a:lnSpc>
                          <a:spcPct val="107000"/>
                        </a:lnSpc>
                        <a:spcBef>
                          <a:spcPts val="0"/>
                        </a:spcBef>
                        <a:spcAft>
                          <a:spcPts val="800"/>
                        </a:spcAft>
                        <a:buFont typeface="Arial" panose="020B0604020202020204" pitchFamily="34" charset="0"/>
                        <a:buChar char="•"/>
                      </a:pPr>
                      <a:r>
                        <a:rPr lang="en-ZA" sz="1100" kern="1200" dirty="0" smtClean="0">
                          <a:solidFill>
                            <a:schemeClr val="tx1"/>
                          </a:solidFill>
                          <a:latin typeface="+mn-lt"/>
                          <a:ea typeface="+mn-ea"/>
                          <a:cs typeface="+mn-cs"/>
                        </a:rPr>
                        <a:t>Schools will be supported and monitored by Curriculum officials and Circuit Managers by providing them with different models that allow learners to be more at school in a form of a circular.</a:t>
                      </a:r>
                      <a:endParaRPr lang="en-ZA" sz="1100" dirty="0">
                        <a:solidFill>
                          <a:schemeClr val="tx1"/>
                        </a:solidFill>
                        <a:latin typeface="+mn-lt"/>
                      </a:endParaRPr>
                    </a:p>
                  </a:txBody>
                  <a:tcPr/>
                </a:tc>
                <a:extLst>
                  <a:ext uri="{0D108BD9-81ED-4DB2-BD59-A6C34878D82A}">
                    <a16:rowId xmlns:a16="http://schemas.microsoft.com/office/drawing/2014/main" val="3690000618"/>
                  </a:ext>
                </a:extLst>
              </a:tr>
              <a:tr h="1480493">
                <a:tc>
                  <a:txBody>
                    <a:bodyPr/>
                    <a:lstStyle/>
                    <a:p>
                      <a:r>
                        <a:rPr lang="en-ZA" sz="1200" b="1" dirty="0" smtClean="0">
                          <a:solidFill>
                            <a:schemeClr val="tx1"/>
                          </a:solidFill>
                          <a:latin typeface="+mn-lt"/>
                        </a:rPr>
                        <a:t>North West</a:t>
                      </a:r>
                      <a:endParaRPr lang="en-ZA" sz="1200" b="1" dirty="0">
                        <a:solidFill>
                          <a:schemeClr val="tx1"/>
                        </a:solidFill>
                        <a:latin typeface="+mn-lt"/>
                      </a:endParaRPr>
                    </a:p>
                  </a:txBody>
                  <a:tcPr/>
                </a:tc>
                <a:tc>
                  <a:txBody>
                    <a:bodyPr/>
                    <a:lstStyle/>
                    <a:p>
                      <a:pPr lvl="0"/>
                      <a:r>
                        <a:rPr lang="en-ZA" sz="1100" b="1" kern="1200" dirty="0" smtClean="0">
                          <a:solidFill>
                            <a:schemeClr val="dk1"/>
                          </a:solidFill>
                          <a:effectLst/>
                          <a:latin typeface="+mn-lt"/>
                          <a:ea typeface="+mn-ea"/>
                          <a:cs typeface="+mn-cs"/>
                        </a:rPr>
                        <a:t>GET</a:t>
                      </a:r>
                      <a:r>
                        <a:rPr lang="en-ZA" sz="1100" kern="1200" dirty="0" smtClean="0">
                          <a:solidFill>
                            <a:schemeClr val="dk1"/>
                          </a:solidFill>
                          <a:effectLst/>
                          <a:latin typeface="+mn-lt"/>
                          <a:ea typeface="+mn-ea"/>
                          <a:cs typeface="+mn-cs"/>
                        </a:rPr>
                        <a:t>:  Professional</a:t>
                      </a:r>
                      <a:r>
                        <a:rPr lang="en-ZA" sz="1100" kern="1200" baseline="0" dirty="0" smtClean="0">
                          <a:solidFill>
                            <a:schemeClr val="dk1"/>
                          </a:solidFill>
                          <a:effectLst/>
                          <a:latin typeface="+mn-lt"/>
                          <a:ea typeface="+mn-ea"/>
                          <a:cs typeface="+mn-cs"/>
                        </a:rPr>
                        <a:t> Support Forum for teachers to discuss and share best practices.  </a:t>
                      </a:r>
                      <a:r>
                        <a:rPr lang="en-ZA" sz="1100" kern="1200" dirty="0" smtClean="0">
                          <a:solidFill>
                            <a:schemeClr val="dk1"/>
                          </a:solidFill>
                          <a:effectLst/>
                          <a:latin typeface="+mn-lt"/>
                          <a:ea typeface="+mn-ea"/>
                          <a:cs typeface="+mn-cs"/>
                        </a:rPr>
                        <a:t>Worksheets will</a:t>
                      </a:r>
                      <a:r>
                        <a:rPr lang="en-ZA" sz="1100" kern="1200" baseline="0" dirty="0" smtClean="0">
                          <a:solidFill>
                            <a:schemeClr val="dk1"/>
                          </a:solidFill>
                          <a:effectLst/>
                          <a:latin typeface="+mn-lt"/>
                          <a:ea typeface="+mn-ea"/>
                          <a:cs typeface="+mn-cs"/>
                        </a:rPr>
                        <a:t> be provided to ease the interactions between learners and teachers.  Grade 9 extra classes for key subjects</a:t>
                      </a:r>
                      <a:endParaRPr lang="en-ZA" sz="1100" kern="1200" dirty="0" smtClean="0">
                        <a:solidFill>
                          <a:schemeClr val="dk1"/>
                        </a:solidFill>
                        <a:effectLst/>
                        <a:latin typeface="+mn-lt"/>
                        <a:ea typeface="+mn-ea"/>
                        <a:cs typeface="+mn-cs"/>
                      </a:endParaRPr>
                    </a:p>
                    <a:p>
                      <a:pPr lvl="0"/>
                      <a:r>
                        <a:rPr lang="en-ZA" sz="1100" b="1" kern="1200" dirty="0" smtClean="0">
                          <a:solidFill>
                            <a:schemeClr val="dk1"/>
                          </a:solidFill>
                          <a:effectLst/>
                          <a:latin typeface="+mn-lt"/>
                          <a:ea typeface="+mn-ea"/>
                          <a:cs typeface="+mn-cs"/>
                        </a:rPr>
                        <a:t>FET</a:t>
                      </a:r>
                      <a:r>
                        <a:rPr lang="en-ZA" sz="1100" kern="1200" dirty="0" smtClean="0">
                          <a:solidFill>
                            <a:schemeClr val="dk1"/>
                          </a:solidFill>
                          <a:effectLst/>
                          <a:latin typeface="+mn-lt"/>
                          <a:ea typeface="+mn-ea"/>
                          <a:cs typeface="+mn-cs"/>
                        </a:rPr>
                        <a:t>:  Morning, Afternoon and Saturday extra classes.  Provision of developed materials and monitoring the implementation thereof.  Monitoring the implementation of on-line platform.  Camps for revision</a:t>
                      </a:r>
                      <a:r>
                        <a:rPr lang="en-ZA" sz="1100" kern="1200" baseline="0" dirty="0" smtClean="0">
                          <a:solidFill>
                            <a:schemeClr val="dk1"/>
                          </a:solidFill>
                          <a:effectLst/>
                          <a:latin typeface="+mn-lt"/>
                          <a:ea typeface="+mn-ea"/>
                          <a:cs typeface="+mn-cs"/>
                        </a:rPr>
                        <a:t> in Autumn, Winter and Spring. </a:t>
                      </a:r>
                      <a:r>
                        <a:rPr lang="en-ZA" sz="1100" kern="1200" dirty="0" smtClean="0">
                          <a:solidFill>
                            <a:schemeClr val="dk1"/>
                          </a:solidFill>
                          <a:effectLst/>
                          <a:latin typeface="+mn-lt"/>
                          <a:ea typeface="+mn-ea"/>
                          <a:cs typeface="+mn-cs"/>
                        </a:rPr>
                        <a:t>Continuation with Dial-a-Tutor programme and radio lessons. </a:t>
                      </a:r>
                      <a:r>
                        <a:rPr lang="en-ZA" sz="1100" kern="1200" baseline="0" dirty="0" smtClean="0">
                          <a:solidFill>
                            <a:schemeClr val="dk1"/>
                          </a:solidFill>
                          <a:effectLst/>
                          <a:latin typeface="+mn-lt"/>
                          <a:ea typeface="+mn-ea"/>
                          <a:cs typeface="+mn-cs"/>
                        </a:rPr>
                        <a:t> </a:t>
                      </a:r>
                      <a:endParaRPr lang="en-ZA" sz="1100" kern="1200" dirty="0" smtClean="0">
                        <a:solidFill>
                          <a:schemeClr val="dk1"/>
                        </a:solidFill>
                        <a:effectLst/>
                        <a:latin typeface="+mn-lt"/>
                        <a:ea typeface="+mn-ea"/>
                        <a:cs typeface="+mn-cs"/>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kern="1200" dirty="0" smtClean="0">
                          <a:solidFill>
                            <a:schemeClr val="dk1"/>
                          </a:solidFill>
                          <a:effectLst/>
                          <a:latin typeface="+mn-lt"/>
                          <a:ea typeface="+mn-ea"/>
                          <a:cs typeface="+mn-cs"/>
                        </a:rPr>
                        <a:t>A guideline in this regard will be sent to schools considering the space available, the furniture</a:t>
                      </a:r>
                      <a:r>
                        <a:rPr lang="en-ZA" sz="1100" kern="1200" baseline="0" dirty="0" smtClean="0">
                          <a:solidFill>
                            <a:schemeClr val="dk1"/>
                          </a:solidFill>
                          <a:effectLst/>
                          <a:latin typeface="+mn-lt"/>
                          <a:ea typeface="+mn-ea"/>
                          <a:cs typeface="+mn-cs"/>
                        </a:rPr>
                        <a:t> and enrolment</a:t>
                      </a:r>
                      <a:r>
                        <a:rPr lang="en-ZA" sz="1100" kern="1200" dirty="0" smtClean="0">
                          <a:solidFill>
                            <a:schemeClr val="dk1"/>
                          </a:solidFill>
                          <a:effectLst/>
                          <a:latin typeface="+mn-lt"/>
                          <a:ea typeface="+mn-ea"/>
                          <a:cs typeface="+mn-cs"/>
                        </a:rPr>
                        <a:t>.</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kern="1200" dirty="0" smtClean="0">
                          <a:solidFill>
                            <a:schemeClr val="dk1"/>
                          </a:solidFill>
                          <a:effectLst/>
                          <a:latin typeface="+mn-lt"/>
                          <a:ea typeface="+mn-ea"/>
                          <a:cs typeface="+mn-cs"/>
                        </a:rPr>
                        <a:t>From the current lessons</a:t>
                      </a:r>
                      <a:r>
                        <a:rPr lang="en-ZA" sz="1100" kern="1200" baseline="0" dirty="0" smtClean="0">
                          <a:solidFill>
                            <a:schemeClr val="dk1"/>
                          </a:solidFill>
                          <a:effectLst/>
                          <a:latin typeface="+mn-lt"/>
                          <a:ea typeface="+mn-ea"/>
                          <a:cs typeface="+mn-cs"/>
                        </a:rPr>
                        <a:t> on the types adopted by schools, the guideline will advise accordingly.</a:t>
                      </a:r>
                      <a:endParaRPr lang="en-ZA" sz="1100" kern="1200" dirty="0" smtClean="0">
                        <a:solidFill>
                          <a:schemeClr val="dk1"/>
                        </a:solidFill>
                        <a:effectLst/>
                        <a:latin typeface="+mn-lt"/>
                        <a:ea typeface="+mn-ea"/>
                        <a:cs typeface="+mn-cs"/>
                      </a:endParaRPr>
                    </a:p>
                    <a:p>
                      <a:pPr marL="171450" indent="-171450" algn="just">
                        <a:buFont typeface="Arial" panose="020B0604020202020204" pitchFamily="34" charset="0"/>
                        <a:buChar char="•"/>
                      </a:pPr>
                      <a:endParaRPr lang="en-GB" sz="1100" dirty="0" smtClean="0">
                        <a:solidFill>
                          <a:schemeClr val="tx1"/>
                        </a:solidFill>
                        <a:latin typeface="+mn-lt"/>
                      </a:endParaRPr>
                    </a:p>
                    <a:p>
                      <a:pPr marL="171450" indent="-171450" algn="just">
                        <a:buFont typeface="Arial" panose="020B0604020202020204" pitchFamily="34" charset="0"/>
                        <a:buChar char="•"/>
                      </a:pPr>
                      <a:endParaRPr lang="en-GB" sz="1100" dirty="0" smtClean="0">
                        <a:solidFill>
                          <a:schemeClr val="tx1"/>
                        </a:solidFill>
                        <a:latin typeface="+mn-lt"/>
                      </a:endParaRPr>
                    </a:p>
                    <a:p>
                      <a:pPr marL="171450" indent="-171450" algn="just">
                        <a:buFont typeface="Arial" panose="020B0604020202020204" pitchFamily="34" charset="0"/>
                        <a:buChar char="•"/>
                      </a:pPr>
                      <a:endParaRPr lang="en-GB" sz="1100" dirty="0" smtClean="0">
                        <a:solidFill>
                          <a:schemeClr val="tx1"/>
                        </a:solidFill>
                        <a:latin typeface="+mn-lt"/>
                      </a:endParaRPr>
                    </a:p>
                    <a:p>
                      <a:pPr marL="171450" indent="-171450" algn="just">
                        <a:buFont typeface="Arial" panose="020B0604020202020204" pitchFamily="34" charset="0"/>
                        <a:buChar char="•"/>
                      </a:pPr>
                      <a:endParaRPr lang="en-GB" sz="1100" dirty="0" smtClean="0">
                        <a:solidFill>
                          <a:schemeClr val="tx1"/>
                        </a:solidFill>
                        <a:latin typeface="+mn-lt"/>
                      </a:endParaRPr>
                    </a:p>
                  </a:txBody>
                  <a:tcPr/>
                </a:tc>
                <a:extLst>
                  <a:ext uri="{0D108BD9-81ED-4DB2-BD59-A6C34878D82A}">
                    <a16:rowId xmlns:a16="http://schemas.microsoft.com/office/drawing/2014/main" val="1137632081"/>
                  </a:ext>
                </a:extLst>
              </a:tr>
              <a:tr h="1480493">
                <a:tc>
                  <a:txBody>
                    <a:bodyPr/>
                    <a:lstStyle/>
                    <a:p>
                      <a:r>
                        <a:rPr lang="en-ZA" sz="1200" b="1" dirty="0" smtClean="0">
                          <a:solidFill>
                            <a:schemeClr val="tx1"/>
                          </a:solidFill>
                          <a:latin typeface="+mn-lt"/>
                        </a:rPr>
                        <a:t>Western</a:t>
                      </a:r>
                      <a:r>
                        <a:rPr lang="en-ZA" sz="1200" b="1" baseline="0" dirty="0" smtClean="0">
                          <a:solidFill>
                            <a:schemeClr val="tx1"/>
                          </a:solidFill>
                          <a:latin typeface="+mn-lt"/>
                        </a:rPr>
                        <a:t> Cape</a:t>
                      </a:r>
                      <a:endParaRPr lang="en-ZA" sz="1200" b="1" dirty="0">
                        <a:solidFill>
                          <a:schemeClr val="tx1"/>
                        </a:solidFill>
                        <a:latin typeface="+mn-lt"/>
                      </a:endParaRPr>
                    </a:p>
                  </a:txBody>
                  <a:tcPr/>
                </a:tc>
                <a:tc>
                  <a:txBody>
                    <a:bodyPr/>
                    <a:lstStyle/>
                    <a:p>
                      <a:pPr marL="0" lvl="0" indent="0" algn="just">
                        <a:buFont typeface="Arial" panose="020B0604020202020204" pitchFamily="34" charset="0"/>
                        <a:buNone/>
                      </a:pPr>
                      <a:r>
                        <a:rPr lang="en-ZA" sz="1100" b="1" kern="1200" dirty="0" smtClean="0">
                          <a:solidFill>
                            <a:schemeClr val="dk1"/>
                          </a:solidFill>
                          <a:effectLst/>
                          <a:latin typeface="+mn-lt"/>
                          <a:ea typeface="+mn-ea"/>
                          <a:cs typeface="+mn-cs"/>
                        </a:rPr>
                        <a:t>GET: </a:t>
                      </a:r>
                      <a:r>
                        <a:rPr lang="en-ZA" sz="1100" kern="1200" dirty="0" smtClean="0">
                          <a:solidFill>
                            <a:schemeClr val="dk1"/>
                          </a:solidFill>
                          <a:effectLst/>
                          <a:latin typeface="+mn-lt"/>
                          <a:ea typeface="+mn-ea"/>
                          <a:cs typeface="+mn-cs"/>
                        </a:rPr>
                        <a:t>Lesson </a:t>
                      </a:r>
                      <a:r>
                        <a:rPr lang="en-ZA" sz="1100" kern="1200" dirty="0">
                          <a:solidFill>
                            <a:schemeClr val="dk1"/>
                          </a:solidFill>
                          <a:effectLst/>
                          <a:latin typeface="+mn-lt"/>
                          <a:ea typeface="+mn-ea"/>
                          <a:cs typeface="+mn-cs"/>
                        </a:rPr>
                        <a:t>objectives, deeper support for 2021</a:t>
                      </a:r>
                      <a:r>
                        <a:rPr lang="en-ZA" sz="1100" kern="1200" dirty="0" smtClean="0">
                          <a:solidFill>
                            <a:schemeClr val="dk1"/>
                          </a:solidFill>
                          <a:effectLst/>
                          <a:latin typeface="+mn-lt"/>
                          <a:ea typeface="+mn-ea"/>
                          <a:cs typeface="+mn-cs"/>
                        </a:rPr>
                        <a:t>.</a:t>
                      </a:r>
                      <a:endParaRPr lang="en-ZA" sz="1100" kern="1200" dirty="0">
                        <a:solidFill>
                          <a:schemeClr val="dk1"/>
                        </a:solidFill>
                        <a:effectLst/>
                        <a:latin typeface="+mn-lt"/>
                        <a:ea typeface="+mn-ea"/>
                        <a:cs typeface="+mn-cs"/>
                      </a:endParaRPr>
                    </a:p>
                    <a:p>
                      <a:pPr marL="171450" lvl="0" indent="-171450" algn="just">
                        <a:buFont typeface="Arial" panose="020B0604020202020204" pitchFamily="34" charset="0"/>
                        <a:buChar char="•"/>
                      </a:pPr>
                      <a:r>
                        <a:rPr lang="en-ZA" sz="1100" kern="1200" dirty="0">
                          <a:solidFill>
                            <a:schemeClr val="dk1"/>
                          </a:solidFill>
                          <a:effectLst/>
                          <a:latin typeface="+mn-lt"/>
                          <a:ea typeface="+mn-ea"/>
                          <a:cs typeface="+mn-cs"/>
                        </a:rPr>
                        <a:t>Focussed support by means of error analysis and support via an Online Maths &amp; Language </a:t>
                      </a:r>
                      <a:r>
                        <a:rPr lang="en-ZA" sz="1100" kern="1200" dirty="0" smtClean="0">
                          <a:solidFill>
                            <a:schemeClr val="dk1"/>
                          </a:solidFill>
                          <a:effectLst/>
                          <a:latin typeface="+mn-lt"/>
                          <a:ea typeface="+mn-ea"/>
                          <a:cs typeface="+mn-cs"/>
                        </a:rPr>
                        <a:t>programmes</a:t>
                      </a:r>
                      <a:endParaRPr lang="en-ZA" sz="1100" kern="1200" dirty="0">
                        <a:solidFill>
                          <a:schemeClr val="dk1"/>
                        </a:solidFill>
                        <a:effectLst/>
                        <a:latin typeface="+mn-lt"/>
                        <a:ea typeface="+mn-ea"/>
                        <a:cs typeface="+mn-cs"/>
                      </a:endParaRPr>
                    </a:p>
                    <a:p>
                      <a:pPr marL="0" lvl="0" indent="0" algn="just">
                        <a:buFont typeface="Arial" panose="020B0604020202020204" pitchFamily="34" charset="0"/>
                        <a:buNone/>
                      </a:pPr>
                      <a:r>
                        <a:rPr lang="en-ZA" sz="1100" b="1" kern="1200" dirty="0" smtClean="0">
                          <a:solidFill>
                            <a:schemeClr val="dk1"/>
                          </a:solidFill>
                          <a:effectLst/>
                          <a:latin typeface="+mn-lt"/>
                          <a:ea typeface="+mn-ea"/>
                          <a:cs typeface="+mn-cs"/>
                        </a:rPr>
                        <a:t>FET: </a:t>
                      </a:r>
                      <a:r>
                        <a:rPr lang="en-ZA" sz="1100" kern="1200" dirty="0" smtClean="0">
                          <a:solidFill>
                            <a:schemeClr val="dk1"/>
                          </a:solidFill>
                          <a:effectLst/>
                          <a:latin typeface="+mn-lt"/>
                          <a:ea typeface="+mn-ea"/>
                          <a:cs typeface="+mn-cs"/>
                        </a:rPr>
                        <a:t>targeted </a:t>
                      </a:r>
                      <a:r>
                        <a:rPr lang="en-ZA" sz="1100" kern="1200" dirty="0">
                          <a:solidFill>
                            <a:schemeClr val="dk1"/>
                          </a:solidFill>
                          <a:effectLst/>
                          <a:latin typeface="+mn-lt"/>
                          <a:ea typeface="+mn-ea"/>
                          <a:cs typeface="+mn-cs"/>
                        </a:rPr>
                        <a:t>differentiated support programme for teachers and learners using various platforms including the following:</a:t>
                      </a:r>
                    </a:p>
                    <a:p>
                      <a:pPr marL="342900" lvl="0" indent="-171450" algn="just">
                        <a:buFont typeface="Courier New" panose="02070309020205020404" pitchFamily="49" charset="0"/>
                        <a:buChar char="o"/>
                      </a:pPr>
                      <a:r>
                        <a:rPr lang="en-ZA" sz="1100" kern="1200" dirty="0" smtClean="0">
                          <a:solidFill>
                            <a:schemeClr val="dk1"/>
                          </a:solidFill>
                          <a:effectLst/>
                          <a:latin typeface="+mn-lt"/>
                          <a:ea typeface="+mn-ea"/>
                          <a:cs typeface="+mn-cs"/>
                        </a:rPr>
                        <a:t>Telematics,  WCED </a:t>
                      </a:r>
                      <a:r>
                        <a:rPr lang="en-ZA" sz="1100" kern="1200" dirty="0" err="1" smtClean="0">
                          <a:solidFill>
                            <a:schemeClr val="dk1"/>
                          </a:solidFill>
                          <a:effectLst/>
                          <a:latin typeface="+mn-lt"/>
                          <a:ea typeface="+mn-ea"/>
                          <a:cs typeface="+mn-cs"/>
                        </a:rPr>
                        <a:t>ePortal</a:t>
                      </a:r>
                      <a:r>
                        <a:rPr lang="en-ZA" sz="1100" kern="1200" dirty="0" smtClean="0">
                          <a:solidFill>
                            <a:schemeClr val="dk1"/>
                          </a:solidFill>
                          <a:effectLst/>
                          <a:latin typeface="+mn-lt"/>
                          <a:ea typeface="+mn-ea"/>
                          <a:cs typeface="+mn-cs"/>
                        </a:rPr>
                        <a:t> and Direct </a:t>
                      </a:r>
                      <a:r>
                        <a:rPr lang="en-ZA" sz="1100" kern="1200" dirty="0">
                          <a:solidFill>
                            <a:schemeClr val="dk1"/>
                          </a:solidFill>
                          <a:effectLst/>
                          <a:latin typeface="+mn-lt"/>
                          <a:ea typeface="+mn-ea"/>
                          <a:cs typeface="+mn-cs"/>
                        </a:rPr>
                        <a:t>learner revision programme</a:t>
                      </a:r>
                    </a:p>
                  </a:txBody>
                  <a:tcPr/>
                </a:tc>
                <a:tc>
                  <a:txBody>
                    <a:bodyPr/>
                    <a:lstStyle/>
                    <a:p>
                      <a:pPr marL="171450" lvl="0" indent="-171450" algn="just">
                        <a:buFont typeface="Arial" panose="020B0604020202020204" pitchFamily="34" charset="0"/>
                        <a:buChar char="•"/>
                      </a:pPr>
                      <a:r>
                        <a:rPr lang="en-ZA" sz="1100" kern="1200" dirty="0" smtClean="0">
                          <a:solidFill>
                            <a:schemeClr val="dk1"/>
                          </a:solidFill>
                          <a:effectLst/>
                          <a:latin typeface="+mn-lt"/>
                          <a:ea typeface="+mn-ea"/>
                          <a:cs typeface="+mn-cs"/>
                        </a:rPr>
                        <a:t>Online </a:t>
                      </a:r>
                      <a:r>
                        <a:rPr lang="en-ZA" sz="1100" kern="1200" dirty="0">
                          <a:solidFill>
                            <a:schemeClr val="dk1"/>
                          </a:solidFill>
                          <a:effectLst/>
                          <a:latin typeface="+mn-lt"/>
                          <a:ea typeface="+mn-ea"/>
                          <a:cs typeface="+mn-cs"/>
                        </a:rPr>
                        <a:t>monitoring programme on </a:t>
                      </a:r>
                      <a:r>
                        <a:rPr lang="en-ZA" sz="1100" kern="1200" dirty="0" smtClean="0">
                          <a:solidFill>
                            <a:schemeClr val="dk1"/>
                          </a:solidFill>
                          <a:effectLst/>
                          <a:latin typeface="+mn-lt"/>
                          <a:ea typeface="+mn-ea"/>
                          <a:cs typeface="+mn-cs"/>
                        </a:rPr>
                        <a:t>CEMIS</a:t>
                      </a:r>
                      <a:endParaRPr lang="en-ZA" sz="1100" kern="1200" dirty="0">
                        <a:solidFill>
                          <a:schemeClr val="dk1"/>
                        </a:solidFill>
                        <a:effectLst/>
                        <a:latin typeface="+mn-lt"/>
                        <a:ea typeface="+mn-ea"/>
                        <a:cs typeface="+mn-cs"/>
                      </a:endParaRPr>
                    </a:p>
                    <a:p>
                      <a:pPr marL="171450" lvl="0" indent="-171450" algn="just">
                        <a:buFont typeface="Arial" panose="020B0604020202020204" pitchFamily="34" charset="0"/>
                        <a:buChar char="•"/>
                      </a:pPr>
                      <a:r>
                        <a:rPr lang="en-ZA" sz="1100" kern="1200" dirty="0">
                          <a:solidFill>
                            <a:schemeClr val="dk1"/>
                          </a:solidFill>
                          <a:effectLst/>
                          <a:latin typeface="+mn-lt"/>
                          <a:ea typeface="+mn-ea"/>
                          <a:cs typeface="+mn-cs"/>
                        </a:rPr>
                        <a:t>Circuit Managers to engage principals on effective time-tabling options</a:t>
                      </a:r>
                    </a:p>
                    <a:p>
                      <a:pPr marL="0" lvl="0" indent="0" algn="just">
                        <a:buFont typeface="Arial" panose="020B0604020202020204" pitchFamily="34" charset="0"/>
                        <a:buNone/>
                      </a:pPr>
                      <a:endParaRPr lang="en-ZA" sz="1100" kern="1200" dirty="0">
                        <a:solidFill>
                          <a:schemeClr val="dk1"/>
                        </a:solidFill>
                        <a:effectLst/>
                        <a:latin typeface="+mn-lt"/>
                        <a:ea typeface="+mn-ea"/>
                        <a:cs typeface="+mn-cs"/>
                      </a:endParaRPr>
                    </a:p>
                  </a:txBody>
                  <a:tcPr/>
                </a:tc>
                <a:extLst>
                  <a:ext uri="{0D108BD9-81ED-4DB2-BD59-A6C34878D82A}">
                    <a16:rowId xmlns:a16="http://schemas.microsoft.com/office/drawing/2014/main" val="2710774122"/>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30</a:t>
            </a:fld>
            <a:endParaRPr lang="en-ZA" dirty="0">
              <a:solidFill>
                <a:prstClr val="black">
                  <a:tint val="75000"/>
                </a:prstClr>
              </a:solidFill>
            </a:endParaRPr>
          </a:p>
        </p:txBody>
      </p:sp>
      <p:pic>
        <p:nvPicPr>
          <p:cNvPr id="6" name="Picture 5"/>
          <p:cNvPicPr>
            <a:picLocks noChangeAspect="1"/>
          </p:cNvPicPr>
          <p:nvPr/>
        </p:nvPicPr>
        <p:blipFill>
          <a:blip r:embed="rId3"/>
          <a:stretch>
            <a:fillRect/>
          </a:stretch>
        </p:blipFill>
        <p:spPr>
          <a:xfrm>
            <a:off x="0" y="6231487"/>
            <a:ext cx="1691680" cy="626512"/>
          </a:xfrm>
          <a:prstGeom prst="rect">
            <a:avLst/>
          </a:prstGeom>
        </p:spPr>
      </p:pic>
    </p:spTree>
    <p:extLst>
      <p:ext uri="{BB962C8B-B14F-4D97-AF65-F5344CB8AC3E}">
        <p14:creationId xmlns:p14="http://schemas.microsoft.com/office/powerpoint/2010/main" val="42560119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6633"/>
            <a:ext cx="8964488" cy="720080"/>
          </a:xfrm>
        </p:spPr>
        <p:txBody>
          <a:bodyPr>
            <a:noAutofit/>
          </a:bodyPr>
          <a:lstStyle/>
          <a:p>
            <a:pPr lvl="0"/>
            <a:r>
              <a:rPr lang="en-US" sz="3600" b="1" dirty="0" smtClean="0"/>
              <a:t>CURRICULUM MANAGEMENT </a:t>
            </a:r>
            <a:endParaRPr lang="en-ZA" sz="3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84653390"/>
              </p:ext>
            </p:extLst>
          </p:nvPr>
        </p:nvGraphicFramePr>
        <p:xfrm>
          <a:off x="-39327" y="836713"/>
          <a:ext cx="9183327" cy="5801394"/>
        </p:xfrm>
        <a:graphic>
          <a:graphicData uri="http://schemas.openxmlformats.org/drawingml/2006/table">
            <a:tbl>
              <a:tblPr firstRow="1" bandRow="1">
                <a:tableStyleId>{21E4AEA4-8DFA-4A89-87EB-49C32662AFE0}</a:tableStyleId>
              </a:tblPr>
              <a:tblGrid>
                <a:gridCol w="866911">
                  <a:extLst>
                    <a:ext uri="{9D8B030D-6E8A-4147-A177-3AD203B41FA5}">
                      <a16:colId xmlns:a16="http://schemas.microsoft.com/office/drawing/2014/main" val="3113729675"/>
                    </a:ext>
                  </a:extLst>
                </a:gridCol>
                <a:gridCol w="3816424">
                  <a:extLst>
                    <a:ext uri="{9D8B030D-6E8A-4147-A177-3AD203B41FA5}">
                      <a16:colId xmlns:a16="http://schemas.microsoft.com/office/drawing/2014/main" val="3778791455"/>
                    </a:ext>
                  </a:extLst>
                </a:gridCol>
                <a:gridCol w="4499992">
                  <a:extLst>
                    <a:ext uri="{9D8B030D-6E8A-4147-A177-3AD203B41FA5}">
                      <a16:colId xmlns:a16="http://schemas.microsoft.com/office/drawing/2014/main" val="3774856708"/>
                    </a:ext>
                  </a:extLst>
                </a:gridCol>
              </a:tblGrid>
              <a:tr h="681679">
                <a:tc>
                  <a:txBody>
                    <a:bodyPr/>
                    <a:lstStyle/>
                    <a:p>
                      <a:pPr algn="l"/>
                      <a:r>
                        <a:rPr lang="en-ZA" sz="1200" dirty="0" smtClean="0"/>
                        <a:t>PROVINCE</a:t>
                      </a:r>
                      <a:endParaRPr lang="en-ZA" sz="1200" dirty="0"/>
                    </a:p>
                  </a:txBody>
                  <a:tcPr/>
                </a:tc>
                <a:tc>
                  <a:txBody>
                    <a:bodyPr/>
                    <a:lstStyle/>
                    <a:p>
                      <a:pPr algn="ctr"/>
                      <a:r>
                        <a:rPr lang="en-GB" sz="1200" dirty="0" smtClean="0"/>
                        <a:t>MEASURES IN PLACE TO KEEP TRACK OF TOPICS NOT COVERED IN 2020 </a:t>
                      </a:r>
                      <a:endParaRPr lang="en-ZA" sz="1200" dirty="0"/>
                    </a:p>
                  </a:txBody>
                  <a:tcPr/>
                </a:tc>
                <a:tc>
                  <a:txBody>
                    <a:bodyPr/>
                    <a:lstStyle/>
                    <a:p>
                      <a:pPr algn="ctr"/>
                      <a:r>
                        <a:rPr lang="en-GB" sz="1200" dirty="0" smtClean="0"/>
                        <a:t>PLANS TO ENSURE THAT RECEIVING TEACHERS IN THE NEXT GRADES HAVE TIME AND SPACE TO TEACH CRITICAL TOPICS THAT WERE NOT TAUGHT IN THE PREVIOUS GRADE</a:t>
                      </a:r>
                      <a:endParaRPr lang="en-ZA" sz="1200" dirty="0"/>
                    </a:p>
                  </a:txBody>
                  <a:tcPr/>
                </a:tc>
                <a:extLst>
                  <a:ext uri="{0D108BD9-81ED-4DB2-BD59-A6C34878D82A}">
                    <a16:rowId xmlns:a16="http://schemas.microsoft.com/office/drawing/2014/main" val="3646582786"/>
                  </a:ext>
                </a:extLst>
              </a:tr>
              <a:tr h="902496">
                <a:tc>
                  <a:txBody>
                    <a:bodyPr/>
                    <a:lstStyle/>
                    <a:p>
                      <a:r>
                        <a:rPr lang="en-ZA" sz="900" b="1" dirty="0" smtClean="0">
                          <a:latin typeface="+mn-lt"/>
                        </a:rPr>
                        <a:t>Eastern Cape</a:t>
                      </a:r>
                      <a:endParaRPr lang="en-ZA" sz="900" b="1" dirty="0">
                        <a:latin typeface="+mn-lt"/>
                      </a:endParaRPr>
                    </a:p>
                  </a:txBody>
                  <a:tcPr/>
                </a:tc>
                <a:tc>
                  <a:txBody>
                    <a:bodyPr/>
                    <a:lstStyle/>
                    <a:p>
                      <a:pPr marL="171450" indent="-171450" algn="l" defTabSz="914400" rtl="0" eaLnBrk="1" latinLnBrk="0" hangingPunct="1">
                        <a:buFont typeface="Arial" panose="020B0604020202020204" pitchFamily="34" charset="0"/>
                        <a:buChar char="•"/>
                      </a:pPr>
                      <a:r>
                        <a:rPr lang="en-ZA" sz="900" kern="1200" dirty="0" smtClean="0">
                          <a:solidFill>
                            <a:schemeClr val="dk1"/>
                          </a:solidFill>
                          <a:latin typeface="+mn-lt"/>
                          <a:ea typeface="+mn-ea"/>
                          <a:cs typeface="+mn-cs"/>
                        </a:rPr>
                        <a:t>Audit of curriculum coverage versus revised ATPs used in 2020 by schools via self-reporting tool to districts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900" kern="1200" dirty="0" smtClean="0">
                          <a:solidFill>
                            <a:schemeClr val="dk1"/>
                          </a:solidFill>
                          <a:latin typeface="+mn-lt"/>
                          <a:ea typeface="+mn-ea"/>
                          <a:cs typeface="+mn-cs"/>
                        </a:rPr>
                        <a:t>Sample verification of self-reporting by subject advisors and circuit managers via school visits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900" kern="1200" dirty="0" smtClean="0">
                          <a:solidFill>
                            <a:schemeClr val="dk1"/>
                          </a:solidFill>
                          <a:latin typeface="+mn-lt"/>
                          <a:ea typeface="+mn-ea"/>
                          <a:cs typeface="+mn-cs"/>
                        </a:rPr>
                        <a:t>Subject workshops convened per school to table topics not covered per grade per subject.</a:t>
                      </a:r>
                    </a:p>
                  </a:txBody>
                  <a:tcPr/>
                </a:tc>
                <a:tc>
                  <a:txBody>
                    <a:bodyPr/>
                    <a:lstStyle/>
                    <a:p>
                      <a:pPr marL="0" indent="0" algn="l" defTabSz="914400" rtl="0" eaLnBrk="1" latinLnBrk="0" hangingPunct="1">
                        <a:buFont typeface="Arial" panose="020B0604020202020204" pitchFamily="34" charset="0"/>
                        <a:buNone/>
                      </a:pPr>
                      <a:r>
                        <a:rPr lang="en-ZA" sz="900" kern="1200" dirty="0" smtClean="0">
                          <a:solidFill>
                            <a:schemeClr val="dk1"/>
                          </a:solidFill>
                          <a:latin typeface="+mn-lt"/>
                          <a:ea typeface="+mn-ea"/>
                          <a:cs typeface="+mn-cs"/>
                        </a:rPr>
                        <a:t>Determination of critical topics not covered and contact time required to catch-up by 2020 subject teachers. Consultation sessions convened between 2020 subject teacher and receiving teacher to craft catch-up plan, including timeframe. </a:t>
                      </a:r>
                      <a:r>
                        <a:rPr lang="en-ZA" sz="900" b="1" kern="1200" dirty="0" smtClean="0">
                          <a:solidFill>
                            <a:schemeClr val="dk1"/>
                          </a:solidFill>
                          <a:latin typeface="+mn-lt"/>
                          <a:ea typeface="+mn-ea"/>
                          <a:cs typeface="+mn-cs"/>
                        </a:rPr>
                        <a:t>Proposal</a:t>
                      </a:r>
                      <a:r>
                        <a:rPr lang="en-ZA" sz="900" kern="1200" dirty="0" smtClean="0">
                          <a:solidFill>
                            <a:schemeClr val="dk1"/>
                          </a:solidFill>
                          <a:latin typeface="+mn-lt"/>
                          <a:ea typeface="+mn-ea"/>
                          <a:cs typeface="+mn-cs"/>
                        </a:rPr>
                        <a:t>: DBE to issue directive on the maximum number of weeks to be allowed for the catch-up plan, taking into account that some schools may be up to date with curriculum coverage versus the revised ATPs used in 2020.</a:t>
                      </a:r>
                    </a:p>
                  </a:txBody>
                  <a:tcPr/>
                </a:tc>
                <a:extLst>
                  <a:ext uri="{0D108BD9-81ED-4DB2-BD59-A6C34878D82A}">
                    <a16:rowId xmlns:a16="http://schemas.microsoft.com/office/drawing/2014/main" val="399759683"/>
                  </a:ext>
                </a:extLst>
              </a:tr>
              <a:tr h="1332524">
                <a:tc>
                  <a:txBody>
                    <a:bodyPr/>
                    <a:lstStyle/>
                    <a:p>
                      <a:r>
                        <a:rPr lang="en-ZA" sz="900" b="1" dirty="0" smtClean="0">
                          <a:latin typeface="+mn-lt"/>
                        </a:rPr>
                        <a:t>Free State</a:t>
                      </a:r>
                      <a:endParaRPr lang="en-ZA" sz="900" b="1" dirty="0">
                        <a:latin typeface="+mn-lt"/>
                      </a:endParaRPr>
                    </a:p>
                  </a:txBody>
                  <a:tcPr/>
                </a:tc>
                <a:tc>
                  <a:txBody>
                    <a:bodyPr/>
                    <a:lstStyle/>
                    <a:p>
                      <a:pPr marL="0" marR="0" lvl="0" indent="0" algn="l" rtl="0">
                        <a:lnSpc>
                          <a:spcPct val="100000"/>
                        </a:lnSpc>
                        <a:spcBef>
                          <a:spcPts val="0"/>
                        </a:spcBef>
                        <a:spcAft>
                          <a:spcPts val="0"/>
                        </a:spcAft>
                        <a:buClr>
                          <a:schemeClr val="dk1"/>
                        </a:buClr>
                        <a:buSzPts val="2000"/>
                        <a:buFont typeface="Arial"/>
                        <a:buNone/>
                      </a:pPr>
                      <a:r>
                        <a:rPr lang="en-ZA" sz="900" dirty="0">
                          <a:solidFill>
                            <a:schemeClr val="dk1"/>
                          </a:solidFill>
                          <a:latin typeface="+mn-lt"/>
                          <a:ea typeface="Calibri"/>
                          <a:cs typeface="Calibri"/>
                          <a:sym typeface="Calibri"/>
                        </a:rPr>
                        <a:t>Distributed Risk Adjusted Programmes to all schools in September 2020 to give guidance on minimum topics to be done. The idea is to ensure that topics that are not covered will be the same in across all schools. </a:t>
                      </a:r>
                      <a:r>
                        <a:rPr lang="en-ZA" sz="900" dirty="0" smtClean="0">
                          <a:solidFill>
                            <a:schemeClr val="dk1"/>
                          </a:solidFill>
                          <a:latin typeface="+mn-lt"/>
                          <a:ea typeface="Calibri"/>
                          <a:cs typeface="Calibri"/>
                          <a:sym typeface="Calibri"/>
                        </a:rPr>
                        <a:t> Conducted </a:t>
                      </a:r>
                      <a:r>
                        <a:rPr lang="en-ZA" sz="900" dirty="0">
                          <a:solidFill>
                            <a:schemeClr val="dk1"/>
                          </a:solidFill>
                          <a:latin typeface="+mn-lt"/>
                          <a:ea typeface="Calibri"/>
                          <a:cs typeface="Calibri"/>
                          <a:sym typeface="Calibri"/>
                        </a:rPr>
                        <a:t>school visits to conduct on site </a:t>
                      </a:r>
                      <a:r>
                        <a:rPr lang="en-ZA" sz="900" dirty="0" smtClean="0">
                          <a:solidFill>
                            <a:schemeClr val="dk1"/>
                          </a:solidFill>
                          <a:latin typeface="+mn-lt"/>
                          <a:ea typeface="Calibri"/>
                          <a:cs typeface="Calibri"/>
                          <a:sym typeface="Calibri"/>
                        </a:rPr>
                        <a:t>moderations. </a:t>
                      </a:r>
                      <a:r>
                        <a:rPr lang="en-ZA" sz="900" dirty="0" smtClean="0"/>
                        <a:t>Bi-weekly curriculum coverage reports using google forms/online tools. </a:t>
                      </a:r>
                      <a:r>
                        <a:rPr lang="en-ZA" sz="900" dirty="0" smtClean="0">
                          <a:latin typeface="+mn-lt"/>
                          <a:ea typeface="Calibri"/>
                          <a:cs typeface="Calibri"/>
                          <a:sym typeface="Calibri"/>
                        </a:rPr>
                        <a:t>Analyse school bi—weekly report to identify content not covered by each school and draw up the intervention strategies. Compile a school, district and provincial report on monthly basis to determine content not covered.</a:t>
                      </a:r>
                      <a:endParaRPr lang="en-ZA" sz="900" dirty="0" smtClean="0"/>
                    </a:p>
                  </a:txBody>
                  <a:tcPr marL="91450" marR="91450" marT="45725" marB="45725"/>
                </a:tc>
                <a:tc>
                  <a:txBody>
                    <a:bodyPr/>
                    <a:lstStyle/>
                    <a:p>
                      <a:pPr marL="171450" marR="0" lvl="0" indent="-171450" algn="l" rtl="0">
                        <a:spcBef>
                          <a:spcPts val="0"/>
                        </a:spcBef>
                        <a:spcAft>
                          <a:spcPts val="0"/>
                        </a:spcAft>
                        <a:buClr>
                          <a:schemeClr val="dk1"/>
                        </a:buClr>
                        <a:buSzPts val="2000"/>
                        <a:buFont typeface="Arial" panose="020B0604020202020204" pitchFamily="34" charset="0"/>
                        <a:buChar char="•"/>
                      </a:pPr>
                      <a:r>
                        <a:rPr lang="en-ZA" sz="900" dirty="0">
                          <a:solidFill>
                            <a:schemeClr val="dk1"/>
                          </a:solidFill>
                          <a:latin typeface="+mn-lt"/>
                          <a:ea typeface="Calibri"/>
                          <a:cs typeface="Calibri"/>
                          <a:sym typeface="Calibri"/>
                        </a:rPr>
                        <a:t>Directorate curriculum compiles list of topics per subject per circuit/ school that were not taught in the previous </a:t>
                      </a:r>
                      <a:r>
                        <a:rPr lang="en-ZA" sz="900" dirty="0" smtClean="0">
                          <a:solidFill>
                            <a:schemeClr val="dk1"/>
                          </a:solidFill>
                          <a:latin typeface="+mn-lt"/>
                          <a:ea typeface="Calibri"/>
                          <a:cs typeface="Calibri"/>
                          <a:sym typeface="Calibri"/>
                        </a:rPr>
                        <a:t>year. </a:t>
                      </a:r>
                      <a:r>
                        <a:rPr lang="en-ZA" sz="900" dirty="0" smtClean="0">
                          <a:latin typeface="+mn-lt"/>
                        </a:rPr>
                        <a:t>Start-up </a:t>
                      </a:r>
                      <a:r>
                        <a:rPr lang="en-ZA" sz="900" dirty="0">
                          <a:latin typeface="+mn-lt"/>
                        </a:rPr>
                        <a:t>meetings will be used to share the above topics and strategies to cover them.</a:t>
                      </a:r>
                      <a:endParaRPr sz="900" dirty="0">
                        <a:latin typeface="+mn-lt"/>
                      </a:endParaRPr>
                    </a:p>
                    <a:p>
                      <a:pPr marL="171450" marR="0" lvl="0" indent="-171450" algn="l" rtl="0">
                        <a:spcBef>
                          <a:spcPts val="0"/>
                        </a:spcBef>
                        <a:spcAft>
                          <a:spcPts val="0"/>
                        </a:spcAft>
                        <a:buClr>
                          <a:schemeClr val="dk1"/>
                        </a:buClr>
                        <a:buSzPts val="2000"/>
                        <a:buFont typeface="Arial" panose="020B0604020202020204" pitchFamily="34" charset="0"/>
                        <a:buChar char="•"/>
                      </a:pPr>
                      <a:r>
                        <a:rPr lang="en-ZA" sz="900" dirty="0">
                          <a:solidFill>
                            <a:schemeClr val="dk1"/>
                          </a:solidFill>
                          <a:latin typeface="+mn-lt"/>
                          <a:ea typeface="Calibri"/>
                          <a:cs typeface="Calibri"/>
                          <a:sym typeface="Calibri"/>
                        </a:rPr>
                        <a:t>Each cluster/school to compile a catch-up plan to cover all critical topics by end of February </a:t>
                      </a:r>
                      <a:r>
                        <a:rPr lang="en-ZA" sz="900" dirty="0" smtClean="0">
                          <a:solidFill>
                            <a:schemeClr val="dk1"/>
                          </a:solidFill>
                          <a:latin typeface="+mn-lt"/>
                          <a:ea typeface="Calibri"/>
                          <a:cs typeface="Calibri"/>
                          <a:sym typeface="Calibri"/>
                        </a:rPr>
                        <a:t>2021. Extend </a:t>
                      </a:r>
                      <a:r>
                        <a:rPr lang="en-ZA" sz="900" dirty="0">
                          <a:solidFill>
                            <a:schemeClr val="dk1"/>
                          </a:solidFill>
                          <a:latin typeface="+mn-lt"/>
                          <a:ea typeface="Calibri"/>
                          <a:cs typeface="Calibri"/>
                          <a:sym typeface="Calibri"/>
                        </a:rPr>
                        <a:t>school day from January to ensure the catch-up plans can be implemented.</a:t>
                      </a:r>
                      <a:r>
                        <a:rPr lang="en-ZA" sz="900" dirty="0">
                          <a:latin typeface="+mn-lt"/>
                        </a:rPr>
                        <a:t> </a:t>
                      </a:r>
                      <a:endParaRPr lang="en-ZA" sz="900" dirty="0" smtClean="0">
                        <a:latin typeface="+mn-lt"/>
                      </a:endParaRPr>
                    </a:p>
                    <a:p>
                      <a:pPr marL="171450" marR="0" lvl="0" indent="-171450" algn="l" rtl="0">
                        <a:lnSpc>
                          <a:spcPct val="100000"/>
                        </a:lnSpc>
                        <a:spcBef>
                          <a:spcPts val="0"/>
                        </a:spcBef>
                        <a:spcAft>
                          <a:spcPts val="0"/>
                        </a:spcAft>
                        <a:buClr>
                          <a:schemeClr val="dk1"/>
                        </a:buClr>
                        <a:buSzPts val="1800"/>
                        <a:buFont typeface="Arial" panose="020B0604020202020204" pitchFamily="34" charset="0"/>
                        <a:buChar char="•"/>
                      </a:pPr>
                      <a:r>
                        <a:rPr lang="en-ZA" sz="900" dirty="0" smtClean="0"/>
                        <a:t>Assist schools to opt for timetabling models that provides more time for teaching. Assist schools to develop school based risk adjusted subject plans informed by their unique contexts.</a:t>
                      </a:r>
                    </a:p>
                  </a:txBody>
                  <a:tcPr marL="91450" marR="91450" marT="45725" marB="45725"/>
                </a:tc>
                <a:extLst>
                  <a:ext uri="{0D108BD9-81ED-4DB2-BD59-A6C34878D82A}">
                    <a16:rowId xmlns:a16="http://schemas.microsoft.com/office/drawing/2014/main" val="4070761926"/>
                  </a:ext>
                </a:extLst>
              </a:tr>
              <a:tr h="2872791">
                <a:tc>
                  <a:txBody>
                    <a:bodyPr/>
                    <a:lstStyle/>
                    <a:p>
                      <a:r>
                        <a:rPr lang="en-ZA" sz="900" b="1" dirty="0" smtClean="0">
                          <a:latin typeface="+mn-lt"/>
                        </a:rPr>
                        <a:t>Gauteng</a:t>
                      </a:r>
                      <a:endParaRPr lang="en-ZA" sz="900" b="1" dirty="0">
                        <a:latin typeface="+mn-lt"/>
                      </a:endParaRPr>
                    </a:p>
                  </a:txBody>
                  <a:tcPr/>
                </a:tc>
                <a:tc>
                  <a:txBody>
                    <a:bodyPr/>
                    <a:lstStyle/>
                    <a:p>
                      <a:pPr marL="0" indent="0" algn="l">
                        <a:buFont typeface="Arial" panose="020B0604020202020204" pitchFamily="34" charset="0"/>
                        <a:buNone/>
                      </a:pPr>
                      <a:r>
                        <a:rPr lang="en-ZA" sz="900" dirty="0" smtClean="0">
                          <a:latin typeface="+mn-lt"/>
                        </a:rPr>
                        <a:t>Revising the current provincial  and district curriculum coverage tool in 2021 to include the tracking of 2020 curriculum content and skills coverage </a:t>
                      </a:r>
                      <a:r>
                        <a:rPr lang="en-ZA" sz="900" dirty="0">
                          <a:latin typeface="+mn-lt"/>
                        </a:rPr>
                        <a:t>i.e. fundamental content and core skills deficits per subject and grade – in the teaching and assessment plans in 2021 as per the revised 2021 </a:t>
                      </a:r>
                      <a:r>
                        <a:rPr lang="en-ZA" sz="900" dirty="0" smtClean="0">
                          <a:latin typeface="+mn-lt"/>
                        </a:rPr>
                        <a:t>ATP. </a:t>
                      </a:r>
                      <a:r>
                        <a:rPr lang="en-ZA" sz="900" dirty="0" smtClean="0">
                          <a:effectLst/>
                          <a:latin typeface="+mn-lt"/>
                          <a:ea typeface="Calibri" panose="020F0502020204030204" pitchFamily="34" charset="0"/>
                          <a:cs typeface="Calibri" panose="020F0502020204030204" pitchFamily="34" charset="0"/>
                        </a:rPr>
                        <a:t>In </a:t>
                      </a:r>
                      <a:r>
                        <a:rPr lang="en-ZA" sz="900" dirty="0">
                          <a:effectLst/>
                          <a:latin typeface="+mn-lt"/>
                          <a:ea typeface="Calibri" panose="020F0502020204030204" pitchFamily="34" charset="0"/>
                          <a:cs typeface="Calibri" panose="020F0502020204030204" pitchFamily="34" charset="0"/>
                        </a:rPr>
                        <a:t>schools </a:t>
                      </a:r>
                      <a:r>
                        <a:rPr lang="en-ZA" sz="900" b="0" dirty="0">
                          <a:effectLst/>
                          <a:latin typeface="+mn-lt"/>
                          <a:ea typeface="Calibri" panose="020F0502020204030204" pitchFamily="34" charset="0"/>
                          <a:cs typeface="Calibri" panose="020F0502020204030204" pitchFamily="34" charset="0"/>
                        </a:rPr>
                        <a:t>where further deficiencies in curriculum coverage reporting is noted in the 2021 Financial Year, </a:t>
                      </a:r>
                      <a:r>
                        <a:rPr lang="en-ZA" sz="900" b="0" dirty="0">
                          <a:latin typeface="+mn-lt"/>
                          <a:ea typeface="Calibri" panose="020F0502020204030204" pitchFamily="34" charset="0"/>
                          <a:cs typeface="Calibri" panose="020F0502020204030204" pitchFamily="34" charset="0"/>
                        </a:rPr>
                        <a:t>a</a:t>
                      </a:r>
                      <a:r>
                        <a:rPr lang="en-ZA" sz="900" b="0" dirty="0">
                          <a:effectLst/>
                          <a:latin typeface="+mn-lt"/>
                          <a:ea typeface="Calibri" panose="020F0502020204030204" pitchFamily="34" charset="0"/>
                          <a:cs typeface="Calibri" panose="020F0502020204030204" pitchFamily="34" charset="0"/>
                        </a:rPr>
                        <a:t> Teaching, Learning and Assessment (TLA) guideline template will be issued to Districts for utilization at affected schools with Just in Time Subject Support rendered by district subject teams to reverse/ prevent potential learning barriers</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900" b="0" i="0" u="none" strike="noStrike" kern="1200" cap="none" spc="0" normalizeH="0" baseline="0" noProof="0" dirty="0" smtClean="0">
                          <a:ln>
                            <a:noFill/>
                          </a:ln>
                          <a:solidFill>
                            <a:schemeClr val="tx1"/>
                          </a:solidFill>
                          <a:effectLst/>
                          <a:uLnTx/>
                          <a:uFillTx/>
                          <a:latin typeface="+mn-lt"/>
                          <a:ea typeface="+mn-ea"/>
                          <a:cs typeface="+mn-cs"/>
                        </a:rPr>
                        <a:t>The </a:t>
                      </a:r>
                      <a:r>
                        <a:rPr kumimoji="0" lang="en-ZA" sz="900" b="0" i="0" u="none" strike="noStrike" kern="1200" cap="none" spc="0" normalizeH="0" baseline="0" noProof="0" dirty="0">
                          <a:ln>
                            <a:noFill/>
                          </a:ln>
                          <a:solidFill>
                            <a:schemeClr val="tx1"/>
                          </a:solidFill>
                          <a:effectLst/>
                          <a:uLnTx/>
                          <a:uFillTx/>
                          <a:latin typeface="+mn-lt"/>
                          <a:ea typeface="+mn-ea"/>
                          <a:cs typeface="+mn-cs"/>
                        </a:rPr>
                        <a:t>risk adjusted approach will be implemented where schools will be categorised as per high, medium to lower risk on curriculum coverage. The schools will be supported as per </a:t>
                      </a:r>
                      <a:r>
                        <a:rPr kumimoji="0" lang="en-ZA" sz="900" b="0" i="0" u="none" strike="noStrike" kern="1200" cap="none" spc="0" normalizeH="0" baseline="0" noProof="0" dirty="0" smtClean="0">
                          <a:ln>
                            <a:noFill/>
                          </a:ln>
                          <a:solidFill>
                            <a:schemeClr val="tx1"/>
                          </a:solidFill>
                          <a:effectLst/>
                          <a:uLnTx/>
                          <a:uFillTx/>
                          <a:latin typeface="+mn-lt"/>
                          <a:ea typeface="+mn-ea"/>
                          <a:cs typeface="+mn-cs"/>
                        </a:rPr>
                        <a:t>category. Develop </a:t>
                      </a:r>
                      <a:r>
                        <a:rPr kumimoji="0" lang="en-ZA" sz="900" b="0" i="0" u="none" strike="noStrike" kern="1200" cap="none" spc="0" normalizeH="0" baseline="0" noProof="0" dirty="0">
                          <a:ln>
                            <a:noFill/>
                          </a:ln>
                          <a:solidFill>
                            <a:schemeClr val="tx1"/>
                          </a:solidFill>
                          <a:effectLst/>
                          <a:uLnTx/>
                          <a:uFillTx/>
                          <a:latin typeface="+mn-lt"/>
                          <a:ea typeface="+mn-ea"/>
                          <a:cs typeface="+mn-cs"/>
                        </a:rPr>
                        <a:t>and distribute a checklist as per trimmed curriculum to all the schools in 2020 to ascertain content deficit as per trimmed curriculum- analysis of responses and plan to intervene in </a:t>
                      </a:r>
                      <a:r>
                        <a:rPr kumimoji="0" lang="en-ZA" sz="900" b="0" i="0" u="none" strike="noStrike" kern="1200" cap="none" spc="0" normalizeH="0" baseline="0" noProof="0" dirty="0" smtClean="0">
                          <a:ln>
                            <a:noFill/>
                          </a:ln>
                          <a:solidFill>
                            <a:schemeClr val="tx1"/>
                          </a:solidFill>
                          <a:effectLst/>
                          <a:uLnTx/>
                          <a:uFillTx/>
                          <a:latin typeface="+mn-lt"/>
                          <a:ea typeface="+mn-ea"/>
                          <a:cs typeface="+mn-cs"/>
                        </a:rPr>
                        <a:t>2021. Based on the data received,  additional </a:t>
                      </a:r>
                      <a:r>
                        <a:rPr kumimoji="0" lang="en-ZA" sz="900" b="0" i="0" u="none" strike="noStrike" kern="1200" cap="none" spc="0" normalizeH="0" baseline="0" noProof="0" dirty="0">
                          <a:ln>
                            <a:noFill/>
                          </a:ln>
                          <a:solidFill>
                            <a:schemeClr val="tx1"/>
                          </a:solidFill>
                          <a:effectLst/>
                          <a:uLnTx/>
                          <a:uFillTx/>
                          <a:latin typeface="+mn-lt"/>
                          <a:ea typeface="+mn-ea"/>
                          <a:cs typeface="+mn-cs"/>
                        </a:rPr>
                        <a:t>notes and worksheets </a:t>
                      </a:r>
                      <a:r>
                        <a:rPr kumimoji="0" lang="en-ZA" sz="900" b="0" i="0" u="none" strike="noStrike" kern="1200" cap="none" spc="0" normalizeH="0" baseline="0" noProof="0" dirty="0" smtClean="0">
                          <a:ln>
                            <a:noFill/>
                          </a:ln>
                          <a:solidFill>
                            <a:schemeClr val="tx1"/>
                          </a:solidFill>
                          <a:effectLst/>
                          <a:uLnTx/>
                          <a:uFillTx/>
                          <a:latin typeface="+mn-lt"/>
                          <a:ea typeface="+mn-ea"/>
                          <a:cs typeface="+mn-cs"/>
                        </a:rPr>
                        <a:t>will be  distributed, </a:t>
                      </a:r>
                      <a:r>
                        <a:rPr kumimoji="0" lang="en-ZA" sz="900" b="0" i="0" u="none" strike="noStrike" kern="1200" cap="none" spc="0" normalizeH="0" baseline="0" noProof="0" dirty="0">
                          <a:ln>
                            <a:noFill/>
                          </a:ln>
                          <a:solidFill>
                            <a:schemeClr val="tx1"/>
                          </a:solidFill>
                          <a:effectLst/>
                          <a:uLnTx/>
                          <a:uFillTx/>
                          <a:latin typeface="+mn-lt"/>
                          <a:ea typeface="+mn-ea"/>
                          <a:cs typeface="+mn-cs"/>
                        </a:rPr>
                        <a:t>mediated to all </a:t>
                      </a:r>
                      <a:r>
                        <a:rPr kumimoji="0" lang="en-ZA" sz="900" b="0" i="0" u="none" strike="noStrike" kern="1200" cap="none" spc="0" normalizeH="0" baseline="0" noProof="0" dirty="0" smtClean="0">
                          <a:ln>
                            <a:noFill/>
                          </a:ln>
                          <a:solidFill>
                            <a:schemeClr val="tx1"/>
                          </a:solidFill>
                          <a:effectLst/>
                          <a:uLnTx/>
                          <a:uFillTx/>
                          <a:latin typeface="+mn-lt"/>
                          <a:ea typeface="+mn-ea"/>
                          <a:cs typeface="+mn-cs"/>
                        </a:rPr>
                        <a:t>schools.</a:t>
                      </a:r>
                      <a:endParaRPr kumimoji="0" lang="en-ZA" sz="900" b="0" i="0" u="none" strike="noStrike" kern="1200" cap="none" spc="0" normalizeH="0" baseline="0" noProof="0" dirty="0">
                        <a:ln>
                          <a:noFill/>
                        </a:ln>
                        <a:solidFill>
                          <a:schemeClr val="tx1"/>
                        </a:solidFill>
                        <a:effectLst/>
                        <a:uLnTx/>
                        <a:uFillTx/>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900" b="0" i="0" u="none" strike="noStrike" kern="1200" cap="none" spc="0" normalizeH="0" baseline="0" noProof="0" dirty="0">
                          <a:ln>
                            <a:noFill/>
                          </a:ln>
                          <a:solidFill>
                            <a:schemeClr val="tx1"/>
                          </a:solidFill>
                          <a:effectLst/>
                          <a:uLnTx/>
                          <a:uFillTx/>
                          <a:latin typeface="+mn-lt"/>
                          <a:ea typeface="+mn-ea"/>
                          <a:cs typeface="+mn-cs"/>
                        </a:rPr>
                        <a:t>Schools will be supported and guided on topics not covered in the previous grades  against the 2021 Recovery ATPs as presented by the  DBE</a:t>
                      </a:r>
                      <a:r>
                        <a:rPr kumimoji="0" lang="en-ZA" sz="900" b="0" i="0" u="none" strike="noStrike" kern="1200" cap="none" spc="0" normalizeH="0" baseline="0" noProof="0" dirty="0" smtClean="0">
                          <a:ln>
                            <a:noFill/>
                          </a:ln>
                          <a:solidFill>
                            <a:schemeClr val="tx1"/>
                          </a:solidFill>
                          <a:effectLst/>
                          <a:uLnTx/>
                          <a:uFillTx/>
                          <a:latin typeface="+mn-lt"/>
                          <a:ea typeface="+mn-ea"/>
                          <a:cs typeface="+mn-cs"/>
                        </a:rPr>
                        <a:t>.</a:t>
                      </a:r>
                      <a:endParaRPr kumimoji="0" lang="en-ZA" sz="9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900" b="0" i="0" u="none" strike="noStrike" kern="1200" cap="none" spc="0" normalizeH="0" baseline="0" noProof="0" dirty="0">
                          <a:ln>
                            <a:noFill/>
                          </a:ln>
                          <a:solidFill>
                            <a:schemeClr val="tx1"/>
                          </a:solidFill>
                          <a:effectLst/>
                          <a:uLnTx/>
                          <a:uFillTx/>
                          <a:latin typeface="+mn-lt"/>
                          <a:ea typeface="+mn-ea"/>
                          <a:cs typeface="+mn-cs"/>
                        </a:rPr>
                        <a:t>The following guidance and support will be provided by curriculum officials :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900" kern="1200" dirty="0">
                          <a:solidFill>
                            <a:schemeClr val="dk1"/>
                          </a:solidFill>
                          <a:effectLst/>
                          <a:latin typeface="+mn-lt"/>
                          <a:ea typeface="+mn-ea"/>
                          <a:cs typeface="+mn-cs"/>
                        </a:rPr>
                        <a:t>Advise on grouping content for maximum understanding ; </a:t>
                      </a:r>
                      <a:r>
                        <a:rPr lang="en-ZA" sz="900" kern="1200" dirty="0" smtClean="0">
                          <a:solidFill>
                            <a:schemeClr val="dk1"/>
                          </a:solidFill>
                          <a:effectLst/>
                          <a:latin typeface="+mn-lt"/>
                          <a:ea typeface="+mn-ea"/>
                          <a:cs typeface="+mn-cs"/>
                        </a:rPr>
                        <a:t> prioritization </a:t>
                      </a:r>
                      <a:r>
                        <a:rPr lang="en-ZA" sz="900" kern="1200" dirty="0">
                          <a:solidFill>
                            <a:schemeClr val="dk1"/>
                          </a:solidFill>
                          <a:effectLst/>
                          <a:latin typeface="+mn-lt"/>
                          <a:ea typeface="+mn-ea"/>
                          <a:cs typeface="+mn-cs"/>
                        </a:rPr>
                        <a:t>of skills and </a:t>
                      </a:r>
                      <a:r>
                        <a:rPr lang="en-ZA" sz="900" kern="1200" dirty="0" smtClean="0">
                          <a:solidFill>
                            <a:schemeClr val="dk1"/>
                          </a:solidFill>
                          <a:effectLst/>
                          <a:latin typeface="+mn-lt"/>
                          <a:ea typeface="+mn-ea"/>
                          <a:cs typeface="+mn-cs"/>
                        </a:rPr>
                        <a:t>concepts; Advise </a:t>
                      </a:r>
                      <a:r>
                        <a:rPr lang="en-ZA" sz="900" kern="1200" dirty="0">
                          <a:solidFill>
                            <a:schemeClr val="dk1"/>
                          </a:solidFill>
                          <a:effectLst/>
                          <a:latin typeface="+mn-lt"/>
                          <a:ea typeface="+mn-ea"/>
                          <a:cs typeface="+mn-cs"/>
                        </a:rPr>
                        <a:t>on  methodology that teachers can use for maximum completion of </a:t>
                      </a:r>
                      <a:r>
                        <a:rPr lang="en-ZA" sz="900" kern="1200" dirty="0" smtClean="0">
                          <a:solidFill>
                            <a:schemeClr val="dk1"/>
                          </a:solidFill>
                          <a:effectLst/>
                          <a:latin typeface="+mn-lt"/>
                          <a:ea typeface="+mn-ea"/>
                          <a:cs typeface="+mn-cs"/>
                        </a:rPr>
                        <a:t>content;  </a:t>
                      </a:r>
                      <a:r>
                        <a:rPr lang="en-ZA" sz="900" kern="1200" dirty="0">
                          <a:solidFill>
                            <a:schemeClr val="dk1"/>
                          </a:solidFill>
                          <a:effectLst/>
                          <a:latin typeface="+mn-lt"/>
                          <a:ea typeface="+mn-ea"/>
                          <a:cs typeface="+mn-cs"/>
                        </a:rPr>
                        <a:t>Management of home study and work done when learners are at home etc. </a:t>
                      </a:r>
                      <a:r>
                        <a:rPr lang="en-ZA" sz="900" dirty="0">
                          <a:latin typeface="+mn-lt"/>
                        </a:rPr>
                        <a:t>ATPs per subject and grade for 2021 will be revised to accommodate learning deficits accrued in 2020 from Quarters 2-4 </a:t>
                      </a:r>
                      <a:r>
                        <a:rPr lang="en-ZA" sz="900" dirty="0" smtClean="0">
                          <a:latin typeface="+mn-lt"/>
                        </a:rPr>
                        <a:t>. Lesson </a:t>
                      </a:r>
                      <a:r>
                        <a:rPr lang="en-ZA" sz="900" dirty="0">
                          <a:latin typeface="+mn-lt"/>
                        </a:rPr>
                        <a:t>plans for 2021 will be revised to accommodate 2020 Learning Deficits in particular with regard to  including fundamental content and concepts as well as core skills lost in the 2020 learning process</a:t>
                      </a:r>
                    </a:p>
                    <a:p>
                      <a:pPr marL="171450" indent="-171450" algn="l">
                        <a:buFont typeface="Arial" panose="020B0604020202020204" pitchFamily="34" charset="0"/>
                        <a:buChar char="•"/>
                      </a:pPr>
                      <a:r>
                        <a:rPr lang="en-ZA" sz="900" dirty="0">
                          <a:latin typeface="+mn-lt"/>
                        </a:rPr>
                        <a:t>Subject and Assessment support strategies and guidelines for 2021 will be customised to address 2020 learning deficits with clear suggestions on types of informal related tasks – homework and classwork - and follow-up remedial activities to reduce critical subject and assessment gaps and strengthen performance </a:t>
                      </a:r>
                      <a:r>
                        <a:rPr lang="en-ZA" sz="900" dirty="0" smtClean="0">
                          <a:latin typeface="+mn-lt"/>
                        </a:rPr>
                        <a:t>outcomes. Attention </a:t>
                      </a:r>
                      <a:r>
                        <a:rPr lang="en-ZA" sz="900" dirty="0">
                          <a:latin typeface="+mn-lt"/>
                        </a:rPr>
                        <a:t>in 2021 will be paid to focusing on a quality learning and assessment process as opposed to a focus on the quantity of tasks </a:t>
                      </a:r>
                      <a:r>
                        <a:rPr lang="en-ZA" sz="900" dirty="0" smtClean="0">
                          <a:latin typeface="+mn-lt"/>
                        </a:rPr>
                        <a:t>. </a:t>
                      </a:r>
                      <a:r>
                        <a:rPr kumimoji="0" lang="en-ZA" sz="900" b="0" i="0" u="none" strike="noStrike" kern="1200" cap="none" spc="0" normalizeH="0" baseline="0" noProof="0" dirty="0" smtClean="0">
                          <a:ln>
                            <a:noFill/>
                          </a:ln>
                          <a:solidFill>
                            <a:prstClr val="black"/>
                          </a:solidFill>
                          <a:effectLst/>
                          <a:uLnTx/>
                          <a:uFillTx/>
                          <a:latin typeface="+mn-lt"/>
                          <a:ea typeface="+mn-ea"/>
                          <a:cs typeface="+mn-cs"/>
                        </a:rPr>
                        <a:t>2020 </a:t>
                      </a:r>
                      <a:r>
                        <a:rPr kumimoji="0" lang="en-ZA" sz="900" b="0" i="0" u="none" strike="noStrike" kern="1200" cap="none" spc="0" normalizeH="0" baseline="0" noProof="0" dirty="0">
                          <a:ln>
                            <a:noFill/>
                          </a:ln>
                          <a:solidFill>
                            <a:prstClr val="black"/>
                          </a:solidFill>
                          <a:effectLst/>
                          <a:uLnTx/>
                          <a:uFillTx/>
                          <a:latin typeface="+mn-lt"/>
                          <a:ea typeface="+mn-ea"/>
                          <a:cs typeface="+mn-cs"/>
                        </a:rPr>
                        <a:t>ATPs will be  provided to the next  grade teacher indicating topics/skills not taught  in the previous year. </a:t>
                      </a:r>
                      <a:r>
                        <a:rPr kumimoji="0" lang="en-ZA" sz="900" b="0" i="0" u="none" strike="noStrike" kern="1200" cap="none" spc="0" normalizeH="0" baseline="0" noProof="0" dirty="0" smtClean="0">
                          <a:ln>
                            <a:noFill/>
                          </a:ln>
                          <a:solidFill>
                            <a:prstClr val="black"/>
                          </a:solidFill>
                          <a:effectLst/>
                          <a:uLnTx/>
                          <a:uFillTx/>
                          <a:latin typeface="+mn-lt"/>
                          <a:ea typeface="+mn-ea"/>
                          <a:cs typeface="+mn-cs"/>
                        </a:rPr>
                        <a:t>Related </a:t>
                      </a:r>
                      <a:r>
                        <a:rPr kumimoji="0" lang="en-ZA" sz="900" b="0" i="0" u="none" strike="noStrike" kern="1200" cap="none" spc="0" normalizeH="0" baseline="0" noProof="0" dirty="0">
                          <a:ln>
                            <a:noFill/>
                          </a:ln>
                          <a:solidFill>
                            <a:prstClr val="black"/>
                          </a:solidFill>
                          <a:effectLst/>
                          <a:uLnTx/>
                          <a:uFillTx/>
                          <a:latin typeface="+mn-lt"/>
                          <a:ea typeface="+mn-ea"/>
                          <a:cs typeface="+mn-cs"/>
                        </a:rPr>
                        <a:t>topics and skills will be infused/integrated </a:t>
                      </a:r>
                      <a:endParaRPr lang="en-ZA" sz="900" dirty="0">
                        <a:latin typeface="+mn-lt"/>
                      </a:endParaRPr>
                    </a:p>
                  </a:txBody>
                  <a:tcPr/>
                </a:tc>
                <a:extLst>
                  <a:ext uri="{0D108BD9-81ED-4DB2-BD59-A6C34878D82A}">
                    <a16:rowId xmlns:a16="http://schemas.microsoft.com/office/drawing/2014/main" val="92526588"/>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31</a:t>
            </a:fld>
            <a:endParaRPr lang="en-ZA" dirty="0">
              <a:solidFill>
                <a:prstClr val="black">
                  <a:tint val="75000"/>
                </a:prstClr>
              </a:solidFill>
            </a:endParaRPr>
          </a:p>
        </p:txBody>
      </p:sp>
      <p:pic>
        <p:nvPicPr>
          <p:cNvPr id="6" name="Picture 5"/>
          <p:cNvPicPr>
            <a:picLocks noChangeAspect="1"/>
          </p:cNvPicPr>
          <p:nvPr/>
        </p:nvPicPr>
        <p:blipFill>
          <a:blip r:embed="rId3"/>
          <a:stretch>
            <a:fillRect/>
          </a:stretch>
        </p:blipFill>
        <p:spPr>
          <a:xfrm>
            <a:off x="0" y="6028780"/>
            <a:ext cx="1440160" cy="692696"/>
          </a:xfrm>
          <a:prstGeom prst="rect">
            <a:avLst/>
          </a:prstGeom>
        </p:spPr>
      </p:pic>
    </p:spTree>
    <p:extLst>
      <p:ext uri="{BB962C8B-B14F-4D97-AF65-F5344CB8AC3E}">
        <p14:creationId xmlns:p14="http://schemas.microsoft.com/office/powerpoint/2010/main" val="5887907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6633"/>
            <a:ext cx="8964488" cy="720080"/>
          </a:xfrm>
        </p:spPr>
        <p:txBody>
          <a:bodyPr>
            <a:noAutofit/>
          </a:bodyPr>
          <a:lstStyle/>
          <a:p>
            <a:pPr lvl="0"/>
            <a:r>
              <a:rPr lang="en-US" sz="3600" b="1" dirty="0" smtClean="0"/>
              <a:t>CURRICULUM MANAGEMENT </a:t>
            </a:r>
            <a:endParaRPr lang="en-ZA" sz="3600" b="1" dirty="0"/>
          </a:p>
        </p:txBody>
      </p:sp>
      <p:graphicFrame>
        <p:nvGraphicFramePr>
          <p:cNvPr id="5" name="Content Placeholder 4"/>
          <p:cNvGraphicFramePr>
            <a:graphicFrameLocks noGrp="1"/>
          </p:cNvGraphicFramePr>
          <p:nvPr>
            <p:ph idx="1"/>
            <p:extLst/>
          </p:nvPr>
        </p:nvGraphicFramePr>
        <p:xfrm>
          <a:off x="-39327" y="836713"/>
          <a:ext cx="9183327" cy="5377018"/>
        </p:xfrm>
        <a:graphic>
          <a:graphicData uri="http://schemas.openxmlformats.org/drawingml/2006/table">
            <a:tbl>
              <a:tblPr firstRow="1" bandRow="1">
                <a:tableStyleId>{21E4AEA4-8DFA-4A89-87EB-49C32662AFE0}</a:tableStyleId>
              </a:tblPr>
              <a:tblGrid>
                <a:gridCol w="866911">
                  <a:extLst>
                    <a:ext uri="{9D8B030D-6E8A-4147-A177-3AD203B41FA5}">
                      <a16:colId xmlns:a16="http://schemas.microsoft.com/office/drawing/2014/main" val="3113729675"/>
                    </a:ext>
                  </a:extLst>
                </a:gridCol>
                <a:gridCol w="4176464">
                  <a:extLst>
                    <a:ext uri="{9D8B030D-6E8A-4147-A177-3AD203B41FA5}">
                      <a16:colId xmlns:a16="http://schemas.microsoft.com/office/drawing/2014/main" val="3778791455"/>
                    </a:ext>
                  </a:extLst>
                </a:gridCol>
                <a:gridCol w="4139952">
                  <a:extLst>
                    <a:ext uri="{9D8B030D-6E8A-4147-A177-3AD203B41FA5}">
                      <a16:colId xmlns:a16="http://schemas.microsoft.com/office/drawing/2014/main" val="3774856708"/>
                    </a:ext>
                  </a:extLst>
                </a:gridCol>
              </a:tblGrid>
              <a:tr h="611635">
                <a:tc>
                  <a:txBody>
                    <a:bodyPr/>
                    <a:lstStyle/>
                    <a:p>
                      <a:pPr algn="l"/>
                      <a:r>
                        <a:rPr lang="en-ZA" sz="1200" dirty="0" smtClean="0"/>
                        <a:t>PROVINCE</a:t>
                      </a:r>
                      <a:endParaRPr lang="en-ZA" sz="1200" dirty="0"/>
                    </a:p>
                  </a:txBody>
                  <a:tcPr/>
                </a:tc>
                <a:tc>
                  <a:txBody>
                    <a:bodyPr/>
                    <a:lstStyle/>
                    <a:p>
                      <a:pPr algn="ctr"/>
                      <a:r>
                        <a:rPr lang="en-GB" sz="1200" dirty="0" smtClean="0"/>
                        <a:t>MEASURES IN PLACE TO KEEP TRACK OF TOPICS NOT COVERED IN 2020 </a:t>
                      </a:r>
                      <a:endParaRPr lang="en-ZA" sz="1200" dirty="0"/>
                    </a:p>
                  </a:txBody>
                  <a:tcPr/>
                </a:tc>
                <a:tc>
                  <a:txBody>
                    <a:bodyPr/>
                    <a:lstStyle/>
                    <a:p>
                      <a:pPr algn="ctr"/>
                      <a:r>
                        <a:rPr lang="en-GB" sz="1200" dirty="0" smtClean="0"/>
                        <a:t>PLANS TO ENSURE THAT RECEIVING TEACHERS IN THE NEXT GRADES HAVE TIME AND SPACE TO TEACH CRITICAL TOPICS THAT WERE NOT TAUGHT IN THE PREVIOUS GRADE</a:t>
                      </a:r>
                      <a:endParaRPr lang="en-ZA" sz="1200" dirty="0"/>
                    </a:p>
                  </a:txBody>
                  <a:tcPr/>
                </a:tc>
                <a:extLst>
                  <a:ext uri="{0D108BD9-81ED-4DB2-BD59-A6C34878D82A}">
                    <a16:rowId xmlns:a16="http://schemas.microsoft.com/office/drawing/2014/main" val="3646582786"/>
                  </a:ext>
                </a:extLst>
              </a:tr>
              <a:tr h="1763882">
                <a:tc>
                  <a:txBody>
                    <a:bodyPr/>
                    <a:lstStyle/>
                    <a:p>
                      <a:r>
                        <a:rPr lang="en-ZA" sz="1200" b="1" dirty="0" err="1" smtClean="0">
                          <a:latin typeface="+mn-lt"/>
                        </a:rPr>
                        <a:t>KwaZulu</a:t>
                      </a:r>
                      <a:r>
                        <a:rPr lang="en-ZA" sz="1200" b="1" dirty="0" smtClean="0">
                          <a:latin typeface="+mn-lt"/>
                        </a:rPr>
                        <a:t>- Natal</a:t>
                      </a:r>
                      <a:endParaRPr lang="en-ZA" sz="1200" b="1" dirty="0">
                        <a:latin typeface="+mn-lt"/>
                      </a:endParaRPr>
                    </a:p>
                  </a:txBody>
                  <a:tcPr/>
                </a:tc>
                <a:tc>
                  <a:txBody>
                    <a:bodyPr/>
                    <a:lstStyle/>
                    <a:p>
                      <a:pPr marL="0" lvl="0" indent="0">
                        <a:lnSpc>
                          <a:spcPct val="100000"/>
                        </a:lnSpc>
                        <a:buFont typeface="Arial" panose="020B0604020202020204" pitchFamily="34" charset="0"/>
                        <a:buNone/>
                      </a:pPr>
                      <a:r>
                        <a:rPr lang="en-US" sz="1100" dirty="0" smtClean="0">
                          <a:solidFill>
                            <a:prstClr val="black"/>
                          </a:solidFill>
                        </a:rPr>
                        <a:t>Collect data on curriculum deficits per school to inform monitoring plans by district and provincial officials. SMTs must monitor collation of all topics not covered in 2020 for discussion and 2021 planning at departmental level within the school. The above information must be made available to district/provincial officials during monitoring . </a:t>
                      </a:r>
                      <a:r>
                        <a:rPr lang="en-US" sz="1100" dirty="0" smtClean="0"/>
                        <a:t>Develop support material on the integration / teaching of these topics with ease and understanding. Strengthen the assessment of learning to ensure meaningful coverage of these topics.</a:t>
                      </a:r>
                    </a:p>
                    <a:p>
                      <a:pPr marL="171450" indent="-171450">
                        <a:lnSpc>
                          <a:spcPct val="100000"/>
                        </a:lnSpc>
                        <a:buFont typeface="Arial" panose="020B0604020202020204" pitchFamily="34" charset="0"/>
                        <a:buChar char="•"/>
                      </a:pPr>
                      <a:endParaRPr lang="en-US" sz="1100" dirty="0" smtClean="0"/>
                    </a:p>
                    <a:p>
                      <a:pPr marL="171450" lvl="0" indent="-171450">
                        <a:lnSpc>
                          <a:spcPct val="100000"/>
                        </a:lnSpc>
                        <a:buFont typeface="Arial" panose="020B0604020202020204" pitchFamily="34" charset="0"/>
                        <a:buChar char="•"/>
                      </a:pPr>
                      <a:endParaRPr lang="en-US" sz="1100" dirty="0" smtClean="0">
                        <a:solidFill>
                          <a:schemeClr val="tx1"/>
                        </a:solidFill>
                      </a:endParaRPr>
                    </a:p>
                  </a:txBody>
                  <a:tcPr/>
                </a:tc>
                <a:tc>
                  <a:txBody>
                    <a:bodyPr/>
                    <a:lstStyle/>
                    <a:p>
                      <a:pPr marL="171450" indent="-171450">
                        <a:lnSpc>
                          <a:spcPct val="100000"/>
                        </a:lnSpc>
                        <a:buFont typeface="Arial" panose="020B0604020202020204" pitchFamily="34" charset="0"/>
                        <a:buChar char="•"/>
                      </a:pPr>
                      <a:r>
                        <a:rPr lang="en-US" sz="1100" dirty="0" smtClean="0"/>
                        <a:t>Subject Advisors and Coordinators are currently documenting topics not covered especially those in the fundamental documents that were not covered as a result of various Covid-19 factors. The intention is to mediate these topics for receiving teachers and guide on how they can be integrated by providing exemplar lessons and tasks,</a:t>
                      </a:r>
                      <a:r>
                        <a:rPr lang="en-US" sz="1100" baseline="0" dirty="0" smtClean="0"/>
                        <a:t>  </a:t>
                      </a:r>
                      <a:r>
                        <a:rPr lang="en-US" sz="1100" dirty="0" smtClean="0"/>
                        <a:t>Supply teachers with user-friendly lessons/other materials on the critical topics,  Conduct workshops for receiving teachers on identified topics</a:t>
                      </a:r>
                    </a:p>
                    <a:p>
                      <a:pPr marL="171450" indent="-171450">
                        <a:lnSpc>
                          <a:spcPct val="100000"/>
                        </a:lnSpc>
                        <a:buFont typeface="Arial" panose="020B0604020202020204" pitchFamily="34" charset="0"/>
                        <a:buChar char="•"/>
                      </a:pPr>
                      <a:r>
                        <a:rPr lang="en-US" sz="1100" dirty="0" smtClean="0"/>
                        <a:t>Identify materials from the KZN portal and Vodacom virtual schooling that can support and expedite the teaching of these topics.  Extend teaching time. </a:t>
                      </a:r>
                    </a:p>
                  </a:txBody>
                  <a:tcPr/>
                </a:tc>
                <a:extLst>
                  <a:ext uri="{0D108BD9-81ED-4DB2-BD59-A6C34878D82A}">
                    <a16:rowId xmlns:a16="http://schemas.microsoft.com/office/drawing/2014/main" val="2978755674"/>
                  </a:ext>
                </a:extLst>
              </a:tr>
              <a:tr h="1368898">
                <a:tc>
                  <a:txBody>
                    <a:bodyPr/>
                    <a:lstStyle/>
                    <a:p>
                      <a:r>
                        <a:rPr lang="en-ZA" sz="1200" b="1" dirty="0" smtClean="0">
                          <a:solidFill>
                            <a:schemeClr val="tx1"/>
                          </a:solidFill>
                          <a:latin typeface="+mn-lt"/>
                        </a:rPr>
                        <a:t>Limpopo</a:t>
                      </a:r>
                      <a:endParaRPr lang="en-ZA" sz="1200" b="1" dirty="0">
                        <a:solidFill>
                          <a:schemeClr val="tx1"/>
                        </a:solidFill>
                        <a:latin typeface="+mn-lt"/>
                      </a:endParaRPr>
                    </a:p>
                  </a:txBody>
                  <a:tcPr/>
                </a:tc>
                <a:tc>
                  <a:txBody>
                    <a:bodyPr/>
                    <a:lstStyle/>
                    <a:p>
                      <a:pPr marL="285750" lvl="0" indent="-285750" algn="just">
                        <a:buFont typeface="Arial" panose="020B0604020202020204" pitchFamily="34" charset="0"/>
                        <a:buChar char="•"/>
                      </a:pPr>
                      <a:r>
                        <a:rPr lang="en-US" sz="1100" dirty="0" smtClean="0"/>
                        <a:t>The assessment baseline will generate a battery of topics</a:t>
                      </a:r>
                      <a:r>
                        <a:rPr lang="en-US" sz="1100" baseline="0" dirty="0" smtClean="0"/>
                        <a:t> that are not covered</a:t>
                      </a:r>
                      <a:endParaRPr lang="en-US" sz="1100" dirty="0" smtClean="0"/>
                    </a:p>
                    <a:p>
                      <a:pPr marL="285750" lvl="0" indent="-285750" algn="just">
                        <a:buFont typeface="Arial" panose="020B0604020202020204" pitchFamily="34" charset="0"/>
                        <a:buChar char="•"/>
                      </a:pPr>
                      <a:r>
                        <a:rPr lang="en-US" sz="1100" dirty="0" smtClean="0"/>
                        <a:t>In addition,</a:t>
                      </a:r>
                      <a:r>
                        <a:rPr lang="en-US" sz="1100" baseline="0" dirty="0" smtClean="0"/>
                        <a:t> e</a:t>
                      </a:r>
                      <a:r>
                        <a:rPr lang="en-US" sz="1100" dirty="0" smtClean="0"/>
                        <a:t>ach </a:t>
                      </a:r>
                      <a:r>
                        <a:rPr lang="en-US" sz="1100" dirty="0"/>
                        <a:t>teacher will </a:t>
                      </a:r>
                      <a:r>
                        <a:rPr lang="en-US" sz="1100" dirty="0" smtClean="0"/>
                        <a:t>also be required to </a:t>
                      </a:r>
                      <a:r>
                        <a:rPr lang="en-US" sz="1100" dirty="0"/>
                        <a:t>keep a record of learning losses for the receiving teacher in the subject </a:t>
                      </a:r>
                      <a:r>
                        <a:rPr lang="en-US" sz="1100" dirty="0" smtClean="0"/>
                        <a:t>and grade they are teaching </a:t>
                      </a:r>
                    </a:p>
                    <a:p>
                      <a:pPr marL="285750" lvl="0" indent="-285750" algn="just">
                        <a:buFont typeface="Arial" panose="020B0604020202020204" pitchFamily="34" charset="0"/>
                        <a:buChar char="•"/>
                      </a:pPr>
                      <a:r>
                        <a:rPr lang="en-ZA" sz="1100" kern="1200" dirty="0" smtClean="0">
                          <a:solidFill>
                            <a:schemeClr val="tx1"/>
                          </a:solidFill>
                          <a:effectLst/>
                          <a:latin typeface="+mn-lt"/>
                          <a:ea typeface="+mn-ea"/>
                          <a:cs typeface="+mn-cs"/>
                        </a:rPr>
                        <a:t>Teachers will also be expected to complete trackers on line </a:t>
                      </a:r>
                    </a:p>
                    <a:p>
                      <a:pPr marL="285750" lvl="0" indent="-285750" algn="just">
                        <a:buFont typeface="Arial" panose="020B0604020202020204" pitchFamily="34" charset="0"/>
                        <a:buChar char="•"/>
                      </a:pPr>
                      <a:r>
                        <a:rPr lang="en-ZA" sz="1100" kern="1200" dirty="0" smtClean="0">
                          <a:solidFill>
                            <a:schemeClr val="tx1"/>
                          </a:solidFill>
                          <a:effectLst/>
                          <a:latin typeface="+mn-lt"/>
                          <a:ea typeface="+mn-ea"/>
                          <a:cs typeface="+mn-cs"/>
                        </a:rPr>
                        <a:t>They</a:t>
                      </a:r>
                      <a:r>
                        <a:rPr lang="en-ZA" sz="1100" kern="1200" baseline="0" dirty="0" smtClean="0">
                          <a:solidFill>
                            <a:schemeClr val="tx1"/>
                          </a:solidFill>
                          <a:effectLst/>
                          <a:latin typeface="+mn-lt"/>
                          <a:ea typeface="+mn-ea"/>
                          <a:cs typeface="+mn-cs"/>
                        </a:rPr>
                        <a:t> will also be expected to </a:t>
                      </a:r>
                      <a:r>
                        <a:rPr lang="en-ZA" sz="1100" kern="1200" dirty="0" smtClean="0">
                          <a:solidFill>
                            <a:schemeClr val="tx1"/>
                          </a:solidFill>
                          <a:effectLst/>
                          <a:latin typeface="+mn-lt"/>
                          <a:ea typeface="+mn-ea"/>
                          <a:cs typeface="+mn-cs"/>
                        </a:rPr>
                        <a:t>plan for</a:t>
                      </a:r>
                      <a:r>
                        <a:rPr lang="en-ZA" sz="1100" kern="1200" baseline="0" dirty="0" smtClean="0">
                          <a:solidFill>
                            <a:schemeClr val="tx1"/>
                          </a:solidFill>
                          <a:effectLst/>
                          <a:latin typeface="+mn-lt"/>
                          <a:ea typeface="+mn-ea"/>
                          <a:cs typeface="+mn-cs"/>
                        </a:rPr>
                        <a:t> </a:t>
                      </a:r>
                      <a:r>
                        <a:rPr lang="en-ZA" sz="1100" kern="1200" dirty="0" smtClean="0">
                          <a:solidFill>
                            <a:schemeClr val="tx1"/>
                          </a:solidFill>
                          <a:effectLst/>
                          <a:latin typeface="+mn-lt"/>
                          <a:ea typeface="+mn-ea"/>
                          <a:cs typeface="+mn-cs"/>
                        </a:rPr>
                        <a:t>topics not</a:t>
                      </a:r>
                      <a:r>
                        <a:rPr lang="en-ZA" sz="1100" kern="1200" baseline="0" dirty="0" smtClean="0">
                          <a:solidFill>
                            <a:schemeClr val="tx1"/>
                          </a:solidFill>
                          <a:effectLst/>
                          <a:latin typeface="+mn-lt"/>
                          <a:ea typeface="+mn-ea"/>
                          <a:cs typeface="+mn-cs"/>
                        </a:rPr>
                        <a:t> covered</a:t>
                      </a:r>
                      <a:endParaRPr lang="en-ZA" sz="1100" kern="1200" dirty="0" smtClean="0">
                        <a:solidFill>
                          <a:schemeClr val="tx1"/>
                        </a:solidFill>
                        <a:effectLst/>
                        <a:latin typeface="+mn-lt"/>
                        <a:ea typeface="+mn-ea"/>
                        <a:cs typeface="+mn-cs"/>
                      </a:endParaRPr>
                    </a:p>
                  </a:txBody>
                  <a:tcPr/>
                </a:tc>
                <a:tc>
                  <a:txBody>
                    <a:bodyPr/>
                    <a:lstStyle/>
                    <a:p>
                      <a:pPr marL="285750" lvl="0" indent="-285750" algn="just">
                        <a:buFont typeface="Arial" panose="020B0604020202020204" pitchFamily="34" charset="0"/>
                        <a:buChar char="•"/>
                      </a:pPr>
                      <a:r>
                        <a:rPr lang="en-US" sz="1100" dirty="0" smtClean="0"/>
                        <a:t>The assessment baseline will be used to design interventions for teachers in subsequent grades</a:t>
                      </a:r>
                    </a:p>
                    <a:p>
                      <a:pPr marL="285750" lvl="0" indent="-285750" algn="just">
                        <a:buFont typeface="Arial" panose="020B0604020202020204" pitchFamily="34" charset="0"/>
                        <a:buChar char="•"/>
                      </a:pPr>
                      <a:r>
                        <a:rPr lang="en-US" sz="1100" dirty="0" smtClean="0"/>
                        <a:t>In addition, the Departmental Heads and Subject Advisors will monitor </a:t>
                      </a:r>
                      <a:r>
                        <a:rPr lang="en-US" sz="1100" dirty="0"/>
                        <a:t>teaching of the identified topics (learning losses) </a:t>
                      </a:r>
                      <a:endParaRPr lang="en-US" sz="1100" dirty="0" smtClean="0"/>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kern="1200" baseline="0" dirty="0" smtClean="0">
                          <a:solidFill>
                            <a:schemeClr val="tx1"/>
                          </a:solidFill>
                          <a:effectLst/>
                          <a:latin typeface="+mn-lt"/>
                          <a:ea typeface="+mn-ea"/>
                          <a:cs typeface="+mn-cs"/>
                        </a:rPr>
                        <a:t>Teacher Guidelines for Revised Annual Teaching Plans (Teacher Version) will be mediated as a form of continuous support</a:t>
                      </a:r>
                      <a:endParaRPr lang="en-ZA" sz="11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1586982099"/>
                  </a:ext>
                </a:extLst>
              </a:tr>
              <a:tr h="1368898">
                <a:tc>
                  <a:txBody>
                    <a:bodyPr/>
                    <a:lstStyle/>
                    <a:p>
                      <a:r>
                        <a:rPr lang="en-ZA" sz="1200" b="1" dirty="0" smtClean="0">
                          <a:solidFill>
                            <a:schemeClr val="tx1"/>
                          </a:solidFill>
                          <a:latin typeface="+mn-lt"/>
                        </a:rPr>
                        <a:t>Mpumalanga</a:t>
                      </a:r>
                      <a:endParaRPr lang="en-ZA" sz="1200" b="1"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Collect data on topics not covered in 2020 per grade per subject  and revise 2021 Annual Teaching Plan to accommodate the topics not covered. Develop plan for extra classes. Identify topics not covered across all schools and develop  and  implement training programme on the content not covered. Conduct sample of quarterly moderation. Foundation Phase Excel trimmed  curriculum coverage tool developed to be implemented in pilot schools. </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Develop plan for extra classes to support the recovery 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Conduct school support visits to monitor curriculum coverage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Conduct workshops for teacher to empower them with strategies to cover critical topics. Orientate new teachers on the subject content. Provide regular  on site support  for new teacher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Mentoring and coaching of new teachers on subject teaching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a:t>
                      </a:r>
                      <a:endParaRPr kumimoji="0" lang="en-ZA" sz="11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txBody>
                  <a:tcPr/>
                </a:tc>
                <a:extLst>
                  <a:ext uri="{0D108BD9-81ED-4DB2-BD59-A6C34878D82A}">
                    <a16:rowId xmlns:a16="http://schemas.microsoft.com/office/drawing/2014/main" val="119442605"/>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32</a:t>
            </a:fld>
            <a:endParaRPr lang="en-ZA" dirty="0">
              <a:solidFill>
                <a:prstClr val="black">
                  <a:tint val="75000"/>
                </a:prstClr>
              </a:solidFill>
            </a:endParaRPr>
          </a:p>
        </p:txBody>
      </p:sp>
      <p:pic>
        <p:nvPicPr>
          <p:cNvPr id="6" name="Picture 5"/>
          <p:cNvPicPr>
            <a:picLocks noChangeAspect="1"/>
          </p:cNvPicPr>
          <p:nvPr/>
        </p:nvPicPr>
        <p:blipFill>
          <a:blip r:embed="rId3"/>
          <a:stretch>
            <a:fillRect/>
          </a:stretch>
        </p:blipFill>
        <p:spPr>
          <a:xfrm>
            <a:off x="1" y="6192880"/>
            <a:ext cx="1691679" cy="680487"/>
          </a:xfrm>
          <a:prstGeom prst="rect">
            <a:avLst/>
          </a:prstGeom>
        </p:spPr>
      </p:pic>
    </p:spTree>
    <p:extLst>
      <p:ext uri="{BB962C8B-B14F-4D97-AF65-F5344CB8AC3E}">
        <p14:creationId xmlns:p14="http://schemas.microsoft.com/office/powerpoint/2010/main" val="9378651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6633"/>
            <a:ext cx="8964488" cy="720080"/>
          </a:xfrm>
        </p:spPr>
        <p:txBody>
          <a:bodyPr>
            <a:noAutofit/>
          </a:bodyPr>
          <a:lstStyle/>
          <a:p>
            <a:pPr lvl="0"/>
            <a:r>
              <a:rPr lang="en-US" sz="3600" b="1" dirty="0" smtClean="0"/>
              <a:t>CURRICULUM MANAGEMENT </a:t>
            </a:r>
            <a:endParaRPr lang="en-ZA" sz="3600" b="1" dirty="0"/>
          </a:p>
        </p:txBody>
      </p:sp>
      <p:graphicFrame>
        <p:nvGraphicFramePr>
          <p:cNvPr id="5" name="Content Placeholder 4"/>
          <p:cNvGraphicFramePr>
            <a:graphicFrameLocks noGrp="1"/>
          </p:cNvGraphicFramePr>
          <p:nvPr>
            <p:ph idx="1"/>
            <p:extLst/>
          </p:nvPr>
        </p:nvGraphicFramePr>
        <p:xfrm>
          <a:off x="-39327" y="836712"/>
          <a:ext cx="9183327" cy="6021288"/>
        </p:xfrm>
        <a:graphic>
          <a:graphicData uri="http://schemas.openxmlformats.org/drawingml/2006/table">
            <a:tbl>
              <a:tblPr firstRow="1" bandRow="1">
                <a:tableStyleId>{21E4AEA4-8DFA-4A89-87EB-49C32662AFE0}</a:tableStyleId>
              </a:tblPr>
              <a:tblGrid>
                <a:gridCol w="1331640">
                  <a:extLst>
                    <a:ext uri="{9D8B030D-6E8A-4147-A177-3AD203B41FA5}">
                      <a16:colId xmlns:a16="http://schemas.microsoft.com/office/drawing/2014/main" val="3113729675"/>
                    </a:ext>
                  </a:extLst>
                </a:gridCol>
                <a:gridCol w="3855751">
                  <a:extLst>
                    <a:ext uri="{9D8B030D-6E8A-4147-A177-3AD203B41FA5}">
                      <a16:colId xmlns:a16="http://schemas.microsoft.com/office/drawing/2014/main" val="3778791455"/>
                    </a:ext>
                  </a:extLst>
                </a:gridCol>
                <a:gridCol w="3995936">
                  <a:extLst>
                    <a:ext uri="{9D8B030D-6E8A-4147-A177-3AD203B41FA5}">
                      <a16:colId xmlns:a16="http://schemas.microsoft.com/office/drawing/2014/main" val="3774856708"/>
                    </a:ext>
                  </a:extLst>
                </a:gridCol>
              </a:tblGrid>
              <a:tr h="778793">
                <a:tc>
                  <a:txBody>
                    <a:bodyPr/>
                    <a:lstStyle/>
                    <a:p>
                      <a:pPr algn="l"/>
                      <a:r>
                        <a:rPr lang="en-ZA" sz="1200" dirty="0" smtClean="0"/>
                        <a:t>PROVINCE</a:t>
                      </a:r>
                      <a:endParaRPr lang="en-ZA" sz="1200" dirty="0"/>
                    </a:p>
                  </a:txBody>
                  <a:tcPr/>
                </a:tc>
                <a:tc>
                  <a:txBody>
                    <a:bodyPr/>
                    <a:lstStyle/>
                    <a:p>
                      <a:pPr algn="ctr"/>
                      <a:r>
                        <a:rPr lang="en-GB" sz="1200" dirty="0" smtClean="0"/>
                        <a:t>MEASURES IN PLACE TO KEEP TRACK OF TOPICS NOT COVERED IN 2020 </a:t>
                      </a:r>
                      <a:endParaRPr lang="en-ZA" sz="1200" dirty="0"/>
                    </a:p>
                  </a:txBody>
                  <a:tcPr/>
                </a:tc>
                <a:tc>
                  <a:txBody>
                    <a:bodyPr/>
                    <a:lstStyle/>
                    <a:p>
                      <a:pPr algn="ctr"/>
                      <a:r>
                        <a:rPr lang="en-GB" sz="1200" dirty="0" smtClean="0"/>
                        <a:t>PLANS TO ENSURE THAT RECEIVING TEACHERS IN THE NEXT GRADES HAVE TIME AND SPACE TO TEACH CRITICAL TOPICS THAT WERE NOT TAUGHT IN THE PREVIOUS GRADE</a:t>
                      </a:r>
                      <a:endParaRPr lang="en-ZA" sz="1200" dirty="0"/>
                    </a:p>
                  </a:txBody>
                  <a:tcPr/>
                </a:tc>
                <a:extLst>
                  <a:ext uri="{0D108BD9-81ED-4DB2-BD59-A6C34878D82A}">
                    <a16:rowId xmlns:a16="http://schemas.microsoft.com/office/drawing/2014/main" val="3646582786"/>
                  </a:ext>
                </a:extLst>
              </a:tr>
              <a:tr h="1718665">
                <a:tc>
                  <a:txBody>
                    <a:bodyPr/>
                    <a:lstStyle/>
                    <a:p>
                      <a:r>
                        <a:rPr lang="en-ZA" sz="1200" b="1" dirty="0" smtClean="0">
                          <a:solidFill>
                            <a:schemeClr val="tx1"/>
                          </a:solidFill>
                          <a:latin typeface="+mn-lt"/>
                        </a:rPr>
                        <a:t>Northern Cape</a:t>
                      </a:r>
                      <a:endParaRPr lang="en-ZA" sz="1200" b="1" dirty="0">
                        <a:solidFill>
                          <a:schemeClr val="tx1"/>
                        </a:solidFill>
                        <a:latin typeface="+mn-lt"/>
                      </a:endParaRPr>
                    </a:p>
                  </a:txBody>
                  <a:tcPr/>
                </a:tc>
                <a:tc>
                  <a:txBody>
                    <a:bodyPr/>
                    <a:lstStyle/>
                    <a:p>
                      <a:pPr marL="112713" marR="0" lvl="0" indent="-112713" algn="just"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100" kern="1200" dirty="0">
                          <a:solidFill>
                            <a:schemeClr val="tx1"/>
                          </a:solidFill>
                          <a:latin typeface="+mn-lt"/>
                          <a:ea typeface="+mn-ea"/>
                          <a:cs typeface="+mn-cs"/>
                        </a:rPr>
                        <a:t>Teachers to submit bi-weekly audits via google forms to Subject Advisors to track completion of outstanding topics</a:t>
                      </a:r>
                    </a:p>
                    <a:p>
                      <a:pPr marL="112713" marR="0" lvl="0" indent="-112713" algn="just" defTabSz="914400" rtl="0" eaLnBrk="1" latinLnBrk="0" hangingPunct="1">
                        <a:lnSpc>
                          <a:spcPct val="107000"/>
                        </a:lnSpc>
                        <a:spcBef>
                          <a:spcPts val="0"/>
                        </a:spcBef>
                        <a:spcAft>
                          <a:spcPts val="0"/>
                        </a:spcAft>
                        <a:buFont typeface="Arial" panose="020B0604020202020204" pitchFamily="34" charset="0"/>
                        <a:buChar char="•"/>
                      </a:pPr>
                      <a:r>
                        <a:rPr lang="en-US" sz="1100" kern="1200" dirty="0">
                          <a:solidFill>
                            <a:schemeClr val="tx1"/>
                          </a:solidFill>
                          <a:latin typeface="+mn-lt"/>
                          <a:ea typeface="+mn-ea"/>
                          <a:cs typeface="+mn-cs"/>
                        </a:rPr>
                        <a:t>Curriculum coverage tool to be tweaked to include outstanding topics for completion and submission by Departmental Heads on monthly </a:t>
                      </a:r>
                      <a:r>
                        <a:rPr lang="en-US" sz="1100" kern="1200" dirty="0" smtClean="0">
                          <a:solidFill>
                            <a:schemeClr val="tx1"/>
                          </a:solidFill>
                          <a:latin typeface="+mn-lt"/>
                          <a:ea typeface="+mn-ea"/>
                          <a:cs typeface="+mn-cs"/>
                        </a:rPr>
                        <a:t>basis. </a:t>
                      </a:r>
                      <a:r>
                        <a:rPr lang="en-ZA" sz="1100" kern="1200" dirty="0" smtClean="0">
                          <a:solidFill>
                            <a:schemeClr val="tx1"/>
                          </a:solidFill>
                          <a:latin typeface="+mn-lt"/>
                          <a:ea typeface="+mn-ea"/>
                          <a:cs typeface="+mn-cs"/>
                        </a:rPr>
                        <a:t>Monitoring of Curriculum Coverage will be done monthly at all levels. School Management Teams will report monthly to Circuit Managers on the extent to which the Curriculum is covered. </a:t>
                      </a:r>
                      <a:endParaRPr lang="en-US" sz="1100" kern="1200" dirty="0" smtClean="0">
                        <a:solidFill>
                          <a:schemeClr val="tx1"/>
                        </a:solidFill>
                        <a:latin typeface="+mn-lt"/>
                        <a:ea typeface="+mn-ea"/>
                        <a:cs typeface="+mn-cs"/>
                      </a:endParaRPr>
                    </a:p>
                    <a:p>
                      <a:pPr marL="112713" marR="0" lvl="0" indent="-112713" algn="just" defTabSz="914400" rtl="0" eaLnBrk="1" latinLnBrk="0" hangingPunct="1">
                        <a:lnSpc>
                          <a:spcPct val="107000"/>
                        </a:lnSpc>
                        <a:spcBef>
                          <a:spcPts val="0"/>
                        </a:spcBef>
                        <a:spcAft>
                          <a:spcPts val="0"/>
                        </a:spcAft>
                        <a:buFont typeface="Arial" panose="020B0604020202020204" pitchFamily="34" charset="0"/>
                        <a:buChar char="•"/>
                      </a:pPr>
                      <a:r>
                        <a:rPr lang="en-ZA" sz="1100" kern="1200" dirty="0" smtClean="0">
                          <a:solidFill>
                            <a:schemeClr val="tx1"/>
                          </a:solidFill>
                          <a:latin typeface="+mn-lt"/>
                          <a:ea typeface="+mn-ea"/>
                          <a:cs typeface="+mn-cs"/>
                        </a:rPr>
                        <a:t>Schools will also be encouraged to develop recovery plans. </a:t>
                      </a:r>
                      <a:endParaRPr lang="en-US" sz="1100" kern="1200" dirty="0" smtClean="0">
                        <a:solidFill>
                          <a:schemeClr val="tx1"/>
                        </a:solidFill>
                        <a:latin typeface="+mn-lt"/>
                        <a:ea typeface="+mn-ea"/>
                        <a:cs typeface="+mn-cs"/>
                      </a:endParaRPr>
                    </a:p>
                  </a:txBody>
                  <a:tcPr/>
                </a:tc>
                <a:tc>
                  <a:txBody>
                    <a:bodyPr/>
                    <a:lstStyle/>
                    <a:p>
                      <a:pPr marL="112713" marR="0" lvl="0" indent="-112713" algn="just"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100" kern="1200" dirty="0">
                          <a:solidFill>
                            <a:schemeClr val="tx1"/>
                          </a:solidFill>
                          <a:latin typeface="+mn-lt"/>
                          <a:ea typeface="+mn-ea"/>
                          <a:cs typeface="+mn-cs"/>
                        </a:rPr>
                        <a:t>Provision of ATPs integrating outstanding fundamental content with clear, manageable time-frames prior to opening of schools</a:t>
                      </a:r>
                    </a:p>
                    <a:p>
                      <a:pPr marL="112713" marR="0" lvl="0" indent="-112713" algn="just"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100" kern="1200" dirty="0">
                          <a:solidFill>
                            <a:schemeClr val="tx1"/>
                          </a:solidFill>
                          <a:latin typeface="+mn-lt"/>
                          <a:ea typeface="+mn-ea"/>
                          <a:cs typeface="+mn-cs"/>
                        </a:rPr>
                        <a:t>Workshop  teachers on how to navigate the teaching of the outstanding </a:t>
                      </a:r>
                      <a:r>
                        <a:rPr lang="en-US" sz="1100" kern="1200" dirty="0" smtClean="0">
                          <a:solidFill>
                            <a:schemeClr val="tx1"/>
                          </a:solidFill>
                          <a:latin typeface="+mn-lt"/>
                          <a:ea typeface="+mn-ea"/>
                          <a:cs typeface="+mn-cs"/>
                        </a:rPr>
                        <a:t>topics. Provide </a:t>
                      </a:r>
                      <a:r>
                        <a:rPr lang="en-US" sz="1100" kern="1200" dirty="0">
                          <a:solidFill>
                            <a:schemeClr val="tx1"/>
                          </a:solidFill>
                          <a:latin typeface="+mn-lt"/>
                          <a:ea typeface="+mn-ea"/>
                          <a:cs typeface="+mn-cs"/>
                        </a:rPr>
                        <a:t>teachers with lesson plans, learner notes and informal assessment of the outstanding </a:t>
                      </a:r>
                      <a:r>
                        <a:rPr lang="en-US" sz="1100" kern="1200" dirty="0" smtClean="0">
                          <a:solidFill>
                            <a:schemeClr val="tx1"/>
                          </a:solidFill>
                          <a:latin typeface="+mn-lt"/>
                          <a:ea typeface="+mn-ea"/>
                          <a:cs typeface="+mn-cs"/>
                        </a:rPr>
                        <a:t>topics</a:t>
                      </a:r>
                    </a:p>
                    <a:p>
                      <a:pPr marL="112713" marR="0" lvl="0" indent="-112713" algn="just" defTabSz="914400" rtl="0" eaLnBrk="1" latinLnBrk="0" hangingPunct="1">
                        <a:lnSpc>
                          <a:spcPct val="107000"/>
                        </a:lnSpc>
                        <a:spcBef>
                          <a:spcPts val="0"/>
                        </a:spcBef>
                        <a:spcAft>
                          <a:spcPts val="0"/>
                        </a:spcAft>
                        <a:buFont typeface="Arial" panose="020B0604020202020204" pitchFamily="34" charset="0"/>
                        <a:buChar char="•"/>
                      </a:pPr>
                      <a:r>
                        <a:rPr lang="en-ZA" sz="1100" kern="1200" dirty="0" smtClean="0">
                          <a:solidFill>
                            <a:schemeClr val="tx1"/>
                          </a:solidFill>
                          <a:latin typeface="+mn-lt"/>
                          <a:ea typeface="+mn-ea"/>
                          <a:cs typeface="+mn-cs"/>
                        </a:rPr>
                        <a:t>Baseline Assessment / or Early Learning Assessments will be strengthened and learners will be profiled according to their reading levels. Teachers will be supported to implement group teaching effectively.</a:t>
                      </a:r>
                      <a:endParaRPr lang="en-ZA" sz="1100" kern="1200" dirty="0">
                        <a:solidFill>
                          <a:schemeClr val="tx1"/>
                        </a:solidFill>
                        <a:latin typeface="+mn-lt"/>
                        <a:ea typeface="+mn-ea"/>
                        <a:cs typeface="+mn-cs"/>
                      </a:endParaRPr>
                    </a:p>
                  </a:txBody>
                  <a:tcPr/>
                </a:tc>
                <a:extLst>
                  <a:ext uri="{0D108BD9-81ED-4DB2-BD59-A6C34878D82A}">
                    <a16:rowId xmlns:a16="http://schemas.microsoft.com/office/drawing/2014/main" val="473011810"/>
                  </a:ext>
                </a:extLst>
              </a:tr>
              <a:tr h="1781039">
                <a:tc>
                  <a:txBody>
                    <a:bodyPr/>
                    <a:lstStyle/>
                    <a:p>
                      <a:r>
                        <a:rPr lang="en-ZA" sz="1200" b="1" dirty="0" smtClean="0">
                          <a:solidFill>
                            <a:schemeClr val="tx1"/>
                          </a:solidFill>
                          <a:latin typeface="+mn-lt"/>
                        </a:rPr>
                        <a:t>North West</a:t>
                      </a:r>
                      <a:endParaRPr lang="en-ZA" sz="1200" b="1" dirty="0">
                        <a:solidFill>
                          <a:schemeClr val="tx1"/>
                        </a:solidFill>
                        <a:latin typeface="+mn-lt"/>
                      </a:endParaRPr>
                    </a:p>
                  </a:txBody>
                  <a:tcPr/>
                </a:tc>
                <a:tc>
                  <a:txBody>
                    <a:bodyPr/>
                    <a:lstStyle/>
                    <a:p>
                      <a:pPr marL="285750" lvl="0" indent="-285750" algn="l">
                        <a:buFont typeface="Arial" panose="020B0604020202020204" pitchFamily="34" charset="0"/>
                        <a:buChar char="•"/>
                      </a:pPr>
                      <a:r>
                        <a:rPr lang="en-ZA" sz="1100" kern="1200" dirty="0" smtClean="0">
                          <a:solidFill>
                            <a:schemeClr val="dk1"/>
                          </a:solidFill>
                          <a:effectLst/>
                          <a:latin typeface="+mn-lt"/>
                          <a:ea typeface="+mn-ea"/>
                          <a:cs typeface="+mn-cs"/>
                        </a:rPr>
                        <a:t>The tool developed (in</a:t>
                      </a:r>
                      <a:r>
                        <a:rPr lang="en-ZA" sz="1100" kern="1200" baseline="0" dirty="0" smtClean="0">
                          <a:solidFill>
                            <a:schemeClr val="dk1"/>
                          </a:solidFill>
                          <a:effectLst/>
                          <a:latin typeface="+mn-lt"/>
                          <a:ea typeface="+mn-ea"/>
                          <a:cs typeface="+mn-cs"/>
                        </a:rPr>
                        <a:t> line with the guideline as indicated) </a:t>
                      </a:r>
                      <a:r>
                        <a:rPr lang="en-ZA" sz="1100" kern="1200" dirty="0" smtClean="0">
                          <a:solidFill>
                            <a:schemeClr val="dk1"/>
                          </a:solidFill>
                          <a:effectLst/>
                          <a:latin typeface="+mn-lt"/>
                          <a:ea typeface="+mn-ea"/>
                          <a:cs typeface="+mn-cs"/>
                        </a:rPr>
                        <a:t>will be handed over to the teachers for 2021</a:t>
                      </a:r>
                    </a:p>
                    <a:p>
                      <a:pPr marL="285750" lvl="0" indent="-285750" algn="l">
                        <a:buFont typeface="Arial" panose="020B0604020202020204" pitchFamily="34" charset="0"/>
                        <a:buChar char="•"/>
                      </a:pPr>
                      <a:r>
                        <a:rPr lang="en-ZA" sz="1100" kern="1200" dirty="0" smtClean="0">
                          <a:solidFill>
                            <a:schemeClr val="dk1"/>
                          </a:solidFill>
                          <a:effectLst/>
                          <a:latin typeface="+mn-lt"/>
                          <a:ea typeface="+mn-ea"/>
                          <a:cs typeface="+mn-cs"/>
                        </a:rPr>
                        <a:t>Usage of the revised ATP developed under the supervision of DBE. Use SBA data and year-</a:t>
                      </a:r>
                      <a:r>
                        <a:rPr lang="en-ZA" sz="1100" kern="1200" baseline="0" dirty="0" smtClean="0">
                          <a:solidFill>
                            <a:schemeClr val="dk1"/>
                          </a:solidFill>
                          <a:effectLst/>
                          <a:latin typeface="+mn-lt"/>
                          <a:ea typeface="+mn-ea"/>
                          <a:cs typeface="+mn-cs"/>
                        </a:rPr>
                        <a:t>end assessments </a:t>
                      </a:r>
                      <a:r>
                        <a:rPr lang="en-ZA" sz="1100" kern="1200" dirty="0" smtClean="0">
                          <a:solidFill>
                            <a:schemeClr val="dk1"/>
                          </a:solidFill>
                          <a:effectLst/>
                          <a:latin typeface="+mn-lt"/>
                          <a:ea typeface="+mn-ea"/>
                          <a:cs typeface="+mn-cs"/>
                        </a:rPr>
                        <a:t>to identify content not taught (sample basis)</a:t>
                      </a:r>
                      <a:endParaRPr lang="en-GB" sz="1100" dirty="0" smtClean="0">
                        <a:solidFill>
                          <a:schemeClr val="tx1"/>
                        </a:solidFill>
                        <a:latin typeface="+mn-lt"/>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kern="1200" dirty="0" smtClean="0">
                          <a:solidFill>
                            <a:schemeClr val="dk1"/>
                          </a:solidFill>
                          <a:effectLst/>
                          <a:latin typeface="+mn-lt"/>
                          <a:ea typeface="+mn-ea"/>
                          <a:cs typeface="+mn-cs"/>
                        </a:rPr>
                        <a:t>The curriculum coverage monitoring tool developed will be utilised to track the implementation of the content not taught.</a:t>
                      </a:r>
                      <a:r>
                        <a:rPr lang="en-ZA" sz="1100" kern="1200" baseline="0" dirty="0" smtClean="0">
                          <a:solidFill>
                            <a:schemeClr val="dk1"/>
                          </a:solidFill>
                          <a:effectLst/>
                          <a:latin typeface="+mn-lt"/>
                          <a:ea typeface="+mn-ea"/>
                          <a:cs typeface="+mn-cs"/>
                        </a:rPr>
                        <a:t> </a:t>
                      </a:r>
                      <a:r>
                        <a:rPr lang="en-ZA" sz="1100" kern="1200" dirty="0" smtClean="0">
                          <a:solidFill>
                            <a:schemeClr val="dk1"/>
                          </a:solidFill>
                          <a:effectLst/>
                          <a:latin typeface="+mn-lt"/>
                          <a:ea typeface="+mn-ea"/>
                          <a:cs typeface="+mn-cs"/>
                        </a:rPr>
                        <a:t>Monitoring tools will incorporate the identified topics for regular checking. </a:t>
                      </a:r>
                    </a:p>
                  </a:txBody>
                  <a:tcPr/>
                </a:tc>
                <a:tc>
                  <a:txBody>
                    <a:bodyPr/>
                    <a:lstStyle/>
                    <a:p>
                      <a:r>
                        <a:rPr lang="en-ZA" sz="1100" kern="1200" dirty="0" smtClean="0">
                          <a:solidFill>
                            <a:schemeClr val="dk1"/>
                          </a:solidFill>
                          <a:effectLst/>
                          <a:latin typeface="+mn-lt"/>
                          <a:ea typeface="+mn-ea"/>
                          <a:cs typeface="+mn-cs"/>
                        </a:rPr>
                        <a:t>Schools will be guided  to</a:t>
                      </a:r>
                      <a:r>
                        <a:rPr lang="en-ZA" sz="1100" kern="1200" baseline="0" dirty="0" smtClean="0">
                          <a:solidFill>
                            <a:schemeClr val="dk1"/>
                          </a:solidFill>
                          <a:effectLst/>
                          <a:latin typeface="+mn-lt"/>
                          <a:ea typeface="+mn-ea"/>
                          <a:cs typeface="+mn-cs"/>
                        </a:rPr>
                        <a:t> :</a:t>
                      </a:r>
                    </a:p>
                    <a:p>
                      <a:pPr marL="285750" indent="-285750">
                        <a:buFont typeface="Arial" panose="020B0604020202020204" pitchFamily="34" charset="0"/>
                        <a:buChar char="•"/>
                      </a:pPr>
                      <a:r>
                        <a:rPr lang="en-ZA" sz="1100" kern="1200" baseline="0" dirty="0" smtClean="0">
                          <a:solidFill>
                            <a:schemeClr val="dk1"/>
                          </a:solidFill>
                          <a:effectLst/>
                          <a:latin typeface="+mn-lt"/>
                          <a:ea typeface="+mn-ea"/>
                          <a:cs typeface="+mn-cs"/>
                        </a:rPr>
                        <a:t>Have each subject teacher provide a record of work not covered. </a:t>
                      </a:r>
                      <a:r>
                        <a:rPr lang="en-ZA" sz="1100" dirty="0" smtClean="0"/>
                        <a:t>Provide diagnostic / assessment reports that would inform the ATPs.</a:t>
                      </a:r>
                      <a:r>
                        <a:rPr lang="en-ZA" sz="1100" baseline="0" dirty="0" smtClean="0"/>
                        <a:t> </a:t>
                      </a:r>
                      <a:r>
                        <a:rPr lang="en-ZA" sz="1100" kern="1200" dirty="0" smtClean="0">
                          <a:solidFill>
                            <a:schemeClr val="dk1"/>
                          </a:solidFill>
                          <a:effectLst/>
                          <a:latin typeface="+mn-lt"/>
                          <a:ea typeface="+mn-ea"/>
                          <a:cs typeface="+mn-cs"/>
                        </a:rPr>
                        <a:t>Have subject meetings with teachers sharing  same subjects within the phase to discuss the 2021 ATP and SBA requirements. Workshops for teachers on the implementation of Revised ATP for 2021. Integrate the topics not taught with the ones they progress into in the next grade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kern="1200" dirty="0" smtClean="0">
                          <a:solidFill>
                            <a:schemeClr val="dk1"/>
                          </a:solidFill>
                          <a:effectLst/>
                          <a:latin typeface="+mn-lt"/>
                          <a:ea typeface="+mn-ea"/>
                          <a:cs typeface="+mn-cs"/>
                        </a:rPr>
                        <a:t>Exemplar lesson plans that progressively take the content from the previous grade to the next. </a:t>
                      </a:r>
                    </a:p>
                  </a:txBody>
                  <a:tcPr/>
                </a:tc>
                <a:extLst>
                  <a:ext uri="{0D108BD9-81ED-4DB2-BD59-A6C34878D82A}">
                    <a16:rowId xmlns:a16="http://schemas.microsoft.com/office/drawing/2014/main" val="1137632081"/>
                  </a:ext>
                </a:extLst>
              </a:tr>
              <a:tr h="1742791">
                <a:tc>
                  <a:txBody>
                    <a:bodyPr/>
                    <a:lstStyle/>
                    <a:p>
                      <a:r>
                        <a:rPr lang="en-ZA" sz="1200" b="1" dirty="0" smtClean="0">
                          <a:solidFill>
                            <a:schemeClr val="tx1"/>
                          </a:solidFill>
                          <a:latin typeface="+mn-lt"/>
                        </a:rPr>
                        <a:t>Western</a:t>
                      </a:r>
                      <a:r>
                        <a:rPr lang="en-ZA" sz="1200" b="1" baseline="0" dirty="0" smtClean="0">
                          <a:solidFill>
                            <a:schemeClr val="tx1"/>
                          </a:solidFill>
                          <a:latin typeface="+mn-lt"/>
                        </a:rPr>
                        <a:t> Cape</a:t>
                      </a:r>
                      <a:endParaRPr lang="en-ZA" sz="1200" b="1" dirty="0">
                        <a:solidFill>
                          <a:schemeClr val="tx1"/>
                        </a:solidFill>
                        <a:latin typeface="+mn-lt"/>
                      </a:endParaRPr>
                    </a:p>
                  </a:txBody>
                  <a:tcPr/>
                </a:tc>
                <a:tc>
                  <a:txBody>
                    <a:bodyPr/>
                    <a:lstStyle/>
                    <a:p>
                      <a:pPr marL="171450" lvl="0" indent="-171450" algn="just">
                        <a:buFont typeface="Arial" panose="020B0604020202020204" pitchFamily="34" charset="0"/>
                        <a:buChar char="•"/>
                      </a:pPr>
                      <a:r>
                        <a:rPr lang="en-ZA" sz="1100" kern="1200" dirty="0">
                          <a:solidFill>
                            <a:schemeClr val="dk1"/>
                          </a:solidFill>
                          <a:effectLst/>
                          <a:latin typeface="+mn-lt"/>
                          <a:ea typeface="+mn-ea"/>
                          <a:cs typeface="+mn-cs"/>
                        </a:rPr>
                        <a:t>Request to all schools in Circular Minute 0018/2020 to record all topics not covered by subject heads so that better planning can be done for recovering learner losses in </a:t>
                      </a:r>
                      <a:r>
                        <a:rPr lang="en-ZA" sz="1100" kern="1200" dirty="0" smtClean="0">
                          <a:solidFill>
                            <a:schemeClr val="dk1"/>
                          </a:solidFill>
                          <a:effectLst/>
                          <a:latin typeface="+mn-lt"/>
                          <a:ea typeface="+mn-ea"/>
                          <a:cs typeface="+mn-cs"/>
                        </a:rPr>
                        <a:t>2021</a:t>
                      </a:r>
                      <a:endParaRPr lang="en-ZA" sz="1100" kern="1200" dirty="0">
                        <a:solidFill>
                          <a:schemeClr val="dk1"/>
                        </a:solidFill>
                        <a:effectLst/>
                        <a:latin typeface="+mn-lt"/>
                        <a:ea typeface="+mn-ea"/>
                        <a:cs typeface="+mn-cs"/>
                      </a:endParaRPr>
                    </a:p>
                    <a:p>
                      <a:pPr marL="171450" lvl="0" indent="-171450" algn="just">
                        <a:buFont typeface="Arial" panose="020B0604020202020204" pitchFamily="34" charset="0"/>
                        <a:buChar char="•"/>
                      </a:pPr>
                      <a:r>
                        <a:rPr lang="en-ZA" sz="1100" kern="1200" dirty="0">
                          <a:solidFill>
                            <a:schemeClr val="dk1"/>
                          </a:solidFill>
                          <a:effectLst/>
                          <a:latin typeface="+mn-lt"/>
                          <a:ea typeface="+mn-ea"/>
                          <a:cs typeface="+mn-cs"/>
                        </a:rPr>
                        <a:t>Grade 3, 6 and 9 Diagnostic Systemic Testing during November </a:t>
                      </a:r>
                      <a:r>
                        <a:rPr lang="en-ZA" sz="1100" kern="1200" dirty="0" smtClean="0">
                          <a:solidFill>
                            <a:schemeClr val="dk1"/>
                          </a:solidFill>
                          <a:effectLst/>
                          <a:latin typeface="+mn-lt"/>
                          <a:ea typeface="+mn-ea"/>
                          <a:cs typeface="+mn-cs"/>
                        </a:rPr>
                        <a:t>2020.</a:t>
                      </a:r>
                      <a:endParaRPr lang="en-ZA" sz="1100" kern="1200" dirty="0">
                        <a:solidFill>
                          <a:schemeClr val="dk1"/>
                        </a:solidFill>
                        <a:effectLst/>
                        <a:latin typeface="+mn-lt"/>
                        <a:ea typeface="+mn-ea"/>
                        <a:cs typeface="+mn-cs"/>
                      </a:endParaRPr>
                    </a:p>
                    <a:p>
                      <a:pPr marL="171450" lvl="0" indent="-171450" algn="just">
                        <a:buFont typeface="Arial" panose="020B0604020202020204" pitchFamily="34" charset="0"/>
                        <a:buChar char="•"/>
                      </a:pPr>
                      <a:r>
                        <a:rPr lang="en-ZA" sz="1100" kern="1200" dirty="0">
                          <a:solidFill>
                            <a:schemeClr val="dk1"/>
                          </a:solidFill>
                          <a:effectLst/>
                          <a:latin typeface="+mn-lt"/>
                          <a:ea typeface="+mn-ea"/>
                          <a:cs typeface="+mn-cs"/>
                        </a:rPr>
                        <a:t>Grade 8 Diagnostic Testing during February 2021</a:t>
                      </a:r>
                    </a:p>
                  </a:txBody>
                  <a:tcPr/>
                </a:tc>
                <a:tc>
                  <a:txBody>
                    <a:bodyPr/>
                    <a:lstStyle/>
                    <a:p>
                      <a:pPr marL="171450" lvl="0" indent="-171450" algn="just">
                        <a:buFont typeface="Arial" panose="020B0604020202020204" pitchFamily="34" charset="0"/>
                        <a:buChar char="•"/>
                      </a:pPr>
                      <a:r>
                        <a:rPr lang="en-ZA" sz="1100" kern="1200" dirty="0">
                          <a:solidFill>
                            <a:schemeClr val="dk1"/>
                          </a:solidFill>
                          <a:effectLst/>
                          <a:latin typeface="+mn-lt"/>
                          <a:ea typeface="+mn-ea"/>
                          <a:cs typeface="+mn-cs"/>
                        </a:rPr>
                        <a:t>Allowance will be made when schedule of lessons for are compiled.</a:t>
                      </a:r>
                    </a:p>
                  </a:txBody>
                  <a:tcPr/>
                </a:tc>
                <a:extLst>
                  <a:ext uri="{0D108BD9-81ED-4DB2-BD59-A6C34878D82A}">
                    <a16:rowId xmlns:a16="http://schemas.microsoft.com/office/drawing/2014/main" val="3198339861"/>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33</a:t>
            </a:fld>
            <a:endParaRPr lang="en-ZA" dirty="0">
              <a:solidFill>
                <a:prstClr val="black">
                  <a:tint val="75000"/>
                </a:prstClr>
              </a:solidFill>
            </a:endParaRPr>
          </a:p>
        </p:txBody>
      </p:sp>
      <p:pic>
        <p:nvPicPr>
          <p:cNvPr id="6" name="Picture 5"/>
          <p:cNvPicPr>
            <a:picLocks noChangeAspect="1"/>
          </p:cNvPicPr>
          <p:nvPr/>
        </p:nvPicPr>
        <p:blipFill>
          <a:blip r:embed="rId3"/>
          <a:stretch>
            <a:fillRect/>
          </a:stretch>
        </p:blipFill>
        <p:spPr>
          <a:xfrm>
            <a:off x="0" y="6252971"/>
            <a:ext cx="1403648" cy="605027"/>
          </a:xfrm>
          <a:prstGeom prst="rect">
            <a:avLst/>
          </a:prstGeom>
        </p:spPr>
      </p:pic>
    </p:spTree>
    <p:extLst>
      <p:ext uri="{BB962C8B-B14F-4D97-AF65-F5344CB8AC3E}">
        <p14:creationId xmlns:p14="http://schemas.microsoft.com/office/powerpoint/2010/main" val="38496616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517944" cy="1130495"/>
          </a:xfrm>
        </p:spPr>
        <p:txBody>
          <a:bodyPr>
            <a:noAutofit/>
          </a:bodyPr>
          <a:lstStyle/>
          <a:p>
            <a:pPr lvl="0"/>
            <a:r>
              <a:rPr lang="en-US" sz="3600" b="1" dirty="0" smtClean="0"/>
              <a:t>CURRICULUM MANAGEMENT/ASSESSMENT  </a:t>
            </a:r>
            <a:endParaRPr lang="en-ZA" sz="3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36270974"/>
              </p:ext>
            </p:extLst>
          </p:nvPr>
        </p:nvGraphicFramePr>
        <p:xfrm>
          <a:off x="52344" y="977136"/>
          <a:ext cx="9091655" cy="5254352"/>
        </p:xfrm>
        <a:graphic>
          <a:graphicData uri="http://schemas.openxmlformats.org/drawingml/2006/table">
            <a:tbl>
              <a:tblPr firstRow="1" bandRow="1">
                <a:tableStyleId>{21E4AEA4-8DFA-4A89-87EB-49C32662AFE0}</a:tableStyleId>
              </a:tblPr>
              <a:tblGrid>
                <a:gridCol w="1158146">
                  <a:extLst>
                    <a:ext uri="{9D8B030D-6E8A-4147-A177-3AD203B41FA5}">
                      <a16:colId xmlns:a16="http://schemas.microsoft.com/office/drawing/2014/main" val="3113729675"/>
                    </a:ext>
                  </a:extLst>
                </a:gridCol>
                <a:gridCol w="7933509">
                  <a:extLst>
                    <a:ext uri="{9D8B030D-6E8A-4147-A177-3AD203B41FA5}">
                      <a16:colId xmlns:a16="http://schemas.microsoft.com/office/drawing/2014/main" val="3778791455"/>
                    </a:ext>
                  </a:extLst>
                </a:gridCol>
              </a:tblGrid>
              <a:tr h="374038">
                <a:tc>
                  <a:txBody>
                    <a:bodyPr/>
                    <a:lstStyle/>
                    <a:p>
                      <a:pPr algn="l"/>
                      <a:r>
                        <a:rPr lang="en-ZA" sz="1200" dirty="0" smtClean="0"/>
                        <a:t>PROVINCE</a:t>
                      </a:r>
                      <a:endParaRPr lang="en-ZA" sz="1200" dirty="0"/>
                    </a:p>
                  </a:txBody>
                  <a:tcPr/>
                </a:tc>
                <a:tc>
                  <a:txBody>
                    <a:bodyPr/>
                    <a:lstStyle/>
                    <a:p>
                      <a:pPr algn="ctr"/>
                      <a:r>
                        <a:rPr lang="en-GB" sz="1200" dirty="0" smtClean="0"/>
                        <a:t>PLAN TO ENSURE GOOD COVERAGE OF CONTENT IN FORMAL ASSESSMENTS</a:t>
                      </a:r>
                      <a:endParaRPr lang="en-ZA" sz="1200" dirty="0"/>
                    </a:p>
                  </a:txBody>
                  <a:tcPr/>
                </a:tc>
                <a:extLst>
                  <a:ext uri="{0D108BD9-81ED-4DB2-BD59-A6C34878D82A}">
                    <a16:rowId xmlns:a16="http://schemas.microsoft.com/office/drawing/2014/main" val="3646582786"/>
                  </a:ext>
                </a:extLst>
              </a:tr>
              <a:tr h="875401">
                <a:tc>
                  <a:txBody>
                    <a:bodyPr/>
                    <a:lstStyle/>
                    <a:p>
                      <a:r>
                        <a:rPr lang="en-ZA" sz="1200" b="1" dirty="0" smtClean="0">
                          <a:latin typeface="+mn-lt"/>
                        </a:rPr>
                        <a:t>Eastern Cape</a:t>
                      </a:r>
                      <a:endParaRPr lang="en-ZA" sz="1200" b="1" dirty="0">
                        <a:latin typeface="+mn-lt"/>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kern="1200" dirty="0" smtClean="0">
                          <a:solidFill>
                            <a:schemeClr val="dk1"/>
                          </a:solidFill>
                          <a:latin typeface="+mn-lt"/>
                          <a:ea typeface="+mn-ea"/>
                          <a:cs typeface="+mn-cs"/>
                        </a:rPr>
                        <a:t>Strengthen setting and moderation process to include indication of content covered versus content in the ATP in use on moderation tools. Reporting on curriculum coverage in formal assessments via self-reporting tool completed by teachers and departmental heads. Sample verification of self-reporting by subject advisors. Monitoring visits to schools in under-performing subjects. Evaluation and support of curriculum coverage by subject advisors. Districts report quarterly to Provincial Office</a:t>
                      </a:r>
                    </a:p>
                  </a:txBody>
                  <a:tcPr/>
                </a:tc>
                <a:extLst>
                  <a:ext uri="{0D108BD9-81ED-4DB2-BD59-A6C34878D82A}">
                    <a16:rowId xmlns:a16="http://schemas.microsoft.com/office/drawing/2014/main" val="2561531305"/>
                  </a:ext>
                </a:extLst>
              </a:tr>
              <a:tr h="1078524">
                <a:tc>
                  <a:txBody>
                    <a:bodyPr/>
                    <a:lstStyle/>
                    <a:p>
                      <a:r>
                        <a:rPr lang="en-ZA" sz="1200" b="1" dirty="0" smtClean="0">
                          <a:latin typeface="+mn-lt"/>
                        </a:rPr>
                        <a:t>Free State</a:t>
                      </a:r>
                      <a:endParaRPr lang="en-ZA" sz="1200" b="1" dirty="0">
                        <a:latin typeface="+mn-lt"/>
                      </a:endParaRPr>
                    </a:p>
                  </a:txBody>
                  <a:tcPr/>
                </a:tc>
                <a:tc>
                  <a:txBody>
                    <a:bodyPr/>
                    <a:lstStyle/>
                    <a:p>
                      <a:pPr marL="171450" marR="0" lvl="0" indent="-171450" algn="l" rtl="0">
                        <a:lnSpc>
                          <a:spcPct val="100000"/>
                        </a:lnSpc>
                        <a:spcBef>
                          <a:spcPts val="0"/>
                        </a:spcBef>
                        <a:spcAft>
                          <a:spcPts val="0"/>
                        </a:spcAft>
                        <a:buClr>
                          <a:schemeClr val="dk1"/>
                        </a:buClr>
                        <a:buSzPts val="2400"/>
                        <a:buFont typeface="Arial" panose="020B0604020202020204" pitchFamily="34" charset="0"/>
                        <a:buChar char="•"/>
                      </a:pPr>
                      <a:r>
                        <a:rPr lang="en-ZA" sz="1050" dirty="0" smtClean="0"/>
                        <a:t>Provide schools with assessment frameworks. Develop and provide schools with exemplar assessment tasks</a:t>
                      </a:r>
                    </a:p>
                    <a:p>
                      <a:pPr marL="171450" marR="0" lvl="0" indent="-171450" algn="l" rtl="0">
                        <a:lnSpc>
                          <a:spcPct val="100000"/>
                        </a:lnSpc>
                        <a:spcBef>
                          <a:spcPts val="0"/>
                        </a:spcBef>
                        <a:spcAft>
                          <a:spcPts val="0"/>
                        </a:spcAft>
                        <a:buClr>
                          <a:schemeClr val="dk1"/>
                        </a:buClr>
                        <a:buSzPts val="2400"/>
                        <a:buFont typeface="Arial" panose="020B0604020202020204" pitchFamily="34" charset="0"/>
                        <a:buChar char="•"/>
                      </a:pPr>
                      <a:r>
                        <a:rPr lang="en-ZA" sz="1050" dirty="0" smtClean="0"/>
                        <a:t>Provide schools with assessment bank items/informal assessment activities. Conduct Virtual assistance and support  to educators. Provide DHs with pre-moderation tools. </a:t>
                      </a:r>
                      <a:r>
                        <a:rPr lang="en-ZA" sz="1050" dirty="0" smtClean="0">
                          <a:solidFill>
                            <a:schemeClr val="dk1"/>
                          </a:solidFill>
                          <a:latin typeface="+mn-lt"/>
                          <a:ea typeface="Calibri"/>
                          <a:cs typeface="Calibri"/>
                          <a:sym typeface="Calibri"/>
                        </a:rPr>
                        <a:t>EMIS will provide a monthly list of outstanding tasks per school for follow-ups by districts.  Quarterly SBA moderation and curriculum coverage of sampled schools by districts.</a:t>
                      </a:r>
                      <a:endParaRPr lang="en-ZA" sz="1050" dirty="0" smtClean="0"/>
                    </a:p>
                    <a:p>
                      <a:pPr marL="171450" marR="0" lvl="0" indent="-171450" algn="l" rtl="0">
                        <a:lnSpc>
                          <a:spcPct val="100000"/>
                        </a:lnSpc>
                        <a:spcBef>
                          <a:spcPts val="0"/>
                        </a:spcBef>
                        <a:spcAft>
                          <a:spcPts val="0"/>
                        </a:spcAft>
                        <a:buClr>
                          <a:schemeClr val="dk1"/>
                        </a:buClr>
                        <a:buSzPts val="2400"/>
                        <a:buFont typeface="Arial" panose="020B0604020202020204" pitchFamily="34" charset="0"/>
                        <a:buChar char="•"/>
                      </a:pPr>
                      <a:r>
                        <a:rPr lang="en-ZA" sz="1100" dirty="0" smtClean="0">
                          <a:solidFill>
                            <a:schemeClr val="dk1"/>
                          </a:solidFill>
                          <a:latin typeface="+mn-lt"/>
                          <a:ea typeface="Calibri"/>
                          <a:cs typeface="Calibri"/>
                          <a:sym typeface="Calibri"/>
                        </a:rPr>
                        <a:t>Oversight SBA moderation and curriculum coverage by head office.</a:t>
                      </a:r>
                    </a:p>
                  </a:txBody>
                  <a:tcPr/>
                </a:tc>
                <a:extLst>
                  <a:ext uri="{0D108BD9-81ED-4DB2-BD59-A6C34878D82A}">
                    <a16:rowId xmlns:a16="http://schemas.microsoft.com/office/drawing/2014/main" val="4120693026"/>
                  </a:ext>
                </a:extLst>
              </a:tr>
              <a:tr h="1150578">
                <a:tc>
                  <a:txBody>
                    <a:bodyPr/>
                    <a:lstStyle/>
                    <a:p>
                      <a:r>
                        <a:rPr lang="en-ZA" sz="1200" b="1" dirty="0" smtClean="0">
                          <a:latin typeface="+mn-lt"/>
                        </a:rPr>
                        <a:t>Gauteng</a:t>
                      </a:r>
                      <a:endParaRPr lang="en-ZA" sz="1200" b="1" dirty="0">
                        <a:latin typeface="+mn-lt"/>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dirty="0" smtClean="0"/>
                        <a:t>Provide clear teaching, learning and assessment guidelines to support teachers in the implementation of the recovery plan over the next three years.</a:t>
                      </a:r>
                      <a:r>
                        <a:rPr lang="en-ZA" sz="1100" baseline="0" dirty="0" smtClean="0"/>
                        <a:t> </a:t>
                      </a:r>
                      <a:r>
                        <a:rPr lang="en-US" sz="1100" b="0" dirty="0" smtClean="0">
                          <a:latin typeface="+mn-lt"/>
                        </a:rPr>
                        <a:t>Design and Assessment </a:t>
                      </a:r>
                      <a:r>
                        <a:rPr lang="en-US" sz="1100" b="0" dirty="0" err="1" smtClean="0">
                          <a:latin typeface="+mn-lt"/>
                        </a:rPr>
                        <a:t>Programme</a:t>
                      </a:r>
                      <a:r>
                        <a:rPr lang="en-US" sz="1100" b="0" dirty="0" smtClean="0">
                          <a:latin typeface="+mn-lt"/>
                        </a:rPr>
                        <a:t> that will serve as the Baseline Assessment.</a:t>
                      </a:r>
                      <a:endParaRPr lang="en-ZA" sz="1100" b="0" dirty="0" smtClean="0">
                        <a:latin typeface="+mn-lt"/>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smtClean="0">
                          <a:latin typeface="+mn-lt"/>
                        </a:rPr>
                        <a:t>Administer a Baseline Assessment to establish the level of skills in terms of core content in selected subjects. Provide Analysis/Diagnostic Tools for teachers to interpret data from Baseline Assessment. Include Test-lets (Topic Specific Tests) as part of the ATPs linked to an AFL approach . </a:t>
                      </a:r>
                      <a:endParaRPr kumimoji="0" lang="en-ZA" sz="1100" b="0" i="0" u="none" strike="noStrike" kern="1200" cap="none" spc="0" normalizeH="0" baseline="0" noProof="0" dirty="0" smtClean="0">
                        <a:ln>
                          <a:noFill/>
                        </a:ln>
                        <a:solidFill>
                          <a:schemeClr val="tx1"/>
                        </a:solidFill>
                        <a:effectLst/>
                        <a:uLnTx/>
                        <a:uFillTx/>
                        <a:latin typeface="+mn-lt"/>
                        <a:ea typeface="+mn-ea"/>
                        <a:cs typeface="+mn-cs"/>
                      </a:endParaRPr>
                    </a:p>
                  </a:txBody>
                  <a:tcPr/>
                </a:tc>
                <a:extLst>
                  <a:ext uri="{0D108BD9-81ED-4DB2-BD59-A6C34878D82A}">
                    <a16:rowId xmlns:a16="http://schemas.microsoft.com/office/drawing/2014/main" val="3599339944"/>
                  </a:ext>
                </a:extLst>
              </a:tr>
              <a:tr h="1075414">
                <a:tc>
                  <a:txBody>
                    <a:bodyPr/>
                    <a:lstStyle/>
                    <a:p>
                      <a:r>
                        <a:rPr lang="en-ZA" sz="1200" b="1" dirty="0" err="1" smtClean="0">
                          <a:latin typeface="+mn-lt"/>
                        </a:rPr>
                        <a:t>KwaZulu</a:t>
                      </a:r>
                      <a:r>
                        <a:rPr lang="en-ZA" sz="1200" b="1" dirty="0" smtClean="0">
                          <a:latin typeface="+mn-lt"/>
                        </a:rPr>
                        <a:t>- Natal</a:t>
                      </a:r>
                      <a:endParaRPr lang="en-ZA" sz="1200" b="1" dirty="0">
                        <a:latin typeface="+mn-lt"/>
                      </a:endParaRPr>
                    </a:p>
                  </a:txBody>
                  <a:tcPr/>
                </a:tc>
                <a:tc>
                  <a:txBody>
                    <a:bodyPr/>
                    <a:lstStyle/>
                    <a:p>
                      <a:pPr marL="171450" indent="-171450">
                        <a:lnSpc>
                          <a:spcPct val="100000"/>
                        </a:lnSpc>
                        <a:buFont typeface="Arial" panose="020B0604020202020204" pitchFamily="34" charset="0"/>
                        <a:buChar char="•"/>
                      </a:pPr>
                      <a:r>
                        <a:rPr lang="en-US" sz="1100" dirty="0" smtClean="0"/>
                        <a:t>The PED will determine and prescribe the minimum number of informal tasks/activities per subject per grade that a teacher must administer in preparation for formal tasks</a:t>
                      </a:r>
                    </a:p>
                    <a:p>
                      <a:pPr marL="171450" indent="-171450">
                        <a:lnSpc>
                          <a:spcPct val="100000"/>
                        </a:lnSpc>
                        <a:buFont typeface="Arial" panose="020B0604020202020204" pitchFamily="34" charset="0"/>
                        <a:buChar char="•"/>
                      </a:pPr>
                      <a:r>
                        <a:rPr lang="en-US" sz="1100" dirty="0" smtClean="0"/>
                        <a:t>The PED will develop a scope per subject per grade for each formal assessment task</a:t>
                      </a:r>
                    </a:p>
                    <a:p>
                      <a:pPr marL="171450" indent="-171450">
                        <a:lnSpc>
                          <a:spcPct val="100000"/>
                        </a:lnSpc>
                        <a:buFont typeface="Arial" panose="020B0604020202020204" pitchFamily="34" charset="0"/>
                        <a:buChar char="•"/>
                      </a:pPr>
                      <a:r>
                        <a:rPr lang="en-US" sz="1100" dirty="0" smtClean="0"/>
                        <a:t>Intensify the moderation of formal tasks at school level (pre and post moderation) and this must be monitored.</a:t>
                      </a:r>
                    </a:p>
                    <a:p>
                      <a:pPr marL="171450" indent="-171450">
                        <a:lnSpc>
                          <a:spcPct val="100000"/>
                        </a:lnSpc>
                        <a:buFont typeface="Arial" panose="020B0604020202020204" pitchFamily="34" charset="0"/>
                        <a:buChar char="•"/>
                      </a:pPr>
                      <a:r>
                        <a:rPr lang="en-US" sz="1100" dirty="0" smtClean="0"/>
                        <a:t>Strengthen the quarterly moderation of formal tasks at District level.</a:t>
                      </a:r>
                    </a:p>
                  </a:txBody>
                  <a:tcPr/>
                </a:tc>
                <a:extLst>
                  <a:ext uri="{0D108BD9-81ED-4DB2-BD59-A6C34878D82A}">
                    <a16:rowId xmlns:a16="http://schemas.microsoft.com/office/drawing/2014/main" val="2978755674"/>
                  </a:ext>
                </a:extLst>
              </a:tr>
              <a:tr h="700397">
                <a:tc>
                  <a:txBody>
                    <a:bodyPr/>
                    <a:lstStyle/>
                    <a:p>
                      <a:r>
                        <a:rPr lang="en-ZA" sz="1200" b="1" dirty="0" smtClean="0">
                          <a:solidFill>
                            <a:schemeClr val="tx1"/>
                          </a:solidFill>
                          <a:latin typeface="+mn-lt"/>
                        </a:rPr>
                        <a:t>Limpopo</a:t>
                      </a:r>
                      <a:endParaRPr lang="en-ZA" sz="1200" b="1" dirty="0">
                        <a:solidFill>
                          <a:schemeClr val="tx1"/>
                        </a:solidFill>
                        <a:latin typeface="+mn-lt"/>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The three-year recovery plan will also use assessment baseline to ensure good coverage of content in formal assessments</a:t>
                      </a:r>
                    </a:p>
                  </a:txBody>
                  <a:tcPr/>
                </a:tc>
                <a:extLst>
                  <a:ext uri="{0D108BD9-81ED-4DB2-BD59-A6C34878D82A}">
                    <a16:rowId xmlns:a16="http://schemas.microsoft.com/office/drawing/2014/main" val="1586982099"/>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34</a:t>
            </a:fld>
            <a:endParaRPr lang="en-ZA" dirty="0">
              <a:solidFill>
                <a:prstClr val="black">
                  <a:tint val="75000"/>
                </a:prstClr>
              </a:solidFill>
            </a:endParaRPr>
          </a:p>
        </p:txBody>
      </p:sp>
      <p:pic>
        <p:nvPicPr>
          <p:cNvPr id="6" name="Picture 5"/>
          <p:cNvPicPr>
            <a:picLocks noChangeAspect="1"/>
          </p:cNvPicPr>
          <p:nvPr/>
        </p:nvPicPr>
        <p:blipFill>
          <a:blip r:embed="rId3"/>
          <a:stretch>
            <a:fillRect/>
          </a:stretch>
        </p:blipFill>
        <p:spPr>
          <a:xfrm>
            <a:off x="0" y="6231488"/>
            <a:ext cx="1691680" cy="626511"/>
          </a:xfrm>
          <a:prstGeom prst="rect">
            <a:avLst/>
          </a:prstGeom>
        </p:spPr>
      </p:pic>
    </p:spTree>
    <p:extLst>
      <p:ext uri="{BB962C8B-B14F-4D97-AF65-F5344CB8AC3E}">
        <p14:creationId xmlns:p14="http://schemas.microsoft.com/office/powerpoint/2010/main" val="42300674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64" y="116630"/>
            <a:ext cx="8964488" cy="860507"/>
          </a:xfrm>
        </p:spPr>
        <p:txBody>
          <a:bodyPr>
            <a:noAutofit/>
          </a:bodyPr>
          <a:lstStyle/>
          <a:p>
            <a:pPr lvl="0"/>
            <a:r>
              <a:rPr lang="en-US" sz="3600" b="1" dirty="0" smtClean="0"/>
              <a:t>CURRICULUM MANAGEMENT/ASSESSMENT  </a:t>
            </a:r>
            <a:endParaRPr lang="en-ZA" sz="3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46276389"/>
              </p:ext>
            </p:extLst>
          </p:nvPr>
        </p:nvGraphicFramePr>
        <p:xfrm>
          <a:off x="52344" y="977137"/>
          <a:ext cx="9013279" cy="5092426"/>
        </p:xfrm>
        <a:graphic>
          <a:graphicData uri="http://schemas.openxmlformats.org/drawingml/2006/table">
            <a:tbl>
              <a:tblPr firstRow="1" bandRow="1">
                <a:tableStyleId>{21E4AEA4-8DFA-4A89-87EB-49C32662AFE0}</a:tableStyleId>
              </a:tblPr>
              <a:tblGrid>
                <a:gridCol w="1339655">
                  <a:extLst>
                    <a:ext uri="{9D8B030D-6E8A-4147-A177-3AD203B41FA5}">
                      <a16:colId xmlns:a16="http://schemas.microsoft.com/office/drawing/2014/main" val="3113729675"/>
                    </a:ext>
                  </a:extLst>
                </a:gridCol>
                <a:gridCol w="7673624">
                  <a:extLst>
                    <a:ext uri="{9D8B030D-6E8A-4147-A177-3AD203B41FA5}">
                      <a16:colId xmlns:a16="http://schemas.microsoft.com/office/drawing/2014/main" val="3778791455"/>
                    </a:ext>
                  </a:extLst>
                </a:gridCol>
              </a:tblGrid>
              <a:tr h="363206">
                <a:tc>
                  <a:txBody>
                    <a:bodyPr/>
                    <a:lstStyle/>
                    <a:p>
                      <a:pPr algn="l"/>
                      <a:r>
                        <a:rPr lang="en-ZA" sz="1200" dirty="0" smtClean="0"/>
                        <a:t>PROVINCE</a:t>
                      </a:r>
                      <a:endParaRPr lang="en-ZA" sz="1200" dirty="0"/>
                    </a:p>
                  </a:txBody>
                  <a:tcPr/>
                </a:tc>
                <a:tc>
                  <a:txBody>
                    <a:bodyPr/>
                    <a:lstStyle/>
                    <a:p>
                      <a:pPr algn="ctr"/>
                      <a:r>
                        <a:rPr lang="en-GB" sz="1200" dirty="0" smtClean="0"/>
                        <a:t>PLAN TO ENSURE GOOD COVERAGE OF CONTENT IN FORMAL ASSESSMENTS</a:t>
                      </a:r>
                      <a:endParaRPr lang="en-ZA" sz="1200" dirty="0"/>
                    </a:p>
                  </a:txBody>
                  <a:tcPr/>
                </a:tc>
                <a:extLst>
                  <a:ext uri="{0D108BD9-81ED-4DB2-BD59-A6C34878D82A}">
                    <a16:rowId xmlns:a16="http://schemas.microsoft.com/office/drawing/2014/main" val="3646582786"/>
                  </a:ext>
                </a:extLst>
              </a:tr>
              <a:tr h="846023">
                <a:tc>
                  <a:txBody>
                    <a:bodyPr/>
                    <a:lstStyle/>
                    <a:p>
                      <a:r>
                        <a:rPr lang="en-ZA" sz="1400" b="1" dirty="0" smtClean="0">
                          <a:solidFill>
                            <a:schemeClr val="tx1"/>
                          </a:solidFill>
                          <a:latin typeface="+mn-lt"/>
                        </a:rPr>
                        <a:t>Mpumalanga</a:t>
                      </a:r>
                      <a:endParaRPr lang="en-ZA" sz="1400" b="1" dirty="0">
                        <a:solidFill>
                          <a:schemeClr val="tx1"/>
                        </a:solidFill>
                        <a:latin typeface="+mn-lt"/>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Conduct moderation of SBA at school level (</a:t>
                      </a:r>
                      <a:r>
                        <a:rPr kumimoji="0" lang="en-ZA" sz="1200" b="0" i="0" u="none" strike="noStrike" kern="1200" cap="none" spc="0" normalizeH="0" baseline="0" noProof="0" dirty="0" err="1" smtClean="0">
                          <a:ln>
                            <a:noFill/>
                          </a:ln>
                          <a:solidFill>
                            <a:schemeClr val="tx1"/>
                          </a:solidFill>
                          <a:effectLst/>
                          <a:uLnTx/>
                          <a:uFillTx/>
                          <a:latin typeface="+mn-lt"/>
                          <a:ea typeface="+mn-ea"/>
                          <a:cs typeface="Arial" panose="020B0604020202020204" pitchFamily="34" charset="0"/>
                        </a:rPr>
                        <a:t>HoD</a:t>
                      </a:r>
                      <a:r>
                        <a:rPr kumimoji="0" lang="en-ZA" sz="12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district level and provincial sample. Provide guidelines of administration of formal assessment. Conduct common assessment. Tracking of leaners performance on formal assessment. Teachers trained and monitored on the implementation of the  trimmed ATPs.  Schools conducted  Pre and Post moderation. </a:t>
                      </a:r>
                    </a:p>
                  </a:txBody>
                  <a:tcPr/>
                </a:tc>
                <a:extLst>
                  <a:ext uri="{0D108BD9-81ED-4DB2-BD59-A6C34878D82A}">
                    <a16:rowId xmlns:a16="http://schemas.microsoft.com/office/drawing/2014/main" val="4131881477"/>
                  </a:ext>
                </a:extLst>
              </a:tr>
              <a:tr h="769995">
                <a:tc>
                  <a:txBody>
                    <a:bodyPr/>
                    <a:lstStyle/>
                    <a:p>
                      <a:r>
                        <a:rPr lang="en-ZA" sz="1400" b="1" dirty="0" smtClean="0">
                          <a:solidFill>
                            <a:schemeClr val="tx1"/>
                          </a:solidFill>
                          <a:latin typeface="+mn-lt"/>
                        </a:rPr>
                        <a:t>Northern Cape</a:t>
                      </a:r>
                      <a:endParaRPr lang="en-ZA" sz="1400" b="1" dirty="0">
                        <a:solidFill>
                          <a:schemeClr val="tx1"/>
                        </a:solidFill>
                        <a:latin typeface="+mn-lt"/>
                      </a:endParaRPr>
                    </a:p>
                  </a:txBody>
                  <a:tcPr/>
                </a:tc>
                <a:tc>
                  <a:txBody>
                    <a:bodyPr/>
                    <a:lstStyle/>
                    <a:p>
                      <a:pPr marL="112713" indent="-112713" algn="just">
                        <a:buFont typeface="Arial" panose="020B0604020202020204" pitchFamily="34" charset="0"/>
                        <a:buChar char="•"/>
                      </a:pPr>
                      <a:r>
                        <a:rPr lang="en-US" sz="1200" dirty="0" smtClean="0">
                          <a:solidFill>
                            <a:schemeClr val="tx1"/>
                          </a:solidFill>
                          <a:latin typeface="+mn-lt"/>
                        </a:rPr>
                        <a:t>All formal assessments to be submitted to curriculum advisors for moderation prior to administration of the assessment</a:t>
                      </a:r>
                    </a:p>
                    <a:p>
                      <a:pPr marL="112713" indent="-112713" algn="just">
                        <a:buFont typeface="Arial" panose="020B0604020202020204" pitchFamily="34" charset="0"/>
                        <a:buChar char="•"/>
                      </a:pPr>
                      <a:r>
                        <a:rPr lang="en-US" sz="1200" dirty="0" smtClean="0">
                          <a:solidFill>
                            <a:schemeClr val="tx1"/>
                          </a:solidFill>
                          <a:latin typeface="+mn-lt"/>
                        </a:rPr>
                        <a:t>Curriculum advisors to randomly select assessments for moderation</a:t>
                      </a:r>
                    </a:p>
                    <a:p>
                      <a:pPr marL="112713" indent="-112713" algn="just">
                        <a:buFont typeface="Arial" panose="020B0604020202020204" pitchFamily="34" charset="0"/>
                        <a:buChar char="•"/>
                      </a:pPr>
                      <a:r>
                        <a:rPr lang="en-US" sz="1200" dirty="0" smtClean="0">
                          <a:solidFill>
                            <a:schemeClr val="tx1"/>
                          </a:solidFill>
                          <a:latin typeface="+mn-lt"/>
                        </a:rPr>
                        <a:t>Moderation of learner assessments to be increased and  necessary remediation of conducted to be done at school</a:t>
                      </a:r>
                    </a:p>
                  </a:txBody>
                  <a:tcPr/>
                </a:tc>
                <a:extLst>
                  <a:ext uri="{0D108BD9-81ED-4DB2-BD59-A6C34878D82A}">
                    <a16:rowId xmlns:a16="http://schemas.microsoft.com/office/drawing/2014/main" val="3690000618"/>
                  </a:ext>
                </a:extLst>
              </a:tr>
              <a:tr h="1421530">
                <a:tc>
                  <a:txBody>
                    <a:bodyPr/>
                    <a:lstStyle/>
                    <a:p>
                      <a:r>
                        <a:rPr lang="en-ZA" sz="1400" b="1" dirty="0" smtClean="0">
                          <a:solidFill>
                            <a:schemeClr val="tx1"/>
                          </a:solidFill>
                          <a:latin typeface="+mn-lt"/>
                        </a:rPr>
                        <a:t>North West</a:t>
                      </a:r>
                      <a:endParaRPr lang="en-ZA" sz="1400" b="1" dirty="0">
                        <a:solidFill>
                          <a:schemeClr val="tx1"/>
                        </a:solidFill>
                        <a:latin typeface="+mn-lt"/>
                      </a:endParaRPr>
                    </a:p>
                  </a:txBody>
                  <a:tcPr/>
                </a:tc>
                <a:tc>
                  <a:txBody>
                    <a:bodyPr/>
                    <a:lstStyle/>
                    <a:p>
                      <a:pPr marL="0" indent="0" algn="just">
                        <a:buFont typeface="Arial" panose="020B0604020202020204" pitchFamily="34" charset="0"/>
                        <a:buNone/>
                      </a:pPr>
                      <a:r>
                        <a:rPr lang="en-GB" sz="1200" dirty="0" smtClean="0">
                          <a:solidFill>
                            <a:schemeClr val="tx1"/>
                          </a:solidFill>
                          <a:latin typeface="+mn-lt"/>
                        </a:rPr>
                        <a:t>Drawing of Assessment</a:t>
                      </a:r>
                      <a:r>
                        <a:rPr lang="en-GB" sz="1200" baseline="0" dirty="0" smtClean="0">
                          <a:solidFill>
                            <a:schemeClr val="tx1"/>
                          </a:solidFill>
                          <a:latin typeface="+mn-lt"/>
                        </a:rPr>
                        <a:t> Management Plan that reflects the following:</a:t>
                      </a:r>
                    </a:p>
                    <a:p>
                      <a:pPr marL="171450" indent="-171450" algn="just">
                        <a:buFont typeface="Arial" panose="020B0604020202020204" pitchFamily="34" charset="0"/>
                        <a:buChar char="•"/>
                      </a:pPr>
                      <a:r>
                        <a:rPr lang="en-GB" sz="1200" dirty="0" smtClean="0">
                          <a:solidFill>
                            <a:schemeClr val="tx1"/>
                          </a:solidFill>
                          <a:latin typeface="+mn-lt"/>
                        </a:rPr>
                        <a:t>Timeframes given to sub-districts for pre-moderation and</a:t>
                      </a:r>
                      <a:r>
                        <a:rPr lang="en-GB" sz="1200" baseline="0" dirty="0" smtClean="0">
                          <a:solidFill>
                            <a:schemeClr val="tx1"/>
                          </a:solidFill>
                          <a:latin typeface="+mn-lt"/>
                        </a:rPr>
                        <a:t> post-moderation </a:t>
                      </a:r>
                      <a:r>
                        <a:rPr lang="en-GB" sz="1200" dirty="0" smtClean="0">
                          <a:solidFill>
                            <a:schemeClr val="tx1"/>
                          </a:solidFill>
                          <a:latin typeface="+mn-lt"/>
                        </a:rPr>
                        <a:t>of formal tasks for each term in all the grades. SBA Coordinators submit plans for monitoring SBA  through school visits or clustering of schools. Organising first provincial</a:t>
                      </a:r>
                      <a:r>
                        <a:rPr lang="en-GB" sz="1200" baseline="0" dirty="0" smtClean="0">
                          <a:solidFill>
                            <a:schemeClr val="tx1"/>
                          </a:solidFill>
                          <a:latin typeface="+mn-lt"/>
                        </a:rPr>
                        <a:t> moderation sessions, post-moderation in Term 1  of formal and informal tasks, pre-moderation of Term 2 formal tasks Third provincial moderation for post-moderation of Term 3 and pre-moderation of the final formal task, examination papers or tests. Providing feedback after every moderation and monitoring session. </a:t>
                      </a:r>
                      <a:endParaRPr lang="en-GB" sz="1200" dirty="0" smtClean="0">
                        <a:solidFill>
                          <a:schemeClr val="tx1"/>
                        </a:solidFill>
                        <a:latin typeface="+mn-lt"/>
                      </a:endParaRPr>
                    </a:p>
                  </a:txBody>
                  <a:tcPr/>
                </a:tc>
                <a:extLst>
                  <a:ext uri="{0D108BD9-81ED-4DB2-BD59-A6C34878D82A}">
                    <a16:rowId xmlns:a16="http://schemas.microsoft.com/office/drawing/2014/main" val="1764482882"/>
                  </a:ext>
                </a:extLst>
              </a:tr>
              <a:tr h="1638707">
                <a:tc>
                  <a:txBody>
                    <a:bodyPr/>
                    <a:lstStyle/>
                    <a:p>
                      <a:r>
                        <a:rPr lang="en-ZA" sz="1400" b="1" dirty="0" smtClean="0">
                          <a:solidFill>
                            <a:schemeClr val="tx1"/>
                          </a:solidFill>
                          <a:latin typeface="+mn-lt"/>
                        </a:rPr>
                        <a:t>Western</a:t>
                      </a:r>
                      <a:r>
                        <a:rPr lang="en-ZA" sz="1400" b="1" baseline="0" dirty="0" smtClean="0">
                          <a:solidFill>
                            <a:schemeClr val="tx1"/>
                          </a:solidFill>
                          <a:latin typeface="+mn-lt"/>
                        </a:rPr>
                        <a:t> Cape</a:t>
                      </a:r>
                      <a:endParaRPr lang="en-ZA" sz="1400" b="1" dirty="0">
                        <a:solidFill>
                          <a:schemeClr val="tx1"/>
                        </a:solidFill>
                        <a:latin typeface="+mn-lt"/>
                      </a:endParaRPr>
                    </a:p>
                  </a:txBody>
                  <a:tcPr/>
                </a:tc>
                <a:tc>
                  <a:txBody>
                    <a:bodyPr/>
                    <a:lstStyle/>
                    <a:p>
                      <a:pPr marL="171450" lvl="0" indent="-171450" algn="just">
                        <a:buFont typeface="Arial" panose="020B0604020202020204" pitchFamily="34" charset="0"/>
                        <a:buChar char="•"/>
                      </a:pPr>
                      <a:r>
                        <a:rPr lang="en-ZA" sz="1200" kern="1200" dirty="0" smtClean="0">
                          <a:solidFill>
                            <a:schemeClr val="dk1"/>
                          </a:solidFill>
                          <a:effectLst/>
                          <a:latin typeface="+mn-lt"/>
                          <a:ea typeface="+mn-ea"/>
                          <a:cs typeface="+mn-cs"/>
                          <a:hlinkClick r:id="rId3"/>
                        </a:rPr>
                        <a:t>Circular 0018/2020 </a:t>
                      </a:r>
                      <a:r>
                        <a:rPr lang="en-ZA" sz="1200" kern="1200" dirty="0" smtClean="0">
                          <a:solidFill>
                            <a:schemeClr val="dk1"/>
                          </a:solidFill>
                          <a:effectLst/>
                          <a:latin typeface="+mn-lt"/>
                          <a:ea typeface="+mn-ea"/>
                          <a:cs typeface="+mn-cs"/>
                        </a:rPr>
                        <a:t>provided detailed guidance on curriculum and assessment requirements and coverage for grades 1 – 12 for 2020. This circular was mediated with districts and schools. This Circular was supplemented by Circular 0004 and 0005 of 2020 which provided guidance to schools on the conduct of Formative Assessment and amended assessment requirements for Technical Occupational subjects.</a:t>
                      </a:r>
                    </a:p>
                    <a:p>
                      <a:pPr marL="171450" lvl="0" indent="-171450" algn="just">
                        <a:buFont typeface="Arial" panose="020B0604020202020204" pitchFamily="34" charset="0"/>
                        <a:buChar char="•"/>
                      </a:pPr>
                      <a:r>
                        <a:rPr lang="en-ZA" sz="1200" kern="1200" dirty="0" smtClean="0">
                          <a:solidFill>
                            <a:schemeClr val="dk1"/>
                          </a:solidFill>
                          <a:effectLst/>
                          <a:latin typeface="+mn-lt"/>
                          <a:ea typeface="+mn-ea"/>
                          <a:cs typeface="+mn-cs"/>
                          <a:hlinkClick r:id="rId4"/>
                        </a:rPr>
                        <a:t>Assessment Management Minute 0006/2020 </a:t>
                      </a:r>
                      <a:r>
                        <a:rPr lang="en-ZA" sz="1200" kern="1200" dirty="0" smtClean="0">
                          <a:solidFill>
                            <a:schemeClr val="dk1"/>
                          </a:solidFill>
                          <a:effectLst/>
                          <a:latin typeface="+mn-lt"/>
                          <a:ea typeface="+mn-ea"/>
                          <a:cs typeface="+mn-cs"/>
                        </a:rPr>
                        <a:t>provided the common findings from the 2019 provincial moderation exercise and provided guidance to schools with </a:t>
                      </a:r>
                      <a:r>
                        <a:rPr lang="en-ZA" sz="1200" kern="1200" dirty="0" smtClean="0">
                          <a:solidFill>
                            <a:schemeClr val="dk1"/>
                          </a:solidFill>
                          <a:effectLst/>
                          <a:latin typeface="+mn-lt"/>
                          <a:ea typeface="+mn-ea"/>
                          <a:cs typeface="+mn-cs"/>
                          <a:hlinkClick r:id="rId5"/>
                        </a:rPr>
                        <a:t>specific recommendations</a:t>
                      </a:r>
                      <a:r>
                        <a:rPr lang="en-ZA" sz="1200" kern="1200" dirty="0" smtClean="0">
                          <a:solidFill>
                            <a:schemeClr val="dk1"/>
                          </a:solidFill>
                          <a:effectLst/>
                          <a:latin typeface="+mn-lt"/>
                          <a:ea typeface="+mn-ea"/>
                          <a:cs typeface="+mn-cs"/>
                        </a:rPr>
                        <a:t> for 2020.</a:t>
                      </a:r>
                    </a:p>
                    <a:p>
                      <a:pPr marL="171450" lvl="0" indent="-171450" algn="just">
                        <a:buFont typeface="Arial" panose="020B0604020202020204" pitchFamily="34" charset="0"/>
                        <a:buChar char="•"/>
                      </a:pPr>
                      <a:r>
                        <a:rPr lang="en-ZA" sz="1200" kern="1200" dirty="0" smtClean="0">
                          <a:solidFill>
                            <a:schemeClr val="dk1"/>
                          </a:solidFill>
                          <a:effectLst/>
                          <a:latin typeface="+mn-lt"/>
                          <a:ea typeface="+mn-ea"/>
                          <a:cs typeface="+mn-cs"/>
                        </a:rPr>
                        <a:t>An infographic on moderation practice was supplied to districts and schools and is available on the </a:t>
                      </a:r>
                      <a:r>
                        <a:rPr lang="en-ZA" sz="1200" kern="1200" dirty="0" smtClean="0">
                          <a:solidFill>
                            <a:schemeClr val="dk1"/>
                          </a:solidFill>
                          <a:effectLst/>
                          <a:latin typeface="+mn-lt"/>
                          <a:ea typeface="+mn-ea"/>
                          <a:cs typeface="+mn-cs"/>
                          <a:hlinkClick r:id="rId6"/>
                        </a:rPr>
                        <a:t>WCED </a:t>
                      </a:r>
                      <a:r>
                        <a:rPr lang="en-ZA" sz="1200" kern="1200" dirty="0" err="1" smtClean="0">
                          <a:solidFill>
                            <a:schemeClr val="dk1"/>
                          </a:solidFill>
                          <a:effectLst/>
                          <a:latin typeface="+mn-lt"/>
                          <a:ea typeface="+mn-ea"/>
                          <a:cs typeface="+mn-cs"/>
                          <a:hlinkClick r:id="rId6"/>
                        </a:rPr>
                        <a:t>ePortal</a:t>
                      </a:r>
                      <a:r>
                        <a:rPr lang="en-ZA" sz="1200" kern="1200" dirty="0" smtClean="0">
                          <a:solidFill>
                            <a:schemeClr val="dk1"/>
                          </a:solidFill>
                          <a:effectLst/>
                          <a:latin typeface="+mn-lt"/>
                          <a:ea typeface="+mn-ea"/>
                          <a:cs typeface="+mn-cs"/>
                          <a:hlinkClick r:id="rId6"/>
                        </a:rPr>
                        <a:t>.</a:t>
                      </a:r>
                      <a:endParaRPr lang="en-ZA" sz="12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726094098"/>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35</a:t>
            </a:fld>
            <a:endParaRPr lang="en-ZA" dirty="0">
              <a:solidFill>
                <a:prstClr val="black">
                  <a:tint val="75000"/>
                </a:prstClr>
              </a:solidFill>
            </a:endParaRPr>
          </a:p>
        </p:txBody>
      </p:sp>
      <p:pic>
        <p:nvPicPr>
          <p:cNvPr id="6" name="Picture 5"/>
          <p:cNvPicPr>
            <a:picLocks noChangeAspect="1"/>
          </p:cNvPicPr>
          <p:nvPr/>
        </p:nvPicPr>
        <p:blipFill>
          <a:blip r:embed="rId7"/>
          <a:stretch>
            <a:fillRect/>
          </a:stretch>
        </p:blipFill>
        <p:spPr>
          <a:xfrm>
            <a:off x="0" y="6016598"/>
            <a:ext cx="1691680" cy="841402"/>
          </a:xfrm>
          <a:prstGeom prst="rect">
            <a:avLst/>
          </a:prstGeom>
        </p:spPr>
      </p:pic>
    </p:spTree>
    <p:extLst>
      <p:ext uri="{BB962C8B-B14F-4D97-AF65-F5344CB8AC3E}">
        <p14:creationId xmlns:p14="http://schemas.microsoft.com/office/powerpoint/2010/main" val="4517687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12776"/>
            <a:ext cx="8892480" cy="4032447"/>
          </a:xfrm>
        </p:spPr>
        <p:txBody>
          <a:bodyPr>
            <a:noAutofit/>
          </a:bodyPr>
          <a:lstStyle/>
          <a:p>
            <a:r>
              <a:rPr lang="en-GB" sz="5400" b="1" dirty="0" smtClean="0">
                <a:solidFill>
                  <a:schemeClr val="accent2">
                    <a:lumMod val="75000"/>
                  </a:schemeClr>
                </a:solidFill>
              </a:rPr>
              <a:t>ICT ROLL OUT</a:t>
            </a:r>
            <a:endParaRPr lang="en-ZA" sz="5400" dirty="0">
              <a:solidFill>
                <a:schemeClr val="accent2">
                  <a:lumMod val="75000"/>
                </a:schemeClr>
              </a:solidFill>
            </a:endParaRPr>
          </a:p>
        </p:txBody>
      </p:sp>
      <p:sp>
        <p:nvSpPr>
          <p:cNvPr id="3" name="Subtitle 2"/>
          <p:cNvSpPr>
            <a:spLocks noGrp="1"/>
          </p:cNvSpPr>
          <p:nvPr>
            <p:ph type="subTitle" idx="1"/>
          </p:nvPr>
        </p:nvSpPr>
        <p:spPr>
          <a:xfrm>
            <a:off x="251520" y="4365104"/>
            <a:ext cx="7992888" cy="720080"/>
          </a:xfrm>
        </p:spPr>
        <p:txBody>
          <a:bodyPr>
            <a:noAutofit/>
          </a:bodyPr>
          <a:lstStyle/>
          <a:p>
            <a:pPr marL="342900" indent="-342900" eaLnBrk="0" hangingPunct="0">
              <a:defRPr/>
            </a:pPr>
            <a:endParaRPr lang="en-ZA" sz="1600" b="1" dirty="0" smtClean="0">
              <a:solidFill>
                <a:schemeClr val="accent6">
                  <a:lumMod val="75000"/>
                </a:schemeClr>
              </a:solidFill>
            </a:endParaRPr>
          </a:p>
          <a:p>
            <a:pPr marL="342900" indent="-342900" eaLnBrk="0" hangingPunct="0">
              <a:defRPr/>
            </a:pPr>
            <a:endParaRPr lang="en-ZA" sz="1600" b="1" dirty="0">
              <a:solidFill>
                <a:schemeClr val="accent6">
                  <a:lumMod val="75000"/>
                </a:schemeClr>
              </a:solidFill>
            </a:endParaRPr>
          </a:p>
          <a:p>
            <a:pPr marL="342900" indent="-342900" eaLnBrk="0" hangingPunct="0">
              <a:defRPr/>
            </a:pPr>
            <a:endParaRPr lang="en-ZA" sz="1600" b="1" dirty="0" smtClean="0">
              <a:solidFill>
                <a:schemeClr val="accent6">
                  <a:lumMod val="75000"/>
                </a:schemeClr>
              </a:solidFill>
            </a:endParaRPr>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C0AE55-7E06-4976-960B-3D98813CB3CF}"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36</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5" name="Picture 4"/>
          <p:cNvPicPr>
            <a:picLocks noChangeAspect="1"/>
          </p:cNvPicPr>
          <p:nvPr/>
        </p:nvPicPr>
        <p:blipFill>
          <a:blip r:embed="rId4"/>
          <a:stretch>
            <a:fillRect/>
          </a:stretch>
        </p:blipFill>
        <p:spPr>
          <a:xfrm>
            <a:off x="0" y="6021288"/>
            <a:ext cx="1691680" cy="836712"/>
          </a:xfrm>
          <a:prstGeom prst="rect">
            <a:avLst/>
          </a:prstGeom>
        </p:spPr>
      </p:pic>
    </p:spTree>
    <p:custDataLst>
      <p:tags r:id="rId1"/>
    </p:custDataLst>
    <p:extLst>
      <p:ext uri="{BB962C8B-B14F-4D97-AF65-F5344CB8AC3E}">
        <p14:creationId xmlns:p14="http://schemas.microsoft.com/office/powerpoint/2010/main" val="19509580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6633"/>
            <a:ext cx="8964488" cy="648072"/>
          </a:xfrm>
        </p:spPr>
        <p:txBody>
          <a:bodyPr>
            <a:noAutofit/>
          </a:bodyPr>
          <a:lstStyle/>
          <a:p>
            <a:pPr lvl="0"/>
            <a:r>
              <a:rPr lang="en-GB" sz="3600" b="1" dirty="0"/>
              <a:t>ICT ROLL </a:t>
            </a:r>
            <a:r>
              <a:rPr lang="en-GB" sz="3600" b="1" dirty="0" smtClean="0"/>
              <a:t>OUT</a:t>
            </a:r>
            <a:endParaRPr lang="en-ZA" sz="3600" b="1" dirty="0"/>
          </a:p>
        </p:txBody>
      </p:sp>
      <p:graphicFrame>
        <p:nvGraphicFramePr>
          <p:cNvPr id="5" name="Content Placeholder 4"/>
          <p:cNvGraphicFramePr>
            <a:graphicFrameLocks noGrp="1"/>
          </p:cNvGraphicFramePr>
          <p:nvPr>
            <p:ph idx="1"/>
            <p:extLst/>
          </p:nvPr>
        </p:nvGraphicFramePr>
        <p:xfrm>
          <a:off x="0" y="764705"/>
          <a:ext cx="9091654" cy="5288290"/>
        </p:xfrm>
        <a:graphic>
          <a:graphicData uri="http://schemas.openxmlformats.org/drawingml/2006/table">
            <a:tbl>
              <a:tblPr firstRow="1" bandRow="1">
                <a:tableStyleId>{21E4AEA4-8DFA-4A89-87EB-49C32662AFE0}</a:tableStyleId>
              </a:tblPr>
              <a:tblGrid>
                <a:gridCol w="1331640">
                  <a:extLst>
                    <a:ext uri="{9D8B030D-6E8A-4147-A177-3AD203B41FA5}">
                      <a16:colId xmlns:a16="http://schemas.microsoft.com/office/drawing/2014/main" val="3113729675"/>
                    </a:ext>
                  </a:extLst>
                </a:gridCol>
                <a:gridCol w="2304256">
                  <a:extLst>
                    <a:ext uri="{9D8B030D-6E8A-4147-A177-3AD203B41FA5}">
                      <a16:colId xmlns:a16="http://schemas.microsoft.com/office/drawing/2014/main" val="3778791455"/>
                    </a:ext>
                  </a:extLst>
                </a:gridCol>
                <a:gridCol w="3384376">
                  <a:extLst>
                    <a:ext uri="{9D8B030D-6E8A-4147-A177-3AD203B41FA5}">
                      <a16:colId xmlns:a16="http://schemas.microsoft.com/office/drawing/2014/main" val="1464753806"/>
                    </a:ext>
                  </a:extLst>
                </a:gridCol>
                <a:gridCol w="2071382">
                  <a:extLst>
                    <a:ext uri="{9D8B030D-6E8A-4147-A177-3AD203B41FA5}">
                      <a16:colId xmlns:a16="http://schemas.microsoft.com/office/drawing/2014/main" val="926640635"/>
                    </a:ext>
                  </a:extLst>
                </a:gridCol>
              </a:tblGrid>
              <a:tr h="341827">
                <a:tc>
                  <a:txBody>
                    <a:bodyPr/>
                    <a:lstStyle/>
                    <a:p>
                      <a:pPr algn="l"/>
                      <a:r>
                        <a:rPr lang="en-ZA" sz="1200" dirty="0" smtClean="0"/>
                        <a:t>PROVINCE</a:t>
                      </a:r>
                      <a:endParaRPr lang="en-ZA" sz="1200" dirty="0"/>
                    </a:p>
                  </a:txBody>
                  <a:tcPr/>
                </a:tc>
                <a:tc>
                  <a:txBody>
                    <a:bodyPr/>
                    <a:lstStyle/>
                    <a:p>
                      <a:pPr algn="ctr"/>
                      <a:r>
                        <a:rPr lang="en-GB" sz="1200" dirty="0" smtClean="0"/>
                        <a:t>DEDICATED BUDGET FOR THE ROLLOUT OF ICT DEVICES AND CONNECTIVITY TO TEACHERS AND LEARNERS</a:t>
                      </a:r>
                      <a:endParaRPr lang="en-ZA" sz="1200" dirty="0"/>
                    </a:p>
                  </a:txBody>
                  <a:tcPr/>
                </a:tc>
                <a:tc>
                  <a:txBody>
                    <a:bodyPr/>
                    <a:lstStyle/>
                    <a:p>
                      <a:pPr algn="ctr"/>
                      <a:r>
                        <a:rPr lang="en-ZA" sz="1200" b="1" kern="1200" dirty="0" smtClean="0">
                          <a:solidFill>
                            <a:schemeClr val="lt1"/>
                          </a:solidFill>
                          <a:effectLst/>
                          <a:latin typeface="+mn-lt"/>
                          <a:ea typeface="+mn-ea"/>
                          <a:cs typeface="+mn-cs"/>
                        </a:rPr>
                        <a:t>PROVINCIAL IMPLEMENTATION PLAN FOR THE PROCUREMENT AND DISTRIBUTION OF THESE ICT DEVICES</a:t>
                      </a:r>
                      <a:endParaRPr lang="en-ZA" sz="1200" dirty="0"/>
                    </a:p>
                  </a:txBody>
                  <a:tcPr/>
                </a:tc>
                <a:tc>
                  <a:txBody>
                    <a:bodyPr/>
                    <a:lstStyle/>
                    <a:p>
                      <a:pPr algn="ctr"/>
                      <a:r>
                        <a:rPr lang="en-GB" sz="1200" dirty="0" smtClean="0"/>
                        <a:t>PLANS  TO ENSURE THAT TEACHERS ARE INTEGRATING ICTS INTO TEACHING AND LEARNING</a:t>
                      </a:r>
                      <a:endParaRPr lang="en-ZA" sz="1200" dirty="0"/>
                    </a:p>
                  </a:txBody>
                  <a:tcPr/>
                </a:tc>
                <a:extLst>
                  <a:ext uri="{0D108BD9-81ED-4DB2-BD59-A6C34878D82A}">
                    <a16:rowId xmlns:a16="http://schemas.microsoft.com/office/drawing/2014/main" val="3646582786"/>
                  </a:ext>
                </a:extLst>
              </a:tr>
              <a:tr h="533166">
                <a:tc>
                  <a:txBody>
                    <a:bodyPr/>
                    <a:lstStyle/>
                    <a:p>
                      <a:r>
                        <a:rPr lang="en-ZA" sz="1200" b="1" dirty="0" smtClean="0">
                          <a:latin typeface="+mn-lt"/>
                        </a:rPr>
                        <a:t>Eastern Cape</a:t>
                      </a:r>
                      <a:endParaRPr lang="en-ZA" sz="1200" b="1" dirty="0">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100" b="0" kern="1200" dirty="0" smtClean="0">
                          <a:solidFill>
                            <a:schemeClr val="dk1"/>
                          </a:solidFill>
                          <a:latin typeface="+mn-lt"/>
                          <a:ea typeface="+mn-ea"/>
                          <a:cs typeface="+mn-cs"/>
                        </a:rPr>
                        <a:t>Yes – two budget sources (LTSM Voted funds and eLearning allocation from Provincial Treasury)</a:t>
                      </a:r>
                      <a:endParaRPr lang="en-ZA" sz="1100" b="0" kern="1200" dirty="0">
                        <a:solidFill>
                          <a:schemeClr val="dk1"/>
                        </a:solidFill>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100" b="0" kern="1200" dirty="0" smtClean="0">
                          <a:solidFill>
                            <a:schemeClr val="dk1"/>
                          </a:solidFill>
                          <a:latin typeface="+mn-lt"/>
                          <a:ea typeface="+mn-ea"/>
                          <a:cs typeface="+mn-cs"/>
                        </a:rPr>
                        <a:t>Yes – project plan has been developed and is being implemented &gt; 3-year contract in force until 30 June 2023</a:t>
                      </a:r>
                      <a:endParaRPr lang="en-ZA" sz="1100" b="0" kern="1200" dirty="0">
                        <a:solidFill>
                          <a:schemeClr val="dk1"/>
                        </a:solidFill>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100" b="0" kern="1200" dirty="0" smtClean="0">
                          <a:solidFill>
                            <a:schemeClr val="dk1"/>
                          </a:solidFill>
                          <a:latin typeface="+mn-lt"/>
                          <a:ea typeface="+mn-ea"/>
                          <a:cs typeface="+mn-cs"/>
                        </a:rPr>
                        <a:t>2020/21:</a:t>
                      </a:r>
                      <a:r>
                        <a:rPr lang="en-ZA" sz="1100" b="0" kern="1200" baseline="0" dirty="0" smtClean="0">
                          <a:solidFill>
                            <a:schemeClr val="dk1"/>
                          </a:solidFill>
                          <a:latin typeface="+mn-lt"/>
                          <a:ea typeface="+mn-ea"/>
                          <a:cs typeface="+mn-cs"/>
                        </a:rPr>
                        <a:t> </a:t>
                      </a:r>
                      <a:r>
                        <a:rPr lang="en-ZA" sz="1100" b="0" kern="1200" dirty="0" smtClean="0">
                          <a:solidFill>
                            <a:schemeClr val="dk1"/>
                          </a:solidFill>
                          <a:latin typeface="+mn-lt"/>
                          <a:ea typeface="+mn-ea"/>
                          <a:cs typeface="+mn-cs"/>
                        </a:rPr>
                        <a:t>Orientation of teachers on utilisation of Tablets and MS Teams. 2021-2024- Training of teachers on subject-specific ICT</a:t>
                      </a:r>
                      <a:endParaRPr lang="en-ZA" sz="1100" b="0" kern="1200" dirty="0">
                        <a:solidFill>
                          <a:schemeClr val="dk1"/>
                        </a:solidFill>
                        <a:latin typeface="+mn-lt"/>
                        <a:ea typeface="+mn-ea"/>
                        <a:cs typeface="+mn-cs"/>
                      </a:endParaRPr>
                    </a:p>
                  </a:txBody>
                  <a:tcPr/>
                </a:tc>
                <a:extLst>
                  <a:ext uri="{0D108BD9-81ED-4DB2-BD59-A6C34878D82A}">
                    <a16:rowId xmlns:a16="http://schemas.microsoft.com/office/drawing/2014/main" val="399759683"/>
                  </a:ext>
                </a:extLst>
              </a:tr>
              <a:tr h="432189">
                <a:tc>
                  <a:txBody>
                    <a:bodyPr/>
                    <a:lstStyle/>
                    <a:p>
                      <a:r>
                        <a:rPr lang="en-ZA" sz="1200" b="1" dirty="0" smtClean="0">
                          <a:latin typeface="+mn-lt"/>
                        </a:rPr>
                        <a:t>Free State</a:t>
                      </a:r>
                      <a:endParaRPr lang="en-ZA" sz="1200" b="1" dirty="0">
                        <a:latin typeface="+mn-lt"/>
                      </a:endParaRPr>
                    </a:p>
                  </a:txBody>
                  <a:tcPr/>
                </a:tc>
                <a:tc>
                  <a:txBody>
                    <a:bodyPr/>
                    <a:lstStyle/>
                    <a:p>
                      <a:pPr marL="0" marR="0" lvl="0" indent="0" algn="l" rtl="0">
                        <a:lnSpc>
                          <a:spcPct val="100000"/>
                        </a:lnSpc>
                        <a:spcBef>
                          <a:spcPts val="0"/>
                        </a:spcBef>
                        <a:spcAft>
                          <a:spcPts val="0"/>
                        </a:spcAft>
                        <a:buClr>
                          <a:schemeClr val="dk1"/>
                        </a:buClr>
                        <a:buSzPts val="2000"/>
                        <a:buFont typeface="Arial" panose="020B0604020202020204" pitchFamily="34" charset="0"/>
                        <a:buNone/>
                      </a:pPr>
                      <a:r>
                        <a:rPr lang="en-ZA" sz="1100" dirty="0"/>
                        <a:t>Reprioritized </a:t>
                      </a:r>
                      <a:r>
                        <a:rPr lang="en-ZA" sz="1100" b="1" dirty="0"/>
                        <a:t>Teacher Development </a:t>
                      </a:r>
                      <a:r>
                        <a:rPr lang="en-ZA" sz="1100" dirty="0"/>
                        <a:t>funding to cater for </a:t>
                      </a:r>
                      <a:r>
                        <a:rPr lang="en-ZA" sz="1100" dirty="0" smtClean="0"/>
                        <a:t>ICT . </a:t>
                      </a:r>
                      <a:r>
                        <a:rPr lang="en-ZA" sz="1100" baseline="0" dirty="0" smtClean="0"/>
                        <a:t> Also used: </a:t>
                      </a:r>
                      <a:r>
                        <a:rPr lang="en-ZA" sz="1100" b="1" dirty="0" smtClean="0"/>
                        <a:t>Covid-19 Response budget (Learners)</a:t>
                      </a:r>
                      <a:r>
                        <a:rPr lang="en-ZA" sz="1100" b="0" dirty="0" smtClean="0"/>
                        <a:t>,</a:t>
                      </a:r>
                      <a:r>
                        <a:rPr lang="en-ZA" sz="1100" b="0" baseline="0" dirty="0" smtClean="0"/>
                        <a:t> </a:t>
                      </a:r>
                      <a:r>
                        <a:rPr lang="en-ZA" sz="1100" b="1" dirty="0" smtClean="0"/>
                        <a:t>LITNUM Strategy</a:t>
                      </a:r>
                      <a:r>
                        <a:rPr lang="en-ZA" sz="1100" b="1" baseline="0" dirty="0" smtClean="0"/>
                        <a:t> &amp;  </a:t>
                      </a:r>
                      <a:r>
                        <a:rPr lang="en-ZA" sz="1100" b="1" dirty="0" smtClean="0"/>
                        <a:t>MST </a:t>
                      </a:r>
                      <a:r>
                        <a:rPr lang="en-ZA" sz="1100" b="1" dirty="0"/>
                        <a:t>Grant (CAT &amp; IT Lab, learners). </a:t>
                      </a:r>
                      <a:endParaRPr sz="1100" dirty="0"/>
                    </a:p>
                  </a:txBody>
                  <a:tcPr marL="91450" marR="91450" marT="45725" marB="45725"/>
                </a:tc>
                <a:tc>
                  <a:txBody>
                    <a:bodyPr/>
                    <a:lstStyle/>
                    <a:p>
                      <a:pPr marL="0" marR="0" lvl="0" indent="0" algn="l" rtl="0">
                        <a:lnSpc>
                          <a:spcPct val="100000"/>
                        </a:lnSpc>
                        <a:spcBef>
                          <a:spcPts val="0"/>
                        </a:spcBef>
                        <a:spcAft>
                          <a:spcPts val="0"/>
                        </a:spcAft>
                        <a:buClr>
                          <a:schemeClr val="dk1"/>
                        </a:buClr>
                        <a:buSzPts val="1800"/>
                        <a:buFont typeface="Calibri"/>
                        <a:buNone/>
                      </a:pPr>
                      <a:r>
                        <a:rPr lang="en-ZA" sz="1100" dirty="0"/>
                        <a:t>A multi-year plan has been developed </a:t>
                      </a:r>
                      <a:r>
                        <a:rPr lang="en-ZA" sz="1100" dirty="0" smtClean="0"/>
                        <a:t> as follows: </a:t>
                      </a:r>
                      <a:r>
                        <a:rPr lang="en-ZA" sz="1100" b="1" dirty="0" smtClean="0"/>
                        <a:t>Year 1 (2020/21) – Desk tops - 463 </a:t>
                      </a:r>
                      <a:r>
                        <a:rPr lang="en-ZA" sz="1100" b="1" dirty="0"/>
                        <a:t>Officials </a:t>
                      </a:r>
                      <a:r>
                        <a:rPr lang="en-ZA" sz="1100" dirty="0" smtClean="0"/>
                        <a:t>and </a:t>
                      </a:r>
                      <a:r>
                        <a:rPr lang="en-ZA" sz="1100" b="1" dirty="0" smtClean="0"/>
                        <a:t>360 </a:t>
                      </a:r>
                      <a:r>
                        <a:rPr lang="en-ZA" sz="1100" b="1" dirty="0"/>
                        <a:t>grade 12 </a:t>
                      </a:r>
                      <a:r>
                        <a:rPr lang="en-ZA" sz="1100" dirty="0" smtClean="0"/>
                        <a:t>Maths teachers. </a:t>
                      </a:r>
                      <a:r>
                        <a:rPr lang="en-ZA" sz="1100" b="1" dirty="0" smtClean="0"/>
                        <a:t>Target group 1 (Laptops and Desktops):</a:t>
                      </a:r>
                      <a:r>
                        <a:rPr lang="en-ZA" sz="1100" dirty="0" smtClean="0"/>
                        <a:t> </a:t>
                      </a:r>
                      <a:endParaRPr lang="en-ZA" sz="1000" dirty="0" smtClean="0"/>
                    </a:p>
                    <a:p>
                      <a:pPr marL="0" marR="0" lvl="0" indent="0" algn="l" rtl="0">
                        <a:lnSpc>
                          <a:spcPct val="100000"/>
                        </a:lnSpc>
                        <a:spcBef>
                          <a:spcPts val="0"/>
                        </a:spcBef>
                        <a:spcAft>
                          <a:spcPts val="0"/>
                        </a:spcAft>
                        <a:buClr>
                          <a:schemeClr val="dk1"/>
                        </a:buClr>
                        <a:buSzPts val="1800"/>
                        <a:buFont typeface="Arial"/>
                        <a:buNone/>
                      </a:pPr>
                      <a:r>
                        <a:rPr lang="en-ZA" sz="1100" b="1" dirty="0" smtClean="0"/>
                        <a:t>500 Grs 1-3 teachers </a:t>
                      </a:r>
                      <a:r>
                        <a:rPr lang="en-ZA" sz="1100" dirty="0" smtClean="0"/>
                        <a:t>participating in the ICT integration training.</a:t>
                      </a:r>
                      <a:r>
                        <a:rPr lang="en-ZA" sz="1100" b="1" dirty="0" smtClean="0"/>
                        <a:t>197 </a:t>
                      </a:r>
                      <a:r>
                        <a:rPr lang="en-ZA" sz="1100" dirty="0" smtClean="0"/>
                        <a:t>CAT/IT teachers </a:t>
                      </a:r>
                      <a:r>
                        <a:rPr lang="en-ZA" sz="1100" b="1" dirty="0" smtClean="0"/>
                        <a:t>Grs 10-12 &amp; 28 Schools </a:t>
                      </a:r>
                      <a:r>
                        <a:rPr lang="en-ZA" sz="1100" b="0" dirty="0" smtClean="0"/>
                        <a:t>receiving 108 laptops loaded with support materials .</a:t>
                      </a:r>
                      <a:r>
                        <a:rPr lang="en-ZA" sz="1100" b="1" dirty="0" smtClean="0"/>
                        <a:t>220 Desk tops </a:t>
                      </a:r>
                      <a:r>
                        <a:rPr lang="en-ZA" sz="1100" dirty="0" smtClean="0"/>
                        <a:t>for 5 CAT and 1 IT schools. </a:t>
                      </a:r>
                      <a:r>
                        <a:rPr lang="en-ZA" sz="1100" b="1" dirty="0" smtClean="0"/>
                        <a:t>Target group 2 (Tablets)- 412 tablets for grade 12 </a:t>
                      </a:r>
                      <a:r>
                        <a:rPr lang="en-ZA" sz="1100" b="0" dirty="0" smtClean="0"/>
                        <a:t>learners with comorbidities. </a:t>
                      </a:r>
                      <a:r>
                        <a:rPr lang="en-ZA" sz="1100" b="1" u="none" dirty="0" smtClean="0"/>
                        <a:t>Year</a:t>
                      </a:r>
                      <a:r>
                        <a:rPr lang="en-ZA" sz="1100" b="1" u="none" baseline="0" dirty="0" smtClean="0"/>
                        <a:t> 3 2022: </a:t>
                      </a:r>
                      <a:r>
                        <a:rPr lang="en-ZA" sz="1100" b="1" u="none" dirty="0" smtClean="0"/>
                        <a:t>Target group: </a:t>
                      </a:r>
                      <a:r>
                        <a:rPr lang="en-ZA" sz="1100" b="0" u="none" dirty="0" smtClean="0"/>
                        <a:t>Officials, teachers and learners</a:t>
                      </a:r>
                      <a:endParaRPr lang="en-ZA" sz="1000" dirty="0" smtClean="0"/>
                    </a:p>
                  </a:txBody>
                  <a:tcPr marL="91450" marR="91450" marT="45725" marB="45725"/>
                </a:tc>
                <a:tc>
                  <a:txBody>
                    <a:bodyPr/>
                    <a:lstStyle/>
                    <a:p>
                      <a:pPr marL="285750" marR="0" lvl="0" indent="-285750" algn="l" rtl="0">
                        <a:lnSpc>
                          <a:spcPct val="100000"/>
                        </a:lnSpc>
                        <a:spcBef>
                          <a:spcPts val="0"/>
                        </a:spcBef>
                        <a:spcAft>
                          <a:spcPts val="0"/>
                        </a:spcAft>
                        <a:buClr>
                          <a:schemeClr val="dk1"/>
                        </a:buClr>
                        <a:buSzPts val="1800"/>
                        <a:buFont typeface="Arial"/>
                        <a:buChar char="•"/>
                      </a:pPr>
                      <a:r>
                        <a:rPr lang="en-ZA" sz="1100" dirty="0" smtClean="0"/>
                        <a:t>A </a:t>
                      </a:r>
                      <a:r>
                        <a:rPr lang="en-ZA" sz="1100" dirty="0"/>
                        <a:t>3 year ICT training contract on digital classroom targeting Primary schools (Laptops are provided for each cohort. 180 hours of training)</a:t>
                      </a:r>
                      <a:endParaRPr sz="1100" dirty="0"/>
                    </a:p>
                    <a:p>
                      <a:pPr marL="285750" marR="0" lvl="0" indent="-285750" algn="l" rtl="0">
                        <a:lnSpc>
                          <a:spcPct val="100000"/>
                        </a:lnSpc>
                        <a:spcBef>
                          <a:spcPts val="0"/>
                        </a:spcBef>
                        <a:spcAft>
                          <a:spcPts val="0"/>
                        </a:spcAft>
                        <a:buClr>
                          <a:schemeClr val="dk1"/>
                        </a:buClr>
                        <a:buSzPts val="1800"/>
                        <a:buFont typeface="Arial"/>
                        <a:buChar char="•"/>
                      </a:pPr>
                      <a:r>
                        <a:rPr lang="en-ZA" sz="1100" dirty="0"/>
                        <a:t>Teacher training on ICT integration.</a:t>
                      </a:r>
                      <a:endParaRPr sz="1100" dirty="0"/>
                    </a:p>
                  </a:txBody>
                  <a:tcPr marL="91450" marR="91450" marT="45725" marB="45725"/>
                </a:tc>
                <a:extLst>
                  <a:ext uri="{0D108BD9-81ED-4DB2-BD59-A6C34878D82A}">
                    <a16:rowId xmlns:a16="http://schemas.microsoft.com/office/drawing/2014/main" val="4070761926"/>
                  </a:ext>
                </a:extLst>
              </a:tr>
              <a:tr h="432189">
                <a:tc>
                  <a:txBody>
                    <a:bodyPr/>
                    <a:lstStyle/>
                    <a:p>
                      <a:r>
                        <a:rPr lang="en-ZA" sz="1200" b="1" dirty="0" smtClean="0">
                          <a:latin typeface="+mn-lt"/>
                        </a:rPr>
                        <a:t>Gauteng</a:t>
                      </a:r>
                      <a:endParaRPr lang="en-ZA" sz="1200" b="1" dirty="0">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schemeClr val="tx1"/>
                          </a:solidFill>
                          <a:effectLst/>
                          <a:uLnTx/>
                          <a:uFillTx/>
                          <a:latin typeface="+mn-lt"/>
                          <a:ea typeface="+mn-ea"/>
                          <a:cs typeface="+mn-cs"/>
                        </a:rPr>
                        <a:t>R  1,658,127,000.00</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a:ln>
                            <a:noFill/>
                          </a:ln>
                          <a:solidFill>
                            <a:schemeClr val="tx1"/>
                          </a:solidFill>
                          <a:effectLst/>
                          <a:uLnTx/>
                          <a:uFillTx/>
                          <a:latin typeface="+mn-lt"/>
                          <a:ea typeface="+mn-ea"/>
                          <a:cs typeface="+mn-cs"/>
                        </a:rPr>
                        <a:t>This includes the funding for infrastructure refurbishments of smart classrooms</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dirty="0"/>
                        <a:t>Learner ICT Device </a:t>
                      </a:r>
                      <a:r>
                        <a:rPr lang="en-ZA" sz="1100" b="0" dirty="0" smtClean="0"/>
                        <a:t>Provisioning</a:t>
                      </a:r>
                      <a:endParaRPr lang="en-ZA" sz="1100" b="0" dirty="0">
                        <a:solidFill>
                          <a:schemeClr val="tx1"/>
                        </a:solidFill>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dirty="0"/>
                        <a:t>Digital Content </a:t>
                      </a:r>
                      <a:r>
                        <a:rPr lang="en-ZA" sz="1100" b="0" dirty="0" smtClean="0"/>
                        <a:t>Provisioning</a:t>
                      </a:r>
                      <a:endParaRPr lang="en-ZA" sz="1100" b="0" dirty="0">
                        <a:solidFill>
                          <a:schemeClr val="tx1"/>
                        </a:solidFill>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dirty="0" smtClean="0"/>
                        <a:t>Connectivity</a:t>
                      </a:r>
                      <a:endParaRPr lang="en-ZA" sz="1100" b="0" dirty="0">
                        <a:solidFill>
                          <a:schemeClr val="tx1"/>
                        </a:solidFill>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dirty="0"/>
                        <a:t>GDE Content Platform </a:t>
                      </a:r>
                      <a:r>
                        <a:rPr lang="en-ZA" sz="1100" b="0" dirty="0" smtClean="0"/>
                        <a:t>Update</a:t>
                      </a:r>
                      <a:endParaRPr lang="en-ZA" sz="1100" b="0" dirty="0">
                        <a:solidFill>
                          <a:schemeClr val="tx1"/>
                        </a:solidFill>
                      </a:endParaRPr>
                    </a:p>
                    <a:p>
                      <a:pPr marL="171450" indent="-171450" algn="l">
                        <a:buFont typeface="Arial" panose="020B0604020202020204" pitchFamily="34" charset="0"/>
                        <a:buChar char="•"/>
                      </a:pPr>
                      <a:r>
                        <a:rPr lang="en-ZA" sz="1100" b="0" dirty="0"/>
                        <a:t>Pilot the Virtual classroom &amp; </a:t>
                      </a:r>
                      <a:r>
                        <a:rPr lang="en-ZA" sz="1100" b="0" dirty="0" smtClean="0"/>
                        <a:t>Broadcasting as well as  Solutions</a:t>
                      </a:r>
                      <a:endParaRPr lang="en-ZA" sz="1100" b="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100" b="0" dirty="0">
                          <a:solidFill>
                            <a:schemeClr val="tx1"/>
                          </a:solidFill>
                        </a:rPr>
                        <a:t>Provide Individual learners with ICT Devices ( 64 500  of 133 431 leaners),</a:t>
                      </a:r>
                      <a:r>
                        <a:rPr lang="en-ZA" sz="1100" b="0" baseline="0" dirty="0">
                          <a:solidFill>
                            <a:schemeClr val="tx1"/>
                          </a:solidFill>
                        </a:rPr>
                        <a:t> 2021 </a:t>
                      </a:r>
                      <a:r>
                        <a:rPr lang="en-ZA" sz="1100" b="0" dirty="0">
                          <a:solidFill>
                            <a:schemeClr val="tx1"/>
                          </a:solidFill>
                        </a:rPr>
                        <a:t>Grade 12.</a:t>
                      </a:r>
                    </a:p>
                    <a:p>
                      <a:pPr marL="0" marR="0" lvl="0" indent="0" algn="just" defTabSz="914400" rtl="0" eaLnBrk="1" fontAlgn="auto" latinLnBrk="0" hangingPunct="1">
                        <a:lnSpc>
                          <a:spcPct val="100000"/>
                        </a:lnSpc>
                        <a:spcBef>
                          <a:spcPts val="0"/>
                        </a:spcBef>
                        <a:spcAft>
                          <a:spcPts val="0"/>
                        </a:spcAft>
                        <a:buClrTx/>
                        <a:buSzTx/>
                        <a:buFontTx/>
                        <a:buNone/>
                        <a:tabLst/>
                        <a:defRPr/>
                      </a:pPr>
                      <a:r>
                        <a:rPr lang="en-ZA" sz="1100" b="0" dirty="0">
                          <a:solidFill>
                            <a:schemeClr val="tx1"/>
                          </a:solidFill>
                        </a:rPr>
                        <a:t>Profile Curriculum Needs &amp; provide Digital Content to 64 500 of  133 431 Learners who will be in Grade 12 in </a:t>
                      </a:r>
                      <a:r>
                        <a:rPr lang="en-ZA" sz="1100" b="0" dirty="0" smtClean="0">
                          <a:solidFill>
                            <a:schemeClr val="tx1"/>
                          </a:solidFill>
                        </a:rPr>
                        <a:t>2021. Provide </a:t>
                      </a:r>
                      <a:r>
                        <a:rPr lang="en-ZA" sz="1100" b="0" dirty="0">
                          <a:solidFill>
                            <a:schemeClr val="tx1"/>
                          </a:solidFill>
                        </a:rPr>
                        <a:t>mobile data to 64 500 of 133 431 leaners who will be in Grade 12 in </a:t>
                      </a:r>
                      <a:r>
                        <a:rPr lang="en-ZA" sz="1100" b="0" dirty="0" smtClean="0">
                          <a:solidFill>
                            <a:schemeClr val="tx1"/>
                          </a:solidFill>
                        </a:rPr>
                        <a:t>2021</a:t>
                      </a:r>
                      <a:endParaRPr lang="en-ZA" sz="1100" b="0" dirty="0">
                        <a:solidFill>
                          <a:schemeClr val="tx1"/>
                        </a:solidFill>
                      </a:endParaRPr>
                    </a:p>
                  </a:txBody>
                  <a:tcPr/>
                </a:tc>
                <a:extLst>
                  <a:ext uri="{0D108BD9-81ED-4DB2-BD59-A6C34878D82A}">
                    <a16:rowId xmlns:a16="http://schemas.microsoft.com/office/drawing/2014/main" val="1944686533"/>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37</a:t>
            </a:fld>
            <a:endParaRPr lang="en-ZA" dirty="0">
              <a:solidFill>
                <a:prstClr val="black">
                  <a:tint val="75000"/>
                </a:prstClr>
              </a:solidFill>
            </a:endParaRPr>
          </a:p>
        </p:txBody>
      </p:sp>
      <p:pic>
        <p:nvPicPr>
          <p:cNvPr id="6" name="Picture 5"/>
          <p:cNvPicPr>
            <a:picLocks noChangeAspect="1"/>
          </p:cNvPicPr>
          <p:nvPr/>
        </p:nvPicPr>
        <p:blipFill>
          <a:blip r:embed="rId3"/>
          <a:stretch>
            <a:fillRect/>
          </a:stretch>
        </p:blipFill>
        <p:spPr>
          <a:xfrm>
            <a:off x="0" y="6124042"/>
            <a:ext cx="1763688" cy="733957"/>
          </a:xfrm>
          <a:prstGeom prst="rect">
            <a:avLst/>
          </a:prstGeom>
        </p:spPr>
      </p:pic>
    </p:spTree>
    <p:extLst>
      <p:ext uri="{BB962C8B-B14F-4D97-AF65-F5344CB8AC3E}">
        <p14:creationId xmlns:p14="http://schemas.microsoft.com/office/powerpoint/2010/main" val="8524078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6633"/>
            <a:ext cx="8964488" cy="648072"/>
          </a:xfrm>
        </p:spPr>
        <p:txBody>
          <a:bodyPr>
            <a:noAutofit/>
          </a:bodyPr>
          <a:lstStyle/>
          <a:p>
            <a:pPr lvl="0"/>
            <a:r>
              <a:rPr lang="en-GB" sz="3600" b="1" dirty="0"/>
              <a:t>ICT ROLL </a:t>
            </a:r>
            <a:r>
              <a:rPr lang="en-GB" sz="3600" b="1" dirty="0" smtClean="0"/>
              <a:t>OUT</a:t>
            </a:r>
            <a:endParaRPr lang="en-ZA" sz="3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94689366"/>
              </p:ext>
            </p:extLst>
          </p:nvPr>
        </p:nvGraphicFramePr>
        <p:xfrm>
          <a:off x="0" y="764704"/>
          <a:ext cx="9091654" cy="5251895"/>
        </p:xfrm>
        <a:graphic>
          <a:graphicData uri="http://schemas.openxmlformats.org/drawingml/2006/table">
            <a:tbl>
              <a:tblPr firstRow="1" bandRow="1">
                <a:tableStyleId>{21E4AEA4-8DFA-4A89-87EB-49C32662AFE0}</a:tableStyleId>
              </a:tblPr>
              <a:tblGrid>
                <a:gridCol w="1115616">
                  <a:extLst>
                    <a:ext uri="{9D8B030D-6E8A-4147-A177-3AD203B41FA5}">
                      <a16:colId xmlns:a16="http://schemas.microsoft.com/office/drawing/2014/main" val="3113729675"/>
                    </a:ext>
                  </a:extLst>
                </a:gridCol>
                <a:gridCol w="2160240">
                  <a:extLst>
                    <a:ext uri="{9D8B030D-6E8A-4147-A177-3AD203B41FA5}">
                      <a16:colId xmlns:a16="http://schemas.microsoft.com/office/drawing/2014/main" val="3778791455"/>
                    </a:ext>
                  </a:extLst>
                </a:gridCol>
                <a:gridCol w="2448272">
                  <a:extLst>
                    <a:ext uri="{9D8B030D-6E8A-4147-A177-3AD203B41FA5}">
                      <a16:colId xmlns:a16="http://schemas.microsoft.com/office/drawing/2014/main" val="1464753806"/>
                    </a:ext>
                  </a:extLst>
                </a:gridCol>
                <a:gridCol w="3367526">
                  <a:extLst>
                    <a:ext uri="{9D8B030D-6E8A-4147-A177-3AD203B41FA5}">
                      <a16:colId xmlns:a16="http://schemas.microsoft.com/office/drawing/2014/main" val="926640635"/>
                    </a:ext>
                  </a:extLst>
                </a:gridCol>
              </a:tblGrid>
              <a:tr h="1252515">
                <a:tc>
                  <a:txBody>
                    <a:bodyPr/>
                    <a:lstStyle/>
                    <a:p>
                      <a:pPr algn="l"/>
                      <a:r>
                        <a:rPr lang="en-ZA" sz="1200" dirty="0" smtClean="0"/>
                        <a:t>PROVINCE</a:t>
                      </a:r>
                      <a:endParaRPr lang="en-ZA" sz="1200" dirty="0"/>
                    </a:p>
                  </a:txBody>
                  <a:tcPr/>
                </a:tc>
                <a:tc>
                  <a:txBody>
                    <a:bodyPr/>
                    <a:lstStyle/>
                    <a:p>
                      <a:pPr algn="ctr"/>
                      <a:r>
                        <a:rPr lang="en-GB" sz="1200" dirty="0" smtClean="0"/>
                        <a:t>DEDICATED BUDGET FOR THE ROLLOUT OF ICT DEVICES AND CONNECTIVITY TO TEACHERS AND LEARNERS</a:t>
                      </a:r>
                      <a:endParaRPr lang="en-ZA" sz="1200" dirty="0"/>
                    </a:p>
                  </a:txBody>
                  <a:tcPr/>
                </a:tc>
                <a:tc>
                  <a:txBody>
                    <a:bodyPr/>
                    <a:lstStyle/>
                    <a:p>
                      <a:pPr algn="ctr"/>
                      <a:r>
                        <a:rPr lang="en-ZA" sz="1200" b="1" kern="1200" dirty="0" smtClean="0">
                          <a:solidFill>
                            <a:schemeClr val="lt1"/>
                          </a:solidFill>
                          <a:effectLst/>
                          <a:latin typeface="+mn-lt"/>
                          <a:ea typeface="+mn-ea"/>
                          <a:cs typeface="+mn-cs"/>
                        </a:rPr>
                        <a:t>PROVINCIAL IMPLEMENTATION PLAN FOR THE PROCUREMENT AND DISTRIBUTION OF THESE ICT DEVICES</a:t>
                      </a:r>
                      <a:endParaRPr lang="en-ZA" sz="1200" dirty="0"/>
                    </a:p>
                  </a:txBody>
                  <a:tcPr/>
                </a:tc>
                <a:tc>
                  <a:txBody>
                    <a:bodyPr/>
                    <a:lstStyle/>
                    <a:p>
                      <a:pPr algn="ctr"/>
                      <a:r>
                        <a:rPr lang="en-GB" sz="1200" dirty="0" smtClean="0"/>
                        <a:t>PLANS  TO ENSURE THAT TEACHERS ARE INTEGRATING ICTS INTO TEACHING AND LEARNING</a:t>
                      </a:r>
                      <a:endParaRPr lang="en-ZA" sz="1200" dirty="0"/>
                    </a:p>
                  </a:txBody>
                  <a:tcPr/>
                </a:tc>
                <a:extLst>
                  <a:ext uri="{0D108BD9-81ED-4DB2-BD59-A6C34878D82A}">
                    <a16:rowId xmlns:a16="http://schemas.microsoft.com/office/drawing/2014/main" val="3646582786"/>
                  </a:ext>
                </a:extLst>
              </a:tr>
              <a:tr h="1213742">
                <a:tc>
                  <a:txBody>
                    <a:bodyPr/>
                    <a:lstStyle/>
                    <a:p>
                      <a:r>
                        <a:rPr lang="en-ZA" sz="1200" b="1" dirty="0" err="1" smtClean="0">
                          <a:latin typeface="+mn-lt"/>
                        </a:rPr>
                        <a:t>KwaZulu</a:t>
                      </a:r>
                      <a:r>
                        <a:rPr lang="en-ZA" sz="1200" b="1" dirty="0" smtClean="0">
                          <a:latin typeface="+mn-lt"/>
                        </a:rPr>
                        <a:t>- Natal</a:t>
                      </a:r>
                      <a:endParaRPr lang="en-ZA" sz="1200" b="1" dirty="0">
                        <a:latin typeface="+mn-lt"/>
                      </a:endParaRPr>
                    </a:p>
                  </a:txBody>
                  <a:tcPr/>
                </a:tc>
                <a:tc>
                  <a:txBody>
                    <a:bodyPr/>
                    <a:lstStyle/>
                    <a:p>
                      <a:pPr marL="0" lvl="0" indent="0">
                        <a:buFont typeface="Arial" panose="020B0604020202020204" pitchFamily="34" charset="0"/>
                        <a:buNone/>
                      </a:pPr>
                      <a:r>
                        <a:rPr lang="en-GB" sz="1100" b="0" dirty="0" smtClean="0">
                          <a:solidFill>
                            <a:schemeClr val="tx1"/>
                          </a:solidFill>
                          <a:latin typeface="+mn-lt"/>
                        </a:rPr>
                        <a:t>Currently R20</a:t>
                      </a:r>
                      <a:r>
                        <a:rPr lang="en-GB" sz="1100" b="0" baseline="0" dirty="0" smtClean="0">
                          <a:solidFill>
                            <a:schemeClr val="tx1"/>
                          </a:solidFill>
                          <a:latin typeface="+mn-lt"/>
                        </a:rPr>
                        <a:t> million has been provided for ICT roll out and 50 million is derived from the MST grant</a:t>
                      </a:r>
                      <a:endParaRPr lang="en-US" sz="1100" b="0" dirty="0" smtClean="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0" kern="1200" dirty="0" smtClean="0">
                          <a:solidFill>
                            <a:schemeClr val="tx1"/>
                          </a:solidFill>
                          <a:effectLst/>
                          <a:latin typeface="+mn-lt"/>
                          <a:ea typeface="+mn-ea"/>
                          <a:cs typeface="+mn-cs"/>
                        </a:rPr>
                        <a:t>Except for the MST</a:t>
                      </a:r>
                      <a:r>
                        <a:rPr lang="en-ZA" sz="1100" b="0" kern="1200" baseline="0" dirty="0" smtClean="0">
                          <a:solidFill>
                            <a:schemeClr val="tx1"/>
                          </a:solidFill>
                          <a:effectLst/>
                          <a:latin typeface="+mn-lt"/>
                          <a:ea typeface="+mn-ea"/>
                          <a:cs typeface="+mn-cs"/>
                        </a:rPr>
                        <a:t> grant expenditure plan . There are 100 schools provided with the GAMMA devices and this contributes to online teaching and learning</a:t>
                      </a:r>
                      <a:r>
                        <a:rPr lang="en-US" sz="1100" b="0" kern="1200" baseline="0" dirty="0" smtClean="0">
                          <a:solidFill>
                            <a:schemeClr val="tx1"/>
                          </a:solidFill>
                          <a:effectLst/>
                          <a:latin typeface="+mn-lt"/>
                          <a:ea typeface="+mn-ea"/>
                          <a:cs typeface="+mn-cs"/>
                        </a:rPr>
                        <a:t>.</a:t>
                      </a:r>
                      <a:endParaRPr lang="en-US" sz="1100" b="0" i="0" u="none" strike="noStrike" dirty="0" smtClean="0">
                        <a:solidFill>
                          <a:schemeClr val="tx1"/>
                        </a:solidFill>
                        <a:effectLst/>
                        <a:latin typeface="+mn-lt"/>
                        <a:cs typeface="Arial" pitchFamily="34" charset="0"/>
                      </a:endParaRPr>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GB" sz="1100" b="0" dirty="0" smtClean="0">
                          <a:solidFill>
                            <a:schemeClr val="tx1"/>
                          </a:solidFill>
                          <a:latin typeface="+mn-lt"/>
                        </a:rPr>
                        <a:t>The Department of Education is working with VODACOM in preparation for the roll out of e-learning.</a:t>
                      </a:r>
                      <a:r>
                        <a:rPr lang="en-GB" sz="1100" b="0" baseline="0" dirty="0" smtClean="0">
                          <a:solidFill>
                            <a:schemeClr val="tx1"/>
                          </a:solidFill>
                          <a:latin typeface="+mn-lt"/>
                        </a:rPr>
                        <a:t>  The plan has been submitted and it is the line function to the HODs office.</a:t>
                      </a:r>
                      <a:endParaRPr lang="en-US" sz="1100" b="0" i="0" u="none" strike="noStrike" dirty="0">
                        <a:solidFill>
                          <a:schemeClr val="tx1"/>
                        </a:solidFill>
                        <a:effectLst/>
                        <a:latin typeface="+mn-lt"/>
                        <a:cs typeface="Arial" pitchFamily="34" charset="0"/>
                      </a:endParaRPr>
                    </a:p>
                  </a:txBody>
                  <a:tcPr/>
                </a:tc>
                <a:extLst>
                  <a:ext uri="{0D108BD9-81ED-4DB2-BD59-A6C34878D82A}">
                    <a16:rowId xmlns:a16="http://schemas.microsoft.com/office/drawing/2014/main" val="2978755674"/>
                  </a:ext>
                </a:extLst>
              </a:tr>
              <a:tr h="358153">
                <a:tc>
                  <a:txBody>
                    <a:bodyPr/>
                    <a:lstStyle/>
                    <a:p>
                      <a:r>
                        <a:rPr lang="en-ZA" sz="1200" b="1" dirty="0" smtClean="0">
                          <a:solidFill>
                            <a:schemeClr val="tx1"/>
                          </a:solidFill>
                          <a:latin typeface="+mn-lt"/>
                        </a:rPr>
                        <a:t>Limpopo</a:t>
                      </a:r>
                      <a:endParaRPr lang="en-ZA" sz="1200" b="1" dirty="0">
                        <a:solidFill>
                          <a:schemeClr val="tx1"/>
                        </a:solidFill>
                        <a:latin typeface="+mn-lt"/>
                      </a:endParaRPr>
                    </a:p>
                  </a:txBody>
                  <a:tcPr/>
                </a:tc>
                <a:tc>
                  <a:txBody>
                    <a:bodyPr/>
                    <a:lstStyle/>
                    <a:p>
                      <a:pPr marL="0" lvl="0" indent="0" algn="just">
                        <a:buFont typeface="Arial" panose="020B0604020202020204" pitchFamily="34" charset="0"/>
                        <a:buNone/>
                      </a:pPr>
                      <a:r>
                        <a:rPr lang="en-GB" sz="1200" kern="1200" dirty="0" smtClean="0">
                          <a:solidFill>
                            <a:schemeClr val="tx1"/>
                          </a:solidFill>
                          <a:effectLst/>
                          <a:latin typeface="+mn-lt"/>
                          <a:ea typeface="+mn-ea"/>
                          <a:cs typeface="+mn-cs"/>
                        </a:rPr>
                        <a:t>The PED yet to provide</a:t>
                      </a:r>
                      <a:r>
                        <a:rPr lang="en-GB" sz="1200" kern="1200" baseline="0" dirty="0" smtClean="0">
                          <a:solidFill>
                            <a:schemeClr val="tx1"/>
                          </a:solidFill>
                          <a:effectLst/>
                          <a:latin typeface="+mn-lt"/>
                          <a:ea typeface="+mn-ea"/>
                          <a:cs typeface="+mn-cs"/>
                        </a:rPr>
                        <a:t> update</a:t>
                      </a:r>
                      <a:endParaRPr lang="en-ZA" sz="1200" kern="1200" dirty="0" smtClean="0">
                        <a:solidFill>
                          <a:schemeClr val="tx1"/>
                        </a:solidFill>
                        <a:effectLst/>
                        <a:latin typeface="+mn-lt"/>
                        <a:ea typeface="+mn-ea"/>
                        <a:cs typeface="+mn-cs"/>
                      </a:endParaRPr>
                    </a:p>
                  </a:txBody>
                  <a:tcPr/>
                </a:tc>
                <a:tc>
                  <a:txBody>
                    <a:bodyPr/>
                    <a:lstStyle/>
                    <a:p>
                      <a:pPr marL="0" lvl="0" indent="0" algn="just">
                        <a:buFont typeface="Arial" panose="020B0604020202020204" pitchFamily="34" charset="0"/>
                        <a:buNone/>
                      </a:pPr>
                      <a:endParaRPr lang="en-ZA" sz="1200" kern="1200" dirty="0" smtClean="0">
                        <a:solidFill>
                          <a:schemeClr val="tx1"/>
                        </a:solidFill>
                        <a:effectLst/>
                        <a:latin typeface="+mn-lt"/>
                        <a:ea typeface="+mn-ea"/>
                        <a:cs typeface="+mn-cs"/>
                      </a:endParaRPr>
                    </a:p>
                  </a:txBody>
                  <a:tcPr/>
                </a:tc>
                <a:tc>
                  <a:txBody>
                    <a:bodyPr/>
                    <a:lstStyle/>
                    <a:p>
                      <a:pPr marL="0" lvl="0" indent="0" algn="just">
                        <a:buFont typeface="Arial" panose="020B0604020202020204" pitchFamily="34" charset="0"/>
                        <a:buNone/>
                      </a:pPr>
                      <a:endParaRPr lang="en-ZA" sz="12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1586982099"/>
                  </a:ext>
                </a:extLst>
              </a:tr>
              <a:tr h="1432614">
                <a:tc>
                  <a:txBody>
                    <a:bodyPr/>
                    <a:lstStyle/>
                    <a:p>
                      <a:r>
                        <a:rPr lang="en-ZA" sz="1200" b="1" dirty="0" smtClean="0">
                          <a:solidFill>
                            <a:schemeClr val="tx1"/>
                          </a:solidFill>
                          <a:latin typeface="+mn-lt"/>
                        </a:rPr>
                        <a:t>Mpumalanga</a:t>
                      </a:r>
                      <a:endParaRPr lang="en-ZA" sz="1200" b="1"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R0.00</a:t>
                      </a:r>
                      <a:endParaRPr kumimoji="0" lang="en-ZA" sz="1100" b="1"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baseline="0" noProof="0" dirty="0" smtClean="0">
                          <a:solidFill>
                            <a:schemeClr val="dk1"/>
                          </a:solidFill>
                          <a:effectLst/>
                          <a:latin typeface="+mn-lt"/>
                          <a:ea typeface="+mn-ea"/>
                          <a:cs typeface="Arial" panose="020B0604020202020204" pitchFamily="34" charset="0"/>
                        </a:rPr>
                        <a:t>The province does not have enough budget to provide resources to schools in the next academic year, however, some ICT resources (</a:t>
                      </a:r>
                      <a:r>
                        <a:rPr lang="en-GB" sz="1100" kern="1200" baseline="0" noProof="0" dirty="0" err="1" smtClean="0">
                          <a:solidFill>
                            <a:schemeClr val="dk1"/>
                          </a:solidFill>
                          <a:effectLst/>
                          <a:latin typeface="+mn-lt"/>
                          <a:ea typeface="+mn-ea"/>
                          <a:cs typeface="Arial" panose="020B0604020202020204" pitchFamily="34" charset="0"/>
                        </a:rPr>
                        <a:t>e.g</a:t>
                      </a:r>
                      <a:r>
                        <a:rPr lang="en-GB" sz="1100" kern="1200" baseline="0" noProof="0" dirty="0" smtClean="0">
                          <a:solidFill>
                            <a:schemeClr val="dk1"/>
                          </a:solidFill>
                          <a:effectLst/>
                          <a:latin typeface="+mn-lt"/>
                          <a:ea typeface="+mn-ea"/>
                          <a:cs typeface="Arial" panose="020B0604020202020204" pitchFamily="34" charset="0"/>
                        </a:rPr>
                        <a:t> Interactive boards and laptops) were provided to schools. </a:t>
                      </a:r>
                      <a:endParaRPr kumimoji="0" lang="en-ZA" sz="1100" b="1"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txBody>
                  <a:tcPr/>
                </a:tc>
                <a:tc>
                  <a:txBody>
                    <a:bodyPr/>
                    <a:lstStyle/>
                    <a:p>
                      <a:pPr marL="0" indent="0" algn="just">
                        <a:buFont typeface="Arial" panose="020B0604020202020204" pitchFamily="34" charset="0"/>
                        <a:buNone/>
                      </a:pPr>
                      <a:r>
                        <a:rPr lang="en-ZA" sz="1100" kern="1200" dirty="0" smtClean="0">
                          <a:solidFill>
                            <a:schemeClr val="dk1"/>
                          </a:solidFill>
                          <a:effectLst/>
                          <a:latin typeface="+mn-lt"/>
                          <a:ea typeface="+mn-ea"/>
                          <a:cs typeface="Arial" panose="020B0604020202020204" pitchFamily="34" charset="0"/>
                        </a:rPr>
                        <a:t>Conduct</a:t>
                      </a:r>
                      <a:r>
                        <a:rPr lang="en-ZA" sz="1100" kern="1200" baseline="0" dirty="0" smtClean="0">
                          <a:solidFill>
                            <a:schemeClr val="dk1"/>
                          </a:solidFill>
                          <a:effectLst/>
                          <a:latin typeface="+mn-lt"/>
                          <a:ea typeface="+mn-ea"/>
                          <a:cs typeface="Arial" panose="020B0604020202020204" pitchFamily="34" charset="0"/>
                        </a:rPr>
                        <a:t> teacher training on the integration of e-resources. </a:t>
                      </a:r>
                      <a:r>
                        <a:rPr lang="en-ZA" sz="1100" kern="1200" dirty="0" smtClean="0">
                          <a:solidFill>
                            <a:schemeClr val="dk1"/>
                          </a:solidFill>
                          <a:effectLst/>
                          <a:latin typeface="+mn-lt"/>
                          <a:ea typeface="+mn-ea"/>
                          <a:cs typeface="Arial" panose="020B0604020202020204" pitchFamily="34" charset="0"/>
                        </a:rPr>
                        <a:t>Provide electronic content (</a:t>
                      </a:r>
                      <a:r>
                        <a:rPr lang="en-ZA" sz="1100" kern="1200" dirty="0" err="1" smtClean="0">
                          <a:solidFill>
                            <a:schemeClr val="dk1"/>
                          </a:solidFill>
                          <a:effectLst/>
                          <a:latin typeface="+mn-lt"/>
                          <a:ea typeface="+mn-ea"/>
                          <a:cs typeface="Arial" panose="020B0604020202020204" pitchFamily="34" charset="0"/>
                        </a:rPr>
                        <a:t>e.g</a:t>
                      </a:r>
                      <a:r>
                        <a:rPr lang="en-ZA" sz="1100" kern="1200" dirty="0" smtClean="0">
                          <a:solidFill>
                            <a:schemeClr val="dk1"/>
                          </a:solidFill>
                          <a:effectLst/>
                          <a:latin typeface="+mn-lt"/>
                          <a:ea typeface="+mn-ea"/>
                          <a:cs typeface="Arial" panose="020B0604020202020204" pitchFamily="34" charset="0"/>
                        </a:rPr>
                        <a:t> lesson recordings and other</a:t>
                      </a:r>
                      <a:r>
                        <a:rPr lang="en-ZA" sz="1100" kern="1200" baseline="0" dirty="0" smtClean="0">
                          <a:solidFill>
                            <a:schemeClr val="dk1"/>
                          </a:solidFill>
                          <a:effectLst/>
                          <a:latin typeface="+mn-lt"/>
                          <a:ea typeface="+mn-ea"/>
                          <a:cs typeface="Arial" panose="020B0604020202020204" pitchFamily="34" charset="0"/>
                        </a:rPr>
                        <a:t> electronic teaching material</a:t>
                      </a:r>
                      <a:r>
                        <a:rPr lang="en-ZA" sz="1100" kern="1200" dirty="0" smtClean="0">
                          <a:solidFill>
                            <a:schemeClr val="dk1"/>
                          </a:solidFill>
                          <a:effectLst/>
                          <a:latin typeface="+mn-lt"/>
                          <a:ea typeface="+mn-ea"/>
                          <a:cs typeface="Arial" panose="020B0604020202020204" pitchFamily="34" charset="0"/>
                        </a:rPr>
                        <a:t>) which can be accessed through the interactive board in the classroom to improve performance in MST subjects.</a:t>
                      </a:r>
                      <a:endParaRPr lang="en-ZA" sz="1100" dirty="0" smtClean="0">
                        <a:latin typeface="+mn-lt"/>
                        <a:cs typeface="Arial" panose="020B0604020202020204" pitchFamily="34" charset="0"/>
                      </a:endParaRPr>
                    </a:p>
                  </a:txBody>
                  <a:tcPr/>
                </a:tc>
                <a:extLst>
                  <a:ext uri="{0D108BD9-81ED-4DB2-BD59-A6C34878D82A}">
                    <a16:rowId xmlns:a16="http://schemas.microsoft.com/office/drawing/2014/main" val="2467376107"/>
                  </a:ext>
                </a:extLst>
              </a:tr>
              <a:tr h="994871">
                <a:tc>
                  <a:txBody>
                    <a:bodyPr/>
                    <a:lstStyle/>
                    <a:p>
                      <a:r>
                        <a:rPr lang="en-ZA" sz="1200" b="1" dirty="0" smtClean="0">
                          <a:solidFill>
                            <a:schemeClr val="tx1"/>
                          </a:solidFill>
                          <a:latin typeface="+mn-lt"/>
                        </a:rPr>
                        <a:t>Northern Cape</a:t>
                      </a:r>
                      <a:endParaRPr lang="en-ZA" sz="1200" b="1" dirty="0">
                        <a:solidFill>
                          <a:schemeClr val="tx1"/>
                        </a:solidFill>
                        <a:latin typeface="+mn-lt"/>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100" b="0" kern="1200" baseline="0" dirty="0" smtClean="0">
                          <a:solidFill>
                            <a:schemeClr val="dk1"/>
                          </a:solidFill>
                          <a:latin typeface="+mn-lt"/>
                          <a:ea typeface="+mn-ea"/>
                          <a:cs typeface="+mn-cs"/>
                        </a:rPr>
                        <a:t>R1 314 384. 00 Per annum for the </a:t>
                      </a:r>
                      <a:r>
                        <a:rPr lang="en-ZA" sz="1100" b="0" dirty="0" smtClean="0"/>
                        <a:t>Provision of Administrative</a:t>
                      </a:r>
                      <a:r>
                        <a:rPr lang="en-ZA" sz="1100" b="0" baseline="0" dirty="0" smtClean="0"/>
                        <a:t> connectivity to all Public ordinary and SNE Schools</a:t>
                      </a:r>
                      <a:endParaRPr lang="en-ZA" sz="1100" b="0" dirty="0"/>
                    </a:p>
                  </a:txBody>
                  <a:tcPr/>
                </a:tc>
                <a:tc>
                  <a:txBody>
                    <a:bodyPr/>
                    <a:lstStyle/>
                    <a:p>
                      <a:pPr marL="0" indent="0" algn="l">
                        <a:buFont typeface="Arial" panose="020B0604020202020204" pitchFamily="34" charset="0"/>
                        <a:buNone/>
                      </a:pPr>
                      <a:r>
                        <a:rPr lang="en-US" sz="1100" dirty="0" smtClean="0">
                          <a:latin typeface="+mn-lt"/>
                        </a:rPr>
                        <a:t>No plan as there is no budget available</a:t>
                      </a:r>
                      <a:endParaRPr lang="en-ZA" sz="1100" dirty="0">
                        <a:latin typeface="+mn-lt"/>
                      </a:endParaRPr>
                    </a:p>
                  </a:txBody>
                  <a:tcPr/>
                </a:tc>
                <a:tc>
                  <a:txBody>
                    <a:bodyPr/>
                    <a:lstStyle/>
                    <a:p>
                      <a:pPr marL="0" indent="0" algn="just">
                        <a:buFont typeface="Arial" panose="020B0604020202020204" pitchFamily="34" charset="0"/>
                        <a:buNone/>
                      </a:pPr>
                      <a:r>
                        <a:rPr lang="en-US" sz="1100" dirty="0" smtClean="0">
                          <a:latin typeface="+mn-lt"/>
                        </a:rPr>
                        <a:t>ICT Integration training is scheduled</a:t>
                      </a:r>
                      <a:r>
                        <a:rPr lang="en-US" sz="1100" baseline="0" dirty="0" smtClean="0">
                          <a:latin typeface="+mn-lt"/>
                        </a:rPr>
                        <a:t> for early 2021 to ensure that teachers use the hardware and software they have been provided with and to integrate into teaching, learning and assessment e.g. </a:t>
                      </a:r>
                      <a:r>
                        <a:rPr lang="en-US" sz="1100" baseline="0" dirty="0" err="1" smtClean="0">
                          <a:latin typeface="+mn-lt"/>
                        </a:rPr>
                        <a:t>Edukite</a:t>
                      </a:r>
                      <a:r>
                        <a:rPr lang="en-US" sz="1100" baseline="0" dirty="0" smtClean="0">
                          <a:latin typeface="+mn-lt"/>
                        </a:rPr>
                        <a:t>.</a:t>
                      </a:r>
                    </a:p>
                  </a:txBody>
                  <a:tcPr/>
                </a:tc>
                <a:extLst>
                  <a:ext uri="{0D108BD9-81ED-4DB2-BD59-A6C34878D82A}">
                    <a16:rowId xmlns:a16="http://schemas.microsoft.com/office/drawing/2014/main" val="3481875782"/>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38</a:t>
            </a:fld>
            <a:endParaRPr lang="en-ZA" dirty="0">
              <a:solidFill>
                <a:prstClr val="black">
                  <a:tint val="75000"/>
                </a:prstClr>
              </a:solidFill>
            </a:endParaRPr>
          </a:p>
        </p:txBody>
      </p:sp>
      <p:pic>
        <p:nvPicPr>
          <p:cNvPr id="6" name="Picture 5"/>
          <p:cNvPicPr>
            <a:picLocks noChangeAspect="1"/>
          </p:cNvPicPr>
          <p:nvPr/>
        </p:nvPicPr>
        <p:blipFill>
          <a:blip r:embed="rId3"/>
          <a:stretch>
            <a:fillRect/>
          </a:stretch>
        </p:blipFill>
        <p:spPr>
          <a:xfrm>
            <a:off x="0" y="6016598"/>
            <a:ext cx="1691680" cy="841402"/>
          </a:xfrm>
          <a:prstGeom prst="rect">
            <a:avLst/>
          </a:prstGeom>
        </p:spPr>
      </p:pic>
    </p:spTree>
    <p:extLst>
      <p:ext uri="{BB962C8B-B14F-4D97-AF65-F5344CB8AC3E}">
        <p14:creationId xmlns:p14="http://schemas.microsoft.com/office/powerpoint/2010/main" val="33357332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6633"/>
            <a:ext cx="8964488" cy="648072"/>
          </a:xfrm>
        </p:spPr>
        <p:txBody>
          <a:bodyPr>
            <a:noAutofit/>
          </a:bodyPr>
          <a:lstStyle/>
          <a:p>
            <a:pPr lvl="0"/>
            <a:r>
              <a:rPr lang="en-GB" sz="3600" b="1" dirty="0"/>
              <a:t>ICT ROLL </a:t>
            </a:r>
            <a:r>
              <a:rPr lang="en-GB" sz="3600" b="1" dirty="0" smtClean="0"/>
              <a:t>OUT</a:t>
            </a:r>
            <a:endParaRPr lang="en-ZA" sz="3600" b="1" dirty="0"/>
          </a:p>
        </p:txBody>
      </p:sp>
      <p:graphicFrame>
        <p:nvGraphicFramePr>
          <p:cNvPr id="5" name="Content Placeholder 4"/>
          <p:cNvGraphicFramePr>
            <a:graphicFrameLocks noGrp="1"/>
          </p:cNvGraphicFramePr>
          <p:nvPr>
            <p:ph idx="1"/>
            <p:extLst/>
          </p:nvPr>
        </p:nvGraphicFramePr>
        <p:xfrm>
          <a:off x="0" y="764705"/>
          <a:ext cx="9091654" cy="5382182"/>
        </p:xfrm>
        <a:graphic>
          <a:graphicData uri="http://schemas.openxmlformats.org/drawingml/2006/table">
            <a:tbl>
              <a:tblPr firstRow="1" bandRow="1">
                <a:tableStyleId>{21E4AEA4-8DFA-4A89-87EB-49C32662AFE0}</a:tableStyleId>
              </a:tblPr>
              <a:tblGrid>
                <a:gridCol w="1187624">
                  <a:extLst>
                    <a:ext uri="{9D8B030D-6E8A-4147-A177-3AD203B41FA5}">
                      <a16:colId xmlns:a16="http://schemas.microsoft.com/office/drawing/2014/main" val="3113729675"/>
                    </a:ext>
                  </a:extLst>
                </a:gridCol>
                <a:gridCol w="3168352">
                  <a:extLst>
                    <a:ext uri="{9D8B030D-6E8A-4147-A177-3AD203B41FA5}">
                      <a16:colId xmlns:a16="http://schemas.microsoft.com/office/drawing/2014/main" val="3778791455"/>
                    </a:ext>
                  </a:extLst>
                </a:gridCol>
                <a:gridCol w="2494042">
                  <a:extLst>
                    <a:ext uri="{9D8B030D-6E8A-4147-A177-3AD203B41FA5}">
                      <a16:colId xmlns:a16="http://schemas.microsoft.com/office/drawing/2014/main" val="1464753806"/>
                    </a:ext>
                  </a:extLst>
                </a:gridCol>
                <a:gridCol w="2241636">
                  <a:extLst>
                    <a:ext uri="{9D8B030D-6E8A-4147-A177-3AD203B41FA5}">
                      <a16:colId xmlns:a16="http://schemas.microsoft.com/office/drawing/2014/main" val="926640635"/>
                    </a:ext>
                  </a:extLst>
                </a:gridCol>
              </a:tblGrid>
              <a:tr h="769369">
                <a:tc>
                  <a:txBody>
                    <a:bodyPr/>
                    <a:lstStyle/>
                    <a:p>
                      <a:pPr algn="l"/>
                      <a:r>
                        <a:rPr lang="en-ZA" sz="1200" dirty="0" smtClean="0"/>
                        <a:t>PROVINCE</a:t>
                      </a:r>
                      <a:endParaRPr lang="en-ZA" sz="1200" dirty="0"/>
                    </a:p>
                  </a:txBody>
                  <a:tcPr/>
                </a:tc>
                <a:tc>
                  <a:txBody>
                    <a:bodyPr/>
                    <a:lstStyle/>
                    <a:p>
                      <a:pPr algn="ctr"/>
                      <a:r>
                        <a:rPr lang="en-GB" sz="1200" dirty="0" smtClean="0"/>
                        <a:t>DEDICATED BUDGET FOR THE ROLLOUT OF ICT DEVICES AND CONNECTIVITY TO TEACHERS AND LEARNERS</a:t>
                      </a:r>
                      <a:endParaRPr lang="en-ZA" sz="1200" dirty="0"/>
                    </a:p>
                  </a:txBody>
                  <a:tcPr/>
                </a:tc>
                <a:tc>
                  <a:txBody>
                    <a:bodyPr/>
                    <a:lstStyle/>
                    <a:p>
                      <a:pPr algn="ctr"/>
                      <a:r>
                        <a:rPr lang="en-ZA" sz="1200" b="1" kern="1200" dirty="0" smtClean="0">
                          <a:solidFill>
                            <a:schemeClr val="lt1"/>
                          </a:solidFill>
                          <a:effectLst/>
                          <a:latin typeface="+mn-lt"/>
                          <a:ea typeface="+mn-ea"/>
                          <a:cs typeface="+mn-cs"/>
                        </a:rPr>
                        <a:t>PROVINCIAL IMPLEMENTATION PLAN FOR THE PROCUREMENT AND DISTRIBUTION OF THESE ICT DEVICES</a:t>
                      </a:r>
                      <a:endParaRPr lang="en-ZA" sz="1200" dirty="0"/>
                    </a:p>
                  </a:txBody>
                  <a:tcPr/>
                </a:tc>
                <a:tc>
                  <a:txBody>
                    <a:bodyPr/>
                    <a:lstStyle/>
                    <a:p>
                      <a:pPr algn="ctr"/>
                      <a:r>
                        <a:rPr lang="en-GB" sz="1200" dirty="0" smtClean="0"/>
                        <a:t>PLANS  TO ENSURE THAT TEACHERS ARE INTEGRATING ICTS INTO TEACHING AND LEARNING</a:t>
                      </a:r>
                      <a:endParaRPr lang="en-ZA" sz="1200" dirty="0"/>
                    </a:p>
                  </a:txBody>
                  <a:tcPr/>
                </a:tc>
                <a:extLst>
                  <a:ext uri="{0D108BD9-81ED-4DB2-BD59-A6C34878D82A}">
                    <a16:rowId xmlns:a16="http://schemas.microsoft.com/office/drawing/2014/main" val="3646582786"/>
                  </a:ext>
                </a:extLst>
              </a:tr>
              <a:tr h="1652718">
                <a:tc>
                  <a:txBody>
                    <a:bodyPr/>
                    <a:lstStyle/>
                    <a:p>
                      <a:r>
                        <a:rPr lang="en-ZA" sz="1200" b="1" dirty="0" smtClean="0">
                          <a:solidFill>
                            <a:schemeClr val="tx1"/>
                          </a:solidFill>
                          <a:latin typeface="+mn-lt"/>
                        </a:rPr>
                        <a:t>North West</a:t>
                      </a:r>
                      <a:endParaRPr lang="en-ZA" sz="1200" b="1" dirty="0">
                        <a:solidFill>
                          <a:schemeClr val="tx1"/>
                        </a:solidFill>
                        <a:latin typeface="+mn-lt"/>
                      </a:endParaRPr>
                    </a:p>
                  </a:txBody>
                  <a:tcPr/>
                </a:tc>
                <a:tc>
                  <a:txBody>
                    <a:bodyPr/>
                    <a:lstStyle/>
                    <a:p>
                      <a:pPr marL="171450" indent="-171450" algn="l">
                        <a:buFont typeface="Arial" panose="020B0604020202020204" pitchFamily="34" charset="0"/>
                        <a:buChar char="•"/>
                      </a:pPr>
                      <a:r>
                        <a:rPr lang="en-GB" sz="1100" dirty="0" smtClean="0">
                          <a:solidFill>
                            <a:schemeClr val="tx1"/>
                          </a:solidFill>
                          <a:latin typeface="+mn-lt"/>
                        </a:rPr>
                        <a:t>An amount of R19 000</a:t>
                      </a:r>
                      <a:r>
                        <a:rPr lang="en-GB" sz="1100" baseline="0" dirty="0" smtClean="0">
                          <a:solidFill>
                            <a:schemeClr val="tx1"/>
                          </a:solidFill>
                          <a:latin typeface="+mn-lt"/>
                        </a:rPr>
                        <a:t> 000.00 was repurposed as deviation from the MST grant to ICT to provide tablets for the Grade 12 learners.</a:t>
                      </a:r>
                    </a:p>
                    <a:p>
                      <a:pPr marL="171450" indent="-171450" algn="l">
                        <a:buFont typeface="Arial" panose="020B0604020202020204" pitchFamily="34" charset="0"/>
                        <a:buChar char="•"/>
                      </a:pPr>
                      <a:endParaRPr lang="en-GB" sz="1100" baseline="0" dirty="0" smtClean="0">
                        <a:solidFill>
                          <a:schemeClr val="tx1"/>
                        </a:solidFill>
                        <a:latin typeface="+mn-lt"/>
                      </a:endParaRPr>
                    </a:p>
                    <a:p>
                      <a:pPr marL="171450" indent="-171450" algn="l">
                        <a:buFont typeface="Arial" panose="020B0604020202020204" pitchFamily="34" charset="0"/>
                        <a:buChar char="•"/>
                      </a:pPr>
                      <a:r>
                        <a:rPr lang="en-GB" sz="1100" baseline="0" dirty="0" smtClean="0">
                          <a:solidFill>
                            <a:schemeClr val="tx1"/>
                          </a:solidFill>
                          <a:latin typeface="+mn-lt"/>
                        </a:rPr>
                        <a:t>The 2021/22 MST business plan prioritises connectivity for all schools formally supplied with ICT gadgets.</a:t>
                      </a:r>
                      <a:endParaRPr lang="en-GB" sz="1100" dirty="0" smtClean="0">
                        <a:solidFill>
                          <a:schemeClr val="tx1"/>
                        </a:solidFill>
                        <a:latin typeface="+mn-lt"/>
                      </a:endParaRPr>
                    </a:p>
                  </a:txBody>
                  <a:tcPr/>
                </a:tc>
                <a:tc>
                  <a:txBody>
                    <a:bodyPr/>
                    <a:lstStyle/>
                    <a:p>
                      <a:pPr marL="171450" indent="-171450" algn="l">
                        <a:buFont typeface="Arial" panose="020B0604020202020204" pitchFamily="34" charset="0"/>
                        <a:buChar char="•"/>
                      </a:pPr>
                      <a:r>
                        <a:rPr lang="en-GB" sz="1100" dirty="0" smtClean="0">
                          <a:solidFill>
                            <a:schemeClr val="tx1"/>
                          </a:solidFill>
                          <a:latin typeface="+mn-lt"/>
                        </a:rPr>
                        <a:t>The amount reserved has been directed to ICT unit for procurement, uploading of curriculum materials and distribution.</a:t>
                      </a:r>
                    </a:p>
                    <a:p>
                      <a:pPr marL="171450" indent="-171450" algn="l">
                        <a:buFont typeface="Arial" panose="020B0604020202020204" pitchFamily="34" charset="0"/>
                        <a:buChar char="•"/>
                      </a:pPr>
                      <a:endParaRPr lang="en-GB" sz="1100" dirty="0" smtClean="0">
                        <a:solidFill>
                          <a:schemeClr val="tx1"/>
                        </a:solidFill>
                        <a:latin typeface="+mn-lt"/>
                      </a:endParaRPr>
                    </a:p>
                    <a:p>
                      <a:pPr marL="171450" indent="-171450" algn="l">
                        <a:buFont typeface="Arial" panose="020B0604020202020204" pitchFamily="34" charset="0"/>
                        <a:buChar char="•"/>
                      </a:pPr>
                      <a:r>
                        <a:rPr lang="en-GB" sz="1100" dirty="0" smtClean="0">
                          <a:solidFill>
                            <a:schemeClr val="tx1"/>
                          </a:solidFill>
                          <a:latin typeface="+mn-lt"/>
                        </a:rPr>
                        <a:t>A</a:t>
                      </a:r>
                      <a:r>
                        <a:rPr lang="en-GB" sz="1100" baseline="0" dirty="0" smtClean="0">
                          <a:solidFill>
                            <a:schemeClr val="tx1"/>
                          </a:solidFill>
                          <a:latin typeface="+mn-lt"/>
                        </a:rPr>
                        <a:t> management plan involving all unit (Finance, ICT, Curriculum, LTSM and LAIP) was crafted at the initial stage of the process</a:t>
                      </a:r>
                      <a:endParaRPr lang="en-GB" sz="1100" dirty="0" smtClean="0">
                        <a:solidFill>
                          <a:schemeClr val="tx1"/>
                        </a:solidFill>
                        <a:latin typeface="+mn-lt"/>
                      </a:endParaRPr>
                    </a:p>
                  </a:txBody>
                  <a:tcPr/>
                </a:tc>
                <a:tc>
                  <a:txBody>
                    <a:bodyPr/>
                    <a:lstStyle/>
                    <a:p>
                      <a:pPr marL="171450" indent="-171450" algn="l">
                        <a:buFont typeface="Arial" panose="020B0604020202020204" pitchFamily="34" charset="0"/>
                        <a:buChar char="•"/>
                      </a:pPr>
                      <a:r>
                        <a:rPr lang="en-GB" sz="1100" kern="1200" dirty="0" smtClean="0">
                          <a:solidFill>
                            <a:schemeClr val="dk1"/>
                          </a:solidFill>
                          <a:effectLst/>
                          <a:latin typeface="+mn-lt"/>
                          <a:ea typeface="+mn-ea"/>
                          <a:cs typeface="+mn-cs"/>
                        </a:rPr>
                        <a:t>Monitored on the integration of ICT in teaching and learning</a:t>
                      </a:r>
                    </a:p>
                    <a:p>
                      <a:pPr marL="171450" indent="-171450" algn="l">
                        <a:buFont typeface="Arial" panose="020B0604020202020204" pitchFamily="34" charset="0"/>
                        <a:buChar char="•"/>
                      </a:pPr>
                      <a:r>
                        <a:rPr lang="en-GB" sz="1100" kern="1200" dirty="0" smtClean="0">
                          <a:solidFill>
                            <a:schemeClr val="dk1"/>
                          </a:solidFill>
                          <a:effectLst/>
                          <a:latin typeface="+mn-lt"/>
                          <a:ea typeface="+mn-ea"/>
                          <a:cs typeface="+mn-cs"/>
                        </a:rPr>
                        <a:t>This is reported quarterly</a:t>
                      </a:r>
                    </a:p>
                    <a:p>
                      <a:pPr marL="171450" indent="-171450" algn="l">
                        <a:buFont typeface="Arial" panose="020B0604020202020204" pitchFamily="34" charset="0"/>
                        <a:buChar char="•"/>
                      </a:pPr>
                      <a:r>
                        <a:rPr lang="en-GB" sz="1100" kern="1200" dirty="0" smtClean="0">
                          <a:solidFill>
                            <a:schemeClr val="dk1"/>
                          </a:solidFill>
                          <a:effectLst/>
                          <a:latin typeface="+mn-lt"/>
                          <a:ea typeface="+mn-ea"/>
                          <a:cs typeface="+mn-cs"/>
                        </a:rPr>
                        <a:t>The monitoring is done together with training of teachers o</a:t>
                      </a:r>
                      <a:r>
                        <a:rPr lang="en-GB" sz="1100" kern="1200" baseline="0" dirty="0" smtClean="0">
                          <a:solidFill>
                            <a:schemeClr val="dk1"/>
                          </a:solidFill>
                          <a:effectLst/>
                          <a:latin typeface="+mn-lt"/>
                          <a:ea typeface="+mn-ea"/>
                          <a:cs typeface="+mn-cs"/>
                        </a:rPr>
                        <a:t>n the use of gadgets supplied. </a:t>
                      </a:r>
                    </a:p>
                  </a:txBody>
                  <a:tcPr/>
                </a:tc>
                <a:extLst>
                  <a:ext uri="{0D108BD9-81ED-4DB2-BD59-A6C34878D82A}">
                    <a16:rowId xmlns:a16="http://schemas.microsoft.com/office/drawing/2014/main" val="1137632081"/>
                  </a:ext>
                </a:extLst>
              </a:tr>
              <a:tr h="2906504">
                <a:tc>
                  <a:txBody>
                    <a:bodyPr/>
                    <a:lstStyle/>
                    <a:p>
                      <a:r>
                        <a:rPr lang="en-ZA" sz="1200" b="1" dirty="0" smtClean="0">
                          <a:solidFill>
                            <a:schemeClr val="tx1"/>
                          </a:solidFill>
                          <a:latin typeface="+mn-lt"/>
                        </a:rPr>
                        <a:t>Western</a:t>
                      </a:r>
                      <a:r>
                        <a:rPr lang="en-ZA" sz="1200" b="1" baseline="0" dirty="0" smtClean="0">
                          <a:solidFill>
                            <a:schemeClr val="tx1"/>
                          </a:solidFill>
                          <a:latin typeface="+mn-lt"/>
                        </a:rPr>
                        <a:t> Cape</a:t>
                      </a:r>
                      <a:endParaRPr lang="en-ZA" sz="1200" b="1" dirty="0">
                        <a:solidFill>
                          <a:schemeClr val="tx1"/>
                        </a:solidFill>
                        <a:latin typeface="+mn-lt"/>
                      </a:endParaRPr>
                    </a:p>
                  </a:txBody>
                  <a:tcPr/>
                </a:tc>
                <a:tc>
                  <a:txBody>
                    <a:bodyPr/>
                    <a:lstStyle/>
                    <a:p>
                      <a:pPr marL="171450" lvl="0" indent="-171450" algn="l">
                        <a:buFont typeface="Arial" panose="020B0604020202020204" pitchFamily="34" charset="0"/>
                        <a:buChar char="•"/>
                      </a:pPr>
                      <a:r>
                        <a:rPr lang="en-ZA" sz="1100" kern="1200" dirty="0">
                          <a:solidFill>
                            <a:schemeClr val="dk1"/>
                          </a:solidFill>
                          <a:effectLst/>
                          <a:latin typeface="+mn-lt"/>
                          <a:ea typeface="+mn-ea"/>
                          <a:cs typeface="+mn-cs"/>
                        </a:rPr>
                        <a:t>Unconfirmed circa R240m, mainly for:</a:t>
                      </a:r>
                    </a:p>
                    <a:p>
                      <a:pPr marL="171450" lvl="0" indent="-171450" algn="l">
                        <a:buFont typeface="Arial" panose="020B0604020202020204" pitchFamily="34" charset="0"/>
                        <a:buChar char="•"/>
                      </a:pPr>
                      <a:r>
                        <a:rPr lang="en-ZA" sz="1100" kern="1200" dirty="0">
                          <a:solidFill>
                            <a:schemeClr val="dk1"/>
                          </a:solidFill>
                          <a:effectLst/>
                          <a:latin typeface="+mn-lt"/>
                          <a:ea typeface="+mn-ea"/>
                          <a:cs typeface="+mn-cs"/>
                        </a:rPr>
                        <a:t>(a) e-Infrastructure roll-out, maintenance, support, break-fix environments and a apportioned for centralised services, vandalism recovery</a:t>
                      </a:r>
                    </a:p>
                    <a:p>
                      <a:pPr marL="171450" lvl="0" indent="-171450" algn="l">
                        <a:buFont typeface="Arial" panose="020B0604020202020204" pitchFamily="34" charset="0"/>
                        <a:buChar char="•"/>
                      </a:pPr>
                      <a:r>
                        <a:rPr lang="en-ZA" sz="1100" kern="1200" dirty="0">
                          <a:solidFill>
                            <a:schemeClr val="dk1"/>
                          </a:solidFill>
                          <a:effectLst/>
                          <a:latin typeface="+mn-lt"/>
                          <a:ea typeface="+mn-ea"/>
                          <a:cs typeface="+mn-cs"/>
                        </a:rPr>
                        <a:t>(b) e-Technology for Teachers/ Learners,</a:t>
                      </a:r>
                    </a:p>
                    <a:p>
                      <a:pPr marL="171450" lvl="0" indent="-171450" algn="l">
                        <a:buFont typeface="Arial" panose="020B0604020202020204" pitchFamily="34" charset="0"/>
                        <a:buChar char="•"/>
                      </a:pPr>
                      <a:r>
                        <a:rPr lang="en-ZA" sz="1100" kern="1200" dirty="0">
                          <a:solidFill>
                            <a:schemeClr val="dk1"/>
                          </a:solidFill>
                          <a:effectLst/>
                          <a:latin typeface="+mn-lt"/>
                          <a:ea typeface="+mn-ea"/>
                          <a:cs typeface="+mn-cs"/>
                        </a:rPr>
                        <a:t>(c) (ICT) Teacher  Professional Development, including Change Aspects </a:t>
                      </a:r>
                    </a:p>
                    <a:p>
                      <a:pPr marL="171450" lvl="0" indent="-171450" algn="l">
                        <a:buFont typeface="Arial" panose="020B0604020202020204" pitchFamily="34" charset="0"/>
                        <a:buChar char="•"/>
                      </a:pPr>
                      <a:r>
                        <a:rPr lang="en-ZA" sz="1100" kern="1200" dirty="0">
                          <a:solidFill>
                            <a:schemeClr val="dk1"/>
                          </a:solidFill>
                          <a:effectLst/>
                          <a:latin typeface="+mn-lt"/>
                          <a:ea typeface="+mn-ea"/>
                          <a:cs typeface="+mn-cs"/>
                        </a:rPr>
                        <a:t>(d) e-Content platform and Content, COE included,</a:t>
                      </a:r>
                    </a:p>
                    <a:p>
                      <a:pPr marL="171450" lvl="0" indent="-171450" algn="l">
                        <a:buFont typeface="Arial" panose="020B0604020202020204" pitchFamily="34" charset="0"/>
                        <a:buChar char="•"/>
                      </a:pPr>
                      <a:r>
                        <a:rPr lang="en-ZA" sz="1100" kern="1200" dirty="0">
                          <a:solidFill>
                            <a:schemeClr val="dk1"/>
                          </a:solidFill>
                          <a:effectLst/>
                          <a:latin typeface="+mn-lt"/>
                          <a:ea typeface="+mn-ea"/>
                          <a:cs typeface="+mn-cs"/>
                        </a:rPr>
                        <a:t>(e) eLearning Systems approach and Data Dimensions</a:t>
                      </a:r>
                    </a:p>
                    <a:p>
                      <a:pPr marL="171450" lvl="0" indent="-171450" algn="l">
                        <a:buFont typeface="Arial" panose="020B0604020202020204" pitchFamily="34" charset="0"/>
                        <a:buChar char="•"/>
                      </a:pPr>
                      <a:r>
                        <a:rPr lang="en-ZA" sz="1100" kern="1200" dirty="0">
                          <a:solidFill>
                            <a:schemeClr val="dk1"/>
                          </a:solidFill>
                          <a:effectLst/>
                          <a:latin typeface="+mn-lt"/>
                          <a:ea typeface="+mn-ea"/>
                          <a:cs typeface="+mn-cs"/>
                        </a:rPr>
                        <a:t>Special Projects as they arise e.g. Live Streaming impetus</a:t>
                      </a:r>
                    </a:p>
                  </a:txBody>
                  <a:tcPr/>
                </a:tc>
                <a:tc>
                  <a:txBody>
                    <a:bodyPr/>
                    <a:lstStyle/>
                    <a:p>
                      <a:pPr marL="171450" lvl="0" indent="-171450" algn="l">
                        <a:buFont typeface="Arial" panose="020B0604020202020204" pitchFamily="34" charset="0"/>
                        <a:buChar char="•"/>
                      </a:pPr>
                      <a:r>
                        <a:rPr lang="en-ZA" sz="1100" kern="1200" dirty="0">
                          <a:solidFill>
                            <a:schemeClr val="dk1"/>
                          </a:solidFill>
                          <a:effectLst/>
                          <a:latin typeface="+mn-lt"/>
                          <a:ea typeface="+mn-ea"/>
                          <a:cs typeface="+mn-cs"/>
                        </a:rPr>
                        <a:t>Annual Plans, Governance etc  are crafted as projects in line with the stated policy direction and mandates:</a:t>
                      </a:r>
                    </a:p>
                    <a:p>
                      <a:pPr marL="171450" lvl="0" indent="-171450" algn="l">
                        <a:buFont typeface="Arial" panose="020B0604020202020204" pitchFamily="34" charset="0"/>
                        <a:buChar char="•"/>
                      </a:pPr>
                      <a:r>
                        <a:rPr lang="en-ZA" sz="1100" kern="1200" dirty="0">
                          <a:solidFill>
                            <a:schemeClr val="dk1"/>
                          </a:solidFill>
                          <a:effectLst/>
                          <a:latin typeface="+mn-lt"/>
                          <a:ea typeface="+mn-ea"/>
                          <a:cs typeface="+mn-cs"/>
                        </a:rPr>
                        <a:t>Wireless Areas Networks</a:t>
                      </a:r>
                    </a:p>
                    <a:p>
                      <a:pPr marL="171450" lvl="0" indent="-171450" algn="l">
                        <a:buFont typeface="Arial" panose="020B0604020202020204" pitchFamily="34" charset="0"/>
                        <a:buChar char="•"/>
                      </a:pPr>
                      <a:r>
                        <a:rPr lang="en-ZA" sz="1100" kern="1200" dirty="0">
                          <a:solidFill>
                            <a:schemeClr val="dk1"/>
                          </a:solidFill>
                          <a:effectLst/>
                          <a:latin typeface="+mn-lt"/>
                          <a:ea typeface="+mn-ea"/>
                          <a:cs typeface="+mn-cs"/>
                        </a:rPr>
                        <a:t>ICT Suites to schools: (a) Slim Labs (b) </a:t>
                      </a:r>
                      <a:r>
                        <a:rPr lang="en-ZA" sz="1100" kern="1200" dirty="0" err="1">
                          <a:solidFill>
                            <a:schemeClr val="dk1"/>
                          </a:solidFill>
                          <a:effectLst/>
                          <a:latin typeface="+mn-lt"/>
                          <a:ea typeface="+mn-ea"/>
                          <a:cs typeface="+mn-cs"/>
                        </a:rPr>
                        <a:t>Mobi</a:t>
                      </a:r>
                      <a:r>
                        <a:rPr lang="en-ZA" sz="1100" kern="1200" dirty="0">
                          <a:solidFill>
                            <a:schemeClr val="dk1"/>
                          </a:solidFill>
                          <a:effectLst/>
                          <a:latin typeface="+mn-lt"/>
                          <a:ea typeface="+mn-ea"/>
                          <a:cs typeface="+mn-cs"/>
                        </a:rPr>
                        <a:t> Suites</a:t>
                      </a:r>
                    </a:p>
                    <a:p>
                      <a:pPr marL="171450" lvl="0" indent="-171450" algn="l">
                        <a:buFont typeface="Arial" panose="020B0604020202020204" pitchFamily="34" charset="0"/>
                        <a:buChar char="•"/>
                      </a:pPr>
                      <a:r>
                        <a:rPr lang="en-ZA" sz="1100" kern="1200" dirty="0">
                          <a:solidFill>
                            <a:schemeClr val="dk1"/>
                          </a:solidFill>
                          <a:effectLst/>
                          <a:latin typeface="+mn-lt"/>
                          <a:ea typeface="+mn-ea"/>
                          <a:cs typeface="+mn-cs"/>
                        </a:rPr>
                        <a:t>Technology-enabled Classroom environments: Smart Classrooms</a:t>
                      </a:r>
                    </a:p>
                    <a:p>
                      <a:pPr marL="171450" lvl="0" indent="-171450" algn="l">
                        <a:buFont typeface="Arial" panose="020B0604020202020204" pitchFamily="34" charset="0"/>
                        <a:buChar char="•"/>
                      </a:pPr>
                      <a:r>
                        <a:rPr lang="en-ZA" sz="1100" kern="1200" dirty="0">
                          <a:solidFill>
                            <a:schemeClr val="dk1"/>
                          </a:solidFill>
                          <a:effectLst/>
                          <a:latin typeface="+mn-lt"/>
                          <a:ea typeface="+mn-ea"/>
                          <a:cs typeface="+mn-cs"/>
                        </a:rPr>
                        <a:t>Subject-Specific Refresh program for sustained and growth </a:t>
                      </a:r>
                      <a:r>
                        <a:rPr lang="en-ZA" sz="1100" kern="1200" dirty="0" err="1">
                          <a:solidFill>
                            <a:schemeClr val="dk1"/>
                          </a:solidFill>
                          <a:effectLst/>
                          <a:latin typeface="+mn-lt"/>
                          <a:ea typeface="+mn-ea"/>
                          <a:cs typeface="+mn-cs"/>
                        </a:rPr>
                        <a:t>wrt</a:t>
                      </a:r>
                      <a:r>
                        <a:rPr lang="en-ZA" sz="1100" kern="1200" dirty="0">
                          <a:solidFill>
                            <a:schemeClr val="dk1"/>
                          </a:solidFill>
                          <a:effectLst/>
                          <a:latin typeface="+mn-lt"/>
                          <a:ea typeface="+mn-ea"/>
                          <a:cs typeface="+mn-cs"/>
                        </a:rPr>
                        <a:t> academic offerings</a:t>
                      </a:r>
                    </a:p>
                  </a:txBody>
                  <a:tcPr/>
                </a:tc>
                <a:tc>
                  <a:txBody>
                    <a:bodyPr/>
                    <a:lstStyle/>
                    <a:p>
                      <a:pPr marL="171450" lvl="0" indent="-171450" algn="l">
                        <a:buFont typeface="Arial" panose="020B0604020202020204" pitchFamily="34" charset="0"/>
                        <a:buChar char="•"/>
                      </a:pPr>
                      <a:r>
                        <a:rPr lang="en-ZA" sz="1100" kern="1200" dirty="0">
                          <a:solidFill>
                            <a:schemeClr val="dk1"/>
                          </a:solidFill>
                          <a:effectLst/>
                          <a:latin typeface="+mn-lt"/>
                          <a:ea typeface="+mn-ea"/>
                          <a:cs typeface="+mn-cs"/>
                        </a:rPr>
                        <a:t>Five (minimum) modes:</a:t>
                      </a:r>
                    </a:p>
                    <a:p>
                      <a:pPr marL="171450" lvl="0" indent="-171450" algn="l">
                        <a:buFont typeface="Arial" panose="020B0604020202020204" pitchFamily="34" charset="0"/>
                        <a:buChar char="•"/>
                      </a:pPr>
                      <a:r>
                        <a:rPr lang="en-ZA" sz="1100" kern="1200" dirty="0">
                          <a:solidFill>
                            <a:schemeClr val="dk1"/>
                          </a:solidFill>
                          <a:effectLst/>
                          <a:latin typeface="+mn-lt"/>
                          <a:ea typeface="+mn-ea"/>
                          <a:cs typeface="+mn-cs"/>
                        </a:rPr>
                        <a:t>(a) Centralised at Cape Teaching and Leadership Institute (CTLI)</a:t>
                      </a:r>
                    </a:p>
                    <a:p>
                      <a:pPr marL="171450" lvl="0" indent="-171450" algn="l">
                        <a:buFont typeface="Arial" panose="020B0604020202020204" pitchFamily="34" charset="0"/>
                        <a:buChar char="•"/>
                      </a:pPr>
                      <a:r>
                        <a:rPr lang="en-ZA" sz="1100" kern="1200" dirty="0">
                          <a:solidFill>
                            <a:schemeClr val="dk1"/>
                          </a:solidFill>
                          <a:effectLst/>
                          <a:latin typeface="+mn-lt"/>
                          <a:ea typeface="+mn-ea"/>
                          <a:cs typeface="+mn-cs"/>
                        </a:rPr>
                        <a:t>(b) Through a network of localised trainers across all 8 districts (F2F; Blended and Online)</a:t>
                      </a:r>
                    </a:p>
                    <a:p>
                      <a:pPr marL="171450" lvl="0" indent="-171450" algn="l">
                        <a:buFont typeface="Arial" panose="020B0604020202020204" pitchFamily="34" charset="0"/>
                        <a:buChar char="•"/>
                      </a:pPr>
                      <a:r>
                        <a:rPr lang="en-ZA" sz="1100" kern="1200" dirty="0">
                          <a:solidFill>
                            <a:schemeClr val="dk1"/>
                          </a:solidFill>
                          <a:effectLst/>
                          <a:latin typeface="+mn-lt"/>
                          <a:ea typeface="+mn-ea"/>
                          <a:cs typeface="+mn-cs"/>
                        </a:rPr>
                        <a:t>(c) Districts’ own unique identification &amp; activation of e-TPD</a:t>
                      </a:r>
                    </a:p>
                    <a:p>
                      <a:pPr marL="171450" lvl="0" indent="-171450" algn="l">
                        <a:buFont typeface="Arial" panose="020B0604020202020204" pitchFamily="34" charset="0"/>
                        <a:buChar char="•"/>
                      </a:pPr>
                      <a:r>
                        <a:rPr lang="en-ZA" sz="1100" kern="1200" dirty="0">
                          <a:solidFill>
                            <a:schemeClr val="dk1"/>
                          </a:solidFill>
                          <a:effectLst/>
                          <a:latin typeface="+mn-lt"/>
                          <a:ea typeface="+mn-ea"/>
                          <a:cs typeface="+mn-cs"/>
                        </a:rPr>
                        <a:t>(d) Industry partnered offerings through e.g. Microsoft; Google</a:t>
                      </a:r>
                    </a:p>
                    <a:p>
                      <a:pPr marL="171450" lvl="0" indent="-171450" algn="l">
                        <a:buFont typeface="Arial" panose="020B0604020202020204" pitchFamily="34" charset="0"/>
                        <a:buChar char="•"/>
                      </a:pPr>
                      <a:r>
                        <a:rPr lang="en-ZA" sz="1100" kern="1200" dirty="0">
                          <a:solidFill>
                            <a:schemeClr val="dk1"/>
                          </a:solidFill>
                          <a:effectLst/>
                          <a:latin typeface="+mn-lt"/>
                          <a:ea typeface="+mn-ea"/>
                          <a:cs typeface="+mn-cs"/>
                        </a:rPr>
                        <a:t>(e) Product/ Application-specific training e.g. Data and the use for Assessment for Learning</a:t>
                      </a:r>
                    </a:p>
                  </a:txBody>
                  <a:tcPr/>
                </a:tc>
                <a:extLst>
                  <a:ext uri="{0D108BD9-81ED-4DB2-BD59-A6C34878D82A}">
                    <a16:rowId xmlns:a16="http://schemas.microsoft.com/office/drawing/2014/main" val="3198339861"/>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39</a:t>
            </a:fld>
            <a:endParaRPr lang="en-ZA" dirty="0">
              <a:solidFill>
                <a:prstClr val="black">
                  <a:tint val="75000"/>
                </a:prstClr>
              </a:solidFill>
            </a:endParaRPr>
          </a:p>
        </p:txBody>
      </p:sp>
      <p:pic>
        <p:nvPicPr>
          <p:cNvPr id="6" name="Picture 5"/>
          <p:cNvPicPr>
            <a:picLocks noChangeAspect="1"/>
          </p:cNvPicPr>
          <p:nvPr/>
        </p:nvPicPr>
        <p:blipFill>
          <a:blip r:embed="rId3"/>
          <a:stretch>
            <a:fillRect/>
          </a:stretch>
        </p:blipFill>
        <p:spPr>
          <a:xfrm>
            <a:off x="0" y="6159857"/>
            <a:ext cx="1619672" cy="698142"/>
          </a:xfrm>
          <a:prstGeom prst="rect">
            <a:avLst/>
          </a:prstGeom>
        </p:spPr>
      </p:pic>
    </p:spTree>
    <p:extLst>
      <p:ext uri="{BB962C8B-B14F-4D97-AF65-F5344CB8AC3E}">
        <p14:creationId xmlns:p14="http://schemas.microsoft.com/office/powerpoint/2010/main" val="3884738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720079"/>
          </a:xfrm>
        </p:spPr>
        <p:txBody>
          <a:bodyPr>
            <a:noAutofit/>
          </a:bodyPr>
          <a:lstStyle/>
          <a:p>
            <a:r>
              <a:rPr lang="en-ZA" sz="4800" b="1" dirty="0">
                <a:solidFill>
                  <a:schemeClr val="accent2">
                    <a:lumMod val="75000"/>
                  </a:schemeClr>
                </a:solidFill>
              </a:rPr>
              <a:t>BACKGROUND</a:t>
            </a:r>
            <a:endParaRPr lang="en-ZA" sz="4800" dirty="0">
              <a:solidFill>
                <a:schemeClr val="accent2">
                  <a:lumMod val="75000"/>
                </a:schemeClr>
              </a:solidFill>
            </a:endParaRPr>
          </a:p>
        </p:txBody>
      </p:sp>
      <p:sp>
        <p:nvSpPr>
          <p:cNvPr id="3" name="Content Placeholder 2"/>
          <p:cNvSpPr>
            <a:spLocks noGrp="1"/>
          </p:cNvSpPr>
          <p:nvPr>
            <p:ph idx="1"/>
          </p:nvPr>
        </p:nvSpPr>
        <p:spPr>
          <a:xfrm>
            <a:off x="0" y="836711"/>
            <a:ext cx="8706054" cy="5412035"/>
          </a:xfrm>
        </p:spPr>
        <p:txBody>
          <a:bodyPr>
            <a:noAutofit/>
          </a:bodyPr>
          <a:lstStyle/>
          <a:p>
            <a:pPr marL="266700" lvl="1" indent="-266700" algn="just">
              <a:buFont typeface="Arial" panose="020B0604020202020204" pitchFamily="34" charset="0"/>
              <a:buChar char="•"/>
            </a:pPr>
            <a:r>
              <a:rPr lang="en-ZA" sz="2400" dirty="0"/>
              <a:t>The Department has over the years been conducting School Readiness Monitoring (SRM) to </a:t>
            </a:r>
            <a:r>
              <a:rPr lang="en-ZA" sz="2400" b="1" dirty="0"/>
              <a:t>provide support to schools </a:t>
            </a:r>
            <a:r>
              <a:rPr lang="en-ZA" sz="2400" dirty="0"/>
              <a:t>and </a:t>
            </a:r>
            <a:r>
              <a:rPr lang="en-ZA" sz="2400" b="1" dirty="0"/>
              <a:t>identify any challenges </a:t>
            </a:r>
            <a:r>
              <a:rPr lang="en-ZA" sz="2400" dirty="0"/>
              <a:t>that may </a:t>
            </a:r>
            <a:r>
              <a:rPr lang="en-ZA" sz="2400" b="1" dirty="0"/>
              <a:t>impact on effective teaching and learning</a:t>
            </a:r>
            <a:r>
              <a:rPr lang="en-ZA" sz="2400" dirty="0"/>
              <a:t> at the beginning of each year and strive for addressing them promptly at the appropriate level of the system</a:t>
            </a:r>
            <a:r>
              <a:rPr lang="en-ZA" sz="2400" dirty="0" smtClean="0"/>
              <a:t>.</a:t>
            </a:r>
          </a:p>
          <a:p>
            <a:pPr marL="266700" lvl="1" indent="-266700" algn="just">
              <a:buFont typeface="Arial" panose="020B0604020202020204" pitchFamily="34" charset="0"/>
              <a:buChar char="•"/>
            </a:pPr>
            <a:r>
              <a:rPr lang="en-ZA" sz="2400" dirty="0" smtClean="0"/>
              <a:t>Since the COVID-19 pandemic, the DBE has been </a:t>
            </a:r>
            <a:r>
              <a:rPr lang="en-ZA" sz="2400" b="1" dirty="0" smtClean="0"/>
              <a:t>monitoring the state of provinces on a weekly basis</a:t>
            </a:r>
            <a:r>
              <a:rPr lang="en-ZA" sz="2400" dirty="0" smtClean="0"/>
              <a:t> to ensure that provinces have systems in place to cope under the pandemic and </a:t>
            </a:r>
            <a:r>
              <a:rPr lang="en-ZA" sz="2400" dirty="0"/>
              <a:t>t</a:t>
            </a:r>
            <a:r>
              <a:rPr lang="en-ZA" sz="2400" dirty="0" smtClean="0"/>
              <a:t>o provide support where needed to ensure smooth running of schools.</a:t>
            </a:r>
          </a:p>
          <a:p>
            <a:pPr marL="266700" lvl="1" indent="-266700" algn="just">
              <a:buFont typeface="Arial" panose="020B0604020202020204" pitchFamily="34" charset="0"/>
              <a:buChar char="•"/>
            </a:pPr>
            <a:r>
              <a:rPr lang="en-ZA" sz="2400" dirty="0" smtClean="0"/>
              <a:t>The 2021 School reopening monitoring will be </a:t>
            </a:r>
            <a:r>
              <a:rPr lang="en-ZA" sz="2400" b="1" dirty="0" smtClean="0"/>
              <a:t>to ensure that schools are at the state that has been reported and to unblock all the challenges </a:t>
            </a:r>
            <a:r>
              <a:rPr lang="en-ZA" sz="2400" dirty="0" smtClean="0"/>
              <a:t>experienced at the ground.</a:t>
            </a:r>
          </a:p>
          <a:p>
            <a:pPr marL="0" lvl="1" indent="0" algn="just">
              <a:buNone/>
            </a:pPr>
            <a:endParaRPr lang="en-ZA" sz="2400" dirty="0" smtClean="0"/>
          </a:p>
        </p:txBody>
      </p:sp>
      <p:pic>
        <p:nvPicPr>
          <p:cNvPr id="4" name="Picture 3"/>
          <p:cNvPicPr>
            <a:picLocks noChangeAspect="1"/>
          </p:cNvPicPr>
          <p:nvPr/>
        </p:nvPicPr>
        <p:blipFill>
          <a:blip r:embed="rId3"/>
          <a:stretch>
            <a:fillRect/>
          </a:stretch>
        </p:blipFill>
        <p:spPr>
          <a:xfrm>
            <a:off x="0" y="6248747"/>
            <a:ext cx="1619672" cy="609253"/>
          </a:xfrm>
          <a:prstGeom prst="rect">
            <a:avLst/>
          </a:prstGeom>
        </p:spPr>
      </p:pic>
      <p:sp>
        <p:nvSpPr>
          <p:cNvPr id="5" name="Slide Number Placeholder 3"/>
          <p:cNvSpPr txBox="1">
            <a:spLocks/>
          </p:cNvSpPr>
          <p:nvPr/>
        </p:nvSpPr>
        <p:spPr>
          <a:xfrm>
            <a:off x="5436096" y="6254347"/>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4</a:t>
            </a:r>
            <a:endParaRPr lang="en-ZA" dirty="0"/>
          </a:p>
        </p:txBody>
      </p:sp>
    </p:spTree>
    <p:extLst>
      <p:ext uri="{BB962C8B-B14F-4D97-AF65-F5344CB8AC3E}">
        <p14:creationId xmlns:p14="http://schemas.microsoft.com/office/powerpoint/2010/main" val="15156002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12776"/>
            <a:ext cx="8892480" cy="4032447"/>
          </a:xfrm>
        </p:spPr>
        <p:txBody>
          <a:bodyPr>
            <a:noAutofit/>
          </a:bodyPr>
          <a:lstStyle/>
          <a:p>
            <a:r>
              <a:rPr lang="en-GB" sz="5400" b="1" dirty="0" smtClean="0">
                <a:solidFill>
                  <a:schemeClr val="accent2">
                    <a:lumMod val="75000"/>
                  </a:schemeClr>
                </a:solidFill>
              </a:rPr>
              <a:t>NATIONAL SCHOOL NUTRITION PROGRAMME</a:t>
            </a:r>
            <a:endParaRPr lang="en-ZA" sz="5400" dirty="0">
              <a:solidFill>
                <a:schemeClr val="accent2">
                  <a:lumMod val="75000"/>
                </a:schemeClr>
              </a:solidFill>
            </a:endParaRPr>
          </a:p>
        </p:txBody>
      </p:sp>
      <p:sp>
        <p:nvSpPr>
          <p:cNvPr id="3" name="Subtitle 2"/>
          <p:cNvSpPr>
            <a:spLocks noGrp="1"/>
          </p:cNvSpPr>
          <p:nvPr>
            <p:ph type="subTitle" idx="1"/>
          </p:nvPr>
        </p:nvSpPr>
        <p:spPr>
          <a:xfrm>
            <a:off x="251520" y="4365104"/>
            <a:ext cx="7992888" cy="720080"/>
          </a:xfrm>
        </p:spPr>
        <p:txBody>
          <a:bodyPr>
            <a:noAutofit/>
          </a:bodyPr>
          <a:lstStyle/>
          <a:p>
            <a:pPr marL="342900" indent="-342900" eaLnBrk="0" hangingPunct="0">
              <a:defRPr/>
            </a:pPr>
            <a:endParaRPr lang="en-ZA" sz="1600" b="1" dirty="0" smtClean="0">
              <a:solidFill>
                <a:schemeClr val="accent6">
                  <a:lumMod val="75000"/>
                </a:schemeClr>
              </a:solidFill>
            </a:endParaRPr>
          </a:p>
          <a:p>
            <a:pPr marL="342900" indent="-342900" eaLnBrk="0" hangingPunct="0">
              <a:defRPr/>
            </a:pPr>
            <a:endParaRPr lang="en-ZA" sz="1600" b="1" dirty="0">
              <a:solidFill>
                <a:schemeClr val="accent6">
                  <a:lumMod val="75000"/>
                </a:schemeClr>
              </a:solidFill>
            </a:endParaRPr>
          </a:p>
          <a:p>
            <a:pPr marL="342900" indent="-342900" eaLnBrk="0" hangingPunct="0">
              <a:defRPr/>
            </a:pPr>
            <a:endParaRPr lang="en-ZA" sz="1600" b="1" dirty="0" smtClean="0">
              <a:solidFill>
                <a:schemeClr val="accent6">
                  <a:lumMod val="75000"/>
                </a:schemeClr>
              </a:solidFill>
            </a:endParaRPr>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C0AE55-7E06-4976-960B-3D98813CB3CF}"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40</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5" name="Picture 4"/>
          <p:cNvPicPr>
            <a:picLocks noChangeAspect="1"/>
          </p:cNvPicPr>
          <p:nvPr/>
        </p:nvPicPr>
        <p:blipFill>
          <a:blip r:embed="rId4"/>
          <a:stretch>
            <a:fillRect/>
          </a:stretch>
        </p:blipFill>
        <p:spPr>
          <a:xfrm>
            <a:off x="0" y="6021288"/>
            <a:ext cx="1691680" cy="836712"/>
          </a:xfrm>
          <a:prstGeom prst="rect">
            <a:avLst/>
          </a:prstGeom>
        </p:spPr>
      </p:pic>
    </p:spTree>
    <p:custDataLst>
      <p:tags r:id="rId1"/>
    </p:custDataLst>
    <p:extLst>
      <p:ext uri="{BB962C8B-B14F-4D97-AF65-F5344CB8AC3E}">
        <p14:creationId xmlns:p14="http://schemas.microsoft.com/office/powerpoint/2010/main" val="27276208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90" y="-30048"/>
            <a:ext cx="9044610" cy="1250614"/>
          </a:xfrm>
        </p:spPr>
        <p:txBody>
          <a:bodyPr>
            <a:noAutofit/>
          </a:bodyPr>
          <a:lstStyle/>
          <a:p>
            <a:r>
              <a:rPr lang="en-US" sz="3600" b="1" dirty="0" smtClean="0"/>
              <a:t>NATIONAL SCHOOL NUTRITION </a:t>
            </a:r>
            <a:br>
              <a:rPr lang="en-US" sz="3600" b="1" dirty="0" smtClean="0"/>
            </a:br>
            <a:r>
              <a:rPr lang="en-US" sz="3600" b="1" dirty="0" smtClean="0"/>
              <a:t>PROGRAMME</a:t>
            </a:r>
            <a:endParaRPr lang="en-ZA" sz="3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34953177"/>
              </p:ext>
            </p:extLst>
          </p:nvPr>
        </p:nvGraphicFramePr>
        <p:xfrm>
          <a:off x="99390" y="1220566"/>
          <a:ext cx="8937106" cy="4867294"/>
        </p:xfrm>
        <a:graphic>
          <a:graphicData uri="http://schemas.openxmlformats.org/drawingml/2006/table">
            <a:tbl>
              <a:tblPr firstRow="1" bandRow="1">
                <a:tableStyleId>{21E4AEA4-8DFA-4A89-87EB-49C32662AFE0}</a:tableStyleId>
              </a:tblPr>
              <a:tblGrid>
                <a:gridCol w="879238">
                  <a:extLst>
                    <a:ext uri="{9D8B030D-6E8A-4147-A177-3AD203B41FA5}">
                      <a16:colId xmlns:a16="http://schemas.microsoft.com/office/drawing/2014/main" val="528087526"/>
                    </a:ext>
                  </a:extLst>
                </a:gridCol>
                <a:gridCol w="4293102">
                  <a:extLst>
                    <a:ext uri="{9D8B030D-6E8A-4147-A177-3AD203B41FA5}">
                      <a16:colId xmlns:a16="http://schemas.microsoft.com/office/drawing/2014/main" val="2929718360"/>
                    </a:ext>
                  </a:extLst>
                </a:gridCol>
                <a:gridCol w="3764766">
                  <a:extLst>
                    <a:ext uri="{9D8B030D-6E8A-4147-A177-3AD203B41FA5}">
                      <a16:colId xmlns:a16="http://schemas.microsoft.com/office/drawing/2014/main" val="2564401792"/>
                    </a:ext>
                  </a:extLst>
                </a:gridCol>
              </a:tblGrid>
              <a:tr h="873618">
                <a:tc>
                  <a:txBody>
                    <a:bodyPr/>
                    <a:lstStyle/>
                    <a:p>
                      <a:r>
                        <a:rPr lang="en-ZA" sz="1400" dirty="0" smtClean="0"/>
                        <a:t>PROVINCE</a:t>
                      </a:r>
                      <a:endParaRPr lang="en-ZA" sz="1400" dirty="0"/>
                    </a:p>
                  </a:txBody>
                  <a:tcPr>
                    <a:solidFill>
                      <a:schemeClr val="accent2"/>
                    </a:solidFill>
                  </a:tcPr>
                </a:tc>
                <a:tc>
                  <a:txBody>
                    <a:bodyPr/>
                    <a:lstStyle/>
                    <a:p>
                      <a:r>
                        <a:rPr lang="en-GB" sz="1400" dirty="0" smtClean="0"/>
                        <a:t>ARRANGEMENTS IN PLACE TO ENSURE THAT FOOD ITEMS ARE DELIVERED AND CHECKED FOR QUALITY BEFORE SCHOOLS REOPEN</a:t>
                      </a:r>
                      <a:endParaRPr lang="en-ZA" sz="1400" dirty="0"/>
                    </a:p>
                  </a:txBody>
                  <a:tcPr>
                    <a:solidFill>
                      <a:schemeClr val="accent2"/>
                    </a:solidFill>
                  </a:tcPr>
                </a:tc>
                <a:tc>
                  <a:txBody>
                    <a:bodyPr/>
                    <a:lstStyle/>
                    <a:p>
                      <a:r>
                        <a:rPr lang="en-GB" sz="1400" dirty="0" smtClean="0"/>
                        <a:t>PLANS TO ENSURE THAT SCHOOL KITCHENS ARE THOROUGHLY CLEANED PRIOR TO OPENING OF SCHOOLS</a:t>
                      </a:r>
                      <a:endParaRPr lang="en-ZA" sz="1400" dirty="0"/>
                    </a:p>
                  </a:txBody>
                  <a:tcPr>
                    <a:solidFill>
                      <a:schemeClr val="accent2"/>
                    </a:solidFill>
                  </a:tcPr>
                </a:tc>
                <a:extLst>
                  <a:ext uri="{0D108BD9-81ED-4DB2-BD59-A6C34878D82A}">
                    <a16:rowId xmlns:a16="http://schemas.microsoft.com/office/drawing/2014/main" val="3394580495"/>
                  </a:ext>
                </a:extLst>
              </a:tr>
              <a:tr h="1779958">
                <a:tc>
                  <a:txBody>
                    <a:bodyPr/>
                    <a:lstStyle/>
                    <a:p>
                      <a:r>
                        <a:rPr lang="en-ZA" sz="1400" b="1" dirty="0">
                          <a:solidFill>
                            <a:schemeClr val="tx1"/>
                          </a:solidFill>
                          <a:latin typeface="+mn-lt"/>
                        </a:rPr>
                        <a:t>Eastern Cape</a:t>
                      </a:r>
                    </a:p>
                  </a:txBody>
                  <a:tcPr/>
                </a:tc>
                <a:tc>
                  <a:txBody>
                    <a:bodyPr/>
                    <a:lstStyle/>
                    <a:p>
                      <a:pPr algn="l"/>
                      <a:r>
                        <a:rPr lang="en-ZA" sz="1400" kern="1200" dirty="0" smtClean="0">
                          <a:solidFill>
                            <a:schemeClr val="tx1"/>
                          </a:solidFill>
                          <a:latin typeface="+mn-lt"/>
                          <a:ea typeface="+mn-ea"/>
                          <a:cs typeface="+mn-cs"/>
                        </a:rPr>
                        <a:t>Schools procure through a </a:t>
                      </a:r>
                      <a:r>
                        <a:rPr lang="en-ZA" sz="1400" b="1" kern="1200" dirty="0" smtClean="0">
                          <a:solidFill>
                            <a:schemeClr val="tx1"/>
                          </a:solidFill>
                          <a:latin typeface="+mn-lt"/>
                          <a:ea typeface="+mn-ea"/>
                          <a:cs typeface="+mn-cs"/>
                        </a:rPr>
                        <a:t>decentralized mechanism</a:t>
                      </a:r>
                      <a:r>
                        <a:rPr lang="en-ZA" sz="1400" kern="1200" dirty="0" smtClean="0">
                          <a:solidFill>
                            <a:schemeClr val="tx1"/>
                          </a:solidFill>
                          <a:latin typeface="+mn-lt"/>
                          <a:ea typeface="+mn-ea"/>
                          <a:cs typeface="+mn-cs"/>
                        </a:rPr>
                        <a:t>. All standards of foodstuff is expected to be adhered to. Each school has a </a:t>
                      </a:r>
                      <a:r>
                        <a:rPr lang="en-ZA" sz="1400" b="1" kern="1200" dirty="0" smtClean="0">
                          <a:solidFill>
                            <a:schemeClr val="tx1"/>
                          </a:solidFill>
                          <a:latin typeface="+mn-lt"/>
                          <a:ea typeface="+mn-ea"/>
                          <a:cs typeface="+mn-cs"/>
                        </a:rPr>
                        <a:t>NSNP committee which provides oversight and quality assurance </a:t>
                      </a:r>
                      <a:r>
                        <a:rPr lang="en-ZA" sz="1400" kern="1200" dirty="0" smtClean="0">
                          <a:solidFill>
                            <a:schemeClr val="tx1"/>
                          </a:solidFill>
                          <a:latin typeface="+mn-lt"/>
                          <a:ea typeface="+mn-ea"/>
                          <a:cs typeface="+mn-cs"/>
                        </a:rPr>
                        <a:t>Within the </a:t>
                      </a:r>
                      <a:r>
                        <a:rPr lang="en-ZA" sz="1400" b="1" kern="1200" dirty="0" smtClean="0">
                          <a:solidFill>
                            <a:schemeClr val="tx1"/>
                          </a:solidFill>
                          <a:latin typeface="+mn-lt"/>
                          <a:ea typeface="+mn-ea"/>
                          <a:cs typeface="+mn-cs"/>
                        </a:rPr>
                        <a:t>NSNP guidelines an evaluation template for suppliers </a:t>
                      </a:r>
                      <a:r>
                        <a:rPr lang="en-ZA" sz="1400" kern="1200" dirty="0" smtClean="0">
                          <a:solidFill>
                            <a:schemeClr val="tx1"/>
                          </a:solidFill>
                          <a:latin typeface="+mn-lt"/>
                          <a:ea typeface="+mn-ea"/>
                          <a:cs typeface="+mn-cs"/>
                        </a:rPr>
                        <a:t>is provided to assist in record keeping of challenges in quantity or quality of any supplier. </a:t>
                      </a:r>
                    </a:p>
                  </a:txBody>
                  <a:tcPr/>
                </a:tc>
                <a:tc>
                  <a:txBody>
                    <a:bodyPr/>
                    <a:lstStyle/>
                    <a:p>
                      <a:pPr algn="l"/>
                      <a:r>
                        <a:rPr lang="en-ZA" sz="1400" b="1" kern="1200" dirty="0" smtClean="0">
                          <a:solidFill>
                            <a:schemeClr val="tx1"/>
                          </a:solidFill>
                          <a:latin typeface="+mn-lt"/>
                          <a:ea typeface="+mn-ea"/>
                          <a:cs typeface="+mn-cs"/>
                        </a:rPr>
                        <a:t>An additional transfer for PPE and Sanitizing materials has been submitted but is awaiting the consolidation by Finance for transfer</a:t>
                      </a:r>
                      <a:r>
                        <a:rPr lang="en-ZA" sz="1400" kern="1200" dirty="0" smtClean="0">
                          <a:solidFill>
                            <a:schemeClr val="tx1"/>
                          </a:solidFill>
                          <a:latin typeface="+mn-lt"/>
                          <a:ea typeface="+mn-ea"/>
                          <a:cs typeface="+mn-cs"/>
                        </a:rPr>
                        <a:t>. Food Preparatory Areas for </a:t>
                      </a:r>
                      <a:r>
                        <a:rPr lang="en-ZA" sz="1400" b="1" kern="1200" dirty="0" smtClean="0">
                          <a:solidFill>
                            <a:schemeClr val="tx1"/>
                          </a:solidFill>
                          <a:latin typeface="+mn-lt"/>
                          <a:ea typeface="+mn-ea"/>
                          <a:cs typeface="+mn-cs"/>
                        </a:rPr>
                        <a:t>400 schools were earmarked for the Province to assist in the severe infrastructure backlog </a:t>
                      </a:r>
                      <a:r>
                        <a:rPr lang="en-ZA" sz="1400" kern="1200" dirty="0" smtClean="0">
                          <a:solidFill>
                            <a:schemeClr val="tx1"/>
                          </a:solidFill>
                          <a:latin typeface="+mn-lt"/>
                          <a:ea typeface="+mn-ea"/>
                          <a:cs typeface="+mn-cs"/>
                        </a:rPr>
                        <a:t>and limitations in capacity. </a:t>
                      </a:r>
                    </a:p>
                  </a:txBody>
                  <a:tcPr/>
                </a:tc>
                <a:extLst>
                  <a:ext uri="{0D108BD9-81ED-4DB2-BD59-A6C34878D82A}">
                    <a16:rowId xmlns:a16="http://schemas.microsoft.com/office/drawing/2014/main" val="3693336577"/>
                  </a:ext>
                </a:extLst>
              </a:tr>
              <a:tr h="1268838">
                <a:tc>
                  <a:txBody>
                    <a:bodyPr/>
                    <a:lstStyle/>
                    <a:p>
                      <a:r>
                        <a:rPr lang="en-ZA" sz="1400" b="1" dirty="0">
                          <a:solidFill>
                            <a:schemeClr val="tx1"/>
                          </a:solidFill>
                          <a:latin typeface="+mn-lt"/>
                        </a:rPr>
                        <a:t>Free State</a:t>
                      </a:r>
                    </a:p>
                  </a:txBody>
                  <a:tcPr/>
                </a:tc>
                <a:tc>
                  <a:txBody>
                    <a:bodyPr/>
                    <a:lstStyle/>
                    <a:p>
                      <a:pPr eaLnBrk="1" hangingPunct="1">
                        <a:defRPr/>
                      </a:pPr>
                      <a:r>
                        <a:rPr lang="en-US" altLang="en-US" sz="1200" dirty="0" smtClean="0"/>
                        <a:t>Money is transferred to schools .</a:t>
                      </a:r>
                      <a:r>
                        <a:rPr lang="en-US" altLang="en-US" sz="1200" baseline="0" dirty="0" smtClean="0"/>
                        <a:t> </a:t>
                      </a:r>
                      <a:r>
                        <a:rPr lang="en-US" altLang="en-US" sz="1200" dirty="0" smtClean="0"/>
                        <a:t>The NSNP Guidelines and training to schools ensures that all health, quality and safety precautions are in place </a:t>
                      </a:r>
                    </a:p>
                  </a:txBody>
                  <a:tcPr marL="91450" marR="91450" marT="45725" marB="45725"/>
                </a:tc>
                <a:tc>
                  <a:txBody>
                    <a:bodyPr/>
                    <a:lstStyle/>
                    <a:p>
                      <a:pPr eaLnBrk="1" hangingPunct="1">
                        <a:defRPr/>
                      </a:pPr>
                      <a:r>
                        <a:rPr lang="en-US" altLang="en-US" sz="1200" dirty="0" smtClean="0"/>
                        <a:t>Schools have all </a:t>
                      </a:r>
                      <a:r>
                        <a:rPr lang="en-US" altLang="en-US" sz="1200" b="1" dirty="0" smtClean="0"/>
                        <a:t>received sanitization from the Provincial SCM </a:t>
                      </a:r>
                      <a:r>
                        <a:rPr lang="en-US" altLang="en-US" sz="1200" dirty="0" smtClean="0"/>
                        <a:t>and they have been trained on how to adhere to all health, quality and safety precautions for NSNP.</a:t>
                      </a:r>
                      <a:r>
                        <a:rPr lang="en-US" altLang="en-US" sz="1200" baseline="0" dirty="0" smtClean="0"/>
                        <a:t> </a:t>
                      </a:r>
                      <a:r>
                        <a:rPr lang="en-US" altLang="en-US" sz="1200" dirty="0" smtClean="0"/>
                        <a:t>The </a:t>
                      </a:r>
                      <a:r>
                        <a:rPr lang="en-US" altLang="en-US" sz="1200" b="1" dirty="0" smtClean="0"/>
                        <a:t>Amended 2020/21 NSNP business plan has made provision for the procurement of sanitization and disinfectant material for schools</a:t>
                      </a:r>
                      <a:r>
                        <a:rPr lang="en-US" altLang="en-US" sz="1200" dirty="0" smtClean="0"/>
                        <a:t>.</a:t>
                      </a:r>
                      <a:r>
                        <a:rPr lang="en-US" altLang="en-US" sz="1200" baseline="0" dirty="0" smtClean="0"/>
                        <a:t> </a:t>
                      </a:r>
                      <a:r>
                        <a:rPr lang="en-US" altLang="en-US" sz="1200" dirty="0" smtClean="0"/>
                        <a:t>  </a:t>
                      </a:r>
                    </a:p>
                  </a:txBody>
                  <a:tcPr marL="91450" marR="91450" marT="45725" marB="45725" anchor="ctr"/>
                </a:tc>
                <a:extLst>
                  <a:ext uri="{0D108BD9-81ED-4DB2-BD59-A6C34878D82A}">
                    <a16:rowId xmlns:a16="http://schemas.microsoft.com/office/drawing/2014/main" val="3213993312"/>
                  </a:ext>
                </a:extLst>
              </a:tr>
              <a:tr h="873618">
                <a:tc>
                  <a:txBody>
                    <a:bodyPr/>
                    <a:lstStyle/>
                    <a:p>
                      <a:r>
                        <a:rPr lang="en-ZA" sz="1400" b="1" dirty="0">
                          <a:solidFill>
                            <a:schemeClr val="tx1"/>
                          </a:solidFill>
                          <a:latin typeface="+mn-lt"/>
                        </a:rPr>
                        <a:t>Gauteng</a:t>
                      </a:r>
                    </a:p>
                  </a:txBody>
                  <a:tcPr/>
                </a:tc>
                <a:tc>
                  <a:txBody>
                    <a:bodyPr/>
                    <a:lstStyle/>
                    <a:p>
                      <a:pPr algn="l"/>
                      <a:r>
                        <a:rPr lang="en-ZA" sz="1400" dirty="0">
                          <a:solidFill>
                            <a:schemeClr val="tx1"/>
                          </a:solidFill>
                          <a:latin typeface="+mn-lt"/>
                        </a:rPr>
                        <a:t>The service providers have signed SLA and expected to perform according to that. The nutrition team does check the deliveries every time and any deviation is reported to the </a:t>
                      </a:r>
                      <a:r>
                        <a:rPr lang="en-ZA" sz="1400" dirty="0" smtClean="0">
                          <a:solidFill>
                            <a:schemeClr val="tx1"/>
                          </a:solidFill>
                          <a:latin typeface="+mn-lt"/>
                        </a:rPr>
                        <a:t>province</a:t>
                      </a:r>
                      <a:endParaRPr lang="en-ZA" sz="1400" dirty="0">
                        <a:solidFill>
                          <a:schemeClr val="tx1"/>
                        </a:solidFill>
                        <a:latin typeface="+mn-lt"/>
                      </a:endParaRPr>
                    </a:p>
                  </a:txBody>
                  <a:tcPr anchor="ctr"/>
                </a:tc>
                <a:tc>
                  <a:txBody>
                    <a:bodyPr/>
                    <a:lstStyle/>
                    <a:p>
                      <a:pPr algn="l"/>
                      <a:r>
                        <a:rPr lang="en-ZA" sz="1400" dirty="0">
                          <a:solidFill>
                            <a:schemeClr val="tx1"/>
                          </a:solidFill>
                          <a:latin typeface="+mn-lt"/>
                        </a:rPr>
                        <a:t>The kitchens and all other equipment </a:t>
                      </a:r>
                      <a:r>
                        <a:rPr lang="en-ZA" sz="1400" dirty="0" smtClean="0">
                          <a:solidFill>
                            <a:schemeClr val="tx1"/>
                          </a:solidFill>
                          <a:latin typeface="+mn-lt"/>
                        </a:rPr>
                        <a:t>are </a:t>
                      </a:r>
                      <a:r>
                        <a:rPr lang="en-ZA" sz="1400" dirty="0">
                          <a:solidFill>
                            <a:schemeClr val="tx1"/>
                          </a:solidFill>
                          <a:latin typeface="+mn-lt"/>
                        </a:rPr>
                        <a:t>kept clean and sanitized at all times to ensure compliance. Monitors have been deployed to schools to ensure compliance.</a:t>
                      </a:r>
                    </a:p>
                  </a:txBody>
                  <a:tcPr/>
                </a:tc>
                <a:extLst>
                  <a:ext uri="{0D108BD9-81ED-4DB2-BD59-A6C34878D82A}">
                    <a16:rowId xmlns:a16="http://schemas.microsoft.com/office/drawing/2014/main" val="1947166503"/>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41</a:t>
            </a:fld>
            <a:endParaRPr lang="en-ZA" dirty="0">
              <a:solidFill>
                <a:prstClr val="black">
                  <a:tint val="75000"/>
                </a:prstClr>
              </a:solidFill>
            </a:endParaRPr>
          </a:p>
        </p:txBody>
      </p:sp>
      <p:pic>
        <p:nvPicPr>
          <p:cNvPr id="6" name="Picture 5"/>
          <p:cNvPicPr>
            <a:picLocks noChangeAspect="1"/>
          </p:cNvPicPr>
          <p:nvPr/>
        </p:nvPicPr>
        <p:blipFill>
          <a:blip r:embed="rId3"/>
          <a:stretch>
            <a:fillRect/>
          </a:stretch>
        </p:blipFill>
        <p:spPr>
          <a:xfrm>
            <a:off x="0" y="6016598"/>
            <a:ext cx="1691680" cy="841402"/>
          </a:xfrm>
          <a:prstGeom prst="rect">
            <a:avLst/>
          </a:prstGeom>
        </p:spPr>
      </p:pic>
    </p:spTree>
    <p:extLst>
      <p:ext uri="{BB962C8B-B14F-4D97-AF65-F5344CB8AC3E}">
        <p14:creationId xmlns:p14="http://schemas.microsoft.com/office/powerpoint/2010/main" val="23422070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856984" cy="855924"/>
          </a:xfrm>
        </p:spPr>
        <p:txBody>
          <a:bodyPr>
            <a:noAutofit/>
          </a:bodyPr>
          <a:lstStyle/>
          <a:p>
            <a:r>
              <a:rPr lang="en-US" sz="3400" b="1" dirty="0" smtClean="0"/>
              <a:t>NATIONAL SCHOOL NUTRITION </a:t>
            </a:r>
            <a:br>
              <a:rPr lang="en-US" sz="3400" b="1" dirty="0" smtClean="0"/>
            </a:br>
            <a:r>
              <a:rPr lang="en-US" sz="3400" b="1" dirty="0" smtClean="0"/>
              <a:t>PROGRAMME</a:t>
            </a:r>
            <a:endParaRPr lang="en-ZA" sz="3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02632310"/>
              </p:ext>
            </p:extLst>
          </p:nvPr>
        </p:nvGraphicFramePr>
        <p:xfrm>
          <a:off x="0" y="860411"/>
          <a:ext cx="9144000" cy="5491453"/>
        </p:xfrm>
        <a:graphic>
          <a:graphicData uri="http://schemas.openxmlformats.org/drawingml/2006/table">
            <a:tbl>
              <a:tblPr firstRow="1" bandRow="1">
                <a:tableStyleId>{21E4AEA4-8DFA-4A89-87EB-49C32662AFE0}</a:tableStyleId>
              </a:tblPr>
              <a:tblGrid>
                <a:gridCol w="1259632">
                  <a:extLst>
                    <a:ext uri="{9D8B030D-6E8A-4147-A177-3AD203B41FA5}">
                      <a16:colId xmlns:a16="http://schemas.microsoft.com/office/drawing/2014/main" val="528087526"/>
                    </a:ext>
                  </a:extLst>
                </a:gridCol>
                <a:gridCol w="4032448">
                  <a:extLst>
                    <a:ext uri="{9D8B030D-6E8A-4147-A177-3AD203B41FA5}">
                      <a16:colId xmlns:a16="http://schemas.microsoft.com/office/drawing/2014/main" val="2929718360"/>
                    </a:ext>
                  </a:extLst>
                </a:gridCol>
                <a:gridCol w="3851920">
                  <a:extLst>
                    <a:ext uri="{9D8B030D-6E8A-4147-A177-3AD203B41FA5}">
                      <a16:colId xmlns:a16="http://schemas.microsoft.com/office/drawing/2014/main" val="2564401792"/>
                    </a:ext>
                  </a:extLst>
                </a:gridCol>
              </a:tblGrid>
              <a:tr h="609735">
                <a:tc>
                  <a:txBody>
                    <a:bodyPr/>
                    <a:lstStyle/>
                    <a:p>
                      <a:r>
                        <a:rPr lang="en-ZA" sz="1200" dirty="0" smtClean="0"/>
                        <a:t>PROVINCE</a:t>
                      </a:r>
                      <a:endParaRPr lang="en-ZA" sz="1200" dirty="0"/>
                    </a:p>
                  </a:txBody>
                  <a:tcPr>
                    <a:solidFill>
                      <a:schemeClr val="accent2"/>
                    </a:solidFill>
                  </a:tcPr>
                </a:tc>
                <a:tc>
                  <a:txBody>
                    <a:bodyPr/>
                    <a:lstStyle/>
                    <a:p>
                      <a:r>
                        <a:rPr lang="en-GB" sz="1200" dirty="0" smtClean="0"/>
                        <a:t>ARRANGEMENTS IN PLACE TO ENSURE THAT FOOD ITEMS ARE DELIVERED AND CHECKED FOR QUALITY BEFORE SCHOOLS REOPEN</a:t>
                      </a:r>
                      <a:endParaRPr lang="en-ZA" sz="1200" dirty="0"/>
                    </a:p>
                  </a:txBody>
                  <a:tcPr>
                    <a:solidFill>
                      <a:schemeClr val="accent2"/>
                    </a:solidFill>
                  </a:tcPr>
                </a:tc>
                <a:tc>
                  <a:txBody>
                    <a:bodyPr/>
                    <a:lstStyle/>
                    <a:p>
                      <a:r>
                        <a:rPr lang="en-GB" sz="1200" dirty="0" smtClean="0"/>
                        <a:t>PLANS TO ENSURE THAT SCHOOL KITCHENS ARE THOROUGHLY CLEANED PRIOR TO OPENING OF SCHOOLS</a:t>
                      </a:r>
                      <a:endParaRPr lang="en-ZA" sz="1200" dirty="0"/>
                    </a:p>
                  </a:txBody>
                  <a:tcPr>
                    <a:solidFill>
                      <a:schemeClr val="accent2"/>
                    </a:solidFill>
                  </a:tcPr>
                </a:tc>
                <a:extLst>
                  <a:ext uri="{0D108BD9-81ED-4DB2-BD59-A6C34878D82A}">
                    <a16:rowId xmlns:a16="http://schemas.microsoft.com/office/drawing/2014/main" val="3394580495"/>
                  </a:ext>
                </a:extLst>
              </a:tr>
              <a:tr h="1916310">
                <a:tc>
                  <a:txBody>
                    <a:bodyPr/>
                    <a:lstStyle/>
                    <a:p>
                      <a:r>
                        <a:rPr lang="en-ZA" sz="1200" b="1" dirty="0">
                          <a:solidFill>
                            <a:schemeClr val="tx1"/>
                          </a:solidFill>
                          <a:latin typeface="+mn-lt"/>
                        </a:rPr>
                        <a:t>KwaZulu-Natal</a:t>
                      </a:r>
                    </a:p>
                  </a:txBody>
                  <a:tcPr/>
                </a:tc>
                <a:tc>
                  <a:txBody>
                    <a:bodyPr/>
                    <a:lstStyle/>
                    <a:p>
                      <a:pPr marL="0" lvl="0" indent="0">
                        <a:buNone/>
                      </a:pPr>
                      <a:r>
                        <a:rPr lang="en-US" sz="1100" dirty="0" smtClean="0"/>
                        <a:t>The Department developed quality control measures and guidelines which were issued to all districts, participating schools and service providers. </a:t>
                      </a:r>
                      <a:r>
                        <a:rPr lang="en-US" sz="1100" b="1" dirty="0" smtClean="0"/>
                        <a:t>NSNP Circulars </a:t>
                      </a:r>
                      <a:r>
                        <a:rPr lang="en-US" sz="1100" dirty="0" smtClean="0"/>
                        <a:t>that have been issued by the Department since June 2020 namely </a:t>
                      </a:r>
                      <a:r>
                        <a:rPr lang="en-US" sz="1100" b="1" dirty="0" smtClean="0"/>
                        <a:t>Circular No. 46 of 2020, Circular No. 68 of 2020 </a:t>
                      </a:r>
                      <a:r>
                        <a:rPr lang="en-US" sz="1100" dirty="0" smtClean="0"/>
                        <a:t>will remain in force  including </a:t>
                      </a:r>
                      <a:r>
                        <a:rPr lang="en-US" sz="1100" b="1" dirty="0" smtClean="0"/>
                        <a:t>new Circular No. 88.</a:t>
                      </a:r>
                      <a:endParaRPr lang="en-US" sz="1100" dirty="0" smtClean="0"/>
                    </a:p>
                  </a:txBody>
                  <a:tcPr marL="68580" marR="68580" marT="0" marB="0"/>
                </a:tc>
                <a:tc>
                  <a:txBody>
                    <a:bodyPr/>
                    <a:lstStyle/>
                    <a:p>
                      <a:pPr marL="0" lvl="0" indent="0" algn="just">
                        <a:buFont typeface="Arial" panose="020B0604020202020204" pitchFamily="34" charset="0"/>
                        <a:buNone/>
                      </a:pPr>
                      <a:r>
                        <a:rPr lang="en-US" sz="1100" dirty="0" smtClean="0"/>
                        <a:t>In May 2020, the Department issued the Orientation Guidelines together with a video demonstration mainly for the training of all Chief Food Handlers and Volunteer Food Handlers in mitigating  the COVID-19 pandemic. In August 2020, the Department issued posters focusing on hygiene and cleanliness in the kitchen facilities. These guidelines, posters and the video are still relevant and will continue to be used.</a:t>
                      </a:r>
                      <a:r>
                        <a:rPr lang="en-US" sz="1100" dirty="0" smtClean="0">
                          <a:solidFill>
                            <a:prstClr val="black"/>
                          </a:solidFill>
                        </a:rPr>
                        <a:t>  </a:t>
                      </a:r>
                      <a:r>
                        <a:rPr lang="en-US" sz="1100" dirty="0" smtClean="0"/>
                        <a:t>For the opening of the new academic year, the Department will focus on the broad guidelines and depending on the strictures imposed by the COVID-19 pandemic, a circular with specific dates and feeding days will be issued. </a:t>
                      </a:r>
                    </a:p>
                  </a:txBody>
                  <a:tcPr marL="68580" marR="68580" marT="0" marB="0"/>
                </a:tc>
                <a:extLst>
                  <a:ext uri="{0D108BD9-81ED-4DB2-BD59-A6C34878D82A}">
                    <a16:rowId xmlns:a16="http://schemas.microsoft.com/office/drawing/2014/main" val="2800236262"/>
                  </a:ext>
                </a:extLst>
              </a:tr>
              <a:tr h="1308343">
                <a:tc>
                  <a:txBody>
                    <a:bodyPr/>
                    <a:lstStyle/>
                    <a:p>
                      <a:r>
                        <a:rPr lang="en-ZA" sz="1200" b="1" dirty="0">
                          <a:solidFill>
                            <a:schemeClr val="tx1"/>
                          </a:solidFill>
                          <a:latin typeface="+mn-lt"/>
                        </a:rPr>
                        <a:t>Limpopo</a:t>
                      </a:r>
                    </a:p>
                  </a:txBody>
                  <a:tcPr/>
                </a:tc>
                <a:tc>
                  <a:txBody>
                    <a:bodyPr/>
                    <a:lstStyle/>
                    <a:p>
                      <a:pPr marL="0" lvl="0" indent="0">
                        <a:buFont typeface="Arial" panose="020B0604020202020204" pitchFamily="34" charset="0"/>
                        <a:buNone/>
                      </a:pPr>
                      <a:r>
                        <a:rPr lang="en-ZA" sz="1100" kern="1200" dirty="0" smtClean="0">
                          <a:solidFill>
                            <a:schemeClr val="dk1"/>
                          </a:solidFill>
                          <a:effectLst/>
                          <a:latin typeface="+mn-lt"/>
                          <a:ea typeface="+mn-ea"/>
                          <a:cs typeface="+mn-cs"/>
                        </a:rPr>
                        <a:t>School principals and the School Nutrition Committees will ensure that delivery, storage and quality assurance of food items are done before schools reopen.   The school principals / NSNP delegated Educators will sign the delivery note every time food is delivered to a school. There will be daily monitoring by circuit NSNP officials and daily reporting to the Circuit by schools. </a:t>
                      </a:r>
                      <a:endParaRPr lang="en-US" sz="1100" kern="1200" dirty="0" smtClean="0">
                        <a:solidFill>
                          <a:schemeClr val="dk1"/>
                        </a:solidFill>
                        <a:effectLst/>
                        <a:latin typeface="+mn-lt"/>
                        <a:ea typeface="+mn-ea"/>
                        <a:cs typeface="+mn-cs"/>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kern="1200" dirty="0" smtClean="0">
                          <a:solidFill>
                            <a:schemeClr val="dk1"/>
                          </a:solidFill>
                          <a:effectLst/>
                          <a:latin typeface="+mn-lt"/>
                          <a:ea typeface="+mn-ea"/>
                          <a:cs typeface="+mn-cs"/>
                        </a:rPr>
                        <a:t>Food handlers shall thoroughly clean (sanitising certain areas in the storage and preparation areas ) storage areas and food preparation areas the week the schools shall close.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kern="1200" dirty="0" smtClean="0">
                          <a:solidFill>
                            <a:schemeClr val="dk1"/>
                          </a:solidFill>
                          <a:effectLst/>
                          <a:latin typeface="+mn-lt"/>
                          <a:ea typeface="+mn-ea"/>
                          <a:cs typeface="+mn-cs"/>
                        </a:rPr>
                        <a:t>Kitchens/cooking areas and storage areas shall be thoroughly</a:t>
                      </a:r>
                      <a:r>
                        <a:rPr lang="en-ZA" sz="1100" kern="1200" baseline="0" dirty="0" smtClean="0">
                          <a:solidFill>
                            <a:schemeClr val="dk1"/>
                          </a:solidFill>
                          <a:effectLst/>
                          <a:latin typeface="+mn-lt"/>
                          <a:ea typeface="+mn-ea"/>
                          <a:cs typeface="+mn-cs"/>
                        </a:rPr>
                        <a:t> cleaned during the </a:t>
                      </a:r>
                      <a:r>
                        <a:rPr lang="en-ZA" sz="1100" kern="1200" dirty="0" smtClean="0">
                          <a:solidFill>
                            <a:schemeClr val="dk1"/>
                          </a:solidFill>
                          <a:effectLst/>
                          <a:latin typeface="+mn-lt"/>
                          <a:ea typeface="+mn-ea"/>
                          <a:cs typeface="+mn-cs"/>
                        </a:rPr>
                        <a:t>two days prior to 1</a:t>
                      </a:r>
                      <a:r>
                        <a:rPr lang="en-ZA" sz="1100" kern="1200" baseline="30000" dirty="0" smtClean="0">
                          <a:solidFill>
                            <a:schemeClr val="dk1"/>
                          </a:solidFill>
                          <a:effectLst/>
                          <a:latin typeface="+mn-lt"/>
                          <a:ea typeface="+mn-ea"/>
                          <a:cs typeface="+mn-cs"/>
                        </a:rPr>
                        <a:t>st</a:t>
                      </a:r>
                      <a:r>
                        <a:rPr lang="en-ZA" sz="1100" kern="1200" dirty="0" smtClean="0">
                          <a:solidFill>
                            <a:schemeClr val="dk1"/>
                          </a:solidFill>
                          <a:effectLst/>
                          <a:latin typeface="+mn-lt"/>
                          <a:ea typeface="+mn-ea"/>
                          <a:cs typeface="+mn-cs"/>
                        </a:rPr>
                        <a:t> day of reopening in January</a:t>
                      </a:r>
                      <a:r>
                        <a:rPr lang="en-ZA" sz="1100" kern="1200" baseline="0" dirty="0" smtClean="0">
                          <a:solidFill>
                            <a:schemeClr val="dk1"/>
                          </a:solidFill>
                          <a:effectLst/>
                          <a:latin typeface="+mn-lt"/>
                          <a:ea typeface="+mn-ea"/>
                          <a:cs typeface="+mn-cs"/>
                        </a:rPr>
                        <a:t> 2021</a:t>
                      </a:r>
                      <a:r>
                        <a:rPr lang="en-ZA" sz="1100" kern="1200" dirty="0" smtClean="0">
                          <a:solidFill>
                            <a:schemeClr val="dk1"/>
                          </a:solidFill>
                          <a:effectLst/>
                          <a:latin typeface="+mn-lt"/>
                          <a:ea typeface="+mn-ea"/>
                          <a:cs typeface="+mn-cs"/>
                        </a:rPr>
                        <a:t> for hygiene and food safety </a:t>
                      </a:r>
                    </a:p>
                  </a:txBody>
                  <a:tcPr/>
                </a:tc>
                <a:extLst>
                  <a:ext uri="{0D108BD9-81ED-4DB2-BD59-A6C34878D82A}">
                    <a16:rowId xmlns:a16="http://schemas.microsoft.com/office/drawing/2014/main" val="4202798439"/>
                  </a:ext>
                </a:extLst>
              </a:tr>
              <a:tr h="1626720">
                <a:tc>
                  <a:txBody>
                    <a:bodyPr/>
                    <a:lstStyle/>
                    <a:p>
                      <a:r>
                        <a:rPr lang="en-ZA" sz="1200" b="1" dirty="0">
                          <a:solidFill>
                            <a:schemeClr val="tx1"/>
                          </a:solidFill>
                          <a:latin typeface="+mn-lt"/>
                        </a:rPr>
                        <a:t>Mpumalanga</a:t>
                      </a:r>
                    </a:p>
                  </a:txBody>
                  <a:tcPr/>
                </a:tc>
                <a:tc>
                  <a:txBody>
                    <a:bodyPr/>
                    <a:lstStyle/>
                    <a:p>
                      <a:pPr marL="0" indent="0" algn="just">
                        <a:buFont typeface="Arial" panose="020B0604020202020204" pitchFamily="34" charset="0"/>
                        <a:buNone/>
                      </a:pPr>
                      <a:r>
                        <a:rPr lang="en-ZA" sz="1100" dirty="0" smtClean="0">
                          <a:solidFill>
                            <a:schemeClr val="tx1"/>
                          </a:solidFill>
                          <a:latin typeface="+mn-lt"/>
                          <a:cs typeface="Arial" panose="020B0604020202020204" pitchFamily="34" charset="0"/>
                        </a:rPr>
                        <a:t>Contracted Service Providers will be provided</a:t>
                      </a:r>
                      <a:r>
                        <a:rPr lang="en-ZA" sz="1100" baseline="0" dirty="0" smtClean="0">
                          <a:solidFill>
                            <a:schemeClr val="tx1"/>
                          </a:solidFill>
                          <a:latin typeface="+mn-lt"/>
                          <a:cs typeface="Arial" panose="020B0604020202020204" pitchFamily="34" charset="0"/>
                        </a:rPr>
                        <a:t> with feeding calendar emphasizing the actual starting date of feeding including all other days. </a:t>
                      </a:r>
                      <a:r>
                        <a:rPr lang="en-ZA" sz="1100" dirty="0" smtClean="0">
                          <a:solidFill>
                            <a:schemeClr val="tx1"/>
                          </a:solidFill>
                          <a:latin typeface="+mn-lt"/>
                          <a:cs typeface="Arial" panose="020B0604020202020204" pitchFamily="34" charset="0"/>
                        </a:rPr>
                        <a:t>A meeting</a:t>
                      </a:r>
                      <a:r>
                        <a:rPr lang="en-ZA" sz="1100" baseline="0" dirty="0" smtClean="0">
                          <a:solidFill>
                            <a:schemeClr val="tx1"/>
                          </a:solidFill>
                          <a:latin typeface="+mn-lt"/>
                          <a:cs typeface="Arial" panose="020B0604020202020204" pitchFamily="34" charset="0"/>
                        </a:rPr>
                        <a:t> with c</a:t>
                      </a:r>
                      <a:r>
                        <a:rPr lang="en-ZA" sz="1100" dirty="0" smtClean="0">
                          <a:solidFill>
                            <a:schemeClr val="tx1"/>
                          </a:solidFill>
                          <a:latin typeface="+mn-lt"/>
                          <a:cs typeface="Arial" panose="020B0604020202020204" pitchFamily="34" charset="0"/>
                        </a:rPr>
                        <a:t>ontracted service</a:t>
                      </a:r>
                      <a:r>
                        <a:rPr lang="en-ZA" sz="1100" baseline="0" dirty="0" smtClean="0">
                          <a:solidFill>
                            <a:schemeClr val="tx1"/>
                          </a:solidFill>
                          <a:latin typeface="+mn-lt"/>
                          <a:cs typeface="Arial" panose="020B0604020202020204" pitchFamily="34" charset="0"/>
                        </a:rPr>
                        <a:t> providers arranged (per district) between the 15</a:t>
                      </a:r>
                      <a:r>
                        <a:rPr lang="en-ZA" sz="1100" baseline="30000" dirty="0" smtClean="0">
                          <a:solidFill>
                            <a:schemeClr val="tx1"/>
                          </a:solidFill>
                          <a:latin typeface="+mn-lt"/>
                          <a:cs typeface="Arial" panose="020B0604020202020204" pitchFamily="34" charset="0"/>
                        </a:rPr>
                        <a:t>th</a:t>
                      </a:r>
                      <a:r>
                        <a:rPr lang="en-ZA" sz="1100" baseline="0" dirty="0" smtClean="0">
                          <a:solidFill>
                            <a:schemeClr val="tx1"/>
                          </a:solidFill>
                          <a:latin typeface="+mn-lt"/>
                          <a:cs typeface="Arial" panose="020B0604020202020204" pitchFamily="34" charset="0"/>
                        </a:rPr>
                        <a:t>-20</a:t>
                      </a:r>
                      <a:r>
                        <a:rPr lang="en-ZA" sz="1100" baseline="30000" dirty="0" smtClean="0">
                          <a:solidFill>
                            <a:schemeClr val="tx1"/>
                          </a:solidFill>
                          <a:latin typeface="+mn-lt"/>
                          <a:cs typeface="Arial" panose="020B0604020202020204" pitchFamily="34" charset="0"/>
                        </a:rPr>
                        <a:t>th</a:t>
                      </a:r>
                      <a:r>
                        <a:rPr lang="en-ZA" sz="1100" baseline="0" dirty="0" smtClean="0">
                          <a:solidFill>
                            <a:schemeClr val="tx1"/>
                          </a:solidFill>
                          <a:latin typeface="+mn-lt"/>
                          <a:cs typeface="Arial" panose="020B0604020202020204" pitchFamily="34" charset="0"/>
                        </a:rPr>
                        <a:t> January 2021 to discuss delivery and compliance. </a:t>
                      </a:r>
                      <a:r>
                        <a:rPr kumimoji="0" lang="en-ZA" sz="1100" b="0"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Principals of schools,  NSNP coordinators and SGB’s are being trained on the implementation of the programme which include engagement of food handlers, deliveries of food, food safety and hygiene.</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5273 Food handlers will be trained on food preparation food safety,  hygiene and management of COVID-19 (SOPs.)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aseline="0" dirty="0" smtClean="0">
                          <a:solidFill>
                            <a:schemeClr val="tx1"/>
                          </a:solidFill>
                          <a:latin typeface="+mn-lt"/>
                          <a:cs typeface="Arial" panose="020B0604020202020204" pitchFamily="34" charset="0"/>
                        </a:rPr>
                        <a:t>Food preparation areas and storage in schools are fumigated before each delivery. </a:t>
                      </a:r>
                      <a:r>
                        <a:rPr kumimoji="0" lang="en-ZA" sz="1100" b="0"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SMT’s</a:t>
                      </a:r>
                      <a:r>
                        <a:rPr kumimoji="0" lang="en-ZA" sz="1100" b="1"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 </a:t>
                      </a:r>
                      <a:r>
                        <a:rPr kumimoji="0" lang="en-ZA" sz="1100" b="0"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will monitor the cleanliness of food preparation arears on a daily basis.  The Provincial task team and monitors will monitor the cleanliness of the schools before re-opening  and during the entire academic year</a:t>
                      </a:r>
                    </a:p>
                  </a:txBody>
                  <a:tcPr/>
                </a:tc>
                <a:extLst>
                  <a:ext uri="{0D108BD9-81ED-4DB2-BD59-A6C34878D82A}">
                    <a16:rowId xmlns:a16="http://schemas.microsoft.com/office/drawing/2014/main" val="2547965304"/>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42</a:t>
            </a:fld>
            <a:endParaRPr lang="en-ZA" dirty="0">
              <a:solidFill>
                <a:prstClr val="black">
                  <a:tint val="75000"/>
                </a:prstClr>
              </a:solidFill>
            </a:endParaRPr>
          </a:p>
        </p:txBody>
      </p:sp>
      <p:pic>
        <p:nvPicPr>
          <p:cNvPr id="6" name="Picture 5"/>
          <p:cNvPicPr>
            <a:picLocks noChangeAspect="1"/>
          </p:cNvPicPr>
          <p:nvPr/>
        </p:nvPicPr>
        <p:blipFill>
          <a:blip r:embed="rId3"/>
          <a:stretch>
            <a:fillRect/>
          </a:stretch>
        </p:blipFill>
        <p:spPr>
          <a:xfrm>
            <a:off x="0" y="6231488"/>
            <a:ext cx="1691680" cy="626511"/>
          </a:xfrm>
          <a:prstGeom prst="rect">
            <a:avLst/>
          </a:prstGeom>
        </p:spPr>
      </p:pic>
    </p:spTree>
    <p:extLst>
      <p:ext uri="{BB962C8B-B14F-4D97-AF65-F5344CB8AC3E}">
        <p14:creationId xmlns:p14="http://schemas.microsoft.com/office/powerpoint/2010/main" val="23703879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1521"/>
            <a:ext cx="8579296" cy="1052735"/>
          </a:xfrm>
        </p:spPr>
        <p:txBody>
          <a:bodyPr>
            <a:noAutofit/>
          </a:bodyPr>
          <a:lstStyle/>
          <a:p>
            <a:r>
              <a:rPr lang="en-US" sz="3600" b="1" dirty="0" smtClean="0"/>
              <a:t>NATIONAL SCHOOL NUTRITION </a:t>
            </a:r>
            <a:br>
              <a:rPr lang="en-US" sz="3600" b="1" dirty="0" smtClean="0"/>
            </a:br>
            <a:r>
              <a:rPr lang="en-US" sz="3600" b="1" dirty="0" smtClean="0"/>
              <a:t>PROGRAMME</a:t>
            </a:r>
            <a:endParaRPr lang="en-ZA" sz="3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46103446"/>
              </p:ext>
            </p:extLst>
          </p:nvPr>
        </p:nvGraphicFramePr>
        <p:xfrm>
          <a:off x="0" y="1123594"/>
          <a:ext cx="9144000" cy="4933883"/>
        </p:xfrm>
        <a:graphic>
          <a:graphicData uri="http://schemas.openxmlformats.org/drawingml/2006/table">
            <a:tbl>
              <a:tblPr firstRow="1" bandRow="1">
                <a:tableStyleId>{21E4AEA4-8DFA-4A89-87EB-49C32662AFE0}</a:tableStyleId>
              </a:tblPr>
              <a:tblGrid>
                <a:gridCol w="1187624">
                  <a:extLst>
                    <a:ext uri="{9D8B030D-6E8A-4147-A177-3AD203B41FA5}">
                      <a16:colId xmlns:a16="http://schemas.microsoft.com/office/drawing/2014/main" val="528087526"/>
                    </a:ext>
                  </a:extLst>
                </a:gridCol>
                <a:gridCol w="4467504">
                  <a:extLst>
                    <a:ext uri="{9D8B030D-6E8A-4147-A177-3AD203B41FA5}">
                      <a16:colId xmlns:a16="http://schemas.microsoft.com/office/drawing/2014/main" val="2929718360"/>
                    </a:ext>
                  </a:extLst>
                </a:gridCol>
                <a:gridCol w="3488872">
                  <a:extLst>
                    <a:ext uri="{9D8B030D-6E8A-4147-A177-3AD203B41FA5}">
                      <a16:colId xmlns:a16="http://schemas.microsoft.com/office/drawing/2014/main" val="2564401792"/>
                    </a:ext>
                  </a:extLst>
                </a:gridCol>
              </a:tblGrid>
              <a:tr h="783704">
                <a:tc>
                  <a:txBody>
                    <a:bodyPr/>
                    <a:lstStyle/>
                    <a:p>
                      <a:r>
                        <a:rPr lang="en-ZA" sz="1200" dirty="0" smtClean="0"/>
                        <a:t>PROVINCE</a:t>
                      </a:r>
                      <a:endParaRPr lang="en-ZA" sz="1200" dirty="0"/>
                    </a:p>
                  </a:txBody>
                  <a:tcPr>
                    <a:solidFill>
                      <a:schemeClr val="accent2"/>
                    </a:solidFill>
                  </a:tcPr>
                </a:tc>
                <a:tc>
                  <a:txBody>
                    <a:bodyPr/>
                    <a:lstStyle/>
                    <a:p>
                      <a:r>
                        <a:rPr lang="en-GB" sz="1200" dirty="0" smtClean="0"/>
                        <a:t>ARRANGEMENTS IN PLACE TO ENSURE THAT FOOD ITEMS ARE DELIVERED AND CHECKED FOR QUALITY BEFORE SCHOOLS REOPEN</a:t>
                      </a:r>
                      <a:endParaRPr lang="en-ZA" sz="1200" dirty="0"/>
                    </a:p>
                  </a:txBody>
                  <a:tcPr>
                    <a:solidFill>
                      <a:schemeClr val="accent2"/>
                    </a:solidFill>
                  </a:tcPr>
                </a:tc>
                <a:tc>
                  <a:txBody>
                    <a:bodyPr/>
                    <a:lstStyle/>
                    <a:p>
                      <a:r>
                        <a:rPr lang="en-GB" sz="1200" dirty="0" smtClean="0"/>
                        <a:t>PLANS TO ENSURE THAT SCHOOL KITCHENS ARE THOROUGHLY CLEANED PRIOR TO OPENING OF SCHOOLS</a:t>
                      </a:r>
                      <a:endParaRPr lang="en-ZA" sz="1200" dirty="0"/>
                    </a:p>
                  </a:txBody>
                  <a:tcPr>
                    <a:solidFill>
                      <a:schemeClr val="accent2"/>
                    </a:solidFill>
                  </a:tcPr>
                </a:tc>
                <a:extLst>
                  <a:ext uri="{0D108BD9-81ED-4DB2-BD59-A6C34878D82A}">
                    <a16:rowId xmlns:a16="http://schemas.microsoft.com/office/drawing/2014/main" val="3394580495"/>
                  </a:ext>
                </a:extLst>
              </a:tr>
              <a:tr h="1280829">
                <a:tc>
                  <a:txBody>
                    <a:bodyPr/>
                    <a:lstStyle/>
                    <a:p>
                      <a:r>
                        <a:rPr lang="en-ZA" sz="1200" b="1" dirty="0" smtClean="0">
                          <a:solidFill>
                            <a:schemeClr val="tx1"/>
                          </a:solidFill>
                          <a:latin typeface="+mn-lt"/>
                        </a:rPr>
                        <a:t>Northern Cape</a:t>
                      </a:r>
                      <a:endParaRPr lang="en-ZA" sz="1200" b="1" dirty="0">
                        <a:solidFill>
                          <a:schemeClr val="tx1"/>
                        </a:solidFill>
                        <a:latin typeface="+mn-lt"/>
                      </a:endParaRPr>
                    </a:p>
                  </a:txBody>
                  <a:tcPr/>
                </a:tc>
                <a:tc>
                  <a:txBody>
                    <a:bodyPr/>
                    <a:lstStyle/>
                    <a:p>
                      <a:pPr marL="0" indent="0" algn="just">
                        <a:buNone/>
                      </a:pPr>
                      <a:r>
                        <a:rPr lang="en-ZA" sz="1100" dirty="0" smtClean="0"/>
                        <a:t>The Province is utilizing the decentralised procurement system, therefore schools place their</a:t>
                      </a:r>
                      <a:r>
                        <a:rPr lang="en-ZA" sz="1100" baseline="0" dirty="0" smtClean="0"/>
                        <a:t> own</a:t>
                      </a:r>
                      <a:r>
                        <a:rPr lang="en-ZA" sz="1100" dirty="0" smtClean="0"/>
                        <a:t> orders - for delivery on a weekly or monthly basis, depending on whether they have adequate and safe storage system.</a:t>
                      </a:r>
                    </a:p>
                    <a:p>
                      <a:pPr algn="just"/>
                      <a:r>
                        <a:rPr lang="en-ZA" sz="1100" dirty="0" smtClean="0"/>
                        <a:t>When food items are delivered to schools, they are checked for quality and accuracy according to what is ordered. All schools are reminded to ensure food</a:t>
                      </a:r>
                      <a:r>
                        <a:rPr lang="en-ZA" sz="1100" baseline="0" dirty="0" smtClean="0"/>
                        <a:t> is available on</a:t>
                      </a:r>
                      <a:r>
                        <a:rPr lang="en-ZA" sz="1100" dirty="0" smtClean="0"/>
                        <a:t> the day when schools reopen.  Suppliers might be requested to deliver vegetables or fruits in the morning,</a:t>
                      </a:r>
                      <a:r>
                        <a:rPr lang="en-ZA" sz="1100" baseline="0" dirty="0" smtClean="0"/>
                        <a:t> o</a:t>
                      </a:r>
                      <a:r>
                        <a:rPr lang="en-ZA" sz="1100" dirty="0" smtClean="0"/>
                        <a:t>r a day before the schools reopen to ensure it is still fresh.</a:t>
                      </a:r>
                    </a:p>
                  </a:txBody>
                  <a:tcPr/>
                </a:tc>
                <a:tc>
                  <a:txBody>
                    <a:bodyPr/>
                    <a:lstStyle/>
                    <a:p>
                      <a:pPr algn="just"/>
                      <a:r>
                        <a:rPr lang="en-ZA" sz="1100" dirty="0" smtClean="0"/>
                        <a:t>The implementation of the SOPs regarding kitchen and storage</a:t>
                      </a:r>
                      <a:r>
                        <a:rPr lang="en-ZA" sz="1100" baseline="0" dirty="0" smtClean="0"/>
                        <a:t> areas are strictly implemented and monitored.</a:t>
                      </a:r>
                      <a:endParaRPr lang="en-ZA" sz="1100" dirty="0" smtClean="0"/>
                    </a:p>
                    <a:p>
                      <a:pPr algn="just"/>
                      <a:r>
                        <a:rPr lang="en-ZA" sz="1100" dirty="0" smtClean="0"/>
                        <a:t>On school reopening, educators and food handlers are requested to come to school a day before learners arrive to ensure that school kitchens are thoroughly cleaned and disinfected.</a:t>
                      </a:r>
                    </a:p>
                    <a:p>
                      <a:pPr algn="just"/>
                      <a:r>
                        <a:rPr lang="en-ZA" sz="1100" dirty="0" smtClean="0"/>
                        <a:t>This process is overseen by the NSNP committee</a:t>
                      </a:r>
                    </a:p>
                  </a:txBody>
                  <a:tcPr/>
                </a:tc>
                <a:extLst>
                  <a:ext uri="{0D108BD9-81ED-4DB2-BD59-A6C34878D82A}">
                    <a16:rowId xmlns:a16="http://schemas.microsoft.com/office/drawing/2014/main" val="2191932352"/>
                  </a:ext>
                </a:extLst>
              </a:tr>
              <a:tr h="1280829">
                <a:tc>
                  <a:txBody>
                    <a:bodyPr/>
                    <a:lstStyle/>
                    <a:p>
                      <a:r>
                        <a:rPr lang="en-ZA" sz="1200" b="1" dirty="0">
                          <a:solidFill>
                            <a:schemeClr val="tx1"/>
                          </a:solidFill>
                          <a:latin typeface="+mn-lt"/>
                        </a:rPr>
                        <a:t>North West</a:t>
                      </a:r>
                    </a:p>
                  </a:txBody>
                  <a:tcPr anchor="ctr"/>
                </a:tc>
                <a:tc>
                  <a:txBody>
                    <a:bodyPr/>
                    <a:lstStyle/>
                    <a:p>
                      <a:pPr marL="0" indent="0">
                        <a:buFont typeface="Arial" panose="020B0604020202020204" pitchFamily="34" charset="0"/>
                        <a:buNone/>
                      </a:pPr>
                      <a:r>
                        <a:rPr lang="en-ZA" sz="1100" dirty="0" smtClean="0">
                          <a:latin typeface="+mn-lt"/>
                          <a:cs typeface="Arial" pitchFamily="34" charset="0"/>
                        </a:rPr>
                        <a:t>Schools</a:t>
                      </a:r>
                      <a:r>
                        <a:rPr lang="en-ZA" sz="1100" baseline="0" dirty="0" smtClean="0">
                          <a:latin typeface="+mn-lt"/>
                          <a:cs typeface="Arial" pitchFamily="34" charset="0"/>
                        </a:rPr>
                        <a:t> are encouraged to place orders for re-opening before schools close. Schools use menu calculators to determine quantities needed for particular days. Each school has an NSNP Committee which handles entire procurement.</a:t>
                      </a:r>
                      <a:endParaRPr lang="en-ZA" sz="1100" dirty="0">
                        <a:solidFill>
                          <a:schemeClr val="tx1"/>
                        </a:solidFill>
                        <a:latin typeface="+mn-lt"/>
                        <a:cs typeface="Arial" pitchFamily="34" charset="0"/>
                      </a:endParaRPr>
                    </a:p>
                  </a:txBody>
                  <a:tcPr/>
                </a:tc>
                <a:tc>
                  <a:txBody>
                    <a:bodyPr/>
                    <a:lstStyle/>
                    <a:p>
                      <a:pPr marL="342900" indent="-342900" algn="l">
                        <a:buFont typeface="Arial" panose="020B0604020202020204" pitchFamily="34" charset="0"/>
                        <a:buChar char="•"/>
                      </a:pPr>
                      <a:r>
                        <a:rPr lang="en-ZA" sz="1100" dirty="0" smtClean="0">
                          <a:latin typeface="+mn-lt"/>
                          <a:cs typeface="Arial" pitchFamily="34" charset="0"/>
                        </a:rPr>
                        <a:t>Schools must arrange deep cleaning before opening</a:t>
                      </a:r>
                      <a:r>
                        <a:rPr lang="en-ZA" sz="1100" baseline="0" dirty="0" smtClean="0">
                          <a:latin typeface="+mn-lt"/>
                          <a:cs typeface="Arial" pitchFamily="34" charset="0"/>
                        </a:rPr>
                        <a:t> of schools. This is done a working day before the schools re-open.</a:t>
                      </a:r>
                    </a:p>
                    <a:p>
                      <a:pPr marL="342900" indent="-342900" algn="l">
                        <a:buFont typeface="Arial" panose="020B0604020202020204" pitchFamily="34" charset="0"/>
                        <a:buChar char="•"/>
                      </a:pPr>
                      <a:r>
                        <a:rPr lang="en-ZA" sz="1100" baseline="0" dirty="0" smtClean="0">
                          <a:latin typeface="+mn-lt"/>
                          <a:cs typeface="Arial" pitchFamily="34" charset="0"/>
                        </a:rPr>
                        <a:t>Schools principals also conduct in-school monitoring.</a:t>
                      </a:r>
                      <a:endParaRPr lang="en-ZA" sz="1100" dirty="0" smtClean="0">
                        <a:latin typeface="+mn-lt"/>
                        <a:cs typeface="Arial" pitchFamily="34" charset="0"/>
                      </a:endParaRPr>
                    </a:p>
                  </a:txBody>
                  <a:tcPr/>
                </a:tc>
                <a:extLst>
                  <a:ext uri="{0D108BD9-81ED-4DB2-BD59-A6C34878D82A}">
                    <a16:rowId xmlns:a16="http://schemas.microsoft.com/office/drawing/2014/main" val="2871722988"/>
                  </a:ext>
                </a:extLst>
              </a:tr>
              <a:tr h="1436790">
                <a:tc>
                  <a:txBody>
                    <a:bodyPr/>
                    <a:lstStyle/>
                    <a:p>
                      <a:r>
                        <a:rPr lang="en-ZA" sz="1200" b="1" dirty="0">
                          <a:solidFill>
                            <a:schemeClr val="tx1"/>
                          </a:solidFill>
                          <a:latin typeface="+mn-lt"/>
                        </a:rPr>
                        <a:t>Western Cape</a:t>
                      </a:r>
                    </a:p>
                  </a:txBody>
                  <a:tcPr/>
                </a:tc>
                <a:tc>
                  <a:txBody>
                    <a:bodyPr/>
                    <a:lstStyle/>
                    <a:p>
                      <a:pPr marL="0" marR="0" algn="l">
                        <a:spcBef>
                          <a:spcPts val="0"/>
                        </a:spcBef>
                        <a:spcAft>
                          <a:spcPts val="0"/>
                        </a:spcAft>
                      </a:pPr>
                      <a:r>
                        <a:rPr lang="en-US" sz="1100" b="0" dirty="0">
                          <a:solidFill>
                            <a:schemeClr val="tx1"/>
                          </a:solidFill>
                          <a:effectLst/>
                          <a:latin typeface="+mn-lt"/>
                          <a:ea typeface="Calibri" panose="020F0502020204030204" pitchFamily="34" charset="0"/>
                        </a:rPr>
                        <a:t>NSNP delivers dry ingredients  fortnightly and perishables on a weekly basis. The delivery schedule is sent to the District Coordinators for monitoring.</a:t>
                      </a:r>
                    </a:p>
                    <a:p>
                      <a:pPr marL="0" marR="0" algn="l">
                        <a:spcBef>
                          <a:spcPts val="0"/>
                        </a:spcBef>
                        <a:spcAft>
                          <a:spcPts val="0"/>
                        </a:spcAft>
                      </a:pPr>
                      <a:r>
                        <a:rPr lang="en-US" sz="1100" b="0" dirty="0">
                          <a:solidFill>
                            <a:schemeClr val="tx1"/>
                          </a:solidFill>
                          <a:effectLst/>
                          <a:latin typeface="+mn-lt"/>
                          <a:ea typeface="Calibri" panose="020F0502020204030204" pitchFamily="34" charset="0"/>
                        </a:rPr>
                        <a:t> The deliveries are done before the learners open.</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mn-lt"/>
                          <a:ea typeface="Calibri" panose="020F0502020204030204" pitchFamily="34" charset="0"/>
                        </a:rPr>
                        <a:t>The Volunteer Food Handlers close on the last day of school with the teachers and open when the teachers re-open. It is expected that </a:t>
                      </a:r>
                      <a:r>
                        <a:rPr lang="en-US" sz="1100" b="0" dirty="0" smtClean="0">
                          <a:solidFill>
                            <a:schemeClr val="tx1"/>
                          </a:solidFill>
                          <a:effectLst/>
                          <a:latin typeface="+mn-lt"/>
                          <a:ea typeface="Calibri" panose="020F0502020204030204" pitchFamily="34" charset="0"/>
                        </a:rPr>
                        <a:t>the </a:t>
                      </a:r>
                      <a:r>
                        <a:rPr lang="en-US" sz="1100" b="0" dirty="0">
                          <a:solidFill>
                            <a:schemeClr val="tx1"/>
                          </a:solidFill>
                          <a:effectLst/>
                          <a:latin typeface="+mn-lt"/>
                          <a:ea typeface="Calibri" panose="020F0502020204030204" pitchFamily="34" charset="0"/>
                        </a:rPr>
                        <a:t>kitchen and the storeroom </a:t>
                      </a:r>
                      <a:r>
                        <a:rPr lang="en-US" sz="1100" b="0" dirty="0" smtClean="0">
                          <a:solidFill>
                            <a:schemeClr val="tx1"/>
                          </a:solidFill>
                          <a:effectLst/>
                          <a:latin typeface="+mn-lt"/>
                          <a:ea typeface="Calibri" panose="020F0502020204030204" pitchFamily="34" charset="0"/>
                        </a:rPr>
                        <a:t>are cleaned before </a:t>
                      </a:r>
                      <a:r>
                        <a:rPr lang="en-US" sz="1100" b="0" dirty="0">
                          <a:solidFill>
                            <a:schemeClr val="tx1"/>
                          </a:solidFill>
                          <a:effectLst/>
                          <a:latin typeface="+mn-lt"/>
                          <a:ea typeface="Calibri" panose="020F0502020204030204" pitchFamily="34" charset="0"/>
                        </a:rPr>
                        <a:t>the school re-opens. The District Coordinators together with Field Workers they monitor the schools on a daily basis.</a:t>
                      </a:r>
                    </a:p>
                  </a:txBody>
                  <a:tcPr marL="68580" marR="68580" marT="0" marB="0"/>
                </a:tc>
                <a:extLst>
                  <a:ext uri="{0D108BD9-81ED-4DB2-BD59-A6C34878D82A}">
                    <a16:rowId xmlns:a16="http://schemas.microsoft.com/office/drawing/2014/main" val="1650368461"/>
                  </a:ext>
                </a:extLst>
              </a:tr>
            </a:tbl>
          </a:graphicData>
        </a:graphic>
      </p:graphicFrame>
      <p:sp>
        <p:nvSpPr>
          <p:cNvPr id="4" name="Slide Number Placeholder 3"/>
          <p:cNvSpPr>
            <a:spLocks noGrp="1"/>
          </p:cNvSpPr>
          <p:nvPr>
            <p:ph type="sldNum" sz="quarter" idx="4294967295"/>
          </p:nvPr>
        </p:nvSpPr>
        <p:spPr>
          <a:xfrm>
            <a:off x="5436096" y="6159857"/>
            <a:ext cx="2133600" cy="365125"/>
          </a:xfrm>
          <a:prstGeom prst="rect">
            <a:avLst/>
          </a:prstGeom>
        </p:spPr>
        <p:txBody>
          <a:bodyPr/>
          <a:lstStyle/>
          <a:p>
            <a:fld id="{E2C0AE55-7E06-4976-960B-3D98813CB3CF}" type="slidenum">
              <a:rPr lang="en-ZA" smtClean="0">
                <a:solidFill>
                  <a:prstClr val="black">
                    <a:tint val="75000"/>
                  </a:prstClr>
                </a:solidFill>
              </a:rPr>
              <a:pPr/>
              <a:t>43</a:t>
            </a:fld>
            <a:endParaRPr lang="en-ZA" dirty="0">
              <a:solidFill>
                <a:prstClr val="black">
                  <a:tint val="75000"/>
                </a:prstClr>
              </a:solidFill>
            </a:endParaRPr>
          </a:p>
        </p:txBody>
      </p:sp>
      <p:pic>
        <p:nvPicPr>
          <p:cNvPr id="6" name="Picture 5"/>
          <p:cNvPicPr>
            <a:picLocks noChangeAspect="1"/>
          </p:cNvPicPr>
          <p:nvPr/>
        </p:nvPicPr>
        <p:blipFill>
          <a:blip r:embed="rId3"/>
          <a:stretch>
            <a:fillRect/>
          </a:stretch>
        </p:blipFill>
        <p:spPr>
          <a:xfrm>
            <a:off x="0" y="6159858"/>
            <a:ext cx="1691680" cy="698142"/>
          </a:xfrm>
          <a:prstGeom prst="rect">
            <a:avLst/>
          </a:prstGeom>
        </p:spPr>
      </p:pic>
    </p:spTree>
    <p:extLst>
      <p:ext uri="{BB962C8B-B14F-4D97-AF65-F5344CB8AC3E}">
        <p14:creationId xmlns:p14="http://schemas.microsoft.com/office/powerpoint/2010/main" val="10253429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09341"/>
            <a:ext cx="8892480" cy="1944216"/>
          </a:xfrm>
        </p:spPr>
        <p:txBody>
          <a:bodyPr>
            <a:noAutofit/>
          </a:bodyPr>
          <a:lstStyle/>
          <a:p>
            <a:r>
              <a:rPr lang="en-US" sz="6000" b="1" dirty="0" smtClean="0">
                <a:solidFill>
                  <a:schemeClr val="accent2">
                    <a:lumMod val="75000"/>
                  </a:schemeClr>
                </a:solidFill>
              </a:rPr>
              <a:t>INFRASTRUCTURE </a:t>
            </a:r>
            <a:endParaRPr lang="en-ZA" sz="6000" dirty="0">
              <a:solidFill>
                <a:schemeClr val="accent2">
                  <a:lumMod val="75000"/>
                </a:schemeClr>
              </a:solidFill>
            </a:endParaRPr>
          </a:p>
        </p:txBody>
      </p:sp>
      <p:sp>
        <p:nvSpPr>
          <p:cNvPr id="3" name="Subtitle 2"/>
          <p:cNvSpPr>
            <a:spLocks noGrp="1"/>
          </p:cNvSpPr>
          <p:nvPr>
            <p:ph type="subTitle" idx="1"/>
          </p:nvPr>
        </p:nvSpPr>
        <p:spPr>
          <a:xfrm>
            <a:off x="1331640" y="3717032"/>
            <a:ext cx="6912768" cy="1368152"/>
          </a:xfrm>
        </p:spPr>
        <p:txBody>
          <a:bodyPr>
            <a:noAutofit/>
          </a:bodyPr>
          <a:lstStyle/>
          <a:p>
            <a:pPr marL="342900" indent="-342900" eaLnBrk="0" hangingPunct="0">
              <a:defRPr/>
            </a:pPr>
            <a:endParaRPr lang="en-ZA" sz="1600" b="1" dirty="0" smtClean="0">
              <a:solidFill>
                <a:schemeClr val="accent6">
                  <a:lumMod val="75000"/>
                </a:schemeClr>
              </a:solidFill>
            </a:endParaRPr>
          </a:p>
          <a:p>
            <a:pPr marL="342900" indent="-342900" eaLnBrk="0" hangingPunct="0">
              <a:defRPr/>
            </a:pPr>
            <a:endParaRPr lang="en-ZA" sz="1600" b="1" dirty="0">
              <a:solidFill>
                <a:schemeClr val="accent6">
                  <a:lumMod val="75000"/>
                </a:schemeClr>
              </a:solidFill>
            </a:endParaRPr>
          </a:p>
          <a:p>
            <a:pPr marL="342900" indent="-342900" eaLnBrk="0" hangingPunct="0">
              <a:defRPr/>
            </a:pPr>
            <a:endParaRPr lang="en-ZA" sz="1600" b="1" dirty="0" smtClean="0">
              <a:solidFill>
                <a:schemeClr val="accent6">
                  <a:lumMod val="75000"/>
                </a:schemeClr>
              </a:solidFill>
            </a:endParaRPr>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C0AE55-7E06-4976-960B-3D98813CB3CF}"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44</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5" name="Picture 4"/>
          <p:cNvPicPr>
            <a:picLocks noChangeAspect="1"/>
          </p:cNvPicPr>
          <p:nvPr/>
        </p:nvPicPr>
        <p:blipFill>
          <a:blip r:embed="rId4"/>
          <a:stretch>
            <a:fillRect/>
          </a:stretch>
        </p:blipFill>
        <p:spPr>
          <a:xfrm>
            <a:off x="0" y="6021288"/>
            <a:ext cx="1691680" cy="836712"/>
          </a:xfrm>
          <a:prstGeom prst="rect">
            <a:avLst/>
          </a:prstGeom>
        </p:spPr>
      </p:pic>
    </p:spTree>
    <p:custDataLst>
      <p:tags r:id="rId1"/>
    </p:custDataLst>
    <p:extLst>
      <p:ext uri="{BB962C8B-B14F-4D97-AF65-F5344CB8AC3E}">
        <p14:creationId xmlns:p14="http://schemas.microsoft.com/office/powerpoint/2010/main" val="5059947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3"/>
            <a:ext cx="9144000" cy="576063"/>
          </a:xfrm>
        </p:spPr>
        <p:txBody>
          <a:bodyPr>
            <a:noAutofit/>
          </a:bodyPr>
          <a:lstStyle/>
          <a:p>
            <a:r>
              <a:rPr lang="en-ZA" sz="3600" b="1" dirty="0"/>
              <a:t>INFRASTRUCTURE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72415947"/>
              </p:ext>
            </p:extLst>
          </p:nvPr>
        </p:nvGraphicFramePr>
        <p:xfrm>
          <a:off x="0" y="836713"/>
          <a:ext cx="9144001" cy="5317151"/>
        </p:xfrm>
        <a:graphic>
          <a:graphicData uri="http://schemas.openxmlformats.org/drawingml/2006/table">
            <a:tbl>
              <a:tblPr firstRow="1" bandRow="1">
                <a:tableStyleId>{21E4AEA4-8DFA-4A89-87EB-49C32662AFE0}</a:tableStyleId>
              </a:tblPr>
              <a:tblGrid>
                <a:gridCol w="1566076">
                  <a:extLst>
                    <a:ext uri="{9D8B030D-6E8A-4147-A177-3AD203B41FA5}">
                      <a16:colId xmlns:a16="http://schemas.microsoft.com/office/drawing/2014/main" val="1816624629"/>
                    </a:ext>
                  </a:extLst>
                </a:gridCol>
                <a:gridCol w="1517088">
                  <a:extLst>
                    <a:ext uri="{9D8B030D-6E8A-4147-A177-3AD203B41FA5}">
                      <a16:colId xmlns:a16="http://schemas.microsoft.com/office/drawing/2014/main" val="1377228985"/>
                    </a:ext>
                  </a:extLst>
                </a:gridCol>
                <a:gridCol w="1891464">
                  <a:extLst>
                    <a:ext uri="{9D8B030D-6E8A-4147-A177-3AD203B41FA5}">
                      <a16:colId xmlns:a16="http://schemas.microsoft.com/office/drawing/2014/main" val="990261938"/>
                    </a:ext>
                  </a:extLst>
                </a:gridCol>
                <a:gridCol w="1541588">
                  <a:extLst>
                    <a:ext uri="{9D8B030D-6E8A-4147-A177-3AD203B41FA5}">
                      <a16:colId xmlns:a16="http://schemas.microsoft.com/office/drawing/2014/main" val="182157591"/>
                    </a:ext>
                  </a:extLst>
                </a:gridCol>
                <a:gridCol w="2627785">
                  <a:extLst>
                    <a:ext uri="{9D8B030D-6E8A-4147-A177-3AD203B41FA5}">
                      <a16:colId xmlns:a16="http://schemas.microsoft.com/office/drawing/2014/main" val="1641333163"/>
                    </a:ext>
                  </a:extLst>
                </a:gridCol>
              </a:tblGrid>
              <a:tr h="799371">
                <a:tc>
                  <a:txBody>
                    <a:bodyPr/>
                    <a:lstStyle/>
                    <a:p>
                      <a:r>
                        <a:rPr lang="en-ZA" sz="1200" dirty="0" smtClean="0"/>
                        <a:t>PROVINCE</a:t>
                      </a:r>
                      <a:endParaRPr lang="en-ZA" sz="1200" dirty="0"/>
                    </a:p>
                  </a:txBody>
                  <a:tcPr/>
                </a:tc>
                <a:tc>
                  <a:txBody>
                    <a:bodyPr/>
                    <a:lstStyle/>
                    <a:p>
                      <a:r>
                        <a:rPr lang="en-GB" sz="1200" dirty="0" smtClean="0"/>
                        <a:t>SHOOLS PROVIDED WITH MOBILE CLASSROOMS TO DATE </a:t>
                      </a:r>
                      <a:endParaRPr lang="en-ZA" sz="1200" dirty="0"/>
                    </a:p>
                  </a:txBody>
                  <a:tcPr/>
                </a:tc>
                <a:tc>
                  <a:txBody>
                    <a:bodyPr/>
                    <a:lstStyle/>
                    <a:p>
                      <a:r>
                        <a:rPr lang="en-GB" sz="1200" dirty="0" smtClean="0"/>
                        <a:t>NO OF MOBILE CLASSROOMS PROVIDED WITH  AIR-CONDITIONING AND FURNITURE</a:t>
                      </a:r>
                      <a:endParaRPr lang="en-ZA" sz="1200" dirty="0"/>
                    </a:p>
                  </a:txBody>
                  <a:tcPr/>
                </a:tc>
                <a:tc>
                  <a:txBody>
                    <a:bodyPr/>
                    <a:lstStyle/>
                    <a:p>
                      <a:r>
                        <a:rPr lang="en-GB" sz="1200" dirty="0" smtClean="0"/>
                        <a:t>NO OF SCHOOLS STILL NEEDING MOBILE CLASSROOMS</a:t>
                      </a:r>
                      <a:endParaRPr lang="en-ZA" sz="1200" dirty="0"/>
                    </a:p>
                  </a:txBody>
                  <a:tcPr/>
                </a:tc>
                <a:tc>
                  <a:txBody>
                    <a:bodyPr/>
                    <a:lstStyle/>
                    <a:p>
                      <a:r>
                        <a:rPr lang="en-GB" sz="1200" dirty="0" smtClean="0"/>
                        <a:t>WILL THE PROVINCE PROVIDE THE CLASSROOMS BEFORE SCHOOLS RE-OPEN IN 2021</a:t>
                      </a:r>
                      <a:endParaRPr lang="en-ZA" sz="1200" dirty="0"/>
                    </a:p>
                  </a:txBody>
                  <a:tcPr/>
                </a:tc>
                <a:extLst>
                  <a:ext uri="{0D108BD9-81ED-4DB2-BD59-A6C34878D82A}">
                    <a16:rowId xmlns:a16="http://schemas.microsoft.com/office/drawing/2014/main" val="3992309906"/>
                  </a:ext>
                </a:extLst>
              </a:tr>
              <a:tr h="325670">
                <a:tc>
                  <a:txBody>
                    <a:bodyPr/>
                    <a:lstStyle/>
                    <a:p>
                      <a:r>
                        <a:rPr lang="en-ZA" sz="1200" b="1" dirty="0" smtClean="0">
                          <a:solidFill>
                            <a:schemeClr val="tx1"/>
                          </a:solidFill>
                          <a:latin typeface="+mn-lt"/>
                        </a:rPr>
                        <a:t>Eastern</a:t>
                      </a:r>
                      <a:r>
                        <a:rPr lang="en-ZA" sz="1200" b="1" baseline="0" dirty="0" smtClean="0">
                          <a:solidFill>
                            <a:schemeClr val="tx1"/>
                          </a:solidFill>
                          <a:latin typeface="+mn-lt"/>
                        </a:rPr>
                        <a:t> Cape</a:t>
                      </a:r>
                      <a:endParaRPr lang="en-ZA" sz="1200" b="1" dirty="0">
                        <a:solidFill>
                          <a:schemeClr val="tx1"/>
                        </a:solidFill>
                        <a:latin typeface="+mn-lt"/>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200" b="0" kern="1200" dirty="0" smtClean="0">
                          <a:solidFill>
                            <a:schemeClr val="tx1"/>
                          </a:solidFill>
                          <a:latin typeface="+mn-lt"/>
                          <a:ea typeface="+mn-ea"/>
                          <a:cs typeface="+mn-cs"/>
                        </a:rPr>
                        <a:t>11</a:t>
                      </a:r>
                      <a:endParaRPr lang="en-ZA" sz="1200" b="0" dirty="0">
                        <a:solidFill>
                          <a:schemeClr val="tx1"/>
                        </a:solidFill>
                        <a:latin typeface="+mn-lt"/>
                      </a:endParaRPr>
                    </a:p>
                  </a:txBody>
                  <a:tcPr/>
                </a:tc>
                <a:tc>
                  <a:txBody>
                    <a:bodyPr/>
                    <a:lstStyle/>
                    <a:p>
                      <a:pPr algn="r"/>
                      <a:r>
                        <a:rPr lang="en-ZA" sz="1200" b="0" dirty="0">
                          <a:solidFill>
                            <a:schemeClr val="tx1"/>
                          </a:solidFill>
                          <a:latin typeface="+mn-lt"/>
                        </a:rPr>
                        <a:t>0</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200" b="0" kern="1200" dirty="0" smtClean="0">
                          <a:solidFill>
                            <a:schemeClr val="tx1"/>
                          </a:solidFill>
                          <a:latin typeface="+mn-lt"/>
                          <a:ea typeface="+mn-ea"/>
                          <a:cs typeface="+mn-cs"/>
                        </a:rPr>
                        <a:t>1,153</a:t>
                      </a:r>
                      <a:endParaRPr lang="en-ZA" sz="1200" b="0" dirty="0">
                        <a:solidFill>
                          <a:schemeClr val="tx1"/>
                        </a:solidFill>
                        <a:latin typeface="+mn-lt"/>
                      </a:endParaRPr>
                    </a:p>
                  </a:txBody>
                  <a:tcPr/>
                </a:tc>
                <a:tc>
                  <a:txBody>
                    <a:bodyPr/>
                    <a:lstStyle/>
                    <a:p>
                      <a:pPr algn="ctr"/>
                      <a:r>
                        <a:rPr lang="en-ZA" sz="1200" b="0" kern="1200" dirty="0" smtClean="0">
                          <a:solidFill>
                            <a:schemeClr val="tx1"/>
                          </a:solidFill>
                          <a:latin typeface="+mn-lt"/>
                          <a:ea typeface="+mn-ea"/>
                          <a:cs typeface="+mn-cs"/>
                        </a:rPr>
                        <a:t>No</a:t>
                      </a:r>
                      <a:endParaRPr lang="en-ZA" sz="1200" b="0" kern="1200" dirty="0">
                        <a:solidFill>
                          <a:schemeClr val="tx1"/>
                        </a:solidFill>
                        <a:latin typeface="+mn-lt"/>
                        <a:ea typeface="+mn-ea"/>
                        <a:cs typeface="+mn-cs"/>
                      </a:endParaRPr>
                    </a:p>
                  </a:txBody>
                  <a:tcPr/>
                </a:tc>
                <a:extLst>
                  <a:ext uri="{0D108BD9-81ED-4DB2-BD59-A6C34878D82A}">
                    <a16:rowId xmlns:a16="http://schemas.microsoft.com/office/drawing/2014/main" val="1019662374"/>
                  </a:ext>
                </a:extLst>
              </a:tr>
              <a:tr h="795585">
                <a:tc>
                  <a:txBody>
                    <a:bodyPr/>
                    <a:lstStyle/>
                    <a:p>
                      <a:r>
                        <a:rPr lang="en-ZA" sz="1200" b="1" dirty="0" smtClean="0">
                          <a:solidFill>
                            <a:schemeClr val="tx1"/>
                          </a:solidFill>
                          <a:latin typeface="+mn-lt"/>
                        </a:rPr>
                        <a:t>Free State</a:t>
                      </a:r>
                      <a:endParaRPr lang="en-ZA" sz="1200" b="1" dirty="0">
                        <a:solidFill>
                          <a:schemeClr val="tx1"/>
                        </a:solidFill>
                        <a:latin typeface="+mn-lt"/>
                      </a:endParaRPr>
                    </a:p>
                  </a:txBody>
                  <a:tcPr/>
                </a:tc>
                <a:tc>
                  <a:txBody>
                    <a:bodyPr/>
                    <a:lstStyle/>
                    <a:p>
                      <a:pPr algn="r" fontAlgn="b"/>
                      <a:r>
                        <a:rPr lang="en-ZA" sz="1200" b="0" i="0" u="none" strike="noStrike" cap="none" dirty="0" smtClean="0">
                          <a:solidFill>
                            <a:schemeClr val="tx1"/>
                          </a:solidFill>
                          <a:latin typeface="+mn-lt"/>
                          <a:ea typeface="+mn-ea"/>
                          <a:cs typeface="+mn-cs"/>
                          <a:sym typeface="Arial"/>
                        </a:rPr>
                        <a:t>81</a:t>
                      </a:r>
                      <a:endParaRPr lang="en-ZA" sz="1200" b="0" i="0" u="none" strike="noStrike" cap="none" dirty="0">
                        <a:solidFill>
                          <a:schemeClr val="tx1"/>
                        </a:solidFill>
                        <a:latin typeface="+mn-lt"/>
                        <a:ea typeface="+mn-ea"/>
                        <a:cs typeface="+mn-cs"/>
                        <a:sym typeface="Arial"/>
                      </a:endParaRPr>
                    </a:p>
                  </a:txBody>
                  <a:tcPr/>
                </a:tc>
                <a:tc>
                  <a:txBody>
                    <a:bodyPr/>
                    <a:lstStyle/>
                    <a:p>
                      <a:pPr algn="r" fontAlgn="b"/>
                      <a:r>
                        <a:rPr lang="en-ZA" sz="1200" b="0" i="0" u="none" strike="noStrike" cap="none" dirty="0" smtClean="0">
                          <a:solidFill>
                            <a:schemeClr val="tx1"/>
                          </a:solidFill>
                          <a:latin typeface="+mn-lt"/>
                          <a:ea typeface="+mn-ea"/>
                          <a:cs typeface="+mn-cs"/>
                          <a:sym typeface="Arial"/>
                        </a:rPr>
                        <a:t>81</a:t>
                      </a:r>
                      <a:endParaRPr lang="en-ZA" sz="1200" b="0" i="0" u="none" strike="noStrike" cap="none" dirty="0">
                        <a:solidFill>
                          <a:schemeClr val="tx1"/>
                        </a:solidFill>
                        <a:latin typeface="+mn-lt"/>
                        <a:ea typeface="+mn-ea"/>
                        <a:cs typeface="+mn-cs"/>
                        <a:sym typeface="Arial"/>
                      </a:endParaRPr>
                    </a:p>
                  </a:txBody>
                  <a:tcPr/>
                </a:tc>
                <a:tc>
                  <a:txBody>
                    <a:bodyPr/>
                    <a:lstStyle/>
                    <a:p>
                      <a:pPr algn="r" fontAlgn="b"/>
                      <a:r>
                        <a:rPr lang="en-ZA" sz="1200" b="0" i="0" u="none" strike="noStrike" cap="none" dirty="0" smtClean="0">
                          <a:solidFill>
                            <a:schemeClr val="tx1"/>
                          </a:solidFill>
                          <a:latin typeface="+mn-lt"/>
                          <a:ea typeface="+mn-ea"/>
                          <a:cs typeface="+mn-cs"/>
                          <a:sym typeface="Arial"/>
                        </a:rPr>
                        <a:t>27</a:t>
                      </a:r>
                      <a:endParaRPr lang="en-ZA" sz="1200" b="0" i="0" u="none" strike="noStrike" cap="none" dirty="0">
                        <a:solidFill>
                          <a:schemeClr val="tx1"/>
                        </a:solidFill>
                        <a:latin typeface="+mn-lt"/>
                        <a:ea typeface="+mn-ea"/>
                        <a:cs typeface="+mn-cs"/>
                        <a:sym typeface="Arial"/>
                      </a:endParaRPr>
                    </a:p>
                  </a:txBody>
                  <a:tcPr/>
                </a:tc>
                <a:tc>
                  <a:txBody>
                    <a:bodyPr/>
                    <a:lstStyle/>
                    <a:p>
                      <a:pPr marL="0" marR="0" lvl="0" indent="0" algn="l" rtl="0">
                        <a:spcBef>
                          <a:spcPts val="0"/>
                        </a:spcBef>
                        <a:spcAft>
                          <a:spcPts val="0"/>
                        </a:spcAft>
                        <a:buFont typeface="Arial" panose="020B0604020202020204" pitchFamily="34" charset="0"/>
                        <a:buNone/>
                      </a:pPr>
                      <a:r>
                        <a:rPr lang="en-ZA" sz="1200" b="0" dirty="0" smtClean="0">
                          <a:solidFill>
                            <a:schemeClr val="dk1"/>
                          </a:solidFill>
                          <a:latin typeface="+mn-lt"/>
                          <a:ea typeface="Calibri"/>
                          <a:cs typeface="Calibri"/>
                          <a:sym typeface="Calibri"/>
                        </a:rPr>
                        <a:t>Yes: The</a:t>
                      </a:r>
                      <a:r>
                        <a:rPr lang="en-ZA" sz="1200" b="0" baseline="0" dirty="0" smtClean="0">
                          <a:solidFill>
                            <a:schemeClr val="dk1"/>
                          </a:solidFill>
                          <a:latin typeface="+mn-lt"/>
                          <a:ea typeface="Calibri"/>
                          <a:cs typeface="Calibri"/>
                          <a:sym typeface="Calibri"/>
                        </a:rPr>
                        <a:t> 3 year mobile </a:t>
                      </a:r>
                      <a:r>
                        <a:rPr lang="en-ZA" sz="1200" b="0" dirty="0" smtClean="0">
                          <a:solidFill>
                            <a:schemeClr val="dk1"/>
                          </a:solidFill>
                          <a:latin typeface="+mn-lt"/>
                          <a:ea typeface="Calibri"/>
                          <a:cs typeface="Calibri"/>
                          <a:sym typeface="Calibri"/>
                        </a:rPr>
                        <a:t>contract is expiring at the end</a:t>
                      </a:r>
                      <a:r>
                        <a:rPr lang="en-ZA" sz="1200" b="0" baseline="0" dirty="0" smtClean="0">
                          <a:solidFill>
                            <a:schemeClr val="dk1"/>
                          </a:solidFill>
                          <a:latin typeface="+mn-lt"/>
                          <a:ea typeface="Calibri"/>
                          <a:cs typeface="Calibri"/>
                          <a:sym typeface="Calibri"/>
                        </a:rPr>
                        <a:t> of the year, however the process of requesting extension is underway. </a:t>
                      </a:r>
                      <a:endParaRPr lang="en-ZA" sz="1200" b="0" dirty="0" smtClean="0">
                        <a:solidFill>
                          <a:schemeClr val="dk1"/>
                        </a:solidFill>
                        <a:latin typeface="+mn-lt"/>
                        <a:ea typeface="Calibri"/>
                        <a:cs typeface="Calibri"/>
                        <a:sym typeface="Calibri"/>
                      </a:endParaRPr>
                    </a:p>
                  </a:txBody>
                  <a:tcPr/>
                </a:tc>
                <a:extLst>
                  <a:ext uri="{0D108BD9-81ED-4DB2-BD59-A6C34878D82A}">
                    <a16:rowId xmlns:a16="http://schemas.microsoft.com/office/drawing/2014/main" val="4000698747"/>
                  </a:ext>
                </a:extLst>
              </a:tr>
              <a:tr h="328218">
                <a:tc>
                  <a:txBody>
                    <a:bodyPr/>
                    <a:lstStyle/>
                    <a:p>
                      <a:r>
                        <a:rPr lang="en-ZA" sz="1200" b="1" dirty="0" smtClean="0">
                          <a:solidFill>
                            <a:schemeClr val="tx1"/>
                          </a:solidFill>
                          <a:latin typeface="+mn-lt"/>
                        </a:rPr>
                        <a:t>Gauteng</a:t>
                      </a:r>
                      <a:endParaRPr lang="en-ZA" sz="1200" b="1" dirty="0">
                        <a:solidFill>
                          <a:schemeClr val="tx1"/>
                        </a:solidFill>
                        <a:latin typeface="+mn-lt"/>
                      </a:endParaRPr>
                    </a:p>
                  </a:txBody>
                  <a:tcPr/>
                </a:tc>
                <a:tc>
                  <a:txBody>
                    <a:bodyPr/>
                    <a:lstStyle/>
                    <a:p>
                      <a:pPr algn="r"/>
                      <a:r>
                        <a:rPr lang="en-ZA" sz="1200" b="0" dirty="0">
                          <a:solidFill>
                            <a:schemeClr val="tx1"/>
                          </a:solidFill>
                          <a:latin typeface="+mn-lt"/>
                        </a:rPr>
                        <a:t>102</a:t>
                      </a:r>
                    </a:p>
                  </a:txBody>
                  <a:tcPr/>
                </a:tc>
                <a:tc>
                  <a:txBody>
                    <a:bodyPr/>
                    <a:lstStyle/>
                    <a:p>
                      <a:pPr algn="r"/>
                      <a:r>
                        <a:rPr lang="en-ZA" sz="1200" b="0" dirty="0">
                          <a:solidFill>
                            <a:schemeClr val="tx1"/>
                          </a:solidFill>
                          <a:latin typeface="+mn-lt"/>
                        </a:rPr>
                        <a:t>453</a:t>
                      </a:r>
                    </a:p>
                  </a:txBody>
                  <a:tcPr/>
                </a:tc>
                <a:tc>
                  <a:txBody>
                    <a:bodyPr/>
                    <a:lstStyle/>
                    <a:p>
                      <a:pPr algn="r"/>
                      <a:r>
                        <a:rPr lang="en-ZA" sz="1200" b="0" dirty="0">
                          <a:solidFill>
                            <a:schemeClr val="tx1"/>
                          </a:solidFill>
                          <a:latin typeface="+mn-lt"/>
                        </a:rPr>
                        <a:t>135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200" b="0" dirty="0">
                          <a:solidFill>
                            <a:schemeClr val="tx1"/>
                          </a:solidFill>
                          <a:latin typeface="+mn-lt"/>
                        </a:rPr>
                        <a:t>Y</a:t>
                      </a:r>
                      <a:r>
                        <a:rPr lang="en-ZA" sz="1200" b="0" dirty="0" smtClean="0">
                          <a:solidFill>
                            <a:schemeClr val="tx1"/>
                          </a:solidFill>
                          <a:latin typeface="+mn-lt"/>
                        </a:rPr>
                        <a:t>es</a:t>
                      </a:r>
                      <a:endParaRPr lang="en-ZA" sz="1200" b="0" dirty="0">
                        <a:solidFill>
                          <a:schemeClr val="tx1"/>
                        </a:solidFill>
                        <a:latin typeface="+mn-lt"/>
                      </a:endParaRPr>
                    </a:p>
                  </a:txBody>
                  <a:tcPr/>
                </a:tc>
                <a:extLst>
                  <a:ext uri="{0D108BD9-81ED-4DB2-BD59-A6C34878D82A}">
                    <a16:rowId xmlns:a16="http://schemas.microsoft.com/office/drawing/2014/main" val="1654103669"/>
                  </a:ext>
                </a:extLst>
              </a:tr>
              <a:tr h="349720">
                <a:tc>
                  <a:txBody>
                    <a:bodyPr/>
                    <a:lstStyle/>
                    <a:p>
                      <a:r>
                        <a:rPr lang="en-ZA" sz="1200" b="1" dirty="0" smtClean="0">
                          <a:solidFill>
                            <a:schemeClr val="tx1"/>
                          </a:solidFill>
                          <a:latin typeface="+mn-lt"/>
                        </a:rPr>
                        <a:t>KwaZulu</a:t>
                      </a:r>
                      <a:r>
                        <a:rPr lang="en-ZA" sz="1200" b="1" baseline="0" dirty="0" smtClean="0">
                          <a:solidFill>
                            <a:schemeClr val="tx1"/>
                          </a:solidFill>
                          <a:latin typeface="+mn-lt"/>
                        </a:rPr>
                        <a:t>-Natal</a:t>
                      </a:r>
                      <a:endParaRPr lang="en-ZA" sz="1200" b="1" dirty="0">
                        <a:solidFill>
                          <a:schemeClr val="tx1"/>
                        </a:solidFill>
                        <a:latin typeface="+mn-lt"/>
                      </a:endParaRPr>
                    </a:p>
                  </a:txBody>
                  <a:tcPr/>
                </a:tc>
                <a:tc>
                  <a:txBody>
                    <a:bodyPr/>
                    <a:lstStyle/>
                    <a:p>
                      <a:pPr algn="r" fontAlgn="t"/>
                      <a:r>
                        <a:rPr lang="en-US" sz="1200" b="0" u="none" strike="noStrike" dirty="0" smtClean="0">
                          <a:effectLst/>
                        </a:rPr>
                        <a:t>75</a:t>
                      </a:r>
                      <a:r>
                        <a:rPr lang="en-US" sz="1200" b="0" u="none" strike="noStrike" dirty="0">
                          <a:effectLst/>
                        </a:rPr>
                        <a:t> </a:t>
                      </a:r>
                      <a:endParaRPr lang="en-US" sz="1200" b="0" i="0" u="none" strike="noStrike" dirty="0">
                        <a:solidFill>
                          <a:srgbClr val="000000"/>
                        </a:solidFill>
                        <a:effectLst/>
                        <a:latin typeface="Arial"/>
                      </a:endParaRPr>
                    </a:p>
                  </a:txBody>
                  <a:tcPr marL="9525" marR="9525" marT="9525" marB="0"/>
                </a:tc>
                <a:tc>
                  <a:txBody>
                    <a:bodyPr/>
                    <a:lstStyle/>
                    <a:p>
                      <a:pPr algn="r" fontAlgn="t"/>
                      <a:r>
                        <a:rPr lang="en-US" sz="1200" b="0" u="none" strike="noStrike" dirty="0">
                          <a:effectLst/>
                        </a:rPr>
                        <a:t> </a:t>
                      </a:r>
                      <a:r>
                        <a:rPr lang="en-US" sz="1200" b="0" u="none" strike="noStrike" dirty="0" smtClean="0">
                          <a:effectLst/>
                        </a:rPr>
                        <a:t>0</a:t>
                      </a:r>
                      <a:endParaRPr lang="en-US" sz="1200" b="0" i="0" u="none" strike="noStrike" dirty="0">
                        <a:solidFill>
                          <a:srgbClr val="000000"/>
                        </a:solidFill>
                        <a:effectLst/>
                        <a:latin typeface="Arial"/>
                      </a:endParaRPr>
                    </a:p>
                  </a:txBody>
                  <a:tcPr marL="9525" marR="9525" marT="9525" marB="0"/>
                </a:tc>
                <a:tc>
                  <a:txBody>
                    <a:bodyPr/>
                    <a:lstStyle/>
                    <a:p>
                      <a:pPr algn="r" fontAlgn="t"/>
                      <a:r>
                        <a:rPr lang="en-US" sz="1200" b="0" u="none" strike="noStrike" dirty="0">
                          <a:effectLst/>
                        </a:rPr>
                        <a:t> </a:t>
                      </a:r>
                      <a:r>
                        <a:rPr lang="en-US" sz="1200" b="0" u="none" strike="noStrike" dirty="0" smtClean="0">
                          <a:effectLst/>
                        </a:rPr>
                        <a:t>467</a:t>
                      </a:r>
                      <a:endParaRPr lang="en-US" sz="1200" b="0" i="0" u="none" strike="noStrike" dirty="0">
                        <a:solidFill>
                          <a:srgbClr val="000000"/>
                        </a:solidFill>
                        <a:effectLst/>
                        <a:latin typeface="Arial"/>
                      </a:endParaRPr>
                    </a:p>
                  </a:txBody>
                  <a:tcPr marL="9525" marR="9525" marT="9525" marB="0"/>
                </a:tc>
                <a:tc>
                  <a:txBody>
                    <a:bodyPr/>
                    <a:lstStyle/>
                    <a:p>
                      <a:pPr algn="r" fontAlgn="t"/>
                      <a:r>
                        <a:rPr lang="en-US" sz="1200" b="0" u="none" strike="noStrike" dirty="0" smtClean="0">
                          <a:effectLst/>
                        </a:rPr>
                        <a:t>75</a:t>
                      </a:r>
                      <a:r>
                        <a:rPr lang="en-US" sz="1200" b="0" u="none" strike="noStrike" dirty="0">
                          <a:effectLst/>
                        </a:rPr>
                        <a:t> </a:t>
                      </a:r>
                      <a:endParaRPr lang="en-US" sz="1200" b="0" i="0" u="none" strike="noStrike" dirty="0">
                        <a:solidFill>
                          <a:srgbClr val="000000"/>
                        </a:solidFill>
                        <a:effectLst/>
                        <a:latin typeface="Arial"/>
                      </a:endParaRPr>
                    </a:p>
                  </a:txBody>
                  <a:tcPr marL="9525" marR="9525" marT="9525" marB="0"/>
                </a:tc>
                <a:extLst>
                  <a:ext uri="{0D108BD9-81ED-4DB2-BD59-A6C34878D82A}">
                    <a16:rowId xmlns:a16="http://schemas.microsoft.com/office/drawing/2014/main" val="3467856873"/>
                  </a:ext>
                </a:extLst>
              </a:tr>
              <a:tr h="414489">
                <a:tc>
                  <a:txBody>
                    <a:bodyPr/>
                    <a:lstStyle/>
                    <a:p>
                      <a:r>
                        <a:rPr lang="en-ZA" sz="1200" b="1" dirty="0" smtClean="0">
                          <a:solidFill>
                            <a:schemeClr val="tx1"/>
                          </a:solidFill>
                          <a:latin typeface="+mn-lt"/>
                        </a:rPr>
                        <a:t>Limpopo</a:t>
                      </a:r>
                      <a:endParaRPr lang="en-ZA" sz="1200" b="1" dirty="0">
                        <a:solidFill>
                          <a:schemeClr val="tx1"/>
                        </a:solidFill>
                        <a:latin typeface="+mn-lt"/>
                      </a:endParaRPr>
                    </a:p>
                  </a:txBody>
                  <a:tcPr/>
                </a:tc>
                <a:tc>
                  <a:txBody>
                    <a:bodyPr/>
                    <a:lstStyle/>
                    <a:p>
                      <a:pPr lvl="0" algn="r"/>
                      <a:r>
                        <a:rPr lang="en-ZA" sz="1200" b="0" kern="1200" dirty="0" smtClean="0">
                          <a:solidFill>
                            <a:schemeClr val="tx1"/>
                          </a:solidFill>
                          <a:effectLst/>
                          <a:latin typeface="+mn-lt"/>
                          <a:ea typeface="+mn-ea"/>
                          <a:cs typeface="+mn-cs"/>
                        </a:rPr>
                        <a:t>119</a:t>
                      </a:r>
                    </a:p>
                  </a:txBody>
                  <a:tcPr/>
                </a:tc>
                <a:tc>
                  <a:txBody>
                    <a:bodyPr/>
                    <a:lstStyle/>
                    <a:p>
                      <a:pPr marL="0" lvl="0" indent="0" algn="r">
                        <a:buFont typeface="Wingdings" panose="05000000000000000000" pitchFamily="2" charset="2"/>
                        <a:buNone/>
                      </a:pPr>
                      <a:r>
                        <a:rPr lang="en-ZA" sz="1200" b="0" kern="1200" dirty="0" smtClean="0">
                          <a:solidFill>
                            <a:schemeClr val="tx1"/>
                          </a:solidFill>
                          <a:effectLst/>
                          <a:latin typeface="+mn-lt"/>
                          <a:ea typeface="+mn-ea"/>
                          <a:cs typeface="+mn-cs"/>
                        </a:rPr>
                        <a:t>119</a:t>
                      </a:r>
                    </a:p>
                  </a:txBody>
                  <a:tcPr/>
                </a:tc>
                <a:tc>
                  <a:txBody>
                    <a:bodyPr/>
                    <a:lstStyle/>
                    <a:p>
                      <a:pPr lvl="0" algn="r"/>
                      <a:r>
                        <a:rPr lang="en-ZA" sz="1200" b="0" kern="1200" baseline="0" dirty="0" smtClean="0">
                          <a:solidFill>
                            <a:schemeClr val="tx1"/>
                          </a:solidFill>
                          <a:effectLst/>
                          <a:latin typeface="+mn-lt"/>
                          <a:ea typeface="+mn-ea"/>
                          <a:cs typeface="+mn-cs"/>
                        </a:rPr>
                        <a:t>100</a:t>
                      </a:r>
                      <a:endParaRPr lang="en-ZA" sz="1200" b="0" kern="1200" dirty="0" smtClean="0">
                        <a:solidFill>
                          <a:schemeClr val="tx1"/>
                        </a:solidFill>
                        <a:effectLst/>
                        <a:latin typeface="+mn-lt"/>
                        <a:ea typeface="+mn-ea"/>
                        <a:cs typeface="+mn-cs"/>
                      </a:endParaRPr>
                    </a:p>
                  </a:txBody>
                  <a:tcPr/>
                </a:tc>
                <a:tc>
                  <a:txBody>
                    <a:bodyPr/>
                    <a:lstStyle/>
                    <a:p>
                      <a:pPr lvl="0" algn="ctr"/>
                      <a:r>
                        <a:rPr lang="en-ZA" sz="1200" b="0" kern="1200" dirty="0" smtClean="0">
                          <a:solidFill>
                            <a:schemeClr val="tx1"/>
                          </a:solidFill>
                          <a:effectLst/>
                          <a:latin typeface="+mn-lt"/>
                          <a:ea typeface="+mn-ea"/>
                          <a:cs typeface="+mn-cs"/>
                        </a:rPr>
                        <a:t>08 more</a:t>
                      </a:r>
                      <a:r>
                        <a:rPr lang="en-ZA" sz="1200" b="0" kern="1200" baseline="0" dirty="0" smtClean="0">
                          <a:solidFill>
                            <a:schemeClr val="tx1"/>
                          </a:solidFill>
                          <a:effectLst/>
                          <a:latin typeface="+mn-lt"/>
                          <a:ea typeface="+mn-ea"/>
                          <a:cs typeface="+mn-cs"/>
                        </a:rPr>
                        <a:t> schools have been prioritised to benefit before schools re-open.</a:t>
                      </a:r>
                      <a:endParaRPr lang="en-ZA" sz="1200" b="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2806824473"/>
                  </a:ext>
                </a:extLst>
              </a:tr>
              <a:tr h="331948">
                <a:tc>
                  <a:txBody>
                    <a:bodyPr/>
                    <a:lstStyle/>
                    <a:p>
                      <a:r>
                        <a:rPr lang="en-ZA" sz="1200" b="1" dirty="0" smtClean="0">
                          <a:solidFill>
                            <a:schemeClr val="tx1"/>
                          </a:solidFill>
                          <a:latin typeface="+mn-lt"/>
                        </a:rPr>
                        <a:t>Mpumalanga</a:t>
                      </a:r>
                      <a:endParaRPr lang="en-ZA" sz="1200" b="1" dirty="0">
                        <a:solidFill>
                          <a:schemeClr val="tx1"/>
                        </a:solidFill>
                        <a:latin typeface="+mn-lt"/>
                      </a:endParaRPr>
                    </a:p>
                  </a:txBody>
                  <a:tcPr/>
                </a:tc>
                <a:tc>
                  <a:txBody>
                    <a:bodyPr/>
                    <a:lstStyle/>
                    <a:p>
                      <a:pPr algn="r"/>
                      <a:r>
                        <a:rPr lang="en-ZA" sz="1200" b="0" dirty="0" smtClean="0">
                          <a:latin typeface="+mn-lt"/>
                          <a:cs typeface="Arial" panose="020B0604020202020204" pitchFamily="34" charset="0"/>
                        </a:rPr>
                        <a:t>86</a:t>
                      </a:r>
                      <a:endParaRPr lang="en-ZA" sz="1200" b="0" dirty="0">
                        <a:latin typeface="+mn-lt"/>
                        <a:cs typeface="Arial" panose="020B0604020202020204" pitchFamily="34" charset="0"/>
                      </a:endParaRPr>
                    </a:p>
                  </a:txBody>
                  <a:tcPr/>
                </a:tc>
                <a:tc>
                  <a:txBody>
                    <a:bodyPr/>
                    <a:lstStyle/>
                    <a:p>
                      <a:pPr algn="r"/>
                      <a:r>
                        <a:rPr lang="en-ZA" sz="1200" b="0" dirty="0" smtClean="0">
                          <a:latin typeface="+mn-lt"/>
                          <a:cs typeface="Arial" panose="020B0604020202020204" pitchFamily="34" charset="0"/>
                        </a:rPr>
                        <a:t>485</a:t>
                      </a:r>
                      <a:endParaRPr lang="en-ZA" sz="1200" b="0" dirty="0">
                        <a:latin typeface="+mn-lt"/>
                        <a:cs typeface="Arial" panose="020B0604020202020204" pitchFamily="34" charset="0"/>
                      </a:endParaRPr>
                    </a:p>
                  </a:txBody>
                  <a:tcPr/>
                </a:tc>
                <a:tc>
                  <a:txBody>
                    <a:bodyPr/>
                    <a:lstStyle/>
                    <a:p>
                      <a:pPr algn="r"/>
                      <a:r>
                        <a:rPr lang="en-ZA" sz="1200" b="0" dirty="0" smtClean="0">
                          <a:latin typeface="+mn-lt"/>
                          <a:cs typeface="Arial" panose="020B0604020202020204" pitchFamily="34" charset="0"/>
                        </a:rPr>
                        <a:t>303</a:t>
                      </a:r>
                      <a:endParaRPr lang="en-ZA" sz="1200" b="0" dirty="0">
                        <a:latin typeface="+mn-lt"/>
                        <a:cs typeface="Arial" panose="020B0604020202020204" pitchFamily="34" charset="0"/>
                      </a:endParaRPr>
                    </a:p>
                  </a:txBody>
                  <a:tcPr/>
                </a:tc>
                <a:tc>
                  <a:txBody>
                    <a:bodyPr/>
                    <a:lstStyle/>
                    <a:p>
                      <a:pPr algn="r"/>
                      <a:r>
                        <a:rPr lang="en-ZA" sz="1200" b="0" dirty="0" smtClean="0">
                          <a:latin typeface="+mn-lt"/>
                          <a:cs typeface="Arial" panose="020B0604020202020204" pitchFamily="34" charset="0"/>
                        </a:rPr>
                        <a:t>45</a:t>
                      </a:r>
                      <a:endParaRPr lang="en-ZA" sz="1200" b="0" dirty="0">
                        <a:latin typeface="+mn-lt"/>
                        <a:cs typeface="Arial" panose="020B0604020202020204" pitchFamily="34" charset="0"/>
                      </a:endParaRPr>
                    </a:p>
                  </a:txBody>
                  <a:tcPr/>
                </a:tc>
                <a:extLst>
                  <a:ext uri="{0D108BD9-81ED-4DB2-BD59-A6C34878D82A}">
                    <a16:rowId xmlns:a16="http://schemas.microsoft.com/office/drawing/2014/main" val="2057722447"/>
                  </a:ext>
                </a:extLst>
              </a:tr>
              <a:tr h="414489">
                <a:tc>
                  <a:txBody>
                    <a:bodyPr/>
                    <a:lstStyle/>
                    <a:p>
                      <a:r>
                        <a:rPr lang="en-ZA" sz="1200" b="1" dirty="0" smtClean="0">
                          <a:solidFill>
                            <a:schemeClr val="tx1"/>
                          </a:solidFill>
                          <a:latin typeface="+mn-lt"/>
                        </a:rPr>
                        <a:t>Northern Cape</a:t>
                      </a:r>
                      <a:endParaRPr lang="en-ZA" sz="1200" b="1" dirty="0">
                        <a:solidFill>
                          <a:schemeClr val="tx1"/>
                        </a:solidFill>
                        <a:latin typeface="+mn-lt"/>
                      </a:endParaRPr>
                    </a:p>
                  </a:txBody>
                  <a:tcPr/>
                </a:tc>
                <a:tc>
                  <a:txBody>
                    <a:bodyPr/>
                    <a:lstStyle/>
                    <a:p>
                      <a:pPr algn="r"/>
                      <a:r>
                        <a:rPr lang="en-US" sz="1200" b="0" dirty="0" smtClean="0">
                          <a:solidFill>
                            <a:schemeClr val="tx1"/>
                          </a:solidFill>
                          <a:latin typeface="+mn-lt"/>
                        </a:rPr>
                        <a:t>35</a:t>
                      </a:r>
                      <a:endParaRPr lang="en-ZA" sz="1200" b="0" dirty="0" smtClean="0">
                        <a:solidFill>
                          <a:schemeClr val="tx1"/>
                        </a:solidFill>
                        <a:latin typeface="+mn-lt"/>
                      </a:endParaRPr>
                    </a:p>
                  </a:txBody>
                  <a:tcPr anchor="ctr"/>
                </a:tc>
                <a:tc>
                  <a:txBody>
                    <a:bodyPr/>
                    <a:lstStyle/>
                    <a:p>
                      <a:pPr algn="r"/>
                      <a:r>
                        <a:rPr lang="en-US" sz="1200" b="0" dirty="0" smtClean="0">
                          <a:solidFill>
                            <a:schemeClr val="tx1"/>
                          </a:solidFill>
                          <a:latin typeface="+mn-lt"/>
                        </a:rPr>
                        <a:t>35</a:t>
                      </a:r>
                      <a:endParaRPr lang="en-ZA" sz="1200" b="0" dirty="0" smtClean="0">
                        <a:solidFill>
                          <a:schemeClr val="tx1"/>
                        </a:solidFill>
                        <a:latin typeface="+mn-lt"/>
                      </a:endParaRPr>
                    </a:p>
                  </a:txBody>
                  <a:tcPr anchor="ctr"/>
                </a:tc>
                <a:tc>
                  <a:txBody>
                    <a:bodyPr/>
                    <a:lstStyle/>
                    <a:p>
                      <a:pPr algn="r"/>
                      <a:r>
                        <a:rPr lang="en-US" sz="1200" b="0" dirty="0" smtClean="0">
                          <a:solidFill>
                            <a:schemeClr val="tx1"/>
                          </a:solidFill>
                          <a:latin typeface="+mn-lt"/>
                        </a:rPr>
                        <a:t>99</a:t>
                      </a:r>
                      <a:endParaRPr lang="en-ZA" sz="1200" b="0" dirty="0" smtClean="0">
                        <a:solidFill>
                          <a:schemeClr val="tx1"/>
                        </a:solidFill>
                        <a:latin typeface="+mn-lt"/>
                      </a:endParaRPr>
                    </a:p>
                  </a:txBody>
                  <a:tcPr anchor="ctr"/>
                </a:tc>
                <a:tc>
                  <a:txBody>
                    <a:bodyPr/>
                    <a:lstStyle/>
                    <a:p>
                      <a:pPr algn="l"/>
                      <a:r>
                        <a:rPr lang="en-US" sz="1200" b="0" dirty="0" smtClean="0">
                          <a:solidFill>
                            <a:schemeClr val="tx1"/>
                          </a:solidFill>
                          <a:latin typeface="+mn-lt"/>
                        </a:rPr>
                        <a:t>Not</a:t>
                      </a:r>
                      <a:r>
                        <a:rPr lang="en-US" sz="1200" b="0" baseline="0" dirty="0" smtClean="0">
                          <a:solidFill>
                            <a:schemeClr val="tx1"/>
                          </a:solidFill>
                          <a:latin typeface="+mn-lt"/>
                        </a:rPr>
                        <a:t> all schools will receive mobile classrooms due to budget availability</a:t>
                      </a:r>
                      <a:endParaRPr lang="en-ZA" sz="1200" b="0" dirty="0" smtClean="0">
                        <a:solidFill>
                          <a:schemeClr val="tx1"/>
                        </a:solidFill>
                        <a:latin typeface="+mn-lt"/>
                      </a:endParaRPr>
                    </a:p>
                  </a:txBody>
                  <a:tcPr anchor="ctr"/>
                </a:tc>
                <a:extLst>
                  <a:ext uri="{0D108BD9-81ED-4DB2-BD59-A6C34878D82A}">
                    <a16:rowId xmlns:a16="http://schemas.microsoft.com/office/drawing/2014/main" val="1327915115"/>
                  </a:ext>
                </a:extLst>
              </a:tr>
              <a:tr h="269147">
                <a:tc>
                  <a:txBody>
                    <a:bodyPr/>
                    <a:lstStyle/>
                    <a:p>
                      <a:r>
                        <a:rPr lang="en-ZA" sz="1200" b="1" dirty="0" smtClean="0">
                          <a:solidFill>
                            <a:schemeClr val="tx1"/>
                          </a:solidFill>
                          <a:latin typeface="+mn-lt"/>
                        </a:rPr>
                        <a:t>North</a:t>
                      </a:r>
                      <a:r>
                        <a:rPr lang="en-ZA" sz="1200" b="1" baseline="0" dirty="0" smtClean="0">
                          <a:solidFill>
                            <a:schemeClr val="tx1"/>
                          </a:solidFill>
                          <a:latin typeface="+mn-lt"/>
                        </a:rPr>
                        <a:t> West</a:t>
                      </a:r>
                      <a:endParaRPr lang="en-ZA" sz="1200" b="1" dirty="0">
                        <a:solidFill>
                          <a:schemeClr val="tx1"/>
                        </a:solidFill>
                        <a:latin typeface="+mn-lt"/>
                      </a:endParaRPr>
                    </a:p>
                  </a:txBody>
                  <a:tcPr/>
                </a:tc>
                <a:tc>
                  <a:txBody>
                    <a:bodyPr/>
                    <a:lstStyle/>
                    <a:p>
                      <a:pPr algn="r"/>
                      <a:r>
                        <a:rPr lang="en-ZA" sz="1200" b="0" dirty="0">
                          <a:solidFill>
                            <a:schemeClr val="tx1"/>
                          </a:solidFill>
                          <a:latin typeface="+mn-lt"/>
                        </a:rPr>
                        <a:t>337</a:t>
                      </a:r>
                    </a:p>
                  </a:txBody>
                  <a:tcPr/>
                </a:tc>
                <a:tc>
                  <a:txBody>
                    <a:bodyPr/>
                    <a:lstStyle/>
                    <a:p>
                      <a:pPr algn="r"/>
                      <a:r>
                        <a:rPr lang="en-ZA" sz="1200" b="0" dirty="0">
                          <a:solidFill>
                            <a:schemeClr val="tx1"/>
                          </a:solidFill>
                          <a:latin typeface="+mn-lt"/>
                        </a:rPr>
                        <a:t>0</a:t>
                      </a:r>
                    </a:p>
                  </a:txBody>
                  <a:tcPr/>
                </a:tc>
                <a:tc>
                  <a:txBody>
                    <a:bodyPr/>
                    <a:lstStyle/>
                    <a:p>
                      <a:pPr algn="r"/>
                      <a:r>
                        <a:rPr lang="en-ZA" sz="1200" b="0" dirty="0">
                          <a:solidFill>
                            <a:schemeClr val="tx1"/>
                          </a:solidFill>
                          <a:latin typeface="+mn-lt"/>
                        </a:rPr>
                        <a:t>304</a:t>
                      </a:r>
                    </a:p>
                  </a:txBody>
                  <a:tcPr/>
                </a:tc>
                <a:tc>
                  <a:txBody>
                    <a:bodyPr/>
                    <a:lstStyle/>
                    <a:p>
                      <a:pPr algn="ctr"/>
                      <a:r>
                        <a:rPr lang="en-ZA" sz="1200" b="0" dirty="0">
                          <a:solidFill>
                            <a:schemeClr val="tx1"/>
                          </a:solidFill>
                          <a:latin typeface="+mn-lt"/>
                        </a:rPr>
                        <a:t>NO</a:t>
                      </a:r>
                    </a:p>
                  </a:txBody>
                  <a:tcPr/>
                </a:tc>
                <a:extLst>
                  <a:ext uri="{0D108BD9-81ED-4DB2-BD59-A6C34878D82A}">
                    <a16:rowId xmlns:a16="http://schemas.microsoft.com/office/drawing/2014/main" val="137182583"/>
                  </a:ext>
                </a:extLst>
              </a:tr>
              <a:tr h="1146955">
                <a:tc>
                  <a:txBody>
                    <a:bodyPr/>
                    <a:lstStyle/>
                    <a:p>
                      <a:r>
                        <a:rPr lang="en-ZA" sz="1200" b="1" dirty="0" smtClean="0">
                          <a:latin typeface="+mn-lt"/>
                        </a:rPr>
                        <a:t>Western Cape</a:t>
                      </a:r>
                      <a:endParaRPr lang="en-ZA" sz="1200" b="1" dirty="0">
                        <a:latin typeface="+mn-lt"/>
                      </a:endParaRPr>
                    </a:p>
                  </a:txBody>
                  <a:tcPr/>
                </a:tc>
                <a:tc>
                  <a:txBody>
                    <a:bodyPr/>
                    <a:lstStyle/>
                    <a:p>
                      <a:pPr algn="l"/>
                      <a:r>
                        <a:rPr lang="en-ZA" sz="1200" b="0" dirty="0">
                          <a:solidFill>
                            <a:schemeClr val="tx1"/>
                          </a:solidFill>
                          <a:latin typeface="+mn-lt"/>
                        </a:rPr>
                        <a:t>2745 classrooms at 596 schools</a:t>
                      </a:r>
                    </a:p>
                    <a:p>
                      <a:pPr algn="l"/>
                      <a:r>
                        <a:rPr lang="en-ZA" sz="1200" b="0" dirty="0">
                          <a:solidFill>
                            <a:schemeClr val="tx1"/>
                          </a:solidFill>
                          <a:latin typeface="+mn-lt"/>
                        </a:rPr>
                        <a:t>as at 4 Nov 2020.</a:t>
                      </a:r>
                    </a:p>
                  </a:txBody>
                  <a:tcPr/>
                </a:tc>
                <a:tc>
                  <a:txBody>
                    <a:bodyPr/>
                    <a:lstStyle/>
                    <a:p>
                      <a:pPr algn="l"/>
                      <a:r>
                        <a:rPr lang="en-ZA" sz="1200" b="0" dirty="0">
                          <a:solidFill>
                            <a:schemeClr val="tx1"/>
                          </a:solidFill>
                          <a:latin typeface="+mn-lt"/>
                        </a:rPr>
                        <a:t>Zero / nil.</a:t>
                      </a:r>
                    </a:p>
                  </a:txBody>
                  <a:tcPr/>
                </a:tc>
                <a:tc>
                  <a:txBody>
                    <a:bodyPr/>
                    <a:lstStyle/>
                    <a:p>
                      <a:pPr algn="l"/>
                      <a:r>
                        <a:rPr lang="en-ZA" sz="1200" b="0" dirty="0">
                          <a:solidFill>
                            <a:schemeClr val="tx1"/>
                          </a:solidFill>
                          <a:latin typeface="+mn-lt"/>
                        </a:rPr>
                        <a:t>11 (eleven) schools with 79 (seventy-nine) classrooms.</a:t>
                      </a:r>
                    </a:p>
                  </a:txBody>
                  <a:tcPr/>
                </a:tc>
                <a:tc>
                  <a:txBody>
                    <a:bodyPr/>
                    <a:lstStyle/>
                    <a:p>
                      <a:pPr algn="ctr"/>
                      <a:r>
                        <a:rPr lang="en-ZA" sz="1200" b="0" dirty="0">
                          <a:solidFill>
                            <a:schemeClr val="tx1"/>
                          </a:solidFill>
                          <a:latin typeface="+mn-lt"/>
                        </a:rPr>
                        <a:t>Yes.</a:t>
                      </a:r>
                    </a:p>
                  </a:txBody>
                  <a:tcPr/>
                </a:tc>
                <a:extLst>
                  <a:ext uri="{0D108BD9-81ED-4DB2-BD59-A6C34878D82A}">
                    <a16:rowId xmlns:a16="http://schemas.microsoft.com/office/drawing/2014/main" val="3769226840"/>
                  </a:ext>
                </a:extLst>
              </a:tr>
            </a:tbl>
          </a:graphicData>
        </a:graphic>
      </p:graphicFrame>
      <p:pic>
        <p:nvPicPr>
          <p:cNvPr id="4" name="Picture 3"/>
          <p:cNvPicPr>
            <a:picLocks noChangeAspect="1"/>
          </p:cNvPicPr>
          <p:nvPr/>
        </p:nvPicPr>
        <p:blipFill>
          <a:blip r:embed="rId3"/>
          <a:stretch>
            <a:fillRect/>
          </a:stretch>
        </p:blipFill>
        <p:spPr>
          <a:xfrm>
            <a:off x="0" y="6316572"/>
            <a:ext cx="1619672" cy="541427"/>
          </a:xfrm>
          <a:prstGeom prst="rect">
            <a:avLst/>
          </a:prstGeom>
        </p:spPr>
      </p:pic>
      <p:sp>
        <p:nvSpPr>
          <p:cNvPr id="6" name="Slide Number Placeholder 3"/>
          <p:cNvSpPr txBox="1">
            <a:spLocks/>
          </p:cNvSpPr>
          <p:nvPr/>
        </p:nvSpPr>
        <p:spPr>
          <a:xfrm>
            <a:off x="5292080" y="62155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45</a:t>
            </a:r>
            <a:endParaRPr lang="en-ZA" dirty="0"/>
          </a:p>
        </p:txBody>
      </p:sp>
    </p:spTree>
    <p:extLst>
      <p:ext uri="{BB962C8B-B14F-4D97-AF65-F5344CB8AC3E}">
        <p14:creationId xmlns:p14="http://schemas.microsoft.com/office/powerpoint/2010/main" val="12820805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09341"/>
            <a:ext cx="8892480" cy="1944216"/>
          </a:xfrm>
        </p:spPr>
        <p:txBody>
          <a:bodyPr>
            <a:noAutofit/>
          </a:bodyPr>
          <a:lstStyle/>
          <a:p>
            <a:r>
              <a:rPr lang="en-US" sz="6000" b="1" dirty="0" smtClean="0">
                <a:solidFill>
                  <a:schemeClr val="accent2">
                    <a:lumMod val="75000"/>
                  </a:schemeClr>
                </a:solidFill>
              </a:rPr>
              <a:t>WATER </a:t>
            </a:r>
            <a:endParaRPr lang="en-ZA" sz="6000" dirty="0">
              <a:solidFill>
                <a:schemeClr val="accent2">
                  <a:lumMod val="75000"/>
                </a:schemeClr>
              </a:solidFill>
            </a:endParaRPr>
          </a:p>
        </p:txBody>
      </p:sp>
      <p:sp>
        <p:nvSpPr>
          <p:cNvPr id="3" name="Subtitle 2"/>
          <p:cNvSpPr>
            <a:spLocks noGrp="1"/>
          </p:cNvSpPr>
          <p:nvPr>
            <p:ph type="subTitle" idx="1"/>
          </p:nvPr>
        </p:nvSpPr>
        <p:spPr>
          <a:xfrm>
            <a:off x="1331640" y="3717032"/>
            <a:ext cx="6912768" cy="1368152"/>
          </a:xfrm>
        </p:spPr>
        <p:txBody>
          <a:bodyPr>
            <a:noAutofit/>
          </a:bodyPr>
          <a:lstStyle/>
          <a:p>
            <a:pPr marL="342900" indent="-342900" eaLnBrk="0" hangingPunct="0">
              <a:defRPr/>
            </a:pPr>
            <a:endParaRPr lang="en-ZA" sz="1600" b="1" dirty="0" smtClean="0">
              <a:solidFill>
                <a:schemeClr val="accent6">
                  <a:lumMod val="75000"/>
                </a:schemeClr>
              </a:solidFill>
            </a:endParaRPr>
          </a:p>
          <a:p>
            <a:pPr marL="342900" indent="-342900" eaLnBrk="0" hangingPunct="0">
              <a:defRPr/>
            </a:pPr>
            <a:endParaRPr lang="en-ZA" sz="1600" b="1" dirty="0">
              <a:solidFill>
                <a:schemeClr val="accent6">
                  <a:lumMod val="75000"/>
                </a:schemeClr>
              </a:solidFill>
            </a:endParaRPr>
          </a:p>
          <a:p>
            <a:pPr marL="342900" indent="-342900" eaLnBrk="0" hangingPunct="0">
              <a:defRPr/>
            </a:pPr>
            <a:endParaRPr lang="en-ZA" sz="1600" b="1" dirty="0" smtClean="0">
              <a:solidFill>
                <a:schemeClr val="accent6">
                  <a:lumMod val="75000"/>
                </a:schemeClr>
              </a:solidFill>
            </a:endParaRPr>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C0AE55-7E06-4976-960B-3D98813CB3CF}"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46</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5" name="Picture 4"/>
          <p:cNvPicPr>
            <a:picLocks noChangeAspect="1"/>
          </p:cNvPicPr>
          <p:nvPr/>
        </p:nvPicPr>
        <p:blipFill>
          <a:blip r:embed="rId4"/>
          <a:stretch>
            <a:fillRect/>
          </a:stretch>
        </p:blipFill>
        <p:spPr>
          <a:xfrm>
            <a:off x="0" y="6021288"/>
            <a:ext cx="1691680" cy="836712"/>
          </a:xfrm>
          <a:prstGeom prst="rect">
            <a:avLst/>
          </a:prstGeom>
        </p:spPr>
      </p:pic>
    </p:spTree>
    <p:custDataLst>
      <p:tags r:id="rId1"/>
    </p:custDataLst>
    <p:extLst>
      <p:ext uri="{BB962C8B-B14F-4D97-AF65-F5344CB8AC3E}">
        <p14:creationId xmlns:p14="http://schemas.microsoft.com/office/powerpoint/2010/main" val="80739115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8" y="0"/>
            <a:ext cx="9144000" cy="476672"/>
          </a:xfrm>
        </p:spPr>
        <p:txBody>
          <a:bodyPr>
            <a:noAutofit/>
          </a:bodyPr>
          <a:lstStyle/>
          <a:p>
            <a:r>
              <a:rPr lang="en-ZA" sz="3600" b="1" dirty="0"/>
              <a:t>WATER</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9639365"/>
              </p:ext>
            </p:extLst>
          </p:nvPr>
        </p:nvGraphicFramePr>
        <p:xfrm>
          <a:off x="0" y="476672"/>
          <a:ext cx="9127232" cy="6390235"/>
        </p:xfrm>
        <a:graphic>
          <a:graphicData uri="http://schemas.openxmlformats.org/drawingml/2006/table">
            <a:tbl>
              <a:tblPr firstRow="1" bandRow="1">
                <a:tableStyleId>{21E4AEA4-8DFA-4A89-87EB-49C32662AFE0}</a:tableStyleId>
              </a:tblPr>
              <a:tblGrid>
                <a:gridCol w="1043608">
                  <a:extLst>
                    <a:ext uri="{9D8B030D-6E8A-4147-A177-3AD203B41FA5}">
                      <a16:colId xmlns:a16="http://schemas.microsoft.com/office/drawing/2014/main" val="1816624629"/>
                    </a:ext>
                  </a:extLst>
                </a:gridCol>
                <a:gridCol w="720080">
                  <a:extLst>
                    <a:ext uri="{9D8B030D-6E8A-4147-A177-3AD203B41FA5}">
                      <a16:colId xmlns:a16="http://schemas.microsoft.com/office/drawing/2014/main" val="182157591"/>
                    </a:ext>
                  </a:extLst>
                </a:gridCol>
                <a:gridCol w="1152128">
                  <a:extLst>
                    <a:ext uri="{9D8B030D-6E8A-4147-A177-3AD203B41FA5}">
                      <a16:colId xmlns:a16="http://schemas.microsoft.com/office/drawing/2014/main" val="1641333163"/>
                    </a:ext>
                  </a:extLst>
                </a:gridCol>
                <a:gridCol w="1080120">
                  <a:extLst>
                    <a:ext uri="{9D8B030D-6E8A-4147-A177-3AD203B41FA5}">
                      <a16:colId xmlns:a16="http://schemas.microsoft.com/office/drawing/2014/main" val="2842281434"/>
                    </a:ext>
                  </a:extLst>
                </a:gridCol>
                <a:gridCol w="792088">
                  <a:extLst>
                    <a:ext uri="{9D8B030D-6E8A-4147-A177-3AD203B41FA5}">
                      <a16:colId xmlns:a16="http://schemas.microsoft.com/office/drawing/2014/main" val="614399031"/>
                    </a:ext>
                  </a:extLst>
                </a:gridCol>
                <a:gridCol w="1008112">
                  <a:extLst>
                    <a:ext uri="{9D8B030D-6E8A-4147-A177-3AD203B41FA5}">
                      <a16:colId xmlns:a16="http://schemas.microsoft.com/office/drawing/2014/main" val="865491771"/>
                    </a:ext>
                  </a:extLst>
                </a:gridCol>
                <a:gridCol w="936104">
                  <a:extLst>
                    <a:ext uri="{9D8B030D-6E8A-4147-A177-3AD203B41FA5}">
                      <a16:colId xmlns:a16="http://schemas.microsoft.com/office/drawing/2014/main" val="3755752289"/>
                    </a:ext>
                  </a:extLst>
                </a:gridCol>
                <a:gridCol w="792088">
                  <a:extLst>
                    <a:ext uri="{9D8B030D-6E8A-4147-A177-3AD203B41FA5}">
                      <a16:colId xmlns:a16="http://schemas.microsoft.com/office/drawing/2014/main" val="3947539811"/>
                    </a:ext>
                  </a:extLst>
                </a:gridCol>
                <a:gridCol w="1602904">
                  <a:extLst>
                    <a:ext uri="{9D8B030D-6E8A-4147-A177-3AD203B41FA5}">
                      <a16:colId xmlns:a16="http://schemas.microsoft.com/office/drawing/2014/main" val="919773105"/>
                    </a:ext>
                  </a:extLst>
                </a:gridCol>
              </a:tblGrid>
              <a:tr h="1002959">
                <a:tc>
                  <a:txBody>
                    <a:bodyPr/>
                    <a:lstStyle/>
                    <a:p>
                      <a:r>
                        <a:rPr lang="en-ZA" sz="1050" dirty="0" smtClean="0"/>
                        <a:t>PROVINCE</a:t>
                      </a:r>
                      <a:endParaRPr lang="en-ZA" sz="1050" dirty="0"/>
                    </a:p>
                  </a:txBody>
                  <a:tcPr/>
                </a:tc>
                <a:tc>
                  <a:txBody>
                    <a:bodyPr/>
                    <a:lstStyle/>
                    <a:p>
                      <a:r>
                        <a:rPr lang="en-GB" sz="1050" b="1" kern="1200" dirty="0" smtClean="0">
                          <a:solidFill>
                            <a:schemeClr val="lt1"/>
                          </a:solidFill>
                          <a:effectLst/>
                          <a:latin typeface="+mn-lt"/>
                          <a:ea typeface="+mn-ea"/>
                          <a:cs typeface="+mn-cs"/>
                        </a:rPr>
                        <a:t>NO OF SCHOOLS WITH</a:t>
                      </a:r>
                      <a:r>
                        <a:rPr lang="en-GB" sz="1050" b="1" kern="1200" baseline="0" dirty="0" smtClean="0">
                          <a:solidFill>
                            <a:schemeClr val="lt1"/>
                          </a:solidFill>
                          <a:effectLst/>
                          <a:latin typeface="+mn-lt"/>
                          <a:ea typeface="+mn-ea"/>
                          <a:cs typeface="+mn-cs"/>
                        </a:rPr>
                        <a:t> </a:t>
                      </a:r>
                      <a:r>
                        <a:rPr lang="en-GB" sz="1050" b="1" kern="1200" dirty="0" smtClean="0">
                          <a:solidFill>
                            <a:schemeClr val="lt1"/>
                          </a:solidFill>
                          <a:effectLst/>
                          <a:latin typeface="+mn-lt"/>
                          <a:ea typeface="+mn-ea"/>
                          <a:cs typeface="+mn-cs"/>
                        </a:rPr>
                        <a:t>NO WATER SUPPLY</a:t>
                      </a:r>
                      <a:endParaRPr lang="en-ZA" sz="1050" dirty="0">
                        <a:effectLst/>
                      </a:endParaRPr>
                    </a:p>
                  </a:txBody>
                  <a:tcPr/>
                </a:tc>
                <a:tc>
                  <a:txBody>
                    <a:bodyPr/>
                    <a:lstStyle/>
                    <a:p>
                      <a:r>
                        <a:rPr lang="en-GB" sz="1050" dirty="0" smtClean="0"/>
                        <a:t>NO OF</a:t>
                      </a:r>
                      <a:r>
                        <a:rPr lang="en-GB" sz="1050" baseline="0" dirty="0" smtClean="0"/>
                        <a:t> SCHOOLS THAT RECEIVE PIPED WATER SUPPLY </a:t>
                      </a:r>
                      <a:endParaRPr lang="en-ZA" sz="1050" dirty="0"/>
                    </a:p>
                  </a:txBody>
                  <a:tcPr/>
                </a:tc>
                <a:tc>
                  <a:txBody>
                    <a:bodyPr/>
                    <a:lstStyle/>
                    <a:p>
                      <a:r>
                        <a:rPr lang="en-GB" sz="1050" dirty="0" smtClean="0">
                          <a:effectLst/>
                        </a:rPr>
                        <a:t>NUMBER OF SCHOOLS THAT RECEIVE WATER VIA TANKER DELIVERY </a:t>
                      </a:r>
                      <a:endParaRPr lang="en-ZA" sz="1050" dirty="0">
                        <a:effectLst/>
                      </a:endParaRPr>
                    </a:p>
                  </a:txBody>
                  <a:tcPr/>
                </a:tc>
                <a:tc>
                  <a:txBody>
                    <a:bodyPr/>
                    <a:lstStyle/>
                    <a:p>
                      <a:r>
                        <a:rPr lang="en-GB" sz="1050" dirty="0" smtClean="0">
                          <a:effectLst/>
                        </a:rPr>
                        <a:t>COMBINATION OF PIPED AND TANKER DELIVERY </a:t>
                      </a:r>
                      <a:endParaRPr lang="en-ZA" sz="1050" dirty="0">
                        <a:effectLst/>
                      </a:endParaRPr>
                    </a:p>
                  </a:txBody>
                  <a:tcPr/>
                </a:tc>
                <a:tc>
                  <a:txBody>
                    <a:bodyPr/>
                    <a:lstStyle/>
                    <a:p>
                      <a:r>
                        <a:rPr lang="en-GB" sz="1050" dirty="0" smtClean="0">
                          <a:effectLst/>
                        </a:rPr>
                        <a:t>NO OF SCHOOLS RECEIVE WATER FROM MUNICIPALITY</a:t>
                      </a:r>
                      <a:endParaRPr lang="en-ZA" sz="1050" dirty="0">
                        <a:effectLst/>
                      </a:endParaRPr>
                    </a:p>
                  </a:txBody>
                  <a:tcPr/>
                </a:tc>
                <a:tc>
                  <a:txBody>
                    <a:bodyPr/>
                    <a:lstStyle/>
                    <a:p>
                      <a:r>
                        <a:rPr lang="en-GB" sz="1050" dirty="0" smtClean="0">
                          <a:effectLst/>
                        </a:rPr>
                        <a:t>NO OF SCHOOLS RECEIVE WATER FROM BOREHOLES </a:t>
                      </a:r>
                      <a:endParaRPr lang="en-ZA" sz="1050" dirty="0">
                        <a:effectLst/>
                      </a:endParaRPr>
                    </a:p>
                  </a:txBody>
                  <a:tcPr/>
                </a:tc>
                <a:tc>
                  <a:txBody>
                    <a:bodyPr/>
                    <a:lstStyle/>
                    <a:p>
                      <a:r>
                        <a:rPr lang="en-GB" sz="1050" dirty="0" smtClean="0">
                          <a:effectLst/>
                        </a:rPr>
                        <a:t>COMBINATION OF MUNICIPALITY AND BOREHOLE</a:t>
                      </a:r>
                      <a:endParaRPr lang="en-ZA" sz="1050" dirty="0">
                        <a:effectLst/>
                      </a:endParaRPr>
                    </a:p>
                  </a:txBody>
                  <a:tcPr/>
                </a:tc>
                <a:tc>
                  <a:txBody>
                    <a:bodyPr/>
                    <a:lstStyle/>
                    <a:p>
                      <a:r>
                        <a:rPr lang="en-GB" sz="1050" dirty="0" smtClean="0">
                          <a:effectLst/>
                        </a:rPr>
                        <a:t>MEASURES IN PLACE TO ENSURE SCHOOLS</a:t>
                      </a:r>
                      <a:r>
                        <a:rPr lang="en-GB" sz="1050" baseline="0" dirty="0" smtClean="0">
                          <a:effectLst/>
                        </a:rPr>
                        <a:t> DO NOT RUN OUT OF WATER</a:t>
                      </a:r>
                      <a:endParaRPr lang="en-ZA" sz="1050" dirty="0">
                        <a:effectLst/>
                      </a:endParaRPr>
                    </a:p>
                  </a:txBody>
                  <a:tcPr/>
                </a:tc>
                <a:extLst>
                  <a:ext uri="{0D108BD9-81ED-4DB2-BD59-A6C34878D82A}">
                    <a16:rowId xmlns:a16="http://schemas.microsoft.com/office/drawing/2014/main" val="3992309906"/>
                  </a:ext>
                </a:extLst>
              </a:tr>
              <a:tr h="392462">
                <a:tc>
                  <a:txBody>
                    <a:bodyPr/>
                    <a:lstStyle/>
                    <a:p>
                      <a:r>
                        <a:rPr lang="en-ZA" sz="1050" b="1" dirty="0" smtClean="0">
                          <a:solidFill>
                            <a:schemeClr val="tx1"/>
                          </a:solidFill>
                          <a:latin typeface="+mn-lt"/>
                        </a:rPr>
                        <a:t>Eastern</a:t>
                      </a:r>
                      <a:r>
                        <a:rPr lang="en-ZA" sz="1050" b="1" baseline="0" dirty="0" smtClean="0">
                          <a:solidFill>
                            <a:schemeClr val="tx1"/>
                          </a:solidFill>
                          <a:latin typeface="+mn-lt"/>
                        </a:rPr>
                        <a:t> Cape</a:t>
                      </a:r>
                      <a:endParaRPr lang="en-ZA" sz="1050" b="1" dirty="0">
                        <a:solidFill>
                          <a:schemeClr val="tx1"/>
                        </a:solidFill>
                        <a:latin typeface="+mn-lt"/>
                      </a:endParaRPr>
                    </a:p>
                  </a:txBody>
                  <a:tcPr/>
                </a:tc>
                <a:tc>
                  <a:txBody>
                    <a:bodyPr/>
                    <a:lstStyle/>
                    <a:p>
                      <a:pPr algn="r"/>
                      <a:r>
                        <a:rPr lang="en-ZA" sz="1050" kern="1200" dirty="0">
                          <a:solidFill>
                            <a:schemeClr val="dk1"/>
                          </a:solidFill>
                          <a:latin typeface="+mn-lt"/>
                          <a:ea typeface="+mn-ea"/>
                          <a:cs typeface="+mn-cs"/>
                        </a:rPr>
                        <a:t>0</a:t>
                      </a:r>
                    </a:p>
                  </a:txBody>
                  <a:tcPr/>
                </a:tc>
                <a:tc>
                  <a:txBody>
                    <a:bodyPr/>
                    <a:lstStyle/>
                    <a:p>
                      <a:pPr algn="r"/>
                      <a:r>
                        <a:rPr lang="en-ZA" sz="1050" kern="1200" dirty="0">
                          <a:solidFill>
                            <a:schemeClr val="dk1"/>
                          </a:solidFill>
                          <a:latin typeface="+mn-lt"/>
                          <a:ea typeface="+mn-ea"/>
                          <a:cs typeface="+mn-cs"/>
                        </a:rPr>
                        <a:t>912</a:t>
                      </a:r>
                    </a:p>
                  </a:txBody>
                  <a:tcPr/>
                </a:tc>
                <a:tc>
                  <a:txBody>
                    <a:bodyPr/>
                    <a:lstStyle/>
                    <a:p>
                      <a:pPr algn="r"/>
                      <a:r>
                        <a:rPr lang="en-ZA" sz="1050" kern="1200" dirty="0" smtClean="0">
                          <a:solidFill>
                            <a:schemeClr val="dk1"/>
                          </a:solidFill>
                          <a:latin typeface="+mn-lt"/>
                          <a:ea typeface="+mn-ea"/>
                          <a:cs typeface="+mn-cs"/>
                        </a:rPr>
                        <a:t>2,249</a:t>
                      </a:r>
                      <a:endParaRPr lang="en-ZA" sz="1050" kern="1200" dirty="0">
                        <a:solidFill>
                          <a:schemeClr val="dk1"/>
                        </a:solidFill>
                        <a:latin typeface="+mn-lt"/>
                        <a:ea typeface="+mn-ea"/>
                        <a:cs typeface="+mn-cs"/>
                      </a:endParaRPr>
                    </a:p>
                  </a:txBody>
                  <a:tcPr/>
                </a:tc>
                <a:tc>
                  <a:txBody>
                    <a:bodyPr/>
                    <a:lstStyle/>
                    <a:p>
                      <a:pPr algn="r"/>
                      <a:r>
                        <a:rPr lang="en-ZA" sz="1050" kern="1200" dirty="0" smtClean="0">
                          <a:solidFill>
                            <a:schemeClr val="dk1"/>
                          </a:solidFill>
                          <a:latin typeface="+mn-lt"/>
                          <a:ea typeface="+mn-ea"/>
                          <a:cs typeface="+mn-cs"/>
                        </a:rPr>
                        <a:t>1,734</a:t>
                      </a:r>
                      <a:endParaRPr lang="en-ZA" sz="1050" kern="1200" dirty="0">
                        <a:solidFill>
                          <a:schemeClr val="dk1"/>
                        </a:solidFill>
                        <a:latin typeface="+mn-lt"/>
                        <a:ea typeface="+mn-ea"/>
                        <a:cs typeface="+mn-cs"/>
                      </a:endParaRPr>
                    </a:p>
                  </a:txBody>
                  <a:tcPr/>
                </a:tc>
                <a:tc>
                  <a:txBody>
                    <a:bodyPr/>
                    <a:lstStyle/>
                    <a:p>
                      <a:pPr algn="r"/>
                      <a:r>
                        <a:rPr lang="en-ZA" sz="1050" kern="1200" dirty="0">
                          <a:solidFill>
                            <a:schemeClr val="dk1"/>
                          </a:solidFill>
                          <a:latin typeface="+mn-lt"/>
                          <a:ea typeface="+mn-ea"/>
                          <a:cs typeface="+mn-cs"/>
                        </a:rPr>
                        <a:t>735</a:t>
                      </a:r>
                    </a:p>
                  </a:txBody>
                  <a:tcPr/>
                </a:tc>
                <a:tc>
                  <a:txBody>
                    <a:bodyPr/>
                    <a:lstStyle/>
                    <a:p>
                      <a:pPr algn="r"/>
                      <a:r>
                        <a:rPr lang="en-ZA" sz="1050" kern="1200" dirty="0">
                          <a:solidFill>
                            <a:schemeClr val="dk1"/>
                          </a:solidFill>
                          <a:latin typeface="+mn-lt"/>
                          <a:ea typeface="+mn-ea"/>
                          <a:cs typeface="+mn-cs"/>
                        </a:rPr>
                        <a:t>76</a:t>
                      </a:r>
                    </a:p>
                  </a:txBody>
                  <a:tcPr/>
                </a:tc>
                <a:tc>
                  <a:txBody>
                    <a:bodyPr/>
                    <a:lstStyle/>
                    <a:p>
                      <a:pPr algn="r"/>
                      <a:r>
                        <a:rPr lang="en-ZA" sz="1050" kern="1200" dirty="0">
                          <a:solidFill>
                            <a:schemeClr val="dk1"/>
                          </a:solidFill>
                          <a:latin typeface="+mn-lt"/>
                          <a:ea typeface="+mn-ea"/>
                          <a:cs typeface="+mn-cs"/>
                        </a:rPr>
                        <a:t>10</a:t>
                      </a:r>
                    </a:p>
                  </a:txBody>
                  <a:tcPr/>
                </a:tc>
                <a:tc>
                  <a:txBody>
                    <a:bodyPr/>
                    <a:lstStyle/>
                    <a:p>
                      <a:pPr algn="l"/>
                      <a:r>
                        <a:rPr lang="en-ZA" sz="1050" kern="1200" dirty="0">
                          <a:solidFill>
                            <a:schemeClr val="dk1"/>
                          </a:solidFill>
                          <a:latin typeface="+mn-lt"/>
                          <a:ea typeface="+mn-ea"/>
                          <a:cs typeface="+mn-cs"/>
                        </a:rPr>
                        <a:t>Norms &amp; </a:t>
                      </a:r>
                      <a:r>
                        <a:rPr lang="en-ZA" sz="1050" kern="1200" dirty="0" smtClean="0">
                          <a:solidFill>
                            <a:schemeClr val="dk1"/>
                          </a:solidFill>
                          <a:latin typeface="+mn-lt"/>
                          <a:ea typeface="+mn-ea"/>
                          <a:cs typeface="+mn-cs"/>
                        </a:rPr>
                        <a:t>Standards </a:t>
                      </a:r>
                      <a:r>
                        <a:rPr lang="en-ZA" sz="1050" kern="1200" dirty="0">
                          <a:solidFill>
                            <a:schemeClr val="dk1"/>
                          </a:solidFill>
                          <a:latin typeface="+mn-lt"/>
                          <a:ea typeface="+mn-ea"/>
                          <a:cs typeface="+mn-cs"/>
                        </a:rPr>
                        <a:t>budget</a:t>
                      </a:r>
                    </a:p>
                  </a:txBody>
                  <a:tcPr/>
                </a:tc>
                <a:extLst>
                  <a:ext uri="{0D108BD9-81ED-4DB2-BD59-A6C34878D82A}">
                    <a16:rowId xmlns:a16="http://schemas.microsoft.com/office/drawing/2014/main" val="1019662374"/>
                  </a:ext>
                </a:extLst>
              </a:tr>
              <a:tr h="697720">
                <a:tc>
                  <a:txBody>
                    <a:bodyPr/>
                    <a:lstStyle/>
                    <a:p>
                      <a:r>
                        <a:rPr lang="en-ZA" sz="1050" b="1" dirty="0" smtClean="0">
                          <a:solidFill>
                            <a:schemeClr val="tx1"/>
                          </a:solidFill>
                          <a:latin typeface="+mn-lt"/>
                        </a:rPr>
                        <a:t>Free State</a:t>
                      </a:r>
                      <a:endParaRPr lang="en-ZA" sz="1050" b="1" dirty="0">
                        <a:solidFill>
                          <a:schemeClr val="tx1"/>
                        </a:solidFill>
                        <a:latin typeface="+mn-lt"/>
                      </a:endParaRPr>
                    </a:p>
                  </a:txBody>
                  <a:tcPr/>
                </a:tc>
                <a:tc>
                  <a:txBody>
                    <a:bodyPr/>
                    <a:lstStyle/>
                    <a:p>
                      <a:pPr marL="0" marR="0" lvl="0" indent="0" algn="ctr" rtl="0">
                        <a:spcBef>
                          <a:spcPts val="0"/>
                        </a:spcBef>
                        <a:spcAft>
                          <a:spcPts val="0"/>
                        </a:spcAft>
                        <a:buNone/>
                      </a:pPr>
                      <a:r>
                        <a:rPr lang="en-US" sz="1050" b="0" i="0" u="none" strike="noStrike" cap="none" dirty="0" smtClean="0">
                          <a:solidFill>
                            <a:schemeClr val="dk1"/>
                          </a:solidFill>
                          <a:latin typeface="+mn-lt"/>
                          <a:ea typeface="Calibri"/>
                          <a:cs typeface="Calibri"/>
                          <a:sym typeface="Calibri"/>
                        </a:rPr>
                        <a:t>0</a:t>
                      </a:r>
                      <a:endParaRPr sz="1050" b="0" i="0" u="none" strike="noStrike" cap="none" dirty="0">
                        <a:solidFill>
                          <a:schemeClr val="dk1"/>
                        </a:solidFill>
                        <a:latin typeface="+mn-lt"/>
                        <a:ea typeface="Calibri"/>
                        <a:cs typeface="Calibri"/>
                        <a:sym typeface="Calibri"/>
                      </a:endParaRPr>
                    </a:p>
                  </a:txBody>
                  <a:tcPr marL="91450" marR="91450" marT="45725" marB="45725"/>
                </a:tc>
                <a:tc>
                  <a:txBody>
                    <a:bodyPr/>
                    <a:lstStyle/>
                    <a:p>
                      <a:pPr marL="0" marR="0" lvl="0" indent="0" algn="ctr" rtl="0">
                        <a:spcBef>
                          <a:spcPts val="0"/>
                        </a:spcBef>
                        <a:spcAft>
                          <a:spcPts val="0"/>
                        </a:spcAft>
                        <a:buNone/>
                      </a:pPr>
                      <a:r>
                        <a:rPr lang="en-US" sz="1050" b="0" dirty="0" smtClean="0">
                          <a:solidFill>
                            <a:schemeClr val="dk1"/>
                          </a:solidFill>
                          <a:latin typeface="+mn-lt"/>
                          <a:ea typeface="Calibri"/>
                          <a:cs typeface="Calibri"/>
                          <a:sym typeface="Calibri"/>
                        </a:rPr>
                        <a:t>905 Schools</a:t>
                      </a:r>
                      <a:endParaRPr sz="1050" b="0" dirty="0">
                        <a:solidFill>
                          <a:schemeClr val="dk1"/>
                        </a:solidFill>
                        <a:latin typeface="+mn-lt"/>
                        <a:ea typeface="Calibri"/>
                        <a:cs typeface="Calibri"/>
                        <a:sym typeface="Calibri"/>
                      </a:endParaRPr>
                    </a:p>
                  </a:txBody>
                  <a:tcPr marL="91450" marR="91450" marT="45725" marB="45725"/>
                </a:tc>
                <a:tc>
                  <a:txBody>
                    <a:bodyPr/>
                    <a:lstStyle/>
                    <a:p>
                      <a:pPr marL="0" marR="0" lvl="0" indent="0" algn="ctr" rtl="0">
                        <a:spcBef>
                          <a:spcPts val="0"/>
                        </a:spcBef>
                        <a:spcAft>
                          <a:spcPts val="0"/>
                        </a:spcAft>
                        <a:buNone/>
                      </a:pPr>
                      <a:r>
                        <a:rPr lang="en-US" sz="1050" b="0" dirty="0" smtClean="0">
                          <a:solidFill>
                            <a:schemeClr val="dk1"/>
                          </a:solidFill>
                          <a:latin typeface="+mn-lt"/>
                          <a:ea typeface="Calibri"/>
                          <a:cs typeface="Calibri"/>
                          <a:sym typeface="Calibri"/>
                        </a:rPr>
                        <a:t>0</a:t>
                      </a:r>
                      <a:endParaRPr sz="1050" b="0" dirty="0">
                        <a:solidFill>
                          <a:schemeClr val="dk1"/>
                        </a:solidFill>
                        <a:latin typeface="+mn-lt"/>
                        <a:ea typeface="Calibri"/>
                        <a:cs typeface="Calibri"/>
                        <a:sym typeface="Calibri"/>
                      </a:endParaRPr>
                    </a:p>
                  </a:txBody>
                  <a:tcPr marL="91450" marR="91450" marT="45725" marB="45725"/>
                </a:tc>
                <a:tc>
                  <a:txBody>
                    <a:bodyPr/>
                    <a:lstStyle/>
                    <a:p>
                      <a:pPr marL="0" marR="0" lvl="0" indent="0" algn="ctr" rtl="0">
                        <a:spcBef>
                          <a:spcPts val="0"/>
                        </a:spcBef>
                        <a:spcAft>
                          <a:spcPts val="0"/>
                        </a:spcAft>
                        <a:buNone/>
                      </a:pPr>
                      <a:r>
                        <a:rPr lang="en-US" sz="1050" b="0" dirty="0" smtClean="0">
                          <a:solidFill>
                            <a:schemeClr val="dk1"/>
                          </a:solidFill>
                          <a:latin typeface="+mn-lt"/>
                          <a:ea typeface="Calibri"/>
                          <a:cs typeface="Calibri"/>
                          <a:sym typeface="Calibri"/>
                        </a:rPr>
                        <a:t>None at the moment.</a:t>
                      </a:r>
                      <a:endParaRPr sz="1050" b="0" dirty="0">
                        <a:solidFill>
                          <a:schemeClr val="dk1"/>
                        </a:solidFill>
                        <a:latin typeface="+mn-lt"/>
                        <a:ea typeface="Calibri"/>
                        <a:cs typeface="Calibri"/>
                        <a:sym typeface="Calibri"/>
                      </a:endParaRPr>
                    </a:p>
                  </a:txBody>
                  <a:tcPr marL="91450" marR="91450" marT="45725" marB="45725"/>
                </a:tc>
                <a:tc>
                  <a:txBody>
                    <a:bodyPr/>
                    <a:lstStyle/>
                    <a:p>
                      <a:pPr marL="0" marR="0" lvl="0" indent="0" algn="ctr" rtl="0">
                        <a:spcBef>
                          <a:spcPts val="0"/>
                        </a:spcBef>
                        <a:spcAft>
                          <a:spcPts val="0"/>
                        </a:spcAft>
                        <a:buNone/>
                      </a:pPr>
                      <a:r>
                        <a:rPr lang="en-US" sz="1050" b="0" dirty="0" smtClean="0">
                          <a:solidFill>
                            <a:schemeClr val="dk1"/>
                          </a:solidFill>
                          <a:latin typeface="+mn-lt"/>
                          <a:ea typeface="Calibri"/>
                          <a:cs typeface="Calibri"/>
                          <a:sym typeface="Calibri"/>
                        </a:rPr>
                        <a:t>905 Schools.</a:t>
                      </a:r>
                      <a:endParaRPr sz="1050" b="0" dirty="0">
                        <a:solidFill>
                          <a:schemeClr val="dk1"/>
                        </a:solidFill>
                        <a:latin typeface="+mn-lt"/>
                        <a:ea typeface="Calibri"/>
                        <a:cs typeface="Calibri"/>
                        <a:sym typeface="Calibri"/>
                      </a:endParaRPr>
                    </a:p>
                  </a:txBody>
                  <a:tcPr marL="91450" marR="91450" marT="45725" marB="45725"/>
                </a:tc>
                <a:tc>
                  <a:txBody>
                    <a:bodyPr/>
                    <a:lstStyle/>
                    <a:p>
                      <a:pPr marL="0" marR="0" lvl="0" indent="0" algn="ctr" rtl="0">
                        <a:spcBef>
                          <a:spcPts val="0"/>
                        </a:spcBef>
                        <a:spcAft>
                          <a:spcPts val="0"/>
                        </a:spcAft>
                        <a:buNone/>
                      </a:pPr>
                      <a:r>
                        <a:rPr lang="en-US" sz="1050" b="0" dirty="0" smtClean="0">
                          <a:solidFill>
                            <a:schemeClr val="dk1"/>
                          </a:solidFill>
                          <a:latin typeface="+mn-lt"/>
                          <a:ea typeface="Calibri"/>
                          <a:cs typeface="Calibri"/>
                          <a:sym typeface="Calibri"/>
                        </a:rPr>
                        <a:t>163 Farm Schools.</a:t>
                      </a:r>
                      <a:endParaRPr sz="1050" b="0" dirty="0">
                        <a:solidFill>
                          <a:schemeClr val="dk1"/>
                        </a:solidFill>
                        <a:latin typeface="+mn-lt"/>
                        <a:ea typeface="Calibri"/>
                        <a:cs typeface="Calibri"/>
                        <a:sym typeface="Calibri"/>
                      </a:endParaRPr>
                    </a:p>
                  </a:txBody>
                  <a:tcPr marL="91450" marR="91450" marT="45725" marB="45725"/>
                </a:tc>
                <a:tc>
                  <a:txBody>
                    <a:bodyPr/>
                    <a:lstStyle/>
                    <a:p>
                      <a:pPr marL="0" marR="0" lvl="0" indent="0" algn="ctr" rtl="0">
                        <a:spcBef>
                          <a:spcPts val="0"/>
                        </a:spcBef>
                        <a:spcAft>
                          <a:spcPts val="0"/>
                        </a:spcAft>
                        <a:buNone/>
                      </a:pPr>
                      <a:r>
                        <a:rPr lang="en-US" sz="1050" b="0" dirty="0" smtClean="0">
                          <a:solidFill>
                            <a:schemeClr val="dk1"/>
                          </a:solidFill>
                          <a:latin typeface="+mn-lt"/>
                          <a:ea typeface="Calibri"/>
                          <a:cs typeface="Calibri"/>
                          <a:sym typeface="Calibri"/>
                        </a:rPr>
                        <a:t>48 Schools.</a:t>
                      </a:r>
                      <a:endParaRPr sz="1050" b="0" dirty="0">
                        <a:solidFill>
                          <a:schemeClr val="dk1"/>
                        </a:solidFill>
                        <a:latin typeface="+mn-lt"/>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r>
                        <a:rPr lang="en-US" sz="1050" b="0" baseline="0" dirty="0" smtClean="0">
                          <a:solidFill>
                            <a:schemeClr val="dk1"/>
                          </a:solidFill>
                          <a:latin typeface="+mn-lt"/>
                          <a:ea typeface="Calibri"/>
                          <a:cs typeface="Calibri"/>
                          <a:sym typeface="Calibri"/>
                        </a:rPr>
                        <a:t>Program to erect water storage facilities for all schools where municipal supply is unreliable. </a:t>
                      </a:r>
                    </a:p>
                  </a:txBody>
                  <a:tcPr marL="91450" marR="91450" marT="45725" marB="45725"/>
                </a:tc>
                <a:extLst>
                  <a:ext uri="{0D108BD9-81ED-4DB2-BD59-A6C34878D82A}">
                    <a16:rowId xmlns:a16="http://schemas.microsoft.com/office/drawing/2014/main" val="4000698747"/>
                  </a:ext>
                </a:extLst>
              </a:tr>
              <a:tr h="241928">
                <a:tc>
                  <a:txBody>
                    <a:bodyPr/>
                    <a:lstStyle/>
                    <a:p>
                      <a:r>
                        <a:rPr lang="en-ZA" sz="1050" b="1" dirty="0" smtClean="0">
                          <a:solidFill>
                            <a:schemeClr val="tx1"/>
                          </a:solidFill>
                          <a:latin typeface="+mn-lt"/>
                        </a:rPr>
                        <a:t>Gauteng</a:t>
                      </a:r>
                      <a:endParaRPr lang="en-ZA" sz="1050" b="1" dirty="0">
                        <a:solidFill>
                          <a:schemeClr val="tx1"/>
                        </a:solidFill>
                        <a:latin typeface="+mn-lt"/>
                      </a:endParaRPr>
                    </a:p>
                  </a:txBody>
                  <a:tcPr/>
                </a:tc>
                <a:tc>
                  <a:txBody>
                    <a:bodyPr/>
                    <a:lstStyle/>
                    <a:p>
                      <a:pPr algn="r"/>
                      <a:r>
                        <a:rPr lang="en-ZA" sz="1050" b="0" dirty="0">
                          <a:solidFill>
                            <a:schemeClr val="tx1"/>
                          </a:solidFill>
                          <a:latin typeface="+mn-lt"/>
                        </a:rPr>
                        <a:t>0</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050" b="0" dirty="0">
                          <a:solidFill>
                            <a:schemeClr val="tx1"/>
                          </a:solidFill>
                          <a:latin typeface="+mn-lt"/>
                        </a:rPr>
                        <a:t>2 067</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050" b="0" dirty="0">
                          <a:solidFill>
                            <a:schemeClr val="tx1"/>
                          </a:solidFill>
                          <a:latin typeface="+mn-lt"/>
                        </a:rPr>
                        <a:t>4</a:t>
                      </a:r>
                    </a:p>
                  </a:txBody>
                  <a:tcPr/>
                </a:tc>
                <a:tc>
                  <a:txBody>
                    <a:bodyPr/>
                    <a:lstStyle/>
                    <a:p>
                      <a:pPr algn="r"/>
                      <a:r>
                        <a:rPr lang="en-ZA" sz="1050" b="0" dirty="0">
                          <a:solidFill>
                            <a:schemeClr val="tx1"/>
                          </a:solidFill>
                          <a:latin typeface="+mn-lt"/>
                        </a:rPr>
                        <a:t>1</a:t>
                      </a:r>
                    </a:p>
                  </a:txBody>
                  <a:tcPr/>
                </a:tc>
                <a:tc>
                  <a:txBody>
                    <a:bodyPr/>
                    <a:lstStyle/>
                    <a:p>
                      <a:pPr algn="r"/>
                      <a:r>
                        <a:rPr lang="en-ZA" sz="1050" b="0" dirty="0">
                          <a:solidFill>
                            <a:schemeClr val="tx1"/>
                          </a:solidFill>
                          <a:latin typeface="+mn-lt"/>
                        </a:rPr>
                        <a:t>2 005</a:t>
                      </a:r>
                    </a:p>
                  </a:txBody>
                  <a:tcPr/>
                </a:tc>
                <a:tc>
                  <a:txBody>
                    <a:bodyPr/>
                    <a:lstStyle/>
                    <a:p>
                      <a:pPr algn="r"/>
                      <a:r>
                        <a:rPr lang="en-ZA" sz="1050" b="0" kern="1200" dirty="0">
                          <a:solidFill>
                            <a:schemeClr val="tx1"/>
                          </a:solidFill>
                          <a:latin typeface="+mn-lt"/>
                          <a:ea typeface="+mn-ea"/>
                          <a:cs typeface="+mn-cs"/>
                        </a:rPr>
                        <a:t>62</a:t>
                      </a:r>
                    </a:p>
                  </a:txBody>
                  <a:tcPr/>
                </a:tc>
                <a:tc>
                  <a:txBody>
                    <a:bodyPr/>
                    <a:lstStyle/>
                    <a:p>
                      <a:pPr algn="r"/>
                      <a:r>
                        <a:rPr lang="en-ZA" sz="1050" b="0" dirty="0">
                          <a:solidFill>
                            <a:schemeClr val="tx1"/>
                          </a:solidFill>
                          <a:latin typeface="+mn-lt"/>
                        </a:rPr>
                        <a:t>40</a:t>
                      </a:r>
                    </a:p>
                  </a:txBody>
                  <a:tcPr/>
                </a:tc>
                <a:tc>
                  <a:txBody>
                    <a:bodyPr/>
                    <a:lstStyle/>
                    <a:p>
                      <a:pPr algn="l"/>
                      <a:r>
                        <a:rPr lang="en-ZA" sz="1050" b="0" dirty="0">
                          <a:solidFill>
                            <a:schemeClr val="tx1"/>
                          </a:solidFill>
                          <a:latin typeface="+mn-lt"/>
                        </a:rPr>
                        <a:t>Contract for delivery</a:t>
                      </a:r>
                    </a:p>
                  </a:txBody>
                  <a:tcPr/>
                </a:tc>
                <a:extLst>
                  <a:ext uri="{0D108BD9-81ED-4DB2-BD59-A6C34878D82A}">
                    <a16:rowId xmlns:a16="http://schemas.microsoft.com/office/drawing/2014/main" val="1654103669"/>
                  </a:ext>
                </a:extLst>
              </a:tr>
              <a:tr h="997951">
                <a:tc>
                  <a:txBody>
                    <a:bodyPr/>
                    <a:lstStyle/>
                    <a:p>
                      <a:r>
                        <a:rPr lang="en-ZA" sz="1050" b="1" dirty="0" smtClean="0">
                          <a:solidFill>
                            <a:schemeClr val="tx1"/>
                          </a:solidFill>
                          <a:latin typeface="+mn-lt"/>
                        </a:rPr>
                        <a:t>KwaZulu</a:t>
                      </a:r>
                      <a:r>
                        <a:rPr lang="en-ZA" sz="1050" b="1" baseline="0" dirty="0" smtClean="0">
                          <a:solidFill>
                            <a:schemeClr val="tx1"/>
                          </a:solidFill>
                          <a:latin typeface="+mn-lt"/>
                        </a:rPr>
                        <a:t>-Natal</a:t>
                      </a:r>
                      <a:endParaRPr lang="en-ZA" sz="1050" b="1" dirty="0">
                        <a:solidFill>
                          <a:schemeClr val="tx1"/>
                        </a:solidFill>
                        <a:latin typeface="+mn-lt"/>
                      </a:endParaRPr>
                    </a:p>
                  </a:txBody>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sz="1050" b="0" i="0" u="none" strike="noStrike" kern="1200" dirty="0" smtClean="0">
                          <a:solidFill>
                            <a:schemeClr val="tx1"/>
                          </a:solidFill>
                          <a:effectLst/>
                          <a:latin typeface="+mn-lt"/>
                          <a:ea typeface="+mn-ea"/>
                          <a:cs typeface="+mn-cs"/>
                        </a:rPr>
                        <a:t>O</a:t>
                      </a:r>
                      <a:endParaRPr lang="en-US" sz="1050" b="0" i="0" u="none" strike="noStrike" kern="1200" dirty="0">
                        <a:solidFill>
                          <a:schemeClr val="tx1"/>
                        </a:solidFill>
                        <a:effectLst/>
                        <a:latin typeface="+mn-lt"/>
                        <a:ea typeface="+mn-ea"/>
                        <a:cs typeface="+mn-cs"/>
                      </a:endParaRPr>
                    </a:p>
                  </a:txBody>
                  <a:tcPr/>
                </a:tc>
                <a:tc>
                  <a:txBody>
                    <a:bodyPr/>
                    <a:lstStyle/>
                    <a:p>
                      <a:pPr algn="r" fontAlgn="ctr"/>
                      <a:r>
                        <a:rPr lang="en-US" sz="1050" b="0" i="0" u="none" strike="noStrike" kern="1200" dirty="0" smtClean="0">
                          <a:solidFill>
                            <a:schemeClr val="tx1"/>
                          </a:solidFill>
                          <a:effectLst/>
                          <a:latin typeface="+mn-lt"/>
                          <a:ea typeface="+mn-ea"/>
                          <a:cs typeface="+mn-cs"/>
                        </a:rPr>
                        <a:t>2 347</a:t>
                      </a:r>
                      <a:endParaRPr lang="en-US" sz="1050" b="0" i="0" u="none" strike="noStrike" kern="1200" dirty="0">
                        <a:solidFill>
                          <a:schemeClr val="tx1"/>
                        </a:solidFill>
                        <a:effectLst/>
                        <a:latin typeface="+mn-lt"/>
                        <a:ea typeface="+mn-ea"/>
                        <a:cs typeface="+mn-cs"/>
                      </a:endParaRPr>
                    </a:p>
                  </a:txBody>
                  <a:tcPr/>
                </a:tc>
                <a:tc>
                  <a:txBody>
                    <a:bodyPr/>
                    <a:lstStyle/>
                    <a:p>
                      <a:pPr algn="r" fontAlgn="ctr"/>
                      <a:r>
                        <a:rPr lang="en-US" sz="1050" b="0" i="0" u="none" strike="noStrike" kern="1200" dirty="0" smtClean="0">
                          <a:solidFill>
                            <a:schemeClr val="tx1"/>
                          </a:solidFill>
                          <a:effectLst/>
                          <a:latin typeface="+mn-lt"/>
                          <a:ea typeface="+mn-ea"/>
                          <a:cs typeface="+mn-cs"/>
                        </a:rPr>
                        <a:t>1 150</a:t>
                      </a:r>
                      <a:endParaRPr lang="en-US" sz="1050" b="0" i="0" u="none" strike="noStrike" kern="1200" dirty="0">
                        <a:solidFill>
                          <a:schemeClr val="tx1"/>
                        </a:solidFill>
                        <a:effectLst/>
                        <a:latin typeface="+mn-lt"/>
                        <a:ea typeface="+mn-ea"/>
                        <a:cs typeface="+mn-cs"/>
                      </a:endParaRPr>
                    </a:p>
                  </a:txBody>
                  <a:tcPr/>
                </a:tc>
                <a:tc>
                  <a:txBody>
                    <a:bodyPr/>
                    <a:lstStyle/>
                    <a:p>
                      <a:pPr algn="r" fontAlgn="ctr"/>
                      <a:r>
                        <a:rPr lang="en-US" sz="1050" b="0" i="0" u="none" strike="noStrike" kern="1200" dirty="0" smtClean="0">
                          <a:solidFill>
                            <a:schemeClr val="tx1"/>
                          </a:solidFill>
                          <a:effectLst/>
                          <a:latin typeface="+mn-lt"/>
                          <a:ea typeface="+mn-ea"/>
                          <a:cs typeface="+mn-cs"/>
                        </a:rPr>
                        <a:t>1 869</a:t>
                      </a:r>
                      <a:endParaRPr lang="en-US" sz="1050" b="0" i="0" u="none" strike="noStrike" kern="1200" dirty="0">
                        <a:solidFill>
                          <a:schemeClr val="tx1"/>
                        </a:solidFill>
                        <a:effectLst/>
                        <a:latin typeface="+mn-lt"/>
                        <a:ea typeface="+mn-ea"/>
                        <a:cs typeface="+mn-cs"/>
                      </a:endParaRPr>
                    </a:p>
                  </a:txBody>
                  <a:tcPr/>
                </a:tc>
                <a:tc>
                  <a:txBody>
                    <a:bodyPr/>
                    <a:lstStyle/>
                    <a:p>
                      <a:pPr algn="r" fontAlgn="ctr"/>
                      <a:r>
                        <a:rPr lang="en-US" sz="1050" b="0" i="0" u="none" strike="noStrike" kern="1200" dirty="0" smtClean="0">
                          <a:solidFill>
                            <a:schemeClr val="tx1"/>
                          </a:solidFill>
                          <a:effectLst/>
                          <a:latin typeface="+mn-lt"/>
                          <a:ea typeface="+mn-ea"/>
                          <a:cs typeface="+mn-cs"/>
                        </a:rPr>
                        <a:t>5 366</a:t>
                      </a:r>
                      <a:endParaRPr lang="en-US" sz="1050" b="0" i="0" u="none" strike="noStrike" kern="1200" dirty="0">
                        <a:solidFill>
                          <a:schemeClr val="tx1"/>
                        </a:solidFill>
                        <a:effectLst/>
                        <a:latin typeface="+mn-lt"/>
                        <a:ea typeface="+mn-ea"/>
                        <a:cs typeface="+mn-cs"/>
                      </a:endParaRPr>
                    </a:p>
                  </a:txBody>
                  <a:tcPr/>
                </a:tc>
                <a:tc>
                  <a:txBody>
                    <a:bodyPr/>
                    <a:lstStyle/>
                    <a:p>
                      <a:pPr algn="r" fontAlgn="ctr"/>
                      <a:r>
                        <a:rPr lang="en-US" sz="1050" b="0" i="0" u="none" strike="noStrike" kern="1200" dirty="0" smtClean="0">
                          <a:solidFill>
                            <a:schemeClr val="tx1"/>
                          </a:solidFill>
                          <a:effectLst/>
                          <a:latin typeface="+mn-lt"/>
                          <a:ea typeface="+mn-ea"/>
                          <a:cs typeface="+mn-cs"/>
                        </a:rPr>
                        <a:t>455</a:t>
                      </a:r>
                      <a:endParaRPr lang="en-US" sz="1050" b="0" i="0" u="none" strike="noStrike" kern="1200" dirty="0">
                        <a:solidFill>
                          <a:schemeClr val="tx1"/>
                        </a:solidFill>
                        <a:effectLst/>
                        <a:latin typeface="+mn-lt"/>
                        <a:ea typeface="+mn-ea"/>
                        <a:cs typeface="+mn-cs"/>
                      </a:endParaRPr>
                    </a:p>
                  </a:txBody>
                  <a:tcPr/>
                </a:tc>
                <a:tc>
                  <a:txBody>
                    <a:bodyPr/>
                    <a:lstStyle/>
                    <a:p>
                      <a:pPr algn="r" fontAlgn="ctr"/>
                      <a:r>
                        <a:rPr lang="en-US" sz="1050" b="0" i="0" u="none" strike="noStrike" kern="1200" dirty="0" smtClean="0">
                          <a:solidFill>
                            <a:schemeClr val="tx1"/>
                          </a:solidFill>
                          <a:effectLst/>
                          <a:latin typeface="+mn-lt"/>
                          <a:ea typeface="+mn-ea"/>
                          <a:cs typeface="+mn-cs"/>
                        </a:rPr>
                        <a:t>0</a:t>
                      </a:r>
                      <a:endParaRPr lang="en-US" sz="1050" b="0" i="0" u="none" strike="noStrike" kern="1200" dirty="0">
                        <a:solidFill>
                          <a:schemeClr val="tx1"/>
                        </a:solidFill>
                        <a:effectLst/>
                        <a:latin typeface="+mn-lt"/>
                        <a:ea typeface="+mn-ea"/>
                        <a:cs typeface="+mn-cs"/>
                      </a:endParaRPr>
                    </a:p>
                  </a:txBody>
                  <a:tcPr/>
                </a:tc>
                <a:tc>
                  <a:txBody>
                    <a:bodyPr/>
                    <a:lstStyle/>
                    <a:p>
                      <a:pPr marL="0" indent="0" algn="l">
                        <a:lnSpc>
                          <a:spcPct val="120000"/>
                        </a:lnSpc>
                        <a:buFont typeface="Arial" panose="020B0604020202020204" pitchFamily="34" charset="0"/>
                        <a:buNone/>
                      </a:pPr>
                      <a:r>
                        <a:rPr lang="en-US" sz="1050" dirty="0" smtClean="0">
                          <a:latin typeface="+mn-lt"/>
                        </a:rPr>
                        <a:t>Borehole installation </a:t>
                      </a:r>
                      <a:r>
                        <a:rPr lang="en-US" sz="1050" dirty="0" err="1" smtClean="0">
                          <a:latin typeface="+mn-lt"/>
                        </a:rPr>
                        <a:t>programme</a:t>
                      </a:r>
                      <a:r>
                        <a:rPr lang="en-US" sz="1050" dirty="0" smtClean="0">
                          <a:latin typeface="+mn-lt"/>
                        </a:rPr>
                        <a:t>. Engage Water Boards and Provincial Treasury  for sustainable supply .</a:t>
                      </a:r>
                    </a:p>
                  </a:txBody>
                  <a:tcPr/>
                </a:tc>
                <a:extLst>
                  <a:ext uri="{0D108BD9-81ED-4DB2-BD59-A6C34878D82A}">
                    <a16:rowId xmlns:a16="http://schemas.microsoft.com/office/drawing/2014/main" val="3467856873"/>
                  </a:ext>
                </a:extLst>
              </a:tr>
              <a:tr h="697711">
                <a:tc>
                  <a:txBody>
                    <a:bodyPr/>
                    <a:lstStyle/>
                    <a:p>
                      <a:r>
                        <a:rPr lang="en-ZA" sz="1050" b="1" dirty="0" smtClean="0">
                          <a:solidFill>
                            <a:schemeClr val="tx1"/>
                          </a:solidFill>
                          <a:latin typeface="+mn-lt"/>
                        </a:rPr>
                        <a:t>Limpopo</a:t>
                      </a:r>
                      <a:endParaRPr lang="en-ZA" sz="1050" b="1" dirty="0">
                        <a:solidFill>
                          <a:schemeClr val="tx1"/>
                        </a:solidFill>
                        <a:latin typeface="+mn-lt"/>
                      </a:endParaRPr>
                    </a:p>
                  </a:txBody>
                  <a:tcPr/>
                </a:tc>
                <a:tc>
                  <a:txBody>
                    <a:bodyPr/>
                    <a:lstStyle/>
                    <a:p>
                      <a:pPr lvl="0" algn="r"/>
                      <a:r>
                        <a:rPr lang="en-ZA" sz="1050" b="0" kern="1200" dirty="0" smtClean="0">
                          <a:solidFill>
                            <a:schemeClr val="tx1"/>
                          </a:solidFill>
                          <a:effectLst/>
                          <a:latin typeface="+mn-lt"/>
                          <a:ea typeface="+mn-ea"/>
                          <a:cs typeface="+mn-cs"/>
                        </a:rPr>
                        <a:t>530</a:t>
                      </a:r>
                    </a:p>
                  </a:txBody>
                  <a:tcPr/>
                </a:tc>
                <a:tc>
                  <a:txBody>
                    <a:bodyPr/>
                    <a:lstStyle/>
                    <a:p>
                      <a:pPr lvl="0" algn="r"/>
                      <a:r>
                        <a:rPr lang="en-ZA" sz="1050" b="0" kern="1200" dirty="0" smtClean="0">
                          <a:solidFill>
                            <a:schemeClr val="tx1"/>
                          </a:solidFill>
                          <a:effectLst/>
                          <a:latin typeface="+mn-lt"/>
                          <a:ea typeface="+mn-ea"/>
                          <a:cs typeface="+mn-cs"/>
                        </a:rPr>
                        <a:t>366</a:t>
                      </a:r>
                    </a:p>
                  </a:txBody>
                  <a:tcPr/>
                </a:tc>
                <a:tc>
                  <a:txBody>
                    <a:bodyPr/>
                    <a:lstStyle/>
                    <a:p>
                      <a:pPr lvl="0" algn="r"/>
                      <a:r>
                        <a:rPr lang="en-ZA" sz="1050" b="0" kern="1200" dirty="0" smtClean="0">
                          <a:solidFill>
                            <a:schemeClr val="tx1"/>
                          </a:solidFill>
                          <a:effectLst/>
                          <a:latin typeface="+mn-lt"/>
                          <a:ea typeface="+mn-ea"/>
                          <a:cs typeface="+mn-cs"/>
                        </a:rPr>
                        <a:t>324</a:t>
                      </a:r>
                      <a:endParaRPr lang="en-ZA" sz="1050" b="0" kern="1200" dirty="0">
                        <a:solidFill>
                          <a:schemeClr val="tx1"/>
                        </a:solidFill>
                        <a:effectLst/>
                        <a:latin typeface="+mn-lt"/>
                        <a:ea typeface="+mn-ea"/>
                        <a:cs typeface="+mn-cs"/>
                      </a:endParaRPr>
                    </a:p>
                  </a:txBody>
                  <a:tcPr/>
                </a:tc>
                <a:tc>
                  <a:txBody>
                    <a:bodyPr/>
                    <a:lstStyle/>
                    <a:p>
                      <a:pPr lvl="0" algn="r"/>
                      <a:r>
                        <a:rPr lang="en-ZA" sz="1050" b="0" kern="1200" dirty="0" smtClean="0">
                          <a:solidFill>
                            <a:schemeClr val="tx1"/>
                          </a:solidFill>
                          <a:effectLst/>
                          <a:latin typeface="+mn-lt"/>
                          <a:ea typeface="+mn-ea"/>
                          <a:cs typeface="+mn-cs"/>
                        </a:rPr>
                        <a:t>366</a:t>
                      </a:r>
                      <a:endParaRPr lang="en-ZA" sz="1050" b="0" kern="1200" dirty="0">
                        <a:solidFill>
                          <a:schemeClr val="tx1"/>
                        </a:solidFill>
                        <a:effectLst/>
                        <a:latin typeface="+mn-lt"/>
                        <a:ea typeface="+mn-ea"/>
                        <a:cs typeface="+mn-cs"/>
                      </a:endParaRPr>
                    </a:p>
                  </a:txBody>
                  <a:tcPr/>
                </a:tc>
                <a:tc>
                  <a:txBody>
                    <a:bodyPr/>
                    <a:lstStyle/>
                    <a:p>
                      <a:pPr lvl="0" algn="r"/>
                      <a:r>
                        <a:rPr lang="en-ZA" sz="1050" b="0" kern="1200" dirty="0" smtClean="0">
                          <a:solidFill>
                            <a:schemeClr val="tx1"/>
                          </a:solidFill>
                          <a:effectLst/>
                          <a:latin typeface="+mn-lt"/>
                          <a:ea typeface="+mn-ea"/>
                          <a:cs typeface="+mn-cs"/>
                        </a:rPr>
                        <a:t>375</a:t>
                      </a:r>
                      <a:endParaRPr lang="en-ZA" sz="1050" b="0" kern="1200" dirty="0">
                        <a:solidFill>
                          <a:schemeClr val="tx1"/>
                        </a:solidFill>
                        <a:effectLst/>
                        <a:latin typeface="+mn-lt"/>
                        <a:ea typeface="+mn-ea"/>
                        <a:cs typeface="+mn-cs"/>
                      </a:endParaRPr>
                    </a:p>
                  </a:txBody>
                  <a:tcPr/>
                </a:tc>
                <a:tc>
                  <a:txBody>
                    <a:bodyPr/>
                    <a:lstStyle/>
                    <a:p>
                      <a:pPr lvl="0" algn="r"/>
                      <a:r>
                        <a:rPr lang="en-ZA" sz="1050" b="0" kern="1200" dirty="0" smtClean="0">
                          <a:solidFill>
                            <a:schemeClr val="tx1"/>
                          </a:solidFill>
                          <a:effectLst/>
                          <a:latin typeface="+mn-lt"/>
                          <a:ea typeface="+mn-ea"/>
                          <a:cs typeface="+mn-cs"/>
                        </a:rPr>
                        <a:t>1637</a:t>
                      </a:r>
                      <a:endParaRPr lang="en-ZA" sz="1050" b="0" kern="1200" dirty="0">
                        <a:solidFill>
                          <a:schemeClr val="tx1"/>
                        </a:solidFill>
                        <a:effectLst/>
                        <a:latin typeface="+mn-lt"/>
                        <a:ea typeface="+mn-ea"/>
                        <a:cs typeface="+mn-cs"/>
                      </a:endParaRPr>
                    </a:p>
                  </a:txBody>
                  <a:tcPr/>
                </a:tc>
                <a:tc>
                  <a:txBody>
                    <a:bodyPr/>
                    <a:lstStyle/>
                    <a:p>
                      <a:pPr lvl="0" algn="r"/>
                      <a:r>
                        <a:rPr lang="en-ZA" sz="1050" b="0" kern="1200" dirty="0" smtClean="0">
                          <a:solidFill>
                            <a:schemeClr val="tx1"/>
                          </a:solidFill>
                          <a:effectLst/>
                          <a:latin typeface="+mn-lt"/>
                          <a:ea typeface="+mn-ea"/>
                          <a:cs typeface="+mn-cs"/>
                        </a:rPr>
                        <a:t>162</a:t>
                      </a:r>
                      <a:endParaRPr lang="en-ZA" sz="1050" b="0" kern="1200" dirty="0">
                        <a:solidFill>
                          <a:schemeClr val="tx1"/>
                        </a:solidFill>
                        <a:effectLst/>
                        <a:latin typeface="+mn-lt"/>
                        <a:ea typeface="+mn-ea"/>
                        <a:cs typeface="+mn-cs"/>
                      </a:endParaRPr>
                    </a:p>
                  </a:txBody>
                  <a:tcPr/>
                </a:tc>
                <a:tc>
                  <a:txBody>
                    <a:bodyPr/>
                    <a:lstStyle/>
                    <a:p>
                      <a:pPr marL="0" lvl="0" indent="0" algn="l">
                        <a:buFont typeface="Arial" panose="020B0604020202020204" pitchFamily="34" charset="0"/>
                        <a:buNone/>
                      </a:pPr>
                      <a:r>
                        <a:rPr lang="en-ZA" sz="1050" b="0" kern="1200" baseline="0" dirty="0" smtClean="0">
                          <a:solidFill>
                            <a:schemeClr val="tx1"/>
                          </a:solidFill>
                          <a:effectLst/>
                          <a:latin typeface="+mn-lt"/>
                          <a:ea typeface="+mn-ea"/>
                          <a:cs typeface="+mn-cs"/>
                        </a:rPr>
                        <a:t>Engage the WSA to ensure continued supply. Schools in charge of water supply </a:t>
                      </a:r>
                    </a:p>
                  </a:txBody>
                  <a:tcPr/>
                </a:tc>
                <a:extLst>
                  <a:ext uri="{0D108BD9-81ED-4DB2-BD59-A6C34878D82A}">
                    <a16:rowId xmlns:a16="http://schemas.microsoft.com/office/drawing/2014/main" val="2806824473"/>
                  </a:ext>
                </a:extLst>
              </a:tr>
              <a:tr h="392462">
                <a:tc>
                  <a:txBody>
                    <a:bodyPr/>
                    <a:lstStyle/>
                    <a:p>
                      <a:r>
                        <a:rPr lang="en-ZA" sz="1050" b="1" dirty="0" smtClean="0">
                          <a:solidFill>
                            <a:schemeClr val="tx1"/>
                          </a:solidFill>
                          <a:latin typeface="+mn-lt"/>
                        </a:rPr>
                        <a:t>Mpumalanga</a:t>
                      </a:r>
                      <a:endParaRPr lang="en-ZA" sz="1050" b="1" dirty="0">
                        <a:solidFill>
                          <a:schemeClr val="tx1"/>
                        </a:solidFill>
                        <a:latin typeface="+mn-lt"/>
                      </a:endParaRPr>
                    </a:p>
                  </a:txBody>
                  <a:tcPr/>
                </a:tc>
                <a:tc>
                  <a:txBody>
                    <a:bodyPr/>
                    <a:lstStyle/>
                    <a:p>
                      <a:pPr algn="r"/>
                      <a:r>
                        <a:rPr lang="en-ZA" sz="1050" b="0" dirty="0" smtClean="0">
                          <a:latin typeface="+mn-lt"/>
                          <a:cs typeface="Arial" panose="020B0604020202020204" pitchFamily="34" charset="0"/>
                        </a:rPr>
                        <a:t>06</a:t>
                      </a:r>
                      <a:endParaRPr lang="en-ZA" sz="1050" b="0" dirty="0">
                        <a:latin typeface="+mn-lt"/>
                        <a:cs typeface="Arial" panose="020B0604020202020204" pitchFamily="34" charset="0"/>
                      </a:endParaRPr>
                    </a:p>
                  </a:txBody>
                  <a:tcPr/>
                </a:tc>
                <a:tc>
                  <a:txBody>
                    <a:bodyPr/>
                    <a:lstStyle/>
                    <a:p>
                      <a:pPr algn="r"/>
                      <a:r>
                        <a:rPr lang="en-ZA" sz="1050" b="0" dirty="0" smtClean="0">
                          <a:latin typeface="+mn-lt"/>
                          <a:cs typeface="Arial" panose="020B0604020202020204" pitchFamily="34" charset="0"/>
                        </a:rPr>
                        <a:t>1 125</a:t>
                      </a:r>
                      <a:endParaRPr lang="en-ZA" sz="1050" b="0" dirty="0">
                        <a:latin typeface="+mn-lt"/>
                        <a:cs typeface="Arial" panose="020B0604020202020204" pitchFamily="34" charset="0"/>
                      </a:endParaRPr>
                    </a:p>
                  </a:txBody>
                  <a:tcPr/>
                </a:tc>
                <a:tc>
                  <a:txBody>
                    <a:bodyPr/>
                    <a:lstStyle/>
                    <a:p>
                      <a:pPr algn="r"/>
                      <a:r>
                        <a:rPr lang="en-ZA" sz="1050" b="0" dirty="0" smtClean="0">
                          <a:latin typeface="+mn-lt"/>
                          <a:cs typeface="Arial" panose="020B0604020202020204" pitchFamily="34" charset="0"/>
                        </a:rPr>
                        <a:t>423</a:t>
                      </a:r>
                      <a:endParaRPr lang="en-ZA" sz="1050" b="0" dirty="0">
                        <a:latin typeface="+mn-lt"/>
                        <a:cs typeface="Arial" panose="020B0604020202020204" pitchFamily="34" charset="0"/>
                      </a:endParaRPr>
                    </a:p>
                  </a:txBody>
                  <a:tcPr/>
                </a:tc>
                <a:tc>
                  <a:txBody>
                    <a:bodyPr/>
                    <a:lstStyle/>
                    <a:p>
                      <a:pPr algn="r"/>
                      <a:r>
                        <a:rPr lang="en-ZA" sz="1050" b="0" dirty="0" smtClean="0">
                          <a:latin typeface="+mn-lt"/>
                          <a:cs typeface="Arial" panose="020B0604020202020204" pitchFamily="34" charset="0"/>
                        </a:rPr>
                        <a:t>487</a:t>
                      </a:r>
                      <a:endParaRPr lang="en-ZA" sz="1050" b="0" dirty="0">
                        <a:latin typeface="+mn-lt"/>
                        <a:cs typeface="Arial" panose="020B0604020202020204" pitchFamily="34" charset="0"/>
                      </a:endParaRPr>
                    </a:p>
                  </a:txBody>
                  <a:tcPr/>
                </a:tc>
                <a:tc>
                  <a:txBody>
                    <a:bodyPr/>
                    <a:lstStyle/>
                    <a:p>
                      <a:pPr algn="r"/>
                      <a:r>
                        <a:rPr lang="en-ZA" sz="1050" b="0" dirty="0" smtClean="0">
                          <a:latin typeface="+mn-lt"/>
                          <a:cs typeface="Arial" panose="020B0604020202020204" pitchFamily="34" charset="0"/>
                        </a:rPr>
                        <a:t>834</a:t>
                      </a:r>
                      <a:endParaRPr lang="en-ZA" sz="1050" b="0" dirty="0">
                        <a:latin typeface="+mn-lt"/>
                        <a:cs typeface="Arial" panose="020B0604020202020204" pitchFamily="34" charset="0"/>
                      </a:endParaRPr>
                    </a:p>
                  </a:txBody>
                  <a:tcPr/>
                </a:tc>
                <a:tc>
                  <a:txBody>
                    <a:bodyPr/>
                    <a:lstStyle/>
                    <a:p>
                      <a:pPr algn="r"/>
                      <a:r>
                        <a:rPr lang="en-ZA" sz="1050" b="0" dirty="0" smtClean="0">
                          <a:latin typeface="+mn-lt"/>
                          <a:cs typeface="Arial" panose="020B0604020202020204" pitchFamily="34" charset="0"/>
                        </a:rPr>
                        <a:t>631</a:t>
                      </a:r>
                      <a:endParaRPr lang="en-ZA" sz="1050" b="0" dirty="0">
                        <a:latin typeface="+mn-lt"/>
                        <a:cs typeface="Arial" panose="020B0604020202020204" pitchFamily="34" charset="0"/>
                      </a:endParaRPr>
                    </a:p>
                  </a:txBody>
                  <a:tcPr/>
                </a:tc>
                <a:tc>
                  <a:txBody>
                    <a:bodyPr/>
                    <a:lstStyle/>
                    <a:p>
                      <a:pPr algn="r"/>
                      <a:r>
                        <a:rPr lang="en-ZA" sz="1050" b="0" dirty="0" smtClean="0">
                          <a:latin typeface="+mn-lt"/>
                          <a:cs typeface="Arial" panose="020B0604020202020204" pitchFamily="34" charset="0"/>
                        </a:rPr>
                        <a:t>631</a:t>
                      </a:r>
                      <a:endParaRPr lang="en-ZA" sz="1050" b="0" dirty="0">
                        <a:latin typeface="+mn-lt"/>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050" b="0" dirty="0" smtClean="0">
                          <a:latin typeface="+mn-lt"/>
                          <a:cs typeface="Arial" panose="020B0604020202020204" pitchFamily="34" charset="0"/>
                        </a:rPr>
                        <a:t>SDA with local municipalities</a:t>
                      </a:r>
                    </a:p>
                  </a:txBody>
                  <a:tcPr/>
                </a:tc>
                <a:extLst>
                  <a:ext uri="{0D108BD9-81ED-4DB2-BD59-A6C34878D82A}">
                    <a16:rowId xmlns:a16="http://schemas.microsoft.com/office/drawing/2014/main" val="2057722447"/>
                  </a:ext>
                </a:extLst>
              </a:tr>
              <a:tr h="697711">
                <a:tc>
                  <a:txBody>
                    <a:bodyPr/>
                    <a:lstStyle/>
                    <a:p>
                      <a:r>
                        <a:rPr lang="en-ZA" sz="1050" b="1" dirty="0" smtClean="0">
                          <a:solidFill>
                            <a:schemeClr val="tx1"/>
                          </a:solidFill>
                          <a:latin typeface="+mn-lt"/>
                        </a:rPr>
                        <a:t>Northern Cape</a:t>
                      </a:r>
                      <a:endParaRPr lang="en-ZA" sz="1050" b="1" dirty="0">
                        <a:solidFill>
                          <a:schemeClr val="tx1"/>
                        </a:solidFill>
                        <a:latin typeface="+mn-lt"/>
                      </a:endParaRPr>
                    </a:p>
                  </a:txBody>
                  <a:tcPr/>
                </a:tc>
                <a:tc>
                  <a:txBody>
                    <a:bodyPr/>
                    <a:lstStyle/>
                    <a:p>
                      <a:pPr algn="r"/>
                      <a:r>
                        <a:rPr lang="en-US" sz="1050" b="0" dirty="0" smtClean="0">
                          <a:solidFill>
                            <a:schemeClr val="tx1"/>
                          </a:solidFill>
                          <a:latin typeface="+mn-lt"/>
                        </a:rPr>
                        <a:t>0</a:t>
                      </a:r>
                      <a:endParaRPr lang="en-ZA" sz="1050" b="0" dirty="0" smtClean="0">
                        <a:solidFill>
                          <a:schemeClr val="tx1"/>
                        </a:solidFill>
                        <a:latin typeface="+mn-lt"/>
                      </a:endParaRPr>
                    </a:p>
                  </a:txBody>
                  <a:tcPr/>
                </a:tc>
                <a:tc>
                  <a:txBody>
                    <a:bodyPr/>
                    <a:lstStyle/>
                    <a:p>
                      <a:pPr algn="r"/>
                      <a:r>
                        <a:rPr lang="en-US" sz="1050" b="0" dirty="0" smtClean="0">
                          <a:solidFill>
                            <a:schemeClr val="tx1"/>
                          </a:solidFill>
                          <a:latin typeface="+mn-lt"/>
                        </a:rPr>
                        <a:t>547</a:t>
                      </a:r>
                      <a:endParaRPr lang="en-ZA" sz="1050" b="0" dirty="0" smtClean="0">
                        <a:solidFill>
                          <a:schemeClr val="tx1"/>
                        </a:solidFill>
                        <a:latin typeface="+mn-lt"/>
                      </a:endParaRPr>
                    </a:p>
                  </a:txBody>
                  <a:tcPr/>
                </a:tc>
                <a:tc>
                  <a:txBody>
                    <a:bodyPr/>
                    <a:lstStyle/>
                    <a:p>
                      <a:pPr algn="r"/>
                      <a:r>
                        <a:rPr lang="en-US" sz="1050" b="0" dirty="0" smtClean="0">
                          <a:solidFill>
                            <a:schemeClr val="tx1"/>
                          </a:solidFill>
                          <a:latin typeface="+mn-lt"/>
                        </a:rPr>
                        <a:t>5</a:t>
                      </a:r>
                      <a:endParaRPr lang="en-ZA" sz="1050" b="0" dirty="0" smtClean="0">
                        <a:solidFill>
                          <a:schemeClr val="tx1"/>
                        </a:solidFill>
                        <a:latin typeface="+mn-lt"/>
                      </a:endParaRPr>
                    </a:p>
                  </a:txBody>
                  <a:tcPr/>
                </a:tc>
                <a:tc>
                  <a:txBody>
                    <a:bodyPr/>
                    <a:lstStyle/>
                    <a:p>
                      <a:pPr algn="r"/>
                      <a:r>
                        <a:rPr lang="en-US" sz="1050" b="0" dirty="0" smtClean="0">
                          <a:solidFill>
                            <a:schemeClr val="tx1"/>
                          </a:solidFill>
                          <a:latin typeface="+mn-lt"/>
                        </a:rPr>
                        <a:t>552</a:t>
                      </a:r>
                      <a:endParaRPr lang="en-ZA" sz="1050" b="0" dirty="0" smtClean="0">
                        <a:solidFill>
                          <a:schemeClr val="tx1"/>
                        </a:solidFill>
                        <a:latin typeface="+mn-lt"/>
                      </a:endParaRPr>
                    </a:p>
                  </a:txBody>
                  <a:tcPr/>
                </a:tc>
                <a:tc>
                  <a:txBody>
                    <a:bodyPr/>
                    <a:lstStyle/>
                    <a:p>
                      <a:pPr algn="r"/>
                      <a:r>
                        <a:rPr lang="en-US" sz="1050" b="0" dirty="0" smtClean="0">
                          <a:solidFill>
                            <a:schemeClr val="tx1"/>
                          </a:solidFill>
                          <a:latin typeface="+mn-lt"/>
                        </a:rPr>
                        <a:t>459</a:t>
                      </a:r>
                      <a:endParaRPr lang="en-ZA" sz="1050" b="0" dirty="0" smtClean="0">
                        <a:solidFill>
                          <a:schemeClr val="tx1"/>
                        </a:solidFill>
                        <a:latin typeface="+mn-lt"/>
                      </a:endParaRPr>
                    </a:p>
                  </a:txBody>
                  <a:tcPr/>
                </a:tc>
                <a:tc>
                  <a:txBody>
                    <a:bodyPr/>
                    <a:lstStyle/>
                    <a:p>
                      <a:pPr algn="r"/>
                      <a:r>
                        <a:rPr lang="en-US" sz="1050" b="0" dirty="0" smtClean="0">
                          <a:solidFill>
                            <a:schemeClr val="tx1"/>
                          </a:solidFill>
                          <a:latin typeface="+mn-lt"/>
                        </a:rPr>
                        <a:t>83</a:t>
                      </a:r>
                      <a:endParaRPr lang="en-ZA" sz="1050" b="0" dirty="0" smtClean="0">
                        <a:solidFill>
                          <a:schemeClr val="tx1"/>
                        </a:solidFill>
                        <a:latin typeface="+mn-lt"/>
                      </a:endParaRPr>
                    </a:p>
                  </a:txBody>
                  <a:tcPr/>
                </a:tc>
                <a:tc>
                  <a:txBody>
                    <a:bodyPr/>
                    <a:lstStyle/>
                    <a:p>
                      <a:pPr algn="r"/>
                      <a:r>
                        <a:rPr lang="en-US" sz="1050" b="0" dirty="0" smtClean="0">
                          <a:solidFill>
                            <a:schemeClr val="tx1"/>
                          </a:solidFill>
                          <a:latin typeface="+mn-lt"/>
                        </a:rPr>
                        <a:t>524</a:t>
                      </a:r>
                      <a:endParaRPr lang="en-ZA" sz="1050" b="0" dirty="0" smtClean="0">
                        <a:solidFill>
                          <a:schemeClr val="tx1"/>
                        </a:solidFill>
                        <a:latin typeface="+mn-lt"/>
                      </a:endParaRPr>
                    </a:p>
                  </a:txBody>
                  <a:tcPr/>
                </a:tc>
                <a:tc>
                  <a:txBody>
                    <a:bodyPr/>
                    <a:lstStyle/>
                    <a:p>
                      <a:pPr marL="0" indent="0" algn="just">
                        <a:buFont typeface="Arial" panose="020B0604020202020204" pitchFamily="34" charset="0"/>
                        <a:buNone/>
                      </a:pPr>
                      <a:r>
                        <a:rPr lang="en-ZA" sz="1050" b="0" dirty="0" smtClean="0">
                          <a:solidFill>
                            <a:schemeClr val="tx1"/>
                          </a:solidFill>
                          <a:latin typeface="+mn-lt"/>
                        </a:rPr>
                        <a:t>Provision of additional Storage Facilities to schools in order to store water</a:t>
                      </a:r>
                    </a:p>
                  </a:txBody>
                  <a:tcPr/>
                </a:tc>
                <a:extLst>
                  <a:ext uri="{0D108BD9-81ED-4DB2-BD59-A6C34878D82A}">
                    <a16:rowId xmlns:a16="http://schemas.microsoft.com/office/drawing/2014/main" val="1327915115"/>
                  </a:ext>
                </a:extLst>
              </a:tr>
              <a:tr h="393132">
                <a:tc>
                  <a:txBody>
                    <a:bodyPr/>
                    <a:lstStyle/>
                    <a:p>
                      <a:r>
                        <a:rPr lang="en-ZA" sz="1050" b="1" dirty="0" smtClean="0">
                          <a:solidFill>
                            <a:schemeClr val="tx1"/>
                          </a:solidFill>
                          <a:latin typeface="+mn-lt"/>
                        </a:rPr>
                        <a:t>North</a:t>
                      </a:r>
                      <a:r>
                        <a:rPr lang="en-ZA" sz="1050" b="1" baseline="0" dirty="0" smtClean="0">
                          <a:solidFill>
                            <a:schemeClr val="tx1"/>
                          </a:solidFill>
                          <a:latin typeface="+mn-lt"/>
                        </a:rPr>
                        <a:t> West</a:t>
                      </a:r>
                      <a:endParaRPr lang="en-ZA" sz="1050" b="1" dirty="0">
                        <a:solidFill>
                          <a:schemeClr val="tx1"/>
                        </a:solidFill>
                        <a:latin typeface="+mn-lt"/>
                      </a:endParaRPr>
                    </a:p>
                  </a:txBody>
                  <a:tcPr/>
                </a:tc>
                <a:tc>
                  <a:txBody>
                    <a:bodyPr/>
                    <a:lstStyle/>
                    <a:p>
                      <a:pPr lvl="0" algn="r"/>
                      <a:r>
                        <a:rPr lang="en-ZA" sz="1050" b="0" kern="1200" dirty="0">
                          <a:solidFill>
                            <a:schemeClr val="tx1"/>
                          </a:solidFill>
                          <a:effectLst/>
                          <a:latin typeface="+mn-lt"/>
                          <a:ea typeface="+mn-ea"/>
                          <a:cs typeface="+mn-cs"/>
                        </a:rPr>
                        <a:t>0</a:t>
                      </a:r>
                    </a:p>
                  </a:txBody>
                  <a:tcPr/>
                </a:tc>
                <a:tc>
                  <a:txBody>
                    <a:bodyPr/>
                    <a:lstStyle/>
                    <a:p>
                      <a:pPr lvl="0" algn="r"/>
                      <a:r>
                        <a:rPr lang="en-ZA" sz="1050" b="0" kern="1200" dirty="0">
                          <a:solidFill>
                            <a:schemeClr val="tx1"/>
                          </a:solidFill>
                          <a:effectLst/>
                          <a:latin typeface="+mn-lt"/>
                          <a:ea typeface="+mn-ea"/>
                          <a:cs typeface="+mn-cs"/>
                        </a:rPr>
                        <a:t>511</a:t>
                      </a:r>
                    </a:p>
                  </a:txBody>
                  <a:tcPr/>
                </a:tc>
                <a:tc>
                  <a:txBody>
                    <a:bodyPr/>
                    <a:lstStyle/>
                    <a:p>
                      <a:pPr lvl="0" algn="r"/>
                      <a:r>
                        <a:rPr lang="en-ZA" sz="1050" b="0" kern="1200" dirty="0">
                          <a:solidFill>
                            <a:schemeClr val="tx1"/>
                          </a:solidFill>
                          <a:effectLst/>
                          <a:latin typeface="+mn-lt"/>
                          <a:ea typeface="+mn-ea"/>
                          <a:cs typeface="+mn-cs"/>
                        </a:rPr>
                        <a:t>147</a:t>
                      </a:r>
                    </a:p>
                  </a:txBody>
                  <a:tcPr/>
                </a:tc>
                <a:tc>
                  <a:txBody>
                    <a:bodyPr/>
                    <a:lstStyle/>
                    <a:p>
                      <a:pPr lvl="0" algn="r"/>
                      <a:r>
                        <a:rPr lang="en-ZA" sz="1050" b="0" kern="1200" dirty="0">
                          <a:solidFill>
                            <a:schemeClr val="tx1"/>
                          </a:solidFill>
                          <a:effectLst/>
                          <a:latin typeface="+mn-lt"/>
                          <a:ea typeface="+mn-ea"/>
                          <a:cs typeface="+mn-cs"/>
                        </a:rPr>
                        <a:t>119</a:t>
                      </a:r>
                    </a:p>
                  </a:txBody>
                  <a:tcPr/>
                </a:tc>
                <a:tc>
                  <a:txBody>
                    <a:bodyPr/>
                    <a:lstStyle/>
                    <a:p>
                      <a:pPr lvl="0" algn="r"/>
                      <a:r>
                        <a:rPr lang="en-ZA" sz="1050" b="0" kern="1200" dirty="0">
                          <a:solidFill>
                            <a:schemeClr val="tx1"/>
                          </a:solidFill>
                          <a:effectLst/>
                          <a:latin typeface="+mn-lt"/>
                          <a:ea typeface="+mn-ea"/>
                          <a:cs typeface="+mn-cs"/>
                        </a:rPr>
                        <a:t>720</a:t>
                      </a:r>
                    </a:p>
                  </a:txBody>
                  <a:tcPr/>
                </a:tc>
                <a:tc>
                  <a:txBody>
                    <a:bodyPr/>
                    <a:lstStyle/>
                    <a:p>
                      <a:pPr lvl="0" algn="r"/>
                      <a:r>
                        <a:rPr lang="en-ZA" sz="1050" b="0" kern="1200" dirty="0">
                          <a:solidFill>
                            <a:schemeClr val="tx1"/>
                          </a:solidFill>
                          <a:effectLst/>
                          <a:latin typeface="+mn-lt"/>
                          <a:ea typeface="+mn-ea"/>
                          <a:cs typeface="+mn-cs"/>
                        </a:rPr>
                        <a:t>537</a:t>
                      </a:r>
                    </a:p>
                  </a:txBody>
                  <a:tcPr/>
                </a:tc>
                <a:tc>
                  <a:txBody>
                    <a:bodyPr/>
                    <a:lstStyle/>
                    <a:p>
                      <a:pPr lvl="0" algn="r"/>
                      <a:r>
                        <a:rPr lang="en-ZA" sz="1050" b="0" kern="1200" dirty="0">
                          <a:solidFill>
                            <a:schemeClr val="tx1"/>
                          </a:solidFill>
                          <a:effectLst/>
                          <a:latin typeface="+mn-lt"/>
                          <a:ea typeface="+mn-ea"/>
                          <a:cs typeface="+mn-cs"/>
                        </a:rPr>
                        <a:t>602</a:t>
                      </a:r>
                    </a:p>
                  </a:txBody>
                  <a:tcPr/>
                </a:tc>
                <a:tc>
                  <a:txBody>
                    <a:bodyPr/>
                    <a:lstStyle/>
                    <a:p>
                      <a:pPr marL="285750" lvl="0" indent="-285750" algn="l">
                        <a:buFont typeface="Arial" panose="020B0604020202020204" pitchFamily="34" charset="0"/>
                        <a:buChar char="•"/>
                      </a:pPr>
                      <a:r>
                        <a:rPr lang="en-ZA" sz="1050" b="0" kern="1200" dirty="0">
                          <a:solidFill>
                            <a:schemeClr val="tx1"/>
                          </a:solidFill>
                          <a:effectLst/>
                          <a:latin typeface="+mn-lt"/>
                          <a:ea typeface="+mn-ea"/>
                          <a:cs typeface="+mn-cs"/>
                        </a:rPr>
                        <a:t>Boreholes</a:t>
                      </a:r>
                    </a:p>
                    <a:p>
                      <a:pPr marL="285750" lvl="0" indent="-285750" algn="l">
                        <a:buFont typeface="Arial" panose="020B0604020202020204" pitchFamily="34" charset="0"/>
                        <a:buChar char="•"/>
                      </a:pPr>
                      <a:r>
                        <a:rPr lang="en-ZA" sz="1050" b="0" kern="1200" dirty="0">
                          <a:solidFill>
                            <a:schemeClr val="tx1"/>
                          </a:solidFill>
                          <a:effectLst/>
                          <a:latin typeface="+mn-lt"/>
                          <a:ea typeface="+mn-ea"/>
                          <a:cs typeface="+mn-cs"/>
                        </a:rPr>
                        <a:t>Tankering</a:t>
                      </a:r>
                    </a:p>
                  </a:txBody>
                  <a:tcPr/>
                </a:tc>
                <a:extLst>
                  <a:ext uri="{0D108BD9-81ED-4DB2-BD59-A6C34878D82A}">
                    <a16:rowId xmlns:a16="http://schemas.microsoft.com/office/drawing/2014/main" val="137182583"/>
                  </a:ext>
                </a:extLst>
              </a:tr>
              <a:tr h="606645">
                <a:tc>
                  <a:txBody>
                    <a:bodyPr/>
                    <a:lstStyle/>
                    <a:p>
                      <a:r>
                        <a:rPr lang="en-ZA" sz="1050" b="1" dirty="0" smtClean="0">
                          <a:latin typeface="+mn-lt"/>
                        </a:rPr>
                        <a:t>Western Cape</a:t>
                      </a:r>
                      <a:endParaRPr lang="en-ZA" sz="1050" b="1" dirty="0">
                        <a:latin typeface="+mn-lt"/>
                      </a:endParaRPr>
                    </a:p>
                  </a:txBody>
                  <a:tcPr/>
                </a:tc>
                <a:tc>
                  <a:txBody>
                    <a:bodyPr/>
                    <a:lstStyle/>
                    <a:p>
                      <a:pPr algn="r"/>
                      <a:r>
                        <a:rPr lang="en-ZA" sz="1050" b="0" dirty="0" smtClean="0">
                          <a:solidFill>
                            <a:schemeClr val="tx1"/>
                          </a:solidFill>
                          <a:latin typeface="+mn-lt"/>
                        </a:rPr>
                        <a:t>0</a:t>
                      </a:r>
                      <a:endParaRPr lang="en-ZA" sz="1050" b="0" dirty="0">
                        <a:solidFill>
                          <a:schemeClr val="tx1"/>
                        </a:solidFill>
                        <a:latin typeface="+mn-lt"/>
                      </a:endParaRPr>
                    </a:p>
                  </a:txBody>
                  <a:tcPr/>
                </a:tc>
                <a:tc>
                  <a:txBody>
                    <a:bodyPr/>
                    <a:lstStyle/>
                    <a:p>
                      <a:pPr algn="r"/>
                      <a:r>
                        <a:rPr lang="en-ZA" sz="1050" b="0" dirty="0">
                          <a:solidFill>
                            <a:schemeClr val="tx1"/>
                          </a:solidFill>
                          <a:latin typeface="+mn-lt"/>
                        </a:rPr>
                        <a:t>N/A</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ZA" sz="1050" b="0" dirty="0">
                          <a:solidFill>
                            <a:schemeClr val="tx1"/>
                          </a:solidFill>
                          <a:latin typeface="+mn-lt"/>
                        </a:rPr>
                        <a:t>N/A</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ZA" sz="1050" b="0" dirty="0">
                          <a:solidFill>
                            <a:schemeClr val="tx1"/>
                          </a:solidFill>
                          <a:latin typeface="+mn-lt"/>
                        </a:rPr>
                        <a:t>N/A</a:t>
                      </a:r>
                    </a:p>
                  </a:txBody>
                  <a:tcPr/>
                </a:tc>
                <a:tc>
                  <a:txBody>
                    <a:bodyPr/>
                    <a:lstStyle/>
                    <a:p>
                      <a:pPr algn="r"/>
                      <a:endParaRPr lang="en-ZA" sz="1050" b="0" dirty="0">
                        <a:solidFill>
                          <a:schemeClr val="tx1"/>
                        </a:solidFill>
                        <a:latin typeface="+mn-lt"/>
                      </a:endParaRPr>
                    </a:p>
                  </a:txBody>
                  <a:tcPr/>
                </a:tc>
                <a:tc>
                  <a:txBody>
                    <a:bodyPr/>
                    <a:lstStyle/>
                    <a:p>
                      <a:pPr algn="r"/>
                      <a:endParaRPr lang="en-ZA" sz="1050" b="0" dirty="0">
                        <a:solidFill>
                          <a:schemeClr val="tx1"/>
                        </a:solidFill>
                        <a:latin typeface="+mn-lt"/>
                      </a:endParaRPr>
                    </a:p>
                  </a:txBody>
                  <a:tcPr/>
                </a:tc>
                <a:tc>
                  <a:txBody>
                    <a:bodyPr/>
                    <a:lstStyle/>
                    <a:p>
                      <a:pPr algn="r"/>
                      <a:r>
                        <a:rPr lang="en-ZA" sz="1050" b="0" dirty="0" smtClean="0">
                          <a:solidFill>
                            <a:schemeClr val="tx1"/>
                          </a:solidFill>
                          <a:latin typeface="+mn-lt"/>
                        </a:rPr>
                        <a:t>1 523</a:t>
                      </a:r>
                      <a:endParaRPr lang="en-ZA" sz="1050" b="0" dirty="0">
                        <a:solidFill>
                          <a:schemeClr val="tx1"/>
                        </a:solidFill>
                        <a:latin typeface="+mn-lt"/>
                      </a:endParaRPr>
                    </a:p>
                  </a:txBody>
                  <a:tcPr/>
                </a:tc>
                <a:tc>
                  <a:txBody>
                    <a:bodyPr/>
                    <a:lstStyle/>
                    <a:p>
                      <a:pPr algn="l"/>
                      <a:r>
                        <a:rPr lang="en-ZA" sz="1050" b="0" dirty="0">
                          <a:solidFill>
                            <a:schemeClr val="tx1"/>
                          </a:solidFill>
                          <a:latin typeface="+mn-lt"/>
                        </a:rPr>
                        <a:t>Yes.</a:t>
                      </a:r>
                    </a:p>
                  </a:txBody>
                  <a:tcPr/>
                </a:tc>
                <a:extLst>
                  <a:ext uri="{0D108BD9-81ED-4DB2-BD59-A6C34878D82A}">
                    <a16:rowId xmlns:a16="http://schemas.microsoft.com/office/drawing/2014/main" val="3769226840"/>
                  </a:ext>
                </a:extLst>
              </a:tr>
            </a:tbl>
          </a:graphicData>
        </a:graphic>
      </p:graphicFrame>
    </p:spTree>
    <p:extLst>
      <p:ext uri="{BB962C8B-B14F-4D97-AF65-F5344CB8AC3E}">
        <p14:creationId xmlns:p14="http://schemas.microsoft.com/office/powerpoint/2010/main" val="19696678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09341"/>
            <a:ext cx="8892480" cy="1944216"/>
          </a:xfrm>
        </p:spPr>
        <p:txBody>
          <a:bodyPr>
            <a:noAutofit/>
          </a:bodyPr>
          <a:lstStyle/>
          <a:p>
            <a:r>
              <a:rPr lang="en-US" sz="8800" b="1" dirty="0" smtClean="0">
                <a:solidFill>
                  <a:schemeClr val="accent2">
                    <a:lumMod val="75000"/>
                  </a:schemeClr>
                </a:solidFill>
              </a:rPr>
              <a:t>SANITATION</a:t>
            </a:r>
            <a:endParaRPr lang="en-ZA" sz="8800" dirty="0">
              <a:solidFill>
                <a:schemeClr val="accent2">
                  <a:lumMod val="75000"/>
                </a:schemeClr>
              </a:solidFill>
            </a:endParaRPr>
          </a:p>
        </p:txBody>
      </p:sp>
      <p:sp>
        <p:nvSpPr>
          <p:cNvPr id="3" name="Subtitle 2"/>
          <p:cNvSpPr>
            <a:spLocks noGrp="1"/>
          </p:cNvSpPr>
          <p:nvPr>
            <p:ph type="subTitle" idx="1"/>
          </p:nvPr>
        </p:nvSpPr>
        <p:spPr>
          <a:xfrm>
            <a:off x="1331640" y="3717032"/>
            <a:ext cx="6912768" cy="1368152"/>
          </a:xfrm>
        </p:spPr>
        <p:txBody>
          <a:bodyPr>
            <a:noAutofit/>
          </a:bodyPr>
          <a:lstStyle/>
          <a:p>
            <a:pPr marL="342900" indent="-342900" eaLnBrk="0" hangingPunct="0">
              <a:defRPr/>
            </a:pPr>
            <a:endParaRPr lang="en-ZA" sz="1600" b="1" dirty="0" smtClean="0">
              <a:solidFill>
                <a:schemeClr val="accent6">
                  <a:lumMod val="75000"/>
                </a:schemeClr>
              </a:solidFill>
            </a:endParaRPr>
          </a:p>
          <a:p>
            <a:pPr marL="342900" indent="-342900" eaLnBrk="0" hangingPunct="0">
              <a:defRPr/>
            </a:pPr>
            <a:endParaRPr lang="en-ZA" sz="1600" b="1" dirty="0">
              <a:solidFill>
                <a:schemeClr val="accent6">
                  <a:lumMod val="75000"/>
                </a:schemeClr>
              </a:solidFill>
            </a:endParaRPr>
          </a:p>
          <a:p>
            <a:pPr marL="342900" indent="-342900" eaLnBrk="0" hangingPunct="0">
              <a:defRPr/>
            </a:pPr>
            <a:endParaRPr lang="en-ZA" sz="1600" b="1" dirty="0" smtClean="0">
              <a:solidFill>
                <a:schemeClr val="accent6">
                  <a:lumMod val="75000"/>
                </a:schemeClr>
              </a:solidFill>
            </a:endParaRPr>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C0AE55-7E06-4976-960B-3D98813CB3CF}"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48</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5" name="Picture 4"/>
          <p:cNvPicPr>
            <a:picLocks noChangeAspect="1"/>
          </p:cNvPicPr>
          <p:nvPr/>
        </p:nvPicPr>
        <p:blipFill>
          <a:blip r:embed="rId4"/>
          <a:stretch>
            <a:fillRect/>
          </a:stretch>
        </p:blipFill>
        <p:spPr>
          <a:xfrm>
            <a:off x="0" y="6021288"/>
            <a:ext cx="1691680" cy="836712"/>
          </a:xfrm>
          <a:prstGeom prst="rect">
            <a:avLst/>
          </a:prstGeom>
        </p:spPr>
      </p:pic>
    </p:spTree>
    <p:custDataLst>
      <p:tags r:id="rId1"/>
    </p:custDataLst>
    <p:extLst>
      <p:ext uri="{BB962C8B-B14F-4D97-AF65-F5344CB8AC3E}">
        <p14:creationId xmlns:p14="http://schemas.microsoft.com/office/powerpoint/2010/main" val="2660444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8" y="0"/>
            <a:ext cx="9144000" cy="836712"/>
          </a:xfrm>
        </p:spPr>
        <p:txBody>
          <a:bodyPr>
            <a:noAutofit/>
          </a:bodyPr>
          <a:lstStyle/>
          <a:p>
            <a:r>
              <a:rPr lang="en-ZA" sz="3600" b="1" dirty="0" smtClean="0"/>
              <a:t>SANITATION</a:t>
            </a:r>
            <a:endParaRPr lang="en-ZA" sz="3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42627920"/>
              </p:ext>
            </p:extLst>
          </p:nvPr>
        </p:nvGraphicFramePr>
        <p:xfrm>
          <a:off x="0" y="692697"/>
          <a:ext cx="9127232" cy="5416895"/>
        </p:xfrm>
        <a:graphic>
          <a:graphicData uri="http://schemas.openxmlformats.org/drawingml/2006/table">
            <a:tbl>
              <a:tblPr firstRow="1" bandRow="1">
                <a:tableStyleId>{21E4AEA4-8DFA-4A89-87EB-49C32662AFE0}</a:tableStyleId>
              </a:tblPr>
              <a:tblGrid>
                <a:gridCol w="1607696">
                  <a:extLst>
                    <a:ext uri="{9D8B030D-6E8A-4147-A177-3AD203B41FA5}">
                      <a16:colId xmlns:a16="http://schemas.microsoft.com/office/drawing/2014/main" val="1816624629"/>
                    </a:ext>
                  </a:extLst>
                </a:gridCol>
                <a:gridCol w="873470">
                  <a:extLst>
                    <a:ext uri="{9D8B030D-6E8A-4147-A177-3AD203B41FA5}">
                      <a16:colId xmlns:a16="http://schemas.microsoft.com/office/drawing/2014/main" val="182157591"/>
                    </a:ext>
                  </a:extLst>
                </a:gridCol>
                <a:gridCol w="854161">
                  <a:extLst>
                    <a:ext uri="{9D8B030D-6E8A-4147-A177-3AD203B41FA5}">
                      <a16:colId xmlns:a16="http://schemas.microsoft.com/office/drawing/2014/main" val="1641333163"/>
                    </a:ext>
                  </a:extLst>
                </a:gridCol>
                <a:gridCol w="1099729">
                  <a:extLst>
                    <a:ext uri="{9D8B030D-6E8A-4147-A177-3AD203B41FA5}">
                      <a16:colId xmlns:a16="http://schemas.microsoft.com/office/drawing/2014/main" val="2842281434"/>
                    </a:ext>
                  </a:extLst>
                </a:gridCol>
                <a:gridCol w="1173044">
                  <a:extLst>
                    <a:ext uri="{9D8B030D-6E8A-4147-A177-3AD203B41FA5}">
                      <a16:colId xmlns:a16="http://schemas.microsoft.com/office/drawing/2014/main" val="614399031"/>
                    </a:ext>
                  </a:extLst>
                </a:gridCol>
                <a:gridCol w="1173044">
                  <a:extLst>
                    <a:ext uri="{9D8B030D-6E8A-4147-A177-3AD203B41FA5}">
                      <a16:colId xmlns:a16="http://schemas.microsoft.com/office/drawing/2014/main" val="865491771"/>
                    </a:ext>
                  </a:extLst>
                </a:gridCol>
                <a:gridCol w="1026414">
                  <a:extLst>
                    <a:ext uri="{9D8B030D-6E8A-4147-A177-3AD203B41FA5}">
                      <a16:colId xmlns:a16="http://schemas.microsoft.com/office/drawing/2014/main" val="3755752289"/>
                    </a:ext>
                  </a:extLst>
                </a:gridCol>
                <a:gridCol w="1319674">
                  <a:extLst>
                    <a:ext uri="{9D8B030D-6E8A-4147-A177-3AD203B41FA5}">
                      <a16:colId xmlns:a16="http://schemas.microsoft.com/office/drawing/2014/main" val="3947539811"/>
                    </a:ext>
                  </a:extLst>
                </a:gridCol>
              </a:tblGrid>
              <a:tr h="1466177">
                <a:tc>
                  <a:txBody>
                    <a:bodyPr/>
                    <a:lstStyle/>
                    <a:p>
                      <a:r>
                        <a:rPr lang="en-ZA" sz="1200" dirty="0" smtClean="0"/>
                        <a:t>PROVINCE</a:t>
                      </a:r>
                      <a:endParaRPr lang="en-ZA" sz="1200" dirty="0"/>
                    </a:p>
                  </a:txBody>
                  <a:tcPr/>
                </a:tc>
                <a:tc>
                  <a:txBody>
                    <a:bodyPr/>
                    <a:lstStyle/>
                    <a:p>
                      <a:r>
                        <a:rPr lang="en-ZA" sz="1200" dirty="0" smtClean="0">
                          <a:effectLst/>
                        </a:rPr>
                        <a:t>NO OF SCHOOLS WITH</a:t>
                      </a:r>
                      <a:r>
                        <a:rPr lang="en-ZA" sz="1200" baseline="0" dirty="0" smtClean="0">
                          <a:effectLst/>
                        </a:rPr>
                        <a:t> </a:t>
                      </a:r>
                      <a:r>
                        <a:rPr lang="en-ZA" sz="1200" dirty="0" smtClean="0">
                          <a:effectLst/>
                        </a:rPr>
                        <a:t> NO TOILETS</a:t>
                      </a:r>
                      <a:endParaRPr lang="en-ZA" sz="1200" dirty="0">
                        <a:effectLst/>
                      </a:endParaRPr>
                    </a:p>
                  </a:txBody>
                  <a:tcPr/>
                </a:tc>
                <a:tc>
                  <a:txBody>
                    <a:bodyPr/>
                    <a:lstStyle/>
                    <a:p>
                      <a:r>
                        <a:rPr lang="en-GB" sz="1200" dirty="0" smtClean="0"/>
                        <a:t>NO OF SCHOOLS WITH PERMANENT</a:t>
                      </a:r>
                      <a:r>
                        <a:rPr lang="en-GB" sz="1200" baseline="0" dirty="0" smtClean="0"/>
                        <a:t> TOILETS </a:t>
                      </a:r>
                      <a:endParaRPr lang="en-ZA" sz="1200" dirty="0"/>
                    </a:p>
                  </a:txBody>
                  <a:tcPr/>
                </a:tc>
                <a:tc>
                  <a:txBody>
                    <a:bodyPr/>
                    <a:lstStyle/>
                    <a:p>
                      <a:r>
                        <a:rPr lang="en-GB" sz="1200" dirty="0" smtClean="0">
                          <a:effectLst/>
                        </a:rPr>
                        <a:t>NO OF SCHOOLS</a:t>
                      </a:r>
                      <a:r>
                        <a:rPr lang="en-GB" sz="1200" baseline="0" dirty="0" smtClean="0">
                          <a:effectLst/>
                        </a:rPr>
                        <a:t> </a:t>
                      </a:r>
                      <a:r>
                        <a:rPr lang="en-GB" sz="1200" dirty="0" smtClean="0">
                          <a:effectLst/>
                        </a:rPr>
                        <a:t> DEPENDENT ON MOBILE TOILETS</a:t>
                      </a:r>
                      <a:endParaRPr lang="en-ZA" sz="1200" dirty="0">
                        <a:effectLst/>
                      </a:endParaRPr>
                    </a:p>
                  </a:txBody>
                  <a:tcPr/>
                </a:tc>
                <a:tc>
                  <a:txBody>
                    <a:bodyPr/>
                    <a:lstStyle/>
                    <a:p>
                      <a:r>
                        <a:rPr lang="en-GB" sz="1200" dirty="0" smtClean="0">
                          <a:effectLst/>
                        </a:rPr>
                        <a:t>NO OF SCHOOLS </a:t>
                      </a:r>
                      <a:r>
                        <a:rPr lang="en-GB" sz="1200" baseline="0" dirty="0" smtClean="0">
                          <a:effectLst/>
                        </a:rPr>
                        <a:t> WITH</a:t>
                      </a:r>
                      <a:r>
                        <a:rPr lang="en-GB" sz="1200" dirty="0" smtClean="0">
                          <a:effectLst/>
                        </a:rPr>
                        <a:t> COMBINATION OF PERMANENT &amp; MOBILE TOILETS</a:t>
                      </a:r>
                      <a:endParaRPr lang="en-ZA" sz="1200" dirty="0">
                        <a:effectLst/>
                      </a:endParaRPr>
                    </a:p>
                  </a:txBody>
                  <a:tcPr/>
                </a:tc>
                <a:tc>
                  <a:txBody>
                    <a:bodyPr/>
                    <a:lstStyle/>
                    <a:p>
                      <a:r>
                        <a:rPr lang="en-GB" sz="1200" dirty="0" smtClean="0">
                          <a:effectLst/>
                        </a:rPr>
                        <a:t>NO OF SCHOOLS HAVE APPROPRIATE TOILETS (VIP OR BETTER)</a:t>
                      </a:r>
                      <a:endParaRPr lang="en-ZA" sz="1200" dirty="0">
                        <a:effectLst/>
                      </a:endParaRPr>
                    </a:p>
                  </a:txBody>
                  <a:tcPr/>
                </a:tc>
                <a:tc>
                  <a:txBody>
                    <a:bodyPr/>
                    <a:lstStyle/>
                    <a:p>
                      <a:r>
                        <a:rPr lang="en-GB" sz="1200" dirty="0" smtClean="0">
                          <a:effectLst/>
                        </a:rPr>
                        <a:t>NO OF SCHOOLS  DEPENDENT ON BASIC PIT TOILETS</a:t>
                      </a:r>
                      <a:endParaRPr lang="en-ZA" sz="1200" dirty="0">
                        <a:effectLst/>
                      </a:endParaRPr>
                    </a:p>
                  </a:txBody>
                  <a:tcPr/>
                </a:tc>
                <a:tc>
                  <a:txBody>
                    <a:bodyPr/>
                    <a:lstStyle/>
                    <a:p>
                      <a:r>
                        <a:rPr lang="en-GB" sz="1200" dirty="0" smtClean="0">
                          <a:effectLst/>
                        </a:rPr>
                        <a:t>NO</a:t>
                      </a:r>
                      <a:r>
                        <a:rPr lang="en-GB" sz="1200" baseline="0" dirty="0" smtClean="0">
                          <a:effectLst/>
                        </a:rPr>
                        <a:t> OF SCHOOLS WITH </a:t>
                      </a:r>
                      <a:r>
                        <a:rPr lang="en-GB" sz="1200" dirty="0" smtClean="0">
                          <a:effectLst/>
                        </a:rPr>
                        <a:t> combination of appropriate toilets &amp; basic pit toilets</a:t>
                      </a:r>
                      <a:endParaRPr lang="en-ZA" sz="1200" dirty="0">
                        <a:effectLst/>
                      </a:endParaRPr>
                    </a:p>
                  </a:txBody>
                  <a:tcPr/>
                </a:tc>
                <a:extLst>
                  <a:ext uri="{0D108BD9-81ED-4DB2-BD59-A6C34878D82A}">
                    <a16:rowId xmlns:a16="http://schemas.microsoft.com/office/drawing/2014/main" val="3992309906"/>
                  </a:ext>
                </a:extLst>
              </a:tr>
              <a:tr h="358898">
                <a:tc>
                  <a:txBody>
                    <a:bodyPr/>
                    <a:lstStyle/>
                    <a:p>
                      <a:r>
                        <a:rPr lang="en-ZA" sz="1200" b="1" dirty="0" smtClean="0">
                          <a:solidFill>
                            <a:schemeClr val="tx1"/>
                          </a:solidFill>
                          <a:latin typeface="+mn-lt"/>
                        </a:rPr>
                        <a:t>Eastern</a:t>
                      </a:r>
                      <a:r>
                        <a:rPr lang="en-ZA" sz="1200" b="1" baseline="0" dirty="0" smtClean="0">
                          <a:solidFill>
                            <a:schemeClr val="tx1"/>
                          </a:solidFill>
                          <a:latin typeface="+mn-lt"/>
                        </a:rPr>
                        <a:t> Cape</a:t>
                      </a:r>
                      <a:endParaRPr lang="en-ZA" sz="1200" b="1" dirty="0">
                        <a:solidFill>
                          <a:schemeClr val="tx1"/>
                        </a:solidFill>
                        <a:latin typeface="+mn-lt"/>
                      </a:endParaRPr>
                    </a:p>
                  </a:txBody>
                  <a:tcPr/>
                </a:tc>
                <a:tc>
                  <a:txBody>
                    <a:bodyPr/>
                    <a:lstStyle/>
                    <a:p>
                      <a:pPr marL="0" algn="r" defTabSz="914400" rtl="0" eaLnBrk="1" latinLnBrk="0" hangingPunct="1"/>
                      <a:r>
                        <a:rPr lang="en-ZA" sz="1200" b="0" kern="1200" dirty="0">
                          <a:solidFill>
                            <a:schemeClr val="tx1"/>
                          </a:solidFill>
                          <a:latin typeface="+mn-lt"/>
                          <a:ea typeface="+mn-ea"/>
                          <a:cs typeface="+mn-cs"/>
                        </a:rPr>
                        <a:t>508</a:t>
                      </a:r>
                    </a:p>
                  </a:txBody>
                  <a:tcPr/>
                </a:tc>
                <a:tc>
                  <a:txBody>
                    <a:bodyPr/>
                    <a:lstStyle/>
                    <a:p>
                      <a:pPr marL="0" algn="r" defTabSz="914400" rtl="0" eaLnBrk="1" latinLnBrk="0" hangingPunct="1"/>
                      <a:r>
                        <a:rPr lang="en-ZA" sz="1200" b="0" kern="1200" dirty="0" smtClean="0">
                          <a:solidFill>
                            <a:schemeClr val="tx1"/>
                          </a:solidFill>
                          <a:latin typeface="+mn-lt"/>
                          <a:ea typeface="+mn-ea"/>
                          <a:cs typeface="+mn-cs"/>
                        </a:rPr>
                        <a:t>2,757</a:t>
                      </a:r>
                      <a:endParaRPr lang="en-ZA" sz="1200" b="0" kern="1200" dirty="0">
                        <a:solidFill>
                          <a:schemeClr val="tx1"/>
                        </a:solidFill>
                        <a:latin typeface="+mn-lt"/>
                        <a:ea typeface="+mn-ea"/>
                        <a:cs typeface="+mn-cs"/>
                      </a:endParaRPr>
                    </a:p>
                  </a:txBody>
                  <a:tcPr/>
                </a:tc>
                <a:tc>
                  <a:txBody>
                    <a:bodyPr/>
                    <a:lstStyle/>
                    <a:p>
                      <a:pPr marL="0" algn="r" defTabSz="914400" rtl="0" eaLnBrk="1" latinLnBrk="0" hangingPunct="1"/>
                      <a:r>
                        <a:rPr lang="en-ZA" sz="1200" b="0" kern="1200" dirty="0">
                          <a:solidFill>
                            <a:schemeClr val="tx1"/>
                          </a:solidFill>
                          <a:latin typeface="+mn-lt"/>
                          <a:ea typeface="+mn-ea"/>
                          <a:cs typeface="+mn-cs"/>
                        </a:rPr>
                        <a:t>979</a:t>
                      </a:r>
                    </a:p>
                  </a:txBody>
                  <a:tcPr/>
                </a:tc>
                <a:tc>
                  <a:txBody>
                    <a:bodyPr/>
                    <a:lstStyle/>
                    <a:p>
                      <a:pPr marL="0" algn="r" defTabSz="914400" rtl="0" eaLnBrk="1" latinLnBrk="0" hangingPunct="1"/>
                      <a:r>
                        <a:rPr lang="en-ZA" sz="1200" b="0" kern="1200" dirty="0">
                          <a:solidFill>
                            <a:schemeClr val="tx1"/>
                          </a:solidFill>
                          <a:latin typeface="+mn-lt"/>
                          <a:ea typeface="+mn-ea"/>
                          <a:cs typeface="+mn-cs"/>
                        </a:rPr>
                        <a:t>504</a:t>
                      </a:r>
                    </a:p>
                  </a:txBody>
                  <a:tcPr/>
                </a:tc>
                <a:tc>
                  <a:txBody>
                    <a:bodyPr/>
                    <a:lstStyle/>
                    <a:p>
                      <a:pPr marL="0" algn="r" defTabSz="914400" rtl="0" eaLnBrk="1" latinLnBrk="0" hangingPunct="1"/>
                      <a:r>
                        <a:rPr lang="en-ZA" sz="1200" b="0" kern="1200" dirty="0" smtClean="0">
                          <a:solidFill>
                            <a:schemeClr val="tx1"/>
                          </a:solidFill>
                          <a:latin typeface="+mn-lt"/>
                          <a:ea typeface="+mn-ea"/>
                          <a:cs typeface="+mn-cs"/>
                        </a:rPr>
                        <a:t>2,757</a:t>
                      </a:r>
                      <a:endParaRPr lang="en-ZA" sz="1200" b="0" kern="1200" dirty="0">
                        <a:solidFill>
                          <a:schemeClr val="tx1"/>
                        </a:solidFill>
                        <a:latin typeface="+mn-lt"/>
                        <a:ea typeface="+mn-ea"/>
                        <a:cs typeface="+mn-cs"/>
                      </a:endParaRPr>
                    </a:p>
                  </a:txBody>
                  <a:tcPr/>
                </a:tc>
                <a:tc>
                  <a:txBody>
                    <a:bodyPr/>
                    <a:lstStyle/>
                    <a:p>
                      <a:pPr marL="0" algn="r" defTabSz="914400" rtl="0" eaLnBrk="1" latinLnBrk="0" hangingPunct="1"/>
                      <a:r>
                        <a:rPr lang="en-ZA" sz="1200" b="0" kern="1200" dirty="0" smtClean="0">
                          <a:solidFill>
                            <a:schemeClr val="tx1"/>
                          </a:solidFill>
                          <a:latin typeface="+mn-lt"/>
                          <a:ea typeface="+mn-ea"/>
                          <a:cs typeface="+mn-cs"/>
                        </a:rPr>
                        <a:t>1,560</a:t>
                      </a:r>
                      <a:endParaRPr lang="en-ZA" sz="1200" b="0" kern="1200" dirty="0">
                        <a:solidFill>
                          <a:schemeClr val="tx1"/>
                        </a:solidFill>
                        <a:latin typeface="+mn-lt"/>
                        <a:ea typeface="+mn-ea"/>
                        <a:cs typeface="+mn-cs"/>
                      </a:endParaRPr>
                    </a:p>
                  </a:txBody>
                  <a:tcPr/>
                </a:tc>
                <a:tc>
                  <a:txBody>
                    <a:bodyPr/>
                    <a:lstStyle/>
                    <a:p>
                      <a:pPr marL="0" algn="r" defTabSz="914400" rtl="0" eaLnBrk="1" latinLnBrk="0" hangingPunct="1"/>
                      <a:r>
                        <a:rPr lang="en-ZA" sz="1200" b="0" kern="1200" dirty="0" smtClean="0">
                          <a:solidFill>
                            <a:schemeClr val="tx1"/>
                          </a:solidFill>
                          <a:latin typeface="+mn-lt"/>
                          <a:ea typeface="+mn-ea"/>
                          <a:cs typeface="+mn-cs"/>
                        </a:rPr>
                        <a:t>4,317</a:t>
                      </a:r>
                      <a:endParaRPr lang="en-ZA" sz="1200" b="0" kern="1200" dirty="0">
                        <a:solidFill>
                          <a:schemeClr val="tx1"/>
                        </a:solidFill>
                        <a:latin typeface="+mn-lt"/>
                        <a:ea typeface="+mn-ea"/>
                        <a:cs typeface="+mn-cs"/>
                      </a:endParaRPr>
                    </a:p>
                  </a:txBody>
                  <a:tcPr/>
                </a:tc>
                <a:extLst>
                  <a:ext uri="{0D108BD9-81ED-4DB2-BD59-A6C34878D82A}">
                    <a16:rowId xmlns:a16="http://schemas.microsoft.com/office/drawing/2014/main" val="1019662374"/>
                  </a:ext>
                </a:extLst>
              </a:tr>
              <a:tr h="358898">
                <a:tc>
                  <a:txBody>
                    <a:bodyPr/>
                    <a:lstStyle/>
                    <a:p>
                      <a:r>
                        <a:rPr lang="en-ZA" sz="1200" b="1" dirty="0" smtClean="0">
                          <a:solidFill>
                            <a:schemeClr val="tx1"/>
                          </a:solidFill>
                          <a:latin typeface="+mn-lt"/>
                        </a:rPr>
                        <a:t>Free State</a:t>
                      </a:r>
                      <a:endParaRPr lang="en-ZA" sz="1200" b="1" dirty="0">
                        <a:solidFill>
                          <a:schemeClr val="tx1"/>
                        </a:solidFill>
                        <a:latin typeface="+mn-lt"/>
                      </a:endParaRPr>
                    </a:p>
                  </a:txBody>
                  <a:tcPr/>
                </a:tc>
                <a:tc>
                  <a:txBody>
                    <a:bodyPr/>
                    <a:lstStyle/>
                    <a:p>
                      <a:pPr marL="0" marR="0" lvl="0" indent="0" algn="r" rtl="0">
                        <a:spcBef>
                          <a:spcPts val="0"/>
                        </a:spcBef>
                        <a:spcAft>
                          <a:spcPts val="0"/>
                        </a:spcAft>
                        <a:buNone/>
                      </a:pPr>
                      <a:r>
                        <a:rPr lang="en-US" sz="1200" b="0" i="0" u="none" strike="noStrike" cap="none" dirty="0" smtClean="0">
                          <a:solidFill>
                            <a:schemeClr val="dk1"/>
                          </a:solidFill>
                          <a:latin typeface="+mn-lt"/>
                          <a:ea typeface="Calibri"/>
                          <a:cs typeface="Calibri"/>
                          <a:sym typeface="Calibri"/>
                        </a:rPr>
                        <a:t>0</a:t>
                      </a:r>
                      <a:endParaRPr sz="1200" b="0" i="0" u="none" strike="noStrike" cap="none" dirty="0">
                        <a:solidFill>
                          <a:schemeClr val="dk1"/>
                        </a:solidFill>
                        <a:latin typeface="+mn-lt"/>
                        <a:ea typeface="Calibri"/>
                        <a:cs typeface="Calibri"/>
                        <a:sym typeface="Calibri"/>
                      </a:endParaRPr>
                    </a:p>
                  </a:txBody>
                  <a:tcPr marL="91450" marR="91450" marT="45725" marB="45725"/>
                </a:tc>
                <a:tc>
                  <a:txBody>
                    <a:bodyPr/>
                    <a:lstStyle/>
                    <a:p>
                      <a:pPr marL="0" marR="0" lvl="0" indent="0" algn="r" rtl="0">
                        <a:spcBef>
                          <a:spcPts val="0"/>
                        </a:spcBef>
                        <a:spcAft>
                          <a:spcPts val="0"/>
                        </a:spcAft>
                        <a:buNone/>
                      </a:pPr>
                      <a:r>
                        <a:rPr lang="en-US" sz="1200" b="0" dirty="0" smtClean="0">
                          <a:solidFill>
                            <a:schemeClr val="dk1"/>
                          </a:solidFill>
                          <a:latin typeface="+mn-lt"/>
                          <a:ea typeface="Calibri"/>
                          <a:cs typeface="Calibri"/>
                          <a:sym typeface="Calibri"/>
                        </a:rPr>
                        <a:t>905</a:t>
                      </a:r>
                      <a:r>
                        <a:rPr lang="en-US" sz="1200" b="0" baseline="0" dirty="0" smtClean="0">
                          <a:solidFill>
                            <a:schemeClr val="dk1"/>
                          </a:solidFill>
                          <a:latin typeface="+mn-lt"/>
                          <a:ea typeface="Calibri"/>
                          <a:cs typeface="Calibri"/>
                          <a:sym typeface="Calibri"/>
                        </a:rPr>
                        <a:t> </a:t>
                      </a:r>
                      <a:endParaRPr sz="1200" b="0" dirty="0">
                        <a:solidFill>
                          <a:schemeClr val="dk1"/>
                        </a:solidFill>
                        <a:latin typeface="+mn-lt"/>
                        <a:ea typeface="Calibri"/>
                        <a:cs typeface="Calibri"/>
                        <a:sym typeface="Calibri"/>
                      </a:endParaRPr>
                    </a:p>
                  </a:txBody>
                  <a:tcPr marL="91450" marR="91450" marT="45725" marB="45725"/>
                </a:tc>
                <a:tc>
                  <a:txBody>
                    <a:bodyPr/>
                    <a:lstStyle/>
                    <a:p>
                      <a:pPr marL="0" marR="0" lvl="0" indent="0" algn="r" rtl="0">
                        <a:spcBef>
                          <a:spcPts val="0"/>
                        </a:spcBef>
                        <a:spcAft>
                          <a:spcPts val="0"/>
                        </a:spcAft>
                        <a:buNone/>
                      </a:pPr>
                      <a:r>
                        <a:rPr lang="en-US" sz="1200" b="0" dirty="0" smtClean="0">
                          <a:solidFill>
                            <a:schemeClr val="dk1"/>
                          </a:solidFill>
                          <a:latin typeface="+mn-lt"/>
                          <a:ea typeface="Calibri"/>
                          <a:cs typeface="Calibri"/>
                          <a:sym typeface="Calibri"/>
                        </a:rPr>
                        <a:t>114</a:t>
                      </a:r>
                      <a:endParaRPr sz="1200" b="0" dirty="0">
                        <a:solidFill>
                          <a:schemeClr val="dk1"/>
                        </a:solidFill>
                        <a:latin typeface="+mn-lt"/>
                        <a:ea typeface="Calibri"/>
                        <a:cs typeface="Calibri"/>
                        <a:sym typeface="Calibri"/>
                      </a:endParaRPr>
                    </a:p>
                  </a:txBody>
                  <a:tcPr marL="91450" marR="91450" marT="45725" marB="45725"/>
                </a:tc>
                <a:tc>
                  <a:txBody>
                    <a:bodyPr/>
                    <a:lstStyle/>
                    <a:p>
                      <a:pPr marL="0" marR="0" lvl="0" indent="0" algn="r" rtl="0">
                        <a:spcBef>
                          <a:spcPts val="0"/>
                        </a:spcBef>
                        <a:spcAft>
                          <a:spcPts val="0"/>
                        </a:spcAft>
                        <a:buNone/>
                      </a:pPr>
                      <a:r>
                        <a:rPr lang="en-US" sz="1200" b="0" dirty="0" smtClean="0">
                          <a:solidFill>
                            <a:schemeClr val="dk1"/>
                          </a:solidFill>
                          <a:latin typeface="+mn-lt"/>
                          <a:ea typeface="Calibri"/>
                          <a:cs typeface="Calibri"/>
                          <a:sym typeface="Calibri"/>
                        </a:rPr>
                        <a:t>84</a:t>
                      </a:r>
                      <a:endParaRPr sz="1200" b="0" dirty="0">
                        <a:solidFill>
                          <a:schemeClr val="dk1"/>
                        </a:solidFill>
                        <a:latin typeface="+mn-lt"/>
                        <a:ea typeface="Calibri"/>
                        <a:cs typeface="Calibri"/>
                        <a:sym typeface="Calibri"/>
                      </a:endParaRPr>
                    </a:p>
                  </a:txBody>
                  <a:tcPr marL="91450" marR="91450" marT="45725" marB="45725"/>
                </a:tc>
                <a:tc>
                  <a:txBody>
                    <a:bodyPr/>
                    <a:lstStyle/>
                    <a:p>
                      <a:pPr marL="0" marR="0" lvl="0" indent="0" algn="r" rtl="0">
                        <a:spcBef>
                          <a:spcPts val="0"/>
                        </a:spcBef>
                        <a:spcAft>
                          <a:spcPts val="0"/>
                        </a:spcAft>
                        <a:buNone/>
                      </a:pPr>
                      <a:r>
                        <a:rPr lang="en-US" sz="1200" b="0" dirty="0" smtClean="0">
                          <a:solidFill>
                            <a:schemeClr val="dk1"/>
                          </a:solidFill>
                          <a:latin typeface="+mn-lt"/>
                          <a:ea typeface="Calibri"/>
                          <a:cs typeface="Calibri"/>
                          <a:sym typeface="Calibri"/>
                        </a:rPr>
                        <a:t>1 043</a:t>
                      </a:r>
                      <a:endParaRPr sz="1200" b="0" dirty="0">
                        <a:solidFill>
                          <a:schemeClr val="dk1"/>
                        </a:solidFill>
                        <a:latin typeface="+mn-lt"/>
                        <a:ea typeface="Calibri"/>
                        <a:cs typeface="Calibri"/>
                        <a:sym typeface="Calibri"/>
                      </a:endParaRPr>
                    </a:p>
                  </a:txBody>
                  <a:tcPr marL="91450" marR="91450" marT="45725" marB="45725"/>
                </a:tc>
                <a:tc>
                  <a:txBody>
                    <a:bodyPr/>
                    <a:lstStyle/>
                    <a:p>
                      <a:pPr marL="0" marR="0" lvl="0" indent="0" algn="r" rtl="0">
                        <a:spcBef>
                          <a:spcPts val="0"/>
                        </a:spcBef>
                        <a:spcAft>
                          <a:spcPts val="0"/>
                        </a:spcAft>
                        <a:buNone/>
                      </a:pPr>
                      <a:r>
                        <a:rPr lang="en-US" sz="1200" b="0" dirty="0" smtClean="0">
                          <a:solidFill>
                            <a:schemeClr val="dk1"/>
                          </a:solidFill>
                          <a:latin typeface="+mn-lt"/>
                          <a:ea typeface="Calibri"/>
                          <a:cs typeface="Calibri"/>
                          <a:sym typeface="Calibri"/>
                        </a:rPr>
                        <a:t>25</a:t>
                      </a:r>
                      <a:endParaRPr sz="1200" b="0" dirty="0">
                        <a:solidFill>
                          <a:schemeClr val="dk1"/>
                        </a:solidFill>
                        <a:latin typeface="+mn-lt"/>
                        <a:ea typeface="Calibri"/>
                        <a:cs typeface="Calibri"/>
                        <a:sym typeface="Calibri"/>
                      </a:endParaRPr>
                    </a:p>
                  </a:txBody>
                  <a:tcPr marL="91450" marR="91450" marT="45725" marB="45725"/>
                </a:tc>
                <a:tc>
                  <a:txBody>
                    <a:bodyPr/>
                    <a:lstStyle/>
                    <a:p>
                      <a:pPr marL="0" marR="0" lvl="0" indent="0" algn="r" rtl="0">
                        <a:spcBef>
                          <a:spcPts val="0"/>
                        </a:spcBef>
                        <a:spcAft>
                          <a:spcPts val="0"/>
                        </a:spcAft>
                        <a:buNone/>
                      </a:pPr>
                      <a:r>
                        <a:rPr lang="en-US" sz="1200" b="0" dirty="0" smtClean="0">
                          <a:solidFill>
                            <a:schemeClr val="dk1"/>
                          </a:solidFill>
                          <a:latin typeface="+mn-lt"/>
                          <a:ea typeface="Calibri"/>
                          <a:cs typeface="Calibri"/>
                          <a:sym typeface="Calibri"/>
                        </a:rPr>
                        <a:t>49</a:t>
                      </a:r>
                      <a:endParaRPr sz="1200" b="0" dirty="0">
                        <a:solidFill>
                          <a:schemeClr val="dk1"/>
                        </a:solidFill>
                        <a:latin typeface="+mn-lt"/>
                        <a:ea typeface="Calibri"/>
                        <a:cs typeface="Calibri"/>
                        <a:sym typeface="Calibri"/>
                      </a:endParaRPr>
                    </a:p>
                  </a:txBody>
                  <a:tcPr marL="91450" marR="91450" marT="45725" marB="45725"/>
                </a:tc>
                <a:extLst>
                  <a:ext uri="{0D108BD9-81ED-4DB2-BD59-A6C34878D82A}">
                    <a16:rowId xmlns:a16="http://schemas.microsoft.com/office/drawing/2014/main" val="4000698747"/>
                  </a:ext>
                </a:extLst>
              </a:tr>
              <a:tr h="358898">
                <a:tc>
                  <a:txBody>
                    <a:bodyPr/>
                    <a:lstStyle/>
                    <a:p>
                      <a:r>
                        <a:rPr lang="en-ZA" sz="1200" b="1" dirty="0" smtClean="0">
                          <a:solidFill>
                            <a:schemeClr val="tx1"/>
                          </a:solidFill>
                          <a:latin typeface="+mn-lt"/>
                        </a:rPr>
                        <a:t>Gauteng</a:t>
                      </a:r>
                      <a:endParaRPr lang="en-ZA" sz="1200" b="1" dirty="0">
                        <a:solidFill>
                          <a:schemeClr val="tx1"/>
                        </a:solidFill>
                        <a:latin typeface="+mn-lt"/>
                      </a:endParaRPr>
                    </a:p>
                  </a:txBody>
                  <a:tcPr/>
                </a:tc>
                <a:tc>
                  <a:txBody>
                    <a:bodyPr/>
                    <a:lstStyle/>
                    <a:p>
                      <a:pPr algn="r"/>
                      <a:r>
                        <a:rPr lang="en-ZA" sz="1200" b="0" dirty="0">
                          <a:solidFill>
                            <a:schemeClr val="tx1"/>
                          </a:solidFill>
                          <a:latin typeface="+mn-lt"/>
                        </a:rPr>
                        <a:t>0</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200" b="0" dirty="0">
                          <a:solidFill>
                            <a:schemeClr val="tx1"/>
                          </a:solidFill>
                          <a:latin typeface="+mn-lt"/>
                        </a:rPr>
                        <a:t>2 071</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200" b="0" dirty="0">
                          <a:solidFill>
                            <a:schemeClr val="tx1"/>
                          </a:solidFill>
                          <a:latin typeface="+mn-lt"/>
                        </a:rPr>
                        <a:t>0</a:t>
                      </a:r>
                    </a:p>
                  </a:txBody>
                  <a:tcPr/>
                </a:tc>
                <a:tc>
                  <a:txBody>
                    <a:bodyPr/>
                    <a:lstStyle/>
                    <a:p>
                      <a:pPr algn="r"/>
                      <a:r>
                        <a:rPr lang="en-ZA" sz="1200" b="0" dirty="0">
                          <a:solidFill>
                            <a:schemeClr val="tx1"/>
                          </a:solidFill>
                          <a:latin typeface="+mn-lt"/>
                        </a:rPr>
                        <a:t>54</a:t>
                      </a:r>
                    </a:p>
                  </a:txBody>
                  <a:tcPr/>
                </a:tc>
                <a:tc>
                  <a:txBody>
                    <a:bodyPr/>
                    <a:lstStyle/>
                    <a:p>
                      <a:pPr algn="r"/>
                      <a:r>
                        <a:rPr lang="en-ZA" sz="1200" b="0" dirty="0">
                          <a:solidFill>
                            <a:schemeClr val="tx1"/>
                          </a:solidFill>
                          <a:latin typeface="+mn-lt"/>
                        </a:rPr>
                        <a:t>2 071</a:t>
                      </a:r>
                    </a:p>
                  </a:txBody>
                  <a:tcPr/>
                </a:tc>
                <a:tc>
                  <a:txBody>
                    <a:bodyPr/>
                    <a:lstStyle/>
                    <a:p>
                      <a:pPr algn="r"/>
                      <a:r>
                        <a:rPr lang="en-ZA" sz="1200" b="0" dirty="0">
                          <a:solidFill>
                            <a:schemeClr val="tx1"/>
                          </a:solidFill>
                          <a:latin typeface="+mn-lt"/>
                        </a:rPr>
                        <a:t>0</a:t>
                      </a:r>
                    </a:p>
                  </a:txBody>
                  <a:tcPr/>
                </a:tc>
                <a:tc>
                  <a:txBody>
                    <a:bodyPr/>
                    <a:lstStyle/>
                    <a:p>
                      <a:pPr algn="r"/>
                      <a:r>
                        <a:rPr lang="en-ZA" sz="1200" b="0" dirty="0">
                          <a:solidFill>
                            <a:schemeClr val="tx1"/>
                          </a:solidFill>
                          <a:latin typeface="+mn-lt"/>
                        </a:rPr>
                        <a:t>3</a:t>
                      </a:r>
                    </a:p>
                  </a:txBody>
                  <a:tcPr/>
                </a:tc>
                <a:extLst>
                  <a:ext uri="{0D108BD9-81ED-4DB2-BD59-A6C34878D82A}">
                    <a16:rowId xmlns:a16="http://schemas.microsoft.com/office/drawing/2014/main" val="1654103669"/>
                  </a:ext>
                </a:extLst>
              </a:tr>
              <a:tr h="377583">
                <a:tc>
                  <a:txBody>
                    <a:bodyPr/>
                    <a:lstStyle/>
                    <a:p>
                      <a:r>
                        <a:rPr lang="en-ZA" sz="1200" b="1" dirty="0" smtClean="0">
                          <a:solidFill>
                            <a:schemeClr val="tx1"/>
                          </a:solidFill>
                          <a:latin typeface="+mn-lt"/>
                        </a:rPr>
                        <a:t>KwaZulu</a:t>
                      </a:r>
                      <a:r>
                        <a:rPr lang="en-ZA" sz="1200" b="1" baseline="0" dirty="0" smtClean="0">
                          <a:solidFill>
                            <a:schemeClr val="tx1"/>
                          </a:solidFill>
                          <a:latin typeface="+mn-lt"/>
                        </a:rPr>
                        <a:t>-Natal</a:t>
                      </a:r>
                      <a:endParaRPr lang="en-ZA" sz="1200" b="1" dirty="0">
                        <a:solidFill>
                          <a:schemeClr val="tx1"/>
                        </a:solidFill>
                        <a:latin typeface="+mn-lt"/>
                      </a:endParaRPr>
                    </a:p>
                  </a:txBody>
                  <a:tcPr/>
                </a:tc>
                <a:tc>
                  <a:txBody>
                    <a:bodyPr/>
                    <a:lstStyle/>
                    <a:p>
                      <a:pPr algn="r" fontAlgn="t"/>
                      <a:r>
                        <a:rPr lang="en-US" sz="1200" b="0" i="0" u="none" strike="noStrike" dirty="0" smtClean="0">
                          <a:solidFill>
                            <a:srgbClr val="000000"/>
                          </a:solidFill>
                          <a:effectLst/>
                          <a:latin typeface="+mn-lt"/>
                        </a:rPr>
                        <a:t>0</a:t>
                      </a:r>
                      <a:endParaRPr lang="en-US" sz="1200" b="0" i="0" u="none" strike="noStrike" dirty="0">
                        <a:solidFill>
                          <a:srgbClr val="000000"/>
                        </a:solidFill>
                        <a:effectLst/>
                        <a:latin typeface="+mn-lt"/>
                      </a:endParaRPr>
                    </a:p>
                  </a:txBody>
                  <a:tcPr marL="9525" marR="9525" marT="9525" marB="0" anchor="ctr"/>
                </a:tc>
                <a:tc>
                  <a:txBody>
                    <a:bodyPr/>
                    <a:lstStyle/>
                    <a:p>
                      <a:pPr marL="0" algn="r" defTabSz="914400" rtl="0" eaLnBrk="1" fontAlgn="b" latinLnBrk="0" hangingPunct="1"/>
                      <a:r>
                        <a:rPr lang="en-US" sz="1200" b="0" u="none" strike="noStrike" kern="1200" dirty="0" smtClean="0">
                          <a:solidFill>
                            <a:schemeClr val="dk1"/>
                          </a:solidFill>
                          <a:effectLst/>
                          <a:latin typeface="+mn-lt"/>
                          <a:ea typeface="+mn-ea"/>
                          <a:cs typeface="+mn-cs"/>
                        </a:rPr>
                        <a:t>4 744</a:t>
                      </a:r>
                      <a:endParaRPr lang="en-US" sz="1200" b="0" u="none" strike="noStrike" kern="1200" dirty="0">
                        <a:solidFill>
                          <a:schemeClr val="dk1"/>
                        </a:solidFill>
                        <a:effectLst/>
                        <a:latin typeface="+mn-lt"/>
                        <a:ea typeface="+mn-ea"/>
                        <a:cs typeface="+mn-cs"/>
                      </a:endParaRPr>
                    </a:p>
                  </a:txBody>
                  <a:tcPr marL="9525" marR="9525" marT="9525" marB="0" anchor="ctr"/>
                </a:tc>
                <a:tc>
                  <a:txBody>
                    <a:bodyPr/>
                    <a:lstStyle/>
                    <a:p>
                      <a:pPr marL="0" algn="r" defTabSz="914400" rtl="0" eaLnBrk="1" fontAlgn="b" latinLnBrk="0" hangingPunct="1"/>
                      <a:r>
                        <a:rPr lang="en-US" sz="1200" b="0" u="none" strike="noStrike" kern="1200" dirty="0" smtClean="0">
                          <a:solidFill>
                            <a:schemeClr val="dk1"/>
                          </a:solidFill>
                          <a:effectLst/>
                          <a:latin typeface="+mn-lt"/>
                          <a:ea typeface="+mn-ea"/>
                          <a:cs typeface="+mn-cs"/>
                        </a:rPr>
                        <a:t>1 077</a:t>
                      </a:r>
                      <a:endParaRPr lang="en-US" sz="1200" b="0" u="none" strike="noStrike" kern="1200" dirty="0">
                        <a:solidFill>
                          <a:schemeClr val="dk1"/>
                        </a:solidFill>
                        <a:effectLst/>
                        <a:latin typeface="+mn-lt"/>
                        <a:ea typeface="+mn-ea"/>
                        <a:cs typeface="+mn-cs"/>
                      </a:endParaRPr>
                    </a:p>
                  </a:txBody>
                  <a:tcPr marL="9525" marR="9525" marT="9525" marB="0" anchor="ctr"/>
                </a:tc>
                <a:tc>
                  <a:txBody>
                    <a:bodyPr/>
                    <a:lstStyle/>
                    <a:p>
                      <a:pPr algn="r" fontAlgn="b"/>
                      <a:r>
                        <a:rPr lang="en-ZA" sz="1200" u="none" strike="noStrike" kern="1200" dirty="0" smtClean="0">
                          <a:solidFill>
                            <a:schemeClr val="dk1"/>
                          </a:solidFill>
                          <a:effectLst/>
                          <a:latin typeface="+mn-lt"/>
                          <a:ea typeface="+mn-ea"/>
                          <a:cs typeface="+mn-cs"/>
                        </a:rPr>
                        <a:t>170</a:t>
                      </a:r>
                      <a:endParaRPr lang="en-ZA" sz="1200" u="none" strike="noStrike" kern="1200" dirty="0">
                        <a:solidFill>
                          <a:schemeClr val="dk1"/>
                        </a:solidFill>
                        <a:effectLst/>
                        <a:latin typeface="+mn-lt"/>
                        <a:ea typeface="+mn-ea"/>
                        <a:cs typeface="+mn-cs"/>
                      </a:endParaRPr>
                    </a:p>
                  </a:txBody>
                  <a:tcPr marL="9525" marR="9525" marT="9525" marB="0" anchor="ctr"/>
                </a:tc>
                <a:tc>
                  <a:txBody>
                    <a:bodyPr/>
                    <a:lstStyle/>
                    <a:p>
                      <a:pPr marL="0" algn="r" defTabSz="914400" rtl="0" eaLnBrk="1" fontAlgn="b" latinLnBrk="0" hangingPunct="1"/>
                      <a:r>
                        <a:rPr lang="en-US" sz="1200" b="0" u="none" strike="noStrike" kern="1200" dirty="0" smtClean="0">
                          <a:solidFill>
                            <a:schemeClr val="dk1"/>
                          </a:solidFill>
                          <a:effectLst/>
                          <a:latin typeface="+mn-lt"/>
                          <a:ea typeface="+mn-ea"/>
                          <a:cs typeface="+mn-cs"/>
                        </a:rPr>
                        <a:t>4 744</a:t>
                      </a:r>
                      <a:endParaRPr lang="en-US" sz="1200" b="0" u="none" strike="noStrike" kern="1200" dirty="0">
                        <a:solidFill>
                          <a:schemeClr val="dk1"/>
                        </a:solidFill>
                        <a:effectLst/>
                        <a:latin typeface="+mn-lt"/>
                        <a:ea typeface="+mn-ea"/>
                        <a:cs typeface="+mn-cs"/>
                      </a:endParaRPr>
                    </a:p>
                  </a:txBody>
                  <a:tcPr marL="9525" marR="9525" marT="9525" marB="0" anchor="ctr"/>
                </a:tc>
                <a:tc>
                  <a:txBody>
                    <a:bodyPr/>
                    <a:lstStyle/>
                    <a:p>
                      <a:pPr marL="0" algn="r" defTabSz="914400" rtl="0" eaLnBrk="1" fontAlgn="b" latinLnBrk="0" hangingPunct="1"/>
                      <a:r>
                        <a:rPr lang="en-US" sz="1200" b="0" u="none" strike="noStrike" kern="1200" dirty="0" smtClean="0">
                          <a:solidFill>
                            <a:schemeClr val="dk1"/>
                          </a:solidFill>
                          <a:effectLst/>
                          <a:latin typeface="+mn-lt"/>
                          <a:ea typeface="+mn-ea"/>
                          <a:cs typeface="+mn-cs"/>
                        </a:rPr>
                        <a:t>1077</a:t>
                      </a:r>
                      <a:endParaRPr lang="en-US" sz="1200" b="0" u="none" strike="noStrike" kern="1200" dirty="0">
                        <a:solidFill>
                          <a:schemeClr val="dk1"/>
                        </a:solidFill>
                        <a:effectLst/>
                        <a:latin typeface="+mn-lt"/>
                        <a:ea typeface="+mn-ea"/>
                        <a:cs typeface="+mn-cs"/>
                      </a:endParaRPr>
                    </a:p>
                  </a:txBody>
                  <a:tcPr marL="9525" marR="9525" marT="9525" marB="0" anchor="ctr"/>
                </a:tc>
                <a:tc>
                  <a:txBody>
                    <a:bodyPr/>
                    <a:lstStyle/>
                    <a:p>
                      <a:pPr algn="r" fontAlgn="b"/>
                      <a:r>
                        <a:rPr lang="en-ZA" sz="1200" u="none" strike="noStrike" kern="1200" dirty="0" smtClean="0">
                          <a:solidFill>
                            <a:schemeClr val="dk1"/>
                          </a:solidFill>
                          <a:effectLst/>
                          <a:latin typeface="+mn-lt"/>
                          <a:ea typeface="+mn-ea"/>
                          <a:cs typeface="+mn-cs"/>
                        </a:rPr>
                        <a:t>170</a:t>
                      </a:r>
                      <a:endParaRPr lang="en-ZA" sz="12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3467856873"/>
                  </a:ext>
                </a:extLst>
              </a:tr>
              <a:tr h="358898">
                <a:tc>
                  <a:txBody>
                    <a:bodyPr/>
                    <a:lstStyle/>
                    <a:p>
                      <a:r>
                        <a:rPr lang="en-ZA" sz="1200" b="1" dirty="0" smtClean="0">
                          <a:solidFill>
                            <a:schemeClr val="tx1"/>
                          </a:solidFill>
                          <a:latin typeface="+mn-lt"/>
                        </a:rPr>
                        <a:t>Limpopo</a:t>
                      </a:r>
                      <a:endParaRPr lang="en-ZA" sz="1200" b="1" dirty="0">
                        <a:solidFill>
                          <a:schemeClr val="tx1"/>
                        </a:solidFill>
                        <a:latin typeface="+mn-lt"/>
                      </a:endParaRPr>
                    </a:p>
                  </a:txBody>
                  <a:tcPr/>
                </a:tc>
                <a:tc>
                  <a:txBody>
                    <a:bodyPr/>
                    <a:lstStyle/>
                    <a:p>
                      <a:pPr lvl="0" algn="r"/>
                      <a:r>
                        <a:rPr lang="en-ZA" sz="1200" b="0" kern="1200" dirty="0" smtClean="0">
                          <a:solidFill>
                            <a:schemeClr val="tx1"/>
                          </a:solidFill>
                          <a:effectLst/>
                          <a:latin typeface="+mn-lt"/>
                          <a:ea typeface="+mn-ea"/>
                          <a:cs typeface="+mn-cs"/>
                        </a:rPr>
                        <a:t>1</a:t>
                      </a:r>
                    </a:p>
                  </a:txBody>
                  <a:tcPr/>
                </a:tc>
                <a:tc>
                  <a:txBody>
                    <a:bodyPr/>
                    <a:lstStyle/>
                    <a:p>
                      <a:pPr lvl="0" algn="r"/>
                      <a:r>
                        <a:rPr lang="en-ZA" sz="1200" b="0" kern="1200" dirty="0" smtClean="0">
                          <a:solidFill>
                            <a:schemeClr val="tx1"/>
                          </a:solidFill>
                          <a:effectLst/>
                          <a:latin typeface="+mn-lt"/>
                          <a:ea typeface="+mn-ea"/>
                          <a:cs typeface="+mn-cs"/>
                        </a:rPr>
                        <a:t>3 743</a:t>
                      </a:r>
                    </a:p>
                  </a:txBody>
                  <a:tcPr/>
                </a:tc>
                <a:tc>
                  <a:txBody>
                    <a:bodyPr/>
                    <a:lstStyle/>
                    <a:p>
                      <a:pPr lvl="0" algn="r"/>
                      <a:r>
                        <a:rPr lang="en-ZA" sz="1200" b="0" kern="1200" dirty="0" smtClean="0">
                          <a:solidFill>
                            <a:schemeClr val="tx1"/>
                          </a:solidFill>
                          <a:effectLst/>
                          <a:latin typeface="+mn-lt"/>
                          <a:ea typeface="+mn-ea"/>
                          <a:cs typeface="+mn-cs"/>
                        </a:rPr>
                        <a:t>0</a:t>
                      </a:r>
                      <a:endParaRPr lang="en-ZA" sz="1200" b="0" kern="1200" dirty="0">
                        <a:solidFill>
                          <a:schemeClr val="tx1"/>
                        </a:solidFill>
                        <a:effectLst/>
                        <a:latin typeface="+mn-lt"/>
                        <a:ea typeface="+mn-ea"/>
                        <a:cs typeface="+mn-cs"/>
                      </a:endParaRPr>
                    </a:p>
                  </a:txBody>
                  <a:tcPr/>
                </a:tc>
                <a:tc>
                  <a:txBody>
                    <a:bodyPr/>
                    <a:lstStyle/>
                    <a:p>
                      <a:pPr lvl="0" algn="r"/>
                      <a:r>
                        <a:rPr lang="en-ZA" sz="1200" b="0" kern="1200" dirty="0" smtClean="0">
                          <a:solidFill>
                            <a:schemeClr val="tx1"/>
                          </a:solidFill>
                          <a:effectLst/>
                          <a:latin typeface="+mn-lt"/>
                          <a:ea typeface="+mn-ea"/>
                          <a:cs typeface="+mn-cs"/>
                        </a:rPr>
                        <a:t>690</a:t>
                      </a:r>
                      <a:endParaRPr lang="en-ZA" sz="1200" b="0" kern="1200" dirty="0">
                        <a:solidFill>
                          <a:schemeClr val="tx1"/>
                        </a:solidFill>
                        <a:effectLst/>
                        <a:latin typeface="+mn-lt"/>
                        <a:ea typeface="+mn-ea"/>
                        <a:cs typeface="+mn-cs"/>
                      </a:endParaRPr>
                    </a:p>
                  </a:txBody>
                  <a:tcPr/>
                </a:tc>
                <a:tc>
                  <a:txBody>
                    <a:bodyPr/>
                    <a:lstStyle/>
                    <a:p>
                      <a:pPr lvl="0" algn="r"/>
                      <a:r>
                        <a:rPr lang="en-ZA" sz="1200" b="0" kern="1200" dirty="0" smtClean="0">
                          <a:solidFill>
                            <a:schemeClr val="tx1"/>
                          </a:solidFill>
                          <a:effectLst/>
                          <a:latin typeface="+mn-lt"/>
                          <a:ea typeface="+mn-ea"/>
                          <a:cs typeface="+mn-cs"/>
                        </a:rPr>
                        <a:t>3 277</a:t>
                      </a:r>
                      <a:endParaRPr lang="en-ZA" sz="1200" b="0" kern="1200" dirty="0">
                        <a:solidFill>
                          <a:schemeClr val="tx1"/>
                        </a:solidFill>
                        <a:effectLst/>
                        <a:latin typeface="+mn-lt"/>
                        <a:ea typeface="+mn-ea"/>
                        <a:cs typeface="+mn-cs"/>
                      </a:endParaRPr>
                    </a:p>
                  </a:txBody>
                  <a:tcPr/>
                </a:tc>
                <a:tc>
                  <a:txBody>
                    <a:bodyPr/>
                    <a:lstStyle/>
                    <a:p>
                      <a:pPr lvl="0" algn="r"/>
                      <a:r>
                        <a:rPr lang="en-ZA" sz="1200" b="0" kern="1200" dirty="0" smtClean="0">
                          <a:solidFill>
                            <a:schemeClr val="tx1"/>
                          </a:solidFill>
                          <a:effectLst/>
                          <a:latin typeface="+mn-lt"/>
                          <a:ea typeface="+mn-ea"/>
                          <a:cs typeface="+mn-cs"/>
                        </a:rPr>
                        <a:t>507</a:t>
                      </a:r>
                      <a:endParaRPr lang="en-ZA" sz="1200" b="0" kern="1200" dirty="0">
                        <a:solidFill>
                          <a:schemeClr val="tx1"/>
                        </a:solidFill>
                        <a:effectLst/>
                        <a:latin typeface="+mn-lt"/>
                        <a:ea typeface="+mn-ea"/>
                        <a:cs typeface="+mn-cs"/>
                      </a:endParaRPr>
                    </a:p>
                  </a:txBody>
                  <a:tcPr/>
                </a:tc>
                <a:tc>
                  <a:txBody>
                    <a:bodyPr/>
                    <a:lstStyle/>
                    <a:p>
                      <a:pPr lvl="0" algn="r"/>
                      <a:r>
                        <a:rPr lang="en-ZA" sz="1200" b="0" kern="1200" dirty="0" smtClean="0">
                          <a:solidFill>
                            <a:schemeClr val="tx1"/>
                          </a:solidFill>
                          <a:effectLst/>
                          <a:latin typeface="+mn-lt"/>
                          <a:ea typeface="+mn-ea"/>
                          <a:cs typeface="+mn-cs"/>
                        </a:rPr>
                        <a:t>853</a:t>
                      </a:r>
                      <a:endParaRPr lang="en-ZA" sz="1200" b="0" kern="1200" dirty="0">
                        <a:solidFill>
                          <a:schemeClr val="tx1"/>
                        </a:solidFill>
                        <a:effectLst/>
                        <a:latin typeface="+mn-lt"/>
                        <a:ea typeface="+mn-ea"/>
                        <a:cs typeface="+mn-cs"/>
                      </a:endParaRPr>
                    </a:p>
                  </a:txBody>
                  <a:tcPr/>
                </a:tc>
                <a:extLst>
                  <a:ext uri="{0D108BD9-81ED-4DB2-BD59-A6C34878D82A}">
                    <a16:rowId xmlns:a16="http://schemas.microsoft.com/office/drawing/2014/main" val="2806824473"/>
                  </a:ext>
                </a:extLst>
              </a:tr>
              <a:tr h="358898">
                <a:tc>
                  <a:txBody>
                    <a:bodyPr/>
                    <a:lstStyle/>
                    <a:p>
                      <a:r>
                        <a:rPr lang="en-ZA" sz="1200" b="1" dirty="0" smtClean="0">
                          <a:solidFill>
                            <a:schemeClr val="tx1"/>
                          </a:solidFill>
                          <a:latin typeface="+mn-lt"/>
                        </a:rPr>
                        <a:t>Mpumalanga</a:t>
                      </a:r>
                      <a:endParaRPr lang="en-ZA" sz="1200" b="1" dirty="0">
                        <a:solidFill>
                          <a:schemeClr val="tx1"/>
                        </a:solidFill>
                        <a:latin typeface="+mn-lt"/>
                      </a:endParaRPr>
                    </a:p>
                  </a:txBody>
                  <a:tcPr/>
                </a:tc>
                <a:tc>
                  <a:txBody>
                    <a:bodyPr/>
                    <a:lstStyle/>
                    <a:p>
                      <a:pPr algn="r" fontAlgn="b"/>
                      <a:r>
                        <a:rPr lang="en-US" sz="1200" b="0" i="0" u="none" strike="noStrike" dirty="0">
                          <a:solidFill>
                            <a:srgbClr val="000000"/>
                          </a:solidFill>
                          <a:effectLst/>
                          <a:latin typeface="+mn-lt"/>
                          <a:cs typeface="Arial" panose="020B0604020202020204" pitchFamily="34" charset="0"/>
                        </a:rPr>
                        <a:t>9</a:t>
                      </a:r>
                    </a:p>
                  </a:txBody>
                  <a:tcPr marL="9525" marR="9525" marT="9525" marB="0" anchor="b"/>
                </a:tc>
                <a:tc>
                  <a:txBody>
                    <a:bodyPr/>
                    <a:lstStyle/>
                    <a:p>
                      <a:pPr algn="r" fontAlgn="b"/>
                      <a:r>
                        <a:rPr lang="en-US" sz="1200" b="0" i="0" u="none" strike="noStrike" dirty="0">
                          <a:solidFill>
                            <a:srgbClr val="000000"/>
                          </a:solidFill>
                          <a:effectLst/>
                          <a:latin typeface="+mn-lt"/>
                          <a:cs typeface="Arial" panose="020B0604020202020204" pitchFamily="34" charset="0"/>
                        </a:rPr>
                        <a:t>1223</a:t>
                      </a:r>
                    </a:p>
                  </a:txBody>
                  <a:tcPr marL="9525" marR="9525" marT="9525" marB="0" anchor="b"/>
                </a:tc>
                <a:tc>
                  <a:txBody>
                    <a:bodyPr/>
                    <a:lstStyle/>
                    <a:p>
                      <a:pPr algn="r" fontAlgn="b"/>
                      <a:r>
                        <a:rPr lang="en-US" sz="1200" b="0" i="0" u="none" strike="noStrike" dirty="0">
                          <a:solidFill>
                            <a:srgbClr val="000000"/>
                          </a:solidFill>
                          <a:effectLst/>
                          <a:latin typeface="+mn-lt"/>
                          <a:cs typeface="Arial" panose="020B0604020202020204" pitchFamily="34" charset="0"/>
                        </a:rPr>
                        <a:t>35</a:t>
                      </a:r>
                    </a:p>
                  </a:txBody>
                  <a:tcPr marL="9525" marR="9525" marT="9525" marB="0" anchor="b"/>
                </a:tc>
                <a:tc>
                  <a:txBody>
                    <a:bodyPr/>
                    <a:lstStyle/>
                    <a:p>
                      <a:pPr algn="r" fontAlgn="b"/>
                      <a:r>
                        <a:rPr lang="en-US" sz="1200" b="0" i="0" u="none" strike="noStrike" dirty="0">
                          <a:solidFill>
                            <a:srgbClr val="000000"/>
                          </a:solidFill>
                          <a:effectLst/>
                          <a:latin typeface="+mn-lt"/>
                          <a:cs typeface="Arial" panose="020B0604020202020204" pitchFamily="34" charset="0"/>
                        </a:rPr>
                        <a:t>5</a:t>
                      </a:r>
                    </a:p>
                  </a:txBody>
                  <a:tcPr marL="9525" marR="9525" marT="9525" marB="0" anchor="b"/>
                </a:tc>
                <a:tc>
                  <a:txBody>
                    <a:bodyPr/>
                    <a:lstStyle/>
                    <a:p>
                      <a:pPr algn="r" fontAlgn="b"/>
                      <a:r>
                        <a:rPr lang="en-US" sz="1200" b="0" i="0" u="none" strike="noStrike" dirty="0">
                          <a:solidFill>
                            <a:srgbClr val="000000"/>
                          </a:solidFill>
                          <a:effectLst/>
                          <a:latin typeface="+mn-lt"/>
                          <a:cs typeface="Arial" panose="020B0604020202020204" pitchFamily="34" charset="0"/>
                        </a:rPr>
                        <a:t>433</a:t>
                      </a:r>
                    </a:p>
                  </a:txBody>
                  <a:tcPr marL="9525" marR="9525" marT="9525" marB="0" anchor="b"/>
                </a:tc>
                <a:tc>
                  <a:txBody>
                    <a:bodyPr/>
                    <a:lstStyle/>
                    <a:p>
                      <a:pPr algn="r" fontAlgn="b"/>
                      <a:r>
                        <a:rPr lang="en-US" sz="1200" b="0" i="0" u="none" strike="noStrike" dirty="0">
                          <a:solidFill>
                            <a:srgbClr val="000000"/>
                          </a:solidFill>
                          <a:effectLst/>
                          <a:latin typeface="+mn-lt"/>
                          <a:cs typeface="Arial" panose="020B0604020202020204" pitchFamily="34" charset="0"/>
                        </a:rPr>
                        <a:t>207</a:t>
                      </a:r>
                    </a:p>
                  </a:txBody>
                  <a:tcPr marL="9525" marR="9525" marT="9525" marB="0" anchor="b"/>
                </a:tc>
                <a:tc>
                  <a:txBody>
                    <a:bodyPr/>
                    <a:lstStyle/>
                    <a:p>
                      <a:pPr algn="r" fontAlgn="b"/>
                      <a:r>
                        <a:rPr lang="en-US" sz="1200" b="0" i="0" u="none" strike="noStrike" dirty="0">
                          <a:solidFill>
                            <a:srgbClr val="000000"/>
                          </a:solidFill>
                          <a:effectLst/>
                          <a:latin typeface="+mn-lt"/>
                          <a:cs typeface="Arial" panose="020B0604020202020204" pitchFamily="34" charset="0"/>
                        </a:rPr>
                        <a:t>71</a:t>
                      </a:r>
                    </a:p>
                  </a:txBody>
                  <a:tcPr marL="9525" marR="9525" marT="9525" marB="0" anchor="b"/>
                </a:tc>
                <a:extLst>
                  <a:ext uri="{0D108BD9-81ED-4DB2-BD59-A6C34878D82A}">
                    <a16:rowId xmlns:a16="http://schemas.microsoft.com/office/drawing/2014/main" val="2057722447"/>
                  </a:ext>
                </a:extLst>
              </a:tr>
              <a:tr h="383165">
                <a:tc>
                  <a:txBody>
                    <a:bodyPr/>
                    <a:lstStyle/>
                    <a:p>
                      <a:r>
                        <a:rPr lang="en-ZA" sz="1200" b="1" dirty="0" smtClean="0">
                          <a:solidFill>
                            <a:schemeClr val="tx1"/>
                          </a:solidFill>
                          <a:latin typeface="+mn-lt"/>
                        </a:rPr>
                        <a:t>Northern Cape</a:t>
                      </a:r>
                      <a:endParaRPr lang="en-ZA" sz="1200" b="1" dirty="0">
                        <a:solidFill>
                          <a:schemeClr val="tx1"/>
                        </a:solidFill>
                        <a:latin typeface="+mn-lt"/>
                      </a:endParaRPr>
                    </a:p>
                  </a:txBody>
                  <a:tcPr/>
                </a:tc>
                <a:tc>
                  <a:txBody>
                    <a:bodyPr/>
                    <a:lstStyle/>
                    <a:p>
                      <a:pPr algn="r"/>
                      <a:r>
                        <a:rPr lang="en-US" sz="1200" b="0" dirty="0" smtClean="0">
                          <a:solidFill>
                            <a:schemeClr val="tx1"/>
                          </a:solidFill>
                          <a:latin typeface="+mn-lt"/>
                        </a:rPr>
                        <a:t>0</a:t>
                      </a:r>
                      <a:endParaRPr lang="en-ZA" sz="1200" b="0" dirty="0" smtClean="0">
                        <a:solidFill>
                          <a:schemeClr val="tx1"/>
                        </a:solidFill>
                        <a:latin typeface="+mn-lt"/>
                      </a:endParaRPr>
                    </a:p>
                  </a:txBody>
                  <a:tcPr anchor="ctr"/>
                </a:tc>
                <a:tc>
                  <a:txBody>
                    <a:bodyPr/>
                    <a:lstStyle/>
                    <a:p>
                      <a:pPr algn="r"/>
                      <a:r>
                        <a:rPr lang="en-US" sz="1200" b="0" dirty="0" smtClean="0">
                          <a:solidFill>
                            <a:schemeClr val="tx1"/>
                          </a:solidFill>
                          <a:latin typeface="+mn-lt"/>
                        </a:rPr>
                        <a:t>478</a:t>
                      </a:r>
                      <a:endParaRPr lang="en-ZA" sz="1200" b="0" dirty="0" smtClean="0">
                        <a:solidFill>
                          <a:schemeClr val="tx1"/>
                        </a:solidFill>
                        <a:latin typeface="+mn-lt"/>
                      </a:endParaRPr>
                    </a:p>
                  </a:txBody>
                  <a:tcPr anchor="ctr"/>
                </a:tc>
                <a:tc>
                  <a:txBody>
                    <a:bodyPr/>
                    <a:lstStyle/>
                    <a:p>
                      <a:pPr algn="r"/>
                      <a:r>
                        <a:rPr lang="en-US" sz="1200" b="0" dirty="0" smtClean="0">
                          <a:solidFill>
                            <a:schemeClr val="tx1"/>
                          </a:solidFill>
                          <a:latin typeface="+mn-lt"/>
                        </a:rPr>
                        <a:t>1</a:t>
                      </a:r>
                      <a:endParaRPr lang="en-ZA" sz="1200" b="0" dirty="0" smtClean="0">
                        <a:solidFill>
                          <a:schemeClr val="tx1"/>
                        </a:solidFill>
                        <a:latin typeface="+mn-lt"/>
                      </a:endParaRPr>
                    </a:p>
                  </a:txBody>
                  <a:tcPr anchor="ctr"/>
                </a:tc>
                <a:tc>
                  <a:txBody>
                    <a:bodyPr/>
                    <a:lstStyle/>
                    <a:p>
                      <a:pPr algn="r"/>
                      <a:r>
                        <a:rPr lang="en-US" sz="1200" b="0" dirty="0" smtClean="0">
                          <a:solidFill>
                            <a:schemeClr val="tx1"/>
                          </a:solidFill>
                          <a:latin typeface="+mn-lt"/>
                        </a:rPr>
                        <a:t>4</a:t>
                      </a:r>
                      <a:endParaRPr lang="en-ZA" sz="1200" b="0" dirty="0" smtClean="0">
                        <a:solidFill>
                          <a:schemeClr val="tx1"/>
                        </a:solidFill>
                        <a:latin typeface="+mn-lt"/>
                      </a:endParaRPr>
                    </a:p>
                  </a:txBody>
                  <a:tcPr anchor="ctr"/>
                </a:tc>
                <a:tc>
                  <a:txBody>
                    <a:bodyPr/>
                    <a:lstStyle/>
                    <a:p>
                      <a:pPr algn="r"/>
                      <a:r>
                        <a:rPr lang="en-US" sz="1200" b="0" dirty="0" smtClean="0">
                          <a:solidFill>
                            <a:schemeClr val="tx1"/>
                          </a:solidFill>
                          <a:latin typeface="+mn-lt"/>
                        </a:rPr>
                        <a:t>552</a:t>
                      </a:r>
                      <a:endParaRPr lang="en-ZA" sz="1200" b="0" dirty="0" smtClean="0">
                        <a:solidFill>
                          <a:schemeClr val="tx1"/>
                        </a:solidFill>
                        <a:latin typeface="+mn-lt"/>
                      </a:endParaRPr>
                    </a:p>
                  </a:txBody>
                  <a:tcPr anchor="ctr"/>
                </a:tc>
                <a:tc>
                  <a:txBody>
                    <a:bodyPr/>
                    <a:lstStyle/>
                    <a:p>
                      <a:pPr algn="r"/>
                      <a:r>
                        <a:rPr lang="en-US" sz="1200" b="0" dirty="0" smtClean="0">
                          <a:solidFill>
                            <a:schemeClr val="tx1"/>
                          </a:solidFill>
                          <a:latin typeface="+mn-lt"/>
                        </a:rPr>
                        <a:t>0</a:t>
                      </a:r>
                      <a:endParaRPr lang="en-ZA" sz="1200" b="0" dirty="0" smtClean="0">
                        <a:solidFill>
                          <a:schemeClr val="tx1"/>
                        </a:solidFill>
                        <a:latin typeface="+mn-lt"/>
                      </a:endParaRPr>
                    </a:p>
                  </a:txBody>
                  <a:tcPr anchor="ctr"/>
                </a:tc>
                <a:tc>
                  <a:txBody>
                    <a:bodyPr/>
                    <a:lstStyle/>
                    <a:p>
                      <a:pPr algn="r"/>
                      <a:r>
                        <a:rPr lang="en-US" sz="1200" b="0" dirty="0" smtClean="0">
                          <a:solidFill>
                            <a:schemeClr val="tx1"/>
                          </a:solidFill>
                          <a:latin typeface="+mn-lt"/>
                        </a:rPr>
                        <a:t>552</a:t>
                      </a:r>
                      <a:endParaRPr lang="en-ZA" sz="1200" b="0" dirty="0" smtClean="0">
                        <a:solidFill>
                          <a:schemeClr val="tx1"/>
                        </a:solidFill>
                        <a:latin typeface="+mn-lt"/>
                      </a:endParaRPr>
                    </a:p>
                  </a:txBody>
                  <a:tcPr anchor="ctr"/>
                </a:tc>
                <a:extLst>
                  <a:ext uri="{0D108BD9-81ED-4DB2-BD59-A6C34878D82A}">
                    <a16:rowId xmlns:a16="http://schemas.microsoft.com/office/drawing/2014/main" val="1327915115"/>
                  </a:ext>
                </a:extLst>
              </a:tr>
              <a:tr h="358898">
                <a:tc>
                  <a:txBody>
                    <a:bodyPr/>
                    <a:lstStyle/>
                    <a:p>
                      <a:r>
                        <a:rPr lang="en-ZA" sz="1200" b="1" dirty="0" smtClean="0">
                          <a:solidFill>
                            <a:schemeClr val="tx1"/>
                          </a:solidFill>
                          <a:latin typeface="+mn-lt"/>
                        </a:rPr>
                        <a:t>North</a:t>
                      </a:r>
                      <a:r>
                        <a:rPr lang="en-ZA" sz="1200" b="1" baseline="0" dirty="0" smtClean="0">
                          <a:solidFill>
                            <a:schemeClr val="tx1"/>
                          </a:solidFill>
                          <a:latin typeface="+mn-lt"/>
                        </a:rPr>
                        <a:t> West</a:t>
                      </a:r>
                      <a:endParaRPr lang="en-ZA" sz="1200" b="1" dirty="0">
                        <a:solidFill>
                          <a:schemeClr val="tx1"/>
                        </a:solidFill>
                        <a:latin typeface="+mn-lt"/>
                      </a:endParaRPr>
                    </a:p>
                  </a:txBody>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0</a:t>
                      </a:r>
                    </a:p>
                  </a:txBody>
                  <a:tcPr/>
                </a:tc>
                <a:tc>
                  <a:txBody>
                    <a:bodyPr/>
                    <a:lstStyle/>
                    <a:p>
                      <a:pPr algn="r" fontAlgn="ctr"/>
                      <a:r>
                        <a:rPr lang="en-US" sz="1200" b="0" i="0" u="none" strike="noStrike" kern="1200" dirty="0" smtClean="0">
                          <a:solidFill>
                            <a:schemeClr val="tx1"/>
                          </a:solidFill>
                          <a:effectLst/>
                          <a:latin typeface="+mn-lt"/>
                          <a:ea typeface="+mn-ea"/>
                          <a:cs typeface="+mn-cs"/>
                        </a:rPr>
                        <a:t>1 443</a:t>
                      </a:r>
                      <a:endParaRPr lang="en-US" sz="1200" b="0" i="0" u="none" strike="noStrike" kern="1200" dirty="0">
                        <a:solidFill>
                          <a:schemeClr val="tx1"/>
                        </a:solidFill>
                        <a:effectLst/>
                        <a:latin typeface="+mn-lt"/>
                        <a:ea typeface="+mn-ea"/>
                        <a:cs typeface="+mn-cs"/>
                      </a:endParaRPr>
                    </a:p>
                  </a:txBody>
                  <a:tcPr/>
                </a:tc>
                <a:tc>
                  <a:txBody>
                    <a:bodyPr/>
                    <a:lstStyle/>
                    <a:p>
                      <a:pPr algn="r" fontAlgn="ctr"/>
                      <a:r>
                        <a:rPr lang="en-US" sz="1200" b="0" i="0" u="none" strike="noStrike" kern="1200" dirty="0">
                          <a:solidFill>
                            <a:schemeClr val="tx1"/>
                          </a:solidFill>
                          <a:effectLst/>
                          <a:latin typeface="+mn-lt"/>
                          <a:ea typeface="+mn-ea"/>
                          <a:cs typeface="+mn-cs"/>
                        </a:rPr>
                        <a:t>55</a:t>
                      </a:r>
                    </a:p>
                  </a:txBody>
                  <a:tcPr/>
                </a:tc>
                <a:tc>
                  <a:txBody>
                    <a:bodyPr/>
                    <a:lstStyle/>
                    <a:p>
                      <a:pPr algn="r" fontAlgn="ctr"/>
                      <a:r>
                        <a:rPr lang="en-US" sz="1200" b="0" i="0" u="none" strike="noStrike" kern="1200" dirty="0">
                          <a:solidFill>
                            <a:schemeClr val="tx1"/>
                          </a:solidFill>
                          <a:effectLst/>
                          <a:latin typeface="+mn-lt"/>
                          <a:ea typeface="+mn-ea"/>
                          <a:cs typeface="+mn-cs"/>
                        </a:rPr>
                        <a:t>56</a:t>
                      </a:r>
                    </a:p>
                  </a:txBody>
                  <a:tcPr/>
                </a:tc>
                <a:tc>
                  <a:txBody>
                    <a:bodyPr/>
                    <a:lstStyle/>
                    <a:p>
                      <a:pPr algn="r" fontAlgn="ctr"/>
                      <a:r>
                        <a:rPr lang="en-US" sz="1200" b="0" i="0" u="none" strike="noStrike" kern="1200" dirty="0" smtClean="0">
                          <a:solidFill>
                            <a:schemeClr val="tx1"/>
                          </a:solidFill>
                          <a:effectLst/>
                          <a:latin typeface="+mn-lt"/>
                          <a:ea typeface="+mn-ea"/>
                          <a:cs typeface="+mn-cs"/>
                        </a:rPr>
                        <a:t>1 386</a:t>
                      </a:r>
                      <a:endParaRPr lang="en-US" sz="1200" b="0" i="0" u="none" strike="noStrike" kern="1200" dirty="0">
                        <a:solidFill>
                          <a:schemeClr val="tx1"/>
                        </a:solidFill>
                        <a:effectLst/>
                        <a:latin typeface="+mn-lt"/>
                        <a:ea typeface="+mn-ea"/>
                        <a:cs typeface="+mn-cs"/>
                      </a:endParaRPr>
                    </a:p>
                  </a:txBody>
                  <a:tcPr/>
                </a:tc>
                <a:tc>
                  <a:txBody>
                    <a:bodyPr/>
                    <a:lstStyle/>
                    <a:p>
                      <a:pPr algn="r" fontAlgn="ctr"/>
                      <a:r>
                        <a:rPr lang="en-US" sz="1200" b="0" i="0" u="none" strike="noStrike" kern="1200" dirty="0">
                          <a:solidFill>
                            <a:schemeClr val="tx1"/>
                          </a:solidFill>
                          <a:effectLst/>
                          <a:latin typeface="+mn-lt"/>
                          <a:ea typeface="+mn-ea"/>
                          <a:cs typeface="+mn-cs"/>
                        </a:rPr>
                        <a:t>34</a:t>
                      </a:r>
                    </a:p>
                  </a:txBody>
                  <a:tcPr/>
                </a:tc>
                <a:tc>
                  <a:txBody>
                    <a:bodyPr/>
                    <a:lstStyle/>
                    <a:p>
                      <a:pPr algn="r" fontAlgn="ctr"/>
                      <a:r>
                        <a:rPr lang="en-US" sz="1200" b="0" i="0" u="none" strike="noStrike" kern="1200" dirty="0">
                          <a:solidFill>
                            <a:schemeClr val="tx1"/>
                          </a:solidFill>
                          <a:effectLst/>
                          <a:latin typeface="+mn-lt"/>
                          <a:ea typeface="+mn-ea"/>
                          <a:cs typeface="+mn-cs"/>
                        </a:rPr>
                        <a:t>34</a:t>
                      </a:r>
                    </a:p>
                  </a:txBody>
                  <a:tcPr/>
                </a:tc>
                <a:extLst>
                  <a:ext uri="{0D108BD9-81ED-4DB2-BD59-A6C34878D82A}">
                    <a16:rowId xmlns:a16="http://schemas.microsoft.com/office/drawing/2014/main" val="137182583"/>
                  </a:ext>
                </a:extLst>
              </a:tr>
              <a:tr h="948279">
                <a:tc>
                  <a:txBody>
                    <a:bodyPr/>
                    <a:lstStyle/>
                    <a:p>
                      <a:r>
                        <a:rPr lang="en-ZA" sz="1200" b="1" dirty="0" smtClean="0">
                          <a:latin typeface="+mn-lt"/>
                        </a:rPr>
                        <a:t>Western Cape</a:t>
                      </a:r>
                      <a:endParaRPr lang="en-ZA" sz="1200" b="1" dirty="0">
                        <a:latin typeface="+mn-lt"/>
                      </a:endParaRPr>
                    </a:p>
                  </a:txBody>
                  <a:tcPr/>
                </a:tc>
                <a:tc>
                  <a:txBody>
                    <a:bodyPr/>
                    <a:lstStyle/>
                    <a:p>
                      <a:pPr algn="r"/>
                      <a:r>
                        <a:rPr lang="en-GB" sz="1200" b="0" dirty="0" smtClean="0">
                          <a:solidFill>
                            <a:schemeClr val="tx1"/>
                          </a:solidFill>
                          <a:latin typeface="+mn-lt"/>
                        </a:rPr>
                        <a:t>0</a:t>
                      </a:r>
                      <a:endParaRPr lang="en-ZA" sz="1200" b="0" dirty="0">
                        <a:solidFill>
                          <a:schemeClr val="tx1"/>
                        </a:solidFill>
                        <a:latin typeface="+mn-lt"/>
                      </a:endParaRPr>
                    </a:p>
                  </a:txBody>
                  <a:tcPr/>
                </a:tc>
                <a:tc>
                  <a:txBody>
                    <a:bodyPr/>
                    <a:lstStyle/>
                    <a:p>
                      <a:pPr algn="r"/>
                      <a:r>
                        <a:rPr lang="en-ZA" sz="1200" b="0" dirty="0" smtClean="0">
                          <a:solidFill>
                            <a:schemeClr val="tx1"/>
                          </a:solidFill>
                          <a:latin typeface="+mn-lt"/>
                        </a:rPr>
                        <a:t>1 521</a:t>
                      </a:r>
                      <a:endParaRPr lang="en-ZA" sz="1200" b="0" dirty="0">
                        <a:solidFill>
                          <a:schemeClr val="tx1"/>
                        </a:solidFill>
                        <a:latin typeface="+mn-lt"/>
                      </a:endParaRPr>
                    </a:p>
                  </a:txBody>
                  <a:tcPr/>
                </a:tc>
                <a:tc>
                  <a:txBody>
                    <a:bodyPr/>
                    <a:lstStyle/>
                    <a:p>
                      <a:pPr algn="r"/>
                      <a:r>
                        <a:rPr lang="en-ZA" sz="1200" b="0" dirty="0">
                          <a:solidFill>
                            <a:schemeClr val="tx1"/>
                          </a:solidFill>
                          <a:latin typeface="+mn-lt"/>
                        </a:rPr>
                        <a:t>2 (two)</a:t>
                      </a:r>
                    </a:p>
                  </a:txBody>
                  <a:tcPr/>
                </a:tc>
                <a:tc>
                  <a:txBody>
                    <a:bodyPr/>
                    <a:lstStyle/>
                    <a:p>
                      <a:pPr algn="r"/>
                      <a:r>
                        <a:rPr lang="en-GB" sz="1200" b="0" dirty="0" smtClean="0">
                          <a:solidFill>
                            <a:schemeClr val="tx1"/>
                          </a:solidFill>
                          <a:latin typeface="+mn-lt"/>
                        </a:rPr>
                        <a:t>0</a:t>
                      </a:r>
                      <a:endParaRPr lang="en-ZA" sz="1200" b="0" dirty="0">
                        <a:solidFill>
                          <a:schemeClr val="tx1"/>
                        </a:solidFill>
                        <a:latin typeface="+mn-lt"/>
                      </a:endParaRPr>
                    </a:p>
                  </a:txBody>
                  <a:tcPr/>
                </a:tc>
                <a:tc>
                  <a:txBody>
                    <a:bodyPr/>
                    <a:lstStyle/>
                    <a:p>
                      <a:pPr algn="r"/>
                      <a:r>
                        <a:rPr lang="en-ZA" sz="1200" b="0" dirty="0" smtClean="0">
                          <a:solidFill>
                            <a:schemeClr val="tx1"/>
                          </a:solidFill>
                          <a:latin typeface="+mn-lt"/>
                        </a:rPr>
                        <a:t>1 523</a:t>
                      </a:r>
                      <a:endParaRPr lang="en-ZA" sz="1200" b="0" dirty="0">
                        <a:solidFill>
                          <a:schemeClr val="tx1"/>
                        </a:solidFill>
                        <a:latin typeface="+mn-lt"/>
                      </a:endParaRPr>
                    </a:p>
                  </a:txBody>
                  <a:tcPr/>
                </a:tc>
                <a:tc>
                  <a:txBody>
                    <a:bodyPr/>
                    <a:lstStyle/>
                    <a:p>
                      <a:pPr algn="r"/>
                      <a:r>
                        <a:rPr lang="en-GB" sz="1200" b="0" dirty="0" smtClean="0">
                          <a:solidFill>
                            <a:schemeClr val="tx1"/>
                          </a:solidFill>
                          <a:latin typeface="+mn-lt"/>
                        </a:rPr>
                        <a:t>0</a:t>
                      </a:r>
                      <a:endParaRPr lang="en-ZA" sz="1200" b="0" dirty="0">
                        <a:solidFill>
                          <a:schemeClr val="tx1"/>
                        </a:solidFill>
                        <a:latin typeface="+mn-lt"/>
                      </a:endParaRPr>
                    </a:p>
                  </a:txBody>
                  <a:tcPr/>
                </a:tc>
                <a:tc>
                  <a:txBody>
                    <a:bodyPr/>
                    <a:lstStyle/>
                    <a:p>
                      <a:pPr algn="r"/>
                      <a:r>
                        <a:rPr lang="en-GB" sz="1200" b="0" dirty="0" smtClean="0">
                          <a:solidFill>
                            <a:schemeClr val="tx1"/>
                          </a:solidFill>
                          <a:latin typeface="+mn-lt"/>
                        </a:rPr>
                        <a:t>0</a:t>
                      </a:r>
                      <a:endParaRPr lang="en-ZA" sz="1200" b="0" dirty="0">
                        <a:solidFill>
                          <a:schemeClr val="tx1"/>
                        </a:solidFill>
                        <a:latin typeface="+mn-lt"/>
                      </a:endParaRPr>
                    </a:p>
                  </a:txBody>
                  <a:tcPr/>
                </a:tc>
                <a:extLst>
                  <a:ext uri="{0D108BD9-81ED-4DB2-BD59-A6C34878D82A}">
                    <a16:rowId xmlns:a16="http://schemas.microsoft.com/office/drawing/2014/main" val="3769226840"/>
                  </a:ext>
                </a:extLst>
              </a:tr>
            </a:tbl>
          </a:graphicData>
        </a:graphic>
      </p:graphicFrame>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6165304"/>
            <a:ext cx="1691680" cy="692696"/>
          </a:xfrm>
          <a:prstGeom prst="rect">
            <a:avLst/>
          </a:prstGeom>
        </p:spPr>
      </p:pic>
      <p:sp>
        <p:nvSpPr>
          <p:cNvPr id="6" name="Slide Number Placeholder 3"/>
          <p:cNvSpPr txBox="1">
            <a:spLocks/>
          </p:cNvSpPr>
          <p:nvPr/>
        </p:nvSpPr>
        <p:spPr>
          <a:xfrm>
            <a:off x="5292080" y="62155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49</a:t>
            </a:r>
            <a:endParaRPr lang="en-ZA" dirty="0"/>
          </a:p>
        </p:txBody>
      </p:sp>
    </p:spTree>
    <p:extLst>
      <p:ext uri="{BB962C8B-B14F-4D97-AF65-F5344CB8AC3E}">
        <p14:creationId xmlns:p14="http://schemas.microsoft.com/office/powerpoint/2010/main" val="882976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19982" cy="728700"/>
          </a:xfrm>
        </p:spPr>
        <p:txBody>
          <a:bodyPr>
            <a:noAutofit/>
          </a:bodyPr>
          <a:lstStyle/>
          <a:p>
            <a:r>
              <a:rPr lang="en-ZA" sz="4800" b="1" dirty="0" smtClean="0">
                <a:solidFill>
                  <a:schemeClr val="accent2">
                    <a:lumMod val="75000"/>
                  </a:schemeClr>
                </a:solidFill>
              </a:rPr>
              <a:t>FOCUS AREAS</a:t>
            </a:r>
            <a:endParaRPr lang="en-ZA" sz="4800" b="1" dirty="0">
              <a:solidFill>
                <a:schemeClr val="accent2">
                  <a:lumMod val="75000"/>
                </a:schemeClr>
              </a:solidFill>
            </a:endParaRPr>
          </a:p>
        </p:txBody>
      </p:sp>
      <p:sp>
        <p:nvSpPr>
          <p:cNvPr id="3" name="Content Placeholder 2"/>
          <p:cNvSpPr>
            <a:spLocks noGrp="1"/>
          </p:cNvSpPr>
          <p:nvPr>
            <p:ph idx="1"/>
          </p:nvPr>
        </p:nvSpPr>
        <p:spPr>
          <a:xfrm>
            <a:off x="310172" y="641487"/>
            <a:ext cx="8507288" cy="5328592"/>
          </a:xfrm>
        </p:spPr>
        <p:txBody>
          <a:bodyPr>
            <a:normAutofit/>
          </a:bodyPr>
          <a:lstStyle/>
          <a:p>
            <a:pPr marL="0" indent="0">
              <a:buNone/>
            </a:pPr>
            <a:endParaRPr lang="en-ZA" dirty="0"/>
          </a:p>
          <a:p>
            <a:pPr marL="0" indent="0" algn="just">
              <a:buNone/>
            </a:pPr>
            <a:endParaRPr lang="en-ZA" dirty="0"/>
          </a:p>
        </p:txBody>
      </p:sp>
      <p:sp>
        <p:nvSpPr>
          <p:cNvPr id="4" name="Slide Number Placeholder 3"/>
          <p:cNvSpPr>
            <a:spLocks noGrp="1"/>
          </p:cNvSpPr>
          <p:nvPr>
            <p:ph type="sldNum" sz="quarter" idx="4294967295"/>
          </p:nvPr>
        </p:nvSpPr>
        <p:spPr>
          <a:xfrm>
            <a:off x="5652120" y="630932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7EF771-2B50-4573-84B4-5C96B4F32DD9}" type="slidenum">
              <a:rPr kumimoji="0" lang="en-ZA" sz="1400" b="1"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ZA" sz="1400" b="1"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5" name="Picture 4"/>
          <p:cNvPicPr>
            <a:picLocks noChangeAspect="1"/>
          </p:cNvPicPr>
          <p:nvPr/>
        </p:nvPicPr>
        <p:blipFill>
          <a:blip r:embed="rId2"/>
          <a:stretch>
            <a:fillRect/>
          </a:stretch>
        </p:blipFill>
        <p:spPr>
          <a:xfrm>
            <a:off x="179512" y="6372674"/>
            <a:ext cx="1440160" cy="485325"/>
          </a:xfrm>
          <a:prstGeom prst="rect">
            <a:avLst/>
          </a:prstGeom>
        </p:spPr>
      </p:pic>
      <p:sp>
        <p:nvSpPr>
          <p:cNvPr id="6" name="Rectangle 5"/>
          <p:cNvSpPr/>
          <p:nvPr/>
        </p:nvSpPr>
        <p:spPr>
          <a:xfrm>
            <a:off x="0" y="660148"/>
            <a:ext cx="9144000" cy="5693866"/>
          </a:xfrm>
          <a:prstGeom prst="rect">
            <a:avLst/>
          </a:prstGeom>
        </p:spPr>
        <p:txBody>
          <a:bodyPr wrap="square">
            <a:spAutoFit/>
          </a:bodyPr>
          <a:lstStyle/>
          <a:p>
            <a:pPr marL="0" marR="0" lvl="0" indent="0" algn="just" defTabSz="914400" rtl="0" eaLnBrk="1" fontAlgn="auto" latinLnBrk="0" hangingPunct="1">
              <a:spcBef>
                <a:spcPts val="0"/>
              </a:spcBef>
              <a:spcAft>
                <a:spcPts val="0"/>
              </a:spcAft>
              <a:buClrTx/>
              <a:buSzPts val="1200"/>
              <a:buFontTx/>
              <a:buNone/>
              <a:tabLst/>
              <a:defRPr/>
            </a:pPr>
            <a:r>
              <a:rPr kumimoji="0" lang="en-GB" sz="2400" b="0" i="0" u="none" strike="noStrike" kern="1200" cap="none" spc="0" normalizeH="0" baseline="0" noProof="0" dirty="0">
                <a:ln>
                  <a:noFill/>
                </a:ln>
                <a:solidFill>
                  <a:prstClr val="black"/>
                </a:solidFill>
                <a:effectLst/>
                <a:uLnTx/>
                <a:uFillTx/>
                <a:latin typeface="Calibri"/>
                <a:ea typeface="Calibri" panose="020F0502020204030204" pitchFamily="34" charset="0"/>
                <a:cs typeface="Times New Roman" panose="02020603050405020304" pitchFamily="18" charset="0"/>
              </a:rPr>
              <a:t>The 2021 School </a:t>
            </a:r>
            <a:r>
              <a:rPr kumimoji="0" lang="en-GB" sz="2400" b="1" i="0" u="none" strike="noStrike" kern="1200" cap="none" spc="0" normalizeH="0" baseline="0" noProof="0" dirty="0">
                <a:ln>
                  <a:noFill/>
                </a:ln>
                <a:solidFill>
                  <a:prstClr val="black"/>
                </a:solidFill>
                <a:effectLst/>
                <a:uLnTx/>
                <a:uFillTx/>
                <a:latin typeface="Calibri"/>
                <a:ea typeface="Calibri" panose="020F0502020204030204" pitchFamily="34" charset="0"/>
                <a:cs typeface="Times New Roman" panose="02020603050405020304" pitchFamily="18" charset="0"/>
              </a:rPr>
              <a:t>Readiness </a:t>
            </a:r>
            <a:r>
              <a:rPr kumimoji="0" lang="en-GB" sz="2400" b="1" i="0" u="none" strike="noStrike" kern="1200" cap="none" spc="0" normalizeH="0" baseline="0" noProof="0" dirty="0" smtClean="0">
                <a:ln>
                  <a:noFill/>
                </a:ln>
                <a:solidFill>
                  <a:prstClr val="black"/>
                </a:solidFill>
                <a:effectLst/>
                <a:uLnTx/>
                <a:uFillTx/>
                <a:latin typeface="Calibri"/>
                <a:ea typeface="Calibri" panose="020F0502020204030204" pitchFamily="34" charset="0"/>
                <a:cs typeface="Times New Roman" panose="02020603050405020304" pitchFamily="18" charset="0"/>
              </a:rPr>
              <a:t>Monitoring through the provincial one-on-one meetings has </a:t>
            </a:r>
            <a:r>
              <a:rPr kumimoji="0" lang="en-GB" sz="2400" b="0" i="0" u="none" strike="noStrike" kern="1200" cap="none" spc="0" normalizeH="0" baseline="0" noProof="0" dirty="0" smtClean="0">
                <a:ln>
                  <a:noFill/>
                </a:ln>
                <a:solidFill>
                  <a:prstClr val="black"/>
                </a:solidFill>
                <a:effectLst/>
                <a:uLnTx/>
                <a:uFillTx/>
                <a:latin typeface="Calibri"/>
                <a:ea typeface="Calibri" panose="020F0502020204030204" pitchFamily="34" charset="0"/>
                <a:cs typeface="Times New Roman" panose="02020603050405020304" pitchFamily="18" charset="0"/>
              </a:rPr>
              <a:t>focused </a:t>
            </a:r>
            <a:r>
              <a:rPr kumimoji="0" lang="en-GB" sz="2400" b="0" i="0" u="none" strike="noStrike" kern="1200" cap="none" spc="0" normalizeH="0" baseline="0" noProof="0" dirty="0">
                <a:ln>
                  <a:noFill/>
                </a:ln>
                <a:solidFill>
                  <a:prstClr val="black"/>
                </a:solidFill>
                <a:effectLst/>
                <a:uLnTx/>
                <a:uFillTx/>
                <a:latin typeface="Calibri"/>
                <a:ea typeface="Calibri" panose="020F0502020204030204" pitchFamily="34" charset="0"/>
                <a:cs typeface="Times New Roman" panose="02020603050405020304" pitchFamily="18" charset="0"/>
              </a:rPr>
              <a:t>on </a:t>
            </a:r>
            <a:r>
              <a:rPr kumimoji="0" lang="en-GB" sz="2400" b="0" i="0" u="none" strike="noStrike" kern="1200" cap="none" spc="0" normalizeH="0" baseline="0" noProof="0" dirty="0" smtClean="0">
                <a:ln>
                  <a:noFill/>
                </a:ln>
                <a:solidFill>
                  <a:prstClr val="black"/>
                </a:solidFill>
                <a:effectLst/>
                <a:uLnTx/>
                <a:uFillTx/>
                <a:latin typeface="Calibri"/>
                <a:ea typeface="Calibri" panose="020F0502020204030204" pitchFamily="34" charset="0"/>
                <a:cs typeface="Times New Roman" panose="02020603050405020304" pitchFamily="18" charset="0"/>
              </a:rPr>
              <a:t>the provincial state of readiness on the</a:t>
            </a:r>
            <a:r>
              <a:rPr kumimoji="0" lang="en-GB" sz="2400" b="0" i="0" u="none" strike="noStrike" kern="1200" cap="none" spc="0" normalizeH="0" noProof="0" dirty="0" smtClean="0">
                <a:ln>
                  <a:noFill/>
                </a:ln>
                <a:solidFill>
                  <a:prstClr val="black"/>
                </a:solidFill>
                <a:effectLst/>
                <a:uLnTx/>
                <a:uFillTx/>
                <a:latin typeface="Calibri"/>
                <a:ea typeface="Calibri" panose="020F0502020204030204" pitchFamily="34" charset="0"/>
                <a:cs typeface="Times New Roman" panose="02020603050405020304" pitchFamily="18" charset="0"/>
              </a:rPr>
              <a:t> following</a:t>
            </a:r>
            <a:r>
              <a:rPr kumimoji="0" lang="en-GB" sz="2400" b="0" i="0" u="none" strike="noStrike" kern="1200" cap="none" spc="0" normalizeH="0" baseline="0" noProof="0" dirty="0" smtClean="0">
                <a:ln>
                  <a:noFill/>
                </a:ln>
                <a:solidFill>
                  <a:prstClr val="black"/>
                </a:solidFill>
                <a:effectLst/>
                <a:uLnTx/>
                <a:uFillTx/>
                <a:latin typeface="Calibri"/>
                <a:ea typeface="Calibri" panose="020F0502020204030204" pitchFamily="34" charset="0"/>
                <a:cs typeface="Times New Roman" panose="02020603050405020304" pitchFamily="18" charset="0"/>
              </a:rPr>
              <a:t> areas</a:t>
            </a:r>
            <a:r>
              <a:rPr kumimoji="0" lang="en-ZA" sz="2400" b="0" i="0" u="none" strike="noStrike" kern="1200" cap="none" spc="0" normalizeH="0" baseline="0" noProof="0" dirty="0" smtClean="0">
                <a:ln>
                  <a:noFill/>
                </a:ln>
                <a:solidFill>
                  <a:srgbClr val="000000"/>
                </a:solidFill>
                <a:effectLst/>
                <a:uLnTx/>
                <a:uFillTx/>
                <a:latin typeface="Calibri"/>
                <a:ea typeface="Calibri" panose="020F0502020204030204" pitchFamily="34"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Calibri"/>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spcBef>
                <a:spcPts val="0"/>
              </a:spcBef>
              <a:spcAft>
                <a:spcPts val="0"/>
              </a:spcAft>
              <a:buClrTx/>
              <a:buSzTx/>
              <a:buFont typeface="Wingdings" panose="05000000000000000000" pitchFamily="2" charset="2"/>
              <a:buChar char=""/>
              <a:tabLst/>
              <a:defRPr/>
            </a:pPr>
            <a:r>
              <a:rPr kumimoji="0" lang="en-GB" sz="2400" b="0" i="0" u="none" strike="noStrike" kern="1200" cap="none" spc="0" normalizeH="0" baseline="0" noProof="0" dirty="0" smtClean="0">
                <a:ln>
                  <a:noFill/>
                </a:ln>
                <a:solidFill>
                  <a:srgbClr val="000000"/>
                </a:solidFill>
                <a:effectLst/>
                <a:uLnTx/>
                <a:uFillTx/>
                <a:latin typeface="Calibri"/>
                <a:ea typeface="Calibri" panose="020F0502020204030204" pitchFamily="34" charset="0"/>
                <a:cs typeface="Times New Roman" panose="02020603050405020304" pitchFamily="18" charset="0"/>
              </a:rPr>
              <a:t>Health and Safety;</a:t>
            </a:r>
            <a:endParaRPr kumimoji="0" lang="en-ZA" sz="2400" b="0" i="0" u="none" strike="noStrike" kern="1200" cap="none" spc="0" normalizeH="0" baseline="0" noProof="0" dirty="0" smtClean="0">
              <a:ln>
                <a:noFill/>
              </a:ln>
              <a:solidFill>
                <a:srgbClr val="000000"/>
              </a:solidFill>
              <a:effectLst/>
              <a:uLnTx/>
              <a:uFillTx/>
              <a:latin typeface="Calibri"/>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spcBef>
                <a:spcPts val="0"/>
              </a:spcBef>
              <a:spcAft>
                <a:spcPts val="0"/>
              </a:spcAft>
              <a:buClrTx/>
              <a:buSzTx/>
              <a:buFont typeface="Wingdings" panose="05000000000000000000" pitchFamily="2" charset="2"/>
              <a:buChar char=""/>
              <a:tabLst/>
              <a:defRPr/>
            </a:pPr>
            <a:r>
              <a:rPr kumimoji="0" lang="en-ZA" sz="2400" i="0" u="none" strike="noStrike" kern="1200" cap="none" spc="0" normalizeH="0" baseline="0" noProof="0" dirty="0" smtClean="0">
                <a:ln>
                  <a:noFill/>
                </a:ln>
                <a:solidFill>
                  <a:srgbClr val="000000"/>
                </a:solidFill>
                <a:effectLst/>
                <a:uLnTx/>
                <a:uFillTx/>
                <a:latin typeface="Calibri"/>
                <a:ea typeface="Calibri" panose="020F0502020204030204" pitchFamily="34" charset="0"/>
                <a:cs typeface="Times New Roman" panose="02020603050405020304" pitchFamily="18" charset="0"/>
              </a:rPr>
              <a:t>School </a:t>
            </a:r>
            <a:r>
              <a:rPr kumimoji="0" lang="en-ZA" sz="2400" i="0" u="none" strike="noStrike" kern="1200" cap="none" spc="0" normalizeH="0" baseline="0" noProof="0" dirty="0">
                <a:ln>
                  <a:noFill/>
                </a:ln>
                <a:solidFill>
                  <a:srgbClr val="000000"/>
                </a:solidFill>
                <a:effectLst/>
                <a:uLnTx/>
                <a:uFillTx/>
                <a:latin typeface="Calibri"/>
                <a:ea typeface="Calibri" panose="020F0502020204030204" pitchFamily="34" charset="0"/>
                <a:cs typeface="Times New Roman" panose="02020603050405020304" pitchFamily="18" charset="0"/>
              </a:rPr>
              <a:t>admissions;</a:t>
            </a:r>
            <a:endParaRPr kumimoji="0" lang="en-US" sz="2400" i="0" u="none" strike="noStrike" kern="1200" cap="none" spc="0" normalizeH="0" baseline="0" noProof="0" dirty="0">
              <a:ln>
                <a:noFill/>
              </a:ln>
              <a:solidFill>
                <a:prstClr val="black"/>
              </a:solidFill>
              <a:effectLst/>
              <a:uLnTx/>
              <a:uFillTx/>
              <a:latin typeface="Calibri"/>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spcBef>
                <a:spcPts val="0"/>
              </a:spcBef>
              <a:spcAft>
                <a:spcPts val="0"/>
              </a:spcAft>
              <a:buClrTx/>
              <a:buSzTx/>
              <a:buFont typeface="Wingdings" panose="05000000000000000000" pitchFamily="2" charset="2"/>
              <a:buChar char=""/>
              <a:tabLst/>
              <a:defRPr/>
            </a:pPr>
            <a:r>
              <a:rPr kumimoji="0" lang="en-ZA" sz="2400" i="0" u="none" strike="noStrike" kern="1200" cap="none" spc="0" normalizeH="0" baseline="0" noProof="0" dirty="0" smtClean="0">
                <a:ln>
                  <a:noFill/>
                </a:ln>
                <a:solidFill>
                  <a:srgbClr val="000000"/>
                </a:solidFill>
                <a:effectLst/>
                <a:uLnTx/>
                <a:uFillTx/>
                <a:latin typeface="Calibri"/>
                <a:ea typeface="Calibri" panose="020F0502020204030204" pitchFamily="34" charset="0"/>
                <a:cs typeface="Times New Roman" panose="02020603050405020304" pitchFamily="18" charset="0"/>
              </a:rPr>
              <a:t>Learner Dropout;</a:t>
            </a:r>
            <a:endParaRPr kumimoji="0" lang="en-US" sz="2400" i="0" u="none" strike="noStrike" kern="1200" cap="none" spc="0" normalizeH="0" baseline="0" noProof="0" dirty="0">
              <a:ln>
                <a:noFill/>
              </a:ln>
              <a:solidFill>
                <a:prstClr val="black"/>
              </a:solidFill>
              <a:effectLst/>
              <a:uLnTx/>
              <a:uFillTx/>
              <a:latin typeface="Calibri"/>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spcBef>
                <a:spcPts val="0"/>
              </a:spcBef>
              <a:spcAft>
                <a:spcPts val="0"/>
              </a:spcAft>
              <a:buClrTx/>
              <a:buSzTx/>
              <a:buFont typeface="Wingdings" panose="05000000000000000000" pitchFamily="2" charset="2"/>
              <a:buChar char=""/>
              <a:tabLst/>
              <a:defRPr/>
            </a:pPr>
            <a:r>
              <a:rPr kumimoji="0" lang="en-ZA" sz="2400" i="0" u="none" strike="noStrike" kern="1200" cap="none" spc="0" normalizeH="0" baseline="0" noProof="0" dirty="0" smtClean="0">
                <a:ln>
                  <a:noFill/>
                </a:ln>
                <a:solidFill>
                  <a:srgbClr val="000000"/>
                </a:solidFill>
                <a:effectLst/>
                <a:uLnTx/>
                <a:uFillTx/>
                <a:latin typeface="Calibri"/>
                <a:ea typeface="Calibri" panose="020F0502020204030204" pitchFamily="34" charset="0"/>
                <a:cs typeface="Times New Roman" panose="02020603050405020304" pitchFamily="18" charset="0"/>
              </a:rPr>
              <a:t>Provisioning of Teachers;</a:t>
            </a:r>
            <a:r>
              <a:rPr kumimoji="0" lang="en-ZA" sz="2400" i="0" u="none" strike="noStrike" kern="1200" cap="none" spc="0" normalizeH="0" noProof="0" dirty="0" smtClean="0">
                <a:ln>
                  <a:noFill/>
                </a:ln>
                <a:solidFill>
                  <a:srgbClr val="000000"/>
                </a:solidFill>
                <a:effectLst/>
                <a:uLnTx/>
                <a:uFillTx/>
                <a:latin typeface="Calibri"/>
                <a:ea typeface="Calibri" panose="020F0502020204030204" pitchFamily="34" charset="0"/>
                <a:cs typeface="Times New Roman" panose="02020603050405020304" pitchFamily="18" charset="0"/>
              </a:rPr>
              <a:t> </a:t>
            </a:r>
          </a:p>
          <a:p>
            <a:pPr marL="342900" marR="0" lvl="0" indent="-342900" algn="just" defTabSz="914400" rtl="0" eaLnBrk="1" fontAlgn="auto" latinLnBrk="0" hangingPunct="1">
              <a:spcBef>
                <a:spcPts val="0"/>
              </a:spcBef>
              <a:spcAft>
                <a:spcPts val="0"/>
              </a:spcAft>
              <a:buClrTx/>
              <a:buSzTx/>
              <a:buFont typeface="Wingdings" panose="05000000000000000000" pitchFamily="2" charset="2"/>
              <a:buChar char=""/>
              <a:tabLst/>
              <a:defRPr/>
            </a:pPr>
            <a:r>
              <a:rPr kumimoji="0" lang="en-ZA" sz="2400" i="0" u="none" strike="noStrike" kern="1200" cap="none" spc="0" normalizeH="0" baseline="0" noProof="0" dirty="0" smtClean="0">
                <a:ln>
                  <a:noFill/>
                </a:ln>
                <a:solidFill>
                  <a:srgbClr val="000000"/>
                </a:solidFill>
                <a:effectLst/>
                <a:uLnTx/>
                <a:uFillTx/>
                <a:latin typeface="Calibri"/>
                <a:ea typeface="Calibri" panose="020F0502020204030204" pitchFamily="34" charset="0"/>
                <a:cs typeface="Times New Roman" panose="02020603050405020304" pitchFamily="18" charset="0"/>
              </a:rPr>
              <a:t>Provision </a:t>
            </a:r>
            <a:r>
              <a:rPr kumimoji="0" lang="en-ZA" sz="2400" i="0" u="none" strike="noStrike" kern="1200" cap="none" spc="0" normalizeH="0" baseline="0" noProof="0" dirty="0">
                <a:ln>
                  <a:noFill/>
                </a:ln>
                <a:solidFill>
                  <a:srgbClr val="000000"/>
                </a:solidFill>
                <a:effectLst/>
                <a:uLnTx/>
                <a:uFillTx/>
                <a:latin typeface="Calibri"/>
                <a:ea typeface="Calibri" panose="020F0502020204030204" pitchFamily="34" charset="0"/>
                <a:cs typeface="Times New Roman" panose="02020603050405020304" pitchFamily="18" charset="0"/>
              </a:rPr>
              <a:t>of LTSM;</a:t>
            </a:r>
            <a:endParaRPr kumimoji="0" lang="en-US" sz="2400" i="0" u="none" strike="noStrike" kern="1200" cap="none" spc="0" normalizeH="0" baseline="0" noProof="0" dirty="0">
              <a:ln>
                <a:noFill/>
              </a:ln>
              <a:solidFill>
                <a:prstClr val="black"/>
              </a:solidFill>
              <a:effectLst/>
              <a:uLnTx/>
              <a:uFillTx/>
              <a:latin typeface="Calibri"/>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spcBef>
                <a:spcPts val="0"/>
              </a:spcBef>
              <a:spcAft>
                <a:spcPts val="0"/>
              </a:spcAft>
              <a:buClrTx/>
              <a:buSzTx/>
              <a:buFont typeface="Wingdings" panose="05000000000000000000" pitchFamily="2" charset="2"/>
              <a:buChar char=""/>
              <a:tabLst/>
              <a:defRPr/>
            </a:pPr>
            <a:r>
              <a:rPr kumimoji="0" lang="en-ZA" sz="2400" i="0" u="none" strike="noStrike" kern="1200" cap="none" spc="0" normalizeH="0" baseline="0" noProof="0" dirty="0">
                <a:ln>
                  <a:noFill/>
                </a:ln>
                <a:solidFill>
                  <a:srgbClr val="000000"/>
                </a:solidFill>
                <a:effectLst/>
                <a:uLnTx/>
                <a:uFillTx/>
                <a:latin typeface="Calibri"/>
                <a:ea typeface="Calibri" panose="020F0502020204030204" pitchFamily="34" charset="0"/>
                <a:cs typeface="Times New Roman" panose="02020603050405020304" pitchFamily="18" charset="0"/>
              </a:rPr>
              <a:t>Curriculum </a:t>
            </a:r>
            <a:r>
              <a:rPr kumimoji="0" lang="en-ZA" sz="2400" i="0" u="none" strike="noStrike" kern="1200" cap="none" spc="0" normalizeH="0" baseline="0" noProof="0" dirty="0" smtClean="0">
                <a:ln>
                  <a:noFill/>
                </a:ln>
                <a:solidFill>
                  <a:srgbClr val="000000"/>
                </a:solidFill>
                <a:effectLst/>
                <a:uLnTx/>
                <a:uFillTx/>
                <a:latin typeface="Calibri"/>
                <a:ea typeface="Calibri" panose="020F0502020204030204" pitchFamily="34" charset="0"/>
                <a:cs typeface="Times New Roman" panose="02020603050405020304" pitchFamily="18" charset="0"/>
              </a:rPr>
              <a:t>Management and Assessment;</a:t>
            </a:r>
            <a:endParaRPr kumimoji="0" lang="en-US" sz="2400" i="0" u="none" strike="noStrike" kern="1200" cap="none" spc="0" normalizeH="0" baseline="0" noProof="0" dirty="0">
              <a:ln>
                <a:noFill/>
              </a:ln>
              <a:solidFill>
                <a:prstClr val="black"/>
              </a:solidFill>
              <a:effectLst/>
              <a:uLnTx/>
              <a:uFillTx/>
              <a:latin typeface="Calibri"/>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spcBef>
                <a:spcPts val="0"/>
              </a:spcBef>
              <a:spcAft>
                <a:spcPts val="0"/>
              </a:spcAft>
              <a:buClrTx/>
              <a:buSzTx/>
              <a:buFont typeface="Wingdings" panose="05000000000000000000" pitchFamily="2" charset="2"/>
              <a:buChar char=""/>
              <a:tabLst/>
              <a:defRPr/>
            </a:pPr>
            <a:r>
              <a:rPr kumimoji="0" lang="en-ZA" sz="2400" i="0" u="none" strike="noStrike" kern="1200" cap="none" spc="0" normalizeH="0" baseline="0" noProof="0" dirty="0" smtClean="0">
                <a:ln>
                  <a:noFill/>
                </a:ln>
                <a:solidFill>
                  <a:srgbClr val="000000"/>
                </a:solidFill>
                <a:effectLst/>
                <a:uLnTx/>
                <a:uFillTx/>
                <a:latin typeface="Calibri"/>
                <a:ea typeface="Calibri" panose="020F0502020204030204" pitchFamily="34" charset="0"/>
                <a:cs typeface="Times New Roman" panose="02020603050405020304" pitchFamily="18" charset="0"/>
              </a:rPr>
              <a:t>Roll out of Information</a:t>
            </a:r>
            <a:r>
              <a:rPr lang="en-ZA" sz="2400" dirty="0" smtClean="0">
                <a:solidFill>
                  <a:srgbClr val="000000"/>
                </a:solidFill>
                <a:latin typeface="Calibri"/>
                <a:ea typeface="Calibri" panose="020F0502020204030204" pitchFamily="34" charset="0"/>
                <a:cs typeface="Times New Roman" panose="02020603050405020304" pitchFamily="18" charset="0"/>
              </a:rPr>
              <a:t>, Communication and Technology (</a:t>
            </a:r>
            <a:r>
              <a:rPr kumimoji="0" lang="en-ZA" sz="2400" i="0" u="none" strike="noStrike" kern="1200" cap="none" spc="0" normalizeH="0" baseline="0" noProof="0" dirty="0" smtClean="0">
                <a:ln>
                  <a:noFill/>
                </a:ln>
                <a:solidFill>
                  <a:srgbClr val="000000"/>
                </a:solidFill>
                <a:effectLst/>
                <a:uLnTx/>
                <a:uFillTx/>
                <a:latin typeface="Calibri"/>
                <a:ea typeface="Calibri" panose="020F0502020204030204" pitchFamily="34" charset="0"/>
                <a:cs typeface="Times New Roman" panose="02020603050405020304" pitchFamily="18" charset="0"/>
              </a:rPr>
              <a:t>ICT) ;</a:t>
            </a:r>
            <a:endParaRPr kumimoji="0" lang="en-US" sz="2400" i="0" u="none" strike="noStrike" kern="1200" cap="none" spc="0" normalizeH="0" baseline="0" noProof="0" dirty="0">
              <a:ln>
                <a:noFill/>
              </a:ln>
              <a:solidFill>
                <a:prstClr val="black"/>
              </a:solidFill>
              <a:effectLst/>
              <a:uLnTx/>
              <a:uFillTx/>
              <a:latin typeface="Calibri"/>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spcBef>
                <a:spcPts val="0"/>
              </a:spcBef>
              <a:spcAft>
                <a:spcPts val="0"/>
              </a:spcAft>
              <a:buClrTx/>
              <a:buSzTx/>
              <a:buFont typeface="Wingdings" panose="05000000000000000000" pitchFamily="2" charset="2"/>
              <a:buChar char=""/>
              <a:tabLst/>
              <a:defRPr/>
            </a:pPr>
            <a:r>
              <a:rPr kumimoji="0" lang="en-ZA" sz="2400" i="0" u="none" strike="noStrike" kern="1200" cap="none" spc="0" normalizeH="0" baseline="0" noProof="0" dirty="0">
                <a:ln>
                  <a:noFill/>
                </a:ln>
                <a:solidFill>
                  <a:prstClr val="black"/>
                </a:solidFill>
                <a:effectLst/>
                <a:uLnTx/>
                <a:uFillTx/>
                <a:latin typeface="Calibri"/>
                <a:ea typeface="Calibri" panose="020F0502020204030204" pitchFamily="34" charset="0"/>
                <a:cs typeface="Times New Roman" panose="02020603050405020304" pitchFamily="18" charset="0"/>
              </a:rPr>
              <a:t>National School Nutrition </a:t>
            </a:r>
            <a:r>
              <a:rPr kumimoji="0" lang="en-ZA" sz="2400" i="0" u="none" strike="noStrike" kern="1200" cap="none" spc="0" normalizeH="0" baseline="0" noProof="0" dirty="0" smtClean="0">
                <a:ln>
                  <a:noFill/>
                </a:ln>
                <a:solidFill>
                  <a:prstClr val="black"/>
                </a:solidFill>
                <a:effectLst/>
                <a:uLnTx/>
                <a:uFillTx/>
                <a:latin typeface="Calibri"/>
                <a:ea typeface="Calibri" panose="020F0502020204030204" pitchFamily="34" charset="0"/>
                <a:cs typeface="Times New Roman" panose="02020603050405020304" pitchFamily="18" charset="0"/>
              </a:rPr>
              <a:t>Programme (NSNP);</a:t>
            </a:r>
            <a:endParaRPr kumimoji="0" lang="en-US" sz="2400" i="0" u="none" strike="noStrike" kern="1200" cap="none" spc="0" normalizeH="0" baseline="0" noProof="0" dirty="0">
              <a:ln>
                <a:noFill/>
              </a:ln>
              <a:solidFill>
                <a:prstClr val="black"/>
              </a:solidFill>
              <a:effectLst/>
              <a:uLnTx/>
              <a:uFillTx/>
              <a:latin typeface="Calibri"/>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spcBef>
                <a:spcPts val="0"/>
              </a:spcBef>
              <a:spcAft>
                <a:spcPts val="0"/>
              </a:spcAft>
              <a:buClrTx/>
              <a:buSzTx/>
              <a:buFont typeface="Wingdings" panose="05000000000000000000" pitchFamily="2" charset="2"/>
              <a:buChar char=""/>
              <a:tabLst/>
              <a:defRPr/>
            </a:pPr>
            <a:r>
              <a:rPr kumimoji="0" lang="en-ZA" sz="2400" i="0" u="none" strike="noStrike" kern="1200" cap="none" spc="0" normalizeH="0" baseline="0" noProof="0" dirty="0">
                <a:ln>
                  <a:noFill/>
                </a:ln>
                <a:solidFill>
                  <a:srgbClr val="000000"/>
                </a:solidFill>
                <a:effectLst/>
                <a:uLnTx/>
                <a:uFillTx/>
                <a:latin typeface="Calibri"/>
                <a:ea typeface="Calibri" panose="020F0502020204030204" pitchFamily="34" charset="0"/>
                <a:cs typeface="Times New Roman" panose="02020603050405020304" pitchFamily="18" charset="0"/>
              </a:rPr>
              <a:t>Provision of infrastructure with emphasis on water, sanitation and learner transport;</a:t>
            </a:r>
            <a:endParaRPr kumimoji="0" lang="en-US" sz="2400" i="0" u="none" strike="noStrike" kern="1200" cap="none" spc="0" normalizeH="0" baseline="0" noProof="0" dirty="0">
              <a:ln>
                <a:noFill/>
              </a:ln>
              <a:solidFill>
                <a:prstClr val="black"/>
              </a:solidFill>
              <a:effectLst/>
              <a:uLnTx/>
              <a:uFillTx/>
              <a:latin typeface="Calibri"/>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spcBef>
                <a:spcPts val="0"/>
              </a:spcBef>
              <a:spcAft>
                <a:spcPts val="0"/>
              </a:spcAft>
              <a:buClrTx/>
              <a:buSzTx/>
              <a:buFont typeface="Wingdings" panose="05000000000000000000" pitchFamily="2" charset="2"/>
              <a:buChar char=""/>
              <a:tabLst/>
              <a:defRPr/>
            </a:pPr>
            <a:r>
              <a:rPr kumimoji="0" lang="en-ZA" sz="2400" i="0" u="none" strike="noStrike" kern="1200" cap="none" spc="0" normalizeH="0" baseline="0" noProof="0" dirty="0">
                <a:ln>
                  <a:noFill/>
                </a:ln>
                <a:solidFill>
                  <a:prstClr val="black"/>
                </a:solidFill>
                <a:effectLst/>
                <a:uLnTx/>
                <a:uFillTx/>
                <a:latin typeface="Calibri"/>
                <a:ea typeface="Calibri" panose="020F0502020204030204" pitchFamily="34" charset="0"/>
                <a:cs typeface="Times New Roman" panose="02020603050405020304" pitchFamily="18" charset="0"/>
              </a:rPr>
              <a:t>School Safety; and </a:t>
            </a:r>
            <a:endParaRPr kumimoji="0" lang="en-US" sz="2400" i="0" u="none" strike="noStrike" kern="1200" cap="none" spc="0" normalizeH="0" baseline="0" noProof="0" dirty="0">
              <a:ln>
                <a:noFill/>
              </a:ln>
              <a:solidFill>
                <a:prstClr val="black"/>
              </a:solidFill>
              <a:effectLst/>
              <a:uLnTx/>
              <a:uFillTx/>
              <a:latin typeface="Calibri"/>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spcBef>
                <a:spcPts val="0"/>
              </a:spcBef>
              <a:spcAft>
                <a:spcPts val="0"/>
              </a:spcAft>
              <a:buClrTx/>
              <a:buSzTx/>
              <a:buFont typeface="Wingdings" panose="05000000000000000000" pitchFamily="2" charset="2"/>
              <a:buChar char=""/>
              <a:tabLst/>
              <a:defRPr/>
            </a:pPr>
            <a:r>
              <a:rPr kumimoji="0" lang="en-ZA" sz="2400" i="0" u="none" strike="noStrike" kern="1200" cap="none" spc="0" normalizeH="0" baseline="0" noProof="0" dirty="0" smtClean="0">
                <a:ln>
                  <a:noFill/>
                </a:ln>
                <a:solidFill>
                  <a:prstClr val="black"/>
                </a:solidFill>
                <a:effectLst/>
                <a:uLnTx/>
                <a:uFillTx/>
                <a:latin typeface="Calibri"/>
                <a:ea typeface="Calibri" panose="020F0502020204030204" pitchFamily="34" charset="0"/>
                <a:cs typeface="Times New Roman" panose="02020603050405020304" pitchFamily="18" charset="0"/>
              </a:rPr>
              <a:t>Psychosocial</a:t>
            </a:r>
            <a:r>
              <a:rPr kumimoji="0" lang="en-ZA" sz="2400" i="0" u="none" strike="noStrike" kern="1200" cap="none" spc="0" normalizeH="0" noProof="0" dirty="0" smtClean="0">
                <a:ln>
                  <a:noFill/>
                </a:ln>
                <a:solidFill>
                  <a:prstClr val="black"/>
                </a:solidFill>
                <a:effectLst/>
                <a:uLnTx/>
                <a:uFillTx/>
                <a:latin typeface="Calibri"/>
                <a:ea typeface="Calibri" panose="020F0502020204030204" pitchFamily="34" charset="0"/>
                <a:cs typeface="Times New Roman" panose="02020603050405020304" pitchFamily="18" charset="0"/>
              </a:rPr>
              <a:t> Support</a:t>
            </a:r>
            <a:r>
              <a:rPr kumimoji="0" lang="en-ZA" sz="2800" i="0" u="none" strike="noStrike" kern="1200" cap="none" spc="0" normalizeH="0" baseline="0" noProof="0" dirty="0" smtClean="0">
                <a:ln>
                  <a:noFill/>
                </a:ln>
                <a:solidFill>
                  <a:prstClr val="black"/>
                </a:solidFill>
                <a:effectLst/>
                <a:uLnTx/>
                <a:uFillTx/>
                <a:latin typeface="Calibri"/>
                <a:ea typeface="Calibri" panose="020F0502020204030204" pitchFamily="34" charset="0"/>
                <a:cs typeface="Times New Roman" panose="02020603050405020304" pitchFamily="18" charset="0"/>
              </a:rPr>
              <a:t>.</a:t>
            </a:r>
            <a:endParaRPr kumimoji="0" lang="en-US" sz="3200" i="0" u="none" strike="noStrike" kern="1200" cap="none" spc="0" normalizeH="0" baseline="0" noProof="0" dirty="0">
              <a:ln>
                <a:noFill/>
              </a:ln>
              <a:solidFill>
                <a:prstClr val="black"/>
              </a:solidFill>
              <a:effectLst/>
              <a:uLnTx/>
              <a:uFillTx/>
              <a:latin typeface="Calibri"/>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94926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09340"/>
            <a:ext cx="8892480" cy="2975843"/>
          </a:xfrm>
        </p:spPr>
        <p:txBody>
          <a:bodyPr>
            <a:noAutofit/>
          </a:bodyPr>
          <a:lstStyle/>
          <a:p>
            <a:r>
              <a:rPr lang="en-US" sz="8800" b="1" dirty="0" smtClean="0">
                <a:solidFill>
                  <a:schemeClr val="accent2">
                    <a:lumMod val="75000"/>
                  </a:schemeClr>
                </a:solidFill>
              </a:rPr>
              <a:t>LEARNER TRANSPORT </a:t>
            </a:r>
            <a:endParaRPr lang="en-ZA" sz="8800" dirty="0">
              <a:solidFill>
                <a:schemeClr val="accent2">
                  <a:lumMod val="75000"/>
                </a:schemeClr>
              </a:solidFill>
            </a:endParaRPr>
          </a:p>
        </p:txBody>
      </p:sp>
      <p:sp>
        <p:nvSpPr>
          <p:cNvPr id="3" name="Subtitle 2"/>
          <p:cNvSpPr>
            <a:spLocks noGrp="1"/>
          </p:cNvSpPr>
          <p:nvPr>
            <p:ph type="subTitle" idx="1"/>
          </p:nvPr>
        </p:nvSpPr>
        <p:spPr>
          <a:xfrm>
            <a:off x="1331640" y="3717032"/>
            <a:ext cx="6912768" cy="1368152"/>
          </a:xfrm>
        </p:spPr>
        <p:txBody>
          <a:bodyPr>
            <a:noAutofit/>
          </a:bodyPr>
          <a:lstStyle/>
          <a:p>
            <a:pPr marL="342900" indent="-342900" eaLnBrk="0" hangingPunct="0">
              <a:defRPr/>
            </a:pPr>
            <a:endParaRPr lang="en-ZA" sz="1600" b="1" dirty="0" smtClean="0">
              <a:solidFill>
                <a:schemeClr val="accent6">
                  <a:lumMod val="75000"/>
                </a:schemeClr>
              </a:solidFill>
            </a:endParaRPr>
          </a:p>
          <a:p>
            <a:pPr marL="342900" indent="-342900" eaLnBrk="0" hangingPunct="0">
              <a:defRPr/>
            </a:pPr>
            <a:endParaRPr lang="en-ZA" sz="1600" b="1" dirty="0">
              <a:solidFill>
                <a:schemeClr val="accent6">
                  <a:lumMod val="75000"/>
                </a:schemeClr>
              </a:solidFill>
            </a:endParaRPr>
          </a:p>
          <a:p>
            <a:pPr marL="342900" indent="-342900" eaLnBrk="0" hangingPunct="0">
              <a:defRPr/>
            </a:pPr>
            <a:endParaRPr lang="en-ZA" sz="1600" b="1" dirty="0" smtClean="0">
              <a:solidFill>
                <a:schemeClr val="accent6">
                  <a:lumMod val="75000"/>
                </a:schemeClr>
              </a:solidFill>
            </a:endParaRPr>
          </a:p>
        </p:txBody>
      </p:sp>
      <p:sp>
        <p:nvSpPr>
          <p:cNvPr id="4" name="Slide Number Placeholder 3"/>
          <p:cNvSpPr>
            <a:spLocks noGrp="1"/>
          </p:cNvSpPr>
          <p:nvPr>
            <p:ph type="sldNum" sz="quarter" idx="4294967295"/>
          </p:nvPr>
        </p:nvSpPr>
        <p:spPr>
          <a:xfrm>
            <a:off x="6110808" y="5188109"/>
            <a:ext cx="21336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C0AE55-7E06-4976-960B-3D98813CB3CF}"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50</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5" name="Picture 4"/>
          <p:cNvPicPr>
            <a:picLocks noChangeAspect="1"/>
          </p:cNvPicPr>
          <p:nvPr/>
        </p:nvPicPr>
        <p:blipFill>
          <a:blip r:embed="rId4"/>
          <a:stretch>
            <a:fillRect/>
          </a:stretch>
        </p:blipFill>
        <p:spPr>
          <a:xfrm>
            <a:off x="0" y="6021288"/>
            <a:ext cx="1691680" cy="836712"/>
          </a:xfrm>
          <a:prstGeom prst="rect">
            <a:avLst/>
          </a:prstGeom>
        </p:spPr>
      </p:pic>
    </p:spTree>
    <p:custDataLst>
      <p:tags r:id="rId1"/>
    </p:custDataLst>
    <p:extLst>
      <p:ext uri="{BB962C8B-B14F-4D97-AF65-F5344CB8AC3E}">
        <p14:creationId xmlns:p14="http://schemas.microsoft.com/office/powerpoint/2010/main" val="119707194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8" y="0"/>
            <a:ext cx="9144000" cy="476672"/>
          </a:xfrm>
        </p:spPr>
        <p:txBody>
          <a:bodyPr>
            <a:noAutofit/>
          </a:bodyPr>
          <a:lstStyle/>
          <a:p>
            <a:r>
              <a:rPr lang="en-ZA" sz="3600" b="1" dirty="0" smtClean="0"/>
              <a:t>LEARNER TRANSPORT </a:t>
            </a:r>
            <a:endParaRPr lang="en-ZA" sz="3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615668"/>
              </p:ext>
            </p:extLst>
          </p:nvPr>
        </p:nvGraphicFramePr>
        <p:xfrm>
          <a:off x="-16768" y="476672"/>
          <a:ext cx="9143999" cy="6408712"/>
        </p:xfrm>
        <a:graphic>
          <a:graphicData uri="http://schemas.openxmlformats.org/drawingml/2006/table">
            <a:tbl>
              <a:tblPr firstRow="1" bandRow="1">
                <a:tableStyleId>{21E4AEA4-8DFA-4A89-87EB-49C32662AFE0}</a:tableStyleId>
              </a:tblPr>
              <a:tblGrid>
                <a:gridCol w="882175">
                  <a:extLst>
                    <a:ext uri="{9D8B030D-6E8A-4147-A177-3AD203B41FA5}">
                      <a16:colId xmlns:a16="http://schemas.microsoft.com/office/drawing/2014/main" val="1816624629"/>
                    </a:ext>
                  </a:extLst>
                </a:gridCol>
                <a:gridCol w="1129822">
                  <a:extLst>
                    <a:ext uri="{9D8B030D-6E8A-4147-A177-3AD203B41FA5}">
                      <a16:colId xmlns:a16="http://schemas.microsoft.com/office/drawing/2014/main" val="182157591"/>
                    </a:ext>
                  </a:extLst>
                </a:gridCol>
                <a:gridCol w="1129822">
                  <a:extLst>
                    <a:ext uri="{9D8B030D-6E8A-4147-A177-3AD203B41FA5}">
                      <a16:colId xmlns:a16="http://schemas.microsoft.com/office/drawing/2014/main" val="254008985"/>
                    </a:ext>
                  </a:extLst>
                </a:gridCol>
                <a:gridCol w="1129822">
                  <a:extLst>
                    <a:ext uri="{9D8B030D-6E8A-4147-A177-3AD203B41FA5}">
                      <a16:colId xmlns:a16="http://schemas.microsoft.com/office/drawing/2014/main" val="3812874161"/>
                    </a:ext>
                  </a:extLst>
                </a:gridCol>
                <a:gridCol w="1200436">
                  <a:extLst>
                    <a:ext uri="{9D8B030D-6E8A-4147-A177-3AD203B41FA5}">
                      <a16:colId xmlns:a16="http://schemas.microsoft.com/office/drawing/2014/main" val="649889549"/>
                    </a:ext>
                  </a:extLst>
                </a:gridCol>
                <a:gridCol w="1553505">
                  <a:extLst>
                    <a:ext uri="{9D8B030D-6E8A-4147-A177-3AD203B41FA5}">
                      <a16:colId xmlns:a16="http://schemas.microsoft.com/office/drawing/2014/main" val="3047558230"/>
                    </a:ext>
                  </a:extLst>
                </a:gridCol>
                <a:gridCol w="211842">
                  <a:extLst>
                    <a:ext uri="{9D8B030D-6E8A-4147-A177-3AD203B41FA5}">
                      <a16:colId xmlns:a16="http://schemas.microsoft.com/office/drawing/2014/main" val="3630326372"/>
                    </a:ext>
                  </a:extLst>
                </a:gridCol>
                <a:gridCol w="1906575">
                  <a:extLst>
                    <a:ext uri="{9D8B030D-6E8A-4147-A177-3AD203B41FA5}">
                      <a16:colId xmlns:a16="http://schemas.microsoft.com/office/drawing/2014/main" val="296600129"/>
                    </a:ext>
                  </a:extLst>
                </a:gridCol>
              </a:tblGrid>
              <a:tr h="618833">
                <a:tc>
                  <a:txBody>
                    <a:bodyPr/>
                    <a:lstStyle/>
                    <a:p>
                      <a:r>
                        <a:rPr lang="en-ZA" sz="900" dirty="0" smtClean="0"/>
                        <a:t>PROVINCE</a:t>
                      </a:r>
                      <a:endParaRPr lang="en-ZA" sz="900" dirty="0"/>
                    </a:p>
                  </a:txBody>
                  <a:tcPr/>
                </a:tc>
                <a:tc>
                  <a:txBody>
                    <a:bodyPr/>
                    <a:lstStyle/>
                    <a:p>
                      <a:r>
                        <a:rPr lang="en-GB" sz="900" dirty="0" smtClean="0">
                          <a:effectLst/>
                        </a:rPr>
                        <a:t>NO OF LEARNERS IN NEED OF LEARNER TRANSPORT</a:t>
                      </a:r>
                      <a:endParaRPr lang="en-ZA" sz="900" dirty="0">
                        <a:effectLst/>
                      </a:endParaRPr>
                    </a:p>
                  </a:txBody>
                  <a:tcPr/>
                </a:tc>
                <a:tc>
                  <a:txBody>
                    <a:bodyPr/>
                    <a:lstStyle/>
                    <a:p>
                      <a:r>
                        <a:rPr lang="en-ZA" sz="900" dirty="0" smtClean="0"/>
                        <a:t>NO OF LEARNERS CURRENTLY BEING TRANSPORTED</a:t>
                      </a:r>
                      <a:endParaRPr lang="en-ZA" sz="900" dirty="0"/>
                    </a:p>
                  </a:txBody>
                  <a:tcPr/>
                </a:tc>
                <a:tc>
                  <a:txBody>
                    <a:bodyPr/>
                    <a:lstStyle/>
                    <a:p>
                      <a:r>
                        <a:rPr lang="en-US" sz="900" b="1" kern="1200" dirty="0" smtClean="0">
                          <a:solidFill>
                            <a:schemeClr val="lt1"/>
                          </a:solidFill>
                          <a:effectLst/>
                          <a:latin typeface="+mn-lt"/>
                          <a:ea typeface="+mn-ea"/>
                          <a:cs typeface="+mn-cs"/>
                        </a:rPr>
                        <a:t>NO OF LEARNERS WITH DISABILITIES ARE IN NEED OF TRANSPORT</a:t>
                      </a:r>
                      <a:endParaRPr lang="en-ZA" sz="900" dirty="0"/>
                    </a:p>
                  </a:txBody>
                  <a:tcPr/>
                </a:tc>
                <a:tc>
                  <a:txBody>
                    <a:bodyPr/>
                    <a:lstStyle/>
                    <a:p>
                      <a:r>
                        <a:rPr lang="en-GB" sz="900" dirty="0" smtClean="0"/>
                        <a:t>NO OF LEARNERS WITH DISABILITIES CURRENTLY BEING TRANSPORTED</a:t>
                      </a:r>
                    </a:p>
                  </a:txBody>
                  <a:tcPr/>
                </a:tc>
                <a:tc gridSpan="2">
                  <a:txBody>
                    <a:bodyPr/>
                    <a:lstStyle/>
                    <a:p>
                      <a:r>
                        <a:rPr lang="en-GB" sz="900" dirty="0" smtClean="0"/>
                        <a:t>PLANS IN PLACE IN PREPARATION FOR THE REOPENING OF SCHOOLS</a:t>
                      </a:r>
                      <a:endParaRPr lang="en-ZA" sz="900" dirty="0"/>
                    </a:p>
                  </a:txBody>
                  <a:tcPr/>
                </a:tc>
                <a:tc hMerge="1">
                  <a:txBody>
                    <a:bodyPr/>
                    <a:lstStyle/>
                    <a:p>
                      <a:endParaRPr lang="en-ZA"/>
                    </a:p>
                  </a:txBody>
                  <a:tcPr/>
                </a:tc>
                <a:tc>
                  <a:txBody>
                    <a:bodyPr/>
                    <a:lstStyle/>
                    <a:p>
                      <a:r>
                        <a:rPr lang="en-GB" sz="900" dirty="0" smtClean="0"/>
                        <a:t>MEASURES IN PLACE TO ENSURE THE SAFETY OF LEARNERS IN TRANSIT</a:t>
                      </a:r>
                      <a:endParaRPr lang="en-ZA" sz="900" dirty="0"/>
                    </a:p>
                  </a:txBody>
                  <a:tcPr/>
                </a:tc>
                <a:extLst>
                  <a:ext uri="{0D108BD9-81ED-4DB2-BD59-A6C34878D82A}">
                    <a16:rowId xmlns:a16="http://schemas.microsoft.com/office/drawing/2014/main" val="3992309906"/>
                  </a:ext>
                </a:extLst>
              </a:tr>
              <a:tr h="618833">
                <a:tc>
                  <a:txBody>
                    <a:bodyPr/>
                    <a:lstStyle/>
                    <a:p>
                      <a:r>
                        <a:rPr lang="en-ZA" sz="900" b="1" dirty="0" smtClean="0">
                          <a:solidFill>
                            <a:schemeClr val="tx1"/>
                          </a:solidFill>
                          <a:latin typeface="+mj-lt"/>
                        </a:rPr>
                        <a:t>Eastern</a:t>
                      </a:r>
                      <a:r>
                        <a:rPr lang="en-ZA" sz="900" b="1" baseline="0" dirty="0" smtClean="0">
                          <a:solidFill>
                            <a:schemeClr val="tx1"/>
                          </a:solidFill>
                          <a:latin typeface="+mj-lt"/>
                        </a:rPr>
                        <a:t> Cape</a:t>
                      </a:r>
                      <a:endParaRPr lang="en-ZA" sz="900" b="1" dirty="0">
                        <a:solidFill>
                          <a:schemeClr val="tx1"/>
                        </a:solidFill>
                        <a:latin typeface="+mj-lt"/>
                      </a:endParaRPr>
                    </a:p>
                  </a:txBody>
                  <a:tcPr/>
                </a:tc>
                <a:tc gridSpan="7">
                  <a:txBody>
                    <a:bodyPr/>
                    <a:lstStyle/>
                    <a:p>
                      <a:pPr marL="0" indent="0">
                        <a:buFont typeface="Arial" panose="020B0604020202020204" pitchFamily="34" charset="0"/>
                        <a:buNone/>
                      </a:pPr>
                      <a:r>
                        <a:rPr lang="en-US" sz="900" dirty="0" err="1" smtClean="0">
                          <a:solidFill>
                            <a:schemeClr val="tx1"/>
                          </a:solidFill>
                          <a:latin typeface="+mj-lt"/>
                          <a:cs typeface="Arial" panose="020B0604020202020204" pitchFamily="34" charset="0"/>
                        </a:rPr>
                        <a:t>ECDoE</a:t>
                      </a:r>
                      <a:r>
                        <a:rPr lang="en-US" sz="900" dirty="0" smtClean="0">
                          <a:solidFill>
                            <a:schemeClr val="tx1"/>
                          </a:solidFill>
                          <a:latin typeface="+mj-lt"/>
                          <a:cs typeface="Arial" panose="020B0604020202020204" pitchFamily="34" charset="0"/>
                        </a:rPr>
                        <a:t> operates a </a:t>
                      </a:r>
                      <a:r>
                        <a:rPr lang="en-US" sz="900" dirty="0" err="1" smtClean="0">
                          <a:solidFill>
                            <a:schemeClr val="tx1"/>
                          </a:solidFill>
                          <a:latin typeface="+mj-lt"/>
                          <a:cs typeface="Arial" panose="020B0604020202020204" pitchFamily="34" charset="0"/>
                        </a:rPr>
                        <a:t>decentralised</a:t>
                      </a:r>
                      <a:r>
                        <a:rPr lang="en-US" sz="900" dirty="0" smtClean="0">
                          <a:solidFill>
                            <a:schemeClr val="tx1"/>
                          </a:solidFill>
                          <a:latin typeface="+mj-lt"/>
                          <a:cs typeface="Arial" panose="020B0604020202020204" pitchFamily="34" charset="0"/>
                        </a:rPr>
                        <a:t> scholar transport system, DoT contracts service providers and </a:t>
                      </a:r>
                      <a:r>
                        <a:rPr lang="en-US" sz="900" dirty="0" err="1" smtClean="0">
                          <a:solidFill>
                            <a:schemeClr val="tx1"/>
                          </a:solidFill>
                          <a:latin typeface="+mj-lt"/>
                          <a:cs typeface="Arial" panose="020B0604020202020204" pitchFamily="34" charset="0"/>
                        </a:rPr>
                        <a:t>ECDoE</a:t>
                      </a:r>
                      <a:r>
                        <a:rPr lang="en-US" sz="900" dirty="0" smtClean="0">
                          <a:solidFill>
                            <a:schemeClr val="tx1"/>
                          </a:solidFill>
                          <a:latin typeface="+mj-lt"/>
                          <a:cs typeface="Arial" panose="020B0604020202020204" pitchFamily="34" charset="0"/>
                        </a:rPr>
                        <a:t> provides qualifying learner details. Continuation of current COVID-19 protocols when schools reopen. Transport routes and learners transported will remain the same, except for grades 12 who would have exited and for new grades 8. Schools will update new scholar transport learner data through Districts processes and on SASAMS. All school staff trained on COVID-19 safety protocols and will be monitored to ensure compliance.</a:t>
                      </a:r>
                      <a:endParaRPr lang="en-ZA" sz="900" dirty="0" smtClean="0">
                        <a:solidFill>
                          <a:schemeClr val="tx1"/>
                        </a:solidFill>
                        <a:latin typeface="+mj-lt"/>
                        <a:cs typeface="Arial" panose="020B060402020202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pPr algn="ctr"/>
                      <a:endParaRPr lang="en-ZA" sz="1600" b="0" dirty="0" smtClean="0">
                        <a:solidFill>
                          <a:schemeClr val="tx1"/>
                        </a:solidFill>
                        <a:latin typeface="+mn-lt"/>
                      </a:endParaRPr>
                    </a:p>
                  </a:txBody>
                  <a:tcPr/>
                </a:tc>
                <a:extLst>
                  <a:ext uri="{0D108BD9-81ED-4DB2-BD59-A6C34878D82A}">
                    <a16:rowId xmlns:a16="http://schemas.microsoft.com/office/drawing/2014/main" val="1019662374"/>
                  </a:ext>
                </a:extLst>
              </a:tr>
              <a:tr h="353628">
                <a:tc>
                  <a:txBody>
                    <a:bodyPr/>
                    <a:lstStyle/>
                    <a:p>
                      <a:r>
                        <a:rPr lang="en-ZA" sz="900" b="1" dirty="0" smtClean="0">
                          <a:solidFill>
                            <a:schemeClr val="tx1"/>
                          </a:solidFill>
                          <a:latin typeface="+mj-lt"/>
                        </a:rPr>
                        <a:t>Free State</a:t>
                      </a:r>
                      <a:endParaRPr lang="en-ZA" sz="900" b="1" dirty="0">
                        <a:solidFill>
                          <a:schemeClr val="tx1"/>
                        </a:solidFill>
                        <a:latin typeface="+mj-lt"/>
                      </a:endParaRPr>
                    </a:p>
                  </a:txBody>
                  <a:tcPr/>
                </a:tc>
                <a:tc>
                  <a:txBody>
                    <a:bodyPr/>
                    <a:lstStyle/>
                    <a:p>
                      <a:pPr marL="0" marR="0" lvl="0" indent="0" algn="r" rtl="0">
                        <a:spcBef>
                          <a:spcPts val="0"/>
                        </a:spcBef>
                        <a:spcAft>
                          <a:spcPts val="0"/>
                        </a:spcAft>
                        <a:buNone/>
                      </a:pPr>
                      <a:r>
                        <a:rPr lang="en-ZA" sz="1100" b="0" i="0" u="none" strike="noStrike" cap="none" dirty="0" smtClean="0">
                          <a:solidFill>
                            <a:schemeClr val="dk1"/>
                          </a:solidFill>
                          <a:latin typeface="+mj-lt"/>
                          <a:ea typeface="Calibri"/>
                          <a:cs typeface="Calibri"/>
                          <a:sym typeface="Calibri"/>
                        </a:rPr>
                        <a:t>12 045</a:t>
                      </a:r>
                      <a:endParaRPr sz="1100" b="0" i="0" u="none" strike="noStrike" cap="none" dirty="0">
                        <a:solidFill>
                          <a:schemeClr val="dk1"/>
                        </a:solidFill>
                        <a:latin typeface="+mj-lt"/>
                        <a:ea typeface="Calibri"/>
                        <a:cs typeface="Calibri"/>
                        <a:sym typeface="Calibri"/>
                      </a:endParaRPr>
                    </a:p>
                  </a:txBody>
                  <a:tcPr marL="91450" marR="91450" marT="45725" marB="45725"/>
                </a:tc>
                <a:tc>
                  <a:txBody>
                    <a:bodyPr/>
                    <a:lstStyle/>
                    <a:p>
                      <a:pPr marL="0" marR="0" lvl="0" indent="0" algn="r" rtl="0">
                        <a:spcBef>
                          <a:spcPts val="0"/>
                        </a:spcBef>
                        <a:spcAft>
                          <a:spcPts val="0"/>
                        </a:spcAft>
                        <a:buNone/>
                      </a:pPr>
                      <a:r>
                        <a:rPr lang="en-ZA" sz="1100" b="0" dirty="0" smtClean="0">
                          <a:solidFill>
                            <a:schemeClr val="dk1"/>
                          </a:solidFill>
                          <a:latin typeface="+mj-lt"/>
                          <a:ea typeface="Calibri"/>
                          <a:cs typeface="Calibri"/>
                          <a:sym typeface="Calibri"/>
                        </a:rPr>
                        <a:t>12 772</a:t>
                      </a:r>
                      <a:endParaRPr sz="1100" b="0" dirty="0">
                        <a:solidFill>
                          <a:schemeClr val="dk1"/>
                        </a:solidFill>
                        <a:latin typeface="+mj-lt"/>
                        <a:ea typeface="Calibri"/>
                        <a:cs typeface="Calibri"/>
                        <a:sym typeface="Calibri"/>
                      </a:endParaRPr>
                    </a:p>
                  </a:txBody>
                  <a:tcPr marL="91450" marR="91450" marT="45725" marB="45725"/>
                </a:tc>
                <a:tc>
                  <a:txBody>
                    <a:bodyPr/>
                    <a:lstStyle/>
                    <a:p>
                      <a:pPr marL="0" marR="0" lvl="0" indent="0" algn="ctr" rtl="0">
                        <a:spcBef>
                          <a:spcPts val="0"/>
                        </a:spcBef>
                        <a:spcAft>
                          <a:spcPts val="0"/>
                        </a:spcAft>
                        <a:buNone/>
                      </a:pPr>
                      <a:r>
                        <a:rPr lang="en-ZA" sz="900" b="0" dirty="0" smtClean="0">
                          <a:solidFill>
                            <a:schemeClr val="dk1"/>
                          </a:solidFill>
                          <a:latin typeface="+mj-lt"/>
                          <a:ea typeface="Calibri"/>
                          <a:cs typeface="Calibri"/>
                          <a:sym typeface="Calibri"/>
                        </a:rPr>
                        <a:t>Funds</a:t>
                      </a:r>
                      <a:r>
                        <a:rPr lang="en-ZA" sz="900" b="0" baseline="0" dirty="0" smtClean="0">
                          <a:solidFill>
                            <a:schemeClr val="dk1"/>
                          </a:solidFill>
                          <a:latin typeface="+mj-lt"/>
                          <a:ea typeface="Calibri"/>
                          <a:cs typeface="Calibri"/>
                          <a:sym typeface="Calibri"/>
                        </a:rPr>
                        <a:t> transferred to schools</a:t>
                      </a:r>
                      <a:endParaRPr sz="900" b="0" dirty="0">
                        <a:solidFill>
                          <a:schemeClr val="dk1"/>
                        </a:solidFill>
                        <a:latin typeface="+mj-lt"/>
                        <a:ea typeface="Calibri"/>
                        <a:cs typeface="Calibri"/>
                        <a:sym typeface="Calibri"/>
                      </a:endParaRPr>
                    </a:p>
                  </a:txBody>
                  <a:tcPr marL="91450" marR="91450" marT="45725" marB="45725"/>
                </a:tc>
                <a:tc>
                  <a:txBody>
                    <a:bodyPr/>
                    <a:lstStyle/>
                    <a:p>
                      <a:pPr marL="0" marR="0" lvl="0" indent="0" algn="ctr" rtl="0">
                        <a:spcBef>
                          <a:spcPts val="0"/>
                        </a:spcBef>
                        <a:spcAft>
                          <a:spcPts val="0"/>
                        </a:spcAft>
                        <a:buNone/>
                      </a:pPr>
                      <a:r>
                        <a:rPr lang="en-ZA" sz="900" b="0" dirty="0" smtClean="0">
                          <a:solidFill>
                            <a:schemeClr val="dk1"/>
                          </a:solidFill>
                          <a:latin typeface="+mj-lt"/>
                          <a:ea typeface="Calibri"/>
                          <a:cs typeface="Calibri"/>
                          <a:sym typeface="Calibri"/>
                        </a:rPr>
                        <a:t>Funds transferred to schools</a:t>
                      </a:r>
                      <a:endParaRPr sz="900" b="0" dirty="0">
                        <a:solidFill>
                          <a:schemeClr val="dk1"/>
                        </a:solidFill>
                        <a:latin typeface="+mj-lt"/>
                        <a:ea typeface="Calibri"/>
                        <a:cs typeface="Calibri"/>
                        <a:sym typeface="Calibri"/>
                      </a:endParaRPr>
                    </a:p>
                  </a:txBody>
                  <a:tcPr marL="91450" marR="91450" marT="45725" marB="45725"/>
                </a:tc>
                <a:tc>
                  <a:txBody>
                    <a:bodyPr/>
                    <a:lstStyle/>
                    <a:p>
                      <a:pPr marL="0" marR="0" lvl="0" indent="0" algn="ctr" rtl="0">
                        <a:spcBef>
                          <a:spcPts val="0"/>
                        </a:spcBef>
                        <a:spcAft>
                          <a:spcPts val="0"/>
                        </a:spcAft>
                        <a:buNone/>
                      </a:pPr>
                      <a:r>
                        <a:rPr lang="en-ZA" sz="900" b="0" dirty="0" smtClean="0">
                          <a:solidFill>
                            <a:schemeClr val="dk1"/>
                          </a:solidFill>
                          <a:latin typeface="+mj-lt"/>
                          <a:ea typeface="Calibri"/>
                          <a:cs typeface="Calibri"/>
                          <a:sym typeface="Calibri"/>
                        </a:rPr>
                        <a:t>Appointment of service providers</a:t>
                      </a:r>
                      <a:endParaRPr sz="900" b="0" dirty="0">
                        <a:solidFill>
                          <a:schemeClr val="dk1"/>
                        </a:solidFill>
                        <a:latin typeface="+mj-lt"/>
                        <a:ea typeface="Calibri"/>
                        <a:cs typeface="Calibri"/>
                        <a:sym typeface="Calibri"/>
                      </a:endParaRPr>
                    </a:p>
                  </a:txBody>
                  <a:tcPr marL="91450" marR="91450" marT="45725" marB="45725"/>
                </a:tc>
                <a:tc gridSpan="2">
                  <a:txBody>
                    <a:bodyPr/>
                    <a:lstStyle/>
                    <a:p>
                      <a:r>
                        <a:rPr lang="en-GB" sz="900" b="0" i="0" u="none" strike="noStrike" cap="none" dirty="0" smtClean="0">
                          <a:solidFill>
                            <a:schemeClr val="dk1"/>
                          </a:solidFill>
                          <a:effectLst/>
                          <a:latin typeface="+mj-lt"/>
                          <a:ea typeface="Calibri"/>
                          <a:cs typeface="Calibri"/>
                          <a:sym typeface="Arial"/>
                        </a:rPr>
                        <a:t>All operators trained on the COVID-19 Regulations and Safety Protocols.  </a:t>
                      </a:r>
                      <a:endParaRPr lang="en-ZA" sz="900" b="0" i="0" u="none" strike="noStrike" cap="none" dirty="0">
                        <a:solidFill>
                          <a:schemeClr val="dk1"/>
                        </a:solidFill>
                        <a:effectLst/>
                        <a:latin typeface="+mj-lt"/>
                        <a:ea typeface="Calibri"/>
                        <a:cs typeface="Calibri"/>
                        <a:sym typeface="Arial"/>
                      </a:endParaRPr>
                    </a:p>
                  </a:txBody>
                  <a:tcPr marL="91450" marR="91450" marT="45725" marB="45725"/>
                </a:tc>
                <a:tc hMerge="1">
                  <a:txBody>
                    <a:bodyPr/>
                    <a:lstStyle/>
                    <a:p>
                      <a:endParaRPr lang="en-ZA" sz="900" b="0" i="0" u="none" strike="noStrike" cap="none" dirty="0">
                        <a:solidFill>
                          <a:schemeClr val="dk1"/>
                        </a:solidFill>
                        <a:effectLst/>
                        <a:latin typeface="+mj-lt"/>
                        <a:ea typeface="Calibri"/>
                        <a:cs typeface="Calibri"/>
                        <a:sym typeface="Arial"/>
                      </a:endParaRPr>
                    </a:p>
                  </a:txBody>
                  <a:tcPr marL="91450" marR="91450" marT="45725" marB="45725"/>
                </a:tc>
                <a:extLst>
                  <a:ext uri="{0D108BD9-81ED-4DB2-BD59-A6C34878D82A}">
                    <a16:rowId xmlns:a16="http://schemas.microsoft.com/office/drawing/2014/main" val="4000698747"/>
                  </a:ext>
                </a:extLst>
              </a:tr>
              <a:tr h="618833">
                <a:tc>
                  <a:txBody>
                    <a:bodyPr/>
                    <a:lstStyle/>
                    <a:p>
                      <a:r>
                        <a:rPr lang="en-ZA" sz="900" b="1" dirty="0" smtClean="0">
                          <a:solidFill>
                            <a:schemeClr val="tx1"/>
                          </a:solidFill>
                          <a:latin typeface="+mj-lt"/>
                        </a:rPr>
                        <a:t>Gauteng</a:t>
                      </a:r>
                      <a:endParaRPr lang="en-ZA" sz="900" b="1" dirty="0">
                        <a:solidFill>
                          <a:schemeClr val="tx1"/>
                        </a:solidFill>
                        <a:latin typeface="+mj-lt"/>
                      </a:endParaRPr>
                    </a:p>
                  </a:txBody>
                  <a:tcPr/>
                </a:tc>
                <a:tc>
                  <a:txBody>
                    <a:bodyPr/>
                    <a:lstStyle/>
                    <a:p>
                      <a:pPr algn="r"/>
                      <a:r>
                        <a:rPr lang="en-ZA" sz="1100" b="0" dirty="0">
                          <a:solidFill>
                            <a:schemeClr val="tx1"/>
                          </a:solidFill>
                          <a:latin typeface="+mj-lt"/>
                        </a:rPr>
                        <a:t>161 375</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100" b="0" dirty="0">
                          <a:solidFill>
                            <a:schemeClr val="tx1"/>
                          </a:solidFill>
                          <a:latin typeface="+mj-lt"/>
                        </a:rPr>
                        <a:t>157 703</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100" b="0" dirty="0">
                          <a:solidFill>
                            <a:schemeClr val="tx1"/>
                          </a:solidFill>
                          <a:latin typeface="+mj-lt"/>
                        </a:rPr>
                        <a:t>7 500</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100" b="0" dirty="0">
                          <a:solidFill>
                            <a:schemeClr val="tx1"/>
                          </a:solidFill>
                          <a:latin typeface="+mj-lt"/>
                        </a:rPr>
                        <a:t>3 338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900" b="0" dirty="0">
                          <a:solidFill>
                            <a:schemeClr val="tx1"/>
                          </a:solidFill>
                          <a:latin typeface="+mj-lt"/>
                        </a:rPr>
                        <a:t>Every</a:t>
                      </a:r>
                      <a:r>
                        <a:rPr lang="en-ZA" sz="900" b="0" baseline="0" dirty="0">
                          <a:solidFill>
                            <a:schemeClr val="tx1"/>
                          </a:solidFill>
                          <a:latin typeface="+mj-lt"/>
                        </a:rPr>
                        <a:t> year we expect an increase of 10</a:t>
                      </a:r>
                      <a:r>
                        <a:rPr lang="en-ZA" sz="900" b="0" baseline="0" dirty="0" smtClean="0">
                          <a:solidFill>
                            <a:schemeClr val="tx1"/>
                          </a:solidFill>
                          <a:latin typeface="+mj-lt"/>
                        </a:rPr>
                        <a:t>% This is communicated to the Service providers</a:t>
                      </a:r>
                      <a:endParaRPr lang="en-ZA" sz="900" b="0" baseline="0" dirty="0">
                        <a:solidFill>
                          <a:schemeClr val="tx1"/>
                        </a:solidFill>
                        <a:latin typeface="+mj-lt"/>
                      </a:endParaRPr>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900" b="0" baseline="0" dirty="0" smtClean="0">
                          <a:solidFill>
                            <a:schemeClr val="tx1"/>
                          </a:solidFill>
                          <a:latin typeface="+mj-lt"/>
                        </a:rPr>
                        <a:t>Department </a:t>
                      </a:r>
                      <a:r>
                        <a:rPr lang="en-ZA" sz="900" b="0" baseline="0" dirty="0">
                          <a:solidFill>
                            <a:schemeClr val="tx1"/>
                          </a:solidFill>
                          <a:latin typeface="+mj-lt"/>
                        </a:rPr>
                        <a:t>has employed Youth Brigade who ensure that </a:t>
                      </a:r>
                      <a:r>
                        <a:rPr lang="en-ZA" sz="900" b="0" baseline="0" dirty="0" smtClean="0">
                          <a:solidFill>
                            <a:schemeClr val="tx1"/>
                          </a:solidFill>
                          <a:latin typeface="+mj-lt"/>
                        </a:rPr>
                        <a:t>drivers </a:t>
                      </a:r>
                      <a:r>
                        <a:rPr lang="en-ZA" sz="900" b="0" baseline="0" dirty="0">
                          <a:solidFill>
                            <a:schemeClr val="tx1"/>
                          </a:solidFill>
                          <a:latin typeface="+mj-lt"/>
                        </a:rPr>
                        <a:t>and learners comply to COVID 19 </a:t>
                      </a:r>
                      <a:r>
                        <a:rPr lang="en-ZA" sz="900" b="0" baseline="0" dirty="0" smtClean="0">
                          <a:solidFill>
                            <a:schemeClr val="tx1"/>
                          </a:solidFill>
                          <a:latin typeface="+mj-lt"/>
                        </a:rPr>
                        <a:t>Regulations</a:t>
                      </a:r>
                      <a:endParaRPr lang="en-ZA" sz="900" b="0" baseline="0" dirty="0">
                        <a:solidFill>
                          <a:schemeClr val="tx1"/>
                        </a:solidFill>
                        <a:latin typeface="+mj-lt"/>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900" b="0" baseline="0" dirty="0">
                        <a:solidFill>
                          <a:schemeClr val="tx1"/>
                        </a:solidFill>
                        <a:latin typeface="+mj-lt"/>
                      </a:endParaRPr>
                    </a:p>
                  </a:txBody>
                  <a:tcPr/>
                </a:tc>
                <a:extLst>
                  <a:ext uri="{0D108BD9-81ED-4DB2-BD59-A6C34878D82A}">
                    <a16:rowId xmlns:a16="http://schemas.microsoft.com/office/drawing/2014/main" val="1654103669"/>
                  </a:ext>
                </a:extLst>
              </a:tr>
              <a:tr h="353619">
                <a:tc>
                  <a:txBody>
                    <a:bodyPr/>
                    <a:lstStyle/>
                    <a:p>
                      <a:r>
                        <a:rPr lang="en-ZA" sz="900" b="1" dirty="0" smtClean="0">
                          <a:solidFill>
                            <a:schemeClr val="tx1"/>
                          </a:solidFill>
                          <a:latin typeface="+mj-lt"/>
                        </a:rPr>
                        <a:t>KwaZulu</a:t>
                      </a:r>
                      <a:r>
                        <a:rPr lang="en-ZA" sz="900" b="1" baseline="0" dirty="0" smtClean="0">
                          <a:solidFill>
                            <a:schemeClr val="tx1"/>
                          </a:solidFill>
                          <a:latin typeface="+mj-lt"/>
                        </a:rPr>
                        <a:t>-Natal</a:t>
                      </a:r>
                      <a:endParaRPr lang="en-ZA" sz="900" b="1" dirty="0">
                        <a:solidFill>
                          <a:schemeClr val="tx1"/>
                        </a:solidFill>
                        <a:latin typeface="+mj-lt"/>
                      </a:endParaRPr>
                    </a:p>
                  </a:txBody>
                  <a:tcPr/>
                </a:tc>
                <a:tc>
                  <a:txBody>
                    <a:bodyPr/>
                    <a:lstStyle/>
                    <a:p>
                      <a:pPr marL="0" marR="0" algn="r">
                        <a:lnSpc>
                          <a:spcPct val="106000"/>
                        </a:lnSpc>
                        <a:spcBef>
                          <a:spcPts val="0"/>
                        </a:spcBef>
                        <a:spcAft>
                          <a:spcPts val="0"/>
                        </a:spcAft>
                      </a:pPr>
                      <a:r>
                        <a:rPr lang="en-ZA" sz="1100" dirty="0">
                          <a:effectLst/>
                          <a:latin typeface="+mj-lt"/>
                        </a:rPr>
                        <a:t> </a:t>
                      </a:r>
                      <a:r>
                        <a:rPr lang="en-ZA" sz="1100" dirty="0" smtClean="0">
                          <a:effectLst/>
                          <a:latin typeface="+mj-lt"/>
                        </a:rPr>
                        <a:t>117</a:t>
                      </a:r>
                      <a:r>
                        <a:rPr lang="en-ZA" sz="1100" dirty="0">
                          <a:effectLst/>
                          <a:latin typeface="+mj-lt"/>
                        </a:rPr>
                        <a:t> 248</a:t>
                      </a:r>
                      <a:endParaRPr lang="en-US" sz="1100" dirty="0">
                        <a:effectLst/>
                        <a:latin typeface="+mj-lt"/>
                        <a:ea typeface="Calibri"/>
                        <a:cs typeface="Times New Roman"/>
                      </a:endParaRPr>
                    </a:p>
                  </a:txBody>
                  <a:tcPr marL="68580" marR="68580" marT="0" marB="0"/>
                </a:tc>
                <a:tc>
                  <a:txBody>
                    <a:bodyPr/>
                    <a:lstStyle/>
                    <a:p>
                      <a:pPr marL="0" marR="0" algn="r">
                        <a:lnSpc>
                          <a:spcPct val="106000"/>
                        </a:lnSpc>
                        <a:spcBef>
                          <a:spcPts val="0"/>
                        </a:spcBef>
                        <a:spcAft>
                          <a:spcPts val="0"/>
                        </a:spcAft>
                      </a:pPr>
                      <a:r>
                        <a:rPr lang="en-ZA" sz="1100" dirty="0">
                          <a:effectLst/>
                          <a:latin typeface="+mj-lt"/>
                        </a:rPr>
                        <a:t> </a:t>
                      </a:r>
                      <a:r>
                        <a:rPr lang="en-ZA" sz="1100" dirty="0" smtClean="0">
                          <a:effectLst/>
                          <a:latin typeface="+mj-lt"/>
                        </a:rPr>
                        <a:t>62</a:t>
                      </a:r>
                      <a:r>
                        <a:rPr lang="en-ZA" sz="1100" dirty="0">
                          <a:effectLst/>
                          <a:latin typeface="+mj-lt"/>
                        </a:rPr>
                        <a:t> 070</a:t>
                      </a:r>
                      <a:endParaRPr lang="en-US" sz="1100" dirty="0">
                        <a:effectLst/>
                        <a:latin typeface="+mj-lt"/>
                        <a:ea typeface="Calibri"/>
                        <a:cs typeface="Times New Roman"/>
                      </a:endParaRPr>
                    </a:p>
                  </a:txBody>
                  <a:tcPr marL="68580" marR="68580" marT="0" marB="0"/>
                </a:tc>
                <a:tc>
                  <a:txBody>
                    <a:bodyPr/>
                    <a:lstStyle/>
                    <a:p>
                      <a:pPr algn="r"/>
                      <a:endParaRPr lang="en-ZA" sz="1100" dirty="0"/>
                    </a:p>
                  </a:txBody>
                  <a:tcPr/>
                </a:tc>
                <a:tc>
                  <a:txBody>
                    <a:bodyPr/>
                    <a:lstStyle/>
                    <a:p>
                      <a:pPr algn="r"/>
                      <a:endParaRPr lang="en-ZA" sz="1100" dirty="0"/>
                    </a:p>
                  </a:txBody>
                  <a:tcPr/>
                </a:tc>
                <a:tc>
                  <a:txBody>
                    <a:bodyPr/>
                    <a:lstStyle/>
                    <a:p>
                      <a:endParaRPr lang="en-ZA" sz="900">
                        <a:latin typeface="+mj-lt"/>
                      </a:endParaRPr>
                    </a:p>
                  </a:txBody>
                  <a:tcPr/>
                </a:tc>
                <a:tc gridSpan="2">
                  <a:txBody>
                    <a:bodyPr/>
                    <a:lstStyle/>
                    <a:p>
                      <a:endParaRPr lang="en-ZA"/>
                    </a:p>
                  </a:txBody>
                  <a:tcPr/>
                </a:tc>
                <a:tc hMerge="1">
                  <a:txBody>
                    <a:bodyPr/>
                    <a:lstStyle/>
                    <a:p>
                      <a:pPr algn="ctr" fontAlgn="ctr"/>
                      <a:endParaRPr lang="en-US" sz="900" b="0" i="0" u="none" strike="noStrike" kern="1200" dirty="0">
                        <a:solidFill>
                          <a:schemeClr val="tx1"/>
                        </a:solidFill>
                        <a:effectLst/>
                        <a:latin typeface="+mj-lt"/>
                        <a:ea typeface="+mn-ea"/>
                        <a:cs typeface="+mn-cs"/>
                      </a:endParaRPr>
                    </a:p>
                  </a:txBody>
                  <a:tcPr/>
                </a:tc>
                <a:extLst>
                  <a:ext uri="{0D108BD9-81ED-4DB2-BD59-A6C34878D82A}">
                    <a16:rowId xmlns:a16="http://schemas.microsoft.com/office/drawing/2014/main" val="3467856873"/>
                  </a:ext>
                </a:extLst>
              </a:tr>
              <a:tr h="751439">
                <a:tc>
                  <a:txBody>
                    <a:bodyPr/>
                    <a:lstStyle/>
                    <a:p>
                      <a:r>
                        <a:rPr lang="en-ZA" sz="900" b="1" dirty="0" smtClean="0">
                          <a:solidFill>
                            <a:schemeClr val="tx1"/>
                          </a:solidFill>
                          <a:latin typeface="+mj-lt"/>
                        </a:rPr>
                        <a:t>Limpopo</a:t>
                      </a:r>
                      <a:endParaRPr lang="en-ZA" sz="900" b="1" dirty="0">
                        <a:solidFill>
                          <a:schemeClr val="tx1"/>
                        </a:solidFill>
                        <a:latin typeface="+mj-lt"/>
                      </a:endParaRPr>
                    </a:p>
                  </a:txBody>
                  <a:tcPr/>
                </a:tc>
                <a:tc>
                  <a:txBody>
                    <a:bodyPr/>
                    <a:lstStyle/>
                    <a:p>
                      <a:pPr algn="r"/>
                      <a:r>
                        <a:rPr lang="en-ZA" sz="1100" kern="1200" dirty="0" smtClean="0">
                          <a:solidFill>
                            <a:schemeClr val="dk1"/>
                          </a:solidFill>
                          <a:effectLst/>
                          <a:latin typeface="+mj-lt"/>
                          <a:ea typeface="+mn-ea"/>
                          <a:cs typeface="+mn-cs"/>
                        </a:rPr>
                        <a:t>18423 </a:t>
                      </a:r>
                      <a:endParaRPr lang="en-ZA" sz="1100" b="0" dirty="0" smtClean="0">
                        <a:solidFill>
                          <a:schemeClr val="tx1"/>
                        </a:solidFill>
                        <a:latin typeface="+mj-lt"/>
                      </a:endParaRPr>
                    </a:p>
                  </a:txBody>
                  <a:tcPr/>
                </a:tc>
                <a:tc>
                  <a:txBody>
                    <a:bodyPr/>
                    <a:lstStyle/>
                    <a:p>
                      <a:pPr algn="r"/>
                      <a:r>
                        <a:rPr lang="en-ZA" sz="1100" kern="1200" dirty="0" smtClean="0">
                          <a:solidFill>
                            <a:schemeClr val="dk1"/>
                          </a:solidFill>
                          <a:effectLst/>
                          <a:latin typeface="+mj-lt"/>
                          <a:ea typeface="+mn-ea"/>
                          <a:cs typeface="+mn-cs"/>
                        </a:rPr>
                        <a:t>46349</a:t>
                      </a:r>
                      <a:endParaRPr lang="en-ZA" sz="1100" b="0" dirty="0" smtClean="0">
                        <a:solidFill>
                          <a:schemeClr val="tx1"/>
                        </a:solidFill>
                        <a:latin typeface="+mj-lt"/>
                      </a:endParaRPr>
                    </a:p>
                  </a:txBody>
                  <a:tcPr/>
                </a:tc>
                <a:tc>
                  <a:txBody>
                    <a:bodyPr/>
                    <a:lstStyle/>
                    <a:p>
                      <a:pPr marL="0" indent="0" algn="r">
                        <a:buFont typeface="Wingdings" panose="05000000000000000000" pitchFamily="2" charset="2"/>
                        <a:buNone/>
                      </a:pPr>
                      <a:r>
                        <a:rPr lang="en-ZA" sz="1100" kern="1200" dirty="0" smtClean="0">
                          <a:solidFill>
                            <a:schemeClr val="dk1"/>
                          </a:solidFill>
                          <a:effectLst/>
                          <a:latin typeface="+mj-lt"/>
                          <a:ea typeface="+mn-ea"/>
                          <a:cs typeface="+mn-cs"/>
                        </a:rPr>
                        <a:t>151 </a:t>
                      </a:r>
                    </a:p>
                  </a:txBody>
                  <a:tcPr/>
                </a:tc>
                <a:tc>
                  <a:txBody>
                    <a:bodyPr/>
                    <a:lstStyle/>
                    <a:p>
                      <a:pPr algn="r"/>
                      <a:r>
                        <a:rPr lang="en-ZA" sz="1100" b="0" dirty="0" smtClean="0">
                          <a:solidFill>
                            <a:schemeClr val="tx1"/>
                          </a:solidFill>
                          <a:latin typeface="+mj-lt"/>
                        </a:rPr>
                        <a:t>194</a:t>
                      </a:r>
                    </a:p>
                  </a:txBody>
                  <a:tcPr/>
                </a:tc>
                <a:tc>
                  <a:txBody>
                    <a:bodyPr/>
                    <a:lstStyle/>
                    <a:p>
                      <a:pPr marL="0" indent="0" algn="l">
                        <a:buFont typeface="Arial" panose="020B0604020202020204" pitchFamily="34" charset="0"/>
                        <a:buNone/>
                      </a:pPr>
                      <a:r>
                        <a:rPr lang="en-ZA" sz="900" kern="1200" baseline="0" dirty="0" smtClean="0">
                          <a:solidFill>
                            <a:schemeClr val="dk1"/>
                          </a:solidFill>
                          <a:effectLst/>
                          <a:latin typeface="+mj-lt"/>
                          <a:ea typeface="+mn-ea"/>
                          <a:cs typeface="+mn-cs"/>
                        </a:rPr>
                        <a:t>Audit on operating routes to be done on 24 Nov 2020.Priority to be given to provide transport to needy learners in special schools  </a:t>
                      </a:r>
                      <a:endParaRPr lang="en-ZA" sz="900" b="0" dirty="0" smtClean="0">
                        <a:solidFill>
                          <a:schemeClr val="tx1"/>
                        </a:solidFill>
                        <a:latin typeface="+mj-lt"/>
                      </a:endParaRPr>
                    </a:p>
                  </a:txBody>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900" kern="1200" dirty="0" smtClean="0">
                          <a:solidFill>
                            <a:schemeClr val="dk1"/>
                          </a:solidFill>
                          <a:effectLst/>
                          <a:latin typeface="+mj-lt"/>
                          <a:ea typeface="+mn-ea"/>
                          <a:cs typeface="+mn-cs"/>
                        </a:rPr>
                        <a:t>The learner transport service providers sanitise the buses on a daily basis.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900" kern="1200" dirty="0" smtClean="0">
                          <a:solidFill>
                            <a:schemeClr val="dk1"/>
                          </a:solidFill>
                          <a:effectLst/>
                          <a:latin typeface="+mj-lt"/>
                          <a:ea typeface="+mn-ea"/>
                          <a:cs typeface="+mn-cs"/>
                        </a:rPr>
                        <a:t>Learners are instructed to wear masks at all times. </a:t>
                      </a:r>
                    </a:p>
                  </a:txBody>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900" kern="1200" dirty="0" smtClean="0">
                        <a:solidFill>
                          <a:schemeClr val="dk1"/>
                        </a:solidFill>
                        <a:effectLst/>
                        <a:latin typeface="+mj-lt"/>
                        <a:ea typeface="+mn-ea"/>
                        <a:cs typeface="+mn-cs"/>
                      </a:endParaRPr>
                    </a:p>
                  </a:txBody>
                  <a:tcPr/>
                </a:tc>
                <a:extLst>
                  <a:ext uri="{0D108BD9-81ED-4DB2-BD59-A6C34878D82A}">
                    <a16:rowId xmlns:a16="http://schemas.microsoft.com/office/drawing/2014/main" val="2806824473"/>
                  </a:ext>
                </a:extLst>
              </a:tr>
              <a:tr h="751439">
                <a:tc>
                  <a:txBody>
                    <a:bodyPr/>
                    <a:lstStyle/>
                    <a:p>
                      <a:r>
                        <a:rPr lang="en-ZA" sz="900" b="1" dirty="0" smtClean="0">
                          <a:solidFill>
                            <a:schemeClr val="tx1"/>
                          </a:solidFill>
                          <a:latin typeface="+mj-lt"/>
                        </a:rPr>
                        <a:t>Mpumalanga</a:t>
                      </a:r>
                      <a:endParaRPr lang="en-ZA" sz="900" b="1" dirty="0">
                        <a:solidFill>
                          <a:schemeClr val="tx1"/>
                        </a:solidFill>
                        <a:latin typeface="+mj-lt"/>
                      </a:endParaRPr>
                    </a:p>
                  </a:txBody>
                  <a:tcPr/>
                </a:tc>
                <a:tc>
                  <a:txBody>
                    <a:bodyPr/>
                    <a:lstStyle/>
                    <a:p>
                      <a:pPr algn="r"/>
                      <a:r>
                        <a:rPr lang="en-ZA" sz="1100" b="0" dirty="0" smtClean="0">
                          <a:solidFill>
                            <a:schemeClr val="tx1"/>
                          </a:solidFill>
                          <a:latin typeface="+mj-lt"/>
                          <a:cs typeface="Arial" panose="020B0604020202020204" pitchFamily="34" charset="0"/>
                        </a:rPr>
                        <a:t>14 629 </a:t>
                      </a:r>
                      <a:endParaRPr lang="en-ZA" sz="1100" b="0" dirty="0">
                        <a:solidFill>
                          <a:schemeClr val="tx1"/>
                        </a:solidFill>
                        <a:latin typeface="+mj-lt"/>
                        <a:cs typeface="Arial" panose="020B0604020202020204" pitchFamily="34" charset="0"/>
                      </a:endParaRPr>
                    </a:p>
                  </a:txBody>
                  <a:tcPr/>
                </a:tc>
                <a:tc>
                  <a:txBody>
                    <a:bodyPr/>
                    <a:lstStyle/>
                    <a:p>
                      <a:pPr algn="r"/>
                      <a:r>
                        <a:rPr lang="en-ZA" sz="1100" b="0" dirty="0" smtClean="0">
                          <a:solidFill>
                            <a:schemeClr val="tx1"/>
                          </a:solidFill>
                          <a:latin typeface="+mj-lt"/>
                          <a:cs typeface="Arial" panose="020B0604020202020204" pitchFamily="34" charset="0"/>
                        </a:rPr>
                        <a:t>63 800 </a:t>
                      </a:r>
                      <a:endParaRPr lang="en-ZA" sz="1100" b="0" dirty="0">
                        <a:solidFill>
                          <a:schemeClr val="tx1"/>
                        </a:solidFill>
                        <a:latin typeface="+mj-lt"/>
                        <a:cs typeface="Arial" panose="020B0604020202020204" pitchFamily="34" charset="0"/>
                      </a:endParaRPr>
                    </a:p>
                  </a:txBody>
                  <a:tcPr/>
                </a:tc>
                <a:tc>
                  <a:txBody>
                    <a:bodyPr/>
                    <a:lstStyle/>
                    <a:p>
                      <a:pPr algn="r"/>
                      <a:r>
                        <a:rPr lang="en-ZA" sz="1100" b="0" dirty="0" smtClean="0">
                          <a:solidFill>
                            <a:schemeClr val="tx1"/>
                          </a:solidFill>
                          <a:latin typeface="+mj-lt"/>
                          <a:cs typeface="Arial" panose="020B0604020202020204" pitchFamily="34" charset="0"/>
                        </a:rPr>
                        <a:t>1464 </a:t>
                      </a:r>
                      <a:endParaRPr lang="en-ZA" sz="1100" b="0" dirty="0">
                        <a:solidFill>
                          <a:schemeClr val="tx1"/>
                        </a:solidFill>
                        <a:latin typeface="+mj-lt"/>
                        <a:cs typeface="Arial" panose="020B0604020202020204" pitchFamily="34" charset="0"/>
                      </a:endParaRPr>
                    </a:p>
                  </a:txBody>
                  <a:tcPr/>
                </a:tc>
                <a:tc>
                  <a:txBody>
                    <a:bodyPr/>
                    <a:lstStyle/>
                    <a:p>
                      <a:pPr algn="r"/>
                      <a:r>
                        <a:rPr lang="en-ZA" sz="1100" b="0" dirty="0" smtClean="0">
                          <a:solidFill>
                            <a:schemeClr val="tx1"/>
                          </a:solidFill>
                          <a:latin typeface="+mj-lt"/>
                          <a:cs typeface="Arial" panose="020B0604020202020204" pitchFamily="34" charset="0"/>
                        </a:rPr>
                        <a:t>1099 </a:t>
                      </a:r>
                      <a:endParaRPr lang="en-ZA" sz="1100" b="0" dirty="0">
                        <a:solidFill>
                          <a:schemeClr val="tx1"/>
                        </a:solidFill>
                        <a:latin typeface="+mj-lt"/>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900" b="0" dirty="0" smtClean="0">
                          <a:solidFill>
                            <a:schemeClr val="tx1"/>
                          </a:solidFill>
                          <a:latin typeface="+mj-lt"/>
                          <a:cs typeface="Arial" panose="020B0604020202020204" pitchFamily="34" charset="0"/>
                        </a:rPr>
                        <a:t>Applications submitted to DPWR&amp;T</a:t>
                      </a:r>
                      <a:r>
                        <a:rPr lang="en-US" sz="900" b="0" baseline="0" dirty="0" smtClean="0">
                          <a:solidFill>
                            <a:schemeClr val="tx1"/>
                          </a:solidFill>
                          <a:latin typeface="+mj-lt"/>
                          <a:cs typeface="Arial" panose="020B0604020202020204" pitchFamily="34" charset="0"/>
                        </a:rPr>
                        <a:t> for: </a:t>
                      </a:r>
                      <a:r>
                        <a:rPr lang="en-ZA" sz="900" b="0" dirty="0" smtClean="0">
                          <a:solidFill>
                            <a:schemeClr val="tx1"/>
                          </a:solidFill>
                          <a:latin typeface="+mj-lt"/>
                          <a:cs typeface="Arial" panose="020B0604020202020204" pitchFamily="34" charset="0"/>
                        </a:rPr>
                        <a:t>New</a:t>
                      </a:r>
                      <a:r>
                        <a:rPr lang="en-ZA" sz="900" b="0" baseline="0" dirty="0" smtClean="0">
                          <a:solidFill>
                            <a:schemeClr val="tx1"/>
                          </a:solidFill>
                          <a:latin typeface="+mj-lt"/>
                          <a:cs typeface="Arial" panose="020B0604020202020204" pitchFamily="34" charset="0"/>
                        </a:rPr>
                        <a:t> routes : 37 Route extension :23</a:t>
                      </a:r>
                    </a:p>
                    <a:p>
                      <a:pPr algn="just"/>
                      <a:r>
                        <a:rPr lang="en-ZA" sz="900" b="0" baseline="0" dirty="0" smtClean="0">
                          <a:solidFill>
                            <a:schemeClr val="tx1"/>
                          </a:solidFill>
                          <a:latin typeface="+mj-lt"/>
                          <a:cs typeface="Arial" panose="020B0604020202020204" pitchFamily="34" charset="0"/>
                        </a:rPr>
                        <a:t>Additional buses :65 and</a:t>
                      </a:r>
                    </a:p>
                    <a:p>
                      <a:pPr algn="just"/>
                      <a:r>
                        <a:rPr lang="en-ZA" sz="900" b="0" baseline="0" dirty="0" smtClean="0">
                          <a:solidFill>
                            <a:schemeClr val="tx1"/>
                          </a:solidFill>
                          <a:latin typeface="+mj-lt"/>
                          <a:cs typeface="Arial" panose="020B0604020202020204" pitchFamily="34" charset="0"/>
                        </a:rPr>
                        <a:t>Re-direction :15 </a:t>
                      </a:r>
                      <a:endParaRPr lang="en-ZA" sz="900" b="0" dirty="0">
                        <a:solidFill>
                          <a:schemeClr val="tx1"/>
                        </a:solidFill>
                        <a:latin typeface="+mj-lt"/>
                        <a:cs typeface="Arial" panose="020B0604020202020204" pitchFamily="34" charset="0"/>
                      </a:endParaRPr>
                    </a:p>
                  </a:txBody>
                  <a:tcPr/>
                </a:tc>
                <a:tc gridSpan="2">
                  <a:txBody>
                    <a:bodyPr/>
                    <a:lstStyle/>
                    <a:p>
                      <a:pPr marL="0" indent="0" algn="l">
                        <a:buFontTx/>
                        <a:buNone/>
                      </a:pPr>
                      <a:r>
                        <a:rPr lang="en-US" sz="900" b="0" baseline="0" dirty="0" smtClean="0">
                          <a:solidFill>
                            <a:schemeClr val="tx1"/>
                          </a:solidFill>
                          <a:latin typeface="+mj-lt"/>
                          <a:cs typeface="Arial" panose="020B0604020202020204" pitchFamily="34" charset="0"/>
                        </a:rPr>
                        <a:t>Ensuring compliance of school transport operators</a:t>
                      </a:r>
                      <a:endParaRPr lang="en-ZA" sz="900" b="0" dirty="0" smtClean="0">
                        <a:solidFill>
                          <a:schemeClr val="tx1"/>
                        </a:solidFill>
                        <a:latin typeface="+mj-lt"/>
                        <a:cs typeface="Arial" panose="020B0604020202020204" pitchFamily="34" charset="0"/>
                      </a:endParaRPr>
                    </a:p>
                  </a:txBody>
                  <a:tcPr/>
                </a:tc>
                <a:tc hMerge="1">
                  <a:txBody>
                    <a:bodyPr/>
                    <a:lstStyle/>
                    <a:p>
                      <a:pPr marL="0" indent="0" algn="l">
                        <a:buFontTx/>
                        <a:buNone/>
                      </a:pPr>
                      <a:endParaRPr lang="en-ZA" sz="900" b="0" dirty="0" smtClean="0">
                        <a:solidFill>
                          <a:schemeClr val="tx1"/>
                        </a:solidFill>
                        <a:latin typeface="+mj-lt"/>
                        <a:cs typeface="Arial" panose="020B0604020202020204" pitchFamily="34" charset="0"/>
                      </a:endParaRPr>
                    </a:p>
                  </a:txBody>
                  <a:tcPr/>
                </a:tc>
                <a:extLst>
                  <a:ext uri="{0D108BD9-81ED-4DB2-BD59-A6C34878D82A}">
                    <a16:rowId xmlns:a16="http://schemas.microsoft.com/office/drawing/2014/main" val="2057722447"/>
                  </a:ext>
                </a:extLst>
              </a:tr>
              <a:tr h="690294">
                <a:tc>
                  <a:txBody>
                    <a:bodyPr/>
                    <a:lstStyle/>
                    <a:p>
                      <a:r>
                        <a:rPr lang="en-ZA" sz="900" b="1" dirty="0" smtClean="0">
                          <a:solidFill>
                            <a:schemeClr val="tx1"/>
                          </a:solidFill>
                          <a:latin typeface="+mj-lt"/>
                        </a:rPr>
                        <a:t>Northern Cape</a:t>
                      </a:r>
                      <a:endParaRPr lang="en-ZA" sz="900" b="1" dirty="0">
                        <a:solidFill>
                          <a:schemeClr val="tx1"/>
                        </a:solidFill>
                        <a:latin typeface="+mj-lt"/>
                      </a:endParaRPr>
                    </a:p>
                  </a:txBody>
                  <a:tcPr/>
                </a:tc>
                <a:tc>
                  <a:txBody>
                    <a:bodyPr/>
                    <a:lstStyle/>
                    <a:p>
                      <a:pPr algn="r"/>
                      <a:r>
                        <a:rPr lang="en-US" sz="1100" dirty="0" smtClean="0">
                          <a:latin typeface="+mj-lt"/>
                        </a:rPr>
                        <a:t>27 256 </a:t>
                      </a:r>
                      <a:endParaRPr lang="en-ZA" sz="1100" b="0" dirty="0" smtClean="0">
                        <a:solidFill>
                          <a:schemeClr val="tx1"/>
                        </a:solidFill>
                        <a:latin typeface="+mj-lt"/>
                      </a:endParaRPr>
                    </a:p>
                  </a:txBody>
                  <a:tcPr/>
                </a:tc>
                <a:tc>
                  <a:txBody>
                    <a:bodyPr/>
                    <a:lstStyle/>
                    <a:p>
                      <a:pPr algn="r"/>
                      <a:r>
                        <a:rPr lang="en-US" sz="1100" dirty="0" smtClean="0">
                          <a:latin typeface="+mj-lt"/>
                        </a:rPr>
                        <a:t>22 923 </a:t>
                      </a:r>
                      <a:endParaRPr lang="en-ZA" sz="1100" b="0" dirty="0" smtClean="0">
                        <a:solidFill>
                          <a:schemeClr val="tx1"/>
                        </a:solidFill>
                        <a:latin typeface="+mj-lt"/>
                      </a:endParaRPr>
                    </a:p>
                  </a:txBody>
                  <a:tcPr/>
                </a:tc>
                <a:tc>
                  <a:txBody>
                    <a:bodyPr/>
                    <a:lstStyle/>
                    <a:p>
                      <a:pPr algn="r"/>
                      <a:r>
                        <a:rPr lang="en-ZA" sz="1100" dirty="0" smtClean="0">
                          <a:latin typeface="+mj-lt"/>
                        </a:rPr>
                        <a:t>139</a:t>
                      </a:r>
                      <a:endParaRPr lang="en-ZA" sz="1100" b="0" dirty="0" smtClean="0">
                        <a:solidFill>
                          <a:schemeClr val="tx1"/>
                        </a:solidFill>
                        <a:latin typeface="+mj-lt"/>
                      </a:endParaRPr>
                    </a:p>
                  </a:txBody>
                  <a:tcPr/>
                </a:tc>
                <a:tc>
                  <a:txBody>
                    <a:bodyPr/>
                    <a:lstStyle/>
                    <a:p>
                      <a:pPr algn="ctr"/>
                      <a:r>
                        <a:rPr lang="en-ZA" sz="1100" dirty="0" smtClean="0">
                          <a:latin typeface="+mj-lt"/>
                        </a:rPr>
                        <a:t>41 (Kleinzee)</a:t>
                      </a:r>
                      <a:endParaRPr lang="en-ZA" sz="1100" b="0" dirty="0" smtClean="0">
                        <a:solidFill>
                          <a:schemeClr val="tx1"/>
                        </a:solidFill>
                        <a:latin typeface="+mj-lt"/>
                      </a:endParaRPr>
                    </a:p>
                  </a:txBody>
                  <a:tcPr/>
                </a:tc>
                <a:tc>
                  <a:txBody>
                    <a:bodyPr/>
                    <a:lstStyle/>
                    <a:p>
                      <a:pPr marL="0" lvl="0" indent="0" algn="just">
                        <a:buFont typeface="Arial"/>
                        <a:buNone/>
                      </a:pPr>
                      <a:r>
                        <a:rPr lang="en-ZA" sz="900" dirty="0" smtClean="0">
                          <a:latin typeface="+mj-lt"/>
                        </a:rPr>
                        <a:t>The Department is in the process to advertise the learner transport tender</a:t>
                      </a:r>
                      <a:r>
                        <a:rPr lang="en-ZA" sz="900" b="1" dirty="0" smtClean="0">
                          <a:latin typeface="+mj-lt"/>
                        </a:rPr>
                        <a:t>. </a:t>
                      </a:r>
                    </a:p>
                    <a:p>
                      <a:pPr marL="0" lvl="0" indent="0" algn="just">
                        <a:buFont typeface="Arial"/>
                        <a:buNone/>
                      </a:pPr>
                      <a:r>
                        <a:rPr lang="en-ZA" sz="900" dirty="0" smtClean="0">
                          <a:latin typeface="+mj-lt"/>
                        </a:rPr>
                        <a:t>All the identified routes have been included. </a:t>
                      </a:r>
                      <a:endParaRPr lang="en-ZA" sz="900" b="0" dirty="0" smtClean="0">
                        <a:solidFill>
                          <a:schemeClr val="tx1"/>
                        </a:solidFill>
                        <a:latin typeface="+mj-lt"/>
                      </a:endParaRPr>
                    </a:p>
                  </a:txBody>
                  <a:tcPr/>
                </a:tc>
                <a:tc gridSpan="2">
                  <a:txBody>
                    <a:bodyPr/>
                    <a:lstStyle/>
                    <a:p>
                      <a:pPr marL="0" lvl="0" indent="0" algn="just">
                        <a:buFont typeface="Arial"/>
                        <a:buNone/>
                      </a:pPr>
                      <a:r>
                        <a:rPr lang="en-ZA" sz="900" dirty="0" smtClean="0">
                          <a:latin typeface="+mj-lt"/>
                        </a:rPr>
                        <a:t>Learner transport operators have been issued with sanitizers and disinfectant material for their vehicles.</a:t>
                      </a:r>
                    </a:p>
                  </a:txBody>
                  <a:tcPr/>
                </a:tc>
                <a:tc hMerge="1">
                  <a:txBody>
                    <a:bodyPr/>
                    <a:lstStyle/>
                    <a:p>
                      <a:pPr marL="0" lvl="0" indent="0" algn="just">
                        <a:buFont typeface="Arial"/>
                        <a:buNone/>
                      </a:pPr>
                      <a:endParaRPr lang="en-ZA" sz="900" dirty="0" smtClean="0">
                        <a:latin typeface="+mj-lt"/>
                      </a:endParaRPr>
                    </a:p>
                  </a:txBody>
                  <a:tcPr/>
                </a:tc>
                <a:extLst>
                  <a:ext uri="{0D108BD9-81ED-4DB2-BD59-A6C34878D82A}">
                    <a16:rowId xmlns:a16="http://schemas.microsoft.com/office/drawing/2014/main" val="1327915115"/>
                  </a:ext>
                </a:extLst>
              </a:tr>
              <a:tr h="618833">
                <a:tc>
                  <a:txBody>
                    <a:bodyPr/>
                    <a:lstStyle/>
                    <a:p>
                      <a:r>
                        <a:rPr lang="en-ZA" sz="900" b="1" dirty="0" smtClean="0">
                          <a:solidFill>
                            <a:schemeClr val="tx1"/>
                          </a:solidFill>
                          <a:latin typeface="+mj-lt"/>
                        </a:rPr>
                        <a:t>North</a:t>
                      </a:r>
                      <a:r>
                        <a:rPr lang="en-ZA" sz="900" b="1" baseline="0" dirty="0" smtClean="0">
                          <a:solidFill>
                            <a:schemeClr val="tx1"/>
                          </a:solidFill>
                          <a:latin typeface="+mj-lt"/>
                        </a:rPr>
                        <a:t> West</a:t>
                      </a:r>
                      <a:endParaRPr lang="en-ZA" sz="900" b="1" dirty="0">
                        <a:solidFill>
                          <a:schemeClr val="tx1"/>
                        </a:solidFill>
                        <a:latin typeface="+mj-lt"/>
                      </a:endParaRPr>
                    </a:p>
                  </a:txBody>
                  <a:tcPr/>
                </a:tc>
                <a:tc>
                  <a:txBody>
                    <a:bodyPr/>
                    <a:lstStyle/>
                    <a:p>
                      <a:pPr algn="r"/>
                      <a:r>
                        <a:rPr lang="en-GB" sz="1100" dirty="0" smtClean="0">
                          <a:latin typeface="+mj-lt"/>
                        </a:rPr>
                        <a:t>10 646</a:t>
                      </a:r>
                    </a:p>
                    <a:p>
                      <a:pPr algn="r"/>
                      <a:r>
                        <a:rPr lang="en-GB" sz="1100" dirty="0" smtClean="0">
                          <a:latin typeface="+mj-lt"/>
                        </a:rPr>
                        <a:t>46</a:t>
                      </a:r>
                      <a:endParaRPr lang="en-ZA" sz="1100" b="0" dirty="0">
                        <a:solidFill>
                          <a:schemeClr val="tx1"/>
                        </a:solidFill>
                        <a:latin typeface="+mj-lt"/>
                      </a:endParaRPr>
                    </a:p>
                  </a:txBody>
                  <a:tcPr/>
                </a:tc>
                <a:tc>
                  <a:txBody>
                    <a:bodyPr/>
                    <a:lstStyle/>
                    <a:p>
                      <a:pPr algn="r"/>
                      <a:r>
                        <a:rPr lang="en-GB" sz="1100" dirty="0" smtClean="0">
                          <a:latin typeface="+mj-lt"/>
                        </a:rPr>
                        <a:t>64 437</a:t>
                      </a:r>
                      <a:endParaRPr lang="en-GB" sz="1100" dirty="0">
                        <a:latin typeface="+mj-lt"/>
                      </a:endParaRPr>
                    </a:p>
                  </a:txBody>
                  <a:tcPr/>
                </a:tc>
                <a:tc>
                  <a:txBody>
                    <a:bodyPr/>
                    <a:lstStyle/>
                    <a:p>
                      <a:pPr algn="ctr"/>
                      <a:r>
                        <a:rPr lang="en-ZA" sz="900" b="0" dirty="0" smtClean="0">
                          <a:solidFill>
                            <a:schemeClr val="tx1"/>
                          </a:solidFill>
                          <a:latin typeface="+mj-lt"/>
                        </a:rPr>
                        <a:t>4249 Learners are in need of transport</a:t>
                      </a:r>
                      <a:r>
                        <a:rPr lang="en-ZA" sz="900" b="0" baseline="0" dirty="0" smtClean="0">
                          <a:solidFill>
                            <a:schemeClr val="tx1"/>
                          </a:solidFill>
                          <a:latin typeface="+mj-lt"/>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900" dirty="0" smtClean="0">
                          <a:latin typeface="+mj-lt"/>
                        </a:rPr>
                        <a:t>(7144) Department provides schools with learner transport subsidies</a:t>
                      </a:r>
                      <a:endParaRPr lang="en-ZA" sz="900" b="0" dirty="0">
                        <a:solidFill>
                          <a:schemeClr val="tx1"/>
                        </a:solidFill>
                        <a:latin typeface="+mj-lt"/>
                      </a:endParaRPr>
                    </a:p>
                  </a:txBody>
                  <a:tcPr/>
                </a:tc>
                <a:tc>
                  <a:txBody>
                    <a:bodyPr/>
                    <a:lstStyle/>
                    <a:p>
                      <a:pPr algn="l"/>
                      <a:r>
                        <a:rPr lang="en-GB" sz="900" dirty="0" smtClean="0">
                          <a:latin typeface="+mj-lt"/>
                        </a:rPr>
                        <a:t>Operators were reminded to render a  reliable, punctual,  consistent and safe service </a:t>
                      </a:r>
                      <a:endParaRPr lang="en-ZA" sz="900" b="0" dirty="0">
                        <a:solidFill>
                          <a:schemeClr val="tx1"/>
                        </a:solidFill>
                        <a:latin typeface="+mj-lt"/>
                      </a:endParaRPr>
                    </a:p>
                  </a:txBody>
                  <a:tcPr/>
                </a:tc>
                <a:tc gridSpan="2">
                  <a:txBody>
                    <a:bodyPr/>
                    <a:lstStyle/>
                    <a:p>
                      <a:r>
                        <a:rPr lang="en-US" sz="900" dirty="0" smtClean="0">
                          <a:latin typeface="+mj-lt"/>
                        </a:rPr>
                        <a:t> A safe, reliable, punctual and consistent transport service for learners</a:t>
                      </a:r>
                      <a:r>
                        <a:rPr lang="en-GB" sz="900" dirty="0" smtClean="0">
                          <a:latin typeface="+mj-lt"/>
                        </a:rPr>
                        <a:t> is provided</a:t>
                      </a:r>
                      <a:r>
                        <a:rPr lang="en-US" sz="900" dirty="0" smtClean="0">
                          <a:latin typeface="+mj-lt"/>
                        </a:rPr>
                        <a:t>.</a:t>
                      </a:r>
                    </a:p>
                    <a:p>
                      <a:r>
                        <a:rPr lang="en-US" sz="900" dirty="0" smtClean="0">
                          <a:latin typeface="+mj-lt"/>
                        </a:rPr>
                        <a:t>  Each learner provided with two washable masks by Department </a:t>
                      </a:r>
                    </a:p>
                  </a:txBody>
                  <a:tcPr/>
                </a:tc>
                <a:tc hMerge="1">
                  <a:txBody>
                    <a:bodyPr/>
                    <a:lstStyle/>
                    <a:p>
                      <a:endParaRPr lang="en-US" sz="900" dirty="0" smtClean="0">
                        <a:latin typeface="+mj-lt"/>
                      </a:endParaRPr>
                    </a:p>
                  </a:txBody>
                  <a:tcPr/>
                </a:tc>
                <a:extLst>
                  <a:ext uri="{0D108BD9-81ED-4DB2-BD59-A6C34878D82A}">
                    <a16:rowId xmlns:a16="http://schemas.microsoft.com/office/drawing/2014/main" val="137182583"/>
                  </a:ext>
                </a:extLst>
              </a:tr>
              <a:tr h="785142">
                <a:tc>
                  <a:txBody>
                    <a:bodyPr/>
                    <a:lstStyle/>
                    <a:p>
                      <a:r>
                        <a:rPr lang="en-ZA" sz="900" b="1" dirty="0" smtClean="0">
                          <a:latin typeface="+mn-lt"/>
                        </a:rPr>
                        <a:t>Western Cape</a:t>
                      </a:r>
                      <a:endParaRPr lang="en-ZA" sz="900" b="1" dirty="0">
                        <a:latin typeface="+mn-lt"/>
                      </a:endParaRPr>
                    </a:p>
                  </a:txBody>
                  <a:tcPr/>
                </a:tc>
                <a:tc>
                  <a:txBody>
                    <a:bodyPr/>
                    <a:lstStyle/>
                    <a:p>
                      <a:r>
                        <a:rPr lang="en-ZA" sz="900" b="1" dirty="0">
                          <a:latin typeface="+mn-lt"/>
                        </a:rPr>
                        <a:t>Western Cape</a:t>
                      </a:r>
                    </a:p>
                  </a:txBody>
                  <a:tcPr/>
                </a:tc>
                <a:tc>
                  <a:txBody>
                    <a:bodyPr/>
                    <a:lstStyle/>
                    <a:p>
                      <a:pPr algn="r"/>
                      <a:r>
                        <a:rPr lang="en-ZA" sz="1100" b="0" dirty="0">
                          <a:solidFill>
                            <a:schemeClr val="tx1"/>
                          </a:solidFill>
                          <a:latin typeface="+mn-lt"/>
                        </a:rPr>
                        <a:t>60936</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ZA" sz="1100" b="0" dirty="0">
                          <a:solidFill>
                            <a:schemeClr val="tx1"/>
                          </a:solidFill>
                          <a:latin typeface="+mn-lt"/>
                        </a:rPr>
                        <a:t>60936</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ZA" sz="1100" b="0" dirty="0">
                          <a:solidFill>
                            <a:schemeClr val="tx1"/>
                          </a:solidFill>
                          <a:latin typeface="+mn-lt"/>
                        </a:rPr>
                        <a:t>8991</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ZA" sz="1100" b="0" dirty="0">
                          <a:solidFill>
                            <a:schemeClr val="tx1"/>
                          </a:solidFill>
                          <a:latin typeface="+mn-lt"/>
                        </a:rPr>
                        <a:t>8991</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900" b="0" dirty="0">
                          <a:solidFill>
                            <a:schemeClr val="tx1"/>
                          </a:solidFill>
                          <a:latin typeface="+mn-lt"/>
                        </a:rPr>
                        <a:t>LTS applications for January 2021 is currently being processed to ensure implementation in January 2021</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sz="900" b="0" dirty="0">
                        <a:solidFill>
                          <a:schemeClr val="tx1"/>
                        </a:solidFill>
                        <a:latin typeface="+mn-lt"/>
                      </a:endParaRPr>
                    </a:p>
                  </a:txBody>
                  <a:tcPr/>
                </a:tc>
                <a:extLst>
                  <a:ext uri="{0D108BD9-81ED-4DB2-BD59-A6C34878D82A}">
                    <a16:rowId xmlns:a16="http://schemas.microsoft.com/office/drawing/2014/main" val="3769226840"/>
                  </a:ext>
                </a:extLst>
              </a:tr>
            </a:tbl>
          </a:graphicData>
        </a:graphic>
      </p:graphicFrame>
    </p:spTree>
    <p:extLst>
      <p:ext uri="{BB962C8B-B14F-4D97-AF65-F5344CB8AC3E}">
        <p14:creationId xmlns:p14="http://schemas.microsoft.com/office/powerpoint/2010/main" val="273896719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09341"/>
            <a:ext cx="8892480" cy="1944216"/>
          </a:xfrm>
        </p:spPr>
        <p:txBody>
          <a:bodyPr>
            <a:noAutofit/>
          </a:bodyPr>
          <a:lstStyle/>
          <a:p>
            <a:r>
              <a:rPr lang="en-US" sz="7200" b="1" dirty="0" smtClean="0">
                <a:solidFill>
                  <a:schemeClr val="accent2">
                    <a:lumMod val="75000"/>
                  </a:schemeClr>
                </a:solidFill>
              </a:rPr>
              <a:t>SCHOOL FURNITURE</a:t>
            </a:r>
            <a:endParaRPr lang="en-ZA" sz="7200" dirty="0">
              <a:solidFill>
                <a:schemeClr val="accent2">
                  <a:lumMod val="75000"/>
                </a:schemeClr>
              </a:solidFill>
            </a:endParaRPr>
          </a:p>
        </p:txBody>
      </p:sp>
      <p:sp>
        <p:nvSpPr>
          <p:cNvPr id="3" name="Subtitle 2"/>
          <p:cNvSpPr>
            <a:spLocks noGrp="1"/>
          </p:cNvSpPr>
          <p:nvPr>
            <p:ph type="subTitle" idx="1"/>
          </p:nvPr>
        </p:nvSpPr>
        <p:spPr>
          <a:xfrm>
            <a:off x="1331640" y="3717032"/>
            <a:ext cx="6912768" cy="1368152"/>
          </a:xfrm>
        </p:spPr>
        <p:txBody>
          <a:bodyPr>
            <a:noAutofit/>
          </a:bodyPr>
          <a:lstStyle/>
          <a:p>
            <a:pPr marL="342900" indent="-342900" eaLnBrk="0" hangingPunct="0">
              <a:defRPr/>
            </a:pPr>
            <a:endParaRPr lang="en-ZA" sz="1600" b="1" dirty="0" smtClean="0">
              <a:solidFill>
                <a:schemeClr val="accent6">
                  <a:lumMod val="75000"/>
                </a:schemeClr>
              </a:solidFill>
            </a:endParaRPr>
          </a:p>
          <a:p>
            <a:pPr marL="342900" indent="-342900" eaLnBrk="0" hangingPunct="0">
              <a:defRPr/>
            </a:pPr>
            <a:endParaRPr lang="en-ZA" sz="1600" b="1" dirty="0">
              <a:solidFill>
                <a:schemeClr val="accent6">
                  <a:lumMod val="75000"/>
                </a:schemeClr>
              </a:solidFill>
            </a:endParaRPr>
          </a:p>
          <a:p>
            <a:pPr marL="342900" indent="-342900" eaLnBrk="0" hangingPunct="0">
              <a:defRPr/>
            </a:pPr>
            <a:endParaRPr lang="en-ZA" sz="1600" b="1" dirty="0" smtClean="0">
              <a:solidFill>
                <a:schemeClr val="accent6">
                  <a:lumMod val="75000"/>
                </a:schemeClr>
              </a:solidFill>
            </a:endParaRPr>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C0AE55-7E06-4976-960B-3D98813CB3CF}"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52</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5" name="Picture 4"/>
          <p:cNvPicPr>
            <a:picLocks noChangeAspect="1"/>
          </p:cNvPicPr>
          <p:nvPr/>
        </p:nvPicPr>
        <p:blipFill>
          <a:blip r:embed="rId4"/>
          <a:stretch>
            <a:fillRect/>
          </a:stretch>
        </p:blipFill>
        <p:spPr>
          <a:xfrm>
            <a:off x="0" y="6021288"/>
            <a:ext cx="1691680" cy="836712"/>
          </a:xfrm>
          <a:prstGeom prst="rect">
            <a:avLst/>
          </a:prstGeom>
        </p:spPr>
      </p:pic>
    </p:spTree>
    <p:custDataLst>
      <p:tags r:id="rId1"/>
    </p:custDataLst>
    <p:extLst>
      <p:ext uri="{BB962C8B-B14F-4D97-AF65-F5344CB8AC3E}">
        <p14:creationId xmlns:p14="http://schemas.microsoft.com/office/powerpoint/2010/main" val="41712797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146" y="-192322"/>
            <a:ext cx="8964489" cy="1052735"/>
          </a:xfrm>
        </p:spPr>
        <p:txBody>
          <a:bodyPr>
            <a:noAutofit/>
          </a:bodyPr>
          <a:lstStyle/>
          <a:p>
            <a:r>
              <a:rPr lang="en-US" sz="3600" b="1" dirty="0"/>
              <a:t>SCHOOL FURNITURE</a:t>
            </a:r>
            <a:endParaRPr lang="en-ZA" sz="3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04853557"/>
              </p:ext>
            </p:extLst>
          </p:nvPr>
        </p:nvGraphicFramePr>
        <p:xfrm>
          <a:off x="0" y="692697"/>
          <a:ext cx="9144000" cy="5519091"/>
        </p:xfrm>
        <a:graphic>
          <a:graphicData uri="http://schemas.openxmlformats.org/drawingml/2006/table">
            <a:tbl>
              <a:tblPr firstRow="1" bandRow="1">
                <a:tableStyleId>{21E4AEA4-8DFA-4A89-87EB-49C32662AFE0}</a:tableStyleId>
              </a:tblPr>
              <a:tblGrid>
                <a:gridCol w="1137956">
                  <a:extLst>
                    <a:ext uri="{9D8B030D-6E8A-4147-A177-3AD203B41FA5}">
                      <a16:colId xmlns:a16="http://schemas.microsoft.com/office/drawing/2014/main" val="528087526"/>
                    </a:ext>
                  </a:extLst>
                </a:gridCol>
                <a:gridCol w="1101749">
                  <a:extLst>
                    <a:ext uri="{9D8B030D-6E8A-4147-A177-3AD203B41FA5}">
                      <a16:colId xmlns:a16="http://schemas.microsoft.com/office/drawing/2014/main" val="2929718360"/>
                    </a:ext>
                  </a:extLst>
                </a:gridCol>
                <a:gridCol w="1175199">
                  <a:extLst>
                    <a:ext uri="{9D8B030D-6E8A-4147-A177-3AD203B41FA5}">
                      <a16:colId xmlns:a16="http://schemas.microsoft.com/office/drawing/2014/main" val="2564401792"/>
                    </a:ext>
                  </a:extLst>
                </a:gridCol>
                <a:gridCol w="1028299">
                  <a:extLst>
                    <a:ext uri="{9D8B030D-6E8A-4147-A177-3AD203B41FA5}">
                      <a16:colId xmlns:a16="http://schemas.microsoft.com/office/drawing/2014/main" val="2129020388"/>
                    </a:ext>
                  </a:extLst>
                </a:gridCol>
                <a:gridCol w="1983148">
                  <a:extLst>
                    <a:ext uri="{9D8B030D-6E8A-4147-A177-3AD203B41FA5}">
                      <a16:colId xmlns:a16="http://schemas.microsoft.com/office/drawing/2014/main" val="3001837148"/>
                    </a:ext>
                  </a:extLst>
                </a:gridCol>
                <a:gridCol w="2717649">
                  <a:extLst>
                    <a:ext uri="{9D8B030D-6E8A-4147-A177-3AD203B41FA5}">
                      <a16:colId xmlns:a16="http://schemas.microsoft.com/office/drawing/2014/main" val="4207774078"/>
                    </a:ext>
                  </a:extLst>
                </a:gridCol>
              </a:tblGrid>
              <a:tr h="866561">
                <a:tc>
                  <a:txBody>
                    <a:bodyPr/>
                    <a:lstStyle/>
                    <a:p>
                      <a:r>
                        <a:rPr lang="en-ZA" sz="1100" dirty="0" smtClean="0"/>
                        <a:t>PROVINCE</a:t>
                      </a:r>
                      <a:endParaRPr lang="en-ZA" sz="1100" dirty="0"/>
                    </a:p>
                  </a:txBody>
                  <a:tcPr>
                    <a:solidFill>
                      <a:schemeClr val="accent2"/>
                    </a:solidFill>
                  </a:tcPr>
                </a:tc>
                <a:tc>
                  <a:txBody>
                    <a:bodyPr/>
                    <a:lstStyle/>
                    <a:p>
                      <a:r>
                        <a:rPr lang="en-GB" sz="1100" dirty="0" smtClean="0"/>
                        <a:t>NO OF LEARNERS AFFECTED BY SHORTAGE OF FURNITURE </a:t>
                      </a:r>
                      <a:endParaRPr lang="en-ZA" sz="1100" dirty="0"/>
                    </a:p>
                  </a:txBody>
                  <a:tcPr>
                    <a:solidFill>
                      <a:schemeClr val="accent2"/>
                    </a:solidFill>
                  </a:tcPr>
                </a:tc>
                <a:tc>
                  <a:txBody>
                    <a:bodyPr/>
                    <a:lstStyle/>
                    <a:p>
                      <a:r>
                        <a:rPr lang="en-GB" sz="1100" dirty="0" smtClean="0"/>
                        <a:t>NO OF UNITS OF FURNITURE THAT  HAVE BEEN PROCURED </a:t>
                      </a:r>
                      <a:endParaRPr lang="en-ZA" sz="1100" dirty="0"/>
                    </a:p>
                  </a:txBody>
                  <a:tcPr>
                    <a:solidFill>
                      <a:schemeClr val="accent2"/>
                    </a:solidFill>
                  </a:tcPr>
                </a:tc>
                <a:tc>
                  <a:txBody>
                    <a:bodyPr/>
                    <a:lstStyle/>
                    <a:p>
                      <a:r>
                        <a:rPr lang="en-GB" sz="1100" dirty="0" smtClean="0"/>
                        <a:t>DATES WHEN DELIVERIES WILL BE COMPLETED</a:t>
                      </a:r>
                      <a:endParaRPr lang="en-ZA" sz="1100" dirty="0"/>
                    </a:p>
                  </a:txBody>
                  <a:tcPr>
                    <a:solidFill>
                      <a:schemeClr val="accent2"/>
                    </a:solidFill>
                  </a:tcPr>
                </a:tc>
                <a:tc>
                  <a:txBody>
                    <a:bodyPr/>
                    <a:lstStyle/>
                    <a:p>
                      <a:r>
                        <a:rPr lang="en-GB" sz="1100" dirty="0" smtClean="0"/>
                        <a:t>PLANS IN PLACE TO ENSURE THAT EVERY LEARNER HAS APPROPRIATE FURNITURE ON REOPENING OF SCHOOLS</a:t>
                      </a:r>
                      <a:endParaRPr lang="en-ZA" sz="1100" dirty="0"/>
                    </a:p>
                  </a:txBody>
                  <a:tcPr>
                    <a:solidFill>
                      <a:schemeClr val="accent2"/>
                    </a:solidFill>
                  </a:tcPr>
                </a:tc>
                <a:tc>
                  <a:txBody>
                    <a:bodyPr/>
                    <a:lstStyle/>
                    <a:p>
                      <a:r>
                        <a:rPr lang="en-GB" sz="1100" dirty="0" smtClean="0"/>
                        <a:t>PLANS IN PLACE  TO RESTORE DAMAGED FURNITURE</a:t>
                      </a:r>
                      <a:endParaRPr lang="en-ZA" sz="1100" dirty="0"/>
                    </a:p>
                  </a:txBody>
                  <a:tcPr>
                    <a:solidFill>
                      <a:schemeClr val="accent2"/>
                    </a:solidFill>
                  </a:tcPr>
                </a:tc>
                <a:extLst>
                  <a:ext uri="{0D108BD9-81ED-4DB2-BD59-A6C34878D82A}">
                    <a16:rowId xmlns:a16="http://schemas.microsoft.com/office/drawing/2014/main" val="3394580495"/>
                  </a:ext>
                </a:extLst>
              </a:tr>
              <a:tr h="596649">
                <a:tc>
                  <a:txBody>
                    <a:bodyPr/>
                    <a:lstStyle/>
                    <a:p>
                      <a:r>
                        <a:rPr lang="en-ZA" sz="900" b="1" dirty="0">
                          <a:solidFill>
                            <a:schemeClr val="tx1"/>
                          </a:solidFill>
                          <a:latin typeface="+mn-lt"/>
                        </a:rPr>
                        <a:t>Eastern Cape</a:t>
                      </a:r>
                    </a:p>
                  </a:txBody>
                  <a:tcPr/>
                </a:tc>
                <a:tc>
                  <a:txBody>
                    <a:bodyPr/>
                    <a:lstStyle/>
                    <a:p>
                      <a:pPr algn="r"/>
                      <a:r>
                        <a:rPr lang="en-ZA" sz="900" kern="1200" dirty="0" smtClean="0">
                          <a:solidFill>
                            <a:schemeClr val="tx1"/>
                          </a:solidFill>
                          <a:latin typeface="+mn-lt"/>
                          <a:ea typeface="+mn-ea"/>
                          <a:cs typeface="+mn-cs"/>
                        </a:rPr>
                        <a:t>51,629</a:t>
                      </a:r>
                      <a:endParaRPr lang="en-ZA" sz="900" kern="1200" dirty="0">
                        <a:solidFill>
                          <a:schemeClr val="tx1"/>
                        </a:solidFill>
                        <a:latin typeface="+mn-lt"/>
                        <a:ea typeface="+mn-ea"/>
                        <a:cs typeface="+mn-cs"/>
                      </a:endParaRPr>
                    </a:p>
                  </a:txBody>
                  <a:tcPr/>
                </a:tc>
                <a:tc>
                  <a:txBody>
                    <a:bodyPr/>
                    <a:lstStyle/>
                    <a:p>
                      <a:pPr algn="r"/>
                      <a:r>
                        <a:rPr lang="en-ZA" sz="900" kern="1200" dirty="0" smtClean="0">
                          <a:solidFill>
                            <a:schemeClr val="tx1"/>
                          </a:solidFill>
                          <a:latin typeface="+mn-lt"/>
                          <a:ea typeface="+mn-ea"/>
                          <a:cs typeface="+mn-cs"/>
                        </a:rPr>
                        <a:t>56,530</a:t>
                      </a:r>
                      <a:endParaRPr lang="en-ZA" sz="900" kern="1200" dirty="0">
                        <a:solidFill>
                          <a:schemeClr val="tx1"/>
                        </a:solidFill>
                        <a:latin typeface="+mn-lt"/>
                        <a:ea typeface="+mn-ea"/>
                        <a:cs typeface="+mn-cs"/>
                      </a:endParaRPr>
                    </a:p>
                  </a:txBody>
                  <a:tcPr/>
                </a:tc>
                <a:tc>
                  <a:txBody>
                    <a:bodyPr/>
                    <a:lstStyle/>
                    <a:p>
                      <a:pPr algn="l"/>
                      <a:r>
                        <a:rPr lang="en-ZA" sz="900" kern="1200" dirty="0">
                          <a:solidFill>
                            <a:schemeClr val="tx1"/>
                          </a:solidFill>
                          <a:latin typeface="+mn-lt"/>
                          <a:ea typeface="+mn-ea"/>
                          <a:cs typeface="+mn-cs"/>
                        </a:rPr>
                        <a:t>30 November 2020</a:t>
                      </a:r>
                    </a:p>
                  </a:txBody>
                  <a:tcPr/>
                </a:tc>
                <a:tc>
                  <a:txBody>
                    <a:bodyPr/>
                    <a:lstStyle/>
                    <a:p>
                      <a:pPr algn="l"/>
                      <a:r>
                        <a:rPr lang="en-ZA" sz="900" kern="1200" dirty="0">
                          <a:solidFill>
                            <a:schemeClr val="tx1"/>
                          </a:solidFill>
                          <a:latin typeface="+mn-lt"/>
                          <a:ea typeface="+mn-ea"/>
                          <a:cs typeface="+mn-cs"/>
                        </a:rPr>
                        <a:t>Subject to availability of budget, schools have been invited to submit their </a:t>
                      </a:r>
                      <a:r>
                        <a:rPr lang="en-ZA" sz="900" kern="1200" dirty="0" smtClean="0">
                          <a:solidFill>
                            <a:schemeClr val="tx1"/>
                          </a:solidFill>
                          <a:latin typeface="+mn-lt"/>
                          <a:ea typeface="+mn-ea"/>
                          <a:cs typeface="+mn-cs"/>
                        </a:rPr>
                        <a:t>requisitions </a:t>
                      </a:r>
                      <a:r>
                        <a:rPr lang="en-ZA" sz="900" kern="1200" dirty="0">
                          <a:solidFill>
                            <a:schemeClr val="tx1"/>
                          </a:solidFill>
                          <a:latin typeface="+mn-lt"/>
                          <a:ea typeface="+mn-ea"/>
                          <a:cs typeface="+mn-cs"/>
                        </a:rPr>
                        <a:t>for furniture. </a:t>
                      </a:r>
                    </a:p>
                  </a:txBody>
                  <a:tcPr/>
                </a:tc>
                <a:tc>
                  <a:txBody>
                    <a:bodyPr/>
                    <a:lstStyle/>
                    <a:p>
                      <a:pPr algn="l"/>
                      <a:r>
                        <a:rPr lang="en-ZA" sz="900" kern="1200" dirty="0">
                          <a:solidFill>
                            <a:schemeClr val="tx1"/>
                          </a:solidFill>
                          <a:latin typeface="+mn-lt"/>
                          <a:ea typeface="+mn-ea"/>
                          <a:cs typeface="+mn-cs"/>
                        </a:rPr>
                        <a:t>Procurement </a:t>
                      </a:r>
                      <a:r>
                        <a:rPr lang="en-ZA" sz="900" kern="1200" dirty="0" smtClean="0">
                          <a:solidFill>
                            <a:schemeClr val="tx1"/>
                          </a:solidFill>
                          <a:latin typeface="+mn-lt"/>
                          <a:ea typeface="+mn-ea"/>
                          <a:cs typeface="+mn-cs"/>
                        </a:rPr>
                        <a:t>of </a:t>
                      </a:r>
                      <a:r>
                        <a:rPr lang="en-ZA" sz="900" kern="1200" dirty="0">
                          <a:solidFill>
                            <a:schemeClr val="tx1"/>
                          </a:solidFill>
                          <a:latin typeface="+mn-lt"/>
                          <a:ea typeface="+mn-ea"/>
                          <a:cs typeface="+mn-cs"/>
                        </a:rPr>
                        <a:t>services for Refurbishment, Transportation and Warehousing are in the final Adjudication Stage. Currently </a:t>
                      </a:r>
                      <a:r>
                        <a:rPr lang="en-ZA" sz="900" kern="1200" dirty="0" err="1">
                          <a:solidFill>
                            <a:schemeClr val="tx1"/>
                          </a:solidFill>
                          <a:latin typeface="+mn-lt"/>
                          <a:ea typeface="+mn-ea"/>
                          <a:cs typeface="+mn-cs"/>
                        </a:rPr>
                        <a:t>ECDoE</a:t>
                      </a:r>
                      <a:r>
                        <a:rPr lang="en-ZA" sz="900" kern="1200" dirty="0">
                          <a:solidFill>
                            <a:schemeClr val="tx1"/>
                          </a:solidFill>
                          <a:latin typeface="+mn-lt"/>
                          <a:ea typeface="+mn-ea"/>
                          <a:cs typeface="+mn-cs"/>
                        </a:rPr>
                        <a:t> is  assembling  donated Wooden Components from DBE. </a:t>
                      </a:r>
                    </a:p>
                  </a:txBody>
                  <a:tcPr/>
                </a:tc>
                <a:extLst>
                  <a:ext uri="{0D108BD9-81ED-4DB2-BD59-A6C34878D82A}">
                    <a16:rowId xmlns:a16="http://schemas.microsoft.com/office/drawing/2014/main" val="3693336577"/>
                  </a:ext>
                </a:extLst>
              </a:tr>
              <a:tr h="317390">
                <a:tc>
                  <a:txBody>
                    <a:bodyPr/>
                    <a:lstStyle/>
                    <a:p>
                      <a:r>
                        <a:rPr lang="en-ZA" sz="900" b="1" dirty="0">
                          <a:solidFill>
                            <a:schemeClr val="tx1"/>
                          </a:solidFill>
                          <a:latin typeface="+mn-lt"/>
                        </a:rPr>
                        <a:t>Free State</a:t>
                      </a:r>
                    </a:p>
                  </a:txBody>
                  <a:tcPr/>
                </a:tc>
                <a:tc>
                  <a:txBody>
                    <a:bodyPr/>
                    <a:lstStyle/>
                    <a:p>
                      <a:pPr marL="0" marR="0" lvl="0" indent="0" algn="ctr" rtl="0">
                        <a:spcBef>
                          <a:spcPts val="0"/>
                        </a:spcBef>
                        <a:spcAft>
                          <a:spcPts val="0"/>
                        </a:spcAft>
                        <a:buNone/>
                      </a:pPr>
                      <a:r>
                        <a:rPr lang="en-ZA" sz="900" dirty="0" smtClean="0">
                          <a:solidFill>
                            <a:schemeClr val="dk1"/>
                          </a:solidFill>
                          <a:latin typeface="+mn-lt"/>
                          <a:ea typeface="Calibri"/>
                          <a:cs typeface="Calibri"/>
                          <a:sym typeface="Calibri"/>
                        </a:rPr>
                        <a:t>No shortage</a:t>
                      </a:r>
                      <a:endParaRPr sz="900" dirty="0">
                        <a:solidFill>
                          <a:schemeClr val="dk1"/>
                        </a:solidFill>
                        <a:latin typeface="+mn-lt"/>
                        <a:ea typeface="Calibri"/>
                        <a:cs typeface="Calibri"/>
                        <a:sym typeface="Calibri"/>
                      </a:endParaRPr>
                    </a:p>
                  </a:txBody>
                  <a:tcPr marL="91450" marR="91450" marT="45725" marB="45725" anchor="ctr"/>
                </a:tc>
                <a:tc>
                  <a:txBody>
                    <a:bodyPr/>
                    <a:lstStyle/>
                    <a:p>
                      <a:pPr marL="0" marR="0" lvl="0" indent="0" algn="r" rtl="0">
                        <a:spcBef>
                          <a:spcPts val="0"/>
                        </a:spcBef>
                        <a:spcAft>
                          <a:spcPts val="0"/>
                        </a:spcAft>
                        <a:buNone/>
                      </a:pPr>
                      <a:r>
                        <a:rPr lang="en-ZA" sz="900" dirty="0" smtClean="0">
                          <a:solidFill>
                            <a:schemeClr val="dk1"/>
                          </a:solidFill>
                          <a:latin typeface="+mn-lt"/>
                          <a:ea typeface="Calibri"/>
                          <a:cs typeface="Calibri"/>
                          <a:sym typeface="Calibri"/>
                        </a:rPr>
                        <a:t>80 000</a:t>
                      </a:r>
                      <a:endParaRPr sz="900" dirty="0">
                        <a:solidFill>
                          <a:schemeClr val="dk1"/>
                        </a:solidFill>
                        <a:latin typeface="+mn-lt"/>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ZA" sz="900" dirty="0" smtClean="0">
                          <a:solidFill>
                            <a:schemeClr val="dk1"/>
                          </a:solidFill>
                          <a:latin typeface="+mn-lt"/>
                          <a:ea typeface="Calibri"/>
                          <a:cs typeface="Calibri"/>
                          <a:sym typeface="Calibri"/>
                        </a:rPr>
                        <a:t>End November</a:t>
                      </a:r>
                      <a:endParaRPr sz="900" dirty="0">
                        <a:solidFill>
                          <a:schemeClr val="dk1"/>
                        </a:solidFill>
                        <a:latin typeface="+mn-lt"/>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ZA" sz="900" dirty="0" smtClean="0">
                          <a:solidFill>
                            <a:schemeClr val="dk1"/>
                          </a:solidFill>
                          <a:latin typeface="+mn-lt"/>
                          <a:ea typeface="Calibri"/>
                          <a:cs typeface="Calibri"/>
                          <a:sym typeface="Calibri"/>
                        </a:rPr>
                        <a:t>Procurement on going</a:t>
                      </a:r>
                      <a:endParaRPr sz="900" dirty="0">
                        <a:solidFill>
                          <a:schemeClr val="dk1"/>
                        </a:solidFill>
                        <a:latin typeface="+mn-lt"/>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ZA" sz="900" dirty="0" smtClean="0">
                          <a:solidFill>
                            <a:schemeClr val="dk1"/>
                          </a:solidFill>
                          <a:latin typeface="+mn-lt"/>
                          <a:ea typeface="Calibri"/>
                          <a:cs typeface="Calibri"/>
                          <a:sym typeface="Calibri"/>
                        </a:rPr>
                        <a:t>Procurement on going</a:t>
                      </a:r>
                      <a:endParaRPr sz="900" dirty="0">
                        <a:solidFill>
                          <a:schemeClr val="dk1"/>
                        </a:solidFill>
                        <a:latin typeface="+mn-lt"/>
                        <a:ea typeface="Calibri"/>
                        <a:cs typeface="Calibri"/>
                        <a:sym typeface="Calibri"/>
                      </a:endParaRPr>
                    </a:p>
                  </a:txBody>
                  <a:tcPr marL="91450" marR="91450" marT="45725" marB="45725" anchor="ctr"/>
                </a:tc>
                <a:extLst>
                  <a:ext uri="{0D108BD9-81ED-4DB2-BD59-A6C34878D82A}">
                    <a16:rowId xmlns:a16="http://schemas.microsoft.com/office/drawing/2014/main" val="3213993312"/>
                  </a:ext>
                </a:extLst>
              </a:tr>
              <a:tr h="468795">
                <a:tc>
                  <a:txBody>
                    <a:bodyPr/>
                    <a:lstStyle/>
                    <a:p>
                      <a:r>
                        <a:rPr lang="en-ZA" sz="900" b="1" dirty="0">
                          <a:solidFill>
                            <a:schemeClr val="tx1"/>
                          </a:solidFill>
                          <a:latin typeface="+mn-lt"/>
                        </a:rPr>
                        <a:t>Gauteng</a:t>
                      </a:r>
                    </a:p>
                  </a:txBody>
                  <a:tcPr/>
                </a:tc>
                <a:tc>
                  <a:txBody>
                    <a:bodyPr/>
                    <a:lstStyle/>
                    <a:p>
                      <a:pPr algn="l"/>
                      <a:r>
                        <a:rPr lang="en-ZA" sz="900" dirty="0">
                          <a:solidFill>
                            <a:schemeClr val="tx1"/>
                          </a:solidFill>
                          <a:latin typeface="+mn-lt"/>
                        </a:rPr>
                        <a:t>146 534 base on furniture audit conducted.</a:t>
                      </a:r>
                    </a:p>
                  </a:txBody>
                  <a:tcPr/>
                </a:tc>
                <a:tc>
                  <a:txBody>
                    <a:bodyPr/>
                    <a:lstStyle/>
                    <a:p>
                      <a:pPr algn="l"/>
                      <a:r>
                        <a:rPr lang="en-ZA" sz="900" dirty="0" smtClean="0"/>
                        <a:t>39 </a:t>
                      </a:r>
                      <a:r>
                        <a:rPr lang="en-ZA" sz="900" dirty="0"/>
                        <a:t>484 learners receive </a:t>
                      </a:r>
                      <a:r>
                        <a:rPr lang="en-ZA" sz="900" dirty="0" smtClean="0"/>
                        <a:t>furniture.</a:t>
                      </a:r>
                      <a:endParaRPr lang="en-ZA" sz="900" dirty="0"/>
                    </a:p>
                  </a:txBody>
                  <a:tcPr anchor="ctr"/>
                </a:tc>
                <a:tc>
                  <a:txBody>
                    <a:bodyPr/>
                    <a:lstStyle/>
                    <a:p>
                      <a:pPr algn="l"/>
                      <a:r>
                        <a:rPr lang="en-ZA" sz="900" dirty="0">
                          <a:solidFill>
                            <a:schemeClr val="tx1"/>
                          </a:solidFill>
                          <a:latin typeface="+mn-lt"/>
                        </a:rPr>
                        <a:t>Prior to March 2021</a:t>
                      </a:r>
                    </a:p>
                  </a:txBody>
                  <a:tcPr/>
                </a:tc>
                <a:tc>
                  <a:txBody>
                    <a:bodyPr/>
                    <a:lstStyle/>
                    <a:p>
                      <a:pPr algn="l"/>
                      <a:r>
                        <a:rPr lang="en-ZA" sz="900" dirty="0">
                          <a:solidFill>
                            <a:schemeClr val="tx1"/>
                          </a:solidFill>
                          <a:latin typeface="+mn-lt"/>
                        </a:rPr>
                        <a:t>Needs analysis was done, but finalization of the admissions process may impact numbers</a:t>
                      </a:r>
                    </a:p>
                  </a:txBody>
                  <a:tcPr/>
                </a:tc>
                <a:tc>
                  <a:txBody>
                    <a:bodyPr/>
                    <a:lstStyle/>
                    <a:p>
                      <a:pPr algn="l"/>
                      <a:r>
                        <a:rPr lang="en-ZA" sz="900" dirty="0">
                          <a:solidFill>
                            <a:schemeClr val="tx1"/>
                          </a:solidFill>
                          <a:latin typeface="+mn-lt"/>
                        </a:rPr>
                        <a:t>Under discussion</a:t>
                      </a:r>
                    </a:p>
                  </a:txBody>
                  <a:tcPr/>
                </a:tc>
                <a:extLst>
                  <a:ext uri="{0D108BD9-81ED-4DB2-BD59-A6C34878D82A}">
                    <a16:rowId xmlns:a16="http://schemas.microsoft.com/office/drawing/2014/main" val="1947166503"/>
                  </a:ext>
                </a:extLst>
              </a:tr>
              <a:tr h="706313">
                <a:tc>
                  <a:txBody>
                    <a:bodyPr/>
                    <a:lstStyle/>
                    <a:p>
                      <a:r>
                        <a:rPr lang="en-ZA" sz="900" b="1" dirty="0">
                          <a:solidFill>
                            <a:schemeClr val="tx1"/>
                          </a:solidFill>
                          <a:latin typeface="+mn-lt"/>
                        </a:rPr>
                        <a:t>KwaZulu-Natal</a:t>
                      </a:r>
                    </a:p>
                  </a:txBody>
                  <a:tcPr/>
                </a:tc>
                <a:tc>
                  <a:txBody>
                    <a:bodyPr/>
                    <a:lstStyle/>
                    <a:p>
                      <a:pPr algn="l" fontAlgn="t"/>
                      <a:r>
                        <a:rPr lang="en-US" sz="900" b="0" u="none" strike="noStrike" dirty="0" smtClean="0">
                          <a:effectLst/>
                        </a:rPr>
                        <a:t>736 103</a:t>
                      </a:r>
                      <a:r>
                        <a:rPr lang="en-US" sz="900" b="0" u="none" strike="noStrike" dirty="0">
                          <a:effectLst/>
                        </a:rPr>
                        <a:t> </a:t>
                      </a:r>
                      <a:endParaRPr lang="en-US" sz="900" b="0" i="0" u="none" strike="noStrike" dirty="0">
                        <a:solidFill>
                          <a:srgbClr val="000000"/>
                        </a:solidFill>
                        <a:effectLst/>
                        <a:latin typeface="Arial"/>
                      </a:endParaRPr>
                    </a:p>
                  </a:txBody>
                  <a:tcPr marL="9525" marR="9525" marT="9525" marB="0"/>
                </a:tc>
                <a:tc>
                  <a:txBody>
                    <a:bodyPr/>
                    <a:lstStyle/>
                    <a:p>
                      <a:pPr algn="l" fontAlgn="b"/>
                      <a:r>
                        <a:rPr lang="en-ZA" sz="900" b="0" i="0" u="none" strike="noStrike" dirty="0">
                          <a:solidFill>
                            <a:srgbClr val="000000"/>
                          </a:solidFill>
                          <a:effectLst/>
                          <a:latin typeface="+mn-lt"/>
                        </a:rPr>
                        <a:t>130490</a:t>
                      </a:r>
                    </a:p>
                  </a:txBody>
                  <a:tcPr marL="6350" marR="6350" marT="635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900" b="0" u="none" strike="noStrike" dirty="0" smtClean="0">
                          <a:effectLst/>
                          <a:latin typeface="+mn-lt"/>
                        </a:rPr>
                        <a:t>15 December 2020</a:t>
                      </a:r>
                      <a:endParaRPr lang="en-US" sz="900" b="0" i="0" u="none" strike="noStrike" dirty="0" smtClean="0">
                        <a:solidFill>
                          <a:srgbClr val="000000"/>
                        </a:solidFill>
                        <a:effectLst/>
                        <a:latin typeface="+mn-lt"/>
                      </a:endParaRPr>
                    </a:p>
                    <a:p>
                      <a:pPr algn="ctr">
                        <a:lnSpc>
                          <a:spcPct val="107000"/>
                        </a:lnSpc>
                        <a:spcAft>
                          <a:spcPts val="0"/>
                        </a:spcAft>
                      </a:pP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indent="0">
                        <a:buFont typeface="Arial" panose="020B0604020202020204" pitchFamily="34" charset="0"/>
                        <a:buNone/>
                      </a:pPr>
                      <a:r>
                        <a:rPr lang="en-US" sz="900" dirty="0" smtClean="0"/>
                        <a:t>The service provider that was awarded the service has promised that all procured furniture units will be delivered before the 15</a:t>
                      </a:r>
                      <a:r>
                        <a:rPr lang="en-US" sz="900" baseline="30000" dirty="0" smtClean="0"/>
                        <a:t>th</a:t>
                      </a:r>
                      <a:r>
                        <a:rPr lang="en-US" sz="900" dirty="0" smtClean="0"/>
                        <a:t> of December 2020</a:t>
                      </a:r>
                    </a:p>
                  </a:txBody>
                  <a:tcPr marL="68580" marR="68580" marT="0" marB="0"/>
                </a:tc>
                <a:tc>
                  <a:txBody>
                    <a:bodyPr/>
                    <a:lstStyle/>
                    <a:p>
                      <a:pPr marL="0" indent="0">
                        <a:buFont typeface="Arial" panose="020B0604020202020204" pitchFamily="34" charset="0"/>
                        <a:buNone/>
                      </a:pPr>
                      <a:r>
                        <a:rPr lang="en-US" sz="900" dirty="0" smtClean="0"/>
                        <a:t> Schools are encouraged to use their norms and standards allocation to procure services of local business people who specialize in furniture refurbishment/ repairs.</a:t>
                      </a:r>
                    </a:p>
                  </a:txBody>
                  <a:tcPr marL="68580" marR="68580" marT="0" marB="0"/>
                </a:tc>
                <a:extLst>
                  <a:ext uri="{0D108BD9-81ED-4DB2-BD59-A6C34878D82A}">
                    <a16:rowId xmlns:a16="http://schemas.microsoft.com/office/drawing/2014/main" val="2800236262"/>
                  </a:ext>
                </a:extLst>
              </a:tr>
              <a:tr h="144016">
                <a:tc>
                  <a:txBody>
                    <a:bodyPr/>
                    <a:lstStyle/>
                    <a:p>
                      <a:r>
                        <a:rPr lang="en-ZA" sz="900" b="1" dirty="0">
                          <a:solidFill>
                            <a:schemeClr val="tx1"/>
                          </a:solidFill>
                          <a:latin typeface="+mn-lt"/>
                        </a:rPr>
                        <a:t>Limpopo</a:t>
                      </a:r>
                    </a:p>
                  </a:txBody>
                  <a:tcPr/>
                </a:tc>
                <a:tc gridSpan="5">
                  <a:txBody>
                    <a:bodyPr/>
                    <a:lstStyle/>
                    <a:p>
                      <a:pPr algn="ctr"/>
                      <a:r>
                        <a:rPr lang="en-GB" sz="900" dirty="0" smtClean="0">
                          <a:solidFill>
                            <a:schemeClr val="tx1"/>
                          </a:solidFill>
                          <a:latin typeface="+mn-lt"/>
                        </a:rPr>
                        <a:t>The province yet to provide data. </a:t>
                      </a:r>
                      <a:endParaRPr lang="en-ZA" sz="900" dirty="0">
                        <a:solidFill>
                          <a:schemeClr val="tx1"/>
                        </a:solidFill>
                        <a:latin typeface="+mn-lt"/>
                      </a:endParaRPr>
                    </a:p>
                  </a:txBody>
                  <a:tcPr/>
                </a:tc>
                <a:tc hMerge="1">
                  <a:txBody>
                    <a:bodyPr/>
                    <a:lstStyle/>
                    <a:p>
                      <a:pPr algn="ctr"/>
                      <a:endParaRPr lang="en-ZA" sz="900" dirty="0">
                        <a:solidFill>
                          <a:schemeClr val="tx1"/>
                        </a:solidFill>
                        <a:latin typeface="+mn-lt"/>
                      </a:endParaRPr>
                    </a:p>
                  </a:txBody>
                  <a:tcPr/>
                </a:tc>
                <a:tc hMerge="1">
                  <a:txBody>
                    <a:bodyPr/>
                    <a:lstStyle/>
                    <a:p>
                      <a:pPr algn="ctr"/>
                      <a:endParaRPr lang="en-ZA" sz="900" dirty="0">
                        <a:solidFill>
                          <a:schemeClr val="tx1"/>
                        </a:solidFill>
                        <a:latin typeface="+mn-lt"/>
                      </a:endParaRPr>
                    </a:p>
                  </a:txBody>
                  <a:tcPr/>
                </a:tc>
                <a:tc hMerge="1">
                  <a:txBody>
                    <a:bodyPr/>
                    <a:lstStyle/>
                    <a:p>
                      <a:pPr algn="ctr"/>
                      <a:endParaRPr lang="en-ZA" sz="900" dirty="0">
                        <a:solidFill>
                          <a:schemeClr val="tx1"/>
                        </a:solidFill>
                        <a:latin typeface="+mn-lt"/>
                      </a:endParaRPr>
                    </a:p>
                  </a:txBody>
                  <a:tcPr/>
                </a:tc>
                <a:tc hMerge="1">
                  <a:txBody>
                    <a:bodyPr/>
                    <a:lstStyle/>
                    <a:p>
                      <a:pPr algn="ctr"/>
                      <a:endParaRPr lang="en-ZA" sz="900" dirty="0">
                        <a:solidFill>
                          <a:schemeClr val="tx1"/>
                        </a:solidFill>
                        <a:latin typeface="+mn-lt"/>
                      </a:endParaRPr>
                    </a:p>
                  </a:txBody>
                  <a:tcPr/>
                </a:tc>
                <a:extLst>
                  <a:ext uri="{0D108BD9-81ED-4DB2-BD59-A6C34878D82A}">
                    <a16:rowId xmlns:a16="http://schemas.microsoft.com/office/drawing/2014/main" val="4202798439"/>
                  </a:ext>
                </a:extLst>
              </a:tr>
              <a:tr h="468795">
                <a:tc>
                  <a:txBody>
                    <a:bodyPr/>
                    <a:lstStyle/>
                    <a:p>
                      <a:r>
                        <a:rPr lang="en-ZA" sz="900" b="1" dirty="0">
                          <a:solidFill>
                            <a:schemeClr val="tx1"/>
                          </a:solidFill>
                          <a:latin typeface="+mn-lt"/>
                        </a:rPr>
                        <a:t>Mpumalanga</a:t>
                      </a:r>
                    </a:p>
                  </a:txBody>
                  <a:tcPr/>
                </a:tc>
                <a:tc>
                  <a:txBody>
                    <a:bodyPr/>
                    <a:lstStyle/>
                    <a:p>
                      <a:pPr algn="r"/>
                      <a:r>
                        <a:rPr lang="en-US" sz="900" dirty="0" smtClean="0">
                          <a:solidFill>
                            <a:schemeClr val="tx1"/>
                          </a:solidFill>
                          <a:latin typeface="+mn-lt"/>
                        </a:rPr>
                        <a:t>357 271</a:t>
                      </a:r>
                      <a:endParaRPr lang="en-ZA" sz="900" dirty="0">
                        <a:solidFill>
                          <a:schemeClr val="tx1"/>
                        </a:solidFill>
                        <a:latin typeface="+mn-lt"/>
                      </a:endParaRPr>
                    </a:p>
                  </a:txBody>
                  <a:tcPr/>
                </a:tc>
                <a:tc>
                  <a:txBody>
                    <a:bodyPr/>
                    <a:lstStyle/>
                    <a:p>
                      <a:pPr algn="r"/>
                      <a:r>
                        <a:rPr lang="en-US" sz="900" dirty="0" smtClean="0">
                          <a:solidFill>
                            <a:schemeClr val="tx1"/>
                          </a:solidFill>
                          <a:latin typeface="+mn-lt"/>
                        </a:rPr>
                        <a:t>12 240</a:t>
                      </a:r>
                      <a:endParaRPr lang="en-ZA" sz="900" dirty="0">
                        <a:solidFill>
                          <a:schemeClr val="tx1"/>
                        </a:solidFill>
                        <a:latin typeface="+mn-lt"/>
                      </a:endParaRPr>
                    </a:p>
                  </a:txBody>
                  <a:tcPr/>
                </a:tc>
                <a:tc>
                  <a:txBody>
                    <a:bodyPr/>
                    <a:lstStyle/>
                    <a:p>
                      <a:pPr algn="just"/>
                      <a:r>
                        <a:rPr lang="en-US" sz="900" dirty="0" smtClean="0">
                          <a:solidFill>
                            <a:schemeClr val="tx1"/>
                          </a:solidFill>
                          <a:latin typeface="+mn-lt"/>
                        </a:rPr>
                        <a:t>All items procured has been  delivered</a:t>
                      </a:r>
                      <a:endParaRPr lang="en-ZA" sz="900" dirty="0">
                        <a:solidFill>
                          <a:schemeClr val="tx1"/>
                        </a:solidFill>
                        <a:latin typeface="+mn-lt"/>
                      </a:endParaRPr>
                    </a:p>
                  </a:txBody>
                  <a:tcPr/>
                </a:tc>
                <a:tc>
                  <a:txBody>
                    <a:bodyPr/>
                    <a:lstStyle/>
                    <a:p>
                      <a:pPr algn="just"/>
                      <a:r>
                        <a:rPr lang="en-US" sz="900" dirty="0" smtClean="0">
                          <a:solidFill>
                            <a:schemeClr val="tx1"/>
                          </a:solidFill>
                          <a:latin typeface="+mn-lt"/>
                        </a:rPr>
                        <a:t>Source</a:t>
                      </a:r>
                      <a:r>
                        <a:rPr lang="en-US" sz="900" baseline="0" dirty="0" smtClean="0">
                          <a:solidFill>
                            <a:schemeClr val="tx1"/>
                          </a:solidFill>
                          <a:latin typeface="+mn-lt"/>
                        </a:rPr>
                        <a:t> additional Funding to reduce the backlog </a:t>
                      </a:r>
                      <a:endParaRPr lang="en-ZA" sz="900" dirty="0">
                        <a:solidFill>
                          <a:schemeClr val="tx1"/>
                        </a:solidFill>
                        <a:latin typeface="+mn-lt"/>
                      </a:endParaRPr>
                    </a:p>
                  </a:txBody>
                  <a:tcPr/>
                </a:tc>
                <a:tc>
                  <a:txBody>
                    <a:bodyPr/>
                    <a:lstStyle/>
                    <a:p>
                      <a:pPr algn="just"/>
                      <a:r>
                        <a:rPr lang="en-US" sz="900" dirty="0" smtClean="0">
                          <a:solidFill>
                            <a:schemeClr val="tx1"/>
                          </a:solidFill>
                          <a:latin typeface="+mn-lt"/>
                        </a:rPr>
                        <a:t>Department accepted a donation from DBE of 7 140 desk components (both primary and secondary) to be distributed to schools for refurbishment.</a:t>
                      </a:r>
                      <a:endParaRPr lang="en-ZA" sz="900" dirty="0">
                        <a:solidFill>
                          <a:schemeClr val="tx1"/>
                        </a:solidFill>
                        <a:latin typeface="+mn-lt"/>
                      </a:endParaRPr>
                    </a:p>
                  </a:txBody>
                  <a:tcPr/>
                </a:tc>
                <a:extLst>
                  <a:ext uri="{0D108BD9-81ED-4DB2-BD59-A6C34878D82A}">
                    <a16:rowId xmlns:a16="http://schemas.microsoft.com/office/drawing/2014/main" val="621554213"/>
                  </a:ext>
                </a:extLst>
              </a:tr>
              <a:tr h="468795">
                <a:tc>
                  <a:txBody>
                    <a:bodyPr/>
                    <a:lstStyle/>
                    <a:p>
                      <a:r>
                        <a:rPr lang="en-ZA" sz="900" b="1" dirty="0" smtClean="0">
                          <a:solidFill>
                            <a:schemeClr val="tx1"/>
                          </a:solidFill>
                          <a:latin typeface="+mn-lt"/>
                        </a:rPr>
                        <a:t>Northern Cape</a:t>
                      </a:r>
                      <a:endParaRPr lang="en-ZA" sz="900" b="1" dirty="0">
                        <a:solidFill>
                          <a:schemeClr val="tx1"/>
                        </a:solidFill>
                        <a:latin typeface="+mn-lt"/>
                      </a:endParaRPr>
                    </a:p>
                  </a:txBody>
                  <a:tcPr/>
                </a:tc>
                <a:tc>
                  <a:txBody>
                    <a:bodyPr/>
                    <a:lstStyle/>
                    <a:p>
                      <a:pPr algn="r"/>
                      <a:r>
                        <a:rPr lang="en-US" sz="900" dirty="0" smtClean="0">
                          <a:solidFill>
                            <a:schemeClr val="tx1"/>
                          </a:solidFill>
                          <a:latin typeface="+mn-lt"/>
                        </a:rPr>
                        <a:t>16 876</a:t>
                      </a:r>
                      <a:endParaRPr lang="en-ZA" sz="900" dirty="0">
                        <a:solidFill>
                          <a:schemeClr val="tx1"/>
                        </a:solidFill>
                        <a:latin typeface="+mn-lt"/>
                      </a:endParaRPr>
                    </a:p>
                  </a:txBody>
                  <a:tcPr anchor="ctr"/>
                </a:tc>
                <a:tc>
                  <a:txBody>
                    <a:bodyPr/>
                    <a:lstStyle/>
                    <a:p>
                      <a:pPr algn="r"/>
                      <a:r>
                        <a:rPr lang="en-US" sz="900" dirty="0" smtClean="0">
                          <a:solidFill>
                            <a:schemeClr val="tx1"/>
                          </a:solidFill>
                          <a:latin typeface="+mn-lt"/>
                        </a:rPr>
                        <a:t>0</a:t>
                      </a:r>
                      <a:endParaRPr lang="en-ZA" sz="900" dirty="0">
                        <a:solidFill>
                          <a:schemeClr val="tx1"/>
                        </a:solidFill>
                        <a:latin typeface="+mn-lt"/>
                      </a:endParaRPr>
                    </a:p>
                  </a:txBody>
                  <a:tcPr anchor="ctr"/>
                </a:tc>
                <a:tc>
                  <a:txBody>
                    <a:bodyPr/>
                    <a:lstStyle/>
                    <a:p>
                      <a:pPr algn="ctr"/>
                      <a:r>
                        <a:rPr lang="en-US" sz="900" dirty="0" smtClean="0">
                          <a:solidFill>
                            <a:schemeClr val="tx1"/>
                          </a:solidFill>
                          <a:latin typeface="+mn-lt"/>
                        </a:rPr>
                        <a:t>N/A</a:t>
                      </a:r>
                      <a:endParaRPr lang="en-ZA" sz="900" dirty="0">
                        <a:solidFill>
                          <a:schemeClr val="tx1"/>
                        </a:solidFill>
                        <a:latin typeface="+mn-lt"/>
                      </a:endParaRPr>
                    </a:p>
                  </a:txBody>
                  <a:tcPr anchor="ctr"/>
                </a:tc>
                <a:tc>
                  <a:txBody>
                    <a:bodyPr/>
                    <a:lstStyle/>
                    <a:p>
                      <a:pPr algn="just"/>
                      <a:r>
                        <a:rPr lang="en-US" sz="900" dirty="0" smtClean="0">
                          <a:solidFill>
                            <a:schemeClr val="tx1"/>
                          </a:solidFill>
                          <a:latin typeface="+mn-lt"/>
                        </a:rPr>
                        <a:t>Refurbishment of existing furniture</a:t>
                      </a:r>
                      <a:r>
                        <a:rPr lang="en-US" sz="900" baseline="0" dirty="0" smtClean="0">
                          <a:solidFill>
                            <a:schemeClr val="tx1"/>
                          </a:solidFill>
                          <a:latin typeface="+mn-lt"/>
                        </a:rPr>
                        <a:t> with the donation received from Department of Environmental Affairs</a:t>
                      </a:r>
                      <a:endParaRPr lang="en-ZA" sz="900" dirty="0">
                        <a:solidFill>
                          <a:schemeClr val="tx1"/>
                        </a:solidFill>
                        <a:latin typeface="+mn-lt"/>
                      </a:endParaRPr>
                    </a:p>
                  </a:txBody>
                  <a:tcPr anchor="ctr"/>
                </a:tc>
                <a:tc>
                  <a:txBody>
                    <a:bodyPr/>
                    <a:lstStyle/>
                    <a:p>
                      <a:pPr marL="0" indent="0" algn="just">
                        <a:buFont typeface="Arial" panose="020B0604020202020204" pitchFamily="34" charset="0"/>
                        <a:buNone/>
                      </a:pPr>
                      <a:r>
                        <a:rPr lang="en-US" sz="900" dirty="0" smtClean="0">
                          <a:solidFill>
                            <a:schemeClr val="tx1"/>
                          </a:solidFill>
                          <a:latin typeface="+mn-lt"/>
                        </a:rPr>
                        <a:t>Providing</a:t>
                      </a:r>
                      <a:r>
                        <a:rPr lang="en-US" sz="900" baseline="0" dirty="0" smtClean="0">
                          <a:solidFill>
                            <a:schemeClr val="tx1"/>
                          </a:solidFill>
                          <a:latin typeface="+mn-lt"/>
                        </a:rPr>
                        <a:t> schools with materials to restore own furniture. Utilizing Correctional Services to restore damaged furniture</a:t>
                      </a:r>
                      <a:endParaRPr lang="en-ZA" sz="900" dirty="0">
                        <a:solidFill>
                          <a:schemeClr val="tx1"/>
                        </a:solidFill>
                        <a:latin typeface="+mn-lt"/>
                      </a:endParaRPr>
                    </a:p>
                  </a:txBody>
                  <a:tcPr anchor="ctr"/>
                </a:tc>
                <a:extLst>
                  <a:ext uri="{0D108BD9-81ED-4DB2-BD59-A6C34878D82A}">
                    <a16:rowId xmlns:a16="http://schemas.microsoft.com/office/drawing/2014/main" val="725837932"/>
                  </a:ext>
                </a:extLst>
              </a:tr>
              <a:tr h="596649">
                <a:tc>
                  <a:txBody>
                    <a:bodyPr/>
                    <a:lstStyle/>
                    <a:p>
                      <a:r>
                        <a:rPr lang="en-ZA" sz="900" b="1" dirty="0">
                          <a:solidFill>
                            <a:schemeClr val="tx1"/>
                          </a:solidFill>
                          <a:latin typeface="+mn-lt"/>
                        </a:rPr>
                        <a:t>North West</a:t>
                      </a:r>
                    </a:p>
                  </a:txBody>
                  <a:tcPr anchor="ctr"/>
                </a:tc>
                <a:tc>
                  <a:txBody>
                    <a:bodyPr/>
                    <a:lstStyle/>
                    <a:p>
                      <a:pPr algn="r"/>
                      <a:r>
                        <a:rPr lang="en-ZA" sz="900" b="0" dirty="0" smtClean="0">
                          <a:solidFill>
                            <a:schemeClr val="tx1"/>
                          </a:solidFill>
                          <a:latin typeface="+mn-lt"/>
                          <a:cs typeface="Times New Roman" pitchFamily="18" charset="0"/>
                        </a:rPr>
                        <a:t>385 450</a:t>
                      </a:r>
                      <a:endParaRPr lang="en-ZA" sz="900" b="0" dirty="0">
                        <a:solidFill>
                          <a:schemeClr val="tx1"/>
                        </a:solidFill>
                        <a:latin typeface="+mn-lt"/>
                        <a:cs typeface="Times New Roman" pitchFamily="18" charset="0"/>
                      </a:endParaRPr>
                    </a:p>
                  </a:txBody>
                  <a:tcPr/>
                </a:tc>
                <a:tc>
                  <a:txBody>
                    <a:bodyPr/>
                    <a:lstStyle/>
                    <a:p>
                      <a:pPr algn="r"/>
                      <a:r>
                        <a:rPr lang="en-ZA" sz="900" b="0" dirty="0" smtClean="0">
                          <a:solidFill>
                            <a:schemeClr val="tx1"/>
                          </a:solidFill>
                          <a:latin typeface="+mn-lt"/>
                          <a:cs typeface="Times New Roman" pitchFamily="18" charset="0"/>
                        </a:rPr>
                        <a:t>86 657</a:t>
                      </a:r>
                      <a:endParaRPr lang="en-ZA" sz="900" b="0" dirty="0">
                        <a:solidFill>
                          <a:schemeClr val="tx1"/>
                        </a:solidFill>
                        <a:latin typeface="+mn-lt"/>
                        <a:cs typeface="Times New Roman" pitchFamily="18" charset="0"/>
                      </a:endParaRPr>
                    </a:p>
                  </a:txBody>
                  <a:tcPr/>
                </a:tc>
                <a:tc>
                  <a:txBody>
                    <a:bodyPr/>
                    <a:lstStyle/>
                    <a:p>
                      <a:pPr algn="l"/>
                      <a:r>
                        <a:rPr lang="en-ZA" sz="900" b="0" baseline="0" dirty="0" smtClean="0">
                          <a:latin typeface="+mn-lt"/>
                          <a:cs typeface="Times New Roman" pitchFamily="18" charset="0"/>
                        </a:rPr>
                        <a:t>deliveries are on-going</a:t>
                      </a:r>
                      <a:endParaRPr lang="en-ZA" sz="900" b="0" dirty="0">
                        <a:solidFill>
                          <a:schemeClr val="tx1"/>
                        </a:solidFill>
                        <a:latin typeface="+mn-lt"/>
                        <a:cs typeface="Times New Roman" pitchFamily="18" charset="0"/>
                      </a:endParaRPr>
                    </a:p>
                  </a:txBody>
                  <a:tcPr/>
                </a:tc>
                <a:tc>
                  <a:txBody>
                    <a:bodyPr/>
                    <a:lstStyle/>
                    <a:p>
                      <a:pPr algn="l"/>
                      <a:r>
                        <a:rPr lang="en-ZA" sz="900" b="0" dirty="0" smtClean="0">
                          <a:solidFill>
                            <a:schemeClr val="tx1"/>
                          </a:solidFill>
                          <a:latin typeface="+mn-lt"/>
                          <a:cs typeface="Times New Roman" pitchFamily="18" charset="0"/>
                        </a:rPr>
                        <a:t>Procurement plans are in place to ensure that </a:t>
                      </a:r>
                      <a:r>
                        <a:rPr lang="en-ZA" sz="900" b="0" baseline="0" dirty="0" smtClean="0">
                          <a:solidFill>
                            <a:schemeClr val="tx1"/>
                          </a:solidFill>
                          <a:latin typeface="+mn-lt"/>
                          <a:cs typeface="Times New Roman" pitchFamily="18" charset="0"/>
                        </a:rPr>
                        <a:t>all learners will be having a table and a chair when the schools re-open</a:t>
                      </a:r>
                      <a:endParaRPr lang="en-ZA" sz="900" b="0" dirty="0">
                        <a:solidFill>
                          <a:schemeClr val="tx1"/>
                        </a:solidFill>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900" b="0" dirty="0" smtClean="0">
                          <a:latin typeface="+mn-lt"/>
                          <a:cs typeface="Times New Roman" pitchFamily="18" charset="0"/>
                        </a:rPr>
                        <a:t>The</a:t>
                      </a:r>
                      <a:r>
                        <a:rPr lang="en-ZA" sz="900" b="0" baseline="0" dirty="0" smtClean="0">
                          <a:latin typeface="+mn-lt"/>
                          <a:cs typeface="Times New Roman" pitchFamily="18" charset="0"/>
                        </a:rPr>
                        <a:t> department does not have a refurbishment contract in place</a:t>
                      </a:r>
                      <a:endParaRPr lang="en-ZA" sz="900" b="0" dirty="0" smtClean="0">
                        <a:latin typeface="+mn-lt"/>
                        <a:cs typeface="Times New Roman" pitchFamily="18" charset="0"/>
                      </a:endParaRPr>
                    </a:p>
                  </a:txBody>
                  <a:tcPr/>
                </a:tc>
                <a:extLst>
                  <a:ext uri="{0D108BD9-81ED-4DB2-BD59-A6C34878D82A}">
                    <a16:rowId xmlns:a16="http://schemas.microsoft.com/office/drawing/2014/main" val="2871722988"/>
                  </a:ext>
                </a:extLst>
              </a:tr>
              <a:tr h="548228">
                <a:tc>
                  <a:txBody>
                    <a:bodyPr/>
                    <a:lstStyle/>
                    <a:p>
                      <a:r>
                        <a:rPr lang="en-ZA" sz="900" b="1" dirty="0">
                          <a:solidFill>
                            <a:schemeClr val="tx1"/>
                          </a:solidFill>
                          <a:latin typeface="+mn-lt"/>
                        </a:rPr>
                        <a:t>Western Cape</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ZA" sz="900" dirty="0">
                          <a:solidFill>
                            <a:schemeClr val="tx1"/>
                          </a:solidFill>
                          <a:latin typeface="+mn-lt"/>
                        </a:rPr>
                        <a:t>51 924</a:t>
                      </a:r>
                    </a:p>
                  </a:txBody>
                  <a:tcPr marL="68580" marR="68580" marT="0" marB="0"/>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ZA" sz="900" dirty="0">
                          <a:solidFill>
                            <a:schemeClr val="tx1"/>
                          </a:solidFill>
                          <a:latin typeface="+mn-lt"/>
                        </a:rPr>
                        <a:t>99 194</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900" dirty="0">
                          <a:solidFill>
                            <a:schemeClr val="tx1"/>
                          </a:solidFill>
                          <a:latin typeface="+mn-lt"/>
                        </a:rPr>
                        <a:t>The expected delivery date is 11 December 2020</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900" dirty="0">
                          <a:solidFill>
                            <a:schemeClr val="tx1"/>
                          </a:solidFill>
                          <a:latin typeface="+mn-lt"/>
                        </a:rPr>
                        <a:t>Furniture required for 2021 was ordered is expected to be delivered by 11 December 2020</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900" dirty="0">
                          <a:solidFill>
                            <a:schemeClr val="tx1"/>
                          </a:solidFill>
                          <a:latin typeface="+mn-lt"/>
                        </a:rPr>
                        <a:t>The WCED previously found that it is costly to refurbish furniture and that it is expedient to procure new furniture.</a:t>
                      </a:r>
                    </a:p>
                  </a:txBody>
                  <a:tcPr marL="68580" marR="68580" marT="0" marB="0"/>
                </a:tc>
                <a:extLst>
                  <a:ext uri="{0D108BD9-81ED-4DB2-BD59-A6C34878D82A}">
                    <a16:rowId xmlns:a16="http://schemas.microsoft.com/office/drawing/2014/main" val="1650368461"/>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53</a:t>
            </a:fld>
            <a:endParaRPr lang="en-ZA" dirty="0">
              <a:solidFill>
                <a:prstClr val="black">
                  <a:tint val="75000"/>
                </a:prstClr>
              </a:solidFill>
            </a:endParaRP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6165304"/>
            <a:ext cx="1691680" cy="692696"/>
          </a:xfrm>
          <a:prstGeom prst="rect">
            <a:avLst/>
          </a:prstGeom>
        </p:spPr>
      </p:pic>
    </p:spTree>
    <p:extLst>
      <p:ext uri="{BB962C8B-B14F-4D97-AF65-F5344CB8AC3E}">
        <p14:creationId xmlns:p14="http://schemas.microsoft.com/office/powerpoint/2010/main" val="183377916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09341"/>
            <a:ext cx="8892480" cy="1944216"/>
          </a:xfrm>
        </p:spPr>
        <p:txBody>
          <a:bodyPr>
            <a:noAutofit/>
          </a:bodyPr>
          <a:lstStyle/>
          <a:p>
            <a:r>
              <a:rPr lang="en-US" sz="8800" b="1" dirty="0" smtClean="0">
                <a:solidFill>
                  <a:schemeClr val="accent2">
                    <a:lumMod val="75000"/>
                  </a:schemeClr>
                </a:solidFill>
              </a:rPr>
              <a:t>SCHOOL SAFETY </a:t>
            </a:r>
            <a:endParaRPr lang="en-ZA" sz="8800" dirty="0">
              <a:solidFill>
                <a:schemeClr val="accent2">
                  <a:lumMod val="75000"/>
                </a:schemeClr>
              </a:solidFill>
            </a:endParaRPr>
          </a:p>
        </p:txBody>
      </p:sp>
      <p:sp>
        <p:nvSpPr>
          <p:cNvPr id="3" name="Subtitle 2"/>
          <p:cNvSpPr>
            <a:spLocks noGrp="1"/>
          </p:cNvSpPr>
          <p:nvPr>
            <p:ph type="subTitle" idx="1"/>
          </p:nvPr>
        </p:nvSpPr>
        <p:spPr>
          <a:xfrm>
            <a:off x="1331640" y="3717032"/>
            <a:ext cx="6912768" cy="1368152"/>
          </a:xfrm>
        </p:spPr>
        <p:txBody>
          <a:bodyPr>
            <a:noAutofit/>
          </a:bodyPr>
          <a:lstStyle/>
          <a:p>
            <a:pPr marL="342900" indent="-342900" eaLnBrk="0" hangingPunct="0">
              <a:defRPr/>
            </a:pPr>
            <a:endParaRPr lang="en-ZA" sz="1600" b="1" dirty="0" smtClean="0">
              <a:solidFill>
                <a:schemeClr val="accent6">
                  <a:lumMod val="75000"/>
                </a:schemeClr>
              </a:solidFill>
            </a:endParaRPr>
          </a:p>
          <a:p>
            <a:pPr marL="342900" indent="-342900" eaLnBrk="0" hangingPunct="0">
              <a:defRPr/>
            </a:pPr>
            <a:endParaRPr lang="en-ZA" sz="1600" b="1" dirty="0">
              <a:solidFill>
                <a:schemeClr val="accent6">
                  <a:lumMod val="75000"/>
                </a:schemeClr>
              </a:solidFill>
            </a:endParaRPr>
          </a:p>
          <a:p>
            <a:pPr marL="342900" indent="-342900" eaLnBrk="0" hangingPunct="0">
              <a:defRPr/>
            </a:pPr>
            <a:endParaRPr lang="en-ZA" sz="1600" b="1" dirty="0" smtClean="0">
              <a:solidFill>
                <a:schemeClr val="accent6">
                  <a:lumMod val="75000"/>
                </a:schemeClr>
              </a:solidFill>
            </a:endParaRPr>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C0AE55-7E06-4976-960B-3D98813CB3CF}"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54</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5" name="Picture 4"/>
          <p:cNvPicPr>
            <a:picLocks noChangeAspect="1"/>
          </p:cNvPicPr>
          <p:nvPr/>
        </p:nvPicPr>
        <p:blipFill>
          <a:blip r:embed="rId4"/>
          <a:stretch>
            <a:fillRect/>
          </a:stretch>
        </p:blipFill>
        <p:spPr>
          <a:xfrm>
            <a:off x="0" y="6021288"/>
            <a:ext cx="1691680" cy="836712"/>
          </a:xfrm>
          <a:prstGeom prst="rect">
            <a:avLst/>
          </a:prstGeom>
        </p:spPr>
      </p:pic>
    </p:spTree>
    <p:custDataLst>
      <p:tags r:id="rId1"/>
    </p:custDataLst>
    <p:extLst>
      <p:ext uri="{BB962C8B-B14F-4D97-AF65-F5344CB8AC3E}">
        <p14:creationId xmlns:p14="http://schemas.microsoft.com/office/powerpoint/2010/main" val="401722211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36051" cy="908795"/>
          </a:xfrm>
        </p:spPr>
        <p:txBody>
          <a:bodyPr>
            <a:noAutofit/>
          </a:bodyPr>
          <a:lstStyle/>
          <a:p>
            <a:r>
              <a:rPr lang="en-ZA" sz="4000" b="1" dirty="0"/>
              <a:t>SCHOOL SAFETY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79785144"/>
              </p:ext>
            </p:extLst>
          </p:nvPr>
        </p:nvGraphicFramePr>
        <p:xfrm>
          <a:off x="-22313" y="805219"/>
          <a:ext cx="9166314" cy="5432094"/>
        </p:xfrm>
        <a:graphic>
          <a:graphicData uri="http://schemas.openxmlformats.org/drawingml/2006/table">
            <a:tbl>
              <a:tblPr firstRow="1" bandRow="1">
                <a:tableStyleId>{21E4AEA4-8DFA-4A89-87EB-49C32662AFE0}</a:tableStyleId>
              </a:tblPr>
              <a:tblGrid>
                <a:gridCol w="2201094">
                  <a:extLst>
                    <a:ext uri="{9D8B030D-6E8A-4147-A177-3AD203B41FA5}">
                      <a16:colId xmlns:a16="http://schemas.microsoft.com/office/drawing/2014/main" val="3937128058"/>
                    </a:ext>
                  </a:extLst>
                </a:gridCol>
                <a:gridCol w="2321740">
                  <a:extLst>
                    <a:ext uri="{9D8B030D-6E8A-4147-A177-3AD203B41FA5}">
                      <a16:colId xmlns:a16="http://schemas.microsoft.com/office/drawing/2014/main" val="411587865"/>
                    </a:ext>
                  </a:extLst>
                </a:gridCol>
                <a:gridCol w="2321740">
                  <a:extLst>
                    <a:ext uri="{9D8B030D-6E8A-4147-A177-3AD203B41FA5}">
                      <a16:colId xmlns:a16="http://schemas.microsoft.com/office/drawing/2014/main" val="4197803794"/>
                    </a:ext>
                  </a:extLst>
                </a:gridCol>
                <a:gridCol w="2321740">
                  <a:extLst>
                    <a:ext uri="{9D8B030D-6E8A-4147-A177-3AD203B41FA5}">
                      <a16:colId xmlns:a16="http://schemas.microsoft.com/office/drawing/2014/main" val="1228245214"/>
                    </a:ext>
                  </a:extLst>
                </a:gridCol>
              </a:tblGrid>
              <a:tr h="670825">
                <a:tc>
                  <a:txBody>
                    <a:bodyPr/>
                    <a:lstStyle/>
                    <a:p>
                      <a:r>
                        <a:rPr lang="en-ZA" sz="1100" dirty="0" smtClean="0"/>
                        <a:t>PROVINCE</a:t>
                      </a:r>
                      <a:endParaRPr lang="en-ZA" sz="1100" dirty="0"/>
                    </a:p>
                  </a:txBody>
                  <a:tcPr/>
                </a:tc>
                <a:tc>
                  <a:txBody>
                    <a:bodyPr/>
                    <a:lstStyle/>
                    <a:p>
                      <a:r>
                        <a:rPr lang="en-GB" sz="1100" dirty="0" smtClean="0">
                          <a:effectLst/>
                        </a:rPr>
                        <a:t>SMT/SGB CONDUCTED THE SCHOOL SAFETY AUDIT FOR 2021.</a:t>
                      </a:r>
                      <a:endParaRPr lang="en-ZA" sz="1100" dirty="0">
                        <a:effectLst/>
                      </a:endParaRPr>
                    </a:p>
                  </a:txBody>
                  <a:tcPr/>
                </a:tc>
                <a:tc>
                  <a:txBody>
                    <a:bodyPr/>
                    <a:lstStyle/>
                    <a:p>
                      <a:r>
                        <a:rPr lang="en-GB" sz="1100" dirty="0" smtClean="0">
                          <a:effectLst/>
                        </a:rPr>
                        <a:t>SMT/SGB DEVELOPED A NEW SAFETY PLAN INFORMED BY THE AUDIT REPORT FOR 2021</a:t>
                      </a:r>
                      <a:endParaRPr lang="en-ZA" sz="1100" dirty="0">
                        <a:effectLst/>
                      </a:endParaRPr>
                    </a:p>
                  </a:txBody>
                  <a:tcPr/>
                </a:tc>
                <a:tc>
                  <a:txBody>
                    <a:bodyPr/>
                    <a:lstStyle/>
                    <a:p>
                      <a:r>
                        <a:rPr lang="en-GB" sz="1100" dirty="0" smtClean="0">
                          <a:effectLst/>
                        </a:rPr>
                        <a:t>SCHOOL SAFETY COMMITTEE ESTABLISHED AND IS FUNCTIONAL</a:t>
                      </a:r>
                      <a:endParaRPr lang="en-ZA" sz="1100" dirty="0">
                        <a:effectLst/>
                      </a:endParaRPr>
                    </a:p>
                  </a:txBody>
                  <a:tcPr/>
                </a:tc>
                <a:extLst>
                  <a:ext uri="{0D108BD9-81ED-4DB2-BD59-A6C34878D82A}">
                    <a16:rowId xmlns:a16="http://schemas.microsoft.com/office/drawing/2014/main" val="1573278646"/>
                  </a:ext>
                </a:extLst>
              </a:tr>
              <a:tr h="402259">
                <a:tc>
                  <a:txBody>
                    <a:bodyPr/>
                    <a:lstStyle/>
                    <a:p>
                      <a:r>
                        <a:rPr lang="en-ZA" sz="1000" b="1" dirty="0" smtClean="0">
                          <a:solidFill>
                            <a:schemeClr val="tx1"/>
                          </a:solidFill>
                        </a:rPr>
                        <a:t>Eastern</a:t>
                      </a:r>
                      <a:r>
                        <a:rPr lang="en-ZA" sz="1000" b="1" baseline="0" dirty="0" smtClean="0">
                          <a:solidFill>
                            <a:schemeClr val="tx1"/>
                          </a:solidFill>
                        </a:rPr>
                        <a:t> Cape</a:t>
                      </a:r>
                      <a:endParaRPr lang="en-ZA" sz="1000" b="1" dirty="0">
                        <a:solidFill>
                          <a:schemeClr val="tx1"/>
                        </a:solidFill>
                      </a:endParaRPr>
                    </a:p>
                  </a:txBody>
                  <a:tcPr/>
                </a:tc>
                <a:tc>
                  <a:txBody>
                    <a:bodyPr/>
                    <a:lstStyle/>
                    <a:p>
                      <a:pPr marL="0" algn="ctr" defTabSz="914400" rtl="0" eaLnBrk="1" latinLnBrk="0" hangingPunct="1"/>
                      <a:r>
                        <a:rPr lang="en-ZA" sz="1000" b="0" kern="1200" dirty="0">
                          <a:solidFill>
                            <a:schemeClr val="tx1"/>
                          </a:solidFill>
                          <a:latin typeface="+mn-lt"/>
                          <a:ea typeface="+mn-ea"/>
                          <a:cs typeface="+mn-cs"/>
                        </a:rPr>
                        <a:t>In process, to be completed by the end of November 2020.</a:t>
                      </a:r>
                    </a:p>
                  </a:txBody>
                  <a:tcPr/>
                </a:tc>
                <a:tc>
                  <a:txBody>
                    <a:bodyPr/>
                    <a:lstStyle/>
                    <a:p>
                      <a:pPr marL="0" algn="ctr" defTabSz="914400" rtl="0" eaLnBrk="1" latinLnBrk="0" hangingPunct="1"/>
                      <a:r>
                        <a:rPr lang="en-ZA" sz="1000" b="0" kern="1200" dirty="0">
                          <a:solidFill>
                            <a:schemeClr val="tx1"/>
                          </a:solidFill>
                          <a:latin typeface="+mn-lt"/>
                          <a:ea typeface="+mn-ea"/>
                          <a:cs typeface="+mn-cs"/>
                        </a:rPr>
                        <a:t>In process, to be completed by the end of November 2020.</a:t>
                      </a:r>
                    </a:p>
                  </a:txBody>
                  <a:tcPr/>
                </a:tc>
                <a:tc>
                  <a:txBody>
                    <a:bodyPr/>
                    <a:lstStyle/>
                    <a:p>
                      <a:pPr marL="0" algn="ctr" defTabSz="914400" rtl="0" eaLnBrk="1" latinLnBrk="0" hangingPunct="1"/>
                      <a:r>
                        <a:rPr lang="en-ZA" sz="1000" b="0" kern="1200" dirty="0">
                          <a:solidFill>
                            <a:schemeClr val="tx1"/>
                          </a:solidFill>
                          <a:latin typeface="+mn-lt"/>
                          <a:ea typeface="+mn-ea"/>
                          <a:cs typeface="+mn-cs"/>
                        </a:rPr>
                        <a:t>School Safety Committees in place and functional.</a:t>
                      </a:r>
                    </a:p>
                  </a:txBody>
                  <a:tcPr/>
                </a:tc>
                <a:extLst>
                  <a:ext uri="{0D108BD9-81ED-4DB2-BD59-A6C34878D82A}">
                    <a16:rowId xmlns:a16="http://schemas.microsoft.com/office/drawing/2014/main" val="1853069446"/>
                  </a:ext>
                </a:extLst>
              </a:tr>
              <a:tr h="283945">
                <a:tc>
                  <a:txBody>
                    <a:bodyPr/>
                    <a:lstStyle/>
                    <a:p>
                      <a:r>
                        <a:rPr lang="en-ZA" sz="1000" b="1" dirty="0" smtClean="0">
                          <a:solidFill>
                            <a:schemeClr val="tx1"/>
                          </a:solidFill>
                        </a:rPr>
                        <a:t>Free</a:t>
                      </a:r>
                      <a:r>
                        <a:rPr lang="en-ZA" sz="1000" b="1" baseline="0" dirty="0" smtClean="0">
                          <a:solidFill>
                            <a:schemeClr val="tx1"/>
                          </a:solidFill>
                        </a:rPr>
                        <a:t> State</a:t>
                      </a:r>
                      <a:endParaRPr lang="en-ZA" sz="1000" b="1" dirty="0">
                        <a:solidFill>
                          <a:schemeClr val="tx1"/>
                        </a:solidFill>
                      </a:endParaRPr>
                    </a:p>
                  </a:txBody>
                  <a:tcPr>
                    <a:solidFill>
                      <a:schemeClr val="accent2">
                        <a:lumMod val="20000"/>
                        <a:lumOff val="80000"/>
                      </a:schemeClr>
                    </a:solidFill>
                  </a:tcPr>
                </a:tc>
                <a:tc>
                  <a:txBody>
                    <a:bodyPr/>
                    <a:lstStyle/>
                    <a:p>
                      <a:pPr marL="0" marR="0" lvl="0" indent="0" algn="ctr" rtl="0">
                        <a:spcBef>
                          <a:spcPts val="0"/>
                        </a:spcBef>
                        <a:spcAft>
                          <a:spcPts val="0"/>
                        </a:spcAft>
                        <a:buNone/>
                      </a:pPr>
                      <a:r>
                        <a:rPr lang="en-ZA" sz="1000" dirty="0" smtClean="0">
                          <a:solidFill>
                            <a:schemeClr val="dk1"/>
                          </a:solidFill>
                        </a:rPr>
                        <a:t>Yes </a:t>
                      </a:r>
                      <a:endParaRPr sz="1000" dirty="0">
                        <a:solidFill>
                          <a:schemeClr val="dk1"/>
                        </a:solidFill>
                      </a:endParaRPr>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ZA" sz="1000" dirty="0" smtClean="0">
                          <a:solidFill>
                            <a:schemeClr val="dk1"/>
                          </a:solidFill>
                        </a:rPr>
                        <a:t>Yes </a:t>
                      </a:r>
                      <a:endParaRPr sz="1000" dirty="0">
                        <a:solidFill>
                          <a:schemeClr val="dk1"/>
                        </a:solidFill>
                      </a:endParaRPr>
                    </a:p>
                  </a:txBody>
                  <a:tcPr marL="91450" marR="91450" marT="45725" marB="45725">
                    <a:solidFill>
                      <a:schemeClr val="accent2">
                        <a:lumMod val="20000"/>
                        <a:lumOff val="80000"/>
                      </a:schemeClr>
                    </a:solidFill>
                  </a:tcPr>
                </a:tc>
                <a:tc>
                  <a:txBody>
                    <a:bodyPr/>
                    <a:lstStyle/>
                    <a:p>
                      <a:pPr marL="0" marR="0" lvl="0" indent="0" algn="ctr" rtl="0">
                        <a:spcBef>
                          <a:spcPts val="0"/>
                        </a:spcBef>
                        <a:spcAft>
                          <a:spcPts val="0"/>
                        </a:spcAft>
                        <a:buNone/>
                      </a:pPr>
                      <a:r>
                        <a:rPr lang="en-ZA" sz="1000" dirty="0" smtClean="0">
                          <a:solidFill>
                            <a:schemeClr val="dk1"/>
                          </a:solidFill>
                        </a:rPr>
                        <a:t>Yes </a:t>
                      </a:r>
                      <a:endParaRPr sz="1000" dirty="0">
                        <a:solidFill>
                          <a:schemeClr val="dk1"/>
                        </a:solidFill>
                      </a:endParaRPr>
                    </a:p>
                  </a:txBody>
                  <a:tcPr marL="91450" marR="91450" marT="45725" marB="45725">
                    <a:solidFill>
                      <a:schemeClr val="accent2">
                        <a:lumMod val="20000"/>
                        <a:lumOff val="80000"/>
                      </a:schemeClr>
                    </a:solidFill>
                  </a:tcPr>
                </a:tc>
                <a:extLst>
                  <a:ext uri="{0D108BD9-81ED-4DB2-BD59-A6C34878D82A}">
                    <a16:rowId xmlns:a16="http://schemas.microsoft.com/office/drawing/2014/main" val="262248420"/>
                  </a:ext>
                </a:extLst>
              </a:tr>
              <a:tr h="256422">
                <a:tc>
                  <a:txBody>
                    <a:bodyPr/>
                    <a:lstStyle/>
                    <a:p>
                      <a:r>
                        <a:rPr lang="en-ZA" sz="1000" b="1" dirty="0" smtClean="0">
                          <a:solidFill>
                            <a:schemeClr val="tx1"/>
                          </a:solidFill>
                        </a:rPr>
                        <a:t>Gauteng</a:t>
                      </a:r>
                      <a:endParaRPr lang="en-ZA" sz="1000" b="1" dirty="0">
                        <a:solidFill>
                          <a:schemeClr val="tx1"/>
                        </a:solidFill>
                      </a:endParaRPr>
                    </a:p>
                  </a:txBody>
                  <a:tcPr/>
                </a:tc>
                <a:tc>
                  <a:txBody>
                    <a:bodyPr/>
                    <a:lstStyle/>
                    <a:p>
                      <a:pPr algn="ctr"/>
                      <a:r>
                        <a:rPr lang="en-US" sz="1000" b="0" dirty="0" smtClean="0">
                          <a:solidFill>
                            <a:schemeClr val="tx1"/>
                          </a:solidFill>
                          <a:latin typeface="+mn-lt"/>
                        </a:rPr>
                        <a:t>Yes </a:t>
                      </a:r>
                      <a:r>
                        <a:rPr lang="en-US" sz="1000" b="0" baseline="0" dirty="0" smtClean="0">
                          <a:solidFill>
                            <a:schemeClr val="tx1"/>
                          </a:solidFill>
                          <a:latin typeface="+mn-lt"/>
                        </a:rPr>
                        <a:t> </a:t>
                      </a:r>
                      <a:r>
                        <a:rPr lang="en-US" sz="1000" b="0" dirty="0" smtClean="0">
                          <a:solidFill>
                            <a:schemeClr val="tx1"/>
                          </a:solidFill>
                          <a:latin typeface="+mn-lt"/>
                        </a:rPr>
                        <a:t>ongoing</a:t>
                      </a:r>
                      <a:endParaRPr lang="en-ZA" sz="1000" b="0" dirty="0">
                        <a:solidFill>
                          <a:schemeClr val="tx1"/>
                        </a:solidFill>
                        <a:latin typeface="+mn-lt"/>
                      </a:endParaRPr>
                    </a:p>
                  </a:txBody>
                  <a:tcPr/>
                </a:tc>
                <a:tc>
                  <a:txBody>
                    <a:bodyPr/>
                    <a:lstStyle/>
                    <a:p>
                      <a:pPr algn="ctr"/>
                      <a:r>
                        <a:rPr lang="en-US" sz="1000" b="0" dirty="0" smtClean="0">
                          <a:solidFill>
                            <a:schemeClr val="tx1"/>
                          </a:solidFill>
                          <a:latin typeface="+mn-lt"/>
                        </a:rPr>
                        <a:t>Awaiting confirmation from districts</a:t>
                      </a:r>
                      <a:endParaRPr lang="en-ZA" sz="1000" b="0" dirty="0">
                        <a:solidFill>
                          <a:schemeClr val="tx1"/>
                        </a:solidFill>
                        <a:latin typeface="+mn-lt"/>
                      </a:endParaRPr>
                    </a:p>
                  </a:txBody>
                  <a:tcPr/>
                </a:tc>
                <a:tc>
                  <a:txBody>
                    <a:bodyPr/>
                    <a:lstStyle/>
                    <a:p>
                      <a:pPr algn="ctr"/>
                      <a:r>
                        <a:rPr lang="en-US" sz="1000" b="0" dirty="0">
                          <a:solidFill>
                            <a:schemeClr val="tx1"/>
                          </a:solidFill>
                          <a:latin typeface="+mn-lt"/>
                        </a:rPr>
                        <a:t>Yes</a:t>
                      </a:r>
                      <a:endParaRPr lang="en-ZA" sz="1000" b="0" dirty="0">
                        <a:solidFill>
                          <a:schemeClr val="tx1"/>
                        </a:solidFill>
                        <a:latin typeface="+mn-lt"/>
                      </a:endParaRPr>
                    </a:p>
                  </a:txBody>
                  <a:tcPr/>
                </a:tc>
                <a:extLst>
                  <a:ext uri="{0D108BD9-81ED-4DB2-BD59-A6C34878D82A}">
                    <a16:rowId xmlns:a16="http://schemas.microsoft.com/office/drawing/2014/main" val="2121078896"/>
                  </a:ext>
                </a:extLst>
              </a:tr>
              <a:tr h="255291">
                <a:tc>
                  <a:txBody>
                    <a:bodyPr/>
                    <a:lstStyle/>
                    <a:p>
                      <a:r>
                        <a:rPr lang="en-ZA" sz="1000" b="1" dirty="0" smtClean="0">
                          <a:solidFill>
                            <a:schemeClr val="tx1"/>
                          </a:solidFill>
                        </a:rPr>
                        <a:t>Kwa-Zulu Natal</a:t>
                      </a:r>
                      <a:endParaRPr lang="en-ZA" sz="1000" b="1" dirty="0">
                        <a:solidFill>
                          <a:schemeClr val="tx1"/>
                        </a:solidFill>
                      </a:endParaRPr>
                    </a:p>
                  </a:txBody>
                  <a:tcPr/>
                </a:tc>
                <a:tc>
                  <a:txBody>
                    <a:bodyPr/>
                    <a:lstStyle/>
                    <a:p>
                      <a:pPr algn="ctr" rtl="0" fontAlgn="ctr"/>
                      <a:r>
                        <a:rPr lang="en-US" sz="1000" b="0" i="0" u="none" strike="noStrike" dirty="0" smtClean="0">
                          <a:solidFill>
                            <a:srgbClr val="000000"/>
                          </a:solidFill>
                          <a:effectLst/>
                          <a:latin typeface="+mn-lt"/>
                          <a:cs typeface="Arial" panose="020B0604020202020204" pitchFamily="34" charset="0"/>
                        </a:rPr>
                        <a:t>Yes  3581 schools </a:t>
                      </a:r>
                      <a:endParaRPr lang="en-US" sz="1000" b="0" i="0" u="none" strike="noStrike" dirty="0">
                        <a:solidFill>
                          <a:srgbClr val="000000"/>
                        </a:solidFill>
                        <a:effectLst/>
                        <a:latin typeface="+mn-lt"/>
                        <a:cs typeface="Arial" panose="020B0604020202020204" pitchFamily="34" charset="0"/>
                      </a:endParaRPr>
                    </a:p>
                  </a:txBody>
                  <a:tcPr marL="9525" marR="9525" marT="9525" marB="0" anchor="ctr"/>
                </a:tc>
                <a:tc>
                  <a:txBody>
                    <a:bodyPr/>
                    <a:lstStyle/>
                    <a:p>
                      <a:pPr algn="ctr" rtl="0" fontAlgn="ctr"/>
                      <a:r>
                        <a:rPr lang="en-US" sz="1000" b="0" i="0" u="none" strike="noStrike" dirty="0" smtClean="0">
                          <a:solidFill>
                            <a:srgbClr val="000000"/>
                          </a:solidFill>
                          <a:effectLst/>
                          <a:latin typeface="+mn-lt"/>
                          <a:cs typeface="Arial" panose="020B0604020202020204" pitchFamily="34" charset="0"/>
                        </a:rPr>
                        <a:t>3562</a:t>
                      </a:r>
                      <a:endParaRPr lang="en-US" sz="1000" b="0" i="0" u="none" strike="noStrike" dirty="0">
                        <a:solidFill>
                          <a:srgbClr val="000000"/>
                        </a:solidFill>
                        <a:effectLst/>
                        <a:latin typeface="+mn-lt"/>
                        <a:cs typeface="Arial" panose="020B0604020202020204" pitchFamily="34" charset="0"/>
                      </a:endParaRPr>
                    </a:p>
                  </a:txBody>
                  <a:tcPr marL="9525" marR="9525" marT="9525" marB="0" anchor="ctr"/>
                </a:tc>
                <a:tc>
                  <a:txBody>
                    <a:bodyPr/>
                    <a:lstStyle/>
                    <a:p>
                      <a:pPr algn="ctr" rtl="0" fontAlgn="ctr"/>
                      <a:r>
                        <a:rPr lang="en-US" sz="1000" b="0" i="0" u="none" strike="noStrike" dirty="0" smtClean="0">
                          <a:solidFill>
                            <a:srgbClr val="000000"/>
                          </a:solidFill>
                          <a:effectLst/>
                          <a:latin typeface="+mn-lt"/>
                          <a:cs typeface="Arial" panose="020B0604020202020204" pitchFamily="34" charset="0"/>
                        </a:rPr>
                        <a:t>5264 established and </a:t>
                      </a:r>
                      <a:r>
                        <a:rPr lang="en-US" sz="1000" b="0" i="0" u="none" strike="noStrike" smtClean="0">
                          <a:solidFill>
                            <a:srgbClr val="000000"/>
                          </a:solidFill>
                          <a:effectLst/>
                          <a:latin typeface="+mn-lt"/>
                          <a:cs typeface="Arial" panose="020B0604020202020204" pitchFamily="34" charset="0"/>
                        </a:rPr>
                        <a:t>2835 functional </a:t>
                      </a:r>
                      <a:endParaRPr lang="en-US" sz="1000" b="0" i="0" u="none" strike="noStrike" dirty="0">
                        <a:solidFill>
                          <a:srgbClr val="000000"/>
                        </a:solidFill>
                        <a:effectLst/>
                        <a:latin typeface="+mn-lt"/>
                        <a:cs typeface="Arial" panose="020B0604020202020204" pitchFamily="34" charset="0"/>
                      </a:endParaRPr>
                    </a:p>
                  </a:txBody>
                  <a:tcPr marL="9525" marR="9525" marT="9525" marB="0" anchor="ctr"/>
                </a:tc>
                <a:extLst>
                  <a:ext uri="{0D108BD9-81ED-4DB2-BD59-A6C34878D82A}">
                    <a16:rowId xmlns:a16="http://schemas.microsoft.com/office/drawing/2014/main" val="1560873505"/>
                  </a:ext>
                </a:extLst>
              </a:tr>
              <a:tr h="711688">
                <a:tc>
                  <a:txBody>
                    <a:bodyPr/>
                    <a:lstStyle/>
                    <a:p>
                      <a:r>
                        <a:rPr lang="en-ZA" sz="1000" b="1" dirty="0" smtClean="0">
                          <a:solidFill>
                            <a:schemeClr val="tx1"/>
                          </a:solidFill>
                        </a:rPr>
                        <a:t>Limpopo</a:t>
                      </a:r>
                      <a:endParaRPr lang="en-ZA" sz="1000" b="1" dirty="0">
                        <a:solidFill>
                          <a:schemeClr val="tx1"/>
                        </a:solidFill>
                      </a:endParaRPr>
                    </a:p>
                  </a:txBody>
                  <a:tcPr/>
                </a:tc>
                <a:tc>
                  <a:txBody>
                    <a:bodyPr/>
                    <a:lstStyle/>
                    <a:p>
                      <a:pPr algn="l"/>
                      <a:r>
                        <a:rPr lang="en-ZA" sz="1000" dirty="0" smtClean="0">
                          <a:solidFill>
                            <a:schemeClr val="tx1"/>
                          </a:solidFill>
                        </a:rPr>
                        <a:t>On average approximately</a:t>
                      </a:r>
                      <a:r>
                        <a:rPr lang="en-ZA" sz="1000" baseline="0" dirty="0" smtClean="0">
                          <a:solidFill>
                            <a:schemeClr val="tx1"/>
                          </a:solidFill>
                        </a:rPr>
                        <a:t> 60% of the schools have conducted the school safety audit for 2021</a:t>
                      </a:r>
                      <a:endParaRPr lang="en-ZA" sz="1000" dirty="0">
                        <a:solidFill>
                          <a:schemeClr val="tx1"/>
                        </a:solidFill>
                      </a:endParaRPr>
                    </a:p>
                  </a:txBody>
                  <a:tcPr/>
                </a:tc>
                <a:tc>
                  <a:txBody>
                    <a:bodyPr/>
                    <a:lstStyle/>
                    <a:p>
                      <a:pPr marL="0" indent="0" algn="l">
                        <a:buFont typeface="Arial" panose="020B0604020202020204" pitchFamily="34" charset="0"/>
                        <a:buNone/>
                      </a:pPr>
                      <a:r>
                        <a:rPr lang="en-ZA" sz="1000" dirty="0" smtClean="0">
                          <a:solidFill>
                            <a:schemeClr val="tx1"/>
                          </a:solidFill>
                        </a:rPr>
                        <a:t>The development of new safety plans for 2021 is underway but not more than 30% of the schools have completed the process. </a:t>
                      </a:r>
                      <a:endParaRPr lang="en-ZA" sz="1000" dirty="0">
                        <a:solidFill>
                          <a:schemeClr val="tx1"/>
                        </a:solidFill>
                      </a:endParaRPr>
                    </a:p>
                  </a:txBody>
                  <a:tcPr/>
                </a:tc>
                <a:tc>
                  <a:txBody>
                    <a:bodyPr/>
                    <a:lstStyle/>
                    <a:p>
                      <a:pPr algn="l"/>
                      <a:r>
                        <a:rPr lang="en-ZA" sz="1000" dirty="0" smtClean="0">
                          <a:solidFill>
                            <a:schemeClr val="tx1"/>
                          </a:solidFill>
                        </a:rPr>
                        <a:t>Yes school safety committees have</a:t>
                      </a:r>
                      <a:r>
                        <a:rPr lang="en-ZA" sz="1000" baseline="0" dirty="0" smtClean="0">
                          <a:solidFill>
                            <a:schemeClr val="tx1"/>
                          </a:solidFill>
                        </a:rPr>
                        <a:t> been established, integrated with the health and safety Covid-19 committees and are fully functional</a:t>
                      </a:r>
                      <a:endParaRPr lang="en-ZA" sz="1000" dirty="0">
                        <a:solidFill>
                          <a:schemeClr val="tx1"/>
                        </a:solidFill>
                      </a:endParaRPr>
                    </a:p>
                  </a:txBody>
                  <a:tcPr/>
                </a:tc>
                <a:extLst>
                  <a:ext uri="{0D108BD9-81ED-4DB2-BD59-A6C34878D82A}">
                    <a16:rowId xmlns:a16="http://schemas.microsoft.com/office/drawing/2014/main" val="1639993796"/>
                  </a:ext>
                </a:extLst>
              </a:tr>
              <a:tr h="866403">
                <a:tc>
                  <a:txBody>
                    <a:bodyPr/>
                    <a:lstStyle/>
                    <a:p>
                      <a:r>
                        <a:rPr lang="en-ZA" sz="1000" b="1" dirty="0" smtClean="0">
                          <a:solidFill>
                            <a:schemeClr val="tx1"/>
                          </a:solidFill>
                        </a:rPr>
                        <a:t>Mpumalanga</a:t>
                      </a:r>
                      <a:endParaRPr lang="en-ZA" sz="1000" b="1" dirty="0">
                        <a:solidFill>
                          <a:schemeClr val="tx1"/>
                        </a:solidFill>
                      </a:endParaRPr>
                    </a:p>
                  </a:txBody>
                  <a:tcPr/>
                </a:tc>
                <a:tc>
                  <a:txBody>
                    <a:bodyPr/>
                    <a:lstStyle/>
                    <a:p>
                      <a:pPr algn="just"/>
                      <a:r>
                        <a:rPr lang="en-ZA" sz="1000" b="0" dirty="0" smtClean="0">
                          <a:solidFill>
                            <a:schemeClr val="tx1"/>
                          </a:solidFill>
                          <a:latin typeface="+mn-lt"/>
                          <a:cs typeface="Arial" panose="020B0604020202020204" pitchFamily="34" charset="0"/>
                        </a:rPr>
                        <a:t>Schools</a:t>
                      </a:r>
                      <a:r>
                        <a:rPr lang="en-ZA" sz="1000" b="0" baseline="0" dirty="0" smtClean="0">
                          <a:solidFill>
                            <a:schemeClr val="tx1"/>
                          </a:solidFill>
                          <a:latin typeface="+mn-lt"/>
                          <a:cs typeface="Arial" panose="020B0604020202020204" pitchFamily="34" charset="0"/>
                        </a:rPr>
                        <a:t> have conducted the safety audits for 2021 for the development of school safety plans </a:t>
                      </a:r>
                      <a:endParaRPr lang="en-ZA" sz="1000" b="0" dirty="0">
                        <a:solidFill>
                          <a:schemeClr val="tx1"/>
                        </a:solidFill>
                        <a:latin typeface="+mn-lt"/>
                        <a:cs typeface="Arial" panose="020B0604020202020204" pitchFamily="34" charset="0"/>
                      </a:endParaRPr>
                    </a:p>
                  </a:txBody>
                  <a:tcPr/>
                </a:tc>
                <a:tc>
                  <a:txBody>
                    <a:bodyPr/>
                    <a:lstStyle/>
                    <a:p>
                      <a:pPr algn="just"/>
                      <a:r>
                        <a:rPr lang="en-ZA" sz="1000" b="0" dirty="0" smtClean="0">
                          <a:solidFill>
                            <a:schemeClr val="tx1"/>
                          </a:solidFill>
                          <a:latin typeface="+mn-lt"/>
                          <a:cs typeface="Arial" panose="020B0604020202020204" pitchFamily="34" charset="0"/>
                        </a:rPr>
                        <a:t>The available monitoring</a:t>
                      </a:r>
                      <a:r>
                        <a:rPr lang="en-ZA" sz="1000" b="0" baseline="0" dirty="0" smtClean="0">
                          <a:solidFill>
                            <a:schemeClr val="tx1"/>
                          </a:solidFill>
                          <a:latin typeface="+mn-lt"/>
                          <a:cs typeface="Arial" panose="020B0604020202020204" pitchFamily="34" charset="0"/>
                        </a:rPr>
                        <a:t> tools confirm the  availability of safety plans in schools</a:t>
                      </a:r>
                      <a:endParaRPr lang="en-ZA" sz="1000" b="0" dirty="0">
                        <a:solidFill>
                          <a:schemeClr val="tx1"/>
                        </a:solidFill>
                        <a:latin typeface="+mn-lt"/>
                        <a:cs typeface="Arial" panose="020B0604020202020204" pitchFamily="34" charset="0"/>
                      </a:endParaRPr>
                    </a:p>
                  </a:txBody>
                  <a:tcPr/>
                </a:tc>
                <a:tc>
                  <a:txBody>
                    <a:bodyPr/>
                    <a:lstStyle/>
                    <a:p>
                      <a:pPr algn="just"/>
                      <a:r>
                        <a:rPr lang="en-ZA" sz="1000" b="0" dirty="0" smtClean="0">
                          <a:solidFill>
                            <a:schemeClr val="tx1"/>
                          </a:solidFill>
                          <a:latin typeface="+mn-lt"/>
                          <a:cs typeface="Arial" panose="020B0604020202020204" pitchFamily="34" charset="0"/>
                        </a:rPr>
                        <a:t>A circular was released to request</a:t>
                      </a:r>
                      <a:r>
                        <a:rPr lang="en-ZA" sz="1000" b="0" baseline="0" dirty="0" smtClean="0">
                          <a:solidFill>
                            <a:schemeClr val="tx1"/>
                          </a:solidFill>
                          <a:latin typeface="+mn-lt"/>
                          <a:cs typeface="Arial" panose="020B0604020202020204" pitchFamily="34" charset="0"/>
                        </a:rPr>
                        <a:t> school to update their school safety committees, confirmations of the establishment is in order, submission of confirmation is in progress.</a:t>
                      </a:r>
                      <a:endParaRPr lang="en-ZA" sz="1000" b="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3079299481"/>
                  </a:ext>
                </a:extLst>
              </a:tr>
              <a:tr h="252456">
                <a:tc>
                  <a:txBody>
                    <a:bodyPr/>
                    <a:lstStyle/>
                    <a:p>
                      <a:r>
                        <a:rPr lang="en-ZA" sz="1000" b="1" dirty="0" smtClean="0">
                          <a:solidFill>
                            <a:schemeClr val="tx1"/>
                          </a:solidFill>
                        </a:rPr>
                        <a:t>Northern Cape</a:t>
                      </a:r>
                      <a:endParaRPr lang="en-ZA" sz="1000" b="1" dirty="0">
                        <a:solidFill>
                          <a:schemeClr val="tx1"/>
                        </a:solidFill>
                      </a:endParaRPr>
                    </a:p>
                  </a:txBody>
                  <a:tcPr/>
                </a:tc>
                <a:tc>
                  <a:txBody>
                    <a:bodyPr/>
                    <a:lstStyle/>
                    <a:p>
                      <a:pPr algn="r"/>
                      <a:r>
                        <a:rPr lang="en-US" sz="1000" dirty="0" smtClean="0">
                          <a:solidFill>
                            <a:schemeClr val="tx1"/>
                          </a:solidFill>
                        </a:rPr>
                        <a:t>360</a:t>
                      </a:r>
                      <a:endParaRPr lang="en-ZA" sz="1000" dirty="0">
                        <a:solidFill>
                          <a:schemeClr val="tx1"/>
                        </a:solidFill>
                      </a:endParaRPr>
                    </a:p>
                  </a:txBody>
                  <a:tcPr/>
                </a:tc>
                <a:tc>
                  <a:txBody>
                    <a:bodyPr/>
                    <a:lstStyle/>
                    <a:p>
                      <a:pPr algn="r"/>
                      <a:r>
                        <a:rPr lang="en-US" sz="1000" dirty="0" smtClean="0">
                          <a:solidFill>
                            <a:schemeClr val="tx1"/>
                          </a:solidFill>
                        </a:rPr>
                        <a:t>23</a:t>
                      </a:r>
                      <a:endParaRPr lang="en-ZA" sz="1000" dirty="0">
                        <a:solidFill>
                          <a:schemeClr val="tx1"/>
                        </a:solidFill>
                      </a:endParaRPr>
                    </a:p>
                  </a:txBody>
                  <a:tcPr/>
                </a:tc>
                <a:tc>
                  <a:txBody>
                    <a:bodyPr/>
                    <a:lstStyle/>
                    <a:p>
                      <a:pPr algn="r"/>
                      <a:r>
                        <a:rPr lang="en-US" sz="1000" dirty="0" smtClean="0">
                          <a:solidFill>
                            <a:schemeClr val="tx1"/>
                          </a:solidFill>
                        </a:rPr>
                        <a:t>271</a:t>
                      </a:r>
                      <a:endParaRPr lang="en-ZA" sz="1000" dirty="0">
                        <a:solidFill>
                          <a:schemeClr val="tx1"/>
                        </a:solidFill>
                      </a:endParaRPr>
                    </a:p>
                  </a:txBody>
                  <a:tcPr/>
                </a:tc>
                <a:extLst>
                  <a:ext uri="{0D108BD9-81ED-4DB2-BD59-A6C34878D82A}">
                    <a16:rowId xmlns:a16="http://schemas.microsoft.com/office/drawing/2014/main" val="3165833940"/>
                  </a:ext>
                </a:extLst>
              </a:tr>
              <a:tr h="556973">
                <a:tc>
                  <a:txBody>
                    <a:bodyPr/>
                    <a:lstStyle/>
                    <a:p>
                      <a:r>
                        <a:rPr lang="en-ZA" sz="1000" b="1" dirty="0" smtClean="0">
                          <a:solidFill>
                            <a:schemeClr val="tx1"/>
                          </a:solidFill>
                        </a:rPr>
                        <a:t>North</a:t>
                      </a:r>
                      <a:r>
                        <a:rPr lang="en-ZA" sz="1000" b="1" baseline="0" dirty="0" smtClean="0">
                          <a:solidFill>
                            <a:schemeClr val="tx1"/>
                          </a:solidFill>
                        </a:rPr>
                        <a:t> West</a:t>
                      </a:r>
                      <a:endParaRPr lang="en-ZA" sz="100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solidFill>
                            <a:schemeClr val="tx1"/>
                          </a:solidFill>
                          <a:latin typeface="+mn-lt"/>
                          <a:cs typeface="Times New Roman" pitchFamily="18" charset="0"/>
                        </a:rPr>
                        <a:t>The school safety</a:t>
                      </a:r>
                      <a:r>
                        <a:rPr lang="en-GB" sz="1000" baseline="0" dirty="0" smtClean="0">
                          <a:solidFill>
                            <a:schemeClr val="tx1"/>
                          </a:solidFill>
                          <a:latin typeface="+mn-lt"/>
                          <a:cs typeface="Times New Roman" pitchFamily="18" charset="0"/>
                        </a:rPr>
                        <a:t> audit for 2021 is still in progress</a:t>
                      </a:r>
                      <a:endParaRPr lang="en-GB" sz="1000" dirty="0" smtClean="0">
                        <a:solidFill>
                          <a:schemeClr val="tx1"/>
                        </a:solidFill>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solidFill>
                            <a:schemeClr val="tx1"/>
                          </a:solidFill>
                          <a:latin typeface="+mn-lt"/>
                          <a:cs typeface="Times New Roman" pitchFamily="18" charset="0"/>
                        </a:rPr>
                        <a:t>The development of new school safety plans is also underway</a:t>
                      </a:r>
                    </a:p>
                  </a:txBody>
                  <a:tcPr/>
                </a:tc>
                <a:tc>
                  <a:txBody>
                    <a:bodyPr/>
                    <a:lstStyle/>
                    <a:p>
                      <a:pPr algn="l"/>
                      <a:r>
                        <a:rPr lang="en-GB" sz="1000" dirty="0" smtClean="0">
                          <a:solidFill>
                            <a:schemeClr val="tx1"/>
                          </a:solidFill>
                          <a:latin typeface="+mn-lt"/>
                          <a:cs typeface="Times New Roman" pitchFamily="18" charset="0"/>
                        </a:rPr>
                        <a:t>School safety committees have been established, trained and are largely functional</a:t>
                      </a:r>
                      <a:endParaRPr lang="en-ZA" sz="1000" b="0" dirty="0">
                        <a:solidFill>
                          <a:schemeClr val="tx1"/>
                        </a:solidFill>
                        <a:latin typeface="+mn-lt"/>
                      </a:endParaRPr>
                    </a:p>
                  </a:txBody>
                  <a:tcPr/>
                </a:tc>
                <a:extLst>
                  <a:ext uri="{0D108BD9-81ED-4DB2-BD59-A6C34878D82A}">
                    <a16:rowId xmlns:a16="http://schemas.microsoft.com/office/drawing/2014/main" val="3643307833"/>
                  </a:ext>
                </a:extLst>
              </a:tr>
              <a:tr h="1175832">
                <a:tc>
                  <a:txBody>
                    <a:bodyPr/>
                    <a:lstStyle/>
                    <a:p>
                      <a:r>
                        <a:rPr lang="en-ZA" sz="1000" b="1" dirty="0" smtClean="0">
                          <a:solidFill>
                            <a:schemeClr val="tx1"/>
                          </a:solidFill>
                        </a:rPr>
                        <a:t>Western Cape</a:t>
                      </a:r>
                      <a:endParaRPr lang="en-ZA" sz="1000" b="1" dirty="0">
                        <a:solidFill>
                          <a:schemeClr val="tx1"/>
                        </a:solidFill>
                      </a:endParaRPr>
                    </a:p>
                  </a:txBody>
                  <a:tcPr/>
                </a:tc>
                <a:tc>
                  <a:txBody>
                    <a:bodyPr/>
                    <a:lstStyle/>
                    <a:p>
                      <a:pPr algn="l"/>
                      <a:r>
                        <a:rPr lang="en-ZA" sz="1000" kern="1200" dirty="0">
                          <a:solidFill>
                            <a:schemeClr val="dk1"/>
                          </a:solidFill>
                          <a:effectLst/>
                          <a:latin typeface="+mn-lt"/>
                          <a:ea typeface="+mn-ea"/>
                          <a:cs typeface="+mn-cs"/>
                        </a:rPr>
                        <a:t>Due to COVID-19 schools have completed the OHS Covid-19 Walk Through Assessment Compliance Tool to ensure compliance with the eleven requirements, which include </a:t>
                      </a:r>
                      <a:r>
                        <a:rPr lang="en-ZA" sz="1000" i="1" kern="1200" dirty="0">
                          <a:solidFill>
                            <a:schemeClr val="dk1"/>
                          </a:solidFill>
                          <a:effectLst/>
                          <a:latin typeface="+mn-lt"/>
                          <a:ea typeface="+mn-ea"/>
                          <a:cs typeface="+mn-cs"/>
                        </a:rPr>
                        <a:t>Governance, Hygiene, Cleaning Measures, PPE, Waste Management, etc. </a:t>
                      </a:r>
                      <a:endParaRPr lang="en-ZA" sz="1000" b="0" dirty="0">
                        <a:solidFill>
                          <a:schemeClr val="tx1"/>
                        </a:solidFill>
                        <a:latin typeface="+mn-lt"/>
                      </a:endParaRPr>
                    </a:p>
                  </a:txBody>
                  <a:tcPr/>
                </a:tc>
                <a:tc>
                  <a:txBody>
                    <a:bodyPr/>
                    <a:lstStyle/>
                    <a:p>
                      <a:pPr algn="l"/>
                      <a:r>
                        <a:rPr lang="en-ZA" sz="1000" kern="1200" dirty="0" smtClean="0">
                          <a:solidFill>
                            <a:schemeClr val="dk1"/>
                          </a:solidFill>
                          <a:effectLst/>
                          <a:latin typeface="+mn-lt"/>
                          <a:ea typeface="+mn-ea"/>
                          <a:cs typeface="+mn-cs"/>
                        </a:rPr>
                        <a:t>Due</a:t>
                      </a:r>
                      <a:r>
                        <a:rPr lang="en-ZA" sz="1000" kern="1200" baseline="0" dirty="0" smtClean="0">
                          <a:solidFill>
                            <a:schemeClr val="dk1"/>
                          </a:solidFill>
                          <a:effectLst/>
                          <a:latin typeface="+mn-lt"/>
                          <a:ea typeface="+mn-ea"/>
                          <a:cs typeface="+mn-cs"/>
                        </a:rPr>
                        <a:t> to </a:t>
                      </a:r>
                      <a:r>
                        <a:rPr lang="en-ZA" sz="1000" kern="1200" baseline="0" dirty="0" err="1" smtClean="0">
                          <a:solidFill>
                            <a:schemeClr val="dk1"/>
                          </a:solidFill>
                          <a:effectLst/>
                          <a:latin typeface="+mn-lt"/>
                          <a:ea typeface="+mn-ea"/>
                          <a:cs typeface="+mn-cs"/>
                        </a:rPr>
                        <a:t>Covid</a:t>
                      </a:r>
                      <a:r>
                        <a:rPr lang="en-ZA" sz="1000" kern="1200" baseline="0" dirty="0" smtClean="0">
                          <a:solidFill>
                            <a:schemeClr val="dk1"/>
                          </a:solidFill>
                          <a:effectLst/>
                          <a:latin typeface="+mn-lt"/>
                          <a:ea typeface="+mn-ea"/>
                          <a:cs typeface="+mn-cs"/>
                        </a:rPr>
                        <a:t> 19, t</a:t>
                      </a:r>
                      <a:r>
                        <a:rPr lang="en-ZA" sz="1000" kern="1200" dirty="0" smtClean="0">
                          <a:solidFill>
                            <a:schemeClr val="dk1"/>
                          </a:solidFill>
                          <a:effectLst/>
                          <a:latin typeface="+mn-lt"/>
                          <a:ea typeface="+mn-ea"/>
                          <a:cs typeface="+mn-cs"/>
                        </a:rPr>
                        <a:t>here </a:t>
                      </a:r>
                      <a:r>
                        <a:rPr lang="en-ZA" sz="1000" kern="1200" dirty="0">
                          <a:solidFill>
                            <a:schemeClr val="dk1"/>
                          </a:solidFill>
                          <a:effectLst/>
                          <a:latin typeface="+mn-lt"/>
                          <a:ea typeface="+mn-ea"/>
                          <a:cs typeface="+mn-cs"/>
                        </a:rPr>
                        <a:t>was no contact with schools, the focus was on getting the school COVID-19 compliant, which included the establishment of the COVID-19 Management </a:t>
                      </a:r>
                      <a:r>
                        <a:rPr lang="en-ZA" sz="1000" kern="1200" dirty="0" err="1" smtClean="0">
                          <a:solidFill>
                            <a:schemeClr val="dk1"/>
                          </a:solidFill>
                          <a:effectLst/>
                          <a:latin typeface="+mn-lt"/>
                          <a:ea typeface="+mn-ea"/>
                          <a:cs typeface="+mn-cs"/>
                        </a:rPr>
                        <a:t>SteerCom</a:t>
                      </a:r>
                      <a:r>
                        <a:rPr lang="en-ZA" sz="1000" kern="1200" dirty="0" smtClean="0">
                          <a:solidFill>
                            <a:schemeClr val="dk1"/>
                          </a:solidFill>
                          <a:effectLst/>
                          <a:latin typeface="+mn-lt"/>
                          <a:ea typeface="+mn-ea"/>
                          <a:cs typeface="+mn-cs"/>
                        </a:rPr>
                        <a:t>.</a:t>
                      </a:r>
                      <a:endParaRPr lang="en-ZA" sz="10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000" kern="1200" dirty="0">
                          <a:solidFill>
                            <a:schemeClr val="dk1"/>
                          </a:solidFill>
                          <a:effectLst/>
                          <a:latin typeface="+mn-lt"/>
                          <a:ea typeface="+mn-ea"/>
                          <a:cs typeface="+mn-cs"/>
                        </a:rPr>
                        <a:t>School Safety Committees are in place, the % functionality cannot be verified presently, however IMG ESM have given the districts new dates in 2021 for reporting functionality in line with the revised dates to IA previously. </a:t>
                      </a:r>
                      <a:endParaRPr lang="en-US" sz="1000" kern="1200" dirty="0">
                        <a:solidFill>
                          <a:schemeClr val="dk1"/>
                        </a:solidFill>
                        <a:effectLst/>
                        <a:latin typeface="+mn-lt"/>
                        <a:ea typeface="+mn-ea"/>
                        <a:cs typeface="+mn-cs"/>
                      </a:endParaRPr>
                    </a:p>
                  </a:txBody>
                  <a:tcPr/>
                </a:tc>
                <a:extLst>
                  <a:ext uri="{0D108BD9-81ED-4DB2-BD59-A6C34878D82A}">
                    <a16:rowId xmlns:a16="http://schemas.microsoft.com/office/drawing/2014/main" val="625139328"/>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55</a:t>
            </a:fld>
            <a:endParaRPr lang="en-ZA" dirty="0">
              <a:solidFill>
                <a:prstClr val="black">
                  <a:tint val="75000"/>
                </a:prstClr>
              </a:solidFill>
            </a:endParaRP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6165304"/>
            <a:ext cx="1691680" cy="692696"/>
          </a:xfrm>
          <a:prstGeom prst="rect">
            <a:avLst/>
          </a:prstGeom>
        </p:spPr>
      </p:pic>
    </p:spTree>
    <p:extLst>
      <p:ext uri="{BB962C8B-B14F-4D97-AF65-F5344CB8AC3E}">
        <p14:creationId xmlns:p14="http://schemas.microsoft.com/office/powerpoint/2010/main" val="83221505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09341"/>
            <a:ext cx="8892480" cy="1944216"/>
          </a:xfrm>
        </p:spPr>
        <p:txBody>
          <a:bodyPr>
            <a:noAutofit/>
          </a:bodyPr>
          <a:lstStyle/>
          <a:p>
            <a:r>
              <a:rPr lang="en-US" sz="5400" b="1" dirty="0" smtClean="0">
                <a:solidFill>
                  <a:schemeClr val="accent2">
                    <a:lumMod val="75000"/>
                  </a:schemeClr>
                </a:solidFill>
              </a:rPr>
              <a:t>PSYCHOSOCIAL SUPPORT</a:t>
            </a:r>
            <a:endParaRPr lang="en-ZA" sz="6000" dirty="0">
              <a:solidFill>
                <a:schemeClr val="accent2">
                  <a:lumMod val="75000"/>
                </a:schemeClr>
              </a:solidFill>
              <a:effectLst/>
            </a:endParaRPr>
          </a:p>
        </p:txBody>
      </p:sp>
      <p:sp>
        <p:nvSpPr>
          <p:cNvPr id="3" name="Subtitle 2"/>
          <p:cNvSpPr>
            <a:spLocks noGrp="1"/>
          </p:cNvSpPr>
          <p:nvPr>
            <p:ph type="subTitle" idx="1"/>
          </p:nvPr>
        </p:nvSpPr>
        <p:spPr>
          <a:xfrm>
            <a:off x="1331640" y="3717032"/>
            <a:ext cx="6912768" cy="1368152"/>
          </a:xfrm>
        </p:spPr>
        <p:txBody>
          <a:bodyPr>
            <a:noAutofit/>
          </a:bodyPr>
          <a:lstStyle/>
          <a:p>
            <a:pPr marL="342900" indent="-342900" eaLnBrk="0" hangingPunct="0">
              <a:defRPr/>
            </a:pPr>
            <a:endParaRPr lang="en-ZA" sz="1600" b="1" dirty="0" smtClean="0">
              <a:solidFill>
                <a:schemeClr val="accent6">
                  <a:lumMod val="75000"/>
                </a:schemeClr>
              </a:solidFill>
            </a:endParaRPr>
          </a:p>
          <a:p>
            <a:pPr marL="342900" indent="-342900" eaLnBrk="0" hangingPunct="0">
              <a:defRPr/>
            </a:pPr>
            <a:endParaRPr lang="en-ZA" sz="1600" b="1" dirty="0">
              <a:solidFill>
                <a:schemeClr val="accent6">
                  <a:lumMod val="75000"/>
                </a:schemeClr>
              </a:solidFill>
            </a:endParaRPr>
          </a:p>
          <a:p>
            <a:pPr marL="342900" indent="-342900" eaLnBrk="0" hangingPunct="0">
              <a:defRPr/>
            </a:pPr>
            <a:endParaRPr lang="en-ZA" sz="1600" b="1" dirty="0" smtClean="0">
              <a:solidFill>
                <a:schemeClr val="accent6">
                  <a:lumMod val="75000"/>
                </a:schemeClr>
              </a:solidFill>
            </a:endParaRPr>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C0AE55-7E06-4976-960B-3D98813CB3CF}"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56</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5" name="Picture 4"/>
          <p:cNvPicPr>
            <a:picLocks noChangeAspect="1"/>
          </p:cNvPicPr>
          <p:nvPr/>
        </p:nvPicPr>
        <p:blipFill>
          <a:blip r:embed="rId4"/>
          <a:stretch>
            <a:fillRect/>
          </a:stretch>
        </p:blipFill>
        <p:spPr>
          <a:xfrm>
            <a:off x="0" y="6021288"/>
            <a:ext cx="1691680" cy="836712"/>
          </a:xfrm>
          <a:prstGeom prst="rect">
            <a:avLst/>
          </a:prstGeom>
        </p:spPr>
      </p:pic>
    </p:spTree>
    <p:custDataLst>
      <p:tags r:id="rId1"/>
    </p:custDataLst>
    <p:extLst>
      <p:ext uri="{BB962C8B-B14F-4D97-AF65-F5344CB8AC3E}">
        <p14:creationId xmlns:p14="http://schemas.microsoft.com/office/powerpoint/2010/main" val="405593444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94" y="0"/>
            <a:ext cx="8965308" cy="708580"/>
          </a:xfrm>
        </p:spPr>
        <p:txBody>
          <a:bodyPr>
            <a:noAutofit/>
          </a:bodyPr>
          <a:lstStyle/>
          <a:p>
            <a:r>
              <a:rPr lang="en-ZA" sz="3600" b="1" dirty="0" smtClean="0"/>
              <a:t>PSYCHOSOCIAL SUPPORT</a:t>
            </a:r>
            <a:endParaRPr lang="en-ZA" sz="3600" b="1" dirty="0"/>
          </a:p>
        </p:txBody>
      </p:sp>
      <p:graphicFrame>
        <p:nvGraphicFramePr>
          <p:cNvPr id="5" name="Content Placeholder 4"/>
          <p:cNvGraphicFramePr>
            <a:graphicFrameLocks noGrp="1"/>
          </p:cNvGraphicFramePr>
          <p:nvPr>
            <p:ph idx="1"/>
            <p:extLst/>
          </p:nvPr>
        </p:nvGraphicFramePr>
        <p:xfrm>
          <a:off x="0" y="708581"/>
          <a:ext cx="8986201" cy="5056723"/>
        </p:xfrm>
        <a:graphic>
          <a:graphicData uri="http://schemas.openxmlformats.org/drawingml/2006/table">
            <a:tbl>
              <a:tblPr firstRow="1" bandRow="1">
                <a:tableStyleId>{21E4AEA4-8DFA-4A89-87EB-49C32662AFE0}</a:tableStyleId>
              </a:tblPr>
              <a:tblGrid>
                <a:gridCol w="899592">
                  <a:extLst>
                    <a:ext uri="{9D8B030D-6E8A-4147-A177-3AD203B41FA5}">
                      <a16:colId xmlns:a16="http://schemas.microsoft.com/office/drawing/2014/main" val="3311826369"/>
                    </a:ext>
                  </a:extLst>
                </a:gridCol>
                <a:gridCol w="8086609">
                  <a:extLst>
                    <a:ext uri="{9D8B030D-6E8A-4147-A177-3AD203B41FA5}">
                      <a16:colId xmlns:a16="http://schemas.microsoft.com/office/drawing/2014/main" val="816051822"/>
                    </a:ext>
                  </a:extLst>
                </a:gridCol>
              </a:tblGrid>
              <a:tr h="272147">
                <a:tc>
                  <a:txBody>
                    <a:bodyPr/>
                    <a:lstStyle/>
                    <a:p>
                      <a:r>
                        <a:rPr lang="en-ZA" sz="1100" dirty="0" smtClean="0"/>
                        <a:t>PROVINCE</a:t>
                      </a:r>
                      <a:endParaRPr lang="en-ZA" sz="1100" dirty="0"/>
                    </a:p>
                  </a:txBody>
                  <a:tcPr/>
                </a:tc>
                <a:tc>
                  <a:txBody>
                    <a:bodyPr/>
                    <a:lstStyle/>
                    <a:p>
                      <a:r>
                        <a:rPr lang="en-GB" sz="1100" dirty="0" smtClean="0">
                          <a:effectLst/>
                        </a:rPr>
                        <a:t>WAYS TO ENHANCE PSYCHOSOCIAL SUPPORT TO TEACHERS AND LEARNERS IN SCHOOLS</a:t>
                      </a:r>
                      <a:endParaRPr lang="en-ZA" sz="1100" dirty="0">
                        <a:effectLst/>
                      </a:endParaRPr>
                    </a:p>
                  </a:txBody>
                  <a:tcPr/>
                </a:tc>
                <a:extLst>
                  <a:ext uri="{0D108BD9-81ED-4DB2-BD59-A6C34878D82A}">
                    <a16:rowId xmlns:a16="http://schemas.microsoft.com/office/drawing/2014/main" val="31655382"/>
                  </a:ext>
                </a:extLst>
              </a:tr>
              <a:tr h="1024157">
                <a:tc>
                  <a:txBody>
                    <a:bodyPr/>
                    <a:lstStyle/>
                    <a:p>
                      <a:r>
                        <a:rPr lang="en-ZA" sz="1100" b="1" dirty="0" smtClean="0">
                          <a:solidFill>
                            <a:schemeClr val="tx1"/>
                          </a:solidFill>
                          <a:latin typeface="+mn-lt"/>
                        </a:rPr>
                        <a:t>Eastern Cape</a:t>
                      </a:r>
                      <a:endParaRPr lang="en-ZA" sz="1100" b="1" dirty="0">
                        <a:solidFill>
                          <a:schemeClr val="tx1"/>
                        </a:solidFill>
                        <a:latin typeface="+mn-lt"/>
                      </a:endParaRPr>
                    </a:p>
                  </a:txBody>
                  <a:tcPr/>
                </a:tc>
                <a:tc>
                  <a:txBody>
                    <a:bodyPr/>
                    <a:lstStyle/>
                    <a:p>
                      <a:pPr marL="171450" indent="-171450" algn="l" defTabSz="914400" rtl="0" eaLnBrk="1" latinLnBrk="0" hangingPunct="1">
                        <a:lnSpc>
                          <a:spcPct val="100000"/>
                        </a:lnSpc>
                        <a:buFont typeface="Arial" panose="020B0604020202020204" pitchFamily="34" charset="0"/>
                        <a:buChar char="•"/>
                      </a:pPr>
                      <a:r>
                        <a:rPr lang="en-ZA" sz="1100" kern="1200" dirty="0" smtClean="0">
                          <a:solidFill>
                            <a:schemeClr val="dk1"/>
                          </a:solidFill>
                          <a:latin typeface="+mn-lt"/>
                          <a:ea typeface="+mn-ea"/>
                          <a:cs typeface="+mn-cs"/>
                        </a:rPr>
                        <a:t>Psychosocial Support Services via appointed specialists and interns (1,007 workers). To learners (Social Work Interns- 12 District based, 49 Circuit Management </a:t>
                      </a:r>
                      <a:r>
                        <a:rPr lang="en-ZA" sz="1100" kern="1200" dirty="0" err="1" smtClean="0">
                          <a:solidFill>
                            <a:schemeClr val="dk1"/>
                          </a:solidFill>
                          <a:latin typeface="+mn-lt"/>
                          <a:ea typeface="+mn-ea"/>
                          <a:cs typeface="+mn-cs"/>
                        </a:rPr>
                        <a:t>Center</a:t>
                      </a:r>
                      <a:r>
                        <a:rPr lang="en-ZA" sz="1100" kern="1200" dirty="0" smtClean="0">
                          <a:solidFill>
                            <a:schemeClr val="dk1"/>
                          </a:solidFill>
                          <a:latin typeface="+mn-lt"/>
                          <a:ea typeface="+mn-ea"/>
                          <a:cs typeface="+mn-cs"/>
                        </a:rPr>
                        <a:t> based and 46 Special School based; Learner Support Agents- 900,  To staff (Employee Wellness Social Work Interns- 24 District Based). Availing of Social Work students/ counselling  by HEIs (Nelson Mandela University and WSU. Telepsychology- Utilisation of Telepsychology availed by the University of Walter </a:t>
                      </a:r>
                      <a:r>
                        <a:rPr lang="en-ZA" sz="1100" kern="1200" dirty="0" err="1" smtClean="0">
                          <a:solidFill>
                            <a:schemeClr val="dk1"/>
                          </a:solidFill>
                          <a:latin typeface="+mn-lt"/>
                          <a:ea typeface="+mn-ea"/>
                          <a:cs typeface="+mn-cs"/>
                        </a:rPr>
                        <a:t>Sisulu</a:t>
                      </a:r>
                      <a:r>
                        <a:rPr lang="en-ZA" sz="1100" kern="1200" dirty="0" smtClean="0">
                          <a:solidFill>
                            <a:schemeClr val="dk1"/>
                          </a:solidFill>
                          <a:latin typeface="+mn-lt"/>
                          <a:ea typeface="+mn-ea"/>
                          <a:cs typeface="+mn-cs"/>
                        </a:rPr>
                        <a:t>. The Department of Education has 35 Psychologists, </a:t>
                      </a:r>
                      <a:r>
                        <a:rPr lang="en-ZA" sz="1100" kern="1200" dirty="0" err="1" smtClean="0">
                          <a:solidFill>
                            <a:schemeClr val="dk1"/>
                          </a:solidFill>
                          <a:latin typeface="+mn-lt"/>
                          <a:ea typeface="+mn-ea"/>
                          <a:cs typeface="+mn-cs"/>
                        </a:rPr>
                        <a:t>Psychometrists</a:t>
                      </a:r>
                      <a:r>
                        <a:rPr lang="en-ZA" sz="1100" kern="1200" dirty="0" smtClean="0">
                          <a:solidFill>
                            <a:schemeClr val="dk1"/>
                          </a:solidFill>
                          <a:latin typeface="+mn-lt"/>
                          <a:ea typeface="+mn-ea"/>
                          <a:cs typeface="+mn-cs"/>
                        </a:rPr>
                        <a:t> and Counsellors that have been trained on Educators and district personnel will be trained by the Psychologists on basic counselling skills to offer lay services and encourage resilience. </a:t>
                      </a:r>
                    </a:p>
                  </a:txBody>
                  <a:tcPr/>
                </a:tc>
                <a:extLst>
                  <a:ext uri="{0D108BD9-81ED-4DB2-BD59-A6C34878D82A}">
                    <a16:rowId xmlns:a16="http://schemas.microsoft.com/office/drawing/2014/main" val="341586231"/>
                  </a:ext>
                </a:extLst>
              </a:tr>
              <a:tr h="319256">
                <a:tc>
                  <a:txBody>
                    <a:bodyPr/>
                    <a:lstStyle/>
                    <a:p>
                      <a:r>
                        <a:rPr lang="en-ZA" sz="1100" b="1" dirty="0" smtClean="0">
                          <a:solidFill>
                            <a:schemeClr val="tx1"/>
                          </a:solidFill>
                          <a:latin typeface="+mn-lt"/>
                        </a:rPr>
                        <a:t>Free State</a:t>
                      </a:r>
                      <a:endParaRPr lang="en-ZA" sz="1100" b="1" dirty="0">
                        <a:solidFill>
                          <a:schemeClr val="tx1"/>
                        </a:solidFill>
                        <a:latin typeface="+mn-lt"/>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dirty="0" smtClean="0">
                          <a:solidFill>
                            <a:schemeClr val="dk1"/>
                          </a:solidFill>
                          <a:latin typeface="+mn-lt"/>
                          <a:ea typeface="Calibri"/>
                          <a:cs typeface="Calibri"/>
                          <a:sym typeface="Calibri"/>
                        </a:rPr>
                        <a:t>Provided Social Workers per circuit in each district </a:t>
                      </a:r>
                    </a:p>
                  </a:txBody>
                  <a:tcPr/>
                </a:tc>
                <a:extLst>
                  <a:ext uri="{0D108BD9-81ED-4DB2-BD59-A6C34878D82A}">
                    <a16:rowId xmlns:a16="http://schemas.microsoft.com/office/drawing/2014/main" val="2652877441"/>
                  </a:ext>
                </a:extLst>
              </a:tr>
              <a:tr h="436504">
                <a:tc>
                  <a:txBody>
                    <a:bodyPr/>
                    <a:lstStyle/>
                    <a:p>
                      <a:r>
                        <a:rPr lang="en-ZA" sz="1100" b="1" dirty="0" smtClean="0">
                          <a:solidFill>
                            <a:schemeClr val="tx1"/>
                          </a:solidFill>
                          <a:latin typeface="+mn-lt"/>
                        </a:rPr>
                        <a:t>Gauteng</a:t>
                      </a:r>
                      <a:endParaRPr lang="en-ZA" sz="1100" b="1" dirty="0">
                        <a:solidFill>
                          <a:schemeClr val="tx1"/>
                        </a:solidFill>
                        <a:latin typeface="+mn-lt"/>
                      </a:endParaRPr>
                    </a:p>
                  </a:txBody>
                  <a:tcPr/>
                </a:tc>
                <a:tc>
                  <a:txBody>
                    <a:bodyPr/>
                    <a:lstStyle/>
                    <a:p>
                      <a:pPr marL="171450" indent="-171450" algn="l" defTabSz="914400" rtl="0" eaLnBrk="1" latinLnBrk="0" hangingPunct="1">
                        <a:buFont typeface="Arial" panose="020B0604020202020204" pitchFamily="34" charset="0"/>
                        <a:buChar char="•"/>
                      </a:pPr>
                      <a:r>
                        <a:rPr lang="en-ZA" sz="1100" kern="1200" dirty="0" smtClean="0">
                          <a:solidFill>
                            <a:schemeClr val="dk1"/>
                          </a:solidFill>
                          <a:latin typeface="+mn-lt"/>
                          <a:ea typeface="+mn-ea"/>
                          <a:cs typeface="+mn-cs"/>
                        </a:rPr>
                        <a:t>Provides psycho-social support (</a:t>
                      </a:r>
                      <a:r>
                        <a:rPr lang="en-ZA" sz="1100" kern="1200" dirty="0" err="1" smtClean="0">
                          <a:solidFill>
                            <a:schemeClr val="dk1"/>
                          </a:solidFill>
                          <a:latin typeface="+mn-lt"/>
                          <a:ea typeface="+mn-ea"/>
                          <a:cs typeface="+mn-cs"/>
                        </a:rPr>
                        <a:t>DoSD</a:t>
                      </a:r>
                      <a:r>
                        <a:rPr lang="en-ZA" sz="1100" kern="1200" dirty="0" smtClean="0">
                          <a:solidFill>
                            <a:schemeClr val="dk1"/>
                          </a:solidFill>
                          <a:latin typeface="+mn-lt"/>
                          <a:ea typeface="+mn-ea"/>
                          <a:cs typeface="+mn-cs"/>
                        </a:rPr>
                        <a:t>) to identified  learners experiencing anxiety/stigma and loss of family members, co-learners and educators due to Covid-19 -(staff members are taken care of by Employee Health and Wellness). </a:t>
                      </a:r>
                      <a:r>
                        <a:rPr lang="en-GB" sz="1100" kern="1200" dirty="0" smtClean="0">
                          <a:solidFill>
                            <a:schemeClr val="dk1"/>
                          </a:solidFill>
                          <a:latin typeface="+mn-lt"/>
                          <a:ea typeface="+mn-ea"/>
                          <a:cs typeface="+mn-cs"/>
                        </a:rPr>
                        <a:t>To </a:t>
                      </a:r>
                      <a:r>
                        <a:rPr lang="en-GB" sz="1100" b="1" kern="1200" dirty="0" smtClean="0">
                          <a:solidFill>
                            <a:schemeClr val="dk1"/>
                          </a:solidFill>
                          <a:latin typeface="+mn-lt"/>
                          <a:ea typeface="+mn-ea"/>
                          <a:cs typeface="+mn-cs"/>
                        </a:rPr>
                        <a:t>increase the Department’s capacity </a:t>
                      </a:r>
                      <a:r>
                        <a:rPr lang="en-GB" sz="1100" kern="1200" dirty="0" smtClean="0">
                          <a:solidFill>
                            <a:schemeClr val="dk1"/>
                          </a:solidFill>
                          <a:latin typeface="+mn-lt"/>
                          <a:ea typeface="+mn-ea"/>
                          <a:cs typeface="+mn-cs"/>
                        </a:rPr>
                        <a:t>to provide therapeutic services to learners and family and ensure access to online and remote support services the following was done.</a:t>
                      </a:r>
                      <a:r>
                        <a:rPr lang="en-GB" sz="1100" kern="1200" baseline="0" dirty="0" smtClean="0">
                          <a:solidFill>
                            <a:schemeClr val="dk1"/>
                          </a:solidFill>
                          <a:latin typeface="+mn-lt"/>
                          <a:ea typeface="+mn-ea"/>
                          <a:cs typeface="+mn-cs"/>
                        </a:rPr>
                        <a:t> </a:t>
                      </a:r>
                      <a:r>
                        <a:rPr lang="en-GB" sz="1100" kern="1200" dirty="0" smtClean="0">
                          <a:solidFill>
                            <a:schemeClr val="dk1"/>
                          </a:solidFill>
                          <a:latin typeface="+mn-lt"/>
                          <a:ea typeface="+mn-ea"/>
                          <a:cs typeface="+mn-cs"/>
                        </a:rPr>
                        <a:t> GDE and Department of Social Development (DSD) MOU: This working agreement is in place since 2018 and DSD has allocated 120 Social Workers and Supervisors to render services to schools.   </a:t>
                      </a:r>
                      <a:r>
                        <a:rPr lang="en-GB" sz="1100" b="1" kern="1200" dirty="0" smtClean="0">
                          <a:solidFill>
                            <a:schemeClr val="dk1"/>
                          </a:solidFill>
                          <a:latin typeface="+mn-lt"/>
                          <a:ea typeface="+mn-ea"/>
                          <a:cs typeface="+mn-cs"/>
                        </a:rPr>
                        <a:t>Partnerships with NGOs</a:t>
                      </a:r>
                      <a:r>
                        <a:rPr lang="en-GB" sz="1100" kern="1200" dirty="0" smtClean="0">
                          <a:solidFill>
                            <a:schemeClr val="dk1"/>
                          </a:solidFill>
                          <a:latin typeface="+mn-lt"/>
                          <a:ea typeface="+mn-ea"/>
                          <a:cs typeface="+mn-cs"/>
                        </a:rPr>
                        <a:t>: Partnerships have been formed with NGOs and specialist Child Protection and Child Justice organisations to increase learners, families and schools’ access to trauma debriefing, counselling mental health services.</a:t>
                      </a:r>
                      <a:endParaRPr lang="en-ZA" sz="1100" kern="1200" dirty="0" smtClean="0">
                        <a:solidFill>
                          <a:schemeClr val="dk1"/>
                        </a:solidFill>
                        <a:latin typeface="+mn-lt"/>
                        <a:ea typeface="+mn-ea"/>
                        <a:cs typeface="+mn-cs"/>
                      </a:endParaRPr>
                    </a:p>
                  </a:txBody>
                  <a:tcPr/>
                </a:tc>
                <a:extLst>
                  <a:ext uri="{0D108BD9-81ED-4DB2-BD59-A6C34878D82A}">
                    <a16:rowId xmlns:a16="http://schemas.microsoft.com/office/drawing/2014/main" val="4119091344"/>
                  </a:ext>
                </a:extLst>
              </a:tr>
              <a:tr h="436504">
                <a:tc>
                  <a:txBody>
                    <a:bodyPr/>
                    <a:lstStyle/>
                    <a:p>
                      <a:r>
                        <a:rPr lang="en-ZA" sz="1100" b="1" dirty="0" err="1" smtClean="0">
                          <a:solidFill>
                            <a:schemeClr val="tx1"/>
                          </a:solidFill>
                          <a:latin typeface="+mn-lt"/>
                        </a:rPr>
                        <a:t>KwaZulu</a:t>
                      </a:r>
                      <a:r>
                        <a:rPr lang="en-ZA" sz="1100" b="1" dirty="0" smtClean="0">
                          <a:solidFill>
                            <a:schemeClr val="tx1"/>
                          </a:solidFill>
                          <a:latin typeface="+mn-lt"/>
                        </a:rPr>
                        <a:t>- Natal</a:t>
                      </a:r>
                      <a:endParaRPr lang="en-ZA" sz="1100" b="1" dirty="0">
                        <a:solidFill>
                          <a:schemeClr val="tx1"/>
                        </a:solidFill>
                        <a:latin typeface="+mn-lt"/>
                      </a:endParaRPr>
                    </a:p>
                  </a:txBody>
                  <a:tcPr/>
                </a:tc>
                <a:tc>
                  <a:txBody>
                    <a:bodyPr/>
                    <a:lstStyle/>
                    <a:p>
                      <a:pPr marL="0" indent="0" algn="l" defTabSz="914400" rtl="0" eaLnBrk="1" latinLnBrk="0" hangingPunct="1">
                        <a:buFont typeface="Arial" panose="020B0604020202020204" pitchFamily="34" charset="0"/>
                        <a:buNone/>
                      </a:pPr>
                      <a:r>
                        <a:rPr lang="en-US" sz="1100" b="1" kern="1200" dirty="0" smtClean="0">
                          <a:solidFill>
                            <a:schemeClr val="dk1"/>
                          </a:solidFill>
                          <a:latin typeface="+mn-lt"/>
                          <a:ea typeface="+mn-ea"/>
                          <a:cs typeface="+mn-cs"/>
                        </a:rPr>
                        <a:t>LEARNERS</a:t>
                      </a:r>
                    </a:p>
                    <a:p>
                      <a:pPr marL="171450" indent="-171450" algn="l" defTabSz="914400" rtl="0" eaLnBrk="1" latinLnBrk="0" hangingPunct="1">
                        <a:buFont typeface="Arial" panose="020B0604020202020204" pitchFamily="34" charset="0"/>
                        <a:buChar char="•"/>
                      </a:pPr>
                      <a:r>
                        <a:rPr lang="en-US" sz="1100" kern="1200" dirty="0" smtClean="0">
                          <a:solidFill>
                            <a:schemeClr val="dk1"/>
                          </a:solidFill>
                          <a:latin typeface="+mn-lt"/>
                          <a:ea typeface="+mn-ea"/>
                          <a:cs typeface="+mn-cs"/>
                        </a:rPr>
                        <a:t> Two strategies are recommended to enhance psycho-social support to learners:</a:t>
                      </a:r>
                    </a:p>
                    <a:p>
                      <a:pPr marL="171450" indent="-171450" algn="l" defTabSz="914400" rtl="0" eaLnBrk="1" latinLnBrk="0" hangingPunct="1">
                        <a:buFont typeface="Arial" panose="020B0604020202020204" pitchFamily="34" charset="0"/>
                        <a:buChar char="•"/>
                      </a:pPr>
                      <a:r>
                        <a:rPr lang="en-US" sz="1100" kern="1200" dirty="0" smtClean="0">
                          <a:solidFill>
                            <a:schemeClr val="dk1"/>
                          </a:solidFill>
                          <a:latin typeface="+mn-lt"/>
                          <a:ea typeface="+mn-ea"/>
                          <a:cs typeface="+mn-cs"/>
                        </a:rPr>
                        <a:t>  </a:t>
                      </a:r>
                      <a:r>
                        <a:rPr lang="en-US" sz="1100" u="sng" kern="1200" dirty="0" smtClean="0">
                          <a:solidFill>
                            <a:schemeClr val="dk1"/>
                          </a:solidFill>
                          <a:latin typeface="+mn-lt"/>
                          <a:ea typeface="+mn-ea"/>
                          <a:cs typeface="+mn-cs"/>
                        </a:rPr>
                        <a:t>Strategy 1</a:t>
                      </a:r>
                      <a:r>
                        <a:rPr lang="en-US" sz="1100" kern="1200" dirty="0" smtClean="0">
                          <a:solidFill>
                            <a:schemeClr val="dk1"/>
                          </a:solidFill>
                          <a:latin typeface="+mn-lt"/>
                          <a:ea typeface="+mn-ea"/>
                          <a:cs typeface="+mn-cs"/>
                        </a:rPr>
                        <a:t>: DSD and DOH to appoint therapeutic staff (therapists, social workers, school health nurse) designated specifically for school support as part of the Integrated School Health </a:t>
                      </a:r>
                      <a:r>
                        <a:rPr lang="en-US" sz="1100" kern="1200" dirty="0" err="1" smtClean="0">
                          <a:solidFill>
                            <a:schemeClr val="dk1"/>
                          </a:solidFill>
                          <a:latin typeface="+mn-lt"/>
                          <a:ea typeface="+mn-ea"/>
                          <a:cs typeface="+mn-cs"/>
                        </a:rPr>
                        <a:t>programme</a:t>
                      </a:r>
                      <a:r>
                        <a:rPr lang="en-US" sz="1100" kern="1200" dirty="0" smtClean="0">
                          <a:solidFill>
                            <a:schemeClr val="dk1"/>
                          </a:solidFill>
                          <a:latin typeface="+mn-lt"/>
                          <a:ea typeface="+mn-ea"/>
                          <a:cs typeface="+mn-cs"/>
                        </a:rPr>
                        <a:t> imperatives . </a:t>
                      </a:r>
                    </a:p>
                    <a:p>
                      <a:pPr marL="171450" indent="-171450" algn="l" defTabSz="914400" rtl="0" eaLnBrk="1" latinLnBrk="0" hangingPunct="1">
                        <a:buFont typeface="Arial" panose="020B0604020202020204" pitchFamily="34" charset="0"/>
                        <a:buChar char="•"/>
                      </a:pPr>
                      <a:r>
                        <a:rPr lang="en-US" sz="1100" kern="1200" dirty="0" smtClean="0">
                          <a:solidFill>
                            <a:schemeClr val="dk1"/>
                          </a:solidFill>
                          <a:latin typeface="+mn-lt"/>
                          <a:ea typeface="+mn-ea"/>
                          <a:cs typeface="+mn-cs"/>
                        </a:rPr>
                        <a:t>  </a:t>
                      </a:r>
                      <a:r>
                        <a:rPr lang="en-US" sz="1100" u="sng" kern="1200" dirty="0" smtClean="0">
                          <a:solidFill>
                            <a:schemeClr val="dk1"/>
                          </a:solidFill>
                          <a:latin typeface="+mn-lt"/>
                          <a:ea typeface="+mn-ea"/>
                          <a:cs typeface="+mn-cs"/>
                        </a:rPr>
                        <a:t>Strategy 2</a:t>
                      </a:r>
                      <a:r>
                        <a:rPr lang="en-US" sz="1100" kern="1200" dirty="0" smtClean="0">
                          <a:solidFill>
                            <a:schemeClr val="dk1"/>
                          </a:solidFill>
                          <a:latin typeface="+mn-lt"/>
                          <a:ea typeface="+mn-ea"/>
                          <a:cs typeface="+mn-cs"/>
                        </a:rPr>
                        <a:t>:  KZNDOE use existing education policy mandates to ensure a sustainable departmental provision of psychosocial support for learners . Provincially the KZNDOE’s Strategy to implement Education White Paper 6 and the CSTL </a:t>
                      </a:r>
                      <a:r>
                        <a:rPr lang="en-US" sz="1100" kern="1200" dirty="0" err="1" smtClean="0">
                          <a:solidFill>
                            <a:schemeClr val="dk1"/>
                          </a:solidFill>
                          <a:latin typeface="+mn-lt"/>
                          <a:ea typeface="+mn-ea"/>
                          <a:cs typeface="+mn-cs"/>
                        </a:rPr>
                        <a:t>programme</a:t>
                      </a:r>
                      <a:r>
                        <a:rPr lang="en-US" sz="1100" kern="1200" dirty="0" smtClean="0">
                          <a:solidFill>
                            <a:schemeClr val="dk1"/>
                          </a:solidFill>
                          <a:latin typeface="+mn-lt"/>
                          <a:ea typeface="+mn-ea"/>
                          <a:cs typeface="+mn-cs"/>
                        </a:rPr>
                        <a:t>, namely - Establishing Schools as Inclusive </a:t>
                      </a:r>
                      <a:r>
                        <a:rPr lang="en-US" sz="1100" kern="1200" dirty="0" err="1" smtClean="0">
                          <a:solidFill>
                            <a:schemeClr val="dk1"/>
                          </a:solidFill>
                          <a:latin typeface="+mn-lt"/>
                          <a:ea typeface="+mn-ea"/>
                          <a:cs typeface="+mn-cs"/>
                        </a:rPr>
                        <a:t>Centres</a:t>
                      </a:r>
                      <a:r>
                        <a:rPr lang="en-US" sz="1100" kern="1200" dirty="0" smtClean="0">
                          <a:solidFill>
                            <a:schemeClr val="dk1"/>
                          </a:solidFill>
                          <a:latin typeface="+mn-lt"/>
                          <a:ea typeface="+mn-ea"/>
                          <a:cs typeface="+mn-cs"/>
                        </a:rPr>
                        <a:t> of Care and Support for Teaching and Learning, promotes this mainstreamed response and the alignment of budgets, resources and </a:t>
                      </a:r>
                      <a:r>
                        <a:rPr lang="en-US" sz="1100" kern="1200" dirty="0" err="1" smtClean="0">
                          <a:solidFill>
                            <a:schemeClr val="dk1"/>
                          </a:solidFill>
                          <a:latin typeface="+mn-lt"/>
                          <a:ea typeface="+mn-ea"/>
                          <a:cs typeface="+mn-cs"/>
                        </a:rPr>
                        <a:t>programmes</a:t>
                      </a:r>
                      <a:r>
                        <a:rPr lang="en-US" sz="1100" kern="1200" dirty="0" smtClean="0">
                          <a:solidFill>
                            <a:schemeClr val="dk1"/>
                          </a:solidFill>
                          <a:latin typeface="+mn-lt"/>
                          <a:ea typeface="+mn-ea"/>
                          <a:cs typeface="+mn-cs"/>
                        </a:rPr>
                        <a:t> in the provisioning for psycho-social services for learners</a:t>
                      </a:r>
                    </a:p>
                    <a:p>
                      <a:pPr marL="171450" indent="-171450" algn="l" defTabSz="914400" rtl="0" eaLnBrk="1" latinLnBrk="0" hangingPunct="1">
                        <a:buFont typeface="Arial" panose="020B0604020202020204" pitchFamily="34" charset="0"/>
                        <a:buChar char="•"/>
                      </a:pPr>
                      <a:r>
                        <a:rPr lang="en-US" sz="1100" b="1" kern="1200" dirty="0" smtClean="0">
                          <a:solidFill>
                            <a:schemeClr val="dk1"/>
                          </a:solidFill>
                          <a:latin typeface="+mn-lt"/>
                          <a:ea typeface="+mn-ea"/>
                          <a:cs typeface="+mn-cs"/>
                        </a:rPr>
                        <a:t>TEACHERS</a:t>
                      </a:r>
                    </a:p>
                    <a:p>
                      <a:pPr marL="171450" indent="-171450" algn="l" defTabSz="914400" rtl="0" eaLnBrk="1" latinLnBrk="0" hangingPunct="1">
                        <a:buFont typeface="Arial" panose="020B0604020202020204" pitchFamily="34" charset="0"/>
                        <a:buChar char="•"/>
                      </a:pPr>
                      <a:r>
                        <a:rPr lang="en-ZA" sz="1100" kern="1200" dirty="0" smtClean="0">
                          <a:solidFill>
                            <a:schemeClr val="dk1"/>
                          </a:solidFill>
                          <a:latin typeface="+mn-lt"/>
                          <a:ea typeface="+mn-ea"/>
                          <a:cs typeface="+mn-cs"/>
                        </a:rPr>
                        <a:t>Approval has been sought to appoint a team of Psychologists to provide psychosocial support. The process is at the BAC for adjudication. Collaboration with DSD for Social Workers services. </a:t>
                      </a:r>
                      <a:r>
                        <a:rPr lang="en-ZA" sz="1100" kern="1200" dirty="0" err="1" smtClean="0">
                          <a:solidFill>
                            <a:schemeClr val="dk1"/>
                          </a:solidFill>
                          <a:latin typeface="+mn-lt"/>
                          <a:ea typeface="+mn-ea"/>
                          <a:cs typeface="+mn-cs"/>
                        </a:rPr>
                        <a:t>DoH</a:t>
                      </a:r>
                      <a:r>
                        <a:rPr lang="en-ZA" sz="1100" kern="1200" dirty="0" smtClean="0">
                          <a:solidFill>
                            <a:schemeClr val="dk1"/>
                          </a:solidFill>
                          <a:latin typeface="+mn-lt"/>
                          <a:ea typeface="+mn-ea"/>
                          <a:cs typeface="+mn-cs"/>
                        </a:rPr>
                        <a:t> is assisting with health screening. For further intervention, employees are referred to South African Depression and Anxiety Group (SADAG)</a:t>
                      </a:r>
                    </a:p>
                  </a:txBody>
                  <a:tcPr/>
                </a:tc>
                <a:extLst>
                  <a:ext uri="{0D108BD9-81ED-4DB2-BD59-A6C34878D82A}">
                    <a16:rowId xmlns:a16="http://schemas.microsoft.com/office/drawing/2014/main" val="3841742595"/>
                  </a:ext>
                </a:extLst>
              </a:tr>
            </a:tbl>
          </a:graphicData>
        </a:graphic>
      </p:graphicFrame>
      <p:sp>
        <p:nvSpPr>
          <p:cNvPr id="4" name="Slide Number Placeholder 3"/>
          <p:cNvSpPr>
            <a:spLocks noGrp="1"/>
          </p:cNvSpPr>
          <p:nvPr>
            <p:ph type="sldNum" sz="quarter" idx="4294967295"/>
          </p:nvPr>
        </p:nvSpPr>
        <p:spPr>
          <a:xfrm>
            <a:off x="5508104" y="6329089"/>
            <a:ext cx="2133600" cy="365125"/>
          </a:xfrm>
          <a:prstGeom prst="rect">
            <a:avLst/>
          </a:prstGeom>
        </p:spPr>
        <p:txBody>
          <a:bodyPr/>
          <a:lstStyle/>
          <a:p>
            <a:fld id="{E2C0AE55-7E06-4976-960B-3D98813CB3CF}" type="slidenum">
              <a:rPr lang="en-ZA" smtClean="0">
                <a:solidFill>
                  <a:prstClr val="black">
                    <a:tint val="75000"/>
                  </a:prstClr>
                </a:solidFill>
              </a:rPr>
              <a:pPr/>
              <a:t>57</a:t>
            </a:fld>
            <a:endParaRPr lang="en-ZA" dirty="0">
              <a:solidFill>
                <a:prstClr val="black">
                  <a:tint val="75000"/>
                </a:prstClr>
              </a:solidFill>
            </a:endParaRP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6165304"/>
            <a:ext cx="1691680" cy="692696"/>
          </a:xfrm>
          <a:prstGeom prst="rect">
            <a:avLst/>
          </a:prstGeom>
        </p:spPr>
      </p:pic>
    </p:spTree>
    <p:extLst>
      <p:ext uri="{BB962C8B-B14F-4D97-AF65-F5344CB8AC3E}">
        <p14:creationId xmlns:p14="http://schemas.microsoft.com/office/powerpoint/2010/main" val="326255051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94" y="0"/>
            <a:ext cx="8965308" cy="708580"/>
          </a:xfrm>
        </p:spPr>
        <p:txBody>
          <a:bodyPr>
            <a:noAutofit/>
          </a:bodyPr>
          <a:lstStyle/>
          <a:p>
            <a:r>
              <a:rPr lang="en-ZA" sz="3600" b="1" dirty="0" smtClean="0"/>
              <a:t>PSYCHOSOCIAL SUPPORT</a:t>
            </a:r>
            <a:endParaRPr lang="en-ZA" sz="3600" b="1" dirty="0"/>
          </a:p>
        </p:txBody>
      </p:sp>
      <p:graphicFrame>
        <p:nvGraphicFramePr>
          <p:cNvPr id="5" name="Content Placeholder 4"/>
          <p:cNvGraphicFramePr>
            <a:graphicFrameLocks noGrp="1"/>
          </p:cNvGraphicFramePr>
          <p:nvPr>
            <p:ph idx="1"/>
            <p:extLst/>
          </p:nvPr>
        </p:nvGraphicFramePr>
        <p:xfrm>
          <a:off x="0" y="708581"/>
          <a:ext cx="9144000" cy="5384715"/>
        </p:xfrm>
        <a:graphic>
          <a:graphicData uri="http://schemas.openxmlformats.org/drawingml/2006/table">
            <a:tbl>
              <a:tblPr firstRow="1" bandRow="1">
                <a:tableStyleId>{21E4AEA4-8DFA-4A89-87EB-49C32662AFE0}</a:tableStyleId>
              </a:tblPr>
              <a:tblGrid>
                <a:gridCol w="1428296">
                  <a:extLst>
                    <a:ext uri="{9D8B030D-6E8A-4147-A177-3AD203B41FA5}">
                      <a16:colId xmlns:a16="http://schemas.microsoft.com/office/drawing/2014/main" val="3311826369"/>
                    </a:ext>
                  </a:extLst>
                </a:gridCol>
                <a:gridCol w="7715704">
                  <a:extLst>
                    <a:ext uri="{9D8B030D-6E8A-4147-A177-3AD203B41FA5}">
                      <a16:colId xmlns:a16="http://schemas.microsoft.com/office/drawing/2014/main" val="816051822"/>
                    </a:ext>
                  </a:extLst>
                </a:gridCol>
              </a:tblGrid>
              <a:tr h="325780">
                <a:tc>
                  <a:txBody>
                    <a:bodyPr/>
                    <a:lstStyle/>
                    <a:p>
                      <a:r>
                        <a:rPr lang="en-ZA" sz="1200" dirty="0" smtClean="0"/>
                        <a:t>PROVINCE</a:t>
                      </a:r>
                      <a:endParaRPr lang="en-ZA" sz="1200" dirty="0"/>
                    </a:p>
                  </a:txBody>
                  <a:tcPr/>
                </a:tc>
                <a:tc>
                  <a:txBody>
                    <a:bodyPr/>
                    <a:lstStyle/>
                    <a:p>
                      <a:r>
                        <a:rPr lang="en-GB" sz="1400" dirty="0" smtClean="0">
                          <a:effectLst/>
                        </a:rPr>
                        <a:t>WAYS TO ENHANCE PSYCHOSOCIAL SUPPORT TO TEACHERS AND LEARNERS IN SCHOOLS</a:t>
                      </a:r>
                      <a:endParaRPr lang="en-ZA" sz="1400" dirty="0">
                        <a:effectLst/>
                      </a:endParaRPr>
                    </a:p>
                  </a:txBody>
                  <a:tcPr/>
                </a:tc>
                <a:extLst>
                  <a:ext uri="{0D108BD9-81ED-4DB2-BD59-A6C34878D82A}">
                    <a16:rowId xmlns:a16="http://schemas.microsoft.com/office/drawing/2014/main" val="31655382"/>
                  </a:ext>
                </a:extLst>
              </a:tr>
              <a:tr h="1075073">
                <a:tc>
                  <a:txBody>
                    <a:bodyPr/>
                    <a:lstStyle/>
                    <a:p>
                      <a:r>
                        <a:rPr lang="en-ZA" sz="1000" b="1" dirty="0" smtClean="0">
                          <a:solidFill>
                            <a:schemeClr val="tx1"/>
                          </a:solidFill>
                          <a:latin typeface="+mn-lt"/>
                        </a:rPr>
                        <a:t>Limpopo</a:t>
                      </a:r>
                      <a:endParaRPr lang="en-ZA" sz="1000" b="1" dirty="0">
                        <a:solidFill>
                          <a:schemeClr val="tx1"/>
                        </a:solidFill>
                        <a:latin typeface="+mn-lt"/>
                      </a:endParaRPr>
                    </a:p>
                  </a:txBody>
                  <a:tcPr/>
                </a:tc>
                <a:tc>
                  <a:txBody>
                    <a:bodyPr/>
                    <a:lstStyle/>
                    <a:p>
                      <a:pPr marL="342900" lvl="0" indent="-342900">
                        <a:buFont typeface="Arial" panose="020B0604020202020204" pitchFamily="34" charset="0"/>
                        <a:buChar char="•"/>
                      </a:pPr>
                      <a:r>
                        <a:rPr lang="en-ZA" sz="1000" kern="1200" dirty="0" smtClean="0">
                          <a:solidFill>
                            <a:schemeClr val="dk1"/>
                          </a:solidFill>
                          <a:effectLst/>
                          <a:latin typeface="+mn-lt"/>
                          <a:ea typeface="+mn-ea"/>
                          <a:cs typeface="+mn-cs"/>
                        </a:rPr>
                        <a:t>Collaborate with partners and relevant stakeholders that are involved in the provision of psychosocial support services, e.g. SAPS, DSD, DOH and NGOs. Conducting awareness campaigns on PSS to learners, educators and school communities. A ward PSS campaigns</a:t>
                      </a:r>
                      <a:r>
                        <a:rPr lang="en-ZA" sz="1000" kern="1200" baseline="0" dirty="0" smtClean="0">
                          <a:solidFill>
                            <a:schemeClr val="dk1"/>
                          </a:solidFill>
                          <a:effectLst/>
                          <a:latin typeface="+mn-lt"/>
                          <a:ea typeface="+mn-ea"/>
                          <a:cs typeface="+mn-cs"/>
                        </a:rPr>
                        <a:t> shall be conducted. </a:t>
                      </a:r>
                      <a:r>
                        <a:rPr lang="en-ZA" sz="1000" kern="1200" dirty="0" smtClean="0">
                          <a:solidFill>
                            <a:schemeClr val="dk1"/>
                          </a:solidFill>
                          <a:effectLst/>
                          <a:latin typeface="+mn-lt"/>
                          <a:ea typeface="+mn-ea"/>
                          <a:cs typeface="+mn-cs"/>
                        </a:rPr>
                        <a:t>Put a referral system in place.</a:t>
                      </a:r>
                      <a:endParaRPr lang="en-US" sz="1000" kern="1200" dirty="0" smtClean="0">
                        <a:solidFill>
                          <a:schemeClr val="dk1"/>
                        </a:solidFill>
                        <a:effectLst/>
                        <a:latin typeface="+mn-lt"/>
                        <a:ea typeface="+mn-ea"/>
                        <a:cs typeface="+mn-cs"/>
                      </a:endParaRPr>
                    </a:p>
                    <a:p>
                      <a:pPr marL="342900" lvl="0" indent="-342900">
                        <a:buFont typeface="Arial" panose="020B0604020202020204" pitchFamily="34" charset="0"/>
                        <a:buChar char="•"/>
                      </a:pPr>
                      <a:r>
                        <a:rPr lang="en-ZA" sz="1000" kern="1200" dirty="0" smtClean="0">
                          <a:solidFill>
                            <a:schemeClr val="dk1"/>
                          </a:solidFill>
                          <a:effectLst/>
                          <a:latin typeface="+mn-lt"/>
                          <a:ea typeface="+mn-ea"/>
                          <a:cs typeface="+mn-cs"/>
                        </a:rPr>
                        <a:t>Information sharing using developed and printed pamphlets /leaflets/flyers with PSS information. Radio Talks</a:t>
                      </a:r>
                      <a:endParaRPr lang="en-US" sz="1000" kern="1200" dirty="0" smtClean="0">
                        <a:solidFill>
                          <a:schemeClr val="dk1"/>
                        </a:solidFill>
                        <a:effectLst/>
                        <a:latin typeface="+mn-lt"/>
                        <a:ea typeface="+mn-ea"/>
                        <a:cs typeface="+mn-cs"/>
                      </a:endParaRPr>
                    </a:p>
                    <a:p>
                      <a:pPr marL="342900" lvl="0" indent="-342900">
                        <a:buFont typeface="Arial" panose="020B0604020202020204" pitchFamily="34" charset="0"/>
                        <a:buChar char="•"/>
                      </a:pPr>
                      <a:r>
                        <a:rPr lang="en-ZA" sz="1000" kern="1200" dirty="0" smtClean="0">
                          <a:solidFill>
                            <a:schemeClr val="dk1"/>
                          </a:solidFill>
                          <a:effectLst/>
                          <a:latin typeface="+mn-lt"/>
                          <a:ea typeface="+mn-ea"/>
                          <a:cs typeface="+mn-cs"/>
                        </a:rPr>
                        <a:t>Appointment</a:t>
                      </a:r>
                      <a:r>
                        <a:rPr lang="en-ZA" sz="1000" kern="1200" baseline="0" dirty="0" smtClean="0">
                          <a:solidFill>
                            <a:schemeClr val="dk1"/>
                          </a:solidFill>
                          <a:effectLst/>
                          <a:latin typeface="+mn-lt"/>
                          <a:ea typeface="+mn-ea"/>
                          <a:cs typeface="+mn-cs"/>
                        </a:rPr>
                        <a:t> of 270 LSAs is done and training is underway. A further 30 social workers shall be appointed from beginning of December 2020, 10 for a two years contract and 20 up to end of March 2021. </a:t>
                      </a:r>
                      <a:endParaRPr lang="en-US" sz="10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354801387"/>
                  </a:ext>
                </a:extLst>
              </a:tr>
              <a:tr h="921534">
                <a:tc>
                  <a:txBody>
                    <a:bodyPr/>
                    <a:lstStyle/>
                    <a:p>
                      <a:r>
                        <a:rPr lang="en-ZA" sz="1000" b="1" dirty="0" smtClean="0">
                          <a:solidFill>
                            <a:schemeClr val="tx1"/>
                          </a:solidFill>
                          <a:latin typeface="+mn-lt"/>
                        </a:rPr>
                        <a:t>Mpumalanga</a:t>
                      </a:r>
                      <a:endParaRPr lang="en-ZA" sz="1000" b="1" dirty="0">
                        <a:solidFill>
                          <a:schemeClr val="tx1"/>
                        </a:solidFill>
                        <a:latin typeface="+mn-lt"/>
                      </a:endParaRPr>
                    </a:p>
                  </a:txBody>
                  <a:tcPr/>
                </a:tc>
                <a:tc>
                  <a:txBody>
                    <a:bodyPr/>
                    <a:lstStyle/>
                    <a:p>
                      <a:pPr marL="171450" indent="-171450" algn="just">
                        <a:lnSpc>
                          <a:spcPct val="100000"/>
                        </a:lnSpc>
                        <a:buFont typeface="Arial" panose="020B0604020202020204" pitchFamily="34" charset="0"/>
                        <a:buChar char="•"/>
                      </a:pPr>
                      <a:r>
                        <a:rPr lang="en-ZA" sz="1000" b="0" dirty="0" smtClean="0">
                          <a:solidFill>
                            <a:schemeClr val="tx1"/>
                          </a:solidFill>
                          <a:latin typeface="+mn-lt"/>
                          <a:cs typeface="Arial" panose="020B0604020202020204" pitchFamily="34" charset="0"/>
                        </a:rPr>
                        <a:t>Provide</a:t>
                      </a:r>
                      <a:r>
                        <a:rPr lang="en-ZA" sz="1000" b="0" baseline="0" dirty="0" smtClean="0">
                          <a:solidFill>
                            <a:schemeClr val="tx1"/>
                          </a:solidFill>
                          <a:latin typeface="+mn-lt"/>
                          <a:cs typeface="Arial" panose="020B0604020202020204" pitchFamily="34" charset="0"/>
                        </a:rPr>
                        <a:t> psycho-education to SBST on intervention guidelines (early intervention of children at risk). Facilitate early referrals by updating list of stakeholders in the province. Signing MoUs with sister departments on psychosocial support services.</a:t>
                      </a:r>
                    </a:p>
                    <a:p>
                      <a:pPr marL="171450" indent="-171450" algn="just">
                        <a:lnSpc>
                          <a:spcPct val="100000"/>
                        </a:lnSpc>
                        <a:buFont typeface="Arial" panose="020B0604020202020204" pitchFamily="34" charset="0"/>
                        <a:buChar char="•"/>
                      </a:pPr>
                      <a:r>
                        <a:rPr lang="en-ZA" sz="1000" b="0" baseline="0" dirty="0" smtClean="0">
                          <a:solidFill>
                            <a:schemeClr val="tx1"/>
                          </a:solidFill>
                          <a:latin typeface="+mn-lt"/>
                          <a:cs typeface="Arial" panose="020B0604020202020204" pitchFamily="34" charset="0"/>
                        </a:rPr>
                        <a:t>Create an online support system for learners in crisis (hotline/Business WhatsApp). Capacity building of teachers on Basic Counselling Skills. Develop psycho-social infographics for PED social media. Distribution of psycho-social resources to schools.</a:t>
                      </a:r>
                    </a:p>
                    <a:p>
                      <a:pPr marL="171450" indent="-171450" algn="just">
                        <a:lnSpc>
                          <a:spcPct val="100000"/>
                        </a:lnSpc>
                        <a:buFont typeface="Arial" panose="020B0604020202020204" pitchFamily="34" charset="0"/>
                        <a:buChar char="•"/>
                      </a:pPr>
                      <a:r>
                        <a:rPr lang="en-ZA" sz="1000" b="0" baseline="0" dirty="0" smtClean="0">
                          <a:solidFill>
                            <a:schemeClr val="tx1"/>
                          </a:solidFill>
                          <a:latin typeface="+mn-lt"/>
                          <a:cs typeface="Arial" panose="020B0604020202020204" pitchFamily="34" charset="0"/>
                        </a:rPr>
                        <a:t>Strengthening Peer Counselling in schools. </a:t>
                      </a:r>
                    </a:p>
                  </a:txBody>
                  <a:tcPr/>
                </a:tc>
                <a:extLst>
                  <a:ext uri="{0D108BD9-81ED-4DB2-BD59-A6C34878D82A}">
                    <a16:rowId xmlns:a16="http://schemas.microsoft.com/office/drawing/2014/main" val="1318894768"/>
                  </a:ext>
                </a:extLst>
              </a:tr>
              <a:tr h="749293">
                <a:tc>
                  <a:txBody>
                    <a:bodyPr/>
                    <a:lstStyle/>
                    <a:p>
                      <a:r>
                        <a:rPr lang="en-ZA" sz="1000" b="1" dirty="0" smtClean="0">
                          <a:solidFill>
                            <a:schemeClr val="tx1"/>
                          </a:solidFill>
                          <a:latin typeface="+mn-lt"/>
                        </a:rPr>
                        <a:t>Northern Cape</a:t>
                      </a:r>
                      <a:endParaRPr lang="en-ZA" sz="1000" b="1" dirty="0">
                        <a:solidFill>
                          <a:schemeClr val="tx1"/>
                        </a:solidFill>
                        <a:latin typeface="+mn-lt"/>
                      </a:endParaRPr>
                    </a:p>
                  </a:txBody>
                  <a:tcPr/>
                </a:tc>
                <a:tc>
                  <a:txBody>
                    <a:bodyPr/>
                    <a:lstStyle/>
                    <a:p>
                      <a:pPr marL="171450" indent="-171450" algn="l" defTabSz="914400" rtl="0" eaLnBrk="1" latinLnBrk="0" hangingPunct="1">
                        <a:lnSpc>
                          <a:spcPct val="100000"/>
                        </a:lnSpc>
                        <a:spcBef>
                          <a:spcPts val="0"/>
                        </a:spcBef>
                        <a:spcAft>
                          <a:spcPts val="0"/>
                        </a:spcAft>
                        <a:buFont typeface="Arial" panose="020B0604020202020204" pitchFamily="34" charset="0"/>
                        <a:buChar char="•"/>
                      </a:pPr>
                      <a:r>
                        <a:rPr lang="en-ZA" sz="1000" kern="1200" dirty="0" smtClean="0">
                          <a:solidFill>
                            <a:schemeClr val="dk1"/>
                          </a:solidFill>
                          <a:latin typeface="+mn-lt"/>
                          <a:ea typeface="+mn-ea"/>
                          <a:cs typeface="+mn-cs"/>
                        </a:rPr>
                        <a:t>Implement Program on SOP on Disaster Management as revised and amended by National.  </a:t>
                      </a:r>
                      <a:r>
                        <a:rPr lang="en-US" sz="1000" kern="1200" dirty="0" smtClean="0">
                          <a:solidFill>
                            <a:schemeClr val="dk1"/>
                          </a:solidFill>
                          <a:latin typeface="+mn-lt"/>
                          <a:ea typeface="+mn-ea"/>
                          <a:cs typeface="+mn-cs"/>
                        </a:rPr>
                        <a:t>Collaborations with sister departments and NGOs or CBOs is vital for positive results.  </a:t>
                      </a:r>
                      <a:r>
                        <a:rPr lang="en-ZA" sz="1000" kern="1200" dirty="0" smtClean="0">
                          <a:solidFill>
                            <a:schemeClr val="dk1"/>
                          </a:solidFill>
                          <a:latin typeface="+mn-lt"/>
                          <a:ea typeface="+mn-ea"/>
                          <a:cs typeface="+mn-cs"/>
                        </a:rPr>
                        <a:t>“Putting a leash on Anxiety” - Psychological re-integration of especially primary school learners   [pamphlets].  Poem competition on COVID 19 - Allows learners to re-tell their story (Psychological Strategy to address trauma and foster re-integration).</a:t>
                      </a:r>
                    </a:p>
                  </a:txBody>
                  <a:tcPr/>
                </a:tc>
                <a:extLst>
                  <a:ext uri="{0D108BD9-81ED-4DB2-BD59-A6C34878D82A}">
                    <a16:rowId xmlns:a16="http://schemas.microsoft.com/office/drawing/2014/main" val="3485269097"/>
                  </a:ext>
                </a:extLst>
              </a:tr>
              <a:tr h="749293">
                <a:tc>
                  <a:txBody>
                    <a:bodyPr/>
                    <a:lstStyle/>
                    <a:p>
                      <a:r>
                        <a:rPr lang="en-ZA" sz="1000" b="1" dirty="0" smtClean="0">
                          <a:solidFill>
                            <a:schemeClr val="tx1"/>
                          </a:solidFill>
                          <a:latin typeface="+mn-lt"/>
                        </a:rPr>
                        <a:t>North West</a:t>
                      </a:r>
                      <a:endParaRPr lang="en-ZA" sz="1000" b="1" dirty="0">
                        <a:solidFill>
                          <a:schemeClr val="tx1"/>
                        </a:solidFill>
                        <a:latin typeface="+mn-lt"/>
                      </a:endParaRPr>
                    </a:p>
                  </a:txBody>
                  <a:tcPr/>
                </a:tc>
                <a:tc>
                  <a:txBody>
                    <a:bodyPr/>
                    <a:lstStyle/>
                    <a:p>
                      <a:pPr marL="171450" lvl="1" indent="-171450" algn="l" defTabSz="914400" rtl="0" eaLnBrk="1" latinLnBrk="0" hangingPunct="1">
                        <a:buFont typeface="Arial" panose="020B0604020202020204" pitchFamily="34" charset="0"/>
                        <a:buChar char="•"/>
                      </a:pPr>
                      <a:r>
                        <a:rPr lang="en-US" sz="1000" kern="1200" dirty="0" smtClean="0">
                          <a:solidFill>
                            <a:schemeClr val="dk1"/>
                          </a:solidFill>
                          <a:latin typeface="+mn-lt"/>
                          <a:ea typeface="+mn-ea"/>
                          <a:cs typeface="+mn-cs"/>
                        </a:rPr>
                        <a:t>Partnerships with sister departments to provide psychosocial support. The following will be approached: </a:t>
                      </a:r>
                      <a:r>
                        <a:rPr lang="en-ZA" sz="1000" kern="1200" dirty="0" smtClean="0">
                          <a:solidFill>
                            <a:schemeClr val="dk1"/>
                          </a:solidFill>
                          <a:latin typeface="+mn-lt"/>
                          <a:ea typeface="+mn-ea"/>
                          <a:cs typeface="+mn-cs"/>
                        </a:rPr>
                        <a:t>DSD, </a:t>
                      </a:r>
                      <a:r>
                        <a:rPr lang="en-ZA" sz="1000" kern="1200" dirty="0" err="1" smtClean="0">
                          <a:solidFill>
                            <a:schemeClr val="dk1"/>
                          </a:solidFill>
                          <a:latin typeface="+mn-lt"/>
                          <a:ea typeface="+mn-ea"/>
                          <a:cs typeface="+mn-cs"/>
                        </a:rPr>
                        <a:t>DoH</a:t>
                      </a:r>
                      <a:r>
                        <a:rPr lang="en-ZA" sz="1000" kern="1200" dirty="0" smtClean="0">
                          <a:solidFill>
                            <a:schemeClr val="dk1"/>
                          </a:solidFill>
                          <a:latin typeface="+mn-lt"/>
                          <a:ea typeface="+mn-ea"/>
                          <a:cs typeface="+mn-cs"/>
                        </a:rPr>
                        <a:t>,  </a:t>
                      </a:r>
                      <a:r>
                        <a:rPr lang="en-US" sz="1000" kern="1200" dirty="0" smtClean="0">
                          <a:solidFill>
                            <a:schemeClr val="dk1"/>
                          </a:solidFill>
                          <a:latin typeface="+mn-lt"/>
                          <a:ea typeface="+mn-ea"/>
                          <a:cs typeface="+mn-cs"/>
                        </a:rPr>
                        <a:t>NGOs,</a:t>
                      </a:r>
                      <a:r>
                        <a:rPr lang="en-US" sz="1000" kern="1200" baseline="0" dirty="0" smtClean="0">
                          <a:solidFill>
                            <a:schemeClr val="dk1"/>
                          </a:solidFill>
                          <a:latin typeface="+mn-lt"/>
                          <a:ea typeface="+mn-ea"/>
                          <a:cs typeface="+mn-cs"/>
                        </a:rPr>
                        <a:t> </a:t>
                      </a:r>
                      <a:r>
                        <a:rPr lang="en-US" sz="1000" kern="1200" dirty="0" smtClean="0">
                          <a:solidFill>
                            <a:schemeClr val="dk1"/>
                          </a:solidFill>
                          <a:latin typeface="+mn-lt"/>
                          <a:ea typeface="+mn-ea"/>
                          <a:cs typeface="+mn-cs"/>
                        </a:rPr>
                        <a:t>Doctors without Borders,  Life Line North West, Love Life, </a:t>
                      </a:r>
                      <a:r>
                        <a:rPr lang="en-ZA" sz="1000" kern="1200" dirty="0" smtClean="0">
                          <a:solidFill>
                            <a:schemeClr val="dk1"/>
                          </a:solidFill>
                          <a:latin typeface="+mn-lt"/>
                          <a:ea typeface="+mn-ea"/>
                          <a:cs typeface="+mn-cs"/>
                        </a:rPr>
                        <a:t>Family and Marriage Society of South Africa (</a:t>
                      </a:r>
                      <a:r>
                        <a:rPr lang="en-US" sz="1000" kern="1200" dirty="0" smtClean="0">
                          <a:solidFill>
                            <a:schemeClr val="dk1"/>
                          </a:solidFill>
                          <a:latin typeface="+mn-lt"/>
                          <a:ea typeface="+mn-ea"/>
                          <a:cs typeface="+mn-cs"/>
                        </a:rPr>
                        <a:t>FAMSA),  </a:t>
                      </a:r>
                      <a:r>
                        <a:rPr lang="en-ZA" sz="1000" kern="1200" dirty="0" smtClean="0">
                          <a:solidFill>
                            <a:schemeClr val="dk1"/>
                          </a:solidFill>
                          <a:latin typeface="+mn-lt"/>
                          <a:ea typeface="+mn-ea"/>
                          <a:cs typeface="+mn-cs"/>
                        </a:rPr>
                        <a:t>Married Accommodation Project (</a:t>
                      </a:r>
                      <a:r>
                        <a:rPr lang="en-US" sz="1000" kern="1200" dirty="0" smtClean="0">
                          <a:solidFill>
                            <a:schemeClr val="dk1"/>
                          </a:solidFill>
                          <a:latin typeface="+mn-lt"/>
                          <a:ea typeface="+mn-ea"/>
                          <a:cs typeface="+mn-cs"/>
                        </a:rPr>
                        <a:t>MAP),  </a:t>
                      </a:r>
                      <a:r>
                        <a:rPr lang="en-ZA" sz="1000" kern="1200" dirty="0" err="1" smtClean="0">
                          <a:solidFill>
                            <a:schemeClr val="dk1"/>
                          </a:solidFill>
                          <a:latin typeface="+mn-lt"/>
                          <a:ea typeface="+mn-ea"/>
                          <a:cs typeface="+mn-cs"/>
                        </a:rPr>
                        <a:t>Maboloka</a:t>
                      </a:r>
                      <a:r>
                        <a:rPr lang="en-ZA" sz="1000" kern="1200" dirty="0" smtClean="0">
                          <a:solidFill>
                            <a:schemeClr val="dk1"/>
                          </a:solidFill>
                          <a:latin typeface="+mn-lt"/>
                          <a:ea typeface="+mn-ea"/>
                          <a:cs typeface="+mn-cs"/>
                        </a:rPr>
                        <a:t> HIV and Aids Awareness Organisation (</a:t>
                      </a:r>
                      <a:r>
                        <a:rPr lang="en-US" sz="1000" kern="1200" dirty="0" smtClean="0">
                          <a:solidFill>
                            <a:schemeClr val="dk1"/>
                          </a:solidFill>
                          <a:latin typeface="+mn-lt"/>
                          <a:ea typeface="+mn-ea"/>
                          <a:cs typeface="+mn-cs"/>
                        </a:rPr>
                        <a:t>MAHAAO), North West University auxiliary social workers,</a:t>
                      </a:r>
                      <a:r>
                        <a:rPr lang="en-US" sz="1000" kern="1200" baseline="0" dirty="0" smtClean="0">
                          <a:solidFill>
                            <a:schemeClr val="dk1"/>
                          </a:solidFill>
                          <a:latin typeface="+mn-lt"/>
                          <a:ea typeface="+mn-ea"/>
                          <a:cs typeface="+mn-cs"/>
                        </a:rPr>
                        <a:t> </a:t>
                      </a:r>
                      <a:r>
                        <a:rPr lang="en-US" sz="1000" kern="1200" dirty="0" smtClean="0">
                          <a:solidFill>
                            <a:schemeClr val="dk1"/>
                          </a:solidFill>
                          <a:latin typeface="+mn-lt"/>
                          <a:ea typeface="+mn-ea"/>
                          <a:cs typeface="+mn-cs"/>
                        </a:rPr>
                        <a:t>Soul City, etc. </a:t>
                      </a:r>
                      <a:r>
                        <a:rPr lang="en-GB" sz="1000" kern="1200" dirty="0" smtClean="0">
                          <a:solidFill>
                            <a:schemeClr val="dk1"/>
                          </a:solidFill>
                          <a:latin typeface="+mn-lt"/>
                          <a:ea typeface="+mn-ea"/>
                          <a:cs typeface="+mn-cs"/>
                        </a:rPr>
                        <a:t>The above mentioned stakeholders are assisting the learners with social behaviour change programs that also include psychosocial support.</a:t>
                      </a:r>
                    </a:p>
                  </a:txBody>
                  <a:tcPr/>
                </a:tc>
                <a:extLst>
                  <a:ext uri="{0D108BD9-81ED-4DB2-BD59-A6C34878D82A}">
                    <a16:rowId xmlns:a16="http://schemas.microsoft.com/office/drawing/2014/main" val="3933747256"/>
                  </a:ext>
                </a:extLst>
              </a:tr>
              <a:tr h="1563742">
                <a:tc>
                  <a:txBody>
                    <a:bodyPr/>
                    <a:lstStyle/>
                    <a:p>
                      <a:r>
                        <a:rPr lang="en-ZA" sz="1000" b="1" dirty="0" smtClean="0">
                          <a:solidFill>
                            <a:schemeClr val="tx1"/>
                          </a:solidFill>
                          <a:latin typeface="+mn-lt"/>
                        </a:rPr>
                        <a:t>Western Cape</a:t>
                      </a:r>
                      <a:endParaRPr lang="en-ZA" sz="1000" b="1" dirty="0">
                        <a:solidFill>
                          <a:schemeClr val="tx1"/>
                        </a:solidFill>
                        <a:latin typeface="+mn-lt"/>
                      </a:endParaRPr>
                    </a:p>
                  </a:txBody>
                  <a:tcPr/>
                </a:tc>
                <a:tc>
                  <a:txBody>
                    <a:bodyPr/>
                    <a:lstStyle/>
                    <a:p>
                      <a:r>
                        <a:rPr lang="en-ZA" sz="1000" b="1" dirty="0" smtClean="0">
                          <a:solidFill>
                            <a:schemeClr val="tx1"/>
                          </a:solidFill>
                          <a:latin typeface="+mn-lt"/>
                        </a:rPr>
                        <a:t>Face to face counselling and a 24 hour online counselling service is available, including online </a:t>
                      </a:r>
                      <a:r>
                        <a:rPr lang="en-ZA" sz="1000" b="1" dirty="0" err="1" smtClean="0">
                          <a:solidFill>
                            <a:schemeClr val="tx1"/>
                          </a:solidFill>
                          <a:latin typeface="+mn-lt"/>
                        </a:rPr>
                        <a:t>pyschosocio</a:t>
                      </a:r>
                      <a:r>
                        <a:rPr lang="en-ZA" sz="1000" b="1" dirty="0" smtClean="0">
                          <a:solidFill>
                            <a:schemeClr val="tx1"/>
                          </a:solidFill>
                          <a:latin typeface="+mn-lt"/>
                        </a:rPr>
                        <a:t> training provided by an independent wellness service provider. Ways that psycho-social support has been enhanced are as follows:</a:t>
                      </a:r>
                    </a:p>
                    <a:p>
                      <a:pPr lvl="0"/>
                      <a:r>
                        <a:rPr lang="en-GB" sz="1000" kern="1200" dirty="0" smtClean="0">
                          <a:solidFill>
                            <a:schemeClr val="dk1"/>
                          </a:solidFill>
                          <a:effectLst/>
                          <a:latin typeface="+mn-lt"/>
                          <a:ea typeface="+mn-ea"/>
                          <a:cs typeface="+mn-cs"/>
                        </a:rPr>
                        <a:t>Classroom psycho-social survey developed.  Check-in tools for various age groups developed. Psycho-social support pathway for the provision of low level, moderate level and high-level psycho-social support developed. Psycho-social face to face training has been converted to YouTube videos. shared via WhatsApp and Facebook groups of schools. Psycho-social sessions done via Zoom/MS Teams or via </a:t>
                      </a:r>
                      <a:r>
                        <a:rPr lang="en-GB" sz="1000" kern="1200" dirty="0" err="1" smtClean="0">
                          <a:solidFill>
                            <a:schemeClr val="dk1"/>
                          </a:solidFill>
                          <a:effectLst/>
                          <a:latin typeface="+mn-lt"/>
                          <a:ea typeface="+mn-ea"/>
                          <a:cs typeface="+mn-cs"/>
                        </a:rPr>
                        <a:t>teletherapy</a:t>
                      </a:r>
                      <a:r>
                        <a:rPr lang="en-GB" sz="1000" kern="1200" dirty="0" smtClean="0">
                          <a:solidFill>
                            <a:schemeClr val="dk1"/>
                          </a:solidFill>
                          <a:effectLst/>
                          <a:latin typeface="+mn-lt"/>
                          <a:ea typeface="+mn-ea"/>
                          <a:cs typeface="+mn-cs"/>
                        </a:rPr>
                        <a:t>. Webinars and online workshops developed on building resilience, mindfulness, etc. Psycho-social information placed on Google platform, </a:t>
                      </a:r>
                      <a:r>
                        <a:rPr lang="en-GB" sz="1000" kern="1200" dirty="0" err="1" smtClean="0">
                          <a:solidFill>
                            <a:schemeClr val="dk1"/>
                          </a:solidFill>
                          <a:effectLst/>
                          <a:latin typeface="+mn-lt"/>
                          <a:ea typeface="+mn-ea"/>
                          <a:cs typeface="+mn-cs"/>
                        </a:rPr>
                        <a:t>ePortal</a:t>
                      </a:r>
                      <a:r>
                        <a:rPr lang="en-GB" sz="1000" kern="1200" dirty="0" smtClean="0">
                          <a:solidFill>
                            <a:schemeClr val="dk1"/>
                          </a:solidFill>
                          <a:effectLst/>
                          <a:latin typeface="+mn-lt"/>
                          <a:ea typeface="+mn-ea"/>
                          <a:cs typeface="+mn-cs"/>
                        </a:rPr>
                        <a:t>. On-line virtual training programme developed regarding the child abuse protocol. Emotional first aid training sessions. Radio talks on grief and bereavement.</a:t>
                      </a:r>
                      <a:endParaRPr lang="en-US" sz="1000" kern="1200" dirty="0" smtClean="0">
                        <a:solidFill>
                          <a:schemeClr val="dk1"/>
                        </a:solidFill>
                        <a:effectLst/>
                        <a:latin typeface="+mn-lt"/>
                        <a:ea typeface="+mn-ea"/>
                        <a:cs typeface="+mn-cs"/>
                      </a:endParaRPr>
                    </a:p>
                    <a:p>
                      <a:pPr lvl="0"/>
                      <a:r>
                        <a:rPr lang="en-GB" sz="1000" kern="1200" dirty="0" smtClean="0">
                          <a:solidFill>
                            <a:schemeClr val="dk1"/>
                          </a:solidFill>
                          <a:effectLst/>
                          <a:latin typeface="+mn-lt"/>
                          <a:ea typeface="+mn-ea"/>
                          <a:cs typeface="+mn-cs"/>
                        </a:rPr>
                        <a:t>Tips for parents on supporting their children in the time of </a:t>
                      </a:r>
                      <a:r>
                        <a:rPr lang="en-GB" sz="1000" kern="1200" dirty="0" err="1" smtClean="0">
                          <a:solidFill>
                            <a:schemeClr val="dk1"/>
                          </a:solidFill>
                          <a:effectLst/>
                          <a:latin typeface="+mn-lt"/>
                          <a:ea typeface="+mn-ea"/>
                          <a:cs typeface="+mn-cs"/>
                        </a:rPr>
                        <a:t>Covid</a:t>
                      </a:r>
                      <a:r>
                        <a:rPr lang="en-GB" sz="1000" kern="1200" dirty="0" smtClean="0">
                          <a:solidFill>
                            <a:schemeClr val="dk1"/>
                          </a:solidFill>
                          <a:effectLst/>
                          <a:latin typeface="+mn-lt"/>
                          <a:ea typeface="+mn-ea"/>
                          <a:cs typeface="+mn-cs"/>
                        </a:rPr>
                        <a:t> 19 i.e. awareness of changes in their mental health, behaviour.</a:t>
                      </a:r>
                      <a:endParaRPr lang="en-US" sz="1000" kern="1200" dirty="0" smtClean="0">
                        <a:solidFill>
                          <a:schemeClr val="dk1"/>
                        </a:solidFill>
                        <a:effectLst/>
                        <a:latin typeface="+mn-lt"/>
                        <a:ea typeface="+mn-ea"/>
                        <a:cs typeface="+mn-cs"/>
                      </a:endParaRPr>
                    </a:p>
                    <a:p>
                      <a:pPr lvl="0"/>
                      <a:r>
                        <a:rPr lang="en-GB" sz="1000" kern="1200" dirty="0" smtClean="0">
                          <a:solidFill>
                            <a:schemeClr val="dk1"/>
                          </a:solidFill>
                          <a:effectLst/>
                          <a:latin typeface="+mn-lt"/>
                          <a:ea typeface="+mn-ea"/>
                          <a:cs typeface="+mn-cs"/>
                        </a:rPr>
                        <a:t>Collaboration with NGOs providing psycho-social support, Department of health and Department of Social Development.</a:t>
                      </a:r>
                      <a:endParaRPr lang="en-US" sz="10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28662278"/>
                  </a:ext>
                </a:extLst>
              </a:tr>
            </a:tbl>
          </a:graphicData>
        </a:graphic>
      </p:graphicFrame>
      <p:sp>
        <p:nvSpPr>
          <p:cNvPr id="4" name="Slide Number Placeholder 3"/>
          <p:cNvSpPr>
            <a:spLocks noGrp="1"/>
          </p:cNvSpPr>
          <p:nvPr>
            <p:ph type="sldNum" sz="quarter" idx="4294967295"/>
          </p:nvPr>
        </p:nvSpPr>
        <p:spPr>
          <a:xfrm>
            <a:off x="5508104" y="6165304"/>
            <a:ext cx="2133600" cy="365125"/>
          </a:xfrm>
          <a:prstGeom prst="rect">
            <a:avLst/>
          </a:prstGeom>
        </p:spPr>
        <p:txBody>
          <a:bodyPr/>
          <a:lstStyle/>
          <a:p>
            <a:fld id="{E2C0AE55-7E06-4976-960B-3D98813CB3CF}" type="slidenum">
              <a:rPr lang="en-ZA" smtClean="0">
                <a:solidFill>
                  <a:prstClr val="black">
                    <a:tint val="75000"/>
                  </a:prstClr>
                </a:solidFill>
              </a:rPr>
              <a:pPr/>
              <a:t>58</a:t>
            </a:fld>
            <a:endParaRPr lang="en-ZA" dirty="0">
              <a:solidFill>
                <a:prstClr val="black">
                  <a:tint val="75000"/>
                </a:prstClr>
              </a:solidFill>
            </a:endParaRP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6165304"/>
            <a:ext cx="1691680" cy="692696"/>
          </a:xfrm>
          <a:prstGeom prst="rect">
            <a:avLst/>
          </a:prstGeom>
        </p:spPr>
      </p:pic>
    </p:spTree>
    <p:extLst>
      <p:ext uri="{BB962C8B-B14F-4D97-AF65-F5344CB8AC3E}">
        <p14:creationId xmlns:p14="http://schemas.microsoft.com/office/powerpoint/2010/main" val="207116035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 </a:t>
            </a:r>
            <a:endParaRPr lang="en-ZA" dirty="0"/>
          </a:p>
        </p:txBody>
      </p:sp>
      <p:sp>
        <p:nvSpPr>
          <p:cNvPr id="3" name="Content Placeholder 2"/>
          <p:cNvSpPr>
            <a:spLocks noGrp="1"/>
          </p:cNvSpPr>
          <p:nvPr>
            <p:ph idx="1"/>
          </p:nvPr>
        </p:nvSpPr>
        <p:spPr>
          <a:xfrm>
            <a:off x="0" y="332656"/>
            <a:ext cx="9144000" cy="5793511"/>
          </a:xfrm>
        </p:spPr>
        <p:txBody>
          <a:bodyPr>
            <a:normAutofit/>
          </a:bodyPr>
          <a:lstStyle/>
          <a:p>
            <a:pPr marL="0" indent="0" algn="ctr">
              <a:buNone/>
              <a:tabLst>
                <a:tab pos="539750" algn="l"/>
              </a:tabLst>
            </a:pPr>
            <a:endParaRPr lang="en-ZA" sz="4400" dirty="0" smtClean="0"/>
          </a:p>
          <a:p>
            <a:pPr marL="0" indent="0" algn="ctr">
              <a:buNone/>
              <a:tabLst>
                <a:tab pos="539750" algn="l"/>
              </a:tabLst>
            </a:pPr>
            <a:endParaRPr lang="en-ZA" sz="4400" dirty="0"/>
          </a:p>
          <a:p>
            <a:pPr marL="0" indent="0" algn="ctr" defTabSz="539750">
              <a:buNone/>
              <a:tabLst>
                <a:tab pos="539750" algn="l"/>
              </a:tabLst>
            </a:pPr>
            <a:r>
              <a:rPr lang="en-ZA" sz="6600" b="1" dirty="0" smtClean="0">
                <a:solidFill>
                  <a:schemeClr val="accent2">
                    <a:lumMod val="75000"/>
                  </a:schemeClr>
                </a:solidFill>
              </a:rPr>
              <a:t>Approach to School Readiness Monitoring (SRM) for 2021</a:t>
            </a:r>
            <a:endParaRPr lang="en-ZA" sz="6600" b="1" dirty="0">
              <a:solidFill>
                <a:schemeClr val="accent2">
                  <a:lumMod val="75000"/>
                </a:schemeClr>
              </a:solidFill>
            </a:endParaRPr>
          </a:p>
        </p:txBody>
      </p:sp>
      <p:sp>
        <p:nvSpPr>
          <p:cNvPr id="4" name="Slide Number Placeholder 3"/>
          <p:cNvSpPr>
            <a:spLocks noGrp="1"/>
          </p:cNvSpPr>
          <p:nvPr>
            <p:ph type="sldNum" sz="quarter" idx="4294967295"/>
          </p:nvPr>
        </p:nvSpPr>
        <p:spPr>
          <a:xfrm>
            <a:off x="5652120" y="6309320"/>
            <a:ext cx="2133600" cy="365125"/>
          </a:xfrm>
          <a:prstGeom prst="rect">
            <a:avLst/>
          </a:prstGeom>
        </p:spPr>
        <p:txBody>
          <a:bodyPr/>
          <a:lstStyle/>
          <a:p>
            <a:fld id="{527EF771-2B50-4573-84B4-5C96B4F32DD9}" type="slidenum">
              <a:rPr lang="en-ZA" sz="1400" b="1" smtClean="0"/>
              <a:t>59</a:t>
            </a:fld>
            <a:endParaRPr lang="en-ZA" sz="1400" b="1" dirty="0"/>
          </a:p>
        </p:txBody>
      </p:sp>
      <p:pic>
        <p:nvPicPr>
          <p:cNvPr id="5" name="Picture 4"/>
          <p:cNvPicPr>
            <a:picLocks noChangeAspect="1"/>
          </p:cNvPicPr>
          <p:nvPr/>
        </p:nvPicPr>
        <p:blipFill>
          <a:blip r:embed="rId2"/>
          <a:stretch>
            <a:fillRect/>
          </a:stretch>
        </p:blipFill>
        <p:spPr>
          <a:xfrm>
            <a:off x="0" y="6165304"/>
            <a:ext cx="1691680" cy="692696"/>
          </a:xfrm>
          <a:prstGeom prst="rect">
            <a:avLst/>
          </a:prstGeom>
        </p:spPr>
      </p:pic>
    </p:spTree>
    <p:extLst>
      <p:ext uri="{BB962C8B-B14F-4D97-AF65-F5344CB8AC3E}">
        <p14:creationId xmlns:p14="http://schemas.microsoft.com/office/powerpoint/2010/main" val="336540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09341"/>
            <a:ext cx="9144000" cy="1944216"/>
          </a:xfrm>
        </p:spPr>
        <p:txBody>
          <a:bodyPr>
            <a:noAutofit/>
          </a:bodyPr>
          <a:lstStyle/>
          <a:p>
            <a:r>
              <a:rPr lang="en-GB" sz="6600" b="1" dirty="0" smtClean="0">
                <a:solidFill>
                  <a:schemeClr val="accent2"/>
                </a:solidFill>
              </a:rPr>
              <a:t>STATE OF READINESS PER PROVINCE</a:t>
            </a:r>
            <a:endParaRPr lang="en-ZA" sz="6600" b="1" dirty="0">
              <a:solidFill>
                <a:schemeClr val="accent2">
                  <a:lumMod val="75000"/>
                </a:schemeClr>
              </a:solidFill>
            </a:endParaRPr>
          </a:p>
        </p:txBody>
      </p:sp>
      <p:sp>
        <p:nvSpPr>
          <p:cNvPr id="3" name="Subtitle 2"/>
          <p:cNvSpPr>
            <a:spLocks noGrp="1"/>
          </p:cNvSpPr>
          <p:nvPr>
            <p:ph type="subTitle" idx="1"/>
          </p:nvPr>
        </p:nvSpPr>
        <p:spPr>
          <a:xfrm>
            <a:off x="1331640" y="1700808"/>
            <a:ext cx="6912768" cy="3384376"/>
          </a:xfrm>
        </p:spPr>
        <p:txBody>
          <a:bodyPr>
            <a:noAutofit/>
          </a:bodyPr>
          <a:lstStyle/>
          <a:p>
            <a:pPr marL="342900" indent="-342900" eaLnBrk="0" hangingPunct="0">
              <a:defRPr/>
            </a:pPr>
            <a:endParaRPr lang="en-ZA" sz="1600" b="1" dirty="0" smtClean="0">
              <a:solidFill>
                <a:schemeClr val="accent6">
                  <a:lumMod val="75000"/>
                </a:schemeClr>
              </a:solidFill>
            </a:endParaRPr>
          </a:p>
          <a:p>
            <a:pPr marL="342900" indent="-342900" eaLnBrk="0" hangingPunct="0">
              <a:defRPr/>
            </a:pPr>
            <a:endParaRPr lang="en-ZA" sz="1600" b="1" dirty="0">
              <a:solidFill>
                <a:schemeClr val="accent6">
                  <a:lumMod val="75000"/>
                </a:schemeClr>
              </a:solidFill>
            </a:endParaRPr>
          </a:p>
          <a:p>
            <a:pPr marL="342900" indent="-342900" eaLnBrk="0" hangingPunct="0">
              <a:defRPr/>
            </a:pPr>
            <a:endParaRPr lang="en-ZA" sz="1600" b="1" dirty="0" smtClean="0">
              <a:solidFill>
                <a:schemeClr val="accent6">
                  <a:lumMod val="75000"/>
                </a:schemeClr>
              </a:solidFill>
            </a:endParaRPr>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C0AE55-7E06-4976-960B-3D98813CB3CF}"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5" name="Picture 4"/>
          <p:cNvPicPr>
            <a:picLocks noChangeAspect="1"/>
          </p:cNvPicPr>
          <p:nvPr/>
        </p:nvPicPr>
        <p:blipFill>
          <a:blip r:embed="rId4"/>
          <a:stretch>
            <a:fillRect/>
          </a:stretch>
        </p:blipFill>
        <p:spPr>
          <a:xfrm>
            <a:off x="0" y="6021288"/>
            <a:ext cx="1691680" cy="836712"/>
          </a:xfrm>
          <a:prstGeom prst="rect">
            <a:avLst/>
          </a:prstGeom>
        </p:spPr>
      </p:pic>
    </p:spTree>
    <p:custDataLst>
      <p:tags r:id="rId1"/>
    </p:custDataLst>
    <p:extLst>
      <p:ext uri="{BB962C8B-B14F-4D97-AF65-F5344CB8AC3E}">
        <p14:creationId xmlns:p14="http://schemas.microsoft.com/office/powerpoint/2010/main" val="256047295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0" y="6165304"/>
            <a:ext cx="1691680" cy="692696"/>
          </a:xfrm>
          <a:prstGeom prst="rect">
            <a:avLst/>
          </a:prstGeom>
        </p:spPr>
      </p:pic>
      <p:sp>
        <p:nvSpPr>
          <p:cNvPr id="2" name="Title 1"/>
          <p:cNvSpPr>
            <a:spLocks noGrp="1"/>
          </p:cNvSpPr>
          <p:nvPr>
            <p:ph type="title"/>
          </p:nvPr>
        </p:nvSpPr>
        <p:spPr>
          <a:xfrm>
            <a:off x="464916" y="0"/>
            <a:ext cx="8219256" cy="674792"/>
          </a:xfrm>
        </p:spPr>
        <p:txBody>
          <a:bodyPr>
            <a:noAutofit/>
          </a:bodyPr>
          <a:lstStyle/>
          <a:p>
            <a:r>
              <a:rPr lang="en-ZA" b="1" dirty="0" smtClean="0">
                <a:solidFill>
                  <a:schemeClr val="accent2">
                    <a:lumMod val="75000"/>
                  </a:schemeClr>
                </a:solidFill>
              </a:rPr>
              <a:t>MANAGEMENT PLAN</a:t>
            </a:r>
            <a:endParaRPr lang="en-ZA" dirty="0">
              <a:solidFill>
                <a:schemeClr val="accent2">
                  <a:lumMod val="75000"/>
                </a:schemeClr>
              </a:solidFill>
            </a:endParaRPr>
          </a:p>
        </p:txBody>
      </p:sp>
      <p:sp>
        <p:nvSpPr>
          <p:cNvPr id="3" name="Content Placeholder 2"/>
          <p:cNvSpPr>
            <a:spLocks noGrp="1"/>
          </p:cNvSpPr>
          <p:nvPr>
            <p:ph idx="1"/>
          </p:nvPr>
        </p:nvSpPr>
        <p:spPr>
          <a:xfrm>
            <a:off x="-108520" y="588254"/>
            <a:ext cx="9252520" cy="5477204"/>
          </a:xfrm>
        </p:spPr>
        <p:txBody>
          <a:bodyPr>
            <a:noAutofit/>
          </a:bodyPr>
          <a:lstStyle/>
          <a:p>
            <a:pPr marL="433388" algn="just">
              <a:buSzPct val="100000"/>
            </a:pPr>
            <a:r>
              <a:rPr lang="en-ZA" sz="2100" dirty="0" smtClean="0"/>
              <a:t>The Department ordinarily conducts </a:t>
            </a:r>
            <a:r>
              <a:rPr lang="en-ZA" sz="2100" dirty="0"/>
              <a:t>the </a:t>
            </a:r>
            <a:r>
              <a:rPr lang="en-ZA" sz="2100" b="1" dirty="0"/>
              <a:t>Pre-closure </a:t>
            </a:r>
            <a:r>
              <a:rPr lang="en-ZA" sz="2100" b="1" dirty="0" smtClean="0"/>
              <a:t>Monitoring </a:t>
            </a:r>
            <a:r>
              <a:rPr lang="en-ZA" sz="2100" dirty="0" smtClean="0"/>
              <a:t>in November of the previous year </a:t>
            </a:r>
            <a:r>
              <a:rPr lang="en-ZA" sz="2100" dirty="0"/>
              <a:t>in preparation for the </a:t>
            </a:r>
            <a:r>
              <a:rPr lang="en-ZA" sz="2100" b="1" dirty="0"/>
              <a:t>new academic year</a:t>
            </a:r>
            <a:r>
              <a:rPr lang="en-ZA" sz="2100" dirty="0"/>
              <a:t>.  </a:t>
            </a:r>
            <a:r>
              <a:rPr lang="en-ZA" sz="2100" b="1" dirty="0"/>
              <a:t>This phase of the SRM for 2021 </a:t>
            </a:r>
            <a:r>
              <a:rPr lang="en-ZA" sz="2100" dirty="0"/>
              <a:t>will not be conducted because the 2020 academic year has been adversely affected by the COVID-19 </a:t>
            </a:r>
            <a:r>
              <a:rPr lang="en-ZA" sz="2100" dirty="0" smtClean="0"/>
              <a:t>pandemic </a:t>
            </a:r>
            <a:r>
              <a:rPr lang="en-ZA" sz="2100" dirty="0"/>
              <a:t>resulting in the loss of </a:t>
            </a:r>
            <a:r>
              <a:rPr lang="en-ZA" sz="2100" b="1" dirty="0"/>
              <a:t>42 school days</a:t>
            </a:r>
            <a:r>
              <a:rPr lang="en-ZA" sz="2100" dirty="0"/>
              <a:t>. </a:t>
            </a:r>
            <a:endParaRPr lang="en-ZA" sz="2100" dirty="0" smtClean="0"/>
          </a:p>
          <a:p>
            <a:pPr marL="433388" lvl="0" algn="just">
              <a:buSzPct val="100000"/>
            </a:pPr>
            <a:r>
              <a:rPr lang="en-ZA" sz="2100" dirty="0"/>
              <a:t>The sample of schools identified for 2021 SRM will be drawn from</a:t>
            </a:r>
            <a:r>
              <a:rPr lang="en-ZA" sz="2100" b="1" dirty="0"/>
              <a:t> </a:t>
            </a:r>
            <a:r>
              <a:rPr lang="en-ZA" sz="2100" dirty="0"/>
              <a:t>the </a:t>
            </a:r>
            <a:r>
              <a:rPr lang="en-ZA" sz="2100" b="1" dirty="0"/>
              <a:t>five </a:t>
            </a:r>
            <a:r>
              <a:rPr lang="en-ZA" sz="2100" b="1" dirty="0" smtClean="0"/>
              <a:t> </a:t>
            </a:r>
            <a:r>
              <a:rPr lang="en-ZA" sz="2100" b="1" dirty="0"/>
              <a:t>quintiles </a:t>
            </a:r>
            <a:r>
              <a:rPr lang="en-ZA" sz="2100" dirty="0"/>
              <a:t>in selected</a:t>
            </a:r>
            <a:r>
              <a:rPr lang="en-ZA" sz="2100" b="1" dirty="0"/>
              <a:t> </a:t>
            </a:r>
            <a:r>
              <a:rPr lang="en-ZA" sz="2100" dirty="0"/>
              <a:t>districts and circuits.  This will include all types of schools i.e. primary, secondary, </a:t>
            </a:r>
            <a:r>
              <a:rPr lang="en-ZA" sz="2100" dirty="0" smtClean="0"/>
              <a:t>combined/intermediate </a:t>
            </a:r>
            <a:r>
              <a:rPr lang="en-ZA" sz="2100" dirty="0"/>
              <a:t>schools, special schools, small schools and schools with boarding facilities</a:t>
            </a:r>
            <a:r>
              <a:rPr lang="en-ZA" sz="2100" dirty="0" smtClean="0"/>
              <a:t>.</a:t>
            </a:r>
            <a:endParaRPr lang="en-US" sz="2100" dirty="0" smtClean="0">
              <a:ea typeface="Times New Roman"/>
            </a:endParaRPr>
          </a:p>
          <a:p>
            <a:pPr marL="433388" algn="just">
              <a:buSzPct val="100000"/>
            </a:pPr>
            <a:r>
              <a:rPr lang="en-ZA" sz="2100" dirty="0">
                <a:ea typeface="Calibri" panose="020F0502020204030204" pitchFamily="34" charset="0"/>
              </a:rPr>
              <a:t>The </a:t>
            </a:r>
            <a:r>
              <a:rPr lang="en-ZA" sz="2100" b="1" dirty="0">
                <a:ea typeface="Calibri" panose="020F0502020204030204" pitchFamily="34" charset="0"/>
              </a:rPr>
              <a:t>2021 </a:t>
            </a:r>
            <a:r>
              <a:rPr lang="en-ZA" sz="2100" dirty="0">
                <a:ea typeface="Calibri" panose="020F0502020204030204" pitchFamily="34" charset="0"/>
              </a:rPr>
              <a:t>SRM will be conducted between </a:t>
            </a:r>
            <a:r>
              <a:rPr lang="en-ZA" sz="2100" b="1" dirty="0">
                <a:ea typeface="Calibri" panose="020F0502020204030204" pitchFamily="34" charset="0"/>
              </a:rPr>
              <a:t>27 January and 12 February </a:t>
            </a:r>
            <a:r>
              <a:rPr lang="en-ZA" sz="2100" b="1" dirty="0" smtClean="0">
                <a:ea typeface="Calibri" panose="020F0502020204030204" pitchFamily="34" charset="0"/>
              </a:rPr>
              <a:t>2021</a:t>
            </a:r>
            <a:r>
              <a:rPr lang="en-US" sz="2100" dirty="0" smtClean="0">
                <a:ea typeface="Times New Roman"/>
              </a:rPr>
              <a:t>; and </a:t>
            </a:r>
          </a:p>
          <a:p>
            <a:pPr marL="433388" algn="just">
              <a:buSzPct val="100000"/>
            </a:pPr>
            <a:r>
              <a:rPr lang="en-GB" sz="2100" b="1" dirty="0" smtClean="0">
                <a:ea typeface="Times New Roman"/>
              </a:rPr>
              <a:t>Follow-up </a:t>
            </a:r>
            <a:r>
              <a:rPr lang="en-GB" sz="2100" b="1" dirty="0">
                <a:ea typeface="Times New Roman"/>
              </a:rPr>
              <a:t>assessments </a:t>
            </a:r>
            <a:r>
              <a:rPr lang="en-GB" sz="2100" dirty="0">
                <a:ea typeface="Times New Roman"/>
              </a:rPr>
              <a:t>focusing on issues </a:t>
            </a:r>
            <a:r>
              <a:rPr lang="en-GB" sz="2100" dirty="0" smtClean="0">
                <a:ea typeface="Times New Roman"/>
              </a:rPr>
              <a:t>picked-up </a:t>
            </a:r>
            <a:r>
              <a:rPr lang="en-GB" sz="2100" dirty="0">
                <a:ea typeface="Times New Roman"/>
              </a:rPr>
              <a:t>at the beginning of the </a:t>
            </a:r>
            <a:r>
              <a:rPr lang="en-GB" sz="2100" dirty="0" smtClean="0">
                <a:ea typeface="Times New Roman"/>
              </a:rPr>
              <a:t>2021 Academic </a:t>
            </a:r>
            <a:r>
              <a:rPr lang="en-GB" sz="2100" dirty="0">
                <a:ea typeface="Times New Roman"/>
              </a:rPr>
              <a:t>Y</a:t>
            </a:r>
            <a:r>
              <a:rPr lang="en-GB" sz="2100" dirty="0" smtClean="0">
                <a:ea typeface="Times New Roman"/>
              </a:rPr>
              <a:t>ear Monitoring will be conducted between </a:t>
            </a:r>
            <a:r>
              <a:rPr lang="en-ZA" sz="2100" b="1" dirty="0" smtClean="0">
                <a:ea typeface="Calibri" panose="020F0502020204030204" pitchFamily="34" charset="0"/>
              </a:rPr>
              <a:t>01 and 12 March 2021</a:t>
            </a:r>
            <a:r>
              <a:rPr lang="en-GB" sz="2100" dirty="0" smtClean="0">
                <a:ea typeface="Times New Roman"/>
              </a:rPr>
              <a:t>.</a:t>
            </a:r>
            <a:endParaRPr lang="en-GB" sz="2100" dirty="0">
              <a:ea typeface="Times New Roman"/>
            </a:endParaRPr>
          </a:p>
          <a:p>
            <a:pPr marL="342900" lvl="1" indent="-342900" algn="just">
              <a:lnSpc>
                <a:spcPct val="120000"/>
              </a:lnSpc>
              <a:buFont typeface="Arial" panose="020B0604020202020204" pitchFamily="34" charset="0"/>
              <a:buChar char="•"/>
            </a:pPr>
            <a:r>
              <a:rPr lang="en-ZA" sz="2100" dirty="0"/>
              <a:t>The Monitoring Team will include DBE officials and </a:t>
            </a:r>
            <a:r>
              <a:rPr lang="en-ZA" sz="2100" b="1" dirty="0" smtClean="0"/>
              <a:t>District officials, </a:t>
            </a:r>
            <a:r>
              <a:rPr lang="en-ZA" sz="2100" dirty="0" smtClean="0"/>
              <a:t>particularly</a:t>
            </a:r>
            <a:r>
              <a:rPr lang="en-ZA" sz="2100" b="1" dirty="0" smtClean="0"/>
              <a:t> Circuit Managers</a:t>
            </a:r>
            <a:r>
              <a:rPr lang="en-ZA" sz="2100" dirty="0" smtClean="0"/>
              <a:t>.</a:t>
            </a:r>
            <a:endParaRPr lang="en-ZA" sz="2100" dirty="0"/>
          </a:p>
          <a:p>
            <a:pPr marL="342900" lvl="1" indent="-342900" algn="just">
              <a:lnSpc>
                <a:spcPct val="120000"/>
              </a:lnSpc>
              <a:buFont typeface="Arial" panose="020B0604020202020204" pitchFamily="34" charset="0"/>
              <a:buChar char="•"/>
            </a:pPr>
            <a:endParaRPr lang="en-ZA" sz="2200" dirty="0"/>
          </a:p>
          <a:p>
            <a:pPr marL="1079500" lvl="1" indent="-449263" algn="just">
              <a:buFont typeface="Arial" panose="020B0604020202020204" pitchFamily="34" charset="0"/>
              <a:buChar char="•"/>
            </a:pPr>
            <a:endParaRPr lang="en-GB" sz="2200" dirty="0">
              <a:ea typeface="Times New Roman"/>
            </a:endParaRPr>
          </a:p>
          <a:p>
            <a:pPr marL="0" lvl="1" indent="0" algn="just">
              <a:lnSpc>
                <a:spcPct val="150000"/>
              </a:lnSpc>
              <a:buFont typeface="Symbol"/>
              <a:buChar char=""/>
            </a:pPr>
            <a:endParaRPr lang="en-ZA" sz="2200" dirty="0">
              <a:latin typeface="Arial"/>
              <a:ea typeface="Times New Roman"/>
            </a:endParaRPr>
          </a:p>
          <a:p>
            <a:endParaRPr lang="en-ZA" sz="2200" dirty="0"/>
          </a:p>
          <a:p>
            <a:endParaRPr lang="en-ZA" sz="2200" dirty="0"/>
          </a:p>
        </p:txBody>
      </p:sp>
      <p:sp>
        <p:nvSpPr>
          <p:cNvPr id="4" name="Slide Number Placeholder 3"/>
          <p:cNvSpPr>
            <a:spLocks noGrp="1"/>
          </p:cNvSpPr>
          <p:nvPr>
            <p:ph type="sldNum" sz="quarter" idx="4294967295"/>
          </p:nvPr>
        </p:nvSpPr>
        <p:spPr>
          <a:xfrm>
            <a:off x="5652120" y="6309320"/>
            <a:ext cx="2133600" cy="365125"/>
          </a:xfrm>
          <a:prstGeom prst="rect">
            <a:avLst/>
          </a:prstGeom>
        </p:spPr>
        <p:txBody>
          <a:bodyPr/>
          <a:lstStyle/>
          <a:p>
            <a:fld id="{527EF771-2B50-4573-84B4-5C96B4F32DD9}" type="slidenum">
              <a:rPr lang="en-ZA" sz="1400" b="1" smtClean="0"/>
              <a:t>60</a:t>
            </a:fld>
            <a:endParaRPr lang="en-ZA" sz="1400" b="1" dirty="0"/>
          </a:p>
        </p:txBody>
      </p:sp>
    </p:spTree>
    <p:extLst>
      <p:ext uri="{BB962C8B-B14F-4D97-AF65-F5344CB8AC3E}">
        <p14:creationId xmlns:p14="http://schemas.microsoft.com/office/powerpoint/2010/main" val="215276085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9"/>
            <a:ext cx="8579296" cy="634081"/>
          </a:xfrm>
        </p:spPr>
        <p:txBody>
          <a:bodyPr>
            <a:noAutofit/>
          </a:bodyPr>
          <a:lstStyle/>
          <a:p>
            <a:r>
              <a:rPr lang="en-GB" sz="3600" b="1" dirty="0" smtClean="0">
                <a:solidFill>
                  <a:schemeClr val="accent2">
                    <a:lumMod val="75000"/>
                  </a:schemeClr>
                </a:solidFill>
              </a:rPr>
              <a:t>PROGRESS ON STATE OF READINESS</a:t>
            </a:r>
            <a:endParaRPr lang="en-ZA" sz="3600" b="1" dirty="0">
              <a:solidFill>
                <a:schemeClr val="accent2">
                  <a:lumMod val="75000"/>
                </a:schemeClr>
              </a:solidFill>
            </a:endParaRPr>
          </a:p>
        </p:txBody>
      </p:sp>
      <p:sp>
        <p:nvSpPr>
          <p:cNvPr id="3" name="Content Placeholder 2"/>
          <p:cNvSpPr>
            <a:spLocks noGrp="1"/>
          </p:cNvSpPr>
          <p:nvPr>
            <p:ph idx="1"/>
          </p:nvPr>
        </p:nvSpPr>
        <p:spPr>
          <a:xfrm>
            <a:off x="107504" y="908720"/>
            <a:ext cx="8928992" cy="5217445"/>
          </a:xfrm>
        </p:spPr>
        <p:txBody>
          <a:bodyPr>
            <a:normAutofit/>
          </a:bodyPr>
          <a:lstStyle/>
          <a:p>
            <a:pPr lvl="0" algn="just"/>
            <a:r>
              <a:rPr lang="en-ZA" sz="2700" b="1" dirty="0" smtClean="0"/>
              <a:t>Provinces have already submitted progress </a:t>
            </a:r>
            <a:r>
              <a:rPr lang="en-ZA" sz="2700" b="1" dirty="0"/>
              <a:t>reports </a:t>
            </a:r>
            <a:r>
              <a:rPr lang="en-ZA" sz="2700" dirty="0"/>
              <a:t>on the state of readiness for the opening of schools in January </a:t>
            </a:r>
            <a:r>
              <a:rPr lang="en-ZA" sz="2700" dirty="0" smtClean="0"/>
              <a:t>2021. </a:t>
            </a:r>
          </a:p>
          <a:p>
            <a:pPr lvl="0" algn="just"/>
            <a:r>
              <a:rPr lang="en-ZA" sz="2700" dirty="0" smtClean="0"/>
              <a:t>The </a:t>
            </a:r>
            <a:r>
              <a:rPr lang="en-ZA" sz="2700" b="1" dirty="0"/>
              <a:t>Draft January 2021 Monitoring Tool </a:t>
            </a:r>
            <a:r>
              <a:rPr lang="en-ZA" sz="2700" dirty="0" smtClean="0"/>
              <a:t>has been circulated to </a:t>
            </a:r>
            <a:r>
              <a:rPr lang="en-ZA" sz="2700" dirty="0"/>
              <a:t>the relevant Branches for their inputs.  </a:t>
            </a:r>
            <a:endParaRPr lang="en-ZA" sz="2700" dirty="0" smtClean="0"/>
          </a:p>
          <a:p>
            <a:pPr lvl="0" algn="just"/>
            <a:r>
              <a:rPr lang="en-ZA" sz="2700" dirty="0" smtClean="0"/>
              <a:t>The process of </a:t>
            </a:r>
            <a:r>
              <a:rPr lang="en-ZA" sz="2700" b="1" dirty="0" smtClean="0"/>
              <a:t>requesting Branches to </a:t>
            </a:r>
            <a:r>
              <a:rPr lang="en-ZA" sz="2700" b="1" dirty="0"/>
              <a:t>nominate and submit the names of officials</a:t>
            </a:r>
            <a:r>
              <a:rPr lang="en-ZA" sz="2700" dirty="0"/>
              <a:t> who will form part of the monitoring </a:t>
            </a:r>
            <a:r>
              <a:rPr lang="en-ZA" sz="2700" dirty="0" smtClean="0"/>
              <a:t>team is in progress.  </a:t>
            </a:r>
          </a:p>
          <a:p>
            <a:pPr lvl="0" algn="just"/>
            <a:r>
              <a:rPr lang="en-GB" sz="2700" b="1" dirty="0" smtClean="0"/>
              <a:t>Letters to Heads of Education Departments</a:t>
            </a:r>
            <a:r>
              <a:rPr lang="en-GB" sz="2700" dirty="0" smtClean="0"/>
              <a:t> informing them of the 2021 School Readiness Monitoring will be sent to the provinces as soon as they are signed off by the DG.</a:t>
            </a:r>
            <a:endParaRPr lang="en-ZA" sz="2700" dirty="0"/>
          </a:p>
        </p:txBody>
      </p:sp>
      <p:pic>
        <p:nvPicPr>
          <p:cNvPr id="4" name="Picture 3"/>
          <p:cNvPicPr>
            <a:picLocks noChangeAspect="1"/>
          </p:cNvPicPr>
          <p:nvPr/>
        </p:nvPicPr>
        <p:blipFill>
          <a:blip r:embed="rId2"/>
          <a:stretch>
            <a:fillRect/>
          </a:stretch>
        </p:blipFill>
        <p:spPr>
          <a:xfrm>
            <a:off x="179512" y="6206401"/>
            <a:ext cx="1440160" cy="692696"/>
          </a:xfrm>
          <a:prstGeom prst="rect">
            <a:avLst/>
          </a:prstGeom>
        </p:spPr>
      </p:pic>
      <p:sp>
        <p:nvSpPr>
          <p:cNvPr id="5" name="Slide Number Placeholder 3"/>
          <p:cNvSpPr txBox="1">
            <a:spLocks/>
          </p:cNvSpPr>
          <p:nvPr/>
        </p:nvSpPr>
        <p:spPr>
          <a:xfrm>
            <a:off x="5292080" y="62155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61</a:t>
            </a:r>
            <a:endParaRPr lang="en-ZA" dirty="0"/>
          </a:p>
        </p:txBody>
      </p:sp>
    </p:spTree>
    <p:extLst>
      <p:ext uri="{BB962C8B-B14F-4D97-AF65-F5344CB8AC3E}">
        <p14:creationId xmlns:p14="http://schemas.microsoft.com/office/powerpoint/2010/main" val="15871054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1"/>
            <a:ext cx="6326460" cy="576064"/>
          </a:xfrm>
        </p:spPr>
        <p:txBody>
          <a:bodyPr>
            <a:noAutofit/>
          </a:bodyPr>
          <a:lstStyle/>
          <a:p>
            <a:r>
              <a:rPr lang="en-ZA" sz="3600" b="1" dirty="0">
                <a:solidFill>
                  <a:schemeClr val="accent2">
                    <a:lumMod val="75000"/>
                  </a:schemeClr>
                </a:solidFill>
              </a:rPr>
              <a:t>DISTRICTS TO BE </a:t>
            </a:r>
            <a:r>
              <a:rPr lang="en-ZA" sz="3600" b="1" dirty="0" smtClean="0">
                <a:solidFill>
                  <a:schemeClr val="accent2">
                    <a:lumMod val="75000"/>
                  </a:schemeClr>
                </a:solidFill>
              </a:rPr>
              <a:t>MONITORED</a:t>
            </a:r>
            <a:endParaRPr lang="en-ZA"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95921644"/>
              </p:ext>
            </p:extLst>
          </p:nvPr>
        </p:nvGraphicFramePr>
        <p:xfrm>
          <a:off x="179512" y="764704"/>
          <a:ext cx="8856984" cy="5400600"/>
        </p:xfrm>
        <a:graphic>
          <a:graphicData uri="http://schemas.openxmlformats.org/drawingml/2006/table">
            <a:tbl>
              <a:tblPr>
                <a:tableStyleId>{8A107856-5554-42FB-B03E-39F5DBC370BA}</a:tableStyleId>
              </a:tblPr>
              <a:tblGrid>
                <a:gridCol w="2775048">
                  <a:extLst>
                    <a:ext uri="{9D8B030D-6E8A-4147-A177-3AD203B41FA5}">
                      <a16:colId xmlns:a16="http://schemas.microsoft.com/office/drawing/2014/main" val="20000"/>
                    </a:ext>
                  </a:extLst>
                </a:gridCol>
                <a:gridCol w="6081936">
                  <a:extLst>
                    <a:ext uri="{9D8B030D-6E8A-4147-A177-3AD203B41FA5}">
                      <a16:colId xmlns:a16="http://schemas.microsoft.com/office/drawing/2014/main" val="20001"/>
                    </a:ext>
                  </a:extLst>
                </a:gridCol>
              </a:tblGrid>
              <a:tr h="620271">
                <a:tc>
                  <a:txBody>
                    <a:bodyPr/>
                    <a:lstStyle/>
                    <a:p>
                      <a:pPr algn="ctr" rtl="0" fontAlgn="ctr"/>
                      <a:r>
                        <a:rPr lang="en-ZA" sz="2000" u="none" strike="noStrike" dirty="0">
                          <a:effectLst/>
                        </a:rPr>
                        <a:t>Province</a:t>
                      </a:r>
                      <a:endParaRPr lang="en-ZA" sz="2000" b="1" i="0" u="none" strike="noStrike" dirty="0">
                        <a:solidFill>
                          <a:srgbClr val="000000"/>
                        </a:solidFill>
                        <a:effectLst/>
                        <a:latin typeface="+mn-lt"/>
                      </a:endParaRPr>
                    </a:p>
                  </a:txBody>
                  <a:tcPr marL="4763" marR="4763" marT="4763" marB="0" anchor="ctr"/>
                </a:tc>
                <a:tc>
                  <a:txBody>
                    <a:bodyPr/>
                    <a:lstStyle/>
                    <a:p>
                      <a:pPr algn="ctr" rtl="0" fontAlgn="ctr"/>
                      <a:r>
                        <a:rPr lang="en-ZA" sz="2000" u="none" strike="noStrike" dirty="0">
                          <a:effectLst/>
                        </a:rPr>
                        <a:t>Districts</a:t>
                      </a:r>
                      <a:endParaRPr lang="en-ZA" sz="2000" b="1" i="0" u="none" strike="noStrike" dirty="0">
                        <a:solidFill>
                          <a:srgbClr val="000000"/>
                        </a:solidFill>
                        <a:effectLst/>
                        <a:latin typeface="+mn-lt"/>
                      </a:endParaRPr>
                    </a:p>
                  </a:txBody>
                  <a:tcPr marL="4763" marR="4763" marT="4763" marB="0" anchor="ctr"/>
                </a:tc>
                <a:extLst>
                  <a:ext uri="{0D108BD9-81ED-4DB2-BD59-A6C34878D82A}">
                    <a16:rowId xmlns:a16="http://schemas.microsoft.com/office/drawing/2014/main" val="10000"/>
                  </a:ext>
                </a:extLst>
              </a:tr>
              <a:tr h="794537">
                <a:tc>
                  <a:txBody>
                    <a:bodyPr/>
                    <a:lstStyle/>
                    <a:p>
                      <a:pPr algn="l" rtl="0" fontAlgn="ctr"/>
                      <a:r>
                        <a:rPr lang="en-ZA" sz="2000" u="none" strike="noStrike" dirty="0">
                          <a:effectLst/>
                        </a:rPr>
                        <a:t>Eastern Cape</a:t>
                      </a:r>
                      <a:endParaRPr lang="en-ZA" sz="2000" b="1" i="0" u="none" strike="noStrike" dirty="0">
                        <a:solidFill>
                          <a:srgbClr val="000000"/>
                        </a:solidFill>
                        <a:effectLst/>
                        <a:latin typeface="+mn-lt"/>
                      </a:endParaRPr>
                    </a:p>
                  </a:txBody>
                  <a:tcPr marL="4763" marR="4763" marT="4763" marB="0" anchor="ctr"/>
                </a:tc>
                <a:tc>
                  <a:txBody>
                    <a:bodyPr/>
                    <a:lstStyle/>
                    <a:p>
                      <a:pPr algn="l" fontAlgn="t"/>
                      <a:r>
                        <a:rPr lang="en-GB" sz="2000" u="none" strike="noStrike" dirty="0">
                          <a:effectLst/>
                        </a:rPr>
                        <a:t>Alfred Nzo West, Chris Hani East, Chris Hani West and Sarah </a:t>
                      </a:r>
                      <a:r>
                        <a:rPr lang="en-GB" sz="2000" u="none" strike="noStrike" dirty="0" err="1">
                          <a:effectLst/>
                        </a:rPr>
                        <a:t>Baartman</a:t>
                      </a:r>
                      <a:r>
                        <a:rPr lang="en-GB" sz="2000" u="none" strike="noStrike" dirty="0">
                          <a:effectLst/>
                        </a:rPr>
                        <a:t>  </a:t>
                      </a:r>
                      <a:endParaRPr lang="en-GB" sz="2000" b="0" i="0" u="none" strike="noStrike" dirty="0">
                        <a:solidFill>
                          <a:srgbClr val="000000"/>
                        </a:solidFill>
                        <a:effectLst/>
                        <a:latin typeface="+mn-lt"/>
                      </a:endParaRPr>
                    </a:p>
                  </a:txBody>
                  <a:tcPr marL="4763" marR="4763" marT="4763" marB="0"/>
                </a:tc>
                <a:extLst>
                  <a:ext uri="{0D108BD9-81ED-4DB2-BD59-A6C34878D82A}">
                    <a16:rowId xmlns:a16="http://schemas.microsoft.com/office/drawing/2014/main" val="10001"/>
                  </a:ext>
                </a:extLst>
              </a:tr>
              <a:tr h="440098">
                <a:tc>
                  <a:txBody>
                    <a:bodyPr/>
                    <a:lstStyle/>
                    <a:p>
                      <a:pPr algn="l" rtl="0" fontAlgn="ctr"/>
                      <a:r>
                        <a:rPr lang="en-ZA" sz="2000" u="none" strike="noStrike" dirty="0">
                          <a:effectLst/>
                        </a:rPr>
                        <a:t>Free State</a:t>
                      </a:r>
                      <a:endParaRPr lang="en-ZA" sz="2000" b="1" i="0" u="none" strike="noStrike" dirty="0">
                        <a:solidFill>
                          <a:srgbClr val="000000"/>
                        </a:solidFill>
                        <a:effectLst/>
                        <a:latin typeface="+mn-lt"/>
                      </a:endParaRPr>
                    </a:p>
                  </a:txBody>
                  <a:tcPr marL="4763" marR="4763" marT="4763" marB="0" anchor="ctr"/>
                </a:tc>
                <a:tc>
                  <a:txBody>
                    <a:bodyPr/>
                    <a:lstStyle/>
                    <a:p>
                      <a:pPr algn="l" fontAlgn="t"/>
                      <a:r>
                        <a:rPr lang="en-ZA" sz="2000" u="none" strike="noStrike" dirty="0" smtClean="0">
                          <a:effectLst/>
                        </a:rPr>
                        <a:t>Lejweleputswa and Xhariep</a:t>
                      </a:r>
                      <a:endParaRPr lang="en-ZA" sz="2000" b="0" i="0" u="none" strike="noStrike" dirty="0">
                        <a:solidFill>
                          <a:srgbClr val="000000"/>
                        </a:solidFill>
                        <a:effectLst/>
                        <a:latin typeface="+mn-lt"/>
                      </a:endParaRPr>
                    </a:p>
                  </a:txBody>
                  <a:tcPr marL="4763" marR="4763" marT="4763" marB="0"/>
                </a:tc>
                <a:extLst>
                  <a:ext uri="{0D108BD9-81ED-4DB2-BD59-A6C34878D82A}">
                    <a16:rowId xmlns:a16="http://schemas.microsoft.com/office/drawing/2014/main" val="10002"/>
                  </a:ext>
                </a:extLst>
              </a:tr>
              <a:tr h="905106">
                <a:tc>
                  <a:txBody>
                    <a:bodyPr/>
                    <a:lstStyle/>
                    <a:p>
                      <a:pPr algn="l" rtl="0" fontAlgn="ctr"/>
                      <a:r>
                        <a:rPr lang="en-ZA" sz="2000" u="none" strike="noStrike" dirty="0">
                          <a:effectLst/>
                        </a:rPr>
                        <a:t>Gauteng</a:t>
                      </a:r>
                      <a:endParaRPr lang="en-ZA" sz="2000" b="1" i="0" u="none" strike="noStrike" dirty="0">
                        <a:solidFill>
                          <a:srgbClr val="000000"/>
                        </a:solidFill>
                        <a:effectLst/>
                        <a:latin typeface="+mn-lt"/>
                      </a:endParaRPr>
                    </a:p>
                  </a:txBody>
                  <a:tcPr marL="4763" marR="4763" marT="4763" marB="0" anchor="ctr"/>
                </a:tc>
                <a:tc>
                  <a:txBody>
                    <a:bodyPr/>
                    <a:lstStyle/>
                    <a:p>
                      <a:pPr algn="l" fontAlgn="t"/>
                      <a:r>
                        <a:rPr lang="en-GB" sz="2000" u="none" strike="noStrike" dirty="0" smtClean="0">
                          <a:effectLst/>
                        </a:rPr>
                        <a:t>Ekurhuleni North, JHB </a:t>
                      </a:r>
                      <a:r>
                        <a:rPr lang="en-GB" sz="2000" u="none" strike="noStrike" dirty="0">
                          <a:effectLst/>
                        </a:rPr>
                        <a:t>West</a:t>
                      </a:r>
                      <a:r>
                        <a:rPr lang="en-GB" sz="2000" u="none" strike="noStrike" dirty="0" smtClean="0">
                          <a:effectLst/>
                        </a:rPr>
                        <a:t>,</a:t>
                      </a:r>
                      <a:r>
                        <a:rPr lang="en-GB" sz="2000" u="none" strike="noStrike" baseline="0" dirty="0" smtClean="0">
                          <a:effectLst/>
                        </a:rPr>
                        <a:t> </a:t>
                      </a:r>
                      <a:r>
                        <a:rPr lang="en-GB" sz="2000" u="none" strike="noStrike" dirty="0" smtClean="0">
                          <a:effectLst/>
                        </a:rPr>
                        <a:t> </a:t>
                      </a:r>
                      <a:r>
                        <a:rPr lang="en-GB" sz="2000" u="none" strike="noStrike" dirty="0">
                          <a:effectLst/>
                        </a:rPr>
                        <a:t>Tshwane North and Tshwane West</a:t>
                      </a:r>
                      <a:endParaRPr lang="en-GB" sz="2000" b="0" i="0" u="none" strike="noStrike" dirty="0">
                        <a:solidFill>
                          <a:srgbClr val="000000"/>
                        </a:solidFill>
                        <a:effectLst/>
                        <a:latin typeface="+mn-lt"/>
                      </a:endParaRPr>
                    </a:p>
                  </a:txBody>
                  <a:tcPr marL="4763" marR="4763" marT="4763" marB="0"/>
                </a:tc>
                <a:extLst>
                  <a:ext uri="{0D108BD9-81ED-4DB2-BD59-A6C34878D82A}">
                    <a16:rowId xmlns:a16="http://schemas.microsoft.com/office/drawing/2014/main" val="10003"/>
                  </a:ext>
                </a:extLst>
              </a:tr>
              <a:tr h="440098">
                <a:tc>
                  <a:txBody>
                    <a:bodyPr/>
                    <a:lstStyle/>
                    <a:p>
                      <a:pPr algn="l" rtl="0" fontAlgn="ctr"/>
                      <a:r>
                        <a:rPr lang="en-ZA" sz="2000" u="none" strike="noStrike" dirty="0">
                          <a:effectLst/>
                        </a:rPr>
                        <a:t>KwaZulu-Natal</a:t>
                      </a:r>
                      <a:endParaRPr lang="en-ZA" sz="2000" b="1" i="0" u="none" strike="noStrike" dirty="0">
                        <a:solidFill>
                          <a:srgbClr val="000000"/>
                        </a:solidFill>
                        <a:effectLst/>
                        <a:latin typeface="+mn-lt"/>
                      </a:endParaRPr>
                    </a:p>
                  </a:txBody>
                  <a:tcPr marL="4763" marR="4763" marT="4763" marB="0" anchor="ctr"/>
                </a:tc>
                <a:tc>
                  <a:txBody>
                    <a:bodyPr/>
                    <a:lstStyle/>
                    <a:p>
                      <a:pPr algn="l" fontAlgn="t"/>
                      <a:r>
                        <a:rPr lang="en-ZA" sz="2000" u="none" strike="noStrike" dirty="0">
                          <a:effectLst/>
                        </a:rPr>
                        <a:t>Sisonke, </a:t>
                      </a:r>
                      <a:r>
                        <a:rPr lang="en-ZA" sz="2000" u="none" strike="noStrike" dirty="0" err="1">
                          <a:effectLst/>
                        </a:rPr>
                        <a:t>Uthungulu</a:t>
                      </a:r>
                      <a:r>
                        <a:rPr lang="en-ZA" sz="2000" u="none" strike="noStrike" dirty="0">
                          <a:effectLst/>
                        </a:rPr>
                        <a:t> and </a:t>
                      </a:r>
                      <a:r>
                        <a:rPr lang="en-ZA" sz="2000" u="none" strike="noStrike" dirty="0" err="1">
                          <a:effectLst/>
                        </a:rPr>
                        <a:t>Umkhanyakude</a:t>
                      </a:r>
                      <a:endParaRPr lang="en-ZA" sz="2000" b="0" i="0" u="none" strike="noStrike" dirty="0">
                        <a:solidFill>
                          <a:srgbClr val="000000"/>
                        </a:solidFill>
                        <a:effectLst/>
                        <a:latin typeface="+mn-lt"/>
                      </a:endParaRPr>
                    </a:p>
                  </a:txBody>
                  <a:tcPr marL="4763" marR="4763" marT="4763" marB="0"/>
                </a:tc>
                <a:extLst>
                  <a:ext uri="{0D108BD9-81ED-4DB2-BD59-A6C34878D82A}">
                    <a16:rowId xmlns:a16="http://schemas.microsoft.com/office/drawing/2014/main" val="10004"/>
                  </a:ext>
                </a:extLst>
              </a:tr>
              <a:tr h="440098">
                <a:tc>
                  <a:txBody>
                    <a:bodyPr/>
                    <a:lstStyle/>
                    <a:p>
                      <a:pPr algn="l" rtl="0" fontAlgn="ctr"/>
                      <a:r>
                        <a:rPr lang="en-ZA" sz="2000" u="none" strike="noStrike">
                          <a:effectLst/>
                        </a:rPr>
                        <a:t>Limpopo</a:t>
                      </a:r>
                      <a:endParaRPr lang="en-ZA" sz="2000" b="1" i="0" u="none" strike="noStrike">
                        <a:solidFill>
                          <a:srgbClr val="000000"/>
                        </a:solidFill>
                        <a:effectLst/>
                        <a:latin typeface="+mn-lt"/>
                      </a:endParaRPr>
                    </a:p>
                  </a:txBody>
                  <a:tcPr marL="4763" marR="4763" marT="4763" marB="0" anchor="ctr"/>
                </a:tc>
                <a:tc>
                  <a:txBody>
                    <a:bodyPr/>
                    <a:lstStyle/>
                    <a:p>
                      <a:pPr algn="l" fontAlgn="t"/>
                      <a:r>
                        <a:rPr lang="en-ZA" sz="2000" u="none" strike="noStrike" dirty="0" smtClean="0">
                          <a:effectLst/>
                        </a:rPr>
                        <a:t>Capricorn</a:t>
                      </a:r>
                      <a:r>
                        <a:rPr lang="en-ZA" sz="2000" u="none" strike="noStrike" dirty="0">
                          <a:effectLst/>
                        </a:rPr>
                        <a:t>, Lebowakgomo and Waterberg</a:t>
                      </a:r>
                      <a:endParaRPr lang="en-ZA" sz="2000" b="0" i="0" u="none" strike="noStrike" dirty="0">
                        <a:solidFill>
                          <a:srgbClr val="000000"/>
                        </a:solidFill>
                        <a:effectLst/>
                        <a:latin typeface="+mn-lt"/>
                      </a:endParaRPr>
                    </a:p>
                  </a:txBody>
                  <a:tcPr marL="4763" marR="4763" marT="4763" marB="0"/>
                </a:tc>
                <a:extLst>
                  <a:ext uri="{0D108BD9-81ED-4DB2-BD59-A6C34878D82A}">
                    <a16:rowId xmlns:a16="http://schemas.microsoft.com/office/drawing/2014/main" val="10005"/>
                  </a:ext>
                </a:extLst>
              </a:tr>
              <a:tr h="440098">
                <a:tc>
                  <a:txBody>
                    <a:bodyPr/>
                    <a:lstStyle/>
                    <a:p>
                      <a:pPr algn="l" rtl="0" fontAlgn="ctr"/>
                      <a:r>
                        <a:rPr lang="en-ZA" sz="2000" u="none" strike="noStrike">
                          <a:effectLst/>
                        </a:rPr>
                        <a:t>Mpumalanga</a:t>
                      </a:r>
                      <a:endParaRPr lang="en-ZA" sz="2000" b="1" i="0" u="none" strike="noStrike">
                        <a:solidFill>
                          <a:srgbClr val="000000"/>
                        </a:solidFill>
                        <a:effectLst/>
                        <a:latin typeface="+mn-lt"/>
                      </a:endParaRPr>
                    </a:p>
                  </a:txBody>
                  <a:tcPr marL="4763" marR="4763" marT="4763" marB="0" anchor="ctr"/>
                </a:tc>
                <a:tc>
                  <a:txBody>
                    <a:bodyPr/>
                    <a:lstStyle/>
                    <a:p>
                      <a:pPr algn="l" fontAlgn="t"/>
                      <a:r>
                        <a:rPr lang="en-ZA" sz="2000" u="none" strike="noStrike" dirty="0">
                          <a:effectLst/>
                        </a:rPr>
                        <a:t>Bohlabela and Nkangala</a:t>
                      </a:r>
                      <a:endParaRPr lang="en-ZA" sz="2000" b="0" i="0" u="none" strike="noStrike" dirty="0">
                        <a:solidFill>
                          <a:srgbClr val="000000"/>
                        </a:solidFill>
                        <a:effectLst/>
                        <a:latin typeface="+mn-lt"/>
                      </a:endParaRPr>
                    </a:p>
                  </a:txBody>
                  <a:tcPr marL="4763" marR="4763" marT="4763" marB="0"/>
                </a:tc>
                <a:extLst>
                  <a:ext uri="{0D108BD9-81ED-4DB2-BD59-A6C34878D82A}">
                    <a16:rowId xmlns:a16="http://schemas.microsoft.com/office/drawing/2014/main" val="10006"/>
                  </a:ext>
                </a:extLst>
              </a:tr>
              <a:tr h="440098">
                <a:tc>
                  <a:txBody>
                    <a:bodyPr/>
                    <a:lstStyle/>
                    <a:p>
                      <a:pPr algn="l" rtl="0" fontAlgn="ctr"/>
                      <a:r>
                        <a:rPr lang="en-ZA" sz="2000" u="none" strike="noStrike">
                          <a:effectLst/>
                        </a:rPr>
                        <a:t>North West </a:t>
                      </a:r>
                      <a:endParaRPr lang="en-ZA" sz="2000" b="1" i="0" u="none" strike="noStrike">
                        <a:solidFill>
                          <a:srgbClr val="000000"/>
                        </a:solidFill>
                        <a:effectLst/>
                        <a:latin typeface="+mn-lt"/>
                      </a:endParaRPr>
                    </a:p>
                  </a:txBody>
                  <a:tcPr marL="4763" marR="4763" marT="4763" marB="0" anchor="ctr"/>
                </a:tc>
                <a:tc>
                  <a:txBody>
                    <a:bodyPr/>
                    <a:lstStyle/>
                    <a:p>
                      <a:pPr algn="l" fontAlgn="t"/>
                      <a:r>
                        <a:rPr lang="en-GB" sz="2000" u="none" strike="noStrike" dirty="0">
                          <a:effectLst/>
                        </a:rPr>
                        <a:t>Bojanala and Dr Ruth </a:t>
                      </a:r>
                      <a:r>
                        <a:rPr lang="en-GB" sz="2000" u="none" strike="noStrike" dirty="0" err="1">
                          <a:effectLst/>
                        </a:rPr>
                        <a:t>Mompati</a:t>
                      </a:r>
                      <a:endParaRPr lang="en-GB" sz="2000" b="0" i="0" u="none" strike="noStrike" dirty="0">
                        <a:solidFill>
                          <a:srgbClr val="000000"/>
                        </a:solidFill>
                        <a:effectLst/>
                        <a:latin typeface="+mn-lt"/>
                      </a:endParaRPr>
                    </a:p>
                  </a:txBody>
                  <a:tcPr marL="4763" marR="4763" marT="4763" marB="0"/>
                </a:tc>
                <a:extLst>
                  <a:ext uri="{0D108BD9-81ED-4DB2-BD59-A6C34878D82A}">
                    <a16:rowId xmlns:a16="http://schemas.microsoft.com/office/drawing/2014/main" val="10007"/>
                  </a:ext>
                </a:extLst>
              </a:tr>
              <a:tr h="440098">
                <a:tc>
                  <a:txBody>
                    <a:bodyPr/>
                    <a:lstStyle/>
                    <a:p>
                      <a:pPr algn="l" rtl="0" fontAlgn="ctr"/>
                      <a:r>
                        <a:rPr lang="en-ZA" sz="2000" u="none" strike="noStrike">
                          <a:effectLst/>
                        </a:rPr>
                        <a:t>Northern Cape </a:t>
                      </a:r>
                      <a:endParaRPr lang="en-ZA" sz="2000" b="1" i="0" u="none" strike="noStrike">
                        <a:solidFill>
                          <a:srgbClr val="000000"/>
                        </a:solidFill>
                        <a:effectLst/>
                        <a:latin typeface="+mn-lt"/>
                      </a:endParaRPr>
                    </a:p>
                  </a:txBody>
                  <a:tcPr marL="4763" marR="4763" marT="4763" marB="0" anchor="ctr"/>
                </a:tc>
                <a:tc>
                  <a:txBody>
                    <a:bodyPr/>
                    <a:lstStyle/>
                    <a:p>
                      <a:pPr algn="l" fontAlgn="t"/>
                      <a:r>
                        <a:rPr lang="en-ZA" sz="2000" u="none" strike="noStrike" dirty="0" err="1">
                          <a:effectLst/>
                        </a:rPr>
                        <a:t>Pixley</a:t>
                      </a:r>
                      <a:r>
                        <a:rPr lang="en-ZA" sz="2000" u="none" strike="noStrike" dirty="0">
                          <a:effectLst/>
                        </a:rPr>
                        <a:t> </a:t>
                      </a:r>
                      <a:r>
                        <a:rPr lang="en-ZA" sz="2000" u="none" strike="noStrike" dirty="0" err="1">
                          <a:effectLst/>
                        </a:rPr>
                        <a:t>Ka</a:t>
                      </a:r>
                      <a:r>
                        <a:rPr lang="en-ZA" sz="2000" u="none" strike="noStrike" dirty="0">
                          <a:effectLst/>
                        </a:rPr>
                        <a:t> </a:t>
                      </a:r>
                      <a:r>
                        <a:rPr lang="en-ZA" sz="2000" u="none" strike="noStrike" dirty="0" err="1">
                          <a:effectLst/>
                        </a:rPr>
                        <a:t>Seme</a:t>
                      </a:r>
                      <a:r>
                        <a:rPr lang="en-ZA" sz="2000" u="none" strike="noStrike" dirty="0">
                          <a:effectLst/>
                        </a:rPr>
                        <a:t> and ZF </a:t>
                      </a:r>
                      <a:r>
                        <a:rPr lang="en-ZA" sz="2000" u="none" strike="noStrike" dirty="0" err="1">
                          <a:effectLst/>
                        </a:rPr>
                        <a:t>Mgcawu</a:t>
                      </a:r>
                      <a:endParaRPr lang="en-ZA" sz="2000" b="0" i="0" u="none" strike="noStrike" dirty="0">
                        <a:solidFill>
                          <a:srgbClr val="000000"/>
                        </a:solidFill>
                        <a:effectLst/>
                        <a:latin typeface="+mn-lt"/>
                      </a:endParaRPr>
                    </a:p>
                  </a:txBody>
                  <a:tcPr marL="4763" marR="4763" marT="4763" marB="0"/>
                </a:tc>
                <a:extLst>
                  <a:ext uri="{0D108BD9-81ED-4DB2-BD59-A6C34878D82A}">
                    <a16:rowId xmlns:a16="http://schemas.microsoft.com/office/drawing/2014/main" val="10008"/>
                  </a:ext>
                </a:extLst>
              </a:tr>
              <a:tr h="440098">
                <a:tc>
                  <a:txBody>
                    <a:bodyPr/>
                    <a:lstStyle/>
                    <a:p>
                      <a:pPr algn="l" rtl="0" fontAlgn="ctr"/>
                      <a:r>
                        <a:rPr lang="en-ZA" sz="2000" u="none" strike="noStrike" dirty="0">
                          <a:effectLst/>
                        </a:rPr>
                        <a:t>Western Cape</a:t>
                      </a:r>
                      <a:endParaRPr lang="en-ZA" sz="2000" b="1" i="0" u="none" strike="noStrike" dirty="0">
                        <a:solidFill>
                          <a:srgbClr val="000000"/>
                        </a:solidFill>
                        <a:effectLst/>
                        <a:latin typeface="+mn-lt"/>
                      </a:endParaRPr>
                    </a:p>
                  </a:txBody>
                  <a:tcPr marL="4763" marR="4763" marT="4763" marB="0" anchor="ctr"/>
                </a:tc>
                <a:tc>
                  <a:txBody>
                    <a:bodyPr/>
                    <a:lstStyle/>
                    <a:p>
                      <a:pPr algn="l" fontAlgn="t"/>
                      <a:r>
                        <a:rPr lang="en-GB" sz="2000" u="none" strike="noStrike" dirty="0" smtClean="0">
                          <a:effectLst/>
                        </a:rPr>
                        <a:t>Cape Winelands and Metro</a:t>
                      </a:r>
                      <a:r>
                        <a:rPr lang="en-GB" sz="2000" u="none" strike="noStrike" baseline="0" dirty="0" smtClean="0">
                          <a:effectLst/>
                        </a:rPr>
                        <a:t> East</a:t>
                      </a:r>
                      <a:endParaRPr lang="en-GB" sz="2000" b="0" i="0" u="none" strike="noStrike" dirty="0">
                        <a:solidFill>
                          <a:srgbClr val="000000"/>
                        </a:solidFill>
                        <a:effectLst/>
                        <a:latin typeface="+mn-lt"/>
                      </a:endParaRPr>
                    </a:p>
                  </a:txBody>
                  <a:tcPr marL="4763" marR="4763" marT="4763" marB="0"/>
                </a:tc>
                <a:extLst>
                  <a:ext uri="{0D108BD9-81ED-4DB2-BD59-A6C34878D82A}">
                    <a16:rowId xmlns:a16="http://schemas.microsoft.com/office/drawing/2014/main" val="10009"/>
                  </a:ext>
                </a:extLst>
              </a:tr>
            </a:tbl>
          </a:graphicData>
        </a:graphic>
      </p:graphicFrame>
      <p:pic>
        <p:nvPicPr>
          <p:cNvPr id="5" name="Picture 4"/>
          <p:cNvPicPr>
            <a:picLocks noChangeAspect="1"/>
          </p:cNvPicPr>
          <p:nvPr/>
        </p:nvPicPr>
        <p:blipFill>
          <a:blip r:embed="rId2"/>
          <a:stretch>
            <a:fillRect/>
          </a:stretch>
        </p:blipFill>
        <p:spPr>
          <a:xfrm>
            <a:off x="179512" y="6206401"/>
            <a:ext cx="1440160" cy="692696"/>
          </a:xfrm>
          <a:prstGeom prst="rect">
            <a:avLst/>
          </a:prstGeom>
        </p:spPr>
      </p:pic>
      <p:sp>
        <p:nvSpPr>
          <p:cNvPr id="6" name="Slide Number Placeholder 3"/>
          <p:cNvSpPr txBox="1">
            <a:spLocks/>
          </p:cNvSpPr>
          <p:nvPr/>
        </p:nvSpPr>
        <p:spPr>
          <a:xfrm>
            <a:off x="5292080" y="62155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62</a:t>
            </a:r>
            <a:endParaRPr lang="en-ZA" dirty="0"/>
          </a:p>
        </p:txBody>
      </p:sp>
    </p:spTree>
    <p:extLst>
      <p:ext uri="{BB962C8B-B14F-4D97-AF65-F5344CB8AC3E}">
        <p14:creationId xmlns:p14="http://schemas.microsoft.com/office/powerpoint/2010/main" val="23358231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778097"/>
          </a:xfrm>
        </p:spPr>
        <p:txBody>
          <a:bodyPr>
            <a:noAutofit/>
          </a:bodyPr>
          <a:lstStyle/>
          <a:p>
            <a:r>
              <a:rPr lang="en-ZA" sz="5400" b="1" dirty="0" smtClean="0">
                <a:solidFill>
                  <a:schemeClr val="accent2">
                    <a:lumMod val="75000"/>
                  </a:schemeClr>
                </a:solidFill>
              </a:rPr>
              <a:t>RECOMMENDATION</a:t>
            </a:r>
            <a:endParaRPr lang="en-ZA" sz="5400" b="1" dirty="0">
              <a:solidFill>
                <a:schemeClr val="accent2">
                  <a:lumMod val="75000"/>
                </a:schemeClr>
              </a:solidFill>
            </a:endParaRPr>
          </a:p>
        </p:txBody>
      </p:sp>
      <p:sp>
        <p:nvSpPr>
          <p:cNvPr id="3" name="Content Placeholder 2"/>
          <p:cNvSpPr>
            <a:spLocks noGrp="1"/>
          </p:cNvSpPr>
          <p:nvPr>
            <p:ph idx="1"/>
          </p:nvPr>
        </p:nvSpPr>
        <p:spPr>
          <a:xfrm>
            <a:off x="179512" y="1052736"/>
            <a:ext cx="8784976" cy="5112568"/>
          </a:xfrm>
        </p:spPr>
        <p:txBody>
          <a:bodyPr>
            <a:noAutofit/>
          </a:bodyPr>
          <a:lstStyle/>
          <a:p>
            <a:pPr marL="0" indent="0" algn="just">
              <a:buNone/>
            </a:pPr>
            <a:r>
              <a:rPr lang="en-ZA" sz="5400" dirty="0" smtClean="0"/>
              <a:t>It is recommended that the </a:t>
            </a:r>
            <a:r>
              <a:rPr lang="en-ZA" sz="5400" b="1" dirty="0" smtClean="0"/>
              <a:t>PC</a:t>
            </a:r>
            <a:r>
              <a:rPr lang="en-ZA" sz="5400" dirty="0" smtClean="0"/>
              <a:t> </a:t>
            </a:r>
            <a:r>
              <a:rPr lang="en-ZA" sz="5400" b="1" dirty="0" smtClean="0"/>
              <a:t>notes and discusses </a:t>
            </a:r>
            <a:r>
              <a:rPr lang="en-ZA" sz="5400" dirty="0" smtClean="0"/>
              <a:t>the state of School Readiness for 2021 and plan for monitoring the reopening of schools in the 2021 </a:t>
            </a:r>
            <a:r>
              <a:rPr lang="en-ZA" sz="5400" dirty="0"/>
              <a:t>S</a:t>
            </a:r>
            <a:r>
              <a:rPr lang="en-ZA" sz="5400" dirty="0" smtClean="0"/>
              <a:t>chool Year.</a:t>
            </a:r>
            <a:endParaRPr lang="en-ZA" sz="5400" dirty="0"/>
          </a:p>
        </p:txBody>
      </p:sp>
      <p:sp>
        <p:nvSpPr>
          <p:cNvPr id="4" name="Slide Number Placeholder 3"/>
          <p:cNvSpPr>
            <a:spLocks noGrp="1"/>
          </p:cNvSpPr>
          <p:nvPr>
            <p:ph type="sldNum" sz="quarter" idx="4294967295"/>
          </p:nvPr>
        </p:nvSpPr>
        <p:spPr>
          <a:xfrm>
            <a:off x="5652120" y="6309320"/>
            <a:ext cx="2133600" cy="365125"/>
          </a:xfrm>
          <a:prstGeom prst="rect">
            <a:avLst/>
          </a:prstGeom>
        </p:spPr>
        <p:txBody>
          <a:bodyPr/>
          <a:lstStyle/>
          <a:p>
            <a:fld id="{527EF771-2B50-4573-84B4-5C96B4F32DD9}" type="slidenum">
              <a:rPr lang="en-ZA" smtClean="0"/>
              <a:t>63</a:t>
            </a:fld>
            <a:endParaRPr lang="en-ZA" dirty="0"/>
          </a:p>
        </p:txBody>
      </p:sp>
      <p:pic>
        <p:nvPicPr>
          <p:cNvPr id="5" name="Picture 4"/>
          <p:cNvPicPr>
            <a:picLocks noChangeAspect="1"/>
          </p:cNvPicPr>
          <p:nvPr/>
        </p:nvPicPr>
        <p:blipFill>
          <a:blip r:embed="rId2"/>
          <a:stretch>
            <a:fillRect/>
          </a:stretch>
        </p:blipFill>
        <p:spPr>
          <a:xfrm>
            <a:off x="179512" y="6165304"/>
            <a:ext cx="1440160" cy="692696"/>
          </a:xfrm>
          <a:prstGeom prst="rect">
            <a:avLst/>
          </a:prstGeom>
        </p:spPr>
      </p:pic>
    </p:spTree>
    <p:extLst>
      <p:ext uri="{BB962C8B-B14F-4D97-AF65-F5344CB8AC3E}">
        <p14:creationId xmlns:p14="http://schemas.microsoft.com/office/powerpoint/2010/main" val="91897480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67545" y="1484784"/>
            <a:ext cx="7920880" cy="3248563"/>
          </a:xfrm>
          <a:prstGeom prst="rect">
            <a:avLst/>
          </a:prstGeom>
        </p:spPr>
      </p:pic>
      <p:pic>
        <p:nvPicPr>
          <p:cNvPr id="4" name="Picture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6165304"/>
            <a:ext cx="1691680" cy="692696"/>
          </a:xfrm>
          <a:prstGeom prst="rect">
            <a:avLst/>
          </a:prstGeom>
        </p:spPr>
      </p:pic>
      <p:sp>
        <p:nvSpPr>
          <p:cNvPr id="5" name="Slide Number Placeholder 3"/>
          <p:cNvSpPr txBox="1">
            <a:spLocks/>
          </p:cNvSpPr>
          <p:nvPr/>
        </p:nvSpPr>
        <p:spPr>
          <a:xfrm>
            <a:off x="6934200" y="6400800"/>
            <a:ext cx="1905000"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Slide Number Placeholder 3"/>
          <p:cNvSpPr txBox="1">
            <a:spLocks/>
          </p:cNvSpPr>
          <p:nvPr/>
        </p:nvSpPr>
        <p:spPr>
          <a:xfrm>
            <a:off x="6553200" y="6356351"/>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E2C0AE55-7E06-4976-960B-3D98813CB3CF}" type="slidenum">
              <a:rPr kumimoji="0" lang="en-ZA"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64</a:t>
            </a:fld>
            <a:endParaRPr kumimoji="0" lang="en-ZA"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custDataLst>
      <p:tags r:id="rId1"/>
    </p:custDataLst>
    <p:extLst>
      <p:ext uri="{BB962C8B-B14F-4D97-AF65-F5344CB8AC3E}">
        <p14:creationId xmlns:p14="http://schemas.microsoft.com/office/powerpoint/2010/main" val="3906473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09341"/>
            <a:ext cx="9144000" cy="1944216"/>
          </a:xfrm>
        </p:spPr>
        <p:txBody>
          <a:bodyPr>
            <a:noAutofit/>
          </a:bodyPr>
          <a:lstStyle/>
          <a:p>
            <a:r>
              <a:rPr lang="en-GB" sz="6600" b="1" dirty="0" smtClean="0">
                <a:solidFill>
                  <a:schemeClr val="accent2"/>
                </a:solidFill>
              </a:rPr>
              <a:t>HEALTH AND SAFETY</a:t>
            </a:r>
            <a:endParaRPr lang="en-ZA" sz="6600" b="1" dirty="0">
              <a:solidFill>
                <a:schemeClr val="accent2">
                  <a:lumMod val="75000"/>
                </a:schemeClr>
              </a:solidFill>
            </a:endParaRPr>
          </a:p>
        </p:txBody>
      </p:sp>
      <p:sp>
        <p:nvSpPr>
          <p:cNvPr id="3" name="Subtitle 2"/>
          <p:cNvSpPr>
            <a:spLocks noGrp="1"/>
          </p:cNvSpPr>
          <p:nvPr>
            <p:ph type="subTitle" idx="1"/>
          </p:nvPr>
        </p:nvSpPr>
        <p:spPr>
          <a:xfrm>
            <a:off x="1331640" y="1700808"/>
            <a:ext cx="6912768" cy="3384376"/>
          </a:xfrm>
        </p:spPr>
        <p:txBody>
          <a:bodyPr>
            <a:noAutofit/>
          </a:bodyPr>
          <a:lstStyle/>
          <a:p>
            <a:pPr marL="342900" indent="-342900" eaLnBrk="0" hangingPunct="0">
              <a:defRPr/>
            </a:pPr>
            <a:endParaRPr lang="en-ZA" sz="1600" b="1" dirty="0" smtClean="0">
              <a:solidFill>
                <a:schemeClr val="accent6">
                  <a:lumMod val="75000"/>
                </a:schemeClr>
              </a:solidFill>
            </a:endParaRPr>
          </a:p>
          <a:p>
            <a:pPr marL="342900" indent="-342900" eaLnBrk="0" hangingPunct="0">
              <a:defRPr/>
            </a:pPr>
            <a:endParaRPr lang="en-ZA" sz="1600" b="1" dirty="0">
              <a:solidFill>
                <a:schemeClr val="accent6">
                  <a:lumMod val="75000"/>
                </a:schemeClr>
              </a:solidFill>
            </a:endParaRPr>
          </a:p>
          <a:p>
            <a:pPr marL="342900" indent="-342900" eaLnBrk="0" hangingPunct="0">
              <a:defRPr/>
            </a:pPr>
            <a:endParaRPr lang="en-ZA" sz="1600" b="1" dirty="0" smtClean="0">
              <a:solidFill>
                <a:schemeClr val="accent6">
                  <a:lumMod val="75000"/>
                </a:schemeClr>
              </a:solidFill>
            </a:endParaRPr>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C0AE55-7E06-4976-960B-3D98813CB3CF}"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5" name="Picture 4"/>
          <p:cNvPicPr>
            <a:picLocks noChangeAspect="1"/>
          </p:cNvPicPr>
          <p:nvPr/>
        </p:nvPicPr>
        <p:blipFill>
          <a:blip r:embed="rId4"/>
          <a:stretch>
            <a:fillRect/>
          </a:stretch>
        </p:blipFill>
        <p:spPr>
          <a:xfrm>
            <a:off x="0" y="6021288"/>
            <a:ext cx="1691680" cy="836712"/>
          </a:xfrm>
          <a:prstGeom prst="rect">
            <a:avLst/>
          </a:prstGeom>
        </p:spPr>
      </p:pic>
    </p:spTree>
    <p:custDataLst>
      <p:tags r:id="rId1"/>
    </p:custDataLst>
    <p:extLst>
      <p:ext uri="{BB962C8B-B14F-4D97-AF65-F5344CB8AC3E}">
        <p14:creationId xmlns:p14="http://schemas.microsoft.com/office/powerpoint/2010/main" val="4209997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864" y="-20320"/>
            <a:ext cx="9036496" cy="908720"/>
          </a:xfrm>
        </p:spPr>
        <p:txBody>
          <a:bodyPr>
            <a:noAutofit/>
          </a:bodyPr>
          <a:lstStyle/>
          <a:p>
            <a:r>
              <a:rPr lang="en-GB" sz="2400" b="1" dirty="0" smtClean="0"/>
              <a:t>SYSTEMS IN PLACE FOR ORIENTATION OF LEARNERS, </a:t>
            </a:r>
            <a:br>
              <a:rPr lang="en-GB" sz="2400" b="1" dirty="0" smtClean="0"/>
            </a:br>
            <a:r>
              <a:rPr lang="en-GB" sz="2400" b="1" dirty="0" smtClean="0"/>
              <a:t>TEACHERS AND NON-TEACHING STAFF WHEN SCHOOLS REOPEN</a:t>
            </a:r>
            <a:endParaRPr lang="en-ZA" sz="2400" b="1" dirty="0"/>
          </a:p>
        </p:txBody>
      </p:sp>
      <p:graphicFrame>
        <p:nvGraphicFramePr>
          <p:cNvPr id="5" name="Content Placeholder 4"/>
          <p:cNvGraphicFramePr>
            <a:graphicFrameLocks noGrp="1"/>
          </p:cNvGraphicFramePr>
          <p:nvPr>
            <p:ph idx="1"/>
            <p:extLst/>
          </p:nvPr>
        </p:nvGraphicFramePr>
        <p:xfrm>
          <a:off x="0" y="802675"/>
          <a:ext cx="9144000" cy="5477733"/>
        </p:xfrm>
        <a:graphic>
          <a:graphicData uri="http://schemas.openxmlformats.org/drawingml/2006/table">
            <a:tbl>
              <a:tblPr firstRow="1" bandRow="1">
                <a:tableStyleId>{21E4AEA4-8DFA-4A89-87EB-49C32662AFE0}</a:tableStyleId>
              </a:tblPr>
              <a:tblGrid>
                <a:gridCol w="1187624">
                  <a:extLst>
                    <a:ext uri="{9D8B030D-6E8A-4147-A177-3AD203B41FA5}">
                      <a16:colId xmlns:a16="http://schemas.microsoft.com/office/drawing/2014/main" val="3113729675"/>
                    </a:ext>
                  </a:extLst>
                </a:gridCol>
                <a:gridCol w="2471282">
                  <a:extLst>
                    <a:ext uri="{9D8B030D-6E8A-4147-A177-3AD203B41FA5}">
                      <a16:colId xmlns:a16="http://schemas.microsoft.com/office/drawing/2014/main" val="1022221641"/>
                    </a:ext>
                  </a:extLst>
                </a:gridCol>
                <a:gridCol w="2317815">
                  <a:extLst>
                    <a:ext uri="{9D8B030D-6E8A-4147-A177-3AD203B41FA5}">
                      <a16:colId xmlns:a16="http://schemas.microsoft.com/office/drawing/2014/main" val="3786585258"/>
                    </a:ext>
                  </a:extLst>
                </a:gridCol>
                <a:gridCol w="3167279">
                  <a:extLst>
                    <a:ext uri="{9D8B030D-6E8A-4147-A177-3AD203B41FA5}">
                      <a16:colId xmlns:a16="http://schemas.microsoft.com/office/drawing/2014/main" val="957515687"/>
                    </a:ext>
                  </a:extLst>
                </a:gridCol>
              </a:tblGrid>
              <a:tr h="268354">
                <a:tc>
                  <a:txBody>
                    <a:bodyPr/>
                    <a:lstStyle/>
                    <a:p>
                      <a:r>
                        <a:rPr lang="en-ZA" sz="1100" b="0" dirty="0" smtClean="0"/>
                        <a:t>PROVINCE</a:t>
                      </a:r>
                      <a:endParaRPr lang="en-ZA" sz="1100" b="0" dirty="0"/>
                    </a:p>
                  </a:txBody>
                  <a:tcPr/>
                </a:tc>
                <a:tc>
                  <a:txBody>
                    <a:bodyPr/>
                    <a:lstStyle/>
                    <a:p>
                      <a:r>
                        <a:rPr lang="en-ZA" sz="1100" b="0" baseline="0" dirty="0" smtClean="0"/>
                        <a:t>TEACHERS</a:t>
                      </a:r>
                      <a:endParaRPr lang="en-ZA" sz="1100" b="0" dirty="0"/>
                    </a:p>
                  </a:txBody>
                  <a:tcPr/>
                </a:tc>
                <a:tc>
                  <a:txBody>
                    <a:bodyPr/>
                    <a:lstStyle/>
                    <a:p>
                      <a:r>
                        <a:rPr lang="en-GB" sz="1100" b="0" dirty="0" smtClean="0"/>
                        <a:t>LEARNERS</a:t>
                      </a:r>
                      <a:endParaRPr lang="en-ZA" sz="1100" b="0" dirty="0"/>
                    </a:p>
                  </a:txBody>
                  <a:tcPr/>
                </a:tc>
                <a:tc>
                  <a:txBody>
                    <a:bodyPr/>
                    <a:lstStyle/>
                    <a:p>
                      <a:r>
                        <a:rPr lang="en-ZA" sz="1100" b="0" dirty="0" smtClean="0"/>
                        <a:t>NON-TEACHING STAFF</a:t>
                      </a:r>
                      <a:endParaRPr lang="en-ZA" sz="1100" b="0" dirty="0"/>
                    </a:p>
                  </a:txBody>
                  <a:tcPr/>
                </a:tc>
                <a:extLst>
                  <a:ext uri="{0D108BD9-81ED-4DB2-BD59-A6C34878D82A}">
                    <a16:rowId xmlns:a16="http://schemas.microsoft.com/office/drawing/2014/main" val="3646582786"/>
                  </a:ext>
                </a:extLst>
              </a:tr>
              <a:tr h="595743">
                <a:tc>
                  <a:txBody>
                    <a:bodyPr/>
                    <a:lstStyle/>
                    <a:p>
                      <a:r>
                        <a:rPr lang="en-ZA" sz="1100" b="0" dirty="0" smtClean="0">
                          <a:latin typeface="+mn-lt"/>
                        </a:rPr>
                        <a:t>Eastern Cape</a:t>
                      </a:r>
                      <a:endParaRPr lang="en-ZA" sz="1100" b="0" dirty="0">
                        <a:latin typeface="+mn-lt"/>
                      </a:endParaRPr>
                    </a:p>
                  </a:txBody>
                  <a:tcPr/>
                </a:tc>
                <a:tc gridSpan="3">
                  <a:txBody>
                    <a:bodyPr/>
                    <a:lstStyle/>
                    <a:p>
                      <a:pPr marL="0" indent="0" algn="l">
                        <a:buFont typeface="Arial" panose="020B0604020202020204" pitchFamily="34" charset="0"/>
                        <a:buNone/>
                      </a:pPr>
                      <a:r>
                        <a:rPr kumimoji="0" lang="en-US" sz="1100" b="0" i="0" u="none" strike="noStrike" kern="1200" cap="none" spc="0" normalizeH="0" baseline="0" dirty="0" smtClean="0">
                          <a:ln>
                            <a:noFill/>
                          </a:ln>
                          <a:solidFill>
                            <a:schemeClr val="tx1"/>
                          </a:solidFill>
                          <a:effectLst/>
                          <a:uLnTx/>
                          <a:uFillTx/>
                          <a:latin typeface="+mn-lt"/>
                          <a:ea typeface="+mn-ea"/>
                          <a:cs typeface="+mn-cs"/>
                        </a:rPr>
                        <a:t>Continue to follow the </a:t>
                      </a:r>
                      <a:r>
                        <a:rPr kumimoji="0" lang="en-US" sz="1100" b="1" i="0" u="none" strike="noStrike" kern="1200" cap="none" spc="0" normalizeH="0" baseline="0" dirty="0" smtClean="0">
                          <a:ln>
                            <a:noFill/>
                          </a:ln>
                          <a:solidFill>
                            <a:schemeClr val="tx1"/>
                          </a:solidFill>
                          <a:effectLst/>
                          <a:uLnTx/>
                          <a:uFillTx/>
                          <a:latin typeface="+mn-lt"/>
                          <a:ea typeface="+mn-ea"/>
                          <a:cs typeface="+mn-cs"/>
                        </a:rPr>
                        <a:t>DBE Regulations</a:t>
                      </a:r>
                      <a:r>
                        <a:rPr kumimoji="0" lang="en-US" sz="1100" b="0" i="0" u="none" strike="noStrike" kern="1200" cap="none" spc="0" normalizeH="0" baseline="0" dirty="0" smtClean="0">
                          <a:ln>
                            <a:noFill/>
                          </a:ln>
                          <a:solidFill>
                            <a:schemeClr val="tx1"/>
                          </a:solidFill>
                          <a:effectLst/>
                          <a:uLnTx/>
                          <a:uFillTx/>
                          <a:latin typeface="+mn-lt"/>
                          <a:ea typeface="+mn-ea"/>
                          <a:cs typeface="+mn-cs"/>
                        </a:rPr>
                        <a:t>. The </a:t>
                      </a:r>
                      <a:r>
                        <a:rPr kumimoji="0" lang="en-US" sz="1100" b="1" i="0" u="none" strike="noStrike" kern="1200" cap="none" spc="0" normalizeH="0" baseline="0" dirty="0" smtClean="0">
                          <a:ln>
                            <a:noFill/>
                          </a:ln>
                          <a:solidFill>
                            <a:schemeClr val="tx1"/>
                          </a:solidFill>
                          <a:effectLst/>
                          <a:uLnTx/>
                          <a:uFillTx/>
                          <a:latin typeface="+mn-lt"/>
                          <a:ea typeface="+mn-ea"/>
                          <a:cs typeface="+mn-cs"/>
                        </a:rPr>
                        <a:t>timetabling options are still in place </a:t>
                      </a:r>
                      <a:r>
                        <a:rPr kumimoji="0" lang="en-US" sz="1100" b="0" i="0" u="none" strike="noStrike" kern="1200" cap="none" spc="0" normalizeH="0" baseline="0" dirty="0" smtClean="0">
                          <a:ln>
                            <a:noFill/>
                          </a:ln>
                          <a:solidFill>
                            <a:schemeClr val="tx1"/>
                          </a:solidFill>
                          <a:effectLst/>
                          <a:uLnTx/>
                          <a:uFillTx/>
                          <a:latin typeface="+mn-lt"/>
                          <a:ea typeface="+mn-ea"/>
                          <a:cs typeface="+mn-cs"/>
                        </a:rPr>
                        <a:t>to continue to meet the social distancing requirements for schools. The </a:t>
                      </a:r>
                      <a:r>
                        <a:rPr kumimoji="0" lang="en-US" sz="1100" b="1" i="0" u="none" strike="noStrike" kern="1200" cap="none" spc="0" normalizeH="0" baseline="0" dirty="0" smtClean="0">
                          <a:ln>
                            <a:noFill/>
                          </a:ln>
                          <a:solidFill>
                            <a:schemeClr val="tx1"/>
                          </a:solidFill>
                          <a:effectLst/>
                          <a:uLnTx/>
                          <a:uFillTx/>
                          <a:latin typeface="+mn-lt"/>
                          <a:ea typeface="+mn-ea"/>
                          <a:cs typeface="+mn-cs"/>
                        </a:rPr>
                        <a:t>contracts of School Support Teams have been renewed </a:t>
                      </a:r>
                      <a:r>
                        <a:rPr kumimoji="0" lang="en-US" sz="1100" b="0" i="0" u="none" strike="noStrike" kern="1200" cap="none" spc="0" normalizeH="0" baseline="0" dirty="0" smtClean="0">
                          <a:ln>
                            <a:noFill/>
                          </a:ln>
                          <a:solidFill>
                            <a:schemeClr val="tx1"/>
                          </a:solidFill>
                          <a:effectLst/>
                          <a:uLnTx/>
                          <a:uFillTx/>
                          <a:latin typeface="+mn-lt"/>
                          <a:ea typeface="+mn-ea"/>
                          <a:cs typeface="+mn-cs"/>
                        </a:rPr>
                        <a:t>to continue with the screening of temperatures. Working with the Department of Health and ready to provide Psychosocial support. </a:t>
                      </a:r>
                      <a:endParaRPr lang="en-ZA" sz="1100" b="0" dirty="0" smtClean="0">
                        <a:solidFill>
                          <a:schemeClr val="tx1"/>
                        </a:solidFill>
                        <a:latin typeface="+mn-lt"/>
                        <a:cs typeface="Arial" panose="020B0604020202020204" pitchFamily="34" charset="0"/>
                      </a:endParaRPr>
                    </a:p>
                  </a:txBody>
                  <a:tcPr/>
                </a:tc>
                <a:tc hMerge="1">
                  <a:txBody>
                    <a:bodyPr/>
                    <a:lstStyle/>
                    <a:p>
                      <a:pPr algn="ctr"/>
                      <a:endParaRPr lang="en-ZA" sz="2000" b="1" dirty="0">
                        <a:solidFill>
                          <a:schemeClr val="tx1"/>
                        </a:solidFill>
                        <a:latin typeface="+mn-lt"/>
                        <a:cs typeface="Arial" panose="020B0604020202020204" pitchFamily="34" charset="0"/>
                      </a:endParaRPr>
                    </a:p>
                  </a:txBody>
                  <a:tcPr/>
                </a:tc>
                <a:tc hMerge="1">
                  <a:txBody>
                    <a:bodyPr/>
                    <a:lstStyle/>
                    <a:p>
                      <a:pPr algn="ctr"/>
                      <a:endParaRPr lang="en-ZA" sz="20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399759683"/>
                  </a:ext>
                </a:extLst>
              </a:tr>
              <a:tr h="268364">
                <a:tc>
                  <a:txBody>
                    <a:bodyPr/>
                    <a:lstStyle/>
                    <a:p>
                      <a:r>
                        <a:rPr lang="en-ZA" sz="1100" b="0" dirty="0" smtClean="0">
                          <a:latin typeface="+mn-lt"/>
                        </a:rPr>
                        <a:t>Free State</a:t>
                      </a:r>
                      <a:endParaRPr lang="en-ZA" sz="1100" b="0" dirty="0">
                        <a:latin typeface="+mn-lt"/>
                      </a:endParaRPr>
                    </a:p>
                  </a:txBody>
                  <a:tcPr/>
                </a:tc>
                <a:tc>
                  <a:txBody>
                    <a:bodyPr/>
                    <a:lstStyle/>
                    <a:p>
                      <a:pPr marL="0" marR="0" lvl="0" indent="0" algn="l" rtl="0">
                        <a:lnSpc>
                          <a:spcPct val="100000"/>
                        </a:lnSpc>
                        <a:spcBef>
                          <a:spcPts val="0"/>
                        </a:spcBef>
                        <a:spcAft>
                          <a:spcPts val="0"/>
                        </a:spcAft>
                        <a:buClr>
                          <a:schemeClr val="dk1"/>
                        </a:buClr>
                        <a:buSzPts val="2000"/>
                        <a:buFont typeface="Calibri"/>
                        <a:buNone/>
                      </a:pPr>
                      <a:r>
                        <a:rPr lang="en-ZA" sz="1100" b="0" i="0" u="none" strike="noStrike" cap="none" dirty="0" smtClean="0">
                          <a:solidFill>
                            <a:schemeClr val="dk1"/>
                          </a:solidFill>
                          <a:latin typeface="+mn-lt"/>
                          <a:ea typeface="Calibri"/>
                          <a:cs typeface="Calibri"/>
                          <a:sym typeface="Calibri"/>
                        </a:rPr>
                        <a:t>Training Programme  </a:t>
                      </a:r>
                      <a:endParaRPr sz="1100" b="0" i="0" u="none" strike="noStrike" cap="none" dirty="0">
                        <a:solidFill>
                          <a:schemeClr val="dk1"/>
                        </a:solidFill>
                        <a:latin typeface="+mn-lt"/>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2000"/>
                        <a:buFont typeface="Calibri"/>
                        <a:buNone/>
                      </a:pPr>
                      <a:r>
                        <a:rPr lang="en-ZA" sz="1100" b="0" i="0" u="none" strike="noStrike" cap="none" dirty="0" smtClean="0">
                          <a:solidFill>
                            <a:schemeClr val="dk1"/>
                          </a:solidFill>
                          <a:latin typeface="+mn-lt"/>
                          <a:ea typeface="Calibri"/>
                          <a:cs typeface="Calibri"/>
                          <a:sym typeface="Calibri"/>
                        </a:rPr>
                        <a:t>Training Programme  </a:t>
                      </a:r>
                      <a:endParaRPr lang="en-ZA" sz="1100" b="0" i="0" u="none" strike="noStrike" cap="none" dirty="0">
                        <a:solidFill>
                          <a:schemeClr val="dk1"/>
                        </a:solidFill>
                        <a:latin typeface="+mn-lt"/>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2000"/>
                        <a:buFont typeface="Calibri"/>
                        <a:buNone/>
                      </a:pPr>
                      <a:r>
                        <a:rPr lang="en-ZA" sz="1100" b="0" i="0" u="none" strike="noStrike" cap="none" dirty="0" smtClean="0">
                          <a:solidFill>
                            <a:schemeClr val="dk1"/>
                          </a:solidFill>
                          <a:latin typeface="+mn-lt"/>
                          <a:ea typeface="Calibri"/>
                          <a:cs typeface="Calibri"/>
                          <a:sym typeface="Calibri"/>
                        </a:rPr>
                        <a:t>Training Programme  </a:t>
                      </a:r>
                      <a:endParaRPr lang="en-ZA" sz="1100" b="0" i="0" u="none" strike="noStrike" cap="none" dirty="0">
                        <a:solidFill>
                          <a:schemeClr val="dk1"/>
                        </a:solidFill>
                        <a:latin typeface="+mn-lt"/>
                        <a:ea typeface="Calibri"/>
                        <a:cs typeface="Calibri"/>
                        <a:sym typeface="Calibri"/>
                      </a:endParaRPr>
                    </a:p>
                  </a:txBody>
                  <a:tcPr marL="91450" marR="91450" marT="45725" marB="45725"/>
                </a:tc>
                <a:extLst>
                  <a:ext uri="{0D108BD9-81ED-4DB2-BD59-A6C34878D82A}">
                    <a16:rowId xmlns:a16="http://schemas.microsoft.com/office/drawing/2014/main" val="4070761926"/>
                  </a:ext>
                </a:extLst>
              </a:tr>
              <a:tr h="5957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0" dirty="0" smtClean="0">
                          <a:latin typeface="+mn-lt"/>
                        </a:rPr>
                        <a:t>Gauteng</a:t>
                      </a:r>
                      <a:endParaRPr lang="en-ZA" sz="1100" b="0" dirty="0">
                        <a:latin typeface="+mn-lt"/>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smtClean="0">
                          <a:ln>
                            <a:noFill/>
                          </a:ln>
                          <a:solidFill>
                            <a:schemeClr val="tx1"/>
                          </a:solidFill>
                          <a:effectLst/>
                          <a:uLnTx/>
                          <a:uFillTx/>
                          <a:latin typeface="+mn-lt"/>
                          <a:ea typeface="+mn-ea"/>
                          <a:cs typeface="+mn-cs"/>
                        </a:rPr>
                        <a:t>All </a:t>
                      </a:r>
                      <a:r>
                        <a:rPr kumimoji="0" lang="en-ZA" sz="1100" b="0" i="0" u="none" strike="noStrike" kern="1200" cap="none" spc="0" normalizeH="0" baseline="0" noProof="0" dirty="0">
                          <a:ln>
                            <a:noFill/>
                          </a:ln>
                          <a:solidFill>
                            <a:schemeClr val="tx1"/>
                          </a:solidFill>
                          <a:effectLst/>
                          <a:uLnTx/>
                          <a:uFillTx/>
                          <a:latin typeface="+mn-lt"/>
                          <a:ea typeface="+mn-ea"/>
                          <a:cs typeface="+mn-cs"/>
                        </a:rPr>
                        <a:t>SMT, District </a:t>
                      </a:r>
                      <a:r>
                        <a:rPr kumimoji="0" lang="en-ZA" sz="1100" b="0" i="0" u="none" strike="noStrike" kern="1200" cap="none" spc="0" normalizeH="0" baseline="0" noProof="0" dirty="0" smtClean="0">
                          <a:ln>
                            <a:noFill/>
                          </a:ln>
                          <a:solidFill>
                            <a:schemeClr val="tx1"/>
                          </a:solidFill>
                          <a:effectLst/>
                          <a:uLnTx/>
                          <a:uFillTx/>
                          <a:latin typeface="+mn-lt"/>
                          <a:ea typeface="+mn-ea"/>
                          <a:cs typeface="+mn-cs"/>
                        </a:rPr>
                        <a:t>Officials </a:t>
                      </a:r>
                      <a:r>
                        <a:rPr kumimoji="0" lang="en-ZA" sz="1100" b="0" i="0" u="none" strike="noStrike" kern="1200" cap="none" spc="0" normalizeH="0" baseline="0" noProof="0" dirty="0">
                          <a:ln>
                            <a:noFill/>
                          </a:ln>
                          <a:solidFill>
                            <a:schemeClr val="tx1"/>
                          </a:solidFill>
                          <a:effectLst/>
                          <a:uLnTx/>
                          <a:uFillTx/>
                          <a:latin typeface="+mn-lt"/>
                          <a:ea typeface="+mn-ea"/>
                          <a:cs typeface="+mn-cs"/>
                        </a:rPr>
                        <a:t>will be </a:t>
                      </a:r>
                      <a:r>
                        <a:rPr kumimoji="0" lang="en-ZA" sz="1100" b="1" i="0" u="none" strike="noStrike" kern="1200" cap="none" spc="0" normalizeH="0" baseline="0" noProof="0" dirty="0">
                          <a:ln>
                            <a:noFill/>
                          </a:ln>
                          <a:solidFill>
                            <a:schemeClr val="tx1"/>
                          </a:solidFill>
                          <a:effectLst/>
                          <a:uLnTx/>
                          <a:uFillTx/>
                          <a:latin typeface="+mn-lt"/>
                          <a:ea typeface="+mn-ea"/>
                          <a:cs typeface="+mn-cs"/>
                        </a:rPr>
                        <a:t>trained by officials from the </a:t>
                      </a:r>
                      <a:r>
                        <a:rPr lang="en-ZA" sz="1100" b="1" dirty="0" err="1" smtClean="0"/>
                        <a:t>DoH</a:t>
                      </a:r>
                      <a:r>
                        <a:rPr lang="en-ZA" sz="1100" b="1" dirty="0" smtClean="0"/>
                        <a:t> </a:t>
                      </a:r>
                      <a:r>
                        <a:rPr lang="en-ZA" sz="1100" b="1" dirty="0" err="1" smtClean="0"/>
                        <a:t>and</a:t>
                      </a:r>
                      <a:r>
                        <a:rPr lang="en-ZA" sz="1100" b="0" dirty="0" err="1" smtClean="0"/>
                        <a:t>,School</a:t>
                      </a:r>
                      <a:r>
                        <a:rPr lang="en-ZA" sz="1100" b="0" dirty="0" smtClean="0"/>
                        <a:t> </a:t>
                      </a:r>
                      <a:r>
                        <a:rPr lang="en-ZA" sz="1100" b="0" dirty="0"/>
                        <a:t>Health </a:t>
                      </a:r>
                      <a:r>
                        <a:rPr lang="en-ZA" sz="1100" b="0" dirty="0" smtClean="0"/>
                        <a:t>Teams</a:t>
                      </a:r>
                      <a:endParaRPr lang="en-ZA" sz="1100" b="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100" b="0" i="0" u="none" strike="noStrike" kern="1200" cap="none" spc="0" normalizeH="0" baseline="0" noProof="0" dirty="0" smtClean="0">
                          <a:ln>
                            <a:noFill/>
                          </a:ln>
                          <a:solidFill>
                            <a:schemeClr val="tx1"/>
                          </a:solidFill>
                          <a:effectLst/>
                          <a:uLnTx/>
                          <a:uFillTx/>
                          <a:latin typeface="+mn-lt"/>
                          <a:ea typeface="+mn-ea"/>
                          <a:cs typeface="+mn-cs"/>
                        </a:rPr>
                        <a:t>Teachers </a:t>
                      </a:r>
                      <a:r>
                        <a:rPr kumimoji="0" lang="en-ZA" sz="1100" b="0" i="0" u="none" strike="noStrike" kern="1200" cap="none" spc="0" normalizeH="0" baseline="0" noProof="0" dirty="0">
                          <a:ln>
                            <a:noFill/>
                          </a:ln>
                          <a:solidFill>
                            <a:schemeClr val="tx1"/>
                          </a:solidFill>
                          <a:effectLst/>
                          <a:uLnTx/>
                          <a:uFillTx/>
                          <a:latin typeface="+mn-lt"/>
                          <a:ea typeface="+mn-ea"/>
                          <a:cs typeface="+mn-cs"/>
                        </a:rPr>
                        <a:t>and SMT members will </a:t>
                      </a:r>
                      <a:r>
                        <a:rPr kumimoji="0" lang="en-ZA" sz="1100" b="0" i="0" u="none" strike="noStrike" kern="1200" cap="none" spc="0" normalizeH="0" baseline="0" noProof="0" dirty="0" smtClean="0">
                          <a:ln>
                            <a:noFill/>
                          </a:ln>
                          <a:solidFill>
                            <a:schemeClr val="tx1"/>
                          </a:solidFill>
                          <a:effectLst/>
                          <a:uLnTx/>
                          <a:uFillTx/>
                          <a:latin typeface="+mn-lt"/>
                          <a:ea typeface="+mn-ea"/>
                          <a:cs typeface="+mn-cs"/>
                        </a:rPr>
                        <a:t>train </a:t>
                      </a:r>
                      <a:r>
                        <a:rPr kumimoji="0" lang="en-ZA" sz="1100" b="0" i="0" u="none" strike="noStrike" kern="1200" cap="none" spc="0" normalizeH="0" baseline="0" noProof="0" dirty="0">
                          <a:ln>
                            <a:noFill/>
                          </a:ln>
                          <a:solidFill>
                            <a:schemeClr val="tx1"/>
                          </a:solidFill>
                          <a:effectLst/>
                          <a:uLnTx/>
                          <a:uFillTx/>
                          <a:latin typeface="+mn-lt"/>
                          <a:ea typeface="+mn-ea"/>
                          <a:cs typeface="+mn-cs"/>
                        </a:rPr>
                        <a:t>learners on protocols of the revised DBE SOPs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0" dirty="0" smtClean="0"/>
                        <a:t>Conduct </a:t>
                      </a:r>
                      <a:r>
                        <a:rPr lang="en-ZA" sz="1100" b="1" dirty="0" smtClean="0"/>
                        <a:t>risk </a:t>
                      </a:r>
                      <a:r>
                        <a:rPr lang="en-ZA" sz="1100" b="1" dirty="0"/>
                        <a:t>assessment/ compliance support visits and advise schools </a:t>
                      </a:r>
                      <a:r>
                        <a:rPr lang="en-ZA" sz="1100" b="0" dirty="0"/>
                        <a:t>accordingly the revised DBE’s SOPs.</a:t>
                      </a:r>
                      <a:endParaRPr kumimoji="0" lang="en-ZA" sz="1100" b="0" i="0" u="none" strike="noStrike" kern="1200" cap="none" spc="0" normalizeH="0" baseline="0" noProof="0" dirty="0">
                        <a:ln>
                          <a:noFill/>
                        </a:ln>
                        <a:solidFill>
                          <a:schemeClr val="tx1"/>
                        </a:solidFill>
                        <a:effectLst/>
                        <a:uLnTx/>
                        <a:uFillTx/>
                        <a:latin typeface="+mn-lt"/>
                        <a:ea typeface="+mn-ea"/>
                        <a:cs typeface="+mn-cs"/>
                      </a:endParaRPr>
                    </a:p>
                  </a:txBody>
                  <a:tcPr/>
                </a:tc>
                <a:extLst>
                  <a:ext uri="{0D108BD9-81ED-4DB2-BD59-A6C34878D82A}">
                    <a16:rowId xmlns:a16="http://schemas.microsoft.com/office/drawing/2014/main" val="3710969194"/>
                  </a:ext>
                </a:extLst>
              </a:tr>
              <a:tr h="610100">
                <a:tc>
                  <a:txBody>
                    <a:bodyPr/>
                    <a:lstStyle/>
                    <a:p>
                      <a:r>
                        <a:rPr lang="en-ZA" sz="1100" b="0" dirty="0" err="1" smtClean="0">
                          <a:latin typeface="+mn-lt"/>
                        </a:rPr>
                        <a:t>KwaZulu</a:t>
                      </a:r>
                      <a:r>
                        <a:rPr lang="en-ZA" sz="1100" b="0" dirty="0" smtClean="0">
                          <a:latin typeface="+mn-lt"/>
                        </a:rPr>
                        <a:t>- Natal</a:t>
                      </a:r>
                      <a:endParaRPr lang="en-ZA" sz="1100" b="0" dirty="0">
                        <a:latin typeface="+mn-lt"/>
                      </a:endParaRPr>
                    </a:p>
                  </a:txBody>
                  <a:tcPr/>
                </a:tc>
                <a:tc gridSpan="3">
                  <a:txBody>
                    <a:bodyPr/>
                    <a:lstStyle/>
                    <a:p>
                      <a:pPr marL="171450" indent="-171450">
                        <a:buFont typeface="Arial" panose="020B0604020202020204" pitchFamily="34" charset="0"/>
                        <a:buChar char="•"/>
                      </a:pPr>
                      <a:r>
                        <a:rPr lang="en-US" sz="1100" b="0" dirty="0" smtClean="0"/>
                        <a:t>The province did not dissolve the Orientation Teams that prepared and rolled-out COVID-19 orientation in 2020.</a:t>
                      </a:r>
                    </a:p>
                    <a:p>
                      <a:pPr marL="171450" indent="-171450">
                        <a:buFont typeface="Arial" panose="020B0604020202020204" pitchFamily="34" charset="0"/>
                        <a:buChar char="•"/>
                      </a:pPr>
                      <a:r>
                        <a:rPr lang="en-US" sz="1100" b="0" dirty="0" smtClean="0"/>
                        <a:t>A similar orientation </a:t>
                      </a:r>
                      <a:r>
                        <a:rPr lang="en-US" sz="1100" b="0" dirty="0" err="1" smtClean="0"/>
                        <a:t>programme</a:t>
                      </a:r>
                      <a:r>
                        <a:rPr lang="en-US" sz="1100" b="0" dirty="0" smtClean="0"/>
                        <a:t> with necessary amendments accommodating Revised SOPs will be utilized in January 2021. </a:t>
                      </a:r>
                    </a:p>
                    <a:p>
                      <a:pPr marL="171450" indent="-171450">
                        <a:buFont typeface="Arial" panose="020B0604020202020204" pitchFamily="34" charset="0"/>
                        <a:buChar char="•"/>
                      </a:pPr>
                      <a:r>
                        <a:rPr lang="en-US" sz="1100" b="0" baseline="0" dirty="0" smtClean="0"/>
                        <a:t> </a:t>
                      </a:r>
                      <a:r>
                        <a:rPr lang="en-US" sz="1100" b="1" dirty="0" smtClean="0"/>
                        <a:t>DOH is always available </a:t>
                      </a:r>
                      <a:r>
                        <a:rPr lang="en-US" sz="1100" b="0" dirty="0" smtClean="0"/>
                        <a:t>at all levels to assist with the orientation.</a:t>
                      </a: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schemeClr val="tx1"/>
                        </a:solidFill>
                        <a:effectLst/>
                        <a:uLnTx/>
                        <a:uFillTx/>
                        <a:latin typeface="+mn-lt"/>
                        <a:ea typeface="+mn-ea"/>
                        <a:cs typeface="+mn-cs"/>
                      </a:endParaRPr>
                    </a:p>
                  </a:txBody>
                  <a:tcPr/>
                </a:tc>
                <a:tc hMerge="1">
                  <a:txBody>
                    <a:bodyPr/>
                    <a:lstStyle/>
                    <a:p>
                      <a:endParaRPr lang="en-ZA" sz="1000" b="1" dirty="0">
                        <a:latin typeface="+mn-lt"/>
                      </a:endParaRPr>
                    </a:p>
                  </a:txBody>
                  <a:tcPr/>
                </a:tc>
                <a:extLst>
                  <a:ext uri="{0D108BD9-81ED-4DB2-BD59-A6C34878D82A}">
                    <a16:rowId xmlns:a16="http://schemas.microsoft.com/office/drawing/2014/main" val="134373382"/>
                  </a:ext>
                </a:extLst>
              </a:tr>
              <a:tr h="240729">
                <a:tc>
                  <a:txBody>
                    <a:bodyPr/>
                    <a:lstStyle/>
                    <a:p>
                      <a:r>
                        <a:rPr lang="en-ZA" sz="1100" b="0" dirty="0" smtClean="0">
                          <a:solidFill>
                            <a:schemeClr val="tx1"/>
                          </a:solidFill>
                          <a:latin typeface="+mn-lt"/>
                        </a:rPr>
                        <a:t>Limpopo</a:t>
                      </a:r>
                      <a:endParaRPr lang="en-ZA" sz="1100" b="0" dirty="0">
                        <a:solidFill>
                          <a:schemeClr val="tx1"/>
                        </a:solidFill>
                        <a:latin typeface="+mn-lt"/>
                      </a:endParaRPr>
                    </a:p>
                  </a:txBody>
                  <a:tcPr/>
                </a:tc>
                <a:tc gridSpan="3">
                  <a:txBody>
                    <a:bodyPr/>
                    <a:lstStyle/>
                    <a:p>
                      <a:pPr marL="0" indent="0" algn="l">
                        <a:buFont typeface="Arial" panose="020B0604020202020204" pitchFamily="34" charset="0"/>
                        <a:buNone/>
                      </a:pPr>
                      <a:r>
                        <a:rPr lang="en-ZA" sz="1100" b="0" kern="1200" dirty="0" smtClean="0">
                          <a:solidFill>
                            <a:schemeClr val="tx1"/>
                          </a:solidFill>
                          <a:effectLst/>
                          <a:latin typeface="+mn-lt"/>
                          <a:ea typeface="+mn-ea"/>
                          <a:cs typeface="+mn-cs"/>
                        </a:rPr>
                        <a:t>The</a:t>
                      </a:r>
                      <a:r>
                        <a:rPr lang="en-ZA" sz="1100" b="0" kern="1200" baseline="0" dirty="0" smtClean="0">
                          <a:solidFill>
                            <a:schemeClr val="tx1"/>
                          </a:solidFill>
                          <a:effectLst/>
                          <a:latin typeface="+mn-lt"/>
                          <a:ea typeface="+mn-ea"/>
                          <a:cs typeface="+mn-cs"/>
                        </a:rPr>
                        <a:t> Province has d</a:t>
                      </a:r>
                      <a:r>
                        <a:rPr lang="en-ZA" sz="1100" b="0" kern="1200" dirty="0" smtClean="0">
                          <a:solidFill>
                            <a:schemeClr val="tx1"/>
                          </a:solidFill>
                          <a:effectLst/>
                          <a:latin typeface="+mn-lt"/>
                          <a:ea typeface="+mn-ea"/>
                          <a:cs typeface="+mn-cs"/>
                        </a:rPr>
                        <a:t>eveloped </a:t>
                      </a:r>
                      <a:r>
                        <a:rPr lang="en-ZA" sz="1100" b="1" kern="1200" dirty="0" smtClean="0">
                          <a:solidFill>
                            <a:schemeClr val="tx1"/>
                          </a:solidFill>
                          <a:effectLst/>
                          <a:latin typeface="+mn-lt"/>
                          <a:ea typeface="+mn-ea"/>
                          <a:cs typeface="+mn-cs"/>
                        </a:rPr>
                        <a:t>COVID-19 Orientation Programme</a:t>
                      </a:r>
                      <a:r>
                        <a:rPr lang="en-ZA" sz="1100" b="0" kern="1200" baseline="0" dirty="0" smtClean="0">
                          <a:solidFill>
                            <a:schemeClr val="tx1"/>
                          </a:solidFill>
                          <a:effectLst/>
                          <a:latin typeface="+mn-lt"/>
                          <a:ea typeface="+mn-ea"/>
                          <a:cs typeface="+mn-cs"/>
                        </a:rPr>
                        <a:t>. C</a:t>
                      </a:r>
                      <a:r>
                        <a:rPr lang="en-ZA" sz="1100" b="0" kern="1200" dirty="0" smtClean="0">
                          <a:solidFill>
                            <a:schemeClr val="dk1"/>
                          </a:solidFill>
                          <a:effectLst/>
                          <a:latin typeface="+mn-lt"/>
                          <a:ea typeface="+mn-ea"/>
                          <a:cs typeface="+mn-cs"/>
                        </a:rPr>
                        <a:t>ompleted a revised SOPs Covid-19 training with all District Officials and Circuit Management.</a:t>
                      </a:r>
                      <a:r>
                        <a:rPr lang="en-ZA" sz="1100" b="0" kern="1200" baseline="0" dirty="0" smtClean="0">
                          <a:solidFill>
                            <a:schemeClr val="dk1"/>
                          </a:solidFill>
                          <a:effectLst/>
                          <a:latin typeface="+mn-lt"/>
                          <a:ea typeface="+mn-ea"/>
                          <a:cs typeface="+mn-cs"/>
                        </a:rPr>
                        <a:t> </a:t>
                      </a:r>
                      <a:r>
                        <a:rPr lang="en-ZA" sz="1100" b="1" kern="1200" dirty="0" smtClean="0">
                          <a:solidFill>
                            <a:schemeClr val="dk1"/>
                          </a:solidFill>
                          <a:effectLst/>
                          <a:latin typeface="+mn-lt"/>
                          <a:ea typeface="+mn-ea"/>
                          <a:cs typeface="+mn-cs"/>
                        </a:rPr>
                        <a:t>All trained School principals plus Life Orientation teachers </a:t>
                      </a:r>
                      <a:r>
                        <a:rPr lang="en-ZA" sz="1100" b="0" kern="1200" dirty="0" smtClean="0">
                          <a:solidFill>
                            <a:schemeClr val="dk1"/>
                          </a:solidFill>
                          <a:effectLst/>
                          <a:latin typeface="+mn-lt"/>
                          <a:ea typeface="+mn-ea"/>
                          <a:cs typeface="+mn-cs"/>
                        </a:rPr>
                        <a:t>shall be expected to train all teachers, SGBs, learners and non-teaching staff in the new year.</a:t>
                      </a:r>
                    </a:p>
                  </a:txBody>
                  <a:tcPr/>
                </a:tc>
                <a:tc hMerge="1">
                  <a:txBody>
                    <a:bodyPr/>
                    <a:lstStyle/>
                    <a:p>
                      <a:endParaRPr lang="en-ZA"/>
                    </a:p>
                  </a:txBody>
                  <a:tcPr/>
                </a:tc>
                <a:tc hMerge="1">
                  <a:txBody>
                    <a:bodyPr/>
                    <a:lstStyle/>
                    <a:p>
                      <a:endParaRPr lang="en-ZA" sz="1000" b="1" dirty="0">
                        <a:solidFill>
                          <a:schemeClr val="tx1"/>
                        </a:solidFill>
                        <a:latin typeface="+mn-lt"/>
                      </a:endParaRPr>
                    </a:p>
                  </a:txBody>
                  <a:tcPr/>
                </a:tc>
                <a:extLst>
                  <a:ext uri="{0D108BD9-81ED-4DB2-BD59-A6C34878D82A}">
                    <a16:rowId xmlns:a16="http://schemas.microsoft.com/office/drawing/2014/main" val="1874915919"/>
                  </a:ext>
                </a:extLst>
              </a:tr>
              <a:tr h="353631">
                <a:tc>
                  <a:txBody>
                    <a:bodyPr/>
                    <a:lstStyle/>
                    <a:p>
                      <a:r>
                        <a:rPr lang="en-ZA" sz="1100" b="1" dirty="0" smtClean="0">
                          <a:latin typeface="+mn-lt"/>
                        </a:rPr>
                        <a:t>Mpumalanga</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District COVID - 19 Committee </a:t>
                      </a:r>
                      <a:r>
                        <a:rPr kumimoji="0" lang="en-US"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will train Circuit COVID – 19 Committee‘s to orientate SMTs and teachers on the revised SOP in January 2021</a:t>
                      </a:r>
                      <a:endParaRPr kumimoji="0" lang="en-ZA"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100" b="1"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Principals will hold orientation sessions</a:t>
                      </a:r>
                      <a:r>
                        <a:rPr kumimoji="0" lang="en-ZA" sz="1100" b="0"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 for learners in their respective schools.</a:t>
                      </a:r>
                    </a:p>
                  </a:txBody>
                  <a:tcPr/>
                </a:tc>
                <a:tc>
                  <a:txBody>
                    <a:bodyPr/>
                    <a:lstStyle/>
                    <a:p>
                      <a:pPr marL="0" indent="0" algn="l">
                        <a:buFont typeface="Arial" panose="020B0604020202020204" pitchFamily="34" charset="0"/>
                        <a:buNone/>
                      </a:pPr>
                      <a:r>
                        <a:rPr lang="en-ZA" sz="1100" b="0" kern="1200" baseline="0" dirty="0" smtClean="0">
                          <a:solidFill>
                            <a:schemeClr val="tx1"/>
                          </a:solidFill>
                          <a:latin typeface="+mn-lt"/>
                          <a:ea typeface="+mn-ea"/>
                          <a:cs typeface="Arial" panose="020B0604020202020204" pitchFamily="34" charset="0"/>
                        </a:rPr>
                        <a:t>Principals will hold staff meetings with the non-teaching staff.</a:t>
                      </a:r>
                    </a:p>
                  </a:txBody>
                  <a:tcPr/>
                </a:tc>
                <a:extLst>
                  <a:ext uri="{0D108BD9-81ED-4DB2-BD59-A6C34878D82A}">
                    <a16:rowId xmlns:a16="http://schemas.microsoft.com/office/drawing/2014/main" val="3823950420"/>
                  </a:ext>
                </a:extLst>
              </a:tr>
              <a:tr h="240729">
                <a:tc>
                  <a:txBody>
                    <a:bodyPr/>
                    <a:lstStyle/>
                    <a:p>
                      <a:r>
                        <a:rPr lang="en-ZA" sz="1100" b="1" dirty="0" smtClean="0">
                          <a:solidFill>
                            <a:schemeClr val="tx1"/>
                          </a:solidFill>
                          <a:latin typeface="+mn-lt"/>
                        </a:rPr>
                        <a:t>Northern Cape</a:t>
                      </a:r>
                      <a:endParaRPr lang="en-ZA" sz="1100" b="1" dirty="0">
                        <a:solidFill>
                          <a:schemeClr val="tx1"/>
                        </a:solidFill>
                        <a:latin typeface="+mn-lt"/>
                      </a:endParaRPr>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latin typeface="+mn-lt"/>
                        </a:rPr>
                        <a:t>School</a:t>
                      </a:r>
                      <a:r>
                        <a:rPr lang="en-US" sz="1100" b="0" baseline="0" dirty="0" smtClean="0">
                          <a:solidFill>
                            <a:schemeClr val="tx1"/>
                          </a:solidFill>
                          <a:latin typeface="+mn-lt"/>
                        </a:rPr>
                        <a:t> COVID-19 Orientation Teams were established in all schools and they will be responsible for the orientation of learners, teachers and support staff</a:t>
                      </a:r>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817706529"/>
                  </a:ext>
                </a:extLst>
              </a:tr>
              <a:tr h="182880">
                <a:tc>
                  <a:txBody>
                    <a:bodyPr/>
                    <a:lstStyle/>
                    <a:p>
                      <a:r>
                        <a:rPr lang="en-ZA" sz="1100" b="1" dirty="0" smtClean="0">
                          <a:solidFill>
                            <a:schemeClr val="tx1"/>
                          </a:solidFill>
                          <a:latin typeface="+mn-lt"/>
                        </a:rPr>
                        <a:t>North West</a:t>
                      </a:r>
                      <a:endParaRPr lang="en-ZA" sz="1100" b="1" dirty="0">
                        <a:solidFill>
                          <a:schemeClr val="tx1"/>
                        </a:solidFill>
                        <a:latin typeface="+mn-lt"/>
                      </a:endParaRPr>
                    </a:p>
                  </a:txBody>
                  <a:tcPr/>
                </a:tc>
                <a:tc>
                  <a:txBody>
                    <a:bodyPr/>
                    <a:lstStyle/>
                    <a:p>
                      <a:pPr marL="0" indent="0" algn="l">
                        <a:lnSpc>
                          <a:spcPct val="100000"/>
                        </a:lnSpc>
                        <a:buFont typeface="Arial" pitchFamily="34" charset="0"/>
                        <a:buNone/>
                      </a:pPr>
                      <a:r>
                        <a:rPr lang="en-GB" sz="1100" dirty="0" smtClean="0">
                          <a:solidFill>
                            <a:schemeClr val="tx1"/>
                          </a:solidFill>
                          <a:latin typeface="+mn-lt"/>
                          <a:cs typeface="Times New Roman" pitchFamily="18" charset="0"/>
                        </a:rPr>
                        <a:t>Circuit Managers have issued a </a:t>
                      </a:r>
                      <a:r>
                        <a:rPr lang="en-GB" sz="1100" b="1" dirty="0" smtClean="0">
                          <a:solidFill>
                            <a:schemeClr val="tx1"/>
                          </a:solidFill>
                          <a:latin typeface="+mn-lt"/>
                          <a:cs typeface="Times New Roman" pitchFamily="18" charset="0"/>
                        </a:rPr>
                        <a:t>circular emphasising orientation of all stakeholders </a:t>
                      </a:r>
                      <a:r>
                        <a:rPr lang="en-GB" sz="1100" dirty="0" smtClean="0">
                          <a:solidFill>
                            <a:schemeClr val="tx1"/>
                          </a:solidFill>
                          <a:latin typeface="+mn-lt"/>
                          <a:cs typeface="Times New Roman" pitchFamily="18" charset="0"/>
                        </a:rPr>
                        <a:t>including the SGB</a:t>
                      </a:r>
                    </a:p>
                  </a:txBody>
                  <a:tcPr/>
                </a:tc>
                <a:tc>
                  <a:txBody>
                    <a:bodyPr/>
                    <a:lstStyle/>
                    <a:p>
                      <a:pPr algn="just">
                        <a:lnSpc>
                          <a:spcPct val="100000"/>
                        </a:lnSpc>
                      </a:pPr>
                      <a:r>
                        <a:rPr lang="en-GB" sz="1100" b="0" baseline="0" dirty="0" smtClean="0">
                          <a:solidFill>
                            <a:schemeClr val="tx1"/>
                          </a:solidFill>
                          <a:latin typeface="+mn-lt"/>
                        </a:rPr>
                        <a:t>Orientation of learners  is part of  the school timetable</a:t>
                      </a:r>
                      <a:endParaRPr lang="en-GB" sz="1100" b="0" dirty="0" smtClean="0">
                        <a:solidFill>
                          <a:schemeClr val="tx1"/>
                        </a:solidFill>
                        <a:latin typeface="+mn-lt"/>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mn-lt"/>
                        </a:rPr>
                        <a:t>Principals as compliance officers </a:t>
                      </a:r>
                      <a:r>
                        <a:rPr lang="en-GB" sz="1100" b="0" dirty="0" smtClean="0">
                          <a:solidFill>
                            <a:schemeClr val="tx1"/>
                          </a:solidFill>
                          <a:latin typeface="+mn-lt"/>
                        </a:rPr>
                        <a:t>have developed plans to orientate the support staff</a:t>
                      </a:r>
                      <a:r>
                        <a:rPr lang="en-GB" sz="1100" b="0" baseline="0" dirty="0" smtClean="0">
                          <a:solidFill>
                            <a:schemeClr val="tx1"/>
                          </a:solidFill>
                          <a:latin typeface="+mn-lt"/>
                        </a:rPr>
                        <a:t> </a:t>
                      </a:r>
                      <a:endParaRPr lang="en-GB" sz="1100" b="0" dirty="0" smtClean="0">
                        <a:solidFill>
                          <a:schemeClr val="tx1"/>
                        </a:solidFill>
                        <a:latin typeface="+mn-lt"/>
                      </a:endParaRPr>
                    </a:p>
                  </a:txBody>
                  <a:tcPr/>
                </a:tc>
                <a:extLst>
                  <a:ext uri="{0D108BD9-81ED-4DB2-BD59-A6C34878D82A}">
                    <a16:rowId xmlns:a16="http://schemas.microsoft.com/office/drawing/2014/main" val="2814671441"/>
                  </a:ext>
                </a:extLst>
              </a:tr>
              <a:tr h="182880">
                <a:tc>
                  <a:txBody>
                    <a:bodyPr/>
                    <a:lstStyle/>
                    <a:p>
                      <a:r>
                        <a:rPr lang="en-ZA" sz="1100" b="1" dirty="0" smtClean="0">
                          <a:solidFill>
                            <a:schemeClr val="tx1"/>
                          </a:solidFill>
                          <a:latin typeface="+mn-lt"/>
                        </a:rPr>
                        <a:t>Western</a:t>
                      </a:r>
                      <a:r>
                        <a:rPr lang="en-ZA" sz="1100" b="1" baseline="0" dirty="0" smtClean="0">
                          <a:solidFill>
                            <a:schemeClr val="tx1"/>
                          </a:solidFill>
                          <a:latin typeface="+mn-lt"/>
                        </a:rPr>
                        <a:t> Cape</a:t>
                      </a:r>
                      <a:endParaRPr lang="en-ZA" sz="1100" b="1" dirty="0">
                        <a:solidFill>
                          <a:schemeClr val="tx1"/>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0" dirty="0">
                          <a:solidFill>
                            <a:schemeClr val="tx1"/>
                          </a:solidFill>
                          <a:latin typeface="+mn-lt"/>
                        </a:rPr>
                        <a:t>On the 15</a:t>
                      </a:r>
                      <a:r>
                        <a:rPr lang="en-ZA" sz="1100" b="0" baseline="30000" dirty="0">
                          <a:solidFill>
                            <a:schemeClr val="tx1"/>
                          </a:solidFill>
                          <a:latin typeface="+mn-lt"/>
                        </a:rPr>
                        <a:t>th</a:t>
                      </a:r>
                      <a:r>
                        <a:rPr lang="en-ZA" sz="1100" b="0" dirty="0">
                          <a:solidFill>
                            <a:schemeClr val="tx1"/>
                          </a:solidFill>
                          <a:latin typeface="+mn-lt"/>
                        </a:rPr>
                        <a:t> May 2020, the HOD, issued a </a:t>
                      </a:r>
                      <a:r>
                        <a:rPr lang="en-ZA" sz="1100" b="1" dirty="0">
                          <a:solidFill>
                            <a:schemeClr val="tx1"/>
                          </a:solidFill>
                          <a:latin typeface="+mn-lt"/>
                        </a:rPr>
                        <a:t>WCED Guideline on the Orientation of Staff and Learners.  </a:t>
                      </a:r>
                      <a:endParaRPr lang="en-ZA" sz="11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b="1" dirty="0">
                          <a:solidFill>
                            <a:schemeClr val="tx1"/>
                          </a:solidFill>
                          <a:latin typeface="+mn-lt"/>
                        </a:rPr>
                        <a:t>WCED Guideline C</a:t>
                      </a:r>
                      <a:r>
                        <a:rPr lang="en-ZA" sz="1100" b="0" dirty="0">
                          <a:solidFill>
                            <a:schemeClr val="tx1"/>
                          </a:solidFill>
                          <a:latin typeface="+mn-lt"/>
                        </a:rPr>
                        <a:t>: </a:t>
                      </a:r>
                      <a:r>
                        <a:rPr lang="en-ZA" sz="1100" b="1" dirty="0">
                          <a:solidFill>
                            <a:schemeClr val="tx1"/>
                          </a:solidFill>
                          <a:latin typeface="+mn-lt"/>
                        </a:rPr>
                        <a:t>Orientation of Staff and Learners addresses </a:t>
                      </a:r>
                      <a:r>
                        <a:rPr lang="en-ZA" sz="1100" b="0" dirty="0">
                          <a:solidFill>
                            <a:schemeClr val="tx1"/>
                          </a:solidFill>
                          <a:latin typeface="+mn-lt"/>
                        </a:rPr>
                        <a:t>this issue to provide guidance and ensure safety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0" dirty="0">
                          <a:solidFill>
                            <a:schemeClr val="tx1"/>
                          </a:solidFill>
                          <a:latin typeface="+mn-lt"/>
                        </a:rPr>
                        <a:t>WCED Guideline C: Orientation of Staff and Learners addresses this issue to provide guidance and ensure safety</a:t>
                      </a:r>
                    </a:p>
                  </a:txBody>
                  <a:tcPr/>
                </a:tc>
                <a:extLst>
                  <a:ext uri="{0D108BD9-81ED-4DB2-BD59-A6C34878D82A}">
                    <a16:rowId xmlns:a16="http://schemas.microsoft.com/office/drawing/2014/main" val="3246584426"/>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8</a:t>
            </a:fld>
            <a:endParaRPr lang="en-ZA" dirty="0">
              <a:solidFill>
                <a:prstClr val="black">
                  <a:tint val="75000"/>
                </a:prstClr>
              </a:solidFill>
            </a:endParaRP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15" y="6356350"/>
            <a:ext cx="1835696" cy="501649"/>
          </a:xfrm>
          <a:prstGeom prst="rect">
            <a:avLst/>
          </a:prstGeom>
        </p:spPr>
      </p:pic>
      <p:sp>
        <p:nvSpPr>
          <p:cNvPr id="7" name="Slide Number Placeholder 3"/>
          <p:cNvSpPr txBox="1">
            <a:spLocks/>
          </p:cNvSpPr>
          <p:nvPr/>
        </p:nvSpPr>
        <p:spPr>
          <a:xfrm>
            <a:off x="5292080" y="62155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7</a:t>
            </a:r>
            <a:endParaRPr lang="en-ZA" dirty="0"/>
          </a:p>
        </p:txBody>
      </p:sp>
    </p:spTree>
    <p:extLst>
      <p:ext uri="{BB962C8B-B14F-4D97-AF65-F5344CB8AC3E}">
        <p14:creationId xmlns:p14="http://schemas.microsoft.com/office/powerpoint/2010/main" val="33196900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576" y="10160"/>
            <a:ext cx="9036496" cy="548680"/>
          </a:xfrm>
        </p:spPr>
        <p:txBody>
          <a:bodyPr>
            <a:noAutofit/>
          </a:bodyPr>
          <a:lstStyle/>
          <a:p>
            <a:r>
              <a:rPr lang="en-GB" sz="2400" b="1" dirty="0" smtClean="0"/>
              <a:t>WEARING OF MASKS AND KEEPING SOCIAL DISTANCE</a:t>
            </a:r>
            <a:endParaRPr lang="en-ZA" sz="2400" b="1" dirty="0"/>
          </a:p>
        </p:txBody>
      </p:sp>
      <p:graphicFrame>
        <p:nvGraphicFramePr>
          <p:cNvPr id="5" name="Content Placeholder 4"/>
          <p:cNvGraphicFramePr>
            <a:graphicFrameLocks noGrp="1"/>
          </p:cNvGraphicFramePr>
          <p:nvPr>
            <p:ph idx="1"/>
            <p:extLst/>
          </p:nvPr>
        </p:nvGraphicFramePr>
        <p:xfrm>
          <a:off x="-2815" y="476672"/>
          <a:ext cx="9146815" cy="5690498"/>
        </p:xfrm>
        <a:graphic>
          <a:graphicData uri="http://schemas.openxmlformats.org/drawingml/2006/table">
            <a:tbl>
              <a:tblPr firstRow="1" bandRow="1">
                <a:tableStyleId>{21E4AEA4-8DFA-4A89-87EB-49C32662AFE0}</a:tableStyleId>
              </a:tblPr>
              <a:tblGrid>
                <a:gridCol w="899592">
                  <a:extLst>
                    <a:ext uri="{9D8B030D-6E8A-4147-A177-3AD203B41FA5}">
                      <a16:colId xmlns:a16="http://schemas.microsoft.com/office/drawing/2014/main" val="3113729675"/>
                    </a:ext>
                  </a:extLst>
                </a:gridCol>
                <a:gridCol w="4392488">
                  <a:extLst>
                    <a:ext uri="{9D8B030D-6E8A-4147-A177-3AD203B41FA5}">
                      <a16:colId xmlns:a16="http://schemas.microsoft.com/office/drawing/2014/main" val="1022221641"/>
                    </a:ext>
                  </a:extLst>
                </a:gridCol>
                <a:gridCol w="3854735">
                  <a:extLst>
                    <a:ext uri="{9D8B030D-6E8A-4147-A177-3AD203B41FA5}">
                      <a16:colId xmlns:a16="http://schemas.microsoft.com/office/drawing/2014/main" val="3786585258"/>
                    </a:ext>
                  </a:extLst>
                </a:gridCol>
              </a:tblGrid>
              <a:tr h="432048">
                <a:tc>
                  <a:txBody>
                    <a:bodyPr/>
                    <a:lstStyle/>
                    <a:p>
                      <a:r>
                        <a:rPr lang="en-ZA" sz="1200" dirty="0" smtClean="0"/>
                        <a:t>PROVINCE</a:t>
                      </a:r>
                      <a:endParaRPr lang="en-ZA" sz="1200" dirty="0"/>
                    </a:p>
                  </a:txBody>
                  <a:tcPr/>
                </a:tc>
                <a:tc>
                  <a:txBody>
                    <a:bodyPr/>
                    <a:lstStyle/>
                    <a:p>
                      <a:r>
                        <a:rPr lang="en-US" sz="1200" b="1" kern="1200" dirty="0" smtClean="0">
                          <a:solidFill>
                            <a:schemeClr val="lt1"/>
                          </a:solidFill>
                          <a:effectLst/>
                          <a:latin typeface="+mn-lt"/>
                          <a:ea typeface="+mn-ea"/>
                          <a:cs typeface="+mn-cs"/>
                        </a:rPr>
                        <a:t>SYSTEMS IN PLACE TO ENSURE  WEARING OF MASKS </a:t>
                      </a:r>
                      <a:endParaRPr lang="en-ZA" sz="1200" dirty="0"/>
                    </a:p>
                  </a:txBody>
                  <a:tcPr/>
                </a:tc>
                <a:tc>
                  <a:txBody>
                    <a:bodyPr/>
                    <a:lstStyle/>
                    <a:p>
                      <a:r>
                        <a:rPr lang="en-US" sz="1200" b="1" kern="1200" dirty="0" smtClean="0">
                          <a:solidFill>
                            <a:schemeClr val="lt1"/>
                          </a:solidFill>
                          <a:effectLst/>
                          <a:latin typeface="+mn-lt"/>
                          <a:ea typeface="+mn-ea"/>
                          <a:cs typeface="+mn-cs"/>
                        </a:rPr>
                        <a:t>SYSTEMS IN PLACE TO ENSURE SOCIAL/ PHYSICAL DISTANCING</a:t>
                      </a:r>
                      <a:endParaRPr lang="en-ZA" sz="1200" dirty="0"/>
                    </a:p>
                  </a:txBody>
                  <a:tcPr/>
                </a:tc>
                <a:extLst>
                  <a:ext uri="{0D108BD9-81ED-4DB2-BD59-A6C34878D82A}">
                    <a16:rowId xmlns:a16="http://schemas.microsoft.com/office/drawing/2014/main" val="3646582786"/>
                  </a:ext>
                </a:extLst>
              </a:tr>
              <a:tr h="561347">
                <a:tc>
                  <a:txBody>
                    <a:bodyPr/>
                    <a:lstStyle/>
                    <a:p>
                      <a:r>
                        <a:rPr lang="en-ZA" sz="1100" b="1" dirty="0" smtClean="0">
                          <a:latin typeface="+mn-lt"/>
                        </a:rPr>
                        <a:t>Eastern Cape</a:t>
                      </a:r>
                      <a:endParaRPr lang="en-ZA" sz="1100" b="1" dirty="0">
                        <a:latin typeface="+mn-lt"/>
                      </a:endParaRPr>
                    </a:p>
                  </a:txBody>
                  <a:tcPr/>
                </a:tc>
                <a:tc>
                  <a:txBody>
                    <a:bodyPr/>
                    <a:lstStyle/>
                    <a:p>
                      <a:pPr marL="171450" lvl="0" indent="-171450" algn="l" defTabSz="914400" rtl="0" eaLnBrk="1" latinLnBrk="0" hangingPunct="1">
                        <a:buFont typeface="Arial" panose="020B0604020202020204" pitchFamily="34" charset="0"/>
                        <a:buChar char="•"/>
                      </a:pPr>
                      <a:r>
                        <a:rPr lang="en-US" sz="1100" kern="1200" dirty="0" smtClean="0">
                          <a:solidFill>
                            <a:schemeClr val="dk1"/>
                          </a:solidFill>
                          <a:latin typeface="+mn-lt"/>
                          <a:ea typeface="+mn-ea"/>
                          <a:cs typeface="+mn-cs"/>
                        </a:rPr>
                        <a:t>All learners in schools have been </a:t>
                      </a:r>
                      <a:r>
                        <a:rPr lang="en-US" sz="1100" b="1" kern="1200" dirty="0" smtClean="0">
                          <a:solidFill>
                            <a:schemeClr val="dk1"/>
                          </a:solidFill>
                          <a:latin typeface="+mn-lt"/>
                          <a:ea typeface="+mn-ea"/>
                          <a:cs typeface="+mn-cs"/>
                        </a:rPr>
                        <a:t>provided with two face masks</a:t>
                      </a:r>
                      <a:r>
                        <a:rPr lang="en-US" sz="1100" kern="1200" dirty="0" smtClean="0">
                          <a:solidFill>
                            <a:schemeClr val="dk1"/>
                          </a:solidFill>
                          <a:latin typeface="+mn-lt"/>
                          <a:ea typeface="+mn-ea"/>
                          <a:cs typeface="+mn-cs"/>
                        </a:rPr>
                        <a:t>.</a:t>
                      </a:r>
                      <a:endParaRPr lang="en-ZA" sz="1100" kern="1200" dirty="0" smtClean="0">
                        <a:solidFill>
                          <a:schemeClr val="dk1"/>
                        </a:solidFill>
                        <a:latin typeface="+mn-lt"/>
                        <a:ea typeface="+mn-ea"/>
                        <a:cs typeface="+mn-cs"/>
                      </a:endParaRPr>
                    </a:p>
                    <a:p>
                      <a:pPr marL="171450" lvl="0" indent="-171450" algn="l" defTabSz="914400" rtl="0" eaLnBrk="1" latinLnBrk="0" hangingPunct="1">
                        <a:buFont typeface="Arial" panose="020B0604020202020204" pitchFamily="34" charset="0"/>
                        <a:buChar char="•"/>
                      </a:pPr>
                      <a:r>
                        <a:rPr lang="en-ZA" sz="1100" b="1" kern="1200" dirty="0" smtClean="0">
                          <a:solidFill>
                            <a:schemeClr val="dk1"/>
                          </a:solidFill>
                          <a:latin typeface="+mn-lt"/>
                          <a:ea typeface="+mn-ea"/>
                          <a:cs typeface="+mn-cs"/>
                        </a:rPr>
                        <a:t>School Support teams have been appointed </a:t>
                      </a:r>
                      <a:r>
                        <a:rPr lang="en-ZA" sz="1100" kern="1200" dirty="0" smtClean="0">
                          <a:solidFill>
                            <a:schemeClr val="dk1"/>
                          </a:solidFill>
                          <a:latin typeface="+mn-lt"/>
                          <a:ea typeface="+mn-ea"/>
                          <a:cs typeface="+mn-cs"/>
                        </a:rPr>
                        <a:t>to screen learners and ensure that they have their face masks when entering school premises. </a:t>
                      </a:r>
                      <a:endParaRPr lang="en-US" sz="1100" kern="1200" dirty="0" smtClean="0">
                        <a:solidFill>
                          <a:schemeClr val="dk1"/>
                        </a:solidFill>
                        <a:latin typeface="+mn-lt"/>
                        <a:ea typeface="+mn-ea"/>
                        <a:cs typeface="+mn-cs"/>
                      </a:endParaRPr>
                    </a:p>
                  </a:txBody>
                  <a:tcPr/>
                </a:tc>
                <a:tc>
                  <a:txBody>
                    <a:bodyPr/>
                    <a:lstStyle/>
                    <a:p>
                      <a:pPr marL="0" indent="0" algn="just">
                        <a:buFont typeface="Arial" panose="020B0604020202020204" pitchFamily="34" charset="0"/>
                        <a:buNone/>
                      </a:pPr>
                      <a:r>
                        <a:rPr lang="en-US" sz="1100" b="1" kern="1200" dirty="0" smtClean="0">
                          <a:solidFill>
                            <a:schemeClr val="dk1"/>
                          </a:solidFill>
                          <a:latin typeface="+mn-lt"/>
                          <a:ea typeface="+mn-ea"/>
                          <a:cs typeface="+mn-cs"/>
                        </a:rPr>
                        <a:t>Rotation of grades of learners </a:t>
                      </a:r>
                      <a:r>
                        <a:rPr lang="en-US" sz="1100" kern="1200" dirty="0" smtClean="0">
                          <a:solidFill>
                            <a:schemeClr val="dk1"/>
                          </a:solidFill>
                          <a:latin typeface="+mn-lt"/>
                          <a:ea typeface="+mn-ea"/>
                          <a:cs typeface="+mn-cs"/>
                        </a:rPr>
                        <a:t>coming to school is in place to ensure adherence to social distancing in classrooms.</a:t>
                      </a:r>
                      <a:r>
                        <a:rPr lang="en-US" sz="1100" kern="1200" baseline="0" dirty="0" smtClean="0">
                          <a:solidFill>
                            <a:schemeClr val="dk1"/>
                          </a:solidFill>
                          <a:latin typeface="+mn-lt"/>
                          <a:ea typeface="+mn-ea"/>
                          <a:cs typeface="+mn-cs"/>
                        </a:rPr>
                        <a:t> </a:t>
                      </a:r>
                      <a:r>
                        <a:rPr lang="en-US" sz="1100" b="1" kern="1200" dirty="0" smtClean="0">
                          <a:solidFill>
                            <a:schemeClr val="dk1"/>
                          </a:solidFill>
                          <a:latin typeface="+mn-lt"/>
                          <a:ea typeface="+mn-ea"/>
                          <a:cs typeface="+mn-cs"/>
                        </a:rPr>
                        <a:t>Breaks are monitored </a:t>
                      </a:r>
                      <a:r>
                        <a:rPr lang="en-US" sz="1100" kern="1200" dirty="0" smtClean="0">
                          <a:solidFill>
                            <a:schemeClr val="dk1"/>
                          </a:solidFill>
                          <a:latin typeface="+mn-lt"/>
                          <a:ea typeface="+mn-ea"/>
                          <a:cs typeface="+mn-cs"/>
                        </a:rPr>
                        <a:t> to ensure that social distance is always maintained</a:t>
                      </a:r>
                      <a:endParaRPr lang="en-ZA" sz="1100" kern="1200" dirty="0">
                        <a:solidFill>
                          <a:schemeClr val="dk1"/>
                        </a:solidFill>
                        <a:latin typeface="+mn-lt"/>
                        <a:ea typeface="+mn-ea"/>
                        <a:cs typeface="+mn-cs"/>
                      </a:endParaRPr>
                    </a:p>
                  </a:txBody>
                  <a:tcPr/>
                </a:tc>
                <a:extLst>
                  <a:ext uri="{0D108BD9-81ED-4DB2-BD59-A6C34878D82A}">
                    <a16:rowId xmlns:a16="http://schemas.microsoft.com/office/drawing/2014/main" val="399759683"/>
                  </a:ext>
                </a:extLst>
              </a:tr>
              <a:tr h="243129">
                <a:tc>
                  <a:txBody>
                    <a:bodyPr/>
                    <a:lstStyle/>
                    <a:p>
                      <a:r>
                        <a:rPr lang="en-ZA" sz="1100" b="1" dirty="0" smtClean="0">
                          <a:latin typeface="+mn-lt"/>
                        </a:rPr>
                        <a:t>Free State</a:t>
                      </a:r>
                      <a:endParaRPr lang="en-ZA" sz="1100" b="1" dirty="0">
                        <a:latin typeface="+mn-lt"/>
                      </a:endParaRPr>
                    </a:p>
                  </a:txBody>
                  <a:tcPr/>
                </a:tc>
                <a:tc>
                  <a:txBody>
                    <a:bodyPr/>
                    <a:lstStyle/>
                    <a:p>
                      <a:pPr marL="0" marR="0" lvl="0" indent="0" algn="ctr" rtl="0">
                        <a:lnSpc>
                          <a:spcPct val="100000"/>
                        </a:lnSpc>
                        <a:spcBef>
                          <a:spcPts val="0"/>
                        </a:spcBef>
                        <a:spcAft>
                          <a:spcPts val="0"/>
                        </a:spcAft>
                        <a:buClr>
                          <a:schemeClr val="dk1"/>
                        </a:buClr>
                        <a:buSzPts val="2000"/>
                        <a:buFont typeface="Calibri"/>
                        <a:buNone/>
                      </a:pPr>
                      <a:r>
                        <a:rPr lang="en-ZA" sz="1100" b="0" i="0" u="none" strike="noStrike" cap="none" dirty="0" smtClean="0">
                          <a:solidFill>
                            <a:schemeClr val="dk1"/>
                          </a:solidFill>
                          <a:latin typeface="+mn-lt"/>
                          <a:ea typeface="Calibri"/>
                          <a:cs typeface="Calibri"/>
                          <a:sym typeface="Calibri"/>
                        </a:rPr>
                        <a:t>Frequent Monitoring </a:t>
                      </a:r>
                      <a:endParaRPr sz="1100" b="0" i="0" u="none" strike="noStrike" cap="none" dirty="0">
                        <a:solidFill>
                          <a:schemeClr val="dk1"/>
                        </a:solidFill>
                        <a:latin typeface="+mn-lt"/>
                        <a:ea typeface="Calibri"/>
                        <a:cs typeface="Calibri"/>
                        <a:sym typeface="Calibri"/>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2000"/>
                        <a:buFont typeface="Calibri"/>
                        <a:buNone/>
                      </a:pPr>
                      <a:r>
                        <a:rPr lang="en-ZA" sz="1100" b="0" i="0" u="none" strike="noStrike" cap="none" dirty="0" smtClean="0">
                          <a:solidFill>
                            <a:schemeClr val="dk1"/>
                          </a:solidFill>
                          <a:latin typeface="+mn-lt"/>
                          <a:ea typeface="Calibri"/>
                          <a:cs typeface="Calibri"/>
                          <a:sym typeface="Calibri"/>
                        </a:rPr>
                        <a:t>Frequent Monitoring</a:t>
                      </a:r>
                      <a:endParaRPr sz="1100" b="0" i="0" u="none" strike="noStrike" cap="none" dirty="0">
                        <a:solidFill>
                          <a:schemeClr val="dk1"/>
                        </a:solidFill>
                        <a:latin typeface="+mn-lt"/>
                        <a:ea typeface="Calibri"/>
                        <a:cs typeface="Calibri"/>
                        <a:sym typeface="Calibri"/>
                      </a:endParaRPr>
                    </a:p>
                  </a:txBody>
                  <a:tcPr marL="91450" marR="91450" marT="45725" marB="45725"/>
                </a:tc>
                <a:extLst>
                  <a:ext uri="{0D108BD9-81ED-4DB2-BD59-A6C34878D82A}">
                    <a16:rowId xmlns:a16="http://schemas.microsoft.com/office/drawing/2014/main" val="4070761926"/>
                  </a:ext>
                </a:extLst>
              </a:tr>
              <a:tr h="8136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1" dirty="0" smtClean="0">
                          <a:latin typeface="+mn-lt"/>
                        </a:rPr>
                        <a:t>Gauteng</a:t>
                      </a:r>
                      <a:endParaRPr lang="en-ZA" sz="1100" b="1" dirty="0">
                        <a:latin typeface="+mn-lt"/>
                      </a:endParaRPr>
                    </a:p>
                  </a:txBody>
                  <a:tcPr/>
                </a:tc>
                <a:tc>
                  <a:txBody>
                    <a:bodyPr/>
                    <a:lstStyle/>
                    <a:p>
                      <a:pPr marL="171450" lvl="0" indent="-171450">
                        <a:buFont typeface="Arial" panose="020B0604020202020204" pitchFamily="34" charset="0"/>
                        <a:buChar char="•"/>
                      </a:pPr>
                      <a:r>
                        <a:rPr lang="en-ZA" sz="1100" dirty="0">
                          <a:latin typeface="+mn-lt"/>
                        </a:rPr>
                        <a:t>The Department has </a:t>
                      </a:r>
                      <a:r>
                        <a:rPr lang="en-ZA" sz="1100" b="1" dirty="0">
                          <a:latin typeface="+mn-lt"/>
                        </a:rPr>
                        <a:t>ordered PPE for the 2021 academic </a:t>
                      </a:r>
                      <a:r>
                        <a:rPr lang="en-ZA" sz="1100" b="1" dirty="0" smtClean="0">
                          <a:latin typeface="+mn-lt"/>
                        </a:rPr>
                        <a:t>year.</a:t>
                      </a:r>
                      <a:endParaRPr lang="en-ZA" sz="1100" b="1" dirty="0">
                        <a:latin typeface="+mn-lt"/>
                      </a:endParaRPr>
                    </a:p>
                    <a:p>
                      <a:pPr marL="171450" lvl="0" indent="-171450">
                        <a:buFont typeface="Arial" panose="020B0604020202020204" pitchFamily="34" charset="0"/>
                        <a:buChar char="•"/>
                      </a:pPr>
                      <a:r>
                        <a:rPr lang="en-ZA" sz="1100" dirty="0" smtClean="0">
                          <a:latin typeface="+mn-lt"/>
                        </a:rPr>
                        <a:t>No </a:t>
                      </a:r>
                      <a:r>
                        <a:rPr lang="en-ZA" sz="1100" dirty="0">
                          <a:latin typeface="+mn-lt"/>
                        </a:rPr>
                        <a:t>Masks = No entry. Masks replaced for learners who have forgotten/ or masks that are worn </a:t>
                      </a:r>
                      <a:r>
                        <a:rPr lang="en-ZA" sz="1100" dirty="0" smtClean="0">
                          <a:latin typeface="+mn-lt"/>
                        </a:rPr>
                        <a:t>out.</a:t>
                      </a:r>
                      <a:r>
                        <a:rPr lang="en-ZA" sz="1100" baseline="0" dirty="0" smtClean="0">
                          <a:latin typeface="+mn-lt"/>
                        </a:rPr>
                        <a:t> </a:t>
                      </a:r>
                      <a:r>
                        <a:rPr lang="en-ZA" sz="1100" dirty="0" smtClean="0">
                          <a:latin typeface="+mn-lt"/>
                        </a:rPr>
                        <a:t>Officials to </a:t>
                      </a:r>
                      <a:r>
                        <a:rPr lang="en-ZA" sz="1100" dirty="0">
                          <a:latin typeface="+mn-lt"/>
                        </a:rPr>
                        <a:t>conduct on daily basis  risk assessment/compliance support </a:t>
                      </a:r>
                      <a:r>
                        <a:rPr lang="en-ZA" sz="1100" dirty="0" smtClean="0">
                          <a:latin typeface="+mn-lt"/>
                        </a:rPr>
                        <a:t>visits.</a:t>
                      </a:r>
                      <a:endParaRPr kumimoji="0" lang="en-ZA" sz="1100" b="1" i="0" u="none" strike="noStrike" kern="1200" cap="none" spc="0" normalizeH="0" baseline="0" noProof="0" dirty="0">
                        <a:ln>
                          <a:noFill/>
                        </a:ln>
                        <a:solidFill>
                          <a:schemeClr val="tx1"/>
                        </a:solidFill>
                        <a:effectLst/>
                        <a:uLnTx/>
                        <a:uFillTx/>
                        <a:latin typeface="+mn-lt"/>
                        <a:ea typeface="+mn-ea"/>
                        <a:cs typeface="+mn-cs"/>
                      </a:endParaRPr>
                    </a:p>
                  </a:txBody>
                  <a:tcPr/>
                </a:tc>
                <a:tc>
                  <a:txBody>
                    <a:bodyPr/>
                    <a:lstStyle/>
                    <a:p>
                      <a:pPr marL="0" lvl="0" indent="0">
                        <a:buFont typeface="Arial" panose="020B0604020202020204" pitchFamily="34" charset="0"/>
                        <a:buNone/>
                      </a:pPr>
                      <a:r>
                        <a:rPr lang="en-ZA" sz="1100" dirty="0">
                          <a:latin typeface="+mn-lt"/>
                        </a:rPr>
                        <a:t>Social Distancing with the </a:t>
                      </a:r>
                      <a:r>
                        <a:rPr lang="en-ZA" sz="1100" b="1" dirty="0">
                          <a:latin typeface="+mn-lt"/>
                        </a:rPr>
                        <a:t>1m regulation </a:t>
                      </a:r>
                      <a:r>
                        <a:rPr lang="en-ZA" sz="1100" dirty="0">
                          <a:latin typeface="+mn-lt"/>
                        </a:rPr>
                        <a:t>has been circulated to </a:t>
                      </a:r>
                      <a:r>
                        <a:rPr lang="en-ZA" sz="1100" dirty="0" smtClean="0">
                          <a:latin typeface="+mn-lt"/>
                        </a:rPr>
                        <a:t>schools.</a:t>
                      </a:r>
                      <a:r>
                        <a:rPr lang="en-ZA" sz="1100" baseline="0" dirty="0" smtClean="0">
                          <a:latin typeface="+mn-lt"/>
                        </a:rPr>
                        <a:t> </a:t>
                      </a:r>
                      <a:r>
                        <a:rPr lang="en-ZA" sz="1100" b="1" dirty="0" smtClean="0">
                          <a:latin typeface="+mn-lt"/>
                        </a:rPr>
                        <a:t>Various </a:t>
                      </a:r>
                      <a:r>
                        <a:rPr lang="en-ZA" sz="1100" b="1" dirty="0">
                          <a:latin typeface="+mn-lt"/>
                        </a:rPr>
                        <a:t>options of time-tabling </a:t>
                      </a:r>
                      <a:r>
                        <a:rPr lang="en-ZA" sz="1100" dirty="0">
                          <a:latin typeface="+mn-lt"/>
                        </a:rPr>
                        <a:t>have been implemented to ensure that the required number of learners are in a classroom</a:t>
                      </a:r>
                      <a:r>
                        <a:rPr lang="en-ZA" sz="1100" dirty="0" smtClean="0">
                          <a:latin typeface="+mn-lt"/>
                        </a:rPr>
                        <a:t>.</a:t>
                      </a:r>
                      <a:endParaRPr lang="en-ZA" sz="1100" dirty="0">
                        <a:latin typeface="+mn-lt"/>
                      </a:endParaRPr>
                    </a:p>
                  </a:txBody>
                  <a:tcPr/>
                </a:tc>
                <a:extLst>
                  <a:ext uri="{0D108BD9-81ED-4DB2-BD59-A6C34878D82A}">
                    <a16:rowId xmlns:a16="http://schemas.microsoft.com/office/drawing/2014/main" val="10003"/>
                  </a:ext>
                </a:extLst>
              </a:tr>
              <a:tr h="632460">
                <a:tc>
                  <a:txBody>
                    <a:bodyPr/>
                    <a:lstStyle/>
                    <a:p>
                      <a:r>
                        <a:rPr lang="en-ZA" sz="1100" b="1" dirty="0" err="1" smtClean="0">
                          <a:latin typeface="+mn-lt"/>
                        </a:rPr>
                        <a:t>KwaZulu</a:t>
                      </a:r>
                      <a:r>
                        <a:rPr lang="en-ZA" sz="1100" b="1" dirty="0" smtClean="0">
                          <a:latin typeface="+mn-lt"/>
                        </a:rPr>
                        <a:t>- Natal</a:t>
                      </a:r>
                      <a:endParaRPr lang="en-ZA" sz="1100" b="1" dirty="0">
                        <a:latin typeface="+mn-lt"/>
                      </a:endParaRPr>
                    </a:p>
                  </a:txBody>
                  <a:tcPr/>
                </a:tc>
                <a:tc>
                  <a:txBody>
                    <a:bodyPr/>
                    <a:lstStyle/>
                    <a:p>
                      <a:r>
                        <a:rPr lang="en-US" sz="1100" dirty="0" smtClean="0">
                          <a:latin typeface="+mn-lt"/>
                        </a:rPr>
                        <a:t>Every school </a:t>
                      </a:r>
                      <a:r>
                        <a:rPr lang="en-US" sz="1100" b="1" dirty="0" smtClean="0">
                          <a:latin typeface="+mn-lt"/>
                        </a:rPr>
                        <a:t>displayed posters in all strategic points to remind every one not to enter school premises without face masks </a:t>
                      </a:r>
                      <a:r>
                        <a:rPr lang="en-US" sz="1100" dirty="0" smtClean="0">
                          <a:latin typeface="+mn-lt"/>
                        </a:rPr>
                        <a:t>and to remind them to wear face masks throughout the day.</a:t>
                      </a:r>
                      <a:r>
                        <a:rPr lang="en-US" sz="1100" baseline="0" dirty="0" smtClean="0">
                          <a:latin typeface="+mn-lt"/>
                        </a:rPr>
                        <a:t> </a:t>
                      </a:r>
                      <a:r>
                        <a:rPr lang="en-US" sz="1100" dirty="0" smtClean="0">
                          <a:latin typeface="+mn-lt"/>
                        </a:rPr>
                        <a:t>During orientation, there will be </a:t>
                      </a:r>
                      <a:r>
                        <a:rPr lang="en-US" sz="1100" b="1" dirty="0" smtClean="0">
                          <a:latin typeface="+mn-lt"/>
                        </a:rPr>
                        <a:t>emphasis on proper wearing of face masks</a:t>
                      </a:r>
                      <a:r>
                        <a:rPr lang="en-US" sz="1100" dirty="0" smtClean="0">
                          <a:latin typeface="+mn-lt"/>
                        </a:rPr>
                        <a:t>.</a:t>
                      </a:r>
                      <a:r>
                        <a:rPr lang="en-US" sz="1100" baseline="0" dirty="0" smtClean="0">
                          <a:latin typeface="+mn-lt"/>
                        </a:rPr>
                        <a:t> </a:t>
                      </a:r>
                      <a:endParaRPr lang="en-US" sz="1100" dirty="0" smtClean="0">
                        <a:latin typeface="+mn-lt"/>
                      </a:endParaRPr>
                    </a:p>
                  </a:txBody>
                  <a:tcPr/>
                </a:tc>
                <a:tc>
                  <a:txBody>
                    <a:bodyPr/>
                    <a:lstStyle/>
                    <a:p>
                      <a:r>
                        <a:rPr lang="en-US" sz="1100" dirty="0" smtClean="0">
                          <a:latin typeface="+mn-lt"/>
                        </a:rPr>
                        <a:t>On the school yards there are </a:t>
                      </a:r>
                      <a:r>
                        <a:rPr lang="en-US" sz="1100" b="1" dirty="0" smtClean="0">
                          <a:latin typeface="+mn-lt"/>
                        </a:rPr>
                        <a:t>clear markings for social distancing.</a:t>
                      </a:r>
                      <a:r>
                        <a:rPr lang="en-US" sz="1100" b="1" baseline="0" dirty="0" smtClean="0">
                          <a:latin typeface="+mn-lt"/>
                        </a:rPr>
                        <a:t> </a:t>
                      </a:r>
                      <a:r>
                        <a:rPr lang="en-US" sz="1100" dirty="0" smtClean="0">
                          <a:latin typeface="+mn-lt"/>
                        </a:rPr>
                        <a:t>In the classrooms </a:t>
                      </a:r>
                      <a:r>
                        <a:rPr lang="en-US" sz="1100" b="1" dirty="0" smtClean="0">
                          <a:latin typeface="+mn-lt"/>
                        </a:rPr>
                        <a:t>furniture arrangement will promote required social distancing</a:t>
                      </a:r>
                      <a:r>
                        <a:rPr lang="en-US" sz="1100" dirty="0" smtClean="0">
                          <a:latin typeface="+mn-lt"/>
                        </a:rPr>
                        <a:t>.</a:t>
                      </a:r>
                      <a:r>
                        <a:rPr lang="en-US" sz="1100" baseline="0" dirty="0" smtClean="0">
                          <a:latin typeface="+mn-lt"/>
                        </a:rPr>
                        <a:t> </a:t>
                      </a:r>
                      <a:r>
                        <a:rPr lang="en-US" sz="1100" dirty="0" smtClean="0">
                          <a:latin typeface="+mn-lt"/>
                        </a:rPr>
                        <a:t>During the </a:t>
                      </a:r>
                      <a:r>
                        <a:rPr lang="en-US" sz="1100" b="1" dirty="0" smtClean="0">
                          <a:latin typeface="+mn-lt"/>
                        </a:rPr>
                        <a:t>breaks teachers will continue to monitor </a:t>
                      </a:r>
                      <a:r>
                        <a:rPr lang="en-US" sz="1100" dirty="0" smtClean="0">
                          <a:latin typeface="+mn-lt"/>
                        </a:rPr>
                        <a:t>social distancing </a:t>
                      </a:r>
                    </a:p>
                  </a:txBody>
                  <a:tcPr/>
                </a:tc>
                <a:extLst>
                  <a:ext uri="{0D108BD9-81ED-4DB2-BD59-A6C34878D82A}">
                    <a16:rowId xmlns:a16="http://schemas.microsoft.com/office/drawing/2014/main" val="3943874830"/>
                  </a:ext>
                </a:extLst>
              </a:tr>
              <a:tr h="254000">
                <a:tc>
                  <a:txBody>
                    <a:bodyPr/>
                    <a:lstStyle/>
                    <a:p>
                      <a:r>
                        <a:rPr lang="en-ZA" sz="1100" b="1" dirty="0" smtClean="0">
                          <a:solidFill>
                            <a:schemeClr val="tx1"/>
                          </a:solidFill>
                          <a:latin typeface="+mn-lt"/>
                        </a:rPr>
                        <a:t>Limpopo</a:t>
                      </a:r>
                      <a:endParaRPr lang="en-ZA" sz="1100" b="1" dirty="0">
                        <a:solidFill>
                          <a:schemeClr val="tx1"/>
                        </a:solidFill>
                        <a:latin typeface="+mn-lt"/>
                      </a:endParaRPr>
                    </a:p>
                  </a:txBody>
                  <a:tcPr/>
                </a:tc>
                <a:tc>
                  <a:txBody>
                    <a:bodyPr/>
                    <a:lstStyle/>
                    <a:p>
                      <a:pPr marL="171450" lvl="0" indent="-171450">
                        <a:buFont typeface="Arial" panose="020B0604020202020204" pitchFamily="34" charset="0"/>
                        <a:buChar char="•"/>
                      </a:pPr>
                      <a:r>
                        <a:rPr lang="en-ZA" sz="1100" b="1" kern="1200" dirty="0" smtClean="0">
                          <a:solidFill>
                            <a:schemeClr val="dk1"/>
                          </a:solidFill>
                          <a:effectLst/>
                          <a:latin typeface="+mn-lt"/>
                          <a:ea typeface="+mn-ea"/>
                          <a:cs typeface="+mn-cs"/>
                        </a:rPr>
                        <a:t>Learners do not enter the school gate without masks</a:t>
                      </a:r>
                    </a:p>
                    <a:p>
                      <a:pPr marL="171450" lvl="0" indent="-171450">
                        <a:buFont typeface="Arial" panose="020B0604020202020204" pitchFamily="34" charset="0"/>
                        <a:buChar char="•"/>
                      </a:pPr>
                      <a:r>
                        <a:rPr lang="en-ZA" sz="1100" kern="1200" dirty="0" smtClean="0">
                          <a:solidFill>
                            <a:schemeClr val="dk1"/>
                          </a:solidFill>
                          <a:effectLst/>
                          <a:latin typeface="+mn-lt"/>
                          <a:ea typeface="+mn-ea"/>
                          <a:cs typeface="+mn-cs"/>
                        </a:rPr>
                        <a:t>All subject teachers shall ensure</a:t>
                      </a:r>
                      <a:r>
                        <a:rPr lang="en-ZA" sz="1100" kern="1200" baseline="0" dirty="0" smtClean="0">
                          <a:solidFill>
                            <a:schemeClr val="dk1"/>
                          </a:solidFill>
                          <a:effectLst/>
                          <a:latin typeface="+mn-lt"/>
                          <a:ea typeface="+mn-ea"/>
                          <a:cs typeface="+mn-cs"/>
                        </a:rPr>
                        <a:t> </a:t>
                      </a:r>
                      <a:r>
                        <a:rPr lang="en-ZA" sz="1100" kern="1200" dirty="0" smtClean="0">
                          <a:solidFill>
                            <a:schemeClr val="dk1"/>
                          </a:solidFill>
                          <a:effectLst/>
                          <a:latin typeface="+mn-lt"/>
                          <a:ea typeface="+mn-ea"/>
                          <a:cs typeface="+mn-cs"/>
                        </a:rPr>
                        <a:t>that the </a:t>
                      </a:r>
                      <a:r>
                        <a:rPr lang="en-ZA" sz="1100" b="1" kern="1200" dirty="0" smtClean="0">
                          <a:solidFill>
                            <a:schemeClr val="dk1"/>
                          </a:solidFill>
                          <a:effectLst/>
                          <a:latin typeface="+mn-lt"/>
                          <a:ea typeface="+mn-ea"/>
                          <a:cs typeface="+mn-cs"/>
                        </a:rPr>
                        <a:t>prescribed mask breaks are also observed.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kern="1200" dirty="0" smtClean="0">
                          <a:solidFill>
                            <a:schemeClr val="dk1"/>
                          </a:solidFill>
                          <a:effectLst/>
                          <a:latin typeface="+mn-lt"/>
                          <a:ea typeface="+mn-ea"/>
                          <a:cs typeface="+mn-cs"/>
                        </a:rPr>
                        <a:t>To</a:t>
                      </a:r>
                      <a:r>
                        <a:rPr lang="en-ZA" sz="1100" kern="1200" baseline="0" dirty="0" smtClean="0">
                          <a:solidFill>
                            <a:schemeClr val="dk1"/>
                          </a:solidFill>
                          <a:effectLst/>
                          <a:latin typeface="+mn-lt"/>
                          <a:ea typeface="+mn-ea"/>
                          <a:cs typeface="+mn-cs"/>
                        </a:rPr>
                        <a:t> ensure that a </a:t>
                      </a:r>
                      <a:r>
                        <a:rPr lang="en-ZA" sz="1100" b="1" kern="1200" baseline="0" dirty="0" smtClean="0">
                          <a:solidFill>
                            <a:schemeClr val="dk1"/>
                          </a:solidFill>
                          <a:effectLst/>
                          <a:latin typeface="+mn-lt"/>
                          <a:ea typeface="+mn-ea"/>
                          <a:cs typeface="+mn-cs"/>
                        </a:rPr>
                        <a:t>1m social distancing is applied in the classroom settings </a:t>
                      </a:r>
                      <a:r>
                        <a:rPr lang="en-ZA" sz="1100" kern="1200" baseline="0" dirty="0" smtClean="0">
                          <a:solidFill>
                            <a:schemeClr val="dk1"/>
                          </a:solidFill>
                          <a:effectLst/>
                          <a:latin typeface="+mn-lt"/>
                          <a:ea typeface="+mn-ea"/>
                          <a:cs typeface="+mn-cs"/>
                        </a:rPr>
                        <a:t>in order to accommodate more learners for teaching and learning in 2021</a:t>
                      </a:r>
                      <a:endParaRPr lang="en-ZA" sz="11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2214458006"/>
                  </a:ext>
                </a:extLst>
              </a:tr>
              <a:tr h="129540">
                <a:tc>
                  <a:txBody>
                    <a:bodyPr/>
                    <a:lstStyle/>
                    <a:p>
                      <a:r>
                        <a:rPr lang="en-ZA" sz="1100" b="1" dirty="0" smtClean="0">
                          <a:solidFill>
                            <a:schemeClr val="tx1"/>
                          </a:solidFill>
                          <a:latin typeface="+mn-lt"/>
                        </a:rPr>
                        <a:t>Mpumalanga</a:t>
                      </a:r>
                      <a:endParaRPr lang="en-ZA" sz="1100" b="1" dirty="0">
                        <a:solidFill>
                          <a:schemeClr val="tx1"/>
                        </a:solidFill>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1"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Retraining of compliance officers </a:t>
                      </a:r>
                      <a:r>
                        <a:rPr kumimoji="0" lang="en-US" sz="11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on revised </a:t>
                      </a:r>
                      <a:r>
                        <a:rPr kumimoji="0" lang="en-US"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SOPS. </a:t>
                      </a:r>
                      <a:r>
                        <a:rPr kumimoji="0" lang="en-US" sz="11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Ordering </a:t>
                      </a:r>
                      <a:r>
                        <a:rPr kumimoji="0" lang="en-US" sz="1100" b="1"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and distribution of masks </a:t>
                      </a:r>
                      <a:r>
                        <a:rPr kumimoji="0" lang="en-US" sz="11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well in </a:t>
                      </a:r>
                      <a:r>
                        <a:rPr kumimoji="0" lang="en-US"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advance. </a:t>
                      </a:r>
                      <a:r>
                        <a:rPr kumimoji="0" lang="en-US" sz="11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Emphasis </a:t>
                      </a:r>
                      <a:r>
                        <a:rPr kumimoji="0" lang="en-US" sz="1100" b="1"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on the wearing of masks </a:t>
                      </a:r>
                      <a:r>
                        <a:rPr kumimoji="0" lang="en-US" sz="11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by every one entering and inside the </a:t>
                      </a:r>
                      <a:r>
                        <a:rPr kumimoji="0" lang="en-US" sz="1100" b="0"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school </a:t>
                      </a:r>
                      <a:endParaRPr kumimoji="0" lang="en-US" sz="11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txBody>
                  <a:tcPr/>
                </a:tc>
                <a:tc>
                  <a:txBody>
                    <a:bodyPr/>
                    <a:lstStyle/>
                    <a:p>
                      <a:pPr marL="0" marR="0" indent="0" algn="just" defTabSz="914400" rtl="0" eaLnBrk="1" fontAlgn="b" latinLnBrk="0" hangingPunct="1">
                        <a:lnSpc>
                          <a:spcPct val="100000"/>
                        </a:lnSpc>
                        <a:spcBef>
                          <a:spcPts val="0"/>
                        </a:spcBef>
                        <a:spcAft>
                          <a:spcPts val="0"/>
                        </a:spcAft>
                        <a:buClrTx/>
                        <a:buSzTx/>
                        <a:buFont typeface="Arial" panose="020B0604020202020204" pitchFamily="34" charset="0"/>
                        <a:buNone/>
                        <a:tabLst/>
                        <a:defRPr/>
                      </a:pPr>
                      <a:r>
                        <a:rPr lang="en-US" sz="1100" b="0" i="0" u="none" strike="noStrike" baseline="0" dirty="0" smtClean="0">
                          <a:solidFill>
                            <a:schemeClr val="tx1"/>
                          </a:solidFill>
                          <a:effectLst/>
                          <a:latin typeface="+mn-lt"/>
                          <a:cs typeface="Arial" panose="020B0604020202020204" pitchFamily="34" charset="0"/>
                        </a:rPr>
                        <a:t>Orientate learners on </a:t>
                      </a:r>
                      <a:r>
                        <a:rPr lang="en-ZA" sz="1100" b="0" i="0" u="none" strike="noStrike" baseline="0" dirty="0" smtClean="0">
                          <a:solidFill>
                            <a:schemeClr val="tx1"/>
                          </a:solidFill>
                          <a:effectLst/>
                          <a:latin typeface="+mn-lt"/>
                          <a:cs typeface="Arial" panose="020B0604020202020204" pitchFamily="34" charset="0"/>
                        </a:rPr>
                        <a:t>non- negotiables of managing COVID – 19 in the school and classrooms. </a:t>
                      </a:r>
                      <a:r>
                        <a:rPr lang="en-US" sz="1100" b="0" i="0" u="none" strike="noStrike" dirty="0" smtClean="0">
                          <a:solidFill>
                            <a:schemeClr val="tx1"/>
                          </a:solidFill>
                          <a:effectLst/>
                          <a:latin typeface="+mn-lt"/>
                          <a:cs typeface="Arial" panose="020B0604020202020204" pitchFamily="34" charset="0"/>
                        </a:rPr>
                        <a:t>Remarking</a:t>
                      </a:r>
                      <a:r>
                        <a:rPr lang="en-US" sz="1100" b="0" i="0" u="none" strike="noStrike" baseline="0" dirty="0" smtClean="0">
                          <a:solidFill>
                            <a:schemeClr val="tx1"/>
                          </a:solidFill>
                          <a:effectLst/>
                          <a:latin typeface="+mn-lt"/>
                          <a:cs typeface="Arial" panose="020B0604020202020204" pitchFamily="34" charset="0"/>
                        </a:rPr>
                        <a:t> </a:t>
                      </a:r>
                      <a:r>
                        <a:rPr lang="en-US" sz="1100" b="0" i="0" u="none" strike="noStrike" baseline="0" dirty="0">
                          <a:solidFill>
                            <a:schemeClr val="tx1"/>
                          </a:solidFill>
                          <a:effectLst/>
                          <a:latin typeface="+mn-lt"/>
                          <a:cs typeface="Arial" panose="020B0604020202020204" pitchFamily="34" charset="0"/>
                        </a:rPr>
                        <a:t>of the distances as per the revised </a:t>
                      </a:r>
                      <a:r>
                        <a:rPr lang="en-US" sz="1100" b="0" i="0" u="none" strike="noStrike" baseline="0" dirty="0" smtClean="0">
                          <a:solidFill>
                            <a:schemeClr val="tx1"/>
                          </a:solidFill>
                          <a:effectLst/>
                          <a:latin typeface="+mn-lt"/>
                          <a:cs typeface="Arial" panose="020B0604020202020204" pitchFamily="34" charset="0"/>
                        </a:rPr>
                        <a:t>SOPs.</a:t>
                      </a:r>
                      <a:endParaRPr kumimoji="0" lang="en-US" sz="1100" b="0" i="0" u="none" strike="noStrike" kern="1200" cap="none" spc="0" normalizeH="0" baseline="0" dirty="0">
                        <a:ln>
                          <a:noFill/>
                        </a:ln>
                        <a:solidFill>
                          <a:schemeClr val="tx1"/>
                        </a:solidFill>
                        <a:effectLst/>
                        <a:uLnTx/>
                        <a:uFillTx/>
                        <a:latin typeface="+mn-lt"/>
                        <a:ea typeface="+mn-ea"/>
                        <a:cs typeface="Arial" panose="020B0604020202020204" pitchFamily="34" charset="0"/>
                      </a:endParaRPr>
                    </a:p>
                  </a:txBody>
                  <a:tcPr/>
                </a:tc>
                <a:extLst>
                  <a:ext uri="{0D108BD9-81ED-4DB2-BD59-A6C34878D82A}">
                    <a16:rowId xmlns:a16="http://schemas.microsoft.com/office/drawing/2014/main" val="1208643382"/>
                  </a:ext>
                </a:extLst>
              </a:tr>
              <a:tr h="129540">
                <a:tc>
                  <a:txBody>
                    <a:bodyPr/>
                    <a:lstStyle/>
                    <a:p>
                      <a:r>
                        <a:rPr lang="en-ZA" sz="1100" b="1" dirty="0" smtClean="0">
                          <a:solidFill>
                            <a:schemeClr val="tx1"/>
                          </a:solidFill>
                          <a:latin typeface="+mn-lt"/>
                        </a:rPr>
                        <a:t>Northern Cape</a:t>
                      </a:r>
                      <a:endParaRPr lang="en-ZA" sz="1100" b="1" dirty="0">
                        <a:solidFill>
                          <a:schemeClr val="tx1"/>
                        </a:solidFill>
                        <a:latin typeface="+mn-lt"/>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latin typeface="+mn-lt"/>
                        </a:rPr>
                        <a:t>The </a:t>
                      </a:r>
                      <a:r>
                        <a:rPr lang="en-US" sz="1100" b="1" dirty="0" smtClean="0">
                          <a:solidFill>
                            <a:schemeClr val="tx1"/>
                          </a:solidFill>
                          <a:latin typeface="+mn-lt"/>
                        </a:rPr>
                        <a:t>School COVID-19 Core Orientation Teams</a:t>
                      </a:r>
                      <a:r>
                        <a:rPr lang="en-US" sz="1100" b="0" dirty="0" smtClean="0">
                          <a:solidFill>
                            <a:schemeClr val="tx1"/>
                          </a:solidFill>
                          <a:latin typeface="+mn-lt"/>
                        </a:rPr>
                        <a:t>, Life Orientation teachers and class teachers will monitor the utilization of masks during intervals as well as in the classroom</a:t>
                      </a:r>
                      <a:endParaRPr lang="en-ZA" sz="1100" b="1" dirty="0">
                        <a:solidFill>
                          <a:schemeClr val="tx1"/>
                        </a:solidFill>
                        <a:latin typeface="+mn-lt"/>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latin typeface="+mn-lt"/>
                        </a:rPr>
                        <a:t>Monitor the adherence to social</a:t>
                      </a:r>
                      <a:r>
                        <a:rPr lang="en-US" sz="1100" b="0" baseline="0" dirty="0" smtClean="0">
                          <a:solidFill>
                            <a:schemeClr val="tx1"/>
                          </a:solidFill>
                          <a:latin typeface="+mn-lt"/>
                        </a:rPr>
                        <a:t> distancing</a:t>
                      </a:r>
                      <a:r>
                        <a:rPr lang="en-US" sz="1100" b="0" dirty="0" smtClean="0">
                          <a:solidFill>
                            <a:schemeClr val="tx1"/>
                          </a:solidFill>
                          <a:latin typeface="+mn-lt"/>
                        </a:rPr>
                        <a:t> during intervals as well as in the classrooms</a:t>
                      </a:r>
                      <a:endParaRPr lang="en-ZA" sz="11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4041413074"/>
                  </a:ext>
                </a:extLst>
              </a:tr>
              <a:tr h="254000">
                <a:tc>
                  <a:txBody>
                    <a:bodyPr/>
                    <a:lstStyle/>
                    <a:p>
                      <a:r>
                        <a:rPr lang="en-ZA" sz="1100" b="1" dirty="0" smtClean="0">
                          <a:solidFill>
                            <a:schemeClr val="tx1"/>
                          </a:solidFill>
                          <a:latin typeface="+mn-lt"/>
                        </a:rPr>
                        <a:t>North West</a:t>
                      </a:r>
                      <a:endParaRPr lang="en-ZA" sz="1100" b="1" dirty="0">
                        <a:solidFill>
                          <a:schemeClr val="tx1"/>
                        </a:solidFill>
                        <a:latin typeface="+mn-lt"/>
                      </a:endParaRPr>
                    </a:p>
                  </a:txBody>
                  <a:tcPr/>
                </a:tc>
                <a:tc>
                  <a:txBody>
                    <a:bodyPr/>
                    <a:lstStyle/>
                    <a:p>
                      <a:pPr marL="0" indent="0" algn="l">
                        <a:buFont typeface="Arial" panose="020B0604020202020204" pitchFamily="34" charset="0"/>
                        <a:buNone/>
                      </a:pPr>
                      <a:r>
                        <a:rPr lang="en-GB" sz="1100" dirty="0" smtClean="0">
                          <a:solidFill>
                            <a:schemeClr val="tx1"/>
                          </a:solidFill>
                          <a:latin typeface="+mn-lt"/>
                          <a:cs typeface="Times New Roman" pitchFamily="18" charset="0"/>
                        </a:rPr>
                        <a:t>Non-negotiable </a:t>
                      </a:r>
                      <a:r>
                        <a:rPr lang="en-GB" sz="1100" b="1" dirty="0" smtClean="0">
                          <a:solidFill>
                            <a:schemeClr val="tx1"/>
                          </a:solidFill>
                          <a:latin typeface="+mn-lt"/>
                          <a:cs typeface="Times New Roman" pitchFamily="18" charset="0"/>
                        </a:rPr>
                        <a:t>implementation of the </a:t>
                      </a:r>
                      <a:r>
                        <a:rPr lang="en-ZA" sz="1100" b="1" dirty="0" smtClean="0">
                          <a:solidFill>
                            <a:schemeClr val="tx1"/>
                          </a:solidFill>
                          <a:latin typeface="+mn-lt"/>
                          <a:cs typeface="Arial" panose="020B0604020202020204" pitchFamily="34" charset="0"/>
                        </a:rPr>
                        <a:t>Revised Standard</a:t>
                      </a:r>
                      <a:r>
                        <a:rPr lang="en-ZA" sz="1100" b="1" baseline="0" dirty="0" smtClean="0">
                          <a:solidFill>
                            <a:schemeClr val="tx1"/>
                          </a:solidFill>
                          <a:latin typeface="+mn-lt"/>
                          <a:cs typeface="Arial" panose="020B0604020202020204" pitchFamily="34" charset="0"/>
                        </a:rPr>
                        <a:t> Operating Procedures</a:t>
                      </a:r>
                      <a:r>
                        <a:rPr lang="en-ZA" sz="1100" b="0" baseline="0" dirty="0" smtClean="0">
                          <a:solidFill>
                            <a:schemeClr val="tx1"/>
                          </a:solidFill>
                          <a:latin typeface="+mn-lt"/>
                          <a:cs typeface="Arial" panose="020B0604020202020204" pitchFamily="34" charset="0"/>
                        </a:rPr>
                        <a:t> in schools. </a:t>
                      </a:r>
                      <a:r>
                        <a:rPr lang="en-ZA" sz="1100" b="1" baseline="0" dirty="0" smtClean="0">
                          <a:solidFill>
                            <a:schemeClr val="tx1"/>
                          </a:solidFill>
                          <a:latin typeface="+mn-lt"/>
                          <a:cs typeface="Arial" panose="020B0604020202020204" pitchFamily="34" charset="0"/>
                        </a:rPr>
                        <a:t>On-going awareness by teachers in classrooms</a:t>
                      </a:r>
                      <a:r>
                        <a:rPr lang="en-ZA" sz="1100" b="0" baseline="0" dirty="0" smtClean="0">
                          <a:solidFill>
                            <a:schemeClr val="tx1"/>
                          </a:solidFill>
                          <a:latin typeface="+mn-lt"/>
                          <a:cs typeface="Arial" panose="020B0604020202020204" pitchFamily="34" charset="0"/>
                        </a:rPr>
                        <a:t>. </a:t>
                      </a:r>
                      <a:r>
                        <a:rPr lang="en-GB" sz="1100" b="1" dirty="0" smtClean="0">
                          <a:solidFill>
                            <a:schemeClr val="tx1"/>
                          </a:solidFill>
                          <a:latin typeface="+mn-lt"/>
                          <a:cs typeface="Times New Roman" pitchFamily="18" charset="0"/>
                        </a:rPr>
                        <a:t>Learners do not remove their masks </a:t>
                      </a:r>
                      <a:r>
                        <a:rPr lang="en-GB" sz="1100" dirty="0" smtClean="0">
                          <a:solidFill>
                            <a:schemeClr val="tx1"/>
                          </a:solidFill>
                          <a:latin typeface="+mn-lt"/>
                          <a:cs typeface="Times New Roman" pitchFamily="18" charset="0"/>
                        </a:rPr>
                        <a:t>while in the classrooms.</a:t>
                      </a:r>
                    </a:p>
                  </a:txBody>
                  <a:tcPr/>
                </a:tc>
                <a:tc>
                  <a:txBody>
                    <a:bodyPr/>
                    <a:lstStyle/>
                    <a:p>
                      <a:pPr marL="0" indent="0" algn="just">
                        <a:buFont typeface="Arial" panose="020B0604020202020204" pitchFamily="34" charset="0"/>
                        <a:buNone/>
                      </a:pPr>
                      <a:r>
                        <a:rPr lang="en-GB" sz="1100" dirty="0" smtClean="0">
                          <a:solidFill>
                            <a:schemeClr val="tx1"/>
                          </a:solidFill>
                          <a:latin typeface="+mn-lt"/>
                          <a:cs typeface="Times New Roman" pitchFamily="18" charset="0"/>
                        </a:rPr>
                        <a:t>Monitoring the </a:t>
                      </a:r>
                      <a:r>
                        <a:rPr lang="en-GB" sz="1100" b="1" dirty="0" smtClean="0">
                          <a:solidFill>
                            <a:schemeClr val="tx1"/>
                          </a:solidFill>
                          <a:latin typeface="+mn-lt"/>
                          <a:cs typeface="Times New Roman" pitchFamily="18" charset="0"/>
                        </a:rPr>
                        <a:t>implementation of the revised SOPs</a:t>
                      </a:r>
                      <a:r>
                        <a:rPr lang="en-GB" sz="1100" dirty="0" smtClean="0">
                          <a:solidFill>
                            <a:schemeClr val="tx1"/>
                          </a:solidFill>
                          <a:latin typeface="+mn-lt"/>
                          <a:cs typeface="Times New Roman" pitchFamily="18" charset="0"/>
                        </a:rPr>
                        <a:t>.</a:t>
                      </a:r>
                      <a:r>
                        <a:rPr lang="en-GB" sz="1100" baseline="0" dirty="0" smtClean="0">
                          <a:solidFill>
                            <a:schemeClr val="tx1"/>
                          </a:solidFill>
                          <a:latin typeface="+mn-lt"/>
                          <a:cs typeface="Times New Roman" pitchFamily="18" charset="0"/>
                        </a:rPr>
                        <a:t> </a:t>
                      </a:r>
                      <a:r>
                        <a:rPr lang="en-GB" sz="1100" dirty="0" smtClean="0">
                          <a:solidFill>
                            <a:schemeClr val="tx1"/>
                          </a:solidFill>
                          <a:latin typeface="+mn-lt"/>
                          <a:cs typeface="Times New Roman" pitchFamily="18" charset="0"/>
                        </a:rPr>
                        <a:t>Clear and visible floor markings.</a:t>
                      </a:r>
                      <a:r>
                        <a:rPr lang="en-GB" sz="1100" baseline="0" dirty="0" smtClean="0">
                          <a:solidFill>
                            <a:schemeClr val="tx1"/>
                          </a:solidFill>
                          <a:latin typeface="+mn-lt"/>
                          <a:cs typeface="Times New Roman" pitchFamily="18" charset="0"/>
                        </a:rPr>
                        <a:t> </a:t>
                      </a:r>
                      <a:r>
                        <a:rPr lang="en-GB" sz="1100" b="0" dirty="0" smtClean="0">
                          <a:solidFill>
                            <a:schemeClr val="tx1"/>
                          </a:solidFill>
                          <a:latin typeface="+mn-lt"/>
                          <a:cs typeface="Times New Roman" pitchFamily="18" charset="0"/>
                        </a:rPr>
                        <a:t>Schools have developed schedules to monitor compliance.</a:t>
                      </a:r>
                    </a:p>
                  </a:txBody>
                  <a:tcPr/>
                </a:tc>
                <a:extLst>
                  <a:ext uri="{0D108BD9-81ED-4DB2-BD59-A6C34878D82A}">
                    <a16:rowId xmlns:a16="http://schemas.microsoft.com/office/drawing/2014/main" val="41011194"/>
                  </a:ext>
                </a:extLst>
              </a:tr>
              <a:tr h="254000">
                <a:tc>
                  <a:txBody>
                    <a:bodyPr/>
                    <a:lstStyle/>
                    <a:p>
                      <a:r>
                        <a:rPr lang="en-ZA" sz="1100" b="1" dirty="0" smtClean="0">
                          <a:solidFill>
                            <a:schemeClr val="tx1"/>
                          </a:solidFill>
                          <a:latin typeface="+mn-lt"/>
                        </a:rPr>
                        <a:t>Western</a:t>
                      </a:r>
                      <a:r>
                        <a:rPr lang="en-ZA" sz="1100" b="1" baseline="0" dirty="0" smtClean="0">
                          <a:solidFill>
                            <a:schemeClr val="tx1"/>
                          </a:solidFill>
                          <a:latin typeface="+mn-lt"/>
                        </a:rPr>
                        <a:t> Cape</a:t>
                      </a:r>
                      <a:endParaRPr lang="en-ZA" sz="1100" b="1"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b="1" dirty="0">
                          <a:solidFill>
                            <a:schemeClr val="tx1"/>
                          </a:solidFill>
                          <a:latin typeface="+mn-lt"/>
                        </a:rPr>
                        <a:t>WCED Guideline C (Section 3.3) </a:t>
                      </a:r>
                      <a:r>
                        <a:rPr lang="en-ZA" sz="1100" b="0" dirty="0">
                          <a:solidFill>
                            <a:schemeClr val="tx1"/>
                          </a:solidFill>
                          <a:latin typeface="+mn-lt"/>
                        </a:rPr>
                        <a:t>provides details on the use of masks and related safety measures. They were sent to all principals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1" dirty="0">
                          <a:solidFill>
                            <a:schemeClr val="tx1"/>
                          </a:solidFill>
                          <a:latin typeface="+mn-lt"/>
                        </a:rPr>
                        <a:t>WCED Guideline C (Section 3.3.1.15) </a:t>
                      </a:r>
                      <a:r>
                        <a:rPr lang="en-ZA" sz="1100" b="0" dirty="0">
                          <a:solidFill>
                            <a:schemeClr val="tx1"/>
                          </a:solidFill>
                          <a:latin typeface="+mn-lt"/>
                        </a:rPr>
                        <a:t>provides details on the social/physical distancing. They were sent to all principals</a:t>
                      </a:r>
                    </a:p>
                  </a:txBody>
                  <a:tcPr/>
                </a:tc>
                <a:extLst>
                  <a:ext uri="{0D108BD9-81ED-4DB2-BD59-A6C34878D82A}">
                    <a16:rowId xmlns:a16="http://schemas.microsoft.com/office/drawing/2014/main" val="2816748153"/>
                  </a:ext>
                </a:extLst>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9</a:t>
            </a:fld>
            <a:endParaRPr lang="en-ZA" dirty="0">
              <a:solidFill>
                <a:prstClr val="black">
                  <a:tint val="75000"/>
                </a:prstClr>
              </a:solidFill>
            </a:endParaRP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15" y="6334810"/>
            <a:ext cx="1835696" cy="523190"/>
          </a:xfrm>
          <a:prstGeom prst="rect">
            <a:avLst/>
          </a:prstGeom>
        </p:spPr>
      </p:pic>
      <p:sp>
        <p:nvSpPr>
          <p:cNvPr id="7" name="Slide Number Placeholder 3"/>
          <p:cNvSpPr txBox="1">
            <a:spLocks/>
          </p:cNvSpPr>
          <p:nvPr/>
        </p:nvSpPr>
        <p:spPr>
          <a:xfrm>
            <a:off x="5292080" y="62155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8</a:t>
            </a:r>
            <a:endParaRPr lang="en-ZA" dirty="0"/>
          </a:p>
        </p:txBody>
      </p:sp>
    </p:spTree>
    <p:extLst>
      <p:ext uri="{BB962C8B-B14F-4D97-AF65-F5344CB8AC3E}">
        <p14:creationId xmlns:p14="http://schemas.microsoft.com/office/powerpoint/2010/main" val="27704594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0.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SLIDE_DUENO" val="250"/>
  <p:tag name="ARS_SLIDE_PARTICIPANTNUM" val="250"/>
  <p:tag name="ARS_SLIDE_SUBMITNUM" val="0"/>
  <p:tag name="ARS_SLIDE_CORRECTNUM" val="0"/>
  <p:tag name="ARS_SLIDE_VOTEMEAN"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8.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9.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New DBE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B1ED4432-49CF-45C3-9A42-4B5F7E0E139A}" vid="{FF77757A-9AB4-4E27-9B5F-A0CA94A90EF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 DBE Presentation template</Template>
  <TotalTime>5857</TotalTime>
  <Words>14830</Words>
  <Application>Microsoft Office PowerPoint</Application>
  <PresentationFormat>On-screen Show (4:3)</PresentationFormat>
  <Paragraphs>1413</Paragraphs>
  <Slides>64</Slides>
  <Notes>57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64</vt:i4>
      </vt:variant>
    </vt:vector>
  </HeadingPairs>
  <TitlesOfParts>
    <vt:vector size="73" baseType="lpstr">
      <vt:lpstr>Arial</vt:lpstr>
      <vt:lpstr>Calibri</vt:lpstr>
      <vt:lpstr>Century Gothic</vt:lpstr>
      <vt:lpstr>Courier New</vt:lpstr>
      <vt:lpstr>Symbol</vt:lpstr>
      <vt:lpstr>Times New Roman</vt:lpstr>
      <vt:lpstr>Wingdings</vt:lpstr>
      <vt:lpstr>New DBE Presentation template</vt:lpstr>
      <vt:lpstr>Theme1</vt:lpstr>
      <vt:lpstr> </vt:lpstr>
      <vt:lpstr>PRESENTATION OUTLINE </vt:lpstr>
      <vt:lpstr>PURPOSE OF THE PRESENTATION</vt:lpstr>
      <vt:lpstr>BACKGROUND</vt:lpstr>
      <vt:lpstr>FOCUS AREAS</vt:lpstr>
      <vt:lpstr>STATE OF READINESS PER PROVINCE</vt:lpstr>
      <vt:lpstr>HEALTH AND SAFETY</vt:lpstr>
      <vt:lpstr>SYSTEMS IN PLACE FOR ORIENTATION OF LEARNERS,  TEACHERS AND NON-TEACHING STAFF WHEN SCHOOLS REOPEN</vt:lpstr>
      <vt:lpstr>WEARING OF MASKS AND KEEPING SOCIAL DISTANCE</vt:lpstr>
      <vt:lpstr>SCHOOL ADMISSIONS </vt:lpstr>
      <vt:lpstr>GRADES 1 AND 8 PLACED AND UNPLACED LEARNERS</vt:lpstr>
      <vt:lpstr>CHALLENGES AROUND THE PLACEMENT AND PLANS TO  ACCOMMODATE UNPLACED LEARNERS AND TIME FRAMES</vt:lpstr>
      <vt:lpstr>LEARNER DROP OUT</vt:lpstr>
      <vt:lpstr>LEARNER DROP OUT AND REPORTING OF ATTENDANCE </vt:lpstr>
      <vt:lpstr>PROVISION OF TEACHERS</vt:lpstr>
      <vt:lpstr>PROVISION OF TEACHERS</vt:lpstr>
      <vt:lpstr>PROVISION OF TEACHERS</vt:lpstr>
      <vt:lpstr>PROVISION OF LTSM</vt:lpstr>
      <vt:lpstr>PROVISION OF LTSM </vt:lpstr>
      <vt:lpstr>PROVISION OF LTSM </vt:lpstr>
      <vt:lpstr>CURRICULUM MANAGEMENT AND ASSESSMENT </vt:lpstr>
      <vt:lpstr>CURRICULUM MANAGEMENT </vt:lpstr>
      <vt:lpstr>CURRICULUM MANAGEMENT </vt:lpstr>
      <vt:lpstr>CURRICULUM MANAGEMENT </vt:lpstr>
      <vt:lpstr>CURRICULUM MANAGEMENT </vt:lpstr>
      <vt:lpstr>CURRICULUM MANAGEMENT </vt:lpstr>
      <vt:lpstr>CURRICULUM MANAGEMENT </vt:lpstr>
      <vt:lpstr>CURRICULUM MANAGEMENT </vt:lpstr>
      <vt:lpstr>CURRICULUM MANAGEMENT </vt:lpstr>
      <vt:lpstr>CURRICULUM MANAGEMENT </vt:lpstr>
      <vt:lpstr>CURRICULUM MANAGEMENT </vt:lpstr>
      <vt:lpstr>CURRICULUM MANAGEMENT </vt:lpstr>
      <vt:lpstr>CURRICULUM MANAGEMENT </vt:lpstr>
      <vt:lpstr>CURRICULUM MANAGEMENT/ASSESSMENT  </vt:lpstr>
      <vt:lpstr>CURRICULUM MANAGEMENT/ASSESSMENT  </vt:lpstr>
      <vt:lpstr>ICT ROLL OUT</vt:lpstr>
      <vt:lpstr>ICT ROLL OUT</vt:lpstr>
      <vt:lpstr>ICT ROLL OUT</vt:lpstr>
      <vt:lpstr>ICT ROLL OUT</vt:lpstr>
      <vt:lpstr>NATIONAL SCHOOL NUTRITION PROGRAMME</vt:lpstr>
      <vt:lpstr>NATIONAL SCHOOL NUTRITION  PROGRAMME</vt:lpstr>
      <vt:lpstr>NATIONAL SCHOOL NUTRITION  PROGRAMME</vt:lpstr>
      <vt:lpstr>NATIONAL SCHOOL NUTRITION  PROGRAMME</vt:lpstr>
      <vt:lpstr>INFRASTRUCTURE </vt:lpstr>
      <vt:lpstr>INFRASTRUCTURE </vt:lpstr>
      <vt:lpstr>WATER </vt:lpstr>
      <vt:lpstr>WATER</vt:lpstr>
      <vt:lpstr>SANITATION</vt:lpstr>
      <vt:lpstr>SANITATION</vt:lpstr>
      <vt:lpstr>LEARNER TRANSPORT </vt:lpstr>
      <vt:lpstr>LEARNER TRANSPORT </vt:lpstr>
      <vt:lpstr>SCHOOL FURNITURE</vt:lpstr>
      <vt:lpstr>SCHOOL FURNITURE</vt:lpstr>
      <vt:lpstr>SCHOOL SAFETY </vt:lpstr>
      <vt:lpstr>SCHOOL SAFETY </vt:lpstr>
      <vt:lpstr>PSYCHOSOCIAL SUPPORT</vt:lpstr>
      <vt:lpstr>PSYCHOSOCIAL SUPPORT</vt:lpstr>
      <vt:lpstr>PSYCHOSOCIAL SUPPORT</vt:lpstr>
      <vt:lpstr> </vt:lpstr>
      <vt:lpstr>MANAGEMENT PLAN</vt:lpstr>
      <vt:lpstr>PROGRESS ON STATE OF READINESS</vt:lpstr>
      <vt:lpstr>DISTRICTS TO BE MONITORED</vt:lpstr>
      <vt:lpstr>RECOMMENDATION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 Title here</dc:title>
  <dc:creator>Moja Boitumelo</dc:creator>
  <cp:lastModifiedBy>Llewellyn Brown</cp:lastModifiedBy>
  <cp:revision>362</cp:revision>
  <cp:lastPrinted>2020-11-17T12:14:23Z</cp:lastPrinted>
  <dcterms:created xsi:type="dcterms:W3CDTF">2016-04-18T12:36:04Z</dcterms:created>
  <dcterms:modified xsi:type="dcterms:W3CDTF">2020-11-19T04:19:06Z</dcterms:modified>
</cp:coreProperties>
</file>