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5" r:id="rId3"/>
    <p:sldId id="434" r:id="rId4"/>
    <p:sldId id="559" r:id="rId5"/>
    <p:sldId id="561" r:id="rId6"/>
    <p:sldId id="534" r:id="rId7"/>
    <p:sldId id="566" r:id="rId8"/>
    <p:sldId id="562" r:id="rId9"/>
    <p:sldId id="565" r:id="rId10"/>
    <p:sldId id="568" r:id="rId11"/>
    <p:sldId id="563" r:id="rId12"/>
    <p:sldId id="564" r:id="rId13"/>
    <p:sldId id="569" r:id="rId14"/>
    <p:sldId id="548" r:id="rId15"/>
    <p:sldId id="447" r:id="rId16"/>
  </p:sldIdLst>
  <p:sldSz cx="10693400" cy="7561263"/>
  <p:notesSz cx="6794500" cy="9931400"/>
  <p:defaultTextStyle>
    <a:defPPr>
      <a:defRPr lang="en-US"/>
    </a:defPPr>
    <a:lvl1pPr algn="l" defTabSz="105251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5463" indent="-68263" algn="l" defTabSz="105251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52513" indent="-138113" algn="l" defTabSz="105251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79563" indent="-207963" algn="l" defTabSz="105251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05025" indent="-276225" algn="l" defTabSz="105251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FF0000"/>
    <a:srgbClr val="33CC33"/>
    <a:srgbClr val="C5B697"/>
    <a:srgbClr val="B199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73" autoAdjust="0"/>
    <p:restoredTop sz="88201" autoAdjust="0"/>
  </p:normalViewPr>
  <p:slideViewPr>
    <p:cSldViewPr>
      <p:cViewPr varScale="1">
        <p:scale>
          <a:sx n="62" d="100"/>
          <a:sy n="62" d="100"/>
        </p:scale>
        <p:origin x="-1056" y="-90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813" cy="495934"/>
          </a:xfrm>
          <a:prstGeom prst="rect">
            <a:avLst/>
          </a:prstGeom>
        </p:spPr>
        <p:txBody>
          <a:bodyPr vert="horz" lIns="91490" tIns="45744" rIns="91490" bIns="45744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4" y="1"/>
            <a:ext cx="2944813" cy="495934"/>
          </a:xfrm>
          <a:prstGeom prst="rect">
            <a:avLst/>
          </a:prstGeom>
        </p:spPr>
        <p:txBody>
          <a:bodyPr vert="horz" lIns="91490" tIns="45744" rIns="91490" bIns="45744" rtlCol="0"/>
          <a:lstStyle>
            <a:lvl1pPr algn="r">
              <a:defRPr sz="1200"/>
            </a:lvl1pPr>
          </a:lstStyle>
          <a:p>
            <a:fld id="{3EFB5A85-6749-4EA6-AA8D-2DAC75C63DC2}" type="datetimeFigureOut">
              <a:rPr lang="en-ZA" smtClean="0"/>
              <a:pPr/>
              <a:t>2020/11/19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3878"/>
            <a:ext cx="2944813" cy="495934"/>
          </a:xfrm>
          <a:prstGeom prst="rect">
            <a:avLst/>
          </a:prstGeom>
        </p:spPr>
        <p:txBody>
          <a:bodyPr vert="horz" lIns="91490" tIns="45744" rIns="91490" bIns="45744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4" y="9433878"/>
            <a:ext cx="2944813" cy="495934"/>
          </a:xfrm>
          <a:prstGeom prst="rect">
            <a:avLst/>
          </a:prstGeom>
        </p:spPr>
        <p:txBody>
          <a:bodyPr vert="horz" lIns="91490" tIns="45744" rIns="91490" bIns="45744" rtlCol="0" anchor="b"/>
          <a:lstStyle>
            <a:lvl1pPr algn="r">
              <a:defRPr sz="1200"/>
            </a:lvl1pPr>
          </a:lstStyle>
          <a:p>
            <a:fld id="{37752221-7E3A-4F3E-93FC-9FABEAB0292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95719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813" cy="495934"/>
          </a:xfrm>
          <a:prstGeom prst="rect">
            <a:avLst/>
          </a:prstGeom>
        </p:spPr>
        <p:txBody>
          <a:bodyPr vert="horz" lIns="91490" tIns="45744" rIns="91490" bIns="45744" rtlCol="0"/>
          <a:lstStyle>
            <a:lvl1pPr algn="l" defTabSz="10538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4" y="1"/>
            <a:ext cx="2944813" cy="495934"/>
          </a:xfrm>
          <a:prstGeom prst="rect">
            <a:avLst/>
          </a:prstGeom>
        </p:spPr>
        <p:txBody>
          <a:bodyPr vert="horz" lIns="91490" tIns="45744" rIns="91490" bIns="45744" rtlCol="0"/>
          <a:lstStyle>
            <a:lvl1pPr algn="r" defTabSz="10538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3A5BEF-2B78-4EB4-BCED-74143800B55A}" type="datetimeFigureOut">
              <a:rPr lang="en-US"/>
              <a:pPr>
                <a:defRPr/>
              </a:pPr>
              <a:t>11/19/2020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744538"/>
            <a:ext cx="5267325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0" tIns="45744" rIns="91490" bIns="45744" rtlCol="0" anchor="ctr"/>
          <a:lstStyle/>
          <a:p>
            <a:pPr lvl="0"/>
            <a:endParaRPr lang="en-Z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734"/>
            <a:ext cx="5435600" cy="4468176"/>
          </a:xfrm>
          <a:prstGeom prst="rect">
            <a:avLst/>
          </a:prstGeom>
        </p:spPr>
        <p:txBody>
          <a:bodyPr vert="horz" wrap="square" lIns="91490" tIns="45744" rIns="91490" bIns="4574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ZA" noProof="0"/>
              <a:t>Click to edit Master text styles</a:t>
            </a:r>
          </a:p>
          <a:p>
            <a:pPr lvl="1"/>
            <a:r>
              <a:rPr lang="en-ZA" noProof="0"/>
              <a:t>Second level</a:t>
            </a:r>
          </a:p>
          <a:p>
            <a:pPr lvl="2"/>
            <a:r>
              <a:rPr lang="en-ZA" noProof="0"/>
              <a:t>Third level</a:t>
            </a:r>
          </a:p>
          <a:p>
            <a:pPr lvl="3"/>
            <a:r>
              <a:rPr lang="en-ZA" noProof="0"/>
              <a:t>Fourth level</a:t>
            </a:r>
          </a:p>
          <a:p>
            <a:pPr lvl="4"/>
            <a:r>
              <a:rPr lang="en-ZA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3878"/>
            <a:ext cx="2944813" cy="495934"/>
          </a:xfrm>
          <a:prstGeom prst="rect">
            <a:avLst/>
          </a:prstGeom>
        </p:spPr>
        <p:txBody>
          <a:bodyPr vert="horz" lIns="91490" tIns="45744" rIns="91490" bIns="45744" rtlCol="0" anchor="b"/>
          <a:lstStyle>
            <a:lvl1pPr algn="l" defTabSz="10538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4" y="9433878"/>
            <a:ext cx="2944813" cy="495934"/>
          </a:xfrm>
          <a:prstGeom prst="rect">
            <a:avLst/>
          </a:prstGeom>
        </p:spPr>
        <p:txBody>
          <a:bodyPr vert="horz" lIns="91490" tIns="45744" rIns="91490" bIns="45744" rtlCol="0" anchor="b"/>
          <a:lstStyle>
            <a:lvl1pPr algn="r" defTabSz="10538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CFBD0F-5869-42D6-813E-108D6819DB4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94746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525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5463" algn="l" defTabSz="10525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2513" algn="l" defTabSz="10525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9563" algn="l" defTabSz="10525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05025" algn="l" defTabSz="10525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33243" algn="l" defTabSz="10532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59892" algn="l" defTabSz="10532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86541" algn="l" defTabSz="10532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13189" algn="l" defTabSz="105329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FBD0F-5869-42D6-813E-108D6819DB4A}" type="slidenum">
              <a:rPr lang="en-ZA" smtClean="0"/>
              <a:pPr>
                <a:defRPr/>
              </a:pPr>
              <a:t>1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3085" indent="-343085"/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FBD0F-5869-42D6-813E-108D6819DB4A}" type="slidenum">
              <a:rPr lang="en-ZA" smtClean="0"/>
              <a:pPr>
                <a:defRPr/>
              </a:pPr>
              <a:t>2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9180000" cy="1080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005" y="4284715"/>
            <a:ext cx="9180000" cy="7103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1" cap="small" baseline="0">
                <a:solidFill>
                  <a:srgbClr val="B19935"/>
                </a:solidFill>
              </a:defRPr>
            </a:lvl1pPr>
            <a:lvl2pPr marL="52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3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9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86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13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20725" y="1331913"/>
            <a:ext cx="9178925" cy="0"/>
          </a:xfrm>
          <a:prstGeom prst="line">
            <a:avLst/>
          </a:prstGeom>
          <a:ln w="12700">
            <a:solidFill>
              <a:srgbClr val="B19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20725" y="6567488"/>
            <a:ext cx="9197975" cy="0"/>
          </a:xfrm>
          <a:prstGeom prst="line">
            <a:avLst/>
          </a:prstGeom>
          <a:ln w="12700">
            <a:solidFill>
              <a:srgbClr val="B199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9178925" cy="7200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439999"/>
            <a:ext cx="9178925" cy="5004000"/>
          </a:xfrm>
          <a:prstGeom prst="rect">
            <a:avLst/>
          </a:prstGeom>
        </p:spPr>
        <p:txBody>
          <a:bodyPr lIns="0" tIns="0" rIns="0" bIns="0"/>
          <a:lstStyle>
            <a:lvl1pPr>
              <a:buFont typeface="Wingdings" pitchFamily="2" charset="2"/>
              <a:buNone/>
              <a:defRPr sz="1800"/>
            </a:lvl1pPr>
            <a:lvl2pPr marL="271463" indent="-271463">
              <a:buFont typeface="Wingdings" pitchFamily="2" charset="2"/>
              <a:buChar char="Ø"/>
              <a:defRPr sz="1800"/>
            </a:lvl2pPr>
            <a:lvl3pPr marL="534988" indent="-273050">
              <a:buFont typeface="Wingdings" pitchFamily="2" charset="2"/>
              <a:buChar char="§"/>
              <a:defRPr sz="1800"/>
            </a:lvl3pPr>
            <a:lvl4pPr marL="808038" indent="-273050">
              <a:buFont typeface="Arial" pitchFamily="34" charset="0"/>
              <a:buChar char="•"/>
              <a:defRPr sz="1800"/>
            </a:lvl4pPr>
            <a:lvl5pPr marL="1079500" indent="-263525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558338" y="6781800"/>
            <a:ext cx="360362" cy="252413"/>
          </a:xfrm>
          <a:prstGeom prst="rect">
            <a:avLst/>
          </a:prstGeom>
          <a:ln w="12700">
            <a:solidFill>
              <a:srgbClr val="B19935"/>
            </a:solidFill>
          </a:ln>
        </p:spPr>
        <p:txBody>
          <a:bodyPr lIns="0" tIns="0" rIns="0" bIns="0" anchor="ctr" anchorCtr="0"/>
          <a:lstStyle>
            <a:lvl1pPr algn="ctr">
              <a:defRPr sz="1200">
                <a:solidFill>
                  <a:srgbClr val="008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F390CA-E519-43A2-AB6A-49DE3E1987B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DAFF unit_RGB_600dpi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25" y="6646863"/>
            <a:ext cx="2279650" cy="7731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hf sldNum="0" hdr="0" ftr="0" dt="0"/>
  <p:txStyles>
    <p:titleStyle>
      <a:lvl1pPr algn="l" defTabSz="1052513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l" defTabSz="10525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2pPr>
      <a:lvl3pPr algn="l" defTabSz="10525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3pPr>
      <a:lvl4pPr algn="l" defTabSz="10525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4pPr>
      <a:lvl5pPr algn="l" defTabSz="10525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5pPr>
      <a:lvl6pPr marL="457200" algn="l" defTabSz="10525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6pPr>
      <a:lvl7pPr marL="914400" algn="l" defTabSz="10525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7pPr>
      <a:lvl8pPr marL="1371600" algn="l" defTabSz="10525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8pPr>
      <a:lvl9pPr marL="1828800" algn="l" defTabSz="1052513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  <a:cs typeface="Arial" charset="0"/>
        </a:defRPr>
      </a:lvl9pPr>
    </p:titleStyle>
    <p:bodyStyle>
      <a:lvl1pPr marL="271463" indent="-271463" algn="l" defTabSz="105251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4988" indent="-263525" algn="l" defTabSz="105251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8038" indent="-273050" algn="l" defTabSz="1052513" rtl="0" eaLnBrk="0" fontAlgn="base" hangingPunct="0">
        <a:spcBef>
          <a:spcPct val="20000"/>
        </a:spcBef>
        <a:spcAft>
          <a:spcPct val="0"/>
        </a:spcAft>
        <a:buFont typeface="Arial" charset="0"/>
        <a:buChar char="−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43088" indent="-261938" algn="l" defTabSz="10525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68550" indent="-261938" algn="l" defTabSz="10525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96568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216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9865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76514" indent="-263324" algn="l" defTabSz="105329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6649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297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946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6595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243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9892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6541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3189" algn="l" defTabSz="1053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xfrm>
            <a:off x="378148" y="468264"/>
            <a:ext cx="9937750" cy="2016224"/>
          </a:xfrm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31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REPORT BY THE DAFF </a:t>
            </a:r>
            <a:r>
              <a:rPr lang="en-US" sz="31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AUDIT COMMITTEE ON THE 2019/20 DAFF ANNUAL REPORT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xfrm>
            <a:off x="738188" y="3708623"/>
            <a:ext cx="9180513" cy="1512168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PORTFOLIO COMMITTEE ON THE DEPARTMENT OF AGRICULTURE, LAND REFORM &amp; RURAL DEVELOPMENT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8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 November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80" y="252239"/>
            <a:ext cx="9178925" cy="720080"/>
          </a:xfrm>
        </p:spPr>
        <p:txBody>
          <a:bodyPr/>
          <a:lstStyle/>
          <a:p>
            <a:pPr algn="ctr"/>
            <a:r>
              <a:rPr lang="en-ZA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Key areas of concern continue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80" y="1332359"/>
            <a:ext cx="9322941" cy="5256584"/>
          </a:xfrm>
        </p:spPr>
        <p:txBody>
          <a:bodyPr/>
          <a:lstStyle/>
          <a:p>
            <a:pPr marL="458788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6400" algn="l"/>
              </a:tabLst>
            </a:pPr>
            <a:endParaRPr lang="en-US"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10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522164" y="1548383"/>
            <a:ext cx="972108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ZA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400" dirty="0"/>
              <a:t>The implementation of the </a:t>
            </a:r>
            <a:r>
              <a:rPr lang="en-ZA" sz="2400" b="1" dirty="0"/>
              <a:t>Land Care and Drought Relief Programme </a:t>
            </a:r>
            <a:r>
              <a:rPr lang="en-ZA" sz="2400" dirty="0"/>
              <a:t>- Concern relating to fraud risk indicators have been highlighted by the reviews undertaken by both the internal and external audit functions. </a:t>
            </a:r>
          </a:p>
          <a:p>
            <a:pPr lvl="0" algn="just"/>
            <a:endParaRPr lang="en-ZA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ZA" sz="2400" dirty="0"/>
              <a:t>The progress made by management in the </a:t>
            </a:r>
            <a:r>
              <a:rPr lang="en-ZA" sz="2400" b="1" dirty="0"/>
              <a:t>investigation, processing and closure of irregular, fruitless and wasteful expenditure </a:t>
            </a:r>
            <a:r>
              <a:rPr lang="en-ZA" sz="2400" dirty="0"/>
              <a:t>is a matter of concerns as the implementation of the necessary actions to address the reported irregular, fruitless and wasteful expenditure are very slow.</a:t>
            </a:r>
            <a:endParaRPr lang="en-GB" sz="2400" dirty="0">
              <a:solidFill>
                <a:srgbClr val="FF0000"/>
              </a:solidFill>
            </a:endParaRPr>
          </a:p>
          <a:p>
            <a:pPr algn="just"/>
            <a:endParaRPr lang="en-GB" sz="1900" b="1" dirty="0"/>
          </a:p>
        </p:txBody>
      </p:sp>
    </p:spTree>
    <p:extLst>
      <p:ext uri="{BB962C8B-B14F-4D97-AF65-F5344CB8AC3E}">
        <p14:creationId xmlns:p14="http://schemas.microsoft.com/office/powerpoint/2010/main" xmlns="" val="262504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80" y="252239"/>
            <a:ext cx="9178925" cy="720080"/>
          </a:xfrm>
        </p:spPr>
        <p:txBody>
          <a:bodyPr/>
          <a:lstStyle/>
          <a:p>
            <a:pPr algn="ctr"/>
            <a:r>
              <a:rPr lang="en-ZA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80" y="1332359"/>
            <a:ext cx="9322941" cy="5256584"/>
          </a:xfrm>
        </p:spPr>
        <p:txBody>
          <a:bodyPr/>
          <a:lstStyle/>
          <a:p>
            <a:pPr marL="458788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6400" algn="l"/>
              </a:tabLst>
            </a:pPr>
            <a:endParaRPr lang="en-US"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522164" y="1548383"/>
            <a:ext cx="972108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There is a concern with the </a:t>
            </a:r>
            <a:r>
              <a:rPr lang="en-GB" sz="2400" b="1" dirty="0"/>
              <a:t>level of maturity </a:t>
            </a:r>
            <a:r>
              <a:rPr lang="en-GB" sz="2400" dirty="0"/>
              <a:t>in risk management.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There were persistent delays in the conclusion of the annual review of both the </a:t>
            </a:r>
            <a:r>
              <a:rPr lang="en-GB" sz="2400" b="1" dirty="0"/>
              <a:t>strategic and operational risk assessments </a:t>
            </a:r>
            <a:r>
              <a:rPr lang="en-GB" sz="2400" dirty="0"/>
              <a:t>resulting in the development, execution and monitoring of the risk mitigation action plans not effectively taking place.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The </a:t>
            </a:r>
            <a:r>
              <a:rPr lang="en-GB" sz="2400" b="1" dirty="0"/>
              <a:t>resourcing of the risk and investigations </a:t>
            </a:r>
            <a:r>
              <a:rPr lang="en-GB" sz="2400" dirty="0"/>
              <a:t>unit is a concern as the current capacity is not aligned to the mandate and functions of this unit.</a:t>
            </a:r>
            <a:endParaRPr lang="en-GB" sz="2400" dirty="0">
              <a:solidFill>
                <a:srgbClr val="FF0000"/>
              </a:solidFill>
            </a:endParaRPr>
          </a:p>
          <a:p>
            <a:pPr algn="just"/>
            <a:endParaRPr lang="en-GB" sz="1900" b="1" dirty="0"/>
          </a:p>
        </p:txBody>
      </p:sp>
    </p:spTree>
    <p:extLst>
      <p:ext uri="{BB962C8B-B14F-4D97-AF65-F5344CB8AC3E}">
        <p14:creationId xmlns:p14="http://schemas.microsoft.com/office/powerpoint/2010/main" xmlns="" val="378259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80" y="252239"/>
            <a:ext cx="9178925" cy="720080"/>
          </a:xfrm>
        </p:spPr>
        <p:txBody>
          <a:bodyPr/>
          <a:lstStyle/>
          <a:p>
            <a:pPr algn="ctr"/>
            <a:r>
              <a:rPr lang="en-ZA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Performance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80" y="1332359"/>
            <a:ext cx="9322941" cy="5256584"/>
          </a:xfrm>
        </p:spPr>
        <p:txBody>
          <a:bodyPr/>
          <a:lstStyle/>
          <a:p>
            <a:pPr marL="458788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6400" algn="l"/>
              </a:tabLst>
            </a:pPr>
            <a:endParaRPr lang="en-US"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522164" y="1548383"/>
            <a:ext cx="972108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The </a:t>
            </a:r>
            <a:r>
              <a:rPr lang="en-GB" sz="2400" b="1" dirty="0"/>
              <a:t>reliability of reported performance information </a:t>
            </a:r>
            <a:r>
              <a:rPr lang="en-GB" sz="2400" dirty="0"/>
              <a:t>for the transversal targets included in the Annual Performance Plan (APP) remains a concern.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Significant gaps were observed in many </a:t>
            </a:r>
            <a:r>
              <a:rPr lang="en-GB" sz="2400" b="1" dirty="0"/>
              <a:t>PDAs</a:t>
            </a:r>
            <a:r>
              <a:rPr lang="en-GB" sz="2400" dirty="0"/>
              <a:t> relating to the relevance and completeness of reported information with regard to </a:t>
            </a:r>
            <a:r>
              <a:rPr lang="en-GB" sz="2400" b="1" dirty="0"/>
              <a:t>project business plans and portfolio of evidence.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Poor </a:t>
            </a:r>
            <a:r>
              <a:rPr lang="en-GB" sz="2400" b="1" dirty="0"/>
              <a:t>controls</a:t>
            </a:r>
            <a:r>
              <a:rPr lang="en-GB" sz="2400" dirty="0"/>
              <a:t> in the filing and reconciliation of </a:t>
            </a:r>
            <a:r>
              <a:rPr lang="en-GB" sz="2400" b="1" dirty="0"/>
              <a:t>supporting documents </a:t>
            </a:r>
            <a:r>
              <a:rPr lang="en-GB" sz="2400" dirty="0"/>
              <a:t>necessary to validate the completeness, accuracy and validity of reported performance were evident in many provinces. </a:t>
            </a:r>
            <a:endParaRPr lang="en-US" sz="2400" dirty="0"/>
          </a:p>
          <a:p>
            <a:pPr algn="just"/>
            <a:endParaRPr lang="en-GB" sz="1900" b="1" dirty="0"/>
          </a:p>
        </p:txBody>
      </p:sp>
    </p:spTree>
    <p:extLst>
      <p:ext uri="{BB962C8B-B14F-4D97-AF65-F5344CB8AC3E}">
        <p14:creationId xmlns:p14="http://schemas.microsoft.com/office/powerpoint/2010/main" xmlns="" val="129841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80" y="252239"/>
            <a:ext cx="9178925" cy="720080"/>
          </a:xfrm>
        </p:spPr>
        <p:txBody>
          <a:bodyPr/>
          <a:lstStyle/>
          <a:p>
            <a:pPr algn="ctr"/>
            <a:r>
              <a:rPr lang="en-ZA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Auditor general’s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80" y="1332359"/>
            <a:ext cx="9322941" cy="5256584"/>
          </a:xfrm>
        </p:spPr>
        <p:txBody>
          <a:bodyPr/>
          <a:lstStyle/>
          <a:p>
            <a:pPr marL="458788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6400" algn="l"/>
              </a:tabLst>
            </a:pPr>
            <a:endParaRPr lang="en-US"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13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522164" y="1548383"/>
            <a:ext cx="972108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The Department’s progress in addressing the </a:t>
            </a:r>
            <a:r>
              <a:rPr lang="en-GB" sz="2400" b="1" dirty="0"/>
              <a:t>AGSA findings </a:t>
            </a:r>
            <a:r>
              <a:rPr lang="en-GB" sz="2400" dirty="0"/>
              <a:t>has been slow</a:t>
            </a:r>
            <a:r>
              <a:rPr lang="en-GB" sz="2400" b="1" dirty="0"/>
              <a:t>. </a:t>
            </a:r>
            <a:r>
              <a:rPr lang="en-ZA" sz="2400" dirty="0"/>
              <a:t>A review of the progress on the execution of the corrective measures by Internal Audit revealed that a significant number of action plans had not been finalised.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400" dirty="0"/>
              <a:t>The Audit Committee concurs and accepts the conclusions of the Auditor-General on the </a:t>
            </a:r>
            <a:r>
              <a:rPr lang="en-ZA" sz="2400" b="1" dirty="0"/>
              <a:t>Annual Financial Statements </a:t>
            </a:r>
            <a:r>
              <a:rPr lang="en-ZA" sz="2400" dirty="0"/>
              <a:t>and is of the opinion that the audited Annual Financial Statements be accepted and read together with the report of the Auditor-General.</a:t>
            </a:r>
            <a:endParaRPr lang="en-US" sz="2400" dirty="0"/>
          </a:p>
          <a:p>
            <a:pPr algn="just"/>
            <a:endParaRPr lang="en-GB" sz="1900" b="1" dirty="0"/>
          </a:p>
        </p:txBody>
      </p:sp>
    </p:spTree>
    <p:extLst>
      <p:ext uri="{BB962C8B-B14F-4D97-AF65-F5344CB8AC3E}">
        <p14:creationId xmlns:p14="http://schemas.microsoft.com/office/powerpoint/2010/main" xmlns="" val="138175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80" y="540271"/>
            <a:ext cx="9178925" cy="720000"/>
          </a:xfrm>
        </p:spPr>
        <p:txBody>
          <a:bodyPr/>
          <a:lstStyle/>
          <a:p>
            <a:pPr algn="ctr"/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196" y="1332359"/>
            <a:ext cx="9178925" cy="5256584"/>
          </a:xfrm>
        </p:spPr>
        <p:txBody>
          <a:bodyPr/>
          <a:lstStyle/>
          <a:p>
            <a:pPr marL="458788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6400" algn="l"/>
              </a:tabLst>
            </a:pPr>
            <a:endParaRPr lang="en-US"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14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666180" y="1548383"/>
            <a:ext cx="936104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000" b="1" dirty="0"/>
              <a:t>The Department has an independent Audit Committee structure which provides independent oversight </a:t>
            </a:r>
            <a:r>
              <a:rPr lang="en-ZA" sz="2000" dirty="0"/>
              <a:t>over the financial management and reporting, governance, risk management, internal control, compliance, performance information management, internal and external audits, and information communications and technology functions of DAFF.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000" b="1" dirty="0"/>
              <a:t>The Committee is supported by the Internal Audit Unit which undertakes risk based audit assignments </a:t>
            </a:r>
            <a:r>
              <a:rPr lang="en-ZA" sz="2000" dirty="0"/>
              <a:t>to evaluate the adequacy and  effectiveness of the internal controls and the control environment</a:t>
            </a:r>
          </a:p>
          <a:p>
            <a:pPr marL="0" indent="0" algn="just"/>
            <a:endParaRPr lang="en-ZA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000" b="1" dirty="0"/>
              <a:t>The Audit Committee meets on a quarterly basis to receive and review reports from management, make recommendations and review progress on actions addressing findings of both the AGSA and Internal Audit</a:t>
            </a:r>
            <a:r>
              <a:rPr lang="en-ZA" sz="2000" dirty="0"/>
              <a:t>. </a:t>
            </a:r>
          </a:p>
          <a:p>
            <a:pPr algn="just"/>
            <a:endParaRPr lang="en-ZA" sz="2000" dirty="0"/>
          </a:p>
          <a:p>
            <a:pPr algn="just"/>
            <a:endParaRPr lang="en-ZA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1111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612279"/>
            <a:ext cx="9180000" cy="864097"/>
          </a:xfrm>
        </p:spPr>
        <p:txBody>
          <a:bodyPr>
            <a:noAutofit/>
          </a:bodyPr>
          <a:lstStyle/>
          <a:p>
            <a:pPr algn="ctr"/>
            <a:r>
              <a:rPr lang="en-ZA" sz="9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sz="9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6600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r>
              <a:rPr lang="en-ZA" sz="9600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r>
              <a:rPr lang="en-US" sz="9600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9600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ZA" sz="9600" cap="all" dirty="0">
              <a:ln w="12700">
                <a:solidFill>
                  <a:srgbClr val="008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005" y="2628503"/>
            <a:ext cx="9180000" cy="3888432"/>
          </a:xfrm>
        </p:spPr>
        <p:txBody>
          <a:bodyPr>
            <a:normAutofit/>
          </a:bodyPr>
          <a:lstStyle/>
          <a:p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pic>
        <p:nvPicPr>
          <p:cNvPr id="5" name="Picture 4" descr="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8184"/>
            <a:ext cx="5418708" cy="454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griculture_in_Volgograd_Oblast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8708" y="1962429"/>
            <a:ext cx="5274692" cy="4452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3372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Table of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2</a:t>
            </a:fld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738188" y="1404367"/>
            <a:ext cx="9145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Purpose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 Committee Responsibility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Effectiveness of Internal Control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Audit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Areas of Concern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Management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Information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 General’s Report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Z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80" y="540271"/>
            <a:ext cx="9178925" cy="720000"/>
          </a:xfrm>
        </p:spPr>
        <p:txBody>
          <a:bodyPr/>
          <a:lstStyle/>
          <a:p>
            <a:pPr algn="ctr"/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332359"/>
            <a:ext cx="9178925" cy="5256584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endParaRPr lang="en-ZA" sz="1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en-ZA" sz="2400" dirty="0"/>
              <a:t>The purpose of the presentation is to report the </a:t>
            </a:r>
            <a:r>
              <a:rPr lang="en-ZA" sz="2400" b="1" dirty="0"/>
              <a:t>Annual Report of the Audit Committee t</a:t>
            </a:r>
            <a:r>
              <a:rPr lang="en-ZA" sz="2400" dirty="0"/>
              <a:t>o the Portfolio Committee.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ZA" sz="16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en-Z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3666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80" y="540271"/>
            <a:ext cx="9178925" cy="720000"/>
          </a:xfrm>
        </p:spPr>
        <p:txBody>
          <a:bodyPr/>
          <a:lstStyle/>
          <a:p>
            <a:pPr algn="ctr"/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Audit committee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332359"/>
            <a:ext cx="9178925" cy="5256584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endParaRPr lang="en-ZA" sz="1400" dirty="0"/>
          </a:p>
          <a:p>
            <a:pPr algn="just"/>
            <a:r>
              <a:rPr lang="en-ZA" sz="1600" dirty="0"/>
              <a:t>     </a:t>
            </a:r>
            <a:r>
              <a:rPr lang="en-ZA" sz="2400" dirty="0"/>
              <a:t>The Audit Committee reports that it has complied with its responsibilities arising from </a:t>
            </a:r>
            <a:r>
              <a:rPr lang="en-ZA" sz="2400" b="1" dirty="0"/>
              <a:t>Section 38 (1) (a) (ii) of the Public Finance Management Act and Treasury Regulation 3.1.13</a:t>
            </a:r>
            <a:r>
              <a:rPr lang="en-ZA" sz="2400" dirty="0"/>
              <a:t>. The Audit Committee also reports that it has adopted appropriate formal terms of reference as its </a:t>
            </a:r>
            <a:r>
              <a:rPr lang="en-ZA" sz="2400" b="1" dirty="0"/>
              <a:t>Audit Committee Charter</a:t>
            </a:r>
            <a:r>
              <a:rPr lang="en-ZA" sz="2400" dirty="0"/>
              <a:t>, has regulated its affairs in compliance with this charter and has discharged all its responsibilities as contained therein.</a:t>
            </a:r>
            <a:endParaRPr lang="en-US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en-Z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0633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80" y="540271"/>
            <a:ext cx="9178925" cy="720000"/>
          </a:xfrm>
        </p:spPr>
        <p:txBody>
          <a:bodyPr/>
          <a:lstStyle/>
          <a:p>
            <a:pPr algn="ctr"/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effectiveness of internal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332359"/>
            <a:ext cx="9178925" cy="5256584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endParaRPr lang="en-ZA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400" dirty="0"/>
              <a:t>The internal control reviews undertaken by the internal audit function reveal </a:t>
            </a:r>
            <a:r>
              <a:rPr lang="en-ZA" sz="2400" b="1" dirty="0"/>
              <a:t>gaps in many operational environments.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400" dirty="0"/>
              <a:t>The </a:t>
            </a:r>
            <a:r>
              <a:rPr lang="en-ZA" sz="2400" b="1" dirty="0"/>
              <a:t>root causes </a:t>
            </a:r>
            <a:r>
              <a:rPr lang="en-ZA" sz="2400" dirty="0"/>
              <a:t>for most of the identified control weaknesses relate to </a:t>
            </a:r>
            <a:r>
              <a:rPr lang="en-ZA" sz="2400" b="1" dirty="0"/>
              <a:t>ineffective procedures, lack of detailed planning, competency gaps and resource shortages</a:t>
            </a:r>
            <a:r>
              <a:rPr lang="en-ZA" sz="24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400" dirty="0"/>
              <a:t>In many instances where the controls were found to be ineffective, </a:t>
            </a:r>
            <a:r>
              <a:rPr lang="en-ZA" sz="2400" b="1" dirty="0"/>
              <a:t>non-adherence</a:t>
            </a:r>
            <a:r>
              <a:rPr lang="en-ZA" sz="2400" dirty="0"/>
              <a:t> by officials was the reason.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2400" dirty="0"/>
              <a:t>Capacity constraints and inadequate </a:t>
            </a:r>
            <a:r>
              <a:rPr lang="en-ZA" sz="2400" b="1" dirty="0"/>
              <a:t>consequence management </a:t>
            </a:r>
            <a:r>
              <a:rPr lang="en-ZA" sz="2400" dirty="0"/>
              <a:t>were major contributors to the ineffective control environment.</a:t>
            </a:r>
            <a:endParaRPr lang="en-US" sz="2400" dirty="0"/>
          </a:p>
          <a:p>
            <a:endParaRPr lang="en-US" sz="16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en-Z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7886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80" y="252239"/>
            <a:ext cx="9178925" cy="720080"/>
          </a:xfrm>
        </p:spPr>
        <p:txBody>
          <a:bodyPr/>
          <a:lstStyle/>
          <a:p>
            <a:pPr algn="ctr"/>
            <a:r>
              <a:rPr lang="en-ZA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internal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80" y="1332359"/>
            <a:ext cx="9322941" cy="5256584"/>
          </a:xfrm>
        </p:spPr>
        <p:txBody>
          <a:bodyPr/>
          <a:lstStyle/>
          <a:p>
            <a:pPr marL="458788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6400" algn="l"/>
              </a:tabLst>
            </a:pPr>
            <a:endParaRPr lang="en-US"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6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522164" y="1548383"/>
            <a:ext cx="97210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b="1" dirty="0"/>
              <a:t>The following were the key activities and objectives of the Chief Directorate: Internal Audit during the 2019/20 financial year</a:t>
            </a:r>
            <a:r>
              <a:rPr lang="en-ZA" sz="2000" dirty="0"/>
              <a:t>:</a:t>
            </a:r>
          </a:p>
          <a:p>
            <a:endParaRPr lang="en-US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ZA" sz="2000" dirty="0"/>
              <a:t>Assisting the Director-General in </a:t>
            </a:r>
            <a:r>
              <a:rPr lang="en-ZA" sz="2000" b="1" dirty="0"/>
              <a:t>maintaining an efficient and effective system of internal control</a:t>
            </a:r>
            <a:r>
              <a:rPr lang="en-ZA" sz="2000" dirty="0"/>
              <a:t> by assessing and evaluating the adequacy and effectiveness of control processes as well as assessing risk management and governance processes within the department;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ZA" sz="2000" dirty="0"/>
              <a:t>Determining whether the department’s </a:t>
            </a:r>
            <a:r>
              <a:rPr lang="en-ZA" sz="2000" b="1" dirty="0"/>
              <a:t>objectives will be achieved economically, efficiently and effectively</a:t>
            </a:r>
            <a:r>
              <a:rPr lang="en-ZA" sz="2000" dirty="0"/>
              <a:t> by evaluating and assessing operations, processes, procedures and activities;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ZA" sz="2000" dirty="0"/>
              <a:t>Making appropriate recommendations for </a:t>
            </a:r>
            <a:r>
              <a:rPr lang="en-ZA" sz="2000" b="1" dirty="0"/>
              <a:t>improving governance and risk management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ZA" sz="2000" dirty="0"/>
              <a:t>Review </a:t>
            </a:r>
            <a:r>
              <a:rPr lang="en-ZA" sz="2000" b="1" dirty="0"/>
              <a:t>management processes </a:t>
            </a:r>
            <a:r>
              <a:rPr lang="en-ZA" sz="2000" dirty="0"/>
              <a:t>in achieving the department’s objectives;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ZA" sz="2000" dirty="0"/>
              <a:t>Audit follow ups on </a:t>
            </a:r>
            <a:r>
              <a:rPr lang="en-ZA" sz="2000" b="1" dirty="0"/>
              <a:t>internal audit reports and the AGSA management report</a:t>
            </a:r>
            <a:r>
              <a:rPr lang="en-ZA" sz="2000" dirty="0"/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ZA" sz="2000" dirty="0"/>
              <a:t>Assessing and evaluating the </a:t>
            </a:r>
            <a:r>
              <a:rPr lang="en-ZA" sz="2000" b="1" dirty="0"/>
              <a:t>departmental performance information</a:t>
            </a:r>
            <a:r>
              <a:rPr lang="en-ZA" sz="2000" dirty="0"/>
              <a:t>. </a:t>
            </a:r>
            <a:endParaRPr lang="en-US" sz="2000" dirty="0"/>
          </a:p>
          <a:p>
            <a:pPr algn="just"/>
            <a:endParaRPr lang="en-GB" sz="1900" dirty="0">
              <a:solidFill>
                <a:srgbClr val="FF0000"/>
              </a:solidFill>
            </a:endParaRPr>
          </a:p>
          <a:p>
            <a:pPr algn="just"/>
            <a:endParaRPr lang="en-GB" sz="1900" b="1" dirty="0"/>
          </a:p>
        </p:txBody>
      </p:sp>
    </p:spTree>
    <p:extLst>
      <p:ext uri="{BB962C8B-B14F-4D97-AF65-F5344CB8AC3E}">
        <p14:creationId xmlns:p14="http://schemas.microsoft.com/office/powerpoint/2010/main" xmlns="" val="139851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80" y="252239"/>
            <a:ext cx="9178925" cy="720080"/>
          </a:xfrm>
        </p:spPr>
        <p:txBody>
          <a:bodyPr/>
          <a:lstStyle/>
          <a:p>
            <a:pPr algn="ctr"/>
            <a:r>
              <a:rPr lang="en-ZA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internal audit continue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80" y="1332359"/>
            <a:ext cx="9322941" cy="5256584"/>
          </a:xfrm>
        </p:spPr>
        <p:txBody>
          <a:bodyPr/>
          <a:lstStyle/>
          <a:p>
            <a:pPr marL="458788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6400" algn="l"/>
              </a:tabLst>
            </a:pPr>
            <a:endParaRPr lang="en-US"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7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522164" y="1548383"/>
            <a:ext cx="97210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000" dirty="0"/>
              <a:t>A </a:t>
            </a:r>
            <a:r>
              <a:rPr lang="en-ZA" sz="2000" b="1" dirty="0"/>
              <a:t>three-year rolling Strategic Plan</a:t>
            </a:r>
            <a:r>
              <a:rPr lang="en-ZA" sz="2000" dirty="0"/>
              <a:t>, inclusive of a one-year Operational Audit Plan was developed in consultation with management, which was approved by the Audit Committee.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000" dirty="0"/>
              <a:t>On a quarterly basis </a:t>
            </a:r>
            <a:r>
              <a:rPr lang="en-ZA" sz="2000" b="1" dirty="0"/>
              <a:t>progress reports </a:t>
            </a:r>
            <a:r>
              <a:rPr lang="en-ZA" sz="2000" dirty="0"/>
              <a:t>on the execution of the approved Annual Plan were reported to the Audit Committee.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000" dirty="0"/>
              <a:t>The Internal Audit Annual Plan is not a static document and </a:t>
            </a:r>
            <a:r>
              <a:rPr lang="en-ZA" sz="2000" b="1" dirty="0"/>
              <a:t>amendments were made to the plan in response to the emerging risks </a:t>
            </a:r>
            <a:r>
              <a:rPr lang="en-ZA" sz="2000" dirty="0"/>
              <a:t>and circumstantial changes.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000" dirty="0"/>
              <a:t>The </a:t>
            </a:r>
            <a:r>
              <a:rPr lang="en-ZA" sz="2000" b="1" dirty="0"/>
              <a:t>Annual Plan </a:t>
            </a:r>
            <a:r>
              <a:rPr lang="en-ZA" sz="2000" dirty="0"/>
              <a:t>made provision for thirty-four (34) audits comprising financial, compliance, operational, information technology and performance information audits. </a:t>
            </a:r>
          </a:p>
        </p:txBody>
      </p:sp>
    </p:spTree>
    <p:extLst>
      <p:ext uri="{BB962C8B-B14F-4D97-AF65-F5344CB8AC3E}">
        <p14:creationId xmlns:p14="http://schemas.microsoft.com/office/powerpoint/2010/main" xmlns="" val="85910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80" y="252239"/>
            <a:ext cx="9178925" cy="720080"/>
          </a:xfrm>
        </p:spPr>
        <p:txBody>
          <a:bodyPr/>
          <a:lstStyle/>
          <a:p>
            <a:pPr algn="ctr"/>
            <a:r>
              <a:rPr lang="en-ZA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Key areas of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80" y="1332359"/>
            <a:ext cx="9322941" cy="5256584"/>
          </a:xfrm>
        </p:spPr>
        <p:txBody>
          <a:bodyPr/>
          <a:lstStyle/>
          <a:p>
            <a:pPr marL="458788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6400" algn="l"/>
              </a:tabLst>
            </a:pPr>
            <a:endParaRPr lang="en-US"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8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522164" y="1548383"/>
            <a:ext cx="97210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ZA" sz="2000" dirty="0"/>
              <a:t>The system of planning, approval, disbursement, execution, and monitoring of </a:t>
            </a:r>
            <a:r>
              <a:rPr lang="en-ZA" sz="2000" b="1" dirty="0"/>
              <a:t>conditional grants </a:t>
            </a:r>
            <a:r>
              <a:rPr lang="en-ZA" sz="2000" dirty="0"/>
              <a:t>are fraught with planning and control weaknesses.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ZA" sz="2000" dirty="0"/>
              <a:t>The department has and continues to allocate conditional grants to provinces while some </a:t>
            </a:r>
            <a:r>
              <a:rPr lang="en-ZA" sz="2000" b="1" dirty="0"/>
              <a:t>department’s capacity to “follow the money</a:t>
            </a:r>
            <a:r>
              <a:rPr lang="en-ZA" sz="2000" dirty="0"/>
              <a:t>” has not been adequately developed.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ZA" sz="2000" dirty="0"/>
              <a:t>Effective consequence management requires stability but the environment has not been conducive for consequence management. </a:t>
            </a:r>
            <a:r>
              <a:rPr lang="en-ZA" sz="2000" b="1" dirty="0"/>
              <a:t>Instability challenges </a:t>
            </a:r>
            <a:r>
              <a:rPr lang="en-ZA" sz="2000" dirty="0"/>
              <a:t>experienced in the prior year had an adverse impact on the reporting period.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Management’s response to a number of audit findings points to </a:t>
            </a:r>
            <a:r>
              <a:rPr lang="en-GB" sz="2000" b="1" dirty="0"/>
              <a:t>under-funding</a:t>
            </a:r>
            <a:r>
              <a:rPr lang="en-GB" sz="2000" dirty="0"/>
              <a:t> which impacted on service delivery as the department has on a number of occasions been unable to speedily and sometimes effectively implement </a:t>
            </a:r>
            <a:r>
              <a:rPr lang="en-GB" sz="2000" b="1" dirty="0"/>
              <a:t>risk mitigation/prevention </a:t>
            </a:r>
            <a:r>
              <a:rPr lang="en-GB" sz="2000" dirty="0"/>
              <a:t>measures when faced with an outbreak of animal, plant or food related disease as experienced in recent times. </a:t>
            </a:r>
          </a:p>
        </p:txBody>
      </p:sp>
    </p:spTree>
    <p:extLst>
      <p:ext uri="{BB962C8B-B14F-4D97-AF65-F5344CB8AC3E}">
        <p14:creationId xmlns:p14="http://schemas.microsoft.com/office/powerpoint/2010/main" xmlns="" val="384651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80" y="252239"/>
            <a:ext cx="9178925" cy="451494"/>
          </a:xfrm>
        </p:spPr>
        <p:txBody>
          <a:bodyPr/>
          <a:lstStyle/>
          <a:p>
            <a:pPr algn="ctr"/>
            <a:r>
              <a:rPr lang="en-ZA" cap="all" dirty="0">
                <a:ln w="12700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Key areas of concern continue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80" y="972319"/>
            <a:ext cx="9322941" cy="5616624"/>
          </a:xfrm>
        </p:spPr>
        <p:txBody>
          <a:bodyPr/>
          <a:lstStyle/>
          <a:p>
            <a:pPr marL="458788" indent="-34290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6400" algn="l"/>
              </a:tabLst>
            </a:pPr>
            <a:endParaRPr lang="en-US"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charset="0"/>
              <a:buChar char="•"/>
            </a:pPr>
            <a:endParaRPr lang="en-Z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90CA-E519-43A2-AB6A-49DE3E1987BC}" type="slidenum">
              <a:rPr lang="en-ZA" smtClean="0"/>
              <a:pPr>
                <a:defRPr/>
              </a:pPr>
              <a:t>9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522164" y="1548383"/>
            <a:ext cx="972108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Shortcomings in </a:t>
            </a:r>
            <a:r>
              <a:rPr lang="en-GB" sz="2000" b="1" dirty="0"/>
              <a:t>resource utilisation prioritisation</a:t>
            </a:r>
            <a:r>
              <a:rPr lang="en-GB" sz="2000" dirty="0"/>
              <a:t>, gaps in planning and </a:t>
            </a:r>
            <a:r>
              <a:rPr lang="en-GB" sz="2000" b="1" dirty="0"/>
              <a:t>resource wastage </a:t>
            </a:r>
            <a:r>
              <a:rPr lang="en-GB" sz="2000" dirty="0"/>
              <a:t>also impact on the department’s ability to adequately pursue development opportunities within its area of mandate. </a:t>
            </a:r>
            <a:endParaRPr lang="en-GB" sz="2000" b="1" dirty="0"/>
          </a:p>
          <a:p>
            <a:pPr algn="just"/>
            <a:endParaRPr lang="en-GB" sz="2000" b="1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ZA" sz="2000" b="1" dirty="0"/>
              <a:t>Achievement of objectives</a:t>
            </a:r>
            <a:r>
              <a:rPr lang="en-ZA" sz="2000" dirty="0"/>
              <a:t>: Challenges relating to the lack of </a:t>
            </a:r>
            <a:r>
              <a:rPr lang="en-ZA" sz="2000" b="1" dirty="0"/>
              <a:t>long range planning</a:t>
            </a:r>
            <a:r>
              <a:rPr lang="en-ZA" sz="2000" dirty="0"/>
              <a:t>; priorities not always being scientifically backed; </a:t>
            </a:r>
            <a:r>
              <a:rPr lang="en-ZA" sz="2000" b="1" dirty="0"/>
              <a:t>organisational design </a:t>
            </a:r>
            <a:r>
              <a:rPr lang="en-ZA" sz="2000" dirty="0"/>
              <a:t>not aligned with priorities; operational </a:t>
            </a:r>
            <a:r>
              <a:rPr lang="en-ZA" sz="2000" b="1" dirty="0"/>
              <a:t>planning not detailed </a:t>
            </a:r>
            <a:r>
              <a:rPr lang="en-ZA" sz="2000" dirty="0"/>
              <a:t>enough; </a:t>
            </a:r>
            <a:r>
              <a:rPr lang="en-ZA" sz="2000" b="1" dirty="0"/>
              <a:t>risk management not operationalised</a:t>
            </a:r>
            <a:r>
              <a:rPr lang="en-ZA" sz="2000" dirty="0"/>
              <a:t>; </a:t>
            </a:r>
            <a:r>
              <a:rPr lang="en-ZA" sz="2000" b="1" dirty="0"/>
              <a:t>monitoring and evaluation not systematically resourced</a:t>
            </a:r>
            <a:r>
              <a:rPr lang="en-ZA" sz="2000" dirty="0"/>
              <a:t>; </a:t>
            </a:r>
            <a:r>
              <a:rPr lang="en-ZA" sz="2000" b="1" dirty="0"/>
              <a:t>internal controls </a:t>
            </a:r>
            <a:r>
              <a:rPr lang="en-ZA" sz="2000" dirty="0"/>
              <a:t>not adequate or effective; </a:t>
            </a:r>
            <a:r>
              <a:rPr lang="en-ZA" sz="2000" b="1" dirty="0"/>
              <a:t>information and communication systems </a:t>
            </a:r>
            <a:r>
              <a:rPr lang="en-ZA" sz="2000" dirty="0"/>
              <a:t>not adequately geared to support core business; and </a:t>
            </a:r>
            <a:r>
              <a:rPr lang="en-ZA" sz="2000" b="1" dirty="0"/>
              <a:t>ineffective co-ordination,</a:t>
            </a:r>
            <a:r>
              <a:rPr lang="en-ZA" sz="2000" dirty="0"/>
              <a:t> particularly </a:t>
            </a:r>
            <a:r>
              <a:rPr lang="en-ZA" sz="2000" b="1" dirty="0"/>
              <a:t>planning and reporting arrangements with provinces </a:t>
            </a:r>
            <a:r>
              <a:rPr lang="en-ZA" sz="2000" dirty="0"/>
              <a:t>were observed and had an adverse impact on the achievement of the department’s objectives. </a:t>
            </a:r>
          </a:p>
          <a:p>
            <a:pPr lvl="0" algn="just"/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xmlns="" val="679630807"/>
      </p:ext>
    </p:extLst>
  </p:cSld>
  <p:clrMapOvr>
    <a:masterClrMapping/>
  </p:clrMapOvr>
</p:sld>
</file>

<file path=ppt/theme/theme1.xml><?xml version="1.0" encoding="utf-8"?>
<a:theme xmlns:a="http://schemas.openxmlformats.org/drawingml/2006/main" name="DAFF presentation 1_Coat on all pages_PP2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11396</TotalTime>
  <Words>1183</Words>
  <Application>Microsoft Office PowerPoint</Application>
  <PresentationFormat>Custom</PresentationFormat>
  <Paragraphs>99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DAFF presentation 1_Coat on all pages_PP2003</vt:lpstr>
      <vt:lpstr> REPORT BY THE DAFF AUDIT COMMITTEE ON THE 2019/20 DAFF ANNUAL REPORT</vt:lpstr>
      <vt:lpstr>Table of Contents</vt:lpstr>
      <vt:lpstr> PURPOSE</vt:lpstr>
      <vt:lpstr> Audit committee responsibility</vt:lpstr>
      <vt:lpstr> effectiveness of internal control</vt:lpstr>
      <vt:lpstr>internal audit</vt:lpstr>
      <vt:lpstr>internal audit continue</vt:lpstr>
      <vt:lpstr>Key areas of concern</vt:lpstr>
      <vt:lpstr>Key areas of concern continue</vt:lpstr>
      <vt:lpstr>Key areas of concern continue</vt:lpstr>
      <vt:lpstr>Risk management</vt:lpstr>
      <vt:lpstr>Performance information</vt:lpstr>
      <vt:lpstr>Auditor general’s report</vt:lpstr>
      <vt:lpstr> conclusion</vt:lpstr>
      <vt:lpstr> Thank you! </vt:lpstr>
    </vt:vector>
  </TitlesOfParts>
  <Company>Department of Agriculture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IN AGRICULTURE</dc:title>
  <dc:creator>AnnelizaC</dc:creator>
  <cp:lastModifiedBy>USER</cp:lastModifiedBy>
  <cp:revision>719</cp:revision>
  <cp:lastPrinted>2017-05-15T10:59:58Z</cp:lastPrinted>
  <dcterms:created xsi:type="dcterms:W3CDTF">2010-10-26T06:03:32Z</dcterms:created>
  <dcterms:modified xsi:type="dcterms:W3CDTF">2020-11-19T18:09:10Z</dcterms:modified>
</cp:coreProperties>
</file>